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63" r:id="rId2"/>
    <p:sldId id="351" r:id="rId3"/>
    <p:sldId id="347" r:id="rId4"/>
    <p:sldId id="314" r:id="rId5"/>
    <p:sldId id="352" r:id="rId6"/>
    <p:sldId id="354" r:id="rId7"/>
    <p:sldId id="353" r:id="rId8"/>
    <p:sldId id="355" r:id="rId9"/>
    <p:sldId id="356" r:id="rId10"/>
    <p:sldId id="365" r:id="rId11"/>
    <p:sldId id="359" r:id="rId12"/>
    <p:sldId id="357" r:id="rId13"/>
    <p:sldId id="361" r:id="rId14"/>
    <p:sldId id="366" r:id="rId15"/>
    <p:sldId id="367" r:id="rId16"/>
    <p:sldId id="377" r:id="rId17"/>
    <p:sldId id="369" r:id="rId18"/>
    <p:sldId id="397" r:id="rId19"/>
    <p:sldId id="371" r:id="rId20"/>
    <p:sldId id="372" r:id="rId21"/>
    <p:sldId id="375" r:id="rId22"/>
    <p:sldId id="376" r:id="rId23"/>
    <p:sldId id="378" r:id="rId24"/>
    <p:sldId id="387" r:id="rId25"/>
    <p:sldId id="384" r:id="rId26"/>
    <p:sldId id="373" r:id="rId27"/>
    <p:sldId id="389" r:id="rId28"/>
    <p:sldId id="388" r:id="rId29"/>
    <p:sldId id="393" r:id="rId30"/>
    <p:sldId id="390" r:id="rId31"/>
    <p:sldId id="391" r:id="rId32"/>
    <p:sldId id="379" r:id="rId33"/>
    <p:sldId id="380" r:id="rId34"/>
    <p:sldId id="381" r:id="rId35"/>
    <p:sldId id="382" r:id="rId36"/>
    <p:sldId id="383" r:id="rId37"/>
    <p:sldId id="385" r:id="rId38"/>
    <p:sldId id="399" r:id="rId39"/>
    <p:sldId id="398" r:id="rId40"/>
    <p:sldId id="386" r:id="rId41"/>
    <p:sldId id="309" r:id="rId42"/>
    <p:sldId id="313" r:id="rId43"/>
    <p:sldId id="311" r:id="rId44"/>
    <p:sldId id="307" r:id="rId45"/>
    <p:sldId id="300" r:id="rId46"/>
    <p:sldId id="302" r:id="rId47"/>
    <p:sldId id="328" r:id="rId48"/>
    <p:sldId id="317" r:id="rId49"/>
    <p:sldId id="322" r:id="rId50"/>
    <p:sldId id="324" r:id="rId51"/>
    <p:sldId id="303" r:id="rId52"/>
    <p:sldId id="318" r:id="rId53"/>
    <p:sldId id="293" r:id="rId54"/>
    <p:sldId id="292" r:id="rId55"/>
    <p:sldId id="289" r:id="rId56"/>
    <p:sldId id="296" r:id="rId57"/>
    <p:sldId id="295" r:id="rId58"/>
    <p:sldId id="326" r:id="rId59"/>
    <p:sldId id="330" r:id="rId60"/>
    <p:sldId id="333" r:id="rId61"/>
    <p:sldId id="336" r:id="rId62"/>
    <p:sldId id="338" r:id="rId63"/>
    <p:sldId id="340" r:id="rId64"/>
    <p:sldId id="342" r:id="rId65"/>
    <p:sldId id="298" r:id="rId66"/>
    <p:sldId id="285" r:id="rId67"/>
    <p:sldId id="305" r:id="rId68"/>
    <p:sldId id="345" r:id="rId69"/>
    <p:sldId id="315" r:id="rId70"/>
    <p:sldId id="267" r:id="rId71"/>
    <p:sldId id="258" r:id="rId72"/>
    <p:sldId id="264" r:id="rId73"/>
    <p:sldId id="263" r:id="rId74"/>
    <p:sldId id="259" r:id="rId75"/>
    <p:sldId id="265" r:id="rId76"/>
    <p:sldId id="262" r:id="rId77"/>
    <p:sldId id="266" r:id="rId78"/>
    <p:sldId id="260" r:id="rId79"/>
    <p:sldId id="261" r:id="rId80"/>
    <p:sldId id="270" r:id="rId81"/>
    <p:sldId id="272" r:id="rId82"/>
    <p:sldId id="271" r:id="rId83"/>
    <p:sldId id="273" r:id="rId84"/>
    <p:sldId id="274" r:id="rId85"/>
    <p:sldId id="275" r:id="rId86"/>
    <p:sldId id="276" r:id="rId87"/>
    <p:sldId id="283" r:id="rId88"/>
    <p:sldId id="280" r:id="rId89"/>
    <p:sldId id="301" r:id="rId90"/>
    <p:sldId id="291" r:id="rId91"/>
    <p:sldId id="277" r:id="rId92"/>
    <p:sldId id="278" r:id="rId93"/>
    <p:sldId id="279" r:id="rId94"/>
    <p:sldId id="394" r:id="rId95"/>
    <p:sldId id="348" r:id="rId96"/>
    <p:sldId id="349" r:id="rId97"/>
    <p:sldId id="350" r:id="rId98"/>
    <p:sldId id="395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CA69B96-2618-44B5-9DEF-FC7F1CD9A74B}">
          <p14:sldIdLst>
            <p14:sldId id="346"/>
            <p14:sldId id="363"/>
            <p14:sldId id="351"/>
            <p14:sldId id="347"/>
            <p14:sldId id="314"/>
            <p14:sldId id="352"/>
            <p14:sldId id="354"/>
            <p14:sldId id="353"/>
            <p14:sldId id="355"/>
            <p14:sldId id="356"/>
            <p14:sldId id="365"/>
            <p14:sldId id="359"/>
            <p14:sldId id="357"/>
            <p14:sldId id="361"/>
            <p14:sldId id="366"/>
            <p14:sldId id="367"/>
            <p14:sldId id="377"/>
            <p14:sldId id="369"/>
            <p14:sldId id="397"/>
            <p14:sldId id="371"/>
            <p14:sldId id="372"/>
            <p14:sldId id="375"/>
            <p14:sldId id="376"/>
            <p14:sldId id="378"/>
            <p14:sldId id="387"/>
            <p14:sldId id="384"/>
            <p14:sldId id="373"/>
            <p14:sldId id="389"/>
            <p14:sldId id="388"/>
            <p14:sldId id="393"/>
            <p14:sldId id="390"/>
            <p14:sldId id="391"/>
            <p14:sldId id="379"/>
            <p14:sldId id="380"/>
            <p14:sldId id="381"/>
            <p14:sldId id="382"/>
            <p14:sldId id="383"/>
            <p14:sldId id="385"/>
            <p14:sldId id="399"/>
            <p14:sldId id="398"/>
            <p14:sldId id="386"/>
            <p14:sldId id="309"/>
            <p14:sldId id="313"/>
            <p14:sldId id="311"/>
            <p14:sldId id="307"/>
            <p14:sldId id="300"/>
            <p14:sldId id="302"/>
            <p14:sldId id="328"/>
            <p14:sldId id="317"/>
            <p14:sldId id="322"/>
            <p14:sldId id="324"/>
            <p14:sldId id="303"/>
            <p14:sldId id="318"/>
            <p14:sldId id="293"/>
            <p14:sldId id="292"/>
            <p14:sldId id="289"/>
            <p14:sldId id="296"/>
            <p14:sldId id="295"/>
            <p14:sldId id="326"/>
            <p14:sldId id="330"/>
            <p14:sldId id="333"/>
            <p14:sldId id="336"/>
            <p14:sldId id="338"/>
            <p14:sldId id="340"/>
            <p14:sldId id="342"/>
            <p14:sldId id="298"/>
            <p14:sldId id="285"/>
            <p14:sldId id="305"/>
            <p14:sldId id="345"/>
            <p14:sldId id="315"/>
            <p14:sldId id="267"/>
          </p14:sldIdLst>
        </p14:section>
        <p14:section name="Untitled Section" id="{6A26A921-2E81-4FAD-B1FF-9EF282663159}">
          <p14:sldIdLst>
            <p14:sldId id="258"/>
            <p14:sldId id="264"/>
            <p14:sldId id="263"/>
            <p14:sldId id="259"/>
            <p14:sldId id="265"/>
            <p14:sldId id="262"/>
            <p14:sldId id="266"/>
            <p14:sldId id="260"/>
            <p14:sldId id="261"/>
            <p14:sldId id="270"/>
            <p14:sldId id="272"/>
            <p14:sldId id="271"/>
            <p14:sldId id="273"/>
            <p14:sldId id="274"/>
            <p14:sldId id="275"/>
            <p14:sldId id="276"/>
            <p14:sldId id="283"/>
            <p14:sldId id="280"/>
            <p14:sldId id="301"/>
            <p14:sldId id="291"/>
            <p14:sldId id="277"/>
            <p14:sldId id="278"/>
            <p14:sldId id="279"/>
            <p14:sldId id="394"/>
            <p14:sldId id="348"/>
            <p14:sldId id="349"/>
            <p14:sldId id="350"/>
            <p14:sldId id="3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728" autoAdjust="0"/>
  </p:normalViewPr>
  <p:slideViewPr>
    <p:cSldViewPr>
      <p:cViewPr varScale="1">
        <p:scale>
          <a:sx n="106" d="100"/>
          <a:sy n="10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A0550-BF79-4273-9ADF-B14B2F292198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F4CE3-20F9-4F27-BDA6-355597882B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41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29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553D1E-E9C4-44C0-B365-0CB6E77EEAEC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Законый</a:t>
            </a:r>
            <a:r>
              <a:rPr lang="ru-RU" dirty="0" smtClean="0"/>
              <a:t> видимой Вселенной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1992- A. Maslikov and G.V.  Masses are determined on the same scale   - O(1 GeV)   m_0=4-5 MeV</a:t>
            </a:r>
          </a:p>
          <a:p>
            <a:r>
              <a:rPr lang="en-US" smtClean="0"/>
              <a:t>       Charge leptons</a:t>
            </a:r>
            <a:endParaRPr 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E3BFEDE-1D18-4776-BCC8-E78B25F7715C}" type="slidenum">
              <a:rPr lang="ru-RU" smtClean="0"/>
              <a:pPr eaLnBrk="1" hangingPunct="1"/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НЕЙТРИНО    стерильно по отношению к электромагнитному  вакууму</a:t>
            </a:r>
            <a:r>
              <a:rPr lang="en-US" smtClean="0"/>
              <a:t>!!!</a:t>
            </a:r>
          </a:p>
          <a:p>
            <a:r>
              <a:rPr lang="ru-RU" smtClean="0"/>
              <a:t>Именно на нее возлагается надежда найти новый многомерный вакуум связанный с темной материей и с открытием новых принципов теории относительности</a:t>
            </a:r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B9899F-69DF-4E0D-844D-13CD96C41BDF}" type="slidenum">
              <a:rPr lang="ru-RU" smtClean="0"/>
              <a:pPr eaLnBrk="1" hangingPunct="1"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9303F1-4883-472A-9F02-C6405E4915EF}" type="slidenum">
              <a:rPr lang="ru-RU" smtClean="0"/>
              <a:pPr eaLnBrk="1" hangingPunct="1"/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Factorized       n-  forms  used the ternary and quaternary complex numbers</a:t>
            </a:r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AE0A77-6BED-4EA0-8693-5523E2C4B6DF}" type="slidenum">
              <a:rPr lang="ru-RU" smtClean="0"/>
              <a:pPr eaLnBrk="1" hangingPunct="1"/>
              <a:t>66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Factorized       n-  forms  used the ternary and quaternary complex numbers</a:t>
            </a:r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AE0A77-6BED-4EA0-8693-5523E2C4B6DF}" type="slidenum">
              <a:rPr lang="ru-RU" smtClean="0"/>
              <a:pPr eaLnBrk="1" hangingPunct="1"/>
              <a:t>67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НЕЙТРИНО    стерильно по отношению к электромагнитному  вакууму</a:t>
            </a:r>
            <a:r>
              <a:rPr lang="en-US" smtClean="0"/>
              <a:t>!!!</a:t>
            </a:r>
          </a:p>
          <a:p>
            <a:r>
              <a:rPr lang="ru-RU" smtClean="0"/>
              <a:t>Именно на нее возлагается надежда найти новый многомерный вакуум связанный с темной материей и с открытием новых принципов теории относительности</a:t>
            </a:r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B9899F-69DF-4E0D-844D-13CD96C41BDF}" type="slidenum">
              <a:rPr lang="ru-RU" smtClean="0"/>
              <a:pPr eaLnBrk="1" hangingPunct="1"/>
              <a:t>89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UNIVERSE</a:t>
            </a:r>
            <a:r>
              <a:rPr lang="en-US" baseline="0" dirty="0" smtClean="0"/>
              <a:t>  and  ITS FERMION + RADION MATTER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777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Множество</a:t>
            </a:r>
            <a:r>
              <a:rPr lang="ru-RU" baseline="0" dirty="0" smtClean="0"/>
              <a:t> Вселенных с различными видами </a:t>
            </a:r>
            <a:r>
              <a:rPr lang="ru-RU" baseline="0" dirty="0" err="1" smtClean="0"/>
              <a:t>материй-новые</a:t>
            </a:r>
            <a:r>
              <a:rPr lang="ru-RU" baseline="0" dirty="0" smtClean="0"/>
              <a:t> заряды с экзотическим светом, спиновые структуры и так далее  и, соответственно, с различными видами взаимодействий включая гравитацию.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Материя нашей родной видимой Вселенной.</a:t>
            </a:r>
            <a:r>
              <a:rPr lang="ru-RU" baseline="0" dirty="0" smtClean="0"/>
              <a:t> Но …так ли это…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282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GENERATORS FORM THE ALGEBRA</a:t>
            </a:r>
            <a:r>
              <a:rPr lang="en-US" baseline="0" dirty="0" smtClean="0"/>
              <a:t> TSU(3)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577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TERNARY UNITARY MATRIX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3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MATHEMATICAL PROGRESS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884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4CE3-20F9-4F27-BDA6-355597882BD7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12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55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37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35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7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119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32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70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92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517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111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714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E4B8-18AD-45FE-83D5-B2411EB4210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21ED-061E-458D-AC0D-BB09082EF4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75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270AD80-F435-4ACD-93BD-E2509159A593}" type="datetime1">
              <a:rPr lang="ru-RU" smtClean="0"/>
              <a:pPr>
                <a:defRPr/>
              </a:pPr>
              <a:t>17.09.2018</a:t>
            </a:fld>
            <a:endParaRPr lang="en-US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0" y="428604"/>
            <a:ext cx="9144000" cy="180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535" tIns="38268" rIns="76535" bIns="38268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          </a:t>
            </a:r>
            <a:r>
              <a:rPr lang="en-US" sz="4400" dirty="0" smtClean="0">
                <a:solidFill>
                  <a:srgbClr val="FFFF00"/>
                </a:solidFill>
              </a:rPr>
              <a:t>Ternary &lt;SU(3)&gt;-group symmetry </a:t>
            </a:r>
            <a:endParaRPr lang="ru-RU" sz="44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and its possible applications in </a:t>
            </a:r>
            <a:r>
              <a:rPr lang="en-US" sz="2800" dirty="0" err="1" smtClean="0">
                <a:solidFill>
                  <a:srgbClr val="00B0F0"/>
                </a:solidFill>
              </a:rPr>
              <a:t>hadron</a:t>
            </a:r>
            <a:r>
              <a:rPr lang="en-US" sz="2800" dirty="0" smtClean="0">
                <a:solidFill>
                  <a:srgbClr val="00B0F0"/>
                </a:solidFill>
              </a:rPr>
              <a:t>-quark substructure.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   </a:t>
            </a:r>
            <a:r>
              <a:rPr lang="en-US" sz="4000" dirty="0" smtClean="0">
                <a:solidFill>
                  <a:schemeClr val="bg1"/>
                </a:solidFill>
              </a:rPr>
              <a:t>Towards a new </a:t>
            </a:r>
            <a:r>
              <a:rPr lang="en-US" sz="4000" dirty="0" err="1" smtClean="0">
                <a:solidFill>
                  <a:schemeClr val="bg1"/>
                </a:solidFill>
              </a:rPr>
              <a:t>spinor</a:t>
            </a:r>
            <a:r>
              <a:rPr lang="en-US" sz="4000" dirty="0" smtClean="0">
                <a:solidFill>
                  <a:schemeClr val="bg1"/>
                </a:solidFill>
              </a:rPr>
              <a:t>-fermion structure</a:t>
            </a:r>
            <a:endParaRPr lang="ru-RU" sz="4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395536" y="2351891"/>
            <a:ext cx="7765182" cy="22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535" tIns="38268" rIns="76535" bIns="38268">
            <a:spAutoFit/>
          </a:bodyPr>
          <a:lstStyle/>
          <a:p>
            <a:r>
              <a:rPr lang="en-US" sz="2300" b="1" dirty="0"/>
              <a:t> </a:t>
            </a:r>
            <a:endParaRPr lang="ru-RU" sz="2300" dirty="0"/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XXIV </a:t>
            </a:r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International  BALDIN </a:t>
            </a:r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Seminar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On </a:t>
            </a:r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High Energy Physics Problems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Relativistic </a:t>
            </a:r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Nuclear Physics –Quantum </a:t>
            </a:r>
            <a:r>
              <a:rPr lang="en-US" sz="2400" b="1" dirty="0" err="1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Chromodynamics</a:t>
            </a:r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B050"/>
                </a:solidFill>
                <a:latin typeface="Baskerville Old Face" pitchFamily="18" charset="0"/>
                <a:ea typeface="Batang" pitchFamily="18" charset="-127"/>
                <a:cs typeface="Aparajita" pitchFamily="34" charset="0"/>
              </a:rPr>
              <a:t>                     September 17-22.  2018. DUBNA,RUSSIA </a:t>
            </a:r>
            <a:endParaRPr lang="ru-RU" sz="2400" b="1" dirty="0">
              <a:solidFill>
                <a:srgbClr val="00B050"/>
              </a:solidFill>
              <a:latin typeface="Batang" pitchFamily="18" charset="-127"/>
              <a:ea typeface="Batang" pitchFamily="18" charset="-127"/>
              <a:cs typeface="Aparajita" pitchFamily="34" charset="0"/>
            </a:endParaRP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857224" y="4714884"/>
            <a:ext cx="7721444" cy="200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535" tIns="38268" rIns="76535" bIns="38268">
            <a:spAutoFit/>
          </a:bodyPr>
          <a:lstStyle/>
          <a:p>
            <a:r>
              <a:rPr lang="ru-RU" sz="3300" dirty="0" smtClean="0">
                <a:solidFill>
                  <a:srgbClr val="00FFFF"/>
                </a:solidFill>
                <a:latin typeface="Cambria" pitchFamily="18" charset="0"/>
              </a:rPr>
              <a:t>          Г</a:t>
            </a:r>
            <a:r>
              <a:rPr lang="en-US" sz="3300" dirty="0">
                <a:solidFill>
                  <a:srgbClr val="00FFFF"/>
                </a:solidFill>
                <a:latin typeface="Cambria" pitchFamily="18" charset="0"/>
              </a:rPr>
              <a:t>.</a:t>
            </a:r>
            <a:r>
              <a:rPr lang="ru-RU" sz="3300" dirty="0">
                <a:solidFill>
                  <a:srgbClr val="00FFFF"/>
                </a:solidFill>
                <a:latin typeface="Cambria" pitchFamily="18" charset="0"/>
              </a:rPr>
              <a:t> </a:t>
            </a:r>
            <a:r>
              <a:rPr lang="ru-RU" sz="3300" dirty="0" smtClean="0">
                <a:solidFill>
                  <a:srgbClr val="00FFFF"/>
                </a:solidFill>
                <a:latin typeface="Cambria" pitchFamily="18" charset="0"/>
              </a:rPr>
              <a:t>Г. Волков</a:t>
            </a:r>
            <a:r>
              <a:rPr lang="en-US" sz="3300" dirty="0" smtClean="0">
                <a:solidFill>
                  <a:srgbClr val="00FFFF"/>
                </a:solidFill>
                <a:latin typeface="Cambria" pitchFamily="18" charset="0"/>
              </a:rPr>
              <a:t>  </a:t>
            </a:r>
            <a:r>
              <a:rPr lang="ru-RU" sz="3300" dirty="0" smtClean="0">
                <a:solidFill>
                  <a:srgbClr val="00FFFF"/>
                </a:solidFill>
                <a:latin typeface="Cambria" pitchFamily="18" charset="0"/>
              </a:rPr>
              <a:t>и </a:t>
            </a:r>
            <a:r>
              <a:rPr lang="en-US" sz="3300" dirty="0" smtClean="0">
                <a:solidFill>
                  <a:srgbClr val="00FFFF"/>
                </a:solidFill>
                <a:latin typeface="Cambria" pitchFamily="18" charset="0"/>
              </a:rPr>
              <a:t> </a:t>
            </a:r>
            <a:r>
              <a:rPr lang="ru-RU" sz="3300" dirty="0" err="1" smtClean="0">
                <a:solidFill>
                  <a:srgbClr val="00FFFF"/>
                </a:solidFill>
                <a:latin typeface="Cambria" pitchFamily="18" charset="0"/>
              </a:rPr>
              <a:t>А.А.Масликов</a:t>
            </a:r>
            <a:r>
              <a:rPr lang="ru-RU" sz="3300" dirty="0" smtClean="0">
                <a:solidFill>
                  <a:srgbClr val="00FFFF"/>
                </a:solidFill>
                <a:latin typeface="Cambria" pitchFamily="18" charset="0"/>
              </a:rPr>
              <a:t> </a:t>
            </a:r>
          </a:p>
          <a:p>
            <a:endParaRPr lang="ru-RU" sz="2300" dirty="0" smtClean="0">
              <a:solidFill>
                <a:srgbClr val="FFFF00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FFFF00"/>
                </a:solidFill>
                <a:latin typeface="Cambria" pitchFamily="18" charset="0"/>
              </a:rPr>
              <a:t>ПЕТЕРБУРГСКИЙ </a:t>
            </a:r>
            <a:r>
              <a:rPr lang="ru-RU" sz="2300" dirty="0">
                <a:solidFill>
                  <a:srgbClr val="FFFF00"/>
                </a:solidFill>
                <a:latin typeface="Cambria" pitchFamily="18" charset="0"/>
              </a:rPr>
              <a:t>ИНСТИТУТ ЯДЕРНОЙ </a:t>
            </a:r>
            <a:r>
              <a:rPr lang="ru-RU" sz="2300" dirty="0" smtClean="0">
                <a:solidFill>
                  <a:srgbClr val="FFFF00"/>
                </a:solidFill>
                <a:latin typeface="Cambria" pitchFamily="18" charset="0"/>
              </a:rPr>
              <a:t>ФИЗИКИ</a:t>
            </a:r>
            <a:r>
              <a:rPr lang="en-US" sz="23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FFFF00"/>
                </a:solidFill>
                <a:latin typeface="Cambria" pitchFamily="18" charset="0"/>
              </a:rPr>
              <a:t>НИЦ КИ                               </a:t>
            </a:r>
          </a:p>
          <a:p>
            <a:r>
              <a:rPr lang="ru-RU" sz="2300" dirty="0" smtClean="0">
                <a:solidFill>
                  <a:srgbClr val="FFFF00"/>
                </a:solidFill>
                <a:latin typeface="Cambria" pitchFamily="18" charset="0"/>
              </a:rPr>
              <a:t>                                                   </a:t>
            </a:r>
          </a:p>
          <a:p>
            <a:r>
              <a:rPr lang="en-US" sz="2300" dirty="0" smtClean="0">
                <a:solidFill>
                  <a:srgbClr val="FFFF00"/>
                </a:solidFill>
                <a:latin typeface="Cambria" pitchFamily="18" charset="0"/>
              </a:rPr>
              <a:t>         </a:t>
            </a:r>
            <a:r>
              <a:rPr lang="ru-RU" sz="2300" dirty="0" smtClean="0">
                <a:solidFill>
                  <a:srgbClr val="FFFF00"/>
                </a:solidFill>
                <a:latin typeface="Cambria" pitchFamily="18" charset="0"/>
              </a:rPr>
              <a:t>УНИВЕРСИТЕТ  ДУБНА</a:t>
            </a:r>
            <a:r>
              <a:rPr lang="en-US" sz="23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ru-RU" sz="2300" dirty="0">
                <a:solidFill>
                  <a:srgbClr val="FFFF00"/>
                </a:solidFill>
                <a:latin typeface="Cambria" pitchFamily="18" charset="0"/>
              </a:rPr>
              <a:t>ПРОТВИНО ФИЛИАЛ </a:t>
            </a:r>
          </a:p>
        </p:txBody>
      </p:sp>
    </p:spTree>
    <p:extLst>
      <p:ext uri="{BB962C8B-B14F-4D97-AF65-F5344CB8AC3E}">
        <p14:creationId xmlns:p14="http://schemas.microsoft.com/office/powerpoint/2010/main" xmlns="" val="24826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Universe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Geometry Symmetry Particles-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INTERNAL  MATTER INTERACTION  </a:t>
            </a:r>
            <a:r>
              <a:rPr lang="en-US" dirty="0" smtClean="0"/>
              <a:t>  - 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AMBIENT SPACE-TIME STR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2368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Universe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noProof="0" dirty="0">
                <a:solidFill>
                  <a:srgbClr val="C00000"/>
                </a:solidFill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Geometry -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en-US" sz="4400" dirty="0">
                <a:solidFill>
                  <a:srgbClr val="002060"/>
                </a:solidFill>
              </a:rPr>
              <a:t>Particles Quantum Numbers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>
                <a:solidFill>
                  <a:srgbClr val="C00000"/>
                </a:solidFill>
                <a:sym typeface="Wingdings" pitchFamily="2" charset="2"/>
              </a:rPr>
              <a:t>EXT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Symmetry </a:t>
            </a:r>
            <a:r>
              <a:rPr lang="en-US" sz="4400" dirty="0" smtClean="0">
                <a:solidFill>
                  <a:srgbClr val="C00000"/>
                </a:solidFill>
                <a:sym typeface="Wingdings" pitchFamily="2" charset="2"/>
              </a:rPr>
              <a:t>–</a:t>
            </a:r>
            <a:r>
              <a:rPr lang="en-US" sz="4400" dirty="0">
                <a:solidFill>
                  <a:srgbClr val="C00000"/>
                </a:solidFill>
              </a:rPr>
              <a:t>INT</a:t>
            </a:r>
            <a:r>
              <a:rPr lang="en-US" sz="44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Symmetry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88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Universe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Geometry Symmetry Particles-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INTERNAL  MATTER INTERACTION  </a:t>
            </a:r>
            <a:r>
              <a:rPr lang="en-US" dirty="0" smtClean="0"/>
              <a:t>  - 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AMBIENT SPACE-TIME STR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2368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Universe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dirty="0">
                <a:solidFill>
                  <a:srgbClr val="002060"/>
                </a:solidFill>
              </a:rPr>
              <a:t>Particles Quantum Numbers</a:t>
            </a:r>
            <a:r>
              <a:rPr lang="en-US" sz="4400" dirty="0" smtClean="0">
                <a:solidFill>
                  <a:srgbClr val="C00000"/>
                </a:solidFill>
              </a:rPr>
              <a:t> 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Geometry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Symmetry </a:t>
            </a:r>
            <a:r>
              <a:rPr lang="en-US" sz="4400" dirty="0" smtClean="0">
                <a:solidFill>
                  <a:srgbClr val="C00000"/>
                </a:solidFill>
                <a:sym typeface="Wingdings" pitchFamily="2" charset="2"/>
              </a:rPr>
              <a:t>– EXT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Symmetry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UNIVERSE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Geometry- Symmetry -Particles QN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TRIALITY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071810"/>
            <a:ext cx="8229600" cy="314327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         The Creator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began to build the Universe 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       with Numbers </a:t>
            </a:r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  THEORY of NUMBERS 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            and 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World  ---Visible and Invisible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SYMEMTRY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External and Internal Symmetries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      HOW TO LINK THESE TWO THEM?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                   G(INT)  and G(EXT)</a:t>
            </a:r>
          </a:p>
          <a:p>
            <a:pPr marL="0" indent="0">
              <a:buNone/>
            </a:pPr>
            <a:r>
              <a:rPr lang="en-US" smtClean="0">
                <a:solidFill>
                  <a:srgbClr val="002060"/>
                </a:solidFill>
              </a:rPr>
              <a:t>    Special </a:t>
            </a:r>
            <a:r>
              <a:rPr lang="en-US" dirty="0" smtClean="0">
                <a:solidFill>
                  <a:srgbClr val="002060"/>
                </a:solidFill>
              </a:rPr>
              <a:t>Theory of Relativity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- must based taking into account both symmetries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BEYOND  COLEMAN-MANDULA THEOREM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 THE WAYS TO GO FURTHER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1) The extension of </a:t>
            </a:r>
            <a:r>
              <a:rPr lang="en-US" dirty="0" err="1" smtClean="0"/>
              <a:t>Minkowsy</a:t>
            </a:r>
            <a:r>
              <a:rPr lang="en-US" dirty="0" smtClean="0"/>
              <a:t> space-time-D&gt;4</a:t>
            </a:r>
          </a:p>
          <a:p>
            <a:r>
              <a:rPr lang="en-US" dirty="0" err="1" smtClean="0"/>
              <a:t>Kaluza</a:t>
            </a:r>
            <a:r>
              <a:rPr lang="en-US" dirty="0" smtClean="0"/>
              <a:t>-Klein  and…</a:t>
            </a:r>
          </a:p>
          <a:p>
            <a:r>
              <a:rPr lang="en-US" dirty="0" err="1" smtClean="0"/>
              <a:t>Compactified</a:t>
            </a:r>
            <a:r>
              <a:rPr lang="en-US" dirty="0" smtClean="0"/>
              <a:t> and global geometry</a:t>
            </a:r>
          </a:p>
          <a:p>
            <a:r>
              <a:rPr lang="en-US" dirty="0" smtClean="0"/>
              <a:t>2)The extension of the symmetry gauge groups –</a:t>
            </a:r>
            <a:r>
              <a:rPr lang="en-US" dirty="0" err="1" smtClean="0"/>
              <a:t>GUTs,SuSy</a:t>
            </a:r>
            <a:r>
              <a:rPr lang="en-US" dirty="0" smtClean="0"/>
              <a:t> GUTs</a:t>
            </a:r>
          </a:p>
          <a:p>
            <a:r>
              <a:rPr lang="en-US" dirty="0" smtClean="0"/>
              <a:t>3)Superstring-D-brain approaches </a:t>
            </a:r>
          </a:p>
          <a:p>
            <a:r>
              <a:rPr lang="en-US" dirty="0" smtClean="0"/>
              <a:t>included 1) D=4 and D=10,11,12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945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42344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Our goal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 find new  geometrical symmetries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Our way-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to extend theory of numbers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563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rgbClr val="FF3300"/>
                </a:solidFill>
              </a:rPr>
              <a:t>WAYS TO FIND NEW NON-TRIVIAL SPACES</a:t>
            </a:r>
            <a:endParaRPr lang="ru-RU" sz="4000" smtClean="0">
              <a:solidFill>
                <a:srgbClr val="FF33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dirty="0" smtClean="0"/>
              <a:t>1. HYPER BINARY NUMBERS</a:t>
            </a:r>
          </a:p>
          <a:p>
            <a:pPr eaLnBrk="1" hangingPunct="1"/>
            <a:r>
              <a:rPr lang="en-US" dirty="0" smtClean="0"/>
              <a:t>2.REFLEXIVE PROJECTIVE NUMBERS</a:t>
            </a:r>
          </a:p>
          <a:p>
            <a:pPr eaLnBrk="1" hangingPunct="1"/>
            <a:r>
              <a:rPr lang="en-US" dirty="0" smtClean="0"/>
              <a:t>3 N-ARY NUMBERS-CYCLIC NUMBERS</a:t>
            </a:r>
          </a:p>
          <a:p>
            <a:pPr eaLnBrk="1" hangingPunct="1"/>
            <a:r>
              <a:rPr lang="en-US" dirty="0" smtClean="0"/>
              <a:t>4. N-ARY HYPERNUMBERS</a:t>
            </a:r>
          </a:p>
          <a:p>
            <a:pPr eaLnBrk="1" hangingPunct="1"/>
            <a:r>
              <a:rPr lang="en-US" dirty="0" smtClean="0"/>
              <a:t>5.FINITE GROUPS-NON-ABELIAN CASE</a:t>
            </a:r>
          </a:p>
          <a:p>
            <a:pPr eaLnBrk="1" hangingPunct="1"/>
            <a:r>
              <a:rPr lang="en-US" dirty="0" smtClean="0"/>
              <a:t>6 CLIFFORD ALEBRAS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159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0000"/>
                </a:solidFill>
              </a:rPr>
              <a:t>THEORIES  OF N-</a:t>
            </a:r>
            <a:r>
              <a:rPr lang="en-US" sz="4000" dirty="0" err="1" smtClean="0">
                <a:solidFill>
                  <a:srgbClr val="FF0000"/>
                </a:solidFill>
              </a:rPr>
              <a:t>ary</a:t>
            </a:r>
            <a:r>
              <a:rPr lang="en-US" sz="4000" dirty="0" smtClean="0">
                <a:solidFill>
                  <a:srgbClr val="FF0000"/>
                </a:solidFill>
              </a:rPr>
              <a:t>-NUMBERS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9067800" cy="5410200"/>
          </a:xfrm>
          <a:prstGeom prst="rect">
            <a:avLst/>
          </a:prstGeom>
          <a:ln w="76200">
            <a:solidFill>
              <a:srgbClr val="7030A0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720745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R^n-COMPLEXIFICATION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      FINITE </a:t>
            </a:r>
            <a:r>
              <a:rPr lang="en-US" b="1" dirty="0">
                <a:solidFill>
                  <a:srgbClr val="FF0000"/>
                </a:solidFill>
              </a:rPr>
              <a:t>GROUPS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</a:t>
            </a:r>
            <a:r>
              <a:rPr lang="en-US" sz="4000" b="1" dirty="0" err="1" smtClean="0">
                <a:solidFill>
                  <a:srgbClr val="FF0000"/>
                </a:solidFill>
              </a:rPr>
              <a:t>Abelian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Cyclic C _n- </a:t>
            </a:r>
            <a:r>
              <a:rPr lang="en-US" sz="4000" b="1" dirty="0" smtClean="0">
                <a:solidFill>
                  <a:srgbClr val="FF0000"/>
                </a:solidFill>
              </a:rPr>
              <a:t>group                  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        AUTOMORPHISM </a:t>
            </a:r>
            <a:r>
              <a:rPr lang="en-US" sz="4000" b="1" dirty="0" err="1">
                <a:solidFill>
                  <a:srgbClr val="FF0000"/>
                </a:solidFill>
              </a:rPr>
              <a:t>R^n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1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545" y="0"/>
            <a:ext cx="9398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130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808036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220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5409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9012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9474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4134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RESUME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ABELIAN N-ARY COMPLEX NUMBERS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N-ARY EXTENSION OF LIGHTS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U(1em) ----  U(1)x…</a:t>
            </a:r>
            <a:r>
              <a:rPr lang="en-US" dirty="0" err="1" smtClean="0">
                <a:solidFill>
                  <a:srgbClr val="FFFF00"/>
                </a:solidFill>
              </a:rPr>
              <a:t>xU</a:t>
            </a:r>
            <a:r>
              <a:rPr lang="en-US" dirty="0" smtClean="0">
                <a:solidFill>
                  <a:srgbClr val="FFFF00"/>
                </a:solidFill>
              </a:rPr>
              <a:t>(1)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(N-1)-copies!!!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 N=3 </a:t>
            </a:r>
            <a:r>
              <a:rPr lang="en-US" dirty="0" err="1" smtClean="0">
                <a:solidFill>
                  <a:srgbClr val="FFFF00"/>
                </a:solidFill>
              </a:rPr>
              <a:t>wecould</a:t>
            </a:r>
            <a:r>
              <a:rPr lang="en-US" dirty="0" smtClean="0">
                <a:solidFill>
                  <a:srgbClr val="FFFF00"/>
                </a:solidFill>
              </a:rPr>
              <a:t> get A NEW EXOTIC LIGHT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351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1856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 </a:t>
            </a:r>
            <a:br>
              <a:rPr lang="en-US" dirty="0" smtClean="0">
                <a:solidFill>
                  <a:srgbClr val="FF3300"/>
                </a:solidFill>
              </a:rPr>
            </a:br>
            <a:r>
              <a:rPr lang="en-US" dirty="0" smtClean="0">
                <a:solidFill>
                  <a:srgbClr val="FF3300"/>
                </a:solidFill>
              </a:rPr>
              <a:t>THE NON-ABELIAN N-ARY NUMBERS-</a:t>
            </a:r>
            <a:br>
              <a:rPr lang="en-US" dirty="0" smtClean="0">
                <a:solidFill>
                  <a:srgbClr val="FF3300"/>
                </a:solidFill>
              </a:rPr>
            </a:br>
            <a:endParaRPr lang="ru-RU" dirty="0" smtClean="0">
              <a:solidFill>
                <a:srgbClr val="FF33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229600" cy="45259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       HAMILTONIAN  WAY</a:t>
            </a:r>
          </a:p>
          <a:p>
            <a:pPr eaLnBrk="1" hangingPunct="1"/>
            <a:r>
              <a:rPr lang="en-US" dirty="0" smtClean="0"/>
              <a:t>TWO N-ARY IMAGINARY  NUMBERS</a:t>
            </a:r>
          </a:p>
          <a:p>
            <a:pPr eaLnBrk="1" hangingPunct="1"/>
            <a:r>
              <a:rPr lang="en-US" dirty="0" smtClean="0"/>
              <a:t>FOR  BINARY CASE-QUATERNIONS:                       </a:t>
            </a:r>
          </a:p>
          <a:p>
            <a:pPr eaLnBrk="1" hangingPunct="1"/>
            <a:r>
              <a:rPr lang="en-US" dirty="0" smtClean="0"/>
              <a:t>                  q0,q1,q2,q3</a:t>
            </a:r>
          </a:p>
          <a:p>
            <a:pPr eaLnBrk="1" hangingPunct="1"/>
            <a:r>
              <a:rPr lang="en-US" dirty="0" smtClean="0"/>
              <a:t>UNIT QUATERNIONS :SU(2)-group ! </a:t>
            </a:r>
            <a:endParaRPr lang="en-US" dirty="0"/>
          </a:p>
          <a:p>
            <a:pPr eaLnBrk="1" hangingPunct="1"/>
            <a:r>
              <a:rPr lang="en-US" dirty="0" smtClean="0"/>
              <a:t>Representations of SU(2)- Spins!!!</a:t>
            </a:r>
          </a:p>
        </p:txBody>
      </p:sp>
    </p:spTree>
    <p:extLst>
      <p:ext uri="{BB962C8B-B14F-4D97-AF65-F5344CB8AC3E}">
        <p14:creationId xmlns:p14="http://schemas.microsoft.com/office/powerpoint/2010/main" xmlns="" val="3720927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THE NON-ABELIAN N-ARY NUMBERS</a:t>
            </a:r>
            <a:endParaRPr lang="ru-RU" dirty="0" smtClean="0">
              <a:solidFill>
                <a:srgbClr val="FF33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229600" cy="45259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</a:p>
          <a:p>
            <a:pPr eaLnBrk="1" hangingPunct="1"/>
            <a:r>
              <a:rPr lang="en-US" dirty="0" smtClean="0"/>
              <a:t>FOR  BINARY CASE- UNIT IMAGINARY QUATERNIONS:   </a:t>
            </a:r>
          </a:p>
          <a:p>
            <a:pPr eaLnBrk="1" hangingPunct="1"/>
            <a:r>
              <a:rPr lang="en-US" dirty="0" smtClean="0"/>
              <a:t>q1=i,q2=j,q3=k</a:t>
            </a:r>
          </a:p>
          <a:p>
            <a:pPr eaLnBrk="1" hangingPunct="1"/>
            <a:r>
              <a:rPr lang="en-US" dirty="0" err="1"/>
              <a:t>s</a:t>
            </a:r>
            <a:r>
              <a:rPr lang="en-US" dirty="0" err="1" smtClean="0"/>
              <a:t>u</a:t>
            </a:r>
            <a:r>
              <a:rPr lang="en-US" dirty="0" smtClean="0"/>
              <a:t>(2)-Lie algebra</a:t>
            </a:r>
          </a:p>
          <a:p>
            <a:pPr eaLnBrk="1" hangingPunct="1"/>
            <a:r>
              <a:rPr lang="en-US" dirty="0" smtClean="0"/>
              <a:t>Basis for Killing-</a:t>
            </a:r>
            <a:r>
              <a:rPr lang="en-US" dirty="0" err="1" smtClean="0"/>
              <a:t>Cartan</a:t>
            </a:r>
            <a:r>
              <a:rPr lang="en-US" dirty="0" smtClean="0"/>
              <a:t>-Lie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750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KILLING-CARTAN-LIE GEOMETRY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“TRIVIAL” CLASSES OF HOMOLOGY</a:t>
            </a:r>
          </a:p>
          <a:p>
            <a:r>
              <a:rPr lang="en-US" dirty="0" smtClean="0"/>
              <a:t>SIMPLE  SET OF THE BETTI-HODGE NUMBERS</a:t>
            </a:r>
          </a:p>
          <a:p>
            <a:r>
              <a:rPr lang="en-US" dirty="0" smtClean="0"/>
              <a:t>N-dim SPHERES- </a:t>
            </a:r>
          </a:p>
          <a:p>
            <a:r>
              <a:rPr lang="en-US" dirty="0" smtClean="0"/>
              <a:t>N-dim HYPERBOLOPIDS,…</a:t>
            </a:r>
          </a:p>
          <a:p>
            <a:pPr marL="0" indent="0">
              <a:buNone/>
            </a:pPr>
            <a:r>
              <a:rPr lang="en-US" dirty="0" smtClean="0"/>
              <a:t>………………………………………….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863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тенд\Рабочий стол\ТЕРКВАНМЕХ\CYdiamond.e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386" y="1600200"/>
            <a:ext cx="56192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BERGER-CALABI-YAU SPACES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21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Геннадий\Pictures\Свет других Вселенных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TOWARDS </a:t>
            </a:r>
            <a:r>
              <a:rPr lang="en-US" dirty="0">
                <a:solidFill>
                  <a:srgbClr val="C00000"/>
                </a:solidFill>
              </a:rPr>
              <a:t>TORUS </a:t>
            </a:r>
            <a:r>
              <a:rPr lang="en-US" dirty="0" smtClean="0">
                <a:solidFill>
                  <a:srgbClr val="C00000"/>
                </a:solidFill>
              </a:rPr>
              <a:t>GEOMETRY-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SET OF NON-TRIVIAL BETTI-HODGE NUMBERS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HOLONOMY </a:t>
            </a:r>
            <a:r>
              <a:rPr lang="en-US" dirty="0">
                <a:solidFill>
                  <a:srgbClr val="C00000"/>
                </a:solidFill>
              </a:rPr>
              <a:t>GROUPS AND BERGE </a:t>
            </a:r>
            <a:r>
              <a:rPr lang="en-US" dirty="0" smtClean="0">
                <a:solidFill>
                  <a:srgbClr val="C00000"/>
                </a:solidFill>
              </a:rPr>
              <a:t>GEOMETRY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SPACES WITH SU(2)-GROUP HOLONOMY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 -K3-SPACES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SPACES WITH SU(3)-GROUP HOLOPNOMY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CY-spaces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76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C00000"/>
                </a:solidFill>
              </a:rPr>
              <a:t>CY_n</a:t>
            </a:r>
            <a:r>
              <a:rPr lang="en-US" dirty="0" smtClean="0">
                <a:solidFill>
                  <a:srgbClr val="C00000"/>
                </a:solidFill>
              </a:rPr>
              <a:t>-SPACES CLASSIFICATION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and n-</a:t>
            </a:r>
            <a:r>
              <a:rPr lang="en-US" dirty="0" err="1" smtClean="0">
                <a:solidFill>
                  <a:srgbClr val="C00000"/>
                </a:solidFill>
              </a:rPr>
              <a:t>ary</a:t>
            </a:r>
            <a:r>
              <a:rPr lang="en-US" dirty="0" smtClean="0">
                <a:solidFill>
                  <a:srgbClr val="C00000"/>
                </a:solidFill>
              </a:rPr>
              <a:t> algebra of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REFLEXIVE PROJECTIVE NUMBERS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  <a:solidFill>
            <a:srgbClr val="92D050"/>
          </a:solidFill>
        </p:spPr>
        <p:txBody>
          <a:bodyPr/>
          <a:lstStyle/>
          <a:p>
            <a:r>
              <a:rPr lang="en-US" dirty="0" smtClean="0"/>
              <a:t>  IT WAS THE REASON TO </a:t>
            </a:r>
          </a:p>
          <a:p>
            <a:r>
              <a:rPr lang="en-US" dirty="0" smtClean="0"/>
              <a:t>  GO TO THE N-ARY    HYPER NUMBERS          </a:t>
            </a:r>
          </a:p>
          <a:p>
            <a:r>
              <a:rPr lang="en-US" dirty="0" smtClean="0"/>
              <a:t> NEW  NUMBERS --- </a:t>
            </a:r>
          </a:p>
          <a:p>
            <a:r>
              <a:rPr lang="en-US" dirty="0" smtClean="0"/>
              <a:t>            NEW SYMMETRIES-         </a:t>
            </a:r>
          </a:p>
          <a:p>
            <a:r>
              <a:rPr lang="en-US" dirty="0" smtClean="0"/>
              <a:t>   NEW GEOMETRY+NEW MATTER</a:t>
            </a:r>
          </a:p>
          <a:p>
            <a:r>
              <a:rPr lang="en-US" dirty="0" smtClean="0"/>
              <a:t>             = NEW UNIVERSE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139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759075"/>
            <a:ext cx="619601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87663"/>
            <a:ext cx="57912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83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0938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7994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0350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0563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440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957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175" y="0"/>
            <a:ext cx="7997825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9290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RESUME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ABELIAN N-ARY COMPLEX NUMBERS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N-ARY EXTENSION OF LIGHTS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U(1em) ----  U(1)x…</a:t>
            </a:r>
            <a:r>
              <a:rPr lang="en-US" dirty="0" err="1" smtClean="0">
                <a:solidFill>
                  <a:srgbClr val="FFFF00"/>
                </a:solidFill>
              </a:rPr>
              <a:t>xU</a:t>
            </a:r>
            <a:r>
              <a:rPr lang="en-US" dirty="0" smtClean="0">
                <a:solidFill>
                  <a:srgbClr val="FFFF00"/>
                </a:solidFill>
              </a:rPr>
              <a:t>(1)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(N-1)-copies!!!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 N=3 </a:t>
            </a:r>
            <a:r>
              <a:rPr lang="en-US" dirty="0" err="1" smtClean="0">
                <a:solidFill>
                  <a:srgbClr val="FFFF00"/>
                </a:solidFill>
              </a:rPr>
              <a:t>wecould</a:t>
            </a:r>
            <a:r>
              <a:rPr lang="en-US" dirty="0" smtClean="0">
                <a:solidFill>
                  <a:srgbClr val="FFFF00"/>
                </a:solidFill>
              </a:rPr>
              <a:t> get A NEW EXOTIC LIGHT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05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RESUME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NON-ABELIAN N-ARY COMPLEX NUMBERS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N-ARY EXTENSION OF THE  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FERMION-BOSON MATTER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EXOTIC  1/n SPINOR  MATTER-MAARKRIONS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For N=3 we could get  geometrical  explanation of the  three colors-  three families ?!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05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MATTER IN VISIBLE IN UNIVERSE</a:t>
            </a:r>
            <a:endParaRPr lang="ru-RU" dirty="0"/>
          </a:p>
        </p:txBody>
      </p:sp>
      <p:pic>
        <p:nvPicPr>
          <p:cNvPr id="6146" name="Picture 2" descr="C:\Documents and Settings\стенд\Рабочий стол\ТЕРКВАНМЕХ\spin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38" y="1600200"/>
            <a:ext cx="61975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0568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CONCLUSIONS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          THE  WAY TO QUANTIZE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PROTON+NEUTRON …. </a:t>
            </a:r>
          </a:p>
          <a:p>
            <a:r>
              <a:rPr lang="en-US" dirty="0" smtClean="0"/>
              <a:t>ON THE NEW  1/N-SPINOR MATTER?</a:t>
            </a:r>
          </a:p>
          <a:p>
            <a:r>
              <a:rPr lang="en-US" dirty="0" smtClean="0"/>
              <a:t>   THIS EXOTIC MATTER RADIATES </a:t>
            </a:r>
          </a:p>
          <a:p>
            <a:r>
              <a:rPr lang="en-US" dirty="0" smtClean="0"/>
              <a:t>      A NEW N-ARY LIGHT??</a:t>
            </a:r>
          </a:p>
          <a:p>
            <a:r>
              <a:rPr lang="en-US" dirty="0" smtClean="0"/>
              <a:t>WHAT ACCELERATOR COULD CHECK???</a:t>
            </a:r>
          </a:p>
          <a:p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smtClean="0">
                <a:solidFill>
                  <a:srgbClr val="C00000"/>
                </a:solidFill>
              </a:rPr>
              <a:t>    THANKS YOU VERY MUCH</a:t>
            </a:r>
            <a:r>
              <a:rPr lang="en-US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0252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348880"/>
          </a:xfr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1. Standard Model and new space-time geometrical structure</a:t>
            </a:r>
            <a:r>
              <a:rPr lang="ru-RU" dirty="0"/>
              <a:t/>
            </a:r>
            <a:br>
              <a:rPr lang="ru-RU" dirty="0"/>
            </a:br>
            <a:r>
              <a:rPr lang="en-US" b="1" dirty="0"/>
              <a:t>of </a:t>
            </a:r>
            <a:r>
              <a:rPr lang="en-US" b="1" dirty="0" smtClean="0"/>
              <a:t>the </a:t>
            </a:r>
            <a:r>
              <a:rPr lang="en-US" b="1" dirty="0"/>
              <a:t>Universe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12513"/>
            <a:ext cx="8229600" cy="413732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sz="8000" dirty="0" smtClean="0"/>
          </a:p>
          <a:p>
            <a:r>
              <a:rPr lang="en-US" sz="8000" dirty="0" smtClean="0"/>
              <a:t>The </a:t>
            </a:r>
            <a:r>
              <a:rPr lang="en-US" sz="8000" dirty="0"/>
              <a:t>geometrical basis of the modern quantum field theory </a:t>
            </a:r>
            <a:r>
              <a:rPr lang="en-US" sz="8000" dirty="0" err="1"/>
              <a:t>sucessufully</a:t>
            </a:r>
            <a:r>
              <a:rPr lang="en-US" sz="8000" dirty="0"/>
              <a:t> describing the</a:t>
            </a:r>
            <a:endParaRPr lang="ru-RU" sz="8000" dirty="0"/>
          </a:p>
          <a:p>
            <a:r>
              <a:rPr lang="en-US" sz="8000" i="1" dirty="0"/>
              <a:t>U</a:t>
            </a:r>
            <a:r>
              <a:rPr lang="en-US" sz="8000" dirty="0"/>
              <a:t>(1)</a:t>
            </a:r>
            <a:r>
              <a:rPr lang="en-US" sz="8000" i="1" dirty="0"/>
              <a:t>EM</a:t>
            </a:r>
            <a:r>
              <a:rPr lang="en-US" sz="8000" dirty="0"/>
              <a:t>- </a:t>
            </a:r>
            <a:r>
              <a:rPr lang="en-US" sz="8000" dirty="0" err="1"/>
              <a:t>electrodynamic</a:t>
            </a:r>
            <a:r>
              <a:rPr lang="en-US" sz="8000" dirty="0"/>
              <a:t> processes, the </a:t>
            </a:r>
            <a:r>
              <a:rPr lang="en-US" sz="8000" i="1" dirty="0"/>
              <a:t>SU</a:t>
            </a:r>
            <a:r>
              <a:rPr lang="en-US" sz="8000" dirty="0"/>
              <a:t>(3</a:t>
            </a:r>
            <a:r>
              <a:rPr lang="en-US" sz="8000" i="1" dirty="0"/>
              <a:t>c</a:t>
            </a:r>
            <a:r>
              <a:rPr lang="en-US" sz="8000" dirty="0"/>
              <a:t>)-gauge quantum </a:t>
            </a:r>
            <a:r>
              <a:rPr lang="en-US" sz="8000" dirty="0" err="1"/>
              <a:t>chromodynamics</a:t>
            </a:r>
            <a:r>
              <a:rPr lang="en-US" sz="8000" dirty="0"/>
              <a:t> and the</a:t>
            </a:r>
            <a:endParaRPr lang="ru-RU" sz="8000" dirty="0"/>
          </a:p>
          <a:p>
            <a:r>
              <a:rPr lang="en-US" sz="8000" dirty="0"/>
              <a:t>electroweak interactions based on the </a:t>
            </a:r>
            <a:r>
              <a:rPr lang="en-US" sz="8000" i="1" dirty="0"/>
              <a:t>SU</a:t>
            </a:r>
            <a:r>
              <a:rPr lang="en-US" sz="8000" dirty="0"/>
              <a:t>(2)</a:t>
            </a:r>
            <a:r>
              <a:rPr lang="en-US" sz="8000" i="1" dirty="0"/>
              <a:t>WI × U</a:t>
            </a:r>
            <a:r>
              <a:rPr lang="en-US" sz="8000" dirty="0"/>
              <a:t>(1)</a:t>
            </a:r>
            <a:r>
              <a:rPr lang="en-US" sz="8000" i="1" dirty="0"/>
              <a:t>Y </a:t>
            </a:r>
            <a:r>
              <a:rPr lang="en-US" sz="8000" dirty="0"/>
              <a:t>- gauge broken symmetry is our</a:t>
            </a:r>
            <a:endParaRPr lang="ru-RU" sz="8000" dirty="0"/>
          </a:p>
          <a:p>
            <a:r>
              <a:rPr lang="en-US" sz="8000" dirty="0"/>
              <a:t>space-time world what can be represented as a homogeneous and isotropic </a:t>
            </a:r>
            <a:r>
              <a:rPr lang="en-US" sz="8000" i="1" dirty="0"/>
              <a:t>D </a:t>
            </a:r>
            <a:r>
              <a:rPr lang="en-US" sz="8000" dirty="0"/>
              <a:t>= (3 + 1)-</a:t>
            </a:r>
            <a:endParaRPr lang="ru-RU" sz="8000" dirty="0"/>
          </a:p>
          <a:p>
            <a:r>
              <a:rPr lang="en-US" sz="8000" dirty="0"/>
              <a:t>four-dimensional continuum. The symmetry properties of the spatial and temporal continuum</a:t>
            </a:r>
            <a:endParaRPr lang="ru-RU" sz="8000" dirty="0"/>
          </a:p>
          <a:p>
            <a:r>
              <a:rPr lang="en-US" sz="8000" dirty="0"/>
              <a:t>describe by the Lorentz-</a:t>
            </a:r>
            <a:r>
              <a:rPr lang="en-US" sz="8000" dirty="0" err="1"/>
              <a:t>Poincar´</a:t>
            </a:r>
            <a:r>
              <a:rPr lang="en-US" sz="8000" i="1" dirty="0" err="1"/>
              <a:t>e</a:t>
            </a:r>
            <a:r>
              <a:rPr lang="en-US" sz="8000" i="1" dirty="0"/>
              <a:t> </a:t>
            </a:r>
            <a:r>
              <a:rPr lang="en-US" sz="8000" dirty="0"/>
              <a:t>groups and its representations and some fundamental</a:t>
            </a:r>
            <a:endParaRPr lang="ru-RU" sz="8000" dirty="0"/>
          </a:p>
          <a:p>
            <a:r>
              <a:rPr lang="en-US" sz="8000" dirty="0"/>
              <a:t>discrete symmetries- </a:t>
            </a:r>
            <a:r>
              <a:rPr lang="en-US" sz="8000" i="1" dirty="0"/>
              <a:t>P</a:t>
            </a:r>
            <a:r>
              <a:rPr lang="en-US" sz="8000" dirty="0"/>
              <a:t>,</a:t>
            </a:r>
            <a:r>
              <a:rPr lang="en-US" sz="8000" i="1" dirty="0"/>
              <a:t>T</a:t>
            </a:r>
            <a:r>
              <a:rPr lang="en-US" sz="8000" dirty="0"/>
              <a:t>,</a:t>
            </a:r>
            <a:r>
              <a:rPr lang="en-US" sz="8000" i="1" dirty="0"/>
              <a:t>C</a:t>
            </a:r>
            <a:r>
              <a:rPr lang="en-US" sz="8000" dirty="0"/>
              <a:t>. </a:t>
            </a:r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xmlns="" val="2065376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This space-time continuum can be immersed into</a:t>
            </a:r>
            <a:endParaRPr lang="ru-RU" dirty="0"/>
          </a:p>
          <a:p>
            <a:r>
              <a:rPr lang="en-US" dirty="0"/>
              <a:t>much huge comprehensive multidimensional world.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modern experimental data derived</a:t>
            </a:r>
            <a:endParaRPr lang="ru-RU" dirty="0"/>
          </a:p>
          <a:p>
            <a:r>
              <a:rPr lang="en-US" dirty="0"/>
              <a:t>from the elementary particle physics and astrophysics allow us to estimate the sizes</a:t>
            </a:r>
            <a:endParaRPr lang="ru-RU" dirty="0"/>
          </a:p>
          <a:p>
            <a:r>
              <a:rPr lang="en-US" dirty="0"/>
              <a:t>of the expanding visible part of the </a:t>
            </a:r>
            <a:r>
              <a:rPr lang="en-US" dirty="0" smtClean="0"/>
              <a:t>continuum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              </a:t>
            </a:r>
            <a:r>
              <a:rPr lang="ru-RU" b="1" dirty="0">
                <a:solidFill>
                  <a:srgbClr val="FF0000"/>
                </a:solidFill>
              </a:rPr>
              <a:t>Λ</a:t>
            </a:r>
            <a:r>
              <a:rPr lang="en-US" b="1" i="1" dirty="0">
                <a:solidFill>
                  <a:srgbClr val="FF0000"/>
                </a:solidFill>
              </a:rPr>
              <a:t>min ≤ </a:t>
            </a:r>
            <a:r>
              <a:rPr lang="ru-RU" b="1" dirty="0">
                <a:solidFill>
                  <a:srgbClr val="FF0000"/>
                </a:solidFill>
              </a:rPr>
              <a:t>Λ </a:t>
            </a:r>
            <a:r>
              <a:rPr lang="en-US" b="1" i="1" dirty="0">
                <a:solidFill>
                  <a:srgbClr val="FF0000"/>
                </a:solidFill>
              </a:rPr>
              <a:t>≤ </a:t>
            </a:r>
            <a:r>
              <a:rPr lang="ru-RU" b="1" dirty="0">
                <a:solidFill>
                  <a:srgbClr val="FF0000"/>
                </a:solidFill>
              </a:rPr>
              <a:t>Λ</a:t>
            </a:r>
            <a:r>
              <a:rPr lang="en-US" b="1" i="1" dirty="0" smtClean="0">
                <a:solidFill>
                  <a:srgbClr val="FF0000"/>
                </a:solidFill>
              </a:rPr>
              <a:t>max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791072"/>
          </a:xfr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Space-time </a:t>
            </a:r>
            <a:r>
              <a:rPr lang="en-US" b="1" dirty="0"/>
              <a:t>geometrical structure</a:t>
            </a:r>
            <a:r>
              <a:rPr lang="ru-RU" dirty="0"/>
              <a:t/>
            </a:r>
            <a:br>
              <a:rPr lang="ru-RU" dirty="0"/>
            </a:br>
            <a:r>
              <a:rPr lang="en-US" b="1" dirty="0"/>
              <a:t>of the Universe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6826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2B1-A169-4F72-890F-97AA78B4BBA6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contrast="60000"/>
          </a:blip>
          <a:srcRect/>
          <a:stretch>
            <a:fillRect/>
          </a:stretch>
        </p:blipFill>
        <p:spPr bwMode="auto">
          <a:xfrm>
            <a:off x="1" y="2362200"/>
            <a:ext cx="877179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844062" y="381001"/>
            <a:ext cx="75285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C00000"/>
                </a:solidFill>
              </a:rPr>
              <a:t>THE  DOWN-UP  QUARK   MASSES   </a:t>
            </a:r>
          </a:p>
          <a:p>
            <a:pPr eaLnBrk="1" hangingPunct="1"/>
            <a:r>
              <a:rPr lang="en-US" sz="2800">
                <a:solidFill>
                  <a:srgbClr val="C00000"/>
                </a:solidFill>
              </a:rPr>
              <a:t>DEPEND ON THE   E-M   CHARGE</a:t>
            </a:r>
          </a:p>
          <a:p>
            <a:pPr eaLnBrk="1" hangingPunct="1"/>
            <a:r>
              <a:rPr lang="en-US" sz="2800">
                <a:solidFill>
                  <a:srgbClr val="C00000"/>
                </a:solidFill>
              </a:rPr>
              <a:t>AND ON THE   NUMBER OF GENERATIONS</a:t>
            </a:r>
          </a:p>
          <a:p>
            <a:pPr eaLnBrk="1" hangingPunct="1"/>
            <a:r>
              <a:rPr lang="en-US" sz="2800">
                <a:solidFill>
                  <a:srgbClr val="C00000"/>
                </a:solidFill>
              </a:rPr>
              <a:t>  ( NEW  CHARGE   - ORIGIN FROM D=6?)</a:t>
            </a:r>
            <a:endParaRPr lang="ru-RU" sz="2800">
              <a:solidFill>
                <a:srgbClr val="C00000"/>
              </a:solidFill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914400" y="4572000"/>
            <a:ext cx="640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THE  FERMIONS  MASSES  AND    W-Z- BOSONS     COULD</a:t>
            </a:r>
          </a:p>
          <a:p>
            <a:pPr eaLnBrk="1" hangingPunct="1"/>
            <a:r>
              <a:rPr lang="en-US" sz="1800"/>
              <a:t>DEFINED            BY                 THE             E-W SCALE    </a:t>
            </a:r>
            <a:endParaRPr lang="ru-RU" sz="1800"/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914401" y="5410200"/>
            <a:ext cx="74605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M- EW-SCALE   THE   PHASE TRANSITION 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</a:rPr>
              <a:t>BETWEEN           TWO        VACUUMS???</a:t>
            </a:r>
            <a:endParaRPr lang="ru-RU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898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00E8-894C-4A32-8CD5-77921A8E3D09}" type="datetime1">
              <a:rPr lang="ru-RU"/>
              <a:pPr/>
              <a:t>17.09.2018</a:t>
            </a:fld>
            <a:endParaRPr lang="ru-RU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119446" cy="9144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dirty="0" smtClean="0"/>
              <a:t> </a:t>
            </a:r>
            <a:r>
              <a:rPr lang="ru-RU" sz="2500" dirty="0" smtClean="0">
                <a:solidFill>
                  <a:srgbClr val="FF0000"/>
                </a:solidFill>
              </a:rPr>
              <a:t>СВОЙСТВА  НЕЙТРИНО  О  МНОГОМЕРНОМ ОБОБЩЕНИИ     ТЕОРИИ ОТНОСИТЕЛБНОСТИ</a:t>
            </a:r>
            <a:r>
              <a:rPr lang="ru-RU" sz="2500" dirty="0" smtClean="0"/>
              <a:t>                                             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52578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100" i="1" dirty="0" smtClean="0"/>
              <a:t>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1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>
                <a:solidFill>
                  <a:srgbClr val="002060"/>
                </a:solidFill>
              </a:rPr>
              <a:t>                                     ПРЕДСТАВЛЕНИЯ         ГРУППЫ      ЛОРЕНЦ- ПУАНКАРЕ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700" i="1" dirty="0" smtClean="0"/>
              <a:t> </a:t>
            </a:r>
            <a:r>
              <a:rPr lang="en-US" sz="6700" i="1" dirty="0" smtClean="0"/>
              <a:t>1.</a:t>
            </a:r>
            <a:r>
              <a:rPr lang="ru-RU" sz="6700" i="1" dirty="0" smtClean="0"/>
              <a:t>  Спин    </a:t>
            </a:r>
            <a:r>
              <a:rPr lang="en-US" sz="6700" i="1" dirty="0" smtClean="0"/>
              <a:t>s=</a:t>
            </a:r>
            <a:r>
              <a:rPr lang="ru-RU" sz="6700" i="1" dirty="0" smtClean="0"/>
              <a:t>½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6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Майорано-Вейлевская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природа</a:t>
            </a:r>
            <a:r>
              <a:rPr lang="ru-RU" sz="6700" dirty="0" smtClean="0"/>
              <a:t>  -  </a:t>
            </a:r>
            <a:r>
              <a:rPr lang="ru-RU" sz="6700" i="1" dirty="0" smtClean="0"/>
              <a:t>2-х  </a:t>
            </a:r>
            <a:r>
              <a:rPr lang="ru-RU" sz="6700" i="1" dirty="0" err="1" smtClean="0"/>
              <a:t>компклексные</a:t>
            </a:r>
            <a:r>
              <a:rPr lang="ru-RU" sz="6700" i="1" dirty="0" smtClean="0"/>
              <a:t> степени свободы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</a:t>
            </a:r>
            <a:r>
              <a:rPr lang="en-US" sz="6700" i="1" dirty="0" smtClean="0"/>
              <a:t>3.</a:t>
            </a:r>
            <a:r>
              <a:rPr lang="ru-RU" sz="6700" i="1" dirty="0" smtClean="0"/>
              <a:t>  Масса</a:t>
            </a:r>
            <a:r>
              <a:rPr lang="en-US" sz="6700" i="1" dirty="0" smtClean="0"/>
              <a:t>  m  =O(</a:t>
            </a:r>
            <a:r>
              <a:rPr lang="en-US" sz="6700" i="1" dirty="0" err="1" smtClean="0"/>
              <a:t>eV</a:t>
            </a:r>
            <a:r>
              <a:rPr lang="en-US" sz="6700" i="1" dirty="0" smtClean="0"/>
              <a:t>)</a:t>
            </a: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>
                <a:solidFill>
                  <a:srgbClr val="002060"/>
                </a:solidFill>
              </a:rPr>
              <a:t>                                             ЭЛЕКТРОМАГНИТНАЯ    СТЕРИЛЬНОСТЬ </a:t>
            </a:r>
            <a:endParaRPr lang="en-US" sz="6700" i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/>
              <a:t> 4.   </a:t>
            </a:r>
            <a:r>
              <a:rPr lang="ru-RU" sz="6700" i="1" dirty="0" smtClean="0"/>
              <a:t>Заряд   </a:t>
            </a:r>
            <a:r>
              <a:rPr lang="en-US" sz="6700" i="1" dirty="0" smtClean="0"/>
              <a:t>Q (EM)= 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700" i="1" dirty="0" smtClean="0"/>
              <a:t> </a:t>
            </a:r>
            <a:r>
              <a:rPr lang="en-US" sz="6700" i="1" dirty="0" smtClean="0"/>
              <a:t>5.</a:t>
            </a:r>
            <a:r>
              <a:rPr lang="ru-RU" sz="6700" i="1" dirty="0" smtClean="0"/>
              <a:t>  Магнитный момент   </a:t>
            </a:r>
            <a:r>
              <a:rPr lang="en-US" sz="6700" i="1" dirty="0" smtClean="0"/>
              <a:t> </a:t>
            </a:r>
            <a:r>
              <a:rPr lang="en-US" sz="6700" i="1" dirty="0" err="1" smtClean="0"/>
              <a:t>Mag</a:t>
            </a:r>
            <a:r>
              <a:rPr lang="en-US" sz="6700" i="1" dirty="0" smtClean="0"/>
              <a:t>=O(0)</a:t>
            </a: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6700" i="1" dirty="0" smtClean="0">
                <a:solidFill>
                  <a:srgbClr val="002060"/>
                </a:solidFill>
              </a:rPr>
              <a:t> </a:t>
            </a:r>
            <a:r>
              <a:rPr lang="ru-RU" sz="6700" i="1" dirty="0" smtClean="0">
                <a:solidFill>
                  <a:srgbClr val="002060"/>
                </a:solidFill>
              </a:rPr>
              <a:t>                 </a:t>
            </a:r>
            <a:r>
              <a:rPr lang="en-US" sz="6700" i="1" dirty="0" smtClean="0">
                <a:solidFill>
                  <a:srgbClr val="002060"/>
                </a:solidFill>
              </a:rPr>
              <a:t>(V – A )-</a:t>
            </a:r>
            <a:r>
              <a:rPr lang="ru-RU" sz="6700" i="1" dirty="0" smtClean="0">
                <a:solidFill>
                  <a:srgbClr val="002060"/>
                </a:solidFill>
              </a:rPr>
              <a:t>     СЛАБАЯ           СВЯЗЬ        С     ЗЛЕКТРОМАГНИТНЫМ      МИРОМ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Взаимодействие слабое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100" i="1" dirty="0" smtClean="0"/>
              <a:t>  </a:t>
            </a:r>
            <a:r>
              <a:rPr lang="ru-RU" dirty="0" smtClean="0"/>
              <a:t>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6441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1967</a:t>
            </a:r>
            <a:r>
              <a:rPr lang="en-US" dirty="0"/>
              <a:t> ---------- </a:t>
            </a:r>
            <a:r>
              <a:rPr lang="en-US" dirty="0" smtClean="0">
                <a:solidFill>
                  <a:srgbClr val="FF0000"/>
                </a:solidFill>
              </a:rPr>
              <a:t>2017(STO-M(1,3))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WS-SU(2)XU(1)-Model</a:t>
            </a:r>
          </a:p>
          <a:p>
            <a:r>
              <a:rPr lang="en-US" dirty="0" smtClean="0"/>
              <a:t>  SU(5) and SO(10)—GUT</a:t>
            </a:r>
          </a:p>
          <a:p>
            <a:r>
              <a:rPr lang="en-US" dirty="0" smtClean="0"/>
              <a:t>Strings + Superstrings</a:t>
            </a:r>
          </a:p>
          <a:p>
            <a:r>
              <a:rPr lang="en-US" dirty="0" smtClean="0"/>
              <a:t>M11- </a:t>
            </a:r>
            <a:r>
              <a:rPr lang="en-US" dirty="0" err="1" smtClean="0"/>
              <a:t>Superrgravity+Kaluza-Klein</a:t>
            </a:r>
            <a:r>
              <a:rPr lang="en-US" dirty="0" smtClean="0"/>
              <a:t> </a:t>
            </a:r>
            <a:r>
              <a:rPr lang="en-US" dirty="0" err="1" smtClean="0"/>
              <a:t>Compactifications</a:t>
            </a:r>
            <a:endParaRPr lang="en-US" dirty="0" smtClean="0"/>
          </a:p>
          <a:p>
            <a:r>
              <a:rPr lang="en-US" dirty="0" err="1" smtClean="0"/>
              <a:t>Heterotic</a:t>
            </a:r>
            <a:r>
              <a:rPr lang="en-US" dirty="0" smtClean="0"/>
              <a:t> </a:t>
            </a:r>
            <a:r>
              <a:rPr lang="en-US" dirty="0" err="1" smtClean="0"/>
              <a:t>SuperstringsE</a:t>
            </a:r>
            <a:r>
              <a:rPr lang="en-US" dirty="0" smtClean="0"/>
              <a:t>(8)XE(8) Models and K6=CY_3- </a:t>
            </a:r>
            <a:r>
              <a:rPr lang="en-US" dirty="0" err="1" smtClean="0"/>
              <a:t>compactifications</a:t>
            </a:r>
            <a:r>
              <a:rPr lang="en-US" dirty="0" smtClean="0"/>
              <a:t>        </a:t>
            </a:r>
          </a:p>
          <a:p>
            <a:r>
              <a:rPr lang="en-US" dirty="0" smtClean="0"/>
              <a:t>4-dim SS with WS Fermions</a:t>
            </a:r>
          </a:p>
          <a:p>
            <a:r>
              <a:rPr lang="en-US" dirty="0" smtClean="0"/>
              <a:t>D-Membranes</a:t>
            </a:r>
          </a:p>
          <a:p>
            <a:r>
              <a:rPr lang="en-US" dirty="0" smtClean="0"/>
              <a:t>M11, M12 – and String Duality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3941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ПУТИ </a:t>
            </a:r>
            <a:r>
              <a:rPr lang="ru-RU" dirty="0">
                <a:solidFill>
                  <a:srgbClr val="FF0000"/>
                </a:solidFill>
              </a:rPr>
              <a:t>РАСШИРЕНИЯ МЕТРИКИ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А) стандартный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Ds^2=dx_0^2-dx_1^2-dx_2-…-dx_n^2-.....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Lie algebras and groups SO(</a:t>
            </a:r>
            <a:r>
              <a:rPr lang="en-US" dirty="0" err="1" smtClean="0">
                <a:solidFill>
                  <a:srgbClr val="0070C0"/>
                </a:solidFill>
              </a:rPr>
              <a:t>p,q</a:t>
            </a:r>
            <a:r>
              <a:rPr lang="en-US" dirty="0" smtClean="0">
                <a:solidFill>
                  <a:srgbClr val="0070C0"/>
                </a:solidFill>
              </a:rPr>
              <a:t>)n=</a:t>
            </a:r>
            <a:r>
              <a:rPr lang="en-US" dirty="0" err="1" smtClean="0">
                <a:solidFill>
                  <a:srgbClr val="0070C0"/>
                </a:solidFill>
              </a:rPr>
              <a:t>p+q</a:t>
            </a:r>
            <a:r>
              <a:rPr lang="en-US" dirty="0" smtClean="0">
                <a:solidFill>
                  <a:srgbClr val="0070C0"/>
                </a:solidFill>
              </a:rPr>
              <a:t> – space-time groups and double covered Spin(</a:t>
            </a:r>
            <a:r>
              <a:rPr lang="en-US" dirty="0" err="1" smtClean="0">
                <a:solidFill>
                  <a:srgbClr val="0070C0"/>
                </a:solidFill>
              </a:rPr>
              <a:t>p,q</a:t>
            </a:r>
            <a:r>
              <a:rPr lang="en-US" dirty="0" smtClean="0">
                <a:solidFill>
                  <a:srgbClr val="0070C0"/>
                </a:solidFill>
              </a:rPr>
              <a:t>),…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Non-standard ways…..</a:t>
            </a:r>
            <a:r>
              <a:rPr lang="en-US" b="1" dirty="0" err="1" smtClean="0">
                <a:solidFill>
                  <a:srgbClr val="FF0000"/>
                </a:solidFill>
              </a:rPr>
              <a:t>T_mnk</a:t>
            </a:r>
            <a:r>
              <a:rPr lang="en-US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New symmetries -----&gt;new groups and algebras, theory of new numbers…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New geometry- </a:t>
            </a:r>
            <a:r>
              <a:rPr lang="en-US" dirty="0" err="1" smtClean="0">
                <a:solidFill>
                  <a:srgbClr val="002060"/>
                </a:solidFill>
              </a:rPr>
              <a:t>BCY_n</a:t>
            </a:r>
            <a:r>
              <a:rPr lang="en-US" dirty="0" smtClean="0">
                <a:solidFill>
                  <a:srgbClr val="002060"/>
                </a:solidFill>
              </a:rPr>
              <a:t>, Group algebra Spaces,…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4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6943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TOWARDS  A  N-</a:t>
            </a:r>
            <a:r>
              <a:rPr lang="en-US" dirty="0" err="1" smtClean="0">
                <a:solidFill>
                  <a:srgbClr val="FF0000"/>
                </a:solidFill>
              </a:rPr>
              <a:t>ary</a:t>
            </a:r>
            <a:r>
              <a:rPr lang="en-US" dirty="0" smtClean="0">
                <a:solidFill>
                  <a:srgbClr val="FF0000"/>
                </a:solidFill>
              </a:rPr>
              <a:t> MATHEMATICS+PHYSICS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WAYS  TO EXTRA WORLD 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1)BCY- SU(n), G2 - </a:t>
            </a:r>
            <a:r>
              <a:rPr lang="en-US" dirty="0" err="1" smtClean="0">
                <a:solidFill>
                  <a:srgbClr val="C00000"/>
                </a:solidFill>
              </a:rPr>
              <a:t>Holonomy</a:t>
            </a:r>
            <a:r>
              <a:rPr lang="en-US" dirty="0" smtClean="0">
                <a:solidFill>
                  <a:srgbClr val="C00000"/>
                </a:solidFill>
              </a:rPr>
              <a:t> Geometry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2)Theories of the Cyclic </a:t>
            </a:r>
            <a:r>
              <a:rPr lang="en-US" dirty="0" err="1" smtClean="0">
                <a:solidFill>
                  <a:srgbClr val="C00000"/>
                </a:solidFill>
              </a:rPr>
              <a:t>C_n</a:t>
            </a:r>
            <a:r>
              <a:rPr lang="en-US" dirty="0" smtClean="0">
                <a:solidFill>
                  <a:srgbClr val="C00000"/>
                </a:solidFill>
              </a:rPr>
              <a:t>- Complex </a:t>
            </a:r>
            <a:r>
              <a:rPr lang="en-US" dirty="0">
                <a:solidFill>
                  <a:srgbClr val="C00000"/>
                </a:solidFill>
              </a:rPr>
              <a:t>N</a:t>
            </a:r>
            <a:r>
              <a:rPr lang="en-US" dirty="0" smtClean="0">
                <a:solidFill>
                  <a:srgbClr val="C00000"/>
                </a:solidFill>
              </a:rPr>
              <a:t>umbers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 3)Finite 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 smtClean="0">
                <a:solidFill>
                  <a:srgbClr val="C00000"/>
                </a:solidFill>
              </a:rPr>
              <a:t>roup Algebras 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            MASS  CHARGE SPIN …???           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404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16563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LITTLE HISTORY OF THE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QUARK CONFINEMENT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After many years of dramatic and successful development of the atomic project for the country in the late 50s of the last century, the government of the USSR proposed a new project to overcome the backlog in the physics of elementary particles.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For this purpose, in </a:t>
            </a:r>
            <a:r>
              <a:rPr lang="en-US" sz="1600" dirty="0" err="1" smtClean="0">
                <a:solidFill>
                  <a:srgbClr val="FFFF00"/>
                </a:solidFill>
              </a:rPr>
              <a:t>Protvino</a:t>
            </a:r>
            <a:r>
              <a:rPr lang="en-US" sz="1600" dirty="0" smtClean="0">
                <a:solidFill>
                  <a:srgbClr val="FFFF00"/>
                </a:solidFill>
              </a:rPr>
              <a:t> was the most powerful proton accelerator for energy at that time, with beam energies up to 70 </a:t>
            </a:r>
            <a:r>
              <a:rPr lang="en-US" sz="1600" dirty="0" err="1" smtClean="0">
                <a:solidFill>
                  <a:srgbClr val="FFFF00"/>
                </a:solidFill>
              </a:rPr>
              <a:t>GeV</a:t>
            </a:r>
            <a:r>
              <a:rPr lang="en-US" sz="1600" dirty="0" smtClean="0">
                <a:solidFill>
                  <a:srgbClr val="FFFF00"/>
                </a:solidFill>
              </a:rPr>
              <a:t>.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            And one of the central tasks was to open quarks!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In 1967, the Accelerator was created and the first experiments began.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                        But Quarks Have not been found ?!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                            What happened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 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                    How is this regarded? Failure? Or Discovery!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3533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K3-Manifolds ( BCY_2)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Documents and Settings\стенд\Рабочий стол\ТЕРКВАНМЕХ\cdjad.e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483" y="1600200"/>
            <a:ext cx="764703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586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CY3-Newton polyhedron k=(11248)</a:t>
            </a:r>
            <a:endParaRPr lang="ru-RU" dirty="0"/>
          </a:p>
        </p:txBody>
      </p:sp>
      <p:pic>
        <p:nvPicPr>
          <p:cNvPr id="6146" name="Picture 2" descr="C:\Documents and Settings\стенд\Рабочий стол\ТЕРКВАНМЕХ\112812pol.e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172" y="1600200"/>
            <a:ext cx="32836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7521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38BA4-967C-4818-A7E3-546905C07E70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778" y="79376"/>
            <a:ext cx="649898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0393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DDE-8F82-4B4C-98A4-0E6DC6A0DF0F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069" y="936626"/>
            <a:ext cx="8387862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2147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8379-410D-4D7A-A5E3-3013016BB11B}" type="datetime1">
              <a:rPr lang="ru-RU"/>
              <a:pPr/>
              <a:t>17.09.2018</a:t>
            </a:fld>
            <a:endParaRPr lang="ru-RU"/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22031" y="12192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100" smtClean="0">
                <a:solidFill>
                  <a:srgbClr val="FF0000"/>
                </a:solidFill>
              </a:rPr>
              <a:t>МНОГОМЕРНОЕ  РАСШИРЕНИЕ  СПЕЦИАЛЬНОЙ ТЕОРИИ ОТНОСИТЕЛЬНОСТИ </a:t>
            </a:r>
            <a:endParaRPr lang="ru-RU" sz="2500" smtClean="0">
              <a:solidFill>
                <a:srgbClr val="FF0000"/>
              </a:solidFill>
            </a:endParaRPr>
          </a:p>
        </p:txBody>
      </p:sp>
      <p:sp>
        <p:nvSpPr>
          <p:cNvPr id="35843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1800" dirty="0" smtClean="0"/>
              <a:t>1Принцип  максимальности скорости света будет справедлив только для заряженного вакуума то есть для частиц обладающих электромагнитным зарядом   Темная материя и  стерильное нейтрино Могут распространяться с гораздо большими скоростями</a:t>
            </a:r>
          </a:p>
          <a:p>
            <a:pPr eaLnBrk="1" hangingPunct="1"/>
            <a:r>
              <a:rPr lang="ru-RU" sz="1800" dirty="0" smtClean="0"/>
              <a:t>2  Многомерное обобщение группы Лоренца предполагает существование другого буста и возможного раширения понятия времени даже за счет структуры</a:t>
            </a:r>
          </a:p>
          <a:p>
            <a:pPr eaLnBrk="1" hangingPunct="1"/>
            <a:r>
              <a:rPr lang="ru-RU" sz="1800" dirty="0" smtClean="0"/>
              <a:t>3  принцип относительности также может потребовать расширения </a:t>
            </a:r>
          </a:p>
          <a:p>
            <a:pPr eaLnBrk="1" hangingPunct="1">
              <a:buFont typeface="Arial" charset="0"/>
              <a:buNone/>
            </a:pPr>
            <a:r>
              <a:rPr lang="ru-RU" sz="1800" dirty="0" smtClean="0"/>
              <a:t>      За счет появления новых некомпактифицированых размерностей</a:t>
            </a:r>
          </a:p>
          <a:p>
            <a:pPr eaLnBrk="1" hangingPunct="1">
              <a:buFont typeface="Arial" charset="0"/>
              <a:buNone/>
            </a:pPr>
            <a:r>
              <a:rPr lang="ru-RU" sz="1800" dirty="0" smtClean="0"/>
              <a:t>      стрелки времени или стрелки пространства</a:t>
            </a:r>
            <a:r>
              <a:rPr lang="en-US" sz="1800" dirty="0" smtClean="0"/>
              <a:t>. </a:t>
            </a:r>
            <a:r>
              <a:rPr lang="ru-RU" sz="1800" dirty="0" smtClean="0"/>
              <a:t> Поэтому появляются несколько возможностей  поиска параметра энергии </a:t>
            </a:r>
            <a:r>
              <a:rPr lang="en-US" sz="1800" dirty="0" smtClean="0"/>
              <a:t>“</a:t>
            </a:r>
            <a:r>
              <a:rPr lang="ru-RU" sz="1800" dirty="0" smtClean="0"/>
              <a:t>ветровой</a:t>
            </a:r>
            <a:r>
              <a:rPr lang="en-US" sz="1800" dirty="0" smtClean="0"/>
              <a:t>”</a:t>
            </a:r>
            <a:r>
              <a:rPr lang="ru-RU" sz="1800" dirty="0" smtClean="0"/>
              <a:t>или </a:t>
            </a:r>
            <a:r>
              <a:rPr lang="en-US" sz="1800" dirty="0" smtClean="0"/>
              <a:t>“</a:t>
            </a:r>
            <a:r>
              <a:rPr lang="ru-RU" sz="1800" dirty="0" smtClean="0"/>
              <a:t>температурной</a:t>
            </a:r>
            <a:r>
              <a:rPr lang="en-US" sz="1800" dirty="0" smtClean="0"/>
              <a:t>”,</a:t>
            </a:r>
            <a:r>
              <a:rPr lang="ru-RU" sz="1800" dirty="0" smtClean="0"/>
              <a:t> от которой может зависеть скорость нейтрино и мы привели две схемы экспериментов-</a:t>
            </a:r>
            <a:r>
              <a:rPr lang="en-US" sz="1800" dirty="0" smtClean="0"/>
              <a:t> </a:t>
            </a:r>
            <a:r>
              <a:rPr lang="ru-RU" sz="1800" dirty="0" smtClean="0"/>
              <a:t> это должны решить будущие эксперименты </a:t>
            </a:r>
          </a:p>
        </p:txBody>
      </p:sp>
    </p:spTree>
    <p:extLst>
      <p:ext uri="{BB962C8B-B14F-4D97-AF65-F5344CB8AC3E}">
        <p14:creationId xmlns:p14="http://schemas.microsoft.com/office/powerpoint/2010/main" xmlns="" val="4045549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F828-35BF-4AA3-9EBB-9B64CED4694C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78" y="393701"/>
            <a:ext cx="7870581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7031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F828-35BF-4AA3-9EBB-9B64CED4694C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78" y="393701"/>
            <a:ext cx="7870581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7031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COMPLEXIFICATION OF </a:t>
            </a:r>
            <a:r>
              <a:rPr lang="en-US" dirty="0" err="1" smtClean="0">
                <a:solidFill>
                  <a:srgbClr val="FF0000"/>
                </a:solidFill>
              </a:rPr>
              <a:t>R^n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4162"/>
            <a:ext cx="914400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3181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87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GEOMETRY OF BINARY HYPER NUMBERS</a:t>
            </a:r>
            <a:endParaRPr lang="ru-RU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914400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434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quark confinement is confirmed in Europe and USA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</a:t>
            </a:r>
            <a:r>
              <a:rPr lang="en-US" dirty="0" err="1" smtClean="0">
                <a:solidFill>
                  <a:srgbClr val="002060"/>
                </a:solidFill>
              </a:rPr>
              <a:t>onfirmation</a:t>
            </a:r>
            <a:r>
              <a:rPr lang="en-US" dirty="0" smtClean="0">
                <a:solidFill>
                  <a:srgbClr val="002060"/>
                </a:solidFill>
              </a:rPr>
              <a:t> of the experiment in </a:t>
            </a:r>
            <a:r>
              <a:rPr lang="en-US" dirty="0" err="1" smtClean="0">
                <a:solidFill>
                  <a:srgbClr val="002060"/>
                </a:solidFill>
              </a:rPr>
              <a:t>Protvino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on the non-detection of quarks at the accelerators of 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FermiLab:In</a:t>
            </a:r>
            <a:r>
              <a:rPr lang="en-US" dirty="0" smtClean="0">
                <a:solidFill>
                  <a:srgbClr val="002060"/>
                </a:solidFill>
              </a:rPr>
              <a:t> 1972 a large proton synchrotron went into operation . At first it accelerated protons to 200 </a:t>
            </a:r>
            <a:r>
              <a:rPr lang="en-US" dirty="0" err="1" smtClean="0">
                <a:solidFill>
                  <a:srgbClr val="002060"/>
                </a:solidFill>
              </a:rPr>
              <a:t>GeV</a:t>
            </a:r>
            <a:r>
              <a:rPr lang="en-US" dirty="0" smtClean="0">
                <a:solidFill>
                  <a:srgbClr val="002060"/>
                </a:solidFill>
              </a:rPr>
              <a:t>, but by 1976 it had reached 500 </a:t>
            </a:r>
            <a:r>
              <a:rPr lang="en-US" dirty="0" err="1" smtClean="0">
                <a:solidFill>
                  <a:srgbClr val="002060"/>
                </a:solidFill>
              </a:rPr>
              <a:t>GeV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CERN :The SPS became the workhorse of CERN’s particle physics </a:t>
            </a:r>
            <a:r>
              <a:rPr lang="en-US" dirty="0" err="1" smtClean="0">
                <a:solidFill>
                  <a:srgbClr val="002060"/>
                </a:solidFill>
              </a:rPr>
              <a:t>programme</a:t>
            </a:r>
            <a:r>
              <a:rPr lang="en-US" dirty="0" smtClean="0">
                <a:solidFill>
                  <a:srgbClr val="002060"/>
                </a:solidFill>
              </a:rPr>
              <a:t> when it switched on in 1976/The SPS operated at up to 400-450 </a:t>
            </a:r>
            <a:r>
              <a:rPr lang="en-US" dirty="0" err="1" smtClean="0">
                <a:solidFill>
                  <a:srgbClr val="002060"/>
                </a:solidFill>
              </a:rPr>
              <a:t>GeV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4366"/>
            <a:ext cx="8229600" cy="20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6225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CONJUGATIONS CLASSESS AND ONE DIMENSIONAL REPRESENTATIONS</a:t>
            </a: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7343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CONJUGATIONS CLASSESS AND ONE DIMENSIONAL REPRESENTATIONS</a:t>
            </a: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6691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Ternary   hyper-numbers</a:t>
            </a:r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35756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Ternary   hyper-numbers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1420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B975-2415-40C3-B4B8-544FF036DAAE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289" y="600075"/>
            <a:ext cx="5993423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3024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2D4B-94AE-4038-8009-B89CAAA93150}" type="datetime1">
              <a:rPr lang="ru-RU"/>
              <a:pPr/>
              <a:t>17.09.2018</a:t>
            </a:fld>
            <a:endParaRPr lang="en-US"/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4519246" y="3319463"/>
          <a:ext cx="105508" cy="215900"/>
        </p:xfrm>
        <a:graphic>
          <a:graphicData uri="http://schemas.openxmlformats.org/presentationml/2006/ole">
            <p:oleObj spid="_x0000_s1170" name="Формула" r:id="rId4" imgW="114151" imgH="215619" progId="">
              <p:embed/>
            </p:oleObj>
          </a:graphicData>
        </a:graphic>
      </p:graphicFrame>
      <p:graphicFrame>
        <p:nvGraphicFramePr>
          <p:cNvPr id="28675" name="Object 4"/>
          <p:cNvGraphicFramePr>
            <a:graphicFrameLocks noChangeAspect="1"/>
          </p:cNvGraphicFramePr>
          <p:nvPr/>
        </p:nvGraphicFramePr>
        <p:xfrm>
          <a:off x="562708" y="3810000"/>
          <a:ext cx="8214946" cy="1219200"/>
        </p:xfrm>
        <a:graphic>
          <a:graphicData uri="http://schemas.openxmlformats.org/presentationml/2006/ole">
            <p:oleObj spid="_x0000_s1171" name="Формула" r:id="rId5" imgW="1854200" imgH="254000" progId="">
              <p:embed/>
            </p:oleObj>
          </a:graphicData>
        </a:graphic>
      </p:graphicFrame>
      <p:graphicFrame>
        <p:nvGraphicFramePr>
          <p:cNvPr id="28676" name="Object 6"/>
          <p:cNvGraphicFramePr>
            <a:graphicFrameLocks noChangeAspect="1"/>
          </p:cNvGraphicFramePr>
          <p:nvPr/>
        </p:nvGraphicFramePr>
        <p:xfrm>
          <a:off x="1267558" y="1981200"/>
          <a:ext cx="6991350" cy="1066800"/>
        </p:xfrm>
        <a:graphic>
          <a:graphicData uri="http://schemas.openxmlformats.org/presentationml/2006/ole">
            <p:oleObj spid="_x0000_s1172" name="Формула" r:id="rId6" imgW="1803400" imgH="254000" progId="">
              <p:embed/>
            </p:oleObj>
          </a:graphicData>
        </a:graphic>
      </p:graphicFrame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827584" y="476672"/>
            <a:ext cx="7991996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TOWARDS    THE D+5,6- DIMENSIONAL  EXTENSION </a:t>
            </a:r>
          </a:p>
          <a:p>
            <a:pPr eaLnBrk="1" hangingPunct="1"/>
            <a:endParaRPr lang="en-US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                    OF        LORENTZ     GROUP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923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2D4B-94AE-4038-8009-B89CAAA93150}" type="datetime1">
              <a:rPr lang="ru-RU"/>
              <a:pPr/>
              <a:t>17.09.2018</a:t>
            </a:fld>
            <a:endParaRPr lang="en-US"/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4519246" y="3319463"/>
          <a:ext cx="105508" cy="215900"/>
        </p:xfrm>
        <a:graphic>
          <a:graphicData uri="http://schemas.openxmlformats.org/presentationml/2006/ole">
            <p:oleObj spid="_x0000_s5161" name="Формула" r:id="rId4" imgW="114151" imgH="215619" progId="">
              <p:embed/>
            </p:oleObj>
          </a:graphicData>
        </a:graphic>
      </p:graphicFrame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827584" y="476672"/>
            <a:ext cx="8136904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 smtClean="0">
                <a:solidFill>
                  <a:srgbClr val="FF0000"/>
                </a:solidFill>
              </a:rPr>
              <a:t>R^n-COMPLEXIFICATION</a:t>
            </a:r>
            <a:r>
              <a:rPr lang="en-US" sz="2400" b="1" dirty="0" smtClean="0">
                <a:solidFill>
                  <a:srgbClr val="FF0000"/>
                </a:solidFill>
              </a:rPr>
              <a:t> WITH FINITE GROUPS </a:t>
            </a:r>
          </a:p>
          <a:p>
            <a:pPr eaLnBrk="1" hangingPunct="1"/>
            <a:endParaRPr lang="en-US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dirty="0" err="1" smtClean="0">
                <a:solidFill>
                  <a:srgbClr val="FF0000"/>
                </a:solidFill>
              </a:rPr>
              <a:t>Abelian</a:t>
            </a:r>
            <a:r>
              <a:rPr lang="en-US" sz="2400" b="1" dirty="0" smtClean="0">
                <a:solidFill>
                  <a:srgbClr val="FF0000"/>
                </a:solidFill>
              </a:rPr>
              <a:t> Cyclic C _n- groups and Non-</a:t>
            </a:r>
            <a:r>
              <a:rPr lang="en-US" sz="2400" b="1" dirty="0" err="1" smtClean="0">
                <a:solidFill>
                  <a:srgbClr val="FF0000"/>
                </a:solidFill>
              </a:rPr>
              <a:t>Abelian</a:t>
            </a:r>
            <a:r>
              <a:rPr lang="en-US" sz="2400" b="1" dirty="0" smtClean="0">
                <a:solidFill>
                  <a:srgbClr val="FF0000"/>
                </a:solidFill>
              </a:rPr>
              <a:t> Groups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229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ABELIAN CYCLIC GROUPS 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28756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588" y="766763"/>
            <a:ext cx="66008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672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Discovery 3-colors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SU(3)- </a:t>
            </a:r>
            <a:r>
              <a:rPr lang="en-US" b="1" dirty="0" err="1" smtClean="0">
                <a:solidFill>
                  <a:srgbClr val="0070C0"/>
                </a:solidFill>
              </a:rPr>
              <a:t>chromodynamics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</a:t>
            </a:r>
            <a:r>
              <a:rPr lang="en-US" b="1" dirty="0" err="1" smtClean="0">
                <a:solidFill>
                  <a:srgbClr val="00B050"/>
                </a:solidFill>
              </a:rPr>
              <a:t>olor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С</a:t>
            </a:r>
            <a:r>
              <a:rPr lang="en-US" b="1" dirty="0" err="1" smtClean="0">
                <a:solidFill>
                  <a:srgbClr val="00B050"/>
                </a:solidFill>
              </a:rPr>
              <a:t>onfinement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Боголюбов Н.Н., </a:t>
            </a:r>
            <a:r>
              <a:rPr lang="ru-RU" sz="2800" dirty="0" err="1" smtClean="0">
                <a:solidFill>
                  <a:srgbClr val="C00000"/>
                </a:solidFill>
              </a:rPr>
              <a:t>Струмински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Б.В.,ТавхелидзеА.Н</a:t>
            </a:r>
            <a:r>
              <a:rPr lang="ru-RU" sz="28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 DISCOVERY OF THE </a:t>
            </a:r>
            <a:r>
              <a:rPr lang="en-US" sz="2800" b="1" dirty="0" smtClean="0">
                <a:solidFill>
                  <a:srgbClr val="C00000"/>
                </a:solidFill>
              </a:rPr>
              <a:t>THREE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QUARK COLOR IN DUBNA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1965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SU(3c)-gauge group 1973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From 1967 to Color confinement 1974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1968?! ?!?! 50 years – WHY -2018??????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3484" y="2204864"/>
            <a:ext cx="6734175" cy="38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44452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of light in </a:t>
            </a:r>
            <a:r>
              <a:rPr lang="en-US" dirty="0" err="1" smtClean="0"/>
              <a:t>Minkowsky</a:t>
            </a:r>
            <a:r>
              <a:rPr lang="en-US" dirty="0" smtClean="0"/>
              <a:t> (</a:t>
            </a:r>
            <a:r>
              <a:rPr lang="en-US" i="1" dirty="0" smtClean="0"/>
              <a:t>D </a:t>
            </a:r>
            <a:r>
              <a:rPr lang="en-US" dirty="0" smtClean="0"/>
              <a:t>= 3 + 1) space-time. Absence of singularities in such a </a:t>
            </a:r>
            <a:r>
              <a:rPr lang="en-US" dirty="0" err="1" smtClean="0"/>
              <a:t>spacetime</a:t>
            </a:r>
            <a:endParaRPr lang="ru-RU" dirty="0" smtClean="0"/>
          </a:p>
          <a:p>
            <a:r>
              <a:rPr lang="en-US" dirty="0" smtClean="0"/>
              <a:t>allows you to enter the gauge invariance in a region, which can connect two kinds of</a:t>
            </a:r>
            <a:endParaRPr lang="ru-RU" dirty="0" smtClean="0"/>
          </a:p>
          <a:p>
            <a:r>
              <a:rPr lang="en-US" dirty="0" smtClean="0"/>
              <a:t>matter: the matter substance and radiation. The substance described by the fundamental</a:t>
            </a:r>
            <a:endParaRPr lang="ru-RU" dirty="0" smtClean="0"/>
          </a:p>
          <a:p>
            <a:r>
              <a:rPr lang="en-US" dirty="0" smtClean="0"/>
              <a:t>fermion fields with spin 1</a:t>
            </a:r>
            <a:r>
              <a:rPr lang="en-US" i="1" dirty="0" smtClean="0"/>
              <a:t>/</a:t>
            </a:r>
            <a:r>
              <a:rPr lang="en-US" dirty="0" smtClean="0"/>
              <a:t>2[4], </a:t>
            </a:r>
            <a:r>
              <a:rPr lang="en-US" dirty="0" err="1" smtClean="0"/>
              <a:t>G.Weyl</a:t>
            </a:r>
            <a:r>
              <a:rPr lang="en-US" dirty="0" smtClean="0"/>
              <a:t>,[11], and radiation - gauge fields with spin 1. The</a:t>
            </a:r>
            <a:endParaRPr lang="ru-RU" dirty="0" smtClean="0"/>
          </a:p>
          <a:p>
            <a:r>
              <a:rPr lang="en-US" dirty="0" smtClean="0"/>
              <a:t>question of maintaining gauge invariance may depend on the existence of singularities in</a:t>
            </a:r>
            <a:endParaRPr lang="ru-RU" dirty="0" smtClean="0"/>
          </a:p>
          <a:p>
            <a:r>
              <a:rPr lang="en-US" dirty="0" smtClean="0"/>
              <a:t>this space-time, which can be a source of symmetry breaking. This option is actually</a:t>
            </a:r>
            <a:endParaRPr lang="ru-RU" dirty="0" smtClean="0"/>
          </a:p>
          <a:p>
            <a:r>
              <a:rPr lang="en-US" dirty="0" smtClean="0"/>
              <a:t>a violation of gauge symmetry associated with the existence of space-time singularities</a:t>
            </a:r>
            <a:endParaRPr lang="ru-RU" dirty="0" smtClean="0"/>
          </a:p>
          <a:p>
            <a:r>
              <a:rPr lang="en-US" dirty="0" smtClean="0"/>
              <a:t>at small or large distances. Note that the existence of singularities at small distances</a:t>
            </a:r>
            <a:endParaRPr lang="ru-RU" dirty="0" smtClean="0"/>
          </a:p>
          <a:p>
            <a:r>
              <a:rPr lang="en-US" dirty="0" smtClean="0"/>
              <a:t>can lead to a change of the Riemann metric and, therefore, to a dynamical violation of</a:t>
            </a:r>
            <a:endParaRPr lang="ru-RU" dirty="0" smtClean="0"/>
          </a:p>
          <a:p>
            <a:r>
              <a:rPr lang="en-US" dirty="0" smtClean="0"/>
              <a:t>space-time Lorentz symmetry ( see for example, [7]).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6319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Thus the formalism of quantum field theory includes the geometric foundation</a:t>
            </a:r>
            <a:endParaRPr lang="ru-RU" dirty="0" smtClean="0"/>
          </a:p>
          <a:p>
            <a:r>
              <a:rPr lang="en-US" dirty="0" smtClean="0"/>
              <a:t>of space-time picture of the ”visible ”world and the operator-functional methods of describing</a:t>
            </a:r>
            <a:endParaRPr lang="ru-RU" dirty="0" smtClean="0"/>
          </a:p>
          <a:p>
            <a:r>
              <a:rPr lang="en-US" dirty="0" smtClean="0"/>
              <a:t>a matter moving and interacting in this environment. But now some phenomena</a:t>
            </a:r>
            <a:endParaRPr lang="ru-RU" dirty="0" smtClean="0"/>
          </a:p>
          <a:p>
            <a:r>
              <a:rPr lang="en-US" dirty="0" smtClean="0"/>
              <a:t>in physics of elementary particles pose the question the need to expand our notions of</a:t>
            </a:r>
            <a:endParaRPr lang="ru-RU" dirty="0" smtClean="0"/>
          </a:p>
          <a:p>
            <a:r>
              <a:rPr lang="en-US" dirty="0" smtClean="0"/>
              <a:t>space and time?! In this case the first question arises of dimension and signature of a</a:t>
            </a:r>
            <a:endParaRPr lang="ru-RU" dirty="0" smtClean="0"/>
          </a:p>
          <a:p>
            <a:r>
              <a:rPr lang="en-US" dirty="0" smtClean="0"/>
              <a:t>new hypothetical world. In our opinion, now modern science close to understanding to</a:t>
            </a:r>
            <a:endParaRPr lang="ru-RU" dirty="0" smtClean="0"/>
          </a:p>
          <a:p>
            <a:r>
              <a:rPr lang="en-US" dirty="0" smtClean="0"/>
              <a:t>the origin of the visible part of universe defined by a D=(3+1)-dimensional space-time</a:t>
            </a:r>
            <a:endParaRPr lang="ru-RU" dirty="0" smtClean="0"/>
          </a:p>
          <a:p>
            <a:r>
              <a:rPr lang="en-US" dirty="0" smtClean="0"/>
              <a:t>continuum, obeying to the laws of absolutism speed of light, and the observable fermion</a:t>
            </a:r>
            <a:endParaRPr lang="ru-RU" dirty="0" smtClean="0"/>
          </a:p>
          <a:p>
            <a:r>
              <a:rPr lang="en-US" dirty="0" smtClean="0"/>
              <a:t>matter of which has the ”unified” electromagnetic nature. In articles [2] , [19] it was</a:t>
            </a:r>
            <a:endParaRPr lang="ru-RU" dirty="0" smtClean="0"/>
          </a:p>
          <a:p>
            <a:r>
              <a:rPr lang="en-US" dirty="0" smtClean="0"/>
              <a:t>suggested that only the Dirac fermion matter can satisfy to the laws of absolutism speed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95785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LIE algebras SO(3,1) and SL(2C)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 The Lie algebra of Lorentz group </a:t>
            </a:r>
            <a:r>
              <a:rPr lang="en-US" i="1" dirty="0" smtClean="0"/>
              <a:t>SO</a:t>
            </a:r>
            <a:r>
              <a:rPr lang="en-US" dirty="0" smtClean="0"/>
              <a:t>(3</a:t>
            </a:r>
            <a:r>
              <a:rPr lang="en-US" i="1" dirty="0" smtClean="0"/>
              <a:t>, </a:t>
            </a:r>
            <a:r>
              <a:rPr lang="en-US" dirty="0" smtClean="0"/>
              <a:t>1) is isomorphic to the algebra of its</a:t>
            </a:r>
            <a:r>
              <a:rPr lang="en-US" dirty="0"/>
              <a:t> </a:t>
            </a:r>
            <a:r>
              <a:rPr lang="en-US" dirty="0" smtClean="0"/>
              <a:t> double covering </a:t>
            </a:r>
          </a:p>
          <a:p>
            <a:r>
              <a:rPr lang="en-US" sz="3400" b="1" i="1" dirty="0" smtClean="0">
                <a:solidFill>
                  <a:srgbClr val="FF0000"/>
                </a:solidFill>
              </a:rPr>
              <a:t>Spin</a:t>
            </a:r>
            <a:r>
              <a:rPr lang="en-US" sz="3400" b="1" dirty="0" smtClean="0">
                <a:solidFill>
                  <a:srgbClr val="FF0000"/>
                </a:solidFill>
              </a:rPr>
              <a:t>(3</a:t>
            </a:r>
            <a:r>
              <a:rPr lang="en-US" sz="3400" b="1" i="1" dirty="0" smtClean="0">
                <a:solidFill>
                  <a:srgbClr val="FF0000"/>
                </a:solidFill>
              </a:rPr>
              <a:t>, </a:t>
            </a:r>
            <a:r>
              <a:rPr lang="en-US" sz="3400" b="1" dirty="0" smtClean="0">
                <a:solidFill>
                  <a:srgbClr val="FF0000"/>
                </a:solidFill>
              </a:rPr>
              <a:t>1) = </a:t>
            </a:r>
            <a:r>
              <a:rPr lang="en-US" sz="3400" b="1" i="1" dirty="0" smtClean="0">
                <a:solidFill>
                  <a:srgbClr val="FF0000"/>
                </a:solidFill>
              </a:rPr>
              <a:t>SL</a:t>
            </a:r>
            <a:r>
              <a:rPr lang="en-US" sz="3400" b="1" dirty="0" smtClean="0">
                <a:solidFill>
                  <a:srgbClr val="FF0000"/>
                </a:solidFill>
              </a:rPr>
              <a:t>(2</a:t>
            </a:r>
            <a:r>
              <a:rPr lang="en-US" sz="3400" b="1" i="1" dirty="0" smtClean="0">
                <a:solidFill>
                  <a:srgbClr val="FF0000"/>
                </a:solidFill>
              </a:rPr>
              <a:t>C</a:t>
            </a:r>
            <a:r>
              <a:rPr lang="en-US" sz="3400" b="1" dirty="0" smtClean="0">
                <a:solidFill>
                  <a:srgbClr val="FF0000"/>
                </a:solidFill>
              </a:rPr>
              <a:t>)-</a:t>
            </a:r>
            <a:r>
              <a:rPr lang="en-US" dirty="0" smtClean="0"/>
              <a:t>group</a:t>
            </a:r>
          </a:p>
          <a:p>
            <a:r>
              <a:rPr lang="en-US" dirty="0" smtClean="0"/>
              <a:t>the irreducible representations of what can</a:t>
            </a:r>
            <a:endParaRPr lang="ru-RU" dirty="0" smtClean="0"/>
          </a:p>
          <a:p>
            <a:r>
              <a:rPr lang="en-US" dirty="0" smtClean="0"/>
              <a:t>be defined by two integer or semi-integer numbers (</a:t>
            </a:r>
            <a:r>
              <a:rPr lang="en-US" i="1" dirty="0" smtClean="0"/>
              <a:t>μ, ν</a:t>
            </a:r>
            <a:r>
              <a:rPr lang="en-US" dirty="0" smtClean="0"/>
              <a:t>) of the finite-dimensional representations</a:t>
            </a:r>
            <a:r>
              <a:rPr lang="en-US" dirty="0"/>
              <a:t> </a:t>
            </a:r>
            <a:r>
              <a:rPr lang="en-US" dirty="0" smtClean="0"/>
              <a:t>of the </a:t>
            </a:r>
            <a:r>
              <a:rPr lang="en-US" i="1" dirty="0" smtClean="0"/>
              <a:t>SU</a:t>
            </a:r>
            <a:r>
              <a:rPr lang="en-US" dirty="0" smtClean="0"/>
              <a:t>(2)</a:t>
            </a:r>
            <a:r>
              <a:rPr lang="en-US" i="1" dirty="0" smtClean="0"/>
              <a:t> ×SU</a:t>
            </a:r>
            <a:r>
              <a:rPr lang="en-US" dirty="0" smtClean="0"/>
              <a:t>(2)</a:t>
            </a:r>
            <a:r>
              <a:rPr lang="en-US" i="1" dirty="0" smtClean="0"/>
              <a:t> </a:t>
            </a:r>
            <a:r>
              <a:rPr lang="en-US" dirty="0" smtClean="0"/>
              <a:t>group.</a:t>
            </a:r>
          </a:p>
          <a:p>
            <a:r>
              <a:rPr lang="en-US" dirty="0" smtClean="0"/>
              <a:t> The minimal representations of this group are</a:t>
            </a:r>
            <a:endParaRPr lang="ru-RU" dirty="0" smtClean="0"/>
          </a:p>
          <a:p>
            <a:r>
              <a:rPr lang="en-US" dirty="0"/>
              <a:t>S</a:t>
            </a:r>
            <a:r>
              <a:rPr lang="en-US" dirty="0" smtClean="0"/>
              <a:t>calar (0</a:t>
            </a:r>
            <a:r>
              <a:rPr lang="en-US" i="1" dirty="0" smtClean="0"/>
              <a:t>, </a:t>
            </a:r>
            <a:r>
              <a:rPr lang="en-US" dirty="0" smtClean="0"/>
              <a:t>0) representation  </a:t>
            </a:r>
          </a:p>
          <a:p>
            <a:r>
              <a:rPr lang="en-US" dirty="0" err="1" smtClean="0"/>
              <a:t>Weyl</a:t>
            </a:r>
            <a:r>
              <a:rPr lang="en-US" dirty="0" smtClean="0"/>
              <a:t> </a:t>
            </a:r>
            <a:r>
              <a:rPr lang="en-US" dirty="0" err="1" smtClean="0"/>
              <a:t>spinors</a:t>
            </a:r>
            <a:r>
              <a:rPr lang="en-US" dirty="0" smtClean="0"/>
              <a:t> , (1</a:t>
            </a:r>
            <a:r>
              <a:rPr lang="en-US" i="1" dirty="0" smtClean="0"/>
              <a:t>/</a:t>
            </a:r>
            <a:r>
              <a:rPr lang="en-US" dirty="0" smtClean="0"/>
              <a:t>2</a:t>
            </a:r>
            <a:r>
              <a:rPr lang="en-US" i="1" dirty="0" smtClean="0"/>
              <a:t>, </a:t>
            </a:r>
            <a:r>
              <a:rPr lang="en-US" dirty="0" smtClean="0"/>
              <a:t>0)L- and  (0</a:t>
            </a:r>
            <a:r>
              <a:rPr lang="en-US" i="1" dirty="0" smtClean="0"/>
              <a:t>, </a:t>
            </a:r>
            <a:r>
              <a:rPr lang="en-US" dirty="0" smtClean="0"/>
              <a:t>1</a:t>
            </a:r>
            <a:r>
              <a:rPr lang="en-US" i="1" dirty="0" smtClean="0"/>
              <a:t>/</a:t>
            </a:r>
            <a:r>
              <a:rPr lang="en-US" dirty="0" smtClean="0"/>
              <a:t>2)R-representations  </a:t>
            </a:r>
          </a:p>
          <a:p>
            <a:r>
              <a:rPr lang="en-US" dirty="0" smtClean="0"/>
              <a:t>what are related by </a:t>
            </a:r>
            <a:r>
              <a:rPr lang="en-US" i="1" dirty="0" smtClean="0"/>
              <a:t>P </a:t>
            </a:r>
            <a:r>
              <a:rPr lang="en-US" dirty="0" smtClean="0"/>
              <a:t>-parity operation (and complex conjugation):</a:t>
            </a:r>
            <a:endParaRPr lang="ru-RU" dirty="0" smtClean="0"/>
          </a:p>
          <a:p>
            <a:endParaRPr lang="en-US" sz="4000" i="1" dirty="0" smtClean="0"/>
          </a:p>
          <a:p>
            <a:r>
              <a:rPr lang="en-US" sz="4000" i="1" dirty="0"/>
              <a:t> </a:t>
            </a:r>
            <a:r>
              <a:rPr lang="en-US" sz="4000" i="1" dirty="0" smtClean="0"/>
              <a:t>  </a:t>
            </a:r>
            <a:r>
              <a:rPr lang="en-US" sz="4000" i="1" dirty="0" smtClean="0">
                <a:solidFill>
                  <a:srgbClr val="FF0000"/>
                </a:solidFill>
              </a:rPr>
              <a:t>x</a:t>
            </a:r>
            <a:r>
              <a:rPr lang="en-US" sz="4000" dirty="0" smtClean="0">
                <a:solidFill>
                  <a:srgbClr val="FF0000"/>
                </a:solidFill>
              </a:rPr>
              <a:t>0 </a:t>
            </a:r>
            <a:r>
              <a:rPr lang="en-US" sz="4000" i="1" dirty="0" smtClean="0">
                <a:solidFill>
                  <a:srgbClr val="FF0000"/>
                </a:solidFill>
              </a:rPr>
              <a:t>→ x</a:t>
            </a:r>
            <a:r>
              <a:rPr lang="en-US" sz="4000" dirty="0" smtClean="0">
                <a:solidFill>
                  <a:srgbClr val="FF0000"/>
                </a:solidFill>
              </a:rPr>
              <a:t>0</a:t>
            </a:r>
            <a:r>
              <a:rPr lang="en-US" sz="4000" i="1" dirty="0" smtClean="0">
                <a:solidFill>
                  <a:srgbClr val="FF0000"/>
                </a:solidFill>
              </a:rPr>
              <a:t>, ⃗x → -⃗x </a:t>
            </a:r>
            <a:r>
              <a:rPr lang="en-US" sz="4000" dirty="0" smtClean="0">
                <a:solidFill>
                  <a:srgbClr val="FF0000"/>
                </a:solidFill>
              </a:rPr>
              <a:t>, (1</a:t>
            </a:r>
            <a:r>
              <a:rPr lang="en-US" sz="4000" i="1" dirty="0" smtClean="0">
                <a:solidFill>
                  <a:srgbClr val="FF0000"/>
                </a:solidFill>
              </a:rPr>
              <a:t>/</a:t>
            </a:r>
            <a:r>
              <a:rPr lang="en-US" sz="4000" dirty="0" smtClean="0">
                <a:solidFill>
                  <a:srgbClr val="FF0000"/>
                </a:solidFill>
              </a:rPr>
              <a:t>2</a:t>
            </a:r>
            <a:r>
              <a:rPr lang="en-US" sz="4000" i="1" dirty="0" smtClean="0">
                <a:solidFill>
                  <a:srgbClr val="FF0000"/>
                </a:solidFill>
              </a:rPr>
              <a:t>, </a:t>
            </a:r>
            <a:r>
              <a:rPr lang="en-US" sz="4000" dirty="0" smtClean="0">
                <a:solidFill>
                  <a:srgbClr val="FF0000"/>
                </a:solidFill>
              </a:rPr>
              <a:t>0) </a:t>
            </a:r>
            <a:r>
              <a:rPr lang="en-US" sz="4000" i="1" dirty="0" smtClean="0">
                <a:solidFill>
                  <a:srgbClr val="FF0000"/>
                </a:solidFill>
              </a:rPr>
              <a:t>→ </a:t>
            </a:r>
            <a:r>
              <a:rPr lang="en-US" sz="4000" dirty="0" smtClean="0">
                <a:solidFill>
                  <a:srgbClr val="FF0000"/>
                </a:solidFill>
              </a:rPr>
              <a:t>(0</a:t>
            </a:r>
            <a:r>
              <a:rPr lang="en-US" sz="4000" i="1" dirty="0" smtClean="0">
                <a:solidFill>
                  <a:srgbClr val="FF0000"/>
                </a:solidFill>
              </a:rPr>
              <a:t>, </a:t>
            </a:r>
            <a:r>
              <a:rPr lang="en-US" sz="4000" dirty="0" smtClean="0">
                <a:solidFill>
                  <a:srgbClr val="FF0000"/>
                </a:solidFill>
              </a:rPr>
              <a:t>1</a:t>
            </a:r>
            <a:r>
              <a:rPr lang="en-US" sz="4000" i="1" dirty="0" smtClean="0">
                <a:solidFill>
                  <a:srgbClr val="FF0000"/>
                </a:solidFill>
              </a:rPr>
              <a:t>/</a:t>
            </a:r>
            <a:r>
              <a:rPr lang="en-US" sz="4000" dirty="0" smtClean="0">
                <a:solidFill>
                  <a:srgbClr val="FF0000"/>
                </a:solidFill>
              </a:rPr>
              <a:t>2).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8234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НАЧАЛО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SU(2)_</a:t>
            </a:r>
            <a:r>
              <a:rPr lang="en-US" dirty="0" err="1" smtClean="0">
                <a:solidFill>
                  <a:srgbClr val="C00000"/>
                </a:solidFill>
              </a:rPr>
              <a:t>SWxU</a:t>
            </a:r>
            <a:r>
              <a:rPr lang="en-US" dirty="0" smtClean="0">
                <a:solidFill>
                  <a:srgbClr val="C00000"/>
                </a:solidFill>
              </a:rPr>
              <a:t>(1)_Y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endParaRPr lang="ru-RU" dirty="0"/>
          </a:p>
          <a:p>
            <a:r>
              <a:rPr lang="en-US" sz="5100" dirty="0"/>
              <a:t>To describe the </a:t>
            </a:r>
            <a:r>
              <a:rPr lang="en-US" sz="5100" i="1" dirty="0"/>
              <a:t>I_</a:t>
            </a:r>
            <a:r>
              <a:rPr lang="en-US" sz="5100" dirty="0"/>
              <a:t>- charged weak currents</a:t>
            </a:r>
            <a:endParaRPr lang="ru-RU" sz="5100" dirty="0"/>
          </a:p>
          <a:p>
            <a:r>
              <a:rPr lang="en-US" sz="5100" dirty="0"/>
              <a:t>and combine them to the EM- currents in Weinberg-Salam model </a:t>
            </a:r>
            <a:r>
              <a:rPr lang="en-US" sz="5100" i="1" dirty="0"/>
              <a:t>SU</a:t>
            </a:r>
            <a:r>
              <a:rPr lang="en-US" sz="5100" dirty="0"/>
              <a:t>(2)</a:t>
            </a:r>
            <a:r>
              <a:rPr lang="en-US" sz="5100" i="1" dirty="0"/>
              <a:t>WI × U</a:t>
            </a:r>
            <a:r>
              <a:rPr lang="en-US" sz="5100" dirty="0"/>
              <a:t>(1)</a:t>
            </a:r>
            <a:r>
              <a:rPr lang="en-US" sz="5100" i="1" dirty="0"/>
              <a:t>Y </a:t>
            </a:r>
            <a:r>
              <a:rPr lang="en-US" sz="5100" dirty="0"/>
              <a:t>it</a:t>
            </a:r>
            <a:endParaRPr lang="ru-RU" sz="5100" dirty="0"/>
          </a:p>
          <a:p>
            <a:r>
              <a:rPr lang="en-US" sz="5100" dirty="0" smtClean="0"/>
              <a:t>was used the ideas of the Heisenberg </a:t>
            </a:r>
            <a:r>
              <a:rPr lang="en-US" sz="5100" i="1" dirty="0" smtClean="0"/>
              <a:t>SU</a:t>
            </a:r>
            <a:r>
              <a:rPr lang="en-US" sz="5100" dirty="0" smtClean="0"/>
              <a:t>(2)</a:t>
            </a:r>
            <a:r>
              <a:rPr lang="en-US" sz="5100" i="1" dirty="0" smtClean="0"/>
              <a:t>I </a:t>
            </a:r>
            <a:r>
              <a:rPr lang="en-US" sz="5100" dirty="0" smtClean="0"/>
              <a:t>- isotopic group and the following relation</a:t>
            </a:r>
            <a:endParaRPr lang="ru-RU" sz="5100" dirty="0" smtClean="0"/>
          </a:p>
          <a:p>
            <a:endParaRPr lang="en-US" i="1" dirty="0" smtClean="0"/>
          </a:p>
          <a:p>
            <a:r>
              <a:rPr lang="en-US" sz="5900" i="1" dirty="0"/>
              <a:t> </a:t>
            </a:r>
            <a:r>
              <a:rPr lang="en-US" sz="5900" i="1" dirty="0" smtClean="0"/>
              <a:t>                            </a:t>
            </a:r>
            <a:r>
              <a:rPr lang="en-US" sz="5900" i="1" dirty="0" smtClean="0">
                <a:solidFill>
                  <a:srgbClr val="FF0000"/>
                </a:solidFill>
              </a:rPr>
              <a:t>Q(EM) </a:t>
            </a:r>
            <a:r>
              <a:rPr lang="en-US" sz="5900" dirty="0" smtClean="0">
                <a:solidFill>
                  <a:srgbClr val="FF0000"/>
                </a:solidFill>
              </a:rPr>
              <a:t>= </a:t>
            </a:r>
            <a:r>
              <a:rPr lang="en-US" sz="5900" i="1" dirty="0" smtClean="0">
                <a:solidFill>
                  <a:srgbClr val="FF0000"/>
                </a:solidFill>
              </a:rPr>
              <a:t>I_</a:t>
            </a:r>
            <a:r>
              <a:rPr lang="en-US" sz="5900" dirty="0" smtClean="0">
                <a:solidFill>
                  <a:srgbClr val="FF0000"/>
                </a:solidFill>
              </a:rPr>
              <a:t>3 + </a:t>
            </a:r>
            <a:r>
              <a:rPr lang="en-US" sz="5900" i="1" dirty="0" smtClean="0">
                <a:solidFill>
                  <a:srgbClr val="FF0000"/>
                </a:solidFill>
              </a:rPr>
              <a:t>Y/</a:t>
            </a:r>
            <a:r>
              <a:rPr lang="en-US" sz="5900" dirty="0" smtClean="0">
                <a:solidFill>
                  <a:srgbClr val="FF0000"/>
                </a:solidFill>
              </a:rPr>
              <a:t>2.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As one of the main result of a such model it was predicted the neutral</a:t>
            </a:r>
            <a:endParaRPr lang="ru-RU" dirty="0" smtClean="0"/>
          </a:p>
          <a:p>
            <a:r>
              <a:rPr lang="en-US" dirty="0" smtClean="0"/>
              <a:t>weak interactions what was experimentally confirmed in GARGAMELLE CERN neutrino</a:t>
            </a:r>
            <a:endParaRPr lang="ru-RU" dirty="0" smtClean="0"/>
          </a:p>
          <a:p>
            <a:r>
              <a:rPr lang="en-US" dirty="0" smtClean="0"/>
              <a:t>experiments in 1974 year. In this model the P- violation (C-violation) was constructed by</a:t>
            </a:r>
            <a:endParaRPr lang="ru-RU" dirty="0" smtClean="0"/>
          </a:p>
          <a:p>
            <a:r>
              <a:rPr lang="en-US" dirty="0" smtClean="0"/>
              <a:t>hands taking the left- and right handed fermions in different </a:t>
            </a:r>
            <a:r>
              <a:rPr lang="en-US" i="1" dirty="0" smtClean="0"/>
              <a:t>SU</a:t>
            </a:r>
            <a:r>
              <a:rPr lang="en-US" dirty="0" smtClean="0"/>
              <a:t>(2)</a:t>
            </a:r>
            <a:r>
              <a:rPr lang="en-US" i="1" dirty="0" smtClean="0"/>
              <a:t>WI </a:t>
            </a:r>
            <a:r>
              <a:rPr lang="en-US" dirty="0" smtClean="0"/>
              <a:t>- representations.</a:t>
            </a:r>
            <a:endParaRPr lang="ru-RU" dirty="0" smtClean="0"/>
          </a:p>
          <a:p>
            <a:r>
              <a:rPr lang="en-US" dirty="0" smtClean="0"/>
              <a:t>For breaking the gauge symmetry in Weinberg- Salam model it was used the mechanism</a:t>
            </a:r>
            <a:endParaRPr lang="ru-RU" dirty="0" smtClean="0"/>
          </a:p>
          <a:p>
            <a:r>
              <a:rPr lang="en-US" dirty="0" smtClean="0"/>
              <a:t>in the internal sector of the model what predicted the existence of a new fundamental</a:t>
            </a:r>
            <a:endParaRPr lang="ru-RU" dirty="0" smtClean="0"/>
          </a:p>
          <a:p>
            <a:r>
              <a:rPr lang="en-US" dirty="0" smtClean="0"/>
              <a:t>scalar particle- Higgs boson.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99761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. Mechanism of the appearance of</a:t>
            </a:r>
            <a:endParaRPr lang="ru-RU" dirty="0" smtClean="0"/>
          </a:p>
          <a:p>
            <a:r>
              <a:rPr lang="en-US" dirty="0" smtClean="0"/>
              <a:t>the masses of gauge bosons and fermions is enough formal and it is not clear its link to</a:t>
            </a:r>
            <a:endParaRPr lang="ru-RU" dirty="0" smtClean="0"/>
          </a:p>
          <a:p>
            <a:r>
              <a:rPr lang="en-US" dirty="0" smtClean="0"/>
              <a:t>structural changes of the space-time. At least , in spite of preliminary of strong indications</a:t>
            </a:r>
            <a:endParaRPr lang="ru-RU" dirty="0" smtClean="0"/>
          </a:p>
          <a:p>
            <a:r>
              <a:rPr lang="en-US" dirty="0" smtClean="0"/>
              <a:t>and a lot of discussions CERN plans to continue these experiments for the future cycle</a:t>
            </a:r>
            <a:endParaRPr lang="ru-RU" dirty="0" smtClean="0"/>
          </a:p>
          <a:p>
            <a:r>
              <a:rPr lang="en-US" dirty="0" smtClean="0"/>
              <a:t>of LHC-collider work with </a:t>
            </a:r>
            <a:r>
              <a:rPr lang="en-US" dirty="0" err="1" smtClean="0"/>
              <a:t>planing</a:t>
            </a:r>
            <a:r>
              <a:rPr lang="en-US" dirty="0" smtClean="0"/>
              <a:t> to get much more the energy of the proton beams.</a:t>
            </a:r>
            <a:endParaRPr lang="ru-RU" dirty="0" smtClean="0"/>
          </a:p>
          <a:p>
            <a:r>
              <a:rPr lang="en-US" dirty="0" err="1" smtClean="0"/>
              <a:t>Fermilab</a:t>
            </a:r>
            <a:r>
              <a:rPr lang="en-US" dirty="0" smtClean="0"/>
              <a:t> also resumed the work on the improvement of the </a:t>
            </a:r>
            <a:r>
              <a:rPr lang="en-US" dirty="0" err="1" smtClean="0"/>
              <a:t>Tevatron</a:t>
            </a:r>
            <a:r>
              <a:rPr lang="en-US" dirty="0" smtClean="0"/>
              <a:t> to finally clarify the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00118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nature of signals detected at CERN collider at energy of 125 </a:t>
            </a:r>
            <a:r>
              <a:rPr lang="en-US" dirty="0" err="1" smtClean="0"/>
              <a:t>Gev</a:t>
            </a:r>
            <a:r>
              <a:rPr lang="en-US" dirty="0" smtClean="0"/>
              <a:t>. One can propose that</a:t>
            </a:r>
            <a:endParaRPr lang="ru-RU" dirty="0" smtClean="0"/>
          </a:p>
          <a:p>
            <a:r>
              <a:rPr lang="en-US" dirty="0" smtClean="0"/>
              <a:t>the role of the weak sector of the Standard Model is the way to understand the origin</a:t>
            </a:r>
            <a:endParaRPr lang="ru-RU" dirty="0" smtClean="0"/>
          </a:p>
          <a:p>
            <a:r>
              <a:rPr lang="en-US" dirty="0" smtClean="0"/>
              <a:t>of the visible universe. More suppressed processes going to the CP- violation may be</a:t>
            </a:r>
            <a:endParaRPr lang="ru-RU" dirty="0" smtClean="0"/>
          </a:p>
          <a:p>
            <a:r>
              <a:rPr lang="en-US" dirty="0" smtClean="0"/>
              <a:t>associated with an unknown dynamics at the more smaller distances </a:t>
            </a:r>
            <a:r>
              <a:rPr lang="en-US" i="1" dirty="0" smtClean="0"/>
              <a:t>∼ </a:t>
            </a:r>
            <a:r>
              <a:rPr lang="en-US" dirty="0" smtClean="0"/>
              <a:t>10</a:t>
            </a:r>
            <a:r>
              <a:rPr lang="ru-RU" i="1" dirty="0" smtClean="0"/>
              <a:t>􀀀</a:t>
            </a:r>
            <a:r>
              <a:rPr lang="en-US" dirty="0" smtClean="0"/>
              <a:t>16</a:t>
            </a:r>
            <a:r>
              <a:rPr lang="ru-RU" i="1" dirty="0" smtClean="0"/>
              <a:t>􀀀</a:t>
            </a:r>
            <a:r>
              <a:rPr lang="en-US" dirty="0" smtClean="0"/>
              <a:t>17cm. In</a:t>
            </a:r>
            <a:endParaRPr lang="ru-RU" dirty="0" smtClean="0"/>
          </a:p>
          <a:p>
            <a:r>
              <a:rPr lang="en-US" dirty="0" smtClean="0"/>
              <a:t>addressing this issue again we faced with the dilemma of the mechanism of these phenomena:</a:t>
            </a:r>
            <a:endParaRPr lang="ru-RU" dirty="0" smtClean="0"/>
          </a:p>
          <a:p>
            <a:r>
              <a:rPr lang="en-US" dirty="0" smtClean="0"/>
              <a:t>defects of the space-time geometry or/and a new dynamics related to the new</a:t>
            </a:r>
            <a:endParaRPr lang="ru-RU" dirty="0" smtClean="0"/>
          </a:p>
          <a:p>
            <a:r>
              <a:rPr lang="en-US" dirty="0" smtClean="0"/>
              <a:t>interactions ? Obviously the issue is closely related to another important problem - the</a:t>
            </a:r>
            <a:endParaRPr lang="ru-RU" dirty="0" smtClean="0"/>
          </a:p>
          <a:p>
            <a:r>
              <a:rPr lang="en-US" dirty="0" smtClean="0"/>
              <a:t>existence of three quark-lepton families. All experimental information on three family</a:t>
            </a:r>
            <a:endParaRPr lang="ru-RU" dirty="0" smtClean="0"/>
          </a:p>
          <a:p>
            <a:r>
              <a:rPr lang="en-US" dirty="0" smtClean="0"/>
              <a:t>mixing and CP-violation can be encoded into the </a:t>
            </a:r>
            <a:r>
              <a:rPr lang="en-US" dirty="0" err="1" smtClean="0"/>
              <a:t>Cabibbo-Kobajashi-Maskawa</a:t>
            </a:r>
            <a:r>
              <a:rPr lang="en-US" dirty="0" smtClean="0"/>
              <a:t> (CKM)-</a:t>
            </a:r>
            <a:endParaRPr lang="ru-RU" dirty="0" smtClean="0"/>
          </a:p>
          <a:p>
            <a:r>
              <a:rPr lang="en-US" dirty="0" smtClean="0"/>
              <a:t>matrix parameters which also requires explanation!  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49505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3- family mixing explanation is</a:t>
            </a:r>
            <a:endParaRPr lang="ru-RU" dirty="0" smtClean="0"/>
          </a:p>
          <a:p>
            <a:r>
              <a:rPr lang="en-US" dirty="0" smtClean="0"/>
              <a:t>completely going into the mass origin problem. In the second case one should again to</a:t>
            </a:r>
            <a:endParaRPr lang="ru-RU" dirty="0" smtClean="0"/>
          </a:p>
          <a:p>
            <a:r>
              <a:rPr lang="en-US" dirty="0" smtClean="0"/>
              <a:t>study the problem related to the local gauge symmetry breaking - ”</a:t>
            </a:r>
            <a:r>
              <a:rPr lang="en-US" dirty="0" err="1" smtClean="0"/>
              <a:t>Higgsology</a:t>
            </a:r>
            <a:r>
              <a:rPr lang="en-US" dirty="0" smtClean="0"/>
              <a:t>” or unknown</a:t>
            </a:r>
            <a:endParaRPr lang="ru-RU" dirty="0" smtClean="0"/>
          </a:p>
          <a:p>
            <a:r>
              <a:rPr lang="en-US" dirty="0" smtClean="0"/>
              <a:t>a space-time singularity structure. In the depths of this phenomenology is waiting</a:t>
            </a:r>
            <a:endParaRPr lang="ru-RU" dirty="0" smtClean="0"/>
          </a:p>
          <a:p>
            <a:r>
              <a:rPr lang="en-US" dirty="0" smtClean="0"/>
              <a:t>for us very rich physics what can shed light on the production the visible part of Universe!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404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Towards a new </a:t>
            </a:r>
            <a:r>
              <a:rPr lang="en-US" b="1" dirty="0" err="1">
                <a:solidFill>
                  <a:srgbClr val="FF0000"/>
                </a:solidFill>
              </a:rPr>
              <a:t>spinor</a:t>
            </a:r>
            <a:r>
              <a:rPr lang="en-US" b="1" dirty="0">
                <a:solidFill>
                  <a:srgbClr val="FF0000"/>
                </a:solidFill>
              </a:rPr>
              <a:t>-fermion structure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smtClean="0"/>
              <a:t>we </a:t>
            </a:r>
            <a:r>
              <a:rPr lang="en-US" dirty="0"/>
              <a:t>do not define the fermion matter that fills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space-time </a:t>
            </a:r>
            <a:r>
              <a:rPr lang="en-US" dirty="0"/>
              <a:t>continuum should have a universal property, </a:t>
            </a:r>
            <a:r>
              <a:rPr lang="en-US" i="1" dirty="0"/>
              <a:t>i.e. </a:t>
            </a:r>
            <a:r>
              <a:rPr lang="en-US" dirty="0"/>
              <a:t>Dirac half-one fermions[2].</a:t>
            </a:r>
            <a:endParaRPr lang="ru-RU" dirty="0"/>
          </a:p>
          <a:p>
            <a:r>
              <a:rPr lang="en-US" dirty="0" smtClean="0"/>
              <a:t>[GV],[AV]. </a:t>
            </a:r>
          </a:p>
          <a:p>
            <a:r>
              <a:rPr lang="en-US" dirty="0" smtClean="0"/>
              <a:t>It </a:t>
            </a:r>
            <a:r>
              <a:rPr lang="en-US" dirty="0"/>
              <a:t>means that we can imagine the existence of exotic fermion matter , </a:t>
            </a:r>
            <a:r>
              <a:rPr lang="en-US" dirty="0" smtClean="0"/>
              <a:t>for</a:t>
            </a:r>
            <a:r>
              <a:rPr lang="en-US" dirty="0"/>
              <a:t> </a:t>
            </a:r>
            <a:r>
              <a:rPr lang="en-US" dirty="0" smtClean="0"/>
              <a:t>example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having </a:t>
            </a:r>
            <a:r>
              <a:rPr lang="en-US" dirty="0"/>
              <a:t>another spin 1</a:t>
            </a:r>
            <a:r>
              <a:rPr lang="en-US" i="1" dirty="0"/>
              <a:t>/n </a:t>
            </a:r>
            <a:r>
              <a:rPr lang="en-US" dirty="0"/>
              <a:t>, </a:t>
            </a:r>
            <a:r>
              <a:rPr lang="en-US" i="1" dirty="0"/>
              <a:t>n ≥ </a:t>
            </a:r>
            <a:r>
              <a:rPr lang="en-US" dirty="0"/>
              <a:t>3 and without an electromagnetic (color) charge</a:t>
            </a:r>
            <a:endParaRPr lang="ru-RU" dirty="0"/>
          </a:p>
          <a:p>
            <a:r>
              <a:rPr lang="en-US" dirty="0" smtClean="0"/>
              <a:t>nature. </a:t>
            </a:r>
            <a:r>
              <a:rPr lang="en-US" dirty="0"/>
              <a:t>In this picture our visible Dirac Universe forming a topological cycle could be</a:t>
            </a:r>
            <a:endParaRPr lang="ru-RU" dirty="0"/>
          </a:p>
          <a:p>
            <a:r>
              <a:rPr lang="en-US" dirty="0"/>
              <a:t>embedded into Meta - Universe having much more reach the space-time </a:t>
            </a:r>
            <a:r>
              <a:rPr lang="en-US" dirty="0" smtClean="0"/>
              <a:t>topology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9303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. As a</a:t>
            </a:r>
            <a:endParaRPr lang="ru-RU" dirty="0" smtClean="0"/>
          </a:p>
          <a:p>
            <a:r>
              <a:rPr lang="en-US" dirty="0" smtClean="0"/>
              <a:t>messenger between the cycles we suggested neutrinos with Dirac mass equal to zero.</a:t>
            </a:r>
            <a:endParaRPr lang="ru-RU" dirty="0" smtClean="0"/>
          </a:p>
          <a:p>
            <a:r>
              <a:rPr lang="en-US" dirty="0" smtClean="0"/>
              <a:t>To construct the spin 1</a:t>
            </a:r>
            <a:r>
              <a:rPr lang="en-US" i="1" dirty="0" smtClean="0"/>
              <a:t>/n </a:t>
            </a:r>
            <a:r>
              <a:rPr lang="en-US" dirty="0" smtClean="0"/>
              <a:t>fermion theories first one should find out the examples of</a:t>
            </a:r>
            <a:endParaRPr lang="ru-RU" dirty="0" smtClean="0"/>
          </a:p>
          <a:p>
            <a:r>
              <a:rPr lang="en-US" dirty="0" smtClean="0"/>
              <a:t>the geometrical spaces having such a </a:t>
            </a:r>
            <a:r>
              <a:rPr lang="en-US" dirty="0" err="1" smtClean="0"/>
              <a:t>spinor</a:t>
            </a:r>
            <a:r>
              <a:rPr lang="en-US" dirty="0" smtClean="0"/>
              <a:t> structure [19],[20],[22]. Taking into account</a:t>
            </a:r>
            <a:endParaRPr lang="ru-RU" dirty="0" smtClean="0"/>
          </a:p>
          <a:p>
            <a:r>
              <a:rPr lang="en-US" dirty="0" smtClean="0"/>
              <a:t>a possibility to imply the spaces with arbitrary spin structure in formulation of the basic</a:t>
            </a:r>
            <a:endParaRPr lang="ru-RU" dirty="0" smtClean="0"/>
          </a:p>
          <a:p>
            <a:r>
              <a:rPr lang="en-US" dirty="0" smtClean="0"/>
              <a:t>principles of the string theory one could significantly expand the assumption touching</a:t>
            </a:r>
            <a:endParaRPr lang="ru-RU" dirty="0" smtClean="0"/>
          </a:p>
          <a:p>
            <a:r>
              <a:rPr lang="en-US" dirty="0" smtClean="0"/>
              <a:t>the D- dimensional pseudo-Lorentz space, in which the string is moving . We think that</a:t>
            </a:r>
            <a:endParaRPr lang="ru-RU" dirty="0" smtClean="0"/>
          </a:p>
          <a:p>
            <a:r>
              <a:rPr lang="en-US" dirty="0" smtClean="0"/>
              <a:t>in this case the string and superstrings theories could considerably extend the set of</a:t>
            </a:r>
            <a:endParaRPr lang="ru-RU" dirty="0" smtClean="0"/>
          </a:p>
          <a:p>
            <a:r>
              <a:rPr lang="en-US" dirty="0" smtClean="0"/>
              <a:t>predictions for modern physics of elementary particles. In according to such geometrical</a:t>
            </a:r>
            <a:endParaRPr lang="ru-RU" dirty="0" smtClean="0"/>
          </a:p>
          <a:p>
            <a:r>
              <a:rPr lang="en-US" dirty="0" smtClean="0"/>
              <a:t>objects one can search for new symmetries, what we already started to study in the class</a:t>
            </a:r>
            <a:endParaRPr lang="ru-RU" dirty="0" smtClean="0"/>
          </a:p>
          <a:p>
            <a:r>
              <a:rPr lang="en-US" dirty="0" smtClean="0"/>
              <a:t>of n-</a:t>
            </a:r>
            <a:r>
              <a:rPr lang="en-US" dirty="0" err="1" smtClean="0"/>
              <a:t>ary</a:t>
            </a:r>
            <a:r>
              <a:rPr lang="en-US" dirty="0" smtClean="0"/>
              <a:t> symmetries with corresponding n-</a:t>
            </a:r>
            <a:r>
              <a:rPr lang="en-US" dirty="0" err="1" smtClean="0"/>
              <a:t>ary</a:t>
            </a:r>
            <a:r>
              <a:rPr lang="en-US" dirty="0" smtClean="0"/>
              <a:t> algebras what already have been discussed</a:t>
            </a:r>
            <a:endParaRPr lang="ru-RU" dirty="0" smtClean="0"/>
          </a:p>
          <a:p>
            <a:r>
              <a:rPr lang="en-US" dirty="0" smtClean="0"/>
              <a:t>in literature, for example, [6],[22], and reference there.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6535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PROTON QUANTIZATION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/>
              <a:t>1) 3-QUARK MODEL G-M-spectroscopy</a:t>
            </a:r>
          </a:p>
          <a:p>
            <a:r>
              <a:rPr lang="en-US" dirty="0" smtClean="0"/>
              <a:t>2)Parton model + SU(3-c)-gauge interactions </a:t>
            </a:r>
          </a:p>
          <a:p>
            <a:r>
              <a:rPr lang="en-US" dirty="0" smtClean="0"/>
              <a:t>          See-ocean of quarks</a:t>
            </a:r>
          </a:p>
          <a:p>
            <a:r>
              <a:rPr lang="en-US" dirty="0" smtClean="0"/>
              <a:t>             How to quantize </a:t>
            </a:r>
          </a:p>
          <a:p>
            <a:r>
              <a:rPr lang="en-US" dirty="0" smtClean="0"/>
              <a:t>              Proton ? or (P + N)?</a:t>
            </a:r>
          </a:p>
          <a:p>
            <a:endParaRPr lang="en-US" dirty="0" smtClean="0"/>
          </a:p>
          <a:p>
            <a:r>
              <a:rPr lang="en-US" dirty="0" smtClean="0"/>
              <a:t>    Origin of isotopic  group SU(2)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РАСШИРЕНИЕ СИММЕТРИИ ЛОРЕНЦА.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normAutofit fontScale="70000" lnSpcReduction="20000"/>
              </a:bodyPr>
              <a:lstStyle/>
              <a:p>
                <a:r>
                  <a:rPr lang="ru-RU" dirty="0"/>
                  <a:t> </a:t>
                </a:r>
              </a:p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ru-RU" i="1">
                            <a:latin typeface="Cambria Math"/>
                          </a:rPr>
                          <m:t>,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e>
                        </m:acc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𝑗</m:t>
                    </m:r>
                    <m:r>
                      <a:rPr lang="ru-RU" i="1">
                        <a:latin typeface="Cambria Math"/>
                      </a:rPr>
                      <m:t>=1,2,3</m:t>
                    </m:r>
                  </m:oMath>
                </a14:m>
                <a:endParaRPr lang="ru-RU" dirty="0"/>
              </a:p>
              <a:p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ru-RU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=0, </m:t>
                    </m:r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ru-RU" dirty="0"/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2403229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GROUP ALGEBRAS -GEOMETRY</a:t>
            </a:r>
            <a:endParaRPr lang="ru-RU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normAutofit fontScale="4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5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sz="5100" i="1">
                            <a:latin typeface="Cambria Math"/>
                          </a:rPr>
                          <m:t>𝑖𝑎</m:t>
                        </m:r>
                      </m:sub>
                    </m:sSub>
                    <m:r>
                      <a:rPr lang="en-US" sz="51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sz="5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51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5100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sz="5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51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51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51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51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1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51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sz="51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51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51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5100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sz="5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51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5100" dirty="0"/>
                  <a:t>,          </a:t>
                </a:r>
                <a:r>
                  <a:rPr lang="en-US" sz="5100" dirty="0" err="1"/>
                  <a:t>i</a:t>
                </a:r>
                <a:r>
                  <a:rPr lang="en-US" sz="5100" dirty="0"/>
                  <a:t>=0,1,2,3;a=0,1,2	</a:t>
                </a:r>
                <a:endParaRPr lang="ru-RU" sz="51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sz="51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5100" i="1">
                            <a:latin typeface="Cambria Math"/>
                          </a:rPr>
                          <m:t>𝛬</m:t>
                        </m:r>
                      </m:e>
                    </m:acc>
                    <m:r>
                      <a:rPr lang="en-US" sz="51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5100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sz="51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5100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sz="5100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sz="5100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sz="5100" i="1">
                                <a:latin typeface="Cambria Math"/>
                              </a:rPr>
                              <m:t>=3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51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1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5100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51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5100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5100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5100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sz="5100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sz="51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5100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sz="5100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sz="5100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sz="51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sz="51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100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5100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5100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5100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ru-RU" sz="5100" dirty="0"/>
              </a:p>
              <a:p>
                <a:r>
                  <a:rPr lang="ru-RU" dirty="0"/>
                  <a:t> 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7178086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         </a:t>
                </a:r>
                <a:r>
                  <a:rPr lang="en-US" dirty="0" err="1"/>
                  <a:t>i</a:t>
                </a:r>
                <a:r>
                  <a:rPr lang="en-US" dirty="0"/>
                  <a:t>=0,1,2,3;a=0,1,2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ru-RU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𝛬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i="1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GROUP ALGEBRAS -GEOMETRY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4959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         </a:t>
                </a:r>
                <a:r>
                  <a:rPr lang="en-US" dirty="0" err="1"/>
                  <a:t>i</a:t>
                </a:r>
                <a:r>
                  <a:rPr lang="en-US" dirty="0"/>
                  <a:t>=0,1,2,3;a=0,1,2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ru-RU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𝛬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GROUP ALGEBRAS -GEOMETRY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8580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 fontScale="47500" lnSpcReduction="20000"/>
              </a:bodyPr>
              <a:lstStyle/>
              <a:p>
                <a:r>
                  <a:rPr lang="en-US" dirty="0" smtClean="0"/>
                  <a:t> </a:t>
                </a:r>
                <a:endParaRPr lang="ru-RU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ru-RU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𝛬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𝑆𝑈</m:t>
                    </m:r>
                    <m:r>
                      <a:rPr lang="en-US" i="1">
                        <a:latin typeface="Cambria Math"/>
                      </a:rPr>
                      <m:t>(2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r>
                      <a:rPr lang="en-US" i="1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</m:oMath>
                </a14:m>
                <a:endParaRPr lang="ru-RU" dirty="0"/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GROUP ALGEBRAS -GEOMETRY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3833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SU(2Q</a:t>
            </a:r>
            <a:r>
              <a:rPr lang="en-US" dirty="0">
                <a:solidFill>
                  <a:srgbClr val="FF0000"/>
                </a:solidFill>
              </a:rPr>
              <a:t>)-ALGEBRA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=3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d>
                      <m:dPr>
                        <m:begChr m:val="{"/>
                        <m:endChr m:val="}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ru-RU" dirty="0"/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𝛬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𝑖𝑎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𝛬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𝑗𝑏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 </m:t>
                    </m:r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𝑎𝑏𝑐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⊗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⊗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</m:oMath>
                </a14:m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𝑎𝑏𝑐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𝑎𝑏𝑐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8365167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 fontScale="47500" lnSpcReduction="20000"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𝛬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𝑆𝑈</m:t>
                    </m:r>
                    <m:r>
                      <a:rPr lang="en-US" i="1">
                        <a:latin typeface="Cambria Math"/>
                      </a:rPr>
                      <m:t>(2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r>
                      <a:rPr lang="en-US" i="1">
                        <a:latin typeface="Cambria Math"/>
                      </a:rPr>
                      <m:t>))=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ru-RU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d>
                                      <m:d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SU(2Q</a:t>
            </a:r>
            <a:r>
              <a:rPr lang="en-US" dirty="0">
                <a:solidFill>
                  <a:srgbClr val="FF0000"/>
                </a:solidFill>
              </a:rPr>
              <a:t>)-ALGEBRA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4931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SU(3^c)XU(1)XSU(2)XU(1)</a:t>
            </a:r>
            <a:r>
              <a:rPr lang="en-US" sz="3600" dirty="0" err="1" smtClean="0">
                <a:solidFill>
                  <a:srgbClr val="FF0000"/>
                </a:solidFill>
              </a:rPr>
              <a:t>xSU</a:t>
            </a:r>
            <a:r>
              <a:rPr lang="en-US" sz="3600" dirty="0" smtClean="0">
                <a:solidFill>
                  <a:srgbClr val="FF0000"/>
                </a:solidFill>
              </a:rPr>
              <a:t>(3H)XU(1H)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4-dimsuperstrings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With World-Sheet Fermions(1992Padova)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171" y="1600200"/>
            <a:ext cx="55736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57060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1999-2000-Padova-CERN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6227"/>
            <a:ext cx="8229600" cy="447390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6493895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00E8-894C-4A32-8CD5-77921A8E3D09}" type="datetime1">
              <a:rPr lang="ru-RU"/>
              <a:pPr/>
              <a:t>17.09.2018</a:t>
            </a:fld>
            <a:endParaRPr lang="ru-RU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119446" cy="9144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dirty="0" smtClean="0"/>
              <a:t> </a:t>
            </a:r>
            <a:r>
              <a:rPr lang="ru-RU" sz="2500" dirty="0" smtClean="0">
                <a:solidFill>
                  <a:srgbClr val="FF0000"/>
                </a:solidFill>
              </a:rPr>
              <a:t>СВОЙСТВА  НЕЙТРИНО  О  МНОГОМЕРНОМ ОБОБЩЕНИИ     ТЕОРИИ ОТНОСИТЕЛБНОСТИ</a:t>
            </a:r>
            <a:r>
              <a:rPr lang="ru-RU" sz="2500" dirty="0" smtClean="0"/>
              <a:t>                                             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52578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100" i="1" dirty="0" smtClean="0"/>
              <a:t>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1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>
                <a:solidFill>
                  <a:srgbClr val="002060"/>
                </a:solidFill>
              </a:rPr>
              <a:t>                                     ПРЕДСТАВЛЕНИЯ         ГРУППЫ      ЛОРЕНЦ- ПУАНКАРЕ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700" i="1" dirty="0" smtClean="0"/>
              <a:t> </a:t>
            </a:r>
            <a:r>
              <a:rPr lang="en-US" sz="6700" i="1" dirty="0" smtClean="0"/>
              <a:t>1.</a:t>
            </a:r>
            <a:r>
              <a:rPr lang="ru-RU" sz="6700" i="1" dirty="0" smtClean="0"/>
              <a:t>  Спин    </a:t>
            </a:r>
            <a:r>
              <a:rPr lang="en-US" sz="6700" i="1" dirty="0" smtClean="0"/>
              <a:t>s=</a:t>
            </a:r>
            <a:r>
              <a:rPr lang="ru-RU" sz="6700" i="1" dirty="0" smtClean="0"/>
              <a:t>½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6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Майорано-Вейлевская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природа</a:t>
            </a:r>
            <a:r>
              <a:rPr lang="ru-RU" sz="6700" dirty="0" smtClean="0"/>
              <a:t>  -  </a:t>
            </a:r>
            <a:r>
              <a:rPr lang="ru-RU" sz="6700" i="1" dirty="0" smtClean="0"/>
              <a:t>2-х  </a:t>
            </a:r>
            <a:r>
              <a:rPr lang="ru-RU" sz="6700" i="1" dirty="0" err="1" smtClean="0"/>
              <a:t>компклексные</a:t>
            </a:r>
            <a:r>
              <a:rPr lang="ru-RU" sz="6700" i="1" dirty="0" smtClean="0"/>
              <a:t> степени свободы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</a:t>
            </a:r>
            <a:r>
              <a:rPr lang="en-US" sz="6700" i="1" dirty="0" smtClean="0"/>
              <a:t>3.</a:t>
            </a:r>
            <a:r>
              <a:rPr lang="ru-RU" sz="6700" i="1" dirty="0" smtClean="0"/>
              <a:t>  Масса</a:t>
            </a:r>
            <a:r>
              <a:rPr lang="en-US" sz="6700" i="1" dirty="0" smtClean="0"/>
              <a:t>  m  =O(</a:t>
            </a:r>
            <a:r>
              <a:rPr lang="en-US" sz="6700" i="1" dirty="0" err="1" smtClean="0"/>
              <a:t>eV</a:t>
            </a:r>
            <a:r>
              <a:rPr lang="en-US" sz="6700" i="1" dirty="0" smtClean="0"/>
              <a:t>)</a:t>
            </a: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/>
              <a:t>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700" i="1" dirty="0" smtClean="0">
                <a:solidFill>
                  <a:srgbClr val="002060"/>
                </a:solidFill>
              </a:rPr>
              <a:t>                                             ЭЛЕКТРОМАГНИТНАЯ    СТЕРИЛЬНОСТЬ </a:t>
            </a:r>
            <a:endParaRPr lang="en-US" sz="6700" i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/>
              <a:t> 4.   </a:t>
            </a:r>
            <a:r>
              <a:rPr lang="ru-RU" sz="6700" i="1" dirty="0" smtClean="0"/>
              <a:t>Заряд   </a:t>
            </a:r>
            <a:r>
              <a:rPr lang="en-US" sz="6700" i="1" dirty="0" smtClean="0"/>
              <a:t>Q (EM)= 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700" i="1" dirty="0" smtClean="0"/>
              <a:t> </a:t>
            </a:r>
            <a:r>
              <a:rPr lang="en-US" sz="6700" i="1" dirty="0" smtClean="0"/>
              <a:t>5.</a:t>
            </a:r>
            <a:r>
              <a:rPr lang="ru-RU" sz="6700" i="1" dirty="0" smtClean="0"/>
              <a:t>  Магнитный момент   </a:t>
            </a:r>
            <a:r>
              <a:rPr lang="en-US" sz="6700" i="1" dirty="0" smtClean="0"/>
              <a:t> </a:t>
            </a:r>
            <a:r>
              <a:rPr lang="en-US" sz="6700" i="1" dirty="0" err="1" smtClean="0"/>
              <a:t>Mag</a:t>
            </a:r>
            <a:r>
              <a:rPr lang="en-US" sz="6700" i="1" dirty="0" smtClean="0"/>
              <a:t>=O(0)</a:t>
            </a:r>
            <a:endParaRPr lang="ru-RU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6700" i="1" dirty="0" smtClean="0">
                <a:solidFill>
                  <a:srgbClr val="002060"/>
                </a:solidFill>
              </a:rPr>
              <a:t> </a:t>
            </a:r>
            <a:r>
              <a:rPr lang="ru-RU" sz="6700" i="1" dirty="0" smtClean="0">
                <a:solidFill>
                  <a:srgbClr val="002060"/>
                </a:solidFill>
              </a:rPr>
              <a:t>                 </a:t>
            </a:r>
            <a:r>
              <a:rPr lang="en-US" sz="6700" i="1" dirty="0" smtClean="0">
                <a:solidFill>
                  <a:srgbClr val="002060"/>
                </a:solidFill>
              </a:rPr>
              <a:t>(V – A )-</a:t>
            </a:r>
            <a:r>
              <a:rPr lang="ru-RU" sz="6700" i="1" dirty="0" smtClean="0">
                <a:solidFill>
                  <a:srgbClr val="002060"/>
                </a:solidFill>
              </a:rPr>
              <a:t>     СЛАБАЯ           СВЯЗЬ        С     ЗЛЕКТРОМАГНИТНЫМ      МИРОМ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67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6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Взаимодействие слабое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100" i="1" dirty="0" smtClean="0"/>
              <a:t>  </a:t>
            </a:r>
            <a:r>
              <a:rPr lang="ru-RU" dirty="0" smtClean="0"/>
              <a:t>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21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PROTON QUANTIZATION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(P,N)+Electron</a:t>
            </a:r>
          </a:p>
          <a:p>
            <a:pPr>
              <a:buNone/>
            </a:pPr>
            <a:r>
              <a:rPr lang="en-US" dirty="0" smtClean="0"/>
              <a:t>    including the new quantum number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FAMILY NUMBER=3   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We have        </a:t>
            </a:r>
            <a:r>
              <a:rPr lang="en-US" dirty="0" err="1" smtClean="0">
                <a:solidFill>
                  <a:srgbClr val="FF0000"/>
                </a:solidFill>
              </a:rPr>
              <a:t>Nc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err="1" smtClean="0">
                <a:solidFill>
                  <a:srgbClr val="FF0000"/>
                </a:solidFill>
              </a:rPr>
              <a:t>Nf</a:t>
            </a:r>
            <a:r>
              <a:rPr lang="en-US" dirty="0" smtClean="0">
                <a:solidFill>
                  <a:srgbClr val="FF0000"/>
                </a:solidFill>
              </a:rPr>
              <a:t> = 3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Or ?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</a:t>
            </a:r>
            <a:r>
              <a:rPr lang="en-US" dirty="0" err="1" smtClean="0">
                <a:solidFill>
                  <a:srgbClr val="C00000"/>
                </a:solidFill>
              </a:rPr>
              <a:t>Nc</a:t>
            </a:r>
            <a:r>
              <a:rPr lang="en-US" dirty="0" smtClean="0">
                <a:solidFill>
                  <a:srgbClr val="C00000"/>
                </a:solidFill>
              </a:rPr>
              <a:t>=3(c)+1(El-SU(3c)-singlet) 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=</a:t>
            </a:r>
            <a:r>
              <a:rPr lang="en-US" dirty="0" err="1" smtClean="0">
                <a:solidFill>
                  <a:srgbClr val="C00000"/>
                </a:solidFill>
              </a:rPr>
              <a:t>Nf</a:t>
            </a:r>
            <a:r>
              <a:rPr lang="en-US" dirty="0" smtClean="0">
                <a:solidFill>
                  <a:srgbClr val="C00000"/>
                </a:solidFill>
              </a:rPr>
              <a:t>=3(SU(3H))+1(SU(3H)-singlet)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4DCD-E87D-46A2-956E-E992A10D76CB}" type="datetime1">
              <a:rPr lang="ru-RU"/>
              <a:pPr/>
              <a:t>17.09.2018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008" y="962025"/>
            <a:ext cx="55054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77906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References</a:t>
            </a:r>
            <a:endParaRPr lang="ru-RU" dirty="0"/>
          </a:p>
          <a:p>
            <a:r>
              <a:rPr lang="en-US" dirty="0"/>
              <a:t>[1] </a:t>
            </a:r>
            <a:r>
              <a:rPr lang="en-US" dirty="0" err="1"/>
              <a:t>A.N.Amaglobeli</a:t>
            </a:r>
            <a:r>
              <a:rPr lang="en-US" dirty="0"/>
              <a:t>, </a:t>
            </a:r>
            <a:r>
              <a:rPr lang="en-US" dirty="0" err="1"/>
              <a:t>A.R.Kereselidze</a:t>
            </a:r>
            <a:r>
              <a:rPr lang="en-US" dirty="0"/>
              <a:t>, </a:t>
            </a:r>
            <a:r>
              <a:rPr lang="en-US" dirty="0" err="1"/>
              <a:t>A.G.Liparteliani,G.G.Volkov</a:t>
            </a:r>
            <a:r>
              <a:rPr lang="en-US" dirty="0"/>
              <a:t>, </a:t>
            </a:r>
            <a:r>
              <a:rPr lang="en-US" i="1" dirty="0"/>
              <a:t>The </a:t>
            </a:r>
            <a:r>
              <a:rPr lang="en-US" i="1" dirty="0" err="1"/>
              <a:t>supersymmetric</a:t>
            </a:r>
            <a:endParaRPr lang="ru-RU" dirty="0"/>
          </a:p>
          <a:p>
            <a:r>
              <a:rPr lang="en-US" i="1" dirty="0"/>
              <a:t>vector-like horizontal model with intermediate symmetry breaking scale Phys.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B237</a:t>
            </a:r>
            <a:endParaRPr lang="ru-RU" dirty="0"/>
          </a:p>
          <a:p>
            <a:r>
              <a:rPr lang="en-US" dirty="0"/>
              <a:t>(1990) 417;</a:t>
            </a:r>
            <a:endParaRPr lang="ru-RU" dirty="0"/>
          </a:p>
          <a:p>
            <a:r>
              <a:rPr lang="en-US" dirty="0"/>
              <a:t>263</a:t>
            </a:r>
            <a:endParaRPr lang="ru-RU" dirty="0"/>
          </a:p>
          <a:p>
            <a:r>
              <a:rPr lang="en-US" dirty="0"/>
              <a:t>Alexander </a:t>
            </a:r>
            <a:r>
              <a:rPr lang="en-US" dirty="0" err="1"/>
              <a:t>Maslikov</a:t>
            </a:r>
            <a:r>
              <a:rPr lang="en-US" dirty="0"/>
              <a:t> and </a:t>
            </a:r>
            <a:r>
              <a:rPr lang="en-US" dirty="0" err="1"/>
              <a:t>Guennady</a:t>
            </a:r>
            <a:r>
              <a:rPr lang="en-US" dirty="0"/>
              <a:t> </a:t>
            </a:r>
            <a:r>
              <a:rPr lang="en-US" dirty="0" err="1"/>
              <a:t>Volkov</a:t>
            </a:r>
            <a:endParaRPr lang="ru-RU" dirty="0"/>
          </a:p>
          <a:p>
            <a:r>
              <a:rPr lang="en-US" dirty="0"/>
              <a:t>[2] V. </a:t>
            </a:r>
            <a:r>
              <a:rPr lang="en-US" dirty="0" err="1"/>
              <a:t>Ammosov</a:t>
            </a:r>
            <a:r>
              <a:rPr lang="en-US" dirty="0"/>
              <a:t>,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Can Neutrinos Probe Extra Dimensions? </a:t>
            </a:r>
            <a:r>
              <a:rPr lang="en-US" dirty="0" err="1"/>
              <a:t>hep-ph</a:t>
            </a:r>
            <a:r>
              <a:rPr lang="en-US" dirty="0"/>
              <a:t>/0008032. Padua</a:t>
            </a:r>
            <a:endParaRPr lang="ru-RU" dirty="0"/>
          </a:p>
          <a:p>
            <a:r>
              <a:rPr lang="en-US" dirty="0"/>
              <a:t>preprint DFPD-00/TH/39, </a:t>
            </a:r>
            <a:r>
              <a:rPr lang="en-US" dirty="0" err="1"/>
              <a:t>arXiv:hep-ph</a:t>
            </a:r>
            <a:r>
              <a:rPr lang="en-US" dirty="0"/>
              <a:t>/0008032v1 (2000).</a:t>
            </a:r>
            <a:endParaRPr lang="ru-RU" dirty="0"/>
          </a:p>
          <a:p>
            <a:r>
              <a:rPr lang="en-US" dirty="0"/>
              <a:t>[3] D.S. Baranov and </a:t>
            </a:r>
            <a:r>
              <a:rPr lang="en-US" dirty="0" err="1"/>
              <a:t>G.G.Volkov</a:t>
            </a:r>
            <a:r>
              <a:rPr lang="en-US" dirty="0"/>
              <a:t> </a:t>
            </a:r>
            <a:r>
              <a:rPr lang="en-US" i="1" dirty="0"/>
              <a:t>Neutrino and Extra World. </a:t>
            </a:r>
            <a:r>
              <a:rPr lang="en-US" dirty="0"/>
              <a:t>arXiv:1211.4708</a:t>
            </a:r>
            <a:endParaRPr lang="ru-RU" dirty="0"/>
          </a:p>
          <a:p>
            <a:r>
              <a:rPr lang="en-US" i="1" dirty="0"/>
              <a:t>”Neutrino On The Possible New Time Structure” </a:t>
            </a:r>
            <a:r>
              <a:rPr lang="en-US" dirty="0"/>
              <a:t>arXiv:1302.1482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1866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[6] </a:t>
            </a:r>
            <a:r>
              <a:rPr lang="en-US" dirty="0" err="1"/>
              <a:t>A.Dubrovskiy</a:t>
            </a:r>
            <a:r>
              <a:rPr lang="en-US" dirty="0"/>
              <a:t> and </a:t>
            </a:r>
            <a:r>
              <a:rPr lang="en-US" dirty="0" err="1"/>
              <a:t>G.Volkov</a:t>
            </a:r>
            <a:r>
              <a:rPr lang="en-US" dirty="0"/>
              <a:t>, </a:t>
            </a:r>
            <a:r>
              <a:rPr lang="en-US" i="1" dirty="0"/>
              <a:t>Ternary numbers and algebras. Reflexive numbers and Berger</a:t>
            </a:r>
            <a:endParaRPr lang="ru-RU" dirty="0"/>
          </a:p>
          <a:p>
            <a:r>
              <a:rPr lang="en-US" i="1" dirty="0"/>
              <a:t>graphs </a:t>
            </a:r>
            <a:r>
              <a:rPr lang="en-US" dirty="0"/>
              <a:t>Adv.Appl.CliffordAlgebras17:159-181,2007</a:t>
            </a:r>
            <a:endParaRPr lang="ru-RU" dirty="0"/>
          </a:p>
          <a:p>
            <a:r>
              <a:rPr lang="en-US" dirty="0" err="1"/>
              <a:t>archiv:hep-th</a:t>
            </a:r>
            <a:r>
              <a:rPr lang="en-US" dirty="0"/>
              <a:t>/0608073, (2006).</a:t>
            </a:r>
            <a:endParaRPr lang="ru-RU" dirty="0"/>
          </a:p>
          <a:p>
            <a:r>
              <a:rPr lang="en-US" dirty="0"/>
              <a:t>[7] J. R. Ellis, N. E. </a:t>
            </a:r>
            <a:r>
              <a:rPr lang="en-US" dirty="0" err="1"/>
              <a:t>Mavromatos</a:t>
            </a:r>
            <a:r>
              <a:rPr lang="en-US" dirty="0"/>
              <a:t>, D. V. </a:t>
            </a:r>
            <a:r>
              <a:rPr lang="en-US" dirty="0" err="1"/>
              <a:t>Nanopoulos</a:t>
            </a:r>
            <a:r>
              <a:rPr lang="en-US" dirty="0"/>
              <a:t> and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Gravitational-Recoil Effects</a:t>
            </a:r>
            <a:endParaRPr lang="ru-RU" dirty="0"/>
          </a:p>
          <a:p>
            <a:r>
              <a:rPr lang="en-US" i="1" dirty="0"/>
              <a:t>on Fermion Propagation in Space-Time Foam </a:t>
            </a:r>
            <a:r>
              <a:rPr lang="en-US" dirty="0"/>
              <a:t>Gen. Rel. </a:t>
            </a:r>
            <a:r>
              <a:rPr lang="en-US" dirty="0" err="1"/>
              <a:t>Grav</a:t>
            </a:r>
            <a:r>
              <a:rPr lang="en-US" dirty="0"/>
              <a:t>. 32 (2000)1777 [</a:t>
            </a:r>
            <a:r>
              <a:rPr lang="en-US" dirty="0" err="1"/>
              <a:t>arXiv:grqc</a:t>
            </a:r>
            <a:r>
              <a:rPr lang="en-US" dirty="0"/>
              <a:t>/</a:t>
            </a:r>
            <a:endParaRPr lang="ru-RU" dirty="0"/>
          </a:p>
          <a:p>
            <a:r>
              <a:rPr lang="en-US" dirty="0"/>
              <a:t>9911055].</a:t>
            </a:r>
            <a:endParaRPr lang="ru-RU" dirty="0"/>
          </a:p>
          <a:p>
            <a:r>
              <a:rPr lang="en-US" dirty="0"/>
              <a:t>[8] R.W. Hamilton, </a:t>
            </a:r>
            <a:r>
              <a:rPr lang="en-US" i="1" dirty="0"/>
              <a:t>On Quaternions</a:t>
            </a:r>
            <a:r>
              <a:rPr lang="en-US" dirty="0"/>
              <a:t>, Proceedings of the Royal Irish Academy, Nov.11 (1844),</a:t>
            </a:r>
            <a:endParaRPr lang="ru-RU" dirty="0"/>
          </a:p>
          <a:p>
            <a:r>
              <a:rPr lang="en-US" b="1" dirty="0"/>
              <a:t>v.3 </a:t>
            </a:r>
            <a:r>
              <a:rPr lang="en-US" dirty="0"/>
              <a:t>(1847), 1-16.</a:t>
            </a:r>
            <a:endParaRPr lang="ru-RU" dirty="0"/>
          </a:p>
          <a:p>
            <a:r>
              <a:rPr lang="en-US" dirty="0"/>
              <a:t>[9] L.N. </a:t>
            </a:r>
            <a:r>
              <a:rPr lang="en-US" dirty="0" err="1"/>
              <a:t>Lipatov</a:t>
            </a:r>
            <a:r>
              <a:rPr lang="en-US" dirty="0"/>
              <a:t>, A. </a:t>
            </a:r>
            <a:r>
              <a:rPr lang="en-US" dirty="0" err="1"/>
              <a:t>Sabio</a:t>
            </a:r>
            <a:r>
              <a:rPr lang="en-US" dirty="0"/>
              <a:t>-Vera, V.N. </a:t>
            </a:r>
            <a:r>
              <a:rPr lang="en-US" dirty="0" err="1"/>
              <a:t>Velizhanin</a:t>
            </a:r>
            <a:r>
              <a:rPr lang="en-US" dirty="0"/>
              <a:t> and G.G.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From New Geometry Towards</a:t>
            </a:r>
            <a:endParaRPr lang="ru-RU" dirty="0"/>
          </a:p>
          <a:p>
            <a:r>
              <a:rPr lang="en-US" i="1" dirty="0"/>
              <a:t>a New Symmetry. Reflexive Numbers and Berger Graphs from </a:t>
            </a:r>
            <a:r>
              <a:rPr lang="en-US" i="1" dirty="0" err="1"/>
              <a:t>Calabi-Yau</a:t>
            </a:r>
            <a:r>
              <a:rPr lang="en-US" i="1" dirty="0"/>
              <a:t> Spaces</a:t>
            </a:r>
            <a:r>
              <a:rPr lang="en-US" dirty="0"/>
              <a:t>,</a:t>
            </a:r>
            <a:endParaRPr lang="ru-RU" dirty="0"/>
          </a:p>
          <a:p>
            <a:r>
              <a:rPr lang="en-US" dirty="0"/>
              <a:t>Dark Matter in </a:t>
            </a:r>
            <a:r>
              <a:rPr lang="en-US" dirty="0" err="1"/>
              <a:t>Astro</a:t>
            </a:r>
            <a:r>
              <a:rPr lang="en-US" dirty="0"/>
              <a:t>- and Particle Physics , </a:t>
            </a:r>
            <a:r>
              <a:rPr lang="en-US" b="1" dirty="0"/>
              <a:t>DARK-2004 </a:t>
            </a:r>
            <a:r>
              <a:rPr lang="en-US" dirty="0"/>
              <a:t>Springer, (2004) 622-655, ISBN-</a:t>
            </a:r>
            <a:endParaRPr lang="ru-RU" dirty="0"/>
          </a:p>
          <a:p>
            <a:r>
              <a:rPr lang="en-US" dirty="0"/>
              <a:t>13 978-3-540-26372-2 Springer Berlin Heidelberg New York; </a:t>
            </a:r>
            <a:r>
              <a:rPr lang="en-US" dirty="0" err="1"/>
              <a:t>Int.J.Mod.Phys</a:t>
            </a:r>
            <a:r>
              <a:rPr lang="en-US" dirty="0"/>
              <a:t>. A21 (2006)</a:t>
            </a:r>
            <a:endParaRPr lang="ru-RU" dirty="0"/>
          </a:p>
          <a:p>
            <a:r>
              <a:rPr lang="en-US" dirty="0"/>
              <a:t>2953-3006</a:t>
            </a:r>
            <a:endParaRPr lang="ru-RU" dirty="0"/>
          </a:p>
          <a:p>
            <a:r>
              <a:rPr lang="en-US" dirty="0"/>
              <a:t>[10] L. N. </a:t>
            </a:r>
            <a:r>
              <a:rPr lang="en-US" dirty="0" err="1"/>
              <a:t>Lipatov</a:t>
            </a:r>
            <a:r>
              <a:rPr lang="en-US" dirty="0"/>
              <a:t>, M. Rausch de </a:t>
            </a:r>
            <a:r>
              <a:rPr lang="en-US" dirty="0" err="1"/>
              <a:t>Traunbenberg</a:t>
            </a:r>
            <a:r>
              <a:rPr lang="en-US" dirty="0"/>
              <a:t>,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On the ternary complex analysis</a:t>
            </a:r>
            <a:endParaRPr lang="ru-RU" dirty="0"/>
          </a:p>
          <a:p>
            <a:r>
              <a:rPr lang="en-US" i="1" dirty="0"/>
              <a:t>and its applications </a:t>
            </a:r>
            <a:r>
              <a:rPr lang="en-US" dirty="0"/>
              <a:t>J. Math. Phys. </a:t>
            </a:r>
            <a:r>
              <a:rPr lang="en-US" b="1" dirty="0"/>
              <a:t>49 </a:t>
            </a:r>
            <a:r>
              <a:rPr lang="en-US" dirty="0"/>
              <a:t>013502 (2008)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66828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[14] V. </a:t>
            </a:r>
            <a:r>
              <a:rPr lang="en-US" dirty="0" err="1"/>
              <a:t>Monich</a:t>
            </a:r>
            <a:r>
              <a:rPr lang="en-US" dirty="0"/>
              <a:t>, B. </a:t>
            </a:r>
            <a:r>
              <a:rPr lang="en-US" dirty="0" err="1"/>
              <a:t>Struminsky</a:t>
            </a:r>
            <a:r>
              <a:rPr lang="en-US" dirty="0"/>
              <a:t>,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Oscillation and CP violation in the “horizontal”</a:t>
            </a:r>
            <a:endParaRPr lang="ru-RU" dirty="0"/>
          </a:p>
          <a:p>
            <a:r>
              <a:rPr lang="en-US" i="1" dirty="0" err="1"/>
              <a:t>superweak</a:t>
            </a:r>
            <a:r>
              <a:rPr lang="en-US" i="1" dirty="0"/>
              <a:t> gauge scheme </a:t>
            </a:r>
            <a:r>
              <a:rPr lang="en-US" dirty="0"/>
              <a:t>Phys. Lett.</a:t>
            </a:r>
            <a:r>
              <a:rPr lang="en-US" b="1" dirty="0"/>
              <a:t>B104 </a:t>
            </a:r>
            <a:r>
              <a:rPr lang="en-US" dirty="0"/>
              <a:t>p. 382-384(1981)</a:t>
            </a:r>
            <a:endParaRPr lang="ru-RU" dirty="0"/>
          </a:p>
          <a:p>
            <a:r>
              <a:rPr lang="en-US" dirty="0"/>
              <a:t>[15] H. </a:t>
            </a:r>
            <a:r>
              <a:rPr lang="en-US" dirty="0" err="1"/>
              <a:t>Poincar</a:t>
            </a:r>
            <a:r>
              <a:rPr lang="ru-RU" dirty="0"/>
              <a:t>ґ</a:t>
            </a:r>
            <a:r>
              <a:rPr lang="en-US" i="1" dirty="0"/>
              <a:t>e Sur les </a:t>
            </a:r>
            <a:r>
              <a:rPr lang="en-US" i="1" dirty="0" err="1"/>
              <a:t>propri</a:t>
            </a:r>
            <a:r>
              <a:rPr lang="ru-RU" dirty="0"/>
              <a:t>ґ</a:t>
            </a:r>
            <a:r>
              <a:rPr lang="en-US" i="1" dirty="0"/>
              <a:t>et</a:t>
            </a:r>
            <a:r>
              <a:rPr lang="ru-RU" dirty="0"/>
              <a:t>ґ</a:t>
            </a:r>
            <a:r>
              <a:rPr lang="en-US" i="1" dirty="0" err="1"/>
              <a:t>es</a:t>
            </a:r>
            <a:r>
              <a:rPr lang="en-US" i="1" dirty="0"/>
              <a:t> du potential et </a:t>
            </a:r>
            <a:r>
              <a:rPr lang="en-US" i="1" dirty="0" err="1"/>
              <a:t>sur</a:t>
            </a:r>
            <a:r>
              <a:rPr lang="en-US" i="1" dirty="0"/>
              <a:t> les </a:t>
            </a:r>
            <a:r>
              <a:rPr lang="en-US" i="1" dirty="0" err="1"/>
              <a:t>fonctions</a:t>
            </a:r>
            <a:r>
              <a:rPr lang="en-US" i="1" dirty="0"/>
              <a:t> </a:t>
            </a:r>
            <a:r>
              <a:rPr lang="en-US" i="1" dirty="0" err="1"/>
              <a:t>Abeliennes</a:t>
            </a:r>
            <a:r>
              <a:rPr lang="en-US" i="1" dirty="0"/>
              <a:t> </a:t>
            </a:r>
            <a:r>
              <a:rPr lang="en-US" dirty="0" err="1"/>
              <a:t>Acta</a:t>
            </a:r>
            <a:r>
              <a:rPr lang="en-US" dirty="0"/>
              <a:t> </a:t>
            </a:r>
            <a:r>
              <a:rPr lang="en-US" dirty="0" err="1"/>
              <a:t>Matematica</a:t>
            </a:r>
            <a:endParaRPr lang="ru-RU" dirty="0"/>
          </a:p>
          <a:p>
            <a:r>
              <a:rPr lang="en-US" b="1" dirty="0"/>
              <a:t>22</a:t>
            </a:r>
            <a:r>
              <a:rPr lang="en-US" dirty="0"/>
              <a:t>(1) 89-178.</a:t>
            </a:r>
            <a:endParaRPr lang="ru-RU" dirty="0"/>
          </a:p>
          <a:p>
            <a:r>
              <a:rPr lang="en-US" dirty="0"/>
              <a:t>[16] V. </a:t>
            </a:r>
            <a:r>
              <a:rPr lang="en-US" dirty="0" err="1"/>
              <a:t>Samoylenko</a:t>
            </a:r>
            <a:r>
              <a:rPr lang="en-US" dirty="0"/>
              <a:t> and </a:t>
            </a:r>
            <a:r>
              <a:rPr lang="en-US" dirty="0" err="1"/>
              <a:t>G.Volkov</a:t>
            </a:r>
            <a:r>
              <a:rPr lang="en-US" dirty="0"/>
              <a:t> </a:t>
            </a:r>
            <a:r>
              <a:rPr lang="en-US" i="1" dirty="0"/>
              <a:t>The GUT of the light: On the </a:t>
            </a:r>
            <a:r>
              <a:rPr lang="en-US" i="1" dirty="0" err="1"/>
              <a:t>Abelian</a:t>
            </a:r>
            <a:r>
              <a:rPr lang="en-US" i="1" dirty="0"/>
              <a:t> </a:t>
            </a:r>
            <a:r>
              <a:rPr lang="en-US" i="1" dirty="0" err="1"/>
              <a:t>Complexifications</a:t>
            </a:r>
            <a:r>
              <a:rPr lang="en-US" i="1" dirty="0"/>
              <a:t> of</a:t>
            </a:r>
            <a:endParaRPr lang="ru-RU" dirty="0"/>
          </a:p>
          <a:p>
            <a:r>
              <a:rPr lang="en-US" i="1" dirty="0"/>
              <a:t>the Euclidean </a:t>
            </a:r>
            <a:r>
              <a:rPr lang="en-US" i="1" dirty="0" err="1"/>
              <a:t>Rn</a:t>
            </a:r>
            <a:r>
              <a:rPr lang="en-US" i="1" dirty="0"/>
              <a:t> spaces </a:t>
            </a:r>
            <a:r>
              <a:rPr lang="en-US" dirty="0"/>
              <a:t>arXiv:0912.2037 (2009)</a:t>
            </a:r>
            <a:endParaRPr lang="ru-RU" dirty="0"/>
          </a:p>
          <a:p>
            <a:r>
              <a:rPr lang="en-US" dirty="0"/>
              <a:t>[17] G.G. </a:t>
            </a:r>
            <a:r>
              <a:rPr lang="en-US" dirty="0" err="1"/>
              <a:t>Volkov</a:t>
            </a:r>
            <a:r>
              <a:rPr lang="en-US" dirty="0"/>
              <a:t>, A.G. </a:t>
            </a:r>
            <a:r>
              <a:rPr lang="en-US" dirty="0" err="1"/>
              <a:t>Liparteliani</a:t>
            </a:r>
            <a:r>
              <a:rPr lang="en-US" dirty="0"/>
              <a:t>, V.A. </a:t>
            </a:r>
            <a:r>
              <a:rPr lang="en-US" dirty="0" err="1"/>
              <a:t>Monich</a:t>
            </a:r>
            <a:r>
              <a:rPr lang="en-US" dirty="0"/>
              <a:t>, Y.P. </a:t>
            </a:r>
            <a:r>
              <a:rPr lang="en-US" dirty="0" err="1"/>
              <a:t>Nikitin</a:t>
            </a:r>
            <a:r>
              <a:rPr lang="en-US" dirty="0"/>
              <a:t>, </a:t>
            </a:r>
            <a:r>
              <a:rPr lang="en-US" i="1" dirty="0"/>
              <a:t>Mixing of leptons with different</a:t>
            </a:r>
            <a:endParaRPr lang="ru-RU" dirty="0"/>
          </a:p>
          <a:p>
            <a:r>
              <a:rPr lang="en-US" i="1" dirty="0"/>
              <a:t>quantum numbers in gauge schemes of the weak and electromagnetic interactions </a:t>
            </a:r>
            <a:r>
              <a:rPr lang="en-US" dirty="0" err="1"/>
              <a:t>Sov</a:t>
            </a:r>
            <a:r>
              <a:rPr lang="en-US" dirty="0"/>
              <a:t>. J.</a:t>
            </a:r>
            <a:endParaRPr lang="ru-RU" dirty="0"/>
          </a:p>
          <a:p>
            <a:r>
              <a:rPr lang="en-US" dirty="0" err="1"/>
              <a:t>Nucl</a:t>
            </a:r>
            <a:r>
              <a:rPr lang="en-US" dirty="0"/>
              <a:t>. Phys. (Engl. Transl.); </a:t>
            </a:r>
            <a:r>
              <a:rPr lang="en-US" b="1" dirty="0"/>
              <a:t>27</a:t>
            </a:r>
            <a:r>
              <a:rPr lang="en-US" dirty="0"/>
              <a:t>(1978)735</a:t>
            </a:r>
            <a:endParaRPr lang="ru-RU" dirty="0"/>
          </a:p>
          <a:p>
            <a:r>
              <a:rPr lang="en-US" dirty="0" err="1"/>
              <a:t>Yad.Fiz</a:t>
            </a:r>
            <a:r>
              <a:rPr lang="en-US" dirty="0"/>
              <a:t>. </a:t>
            </a:r>
            <a:r>
              <a:rPr lang="en-US" b="1" dirty="0"/>
              <a:t>27 </a:t>
            </a:r>
            <a:r>
              <a:rPr lang="en-US" dirty="0"/>
              <a:t>(1978) 1395-1402, preprint IFVE-77-89.</a:t>
            </a:r>
            <a:endParaRPr lang="ru-RU" dirty="0"/>
          </a:p>
          <a:p>
            <a:r>
              <a:rPr lang="en-US" dirty="0"/>
              <a:t>[18]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Hunting for the New Symmetries in </a:t>
            </a:r>
            <a:r>
              <a:rPr lang="en-US" i="1" dirty="0" err="1"/>
              <a:t>Calabi-Yau</a:t>
            </a:r>
            <a:r>
              <a:rPr lang="en-US" i="1" dirty="0"/>
              <a:t> Jungles</a:t>
            </a:r>
            <a:r>
              <a:rPr lang="en-US" dirty="0"/>
              <a:t>, </a:t>
            </a:r>
            <a:r>
              <a:rPr lang="en-US" dirty="0" err="1"/>
              <a:t>Int.J</a:t>
            </a:r>
            <a:r>
              <a:rPr lang="en-US" dirty="0"/>
              <a:t>. Mod. </a:t>
            </a:r>
            <a:r>
              <a:rPr lang="en-US" dirty="0" err="1"/>
              <a:t>Phys</a:t>
            </a:r>
            <a:r>
              <a:rPr lang="en-US" dirty="0"/>
              <a:t> </a:t>
            </a:r>
            <a:r>
              <a:rPr lang="en-US" b="1" dirty="0"/>
              <a:t>A19</a:t>
            </a:r>
            <a:endParaRPr lang="ru-RU" dirty="0"/>
          </a:p>
          <a:p>
            <a:r>
              <a:rPr lang="en-US" dirty="0"/>
              <a:t>(2004) 4835-4860, </a:t>
            </a:r>
            <a:r>
              <a:rPr lang="en-US" dirty="0" err="1"/>
              <a:t>hep-th</a:t>
            </a:r>
            <a:r>
              <a:rPr lang="en-US" dirty="0"/>
              <a:t>/0402042.</a:t>
            </a:r>
            <a:endParaRPr lang="ru-RU" dirty="0"/>
          </a:p>
          <a:p>
            <a:r>
              <a:rPr lang="en-US" dirty="0"/>
              <a:t>[19] G.G.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dirty="0" err="1"/>
              <a:t>Annales</a:t>
            </a:r>
            <a:r>
              <a:rPr lang="en-US" dirty="0"/>
              <a:t> Fond. </a:t>
            </a:r>
            <a:r>
              <a:rPr lang="en-US" dirty="0" err="1"/>
              <a:t>Broiglie</a:t>
            </a:r>
            <a:r>
              <a:rPr lang="en-US" dirty="0"/>
              <a:t> </a:t>
            </a:r>
            <a:r>
              <a:rPr lang="en-US" b="1" dirty="0"/>
              <a:t>31 </a:t>
            </a:r>
            <a:r>
              <a:rPr lang="en-US" dirty="0"/>
              <a:t>(2006) 227</a:t>
            </a:r>
            <a:endParaRPr lang="ru-RU" dirty="0"/>
          </a:p>
          <a:p>
            <a:r>
              <a:rPr lang="en-US" i="1" dirty="0"/>
              <a:t>Geometry of </a:t>
            </a:r>
            <a:r>
              <a:rPr lang="en-US" i="1" dirty="0" err="1"/>
              <a:t>Majorana</a:t>
            </a:r>
            <a:r>
              <a:rPr lang="en-US" i="1" dirty="0"/>
              <a:t> neutrino and new symmetries</a:t>
            </a:r>
            <a:endParaRPr lang="ru-RU" dirty="0"/>
          </a:p>
          <a:p>
            <a:r>
              <a:rPr lang="en-US" i="1" dirty="0"/>
              <a:t>short version in </a:t>
            </a:r>
            <a:r>
              <a:rPr lang="en-US" dirty="0" err="1"/>
              <a:t>hep-ph</a:t>
            </a:r>
            <a:r>
              <a:rPr lang="en-US" dirty="0"/>
              <a:t>/0607334.</a:t>
            </a:r>
            <a:endParaRPr lang="ru-RU" dirty="0"/>
          </a:p>
          <a:p>
            <a:r>
              <a:rPr lang="en-US" dirty="0"/>
              <a:t>[20] G. </a:t>
            </a:r>
            <a:r>
              <a:rPr lang="en-US" dirty="0" err="1"/>
              <a:t>Volkov</a:t>
            </a:r>
            <a:r>
              <a:rPr lang="en-US" dirty="0"/>
              <a:t>, </a:t>
            </a:r>
            <a:r>
              <a:rPr lang="en-US" i="1" dirty="0"/>
              <a:t>The possible signals from D=6 </a:t>
            </a:r>
            <a:r>
              <a:rPr lang="en-US" dirty="0"/>
              <a:t>arxiv:1112.3583(2011)</a:t>
            </a:r>
            <a:endParaRPr lang="ru-RU" dirty="0"/>
          </a:p>
          <a:p>
            <a:r>
              <a:rPr lang="en-US" dirty="0"/>
              <a:t>[21] G. </a:t>
            </a:r>
            <a:r>
              <a:rPr lang="en-US" dirty="0" err="1"/>
              <a:t>Volkov</a:t>
            </a:r>
            <a:r>
              <a:rPr lang="en-US" dirty="0"/>
              <a:t> </a:t>
            </a:r>
            <a:r>
              <a:rPr lang="en-US" i="1" dirty="0"/>
              <a:t>On the </a:t>
            </a:r>
            <a:r>
              <a:rPr lang="en-US" i="1" dirty="0" err="1"/>
              <a:t>complexifications</a:t>
            </a:r>
            <a:r>
              <a:rPr lang="en-US" i="1" dirty="0"/>
              <a:t> of the Euclidean </a:t>
            </a:r>
            <a:r>
              <a:rPr lang="en-US" i="1" dirty="0" err="1"/>
              <a:t>Rn</a:t>
            </a:r>
            <a:r>
              <a:rPr lang="en-US" i="1" dirty="0"/>
              <a:t> spaces and the n-dimensional</a:t>
            </a:r>
            <a:endParaRPr lang="ru-RU" dirty="0"/>
          </a:p>
          <a:p>
            <a:r>
              <a:rPr lang="en-US" i="1" dirty="0"/>
              <a:t>generalization of </a:t>
            </a:r>
            <a:r>
              <a:rPr lang="en-US" i="1" dirty="0" err="1"/>
              <a:t>Pythagore</a:t>
            </a:r>
            <a:r>
              <a:rPr lang="en-US" i="1" dirty="0"/>
              <a:t> theorem </a:t>
            </a:r>
            <a:r>
              <a:rPr lang="en-US" dirty="0"/>
              <a:t>arXiv:1006.5630(2010)</a:t>
            </a:r>
            <a:endParaRPr lang="ru-RU" dirty="0"/>
          </a:p>
          <a:p>
            <a:r>
              <a:rPr lang="en-US" dirty="0"/>
              <a:t>[22] G. </a:t>
            </a:r>
            <a:r>
              <a:rPr lang="en-US" dirty="0" err="1"/>
              <a:t>Volkov</a:t>
            </a:r>
            <a:r>
              <a:rPr lang="en-US" dirty="0"/>
              <a:t> </a:t>
            </a:r>
            <a:r>
              <a:rPr lang="en-US" i="1" dirty="0"/>
              <a:t>Ternary ”Quaternions” and Ternary TU</a:t>
            </a:r>
            <a:r>
              <a:rPr lang="en-US" dirty="0"/>
              <a:t>(3) </a:t>
            </a:r>
            <a:r>
              <a:rPr lang="en-US" i="1" dirty="0"/>
              <a:t>algebra </a:t>
            </a:r>
            <a:r>
              <a:rPr lang="en-US" dirty="0"/>
              <a:t>arXiv:1006.5627 (2010)</a:t>
            </a:r>
            <a:endParaRPr lang="ru-RU" dirty="0"/>
          </a:p>
          <a:p>
            <a:r>
              <a:rPr lang="en-US" dirty="0"/>
              <a:t>264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20608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38" y="441325"/>
            <a:ext cx="8748712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58154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s://habrastorage.org/files/0c7/2cc/487/0c72cc487dc5459a802c04b4fc148a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35723"/>
            <a:ext cx="8143932" cy="4489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4210" name="Picture 2" descr="https://habrastorage.org/files/eee/108/c9d/eee108c9dba241e7af2d67e5afec40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429500" cy="4943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4" name="Picture 2" descr="https://habrastorage.org/files/520/49b/40e/52049b40eb004b349cf69f7073ef1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429500" cy="497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63BF-4A17-4A12-AFE9-264AAB1476C6}" type="datetime1">
              <a:rPr lang="ru-RU"/>
              <a:pPr/>
              <a:t>17.09.2018</a:t>
            </a:fld>
            <a:endParaRPr lang="ru-RU"/>
          </a:p>
        </p:txBody>
      </p:sp>
      <p:sp>
        <p:nvSpPr>
          <p:cNvPr id="2017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17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66" y="441325"/>
            <a:ext cx="8075734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149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3256</Words>
  <Application>Microsoft Office PowerPoint</Application>
  <PresentationFormat>Экран (4:3)</PresentationFormat>
  <Paragraphs>469</Paragraphs>
  <Slides>98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0" baseType="lpstr">
      <vt:lpstr>Office Theme</vt:lpstr>
      <vt:lpstr>Формула</vt:lpstr>
      <vt:lpstr>Слайд 1</vt:lpstr>
      <vt:lpstr>Слайд 2</vt:lpstr>
      <vt:lpstr>Слайд 3</vt:lpstr>
      <vt:lpstr>MATTER IN VISIBLE IN UNIVERSE</vt:lpstr>
      <vt:lpstr>A LITTLE HISTORY OF THE  QUARK CONFINEMENT</vt:lpstr>
      <vt:lpstr>The quark confinement is confirmed in Europe and USA </vt:lpstr>
      <vt:lpstr>Discovery 3-colors  SU(3)- chromodynamics Сolor Сonfinement </vt:lpstr>
      <vt:lpstr>PROTON QUANTIZATION</vt:lpstr>
      <vt:lpstr>PROTON QUANTIZATION</vt:lpstr>
      <vt:lpstr>  Universe  Geometry Symmetry Particles-  </vt:lpstr>
      <vt:lpstr>  Universe  Geometry Symmetry Particles-  </vt:lpstr>
      <vt:lpstr>  UNIVERSE  Geometry- Symmetry -Particles QN TRIALITY  </vt:lpstr>
      <vt:lpstr>SYMEMTRY External and Internal Symmetries </vt:lpstr>
      <vt:lpstr> THE WAYS TO GO FURTHER</vt:lpstr>
      <vt:lpstr>  Our goal –  to find new  geometrical symmetries  Our way- to extend theory of numbers  </vt:lpstr>
      <vt:lpstr>WAYS TO FIND NEW NON-TRIVIAL SPACES</vt:lpstr>
      <vt:lpstr>THEORIES  OF N-ary-NUMBERS</vt:lpstr>
      <vt:lpstr>R^n-COMPLEXIFICATION</vt:lpstr>
      <vt:lpstr>Слайд 19</vt:lpstr>
      <vt:lpstr>Слайд 20</vt:lpstr>
      <vt:lpstr>Слайд 21</vt:lpstr>
      <vt:lpstr>Слайд 22</vt:lpstr>
      <vt:lpstr>Слайд 23</vt:lpstr>
      <vt:lpstr>RESUME  ABELIAN N-ARY COMPLEX NUMBERS</vt:lpstr>
      <vt:lpstr>Слайд 25</vt:lpstr>
      <vt:lpstr>  THE NON-ABELIAN N-ARY NUMBERS- </vt:lpstr>
      <vt:lpstr>THE NON-ABELIAN N-ARY NUMBERS</vt:lpstr>
      <vt:lpstr>KILLING-CARTAN-LIE GEOMETRY</vt:lpstr>
      <vt:lpstr>BERGER-CALABI-YAU SPACES</vt:lpstr>
      <vt:lpstr> TOWARDS TORUS GEOMETRY- </vt:lpstr>
      <vt:lpstr> CY_n-SPACES CLASSIFICATION  and n-ary algebra of  REFLEXIVE PROJECTIVE NUMBERS  </vt:lpstr>
      <vt:lpstr>Слайд 32</vt:lpstr>
      <vt:lpstr>Слайд 33</vt:lpstr>
      <vt:lpstr>Слайд 34</vt:lpstr>
      <vt:lpstr>Слайд 35</vt:lpstr>
      <vt:lpstr>Слайд 36</vt:lpstr>
      <vt:lpstr>Слайд 37</vt:lpstr>
      <vt:lpstr>RESUME  ABELIAN N-ARY COMPLEX NUMBERS</vt:lpstr>
      <vt:lpstr>RESUME  NON-ABELIAN N-ARY COMPLEX NUMBERS</vt:lpstr>
      <vt:lpstr>CONCLUSIONS</vt:lpstr>
      <vt:lpstr>1. Standard Model and new space-time geometrical structure of the Universe </vt:lpstr>
      <vt:lpstr>Space-time geometrical structure of the Universe </vt:lpstr>
      <vt:lpstr>Слайд 43</vt:lpstr>
      <vt:lpstr> СВОЙСТВА  НЕЙТРИНО  О  МНОГОМЕРНОМ ОБОБЩЕНИИ     ТЕОРИИ ОТНОСИТЕЛБНОСТИ                                                           </vt:lpstr>
      <vt:lpstr>1967 ---------- 2017(STO-M(1,3))</vt:lpstr>
      <vt:lpstr> ПУТИ РАСШИРЕНИЯ МЕТРИКИ </vt:lpstr>
      <vt:lpstr>Слайд 47</vt:lpstr>
      <vt:lpstr>TOWARDS  A  N-ary MATHEMATICS+PHYSICS</vt:lpstr>
      <vt:lpstr>Слайд 49</vt:lpstr>
      <vt:lpstr>Слайд 50</vt:lpstr>
      <vt:lpstr>K3-Manifolds ( BCY_2)</vt:lpstr>
      <vt:lpstr>CY3-Newton polyhedron k=(11248)</vt:lpstr>
      <vt:lpstr>Слайд 53</vt:lpstr>
      <vt:lpstr>Слайд 54</vt:lpstr>
      <vt:lpstr>МНОГОМЕРНОЕ  РАСШИРЕНИЕ  СПЕЦИАЛЬНОЙ ТЕОРИИ ОТНОСИТЕЛЬНОСТИ </vt:lpstr>
      <vt:lpstr>Слайд 56</vt:lpstr>
      <vt:lpstr>Слайд 57</vt:lpstr>
      <vt:lpstr>COMPLEXIFICATION OF R^n</vt:lpstr>
      <vt:lpstr>GEOMETRY OF BINARY HYPER NUMBERS</vt:lpstr>
      <vt:lpstr>Слайд 60</vt:lpstr>
      <vt:lpstr>CONJUGATIONS CLASSESS AND ONE DIMENSIONAL REPRESENTATIONS</vt:lpstr>
      <vt:lpstr>CONJUGATIONS CLASSESS AND ONE DIMENSIONAL REPRESENTATIONS</vt:lpstr>
      <vt:lpstr>Ternary   hyper-numbers</vt:lpstr>
      <vt:lpstr>Ternary   hyper-numbers</vt:lpstr>
      <vt:lpstr>Слайд 65</vt:lpstr>
      <vt:lpstr>Слайд 66</vt:lpstr>
      <vt:lpstr>Слайд 67</vt:lpstr>
      <vt:lpstr>           ABELIAN CYCLIC GROUPS </vt:lpstr>
      <vt:lpstr>Слайд 69</vt:lpstr>
      <vt:lpstr>Слайд 70</vt:lpstr>
      <vt:lpstr>Слайд 71</vt:lpstr>
      <vt:lpstr>Слайд 72</vt:lpstr>
      <vt:lpstr>LIE algebras SO(3,1) and SL(2C)</vt:lpstr>
      <vt:lpstr>НАЧАЛО SU(2)_SWxU(1)_Y</vt:lpstr>
      <vt:lpstr>Слайд 75</vt:lpstr>
      <vt:lpstr>Слайд 76</vt:lpstr>
      <vt:lpstr>Слайд 77</vt:lpstr>
      <vt:lpstr>.  Towards a new spinor-fermion structure </vt:lpstr>
      <vt:lpstr>Слайд 79</vt:lpstr>
      <vt:lpstr>РАСШИРЕНИЕ СИММЕТРИИ ЛОРЕНЦА. </vt:lpstr>
      <vt:lpstr>GROUP ALGEBRAS -GEOMETRY</vt:lpstr>
      <vt:lpstr>GROUP ALGEBRAS -GEOMETRY</vt:lpstr>
      <vt:lpstr>GROUP ALGEBRAS -GEOMETRY</vt:lpstr>
      <vt:lpstr>GROUP ALGEBRAS -GEOMETRY</vt:lpstr>
      <vt:lpstr> SU(2Q)-ALGEBRA </vt:lpstr>
      <vt:lpstr> SU(2Q)-ALGEBRA </vt:lpstr>
      <vt:lpstr>SU(3^c)XU(1)XSU(2)XU(1)xSU(3H)XU(1H) 4-dimsuperstrings With World-Sheet Fermions(1992Padova)</vt:lpstr>
      <vt:lpstr>1999-2000-Padova-CERN</vt:lpstr>
      <vt:lpstr> СВОЙСТВА  НЕЙТРИНО  О  МНОГОМЕРНОМ ОБОБЩЕНИИ     ТЕОРИИ ОТНОСИТЕЛБНОСТИ                                                           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</vt:vector>
  </TitlesOfParts>
  <Company>ИИФ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MINSK- 2017</dc:title>
  <dc:creator>стенд 3</dc:creator>
  <cp:lastModifiedBy>User</cp:lastModifiedBy>
  <cp:revision>89</cp:revision>
  <dcterms:created xsi:type="dcterms:W3CDTF">2017-05-14T19:08:50Z</dcterms:created>
  <dcterms:modified xsi:type="dcterms:W3CDTF">2018-09-17T13:36:56Z</dcterms:modified>
</cp:coreProperties>
</file>