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7">
  <p:sldMasterIdLst>
    <p:sldMasterId id="2147483648" r:id="rId1"/>
    <p:sldMasterId id="2147483701" r:id="rId2"/>
  </p:sldMasterIdLst>
  <p:notesMasterIdLst>
    <p:notesMasterId r:id="rId38"/>
  </p:notesMasterIdLst>
  <p:handoutMasterIdLst>
    <p:handoutMasterId r:id="rId39"/>
  </p:handoutMasterIdLst>
  <p:sldIdLst>
    <p:sldId id="1108" r:id="rId3"/>
    <p:sldId id="1112" r:id="rId4"/>
    <p:sldId id="1051" r:id="rId5"/>
    <p:sldId id="1099" r:id="rId6"/>
    <p:sldId id="1113" r:id="rId7"/>
    <p:sldId id="1100" r:id="rId8"/>
    <p:sldId id="687" r:id="rId9"/>
    <p:sldId id="1072" r:id="rId10"/>
    <p:sldId id="835" r:id="rId11"/>
    <p:sldId id="962" r:id="rId12"/>
    <p:sldId id="678" r:id="rId13"/>
    <p:sldId id="688" r:id="rId14"/>
    <p:sldId id="677" r:id="rId15"/>
    <p:sldId id="825" r:id="rId16"/>
    <p:sldId id="826" r:id="rId17"/>
    <p:sldId id="685" r:id="rId18"/>
    <p:sldId id="856" r:id="rId19"/>
    <p:sldId id="1115" r:id="rId20"/>
    <p:sldId id="1114" r:id="rId21"/>
    <p:sldId id="1116" r:id="rId22"/>
    <p:sldId id="1117" r:id="rId23"/>
    <p:sldId id="1118" r:id="rId24"/>
    <p:sldId id="1119" r:id="rId25"/>
    <p:sldId id="1120" r:id="rId26"/>
    <p:sldId id="1121" r:id="rId27"/>
    <p:sldId id="1122" r:id="rId28"/>
    <p:sldId id="1123" r:id="rId29"/>
    <p:sldId id="1124" r:id="rId30"/>
    <p:sldId id="1125" r:id="rId31"/>
    <p:sldId id="1126" r:id="rId32"/>
    <p:sldId id="1127" r:id="rId33"/>
    <p:sldId id="1128" r:id="rId34"/>
    <p:sldId id="1129" r:id="rId35"/>
    <p:sldId id="1130" r:id="rId36"/>
    <p:sldId id="1131" r:id="rId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D0D"/>
    <a:srgbClr val="DDD9C3"/>
    <a:srgbClr val="3DCFA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33" autoAdjust="0"/>
    <p:restoredTop sz="87719" autoAdjust="0"/>
  </p:normalViewPr>
  <p:slideViewPr>
    <p:cSldViewPr>
      <p:cViewPr varScale="1">
        <p:scale>
          <a:sx n="48" d="100"/>
          <a:sy n="48" d="100"/>
        </p:scale>
        <p:origin x="1531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99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2.wmf"/><Relationship Id="rId1" Type="http://schemas.openxmlformats.org/officeDocument/2006/relationships/image" Target="../media/image56.wmf"/><Relationship Id="rId6" Type="http://schemas.openxmlformats.org/officeDocument/2006/relationships/image" Target="../media/image53.wmf"/><Relationship Id="rId5" Type="http://schemas.openxmlformats.org/officeDocument/2006/relationships/image" Target="../media/image58.wmf"/><Relationship Id="rId4" Type="http://schemas.openxmlformats.org/officeDocument/2006/relationships/image" Target="../media/image5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pPr>
              <a:defRPr/>
            </a:pPr>
            <a:fld id="{63591877-C408-46CF-A8E2-CD390C6CF3B1}" type="datetimeFigureOut">
              <a:rPr lang="fa-IR"/>
              <a:pPr>
                <a:defRPr/>
              </a:pPr>
              <a:t>09/01/1440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pPr>
              <a:defRPr/>
            </a:pPr>
            <a:fld id="{F804BD16-6FBB-4721-AAEF-73A92038FCDE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012101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8257524-B067-4570-AD83-8C69232DC425}" type="datetimeFigureOut">
              <a:rPr lang="en-US"/>
              <a:pPr>
                <a:defRPr/>
              </a:pPr>
              <a:t>9/19/2018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C3AB2FD-761D-4DF6-8586-32EA1D7CD0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9247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A.H. Sari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27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3AB2FD-761D-4DF6-8586-32EA1D7CD0E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93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A.H. Sari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28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A.H. Sari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170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a-IR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3850C4-7D71-4B81-8D28-9443D876EE9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007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E4EC8A-DAB1-4183-9BA8-B22DCD6149F8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543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a-IR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C9D733-4EE4-4A7C-B01F-79DE2955F17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282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a-IR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C9D733-4EE4-4A7C-B01F-79DE2955F17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517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A.H. Sari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954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F81DE-3173-4A72-9929-9B50A7156B7B}" type="slidenum">
              <a:rPr lang="fa-IR" smtClean="0"/>
              <a:t>18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38829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D8F5B-60FC-4641-BFBF-E81BBC256818}" type="datetime1">
              <a:rPr lang="en-US" smtClean="0"/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046C2-C6D4-430E-897E-79090A9D4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AD9FE-BD16-4A93-981B-3FD54A068876}" type="datetime1">
              <a:rPr lang="en-US" smtClean="0"/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A81BA-0C7C-4F11-9787-717AF1AC58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61F40-0902-417C-8FE9-2A0D4E0798B1}" type="datetime1">
              <a:rPr lang="en-US" smtClean="0"/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9949D-5BE6-4D76-A540-B384E2E42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558FE-454A-4CA3-AC53-124E8347CADB}" type="datetime1">
              <a:rPr lang="en-US" smtClean="0"/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6FC61-1761-4615-A937-1AC5684639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E71E9-DF14-4CE2-94A0-C75B265CCC01}" type="datetime1">
              <a:rPr lang="en-US" smtClean="0"/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7D3E7-8962-4682-AB6A-E77C1E7DCF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7AAEB-0C7B-4705-B2D0-45880357B11C}" type="datetime1">
              <a:rPr lang="en-US" smtClean="0"/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545FF-07BD-4858-BEEE-2934D0DF89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62B1C-864D-4D86-AA77-96F79A2F121D}" type="datetime1">
              <a:rPr lang="en-US" smtClean="0"/>
              <a:t>9/19/2018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9B8B9-51CC-4ED2-9829-56CB6BDAD5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9474D-6124-40C3-9F39-09E46CAB824A}" type="datetime1">
              <a:rPr lang="en-US" smtClean="0"/>
              <a:t>9/19/2018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8A6EB-B968-4337-A5D2-669D16F5F2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C41F1-D727-4F38-9848-0075320024FE}" type="datetime1">
              <a:rPr lang="en-US" smtClean="0"/>
              <a:t>9/19/2018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7C35E-DB57-49EB-A29D-2C9E7B0189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B156E-85BB-4C0A-BC44-E9CEACE92EC3}" type="datetime1">
              <a:rPr lang="en-US" smtClean="0"/>
              <a:t>9/19/2018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9FD5E-ED83-4221-A6B7-48C16F2C72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B90F6-5FEE-49A0-AAE9-7E411B6234F4}" type="datetime1">
              <a:rPr lang="en-US" smtClean="0"/>
              <a:t>9/19/2018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0F8C7-2814-498C-B144-9198C4172D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F147D-E409-4297-BBA3-DB7529798E73}" type="datetime1">
              <a:rPr lang="en-US" smtClean="0"/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38456-22AD-4D25-B201-D99C462F2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09121-708E-473A-A49B-034B94B62EF7}" type="datetime1">
              <a:rPr lang="en-US" smtClean="0"/>
              <a:t>9/19/2018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9604F-E5EB-4A7B-A033-F6E922B50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A8E0C-AE80-4237-9EBB-4F191A5F0542}" type="datetime1">
              <a:rPr lang="en-US" smtClean="0"/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DE1E1-0A78-4DB9-B446-D3A41C41C4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A4AF7-43A2-4079-A7C7-1D7280915519}" type="datetime1">
              <a:rPr lang="en-US" smtClean="0"/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9197B-05BC-4123-BE60-69FC38577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D6C03-6ED7-4E33-B555-71D19E811B55}" type="datetime1">
              <a:rPr lang="en-US" smtClean="0"/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C32F9-C12C-45AC-9B4A-3DA3E20972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93B59-DB4E-4C06-8A6B-0751029270F8}" type="datetime1">
              <a:rPr lang="en-US" smtClean="0"/>
              <a:t>9/19/2018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7AA2F-1C09-44A8-888B-E374EB1270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FB1D8-417F-407C-9604-34ED7604A0CD}" type="datetime1">
              <a:rPr lang="en-US" smtClean="0"/>
              <a:t>9/19/2018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83034-5ED3-4354-B958-6904F325DF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B7347-960A-450F-A7CE-7A080E006C2F}" type="datetime1">
              <a:rPr lang="en-US" smtClean="0"/>
              <a:t>9/19/2018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7DD71-490F-4812-A083-0D6303F96D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232DD-5715-4CEB-AF53-DDF447688856}" type="datetime1">
              <a:rPr lang="en-US" smtClean="0"/>
              <a:t>9/19/2018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063BF-902F-4E3B-A561-50B90750FB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8859B-6346-440E-BBD3-4346EC826F15}" type="datetime1">
              <a:rPr lang="en-US" smtClean="0"/>
              <a:t>9/19/2018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BEB9E-110A-4352-A08C-FBD986BCDF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D5B11-DF3E-4656-9B66-DFE0469D6257}" type="datetime1">
              <a:rPr lang="en-US" smtClean="0"/>
              <a:t>9/19/2018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DB20C-64B6-4EFA-896D-3162B3AA5E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B07F017-8E73-412F-AEF6-683DD97B7193}" type="datetime1">
              <a:rPr lang="en-US" smtClean="0"/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A782200-2E9C-421F-BF43-53F8B04C91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8156E7B-9C7C-4E18-B072-882AACBBB870}" type="datetime1">
              <a:rPr lang="en-US" smtClean="0"/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49B5594-6471-4259-927E-C9BF04F336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image" Target="../media/image54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5.jpg"/><Relationship Id="rId5" Type="http://schemas.openxmlformats.org/officeDocument/2006/relationships/image" Target="../media/image51.wmf"/><Relationship Id="rId10" Type="http://schemas.openxmlformats.org/officeDocument/2006/relationships/image" Target="../media/image53.w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13" Type="http://schemas.openxmlformats.org/officeDocument/2006/relationships/image" Target="../media/image59.e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5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2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5" Type="http://schemas.openxmlformats.org/officeDocument/2006/relationships/image" Target="../media/image53.wmf"/><Relationship Id="rId10" Type="http://schemas.openxmlformats.org/officeDocument/2006/relationships/image" Target="../media/image51.wmf"/><Relationship Id="rId4" Type="http://schemas.openxmlformats.org/officeDocument/2006/relationships/image" Target="../media/image56.wmf"/><Relationship Id="rId9" Type="http://schemas.openxmlformats.org/officeDocument/2006/relationships/oleObject" Target="../embeddings/oleObject7.bin"/><Relationship Id="rId14" Type="http://schemas.openxmlformats.org/officeDocument/2006/relationships/oleObject" Target="../embeddings/oleObject9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oleObject" Target="../embeddings/oleObject10.bin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2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61.wmf"/><Relationship Id="rId9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124200"/>
            <a:ext cx="7848600" cy="3281400"/>
          </a:xfrm>
          <a:prstGeom prst="roundRect">
            <a:avLst/>
          </a:prstGeom>
          <a:pattFill prst="ltUpDiag">
            <a:fgClr>
              <a:schemeClr val="accent2">
                <a:lumMod val="20000"/>
                <a:lumOff val="80000"/>
              </a:schemeClr>
            </a:fgClr>
            <a:bgClr>
              <a:schemeClr val="bg1"/>
            </a:bgClr>
          </a:pattFill>
          <a:ln w="38100">
            <a:solidFill>
              <a:srgbClr val="000066"/>
            </a:solidFill>
          </a:ln>
          <a:scene3d>
            <a:camera prst="orthographicFront"/>
            <a:lightRig rig="flat" dir="tl">
              <a:rot lat="0" lon="0" rev="6600000"/>
            </a:lightRig>
          </a:scene3d>
          <a:sp3d>
            <a:bevelT/>
          </a:sp3d>
        </p:spPr>
        <p:style>
          <a:lnRef idx="2">
            <a:schemeClr val="accent1"/>
          </a:lnRef>
          <a:fillRef idx="1003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 rtl="0">
              <a:buClr>
                <a:schemeClr val="accent3"/>
              </a:buClr>
              <a:defRPr/>
            </a:pPr>
            <a:r>
              <a:rPr lang="en-US" b="1" dirty="0" smtClean="0">
                <a:ln w="10541" cmpd="sng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>
                  <a:innerShdw blurRad="114300">
                    <a:prstClr val="black"/>
                  </a:innerShdw>
                </a:effectLst>
              </a:rPr>
              <a:t>By: </a:t>
            </a:r>
          </a:p>
          <a:p>
            <a:pPr algn="l" rtl="0">
              <a:buClr>
                <a:schemeClr val="accent3"/>
              </a:buClr>
              <a:defRPr/>
            </a:pPr>
            <a:r>
              <a:rPr lang="en-US" b="1" dirty="0" smtClean="0">
                <a:ln w="10541" cmpd="sng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>
                  <a:innerShdw blurRad="114300">
                    <a:prstClr val="black"/>
                  </a:innerShdw>
                </a:effectLst>
              </a:rPr>
              <a:t>Davoud Dorranian</a:t>
            </a:r>
            <a:br>
              <a:rPr lang="en-US" b="1" dirty="0" smtClean="0">
                <a:ln w="10541" cmpd="sng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>
                  <a:innerShdw blurRad="114300">
                    <a:prstClr val="black"/>
                  </a:innerShdw>
                </a:effectLst>
              </a:rPr>
            </a:br>
            <a:r>
              <a:rPr lang="en-US" b="1" dirty="0" err="1" smtClean="0">
                <a:ln w="10541" cmpd="sng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>
                  <a:innerShdw blurRad="114300">
                    <a:prstClr val="black"/>
                  </a:innerShdw>
                </a:effectLst>
              </a:rPr>
              <a:t>Forough</a:t>
            </a:r>
            <a:r>
              <a:rPr lang="en-US" b="1" dirty="0" smtClean="0">
                <a:ln w="10541" cmpd="sng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>
                  <a:innerShdw blurRad="114300">
                    <a:prstClr val="black"/>
                  </a:innerShdw>
                </a:effectLst>
              </a:rPr>
              <a:t> </a:t>
            </a:r>
            <a:r>
              <a:rPr lang="en-US" b="1" dirty="0" err="1" smtClean="0">
                <a:ln w="10541" cmpd="sng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>
                  <a:innerShdw blurRad="114300">
                    <a:prstClr val="black"/>
                  </a:innerShdw>
                </a:effectLst>
              </a:rPr>
              <a:t>Farhad</a:t>
            </a:r>
            <a:r>
              <a:rPr lang="en-US" b="1" dirty="0" smtClean="0">
                <a:ln w="10541" cmpd="sng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>
                  <a:innerShdw blurRad="114300">
                    <a:prstClr val="black"/>
                  </a:innerShdw>
                </a:effectLst>
              </a:rPr>
              <a:t> </a:t>
            </a:r>
            <a:r>
              <a:rPr lang="en-US" b="1" dirty="0" err="1" smtClean="0">
                <a:ln w="10541" cmpd="sng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>
                  <a:innerShdw blurRad="114300">
                    <a:prstClr val="black"/>
                  </a:innerShdw>
                </a:effectLst>
              </a:rPr>
              <a:t>Kiaei</a:t>
            </a:r>
            <a:r>
              <a:rPr lang="en-US" b="1" dirty="0" smtClean="0">
                <a:ln w="10541" cmpd="sng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>
                  <a:innerShdw blurRad="114300">
                    <a:prstClr val="black"/>
                  </a:innerShdw>
                </a:effectLst>
              </a:rPr>
              <a:t/>
            </a:r>
            <a:br>
              <a:rPr lang="en-US" b="1" dirty="0" smtClean="0">
                <a:ln w="10541" cmpd="sng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>
                  <a:innerShdw blurRad="114300">
                    <a:prstClr val="black"/>
                  </a:innerShdw>
                </a:effectLst>
              </a:rPr>
            </a:br>
            <a:endParaRPr lang="en-US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 fontAlgn="auto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endParaRPr lang="en-US" sz="39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 fontAlgn="auto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endParaRPr lang="en-US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 fontAlgn="auto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endParaRPr lang="en-US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 fontAlgn="auto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 fontAlgn="auto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endParaRPr lang="en-US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 fontAlgn="auto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 fontAlgn="auto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327898"/>
            <a:ext cx="777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Ion acoustic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cnoidal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waves in electron-positron-ion plasmas with q-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nonextensive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electrons and positrons and high relativistic ions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38600" y="5562600"/>
            <a:ext cx="571499" cy="6096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fa-IR" dirty="0"/>
          </a:p>
        </p:txBody>
      </p:sp>
      <p:pic>
        <p:nvPicPr>
          <p:cNvPr id="9" name="Picture 2" descr="D:\Davoud\My Documents\arm\PPRC_Logo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353564"/>
            <a:ext cx="2177622" cy="18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85801" y="5385137"/>
            <a:ext cx="7696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3"/>
              </a:buClr>
              <a:defRPr/>
            </a:pP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Plasma Physics Research Center, Science and Research Branch, </a:t>
            </a:r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I. 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Azad University, Tehran, Iran</a:t>
            </a:r>
          </a:p>
        </p:txBody>
      </p:sp>
    </p:spTree>
    <p:extLst>
      <p:ext uri="{BB962C8B-B14F-4D97-AF65-F5344CB8AC3E}">
        <p14:creationId xmlns:p14="http://schemas.microsoft.com/office/powerpoint/2010/main" val="84825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hamed\Desktop\New folder\IMG_030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620688"/>
            <a:ext cx="3744416" cy="308407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75259" y="134576"/>
            <a:ext cx="3248669" cy="599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Seed treatment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27D3E7-8962-4682-AB6A-E77C1E7DCFA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7" name="Picture 2" descr="H:\MY\drive F\1\plasma\plasma gun zoo\P10503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9390" y="620688"/>
            <a:ext cx="4067619" cy="3050714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851723" y="134576"/>
            <a:ext cx="3248669" cy="599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Bedsore treatment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Content Placeholder 3" descr="IMG_1223.JPG"/>
          <p:cNvPicPr>
            <a:picLocks noGrp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67544" y="4190870"/>
            <a:ext cx="3744416" cy="2667130"/>
          </a:xfr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675259" y="3710348"/>
            <a:ext cx="3248669" cy="599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Antibacterial treatment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9389" y="4190870"/>
            <a:ext cx="4067619" cy="266713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4851723" y="3693368"/>
            <a:ext cx="3248669" cy="599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Medical waste treatment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04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79512" y="1124744"/>
            <a:ext cx="3744416" cy="2480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676" name="Rectangle 3"/>
          <p:cNvSpPr>
            <a:spLocks noChangeArrowheads="1"/>
          </p:cNvSpPr>
          <p:nvPr/>
        </p:nvSpPr>
        <p:spPr bwMode="auto">
          <a:xfrm>
            <a:off x="282644" y="230666"/>
            <a:ext cx="36412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Ion</a:t>
            </a:r>
            <a:r>
              <a:rPr lang="en-US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Implantation &amp; Ion Beam </a:t>
            </a:r>
            <a:r>
              <a:rPr lang="en-US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endParaRPr lang="en-US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138456-22AD-4D25-B201-D99C462F2EA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6" name="Picture 5" descr="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2644" y="3753816"/>
            <a:ext cx="3929316" cy="2602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Content Placeholder 4" descr="E:\report solar cell1\Picture Of DC Magnetron Sputtering\P1010015.JPG"/>
          <p:cNvPicPr>
            <a:picLocks noGrp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9199" y="1118589"/>
            <a:ext cx="3528002" cy="2516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Documents and Settings\plasma physics\Desktop\New Folder (2)\DSC02467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789199" y="3865140"/>
            <a:ext cx="3581516" cy="2372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5073507" y="217141"/>
            <a:ext cx="3312368" cy="382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Various Sputtering Systems 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2" descr="C:\Documents and Settings\plasma physics\Desktop\New Folder (2)\DSC02469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94404" y="532963"/>
            <a:ext cx="4123406" cy="2731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-3452" y="163631"/>
            <a:ext cx="4143404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TCVD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A046C2-C6D4-430E-897E-79090A9D424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481498" y="552754"/>
            <a:ext cx="4083874" cy="2692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481498" y="148243"/>
            <a:ext cx="4143404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PECVD</a:t>
            </a:r>
          </a:p>
        </p:txBody>
      </p:sp>
      <p:pic>
        <p:nvPicPr>
          <p:cNvPr id="10" name="Picture 9" descr="PECVD.JPG"/>
          <p:cNvPicPr>
            <a:picLocks noChangeAspect="1"/>
          </p:cNvPicPr>
          <p:nvPr/>
        </p:nvPicPr>
        <p:blipFill>
          <a:blip r:embed="rId5" cstate="print">
            <a:lum contrast="10000"/>
          </a:blip>
          <a:srcRect l="37089" t="39365" r="32468" b="9158"/>
          <a:stretch>
            <a:fillRect/>
          </a:stretch>
        </p:blipFill>
        <p:spPr>
          <a:xfrm>
            <a:off x="4707496" y="836712"/>
            <a:ext cx="833662" cy="6441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" descr="F:\PPRC.srbiau\Home Page\4-Laboratories &amp; Equipments\Research Advanced Labs\Nano\hfcvd1.JPG"/>
          <p:cNvPicPr>
            <a:picLocks noChangeAspect="1" noChangeArrowheads="1"/>
          </p:cNvPicPr>
          <p:nvPr/>
        </p:nvPicPr>
        <p:blipFill>
          <a:blip r:embed="rId6" cstate="print"/>
          <a:srcRect l="13356" r="5553"/>
          <a:stretch>
            <a:fillRect/>
          </a:stretch>
        </p:blipFill>
        <p:spPr bwMode="auto">
          <a:xfrm>
            <a:off x="183708" y="3806003"/>
            <a:ext cx="3956244" cy="3066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228616" y="3347700"/>
            <a:ext cx="3866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HFCVD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 descr="PPRC_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48964" y="3912770"/>
            <a:ext cx="3916408" cy="2593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4666012" y="3356992"/>
            <a:ext cx="3866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RF Plasma 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 descr="PPRC_1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87478" y="4077072"/>
            <a:ext cx="767827" cy="76013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138456-22AD-4D25-B201-D99C462F2EA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8" name="Picture 7" descr="Photo0140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51520" y="700087"/>
            <a:ext cx="3527425" cy="25923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-36512" y="164505"/>
            <a:ext cx="48141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Secondary Ion Mass Spectrometry (SIMS) </a:t>
            </a:r>
            <a:endParaRPr 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 descr="PPRC_25.JPG"/>
          <p:cNvPicPr>
            <a:picLocks noChangeAspect="1"/>
          </p:cNvPicPr>
          <p:nvPr/>
        </p:nvPicPr>
        <p:blipFill>
          <a:blip r:embed="rId5" cstate="print"/>
          <a:srcRect t="-904" r="7937" b="1245"/>
          <a:stretch>
            <a:fillRect/>
          </a:stretch>
        </p:blipFill>
        <p:spPr>
          <a:xfrm>
            <a:off x="351257" y="4081324"/>
            <a:ext cx="3427688" cy="2457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PPRC_24.JPG"/>
          <p:cNvPicPr>
            <a:picLocks noChangeAspect="1"/>
          </p:cNvPicPr>
          <p:nvPr/>
        </p:nvPicPr>
        <p:blipFill>
          <a:blip r:embed="rId6" cstate="print"/>
          <a:srcRect l="6349" r="4762" b="13231"/>
          <a:stretch>
            <a:fillRect/>
          </a:stretch>
        </p:blipFill>
        <p:spPr>
          <a:xfrm>
            <a:off x="4211960" y="700086"/>
            <a:ext cx="4267200" cy="2425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-396552" y="3573016"/>
            <a:ext cx="4810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SPM-AFM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10332" y="188640"/>
            <a:ext cx="4810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UV-Vis-NIR Spectroscope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 descr="DSC0511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12186" y="3861047"/>
            <a:ext cx="4064270" cy="2691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4088589" y="3419708"/>
            <a:ext cx="49292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XRD &amp; SCXRD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15250" y="142875"/>
            <a:ext cx="126682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23528" y="277559"/>
            <a:ext cx="4143404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Laser Labs</a:t>
            </a:r>
            <a:endParaRPr lang="en-U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A046C2-C6D4-430E-897E-79090A9D424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6" name="Picture 5" descr="PPRC_4.JPG"/>
          <p:cNvPicPr>
            <a:picLocks noChangeAspect="1"/>
          </p:cNvPicPr>
          <p:nvPr/>
        </p:nvPicPr>
        <p:blipFill>
          <a:blip r:embed="rId4" cstate="print"/>
          <a:srcRect l="11083" t="14342" r="257"/>
          <a:stretch>
            <a:fillRect/>
          </a:stretch>
        </p:blipFill>
        <p:spPr>
          <a:xfrm>
            <a:off x="330002" y="1052736"/>
            <a:ext cx="7010400" cy="4485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15250" y="142875"/>
            <a:ext cx="126682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571736" y="928670"/>
            <a:ext cx="4143404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Laser Lab</a:t>
            </a:r>
            <a:endParaRPr lang="en-U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A046C2-C6D4-430E-897E-79090A9D424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6" name="Picture 5" descr="PPRC_5.JPG"/>
          <p:cNvPicPr>
            <a:picLocks noChangeAspect="1"/>
          </p:cNvPicPr>
          <p:nvPr/>
        </p:nvPicPr>
        <p:blipFill>
          <a:blip r:embed="rId4" cstate="print"/>
          <a:srcRect l="22165" b="19350"/>
          <a:stretch>
            <a:fillRect/>
          </a:stretch>
        </p:blipFill>
        <p:spPr>
          <a:xfrm>
            <a:off x="381000" y="1676400"/>
            <a:ext cx="3048000" cy="2091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PPRC_1.JPG"/>
          <p:cNvPicPr>
            <a:picLocks noChangeAspect="1"/>
          </p:cNvPicPr>
          <p:nvPr/>
        </p:nvPicPr>
        <p:blipFill>
          <a:blip r:embed="rId5" cstate="print"/>
          <a:srcRect t="9462" b="29035"/>
          <a:stretch>
            <a:fillRect/>
          </a:stretch>
        </p:blipFill>
        <p:spPr>
          <a:xfrm>
            <a:off x="3733800" y="1676400"/>
            <a:ext cx="5105400" cy="47407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PPRC_2.JPG"/>
          <p:cNvPicPr>
            <a:picLocks noChangeAspect="1"/>
          </p:cNvPicPr>
          <p:nvPr/>
        </p:nvPicPr>
        <p:blipFill>
          <a:blip r:embed="rId6" cstate="print"/>
          <a:srcRect t="7463" b="38782"/>
          <a:stretch>
            <a:fillRect/>
          </a:stretch>
        </p:blipFill>
        <p:spPr>
          <a:xfrm>
            <a:off x="381000" y="3962400"/>
            <a:ext cx="3048000" cy="2473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786050" y="642918"/>
            <a:ext cx="3043230" cy="781032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Laser Lab</a:t>
            </a:r>
          </a:p>
        </p:txBody>
      </p:sp>
      <p:pic>
        <p:nvPicPr>
          <p:cNvPr id="32770" name="Picture 3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785786" y="4143380"/>
            <a:ext cx="7358114" cy="2295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DSC05123.JPG"/>
          <p:cNvPicPr>
            <a:picLocks noChangeAspect="1"/>
          </p:cNvPicPr>
          <p:nvPr/>
        </p:nvPicPr>
        <p:blipFill>
          <a:blip r:embed="rId4" cstate="print">
            <a:lum bright="10000" contrast="10000"/>
          </a:blip>
          <a:stretch>
            <a:fillRect/>
          </a:stretch>
        </p:blipFill>
        <p:spPr>
          <a:xfrm>
            <a:off x="4572000" y="1500174"/>
            <a:ext cx="3571900" cy="267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DSC05127.JPG"/>
          <p:cNvPicPr>
            <a:picLocks noChangeAspect="1"/>
          </p:cNvPicPr>
          <p:nvPr/>
        </p:nvPicPr>
        <p:blipFill>
          <a:blip r:embed="rId5" cstate="print">
            <a:lum bright="10000" contrast="10000"/>
          </a:blip>
          <a:stretch>
            <a:fillRect/>
          </a:stretch>
        </p:blipFill>
        <p:spPr>
          <a:xfrm>
            <a:off x="857224" y="1500174"/>
            <a:ext cx="3786214" cy="2661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6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15250" y="142875"/>
            <a:ext cx="126682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138456-22AD-4D25-B201-D99C462F2EA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138456-22AD-4D25-B201-D99C462F2EA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5" name="Picture 2" descr="G:\p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962644">
            <a:off x="5500513" y="494303"/>
            <a:ext cx="2848147" cy="378878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32656"/>
            <a:ext cx="5364088" cy="27060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906" y="3349048"/>
            <a:ext cx="7267575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4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790" y="1277779"/>
            <a:ext cx="7886700" cy="1316831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In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this work, we study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ion acoustic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cnoidal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waves (IASW)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in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electron–positron-ion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plasma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with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nonextensive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electrons and positrons and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high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relativistic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ions. Our aim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in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this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study is therefore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to recognize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the effects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of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plasma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nonextensivity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and relativity on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the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IACW. </a:t>
            </a:r>
            <a:endParaRPr lang="fa-IR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39337" y="2698569"/>
            <a:ext cx="8830491" cy="2862322"/>
            <a:chOff x="185783" y="2455091"/>
            <a:chExt cx="11773988" cy="3816429"/>
          </a:xfrm>
        </p:grpSpPr>
        <p:sp>
          <p:nvSpPr>
            <p:cNvPr id="6" name="TextBox 5"/>
            <p:cNvSpPr txBox="1"/>
            <p:nvPr/>
          </p:nvSpPr>
          <p:spPr>
            <a:xfrm>
              <a:off x="185783" y="2455091"/>
              <a:ext cx="11247120" cy="3816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solidFill>
                    <a:srgbClr val="FF0000"/>
                  </a:solidFill>
                </a:rPr>
                <a:t>Applications</a:t>
              </a:r>
            </a:p>
            <a:p>
              <a:pPr algn="ctr"/>
              <a:endParaRPr lang="en-US" sz="3000" dirty="0">
                <a:solidFill>
                  <a:srgbClr val="FF0000"/>
                </a:solidFill>
              </a:endParaRPr>
            </a:p>
            <a:p>
              <a:pPr algn="ctr"/>
              <a:endParaRPr lang="en-US" sz="3000" dirty="0">
                <a:solidFill>
                  <a:srgbClr val="FF0000"/>
                </a:solidFill>
              </a:endParaRPr>
            </a:p>
            <a:p>
              <a:pPr algn="ctr"/>
              <a:endParaRPr lang="en-US" sz="3000" dirty="0">
                <a:solidFill>
                  <a:srgbClr val="FF0000"/>
                </a:solidFill>
              </a:endParaRPr>
            </a:p>
            <a:p>
              <a:pPr algn="ctr"/>
              <a:endParaRPr lang="en-US" sz="3000" dirty="0">
                <a:solidFill>
                  <a:srgbClr val="FF0000"/>
                </a:solidFill>
              </a:endParaRPr>
            </a:p>
            <a:p>
              <a:pPr algn="ctr"/>
              <a:endParaRPr lang="en-US" sz="3000" dirty="0">
                <a:solidFill>
                  <a:srgbClr val="FF0000"/>
                </a:solidFill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301897" y="3415284"/>
              <a:ext cx="11657874" cy="2574036"/>
              <a:chOff x="301897" y="3415284"/>
              <a:chExt cx="11657874" cy="2574036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1897" y="3415284"/>
                <a:ext cx="4023360" cy="2574036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41371" y="3415284"/>
                <a:ext cx="3810000" cy="2507226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3684" y="3415284"/>
                <a:ext cx="3516087" cy="250722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79487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8183" y="919554"/>
            <a:ext cx="2634344" cy="56323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Nonextensive</a:t>
            </a:r>
            <a:r>
              <a:rPr lang="en-US" dirty="0" smtClean="0"/>
              <a:t> distribution function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For example this normalized density distribution function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83" y="1772816"/>
            <a:ext cx="2449286" cy="2097350"/>
          </a:xfrm>
          <a:prstGeom prst="rect">
            <a:avLst/>
          </a:prstGeom>
        </p:spPr>
      </p:pic>
      <p:graphicFrame>
        <p:nvGraphicFramePr>
          <p:cNvPr id="10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6112567"/>
              </p:ext>
            </p:extLst>
          </p:nvPr>
        </p:nvGraphicFramePr>
        <p:xfrm>
          <a:off x="603732" y="4154027"/>
          <a:ext cx="1981087" cy="28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r:id="rId4" imgW="1358310" imgH="317362" progId="Equation.3">
                  <p:embed/>
                </p:oleObj>
              </mc:Choice>
              <mc:Fallback>
                <p:oleObj r:id="rId4" imgW="1358310" imgH="31736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732" y="4154027"/>
                        <a:ext cx="1981087" cy="2867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2881872" y="919554"/>
            <a:ext cx="2936401" cy="5632311"/>
            <a:chOff x="3992503" y="654048"/>
            <a:chExt cx="4083847" cy="7140416"/>
          </a:xfrm>
        </p:grpSpPr>
        <p:sp>
          <p:nvSpPr>
            <p:cNvPr id="12" name="TextBox 11"/>
            <p:cNvSpPr txBox="1"/>
            <p:nvPr/>
          </p:nvSpPr>
          <p:spPr>
            <a:xfrm>
              <a:off x="3992503" y="654048"/>
              <a:ext cx="4083847" cy="71404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Common nonlinear waves in plasmas</a:t>
              </a:r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1118" y="2498923"/>
              <a:ext cx="3726662" cy="4004543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258653" y="345105"/>
            <a:ext cx="262321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Introduction: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919541" y="919554"/>
            <a:ext cx="3096870" cy="5632311"/>
            <a:chOff x="8147159" y="1504017"/>
            <a:chExt cx="3474720" cy="7279609"/>
          </a:xfrm>
        </p:grpSpPr>
        <p:sp>
          <p:nvSpPr>
            <p:cNvPr id="14" name="TextBox 13"/>
            <p:cNvSpPr txBox="1"/>
            <p:nvPr/>
          </p:nvSpPr>
          <p:spPr>
            <a:xfrm>
              <a:off x="8147159" y="1504017"/>
              <a:ext cx="3474720" cy="72796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Electron+positron+ion</a:t>
              </a:r>
              <a:r>
                <a:rPr lang="en-US" dirty="0" smtClean="0"/>
                <a:t> plasma</a:t>
              </a:r>
            </a:p>
            <a:p>
              <a:r>
                <a:rPr lang="en-US" sz="1600" dirty="0" err="1" smtClean="0"/>
                <a:t>GAS+Energy</a:t>
              </a:r>
              <a:r>
                <a:rPr lang="en-US" sz="1600" dirty="0" smtClean="0">
                  <a:sym typeface="Symbol" panose="05050102010706020507" pitchFamily="18" charset="2"/>
                </a:rPr>
                <a:t> PLASMA</a:t>
              </a:r>
            </a:p>
            <a:p>
              <a:pPr algn="ctr"/>
              <a:endParaRPr lang="en-US" dirty="0" smtClean="0">
                <a:sym typeface="Symbol" panose="05050102010706020507" pitchFamily="18" charset="2"/>
              </a:endParaRPr>
            </a:p>
            <a:p>
              <a:pPr algn="ctr"/>
              <a:r>
                <a:rPr lang="en-US" dirty="0" smtClean="0">
                  <a:solidFill>
                    <a:schemeClr val="accent1">
                      <a:lumMod val="50000"/>
                    </a:schemeClr>
                  </a:solidFill>
                  <a:sym typeface="Symbol" panose="05050102010706020507" pitchFamily="18" charset="2"/>
                </a:rPr>
                <a:t>Electric charge conservation</a:t>
              </a:r>
              <a:endParaRPr lang="en-US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endParaRPr>
            </a:p>
            <a:p>
              <a:r>
                <a:rPr lang="en-US" dirty="0" smtClean="0">
                  <a:sym typeface="Symbol" panose="05050102010706020507" pitchFamily="18" charset="2"/>
                </a:rPr>
                <a:t>Electron-Ion plasma:</a:t>
              </a:r>
            </a:p>
            <a:p>
              <a:pPr algn="ctr"/>
              <a:r>
                <a:rPr lang="en-US" sz="2700" i="1" dirty="0" err="1">
                  <a:solidFill>
                    <a:srgbClr val="FF0000"/>
                  </a:solidFill>
                  <a:sym typeface="Symbol" panose="05050102010706020507" pitchFamily="18" charset="2"/>
                </a:rPr>
                <a:t>n</a:t>
              </a:r>
              <a:r>
                <a:rPr lang="en-US" sz="2700" baseline="-25000" dirty="0" err="1">
                  <a:solidFill>
                    <a:srgbClr val="FF0000"/>
                  </a:solidFill>
                  <a:sym typeface="Symbol" panose="05050102010706020507" pitchFamily="18" charset="2"/>
                </a:rPr>
                <a:t>e</a:t>
              </a:r>
              <a:r>
                <a:rPr lang="en-US" sz="2700" dirty="0" err="1">
                  <a:solidFill>
                    <a:srgbClr val="FF0000"/>
                  </a:solidFill>
                  <a:sym typeface="Symbol" panose="05050102010706020507" pitchFamily="18" charset="2"/>
                </a:rPr>
                <a:t>+</a:t>
              </a:r>
              <a:r>
                <a:rPr lang="en-US" sz="2700" i="1" dirty="0" err="1">
                  <a:solidFill>
                    <a:srgbClr val="FF0000"/>
                  </a:solidFill>
                  <a:sym typeface="Symbol" panose="05050102010706020507" pitchFamily="18" charset="2"/>
                </a:rPr>
                <a:t>Zn</a:t>
              </a:r>
              <a:r>
                <a:rPr lang="en-US" sz="2700" baseline="-25000" dirty="0" err="1">
                  <a:solidFill>
                    <a:srgbClr val="FF0000"/>
                  </a:solidFill>
                  <a:sym typeface="Symbol" panose="05050102010706020507" pitchFamily="18" charset="2"/>
                </a:rPr>
                <a:t>i</a:t>
              </a:r>
              <a:r>
                <a:rPr lang="en-US" sz="2700" dirty="0">
                  <a:solidFill>
                    <a:srgbClr val="FF0000"/>
                  </a:solidFill>
                  <a:sym typeface="Symbol" panose="05050102010706020507" pitchFamily="18" charset="2"/>
                </a:rPr>
                <a:t>=0</a:t>
              </a:r>
            </a:p>
            <a:p>
              <a:r>
                <a:rPr lang="en-US" dirty="0" smtClean="0">
                  <a:sym typeface="Symbol" panose="05050102010706020507" pitchFamily="18" charset="2"/>
                </a:rPr>
                <a:t>Electron-Ion-Positron plasma:</a:t>
              </a:r>
            </a:p>
            <a:p>
              <a:pPr algn="ctr"/>
              <a:r>
                <a:rPr lang="en-US" sz="2700" i="1" dirty="0" err="1" smtClean="0">
                  <a:solidFill>
                    <a:srgbClr val="FF0000"/>
                  </a:solidFill>
                  <a:sym typeface="Symbol" panose="05050102010706020507" pitchFamily="18" charset="2"/>
                </a:rPr>
                <a:t>n</a:t>
              </a:r>
              <a:r>
                <a:rPr lang="en-US" sz="2700" baseline="-25000" dirty="0" err="1" smtClean="0">
                  <a:solidFill>
                    <a:srgbClr val="FF0000"/>
                  </a:solidFill>
                  <a:sym typeface="Symbol" panose="05050102010706020507" pitchFamily="18" charset="2"/>
                </a:rPr>
                <a:t>e</a:t>
              </a:r>
              <a:r>
                <a:rPr lang="en-US" sz="2700" dirty="0" err="1" smtClean="0">
                  <a:solidFill>
                    <a:srgbClr val="FF0000"/>
                  </a:solidFill>
                  <a:sym typeface="Symbol" panose="05050102010706020507" pitchFamily="18" charset="2"/>
                </a:rPr>
                <a:t>+</a:t>
              </a:r>
              <a:r>
                <a:rPr lang="en-US" sz="2700" i="1" dirty="0" err="1" smtClean="0">
                  <a:solidFill>
                    <a:srgbClr val="FF0000"/>
                  </a:solidFill>
                  <a:sym typeface="Symbol" panose="05050102010706020507" pitchFamily="18" charset="2"/>
                </a:rPr>
                <a:t>Zn</a:t>
              </a:r>
              <a:r>
                <a:rPr lang="en-US" sz="2700" baseline="-25000" dirty="0" err="1" smtClean="0">
                  <a:solidFill>
                    <a:srgbClr val="FF0000"/>
                  </a:solidFill>
                  <a:sym typeface="Symbol" panose="05050102010706020507" pitchFamily="18" charset="2"/>
                </a:rPr>
                <a:t>i</a:t>
              </a:r>
              <a:r>
                <a:rPr lang="en-US" sz="2700" dirty="0" err="1" smtClean="0">
                  <a:solidFill>
                    <a:srgbClr val="FF0000"/>
                  </a:solidFill>
                  <a:sym typeface="Symbol" panose="05050102010706020507" pitchFamily="18" charset="2"/>
                </a:rPr>
                <a:t>+</a:t>
              </a:r>
              <a:r>
                <a:rPr lang="en-US" sz="2700" i="1" dirty="0" err="1" smtClean="0">
                  <a:solidFill>
                    <a:srgbClr val="FF0000"/>
                  </a:solidFill>
                  <a:sym typeface="Symbol" panose="05050102010706020507" pitchFamily="18" charset="2"/>
                </a:rPr>
                <a:t>n</a:t>
              </a:r>
              <a:r>
                <a:rPr lang="en-US" sz="2700" baseline="-25000" dirty="0" err="1" smtClean="0">
                  <a:solidFill>
                    <a:srgbClr val="FF0000"/>
                  </a:solidFill>
                  <a:sym typeface="Symbol" panose="05050102010706020507" pitchFamily="18" charset="2"/>
                </a:rPr>
                <a:t>p</a:t>
              </a:r>
              <a:r>
                <a:rPr lang="en-US" sz="2700" dirty="0" smtClean="0">
                  <a:solidFill>
                    <a:srgbClr val="FF0000"/>
                  </a:solidFill>
                  <a:sym typeface="Symbol" panose="05050102010706020507" pitchFamily="18" charset="2"/>
                </a:rPr>
                <a:t>=0</a:t>
              </a:r>
            </a:p>
            <a:p>
              <a:pPr algn="ctr"/>
              <a:endParaRPr lang="en-US" sz="2700" dirty="0">
                <a:solidFill>
                  <a:srgbClr val="FF0000"/>
                </a:solidFill>
                <a:sym typeface="Symbol" panose="05050102010706020507" pitchFamily="18" charset="2"/>
              </a:endParaRPr>
            </a:p>
            <a:p>
              <a:pPr algn="ctr"/>
              <a:r>
                <a:rPr lang="en-US" sz="2400" dirty="0">
                  <a:solidFill>
                    <a:schemeClr val="accent1">
                      <a:lumMod val="50000"/>
                    </a:schemeClr>
                  </a:solidFill>
                  <a:sym typeface="Symbol" panose="05050102010706020507" pitchFamily="18" charset="2"/>
                </a:rPr>
                <a:t>Relativistic effects</a:t>
              </a:r>
              <a:endParaRPr lang="en-US" sz="2700" dirty="0">
                <a:sym typeface="Symbol" panose="05050102010706020507" pitchFamily="18" charset="2"/>
              </a:endParaRPr>
            </a:p>
            <a:p>
              <a:pPr algn="ctr"/>
              <a:endParaRPr lang="en-US" sz="2700" dirty="0">
                <a:sym typeface="Symbol" panose="05050102010706020507" pitchFamily="18" charset="2"/>
              </a:endParaRPr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</p:txBody>
        </p:sp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79601344"/>
                </p:ext>
              </p:extLst>
            </p:nvPr>
          </p:nvGraphicFramePr>
          <p:xfrm>
            <a:off x="8251459" y="6887981"/>
            <a:ext cx="3149603" cy="5101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3" r:id="rId7" imgW="1447172" imgH="393529" progId="Equation.3">
                    <p:embed/>
                  </p:oleObj>
                </mc:Choice>
                <mc:Fallback>
                  <p:oleObj r:id="rId7" imgW="1447172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251459" y="6887981"/>
                          <a:ext cx="3149603" cy="51017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08534572"/>
                </p:ext>
              </p:extLst>
            </p:nvPr>
          </p:nvGraphicFramePr>
          <p:xfrm>
            <a:off x="8412666" y="7539459"/>
            <a:ext cx="2503600" cy="7356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4" r:id="rId9" imgW="1955800" imgH="571500" progId="Equation.3">
                    <p:embed/>
                  </p:oleObj>
                </mc:Choice>
                <mc:Fallback>
                  <p:oleObj r:id="rId9" imgW="1955800" imgH="5715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412666" y="7539459"/>
                          <a:ext cx="2503600" cy="73561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08145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138456-22AD-4D25-B201-D99C462F2EA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9552" y="692696"/>
            <a:ext cx="7772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XXIV international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Baldin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Seminar</a:t>
            </a:r>
          </a:p>
          <a:p>
            <a:pPr algn="ctr"/>
            <a:endParaRPr lang="en-US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en-US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Outline</a:t>
            </a:r>
          </a:p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Introduction</a:t>
            </a:r>
          </a:p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Basic 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equations</a:t>
            </a:r>
          </a:p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Derivation 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of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KdV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equation  </a:t>
            </a:r>
          </a:p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Results and discussion</a:t>
            </a:r>
          </a:p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Conclusion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968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rtl="1"/>
            <a:r>
              <a:rPr lang="en-US" b="1" dirty="0"/>
              <a:t>2. Basic </a:t>
            </a:r>
            <a:r>
              <a:rPr lang="en-US" b="1" dirty="0" smtClean="0"/>
              <a:t>equations</a:t>
            </a:r>
            <a:r>
              <a:rPr lang="fa-IR" b="1" dirty="0"/>
              <a:t/>
            </a:r>
            <a:br>
              <a:rPr lang="fa-IR" b="1" dirty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7541" y="2247566"/>
            <a:ext cx="7202456" cy="2587960"/>
          </a:xfrm>
        </p:spPr>
        <p:txBody>
          <a:bodyPr/>
          <a:lstStyle/>
          <a:p>
            <a:pPr algn="l">
              <a:buFont typeface="Courier New" panose="02070309020205020404" pitchFamily="49" charset="0"/>
              <a:buChar char="o"/>
            </a:pPr>
            <a:endParaRPr lang="en-US" dirty="0" smtClean="0"/>
          </a:p>
          <a:p>
            <a:pPr algn="l">
              <a:buFont typeface="Courier New" panose="02070309020205020404" pitchFamily="49" charset="0"/>
              <a:buChar char="o"/>
            </a:pPr>
            <a:endParaRPr lang="fa-IR" dirty="0"/>
          </a:p>
          <a:p>
            <a:pPr algn="l">
              <a:buFont typeface="Courier New" panose="02070309020205020404" pitchFamily="49" charset="0"/>
              <a:buChar char="o"/>
            </a:pPr>
            <a:endParaRPr lang="fa-IR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684126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fa-IR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977020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fa-IR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953986" y="684126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fa-IR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1317172" y="2345790"/>
          <a:ext cx="1763486" cy="4196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2" r:id="rId3" imgW="1054100" imgH="393700" progId="Equation.3">
                  <p:embed/>
                </p:oleObj>
              </mc:Choice>
              <mc:Fallback>
                <p:oleObj r:id="rId3" imgW="10541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172" y="2345790"/>
                        <a:ext cx="1763486" cy="41967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498272" y="977020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fa-IR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317171" y="2947283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fa-IR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1317170" y="2969332"/>
          <a:ext cx="2362202" cy="382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3" r:id="rId5" imgW="1447172" imgH="393529" progId="Equation.3">
                  <p:embed/>
                </p:oleObj>
              </mc:Choice>
              <mc:Fallback>
                <p:oleObj r:id="rId5" imgW="1447172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170" y="2969332"/>
                        <a:ext cx="2362202" cy="3826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15143" y="3338148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fa-IR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1295514" y="3411056"/>
          <a:ext cx="2362202" cy="48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4" r:id="rId7" imgW="1625600" imgH="419100" progId="Equation.3">
                  <p:embed/>
                </p:oleObj>
              </mc:Choice>
              <mc:Fallback>
                <p:oleObj r:id="rId7" imgW="16256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514" y="3411056"/>
                        <a:ext cx="2362202" cy="4883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Content Placeholder 3"/>
          <p:cNvGraphicFramePr>
            <a:graphicFrameLocks noChangeAspect="1"/>
          </p:cNvGraphicFramePr>
          <p:nvPr>
            <p:extLst/>
          </p:nvPr>
        </p:nvGraphicFramePr>
        <p:xfrm>
          <a:off x="1262769" y="3955093"/>
          <a:ext cx="1981088" cy="28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5" r:id="rId9" imgW="1358310" imgH="317362" progId="Equation.3">
                  <p:embed/>
                </p:oleObj>
              </mc:Choice>
              <mc:Fallback>
                <p:oleObj r:id="rId9" imgW="1358310" imgH="31736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2769" y="3955093"/>
                        <a:ext cx="1981088" cy="2867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/>
          </p:nvPr>
        </p:nvGraphicFramePr>
        <p:xfrm>
          <a:off x="1262768" y="4241266"/>
          <a:ext cx="1981089" cy="3002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6" r:id="rId11" imgW="1459866" imgH="330057" progId="Equation.3">
                  <p:embed/>
                </p:oleObj>
              </mc:Choice>
              <mc:Fallback>
                <p:oleObj r:id="rId11" imgW="1459866" imgH="33005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2768" y="4241266"/>
                        <a:ext cx="1981089" cy="30029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Picture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83404" y="2406872"/>
            <a:ext cx="3737068" cy="2960532"/>
          </a:xfrm>
          <a:prstGeom prst="rect">
            <a:avLst/>
          </a:prstGeom>
        </p:spPr>
      </p:pic>
      <p:sp>
        <p:nvSpPr>
          <p:cNvPr id="28" name="Rectangle 66"/>
          <p:cNvSpPr>
            <a:spLocks noChangeArrowheads="1"/>
          </p:cNvSpPr>
          <p:nvPr/>
        </p:nvSpPr>
        <p:spPr bwMode="auto">
          <a:xfrm>
            <a:off x="0" y="684126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fa-IR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/>
          </p:nvPr>
        </p:nvGraphicFramePr>
        <p:xfrm>
          <a:off x="1366157" y="4667090"/>
          <a:ext cx="1877700" cy="5517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7" r:id="rId14" imgW="1955800" imgH="571500" progId="Equation.3">
                  <p:embed/>
                </p:oleObj>
              </mc:Choice>
              <mc:Fallback>
                <p:oleObj r:id="rId14" imgW="1955800" imgH="571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6157" y="4667090"/>
                        <a:ext cx="1877700" cy="55170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67"/>
          <p:cNvSpPr>
            <a:spLocks noChangeArrowheads="1"/>
          </p:cNvSpPr>
          <p:nvPr/>
        </p:nvSpPr>
        <p:spPr bwMode="auto">
          <a:xfrm>
            <a:off x="0" y="1112751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4226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2. Basic </a:t>
            </a:r>
            <a:r>
              <a:rPr lang="en-US" b="1" dirty="0" smtClean="0"/>
              <a:t>equations</a:t>
            </a:r>
            <a:endParaRPr lang="fa-IR" dirty="0"/>
          </a:p>
        </p:txBody>
      </p:sp>
      <p:sp>
        <p:nvSpPr>
          <p:cNvPr id="6" name="Rectangle 5"/>
          <p:cNvSpPr/>
          <p:nvPr/>
        </p:nvSpPr>
        <p:spPr>
          <a:xfrm>
            <a:off x="323528" y="3138591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The normalization </a:t>
            </a:r>
            <a:endParaRPr lang="fa-IR" dirty="0"/>
          </a:p>
        </p:txBody>
      </p:sp>
      <p:sp>
        <p:nvSpPr>
          <p:cNvPr id="7" name="Left Brace 6"/>
          <p:cNvSpPr/>
          <p:nvPr/>
        </p:nvSpPr>
        <p:spPr>
          <a:xfrm>
            <a:off x="2544852" y="2631623"/>
            <a:ext cx="149995" cy="146957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2631623"/>
            <a:ext cx="6139543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1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963" y="1204402"/>
            <a:ext cx="7886700" cy="994172"/>
          </a:xfrm>
        </p:spPr>
        <p:txBody>
          <a:bodyPr/>
          <a:lstStyle/>
          <a:p>
            <a:r>
              <a:rPr lang="en-US" b="1" dirty="0"/>
              <a:t>2. </a:t>
            </a:r>
            <a:r>
              <a:rPr lang="en-US" b="1" dirty="0" smtClean="0"/>
              <a:t>Derivation </a:t>
            </a:r>
            <a:r>
              <a:rPr lang="en-US" b="1" dirty="0"/>
              <a:t>of </a:t>
            </a:r>
            <a:r>
              <a:rPr lang="en-US" b="1" dirty="0" err="1"/>
              <a:t>KdV</a:t>
            </a:r>
            <a:r>
              <a:rPr lang="en-US" b="1" dirty="0"/>
              <a:t> </a:t>
            </a:r>
            <a:r>
              <a:rPr lang="en-US" b="1" dirty="0" smtClean="0"/>
              <a:t>equation</a:t>
            </a:r>
            <a:br>
              <a:rPr lang="en-US" b="1" dirty="0" smtClean="0"/>
            </a:br>
            <a:r>
              <a:rPr lang="en-US" b="1" dirty="0" smtClean="0"/>
              <a:t>Reductive perturbation method</a:t>
            </a:r>
            <a:endParaRPr lang="fa-IR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208427" y="2310520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fa-IR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1077799" y="2588080"/>
          <a:ext cx="1175544" cy="326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r:id="rId3" imgW="1016000" imgH="241300" progId="Equation.3">
                  <p:embed/>
                </p:oleObj>
              </mc:Choice>
              <mc:Fallback>
                <p:oleObj r:id="rId3" imgW="10160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7799" y="2588080"/>
                        <a:ext cx="1175544" cy="3265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88684" y="2354063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fa-IR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684126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fa-IR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3135086" y="2588080"/>
          <a:ext cx="620486" cy="326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r:id="rId5" imgW="545626" imgH="203024" progId="Equation.3">
                  <p:embed/>
                </p:oleObj>
              </mc:Choice>
              <mc:Fallback>
                <p:oleObj r:id="rId5" imgW="545626" imgH="2030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5086" y="2588080"/>
                        <a:ext cx="620486" cy="3265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834145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fa-IR"/>
          </a:p>
        </p:txBody>
      </p:sp>
      <p:sp>
        <p:nvSpPr>
          <p:cNvPr id="3" name="Rectangle 2"/>
          <p:cNvSpPr/>
          <p:nvPr/>
        </p:nvSpPr>
        <p:spPr>
          <a:xfrm>
            <a:off x="643806" y="3148669"/>
            <a:ext cx="3457998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750"/>
              </a:spcAft>
              <a:tabLst>
                <a:tab pos="1007269" algn="l"/>
              </a:tabLs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Dependent variables are expanded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  <a:endParaRPr lang="en-US" dirty="0" smtClean="0"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5428" y="2719018"/>
            <a:ext cx="1801801" cy="3912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5427" y="3084440"/>
            <a:ext cx="2115074" cy="3755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5428" y="3491316"/>
            <a:ext cx="2169352" cy="335733"/>
          </a:xfrm>
          <a:prstGeom prst="rect">
            <a:avLst/>
          </a:prstGeom>
        </p:spPr>
      </p:pic>
      <p:sp>
        <p:nvSpPr>
          <p:cNvPr id="13" name="Left Brace 12"/>
          <p:cNvSpPr/>
          <p:nvPr/>
        </p:nvSpPr>
        <p:spPr>
          <a:xfrm>
            <a:off x="4192919" y="2923536"/>
            <a:ext cx="228600" cy="90351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602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9116" y="1469547"/>
            <a:ext cx="7202456" cy="786926"/>
          </a:xfrm>
        </p:spPr>
        <p:txBody>
          <a:bodyPr/>
          <a:lstStyle/>
          <a:p>
            <a:r>
              <a:rPr lang="en-US" b="1" dirty="0"/>
              <a:t>2. Derivation of </a:t>
            </a:r>
            <a:r>
              <a:rPr lang="en-US" b="1" dirty="0" err="1"/>
              <a:t>KdV</a:t>
            </a:r>
            <a:r>
              <a:rPr lang="en-US" b="1" dirty="0"/>
              <a:t> equation</a:t>
            </a:r>
            <a:endParaRPr lang="fa-IR" dirty="0"/>
          </a:p>
        </p:txBody>
      </p:sp>
      <p:sp>
        <p:nvSpPr>
          <p:cNvPr id="5" name="Rectangle 4"/>
          <p:cNvSpPr/>
          <p:nvPr/>
        </p:nvSpPr>
        <p:spPr>
          <a:xfrm>
            <a:off x="333304" y="3630824"/>
            <a:ext cx="26725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The set of equations at the </a:t>
            </a:r>
            <a:endParaRPr lang="en-US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lowest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order is;</a:t>
            </a:r>
            <a:endParaRPr lang="fa-IR" dirty="0"/>
          </a:p>
        </p:txBody>
      </p:sp>
      <p:sp>
        <p:nvSpPr>
          <p:cNvPr id="6" name="Left Brace 5"/>
          <p:cNvSpPr/>
          <p:nvPr/>
        </p:nvSpPr>
        <p:spPr>
          <a:xfrm>
            <a:off x="3280287" y="2992658"/>
            <a:ext cx="235725" cy="167056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290" y="2760819"/>
            <a:ext cx="1794253" cy="4946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6881" y="3617231"/>
            <a:ext cx="1800662" cy="5222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6881" y="4457456"/>
            <a:ext cx="1966927" cy="529600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7119566" y="2501504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fa-IR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7119566" y="3173016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fa-IR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0734" y="2357881"/>
            <a:ext cx="1519439" cy="6785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0733" y="3702664"/>
            <a:ext cx="1746160" cy="678572"/>
          </a:xfrm>
          <a:prstGeom prst="rect">
            <a:avLst/>
          </a:prstGeom>
        </p:spPr>
      </p:pic>
      <p:sp>
        <p:nvSpPr>
          <p:cNvPr id="15" name="Right Brace 14"/>
          <p:cNvSpPr/>
          <p:nvPr/>
        </p:nvSpPr>
        <p:spPr>
          <a:xfrm>
            <a:off x="5506508" y="3069714"/>
            <a:ext cx="315649" cy="77267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5911693" y="2992658"/>
            <a:ext cx="114554" cy="4353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913969" y="3630824"/>
            <a:ext cx="197319" cy="3095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3899" y="2842475"/>
            <a:ext cx="1478572" cy="735714"/>
          </a:xfrm>
          <a:prstGeom prst="rect">
            <a:avLst/>
          </a:prstGeom>
        </p:spPr>
      </p:pic>
      <p:sp>
        <p:nvSpPr>
          <p:cNvPr id="24" name="Right Brace 23"/>
          <p:cNvSpPr/>
          <p:nvPr/>
        </p:nvSpPr>
        <p:spPr>
          <a:xfrm>
            <a:off x="7432877" y="2710425"/>
            <a:ext cx="137006" cy="111751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7618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2. Derivation of </a:t>
            </a:r>
            <a:r>
              <a:rPr lang="en-US" b="1" dirty="0" err="1"/>
              <a:t>KdV</a:t>
            </a:r>
            <a:r>
              <a:rPr lang="en-US" b="1" dirty="0"/>
              <a:t> equation</a:t>
            </a:r>
            <a:endParaRPr lang="fa-IR" dirty="0"/>
          </a:p>
        </p:txBody>
      </p:sp>
      <p:sp>
        <p:nvSpPr>
          <p:cNvPr id="4" name="Rectangle 3"/>
          <p:cNvSpPr/>
          <p:nvPr/>
        </p:nvSpPr>
        <p:spPr>
          <a:xfrm>
            <a:off x="530600" y="2628100"/>
            <a:ext cx="2263953" cy="976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750"/>
              </a:spcAft>
              <a:tabLst>
                <a:tab pos="1007269" algn="l"/>
              </a:tabLs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The next higher-order </a:t>
            </a:r>
            <a:endParaRPr lang="en-US" dirty="0" smtClean="0"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750"/>
              </a:spcAft>
              <a:tabLst>
                <a:tab pos="1007269" algn="l"/>
              </a:tabLst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equations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are;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Left Brace 2"/>
          <p:cNvSpPr/>
          <p:nvPr/>
        </p:nvSpPr>
        <p:spPr>
          <a:xfrm>
            <a:off x="3143660" y="2247566"/>
            <a:ext cx="176483" cy="216931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3689" y="2366103"/>
            <a:ext cx="2065368" cy="4614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3689" y="3045279"/>
            <a:ext cx="3469625" cy="4773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057" y="3740374"/>
            <a:ext cx="3393257" cy="4841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2114" y="2439691"/>
            <a:ext cx="942857" cy="3142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4459" y="3017935"/>
            <a:ext cx="814286" cy="31428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9614" y="4607922"/>
            <a:ext cx="87847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After some algebraic manipulations, second order quantities are eliminated and </a:t>
            </a:r>
            <a:r>
              <a:rPr lang="en-US" i="1" dirty="0"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US" baseline="-25000" dirty="0"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is found to satisfy the following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KdV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equation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76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2. Derivation of </a:t>
            </a:r>
            <a:r>
              <a:rPr lang="en-US" b="1" dirty="0" err="1"/>
              <a:t>KdV</a:t>
            </a:r>
            <a:r>
              <a:rPr lang="en-US" b="1" dirty="0"/>
              <a:t> equation</a:t>
            </a:r>
            <a:endParaRPr lang="fa-IR" dirty="0"/>
          </a:p>
        </p:txBody>
      </p:sp>
      <p:sp>
        <p:nvSpPr>
          <p:cNvPr id="4" name="Rectangle 3"/>
          <p:cNvSpPr/>
          <p:nvPr/>
        </p:nvSpPr>
        <p:spPr>
          <a:xfrm>
            <a:off x="979939" y="1227881"/>
            <a:ext cx="7467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After some algebraic manipulations, second order quantities are eliminated and </a:t>
            </a:r>
            <a:r>
              <a:rPr lang="en-US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US" baseline="-25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is found to satisfy the following </a:t>
            </a:r>
            <a:r>
              <a:rPr lang="en-US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KdV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equation:</a:t>
            </a:r>
            <a:endParaRPr lang="en-US" sz="1200" dirty="0"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796" y="2213087"/>
            <a:ext cx="2775744" cy="5115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684" y="3915889"/>
            <a:ext cx="4506574" cy="5478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684" y="4872095"/>
            <a:ext cx="2177031" cy="74353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77910" y="3034492"/>
            <a:ext cx="73695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cs typeface="+mj-cs"/>
              </a:rPr>
              <a:t>which is the required </a:t>
            </a:r>
            <a:r>
              <a:rPr lang="en-US" dirty="0" err="1">
                <a:cs typeface="+mj-cs"/>
              </a:rPr>
              <a:t>KdV</a:t>
            </a:r>
            <a:r>
              <a:rPr lang="en-US" dirty="0">
                <a:cs typeface="+mj-cs"/>
              </a:rPr>
              <a:t> equation and describes the evolution of the first order perturbed potential . The coefficients  and  are given </a:t>
            </a:r>
            <a:r>
              <a:rPr lang="en-US" dirty="0" smtClean="0">
                <a:cs typeface="+mj-cs"/>
              </a:rPr>
              <a:t>by: </a:t>
            </a:r>
            <a:endParaRPr lang="fa-IR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5818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2. Derivation of </a:t>
            </a:r>
            <a:r>
              <a:rPr lang="en-US" b="1" dirty="0" err="1"/>
              <a:t>KdV</a:t>
            </a:r>
            <a:r>
              <a:rPr lang="en-US" b="1" dirty="0"/>
              <a:t> equation</a:t>
            </a:r>
            <a:endParaRPr lang="fa-IR" dirty="0"/>
          </a:p>
        </p:txBody>
      </p:sp>
      <p:sp>
        <p:nvSpPr>
          <p:cNvPr id="4" name="Rectangle 3"/>
          <p:cNvSpPr/>
          <p:nvPr/>
        </p:nvSpPr>
        <p:spPr>
          <a:xfrm>
            <a:off x="1090159" y="1691593"/>
            <a:ext cx="41985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Cnoidal</a:t>
            </a:r>
            <a:r>
              <a:rPr lang="en-US" dirty="0"/>
              <a:t> wave solution of </a:t>
            </a:r>
            <a:r>
              <a:rPr lang="en-US" dirty="0" err="1"/>
              <a:t>KdV</a:t>
            </a:r>
            <a:r>
              <a:rPr lang="en-US" dirty="0"/>
              <a:t> equation </a:t>
            </a:r>
            <a:endParaRPr lang="fa-I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517" y="2313689"/>
            <a:ext cx="2792357" cy="328960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273629" y="3710354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fa-I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517" y="3445243"/>
            <a:ext cx="1183511" cy="3285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4889" y="3430957"/>
            <a:ext cx="1309464" cy="3428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923" y="2871345"/>
            <a:ext cx="2208154" cy="30714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90159" y="2817105"/>
            <a:ext cx="5347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en-US" dirty="0">
                <a:latin typeface="Symbol" panose="05050102010706020507" pitchFamily="18" charset="2"/>
                <a:ea typeface="Calibri" panose="020F0502020204030204" pitchFamily="34" charset="0"/>
                <a:cs typeface="2  Nazanin"/>
              </a:rPr>
              <a:t> </a:t>
            </a:r>
            <a:r>
              <a:rPr lang="en-US" i="1" dirty="0">
                <a:latin typeface="Symbol" panose="05050102010706020507" pitchFamily="18" charset="2"/>
                <a:ea typeface="Calibri" panose="020F0502020204030204" pitchFamily="34" charset="0"/>
                <a:cs typeface="2  Nazanin"/>
              </a:rPr>
              <a:t>a</a:t>
            </a:r>
            <a:r>
              <a:rPr lang="en-US" i="1" baseline="-25000" dirty="0">
                <a:latin typeface="Symbol" panose="05050102010706020507" pitchFamily="18" charset="2"/>
                <a:ea typeface="Calibri" panose="020F0502020204030204" pitchFamily="34" charset="0"/>
                <a:cs typeface="2  Nazanin"/>
              </a:rPr>
              <a:t>0</a:t>
            </a:r>
            <a:r>
              <a:rPr lang="en-US" baseline="-25000" dirty="0">
                <a:latin typeface="Symbol" panose="05050102010706020507" pitchFamily="18" charset="2"/>
                <a:ea typeface="Calibri" panose="020F0502020204030204" pitchFamily="34" charset="0"/>
                <a:cs typeface="2  Nazanin"/>
              </a:rPr>
              <a:t>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2  Nazanin"/>
              </a:rPr>
              <a:t>،</a:t>
            </a:r>
            <a:r>
              <a:rPr lang="en-US" i="1" dirty="0">
                <a:latin typeface="Symbol" panose="05050102010706020507" pitchFamily="18" charset="2"/>
                <a:ea typeface="Calibri" panose="020F0502020204030204" pitchFamily="34" charset="0"/>
                <a:cs typeface="2  Nazanin"/>
              </a:rPr>
              <a:t>a</a:t>
            </a:r>
            <a:r>
              <a:rPr lang="en-US" i="1" baseline="-25000" dirty="0">
                <a:latin typeface="Symbol" panose="05050102010706020507" pitchFamily="18" charset="2"/>
                <a:ea typeface="Calibri" panose="020F0502020204030204" pitchFamily="34" charset="0"/>
                <a:cs typeface="2  Nazanin"/>
              </a:rPr>
              <a:t>1</a:t>
            </a:r>
            <a:r>
              <a:rPr lang="en-US" baseline="-25000" dirty="0">
                <a:latin typeface="Calibri" panose="020F0502020204030204" pitchFamily="34" charset="0"/>
                <a:ea typeface="Calibri" panose="020F0502020204030204" pitchFamily="34" charset="0"/>
                <a:cs typeface="2  Nazanin"/>
              </a:rPr>
              <a:t>,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and </a:t>
            </a:r>
            <a:r>
              <a:rPr lang="en-US" i="1" dirty="0">
                <a:latin typeface="Symbol" panose="05050102010706020507" pitchFamily="18" charset="2"/>
                <a:ea typeface="Calibri" panose="020F0502020204030204" pitchFamily="34" charset="0"/>
                <a:cs typeface="2  Nazanin"/>
              </a:rPr>
              <a:t>a</a:t>
            </a:r>
            <a:r>
              <a:rPr lang="en-US" i="1" baseline="-25000" dirty="0">
                <a:latin typeface="Symbol" panose="05050102010706020507" pitchFamily="18" charset="2"/>
                <a:ea typeface="Calibri" panose="020F0502020204030204" pitchFamily="34" charset="0"/>
                <a:cs typeface="2  Nazanin"/>
              </a:rPr>
              <a:t>2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are the real roots of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Sagdeev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potential</a:t>
            </a:r>
            <a:endParaRPr lang="fa-IR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2194" y="3924682"/>
            <a:ext cx="954854" cy="2625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2194" y="4348222"/>
            <a:ext cx="1774372" cy="36428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063551" y="5381948"/>
            <a:ext cx="47820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</a:rPr>
              <a:t>K(m)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is the first kind of complete elliptic integral </a:t>
            </a:r>
            <a:endParaRPr lang="fa-IR" dirty="0"/>
          </a:p>
        </p:txBody>
      </p:sp>
      <p:sp>
        <p:nvSpPr>
          <p:cNvPr id="24" name="Rectangle 23"/>
          <p:cNvSpPr/>
          <p:nvPr/>
        </p:nvSpPr>
        <p:spPr>
          <a:xfrm>
            <a:off x="1193725" y="3899525"/>
            <a:ext cx="1633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cs typeface="+mj-cs"/>
              </a:rPr>
              <a:t>the amplitude </a:t>
            </a:r>
            <a:endParaRPr lang="fa-IR" dirty="0">
              <a:cs typeface="+mj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200518" y="4369190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the wavelength 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82426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b="1" dirty="0" smtClean="0"/>
              <a:t>3. </a:t>
            </a:r>
            <a:r>
              <a:rPr lang="en-US" b="1" dirty="0"/>
              <a:t>Results and </a:t>
            </a:r>
            <a:r>
              <a:rPr lang="en-US" b="1" dirty="0" smtClean="0"/>
              <a:t>discussion</a:t>
            </a:r>
            <a:r>
              <a:rPr lang="fa-IR" b="1" dirty="0" smtClean="0"/>
              <a:t>   </a:t>
            </a:r>
            <a:endParaRPr lang="fa-IR" dirty="0"/>
          </a:p>
        </p:txBody>
      </p:sp>
      <p:sp>
        <p:nvSpPr>
          <p:cNvPr id="5" name="Rectangle 4"/>
          <p:cNvSpPr/>
          <p:nvPr/>
        </p:nvSpPr>
        <p:spPr>
          <a:xfrm>
            <a:off x="960621" y="1221602"/>
            <a:ext cx="32330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Cnoidal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wave may generate and propagate in plasma medium only if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Sagdeev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potential has three real roots. In this case the domain of real roots should be found from the inequalities</a:t>
            </a:r>
            <a:r>
              <a:rPr lang="en-US" i="1" dirty="0"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  D= (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</a:rPr>
              <a:t>u/a)</a:t>
            </a:r>
            <a:r>
              <a:rPr lang="en-US" i="1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 2</a:t>
            </a:r>
            <a:r>
              <a:rPr lang="en-US" i="1" dirty="0"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-r</a:t>
            </a:r>
            <a:r>
              <a:rPr lang="en-US" i="1" baseline="-25000" dirty="0"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</a:rPr>
              <a:t> (b/a)&gt;0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and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</a:rPr>
              <a:t>0</a:t>
            </a:r>
            <a:r>
              <a:rPr lang="en-US" i="1" dirty="0"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&lt;((a</a:t>
            </a:r>
            <a:r>
              <a:rPr lang="en-US" i="1" baseline="-25000" dirty="0"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i="1" dirty="0"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-a</a:t>
            </a:r>
            <a:r>
              <a:rPr lang="en-US" i="1" baseline="-25000" dirty="0"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i="1" dirty="0"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)/(a</a:t>
            </a:r>
            <a:r>
              <a:rPr lang="en-US" i="1" baseline="-25000" dirty="0"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i="1" dirty="0"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-a</a:t>
            </a:r>
            <a:r>
              <a:rPr lang="en-US" i="1" baseline="-25000" dirty="0"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i="1" dirty="0"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))</a:t>
            </a:r>
            <a:r>
              <a:rPr lang="en-US" i="1" baseline="30000" dirty="0" smtClean="0"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0.5</a:t>
            </a:r>
            <a:r>
              <a:rPr lang="en-US" i="1" dirty="0" smtClean="0"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&lt;1</a:t>
            </a:r>
            <a:endParaRPr lang="fa-IR" dirty="0"/>
          </a:p>
        </p:txBody>
      </p:sp>
      <p:sp>
        <p:nvSpPr>
          <p:cNvPr id="7" name="Rectangle 6"/>
          <p:cNvSpPr/>
          <p:nvPr/>
        </p:nvSpPr>
        <p:spPr>
          <a:xfrm>
            <a:off x="989072" y="3625493"/>
            <a:ext cx="32202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The acceptable values for 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</a:rPr>
              <a:t>q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in which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Sagdeev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potential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has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three real roots are shown in Fig. 1</a:t>
            </a:r>
            <a:endParaRPr lang="fa-IR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792" y="1934936"/>
            <a:ext cx="4638990" cy="238397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72000" y="4421694"/>
            <a:ext cx="371914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750"/>
              </a:spcAft>
              <a:tabLst>
                <a:tab pos="1819751" algn="l"/>
              </a:tabLst>
            </a:pP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Fig1.Plot</a:t>
            </a: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2  Nazanin"/>
              </a:rPr>
              <a:t> of </a:t>
            </a:r>
            <a:r>
              <a:rPr lang="en-US" sz="900" i="1" dirty="0">
                <a:latin typeface="Symbol" panose="05050102010706020507" pitchFamily="18" charset="2"/>
                <a:ea typeface="Calibri" panose="020F0502020204030204" pitchFamily="34" charset="0"/>
                <a:cs typeface="2  Nazanin"/>
              </a:rPr>
              <a:t>D 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versus </a:t>
            </a:r>
            <a:r>
              <a:rPr lang="en-US" sz="900" i="1" dirty="0">
                <a:latin typeface="Times New Roman" panose="02020603050405020304" pitchFamily="18" charset="0"/>
                <a:ea typeface="Calibri" panose="020F0502020204030204" pitchFamily="34" charset="0"/>
              </a:rPr>
              <a:t>q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, having </a:t>
            </a:r>
            <a:r>
              <a:rPr lang="en-US" sz="900" dirty="0">
                <a:latin typeface="Symbol" panose="05050102010706020507" pitchFamily="18" charset="2"/>
                <a:ea typeface="Calibri" panose="020F0502020204030204" pitchFamily="34" charset="0"/>
              </a:rPr>
              <a:t>s</a:t>
            </a:r>
            <a:r>
              <a:rPr lang="en-US" sz="900" dirty="0">
                <a:latin typeface="Symbol" panose="05050102010706020507" pitchFamily="18" charset="2"/>
                <a:ea typeface="Calibri" panose="020F0502020204030204" pitchFamily="34" charset="0"/>
                <a:cs typeface="2  Nazanin"/>
              </a:rPr>
              <a:t>=0.1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en-US" sz="900" i="1" dirty="0">
                <a:latin typeface="Times New Roman" panose="02020603050405020304" pitchFamily="18" charset="0"/>
                <a:ea typeface="Calibri" panose="020F0502020204030204" pitchFamily="34" charset="0"/>
              </a:rPr>
              <a:t> p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=0.1,</a:t>
            </a:r>
            <a:r>
              <a:rPr lang="en-US" sz="900" i="1" dirty="0">
                <a:latin typeface="Times New Roman" panose="02020603050405020304" pitchFamily="18" charset="0"/>
                <a:ea typeface="Calibri" panose="020F0502020204030204" pitchFamily="34" charset="0"/>
              </a:rPr>
              <a:t>U</a:t>
            </a: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2  Nazanin"/>
              </a:rPr>
              <a:t>=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0.0075, </a:t>
            </a:r>
            <a:r>
              <a:rPr lang="en-US" sz="900" i="1" dirty="0"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=0.8 and</a:t>
            </a:r>
            <a:r>
              <a:rPr lang="en-US" sz="900" i="1" dirty="0">
                <a:latin typeface="Symbol" panose="05050102010706020507" pitchFamily="18" charset="2"/>
                <a:ea typeface="Calibri" panose="020F0502020204030204" pitchFamily="34" charset="0"/>
                <a:cs typeface="Symbol" panose="05050102010706020507" pitchFamily="18" charset="2"/>
              </a:rPr>
              <a:t> r</a:t>
            </a:r>
            <a:r>
              <a:rPr lang="en-US" sz="900" i="1" baseline="-25000" dirty="0">
                <a:latin typeface="Symbol" panose="05050102010706020507" pitchFamily="18" charset="2"/>
                <a:ea typeface="Calibri" panose="020F0502020204030204" pitchFamily="34" charset="0"/>
                <a:cs typeface="Symbol" panose="05050102010706020507" pitchFamily="18" charset="2"/>
              </a:rPr>
              <a:t>0</a:t>
            </a:r>
            <a:r>
              <a:rPr lang="en-US" sz="900" dirty="0">
                <a:latin typeface="Symbol" panose="05050102010706020507" pitchFamily="18" charset="2"/>
                <a:ea typeface="Calibri" panose="020F0502020204030204" pitchFamily="34" charset="0"/>
                <a:cs typeface="Symbol" panose="05050102010706020507" pitchFamily="18" charset="2"/>
              </a:rPr>
              <a:t>=-0.002</a:t>
            </a:r>
            <a:endParaRPr lang="en-US" sz="9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01485" y="4825822"/>
            <a:ext cx="32202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This figure shows that for all values of 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</a:rPr>
              <a:t>q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&gt; -1 periodic wave (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Cnoidal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) may be formed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39059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1192684"/>
            <a:ext cx="28410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i="1" dirty="0" smtClean="0"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D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versus </a:t>
            </a:r>
            <a:r>
              <a:rPr lang="en-US" i="1" dirty="0" smtClean="0"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z=</a:t>
            </a:r>
            <a:r>
              <a:rPr lang="en-US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/c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is shown in Fig. 2. Ion relativity does not make any effect on the formation of IACW and for all magnitudes of </a:t>
            </a:r>
            <a:r>
              <a:rPr lang="en-US" i="1" dirty="0"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z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periodic wave may generate and propagate in plasma medium. </a:t>
            </a:r>
            <a:endParaRPr lang="fa-I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7253" y="957666"/>
            <a:ext cx="5671926" cy="25433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84171" y="4276692"/>
            <a:ext cx="4572000" cy="2781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en-US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Fig2. Plot </a:t>
            </a:r>
            <a:r>
              <a:rPr lang="en-US" sz="10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of</a:t>
            </a:r>
            <a:r>
              <a:rPr lang="en-US" sz="1050" i="1" dirty="0" err="1">
                <a:latin typeface="Symbol" panose="05050102010706020507" pitchFamily="18" charset="2"/>
                <a:ea typeface="Calibri" panose="020F0502020204030204" pitchFamily="34" charset="0"/>
                <a:cs typeface="2  Nazanin"/>
              </a:rPr>
              <a:t>D</a:t>
            </a:r>
            <a:r>
              <a:rPr lang="en-US" sz="1050" i="1" dirty="0">
                <a:latin typeface="Symbol" panose="05050102010706020507" pitchFamily="18" charset="2"/>
                <a:ea typeface="Calibri" panose="020F0502020204030204" pitchFamily="34" charset="0"/>
                <a:cs typeface="2  Nazanin"/>
              </a:rPr>
              <a:t> </a:t>
            </a:r>
            <a:r>
              <a:rPr lang="en-US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versus</a:t>
            </a:r>
            <a:r>
              <a:rPr lang="en-US" sz="1050" dirty="0"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50" i="1" dirty="0"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z </a:t>
            </a:r>
            <a:r>
              <a:rPr lang="en-US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0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having</a:t>
            </a:r>
            <a:r>
              <a:rPr lang="en-US" sz="1050" i="1" dirty="0" err="1">
                <a:latin typeface="Symbol" panose="05050102010706020507" pitchFamily="18" charset="2"/>
                <a:ea typeface="Calibri" panose="020F0502020204030204" pitchFamily="34" charset="0"/>
                <a:cs typeface="2  Nazanin"/>
              </a:rPr>
              <a:t>s</a:t>
            </a:r>
            <a:r>
              <a:rPr lang="en-US" sz="1050" dirty="0">
                <a:latin typeface="Symbol" panose="05050102010706020507" pitchFamily="18" charset="2"/>
                <a:ea typeface="Calibri" panose="020F0502020204030204" pitchFamily="34" charset="0"/>
                <a:cs typeface="2  Nazanin"/>
              </a:rPr>
              <a:t>=0.1, </a:t>
            </a:r>
            <a:r>
              <a:rPr lang="en-US" sz="1050" i="1" dirty="0"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en-US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=0.1,</a:t>
            </a:r>
            <a:r>
              <a:rPr lang="en-US" sz="1050" i="1" dirty="0">
                <a:latin typeface="Times New Roman" panose="02020603050405020304" pitchFamily="18" charset="0"/>
                <a:ea typeface="Calibri" panose="020F0502020204030204" pitchFamily="34" charset="0"/>
              </a:rPr>
              <a:t>U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2  Nazanin"/>
              </a:rPr>
              <a:t>=</a:t>
            </a:r>
            <a:r>
              <a:rPr lang="en-US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0.0075, </a:t>
            </a:r>
            <a:r>
              <a:rPr lang="en-US" sz="1050" i="1" dirty="0">
                <a:latin typeface="Times New Roman" panose="02020603050405020304" pitchFamily="18" charset="0"/>
                <a:ea typeface="Calibri" panose="020F0502020204030204" pitchFamily="34" charset="0"/>
              </a:rPr>
              <a:t>q</a:t>
            </a:r>
            <a:r>
              <a:rPr lang="en-US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=0.1 and </a:t>
            </a:r>
            <a:r>
              <a:rPr lang="en-US" sz="1050" i="1" dirty="0">
                <a:latin typeface="Symbol" panose="05050102010706020507" pitchFamily="18" charset="2"/>
                <a:ea typeface="Calibri" panose="020F0502020204030204" pitchFamily="34" charset="0"/>
                <a:cs typeface="Symbol" panose="05050102010706020507" pitchFamily="18" charset="2"/>
              </a:rPr>
              <a:t>r</a:t>
            </a:r>
            <a:r>
              <a:rPr lang="en-US" sz="1050" i="1" baseline="-25000" dirty="0">
                <a:latin typeface="Symbol" panose="05050102010706020507" pitchFamily="18" charset="2"/>
                <a:ea typeface="Calibri" panose="020F0502020204030204" pitchFamily="34" charset="0"/>
                <a:cs typeface="Symbol" panose="05050102010706020507" pitchFamily="18" charset="2"/>
              </a:rPr>
              <a:t>0</a:t>
            </a:r>
            <a:r>
              <a:rPr lang="en-US" sz="1050" dirty="0">
                <a:latin typeface="Symbol" panose="05050102010706020507" pitchFamily="18" charset="2"/>
                <a:ea typeface="Calibri" panose="020F0502020204030204" pitchFamily="34" charset="0"/>
                <a:cs typeface="Symbol" panose="05050102010706020507" pitchFamily="18" charset="2"/>
              </a:rPr>
              <a:t>=-0.002</a:t>
            </a:r>
            <a:endParaRPr lang="en-US" sz="105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04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:\paper3\HR\sagcomQ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5698" y="1340769"/>
            <a:ext cx="4797045" cy="307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085698" y="4675749"/>
            <a:ext cx="4797044" cy="251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Fig3.  Plot</a:t>
            </a: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2  Nazanin"/>
              </a:rPr>
              <a:t> of 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V (</a:t>
            </a:r>
            <a:r>
              <a:rPr lang="en-US" sz="900" i="1" dirty="0">
                <a:latin typeface="Symbol" panose="05050102010706020507" pitchFamily="18" charset="2"/>
                <a:ea typeface="Calibri" panose="020F0502020204030204" pitchFamily="34" charset="0"/>
                <a:cs typeface="2  Nazanin"/>
              </a:rPr>
              <a:t>f</a:t>
            </a:r>
            <a:r>
              <a:rPr lang="en-US" sz="900" dirty="0">
                <a:latin typeface="Symbol" panose="05050102010706020507" pitchFamily="18" charset="2"/>
                <a:ea typeface="Calibri" panose="020F0502020204030204" pitchFamily="34" charset="0"/>
                <a:cs typeface="2  Nazanin"/>
              </a:rPr>
              <a:t>)</a:t>
            </a:r>
            <a:r>
              <a:rPr lang="en-US" sz="900" i="1" dirty="0">
                <a:latin typeface="Symbol" panose="05050102010706020507" pitchFamily="18" charset="2"/>
                <a:ea typeface="Calibri" panose="020F0502020204030204" pitchFamily="34" charset="0"/>
                <a:cs typeface="2  Nazanin"/>
              </a:rPr>
              <a:t>  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versus </a:t>
            </a:r>
            <a:r>
              <a:rPr lang="en-US" sz="900" i="1" dirty="0"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f 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for different </a:t>
            </a:r>
            <a:r>
              <a:rPr lang="en-US" sz="9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q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, having </a:t>
            </a:r>
            <a:r>
              <a:rPr lang="en-US" sz="900" i="1" dirty="0">
                <a:latin typeface="Symbol" panose="05050102010706020507" pitchFamily="18" charset="2"/>
                <a:ea typeface="Calibri" panose="020F0502020204030204" pitchFamily="34" charset="0"/>
                <a:cs typeface="2  Nazanin"/>
              </a:rPr>
              <a:t>s</a:t>
            </a:r>
            <a:r>
              <a:rPr lang="en-US" sz="900" dirty="0">
                <a:latin typeface="Symbol" panose="05050102010706020507" pitchFamily="18" charset="2"/>
                <a:ea typeface="Calibri" panose="020F0502020204030204" pitchFamily="34" charset="0"/>
                <a:cs typeface="2  Nazanin"/>
              </a:rPr>
              <a:t>=0.1, </a:t>
            </a:r>
            <a:r>
              <a:rPr lang="en-US" sz="900" i="1" dirty="0"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=0.1, </a:t>
            </a:r>
            <a:r>
              <a:rPr lang="en-US" sz="900" i="1" dirty="0">
                <a:latin typeface="Times New Roman" panose="02020603050405020304" pitchFamily="18" charset="0"/>
                <a:ea typeface="Calibri" panose="020F0502020204030204" pitchFamily="34" charset="0"/>
              </a:rPr>
              <a:t>U</a:t>
            </a: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2  Nazanin"/>
              </a:rPr>
              <a:t>=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0.0075, </a:t>
            </a:r>
            <a:r>
              <a:rPr lang="en-US" sz="900" i="1" dirty="0"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=0.8 and </a:t>
            </a:r>
            <a:r>
              <a:rPr lang="en-US" sz="900" i="1" dirty="0">
                <a:latin typeface="Symbol" panose="05050102010706020507" pitchFamily="18" charset="2"/>
                <a:ea typeface="Calibri" panose="020F0502020204030204" pitchFamily="34" charset="0"/>
                <a:cs typeface="Symbol" panose="05050102010706020507" pitchFamily="18" charset="2"/>
              </a:rPr>
              <a:t>r</a:t>
            </a:r>
            <a:r>
              <a:rPr lang="en-US" sz="900" i="1" baseline="-25000" dirty="0">
                <a:latin typeface="Symbol" panose="05050102010706020507" pitchFamily="18" charset="2"/>
                <a:ea typeface="Calibri" panose="020F0502020204030204" pitchFamily="34" charset="0"/>
                <a:cs typeface="Symbol" panose="05050102010706020507" pitchFamily="18" charset="2"/>
              </a:rPr>
              <a:t>0</a:t>
            </a:r>
            <a:r>
              <a:rPr lang="en-US" sz="900" dirty="0">
                <a:latin typeface="Symbol" panose="05050102010706020507" pitchFamily="18" charset="2"/>
                <a:ea typeface="Calibri" panose="020F0502020204030204" pitchFamily="34" charset="0"/>
                <a:cs typeface="Symbol" panose="05050102010706020507" pitchFamily="18" charset="2"/>
              </a:rPr>
              <a:t>=-0.002</a:t>
            </a:r>
            <a:endParaRPr lang="en-US" sz="9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520" y="2279323"/>
            <a:ext cx="33636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This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figure shows that by increasing plasma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nonextensivity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the width and depth of the potential well decrease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47351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570186"/>
          </a:xfrm>
        </p:spPr>
        <p:txBody>
          <a:bodyPr/>
          <a:lstStyle/>
          <a:p>
            <a:pPr algn="l"/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Part 1:</a:t>
            </a:r>
            <a:b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</a:b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Titr" pitchFamily="2" charset="-78"/>
              </a:rPr>
              <a:t>Plasma Physics Research Center</a:t>
            </a:r>
            <a:endParaRPr lang="en-US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B Titr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98964" y="6165304"/>
            <a:ext cx="2133600" cy="365125"/>
          </a:xfrm>
        </p:spPr>
        <p:txBody>
          <a:bodyPr/>
          <a:lstStyle/>
          <a:p>
            <a:pPr>
              <a:defRPr/>
            </a:pPr>
            <a:fld id="{58138456-22AD-4D25-B201-D99C462F2EA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4" y="2204864"/>
            <a:ext cx="2997694" cy="2037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lum bright="10000" contrast="1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335238" y="2713453"/>
            <a:ext cx="3201441" cy="2371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67" y="3504540"/>
            <a:ext cx="3175765" cy="2444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4" y="4869160"/>
            <a:ext cx="1861110" cy="14558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691542"/>
            <a:ext cx="2451418" cy="153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0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parsa\Desktop\paper3\HR\comferHQ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196752"/>
            <a:ext cx="4313244" cy="2817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169228" y="4157965"/>
            <a:ext cx="4572000" cy="410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>
              <a:lnSpc>
                <a:spcPct val="115000"/>
              </a:lnSpc>
              <a:spcAft>
                <a:spcPts val="750"/>
              </a:spcAft>
            </a:pP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Fig4. Plot</a:t>
            </a: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2  Nazanin"/>
              </a:rPr>
              <a:t> of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frequency of periodic wave (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cnoidal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) versus</a:t>
            </a:r>
            <a:r>
              <a:rPr lang="en-US" sz="900" i="1" dirty="0"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 z 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for different </a:t>
            </a:r>
            <a:r>
              <a:rPr lang="en-US" sz="9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q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, having </a:t>
            </a:r>
            <a:r>
              <a:rPr lang="en-US" sz="900" i="1" dirty="0">
                <a:latin typeface="Symbol" panose="05050102010706020507" pitchFamily="18" charset="2"/>
                <a:ea typeface="Calibri" panose="020F0502020204030204" pitchFamily="34" charset="0"/>
                <a:cs typeface="2  Nazanin"/>
              </a:rPr>
              <a:t>s</a:t>
            </a:r>
            <a:r>
              <a:rPr lang="en-US" sz="900" dirty="0">
                <a:latin typeface="Symbol" panose="05050102010706020507" pitchFamily="18" charset="2"/>
                <a:ea typeface="Calibri" panose="020F0502020204030204" pitchFamily="34" charset="0"/>
                <a:cs typeface="2  Nazanin"/>
              </a:rPr>
              <a:t>=0.1, </a:t>
            </a:r>
            <a:r>
              <a:rPr lang="en-US" sz="900" i="1" dirty="0"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=0.1, </a:t>
            </a:r>
            <a:r>
              <a:rPr lang="en-US" sz="900" i="1" dirty="0">
                <a:latin typeface="Times New Roman" panose="02020603050405020304" pitchFamily="18" charset="0"/>
                <a:ea typeface="Calibri" panose="020F0502020204030204" pitchFamily="34" charset="0"/>
              </a:rPr>
              <a:t>U</a:t>
            </a: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2  Nazanin"/>
              </a:rPr>
              <a:t>=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0.0075 and </a:t>
            </a:r>
            <a:r>
              <a:rPr lang="en-US" sz="900" i="1" dirty="0">
                <a:latin typeface="Symbol" panose="05050102010706020507" pitchFamily="18" charset="2"/>
                <a:ea typeface="Calibri" panose="020F0502020204030204" pitchFamily="34" charset="0"/>
                <a:cs typeface="Symbol" panose="05050102010706020507" pitchFamily="18" charset="2"/>
              </a:rPr>
              <a:t>r</a:t>
            </a:r>
            <a:r>
              <a:rPr lang="en-US" sz="900" i="1" baseline="-25000" dirty="0">
                <a:latin typeface="Symbol" panose="05050102010706020507" pitchFamily="18" charset="2"/>
                <a:ea typeface="Calibri" panose="020F0502020204030204" pitchFamily="34" charset="0"/>
                <a:cs typeface="Symbol" panose="05050102010706020507" pitchFamily="18" charset="2"/>
              </a:rPr>
              <a:t>0</a:t>
            </a:r>
            <a:r>
              <a:rPr lang="en-US" sz="900" dirty="0">
                <a:latin typeface="Symbol" panose="05050102010706020507" pitchFamily="18" charset="2"/>
                <a:ea typeface="Calibri" panose="020F0502020204030204" pitchFamily="34" charset="0"/>
                <a:cs typeface="Symbol" panose="05050102010706020507" pitchFamily="18" charset="2"/>
              </a:rPr>
              <a:t>=-0.002</a:t>
            </a:r>
            <a:endParaRPr lang="en-US" sz="9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4528" y="1844824"/>
            <a:ext cx="35922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In Fig. 4 the frequency of ion acoustic periodic wave (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cnoidal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) versus</a:t>
            </a:r>
            <a:r>
              <a:rPr lang="en-US" i="1" dirty="0"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z=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/c</a:t>
            </a:r>
            <a:r>
              <a:rPr lang="en-US" dirty="0" smtClean="0"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for different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q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s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has been plotted. By increasing 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</a:rPr>
              <a:t>q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and </a:t>
            </a:r>
            <a:r>
              <a:rPr lang="en-US" i="1" dirty="0"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z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the frequency of periodic wave (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cnoidal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) will decrease. 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22383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:\paper3\HR\ampQ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1229" y="1484784"/>
            <a:ext cx="4234430" cy="2355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310743" y="4064824"/>
            <a:ext cx="4572000" cy="410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>
              <a:lnSpc>
                <a:spcPct val="115000"/>
              </a:lnSpc>
              <a:spcAft>
                <a:spcPts val="750"/>
              </a:spcAft>
            </a:pP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Fig5. Plot</a:t>
            </a: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2  Nazanin"/>
              </a:rPr>
              <a:t> of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amplitude of periodic wave (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cnoidal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) versus q,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having</a:t>
            </a:r>
            <a:r>
              <a:rPr lang="en-US" sz="900" i="1" dirty="0" err="1">
                <a:latin typeface="Symbol" panose="05050102010706020507" pitchFamily="18" charset="2"/>
                <a:ea typeface="Calibri" panose="020F0502020204030204" pitchFamily="34" charset="0"/>
                <a:cs typeface="2  Nazanin"/>
              </a:rPr>
              <a:t>s</a:t>
            </a:r>
            <a:r>
              <a:rPr lang="en-US" sz="900" dirty="0">
                <a:latin typeface="Symbol" panose="05050102010706020507" pitchFamily="18" charset="2"/>
                <a:ea typeface="Calibri" panose="020F0502020204030204" pitchFamily="34" charset="0"/>
                <a:cs typeface="2  Nazanin"/>
              </a:rPr>
              <a:t>=0.1, </a:t>
            </a:r>
            <a:r>
              <a:rPr lang="en-US" sz="900" i="1" dirty="0"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=0.1, </a:t>
            </a:r>
            <a:r>
              <a:rPr lang="en-US" sz="900" i="1" dirty="0">
                <a:latin typeface="Times New Roman" panose="02020603050405020304" pitchFamily="18" charset="0"/>
                <a:ea typeface="Calibri" panose="020F0502020204030204" pitchFamily="34" charset="0"/>
              </a:rPr>
              <a:t>U</a:t>
            </a: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2  Nazanin"/>
              </a:rPr>
              <a:t>=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0.0075, </a:t>
            </a:r>
            <a:r>
              <a:rPr lang="en-US" sz="900" i="1" dirty="0"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=0.8 and </a:t>
            </a:r>
            <a:r>
              <a:rPr lang="en-US" sz="900" i="1" dirty="0">
                <a:latin typeface="Symbol" panose="05050102010706020507" pitchFamily="18" charset="2"/>
                <a:ea typeface="Calibri" panose="020F0502020204030204" pitchFamily="34" charset="0"/>
                <a:cs typeface="Symbol" panose="05050102010706020507" pitchFamily="18" charset="2"/>
              </a:rPr>
              <a:t>r</a:t>
            </a:r>
            <a:r>
              <a:rPr lang="en-US" sz="900" i="1" baseline="-25000" dirty="0">
                <a:latin typeface="Symbol" panose="05050102010706020507" pitchFamily="18" charset="2"/>
                <a:ea typeface="Calibri" panose="020F0502020204030204" pitchFamily="34" charset="0"/>
                <a:cs typeface="Symbol" panose="05050102010706020507" pitchFamily="18" charset="2"/>
              </a:rPr>
              <a:t>0</a:t>
            </a:r>
            <a:r>
              <a:rPr lang="en-US" sz="900" dirty="0">
                <a:latin typeface="Symbol" panose="05050102010706020507" pitchFamily="18" charset="2"/>
                <a:ea typeface="Calibri" panose="020F0502020204030204" pitchFamily="34" charset="0"/>
                <a:cs typeface="Symbol" panose="05050102010706020507" pitchFamily="18" charset="2"/>
              </a:rPr>
              <a:t>=-0.002</a:t>
            </a:r>
            <a:endParaRPr lang="en-US" sz="9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1560" y="1785197"/>
            <a:ext cx="34725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By increasing the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nonextensiivity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of plasma the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amplitudeof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periodic wave (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cnoidal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) will decrease. Variation of the amplitude of IACW mainly occurs in the super extensive regime when 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</a:rPr>
              <a:t>q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&lt;1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30800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parsa\Desktop\paper3\HR\ampH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1077045"/>
            <a:ext cx="4158343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645091" y="3789040"/>
            <a:ext cx="4572000" cy="410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>
              <a:lnSpc>
                <a:spcPct val="115000"/>
              </a:lnSpc>
              <a:spcAft>
                <a:spcPts val="750"/>
              </a:spcAft>
            </a:pP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Fig6. Plot</a:t>
            </a: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2  Nazanin"/>
              </a:rPr>
              <a:t> of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amplitude of periodic wave (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cnoidal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) versus </a:t>
            </a:r>
            <a:r>
              <a:rPr lang="en-US" sz="900" i="1" dirty="0"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z  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having</a:t>
            </a:r>
            <a:r>
              <a:rPr lang="en-US" sz="900" i="1" dirty="0" err="1">
                <a:latin typeface="Symbol" panose="05050102010706020507" pitchFamily="18" charset="2"/>
                <a:ea typeface="Calibri" panose="020F0502020204030204" pitchFamily="34" charset="0"/>
                <a:cs typeface="2  Nazanin"/>
              </a:rPr>
              <a:t>s</a:t>
            </a:r>
            <a:r>
              <a:rPr lang="en-US" sz="900" dirty="0">
                <a:latin typeface="Symbol" panose="05050102010706020507" pitchFamily="18" charset="2"/>
                <a:ea typeface="Calibri" panose="020F0502020204030204" pitchFamily="34" charset="0"/>
                <a:cs typeface="2  Nazanin"/>
              </a:rPr>
              <a:t>=0.1, </a:t>
            </a:r>
            <a:r>
              <a:rPr lang="en-US" sz="900" i="1" dirty="0"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=0.1, </a:t>
            </a:r>
            <a:r>
              <a:rPr lang="en-US" sz="900" i="1" dirty="0">
                <a:latin typeface="Times New Roman" panose="02020603050405020304" pitchFamily="18" charset="0"/>
                <a:ea typeface="Calibri" panose="020F0502020204030204" pitchFamily="34" charset="0"/>
              </a:rPr>
              <a:t>U</a:t>
            </a: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2  Nazanin"/>
              </a:rPr>
              <a:t>=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0.0075, </a:t>
            </a:r>
            <a:r>
              <a:rPr lang="en-US" sz="900" i="1" dirty="0">
                <a:latin typeface="Times New Roman" panose="02020603050405020304" pitchFamily="18" charset="0"/>
                <a:ea typeface="Calibri" panose="020F0502020204030204" pitchFamily="34" charset="0"/>
              </a:rPr>
              <a:t>q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=0.1 and </a:t>
            </a:r>
            <a:r>
              <a:rPr lang="en-US" sz="900" i="1" dirty="0">
                <a:latin typeface="Symbol" panose="05050102010706020507" pitchFamily="18" charset="2"/>
                <a:ea typeface="Calibri" panose="020F0502020204030204" pitchFamily="34" charset="0"/>
                <a:cs typeface="Symbol" panose="05050102010706020507" pitchFamily="18" charset="2"/>
              </a:rPr>
              <a:t>r</a:t>
            </a:r>
            <a:r>
              <a:rPr lang="en-US" sz="900" i="1" baseline="-25000" dirty="0">
                <a:latin typeface="Symbol" panose="05050102010706020507" pitchFamily="18" charset="2"/>
                <a:ea typeface="Calibri" panose="020F0502020204030204" pitchFamily="34" charset="0"/>
                <a:cs typeface="Symbol" panose="05050102010706020507" pitchFamily="18" charset="2"/>
              </a:rPr>
              <a:t>0</a:t>
            </a:r>
            <a:r>
              <a:rPr lang="en-US" sz="900" dirty="0">
                <a:latin typeface="Symbol" panose="05050102010706020507" pitchFamily="18" charset="2"/>
                <a:ea typeface="Calibri" panose="020F0502020204030204" pitchFamily="34" charset="0"/>
                <a:cs typeface="Symbol" panose="05050102010706020507" pitchFamily="18" charset="2"/>
              </a:rPr>
              <a:t>=-0.002</a:t>
            </a:r>
            <a:endParaRPr lang="en-US" sz="9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57942" y="2592115"/>
            <a:ext cx="32221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By increasing</a:t>
            </a:r>
            <a:r>
              <a:rPr lang="en-US" dirty="0"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z=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/c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the amplitude of periodic wave (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cnoidal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) slightly increased.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61259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parsa\Desktop\paper3\HR\wavecomH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3256" y="2329159"/>
            <a:ext cx="4253287" cy="2357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689912" y="4952620"/>
            <a:ext cx="4572000" cy="410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>
              <a:lnSpc>
                <a:spcPct val="115000"/>
              </a:lnSpc>
              <a:spcAft>
                <a:spcPts val="750"/>
              </a:spcAft>
            </a:pP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Fig7. Plot of the potential of the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cnoidal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wave </a:t>
            </a:r>
            <a:r>
              <a:rPr lang="en-US" sz="900" i="1" dirty="0">
                <a:latin typeface="Symbol" panose="05050102010706020507" pitchFamily="18" charset="2"/>
                <a:ea typeface="Calibri" panose="020F0502020204030204" pitchFamily="34" charset="0"/>
              </a:rPr>
              <a:t>f</a:t>
            </a:r>
            <a:r>
              <a:rPr lang="en-US" sz="900" dirty="0">
                <a:latin typeface="Symbol" panose="05050102010706020507" pitchFamily="18" charset="2"/>
                <a:ea typeface="Calibri" panose="020F0502020204030204" pitchFamily="34" charset="0"/>
              </a:rPr>
              <a:t> 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versus </a:t>
            </a:r>
            <a:r>
              <a:rPr lang="en-US" sz="900" i="1" dirty="0">
                <a:latin typeface="Symbol" panose="05050102010706020507" pitchFamily="18" charset="2"/>
                <a:ea typeface="Calibri" panose="020F0502020204030204" pitchFamily="34" charset="0"/>
              </a:rPr>
              <a:t>h 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for different </a:t>
            </a:r>
            <a:r>
              <a:rPr lang="en-US" sz="900" i="1" dirty="0" err="1"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, havin</a:t>
            </a: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</a:rPr>
              <a:t>g </a:t>
            </a:r>
            <a:r>
              <a:rPr lang="en-US" sz="900" i="1" dirty="0">
                <a:latin typeface="Symbol" panose="05050102010706020507" pitchFamily="18" charset="2"/>
                <a:ea typeface="Calibri" panose="020F0502020204030204" pitchFamily="34" charset="0"/>
                <a:cs typeface="2  Nazanin"/>
              </a:rPr>
              <a:t>s</a:t>
            </a:r>
            <a:r>
              <a:rPr lang="en-US" sz="900" dirty="0">
                <a:latin typeface="Symbol" panose="05050102010706020507" pitchFamily="18" charset="2"/>
                <a:ea typeface="Calibri" panose="020F0502020204030204" pitchFamily="34" charset="0"/>
                <a:cs typeface="2  Nazanin"/>
              </a:rPr>
              <a:t>=0.1, </a:t>
            </a:r>
            <a:r>
              <a:rPr lang="en-US" sz="900" i="1" dirty="0"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=0.1, </a:t>
            </a:r>
            <a:r>
              <a:rPr lang="en-US" sz="900" i="1" dirty="0">
                <a:latin typeface="Times New Roman" panose="02020603050405020304" pitchFamily="18" charset="0"/>
                <a:ea typeface="Calibri" panose="020F0502020204030204" pitchFamily="34" charset="0"/>
              </a:rPr>
              <a:t>U</a:t>
            </a: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2  Nazanin"/>
              </a:rPr>
              <a:t>=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0.0075, </a:t>
            </a:r>
            <a:r>
              <a:rPr lang="en-US" sz="900" i="1" dirty="0">
                <a:latin typeface="Times New Roman" panose="02020603050405020304" pitchFamily="18" charset="0"/>
                <a:ea typeface="Calibri" panose="020F0502020204030204" pitchFamily="34" charset="0"/>
              </a:rPr>
              <a:t>q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=0.1 and </a:t>
            </a:r>
            <a:r>
              <a:rPr lang="en-US" sz="900" i="1" dirty="0">
                <a:latin typeface="Symbol" panose="05050102010706020507" pitchFamily="18" charset="2"/>
                <a:ea typeface="Calibri" panose="020F0502020204030204" pitchFamily="34" charset="0"/>
                <a:cs typeface="Symbol" panose="05050102010706020507" pitchFamily="18" charset="2"/>
              </a:rPr>
              <a:t>r</a:t>
            </a:r>
            <a:r>
              <a:rPr lang="en-US" sz="900" i="1" baseline="-25000" dirty="0">
                <a:latin typeface="Symbol" panose="05050102010706020507" pitchFamily="18" charset="2"/>
                <a:ea typeface="Calibri" panose="020F0502020204030204" pitchFamily="34" charset="0"/>
                <a:cs typeface="Symbol" panose="05050102010706020507" pitchFamily="18" charset="2"/>
              </a:rPr>
              <a:t>0</a:t>
            </a:r>
            <a:r>
              <a:rPr lang="en-US" sz="900" dirty="0">
                <a:latin typeface="Symbol" panose="05050102010706020507" pitchFamily="18" charset="2"/>
                <a:ea typeface="Calibri" panose="020F0502020204030204" pitchFamily="34" charset="0"/>
                <a:cs typeface="Symbol" panose="05050102010706020507" pitchFamily="18" charset="2"/>
              </a:rPr>
              <a:t>=-0.002</a:t>
            </a:r>
            <a:endParaRPr lang="en-US" sz="9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6" name="Picture 5" descr="H:\paper3\HR\wavecomQ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372" y="2329159"/>
            <a:ext cx="4080312" cy="2357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09856" y="495262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Fig8.Plot of the potential of the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cnoidal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wave </a:t>
            </a:r>
            <a:r>
              <a:rPr lang="en-US" sz="900" i="1" dirty="0">
                <a:latin typeface="Symbol" panose="05050102010706020507" pitchFamily="18" charset="2"/>
                <a:ea typeface="Calibri" panose="020F0502020204030204" pitchFamily="34" charset="0"/>
              </a:rPr>
              <a:t>f</a:t>
            </a:r>
            <a:r>
              <a:rPr lang="en-US" sz="900" dirty="0">
                <a:latin typeface="Symbol" panose="05050102010706020507" pitchFamily="18" charset="2"/>
                <a:ea typeface="Calibri" panose="020F0502020204030204" pitchFamily="34" charset="0"/>
              </a:rPr>
              <a:t> 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versus </a:t>
            </a:r>
            <a:r>
              <a:rPr lang="en-US" sz="900" i="1" dirty="0">
                <a:latin typeface="Symbol" panose="05050102010706020507" pitchFamily="18" charset="2"/>
                <a:ea typeface="Calibri" panose="020F0502020204030204" pitchFamily="34" charset="0"/>
              </a:rPr>
              <a:t>h 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for different </a:t>
            </a:r>
            <a:r>
              <a:rPr lang="en-US" sz="9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q</a:t>
            </a:r>
            <a:r>
              <a:rPr lang="en-US" sz="900" dirty="0" err="1">
                <a:latin typeface="Calibri" panose="020F0502020204030204" pitchFamily="34" charset="0"/>
                <a:ea typeface="Calibri" panose="020F0502020204030204" pitchFamily="34" charset="0"/>
              </a:rPr>
              <a:t>s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,having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900" i="1" dirty="0">
                <a:latin typeface="Symbol" panose="05050102010706020507" pitchFamily="18" charset="2"/>
                <a:ea typeface="Calibri" panose="020F0502020204030204" pitchFamily="34" charset="0"/>
                <a:cs typeface="2  Nazanin"/>
              </a:rPr>
              <a:t>s</a:t>
            </a:r>
            <a:r>
              <a:rPr lang="en-US" sz="900" dirty="0">
                <a:latin typeface="Symbol" panose="05050102010706020507" pitchFamily="18" charset="2"/>
                <a:ea typeface="Calibri" panose="020F0502020204030204" pitchFamily="34" charset="0"/>
                <a:cs typeface="2  Nazanin"/>
              </a:rPr>
              <a:t>=0.1, </a:t>
            </a:r>
            <a:r>
              <a:rPr lang="en-US" sz="900" i="1" dirty="0"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=0.1, </a:t>
            </a:r>
            <a:r>
              <a:rPr lang="en-US" sz="900" i="1" dirty="0">
                <a:latin typeface="Times New Roman" panose="02020603050405020304" pitchFamily="18" charset="0"/>
                <a:ea typeface="Calibri" panose="020F0502020204030204" pitchFamily="34" charset="0"/>
              </a:rPr>
              <a:t>U</a:t>
            </a: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2  Nazanin"/>
              </a:rPr>
              <a:t>=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0.0075</a:t>
            </a:r>
            <a:r>
              <a:rPr lang="en-US" sz="900" i="1" dirty="0"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, z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==</a:t>
            </a:r>
            <a:r>
              <a:rPr lang="en-US" sz="9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900" i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9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/c=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0.8 and </a:t>
            </a:r>
            <a:r>
              <a:rPr lang="en-US" sz="900" i="1" dirty="0">
                <a:latin typeface="Symbol" panose="05050102010706020507" pitchFamily="18" charset="2"/>
                <a:ea typeface="Calibri" panose="020F0502020204030204" pitchFamily="34" charset="0"/>
                <a:cs typeface="Symbol" panose="05050102010706020507" pitchFamily="18" charset="2"/>
              </a:rPr>
              <a:t>r</a:t>
            </a:r>
            <a:r>
              <a:rPr lang="en-US" sz="900" i="1" baseline="-25000" dirty="0">
                <a:latin typeface="Symbol" panose="05050102010706020507" pitchFamily="18" charset="2"/>
                <a:ea typeface="Calibri" panose="020F0502020204030204" pitchFamily="34" charset="0"/>
                <a:cs typeface="Symbol" panose="05050102010706020507" pitchFamily="18" charset="2"/>
              </a:rPr>
              <a:t>0</a:t>
            </a:r>
            <a:r>
              <a:rPr lang="en-US" sz="900" dirty="0">
                <a:latin typeface="Symbol" panose="05050102010706020507" pitchFamily="18" charset="2"/>
                <a:ea typeface="Calibri" panose="020F0502020204030204" pitchFamily="34" charset="0"/>
                <a:cs typeface="Symbol" panose="05050102010706020507" pitchFamily="18" charset="2"/>
              </a:rPr>
              <a:t>=-0.002</a:t>
            </a:r>
            <a:endParaRPr lang="fa-IR" sz="900" dirty="0"/>
          </a:p>
        </p:txBody>
      </p:sp>
      <p:sp>
        <p:nvSpPr>
          <p:cNvPr id="8" name="Rectangle 7"/>
          <p:cNvSpPr/>
          <p:nvPr/>
        </p:nvSpPr>
        <p:spPr>
          <a:xfrm>
            <a:off x="809212" y="1578754"/>
            <a:ext cx="7761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Effects of </a:t>
            </a:r>
            <a:r>
              <a:rPr lang="en-US" i="1" dirty="0" smtClean="0"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z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and 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</a:rPr>
              <a:t>q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on the wave pattern of IACW are  presented in Figs. 7 and 8. In any case for all magnitudes of 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</a:rPr>
              <a:t>q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and </a:t>
            </a:r>
            <a:r>
              <a:rPr lang="en-US" i="1" dirty="0"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, IACW is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compressive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56046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rPr lang="en-US" dirty="0"/>
              <a:t> </a:t>
            </a:r>
            <a:r>
              <a:rPr lang="en-US" b="1" dirty="0" smtClean="0"/>
              <a:t>4. </a:t>
            </a:r>
            <a:r>
              <a:rPr lang="en-US" b="1" dirty="0"/>
              <a:t>Conclusion </a:t>
            </a:r>
            <a:r>
              <a:rPr lang="en-US" dirty="0"/>
              <a:t/>
            </a:r>
            <a:br>
              <a:rPr lang="en-US" dirty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l" rtl="0"/>
            <a:r>
              <a:rPr lang="en-US" sz="2400" dirty="0">
                <a:cs typeface="+mj-cs"/>
              </a:rPr>
              <a:t>Propagation of IACW in </a:t>
            </a:r>
            <a:r>
              <a:rPr lang="en-US" sz="2400" dirty="0" err="1">
                <a:cs typeface="+mj-cs"/>
              </a:rPr>
              <a:t>collisionless</a:t>
            </a:r>
            <a:r>
              <a:rPr lang="en-US" sz="2400" dirty="0">
                <a:cs typeface="+mj-cs"/>
              </a:rPr>
              <a:t>, </a:t>
            </a:r>
            <a:r>
              <a:rPr lang="en-US" sz="2400" dirty="0" err="1" smtClean="0">
                <a:cs typeface="+mj-cs"/>
              </a:rPr>
              <a:t>unmagnetized</a:t>
            </a:r>
            <a:r>
              <a:rPr lang="en-US" sz="2400" dirty="0" smtClean="0">
                <a:cs typeface="+mj-cs"/>
              </a:rPr>
              <a:t> high </a:t>
            </a:r>
            <a:r>
              <a:rPr lang="en-US" sz="2400" dirty="0">
                <a:cs typeface="+mj-cs"/>
              </a:rPr>
              <a:t>relativistic plasmas with </a:t>
            </a:r>
            <a:r>
              <a:rPr lang="en-US" sz="2400" dirty="0" err="1">
                <a:cs typeface="+mj-cs"/>
              </a:rPr>
              <a:t>nonextensive</a:t>
            </a:r>
            <a:r>
              <a:rPr lang="en-US" sz="2400" dirty="0">
                <a:cs typeface="+mj-cs"/>
              </a:rPr>
              <a:t> electrons and </a:t>
            </a:r>
            <a:r>
              <a:rPr lang="en-US" sz="2400" dirty="0" smtClean="0">
                <a:cs typeface="+mj-cs"/>
              </a:rPr>
              <a:t>positrons </a:t>
            </a:r>
            <a:r>
              <a:rPr lang="en-US" sz="2400" dirty="0">
                <a:cs typeface="+mj-cs"/>
              </a:rPr>
              <a:t>has been </a:t>
            </a:r>
            <a:r>
              <a:rPr lang="en-US" sz="2400" dirty="0" smtClean="0">
                <a:cs typeface="+mj-cs"/>
              </a:rPr>
              <a:t>studied. </a:t>
            </a:r>
          </a:p>
          <a:p>
            <a:pPr algn="l" rtl="0"/>
            <a:r>
              <a:rPr lang="en-US" sz="2400" dirty="0"/>
              <a:t>Amplitude of the </a:t>
            </a:r>
            <a:r>
              <a:rPr lang="en-US" sz="2400" dirty="0" err="1"/>
              <a:t>cnoidal</a:t>
            </a:r>
            <a:r>
              <a:rPr lang="en-US" sz="2400" dirty="0"/>
              <a:t> wave and its width has been derived as functions of plasma </a:t>
            </a:r>
            <a:r>
              <a:rPr lang="en-US" sz="2400" dirty="0" smtClean="0"/>
              <a:t>parameters.</a:t>
            </a:r>
          </a:p>
          <a:p>
            <a:pPr algn="l" rtl="0"/>
            <a:r>
              <a:rPr lang="en-US" sz="2400" dirty="0" smtClean="0"/>
              <a:t>Only </a:t>
            </a:r>
            <a:r>
              <a:rPr lang="en-US" sz="2400" dirty="0"/>
              <a:t>positive </a:t>
            </a:r>
            <a:r>
              <a:rPr lang="en-US" sz="2400" dirty="0" err="1"/>
              <a:t>cnoidals</a:t>
            </a:r>
            <a:r>
              <a:rPr lang="en-US" sz="2400" dirty="0"/>
              <a:t> can be generated in the </a:t>
            </a:r>
            <a:r>
              <a:rPr lang="en-US" sz="2400" dirty="0" smtClean="0"/>
              <a:t>plasma </a:t>
            </a:r>
            <a:r>
              <a:rPr lang="en-US" sz="2400" dirty="0"/>
              <a:t>medium</a:t>
            </a:r>
            <a:r>
              <a:rPr lang="en-US" sz="2400" dirty="0" smtClean="0"/>
              <a:t>.</a:t>
            </a:r>
          </a:p>
          <a:p>
            <a:pPr algn="l" rtl="0"/>
            <a:r>
              <a:rPr lang="en-US" sz="2400" dirty="0">
                <a:cs typeface="+mj-cs"/>
              </a:rPr>
              <a:t>Amplitude of IACW increases with increasing the relativistic parameter </a:t>
            </a:r>
            <a:r>
              <a:rPr lang="en-US" sz="2400" i="1" dirty="0">
                <a:latin typeface="Symbol" panose="05050102010706020507" pitchFamily="18" charset="2"/>
              </a:rPr>
              <a:t>z</a:t>
            </a:r>
            <a:r>
              <a:rPr lang="en-US" sz="2400" dirty="0" smtClean="0"/>
              <a:t>.</a:t>
            </a:r>
          </a:p>
          <a:p>
            <a:pPr algn="l" rtl="0"/>
            <a:r>
              <a:rPr lang="en-US" sz="2400" dirty="0">
                <a:cs typeface="+mj-cs"/>
              </a:rPr>
              <a:t>Presence of </a:t>
            </a:r>
            <a:r>
              <a:rPr lang="en-US" sz="2400" dirty="0" err="1">
                <a:cs typeface="+mj-cs"/>
              </a:rPr>
              <a:t>nonextensive</a:t>
            </a:r>
            <a:r>
              <a:rPr lang="en-US" sz="2400" dirty="0">
                <a:cs typeface="+mj-cs"/>
              </a:rPr>
              <a:t> electrons decreases the </a:t>
            </a:r>
            <a:r>
              <a:rPr lang="en-US" sz="2400" dirty="0" smtClean="0">
                <a:cs typeface="+mj-cs"/>
              </a:rPr>
              <a:t>amplitude </a:t>
            </a:r>
            <a:r>
              <a:rPr lang="en-US" sz="2400" dirty="0">
                <a:cs typeface="+mj-cs"/>
              </a:rPr>
              <a:t>of </a:t>
            </a:r>
            <a:r>
              <a:rPr lang="en-US" sz="2400" dirty="0" smtClean="0">
                <a:cs typeface="+mj-cs"/>
              </a:rPr>
              <a:t>IACW.</a:t>
            </a:r>
          </a:p>
          <a:p>
            <a:pPr algn="l" rtl="0"/>
            <a:r>
              <a:rPr lang="en-US" sz="2400" dirty="0">
                <a:cs typeface="+mj-cs"/>
              </a:rPr>
              <a:t>Width of IACW increases with </a:t>
            </a:r>
            <a:r>
              <a:rPr lang="en-US" sz="2400" i="1" dirty="0" smtClean="0">
                <a:latin typeface="Symbol" panose="05050102010706020507" pitchFamily="18" charset="2"/>
                <a:cs typeface="+mj-cs"/>
              </a:rPr>
              <a:t>z.</a:t>
            </a:r>
          </a:p>
          <a:p>
            <a:pPr marL="0" indent="0">
              <a:buNone/>
            </a:pPr>
            <a:endParaRPr lang="fa-IR" sz="2400" dirty="0">
              <a:latin typeface="Symbol" panose="05050102010706020507" pitchFamily="18" charset="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7463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80"/>
            <a:ext cx="9144000" cy="68636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09474" y="764704"/>
            <a:ext cx="2525050" cy="7848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</a:rPr>
              <a:t>PLASMA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8940" y="5589240"/>
            <a:ext cx="7366119" cy="7848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</a:rPr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267144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60648"/>
            <a:ext cx="4536504" cy="6120680"/>
          </a:xfrm>
        </p:spPr>
        <p:txBody>
          <a:bodyPr/>
          <a:lstStyle/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The </a:t>
            </a:r>
            <a:r>
              <a:rPr lang="en-US" sz="2000" dirty="0" smtClean="0"/>
              <a:t>Department was </a:t>
            </a:r>
            <a:r>
              <a:rPr lang="en-US" sz="2000" dirty="0"/>
              <a:t>established by  I.A.U Science and research branch in </a:t>
            </a:r>
            <a:r>
              <a:rPr lang="en-US" sz="2000" b="1" dirty="0"/>
              <a:t>1993</a:t>
            </a:r>
            <a:r>
              <a:rPr lang="en-US" sz="2000" dirty="0"/>
              <a:t>, and includes some of the most advanced facilities of its kind. </a:t>
            </a:r>
            <a:endParaRPr lang="en-US" sz="2000" dirty="0" smtClean="0"/>
          </a:p>
          <a:p>
            <a:pPr algn="just">
              <a:spcBef>
                <a:spcPts val="2400"/>
              </a:spcBef>
              <a:spcAft>
                <a:spcPts val="600"/>
              </a:spcAft>
            </a:pPr>
            <a:r>
              <a:rPr lang="en-US" sz="2000" dirty="0" smtClean="0"/>
              <a:t>Our faculty members</a:t>
            </a:r>
            <a:r>
              <a:rPr lang="en-US" sz="2000" dirty="0"/>
              <a:t> specialize in various field of science and technology-Namely </a:t>
            </a:r>
            <a:r>
              <a:rPr lang="en-US" sz="2000" b="1" dirty="0"/>
              <a:t>Plasma Physics, </a:t>
            </a:r>
            <a:r>
              <a:rPr lang="en-US" sz="2000" b="1" dirty="0" smtClean="0"/>
              <a:t>Laser-Optics, Nano-Technology, Nano-Optoelectronics</a:t>
            </a:r>
            <a:r>
              <a:rPr lang="en-US" sz="2000" b="1" dirty="0"/>
              <a:t>, Condensed Matter, Solid State Physics and ... . </a:t>
            </a:r>
            <a:endParaRPr lang="en-US" sz="2000" b="1" dirty="0" smtClean="0"/>
          </a:p>
          <a:p>
            <a:pPr algn="just"/>
            <a:r>
              <a:rPr lang="en-US" sz="2000" dirty="0" smtClean="0"/>
              <a:t>This </a:t>
            </a:r>
            <a:r>
              <a:rPr lang="en-US" sz="2000" dirty="0"/>
              <a:t>department consists of </a:t>
            </a:r>
            <a:r>
              <a:rPr lang="en-US" sz="2000" dirty="0" smtClean="0"/>
              <a:t>about </a:t>
            </a:r>
            <a:r>
              <a:rPr lang="en-US" sz="2000" b="1" dirty="0"/>
              <a:t>74 PhD students</a:t>
            </a:r>
            <a:r>
              <a:rPr lang="en-US" sz="2000" dirty="0"/>
              <a:t>, and </a:t>
            </a:r>
            <a:r>
              <a:rPr lang="en-US" sz="2000" b="1" dirty="0" smtClean="0"/>
              <a:t>500 </a:t>
            </a:r>
            <a:r>
              <a:rPr lang="en-US" sz="2000" b="1" dirty="0"/>
              <a:t>students </a:t>
            </a:r>
            <a:r>
              <a:rPr lang="en-US" sz="2000" dirty="0"/>
              <a:t>that follow b</a:t>
            </a:r>
            <a:r>
              <a:rPr lang="en-US" sz="2000" dirty="0" smtClean="0"/>
              <a:t>achelor </a:t>
            </a:r>
            <a:r>
              <a:rPr lang="en-US" sz="2000" dirty="0"/>
              <a:t>and master degrees in Physics and Engineering Physics </a:t>
            </a:r>
            <a:r>
              <a:rPr lang="en-US" sz="2000" dirty="0" smtClean="0"/>
              <a:t>(Laser, </a:t>
            </a:r>
            <a:r>
              <a:rPr lang="en-US" sz="2000" dirty="0"/>
              <a:t>Plasma and Condensed matter.</a:t>
            </a:r>
          </a:p>
          <a:p>
            <a:pPr algn="just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138456-22AD-4D25-B201-D99C462F2EA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0648"/>
            <a:ext cx="3981262" cy="3053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429000"/>
            <a:ext cx="3981262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2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138456-22AD-4D25-B201-D99C462F2EA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548680"/>
            <a:ext cx="2696130" cy="27300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0092" y="3278745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Material Sciences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44208" y="3288198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Medical Sciences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444208" y="548680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Clean Energy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83393" y="548680"/>
            <a:ext cx="177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Waste Disposal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5724128" y="2780928"/>
            <a:ext cx="724502" cy="4099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139030" y="2621052"/>
            <a:ext cx="1145210" cy="569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5724128" y="928303"/>
            <a:ext cx="988779" cy="1488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058402" y="918012"/>
            <a:ext cx="1225838" cy="2067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837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332656"/>
            <a:ext cx="8712968" cy="6525344"/>
          </a:xfrm>
        </p:spPr>
        <p:txBody>
          <a:bodyPr/>
          <a:lstStyle/>
          <a:p>
            <a:pPr marL="18900" indent="0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 at PPRC organized </a:t>
            </a:r>
          </a:p>
          <a:p>
            <a:pPr marL="18900" indent="0">
              <a:lnSpc>
                <a:spcPts val="3200"/>
              </a:lnSpc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 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following theme: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1. Magnetic Confinement Fusion (</a:t>
            </a:r>
            <a:r>
              <a:rPr lang="en-US" sz="2400" dirty="0" err="1"/>
              <a:t>Tokamak</a:t>
            </a:r>
            <a:r>
              <a:rPr lang="en-US" sz="2400" dirty="0"/>
              <a:t>, Plasma Focus)</a:t>
            </a:r>
            <a:br>
              <a:rPr lang="en-US" sz="2400" dirty="0"/>
            </a:br>
            <a:r>
              <a:rPr lang="en-US" sz="2400" dirty="0"/>
              <a:t>2. Inertial Confinement Fusion</a:t>
            </a:r>
            <a:br>
              <a:rPr lang="en-US" sz="2400" dirty="0"/>
            </a:br>
            <a:r>
              <a:rPr lang="en-US" sz="2400" dirty="0"/>
              <a:t>3. Laser applications ( Laser medicine, Laser ablation, …)</a:t>
            </a:r>
            <a:br>
              <a:rPr lang="en-US" sz="2400" dirty="0"/>
            </a:br>
            <a:r>
              <a:rPr lang="en-US" sz="2400" dirty="0"/>
              <a:t>4. Surface Physics </a:t>
            </a:r>
            <a:r>
              <a:rPr lang="en-US" sz="2400" dirty="0" smtClean="0"/>
              <a:t>(</a:t>
            </a:r>
            <a:r>
              <a:rPr lang="en-US" sz="2400" dirty="0"/>
              <a:t>Thin film structures, ion implantation, ion beam assisted deposition, …)</a:t>
            </a:r>
            <a:br>
              <a:rPr lang="en-US" sz="2400" dirty="0"/>
            </a:br>
            <a:r>
              <a:rPr lang="en-US" sz="2400" dirty="0"/>
              <a:t>5. Nanotechnology applications (CVD , TCVD , PECVD , HFCVD , …)</a:t>
            </a:r>
            <a:br>
              <a:rPr lang="en-US" sz="2400" dirty="0"/>
            </a:br>
            <a:r>
              <a:rPr lang="en-US" sz="2400" dirty="0"/>
              <a:t>6. Semiconductors</a:t>
            </a:r>
            <a:br>
              <a:rPr lang="en-US" sz="2400" dirty="0"/>
            </a:br>
            <a:r>
              <a:rPr lang="en-US" sz="2400" dirty="0"/>
              <a:t>7. Optoelectronics</a:t>
            </a:r>
            <a:br>
              <a:rPr lang="en-US" sz="2400" dirty="0"/>
            </a:br>
            <a:r>
              <a:rPr lang="en-US" sz="2400" dirty="0"/>
              <a:t>8. Biophysics and Plasma medicine</a:t>
            </a:r>
            <a:br>
              <a:rPr lang="en-US" sz="2400" dirty="0"/>
            </a:br>
            <a:r>
              <a:rPr lang="en-US" sz="2400" dirty="0"/>
              <a:t>9. Plasma application in textile and polymers</a:t>
            </a:r>
            <a:br>
              <a:rPr lang="en-US" sz="2400" dirty="0"/>
            </a:br>
            <a:r>
              <a:rPr lang="en-US" sz="2400" dirty="0"/>
              <a:t>10. </a:t>
            </a:r>
            <a:r>
              <a:rPr lang="en-US" sz="2400" dirty="0" smtClean="0"/>
              <a:t>Thermal Plasma and its application (waste disposal) </a:t>
            </a:r>
          </a:p>
          <a:p>
            <a:pPr marL="18900" indent="0">
              <a:lnSpc>
                <a:spcPts val="3200"/>
              </a:lnSpc>
              <a:spcBef>
                <a:spcPts val="0"/>
              </a:spcBef>
              <a:buNone/>
            </a:pPr>
            <a:r>
              <a:rPr lang="en-US" sz="2400" dirty="0" smtClean="0"/>
              <a:t>…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138456-22AD-4D25-B201-D99C462F2EA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59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G:\PICTURE OF PPRC\P1010007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3316447" y="742686"/>
            <a:ext cx="5637836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04796" y="906859"/>
            <a:ext cx="27082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Workshop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138456-22AD-4D25-B201-D99C462F2EA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6" name="Picture 5" descr="IMG_0484.JPG"/>
          <p:cNvPicPr>
            <a:picLocks noChangeAspect="1"/>
          </p:cNvPicPr>
          <p:nvPr/>
        </p:nvPicPr>
        <p:blipFill>
          <a:blip r:embed="rId4" cstate="print"/>
          <a:srcRect l="17500" r="7500"/>
          <a:stretch>
            <a:fillRect/>
          </a:stretch>
        </p:blipFill>
        <p:spPr>
          <a:xfrm>
            <a:off x="38883" y="4559110"/>
            <a:ext cx="8915400" cy="1750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3" y="2107601"/>
            <a:ext cx="3240123" cy="21854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07230" y="476396"/>
            <a:ext cx="4524810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124200" y="6245225"/>
            <a:ext cx="2895600" cy="476250"/>
          </a:xfrm>
        </p:spPr>
        <p:txBody>
          <a:bodyPr/>
          <a:lstStyle/>
          <a:p>
            <a:pPr algn="ctr">
              <a:defRPr/>
            </a:pPr>
            <a:fld id="{7E44659F-6779-4C4B-B669-1A62616EEC17}" type="slidenum">
              <a:rPr lang="en-US" smtClean="0"/>
              <a:pPr algn="ctr">
                <a:defRPr/>
              </a:pPr>
              <a:t>8</a:t>
            </a:fld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-66720" y="-5680"/>
            <a:ext cx="4134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IR-T1 Tokamak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67544" y="3540333"/>
            <a:ext cx="4524810" cy="296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652120" y="1556792"/>
            <a:ext cx="2803373" cy="4232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5961199" y="1100901"/>
            <a:ext cx="2185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Dense Plasma </a:t>
            </a: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Focus</a:t>
            </a:r>
          </a:p>
        </p:txBody>
      </p:sp>
    </p:spTree>
    <p:extLst>
      <p:ext uri="{BB962C8B-B14F-4D97-AF65-F5344CB8AC3E}">
        <p14:creationId xmlns:p14="http://schemas.microsoft.com/office/powerpoint/2010/main" val="15244695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27D3E7-8962-4682-AB6A-E77C1E7DCFA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2050" name="Picture 2" descr="G:\plasma\qawsdcfsa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429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 rot="19789795">
            <a:off x="1766684" y="5661248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Plasma Jet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3" descr="H:\MY\drive F\1\plasma\pic\P105039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1"/>
            <a:ext cx="5715000" cy="381587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 rot="1928076">
            <a:off x="7579238" y="41674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DBD Plasma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88" t="12880" b="23227"/>
          <a:stretch/>
        </p:blipFill>
        <p:spPr>
          <a:xfrm>
            <a:off x="3428999" y="3815871"/>
            <a:ext cx="5715001" cy="3042128"/>
          </a:xfrm>
        </p:spPr>
      </p:pic>
      <p:sp>
        <p:nvSpPr>
          <p:cNvPr id="11" name="TextBox 10"/>
          <p:cNvSpPr txBox="1"/>
          <p:nvPr/>
        </p:nvSpPr>
        <p:spPr>
          <a:xfrm>
            <a:off x="7337763" y="6372036"/>
            <a:ext cx="1642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Plasma Torch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7335</TotalTime>
  <Words>952</Words>
  <Application>Microsoft Office PowerPoint</Application>
  <PresentationFormat>On-screen Show (4:3)</PresentationFormat>
  <Paragraphs>176</Paragraphs>
  <Slides>35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2  Nazanin</vt:lpstr>
      <vt:lpstr>Arial</vt:lpstr>
      <vt:lpstr>B Titr</vt:lpstr>
      <vt:lpstr>Calibri</vt:lpstr>
      <vt:lpstr>Courier New</vt:lpstr>
      <vt:lpstr>Georgia</vt:lpstr>
      <vt:lpstr>Symbol</vt:lpstr>
      <vt:lpstr>Times New Roman</vt:lpstr>
      <vt:lpstr>Office Theme</vt:lpstr>
      <vt:lpstr>1_Office Theme</vt:lpstr>
      <vt:lpstr>Equation.3</vt:lpstr>
      <vt:lpstr>PowerPoint Presentation</vt:lpstr>
      <vt:lpstr>PowerPoint Presentation</vt:lpstr>
      <vt:lpstr>Part 1: Plasma Physics Research Center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Laser Lab</vt:lpstr>
      <vt:lpstr>PowerPoint Presentation</vt:lpstr>
      <vt:lpstr>PowerPoint Presentation</vt:lpstr>
      <vt:lpstr>PowerPoint Presentation</vt:lpstr>
      <vt:lpstr>2. Basic equations </vt:lpstr>
      <vt:lpstr>2. Basic equations</vt:lpstr>
      <vt:lpstr>2. Derivation of KdV equation Reductive perturbation method</vt:lpstr>
      <vt:lpstr>2. Derivation of KdV equation</vt:lpstr>
      <vt:lpstr>2. Derivation of KdV equation</vt:lpstr>
      <vt:lpstr>2. Derivation of KdV equation</vt:lpstr>
      <vt:lpstr>2. Derivation of KdV equation</vt:lpstr>
      <vt:lpstr>3. Results and discussion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 4. Conclusion  </vt:lpstr>
      <vt:lpstr>PowerPoint Presentation</vt:lpstr>
    </vt:vector>
  </TitlesOfParts>
  <Company>plasma physics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pprc</dc:creator>
  <cp:lastModifiedBy>Davoud Dorranian</cp:lastModifiedBy>
  <cp:revision>748</cp:revision>
  <dcterms:created xsi:type="dcterms:W3CDTF">2009-01-25T14:07:31Z</dcterms:created>
  <dcterms:modified xsi:type="dcterms:W3CDTF">2018-09-19T09:42:03Z</dcterms:modified>
</cp:coreProperties>
</file>