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68" r:id="rId2"/>
    <p:sldId id="469" r:id="rId3"/>
    <p:sldId id="472" r:id="rId4"/>
    <p:sldId id="378" r:id="rId5"/>
    <p:sldId id="465" r:id="rId6"/>
    <p:sldId id="474" r:id="rId7"/>
    <p:sldId id="466" r:id="rId8"/>
    <p:sldId id="486" r:id="rId9"/>
    <p:sldId id="476" r:id="rId10"/>
    <p:sldId id="479" r:id="rId11"/>
    <p:sldId id="489" r:id="rId12"/>
    <p:sldId id="481" r:id="rId13"/>
    <p:sldId id="461" r:id="rId14"/>
    <p:sldId id="462" r:id="rId15"/>
    <p:sldId id="463" r:id="rId16"/>
    <p:sldId id="442" r:id="rId17"/>
    <p:sldId id="482" r:id="rId18"/>
    <p:sldId id="372" r:id="rId19"/>
    <p:sldId id="483" r:id="rId20"/>
    <p:sldId id="490" r:id="rId21"/>
    <p:sldId id="480" r:id="rId22"/>
    <p:sldId id="471" r:id="rId23"/>
    <p:sldId id="487" r:id="rId24"/>
    <p:sldId id="485" r:id="rId25"/>
  </p:sldIdLst>
  <p:sldSz cx="9144000" cy="6858000" type="screen4x3"/>
  <p:notesSz cx="6735763" cy="9799638"/>
  <p:defaultTextStyle>
    <a:defPPr>
      <a:defRPr lang="ru-RU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0" autoAdjust="0"/>
    <p:restoredTop sz="94660"/>
  </p:normalViewPr>
  <p:slideViewPr>
    <p:cSldViewPr>
      <p:cViewPr varScale="1">
        <p:scale>
          <a:sx n="72" d="100"/>
          <a:sy n="72" d="100"/>
        </p:scale>
        <p:origin x="2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9AB4-2472-409E-9EB2-54AD691FF8EF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0F5A-60F4-440A-9636-3F8F2054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EC3405-1215-4A93-893D-5A9601F5CF61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90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604B35-E256-4690-A677-2F37D63FCD94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97365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the fist detector operated at the Collider.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Main target is …..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The collaboration is permanently growing.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0A1158-87BE-274C-B128-BE233749542A}" type="slidenum">
              <a:rPr lang="ru-RU" sz="1200"/>
              <a:pPr eaLnBrk="1" hangingPunct="1"/>
              <a:t>22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4940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0A568A8B-C0F3-4C86-8445-2719000C56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354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2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9142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10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10" Type="http://schemas.openxmlformats.org/officeDocument/2006/relationships/image" Target="../media/image15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1268760"/>
            <a:ext cx="7776864" cy="1944216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Determination of geometry of heavy ion collisions with Forward Hadron Calorimeter (</a:t>
            </a:r>
            <a:r>
              <a:rPr lang="en-US" sz="3600" b="1" dirty="0" err="1" smtClean="0">
                <a:solidFill>
                  <a:srgbClr val="C00000"/>
                </a:solidFill>
              </a:rPr>
              <a:t>FHCal</a:t>
            </a:r>
            <a:r>
              <a:rPr lang="en-US" sz="3600" b="1" dirty="0" smtClean="0">
                <a:solidFill>
                  <a:srgbClr val="C00000"/>
                </a:solidFill>
              </a:rPr>
              <a:t>) at MPD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3501008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+mj-lt"/>
              </a:rPr>
              <a:t>A.Ivashkin</a:t>
            </a:r>
            <a:r>
              <a:rPr lang="en-US" sz="2000" b="1" dirty="0">
                <a:latin typeface="+mj-lt"/>
              </a:rPr>
              <a:t>,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00" b="1" dirty="0"/>
              <a:t>M. </a:t>
            </a:r>
            <a:r>
              <a:rPr lang="en-GB" sz="2000" b="1" dirty="0" err="1" smtClean="0"/>
              <a:t>Golubeva</a:t>
            </a:r>
            <a:r>
              <a:rPr lang="en-GB" sz="2000" b="1" dirty="0" smtClean="0"/>
              <a:t>, </a:t>
            </a:r>
            <a:r>
              <a:rPr lang="en-GB" sz="2000" b="1" dirty="0"/>
              <a:t>F. </a:t>
            </a:r>
            <a:r>
              <a:rPr lang="en-GB" sz="2000" b="1" dirty="0" err="1" smtClean="0"/>
              <a:t>Guber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S.Morozov</a:t>
            </a:r>
            <a:r>
              <a:rPr lang="en-GB" sz="2000" b="1" dirty="0" smtClean="0"/>
              <a:t>, </a:t>
            </a:r>
            <a:r>
              <a:rPr lang="en-GB" sz="2000" b="1" dirty="0"/>
              <a:t>A. </a:t>
            </a:r>
            <a:r>
              <a:rPr lang="en-GB" sz="2000" b="1" dirty="0" err="1" smtClean="0"/>
              <a:t>Izvestnyy</a:t>
            </a:r>
            <a:r>
              <a:rPr lang="en-GB" sz="2000" b="1" dirty="0" smtClean="0"/>
              <a:t>, </a:t>
            </a:r>
            <a:r>
              <a:rPr lang="en-GB" sz="2000" b="1" dirty="0"/>
              <a:t>D. </a:t>
            </a:r>
            <a:r>
              <a:rPr lang="en-GB" sz="2000" b="1" dirty="0" err="1" smtClean="0"/>
              <a:t>Finogeev</a:t>
            </a:r>
            <a:endParaRPr lang="en-GB" sz="2000" b="1" dirty="0" smtClean="0"/>
          </a:p>
          <a:p>
            <a:pPr algn="ctr"/>
            <a:endParaRPr lang="en-US" sz="20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(Institute for Nuclear Research RAS, Moscow)</a:t>
            </a:r>
          </a:p>
        </p:txBody>
      </p:sp>
    </p:spTree>
    <p:extLst>
      <p:ext uri="{BB962C8B-B14F-4D97-AF65-F5344CB8AC3E}">
        <p14:creationId xmlns:p14="http://schemas.microsoft.com/office/powerpoint/2010/main" val="13472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1" rIns="91420" bIns="45711" rtlCol="0" anchor="ctr"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Measurements of centrality with two </a:t>
            </a:r>
            <a:r>
              <a:rPr lang="en-US" sz="2400" b="1" dirty="0" err="1" smtClean="0">
                <a:solidFill>
                  <a:srgbClr val="C00000"/>
                </a:solidFill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</a:rPr>
              <a:t> observable.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36687" y="737835"/>
            <a:ext cx="3515233" cy="2835181"/>
            <a:chOff x="336687" y="737835"/>
            <a:chExt cx="3515233" cy="2835181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2" t="9999" r="1984" b="1893"/>
            <a:stretch/>
          </p:blipFill>
          <p:spPr>
            <a:xfrm>
              <a:off x="336687" y="1052736"/>
              <a:ext cx="3515233" cy="2520280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755576" y="2060848"/>
              <a:ext cx="24482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1637624" y="2657179"/>
              <a:ext cx="1235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Central events</a:t>
              </a:r>
              <a:endParaRPr lang="ru-RU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1649084" y="1317515"/>
              <a:ext cx="14571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itchFamily="34" charset="0"/>
                </a:rPr>
                <a:t>Peripheral </a:t>
              </a:r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events</a:t>
              </a:r>
              <a:endParaRPr lang="ru-RU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191939"/>
                </p:ext>
              </p:extLst>
            </p:nvPr>
          </p:nvGraphicFramePr>
          <p:xfrm>
            <a:off x="1637624" y="737835"/>
            <a:ext cx="1080120" cy="322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0" name="Уравнение" r:id="rId4" imgW="939600" imgH="266400" progId="Equation.3">
                    <p:embed/>
                  </p:oleObj>
                </mc:Choice>
                <mc:Fallback>
                  <p:oleObj name="Уравнение" r:id="rId4" imgW="939600" imgH="266400" progId="Equation.3">
                    <p:embed/>
                    <p:pic>
                      <p:nvPicPr>
                        <p:cNvPr id="11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624" y="737835"/>
                          <a:ext cx="1080120" cy="32280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5258318" y="764704"/>
            <a:ext cx="3072144" cy="2937600"/>
            <a:chOff x="5258318" y="764704"/>
            <a:chExt cx="3072144" cy="29376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318" y="764704"/>
              <a:ext cx="3072144" cy="2937600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5913518" y="1923904"/>
              <a:ext cx="20162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913518" y="2021104"/>
              <a:ext cx="20162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65020" y="202102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0.1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6749363" y="2615461"/>
              <a:ext cx="1235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Central</a:t>
              </a:r>
              <a:r>
                <a:rPr lang="en-US" sz="1400" dirty="0">
                  <a:solidFill>
                    <a:srgbClr val="3333FF"/>
                  </a:solidFill>
                  <a:latin typeface="Calibri" pitchFamily="34" charset="0"/>
                </a:rPr>
                <a:t> </a:t>
              </a:r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events</a:t>
              </a:r>
              <a:endParaRPr lang="ru-RU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6193065" y="1341232"/>
              <a:ext cx="14571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itchFamily="34" charset="0"/>
                </a:rPr>
                <a:t>Peripheral </a:t>
              </a:r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events</a:t>
              </a:r>
              <a:endParaRPr lang="ru-RU" sz="1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513066"/>
                </p:ext>
              </p:extLst>
            </p:nvPr>
          </p:nvGraphicFramePr>
          <p:xfrm>
            <a:off x="6553200" y="772723"/>
            <a:ext cx="1039305" cy="287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1" name="Формула" r:id="rId7" imgW="990170" imgH="266584" progId="Equation.3">
                    <p:embed/>
                  </p:oleObj>
                </mc:Choice>
                <mc:Fallback>
                  <p:oleObj name="Формула" r:id="rId7" imgW="990170" imgH="266584" progId="Equation.3">
                    <p:embed/>
                    <p:pic>
                      <p:nvPicPr>
                        <p:cNvPr id="12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772723"/>
                          <a:ext cx="1039305" cy="28791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7242" r="9113" b="7278"/>
          <a:stretch/>
        </p:blipFill>
        <p:spPr>
          <a:xfrm>
            <a:off x="336299" y="3573016"/>
            <a:ext cx="3481246" cy="23601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7707" r="8094" b="6814"/>
          <a:stretch/>
        </p:blipFill>
        <p:spPr>
          <a:xfrm>
            <a:off x="5008112" y="3573016"/>
            <a:ext cx="3482501" cy="2321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1490" y="6046910"/>
            <a:ext cx="7888972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Using only </a:t>
            </a:r>
            <a:r>
              <a:rPr lang="en-GB" sz="2000" b="1" dirty="0" err="1" smtClean="0">
                <a:solidFill>
                  <a:srgbClr val="C00000"/>
                </a:solidFill>
              </a:rPr>
              <a:t>FHCal</a:t>
            </a:r>
            <a:r>
              <a:rPr lang="en-GB" sz="2000" b="1" dirty="0" smtClean="0">
                <a:solidFill>
                  <a:srgbClr val="C00000"/>
                </a:solidFill>
              </a:rPr>
              <a:t> the centrality resolution is below 10% excepting the most central, where the fluctuations of spectator energies dominate.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913518" y="2657179"/>
            <a:ext cx="731120" cy="23559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921630" y="1923904"/>
            <a:ext cx="406453" cy="33987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6065918" y="1821551"/>
            <a:ext cx="1685824" cy="36101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1553804" y="2454244"/>
            <a:ext cx="116886" cy="285813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570387" y="1881688"/>
            <a:ext cx="1421434" cy="3549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962382"/>
              </p:ext>
            </p:extLst>
          </p:nvPr>
        </p:nvGraphicFramePr>
        <p:xfrm>
          <a:off x="2557775" y="3798817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" name="Уравнение" r:id="rId4" imgW="939600" imgH="266400" progId="Equation.3">
                  <p:embed/>
                </p:oleObj>
              </mc:Choice>
              <mc:Fallback>
                <p:oleObj name="Уравнение" r:id="rId4" imgW="939600" imgH="2664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775" y="3798817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78089"/>
              </p:ext>
            </p:extLst>
          </p:nvPr>
        </p:nvGraphicFramePr>
        <p:xfrm>
          <a:off x="7321090" y="3851186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090" y="3851186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2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92245" y="1138223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45" y="1138223"/>
                <a:ext cx="49084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Can we construct new observables in </a:t>
            </a:r>
            <a:r>
              <a:rPr lang="en-US" sz="2000" b="1" dirty="0" err="1" smtClean="0">
                <a:solidFill>
                  <a:srgbClr val="C00000"/>
                </a:solidFill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</a:rPr>
              <a:t> for the centrality measurement?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11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444208" y="548680"/>
            <a:ext cx="2195736" cy="1961796"/>
            <a:chOff x="3203848" y="4332178"/>
            <a:chExt cx="2195736" cy="196179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3"/>
            <a:stretch/>
          </p:blipFill>
          <p:spPr>
            <a:xfrm>
              <a:off x="3203848" y="4332178"/>
              <a:ext cx="2195736" cy="1961796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4097347" y="5237405"/>
              <a:ext cx="28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082266" y="1229458"/>
            <a:ext cx="1702579" cy="682356"/>
            <a:chOff x="2242368" y="5114524"/>
            <a:chExt cx="1702579" cy="68235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242368" y="5114524"/>
              <a:ext cx="1681560" cy="40165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242368" y="5516174"/>
              <a:ext cx="1702579" cy="28070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3753611" y="637557"/>
            <a:ext cx="2480622" cy="1708320"/>
            <a:chOff x="1906622" y="4447824"/>
            <a:chExt cx="2480622" cy="170832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906622" y="4447824"/>
              <a:ext cx="2480622" cy="9905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906622" y="5479143"/>
              <a:ext cx="2477363" cy="6770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673739" y="1302127"/>
            <a:ext cx="206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Cone for peripheral events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465455" y="42534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Cone for central events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711" y="4223226"/>
            <a:ext cx="8539581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T </a:t>
            </a:r>
            <a:r>
              <a:rPr lang="en-US" sz="2000" b="1" dirty="0" smtClean="0">
                <a:solidFill>
                  <a:srgbClr val="C00000"/>
                </a:solidFill>
              </a:rPr>
              <a:t>/E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L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would depend on centrality as well as on the properties of fireball.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Fine transverse/longitudinal segmentation of </a:t>
            </a:r>
            <a:r>
              <a:rPr lang="en-US" sz="2000" b="1" dirty="0" err="1" smtClean="0"/>
              <a:t>FHCal</a:t>
            </a:r>
            <a:r>
              <a:rPr lang="en-US" sz="2000" b="1" dirty="0" smtClean="0"/>
              <a:t> (and NICA energies) allow the construction of new experimental observables.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Can  </a:t>
            </a:r>
            <a:r>
              <a:rPr lang="en-US" sz="2000" b="1" dirty="0" err="1" smtClean="0">
                <a:solidFill>
                  <a:srgbClr val="C00000"/>
                </a:solidFill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</a:rPr>
              <a:t>  probe the physics models?</a:t>
            </a:r>
          </a:p>
          <a:p>
            <a:pPr algn="ctr"/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211" y="1076759"/>
                <a:ext cx="4317686" cy="286232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C00000"/>
                    </a:solidFill>
                  </a:rPr>
                  <a:t>Yes. It might be:</a:t>
                </a:r>
              </a:p>
              <a:p>
                <a:r>
                  <a:rPr lang="en-GB" sz="2000" dirty="0" smtClean="0"/>
                  <a:t> </a:t>
                </a:r>
              </a:p>
              <a:p>
                <a:r>
                  <a:rPr lang="en-GB" sz="2000" b="1" dirty="0" smtClean="0"/>
                  <a:t>Transverse energy</a:t>
                </a:r>
                <a:r>
                  <a:rPr lang="en-GB" sz="2000" dirty="0" smtClean="0"/>
                  <a:t>: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dirty="0" smtClean="0"/>
                  <a:t>     </a:t>
                </a:r>
              </a:p>
              <a:p>
                <a:endParaRPr lang="en-GB" sz="2000" dirty="0"/>
              </a:p>
              <a:p>
                <a:r>
                  <a:rPr lang="en-GB" sz="2000" b="1" dirty="0" smtClean="0"/>
                  <a:t>or</a:t>
                </a:r>
              </a:p>
              <a:p>
                <a:endParaRPr lang="en-GB" sz="2000" dirty="0" smtClean="0"/>
              </a:p>
              <a:p>
                <a:r>
                  <a:rPr lang="en-GB" sz="2000" b="1" dirty="0" smtClean="0"/>
                  <a:t>Longitudinal energy: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    </a:t>
                </a:r>
              </a:p>
              <a:p>
                <a:endParaRPr lang="en-GB" sz="2000" dirty="0" smtClean="0"/>
              </a:p>
              <a:p>
                <a:r>
                  <a:rPr lang="en-GB" sz="2000" b="1" dirty="0"/>
                  <a:t>o</a:t>
                </a:r>
                <a:r>
                  <a:rPr lang="en-GB" sz="2000" b="1" dirty="0" smtClean="0"/>
                  <a:t>r something else.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1" y="1076759"/>
                <a:ext cx="4317686" cy="2862322"/>
              </a:xfrm>
              <a:prstGeom prst="rect">
                <a:avLst/>
              </a:prstGeom>
              <a:blipFill>
                <a:blip r:embed="rId4"/>
                <a:stretch>
                  <a:fillRect l="-1122" t="-844" b="-29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737312" y="1650398"/>
            <a:ext cx="4392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4747711" y="1169434"/>
            <a:ext cx="423331" cy="89141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428515" y="856046"/>
                <a:ext cx="445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515" y="856046"/>
                <a:ext cx="4459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552899" y="1117461"/>
                <a:ext cx="445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899" y="1117461"/>
                <a:ext cx="4459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3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6" name="Содержимое 5"/>
          <p:cNvGrpSpPr>
            <a:grpSpLocks noGrp="1"/>
          </p:cNvGrpSpPr>
          <p:nvPr/>
        </p:nvGrpSpPr>
        <p:grpSpPr>
          <a:xfrm>
            <a:off x="428596" y="1285860"/>
            <a:ext cx="2214578" cy="2000264"/>
            <a:chOff x="3786188" y="546100"/>
            <a:chExt cx="4673600" cy="468312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299200" y="27098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659563" y="270986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299200" y="30702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659563" y="307022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659563" y="23495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299200" y="2349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940425" y="2349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739063" y="270986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378700" y="30702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580063" y="23495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580063" y="270986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580063" y="307022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219700" y="2349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940425" y="30702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219700" y="27098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219700" y="30702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019925" y="30702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580063" y="199072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940425" y="19907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299200" y="19907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019925" y="2349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299200" y="34290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940425" y="34290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580063" y="34290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580063" y="90805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7019925" y="27098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5580063" y="547688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7378700" y="27098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7378700" y="2349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5580063" y="162877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7739063" y="307022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7739063" y="23495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5580063" y="12700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8099425" y="27098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8099425" y="2349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8099425" y="30702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505325" y="2713038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144963" y="30734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786188" y="30734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3786188" y="235267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3786188" y="2713038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4144963" y="2713038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4144963" y="235267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4505325" y="30734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4505325" y="235267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865688" y="2713038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865688" y="235267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865688" y="30734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5940425" y="911225"/>
              <a:ext cx="360363" cy="3619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Rectangle 68"/>
            <p:cNvSpPr>
              <a:spLocks noChangeArrowheads="1"/>
            </p:cNvSpPr>
            <p:nvPr/>
          </p:nvSpPr>
          <p:spPr bwMode="auto">
            <a:xfrm>
              <a:off x="5940425" y="550862"/>
              <a:ext cx="360362" cy="36195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Rectangle 69"/>
            <p:cNvSpPr>
              <a:spLocks noChangeArrowheads="1"/>
            </p:cNvSpPr>
            <p:nvPr/>
          </p:nvSpPr>
          <p:spPr bwMode="auto">
            <a:xfrm>
              <a:off x="5940425" y="1631950"/>
              <a:ext cx="360363" cy="3619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Rectangle 70"/>
            <p:cNvSpPr>
              <a:spLocks noChangeArrowheads="1"/>
            </p:cNvSpPr>
            <p:nvPr/>
          </p:nvSpPr>
          <p:spPr bwMode="auto">
            <a:xfrm>
              <a:off x="5940425" y="1273175"/>
              <a:ext cx="360363" cy="3619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Rectangle 71"/>
            <p:cNvSpPr>
              <a:spLocks noChangeArrowheads="1"/>
            </p:cNvSpPr>
            <p:nvPr/>
          </p:nvSpPr>
          <p:spPr bwMode="auto">
            <a:xfrm>
              <a:off x="6300788" y="90646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Rectangle 72"/>
            <p:cNvSpPr>
              <a:spLocks noChangeArrowheads="1"/>
            </p:cNvSpPr>
            <p:nvPr/>
          </p:nvSpPr>
          <p:spPr bwMode="auto">
            <a:xfrm>
              <a:off x="6300788" y="5461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6300788" y="1627188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Rectangle 74"/>
            <p:cNvSpPr>
              <a:spLocks noChangeArrowheads="1"/>
            </p:cNvSpPr>
            <p:nvPr/>
          </p:nvSpPr>
          <p:spPr bwMode="auto">
            <a:xfrm>
              <a:off x="6300788" y="126841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5580063" y="4143375"/>
              <a:ext cx="360362" cy="365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Rectangle 76"/>
            <p:cNvSpPr>
              <a:spLocks noChangeArrowheads="1"/>
            </p:cNvSpPr>
            <p:nvPr/>
          </p:nvSpPr>
          <p:spPr bwMode="auto">
            <a:xfrm>
              <a:off x="5580063" y="3783013"/>
              <a:ext cx="360362" cy="365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5580063" y="4864100"/>
              <a:ext cx="360362" cy="365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Rectangle 78"/>
            <p:cNvSpPr>
              <a:spLocks noChangeArrowheads="1"/>
            </p:cNvSpPr>
            <p:nvPr/>
          </p:nvSpPr>
          <p:spPr bwMode="auto">
            <a:xfrm>
              <a:off x="5580063" y="4505325"/>
              <a:ext cx="360362" cy="365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Rectangle 79"/>
            <p:cNvSpPr>
              <a:spLocks noChangeArrowheads="1"/>
            </p:cNvSpPr>
            <p:nvPr/>
          </p:nvSpPr>
          <p:spPr bwMode="auto">
            <a:xfrm>
              <a:off x="5940425" y="4141788"/>
              <a:ext cx="360363" cy="36671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Rectangle 80"/>
            <p:cNvSpPr>
              <a:spLocks noChangeArrowheads="1"/>
            </p:cNvSpPr>
            <p:nvPr/>
          </p:nvSpPr>
          <p:spPr bwMode="auto">
            <a:xfrm>
              <a:off x="5940425" y="3781425"/>
              <a:ext cx="360363" cy="36671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5940425" y="4862513"/>
              <a:ext cx="360363" cy="36671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5940425" y="4503738"/>
              <a:ext cx="360363" cy="36671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Rectangle 83"/>
            <p:cNvSpPr>
              <a:spLocks noChangeArrowheads="1"/>
            </p:cNvSpPr>
            <p:nvPr/>
          </p:nvSpPr>
          <p:spPr bwMode="auto">
            <a:xfrm>
              <a:off x="6300788" y="4141788"/>
              <a:ext cx="360362" cy="365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Rectangle 84"/>
            <p:cNvSpPr>
              <a:spLocks noChangeArrowheads="1"/>
            </p:cNvSpPr>
            <p:nvPr/>
          </p:nvSpPr>
          <p:spPr bwMode="auto">
            <a:xfrm>
              <a:off x="6300788" y="3781425"/>
              <a:ext cx="360362" cy="365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Rectangle 85"/>
            <p:cNvSpPr>
              <a:spLocks noChangeArrowheads="1"/>
            </p:cNvSpPr>
            <p:nvPr/>
          </p:nvSpPr>
          <p:spPr bwMode="auto">
            <a:xfrm>
              <a:off x="6300788" y="4862513"/>
              <a:ext cx="360362" cy="365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Rectangle 86"/>
            <p:cNvSpPr>
              <a:spLocks noChangeArrowheads="1"/>
            </p:cNvSpPr>
            <p:nvPr/>
          </p:nvSpPr>
          <p:spPr bwMode="auto">
            <a:xfrm>
              <a:off x="6300788" y="4503738"/>
              <a:ext cx="360362" cy="3651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7380288" y="378936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Rectangle 88"/>
            <p:cNvSpPr>
              <a:spLocks noChangeArrowheads="1"/>
            </p:cNvSpPr>
            <p:nvPr/>
          </p:nvSpPr>
          <p:spPr bwMode="auto">
            <a:xfrm>
              <a:off x="6661150" y="34290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6661150" y="37893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7019925" y="37893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9" name="Rectangle 91"/>
            <p:cNvSpPr>
              <a:spLocks noChangeArrowheads="1"/>
            </p:cNvSpPr>
            <p:nvPr/>
          </p:nvSpPr>
          <p:spPr bwMode="auto">
            <a:xfrm>
              <a:off x="7019925" y="34290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0" name="Rectangle 92"/>
            <p:cNvSpPr>
              <a:spLocks noChangeArrowheads="1"/>
            </p:cNvSpPr>
            <p:nvPr/>
          </p:nvSpPr>
          <p:spPr bwMode="auto">
            <a:xfrm>
              <a:off x="7380288" y="34290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" name="Rectangle 93"/>
            <p:cNvSpPr>
              <a:spLocks noChangeArrowheads="1"/>
            </p:cNvSpPr>
            <p:nvPr/>
          </p:nvSpPr>
          <p:spPr bwMode="auto">
            <a:xfrm>
              <a:off x="7740650" y="37893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" name="Rectangle 94"/>
            <p:cNvSpPr>
              <a:spLocks noChangeArrowheads="1"/>
            </p:cNvSpPr>
            <p:nvPr/>
          </p:nvSpPr>
          <p:spPr bwMode="auto">
            <a:xfrm>
              <a:off x="7740650" y="34290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3" name="Rectangle 95"/>
            <p:cNvSpPr>
              <a:spLocks noChangeArrowheads="1"/>
            </p:cNvSpPr>
            <p:nvPr/>
          </p:nvSpPr>
          <p:spPr bwMode="auto">
            <a:xfrm>
              <a:off x="7380288" y="1989138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4" name="Rectangle 96"/>
            <p:cNvSpPr>
              <a:spLocks noChangeArrowheads="1"/>
            </p:cNvSpPr>
            <p:nvPr/>
          </p:nvSpPr>
          <p:spPr bwMode="auto">
            <a:xfrm>
              <a:off x="6661150" y="162877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5" name="Rectangle 97"/>
            <p:cNvSpPr>
              <a:spLocks noChangeArrowheads="1"/>
            </p:cNvSpPr>
            <p:nvPr/>
          </p:nvSpPr>
          <p:spPr bwMode="auto">
            <a:xfrm>
              <a:off x="6661150" y="1989138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6" name="Rectangle 98"/>
            <p:cNvSpPr>
              <a:spLocks noChangeArrowheads="1"/>
            </p:cNvSpPr>
            <p:nvPr/>
          </p:nvSpPr>
          <p:spPr bwMode="auto">
            <a:xfrm>
              <a:off x="7019925" y="1989138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7" name="Rectangle 99"/>
            <p:cNvSpPr>
              <a:spLocks noChangeArrowheads="1"/>
            </p:cNvSpPr>
            <p:nvPr/>
          </p:nvSpPr>
          <p:spPr bwMode="auto">
            <a:xfrm>
              <a:off x="7019925" y="162877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8" name="Rectangle 100"/>
            <p:cNvSpPr>
              <a:spLocks noChangeArrowheads="1"/>
            </p:cNvSpPr>
            <p:nvPr/>
          </p:nvSpPr>
          <p:spPr bwMode="auto">
            <a:xfrm>
              <a:off x="7380288" y="162877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9" name="Rectangle 101"/>
            <p:cNvSpPr>
              <a:spLocks noChangeArrowheads="1"/>
            </p:cNvSpPr>
            <p:nvPr/>
          </p:nvSpPr>
          <p:spPr bwMode="auto">
            <a:xfrm>
              <a:off x="7740650" y="1989138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0" name="Rectangle 102"/>
            <p:cNvSpPr>
              <a:spLocks noChangeArrowheads="1"/>
            </p:cNvSpPr>
            <p:nvPr/>
          </p:nvSpPr>
          <p:spPr bwMode="auto">
            <a:xfrm>
              <a:off x="7740650" y="162877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1" name="Rectangle 103"/>
            <p:cNvSpPr>
              <a:spLocks noChangeArrowheads="1"/>
            </p:cNvSpPr>
            <p:nvPr/>
          </p:nvSpPr>
          <p:spPr bwMode="auto">
            <a:xfrm>
              <a:off x="4859338" y="378936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" name="Rectangle 104"/>
            <p:cNvSpPr>
              <a:spLocks noChangeArrowheads="1"/>
            </p:cNvSpPr>
            <p:nvPr/>
          </p:nvSpPr>
          <p:spPr bwMode="auto">
            <a:xfrm>
              <a:off x="4140200" y="34290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3" name="Rectangle 105"/>
            <p:cNvSpPr>
              <a:spLocks noChangeArrowheads="1"/>
            </p:cNvSpPr>
            <p:nvPr/>
          </p:nvSpPr>
          <p:spPr bwMode="auto">
            <a:xfrm>
              <a:off x="4140200" y="37893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4" name="Rectangle 106"/>
            <p:cNvSpPr>
              <a:spLocks noChangeArrowheads="1"/>
            </p:cNvSpPr>
            <p:nvPr/>
          </p:nvSpPr>
          <p:spPr bwMode="auto">
            <a:xfrm>
              <a:off x="4498975" y="37893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5" name="Rectangle 107"/>
            <p:cNvSpPr>
              <a:spLocks noChangeArrowheads="1"/>
            </p:cNvSpPr>
            <p:nvPr/>
          </p:nvSpPr>
          <p:spPr bwMode="auto">
            <a:xfrm>
              <a:off x="4498975" y="34290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6" name="Rectangle 108"/>
            <p:cNvSpPr>
              <a:spLocks noChangeArrowheads="1"/>
            </p:cNvSpPr>
            <p:nvPr/>
          </p:nvSpPr>
          <p:spPr bwMode="auto">
            <a:xfrm>
              <a:off x="4859338" y="342900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auto">
            <a:xfrm>
              <a:off x="5219700" y="378936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auto">
            <a:xfrm>
              <a:off x="5219700" y="34290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auto">
            <a:xfrm>
              <a:off x="4859337" y="1989139"/>
              <a:ext cx="366712" cy="36353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auto">
            <a:xfrm>
              <a:off x="4140200" y="162877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1" name="Rectangle 113"/>
            <p:cNvSpPr>
              <a:spLocks noChangeArrowheads="1"/>
            </p:cNvSpPr>
            <p:nvPr/>
          </p:nvSpPr>
          <p:spPr bwMode="auto">
            <a:xfrm>
              <a:off x="4140200" y="1989136"/>
              <a:ext cx="365125" cy="36353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" name="Rectangle 114"/>
            <p:cNvSpPr>
              <a:spLocks noChangeArrowheads="1"/>
            </p:cNvSpPr>
            <p:nvPr/>
          </p:nvSpPr>
          <p:spPr bwMode="auto">
            <a:xfrm>
              <a:off x="4498975" y="1989139"/>
              <a:ext cx="360362" cy="36353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" name="Rectangle 115"/>
            <p:cNvSpPr>
              <a:spLocks noChangeArrowheads="1"/>
            </p:cNvSpPr>
            <p:nvPr/>
          </p:nvSpPr>
          <p:spPr bwMode="auto">
            <a:xfrm>
              <a:off x="4498975" y="162877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" name="Rectangle 116"/>
            <p:cNvSpPr>
              <a:spLocks noChangeArrowheads="1"/>
            </p:cNvSpPr>
            <p:nvPr/>
          </p:nvSpPr>
          <p:spPr bwMode="auto">
            <a:xfrm>
              <a:off x="4859338" y="162877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" name="Rectangle 117"/>
            <p:cNvSpPr>
              <a:spLocks noChangeArrowheads="1"/>
            </p:cNvSpPr>
            <p:nvPr/>
          </p:nvSpPr>
          <p:spPr bwMode="auto">
            <a:xfrm>
              <a:off x="5219700" y="1989138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" name="Rectangle 118"/>
            <p:cNvSpPr>
              <a:spLocks noChangeArrowheads="1"/>
            </p:cNvSpPr>
            <p:nvPr/>
          </p:nvSpPr>
          <p:spPr bwMode="auto">
            <a:xfrm>
              <a:off x="5219700" y="162877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" name="Rectangle 119"/>
            <p:cNvSpPr>
              <a:spLocks noChangeArrowheads="1"/>
            </p:cNvSpPr>
            <p:nvPr/>
          </p:nvSpPr>
          <p:spPr bwMode="auto">
            <a:xfrm>
              <a:off x="6661150" y="41497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8" name="Rectangle 120"/>
            <p:cNvSpPr>
              <a:spLocks noChangeArrowheads="1"/>
            </p:cNvSpPr>
            <p:nvPr/>
          </p:nvSpPr>
          <p:spPr bwMode="auto">
            <a:xfrm>
              <a:off x="7019925" y="41497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9" name="Rectangle 121"/>
            <p:cNvSpPr>
              <a:spLocks noChangeArrowheads="1"/>
            </p:cNvSpPr>
            <p:nvPr/>
          </p:nvSpPr>
          <p:spPr bwMode="auto">
            <a:xfrm>
              <a:off x="7380288" y="414972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0" name="Rectangle 124"/>
            <p:cNvSpPr>
              <a:spLocks noChangeArrowheads="1"/>
            </p:cNvSpPr>
            <p:nvPr/>
          </p:nvSpPr>
          <p:spPr bwMode="auto">
            <a:xfrm>
              <a:off x="4500563" y="414972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1" name="Rectangle 125"/>
            <p:cNvSpPr>
              <a:spLocks noChangeArrowheads="1"/>
            </p:cNvSpPr>
            <p:nvPr/>
          </p:nvSpPr>
          <p:spPr bwMode="auto">
            <a:xfrm>
              <a:off x="4859338" y="4149725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" name="Rectangle 126"/>
            <p:cNvSpPr>
              <a:spLocks noChangeArrowheads="1"/>
            </p:cNvSpPr>
            <p:nvPr/>
          </p:nvSpPr>
          <p:spPr bwMode="auto">
            <a:xfrm>
              <a:off x="5219700" y="4149725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" name="Rectangle 127"/>
            <p:cNvSpPr>
              <a:spLocks noChangeArrowheads="1"/>
            </p:cNvSpPr>
            <p:nvPr/>
          </p:nvSpPr>
          <p:spPr bwMode="auto">
            <a:xfrm>
              <a:off x="6661150" y="126841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4" name="Rectangle 128"/>
            <p:cNvSpPr>
              <a:spLocks noChangeArrowheads="1"/>
            </p:cNvSpPr>
            <p:nvPr/>
          </p:nvSpPr>
          <p:spPr bwMode="auto">
            <a:xfrm>
              <a:off x="7019925" y="126841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5" name="Rectangle 129"/>
            <p:cNvSpPr>
              <a:spLocks noChangeArrowheads="1"/>
            </p:cNvSpPr>
            <p:nvPr/>
          </p:nvSpPr>
          <p:spPr bwMode="auto">
            <a:xfrm>
              <a:off x="7380288" y="126841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6" name="Rectangle 130"/>
            <p:cNvSpPr>
              <a:spLocks noChangeArrowheads="1"/>
            </p:cNvSpPr>
            <p:nvPr/>
          </p:nvSpPr>
          <p:spPr bwMode="auto">
            <a:xfrm>
              <a:off x="4500563" y="126841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7" name="Rectangle 131"/>
            <p:cNvSpPr>
              <a:spLocks noChangeArrowheads="1"/>
            </p:cNvSpPr>
            <p:nvPr/>
          </p:nvSpPr>
          <p:spPr bwMode="auto">
            <a:xfrm>
              <a:off x="4859338" y="1268413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8" name="Rectangle 132"/>
            <p:cNvSpPr>
              <a:spLocks noChangeArrowheads="1"/>
            </p:cNvSpPr>
            <p:nvPr/>
          </p:nvSpPr>
          <p:spPr bwMode="auto">
            <a:xfrm>
              <a:off x="5219700" y="1268413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9" name="Rectangle 136"/>
            <p:cNvSpPr>
              <a:spLocks noChangeArrowheads="1"/>
            </p:cNvSpPr>
            <p:nvPr/>
          </p:nvSpPr>
          <p:spPr bwMode="auto">
            <a:xfrm>
              <a:off x="6661150" y="4508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0" name="Rectangle 137"/>
            <p:cNvSpPr>
              <a:spLocks noChangeArrowheads="1"/>
            </p:cNvSpPr>
            <p:nvPr/>
          </p:nvSpPr>
          <p:spPr bwMode="auto">
            <a:xfrm>
              <a:off x="7019925" y="4508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1" name="Rectangle 138"/>
            <p:cNvSpPr>
              <a:spLocks noChangeArrowheads="1"/>
            </p:cNvSpPr>
            <p:nvPr/>
          </p:nvSpPr>
          <p:spPr bwMode="auto">
            <a:xfrm>
              <a:off x="4860925" y="4508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2" name="Rectangle 139"/>
            <p:cNvSpPr>
              <a:spLocks noChangeArrowheads="1"/>
            </p:cNvSpPr>
            <p:nvPr/>
          </p:nvSpPr>
          <p:spPr bwMode="auto">
            <a:xfrm>
              <a:off x="5219700" y="450850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" name="Rectangle 140"/>
            <p:cNvSpPr>
              <a:spLocks noChangeArrowheads="1"/>
            </p:cNvSpPr>
            <p:nvPr/>
          </p:nvSpPr>
          <p:spPr bwMode="auto">
            <a:xfrm>
              <a:off x="4860925" y="90805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4" name="Rectangle 141"/>
            <p:cNvSpPr>
              <a:spLocks noChangeArrowheads="1"/>
            </p:cNvSpPr>
            <p:nvPr/>
          </p:nvSpPr>
          <p:spPr bwMode="auto">
            <a:xfrm>
              <a:off x="5219700" y="908050"/>
              <a:ext cx="360363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5" name="Rectangle 142"/>
            <p:cNvSpPr>
              <a:spLocks noChangeArrowheads="1"/>
            </p:cNvSpPr>
            <p:nvPr/>
          </p:nvSpPr>
          <p:spPr bwMode="auto">
            <a:xfrm>
              <a:off x="6659563" y="90805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6" name="Rectangle 143"/>
            <p:cNvSpPr>
              <a:spLocks noChangeArrowheads="1"/>
            </p:cNvSpPr>
            <p:nvPr/>
          </p:nvSpPr>
          <p:spPr bwMode="auto">
            <a:xfrm>
              <a:off x="7018338" y="908050"/>
              <a:ext cx="360362" cy="3603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142984"/>
            <a:ext cx="1437164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" name="Стрелка вниз 128"/>
          <p:cNvSpPr/>
          <p:nvPr/>
        </p:nvSpPr>
        <p:spPr>
          <a:xfrm rot="18874693">
            <a:off x="3019858" y="2325624"/>
            <a:ext cx="185217" cy="1135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низ 129"/>
          <p:cNvSpPr/>
          <p:nvPr/>
        </p:nvSpPr>
        <p:spPr>
          <a:xfrm rot="2133128">
            <a:off x="6187288" y="2195956"/>
            <a:ext cx="162983" cy="1149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6185317" y="393497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Second variant:</a:t>
            </a:r>
          </a:p>
          <a:p>
            <a:r>
              <a:rPr lang="en-US" b="1" dirty="0" smtClean="0"/>
              <a:t>Compact ZDC of 20 modules with high granularity.</a:t>
            </a:r>
            <a:endParaRPr lang="ru-RU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182785" y="40079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First variant:</a:t>
            </a:r>
          </a:p>
          <a:p>
            <a:r>
              <a:rPr lang="en-US" b="1" dirty="0" smtClean="0"/>
              <a:t>Extended HCAL of 120 modules with high granularity</a:t>
            </a:r>
            <a:endParaRPr lang="ru-RU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6155635" y="2437985"/>
            <a:ext cx="2916883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Simple, cheap.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Low acceptance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Poor event plane resolution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Problem with centrality,</a:t>
            </a:r>
          </a:p>
          <a:p>
            <a:r>
              <a:rPr lang="en-US" b="1" dirty="0">
                <a:solidFill>
                  <a:srgbClr val="FF0000"/>
                </a:solidFill>
              </a:rPr>
              <a:t>Excessive segmentation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6833" y="3429316"/>
            <a:ext cx="327585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High acceptance,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Nice event plane resolution.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Very expensive,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Complicated,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Excessive segmentation.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581758" y="4987605"/>
            <a:ext cx="550009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FHCAL of 44 modules: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Optimum segmentation, High acceptance,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Nice event plane resolution, Centrality  measurement,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Reasonably simple and cheap.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4902" y="988756"/>
            <a:ext cx="271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transverse sizes 10x10 cm</a:t>
            </a:r>
            <a:r>
              <a:rPr lang="en-US" b="1" baseline="30000" dirty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78119" y="4970717"/>
            <a:ext cx="271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transverse sizes </a:t>
            </a:r>
            <a:r>
              <a:rPr lang="en-US" b="1" dirty="0" smtClean="0"/>
              <a:t>15x15 </a:t>
            </a:r>
            <a:r>
              <a:rPr lang="en-US" b="1" dirty="0"/>
              <a:t>cm</a:t>
            </a:r>
            <a:r>
              <a:rPr lang="en-US" b="1" baseline="30000" dirty="0"/>
              <a:t>2</a:t>
            </a:r>
            <a:endParaRPr lang="ru-RU" dirty="0"/>
          </a:p>
        </p:txBody>
      </p:sp>
      <p:sp>
        <p:nvSpPr>
          <p:cNvPr id="137" name="Стрелка вниз 136"/>
          <p:cNvSpPr/>
          <p:nvPr/>
        </p:nvSpPr>
        <p:spPr>
          <a:xfrm rot="2840385">
            <a:off x="3070230" y="1144611"/>
            <a:ext cx="50769" cy="99219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трелка вниз 137"/>
          <p:cNvSpPr/>
          <p:nvPr/>
        </p:nvSpPr>
        <p:spPr>
          <a:xfrm rot="18222101">
            <a:off x="6067643" y="1083343"/>
            <a:ext cx="62934" cy="92376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4015264" y="2654119"/>
            <a:ext cx="1939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Final structure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03" y="3009743"/>
            <a:ext cx="2078916" cy="1871634"/>
          </a:xfrm>
          <a:prstGeom prst="rect">
            <a:avLst/>
          </a:prstGeom>
        </p:spPr>
      </p:pic>
      <p:sp>
        <p:nvSpPr>
          <p:cNvPr id="151552" name="TextBox 151551"/>
          <p:cNvSpPr txBox="1"/>
          <p:nvPr/>
        </p:nvSpPr>
        <p:spPr>
          <a:xfrm>
            <a:off x="3185363" y="1411864"/>
            <a:ext cx="297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Interaction length </a:t>
            </a:r>
            <a:r>
              <a:rPr lang="el-GR" b="1" dirty="0" smtClean="0"/>
              <a:t>Λ</a:t>
            </a:r>
            <a:r>
              <a:rPr lang="en-GB" b="1" baseline="-25000" dirty="0" smtClean="0"/>
              <a:t>i</a:t>
            </a:r>
            <a:r>
              <a:rPr lang="en-GB" b="1" dirty="0" smtClean="0"/>
              <a:t>~20 cm defines both longitudinal and transverse sizes of hadron shower. </a:t>
            </a:r>
          </a:p>
        </p:txBody>
      </p:sp>
      <p:sp>
        <p:nvSpPr>
          <p:cNvPr id="141" name="TextBox 1"/>
          <p:cNvSpPr txBox="1">
            <a:spLocks noChangeArrowheads="1"/>
          </p:cNvSpPr>
          <p:nvPr/>
        </p:nvSpPr>
        <p:spPr bwMode="auto">
          <a:xfrm>
            <a:off x="0" y="-6613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The  FHCAL geometry is optimized according to requirements</a:t>
            </a:r>
            <a:r>
              <a:rPr lang="en-US" altLang="ru-RU" sz="20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alt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134" y="6307787"/>
            <a:ext cx="76758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But can other detectors (e.g. Forward Scintillator </a:t>
            </a:r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all) be so efficient as </a:t>
            </a:r>
            <a:r>
              <a:rPr lang="en-US" b="1" dirty="0" err="1" smtClean="0">
                <a:solidFill>
                  <a:srgbClr val="C00000"/>
                </a:solidFill>
              </a:rPr>
              <a:t>FHCal</a:t>
            </a:r>
            <a:r>
              <a:rPr lang="en-US" b="1" dirty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5165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81623" tIns="55209" rIns="81623" bIns="4081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en-US" altLang="ru-RU" sz="2400" b="1" dirty="0" smtClean="0">
                <a:solidFill>
                  <a:srgbClr val="C00000"/>
                </a:solidFill>
                <a:latin typeface="+mn-lt"/>
              </a:rPr>
              <a:t>Consideration of  Forward Wall for centrality measurements. </a:t>
            </a:r>
            <a:endParaRPr lang="en-US" alt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48680"/>
            <a:ext cx="601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FW has outer diameter 140 cm and inner diameter 10 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Each cell of FW equals to 5x5 cm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About  1200 cells (600 from each side) were considered.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A568A8B-C0F3-4C86-8445-2719000C563B}" type="slidenum">
              <a:rPr lang="en-US" altLang="ru-RU" smtClean="0"/>
              <a:pPr/>
              <a:t>13</a:t>
            </a:fld>
            <a:endParaRPr lang="en-US" altLang="ru-RU" dirty="0"/>
          </a:p>
        </p:txBody>
      </p:sp>
      <p:pic>
        <p:nvPicPr>
          <p:cNvPr id="11266" name="Picture 9" descr="c_centrality_realFW_withWeight_det12_AuAuss5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22466"/>
            <a:ext cx="3168352" cy="24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c_centrality_realFW_withWeight_det12_AuAuss11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4"/>
          <a:stretch>
            <a:fillRect/>
          </a:stretch>
        </p:blipFill>
        <p:spPr bwMode="auto">
          <a:xfrm>
            <a:off x="3254346" y="4263515"/>
            <a:ext cx="3312368" cy="2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28"/>
          <a:stretch/>
        </p:blipFill>
        <p:spPr bwMode="auto">
          <a:xfrm>
            <a:off x="428407" y="1551719"/>
            <a:ext cx="2448613" cy="240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1"/>
          <a:stretch/>
        </p:blipFill>
        <p:spPr bwMode="auto">
          <a:xfrm>
            <a:off x="512046" y="4263515"/>
            <a:ext cx="2226325" cy="24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47536"/>
              </p:ext>
            </p:extLst>
          </p:nvPr>
        </p:nvGraphicFramePr>
        <p:xfrm>
          <a:off x="5220072" y="1916832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name="Уравнение" r:id="rId7" imgW="939600" imgH="266400" progId="Equation.3">
                  <p:embed/>
                </p:oleObj>
              </mc:Choice>
              <mc:Fallback>
                <p:oleObj name="Уравнение" r:id="rId7" imgW="939600" imgH="2664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916832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731362"/>
              </p:ext>
            </p:extLst>
          </p:nvPr>
        </p:nvGraphicFramePr>
        <p:xfrm>
          <a:off x="5290262" y="4683413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Формула" r:id="rId9" imgW="990170" imgH="266584" progId="Equation.3">
                  <p:embed/>
                </p:oleObj>
              </mc:Choice>
              <mc:Fallback>
                <p:oleObj name="Формула" r:id="rId9" imgW="990170" imgH="266584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262" y="4683413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2987824" y="2634001"/>
            <a:ext cx="504056" cy="218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971073" y="5271975"/>
            <a:ext cx="504056" cy="218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60232" y="3483084"/>
            <a:ext cx="241176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Resolution of impact parameter is a factor of 2-3  worse comparing with </a:t>
            </a:r>
            <a:r>
              <a:rPr lang="en-US" b="1" dirty="0" err="1" smtClean="0">
                <a:solidFill>
                  <a:srgbClr val="C00000"/>
                </a:solidFill>
              </a:rPr>
              <a:t>FHCal</a:t>
            </a:r>
            <a:r>
              <a:rPr lang="en-US" b="1" dirty="0" smtClean="0">
                <a:solidFill>
                  <a:srgbClr val="C00000"/>
                </a:solidFill>
              </a:rPr>
              <a:t> option.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90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8031" r="9078" b="7322"/>
          <a:stretch/>
        </p:blipFill>
        <p:spPr bwMode="auto">
          <a:xfrm>
            <a:off x="251520" y="2188181"/>
            <a:ext cx="3216992" cy="21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2220" y="6309320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6803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7989" r="8884" b="7327"/>
          <a:stretch/>
        </p:blipFill>
        <p:spPr bwMode="auto">
          <a:xfrm>
            <a:off x="5149236" y="2034398"/>
            <a:ext cx="3536584" cy="23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661" y="1652782"/>
            <a:ext cx="2847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</a:rPr>
              <a:t>nly </a:t>
            </a:r>
            <a:r>
              <a:rPr lang="en-US" sz="1600" b="1" dirty="0">
                <a:solidFill>
                  <a:srgbClr val="C00000"/>
                </a:solidFill>
              </a:rPr>
              <a:t>charged spectators (protons and fragments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172415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All charged particles (including </a:t>
            </a:r>
            <a:r>
              <a:rPr lang="en-US" sz="1600" b="1" dirty="0" err="1" smtClean="0">
                <a:solidFill>
                  <a:srgbClr val="C00000"/>
                </a:solidFill>
              </a:rPr>
              <a:t>pions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2090"/>
            <a:ext cx="9144000" cy="5165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81623" tIns="55209" rIns="81623" bIns="4081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en-US" altLang="ru-RU" sz="2400" b="1" dirty="0" smtClean="0">
                <a:solidFill>
                  <a:srgbClr val="C00000"/>
                </a:solidFill>
                <a:latin typeface="+mn-lt"/>
              </a:rPr>
              <a:t>Angular resolution of event plane for FW at different energies.</a:t>
            </a:r>
            <a:endParaRPr lang="en-US" alt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779150"/>
            <a:ext cx="8550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best resolution of event plane is about 30</a:t>
            </a:r>
            <a:r>
              <a:rPr lang="en-US" b="1" baseline="30000" dirty="0" smtClean="0"/>
              <a:t>0</a:t>
            </a:r>
            <a:r>
              <a:rPr lang="en-US" b="1" dirty="0" smtClean="0"/>
              <a:t>-40</a:t>
            </a:r>
            <a:r>
              <a:rPr lang="en-US" b="1" baseline="30000" dirty="0" smtClean="0"/>
              <a:t>0 </a:t>
            </a:r>
            <a:r>
              <a:rPr lang="en-US" b="1" dirty="0" smtClean="0"/>
              <a:t>in case of charged spectators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For all charged particles the resolution increases to 50</a:t>
            </a:r>
            <a:r>
              <a:rPr lang="en-US" b="1" baseline="30000" dirty="0" smtClean="0"/>
              <a:t>0</a:t>
            </a:r>
            <a:r>
              <a:rPr lang="en-US" b="1" dirty="0" smtClean="0"/>
              <a:t>-60</a:t>
            </a:r>
            <a:r>
              <a:rPr lang="en-US" b="1" baseline="30000" dirty="0" smtClean="0"/>
              <a:t>0 </a:t>
            </a:r>
            <a:r>
              <a:rPr lang="en-US" b="1" dirty="0" smtClean="0"/>
              <a:t>for low energies and is drastically worse at highest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It is a factor of 3 worse comparing to </a:t>
            </a:r>
            <a:r>
              <a:rPr lang="en-US" b="1" dirty="0" err="1" smtClean="0"/>
              <a:t>FHCal</a:t>
            </a:r>
            <a:r>
              <a:rPr lang="en-US" b="1" dirty="0" smtClean="0"/>
              <a:t> option.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9171" y="2745862"/>
            <a:ext cx="145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Weight </a:t>
            </a:r>
            <a:r>
              <a:rPr lang="en-US" b="1" i="1" dirty="0" err="1" smtClean="0"/>
              <a:t>w</a:t>
            </a:r>
            <a:r>
              <a:rPr lang="en-US" b="1" i="1" baseline="-25000" dirty="0" err="1" smtClean="0"/>
              <a:t>i</a:t>
            </a:r>
            <a:r>
              <a:rPr lang="en-US" b="1" i="1" dirty="0" smtClean="0"/>
              <a:t>=1.</a:t>
            </a:r>
            <a:r>
              <a:rPr lang="en-US" b="1" baseline="-25000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591788" y="4201837"/>
            <a:ext cx="485960" cy="255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97208"/>
            <a:ext cx="1616772" cy="7841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0522" y="775733"/>
            <a:ext cx="814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Weight </a:t>
            </a:r>
            <a:r>
              <a:rPr lang="en-US" b="1" i="1" dirty="0" err="1" smtClean="0"/>
              <a:t>w</a:t>
            </a:r>
            <a:r>
              <a:rPr lang="en-US" b="1" i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/>
              <a:t>was taken as 1. or as a energy deposition </a:t>
            </a: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b="1" i="1" dirty="0" smtClean="0"/>
              <a:t> </a:t>
            </a:r>
            <a:r>
              <a:rPr lang="en-US" b="1" dirty="0" smtClean="0"/>
              <a:t>in given FW </a:t>
            </a:r>
            <a:r>
              <a:rPr lang="en-US" b="1" i="1" dirty="0" err="1" smtClean="0"/>
              <a:t>i</a:t>
            </a:r>
            <a:r>
              <a:rPr lang="en-US" b="1" i="1" dirty="0" smtClean="0"/>
              <a:t>-</a:t>
            </a:r>
            <a:r>
              <a:rPr lang="en-US" b="1" dirty="0" smtClean="0"/>
              <a:t>cell.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76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538" y="2644951"/>
            <a:ext cx="5548754" cy="39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605" y="14366"/>
            <a:ext cx="9136687" cy="5165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81623" tIns="55209" rIns="81623" bIns="4081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en-US" altLang="ru-RU" sz="2400" b="1" dirty="0" smtClean="0">
                <a:solidFill>
                  <a:srgbClr val="C00000"/>
                </a:solidFill>
                <a:latin typeface="+mn-lt"/>
              </a:rPr>
              <a:t>Why </a:t>
            </a:r>
            <a:r>
              <a:rPr lang="en-US" altLang="ru-RU" sz="2400" b="1" dirty="0" err="1" smtClean="0">
                <a:solidFill>
                  <a:srgbClr val="C00000"/>
                </a:solidFill>
                <a:latin typeface="+mn-lt"/>
              </a:rPr>
              <a:t>pions</a:t>
            </a:r>
            <a:r>
              <a:rPr lang="en-US" altLang="ru-RU" sz="2400" b="1" dirty="0" smtClean="0">
                <a:solidFill>
                  <a:srgbClr val="C00000"/>
                </a:solidFill>
                <a:latin typeface="+mn-lt"/>
              </a:rPr>
              <a:t> spoil the event plane resolution?</a:t>
            </a:r>
            <a:endParaRPr lang="en-US" alt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6985" y="946678"/>
            <a:ext cx="4493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If weight </a:t>
            </a:r>
            <a:r>
              <a:rPr lang="en-US" b="1" i="1" dirty="0" err="1" smtClean="0"/>
              <a:t>w</a:t>
            </a:r>
            <a:r>
              <a:rPr lang="en-US" b="1" i="1" baseline="-25000" dirty="0" err="1" smtClean="0"/>
              <a:t>i</a:t>
            </a:r>
            <a:r>
              <a:rPr lang="en-US" b="1" i="1" dirty="0" smtClean="0"/>
              <a:t>=</a:t>
            </a:r>
            <a:r>
              <a:rPr lang="en-US" b="1" i="1" dirty="0" err="1" smtClean="0"/>
              <a:t>E</a:t>
            </a:r>
            <a:r>
              <a:rPr lang="en-US" b="1" i="1" baseline="-25000" dirty="0" err="1" smtClean="0"/>
              <a:t>i</a:t>
            </a:r>
            <a:r>
              <a:rPr lang="en-US" b="1" i="1" baseline="-25000" dirty="0" smtClean="0"/>
              <a:t> </a:t>
            </a:r>
            <a:r>
              <a:rPr lang="en-US" b="1" dirty="0" smtClean="0"/>
              <a:t>then the resolution for the highest energy is better, </a:t>
            </a:r>
          </a:p>
          <a:p>
            <a:r>
              <a:rPr lang="en-US" b="1" dirty="0" smtClean="0"/>
              <a:t>but it is worse for low energies.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510" y="4644135"/>
            <a:ext cx="3690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resolution degradation is due to the fact that protons and </a:t>
            </a:r>
            <a:r>
              <a:rPr lang="en-US" b="1" dirty="0" err="1" smtClean="0"/>
              <a:t>pions</a:t>
            </a:r>
            <a:r>
              <a:rPr lang="en-US" b="1" dirty="0" smtClean="0"/>
              <a:t> have an opposite signs of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1</a:t>
            </a:r>
            <a:r>
              <a:rPr lang="en-US" b="1" dirty="0" smtClean="0"/>
              <a:t> flow.</a:t>
            </a:r>
            <a:endParaRPr lang="ru-RU" b="1" dirty="0"/>
          </a:p>
        </p:txBody>
      </p:sp>
      <p:pic>
        <p:nvPicPr>
          <p:cNvPr id="77826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7464" r="7497" b="7564"/>
          <a:stretch/>
        </p:blipFill>
        <p:spPr bwMode="auto">
          <a:xfrm>
            <a:off x="179512" y="692697"/>
            <a:ext cx="41044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2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578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Status of </a:t>
            </a:r>
            <a:r>
              <a:rPr lang="en-US" sz="2800" b="1" dirty="0" err="1" smtClean="0">
                <a:solidFill>
                  <a:srgbClr val="C00000"/>
                </a:solidFill>
              </a:rPr>
              <a:t>FHCal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3" y="692696"/>
            <a:ext cx="4361262" cy="2573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268760"/>
            <a:ext cx="430648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 present, about half of </a:t>
            </a:r>
            <a:r>
              <a:rPr lang="en-US" dirty="0" err="1" smtClean="0"/>
              <a:t>FHCal</a:t>
            </a:r>
            <a:r>
              <a:rPr lang="en-US" dirty="0" smtClean="0"/>
              <a:t> modules are ready for the tests.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FHCal</a:t>
            </a:r>
            <a:r>
              <a:rPr lang="en-US" dirty="0" smtClean="0"/>
              <a:t> modules will be ready in 2019.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3DB917-2B2D-47AF-BC00-8D2ED989B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3"/>
          <a:stretch/>
        </p:blipFill>
        <p:spPr>
          <a:xfrm>
            <a:off x="3538406" y="3945564"/>
            <a:ext cx="4063919" cy="2775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9" y="4214865"/>
            <a:ext cx="2855317" cy="21414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3496138"/>
            <a:ext cx="608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tests at NICA energies confirmed the predicted energy resolution and the optimum </a:t>
            </a:r>
            <a:r>
              <a:rPr lang="en-US" dirty="0" err="1" smtClean="0"/>
              <a:t>FHCal</a:t>
            </a:r>
            <a:r>
              <a:rPr lang="en-US" dirty="0" smtClean="0"/>
              <a:t> module geometry.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84856" y="6519446"/>
            <a:ext cx="3277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 sections in </a:t>
            </a:r>
            <a:r>
              <a:rPr lang="en-US" sz="1600" dirty="0" err="1" smtClean="0"/>
              <a:t>FHCal</a:t>
            </a:r>
            <a:r>
              <a:rPr lang="en-US" sz="1600" dirty="0" smtClean="0"/>
              <a:t> modules</a:t>
            </a:r>
            <a:endParaRPr lang="ru-RU" sz="1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08418" y="5446517"/>
            <a:ext cx="715710" cy="11413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578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Conclusion.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FHCal</a:t>
            </a:r>
            <a:r>
              <a:rPr lang="en-US" b="1" dirty="0" smtClean="0"/>
              <a:t> at MPD is unique tool for the measurements of the geometry of heavy ion collisions.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Due to the detection of all spectator types (protons, neutrons, fragments) of both colliding nuclei the angular resolution of the event plane achieves 20</a:t>
            </a:r>
            <a:r>
              <a:rPr lang="en-US" b="1" baseline="30000" dirty="0" smtClean="0"/>
              <a:t>0</a:t>
            </a:r>
            <a:r>
              <a:rPr lang="en-US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beam hole in </a:t>
            </a:r>
            <a:r>
              <a:rPr lang="en-US" b="1" dirty="0" err="1" smtClean="0"/>
              <a:t>FHCal</a:t>
            </a:r>
            <a:r>
              <a:rPr lang="en-US" b="1" dirty="0" smtClean="0"/>
              <a:t> makes a serious problem with the centrality measurements because of the leak of heavy fragments.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The angular (</a:t>
            </a:r>
            <a:r>
              <a:rPr lang="en-US" b="1" dirty="0" smtClean="0"/>
              <a:t>space) distribution of the spectator deposited energy resolves the ambiguity in the energy deposition for central and peripheral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New experimental observables might be constructed to improve the centrality measurements.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As additional function, </a:t>
            </a:r>
            <a:r>
              <a:rPr lang="en-US" b="1" dirty="0" err="1" smtClean="0"/>
              <a:t>FHCal</a:t>
            </a:r>
            <a:r>
              <a:rPr lang="en-US" b="1" dirty="0" smtClean="0"/>
              <a:t> will be used for the tuning of heavy ion beams at the earliest stage  of MPD operation.</a:t>
            </a:r>
          </a:p>
        </p:txBody>
      </p:sp>
    </p:spTree>
    <p:extLst>
      <p:ext uri="{BB962C8B-B14F-4D97-AF65-F5344CB8AC3E}">
        <p14:creationId xmlns:p14="http://schemas.microsoft.com/office/powerpoint/2010/main" val="18134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9671" y="1988840"/>
            <a:ext cx="5184576" cy="110799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Thank </a:t>
            </a:r>
            <a:r>
              <a:rPr lang="en-US" sz="6600" b="1" dirty="0" smtClean="0">
                <a:solidFill>
                  <a:srgbClr val="FF0000"/>
                </a:solidFill>
              </a:rPr>
              <a:t>you!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28954" r="28259" b="56324"/>
          <a:stretch/>
        </p:blipFill>
        <p:spPr bwMode="auto">
          <a:xfrm>
            <a:off x="28600" y="2420888"/>
            <a:ext cx="43630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840760" cy="11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/>
          <a:srcRect l="5471" t="7895" r="5121" b="3281"/>
          <a:stretch/>
        </p:blipFill>
        <p:spPr bwMode="auto">
          <a:xfrm>
            <a:off x="4427984" y="2564904"/>
            <a:ext cx="4392488" cy="299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-16415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ru-RU" sz="2400" b="1" dirty="0" smtClean="0">
                <a:solidFill>
                  <a:srgbClr val="C00000"/>
                </a:solidFill>
                <a:latin typeface="+mj-lt"/>
              </a:rPr>
              <a:t>Influence of </a:t>
            </a:r>
            <a:r>
              <a:rPr lang="en-GB" altLang="ru-RU" sz="2400" b="1" dirty="0" err="1" smtClean="0">
                <a:solidFill>
                  <a:srgbClr val="C00000"/>
                </a:solidFill>
                <a:latin typeface="+mj-lt"/>
              </a:rPr>
              <a:t>FHCal</a:t>
            </a:r>
            <a:r>
              <a:rPr lang="en-GB" altLang="ru-RU" sz="2400" b="1" dirty="0" smtClean="0">
                <a:solidFill>
                  <a:srgbClr val="C00000"/>
                </a:solidFill>
                <a:latin typeface="+mj-lt"/>
              </a:rPr>
              <a:t> acceptance at event pane reconstruction</a:t>
            </a:r>
            <a:r>
              <a:rPr lang="en-US" altLang="ru-RU" sz="24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alt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805264"/>
            <a:ext cx="856895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Calorimeter with diameter 100-120 cm has an appropriate accuracy in event plane reconstruction in all range of beam energies.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43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42" y="2193903"/>
            <a:ext cx="2078916" cy="1871634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3"/>
          <a:srcRect l="21397" t="25802"/>
          <a:stretch/>
        </p:blipFill>
        <p:spPr bwMode="auto">
          <a:xfrm>
            <a:off x="4623871" y="1553408"/>
            <a:ext cx="4176464" cy="27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86" y="580061"/>
            <a:ext cx="8131562" cy="1152127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826300"/>
                </a:solidFill>
                <a:latin typeface="Calibri" panose="020F0502020204030204" pitchFamily="34" charset="0"/>
              </a:rPr>
              <a:t>Tasks: detection of spectators to measure the </a:t>
            </a:r>
            <a:r>
              <a:rPr lang="en-US" sz="2000" b="1" dirty="0">
                <a:solidFill>
                  <a:srgbClr val="826300"/>
                </a:solidFill>
                <a:latin typeface="Calibri" panose="020F0502020204030204" pitchFamily="34" charset="0"/>
              </a:rPr>
              <a:t>geometry of heavy ion collisions</a:t>
            </a:r>
            <a:r>
              <a:rPr lang="en-US" sz="2000" b="1" dirty="0" smtClean="0">
                <a:solidFill>
                  <a:srgbClr val="826300"/>
                </a:solidFill>
                <a:latin typeface="Calibri" panose="020F0502020204030204" pitchFamily="34" charset="0"/>
              </a:rPr>
              <a:t>:</a:t>
            </a:r>
            <a:endParaRPr lang="en-US" sz="2000" b="1" dirty="0">
              <a:solidFill>
                <a:srgbClr val="826300"/>
              </a:solidFill>
              <a:latin typeface="Calibri" panose="020F0502020204030204" pitchFamily="34" charset="0"/>
            </a:endParaRPr>
          </a:p>
          <a:p>
            <a:pPr>
              <a:buFontTx/>
              <a:buAutoNum type="alphaLcParenR"/>
              <a:defRPr/>
            </a:pPr>
            <a:r>
              <a:rPr lang="en-US" sz="1800" b="1" dirty="0">
                <a:latin typeface="Calibri" panose="020F0502020204030204" pitchFamily="34" charset="0"/>
              </a:rPr>
              <a:t>The centrality of the collision;</a:t>
            </a:r>
          </a:p>
          <a:p>
            <a:pPr marL="0" indent="0">
              <a:buNone/>
              <a:defRPr/>
            </a:pPr>
            <a:r>
              <a:rPr lang="en-US" sz="1800" b="1" dirty="0" smtClean="0">
                <a:latin typeface="Calibri" panose="020F0502020204030204" pitchFamily="34" charset="0"/>
              </a:rPr>
              <a:t>b</a:t>
            </a:r>
            <a:r>
              <a:rPr lang="en-US" sz="1800" b="1" dirty="0">
                <a:latin typeface="Calibri" panose="020F0502020204030204" pitchFamily="34" charset="0"/>
              </a:rPr>
              <a:t>)    The reaction plane orientation.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517641" y="3776365"/>
            <a:ext cx="8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FHCAL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930585" y="2852936"/>
            <a:ext cx="1145471" cy="932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098226" y="2946491"/>
            <a:ext cx="720078" cy="839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19572" y="4581128"/>
            <a:ext cx="7956884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u="sng" dirty="0">
                <a:latin typeface="Calibri" pitchFamily="34" charset="0"/>
              </a:rPr>
              <a:t>Two </a:t>
            </a:r>
            <a:r>
              <a:rPr lang="en-US" altLang="ru-RU" sz="1800" b="1" u="sng" dirty="0" smtClean="0">
                <a:latin typeface="Calibri" pitchFamily="34" charset="0"/>
              </a:rPr>
              <a:t>arms </a:t>
            </a:r>
            <a:r>
              <a:rPr lang="en-US" altLang="ru-RU" sz="1800" b="1" u="sng" dirty="0">
                <a:latin typeface="Calibri" pitchFamily="34" charset="0"/>
              </a:rPr>
              <a:t>of hadron calorimeters </a:t>
            </a:r>
            <a:r>
              <a:rPr lang="en-US" altLang="ru-RU" sz="1800" b="1" dirty="0">
                <a:latin typeface="Calibri" pitchFamily="34" charset="0"/>
              </a:rPr>
              <a:t>at opposite sides in forward </a:t>
            </a:r>
            <a:r>
              <a:rPr lang="en-US" altLang="ru-RU" sz="1800" b="1" dirty="0" smtClean="0">
                <a:latin typeface="Calibri" pitchFamily="34" charset="0"/>
              </a:rPr>
              <a:t>regions</a:t>
            </a:r>
            <a:r>
              <a:rPr lang="en-US" altLang="ru-RU" sz="1800" b="1" dirty="0">
                <a:latin typeface="Calibri" pitchFamily="34" charset="0"/>
              </a:rPr>
              <a:t>.</a:t>
            </a:r>
            <a:endParaRPr lang="en-US" altLang="ru-RU" sz="1800" b="1" dirty="0" smtClean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>
                <a:latin typeface="Calibri" pitchFamily="34" charset="0"/>
              </a:rPr>
              <a:t>A</a:t>
            </a:r>
            <a:r>
              <a:rPr lang="en-US" altLang="ru-RU" sz="1800" b="1" dirty="0" smtClean="0">
                <a:latin typeface="Calibri" pitchFamily="34" charset="0"/>
              </a:rPr>
              <a:t>t </a:t>
            </a:r>
            <a:r>
              <a:rPr lang="en-US" altLang="ru-RU" sz="1800" b="1" dirty="0">
                <a:latin typeface="Calibri" pitchFamily="34" charset="0"/>
              </a:rPr>
              <a:t>the distance </a:t>
            </a:r>
            <a:r>
              <a:rPr lang="en-US" altLang="ru-RU" sz="1800" b="1" dirty="0" smtClean="0">
                <a:latin typeface="Calibri" pitchFamily="34" charset="0"/>
              </a:rPr>
              <a:t>3.2 </a:t>
            </a:r>
            <a:r>
              <a:rPr lang="en-US" altLang="ru-RU" sz="1800" b="1" dirty="0">
                <a:latin typeface="Calibri" pitchFamily="34" charset="0"/>
              </a:rPr>
              <a:t>meters from the interaction point</a:t>
            </a:r>
            <a:r>
              <a:rPr lang="en-US" altLang="ru-RU" sz="1800" b="1" dirty="0" smtClean="0">
                <a:latin typeface="Calibri" pitchFamily="34" charset="0"/>
              </a:rPr>
              <a:t>.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smtClean="0">
                <a:latin typeface="Calibri" pitchFamily="34" charset="0"/>
              </a:rPr>
              <a:t>Available acceptance corresponds to </a:t>
            </a:r>
            <a:r>
              <a:rPr lang="en-US" altLang="ru-RU" sz="1800" b="1" dirty="0" err="1" smtClean="0">
                <a:latin typeface="Calibri" pitchFamily="34" charset="0"/>
              </a:rPr>
              <a:t>pseudorapidity</a:t>
            </a:r>
            <a:r>
              <a:rPr lang="en-US" altLang="ru-RU" sz="1800" b="1" dirty="0" smtClean="0">
                <a:latin typeface="Calibri" pitchFamily="34" charset="0"/>
              </a:rPr>
              <a:t>   2.0&lt;</a:t>
            </a:r>
            <a:r>
              <a:rPr lang="en-US" altLang="ru-RU" sz="1800" b="1" dirty="0" smtClean="0">
                <a:latin typeface="Calibri" pitchFamily="34" charset="0"/>
                <a:sym typeface="Symbol"/>
              </a:rPr>
              <a:t> &lt;5.0</a:t>
            </a:r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6918" y="5651956"/>
            <a:ext cx="6779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FHCAL consists </a:t>
            </a:r>
            <a:r>
              <a:rPr lang="en-US" sz="2000" b="1" dirty="0"/>
              <a:t>of </a:t>
            </a:r>
            <a:r>
              <a:rPr lang="en-US" sz="2000" b="1" dirty="0" smtClean="0"/>
              <a:t>2x44 </a:t>
            </a:r>
            <a:r>
              <a:rPr lang="en-US" sz="2000" b="1" dirty="0"/>
              <a:t>modules of </a:t>
            </a:r>
            <a:r>
              <a:rPr lang="en-US" sz="2000" b="1" dirty="0" smtClean="0"/>
              <a:t>~1.1x1.1 </a:t>
            </a:r>
            <a:r>
              <a:rPr lang="en-US" sz="2000" b="1" dirty="0"/>
              <a:t>m</a:t>
            </a:r>
            <a:r>
              <a:rPr lang="en-US" sz="2000" b="1" baseline="30000" dirty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 each part.</a:t>
            </a:r>
            <a:endParaRPr lang="en-US" sz="2000" b="1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The forward hadron calorimeter in </a:t>
            </a:r>
            <a:r>
              <a:rPr lang="en-US" altLang="ru-RU" sz="2800" b="1" dirty="0">
                <a:solidFill>
                  <a:srgbClr val="C00000"/>
                </a:solidFill>
                <a:latin typeface="Calibri" pitchFamily="34" charset="0"/>
              </a:rPr>
              <a:t>MPD setup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26" y="3015166"/>
            <a:ext cx="5931922" cy="2249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87" y="655166"/>
            <a:ext cx="4295625" cy="1968700"/>
          </a:xfrm>
          <a:prstGeom prst="rect">
            <a:avLst/>
          </a:prstGeom>
        </p:spPr>
      </p:pic>
      <p:sp>
        <p:nvSpPr>
          <p:cNvPr id="45059" name="Rectangle 10"/>
          <p:cNvSpPr>
            <a:spLocks noGrp="1" noChangeArrowheads="1"/>
          </p:cNvSpPr>
          <p:nvPr>
            <p:ph type="title"/>
          </p:nvPr>
        </p:nvSpPr>
        <p:spPr>
          <a:xfrm>
            <a:off x="1" y="-27384"/>
            <a:ext cx="9125148" cy="4128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ru-RU" sz="2400" b="1" dirty="0" smtClean="0">
                <a:solidFill>
                  <a:srgbClr val="C00000"/>
                </a:solidFill>
              </a:rPr>
              <a:t>Spectators in </a:t>
            </a:r>
            <a:r>
              <a:rPr lang="en-GB" altLang="ru-RU" sz="2400" b="1" dirty="0">
                <a:solidFill>
                  <a:srgbClr val="C00000"/>
                </a:solidFill>
              </a:rPr>
              <a:t>c</a:t>
            </a:r>
            <a:r>
              <a:rPr lang="en-GB" altLang="ru-RU" sz="2400" b="1" dirty="0" smtClean="0">
                <a:solidFill>
                  <a:srgbClr val="C00000"/>
                </a:solidFill>
              </a:rPr>
              <a:t>entrality and reaction plane measurements.</a:t>
            </a: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20</a:t>
            </a:fld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193226" y="3154482"/>
            <a:ext cx="2170862" cy="648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 flipV="1">
            <a:off x="2627784" y="2199908"/>
            <a:ext cx="184892" cy="716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8340" y="3833927"/>
            <a:ext cx="272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Reaction plane: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plane of </a:t>
            </a:r>
            <a:r>
              <a:rPr lang="en-GB" sz="2000" b="1" i="1" dirty="0" smtClean="0">
                <a:solidFill>
                  <a:srgbClr val="C00000"/>
                </a:solidFill>
              </a:rPr>
              <a:t>b</a:t>
            </a:r>
            <a:r>
              <a:rPr lang="en-GB" sz="2000" dirty="0" smtClean="0">
                <a:solidFill>
                  <a:srgbClr val="C00000"/>
                </a:solidFill>
              </a:rPr>
              <a:t> and </a:t>
            </a:r>
            <a:r>
              <a:rPr lang="en-GB" sz="2000" b="1" i="1" dirty="0" smtClean="0">
                <a:solidFill>
                  <a:srgbClr val="C00000"/>
                </a:solidFill>
              </a:rPr>
              <a:t>Z</a:t>
            </a:r>
            <a:r>
              <a:rPr lang="en-GB" sz="2000" dirty="0" smtClean="0">
                <a:solidFill>
                  <a:srgbClr val="C00000"/>
                </a:solidFill>
              </a:rPr>
              <a:t> (beam).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8723" y="2815111"/>
            <a:ext cx="132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spectators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37" y="918487"/>
            <a:ext cx="4389500" cy="140220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5356804" y="2329957"/>
            <a:ext cx="0" cy="8152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956376" y="2317072"/>
            <a:ext cx="0" cy="6980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</p:cNvCxnSpPr>
          <p:nvPr/>
        </p:nvCxnSpPr>
        <p:spPr>
          <a:xfrm>
            <a:off x="3051579" y="3215221"/>
            <a:ext cx="793337" cy="1214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0267" y="5792430"/>
            <a:ext cx="554461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Spectators are effective tool in the measurements of  centrality and the reaction plane of collisions.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6"/>
            <a:ext cx="4961985" cy="336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15" y="3488400"/>
            <a:ext cx="4961985" cy="336960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08411"/>
              </p:ext>
            </p:extLst>
          </p:nvPr>
        </p:nvGraphicFramePr>
        <p:xfrm>
          <a:off x="2915816" y="476672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Уравнение" r:id="rId5" imgW="939600" imgH="266400" progId="Equation.3">
                  <p:embed/>
                </p:oleObj>
              </mc:Choice>
              <mc:Fallback>
                <p:oleObj name="Уравнение" r:id="rId5" imgW="939600" imgH="2664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6672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42936"/>
              </p:ext>
            </p:extLst>
          </p:nvPr>
        </p:nvGraphicFramePr>
        <p:xfrm>
          <a:off x="6516216" y="4005064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005064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8300" y="5524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61100" y="3860800"/>
            <a:ext cx="990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369" y="-2758"/>
            <a:ext cx="910850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Multi Purpose Detector (MPD).</a:t>
            </a:r>
            <a:r>
              <a:rPr lang="en-US" sz="2800" b="1" dirty="0" smtClean="0">
                <a:solidFill>
                  <a:srgbClr val="FFFFFF"/>
                </a:solidFill>
              </a:rPr>
              <a:t>   </a:t>
            </a:r>
            <a:endParaRPr lang="ru-RU" sz="2800" b="1" dirty="0">
              <a:solidFill>
                <a:srgbClr val="FFFFFF"/>
              </a:solidFill>
            </a:endParaRPr>
          </a:p>
        </p:txBody>
      </p:sp>
      <p:pic>
        <p:nvPicPr>
          <p:cNvPr id="23" name="Рисунок 1945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2" y="1139921"/>
            <a:ext cx="3744416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26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20935" y="6520592"/>
            <a:ext cx="2174061" cy="312045"/>
          </a:xfrm>
        </p:spPr>
        <p:txBody>
          <a:bodyPr anchor="b"/>
          <a:lstStyle/>
          <a:p>
            <a:fld id="{0D407510-CD4E-4320-B1B7-E77576364A88}" type="slidenum">
              <a:rPr lang="ru-RU" smtClean="0"/>
              <a:pPr/>
              <a:t>22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812487" y="2653556"/>
            <a:ext cx="4216896" cy="3176488"/>
            <a:chOff x="3707904" y="836712"/>
            <a:chExt cx="4216896" cy="3176488"/>
          </a:xfrm>
        </p:grpSpPr>
        <p:sp>
          <p:nvSpPr>
            <p:cNvPr id="3" name="TextBox 2"/>
            <p:cNvSpPr txBox="1"/>
            <p:nvPr/>
          </p:nvSpPr>
          <p:spPr>
            <a:xfrm>
              <a:off x="5969000" y="353060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TPC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300" y="3162300"/>
              <a:ext cx="4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ITS</a:t>
              </a:r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34200" y="3251200"/>
              <a:ext cx="9906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836712"/>
              <a:ext cx="3875809" cy="309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134869" y="2750855"/>
              <a:ext cx="6349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FHCal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23230" y="1352234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1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2400" b="1" dirty="0" smtClean="0">
                <a:solidFill>
                  <a:srgbClr val="FF0000"/>
                </a:solidFill>
              </a:rPr>
              <a:t> stage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" y="2142632"/>
            <a:ext cx="8425402" cy="2572735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997200" y="274638"/>
            <a:ext cx="2380895" cy="461665"/>
          </a:xfrm>
          <a:prstGeom prst="rect">
            <a:avLst/>
          </a:prstGeom>
          <a:solidFill>
            <a:srgbClr val="AEFFF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</a:rPr>
              <a:t>b</a:t>
            </a:r>
            <a:r>
              <a:rPr lang="en-US" sz="2400" b="1" dirty="0" smtClean="0">
                <a:solidFill>
                  <a:srgbClr val="000090"/>
                </a:solidFill>
              </a:rPr>
              <a:t>eam pipe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Can be </a:t>
            </a:r>
            <a:r>
              <a:rPr lang="en-US" sz="2000" b="1" dirty="0" err="1" smtClean="0">
                <a:solidFill>
                  <a:srgbClr val="C00000"/>
                </a:solidFill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</a:rPr>
              <a:t> space information used for the centrality measurement?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4725144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24</a:t>
            </a:fld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66553" y="1843188"/>
            <a:ext cx="8143932" cy="3071834"/>
            <a:chOff x="428596" y="3357562"/>
            <a:chExt cx="8143932" cy="3071834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" t="8116" r="6250" b="4635"/>
            <a:stretch>
              <a:fillRect/>
            </a:stretch>
          </p:blipFill>
          <p:spPr>
            <a:xfrm>
              <a:off x="428596" y="3357562"/>
              <a:ext cx="8143932" cy="3071834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971550" y="3429000"/>
              <a:ext cx="800100" cy="250033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3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3290" y="4230363"/>
              <a:ext cx="18111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B0F0"/>
                  </a:solidFill>
                </a:rPr>
                <a:t>Pions</a:t>
              </a:r>
              <a:endParaRPr lang="en-US" sz="1600" b="1" dirty="0">
                <a:solidFill>
                  <a:srgbClr val="00B0F0"/>
                </a:solidFill>
              </a:endParaRPr>
            </a:p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Protons + neutrons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Fragments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71800" y="3429000"/>
              <a:ext cx="844550" cy="250033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3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549900" y="3429000"/>
              <a:ext cx="800100" cy="250033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3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550150" y="3429000"/>
              <a:ext cx="844550" cy="250033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3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3224"/>
              </p:ext>
            </p:extLst>
          </p:nvPr>
        </p:nvGraphicFramePr>
        <p:xfrm>
          <a:off x="6391098" y="1528295"/>
          <a:ext cx="1196917" cy="35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Формула" r:id="rId4" imgW="939392" imgH="266584" progId="Equation.3">
                  <p:embed/>
                </p:oleObj>
              </mc:Choice>
              <mc:Fallback>
                <p:oleObj name="Формула" r:id="rId4" imgW="939392" imgH="266584" progId="Equation.3">
                  <p:embed/>
                  <p:pic>
                    <p:nvPicPr>
                      <p:cNvPr id="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098" y="1528295"/>
                        <a:ext cx="1196917" cy="350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61185"/>
              </p:ext>
            </p:extLst>
          </p:nvPr>
        </p:nvGraphicFramePr>
        <p:xfrm>
          <a:off x="1344451" y="1570459"/>
          <a:ext cx="1290609" cy="35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Формула" r:id="rId6" imgW="990360" imgH="266400" progId="Equation.3">
                  <p:embed/>
                </p:oleObj>
              </mc:Choice>
              <mc:Fallback>
                <p:oleObj name="Формула" r:id="rId6" imgW="990360" imgH="266400" progId="Equation.3">
                  <p:embed/>
                  <p:pic>
                    <p:nvPicPr>
                      <p:cNvPr id="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451" y="1570459"/>
                        <a:ext cx="1290609" cy="3588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32032" y="1265338"/>
            <a:ext cx="28130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Acceptance of FHCAL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3511403" y="1665387"/>
            <a:ext cx="977900" cy="97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8" idx="2"/>
          </p:cNvCxnSpPr>
          <p:nvPr/>
        </p:nvCxnSpPr>
        <p:spPr>
          <a:xfrm>
            <a:off x="4638543" y="1634670"/>
            <a:ext cx="1050910" cy="674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4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"/>
          <a:srcRect l="21397" t="25802"/>
          <a:stretch/>
        </p:blipFill>
        <p:spPr bwMode="auto">
          <a:xfrm>
            <a:off x="4483450" y="1821632"/>
            <a:ext cx="4345115" cy="28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252" y="8499"/>
            <a:ext cx="9144000" cy="49743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will detect the spectators to measure the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geometry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of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ion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collisions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0" y="2775439"/>
            <a:ext cx="2238195" cy="180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8231" y="3919427"/>
            <a:ext cx="8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FHCAL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543688" y="3191201"/>
            <a:ext cx="1196186" cy="715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0"/>
          </p:cNvCxnSpPr>
          <p:nvPr/>
        </p:nvCxnSpPr>
        <p:spPr>
          <a:xfrm flipH="1" flipV="1">
            <a:off x="2676181" y="3340982"/>
            <a:ext cx="752363" cy="5784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433190" y="4899646"/>
            <a:ext cx="72432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err="1" smtClean="0">
                <a:solidFill>
                  <a:srgbClr val="C00000"/>
                </a:solidFill>
                <a:latin typeface="Calibri" pitchFamily="34" charset="0"/>
              </a:rPr>
              <a:t>FHCal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 will detect the energy of spectators;</a:t>
            </a:r>
            <a:endParaRPr lang="ru-RU" altLang="ru-RU" sz="1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err="1">
                <a:solidFill>
                  <a:srgbClr val="C00000"/>
                </a:solidFill>
                <a:latin typeface="Calibri" pitchFamily="34" charset="0"/>
              </a:rPr>
              <a:t>FHCal</a:t>
            </a:r>
            <a:r>
              <a:rPr lang="en-US" altLang="ru-RU" sz="1800" b="1" dirty="0">
                <a:solidFill>
                  <a:srgbClr val="C00000"/>
                </a:solidFill>
                <a:latin typeface="Calibri" pitchFamily="34" charset="0"/>
              </a:rPr>
              <a:t> will detect the </a:t>
            </a:r>
            <a:r>
              <a:rPr lang="en-GB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space distribution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ru-RU" sz="1800" b="1" dirty="0">
                <a:solidFill>
                  <a:srgbClr val="C00000"/>
                </a:solidFill>
                <a:latin typeface="Calibri" pitchFamily="34" charset="0"/>
              </a:rPr>
              <a:t>of the spectators</a:t>
            </a:r>
            <a:r>
              <a:rPr lang="en-US" altLang="ru-RU" sz="18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800" b="1" dirty="0" err="1">
                <a:solidFill>
                  <a:srgbClr val="FF0000"/>
                </a:solidFill>
                <a:latin typeface="Calibri" pitchFamily="34" charset="0"/>
              </a:rPr>
              <a:t>FHCal</a:t>
            </a:r>
            <a:r>
              <a:rPr lang="en-US" altLang="ru-RU" sz="1800" b="1" dirty="0">
                <a:solidFill>
                  <a:srgbClr val="FF0000"/>
                </a:solidFill>
                <a:latin typeface="Calibri" pitchFamily="34" charset="0"/>
              </a:rPr>
              <a:t> will detect the </a:t>
            </a:r>
            <a:r>
              <a:rPr lang="en-US" altLang="ru-RU" sz="1800" b="1" dirty="0" smtClean="0">
                <a:solidFill>
                  <a:srgbClr val="FF0000"/>
                </a:solidFill>
                <a:latin typeface="Calibri" pitchFamily="34" charset="0"/>
              </a:rPr>
              <a:t>total energy of </a:t>
            </a:r>
            <a:r>
              <a:rPr lang="en-GB" altLang="ru-RU" sz="1800" b="1" u="sng" dirty="0" smtClean="0">
                <a:solidFill>
                  <a:srgbClr val="FF0000"/>
                </a:solidFill>
                <a:latin typeface="Calibri" pitchFamily="34" charset="0"/>
              </a:rPr>
              <a:t>ALL</a:t>
            </a:r>
            <a:r>
              <a:rPr lang="en-GB" altLang="ru-RU" sz="1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ru-RU" sz="1800" b="1" dirty="0" smtClean="0">
                <a:solidFill>
                  <a:srgbClr val="FF0000"/>
                </a:solidFill>
                <a:latin typeface="Calibri" pitchFamily="34" charset="0"/>
              </a:rPr>
              <a:t>particles in forward region;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51389" y="6407719"/>
            <a:ext cx="2133600" cy="365125"/>
          </a:xfrm>
        </p:spPr>
        <p:txBody>
          <a:bodyPr/>
          <a:lstStyle/>
          <a:p>
            <a:fld id="{772F6320-E713-4509-BF40-D5AE5585B1B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86" y="753544"/>
            <a:ext cx="2873666" cy="213617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rot="430143">
            <a:off x="863318" y="3322802"/>
            <a:ext cx="1781364" cy="759298"/>
          </a:xfrm>
          <a:prstGeom prst="ellipse">
            <a:avLst/>
          </a:prstGeom>
          <a:solidFill>
            <a:schemeClr val="bg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6750" y="3501007"/>
            <a:ext cx="2428295" cy="3733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6029" y="2836215"/>
            <a:ext cx="76016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plane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20200" y="423313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Spectator spot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03664" y="3825303"/>
            <a:ext cx="889278" cy="5250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6857" y="6024307"/>
            <a:ext cx="763284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Using the energy and space distribution of spectators one can determine the </a:t>
            </a:r>
            <a:r>
              <a:rPr lang="en-US" b="1" u="sng" dirty="0" smtClean="0"/>
              <a:t>event plane</a:t>
            </a:r>
            <a:r>
              <a:rPr lang="en-US" b="1" dirty="0"/>
              <a:t> </a:t>
            </a:r>
            <a:r>
              <a:rPr lang="en-US" b="1" dirty="0" smtClean="0"/>
              <a:t> as an experimental estimate of the reaction plane.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87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19095"/>
            <a:ext cx="9144000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C00000"/>
                </a:solidFill>
                <a:latin typeface="+mj-lt"/>
              </a:rPr>
              <a:t>Structure of </a:t>
            </a:r>
            <a:r>
              <a:rPr lang="en-US" altLang="ru-RU" sz="2400" b="1" dirty="0" err="1" smtClean="0">
                <a:solidFill>
                  <a:srgbClr val="C00000"/>
                </a:solidFill>
                <a:latin typeface="+mj-lt"/>
              </a:rPr>
              <a:t>FHCal</a:t>
            </a: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 – </a:t>
            </a:r>
            <a:r>
              <a:rPr lang="en-US" altLang="ru-RU" sz="2400" b="1" dirty="0" smtClean="0">
                <a:solidFill>
                  <a:srgbClr val="C00000"/>
                </a:solidFill>
                <a:latin typeface="+mj-lt"/>
              </a:rPr>
              <a:t>two left/right arms.</a:t>
            </a:r>
            <a:endParaRPr lang="ru-RU" alt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77154" y="1166965"/>
            <a:ext cx="3157790" cy="18466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    Each arm: 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44 modules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;</a:t>
            </a:r>
            <a:endParaRPr lang="en-US" sz="2000" b="1" dirty="0" smtClean="0">
              <a:solidFill>
                <a:srgbClr val="000000"/>
              </a:solidFill>
              <a:latin typeface="+mj-lt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Beam hole;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Weight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– 9 tons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42298" y="3573016"/>
            <a:ext cx="1872208" cy="1969966"/>
            <a:chOff x="3200" y="730"/>
            <a:chExt cx="1561" cy="1634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3837" y="776"/>
              <a:ext cx="924" cy="989"/>
              <a:chOff x="3294" y="1351"/>
              <a:chExt cx="924" cy="989"/>
            </a:xfrm>
          </p:grpSpPr>
          <p:sp>
            <p:nvSpPr>
              <p:cNvPr id="22648" name="AutoShape 7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9" name="AutoShape 8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0" name="AutoShape 9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1" name="AutoShape 10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39" name="AutoShape 11"/>
            <p:cNvSpPr>
              <a:spLocks noChangeAspect="1" noChangeArrowheads="1"/>
            </p:cNvSpPr>
            <p:nvPr/>
          </p:nvSpPr>
          <p:spPr bwMode="auto">
            <a:xfrm>
              <a:off x="3817" y="919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0" name="Freeform 12"/>
            <p:cNvSpPr>
              <a:spLocks noChangeAspect="1"/>
            </p:cNvSpPr>
            <p:nvPr/>
          </p:nvSpPr>
          <p:spPr bwMode="auto">
            <a:xfrm>
              <a:off x="3817" y="894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AutoShape 13"/>
            <p:cNvSpPr>
              <a:spLocks noChangeAspect="1" noChangeArrowheads="1"/>
            </p:cNvSpPr>
            <p:nvPr/>
          </p:nvSpPr>
          <p:spPr bwMode="auto">
            <a:xfrm>
              <a:off x="3871" y="987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2" name="AutoShape 14"/>
            <p:cNvSpPr>
              <a:spLocks noChangeAspect="1" noChangeArrowheads="1"/>
            </p:cNvSpPr>
            <p:nvPr/>
          </p:nvSpPr>
          <p:spPr bwMode="auto">
            <a:xfrm>
              <a:off x="3814" y="868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3" name="Freeform 15"/>
            <p:cNvSpPr>
              <a:spLocks noChangeAspect="1"/>
            </p:cNvSpPr>
            <p:nvPr/>
          </p:nvSpPr>
          <p:spPr bwMode="auto">
            <a:xfrm>
              <a:off x="4061" y="869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Arc 16"/>
            <p:cNvSpPr>
              <a:spLocks noChangeAspect="1"/>
            </p:cNvSpPr>
            <p:nvPr/>
          </p:nvSpPr>
          <p:spPr bwMode="auto">
            <a:xfrm rot="21549114" flipV="1">
              <a:off x="3786" y="873"/>
              <a:ext cx="396" cy="46"/>
            </a:xfrm>
            <a:custGeom>
              <a:avLst/>
              <a:gdLst>
                <a:gd name="T0" fmla="*/ 0 w 16087"/>
                <a:gd name="T1" fmla="*/ 0 h 18140"/>
                <a:gd name="T2" fmla="*/ 0 w 16087"/>
                <a:gd name="T3" fmla="*/ 0 h 18140"/>
                <a:gd name="T4" fmla="*/ 0 w 16087"/>
                <a:gd name="T5" fmla="*/ 0 h 18140"/>
                <a:gd name="T6" fmla="*/ 0 60000 65536"/>
                <a:gd name="T7" fmla="*/ 0 60000 65536"/>
                <a:gd name="T8" fmla="*/ 0 60000 65536"/>
                <a:gd name="T9" fmla="*/ 0 w 16087"/>
                <a:gd name="T10" fmla="*/ 0 h 18140"/>
                <a:gd name="T11" fmla="*/ 16087 w 1608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87" h="18140" fill="none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</a:path>
                <a:path w="16087" h="18140" stroke="0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5" name="Arc 17"/>
            <p:cNvSpPr>
              <a:spLocks noChangeAspect="1"/>
            </p:cNvSpPr>
            <p:nvPr/>
          </p:nvSpPr>
          <p:spPr bwMode="auto">
            <a:xfrm rot="11110049" flipV="1">
              <a:off x="3883" y="920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6" name="Arc 18"/>
            <p:cNvSpPr>
              <a:spLocks noChangeAspect="1"/>
            </p:cNvSpPr>
            <p:nvPr/>
          </p:nvSpPr>
          <p:spPr bwMode="auto">
            <a:xfrm rot="255756" flipH="1">
              <a:off x="3935" y="925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7" name="AutoShape 19"/>
            <p:cNvSpPr>
              <a:spLocks noChangeAspect="1" noChangeArrowheads="1"/>
            </p:cNvSpPr>
            <p:nvPr/>
          </p:nvSpPr>
          <p:spPr bwMode="auto">
            <a:xfrm>
              <a:off x="3865" y="983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8" name="AutoShape 20"/>
            <p:cNvSpPr>
              <a:spLocks noChangeAspect="1" noChangeArrowheads="1"/>
            </p:cNvSpPr>
            <p:nvPr/>
          </p:nvSpPr>
          <p:spPr bwMode="auto">
            <a:xfrm>
              <a:off x="3878" y="995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49" name="Arc 21"/>
            <p:cNvSpPr>
              <a:spLocks noChangeAspect="1"/>
            </p:cNvSpPr>
            <p:nvPr/>
          </p:nvSpPr>
          <p:spPr bwMode="auto">
            <a:xfrm rot="10507534" flipV="1">
              <a:off x="3873" y="912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0" name="Line 22"/>
            <p:cNvSpPr>
              <a:spLocks noChangeAspect="1" noChangeShapeType="1"/>
            </p:cNvSpPr>
            <p:nvPr/>
          </p:nvSpPr>
          <p:spPr bwMode="auto">
            <a:xfrm flipH="1">
              <a:off x="3895" y="1021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>
              <a:off x="3722" y="887"/>
              <a:ext cx="924" cy="989"/>
              <a:chOff x="3294" y="1351"/>
              <a:chExt cx="924" cy="989"/>
            </a:xfrm>
          </p:grpSpPr>
          <p:sp>
            <p:nvSpPr>
              <p:cNvPr id="22644" name="AutoShape 24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5" name="AutoShape 25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6" name="AutoShape 26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7" name="AutoShape 27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52" name="AutoShape 28"/>
            <p:cNvSpPr>
              <a:spLocks noChangeAspect="1" noChangeArrowheads="1"/>
            </p:cNvSpPr>
            <p:nvPr/>
          </p:nvSpPr>
          <p:spPr bwMode="auto">
            <a:xfrm>
              <a:off x="3697" y="103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53" name="Freeform 29"/>
            <p:cNvSpPr>
              <a:spLocks noChangeAspect="1"/>
            </p:cNvSpPr>
            <p:nvPr/>
          </p:nvSpPr>
          <p:spPr bwMode="auto">
            <a:xfrm>
              <a:off x="3697" y="100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AutoShape 30"/>
            <p:cNvSpPr>
              <a:spLocks noChangeAspect="1" noChangeArrowheads="1"/>
            </p:cNvSpPr>
            <p:nvPr/>
          </p:nvSpPr>
          <p:spPr bwMode="auto">
            <a:xfrm>
              <a:off x="3751" y="110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55" name="AutoShape 31"/>
            <p:cNvSpPr>
              <a:spLocks noChangeAspect="1" noChangeArrowheads="1"/>
            </p:cNvSpPr>
            <p:nvPr/>
          </p:nvSpPr>
          <p:spPr bwMode="auto">
            <a:xfrm>
              <a:off x="3694" y="98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56" name="Freeform 32"/>
            <p:cNvSpPr>
              <a:spLocks noChangeAspect="1"/>
            </p:cNvSpPr>
            <p:nvPr/>
          </p:nvSpPr>
          <p:spPr bwMode="auto">
            <a:xfrm>
              <a:off x="3941" y="98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Arc 33"/>
            <p:cNvSpPr>
              <a:spLocks noChangeAspect="1"/>
            </p:cNvSpPr>
            <p:nvPr/>
          </p:nvSpPr>
          <p:spPr bwMode="auto">
            <a:xfrm rot="21549114" flipV="1">
              <a:off x="3666" y="985"/>
              <a:ext cx="429" cy="46"/>
            </a:xfrm>
            <a:custGeom>
              <a:avLst/>
              <a:gdLst>
                <a:gd name="T0" fmla="*/ 0 w 17459"/>
                <a:gd name="T1" fmla="*/ 0 h 18140"/>
                <a:gd name="T2" fmla="*/ 0 w 17459"/>
                <a:gd name="T3" fmla="*/ 0 h 18140"/>
                <a:gd name="T4" fmla="*/ 0 w 1745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459"/>
                <a:gd name="T10" fmla="*/ 0 h 18140"/>
                <a:gd name="T11" fmla="*/ 17459 w 1745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59" h="18140" fill="none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</a:path>
                <a:path w="17459" h="18140" stroke="0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8" name="Arc 34"/>
            <p:cNvSpPr>
              <a:spLocks noChangeAspect="1"/>
            </p:cNvSpPr>
            <p:nvPr/>
          </p:nvSpPr>
          <p:spPr bwMode="auto">
            <a:xfrm rot="11110049" flipV="1">
              <a:off x="3763" y="103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9" name="Arc 35"/>
            <p:cNvSpPr>
              <a:spLocks noChangeAspect="1"/>
            </p:cNvSpPr>
            <p:nvPr/>
          </p:nvSpPr>
          <p:spPr bwMode="auto">
            <a:xfrm rot="255756" flipH="1">
              <a:off x="3815" y="103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0" name="AutoShape 36"/>
            <p:cNvSpPr>
              <a:spLocks noChangeAspect="1" noChangeArrowheads="1"/>
            </p:cNvSpPr>
            <p:nvPr/>
          </p:nvSpPr>
          <p:spPr bwMode="auto">
            <a:xfrm>
              <a:off x="3745" y="109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1" name="AutoShape 37"/>
            <p:cNvSpPr>
              <a:spLocks noChangeAspect="1" noChangeArrowheads="1"/>
            </p:cNvSpPr>
            <p:nvPr/>
          </p:nvSpPr>
          <p:spPr bwMode="auto">
            <a:xfrm>
              <a:off x="3758" y="110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2" name="Arc 38"/>
            <p:cNvSpPr>
              <a:spLocks noChangeAspect="1"/>
            </p:cNvSpPr>
            <p:nvPr/>
          </p:nvSpPr>
          <p:spPr bwMode="auto">
            <a:xfrm rot="10507534" flipV="1">
              <a:off x="3753" y="102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3" name="Line 39"/>
            <p:cNvSpPr>
              <a:spLocks noChangeAspect="1" noChangeShapeType="1"/>
            </p:cNvSpPr>
            <p:nvPr/>
          </p:nvSpPr>
          <p:spPr bwMode="auto">
            <a:xfrm flipH="1">
              <a:off x="3775" y="113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64" name="Group 40"/>
            <p:cNvGrpSpPr>
              <a:grpSpLocks/>
            </p:cNvGrpSpPr>
            <p:nvPr/>
          </p:nvGrpSpPr>
          <p:grpSpPr bwMode="auto">
            <a:xfrm>
              <a:off x="3602" y="1005"/>
              <a:ext cx="924" cy="989"/>
              <a:chOff x="3294" y="1351"/>
              <a:chExt cx="924" cy="989"/>
            </a:xfrm>
          </p:grpSpPr>
          <p:sp>
            <p:nvSpPr>
              <p:cNvPr id="22640" name="AutoShape 41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1" name="AutoShape 42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2" name="AutoShape 43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3" name="AutoShape 44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65" name="AutoShape 45"/>
            <p:cNvSpPr>
              <a:spLocks noChangeAspect="1" noChangeArrowheads="1"/>
            </p:cNvSpPr>
            <p:nvPr/>
          </p:nvSpPr>
          <p:spPr bwMode="auto">
            <a:xfrm>
              <a:off x="3576" y="115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6" name="Freeform 46"/>
            <p:cNvSpPr>
              <a:spLocks noChangeAspect="1"/>
            </p:cNvSpPr>
            <p:nvPr/>
          </p:nvSpPr>
          <p:spPr bwMode="auto">
            <a:xfrm>
              <a:off x="3576" y="112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AutoShape 47"/>
            <p:cNvSpPr>
              <a:spLocks noChangeAspect="1" noChangeArrowheads="1"/>
            </p:cNvSpPr>
            <p:nvPr/>
          </p:nvSpPr>
          <p:spPr bwMode="auto">
            <a:xfrm>
              <a:off x="3630" y="122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8" name="AutoShape 48"/>
            <p:cNvSpPr>
              <a:spLocks noChangeAspect="1" noChangeArrowheads="1"/>
            </p:cNvSpPr>
            <p:nvPr/>
          </p:nvSpPr>
          <p:spPr bwMode="auto">
            <a:xfrm>
              <a:off x="3573" y="110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69" name="Freeform 49"/>
            <p:cNvSpPr>
              <a:spLocks noChangeAspect="1"/>
            </p:cNvSpPr>
            <p:nvPr/>
          </p:nvSpPr>
          <p:spPr bwMode="auto">
            <a:xfrm>
              <a:off x="3820" y="110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Arc 50"/>
            <p:cNvSpPr>
              <a:spLocks noChangeAspect="1"/>
            </p:cNvSpPr>
            <p:nvPr/>
          </p:nvSpPr>
          <p:spPr bwMode="auto">
            <a:xfrm rot="21549114" flipV="1">
              <a:off x="3545" y="1106"/>
              <a:ext cx="434" cy="46"/>
            </a:xfrm>
            <a:custGeom>
              <a:avLst/>
              <a:gdLst>
                <a:gd name="T0" fmla="*/ 0 w 17639"/>
                <a:gd name="T1" fmla="*/ 0 h 18140"/>
                <a:gd name="T2" fmla="*/ 0 w 17639"/>
                <a:gd name="T3" fmla="*/ 0 h 18140"/>
                <a:gd name="T4" fmla="*/ 0 w 1763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639"/>
                <a:gd name="T10" fmla="*/ 0 h 18140"/>
                <a:gd name="T11" fmla="*/ 17639 w 1763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39" h="18140" fill="none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</a:path>
                <a:path w="17639" h="18140" stroke="0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1" name="Arc 51"/>
            <p:cNvSpPr>
              <a:spLocks noChangeAspect="1"/>
            </p:cNvSpPr>
            <p:nvPr/>
          </p:nvSpPr>
          <p:spPr bwMode="auto">
            <a:xfrm rot="11110049" flipV="1">
              <a:off x="3642" y="115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2" name="Arc 52"/>
            <p:cNvSpPr>
              <a:spLocks noChangeAspect="1"/>
            </p:cNvSpPr>
            <p:nvPr/>
          </p:nvSpPr>
          <p:spPr bwMode="auto">
            <a:xfrm rot="255756" flipH="1">
              <a:off x="3694" y="115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3" name="AutoShape 53"/>
            <p:cNvSpPr>
              <a:spLocks noChangeAspect="1" noChangeArrowheads="1"/>
            </p:cNvSpPr>
            <p:nvPr/>
          </p:nvSpPr>
          <p:spPr bwMode="auto">
            <a:xfrm>
              <a:off x="3624" y="121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74" name="AutoShape 54"/>
            <p:cNvSpPr>
              <a:spLocks noChangeAspect="1" noChangeArrowheads="1"/>
            </p:cNvSpPr>
            <p:nvPr/>
          </p:nvSpPr>
          <p:spPr bwMode="auto">
            <a:xfrm>
              <a:off x="3637" y="122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75" name="Arc 55"/>
            <p:cNvSpPr>
              <a:spLocks noChangeAspect="1"/>
            </p:cNvSpPr>
            <p:nvPr/>
          </p:nvSpPr>
          <p:spPr bwMode="auto">
            <a:xfrm rot="10507534" flipV="1">
              <a:off x="3632" y="114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6" name="Line 56"/>
            <p:cNvSpPr>
              <a:spLocks noChangeAspect="1" noChangeShapeType="1"/>
            </p:cNvSpPr>
            <p:nvPr/>
          </p:nvSpPr>
          <p:spPr bwMode="auto">
            <a:xfrm flipH="1">
              <a:off x="3654" y="125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77" name="Group 57"/>
            <p:cNvGrpSpPr>
              <a:grpSpLocks/>
            </p:cNvGrpSpPr>
            <p:nvPr/>
          </p:nvGrpSpPr>
          <p:grpSpPr bwMode="auto">
            <a:xfrm>
              <a:off x="3480" y="1127"/>
              <a:ext cx="924" cy="989"/>
              <a:chOff x="3294" y="1351"/>
              <a:chExt cx="924" cy="989"/>
            </a:xfrm>
          </p:grpSpPr>
          <p:sp>
            <p:nvSpPr>
              <p:cNvPr id="22636" name="AutoShape 58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7" name="AutoShape 59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8" name="AutoShape 60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9" name="AutoShape 61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78" name="AutoShape 62"/>
            <p:cNvSpPr>
              <a:spLocks noChangeAspect="1" noChangeArrowheads="1"/>
            </p:cNvSpPr>
            <p:nvPr/>
          </p:nvSpPr>
          <p:spPr bwMode="auto">
            <a:xfrm>
              <a:off x="3464" y="126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79" name="Freeform 63"/>
            <p:cNvSpPr>
              <a:spLocks noChangeAspect="1"/>
            </p:cNvSpPr>
            <p:nvPr/>
          </p:nvSpPr>
          <p:spPr bwMode="auto">
            <a:xfrm>
              <a:off x="3464" y="123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AutoShape 64"/>
            <p:cNvSpPr>
              <a:spLocks noChangeAspect="1" noChangeArrowheads="1"/>
            </p:cNvSpPr>
            <p:nvPr/>
          </p:nvSpPr>
          <p:spPr bwMode="auto">
            <a:xfrm>
              <a:off x="3518" y="133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81" name="AutoShape 65"/>
            <p:cNvSpPr>
              <a:spLocks noChangeAspect="1" noChangeArrowheads="1"/>
            </p:cNvSpPr>
            <p:nvPr/>
          </p:nvSpPr>
          <p:spPr bwMode="auto">
            <a:xfrm>
              <a:off x="3461" y="121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82" name="Freeform 66"/>
            <p:cNvSpPr>
              <a:spLocks noChangeAspect="1"/>
            </p:cNvSpPr>
            <p:nvPr/>
          </p:nvSpPr>
          <p:spPr bwMode="auto">
            <a:xfrm>
              <a:off x="3708" y="121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Arc 67"/>
            <p:cNvSpPr>
              <a:spLocks noChangeAspect="1"/>
            </p:cNvSpPr>
            <p:nvPr/>
          </p:nvSpPr>
          <p:spPr bwMode="auto">
            <a:xfrm rot="21549114" flipV="1">
              <a:off x="3433" y="1216"/>
              <a:ext cx="423" cy="46"/>
            </a:xfrm>
            <a:custGeom>
              <a:avLst/>
              <a:gdLst>
                <a:gd name="T0" fmla="*/ 0 w 17197"/>
                <a:gd name="T1" fmla="*/ 0 h 18140"/>
                <a:gd name="T2" fmla="*/ 0 w 17197"/>
                <a:gd name="T3" fmla="*/ 0 h 18140"/>
                <a:gd name="T4" fmla="*/ 0 w 17197"/>
                <a:gd name="T5" fmla="*/ 0 h 18140"/>
                <a:gd name="T6" fmla="*/ 0 60000 65536"/>
                <a:gd name="T7" fmla="*/ 0 60000 65536"/>
                <a:gd name="T8" fmla="*/ 0 60000 65536"/>
                <a:gd name="T9" fmla="*/ 0 w 17197"/>
                <a:gd name="T10" fmla="*/ 0 h 18140"/>
                <a:gd name="T11" fmla="*/ 17197 w 1719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97" h="18140" fill="none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</a:path>
                <a:path w="17197" h="18140" stroke="0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4" name="Arc 68"/>
            <p:cNvSpPr>
              <a:spLocks noChangeAspect="1"/>
            </p:cNvSpPr>
            <p:nvPr/>
          </p:nvSpPr>
          <p:spPr bwMode="auto">
            <a:xfrm rot="11110049" flipV="1">
              <a:off x="3530" y="126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5" name="Arc 69"/>
            <p:cNvSpPr>
              <a:spLocks noChangeAspect="1"/>
            </p:cNvSpPr>
            <p:nvPr/>
          </p:nvSpPr>
          <p:spPr bwMode="auto">
            <a:xfrm rot="255756" flipH="1">
              <a:off x="3582" y="126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6" name="AutoShape 70"/>
            <p:cNvSpPr>
              <a:spLocks noChangeAspect="1" noChangeArrowheads="1"/>
            </p:cNvSpPr>
            <p:nvPr/>
          </p:nvSpPr>
          <p:spPr bwMode="auto">
            <a:xfrm>
              <a:off x="3512" y="132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87" name="AutoShape 71"/>
            <p:cNvSpPr>
              <a:spLocks noChangeAspect="1" noChangeArrowheads="1"/>
            </p:cNvSpPr>
            <p:nvPr/>
          </p:nvSpPr>
          <p:spPr bwMode="auto">
            <a:xfrm>
              <a:off x="3525" y="133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88" name="Arc 72"/>
            <p:cNvSpPr>
              <a:spLocks noChangeAspect="1"/>
            </p:cNvSpPr>
            <p:nvPr/>
          </p:nvSpPr>
          <p:spPr bwMode="auto">
            <a:xfrm rot="10507534" flipV="1">
              <a:off x="3520" y="125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9" name="Line 73"/>
            <p:cNvSpPr>
              <a:spLocks noChangeAspect="1" noChangeShapeType="1"/>
            </p:cNvSpPr>
            <p:nvPr/>
          </p:nvSpPr>
          <p:spPr bwMode="auto">
            <a:xfrm flipH="1">
              <a:off x="3542" y="136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90" name="Group 74"/>
            <p:cNvGrpSpPr>
              <a:grpSpLocks/>
            </p:cNvGrpSpPr>
            <p:nvPr/>
          </p:nvGrpSpPr>
          <p:grpSpPr bwMode="auto">
            <a:xfrm>
              <a:off x="3366" y="1237"/>
              <a:ext cx="924" cy="989"/>
              <a:chOff x="3294" y="1351"/>
              <a:chExt cx="924" cy="989"/>
            </a:xfrm>
          </p:grpSpPr>
          <p:sp>
            <p:nvSpPr>
              <p:cNvPr id="22632" name="AutoShape 75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3" name="AutoShape 76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4" name="AutoShape 77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5" name="AutoShape 78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91" name="AutoShape 79"/>
            <p:cNvSpPr>
              <a:spLocks noChangeAspect="1" noChangeArrowheads="1"/>
            </p:cNvSpPr>
            <p:nvPr/>
          </p:nvSpPr>
          <p:spPr bwMode="auto">
            <a:xfrm>
              <a:off x="3346" y="1378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92" name="Freeform 80"/>
            <p:cNvSpPr>
              <a:spLocks noChangeAspect="1"/>
            </p:cNvSpPr>
            <p:nvPr/>
          </p:nvSpPr>
          <p:spPr bwMode="auto">
            <a:xfrm>
              <a:off x="3346" y="1353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3" name="AutoShape 81"/>
            <p:cNvSpPr>
              <a:spLocks noChangeAspect="1" noChangeArrowheads="1"/>
            </p:cNvSpPr>
            <p:nvPr/>
          </p:nvSpPr>
          <p:spPr bwMode="auto">
            <a:xfrm>
              <a:off x="3400" y="1446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94" name="AutoShape 82"/>
            <p:cNvSpPr>
              <a:spLocks noChangeAspect="1" noChangeArrowheads="1"/>
            </p:cNvSpPr>
            <p:nvPr/>
          </p:nvSpPr>
          <p:spPr bwMode="auto">
            <a:xfrm>
              <a:off x="3343" y="1327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595" name="Freeform 83"/>
            <p:cNvSpPr>
              <a:spLocks noChangeAspect="1"/>
            </p:cNvSpPr>
            <p:nvPr/>
          </p:nvSpPr>
          <p:spPr bwMode="auto">
            <a:xfrm>
              <a:off x="3590" y="1328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6" name="Arc 84"/>
            <p:cNvSpPr>
              <a:spLocks noChangeAspect="1"/>
            </p:cNvSpPr>
            <p:nvPr/>
          </p:nvSpPr>
          <p:spPr bwMode="auto">
            <a:xfrm rot="21549114" flipV="1">
              <a:off x="3315" y="1331"/>
              <a:ext cx="441" cy="46"/>
            </a:xfrm>
            <a:custGeom>
              <a:avLst/>
              <a:gdLst>
                <a:gd name="T0" fmla="*/ 0 w 17951"/>
                <a:gd name="T1" fmla="*/ 0 h 18140"/>
                <a:gd name="T2" fmla="*/ 0 w 17951"/>
                <a:gd name="T3" fmla="*/ 0 h 18140"/>
                <a:gd name="T4" fmla="*/ 0 w 17951"/>
                <a:gd name="T5" fmla="*/ 0 h 18140"/>
                <a:gd name="T6" fmla="*/ 0 60000 65536"/>
                <a:gd name="T7" fmla="*/ 0 60000 65536"/>
                <a:gd name="T8" fmla="*/ 0 60000 65536"/>
                <a:gd name="T9" fmla="*/ 0 w 17951"/>
                <a:gd name="T10" fmla="*/ 0 h 18140"/>
                <a:gd name="T11" fmla="*/ 17951 w 17951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1" h="18140" fill="none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</a:path>
                <a:path w="17951" h="18140" stroke="0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7" name="Arc 85"/>
            <p:cNvSpPr>
              <a:spLocks noChangeAspect="1"/>
            </p:cNvSpPr>
            <p:nvPr/>
          </p:nvSpPr>
          <p:spPr bwMode="auto">
            <a:xfrm rot="11110049" flipV="1">
              <a:off x="3412" y="1379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8" name="Arc 86"/>
            <p:cNvSpPr>
              <a:spLocks noChangeAspect="1"/>
            </p:cNvSpPr>
            <p:nvPr/>
          </p:nvSpPr>
          <p:spPr bwMode="auto">
            <a:xfrm rot="255756" flipH="1">
              <a:off x="3464" y="1384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9" name="AutoShape 87"/>
            <p:cNvSpPr>
              <a:spLocks noChangeAspect="1" noChangeArrowheads="1"/>
            </p:cNvSpPr>
            <p:nvPr/>
          </p:nvSpPr>
          <p:spPr bwMode="auto">
            <a:xfrm>
              <a:off x="3394" y="1442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0" name="AutoShape 88"/>
            <p:cNvSpPr>
              <a:spLocks noChangeAspect="1" noChangeArrowheads="1"/>
            </p:cNvSpPr>
            <p:nvPr/>
          </p:nvSpPr>
          <p:spPr bwMode="auto">
            <a:xfrm>
              <a:off x="3407" y="1454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1" name="Arc 89"/>
            <p:cNvSpPr>
              <a:spLocks noChangeAspect="1"/>
            </p:cNvSpPr>
            <p:nvPr/>
          </p:nvSpPr>
          <p:spPr bwMode="auto">
            <a:xfrm rot="10507534" flipV="1">
              <a:off x="3402" y="1371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2" name="Line 90"/>
            <p:cNvSpPr>
              <a:spLocks noChangeAspect="1" noChangeShapeType="1"/>
            </p:cNvSpPr>
            <p:nvPr/>
          </p:nvSpPr>
          <p:spPr bwMode="auto">
            <a:xfrm flipH="1">
              <a:off x="3424" y="1480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603" name="Group 91"/>
            <p:cNvGrpSpPr>
              <a:grpSpLocks/>
            </p:cNvGrpSpPr>
            <p:nvPr/>
          </p:nvGrpSpPr>
          <p:grpSpPr bwMode="auto">
            <a:xfrm>
              <a:off x="3251" y="1348"/>
              <a:ext cx="924" cy="989"/>
              <a:chOff x="3294" y="1351"/>
              <a:chExt cx="924" cy="989"/>
            </a:xfrm>
          </p:grpSpPr>
          <p:sp>
            <p:nvSpPr>
              <p:cNvPr id="22628" name="AutoShape 92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9" name="AutoShape 93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0" name="AutoShape 94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1" name="AutoShape 95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604" name="AutoShape 96"/>
            <p:cNvSpPr>
              <a:spLocks noChangeAspect="1" noChangeArrowheads="1"/>
            </p:cNvSpPr>
            <p:nvPr/>
          </p:nvSpPr>
          <p:spPr bwMode="auto">
            <a:xfrm>
              <a:off x="3231" y="149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5" name="Freeform 97"/>
            <p:cNvSpPr>
              <a:spLocks noChangeAspect="1"/>
            </p:cNvSpPr>
            <p:nvPr/>
          </p:nvSpPr>
          <p:spPr bwMode="auto">
            <a:xfrm>
              <a:off x="3231" y="146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AutoShape 98"/>
            <p:cNvSpPr>
              <a:spLocks noChangeAspect="1" noChangeArrowheads="1"/>
            </p:cNvSpPr>
            <p:nvPr/>
          </p:nvSpPr>
          <p:spPr bwMode="auto">
            <a:xfrm>
              <a:off x="3285" y="156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7" name="AutoShape 99"/>
            <p:cNvSpPr>
              <a:spLocks noChangeAspect="1" noChangeArrowheads="1"/>
            </p:cNvSpPr>
            <p:nvPr/>
          </p:nvSpPr>
          <p:spPr bwMode="auto">
            <a:xfrm>
              <a:off x="3228" y="144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08" name="Freeform 100"/>
            <p:cNvSpPr>
              <a:spLocks noChangeAspect="1"/>
            </p:cNvSpPr>
            <p:nvPr/>
          </p:nvSpPr>
          <p:spPr bwMode="auto">
            <a:xfrm>
              <a:off x="3475" y="144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9" name="Arc 101"/>
            <p:cNvSpPr>
              <a:spLocks noChangeAspect="1"/>
            </p:cNvSpPr>
            <p:nvPr/>
          </p:nvSpPr>
          <p:spPr bwMode="auto">
            <a:xfrm rot="21549114" flipV="1">
              <a:off x="3200" y="1445"/>
              <a:ext cx="466" cy="46"/>
            </a:xfrm>
            <a:custGeom>
              <a:avLst/>
              <a:gdLst>
                <a:gd name="T0" fmla="*/ 0 w 18930"/>
                <a:gd name="T1" fmla="*/ 0 h 18140"/>
                <a:gd name="T2" fmla="*/ 0 w 18930"/>
                <a:gd name="T3" fmla="*/ 0 h 18140"/>
                <a:gd name="T4" fmla="*/ 0 w 18930"/>
                <a:gd name="T5" fmla="*/ 0 h 18140"/>
                <a:gd name="T6" fmla="*/ 0 60000 65536"/>
                <a:gd name="T7" fmla="*/ 0 60000 65536"/>
                <a:gd name="T8" fmla="*/ 0 60000 65536"/>
                <a:gd name="T9" fmla="*/ 0 w 18930"/>
                <a:gd name="T10" fmla="*/ 0 h 18140"/>
                <a:gd name="T11" fmla="*/ 18930 w 18930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30" h="18140" fill="none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</a:path>
                <a:path w="18930" h="18140" stroke="0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0" name="Arc 102"/>
            <p:cNvSpPr>
              <a:spLocks noChangeAspect="1"/>
            </p:cNvSpPr>
            <p:nvPr/>
          </p:nvSpPr>
          <p:spPr bwMode="auto">
            <a:xfrm rot="11110049" flipV="1">
              <a:off x="3297" y="149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1" name="Arc 103"/>
            <p:cNvSpPr>
              <a:spLocks noChangeAspect="1"/>
            </p:cNvSpPr>
            <p:nvPr/>
          </p:nvSpPr>
          <p:spPr bwMode="auto">
            <a:xfrm rot="255756" flipH="1">
              <a:off x="3349" y="149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2" name="AutoShape 104"/>
            <p:cNvSpPr>
              <a:spLocks noChangeAspect="1" noChangeArrowheads="1"/>
            </p:cNvSpPr>
            <p:nvPr/>
          </p:nvSpPr>
          <p:spPr bwMode="auto">
            <a:xfrm>
              <a:off x="3279" y="155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13" name="AutoShape 105"/>
            <p:cNvSpPr>
              <a:spLocks noChangeAspect="1" noChangeArrowheads="1"/>
            </p:cNvSpPr>
            <p:nvPr/>
          </p:nvSpPr>
          <p:spPr bwMode="auto">
            <a:xfrm>
              <a:off x="3292" y="156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2614" name="Arc 106"/>
            <p:cNvSpPr>
              <a:spLocks noChangeAspect="1"/>
            </p:cNvSpPr>
            <p:nvPr/>
          </p:nvSpPr>
          <p:spPr bwMode="auto">
            <a:xfrm rot="10507534" flipV="1">
              <a:off x="3287" y="148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5" name="Line 107"/>
            <p:cNvSpPr>
              <a:spLocks noChangeAspect="1" noChangeShapeType="1"/>
            </p:cNvSpPr>
            <p:nvPr/>
          </p:nvSpPr>
          <p:spPr bwMode="auto">
            <a:xfrm flipH="1">
              <a:off x="3309" y="159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Arc 108"/>
            <p:cNvSpPr>
              <a:spLocks/>
            </p:cNvSpPr>
            <p:nvPr/>
          </p:nvSpPr>
          <p:spPr bwMode="auto">
            <a:xfrm rot="327994" flipV="1">
              <a:off x="3539" y="855"/>
              <a:ext cx="585" cy="633"/>
            </a:xfrm>
            <a:custGeom>
              <a:avLst/>
              <a:gdLst>
                <a:gd name="T0" fmla="*/ 0 w 16534"/>
                <a:gd name="T1" fmla="*/ 0 h 21250"/>
                <a:gd name="T2" fmla="*/ 0 w 16534"/>
                <a:gd name="T3" fmla="*/ 0 h 21250"/>
                <a:gd name="T4" fmla="*/ 0 w 16534"/>
                <a:gd name="T5" fmla="*/ 0 h 21250"/>
                <a:gd name="T6" fmla="*/ 0 60000 65536"/>
                <a:gd name="T7" fmla="*/ 0 60000 65536"/>
                <a:gd name="T8" fmla="*/ 0 60000 65536"/>
                <a:gd name="T9" fmla="*/ 0 w 16534"/>
                <a:gd name="T10" fmla="*/ 0 h 21250"/>
                <a:gd name="T11" fmla="*/ 16534 w 16534"/>
                <a:gd name="T12" fmla="*/ 21250 h 2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34" h="21250" fill="none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</a:path>
                <a:path w="16534" h="21250" stroke="0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  <a:lnTo>
                    <a:pt x="0" y="21250"/>
                  </a:lnTo>
                  <a:lnTo>
                    <a:pt x="3872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7" name="Line 109"/>
            <p:cNvSpPr>
              <a:spLocks noChangeShapeType="1"/>
            </p:cNvSpPr>
            <p:nvPr/>
          </p:nvSpPr>
          <p:spPr bwMode="auto">
            <a:xfrm flipV="1">
              <a:off x="4098" y="730"/>
              <a:ext cx="606" cy="58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18" name="Line 110"/>
            <p:cNvSpPr>
              <a:spLocks noChangeShapeType="1"/>
            </p:cNvSpPr>
            <p:nvPr/>
          </p:nvSpPr>
          <p:spPr bwMode="auto">
            <a:xfrm flipV="1">
              <a:off x="4107" y="734"/>
              <a:ext cx="560" cy="53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19" name="Line 111"/>
            <p:cNvSpPr>
              <a:spLocks noChangeShapeType="1"/>
            </p:cNvSpPr>
            <p:nvPr/>
          </p:nvSpPr>
          <p:spPr bwMode="auto">
            <a:xfrm flipV="1">
              <a:off x="4149" y="746"/>
              <a:ext cx="465" cy="44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Arc 112"/>
            <p:cNvSpPr>
              <a:spLocks/>
            </p:cNvSpPr>
            <p:nvPr/>
          </p:nvSpPr>
          <p:spPr bwMode="auto">
            <a:xfrm rot="21559666" flipV="1">
              <a:off x="3753" y="1190"/>
              <a:ext cx="360" cy="169"/>
            </a:xfrm>
            <a:custGeom>
              <a:avLst/>
              <a:gdLst>
                <a:gd name="T0" fmla="*/ 0 w 19366"/>
                <a:gd name="T1" fmla="*/ 0 h 21600"/>
                <a:gd name="T2" fmla="*/ 0 w 19366"/>
                <a:gd name="T3" fmla="*/ 0 h 21600"/>
                <a:gd name="T4" fmla="*/ 0 w 1936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366"/>
                <a:gd name="T10" fmla="*/ 0 h 21600"/>
                <a:gd name="T11" fmla="*/ 19366 w 193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66" h="21600" fill="none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</a:path>
                <a:path w="19366" h="21600" stroke="0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  <a:lnTo>
                    <a:pt x="288" y="21600"/>
                  </a:lnTo>
                  <a:lnTo>
                    <a:pt x="-1" y="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1" name="Arc 113"/>
            <p:cNvSpPr>
              <a:spLocks/>
            </p:cNvSpPr>
            <p:nvPr/>
          </p:nvSpPr>
          <p:spPr bwMode="auto">
            <a:xfrm rot="21335689" flipV="1">
              <a:off x="3953" y="1024"/>
              <a:ext cx="280" cy="106"/>
            </a:xfrm>
            <a:custGeom>
              <a:avLst/>
              <a:gdLst>
                <a:gd name="T0" fmla="*/ 0 w 17959"/>
                <a:gd name="T1" fmla="*/ 0 h 21600"/>
                <a:gd name="T2" fmla="*/ 0 w 17959"/>
                <a:gd name="T3" fmla="*/ 0 h 21600"/>
                <a:gd name="T4" fmla="*/ 0 w 179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9"/>
                <a:gd name="T10" fmla="*/ 0 h 21600"/>
                <a:gd name="T11" fmla="*/ 17959 w 179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9" h="21600" fill="none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</a:path>
                <a:path w="17959" h="21600" stroke="0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2" name="Line 114"/>
            <p:cNvSpPr>
              <a:spLocks noChangeShapeType="1"/>
            </p:cNvSpPr>
            <p:nvPr/>
          </p:nvSpPr>
          <p:spPr bwMode="auto">
            <a:xfrm flipV="1">
              <a:off x="4225" y="748"/>
              <a:ext cx="342" cy="330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23" name="Arc 115"/>
            <p:cNvSpPr>
              <a:spLocks/>
            </p:cNvSpPr>
            <p:nvPr/>
          </p:nvSpPr>
          <p:spPr bwMode="auto">
            <a:xfrm flipV="1">
              <a:off x="4057" y="891"/>
              <a:ext cx="259" cy="125"/>
            </a:xfrm>
            <a:custGeom>
              <a:avLst/>
              <a:gdLst>
                <a:gd name="T0" fmla="*/ 0 w 19068"/>
                <a:gd name="T1" fmla="*/ 0 h 21414"/>
                <a:gd name="T2" fmla="*/ 0 w 19068"/>
                <a:gd name="T3" fmla="*/ 0 h 21414"/>
                <a:gd name="T4" fmla="*/ 0 w 19068"/>
                <a:gd name="T5" fmla="*/ 0 h 21414"/>
                <a:gd name="T6" fmla="*/ 0 60000 65536"/>
                <a:gd name="T7" fmla="*/ 0 60000 65536"/>
                <a:gd name="T8" fmla="*/ 0 60000 65536"/>
                <a:gd name="T9" fmla="*/ 0 w 19068"/>
                <a:gd name="T10" fmla="*/ 0 h 21414"/>
                <a:gd name="T11" fmla="*/ 19068 w 19068"/>
                <a:gd name="T12" fmla="*/ 21414 h 21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68" h="21414" fill="none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</a:path>
                <a:path w="19068" h="21414" stroke="0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  <a:lnTo>
                    <a:pt x="0" y="21414"/>
                  </a:lnTo>
                  <a:lnTo>
                    <a:pt x="2828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4" name="Line 116"/>
            <p:cNvSpPr>
              <a:spLocks noChangeShapeType="1"/>
            </p:cNvSpPr>
            <p:nvPr/>
          </p:nvSpPr>
          <p:spPr bwMode="auto">
            <a:xfrm flipV="1">
              <a:off x="4292" y="761"/>
              <a:ext cx="219" cy="208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Arc 117"/>
            <p:cNvSpPr>
              <a:spLocks/>
            </p:cNvSpPr>
            <p:nvPr/>
          </p:nvSpPr>
          <p:spPr bwMode="auto">
            <a:xfrm flipV="1">
              <a:off x="4174" y="781"/>
              <a:ext cx="195" cy="128"/>
            </a:xfrm>
            <a:custGeom>
              <a:avLst/>
              <a:gdLst>
                <a:gd name="T0" fmla="*/ 0 w 17956"/>
                <a:gd name="T1" fmla="*/ 0 h 21600"/>
                <a:gd name="T2" fmla="*/ 0 w 17956"/>
                <a:gd name="T3" fmla="*/ 0 h 21600"/>
                <a:gd name="T4" fmla="*/ 0 w 17956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6"/>
                <a:gd name="T10" fmla="*/ 0 h 21600"/>
                <a:gd name="T11" fmla="*/ 17956 w 1795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6" h="21600" fill="none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</a:path>
                <a:path w="17956" h="21600" stroke="0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6" name="Line 118"/>
            <p:cNvSpPr>
              <a:spLocks noChangeShapeType="1"/>
            </p:cNvSpPr>
            <p:nvPr/>
          </p:nvSpPr>
          <p:spPr bwMode="auto">
            <a:xfrm flipV="1">
              <a:off x="4352" y="757"/>
              <a:ext cx="122" cy="11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27" name="Arc 119"/>
            <p:cNvSpPr>
              <a:spLocks/>
            </p:cNvSpPr>
            <p:nvPr/>
          </p:nvSpPr>
          <p:spPr bwMode="auto">
            <a:xfrm flipV="1">
              <a:off x="3852" y="1144"/>
              <a:ext cx="306" cy="102"/>
            </a:xfrm>
            <a:custGeom>
              <a:avLst/>
              <a:gdLst>
                <a:gd name="T0" fmla="*/ 0 w 20338"/>
                <a:gd name="T1" fmla="*/ 0 h 21600"/>
                <a:gd name="T2" fmla="*/ 0 w 20338"/>
                <a:gd name="T3" fmla="*/ 0 h 21600"/>
                <a:gd name="T4" fmla="*/ 0 w 20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338"/>
                <a:gd name="T10" fmla="*/ 0 h 21600"/>
                <a:gd name="T11" fmla="*/ 20338 w 20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38" h="21600" fill="none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</a:path>
                <a:path w="20338" h="21600" stroke="0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708143" y="480760"/>
            <a:ext cx="74136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Modular Lead/Scintillator sandwich compensating calorimeter.                 Sampling ratio </a:t>
            </a:r>
            <a:r>
              <a:rPr lang="en-US" sz="2000" b="1" dirty="0" err="1">
                <a:solidFill>
                  <a:srgbClr val="000000"/>
                </a:solidFill>
              </a:rPr>
              <a:t>Pb:Scint</a:t>
            </a:r>
            <a:r>
              <a:rPr lang="en-US" sz="2000" b="1" dirty="0">
                <a:solidFill>
                  <a:srgbClr val="000000"/>
                </a:solidFill>
              </a:rPr>
              <a:t>=4:1.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1424" y="6501983"/>
            <a:ext cx="2133600" cy="365125"/>
          </a:xfrm>
        </p:spPr>
        <p:txBody>
          <a:bodyPr/>
          <a:lstStyle/>
          <a:p>
            <a:pPr>
              <a:defRPr/>
            </a:pPr>
            <a:fld id="{101510BB-DFD6-4D90-BA39-12F391CD3F0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618" y="5703979"/>
            <a:ext cx="265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from scintillator tiles is captured by WLS-fibers and transported to </a:t>
            </a:r>
            <a:r>
              <a:rPr lang="en-US" b="1" dirty="0" err="1" smtClean="0"/>
              <a:t>SiPM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7113" y="3225598"/>
            <a:ext cx="5736392" cy="330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       Each module:  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Transverse size - 15x15cm</a:t>
            </a:r>
            <a:r>
              <a:rPr lang="en-US" b="1" baseline="30000" dirty="0">
                <a:solidFill>
                  <a:srgbClr val="000000"/>
                </a:solidFill>
              </a:rPr>
              <a:t>2 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Total length  </a:t>
            </a:r>
            <a:r>
              <a:rPr lang="en-US" b="1" dirty="0">
                <a:solidFill>
                  <a:srgbClr val="000000"/>
                </a:solidFill>
              </a:rPr>
              <a:t>- 106 cm.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Interaction length  ~4 </a:t>
            </a:r>
            <a:r>
              <a:rPr lang="el-GR" b="1" dirty="0">
                <a:solidFill>
                  <a:srgbClr val="000000"/>
                </a:solidFill>
              </a:rPr>
              <a:t>λ</a:t>
            </a:r>
            <a:r>
              <a:rPr lang="en-US" b="1" baseline="-25000" dirty="0" err="1">
                <a:solidFill>
                  <a:srgbClr val="000000"/>
                </a:solidFill>
              </a:rPr>
              <a:t>int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Longitudinal segmentation – 7 sections;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b="1" dirty="0">
                <a:solidFill>
                  <a:srgbClr val="000000"/>
                </a:solidFill>
              </a:rPr>
              <a:t>1 section ~ 0.5</a:t>
            </a:r>
            <a:r>
              <a:rPr lang="ru-RU" altLang="ru-RU" b="1" dirty="0">
                <a:solidFill>
                  <a:srgbClr val="000000"/>
                </a:solidFill>
              </a:rPr>
              <a:t>6</a:t>
            </a:r>
            <a:r>
              <a:rPr lang="el-GR" altLang="ru-RU" b="1" dirty="0">
                <a:solidFill>
                  <a:srgbClr val="000000"/>
                </a:solidFill>
              </a:rPr>
              <a:t>λ</a:t>
            </a:r>
            <a:r>
              <a:rPr lang="en-US" altLang="ru-RU" b="1" baseline="-25000" dirty="0" err="1">
                <a:solidFill>
                  <a:srgbClr val="000000"/>
                </a:solidFill>
              </a:rPr>
              <a:t>int</a:t>
            </a:r>
            <a:r>
              <a:rPr lang="en-US" altLang="ru-RU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b="1" dirty="0">
                <a:solidFill>
                  <a:srgbClr val="000000"/>
                </a:solidFill>
              </a:rPr>
              <a:t>7 </a:t>
            </a:r>
            <a:r>
              <a:rPr lang="en-US" altLang="ru-RU" b="1" dirty="0" err="1">
                <a:solidFill>
                  <a:srgbClr val="000000"/>
                </a:solidFill>
              </a:rPr>
              <a:t>photodetectors</a:t>
            </a:r>
            <a:r>
              <a:rPr lang="en-US" altLang="ru-RU" b="1" dirty="0">
                <a:solidFill>
                  <a:srgbClr val="000000"/>
                </a:solidFill>
              </a:rPr>
              <a:t>/module;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b="1" dirty="0" err="1">
                <a:solidFill>
                  <a:srgbClr val="000000"/>
                </a:solidFill>
              </a:rPr>
              <a:t>Photodetectors</a:t>
            </a:r>
            <a:r>
              <a:rPr lang="en-US" altLang="ru-RU" b="1" dirty="0">
                <a:solidFill>
                  <a:srgbClr val="000000"/>
                </a:solidFill>
              </a:rPr>
              <a:t> – silicon photomultipliers (</a:t>
            </a:r>
            <a:r>
              <a:rPr lang="en-US" altLang="ru-RU" b="1" dirty="0" err="1">
                <a:solidFill>
                  <a:srgbClr val="000000"/>
                </a:solidFill>
              </a:rPr>
              <a:t>SiPM</a:t>
            </a:r>
            <a:r>
              <a:rPr lang="en-US" altLang="ru-RU" b="1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93" y="1112169"/>
            <a:ext cx="2078916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3" r="37029"/>
          <a:stretch>
            <a:fillRect/>
          </a:stretch>
        </p:blipFill>
        <p:spPr>
          <a:xfrm>
            <a:off x="4042957" y="1184486"/>
            <a:ext cx="3635896" cy="3302015"/>
          </a:xfrm>
          <a:prstGeom prst="rect">
            <a:avLst/>
          </a:prstGeom>
          <a:noFill/>
        </p:spPr>
      </p:pic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1013" y="640873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601507-0B8F-4854-BFA1-4AA54812FC1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8091" y="0"/>
            <a:ext cx="9125909" cy="4619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How to reconstruct the event plane with </a:t>
            </a:r>
            <a:r>
              <a:rPr lang="en-US" alt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FHCal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3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43613"/>
              </p:ext>
            </p:extLst>
          </p:nvPr>
        </p:nvGraphicFramePr>
        <p:xfrm>
          <a:off x="1436576" y="2660079"/>
          <a:ext cx="27209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Формула" r:id="rId4" imgW="1651000" imgH="482600" progId="Equation.3">
                  <p:embed/>
                </p:oleObj>
              </mc:Choice>
              <mc:Fallback>
                <p:oleObj name="Формула" r:id="rId4" imgW="1651000" imgH="482600" progId="Equation.3">
                  <p:embed/>
                  <p:pic>
                    <p:nvPicPr>
                      <p:cNvPr id="13317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576" y="2660079"/>
                        <a:ext cx="272097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69303"/>
              </p:ext>
            </p:extLst>
          </p:nvPr>
        </p:nvGraphicFramePr>
        <p:xfrm>
          <a:off x="545098" y="4151332"/>
          <a:ext cx="2787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Формула" r:id="rId6" imgW="1524000" imgH="241300" progId="Equation.3">
                  <p:embed/>
                </p:oleObj>
              </mc:Choice>
              <mc:Fallback>
                <p:oleObj name="Формула" r:id="rId6" imgW="1524000" imgH="241300" progId="Equation.3">
                  <p:embed/>
                  <p:pic>
                    <p:nvPicPr>
                      <p:cNvPr id="13318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98" y="4151332"/>
                        <a:ext cx="27876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1059045" y="548680"/>
            <a:ext cx="6644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latin typeface="Calibri" pitchFamily="34" charset="0"/>
              </a:rPr>
              <a:t>(</a:t>
            </a:r>
            <a:r>
              <a:rPr lang="en-US" altLang="ru-RU" sz="2400" b="1" i="1" dirty="0" smtClean="0">
                <a:latin typeface="Calibri" pitchFamily="34" charset="0"/>
              </a:rPr>
              <a:t>x</a:t>
            </a:r>
            <a:r>
              <a:rPr lang="en-US" altLang="ru-RU" sz="2400" b="1" i="1" baseline="-25000" dirty="0" smtClean="0">
                <a:latin typeface="Calibri" pitchFamily="34" charset="0"/>
              </a:rPr>
              <a:t>i </a:t>
            </a:r>
            <a:r>
              <a:rPr lang="en-US" altLang="ru-RU" sz="2400" b="1" i="1" dirty="0" smtClean="0">
                <a:latin typeface="Calibri" pitchFamily="34" charset="0"/>
              </a:rPr>
              <a:t>,</a:t>
            </a:r>
            <a:r>
              <a:rPr lang="en-US" altLang="ru-RU" sz="2400" b="1" i="1" dirty="0" err="1">
                <a:latin typeface="Calibri" pitchFamily="34" charset="0"/>
              </a:rPr>
              <a:t>y</a:t>
            </a:r>
            <a:r>
              <a:rPr lang="en-US" altLang="ru-RU" sz="2400" b="1" i="1" baseline="-25000" dirty="0" err="1">
                <a:latin typeface="Calibri" pitchFamily="34" charset="0"/>
              </a:rPr>
              <a:t>i</a:t>
            </a:r>
            <a:r>
              <a:rPr lang="en-US" altLang="ru-RU" sz="2400" b="1" dirty="0">
                <a:latin typeface="Calibri" pitchFamily="34" charset="0"/>
              </a:rPr>
              <a:t>) – </a:t>
            </a:r>
            <a:r>
              <a:rPr lang="en-US" altLang="ru-RU" sz="2400" b="1" dirty="0" smtClean="0">
                <a:latin typeface="Calibri" pitchFamily="34" charset="0"/>
              </a:rPr>
              <a:t>coordinates and </a:t>
            </a:r>
            <a:r>
              <a:rPr lang="en-US" altLang="ru-RU" sz="2400" b="1" i="1" dirty="0" err="1" smtClean="0">
                <a:latin typeface="Calibri" pitchFamily="34" charset="0"/>
              </a:rPr>
              <a:t>E</a:t>
            </a:r>
            <a:r>
              <a:rPr lang="en-US" altLang="ru-RU" sz="2400" b="1" i="1" baseline="-25000" dirty="0" err="1" smtClean="0">
                <a:latin typeface="Calibri" pitchFamily="34" charset="0"/>
              </a:rPr>
              <a:t>i</a:t>
            </a:r>
            <a:r>
              <a:rPr lang="en-US" altLang="ru-RU" sz="2400" b="1" dirty="0" smtClean="0">
                <a:latin typeface="Calibri" pitchFamily="34" charset="0"/>
              </a:rPr>
              <a:t> -energy </a:t>
            </a:r>
            <a:r>
              <a:rPr lang="en-US" altLang="ru-RU" sz="2400" b="1" dirty="0">
                <a:latin typeface="Calibri" pitchFamily="34" charset="0"/>
              </a:rPr>
              <a:t>of </a:t>
            </a:r>
            <a:r>
              <a:rPr lang="en-US" altLang="ru-RU" sz="2400" b="1" i="1" dirty="0" err="1" smtClean="0">
                <a:latin typeface="Calibri" pitchFamily="34" charset="0"/>
              </a:rPr>
              <a:t>i</a:t>
            </a:r>
            <a:r>
              <a:rPr lang="en-US" altLang="ru-RU" sz="2400" b="1" dirty="0" smtClean="0">
                <a:latin typeface="Calibri" pitchFamily="34" charset="0"/>
              </a:rPr>
              <a:t>-module. </a:t>
            </a:r>
            <a:endParaRPr lang="ru-RU" altLang="ru-RU" sz="2400" b="1" dirty="0">
              <a:latin typeface="Calibri" pitchFamily="34" charset="0"/>
            </a:endParaRP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447493" y="5610626"/>
            <a:ext cx="8300971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rgbClr val="C00000"/>
                </a:solidFill>
                <a:latin typeface="Calibri" pitchFamily="34" charset="0"/>
              </a:rPr>
              <a:t>Detection of all types of the spectators (protons, neutrons) for both colliding nuclei would ensure the outstanding  angular resolution of the event plane!</a:t>
            </a:r>
            <a:endParaRPr lang="ru-RU" alt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011" y="1157900"/>
            <a:ext cx="1533353" cy="1380467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392174" y="2132541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Calibri" pitchFamily="34" charset="0"/>
              </a:rPr>
              <a:t>spectators</a:t>
            </a:r>
            <a:endParaRPr lang="ru-RU" altLang="ru-RU" sz="1800" b="1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/>
          <a:srcRect b="51135"/>
          <a:stretch/>
        </p:blipFill>
        <p:spPr>
          <a:xfrm>
            <a:off x="763791" y="1176337"/>
            <a:ext cx="2086035" cy="799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/>
          <a:srcRect t="54636"/>
          <a:stretch/>
        </p:blipFill>
        <p:spPr>
          <a:xfrm>
            <a:off x="3141621" y="1260247"/>
            <a:ext cx="2031860" cy="719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9646" y="231477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plane in first </a:t>
            </a:r>
            <a:r>
              <a:rPr lang="en-US" b="1" dirty="0" err="1" smtClean="0"/>
              <a:t>FHCal</a:t>
            </a:r>
            <a:r>
              <a:rPr lang="en-US" b="1" dirty="0" smtClean="0"/>
              <a:t> arm.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39346" y="4512969"/>
            <a:ext cx="17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Event plane in second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arm.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7493" y="382361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plane in full </a:t>
            </a:r>
            <a:r>
              <a:rPr lang="en-US" b="1" dirty="0" err="1" smtClean="0"/>
              <a:t>FHCal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55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6406" r="8340" b="6737"/>
          <a:stretch>
            <a:fillRect/>
          </a:stretch>
        </p:blipFill>
        <p:spPr bwMode="auto">
          <a:xfrm>
            <a:off x="5213350" y="469165"/>
            <a:ext cx="32353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 r="7465" b="7143"/>
          <a:stretch>
            <a:fillRect/>
          </a:stretch>
        </p:blipFill>
        <p:spPr bwMode="auto">
          <a:xfrm>
            <a:off x="0" y="525352"/>
            <a:ext cx="3479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1013" y="640873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601507-0B8F-4854-BFA1-4AA54812FC1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8091" y="0"/>
            <a:ext cx="9125909" cy="4619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Angular </a:t>
            </a:r>
            <a:r>
              <a:rPr lang="en-US" altLang="ru-RU" sz="2800" b="1" dirty="0">
                <a:solidFill>
                  <a:srgbClr val="C00000"/>
                </a:solidFill>
                <a:latin typeface="Calibri" pitchFamily="34" charset="0"/>
              </a:rPr>
              <a:t>r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esolution of the reconstructed event plane.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739444"/>
              </p:ext>
            </p:extLst>
          </p:nvPr>
        </p:nvGraphicFramePr>
        <p:xfrm>
          <a:off x="1259632" y="1080960"/>
          <a:ext cx="1152128" cy="34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Уравнение" r:id="rId5" imgW="939600" imgH="266400" progId="Equation.3">
                  <p:embed/>
                </p:oleObj>
              </mc:Choice>
              <mc:Fallback>
                <p:oleObj name="Уравнение" r:id="rId5" imgW="939600" imgH="266400" progId="Equation.3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80960"/>
                        <a:ext cx="1152128" cy="3443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7547"/>
              </p:ext>
            </p:extLst>
          </p:nvPr>
        </p:nvGraphicFramePr>
        <p:xfrm>
          <a:off x="6300192" y="1049066"/>
          <a:ext cx="1275681" cy="3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Уравнение" r:id="rId7" imgW="990360" imgH="266400" progId="Equation.3">
                  <p:embed/>
                </p:oleObj>
              </mc:Choice>
              <mc:Fallback>
                <p:oleObj name="Уравнение" r:id="rId7" imgW="990360" imgH="2664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049066"/>
                        <a:ext cx="1275681" cy="361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8388" r="9013" b="7396"/>
          <a:stretch>
            <a:fillRect/>
          </a:stretch>
        </p:blipFill>
        <p:spPr bwMode="auto">
          <a:xfrm>
            <a:off x="2627782" y="3618597"/>
            <a:ext cx="3526959" cy="242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2951" y="2650350"/>
            <a:ext cx="561662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measurements of the spectators in  both arms of </a:t>
            </a:r>
            <a:r>
              <a:rPr lang="en-US" dirty="0" err="1" smtClean="0"/>
              <a:t>FHCal</a:t>
            </a:r>
            <a:r>
              <a:rPr lang="en-US" dirty="0" smtClean="0"/>
              <a:t> improves the resolution for a factor of 1.4.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32542" y="6250096"/>
            <a:ext cx="651744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the maximum beam energy the angular resolution achieves 20</a:t>
            </a:r>
            <a:r>
              <a:rPr lang="en-US" baseline="30000" dirty="0" smtClean="0"/>
              <a:t>0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4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707904" y="1629596"/>
            <a:ext cx="478853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Energy deposition in </a:t>
            </a:r>
            <a:r>
              <a:rPr lang="en-US" sz="1600" b="1" dirty="0" err="1" smtClean="0"/>
              <a:t>FHCal</a:t>
            </a:r>
            <a:r>
              <a:rPr lang="en-US" sz="1600" b="1" dirty="0" smtClean="0"/>
              <a:t>  isn’t monotonic due to beam hole and can’t resolve the central and peripheral events.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5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Centrality. Problem with  energy depositions in FHCAL.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661192"/>
            <a:ext cx="3240360" cy="2767807"/>
            <a:chOff x="323528" y="661192"/>
            <a:chExt cx="3240360" cy="276780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7" t="8485" r="982" b="5732"/>
            <a:stretch/>
          </p:blipFill>
          <p:spPr>
            <a:xfrm>
              <a:off x="323528" y="661192"/>
              <a:ext cx="3240360" cy="2767807"/>
            </a:xfrm>
            <a:prstGeom prst="rect">
              <a:avLst/>
            </a:prstGeom>
          </p:spPr>
        </p:pic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3766233"/>
                </p:ext>
              </p:extLst>
            </p:nvPr>
          </p:nvGraphicFramePr>
          <p:xfrm>
            <a:off x="2051720" y="836712"/>
            <a:ext cx="1039305" cy="287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2" name="Формула" r:id="rId4" imgW="990170" imgH="266584" progId="Equation.3">
                    <p:embed/>
                  </p:oleObj>
                </mc:Choice>
                <mc:Fallback>
                  <p:oleObj name="Формула" r:id="rId4" imgW="990170" imgH="266584" progId="Equation.3">
                    <p:embed/>
                    <p:pic>
                      <p:nvPicPr>
                        <p:cNvPr id="4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836712"/>
                          <a:ext cx="1039305" cy="28791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6786" r="7859" b="5598"/>
          <a:stretch/>
        </p:blipFill>
        <p:spPr>
          <a:xfrm>
            <a:off x="363001" y="4118718"/>
            <a:ext cx="3367964" cy="23014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8922" r="7971" b="5598"/>
          <a:stretch/>
        </p:blipFill>
        <p:spPr>
          <a:xfrm>
            <a:off x="4355976" y="4155509"/>
            <a:ext cx="3384376" cy="2256251"/>
          </a:xfrm>
          <a:prstGeom prst="rect">
            <a:avLst/>
          </a:prstGeom>
        </p:spPr>
      </p:pic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92048"/>
              </p:ext>
            </p:extLst>
          </p:nvPr>
        </p:nvGraphicFramePr>
        <p:xfrm>
          <a:off x="2069161" y="4946636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Уравнение" r:id="rId8" imgW="939600" imgH="266400" progId="Equation.3">
                  <p:embed/>
                </p:oleObj>
              </mc:Choice>
              <mc:Fallback>
                <p:oleObj name="Уравнение" r:id="rId8" imgW="939600" imgH="266400" progId="Equation.3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161" y="4946636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209845"/>
              </p:ext>
            </p:extLst>
          </p:nvPr>
        </p:nvGraphicFramePr>
        <p:xfrm>
          <a:off x="5896016" y="4907135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Формула" r:id="rId4" imgW="990170" imgH="266584" progId="Equation.3">
                  <p:embed/>
                </p:oleObj>
              </mc:Choice>
              <mc:Fallback>
                <p:oleObj name="Формула" r:id="rId4" imgW="990170" imgH="266584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016" y="4907135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99592" y="1700808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99592" y="1844824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07904" y="2712013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Ambiguity in the centrality </a:t>
            </a:r>
            <a:r>
              <a:rPr lang="en-US" dirty="0" smtClean="0"/>
              <a:t>measurements </a:t>
            </a:r>
            <a:r>
              <a:rPr lang="en-US" dirty="0"/>
              <a:t>might be resolved by using the TPC multiplicity.</a:t>
            </a:r>
          </a:p>
          <a:p>
            <a:r>
              <a:rPr lang="en-US" dirty="0"/>
              <a:t>It is not good for fluctuations study.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267744" y="1792965"/>
            <a:ext cx="1463221" cy="51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560" y="378617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Resolution of impact parameter for different </a:t>
            </a:r>
            <a:r>
              <a:rPr lang="en-US" b="1" dirty="0" err="1" smtClean="0">
                <a:solidFill>
                  <a:srgbClr val="C00000"/>
                </a:solidFill>
              </a:rPr>
              <a:t>FHCal</a:t>
            </a:r>
            <a:r>
              <a:rPr lang="en-US" b="1" dirty="0" smtClean="0">
                <a:solidFill>
                  <a:srgbClr val="C00000"/>
                </a:solidFill>
              </a:rPr>
              <a:t> energy (centrality) bins.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6371" y="1143006"/>
            <a:ext cx="502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Effect of beam hole and escape of heavy fragments.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372" y="6396494"/>
            <a:ext cx="36568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Other approaches are requested!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6" b="5450"/>
          <a:stretch/>
        </p:blipFill>
        <p:spPr>
          <a:xfrm>
            <a:off x="766886" y="993562"/>
            <a:ext cx="7098864" cy="21793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Can </a:t>
            </a:r>
            <a:r>
              <a:rPr lang="en-US" sz="2000" b="1" dirty="0" err="1" smtClean="0">
                <a:solidFill>
                  <a:srgbClr val="C00000"/>
                </a:solidFill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</a:rPr>
              <a:t> space information </a:t>
            </a:r>
            <a:r>
              <a:rPr lang="en-US" sz="2000" b="1" dirty="0">
                <a:solidFill>
                  <a:srgbClr val="C00000"/>
                </a:solidFill>
              </a:rPr>
              <a:t>be used </a:t>
            </a:r>
            <a:r>
              <a:rPr lang="en-US" sz="2000" b="1" dirty="0" smtClean="0">
                <a:solidFill>
                  <a:srgbClr val="C00000"/>
                </a:solidFill>
              </a:rPr>
              <a:t>for the centrality measurement?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97219" y="3968214"/>
            <a:ext cx="2195736" cy="1961796"/>
            <a:chOff x="3203848" y="4332178"/>
            <a:chExt cx="2195736" cy="196179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3"/>
            <a:stretch/>
          </p:blipFill>
          <p:spPr>
            <a:xfrm>
              <a:off x="3203848" y="4332178"/>
              <a:ext cx="2195736" cy="1961796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4097347" y="5237405"/>
              <a:ext cx="28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242368" y="587318"/>
            <a:ext cx="465926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Occupancy of particles at front of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FHCal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143705" y="4723791"/>
            <a:ext cx="1702579" cy="682356"/>
            <a:chOff x="2242368" y="5114524"/>
            <a:chExt cx="1702579" cy="68235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242368" y="5114524"/>
              <a:ext cx="1681560" cy="40165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242368" y="5516174"/>
              <a:ext cx="1702579" cy="28070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835696" y="4134893"/>
            <a:ext cx="2480622" cy="1672904"/>
            <a:chOff x="1835696" y="4525626"/>
            <a:chExt cx="2480622" cy="1672904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835696" y="4525626"/>
              <a:ext cx="2480622" cy="9905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838955" y="5521529"/>
              <a:ext cx="2477363" cy="6770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580782" y="30904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R, cm</a:t>
            </a:r>
            <a:endParaRPr lang="ru-RU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290858" y="30904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R, cm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471309" y="491822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Cone for peripheral events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35696" y="39330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Cone for central events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9914" y="6078942"/>
            <a:ext cx="72728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Depending on centrality there must be difference in  the energy depositions in inner and outer parts of calorimeter.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86320" y="1099879"/>
            <a:ext cx="9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&gt;6 </a:t>
            </a:r>
            <a:r>
              <a:rPr lang="en-US" b="1" dirty="0" err="1" smtClean="0"/>
              <a:t>fm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895784" y="1098718"/>
            <a:ext cx="9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b="1" dirty="0" smtClean="0"/>
              <a:t>&lt;</a:t>
            </a:r>
            <a:r>
              <a:rPr lang="en-US" b="1" dirty="0" smtClean="0"/>
              <a:t>6 </a:t>
            </a:r>
            <a:r>
              <a:rPr lang="en-US" b="1" dirty="0" err="1" smtClean="0"/>
              <a:t>fm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56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40543" y="1181223"/>
            <a:ext cx="371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introduce </a:t>
            </a:r>
            <a:r>
              <a:rPr lang="en-US" sz="2000" b="1" i="1" dirty="0" smtClean="0">
                <a:solidFill>
                  <a:srgbClr val="FF0000"/>
                </a:solidFill>
              </a:rPr>
              <a:t>energy asymmetry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216" y="1109129"/>
            <a:ext cx="1790045" cy="585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780" y="5769253"/>
            <a:ext cx="682276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</a:rPr>
              <a:t>A</a:t>
            </a:r>
            <a:r>
              <a:rPr lang="en-GB" sz="2000" b="1" i="1" baseline="-25000" dirty="0" smtClean="0">
                <a:solidFill>
                  <a:srgbClr val="C00000"/>
                </a:solidFill>
              </a:rPr>
              <a:t>E</a:t>
            </a:r>
            <a:r>
              <a:rPr lang="en-GB" sz="2000" b="1" baseline="-25000" dirty="0" smtClean="0">
                <a:solidFill>
                  <a:srgbClr val="C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is experimental observable and has clear dependence on centrality.  Let’s combine it with energy deposition in </a:t>
            </a:r>
            <a:r>
              <a:rPr lang="en-GB" sz="2000" b="1" dirty="0" err="1" smtClean="0">
                <a:solidFill>
                  <a:srgbClr val="C00000"/>
                </a:solidFill>
              </a:rPr>
              <a:t>FHCal</a:t>
            </a:r>
            <a:r>
              <a:rPr lang="en-GB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10288" r="1714" b="4233"/>
          <a:stretch/>
        </p:blipFill>
        <p:spPr>
          <a:xfrm>
            <a:off x="525155" y="3320335"/>
            <a:ext cx="3314114" cy="2138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8922" r="3138" b="5598"/>
          <a:stretch/>
        </p:blipFill>
        <p:spPr>
          <a:xfrm>
            <a:off x="4386878" y="3265508"/>
            <a:ext cx="3417795" cy="2241177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16292"/>
              </p:ext>
            </p:extLst>
          </p:nvPr>
        </p:nvGraphicFramePr>
        <p:xfrm>
          <a:off x="1072764" y="3619335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Уравнение" r:id="rId6" imgW="939600" imgH="266400" progId="Equation.3">
                  <p:embed/>
                </p:oleObj>
              </mc:Choice>
              <mc:Fallback>
                <p:oleObj name="Уравнение" r:id="rId6" imgW="939600" imgH="266400" progId="Equation.3">
                  <p:embed/>
                  <p:pic>
                    <p:nvPicPr>
                      <p:cNvPr id="26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764" y="3619335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3829"/>
              </p:ext>
            </p:extLst>
          </p:nvPr>
        </p:nvGraphicFramePr>
        <p:xfrm>
          <a:off x="4976919" y="3576288"/>
          <a:ext cx="1039305" cy="28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Формула" r:id="rId8" imgW="990170" imgH="266584" progId="Equation.3">
                  <p:embed/>
                </p:oleObj>
              </mc:Choice>
              <mc:Fallback>
                <p:oleObj name="Формула" r:id="rId8" imgW="990170" imgH="266584" progId="Equation.3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919" y="3576288"/>
                        <a:ext cx="1039305" cy="287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Other </a:t>
            </a:r>
            <a:r>
              <a:rPr lang="en-US" sz="2400" b="1" dirty="0" err="1" smtClean="0">
                <a:solidFill>
                  <a:srgbClr val="C00000"/>
                </a:solidFill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</a:rPr>
              <a:t> observable for the centrality measurement.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155" y="270357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Dependence of </a:t>
            </a:r>
            <a:r>
              <a:rPr lang="en-GB" b="1" i="1" dirty="0"/>
              <a:t>A</a:t>
            </a:r>
            <a:r>
              <a:rPr lang="en-GB" b="1" i="1" baseline="-25000" dirty="0"/>
              <a:t>E</a:t>
            </a:r>
            <a:r>
              <a:rPr lang="en-US" b="1" dirty="0" smtClean="0"/>
              <a:t> on impact parameter.</a:t>
            </a:r>
            <a:endParaRPr lang="ru-RU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744295" y="514254"/>
            <a:ext cx="2195736" cy="1961796"/>
            <a:chOff x="3203848" y="4332178"/>
            <a:chExt cx="2195736" cy="196179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203848" y="4332178"/>
              <a:ext cx="2195736" cy="1961796"/>
              <a:chOff x="6446497" y="-19636"/>
              <a:chExt cx="2610320" cy="2285832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3"/>
              <a:stretch/>
            </p:blipFill>
            <p:spPr>
              <a:xfrm>
                <a:off x="6446497" y="-19636"/>
                <a:ext cx="2610320" cy="228583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042222" y="876077"/>
                <a:ext cx="522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E</a:t>
                </a:r>
                <a:r>
                  <a:rPr lang="en-US" sz="2000" b="1" baseline="-25000" dirty="0" err="1" smtClean="0"/>
                  <a:t>in</a:t>
                </a:r>
                <a:endParaRPr lang="ru-RU" sz="2000" b="1" baseline="-25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46497" y="460632"/>
                <a:ext cx="675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E</a:t>
                </a:r>
                <a:r>
                  <a:rPr lang="en-US" sz="2000" b="1" baseline="-25000" dirty="0" err="1" smtClean="0"/>
                  <a:t>out</a:t>
                </a:r>
                <a:endParaRPr lang="ru-RU" sz="2000" b="1" baseline="-25000" dirty="0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4097347" y="5237405"/>
              <a:ext cx="28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71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11160</TotalTime>
  <Words>1330</Words>
  <Application>Microsoft Office PowerPoint</Application>
  <PresentationFormat>Экран (4:3)</PresentationFormat>
  <Paragraphs>201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 Unicode MS</vt:lpstr>
      <vt:lpstr>ＭＳ Ｐゴシック</vt:lpstr>
      <vt:lpstr>Arial</vt:lpstr>
      <vt:lpstr>Calibri</vt:lpstr>
      <vt:lpstr>Cambria Math</vt:lpstr>
      <vt:lpstr>Symbol</vt:lpstr>
      <vt:lpstr>Times New Roman</vt:lpstr>
      <vt:lpstr>Тема Office</vt:lpstr>
      <vt:lpstr>Формула</vt:lpstr>
      <vt:lpstr>Уравнение</vt:lpstr>
      <vt:lpstr> Determination of geometry of heavy ion collisions with Forward Hadron Calorimeter (FHCal) at MPD  </vt:lpstr>
      <vt:lpstr>Презентация PowerPoint</vt:lpstr>
      <vt:lpstr>Презентация PowerPoint</vt:lpstr>
      <vt:lpstr>Презентация PowerPoint</vt:lpstr>
      <vt:lpstr>How to reconstruct the event plane with FHCal.</vt:lpstr>
      <vt:lpstr>Angular resolution of the reconstructed event plane.</vt:lpstr>
      <vt:lpstr>Презентация PowerPoint</vt:lpstr>
      <vt:lpstr>Can FHCal space information be used for the centrality measurement?</vt:lpstr>
      <vt:lpstr>Other FHCal observable for the centrality measurement.</vt:lpstr>
      <vt:lpstr>Презентация PowerPoint</vt:lpstr>
      <vt:lpstr>Can we construct new observables in FHCal for the centrality measurement?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Spectators in centrality and reaction plane measurements.</vt:lpstr>
      <vt:lpstr>Презентация PowerPoint</vt:lpstr>
      <vt:lpstr>Презентация PowerPoint</vt:lpstr>
      <vt:lpstr>Презентация PowerPoint</vt:lpstr>
      <vt:lpstr>Can be FHCal space information used for the centrality measurement?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Golubeva Marina</dc:creator>
  <cp:lastModifiedBy>alexander ivashkin</cp:lastModifiedBy>
  <cp:revision>776</cp:revision>
  <cp:lastPrinted>2017-01-16T06:36:02Z</cp:lastPrinted>
  <dcterms:created xsi:type="dcterms:W3CDTF">2016-02-16T08:04:12Z</dcterms:created>
  <dcterms:modified xsi:type="dcterms:W3CDTF">2018-09-18T07:55:38Z</dcterms:modified>
</cp:coreProperties>
</file>