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58" r:id="rId2"/>
    <p:sldId id="315" r:id="rId3"/>
    <p:sldId id="316" r:id="rId4"/>
    <p:sldId id="317" r:id="rId5"/>
    <p:sldId id="333" r:id="rId6"/>
    <p:sldId id="347" r:id="rId7"/>
    <p:sldId id="334" r:id="rId8"/>
    <p:sldId id="324" r:id="rId9"/>
    <p:sldId id="349" r:id="rId10"/>
    <p:sldId id="323" r:id="rId11"/>
    <p:sldId id="339" r:id="rId12"/>
    <p:sldId id="343" r:id="rId13"/>
    <p:sldId id="350" r:id="rId14"/>
    <p:sldId id="326" r:id="rId15"/>
    <p:sldId id="319" r:id="rId16"/>
    <p:sldId id="351" r:id="rId17"/>
    <p:sldId id="345" r:id="rId18"/>
    <p:sldId id="346" r:id="rId19"/>
    <p:sldId id="352" r:id="rId20"/>
    <p:sldId id="327" r:id="rId21"/>
    <p:sldId id="329" r:id="rId22"/>
    <p:sldId id="330" r:id="rId23"/>
    <p:sldId id="348" r:id="rId24"/>
    <p:sldId id="332" r:id="rId25"/>
    <p:sldId id="290" r:id="rId26"/>
    <p:sldId id="35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90462" autoAdjust="0"/>
  </p:normalViewPr>
  <p:slideViewPr>
    <p:cSldViewPr>
      <p:cViewPr varScale="1">
        <p:scale>
          <a:sx n="104" d="100"/>
          <a:sy n="104" d="100"/>
        </p:scale>
        <p:origin x="1256" y="192"/>
      </p:cViewPr>
      <p:guideLst>
        <p:guide orient="horz" pos="2160"/>
        <p:guide pos="2880"/>
      </p:guideLst>
    </p:cSldViewPr>
  </p:slid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07448-EB51-40AD-9C44-D9202825FB7D}" type="datetimeFigureOut">
              <a:rPr lang="ru-RU" smtClean="0"/>
              <a:pPr/>
              <a:t>21.02.2018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3AA6B-3B8F-40E6-95ED-F19CB877AD85}" type="slidenum">
              <a:rPr lang="ru-RU" smtClean="0"/>
              <a:pPr/>
              <a:t>‹N°›</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pPr/>
              <a:t>11</a:t>
            </a:fld>
            <a:endParaRPr lang="ru-RU"/>
          </a:p>
        </p:txBody>
      </p:sp>
    </p:spTree>
    <p:extLst>
      <p:ext uri="{BB962C8B-B14F-4D97-AF65-F5344CB8AC3E}">
        <p14:creationId xmlns:p14="http://schemas.microsoft.com/office/powerpoint/2010/main" val="284756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51850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Before</a:t>
            </a:r>
            <a:r>
              <a:rPr lang="en-US" baseline="0" dirty="0"/>
              <a:t> speaking about energy spectra I remind you that in several neutrino experiments (</a:t>
            </a:r>
            <a:r>
              <a:rPr lang="en-US" baseline="0" dirty="0" err="1"/>
              <a:t>Daya</a:t>
            </a:r>
            <a:r>
              <a:rPr lang="en-US" baseline="0" dirty="0"/>
              <a:t> Bay, Double </a:t>
            </a:r>
            <a:r>
              <a:rPr lang="en-US" baseline="0" dirty="0" err="1"/>
              <a:t>Chooz</a:t>
            </a:r>
            <a:r>
              <a:rPr lang="en-US" baseline="0" dirty="0"/>
              <a:t> and NEOS) they see a strange “bump” around 5 MeV which is absent in the models.</a:t>
            </a:r>
            <a:endParaRPr lang="ru-RU" dirty="0"/>
          </a:p>
        </p:txBody>
      </p:sp>
      <p:sp>
        <p:nvSpPr>
          <p:cNvPr id="4" name="Номер слайда 3"/>
          <p:cNvSpPr>
            <a:spLocks noGrp="1"/>
          </p:cNvSpPr>
          <p:nvPr>
            <p:ph type="sldNum" sz="quarter" idx="10"/>
          </p:nvPr>
        </p:nvSpPr>
        <p:spPr/>
        <p:txBody>
          <a:bodyPr/>
          <a:lstStyle/>
          <a:p>
            <a:fld id="{D48D02E7-AE8A-460E-8FB2-B2B60B09C290}" type="slidenum">
              <a:rPr lang="ru-RU" smtClean="0"/>
              <a:t>26</a:t>
            </a:fld>
            <a:endParaRPr lang="ru-RU"/>
          </a:p>
        </p:txBody>
      </p:sp>
    </p:spTree>
    <p:extLst>
      <p:ext uri="{BB962C8B-B14F-4D97-AF65-F5344CB8AC3E}">
        <p14:creationId xmlns:p14="http://schemas.microsoft.com/office/powerpoint/2010/main" val="281672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294EA44-4E46-4424-8B2F-DC4E7017C676}" type="datetime1">
              <a:rPr lang="ru-RU" smtClean="0"/>
              <a:pPr/>
              <a:t>21.02.2018</a:t>
            </a:fld>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
        <p:nvSpPr>
          <p:cNvPr id="7" name="Нижний колонтитул 4">
            <a:extLst>
              <a:ext uri="{FF2B5EF4-FFF2-40B4-BE49-F238E27FC236}">
                <a16:creationId xmlns:a16="http://schemas.microsoft.com/office/drawing/2014/main" id="{1035E76C-7EA0-0B47-8C9C-27F752AFC1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285C8C-99F3-485D-9A0A-E6C1DAA4C58F}" type="datetime1">
              <a:rPr lang="ru-RU" smtClean="0"/>
              <a:pPr/>
              <a:t>21.02.2018</a:t>
            </a:fld>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
        <p:nvSpPr>
          <p:cNvPr id="7" name="Нижний колонтитул 4">
            <a:extLst>
              <a:ext uri="{FF2B5EF4-FFF2-40B4-BE49-F238E27FC236}">
                <a16:creationId xmlns:a16="http://schemas.microsoft.com/office/drawing/2014/main" id="{BB602959-812B-F64E-8046-44F59C09DEC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11E687-DBE2-4442-94D5-20CB385D8E33}" type="datetime1">
              <a:rPr lang="ru-RU" smtClean="0"/>
              <a:pPr/>
              <a:t>21.02.2018</a:t>
            </a:fld>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
        <p:nvSpPr>
          <p:cNvPr id="7" name="Нижний колонтитул 4">
            <a:extLst>
              <a:ext uri="{FF2B5EF4-FFF2-40B4-BE49-F238E27FC236}">
                <a16:creationId xmlns:a16="http://schemas.microsoft.com/office/drawing/2014/main" id="{0F07B3EB-2A70-DA44-BB5F-97B3CF49813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998CAA-019B-4824-B4EC-07E477C3FF58}" type="datetime1">
              <a:rPr lang="ru-RU" smtClean="0"/>
              <a:pPr/>
              <a:t>21.02.2018</a:t>
            </a:fld>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
        <p:nvSpPr>
          <p:cNvPr id="7" name="Нижний колонтитул 4">
            <a:extLst>
              <a:ext uri="{FF2B5EF4-FFF2-40B4-BE49-F238E27FC236}">
                <a16:creationId xmlns:a16="http://schemas.microsoft.com/office/drawing/2014/main" id="{3E38F56D-D805-D14A-BEFC-0515460BCF3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A006E68-3BC1-4D9A-A769-092CC650CB51}" type="datetime1">
              <a:rPr lang="ru-RU" smtClean="0"/>
              <a:pPr/>
              <a:t>21.02.2018</a:t>
            </a:fld>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
        <p:nvSpPr>
          <p:cNvPr id="7" name="Нижний колонтитул 4">
            <a:extLst>
              <a:ext uri="{FF2B5EF4-FFF2-40B4-BE49-F238E27FC236}">
                <a16:creationId xmlns:a16="http://schemas.microsoft.com/office/drawing/2014/main" id="{8D3157D8-2230-CE40-8A50-42D50542A3C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A0C5A6-F5F8-4077-B8BA-7603B5E20595}" type="datetime1">
              <a:rPr lang="ru-RU" smtClean="0"/>
              <a:pPr/>
              <a:t>21.02.2018</a:t>
            </a:fld>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
        <p:nvSpPr>
          <p:cNvPr id="8" name="Нижний колонтитул 4">
            <a:extLst>
              <a:ext uri="{FF2B5EF4-FFF2-40B4-BE49-F238E27FC236}">
                <a16:creationId xmlns:a16="http://schemas.microsoft.com/office/drawing/2014/main" id="{0EE030E7-0377-B545-A3A0-2A351132B9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AD1127D-3E09-4E43-9C2D-8C75BE2F64C5}" type="datetime1">
              <a:rPr lang="ru-RU" smtClean="0"/>
              <a:pPr/>
              <a:t>21.02.2018</a:t>
            </a:fld>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‹N°›</a:t>
            </a:fld>
            <a:endParaRPr lang="ru-RU"/>
          </a:p>
        </p:txBody>
      </p:sp>
      <p:sp>
        <p:nvSpPr>
          <p:cNvPr id="10" name="Нижний колонтитул 4">
            <a:extLst>
              <a:ext uri="{FF2B5EF4-FFF2-40B4-BE49-F238E27FC236}">
                <a16:creationId xmlns:a16="http://schemas.microsoft.com/office/drawing/2014/main" id="{A239B2A1-63DB-8B44-9CCF-B480E6EFB700}"/>
              </a:ext>
            </a:extLst>
          </p:cNvPr>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E677C4-BD21-4FAA-B387-6FCD7E7DD1AE}" type="datetime1">
              <a:rPr lang="ru-RU" smtClean="0"/>
              <a:pPr/>
              <a:t>21.02.2018</a:t>
            </a:fld>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‹N°›</a:t>
            </a:fld>
            <a:endParaRPr lang="ru-RU"/>
          </a:p>
        </p:txBody>
      </p:sp>
      <p:sp>
        <p:nvSpPr>
          <p:cNvPr id="6" name="Нижний колонтитул 4">
            <a:extLst>
              <a:ext uri="{FF2B5EF4-FFF2-40B4-BE49-F238E27FC236}">
                <a16:creationId xmlns:a16="http://schemas.microsoft.com/office/drawing/2014/main" id="{2E090147-06A9-8B4F-800A-F40732E7E0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E472-2A10-41EB-9767-064586CDAE4D}" type="datetime1">
              <a:rPr lang="ru-RU" smtClean="0"/>
              <a:pPr/>
              <a:t>21.02.2018</a:t>
            </a:fld>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‹N°›</a:t>
            </a:fld>
            <a:endParaRPr lang="ru-RU"/>
          </a:p>
        </p:txBody>
      </p:sp>
      <p:sp>
        <p:nvSpPr>
          <p:cNvPr id="5" name="Нижний колонтитул 4">
            <a:extLst>
              <a:ext uri="{FF2B5EF4-FFF2-40B4-BE49-F238E27FC236}">
                <a16:creationId xmlns:a16="http://schemas.microsoft.com/office/drawing/2014/main" id="{F384BAEE-3EA6-1B47-87B0-DDBDF41F38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DC98C9-BA6E-4EC2-9496-BB4CB9794E0D}" type="datetime1">
              <a:rPr lang="ru-RU" smtClean="0"/>
              <a:pPr/>
              <a:t>21.02.2018</a:t>
            </a:fld>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
        <p:nvSpPr>
          <p:cNvPr id="8" name="Нижний колонтитул 4">
            <a:extLst>
              <a:ext uri="{FF2B5EF4-FFF2-40B4-BE49-F238E27FC236}">
                <a16:creationId xmlns:a16="http://schemas.microsoft.com/office/drawing/2014/main" id="{DEFC1141-8008-1043-92CB-93051F1B771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DE84070-B1D0-4A9A-8CD4-6520D7003A8C}" type="datetime1">
              <a:rPr lang="ru-RU" smtClean="0"/>
              <a:pPr/>
              <a:t>21.02.2018</a:t>
            </a:fld>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
        <p:nvSpPr>
          <p:cNvPr id="8" name="Нижний колонтитул 4">
            <a:extLst>
              <a:ext uri="{FF2B5EF4-FFF2-40B4-BE49-F238E27FC236}">
                <a16:creationId xmlns:a16="http://schemas.microsoft.com/office/drawing/2014/main" id="{AC0C59CA-B3F5-8A42-86A4-5EAC0560B4A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0D6C-C131-4B8E-972A-EA28309FC0BC}" type="datetime1">
              <a:rPr lang="ru-RU" smtClean="0"/>
              <a:pPr/>
              <a:t>21.02.2018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23863"/>
            <a:ext cx="9144000" cy="3581400"/>
          </a:xfrm>
          <a:prstGeom prst="rect">
            <a:avLst/>
          </a:prstGeom>
          <a:noFill/>
          <a:ln w="9525">
            <a:noFill/>
            <a:miter lim="800000"/>
            <a:headEnd/>
            <a:tailEnd/>
          </a:ln>
        </p:spPr>
        <p:txBody>
          <a:bodyPr anchor="b"/>
          <a:lstStyle/>
          <a:p>
            <a:pPr algn="ctr"/>
            <a:r>
              <a:rPr lang="en-GB" sz="4400" b="1">
                <a:solidFill>
                  <a:srgbClr val="C00000"/>
                </a:solidFill>
              </a:rPr>
              <a:t>Programme Advisory Committee for Nuclear Physics</a:t>
            </a:r>
            <a:endParaRPr lang="en-GB" sz="2000" b="1">
              <a:solidFill>
                <a:srgbClr val="C00000"/>
              </a:solidFill>
            </a:endParaRPr>
          </a:p>
          <a:p>
            <a:pPr algn="ctr"/>
            <a:endParaRPr lang="en-GB" sz="2000" b="1">
              <a:solidFill>
                <a:srgbClr val="0033CC"/>
              </a:solidFill>
              <a:cs typeface="Times New Roman" pitchFamily="18" charset="0"/>
            </a:endParaRPr>
          </a:p>
          <a:p>
            <a:pPr algn="ctr"/>
            <a:r>
              <a:rPr lang="en-GB" sz="3600" b="1">
                <a:solidFill>
                  <a:srgbClr val="C00000"/>
                </a:solidFill>
                <a:cs typeface="Times New Roman" pitchFamily="18" charset="0"/>
              </a:rPr>
              <a:t>47-th meeting </a:t>
            </a:r>
            <a:endParaRPr lang="en-GB" sz="2000" b="1">
              <a:solidFill>
                <a:srgbClr val="C00000"/>
              </a:solidFill>
              <a:cs typeface="Times New Roman" pitchFamily="18" charset="0"/>
            </a:endParaRPr>
          </a:p>
          <a:p>
            <a:pPr algn="ctr"/>
            <a:endParaRPr lang="en-GB" sz="2000" b="1">
              <a:solidFill>
                <a:srgbClr val="C00000"/>
              </a:solidFill>
            </a:endParaRPr>
          </a:p>
          <a:p>
            <a:pPr algn="ctr"/>
            <a:r>
              <a:rPr lang="en-GB" b="1">
                <a:solidFill>
                  <a:srgbClr val="C00000"/>
                </a:solidFill>
              </a:rPr>
              <a:t>17–18 January 2018</a:t>
            </a:r>
            <a:endParaRPr lang="en-GB" sz="2800" b="1" i="1">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1619250" y="4868863"/>
            <a:ext cx="6049963" cy="646112"/>
          </a:xfrm>
          <a:prstGeom prst="rect">
            <a:avLst/>
          </a:prstGeom>
          <a:noFill/>
          <a:ln w="9525">
            <a:noFill/>
            <a:miter lim="800000"/>
            <a:headEnd/>
            <a:tailEnd/>
          </a:ln>
        </p:spPr>
        <p:txBody>
          <a:bodyPr>
            <a:spAutoFit/>
          </a:bodyPr>
          <a:lstStyle/>
          <a:p>
            <a:pPr algn="ctr"/>
            <a:r>
              <a:rPr lang="en-GB" sz="3600" b="1">
                <a:solidFill>
                  <a:srgbClr val="0033CC"/>
                </a:solidFill>
              </a:rPr>
              <a:t>Marek  Lewitowicz</a:t>
            </a:r>
            <a:r>
              <a:rPr lang="en-GB">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egorov.jpg"/>
          <p:cNvPicPr>
            <a:picLocks noChangeAspect="1"/>
          </p:cNvPicPr>
          <p:nvPr/>
        </p:nvPicPr>
        <p:blipFill>
          <a:blip r:embed="rId2" cstate="print"/>
          <a:stretch>
            <a:fillRect/>
          </a:stretch>
        </p:blipFill>
        <p:spPr>
          <a:xfrm>
            <a:off x="7428436" y="132265"/>
            <a:ext cx="1427532" cy="1646200"/>
          </a:xfrm>
          <a:prstGeom prst="rect">
            <a:avLst/>
          </a:prstGeom>
        </p:spPr>
      </p:pic>
      <p:sp>
        <p:nvSpPr>
          <p:cNvPr id="66565" name="Rectangle 5"/>
          <p:cNvSpPr>
            <a:spLocks noChangeArrowheads="1"/>
          </p:cNvSpPr>
          <p:nvPr/>
        </p:nvSpPr>
        <p:spPr bwMode="auto">
          <a:xfrm>
            <a:off x="0" y="3208974"/>
            <a:ext cx="91440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rPr>
              <a:t>The DANSS spectrometer has been recently assembled, launched and adjusted</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solidFill>
                  <a:srgbClr val="002060"/>
                </a:solidFill>
              </a:rPr>
              <a:t>The final answer about existence of the so-called “reactor anomaly” is expected to be obtained </a:t>
            </a:r>
            <a:r>
              <a:rPr lang="en-US" b="1" dirty="0">
                <a:solidFill>
                  <a:srgbClr val="002060"/>
                </a:solidFill>
              </a:rPr>
              <a:t>in 2018</a:t>
            </a:r>
            <a:r>
              <a:rPr lang="en-US" dirty="0">
                <a:solidFill>
                  <a:srgbClr val="002060"/>
                </a:solidFill>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a:solidFill>
                <a:srgbClr val="002060"/>
              </a:solidFill>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b="1" dirty="0">
                <a:solidFill>
                  <a:srgbClr val="002060"/>
                </a:solidFill>
              </a:rPr>
              <a:t>During 2019–2021</a:t>
            </a:r>
            <a:r>
              <a:rPr lang="en-US" dirty="0">
                <a:solidFill>
                  <a:srgbClr val="002060"/>
                </a:solidFill>
              </a:rPr>
              <a:t>, it is planned, first, to widen the range of the DANSS sensitivity for the oscillation parameters and, second, to perform precise measurement of the neutrino energy spectrum as a function of time and fuel composition.</a:t>
            </a:r>
            <a:endParaRPr lang="ru-RU" dirty="0">
              <a:solidFill>
                <a:srgbClr val="002060"/>
              </a:solidFill>
            </a:endParaRPr>
          </a:p>
          <a:p>
            <a:endParaRPr lang="en-US" sz="1200" dirty="0">
              <a:solidFill>
                <a:srgbClr val="002060"/>
              </a:solidFill>
            </a:endParaRPr>
          </a:p>
          <a:p>
            <a:pPr marL="285750" indent="-285750">
              <a:buFont typeface="Arial" panose="020B0604020202020204" pitchFamily="34" charset="0"/>
              <a:buChar char="•"/>
            </a:pPr>
            <a:r>
              <a:rPr lang="en-US" dirty="0">
                <a:solidFill>
                  <a:srgbClr val="002060"/>
                </a:solidFill>
              </a:rPr>
              <a:t>It is also proposed to contribute to a common JINR–NEOS (CUP IBS, Daejeon, Korea)–Neutrino4 (PNPI, </a:t>
            </a:r>
            <a:r>
              <a:rPr lang="en-US" dirty="0" err="1">
                <a:solidFill>
                  <a:srgbClr val="002060"/>
                </a:solidFill>
              </a:rPr>
              <a:t>Gatchina</a:t>
            </a:r>
            <a:r>
              <a:rPr lang="en-US" dirty="0">
                <a:solidFill>
                  <a:srgbClr val="002060"/>
                </a:solidFill>
              </a:rPr>
              <a:t>, Russia) construction of an additional detector near the SM3 research reactor at NIIAR (</a:t>
            </a:r>
            <a:r>
              <a:rPr lang="en-US" dirty="0" err="1">
                <a:solidFill>
                  <a:srgbClr val="002060"/>
                </a:solidFill>
              </a:rPr>
              <a:t>Dimitrovgrad</a:t>
            </a:r>
            <a:r>
              <a:rPr lang="en-US" dirty="0">
                <a:solidFill>
                  <a:srgbClr val="002060"/>
                </a:solidFill>
              </a:rPr>
              <a:t>, Russia) which could measure neutrino spectrum at 5-18 m distances, thus expanding the oscillation parameter region.</a:t>
            </a:r>
            <a:endParaRPr lang="ru-RU" dirty="0">
              <a:solidFill>
                <a:srgbClr val="00206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002060"/>
              </a:solidFill>
              <a:effectLst/>
              <a:latin typeface="Arial" pitchFamily="34" charset="0"/>
              <a:cs typeface="Arial" pitchFamily="34" charset="0"/>
            </a:endParaRPr>
          </a:p>
        </p:txBody>
      </p:sp>
      <p:sp>
        <p:nvSpPr>
          <p:cNvPr id="8" name="Прямоугольник 7"/>
          <p:cNvSpPr/>
          <p:nvPr/>
        </p:nvSpPr>
        <p:spPr>
          <a:xfrm>
            <a:off x="1115616" y="220578"/>
            <a:ext cx="5760640" cy="400110"/>
          </a:xfrm>
          <a:prstGeom prst="rect">
            <a:avLst/>
          </a:prstGeom>
        </p:spPr>
        <p:txBody>
          <a:bodyPr wrap="square">
            <a:spAutoFit/>
          </a:bodyPr>
          <a:lstStyle/>
          <a:p>
            <a:pPr algn="ctr"/>
            <a:r>
              <a:rPr lang="en-US" sz="2000" b="1" dirty="0">
                <a:solidFill>
                  <a:srgbClr val="C00000"/>
                </a:solidFill>
                <a:latin typeface="+mj-lt"/>
              </a:rPr>
              <a:t>DANSS</a:t>
            </a:r>
            <a:endParaRPr lang="ru-RU" sz="2000" dirty="0"/>
          </a:p>
        </p:txBody>
      </p:sp>
      <p:sp>
        <p:nvSpPr>
          <p:cNvPr id="10" name="Номер слайда 9"/>
          <p:cNvSpPr>
            <a:spLocks noGrp="1"/>
          </p:cNvSpPr>
          <p:nvPr>
            <p:ph type="sldNum" sz="quarter" idx="12"/>
          </p:nvPr>
        </p:nvSpPr>
        <p:spPr/>
        <p:txBody>
          <a:bodyPr/>
          <a:lstStyle/>
          <a:p>
            <a:fld id="{017C60C2-FB95-4464-969C-DC460CD1CFD8}" type="slidenum">
              <a:rPr lang="ru-RU" smtClean="0"/>
              <a:pPr/>
              <a:t>10</a:t>
            </a:fld>
            <a:endParaRPr lang="ru-RU"/>
          </a:p>
        </p:txBody>
      </p:sp>
      <p:sp>
        <p:nvSpPr>
          <p:cNvPr id="2" name="Прямоугольник 1">
            <a:extLst>
              <a:ext uri="{FF2B5EF4-FFF2-40B4-BE49-F238E27FC236}">
                <a16:creationId xmlns:a16="http://schemas.microsoft.com/office/drawing/2014/main" id="{9468B695-9920-4892-B16E-8321220B2270}"/>
              </a:ext>
            </a:extLst>
          </p:cNvPr>
          <p:cNvSpPr/>
          <p:nvPr/>
        </p:nvSpPr>
        <p:spPr>
          <a:xfrm>
            <a:off x="7121153" y="1806164"/>
            <a:ext cx="1941942" cy="338554"/>
          </a:xfrm>
          <a:prstGeom prst="rect">
            <a:avLst/>
          </a:prstGeom>
        </p:spPr>
        <p:txBody>
          <a:bodyPr wrap="none">
            <a:spAutoFit/>
          </a:bodyPr>
          <a:lstStyle/>
          <a:p>
            <a:r>
              <a:rPr lang="en-US" sz="1600" b="1" dirty="0" err="1">
                <a:solidFill>
                  <a:srgbClr val="0033CC"/>
                </a:solidFill>
                <a:latin typeface="Arial" pitchFamily="34" charset="0"/>
                <a:ea typeface="Times New Roman" pitchFamily="18" charset="0"/>
                <a:cs typeface="Arial" pitchFamily="34" charset="0"/>
              </a:rPr>
              <a:t>Vycheslav</a:t>
            </a:r>
            <a:r>
              <a:rPr lang="en-US" sz="1600" b="1" dirty="0">
                <a:solidFill>
                  <a:srgbClr val="0033CC"/>
                </a:solidFill>
                <a:latin typeface="Arial" pitchFamily="34" charset="0"/>
                <a:ea typeface="Times New Roman" pitchFamily="18" charset="0"/>
                <a:cs typeface="Arial" pitchFamily="34" charset="0"/>
              </a:rPr>
              <a:t> </a:t>
            </a:r>
            <a:r>
              <a:rPr lang="en-US" sz="1600" b="1" dirty="0" err="1">
                <a:solidFill>
                  <a:srgbClr val="0033CC"/>
                </a:solidFill>
                <a:latin typeface="Arial" pitchFamily="34" charset="0"/>
                <a:ea typeface="Times New Roman" pitchFamily="18" charset="0"/>
                <a:cs typeface="Arial" pitchFamily="34" charset="0"/>
              </a:rPr>
              <a:t>Egorov</a:t>
            </a:r>
            <a:endParaRPr lang="en-US" sz="1600" b="1" dirty="0">
              <a:solidFill>
                <a:srgbClr val="0033CC"/>
              </a:solidFill>
              <a:latin typeface="Arial" pitchFamily="34" charset="0"/>
              <a:cs typeface="Arial" pitchFamily="34" charset="0"/>
            </a:endParaRPr>
          </a:p>
        </p:txBody>
      </p:sp>
      <p:sp>
        <p:nvSpPr>
          <p:cNvPr id="3" name="Прямоугольник 2">
            <a:extLst>
              <a:ext uri="{FF2B5EF4-FFF2-40B4-BE49-F238E27FC236}">
                <a16:creationId xmlns:a16="http://schemas.microsoft.com/office/drawing/2014/main" id="{2EFE9F08-99FA-4214-BFD4-1EFC75953717}"/>
              </a:ext>
            </a:extLst>
          </p:cNvPr>
          <p:cNvSpPr/>
          <p:nvPr/>
        </p:nvSpPr>
        <p:spPr>
          <a:xfrm>
            <a:off x="131407" y="829161"/>
            <a:ext cx="7032881" cy="1015663"/>
          </a:xfrm>
          <a:prstGeom prst="rect">
            <a:avLst/>
          </a:prstGeom>
        </p:spPr>
        <p:txBody>
          <a:bodyPr wrap="square">
            <a:spAutoFit/>
          </a:bodyPr>
          <a:lstStyle/>
          <a:p>
            <a:r>
              <a:rPr lang="en-US" dirty="0">
                <a:solidFill>
                  <a:srgbClr val="002060"/>
                </a:solidFill>
                <a:latin typeface="Arial" pitchFamily="34" charset="0"/>
                <a:ea typeface="Times New Roman" pitchFamily="18" charset="0"/>
                <a:cs typeface="Arial" pitchFamily="34" charset="0"/>
              </a:rPr>
              <a:t>The PAC heard a report on the progress of the DANSS experiment with reactor neutrinos performed at the Kalinin Nuclear </a:t>
            </a:r>
            <a:r>
              <a:rPr lang="en-US" b="1" dirty="0">
                <a:solidFill>
                  <a:srgbClr val="002060"/>
                </a:solidFill>
                <a:latin typeface="Arial" pitchFamily="34" charset="0"/>
                <a:ea typeface="Times New Roman" pitchFamily="18" charset="0"/>
                <a:cs typeface="Arial" pitchFamily="34" charset="0"/>
              </a:rPr>
              <a:t>Power Plant (Kalinin NPP). </a:t>
            </a:r>
          </a:p>
          <a:p>
            <a:endParaRPr lang="en-US" sz="600" b="1" dirty="0">
              <a:solidFill>
                <a:srgbClr val="002060"/>
              </a:solidFill>
              <a:latin typeface="Arial" pitchFamily="34" charset="0"/>
              <a:ea typeface="Times New Roman" pitchFamily="18" charset="0"/>
              <a:cs typeface="Arial" pitchFamily="34" charset="0"/>
            </a:endParaRPr>
          </a:p>
        </p:txBody>
      </p:sp>
      <p:sp>
        <p:nvSpPr>
          <p:cNvPr id="6" name="Прямоугольник 5">
            <a:extLst>
              <a:ext uri="{FF2B5EF4-FFF2-40B4-BE49-F238E27FC236}">
                <a16:creationId xmlns:a16="http://schemas.microsoft.com/office/drawing/2014/main" id="{2D518E65-2BED-4183-AE30-8480250540F8}"/>
              </a:ext>
            </a:extLst>
          </p:cNvPr>
          <p:cNvSpPr/>
          <p:nvPr/>
        </p:nvSpPr>
        <p:spPr>
          <a:xfrm>
            <a:off x="167553" y="1772816"/>
            <a:ext cx="7224737" cy="1200329"/>
          </a:xfrm>
          <a:prstGeom prst="rect">
            <a:avLst/>
          </a:prstGeom>
        </p:spPr>
        <p:txBody>
          <a:bodyPr wrap="square">
            <a:spAutoFit/>
          </a:bodyPr>
          <a:lstStyle/>
          <a:p>
            <a:pPr algn="just" eaLnBrk="0" fontAlgn="base" hangingPunct="0">
              <a:spcBef>
                <a:spcPct val="0"/>
              </a:spcBef>
              <a:spcAft>
                <a:spcPct val="0"/>
              </a:spcAft>
            </a:pPr>
            <a:r>
              <a:rPr lang="en-US" b="1" u="sng" dirty="0">
                <a:solidFill>
                  <a:srgbClr val="002060"/>
                </a:solidFill>
                <a:latin typeface="Arial" pitchFamily="34" charset="0"/>
                <a:ea typeface="Times New Roman" pitchFamily="18" charset="0"/>
                <a:cs typeface="Arial" pitchFamily="34" charset="0"/>
              </a:rPr>
              <a:t>The aim of the project</a:t>
            </a:r>
            <a:r>
              <a:rPr lang="en-US" b="1" u="sng" dirty="0">
                <a:solidFill>
                  <a:srgbClr val="002060"/>
                </a:solidFill>
                <a:latin typeface="Arial" panose="020B0604020202020204" pitchFamily="34" charset="0"/>
                <a:cs typeface="Arial" panose="020B0604020202020204" pitchFamily="34" charset="0"/>
              </a:rPr>
              <a:t>:</a:t>
            </a:r>
            <a:r>
              <a:rPr lang="en-US" dirty="0">
                <a:solidFill>
                  <a:srgbClr val="002060"/>
                </a:solidFill>
                <a:latin typeface="Arial" panose="020B0604020202020204" pitchFamily="34" charset="0"/>
                <a:cs typeface="Arial" panose="020B0604020202020204" pitchFamily="34" charset="0"/>
              </a:rPr>
              <a:t> </a:t>
            </a:r>
          </a:p>
          <a:p>
            <a:pPr lvl="0" algn="just" eaLnBrk="0" fontAlgn="base" hangingPunct="0">
              <a:spcBef>
                <a:spcPct val="0"/>
              </a:spcBef>
              <a:spcAft>
                <a:spcPct val="0"/>
              </a:spcAft>
            </a:pPr>
            <a:r>
              <a:rPr lang="en-US" dirty="0">
                <a:solidFill>
                  <a:srgbClr val="002060"/>
                </a:solidFill>
                <a:latin typeface="Arial" panose="020B0604020202020204" pitchFamily="34" charset="0"/>
                <a:cs typeface="Arial" panose="020B0604020202020204" pitchFamily="34" charset="0"/>
              </a:rPr>
              <a:t>searching for short-range neutrino oscillation to a sterile state using </a:t>
            </a:r>
            <a:r>
              <a:rPr lang="en-US" dirty="0">
                <a:solidFill>
                  <a:srgbClr val="002060"/>
                </a:solidFill>
                <a:latin typeface="Arial" pitchFamily="34" charset="0"/>
                <a:ea typeface="Times New Roman" pitchFamily="18" charset="0"/>
                <a:cs typeface="Arial" pitchFamily="34" charset="0"/>
              </a:rPr>
              <a:t>a relatively compact neutrino detector which does not meet any restrictions against location close to an industrial power reactor.</a:t>
            </a:r>
            <a:r>
              <a:rPr lang="en-US" dirty="0">
                <a:solidFill>
                  <a:srgbClr val="002060"/>
                </a:solidFill>
                <a:latin typeface="Arial" panose="020B0604020202020204" pitchFamily="34" charset="0"/>
                <a:cs typeface="Arial" panose="020B0604020202020204" pitchFamily="34" charset="0"/>
              </a:rPr>
              <a:t> </a:t>
            </a:r>
          </a:p>
        </p:txBody>
      </p:sp>
      <p:sp>
        <p:nvSpPr>
          <p:cNvPr id="13" name="Нижний колонтитул 4">
            <a:extLst>
              <a:ext uri="{FF2B5EF4-FFF2-40B4-BE49-F238E27FC236}">
                <a16:creationId xmlns:a16="http://schemas.microsoft.com/office/drawing/2014/main" id="{FD41B8FD-013D-A541-B911-5B119096B1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4851" y="44368"/>
            <a:ext cx="7034298" cy="400110"/>
          </a:xfrm>
          <a:prstGeom prst="rect">
            <a:avLst/>
          </a:prstGeom>
          <a:noFill/>
        </p:spPr>
        <p:txBody>
          <a:bodyPr wrap="none" rtlCol="0">
            <a:spAutoFit/>
          </a:bodyPr>
          <a:lstStyle/>
          <a:p>
            <a:r>
              <a:rPr lang="en-US" sz="2000" b="1" dirty="0">
                <a:solidFill>
                  <a:srgbClr val="C00000"/>
                </a:solidFill>
                <a:latin typeface="Arial" panose="020B0604020202020204" pitchFamily="34" charset="0"/>
                <a:cs typeface="Arial" panose="020B0604020202020204" pitchFamily="34" charset="0"/>
              </a:rPr>
              <a:t>Modular structure provides 3d pattern of each IBD event</a:t>
            </a:r>
            <a:endParaRPr lang="ru-RU" sz="2000" b="1" dirty="0">
              <a:solidFill>
                <a:srgbClr val="C00000"/>
              </a:solidFill>
              <a:latin typeface="Arial" panose="020B0604020202020204" pitchFamily="34" charset="0"/>
              <a:cs typeface="Arial" panose="020B0604020202020204" pitchFamily="34" charset="0"/>
            </a:endParaRPr>
          </a:p>
        </p:txBody>
      </p:sp>
      <p:sp>
        <p:nvSpPr>
          <p:cNvPr id="9" name="Номер слайда 8"/>
          <p:cNvSpPr>
            <a:spLocks noGrp="1"/>
          </p:cNvSpPr>
          <p:nvPr>
            <p:ph type="sldNum" sz="quarter" idx="12"/>
          </p:nvPr>
        </p:nvSpPr>
        <p:spPr/>
        <p:txBody>
          <a:bodyPr/>
          <a:lstStyle/>
          <a:p>
            <a:fld id="{017C60C2-FB95-4464-969C-DC460CD1CFD8}" type="slidenum">
              <a:rPr lang="ru-RU" smtClean="0"/>
              <a:pPr/>
              <a:t>11</a:t>
            </a:fld>
            <a:endParaRPr lang="ru-RU"/>
          </a:p>
        </p:txBody>
      </p:sp>
      <p:sp>
        <p:nvSpPr>
          <p:cNvPr id="10" name="Прямоугольник 9"/>
          <p:cNvSpPr/>
          <p:nvPr/>
        </p:nvSpPr>
        <p:spPr>
          <a:xfrm>
            <a:off x="335219" y="4851436"/>
            <a:ext cx="8605464" cy="1477328"/>
          </a:xfrm>
          <a:prstGeom prst="rect">
            <a:avLst/>
          </a:prstGeom>
        </p:spPr>
        <p:txBody>
          <a:bodyPr wrap="square">
            <a:spAutoFit/>
          </a:bodyPr>
          <a:lstStyle/>
          <a:p>
            <a:pPr algn="ctr"/>
            <a:endParaRPr lang="en-US" dirty="0">
              <a:solidFill>
                <a:srgbClr val="C00000"/>
              </a:solidFill>
              <a:latin typeface="Arial" panose="020B0604020202020204" pitchFamily="34" charset="0"/>
              <a:cs typeface="Arial" panose="020B0604020202020204" pitchFamily="34" charset="0"/>
            </a:endParaRPr>
          </a:p>
          <a:p>
            <a:pPr algn="ctr"/>
            <a:r>
              <a:rPr lang="en-US" b="1" u="sng" dirty="0">
                <a:solidFill>
                  <a:srgbClr val="C00000"/>
                </a:solidFill>
                <a:latin typeface="Arial" panose="020B0604020202020204" pitchFamily="34" charset="0"/>
                <a:cs typeface="Arial" panose="020B0604020202020204" pitchFamily="34" charset="0"/>
              </a:rPr>
              <a:t>Recommendation</a:t>
            </a:r>
            <a:r>
              <a:rPr lang="en-US" b="1" dirty="0">
                <a:solidFill>
                  <a:srgbClr val="C00000"/>
                </a:solidFill>
                <a:latin typeface="Arial" panose="020B0604020202020204" pitchFamily="34" charset="0"/>
                <a:cs typeface="Arial" panose="020B0604020202020204" pitchFamily="34" charset="0"/>
              </a:rPr>
              <a:t>. </a:t>
            </a:r>
          </a:p>
          <a:p>
            <a:pPr algn="ctr"/>
            <a:r>
              <a:rPr lang="en-US" b="1" dirty="0">
                <a:solidFill>
                  <a:srgbClr val="C00000"/>
                </a:solidFill>
                <a:latin typeface="Arial" panose="020B0604020202020204" pitchFamily="34" charset="0"/>
                <a:cs typeface="Arial" panose="020B0604020202020204" pitchFamily="34" charset="0"/>
              </a:rPr>
              <a:t>The PAC recommends continuation of the DANSS project in 2019–2021, including JINR’s collaboration with the NEOS and Neutrino4 projects, as well as the development and construction of two small S</a:t>
            </a:r>
            <a:r>
              <a:rPr lang="en-US" b="1" baseline="30000" dirty="0">
                <a:solidFill>
                  <a:srgbClr val="C00000"/>
                </a:solidFill>
                <a:latin typeface="Arial" panose="020B0604020202020204" pitchFamily="34" charset="0"/>
                <a:cs typeface="Arial" panose="020B0604020202020204" pitchFamily="34" charset="0"/>
              </a:rPr>
              <a:t>3</a:t>
            </a:r>
            <a:r>
              <a:rPr lang="en-US" b="1" dirty="0">
                <a:solidFill>
                  <a:srgbClr val="C00000"/>
                </a:solidFill>
                <a:latin typeface="Arial" panose="020B0604020202020204" pitchFamily="34" charset="0"/>
                <a:cs typeface="Arial" panose="020B0604020202020204" pitchFamily="34" charset="0"/>
              </a:rPr>
              <a:t> detectors</a:t>
            </a:r>
            <a:endParaRPr lang="ru-RU" b="1" dirty="0">
              <a:solidFill>
                <a:srgbClr val="C00000"/>
              </a:solidFill>
              <a:latin typeface="Arial" panose="020B0604020202020204" pitchFamily="34" charset="0"/>
              <a:cs typeface="Arial" panose="020B0604020202020204" pitchFamily="34" charset="0"/>
            </a:endParaRPr>
          </a:p>
        </p:txBody>
      </p:sp>
      <p:grpSp>
        <p:nvGrpSpPr>
          <p:cNvPr id="16" name="Группа 15">
            <a:extLst>
              <a:ext uri="{FF2B5EF4-FFF2-40B4-BE49-F238E27FC236}">
                <a16:creationId xmlns:a16="http://schemas.microsoft.com/office/drawing/2014/main" id="{CA00A7F6-EF06-4850-84E3-5D3135AED0C3}"/>
              </a:ext>
            </a:extLst>
          </p:cNvPr>
          <p:cNvGrpSpPr/>
          <p:nvPr/>
        </p:nvGrpSpPr>
        <p:grpSpPr>
          <a:xfrm>
            <a:off x="269268" y="454452"/>
            <a:ext cx="3954718" cy="3766636"/>
            <a:chOff x="1811297" y="423231"/>
            <a:chExt cx="6756080" cy="6434769"/>
          </a:xfrm>
        </p:grpSpPr>
        <p:graphicFrame>
          <p:nvGraphicFramePr>
            <p:cNvPr id="17" name="Объект 16">
              <a:extLst>
                <a:ext uri="{FF2B5EF4-FFF2-40B4-BE49-F238E27FC236}">
                  <a16:creationId xmlns:a16="http://schemas.microsoft.com/office/drawing/2014/main" id="{02B6C949-9899-4B16-841C-A85F10699063}"/>
                </a:ext>
              </a:extLst>
            </p:cNvPr>
            <p:cNvGraphicFramePr>
              <a:graphicFrameLocks noChangeAspect="1"/>
            </p:cNvGraphicFramePr>
            <p:nvPr>
              <p:extLst>
                <p:ext uri="{D42A27DB-BD31-4B8C-83A1-F6EECF244321}">
                  <p14:modId xmlns:p14="http://schemas.microsoft.com/office/powerpoint/2010/main" val="930553941"/>
                </p:ext>
              </p:extLst>
            </p:nvPr>
          </p:nvGraphicFramePr>
          <p:xfrm>
            <a:off x="1811297" y="423231"/>
            <a:ext cx="6756080" cy="6434769"/>
          </p:xfrm>
          <a:graphic>
            <a:graphicData uri="http://schemas.openxmlformats.org/presentationml/2006/ole">
              <mc:AlternateContent xmlns:mc="http://schemas.openxmlformats.org/markup-compatibility/2006">
                <mc:Choice xmlns:v="urn:schemas-microsoft-com:vml" Requires="v">
                  <p:oleObj spid="_x0000_s1105" name="Plot" r:id="rId4" imgW="6275880" imgH="5977080" progId="">
                    <p:embed/>
                  </p:oleObj>
                </mc:Choice>
                <mc:Fallback>
                  <p:oleObj name="Plot" r:id="rId4" imgW="6275880" imgH="5977080"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297" y="423231"/>
                          <a:ext cx="6756080" cy="6434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Группа 17">
              <a:extLst>
                <a:ext uri="{FF2B5EF4-FFF2-40B4-BE49-F238E27FC236}">
                  <a16:creationId xmlns:a16="http://schemas.microsoft.com/office/drawing/2014/main" id="{71C506AA-D531-42C6-B07B-CA236A51A28C}"/>
                </a:ext>
              </a:extLst>
            </p:cNvPr>
            <p:cNvGrpSpPr/>
            <p:nvPr/>
          </p:nvGrpSpPr>
          <p:grpSpPr>
            <a:xfrm>
              <a:off x="2652577" y="1489423"/>
              <a:ext cx="4887501" cy="4891604"/>
              <a:chOff x="2652577" y="1489423"/>
              <a:chExt cx="4887501" cy="4891604"/>
            </a:xfrm>
          </p:grpSpPr>
          <p:sp>
            <p:nvSpPr>
              <p:cNvPr id="19" name="TextBox 18">
                <a:extLst>
                  <a:ext uri="{FF2B5EF4-FFF2-40B4-BE49-F238E27FC236}">
                    <a16:creationId xmlns:a16="http://schemas.microsoft.com/office/drawing/2014/main" id="{BA48B67D-10F9-4A40-8BE2-74388162418F}"/>
                  </a:ext>
                </a:extLst>
              </p:cNvPr>
              <p:cNvSpPr txBox="1"/>
              <p:nvPr/>
            </p:nvSpPr>
            <p:spPr>
              <a:xfrm rot="20010179">
                <a:off x="2661680" y="1921322"/>
                <a:ext cx="2059904" cy="525794"/>
              </a:xfrm>
              <a:prstGeom prst="rect">
                <a:avLst/>
              </a:prstGeom>
              <a:noFill/>
            </p:spPr>
            <p:txBody>
              <a:bodyPr wrap="none" rtlCol="0">
                <a:spAutoFit/>
              </a:bodyPr>
              <a:lstStyle/>
              <a:p>
                <a:r>
                  <a:rPr lang="en-US" sz="1400" b="1" i="1" dirty="0">
                    <a:solidFill>
                      <a:srgbClr val="FF0000"/>
                    </a:solidFill>
                  </a:rPr>
                  <a:t>25 X-Modules</a:t>
                </a:r>
                <a:endParaRPr lang="ru-RU" sz="1400" b="1" i="1" dirty="0">
                  <a:solidFill>
                    <a:srgbClr val="FF0000"/>
                  </a:solidFill>
                </a:endParaRPr>
              </a:p>
            </p:txBody>
          </p:sp>
          <p:sp>
            <p:nvSpPr>
              <p:cNvPr id="20" name="TextBox 19">
                <a:extLst>
                  <a:ext uri="{FF2B5EF4-FFF2-40B4-BE49-F238E27FC236}">
                    <a16:creationId xmlns:a16="http://schemas.microsoft.com/office/drawing/2014/main" id="{CCAF746A-5F87-4AF5-B5D0-692AAEB57280}"/>
                  </a:ext>
                </a:extLst>
              </p:cNvPr>
              <p:cNvSpPr txBox="1"/>
              <p:nvPr/>
            </p:nvSpPr>
            <p:spPr>
              <a:xfrm>
                <a:off x="5477435" y="1489423"/>
                <a:ext cx="2062643" cy="525794"/>
              </a:xfrm>
              <a:prstGeom prst="rect">
                <a:avLst/>
              </a:prstGeom>
              <a:noFill/>
            </p:spPr>
            <p:txBody>
              <a:bodyPr wrap="none" rtlCol="0">
                <a:spAutoFit/>
              </a:bodyPr>
              <a:lstStyle/>
              <a:p>
                <a:r>
                  <a:rPr lang="en-US" sz="1400" b="1" dirty="0">
                    <a:solidFill>
                      <a:srgbClr val="1133AF"/>
                    </a:solidFill>
                  </a:rPr>
                  <a:t>25 Y-Modules</a:t>
                </a:r>
                <a:endParaRPr lang="ru-RU" sz="1400" b="1" dirty="0">
                  <a:solidFill>
                    <a:srgbClr val="1133AF"/>
                  </a:solidFill>
                </a:endParaRPr>
              </a:p>
            </p:txBody>
          </p:sp>
          <p:sp>
            <p:nvSpPr>
              <p:cNvPr id="21" name="TextBox 20">
                <a:extLst>
                  <a:ext uri="{FF2B5EF4-FFF2-40B4-BE49-F238E27FC236}">
                    <a16:creationId xmlns:a16="http://schemas.microsoft.com/office/drawing/2014/main" id="{9A94D72C-47E0-4C2B-8CA1-240265ABEA0E}"/>
                  </a:ext>
                </a:extLst>
              </p:cNvPr>
              <p:cNvSpPr txBox="1"/>
              <p:nvPr/>
            </p:nvSpPr>
            <p:spPr>
              <a:xfrm>
                <a:off x="2652577" y="5855233"/>
                <a:ext cx="4823056" cy="525794"/>
              </a:xfrm>
              <a:prstGeom prst="rect">
                <a:avLst/>
              </a:prstGeom>
              <a:noFill/>
            </p:spPr>
            <p:txBody>
              <a:bodyPr wrap="none" rtlCol="0">
                <a:spAutoFit/>
              </a:bodyPr>
              <a:lstStyle/>
              <a:p>
                <a:r>
                  <a:rPr lang="en-US" sz="1400" b="1" dirty="0">
                    <a:solidFill>
                      <a:srgbClr val="000000"/>
                    </a:solidFill>
                  </a:rPr>
                  <a:t>2500 independent scintillator strips</a:t>
                </a:r>
                <a:endParaRPr lang="ru-RU" sz="1400" b="1" dirty="0">
                  <a:solidFill>
                    <a:srgbClr val="000000"/>
                  </a:solidFill>
                </a:endParaRPr>
              </a:p>
            </p:txBody>
          </p:sp>
        </p:grpSp>
      </p:grpSp>
      <p:sp>
        <p:nvSpPr>
          <p:cNvPr id="22" name="Прямоугольник 21">
            <a:extLst>
              <a:ext uri="{FF2B5EF4-FFF2-40B4-BE49-F238E27FC236}">
                <a16:creationId xmlns:a16="http://schemas.microsoft.com/office/drawing/2014/main" id="{3E29F6FB-CA6A-41AA-966A-506F9EADCDFF}"/>
              </a:ext>
            </a:extLst>
          </p:cNvPr>
          <p:cNvSpPr/>
          <p:nvPr/>
        </p:nvSpPr>
        <p:spPr>
          <a:xfrm>
            <a:off x="4370509" y="588744"/>
            <a:ext cx="4572000" cy="4555093"/>
          </a:xfrm>
          <a:prstGeom prst="rect">
            <a:avLst/>
          </a:prstGeom>
        </p:spPr>
        <p:txBody>
          <a:bodyPr>
            <a:spAutoFit/>
          </a:bodyPr>
          <a:lstStyle/>
          <a:p>
            <a:pPr marL="285750" indent="-285750" algn="just">
              <a:buFont typeface="Arial" panose="020B0604020202020204" pitchFamily="34" charset="0"/>
              <a:buChar char="•"/>
            </a:pPr>
            <a:r>
              <a:rPr lang="en-US" dirty="0"/>
              <a:t>It is planned to develop and construct two new neutrino detectors S</a:t>
            </a:r>
            <a:r>
              <a:rPr lang="en-US" baseline="30000" dirty="0"/>
              <a:t>3</a:t>
            </a:r>
            <a:r>
              <a:rPr lang="en-US" dirty="0"/>
              <a:t> (S-cube)</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dirty="0"/>
              <a:t>They would be:</a:t>
            </a:r>
          </a:p>
          <a:p>
            <a:pPr marL="742950" lvl="1" indent="-285750" algn="just">
              <a:buFont typeface="Arial" panose="020B0604020202020204" pitchFamily="34" charset="0"/>
              <a:buChar char="•"/>
            </a:pPr>
            <a:r>
              <a:rPr lang="en-US" dirty="0"/>
              <a:t>smaller, simpler and cheaper than DANSS;</a:t>
            </a:r>
          </a:p>
          <a:p>
            <a:pPr marL="742950" lvl="1" indent="-285750" algn="just">
              <a:buFont typeface="Arial" panose="020B0604020202020204" pitchFamily="34" charset="0"/>
              <a:buChar char="•"/>
            </a:pPr>
            <a:r>
              <a:rPr lang="en-US" dirty="0"/>
              <a:t>have better energy resolution;</a:t>
            </a:r>
          </a:p>
          <a:p>
            <a:pPr marL="742950" lvl="1" indent="-285750" algn="just">
              <a:buFont typeface="Arial" panose="020B0604020202020204" pitchFamily="34" charset="0"/>
              <a:buChar char="•"/>
            </a:pPr>
            <a:r>
              <a:rPr lang="en-US" dirty="0"/>
              <a:t>detect about 300-400 IBD events per day each;</a:t>
            </a:r>
          </a:p>
          <a:p>
            <a:pPr marL="742950" lvl="1"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dirty="0"/>
              <a:t>The </a:t>
            </a:r>
            <a:r>
              <a:rPr lang="en-US" dirty="0">
                <a:latin typeface="Arial" pitchFamily="34" charset="0"/>
                <a:cs typeface="Arial" pitchFamily="34" charset="0"/>
              </a:rPr>
              <a:t>first</a:t>
            </a:r>
            <a:r>
              <a:rPr lang="en-US" dirty="0"/>
              <a:t> of them will be constructed by IEAP CTU (Prague) and installed at the </a:t>
            </a:r>
            <a:r>
              <a:rPr lang="en-US" dirty="0" err="1"/>
              <a:t>Temelín</a:t>
            </a:r>
            <a:r>
              <a:rPr lang="en-US" dirty="0"/>
              <a:t> NPP (Czech Republic);</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US" dirty="0"/>
              <a:t>The second one will operate parallel to DANSS at the Kalinin NPP, thus providing more reliable reactor monitoring. </a:t>
            </a:r>
          </a:p>
        </p:txBody>
      </p:sp>
      <p:sp>
        <p:nvSpPr>
          <p:cNvPr id="12" name="Нижний колонтитул 4">
            <a:extLst>
              <a:ext uri="{FF2B5EF4-FFF2-40B4-BE49-F238E27FC236}">
                <a16:creationId xmlns:a16="http://schemas.microsoft.com/office/drawing/2014/main" id="{BF1DA6B2-85D8-9249-9D38-3569800E8A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extLst>
      <p:ext uri="{BB962C8B-B14F-4D97-AF65-F5344CB8AC3E}">
        <p14:creationId xmlns:p14="http://schemas.microsoft.com/office/powerpoint/2010/main" val="59005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licho04.jpg"/>
          <p:cNvPicPr>
            <a:picLocks noChangeAspect="1"/>
          </p:cNvPicPr>
          <p:nvPr/>
        </p:nvPicPr>
        <p:blipFill>
          <a:blip r:embed="rId3" cstate="print"/>
          <a:stretch>
            <a:fillRect/>
          </a:stretch>
        </p:blipFill>
        <p:spPr>
          <a:xfrm>
            <a:off x="7308304" y="113133"/>
            <a:ext cx="1619671" cy="2119271"/>
          </a:xfrm>
          <a:prstGeom prst="rect">
            <a:avLst/>
          </a:prstGeom>
        </p:spPr>
      </p:pic>
      <p:sp>
        <p:nvSpPr>
          <p:cNvPr id="9" name="Прямоугольник 8"/>
          <p:cNvSpPr/>
          <p:nvPr/>
        </p:nvSpPr>
        <p:spPr>
          <a:xfrm>
            <a:off x="-35700" y="2596286"/>
            <a:ext cx="9144000" cy="2308324"/>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Times New Roman" pitchFamily="18" charset="0"/>
              </a:rPr>
              <a:t>the experiments search for the magnetic moment of neutrino (MMN) and coherent elastic neutrino-nucleus scattering (CENNS). </a:t>
            </a: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Times New Roman" pitchFamily="18" charset="0"/>
              </a:rPr>
              <a:t>Currently, an experimental set-up is being constructed at the Kalinin NPP. </a:t>
            </a: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Times New Roman" pitchFamily="18" charset="0"/>
              </a:rPr>
              <a:t>Within the GEMMA-III project, it is planned to use four new low-threshold detectors (threshold ~ 200 eV) with a total mass of about 5.5 kg. </a:t>
            </a: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Times New Roman" pitchFamily="18" charset="0"/>
              </a:rPr>
              <a:t>The experimental set-up will be located under reactor core No.3 at the Kalinin NPP where the distance from the centre of the core is only 10 m leading to an enormous antineutrino flux of &gt; 5</a:t>
            </a:r>
            <a:r>
              <a:rPr lang="en-US" dirty="0">
                <a:solidFill>
                  <a:srgbClr val="002060"/>
                </a:solidFill>
                <a:latin typeface="Arial" pitchFamily="34" charset="0"/>
                <a:ea typeface="Times New Roman" pitchFamily="18" charset="0"/>
                <a:cs typeface="Arial" pitchFamily="34" charset="0"/>
                <a:sym typeface="Symbol" pitchFamily="18" charset="2"/>
              </a:rPr>
              <a:t></a:t>
            </a:r>
            <a:r>
              <a:rPr lang="en-US" dirty="0">
                <a:solidFill>
                  <a:srgbClr val="002060"/>
                </a:solidFill>
                <a:latin typeface="Arial" pitchFamily="34" charset="0"/>
                <a:ea typeface="Times New Roman" pitchFamily="18" charset="0"/>
                <a:cs typeface="Times New Roman" pitchFamily="18" charset="0"/>
              </a:rPr>
              <a:t>10</a:t>
            </a:r>
            <a:r>
              <a:rPr lang="en-US" baseline="30000" dirty="0">
                <a:solidFill>
                  <a:srgbClr val="002060"/>
                </a:solidFill>
                <a:latin typeface="Arial" pitchFamily="34" charset="0"/>
                <a:ea typeface="Times New Roman" pitchFamily="18" charset="0"/>
                <a:cs typeface="Times New Roman" pitchFamily="18" charset="0"/>
                <a:sym typeface="Symbol" pitchFamily="18" charset="2"/>
              </a:rPr>
              <a:t>13</a:t>
            </a:r>
            <a:r>
              <a:rPr lang="en-US" dirty="0">
                <a:solidFill>
                  <a:srgbClr val="002060"/>
                </a:solidFill>
                <a:latin typeface="Arial" pitchFamily="34" charset="0"/>
                <a:ea typeface="Times New Roman" pitchFamily="18" charset="0"/>
                <a:cs typeface="Times New Roman" pitchFamily="18" charset="0"/>
                <a:sym typeface="Symbol" pitchFamily="18" charset="2"/>
              </a:rPr>
              <a:t> antineutrino/(cm</a:t>
            </a:r>
            <a:r>
              <a:rPr lang="en-US" baseline="30000" dirty="0">
                <a:solidFill>
                  <a:srgbClr val="002060"/>
                </a:solidFill>
                <a:latin typeface="Arial" pitchFamily="34" charset="0"/>
                <a:ea typeface="Times New Roman" pitchFamily="18" charset="0"/>
                <a:cs typeface="Times New Roman" pitchFamily="18" charset="0"/>
                <a:sym typeface="Symbol" pitchFamily="18" charset="2"/>
              </a:rPr>
              <a:t>2</a:t>
            </a:r>
            <a:r>
              <a:rPr lang="en-US" dirty="0">
                <a:solidFill>
                  <a:srgbClr val="002060"/>
                </a:solidFill>
                <a:latin typeface="Arial" pitchFamily="34" charset="0"/>
                <a:ea typeface="Times New Roman" pitchFamily="18" charset="0"/>
                <a:cs typeface="Arial" pitchFamily="34" charset="0"/>
                <a:sym typeface="Symbol" pitchFamily="18" charset="2"/>
              </a:rPr>
              <a:t></a:t>
            </a:r>
            <a:r>
              <a:rPr lang="en-US" dirty="0">
                <a:solidFill>
                  <a:srgbClr val="002060"/>
                </a:solidFill>
                <a:latin typeface="Arial" pitchFamily="34" charset="0"/>
                <a:ea typeface="Times New Roman" pitchFamily="18" charset="0"/>
                <a:cs typeface="Times New Roman" pitchFamily="18" charset="0"/>
              </a:rPr>
              <a:t>s).</a:t>
            </a:r>
            <a:endParaRPr lang="ru-RU" dirty="0">
              <a:solidFill>
                <a:srgbClr val="002060"/>
              </a:solidFill>
              <a:latin typeface="Arial" pitchFamily="34" charset="0"/>
              <a:cs typeface="Arial" pitchFamily="34" charset="0"/>
              <a:sym typeface="Symbol" pitchFamily="18" charset="2"/>
            </a:endParaRPr>
          </a:p>
        </p:txBody>
      </p:sp>
      <p:sp>
        <p:nvSpPr>
          <p:cNvPr id="10" name="Номер слайда 9"/>
          <p:cNvSpPr>
            <a:spLocks noGrp="1"/>
          </p:cNvSpPr>
          <p:nvPr>
            <p:ph type="sldNum" sz="quarter" idx="12"/>
          </p:nvPr>
        </p:nvSpPr>
        <p:spPr/>
        <p:txBody>
          <a:bodyPr/>
          <a:lstStyle/>
          <a:p>
            <a:fld id="{017C60C2-FB95-4464-969C-DC460CD1CFD8}" type="slidenum">
              <a:rPr lang="ru-RU" smtClean="0"/>
              <a:pPr/>
              <a:t>12</a:t>
            </a:fld>
            <a:endParaRPr lang="ru-RU"/>
          </a:p>
        </p:txBody>
      </p:sp>
      <p:sp>
        <p:nvSpPr>
          <p:cNvPr id="11" name="Прямоугольник 10">
            <a:extLst>
              <a:ext uri="{FF2B5EF4-FFF2-40B4-BE49-F238E27FC236}">
                <a16:creationId xmlns:a16="http://schemas.microsoft.com/office/drawing/2014/main" id="{92402B57-22FA-4E42-B152-39D0BEA2BFD2}"/>
              </a:ext>
            </a:extLst>
          </p:cNvPr>
          <p:cNvSpPr/>
          <p:nvPr/>
        </p:nvSpPr>
        <p:spPr>
          <a:xfrm>
            <a:off x="2699792" y="47693"/>
            <a:ext cx="4357718" cy="400110"/>
          </a:xfrm>
          <a:prstGeom prst="rect">
            <a:avLst/>
          </a:prstGeom>
        </p:spPr>
        <p:txBody>
          <a:bodyPr wrap="square">
            <a:spAutoFit/>
          </a:bodyPr>
          <a:lstStyle/>
          <a:p>
            <a:pPr lvl="0" algn="just"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Project GEMMA</a:t>
            </a:r>
            <a:endParaRPr lang="ru-RU" sz="2000" dirty="0">
              <a:solidFill>
                <a:srgbClr val="C00000"/>
              </a:solidFill>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id="{996797AD-5738-47AE-A902-B2A0C156821E}"/>
              </a:ext>
            </a:extLst>
          </p:cNvPr>
          <p:cNvSpPr/>
          <p:nvPr/>
        </p:nvSpPr>
        <p:spPr>
          <a:xfrm>
            <a:off x="6886651" y="2232404"/>
            <a:ext cx="2257349"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Times New Roman" pitchFamily="18" charset="0"/>
              </a:rPr>
              <a:t>Alexey </a:t>
            </a:r>
            <a:r>
              <a:rPr lang="en-US" sz="1600" b="1" dirty="0" err="1">
                <a:solidFill>
                  <a:srgbClr val="0033CC"/>
                </a:solidFill>
                <a:latin typeface="Arial" pitchFamily="34" charset="0"/>
                <a:ea typeface="Times New Roman" pitchFamily="18" charset="0"/>
                <a:cs typeface="Times New Roman" pitchFamily="18" charset="0"/>
              </a:rPr>
              <a:t>Lubashevskiy</a:t>
            </a:r>
            <a:endParaRPr lang="ru-RU" sz="1600" dirty="0">
              <a:solidFill>
                <a:srgbClr val="0033CC"/>
              </a:solidFill>
            </a:endParaRPr>
          </a:p>
        </p:txBody>
      </p:sp>
      <p:sp>
        <p:nvSpPr>
          <p:cNvPr id="3" name="Прямоугольник 2">
            <a:extLst>
              <a:ext uri="{FF2B5EF4-FFF2-40B4-BE49-F238E27FC236}">
                <a16:creationId xmlns:a16="http://schemas.microsoft.com/office/drawing/2014/main" id="{84D566C6-F4BD-4901-9722-F5F396743532}"/>
              </a:ext>
            </a:extLst>
          </p:cNvPr>
          <p:cNvSpPr/>
          <p:nvPr/>
        </p:nvSpPr>
        <p:spPr>
          <a:xfrm>
            <a:off x="60898" y="476624"/>
            <a:ext cx="6823927" cy="646331"/>
          </a:xfrm>
          <a:prstGeom prst="rect">
            <a:avLst/>
          </a:prstGeom>
        </p:spPr>
        <p:txBody>
          <a:bodyPr wrap="square">
            <a:spAutoFit/>
          </a:bodyPr>
          <a:lstStyle/>
          <a:p>
            <a:pPr lvl="0"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PAC heard a report on the progress of the </a:t>
            </a:r>
            <a:r>
              <a:rPr lang="en-US" b="1" dirty="0">
                <a:solidFill>
                  <a:srgbClr val="002060"/>
                </a:solidFill>
                <a:latin typeface="Arial" pitchFamily="34" charset="0"/>
                <a:ea typeface="Times New Roman" pitchFamily="18" charset="0"/>
                <a:cs typeface="Arial" pitchFamily="34" charset="0"/>
              </a:rPr>
              <a:t>GEMMA project </a:t>
            </a:r>
            <a:r>
              <a:rPr lang="en-US" dirty="0">
                <a:solidFill>
                  <a:srgbClr val="002060"/>
                </a:solidFill>
                <a:latin typeface="Arial" pitchFamily="34" charset="0"/>
                <a:ea typeface="Times New Roman" pitchFamily="18" charset="0"/>
                <a:cs typeface="Arial" pitchFamily="34" charset="0"/>
              </a:rPr>
              <a:t>experiments with reactor neutrinos performed at the Kalinin NPP </a:t>
            </a:r>
            <a:endParaRPr lang="ru-RU" b="1" dirty="0">
              <a:solidFill>
                <a:srgbClr val="002060"/>
              </a:solidFill>
              <a:latin typeface="Arial" pitchFamily="34" charset="0"/>
              <a:cs typeface="Arial" pitchFamily="34" charset="0"/>
            </a:endParaRPr>
          </a:p>
        </p:txBody>
      </p:sp>
      <p:sp>
        <p:nvSpPr>
          <p:cNvPr id="4" name="Прямоугольник 3">
            <a:extLst>
              <a:ext uri="{FF2B5EF4-FFF2-40B4-BE49-F238E27FC236}">
                <a16:creationId xmlns:a16="http://schemas.microsoft.com/office/drawing/2014/main" id="{21A4FC58-6B75-402A-A7E9-A87D0ACC1B36}"/>
              </a:ext>
            </a:extLst>
          </p:cNvPr>
          <p:cNvSpPr/>
          <p:nvPr/>
        </p:nvSpPr>
        <p:spPr>
          <a:xfrm>
            <a:off x="60898" y="1181593"/>
            <a:ext cx="7247406" cy="1015663"/>
          </a:xfrm>
          <a:prstGeom prst="rect">
            <a:avLst/>
          </a:prstGeom>
        </p:spPr>
        <p:txBody>
          <a:bodyPr wrap="square">
            <a:spAutoFit/>
          </a:bodyPr>
          <a:lstStyle/>
          <a:p>
            <a:r>
              <a:rPr lang="en-US" b="1" u="sng" dirty="0">
                <a:solidFill>
                  <a:srgbClr val="002060"/>
                </a:solidFill>
                <a:latin typeface="Arial" pitchFamily="34" charset="0"/>
                <a:ea typeface="Times New Roman" pitchFamily="18" charset="0"/>
                <a:cs typeface="Times New Roman" pitchFamily="18" charset="0"/>
              </a:rPr>
              <a:t>The aim of the project:</a:t>
            </a:r>
          </a:p>
          <a:p>
            <a:endParaRPr lang="en-US" sz="600" b="1" u="sng" dirty="0">
              <a:solidFill>
                <a:srgbClr val="002060"/>
              </a:solidFill>
              <a:latin typeface="Arial" pitchFamily="34" charset="0"/>
              <a:ea typeface="Times New Roman" pitchFamily="18" charset="0"/>
              <a:cs typeface="Times New Roman" pitchFamily="18" charset="0"/>
            </a:endParaRPr>
          </a:p>
          <a:p>
            <a:r>
              <a:rPr lang="en-US" dirty="0">
                <a:solidFill>
                  <a:srgbClr val="002060"/>
                </a:solidFill>
                <a:latin typeface="Arial" pitchFamily="34" charset="0"/>
                <a:ea typeface="Times New Roman" pitchFamily="18" charset="0"/>
                <a:cs typeface="Times New Roman" pitchFamily="18" charset="0"/>
              </a:rPr>
              <a:t>investigate reactor neutrino properties using high-purity low-threshold germanium detectors. </a:t>
            </a:r>
            <a:endParaRPr lang="ru-RU" dirty="0">
              <a:solidFill>
                <a:srgbClr val="002060"/>
              </a:solidFill>
            </a:endParaRPr>
          </a:p>
        </p:txBody>
      </p:sp>
      <p:sp>
        <p:nvSpPr>
          <p:cNvPr id="6" name="Прямоугольник 5">
            <a:extLst>
              <a:ext uri="{FF2B5EF4-FFF2-40B4-BE49-F238E27FC236}">
                <a16:creationId xmlns:a16="http://schemas.microsoft.com/office/drawing/2014/main" id="{B8A412DC-1888-42A3-8D2B-06AA858ACEC0}"/>
              </a:ext>
            </a:extLst>
          </p:cNvPr>
          <p:cNvSpPr/>
          <p:nvPr/>
        </p:nvSpPr>
        <p:spPr>
          <a:xfrm>
            <a:off x="79910" y="5061584"/>
            <a:ext cx="8882750" cy="1477328"/>
          </a:xfrm>
          <a:prstGeom prst="rect">
            <a:avLst/>
          </a:prstGeom>
        </p:spPr>
        <p:txBody>
          <a:bodyPr wrap="square">
            <a:spAutoFit/>
          </a:bodyPr>
          <a:lstStyle/>
          <a:p>
            <a:pPr lvl="0"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Times New Roman" pitchFamily="18" charset="0"/>
                <a:sym typeface="Symbol" pitchFamily="18" charset="2"/>
              </a:rPr>
              <a:t>After all improvements it is planned to detect about 190 events from CENNS per day, which would allow using this process to study neutrino properties and to monitor the nuclear reactor. It is expected to reach sensitivity to the MMN at a level of 9</a:t>
            </a:r>
            <a:r>
              <a:rPr lang="en-US" dirty="0">
                <a:solidFill>
                  <a:srgbClr val="002060"/>
                </a:solidFill>
                <a:latin typeface="Arial" pitchFamily="34" charset="0"/>
                <a:ea typeface="Times New Roman" pitchFamily="18" charset="0"/>
                <a:cs typeface="Arial" pitchFamily="34" charset="0"/>
                <a:sym typeface="Symbol" pitchFamily="18" charset="2"/>
              </a:rPr>
              <a:t></a:t>
            </a:r>
            <a:r>
              <a:rPr lang="en-US" dirty="0">
                <a:solidFill>
                  <a:srgbClr val="002060"/>
                </a:solidFill>
                <a:latin typeface="Arial" pitchFamily="34" charset="0"/>
                <a:ea typeface="Times New Roman" pitchFamily="18" charset="0"/>
                <a:cs typeface="Times New Roman" pitchFamily="18" charset="0"/>
              </a:rPr>
              <a:t>10</a:t>
            </a:r>
            <a:r>
              <a:rPr lang="en-US" baseline="30000" dirty="0">
                <a:solidFill>
                  <a:srgbClr val="002060"/>
                </a:solidFill>
                <a:latin typeface="Arial" pitchFamily="34" charset="0"/>
                <a:ea typeface="Times New Roman" pitchFamily="18" charset="0"/>
                <a:cs typeface="Arial" pitchFamily="34" charset="0"/>
                <a:sym typeface="Symbol" pitchFamily="18" charset="2"/>
              </a:rPr>
              <a:t></a:t>
            </a:r>
            <a:r>
              <a:rPr lang="en-US" baseline="30000" dirty="0">
                <a:solidFill>
                  <a:srgbClr val="002060"/>
                </a:solidFill>
                <a:latin typeface="Arial" pitchFamily="34" charset="0"/>
                <a:ea typeface="Times New Roman" pitchFamily="18" charset="0"/>
                <a:cs typeface="Times New Roman" pitchFamily="18" charset="0"/>
              </a:rPr>
              <a:t>12</a:t>
            </a:r>
            <a:r>
              <a:rPr lang="en-US" dirty="0">
                <a:solidFill>
                  <a:srgbClr val="002060"/>
                </a:solidFill>
                <a:latin typeface="Arial" pitchFamily="34" charset="0"/>
                <a:ea typeface="Times New Roman" pitchFamily="18" charset="0"/>
                <a:cs typeface="Arial" pitchFamily="34" charset="0"/>
                <a:sym typeface="Symbol" pitchFamily="18" charset="2"/>
              </a:rPr>
              <a:t></a:t>
            </a:r>
            <a:r>
              <a:rPr lang="en-US" baseline="-30000" dirty="0">
                <a:solidFill>
                  <a:srgbClr val="002060"/>
                </a:solidFill>
                <a:latin typeface="Arial" pitchFamily="34" charset="0"/>
                <a:ea typeface="Times New Roman" pitchFamily="18" charset="0"/>
                <a:cs typeface="Times New Roman" pitchFamily="18" charset="0"/>
              </a:rPr>
              <a:t>B</a:t>
            </a:r>
            <a:r>
              <a:rPr lang="en-US" dirty="0">
                <a:solidFill>
                  <a:srgbClr val="002060"/>
                </a:solidFill>
                <a:latin typeface="Arial" pitchFamily="34" charset="0"/>
                <a:ea typeface="Times New Roman" pitchFamily="18" charset="0"/>
                <a:cs typeface="Times New Roman" pitchFamily="18" charset="0"/>
                <a:sym typeface="Symbol" pitchFamily="18" charset="2"/>
              </a:rPr>
              <a:t> after several years of measurements and thus to reach the region of astrophysical interest.</a:t>
            </a:r>
            <a:endParaRPr lang="ru-RU" dirty="0">
              <a:solidFill>
                <a:srgbClr val="002060"/>
              </a:solidFill>
              <a:latin typeface="Arial" pitchFamily="34" charset="0"/>
              <a:cs typeface="Arial" pitchFamily="34" charset="0"/>
              <a:sym typeface="Symbol" pitchFamily="18" charset="2"/>
            </a:endParaRPr>
          </a:p>
        </p:txBody>
      </p:sp>
      <p:sp>
        <p:nvSpPr>
          <p:cNvPr id="13" name="Нижний колонтитул 4">
            <a:extLst>
              <a:ext uri="{FF2B5EF4-FFF2-40B4-BE49-F238E27FC236}">
                <a16:creationId xmlns:a16="http://schemas.microsoft.com/office/drawing/2014/main" id="{F3A07A57-8D71-BB4D-99DF-E6E03A8C76B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Номер слайда 9"/>
          <p:cNvSpPr>
            <a:spLocks noGrp="1"/>
          </p:cNvSpPr>
          <p:nvPr>
            <p:ph type="sldNum" sz="quarter" idx="12"/>
          </p:nvPr>
        </p:nvSpPr>
        <p:spPr/>
        <p:txBody>
          <a:bodyPr/>
          <a:lstStyle/>
          <a:p>
            <a:fld id="{017C60C2-FB95-4464-969C-DC460CD1CFD8}" type="slidenum">
              <a:rPr lang="ru-RU" smtClean="0"/>
              <a:pPr/>
              <a:t>13</a:t>
            </a:fld>
            <a:endParaRPr lang="ru-RU"/>
          </a:p>
        </p:txBody>
      </p:sp>
      <p:sp>
        <p:nvSpPr>
          <p:cNvPr id="11" name="Прямоугольник 10">
            <a:extLst>
              <a:ext uri="{FF2B5EF4-FFF2-40B4-BE49-F238E27FC236}">
                <a16:creationId xmlns:a16="http://schemas.microsoft.com/office/drawing/2014/main" id="{92402B57-22FA-4E42-B152-39D0BEA2BFD2}"/>
              </a:ext>
            </a:extLst>
          </p:cNvPr>
          <p:cNvSpPr/>
          <p:nvPr/>
        </p:nvSpPr>
        <p:spPr>
          <a:xfrm>
            <a:off x="971600" y="228005"/>
            <a:ext cx="4357718" cy="400110"/>
          </a:xfrm>
          <a:prstGeom prst="rect">
            <a:avLst/>
          </a:prstGeom>
        </p:spPr>
        <p:txBody>
          <a:bodyPr wrap="square">
            <a:spAutoFit/>
          </a:bodyPr>
          <a:lstStyle/>
          <a:p>
            <a:pPr lvl="0" algn="just"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Neutrino source</a:t>
            </a:r>
            <a:endParaRPr lang="ru-RU" sz="2000" dirty="0">
              <a:solidFill>
                <a:srgbClr val="C00000"/>
              </a:solidFill>
              <a:latin typeface="Arial" pitchFamily="34" charset="0"/>
              <a:cs typeface="Arial" pitchFamily="34" charset="0"/>
            </a:endParaRPr>
          </a:p>
        </p:txBody>
      </p:sp>
      <p:sp>
        <p:nvSpPr>
          <p:cNvPr id="13" name="Прямоугольник 12">
            <a:extLst>
              <a:ext uri="{FF2B5EF4-FFF2-40B4-BE49-F238E27FC236}">
                <a16:creationId xmlns:a16="http://schemas.microsoft.com/office/drawing/2014/main" id="{9B351467-70D0-41D5-B41C-561F493137D1}"/>
              </a:ext>
            </a:extLst>
          </p:cNvPr>
          <p:cNvSpPr/>
          <p:nvPr/>
        </p:nvSpPr>
        <p:spPr>
          <a:xfrm>
            <a:off x="204384" y="5157192"/>
            <a:ext cx="8858206" cy="923330"/>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Times New Roman" pitchFamily="18" charset="0"/>
                <a:sym typeface="Symbol" pitchFamily="18" charset="2"/>
              </a:rPr>
              <a:t>Recommendation.</a:t>
            </a:r>
            <a:r>
              <a:rPr lang="en-US" b="1" dirty="0">
                <a:solidFill>
                  <a:srgbClr val="C00000"/>
                </a:solidFill>
                <a:latin typeface="Arial" pitchFamily="34" charset="0"/>
                <a:ea typeface="Times New Roman" pitchFamily="18" charset="0"/>
                <a:cs typeface="Times New Roman" pitchFamily="18" charset="0"/>
                <a:sym typeface="Symbol" pitchFamily="18" charset="2"/>
              </a:rPr>
              <a:t>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Times New Roman" pitchFamily="18" charset="0"/>
                <a:sym typeface="Symbol" pitchFamily="18" charset="2"/>
              </a:rPr>
              <a:t>The PAC recommends continuation of the GEMMA-III project in 2019–2021.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Times New Roman" pitchFamily="18" charset="0"/>
                <a:sym typeface="Symbol" pitchFamily="18" charset="2"/>
              </a:rPr>
              <a:t>The leading role of the JINR group in this experiment is highly appreciated.</a:t>
            </a:r>
            <a:endParaRPr lang="en-US" b="1" dirty="0">
              <a:solidFill>
                <a:srgbClr val="C00000"/>
              </a:solidFill>
              <a:latin typeface="Arial" pitchFamily="34" charset="0"/>
              <a:ea typeface="Times New Roman" pitchFamily="18" charset="0"/>
              <a:cs typeface="Arial" pitchFamily="34" charset="0"/>
              <a:sym typeface="Symbol" pitchFamily="18" charset="2"/>
            </a:endParaRPr>
          </a:p>
        </p:txBody>
      </p:sp>
      <p:pic>
        <p:nvPicPr>
          <p:cNvPr id="5" name="Рисунок 4">
            <a:extLst>
              <a:ext uri="{FF2B5EF4-FFF2-40B4-BE49-F238E27FC236}">
                <a16:creationId xmlns:a16="http://schemas.microsoft.com/office/drawing/2014/main" id="{F49C9D53-52B4-402C-BCAA-979C4FCC5FC0}"/>
              </a:ext>
            </a:extLst>
          </p:cNvPr>
          <p:cNvPicPr>
            <a:picLocks noChangeAspect="1"/>
          </p:cNvPicPr>
          <p:nvPr/>
        </p:nvPicPr>
        <p:blipFill>
          <a:blip r:embed="rId3"/>
          <a:stretch>
            <a:fillRect/>
          </a:stretch>
        </p:blipFill>
        <p:spPr>
          <a:xfrm>
            <a:off x="307975" y="548680"/>
            <a:ext cx="6948264" cy="3915559"/>
          </a:xfrm>
          <a:prstGeom prst="rect">
            <a:avLst/>
          </a:prstGeom>
        </p:spPr>
      </p:pic>
      <p:pic>
        <p:nvPicPr>
          <p:cNvPr id="8" name="Рисунок 7">
            <a:extLst>
              <a:ext uri="{FF2B5EF4-FFF2-40B4-BE49-F238E27FC236}">
                <a16:creationId xmlns:a16="http://schemas.microsoft.com/office/drawing/2014/main" id="{1E925EFC-68B8-4DB3-A5DF-9EEE0E18E14F}"/>
              </a:ext>
            </a:extLst>
          </p:cNvPr>
          <p:cNvPicPr>
            <a:picLocks noChangeAspect="1"/>
          </p:cNvPicPr>
          <p:nvPr/>
        </p:nvPicPr>
        <p:blipFill>
          <a:blip r:embed="rId4"/>
          <a:stretch>
            <a:fillRect/>
          </a:stretch>
        </p:blipFill>
        <p:spPr>
          <a:xfrm>
            <a:off x="7376808" y="234901"/>
            <a:ext cx="1685782" cy="1728192"/>
          </a:xfrm>
          <a:prstGeom prst="rect">
            <a:avLst/>
          </a:prstGeom>
        </p:spPr>
      </p:pic>
      <p:sp>
        <p:nvSpPr>
          <p:cNvPr id="12" name="Нижний колонтитул 4">
            <a:extLst>
              <a:ext uri="{FF2B5EF4-FFF2-40B4-BE49-F238E27FC236}">
                <a16:creationId xmlns:a16="http://schemas.microsoft.com/office/drawing/2014/main" id="{1FED4723-498E-6948-B7EC-76A21DAEA7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extLst>
      <p:ext uri="{BB962C8B-B14F-4D97-AF65-F5344CB8AC3E}">
        <p14:creationId xmlns:p14="http://schemas.microsoft.com/office/powerpoint/2010/main" val="275465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7000892" y="655483"/>
            <a:ext cx="1942008" cy="1844823"/>
          </a:xfrm>
          <a:prstGeom prst="rect">
            <a:avLst/>
          </a:prstGeom>
          <a:noFill/>
          <a:ln w="9525">
            <a:noFill/>
            <a:miter lim="800000"/>
            <a:headEnd/>
            <a:tailEnd/>
          </a:ln>
          <a:effectLst/>
        </p:spPr>
      </p:pic>
      <p:sp>
        <p:nvSpPr>
          <p:cNvPr id="71681" name="Rectangle 1"/>
          <p:cNvSpPr>
            <a:spLocks noChangeArrowheads="1"/>
          </p:cNvSpPr>
          <p:nvPr/>
        </p:nvSpPr>
        <p:spPr bwMode="auto">
          <a:xfrm>
            <a:off x="27484" y="1119227"/>
            <a:ext cx="663096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In the experiment, innovative cryogenic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HPGe</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bolometers installed in a low-background set-up are used for the direct search of weakly interacting massive particles (WIMP) from the galactic halo considered to be the main candidates for the role of dark matter. The main objective of the new phase of the experiment named EDELWEISS-LT is to search for spin-independent scattering on nucleons of the so-called light </a:t>
            </a:r>
            <a:r>
              <a:rPr lang="en-US" dirty="0">
                <a:solidFill>
                  <a:srgbClr val="002060"/>
                </a:solidFill>
                <a:latin typeface="Arial" pitchFamily="34" charset="0"/>
                <a:ea typeface="Times New Roman" pitchFamily="18" charset="0"/>
                <a:cs typeface="Arial" pitchFamily="34" charset="0"/>
              </a:rPr>
              <a:t>WIMPs with a mass below 10 GeV/c</a:t>
            </a:r>
            <a:r>
              <a:rPr lang="en-US" baseline="30000" dirty="0">
                <a:solidFill>
                  <a:srgbClr val="002060"/>
                </a:solidFill>
                <a:latin typeface="Arial" pitchFamily="34" charset="0"/>
                <a:ea typeface="Times New Roman" pitchFamily="18" charset="0"/>
                <a:cs typeface="Arial" pitchFamily="34" charset="0"/>
              </a:rPr>
              <a:t>2</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p>
          <a:p>
            <a:pPr marL="285750" lvl="0" indent="-285750" algn="just" eaLnBrk="0" fontAlgn="base" hangingPunct="0">
              <a:spcBef>
                <a:spcPct val="0"/>
              </a:spcBef>
              <a:spcAft>
                <a:spcPct val="0"/>
              </a:spcAft>
              <a:buFont typeface="Arial" panose="020B0604020202020204" pitchFamily="34" charset="0"/>
              <a:buChar char="•"/>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p:txBody>
      </p:sp>
      <p:sp>
        <p:nvSpPr>
          <p:cNvPr id="4" name="Прямоугольник 3"/>
          <p:cNvSpPr/>
          <p:nvPr/>
        </p:nvSpPr>
        <p:spPr>
          <a:xfrm>
            <a:off x="2699792" y="292586"/>
            <a:ext cx="4357718" cy="400110"/>
          </a:xfrm>
          <a:prstGeom prst="rect">
            <a:avLst/>
          </a:prstGeom>
        </p:spPr>
        <p:txBody>
          <a:bodyPr wrap="square">
            <a:spAutoFit/>
          </a:bodyPr>
          <a:lstStyle/>
          <a:p>
            <a:pPr lvl="0" algn="just"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Project EDELWEISS-LT</a:t>
            </a:r>
            <a:endParaRPr lang="ru-RU" sz="2000" dirty="0">
              <a:solidFill>
                <a:srgbClr val="C00000"/>
              </a:solidFill>
              <a:latin typeface="Arial" pitchFamily="34" charset="0"/>
              <a:cs typeface="Arial" pitchFamily="34" charset="0"/>
            </a:endParaRPr>
          </a:p>
        </p:txBody>
      </p:sp>
      <p:sp>
        <p:nvSpPr>
          <p:cNvPr id="7" name="Номер слайда 6"/>
          <p:cNvSpPr>
            <a:spLocks noGrp="1"/>
          </p:cNvSpPr>
          <p:nvPr>
            <p:ph type="sldNum" sz="quarter" idx="12"/>
          </p:nvPr>
        </p:nvSpPr>
        <p:spPr/>
        <p:txBody>
          <a:bodyPr/>
          <a:lstStyle/>
          <a:p>
            <a:fld id="{017C60C2-FB95-4464-969C-DC460CD1CFD8}" type="slidenum">
              <a:rPr lang="ru-RU" smtClean="0"/>
              <a:pPr/>
              <a:t>14</a:t>
            </a:fld>
            <a:endParaRPr lang="ru-RU"/>
          </a:p>
        </p:txBody>
      </p:sp>
      <p:sp>
        <p:nvSpPr>
          <p:cNvPr id="2" name="Прямоугольник 1">
            <a:extLst>
              <a:ext uri="{FF2B5EF4-FFF2-40B4-BE49-F238E27FC236}">
                <a16:creationId xmlns:a16="http://schemas.microsoft.com/office/drawing/2014/main" id="{6B3FC418-2AB4-4396-A7A7-BC92DA6270A4}"/>
              </a:ext>
            </a:extLst>
          </p:cNvPr>
          <p:cNvSpPr/>
          <p:nvPr/>
        </p:nvSpPr>
        <p:spPr>
          <a:xfrm>
            <a:off x="178563" y="5157192"/>
            <a:ext cx="8786874" cy="923330"/>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a:t>
            </a:r>
            <a:r>
              <a:rPr lang="en-US" b="1" dirty="0">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recommends continuation of the research </a:t>
            </a:r>
            <a:r>
              <a:rPr lang="en-US" b="1" dirty="0" err="1">
                <a:solidFill>
                  <a:srgbClr val="C00000"/>
                </a:solidFill>
                <a:latin typeface="Arial" pitchFamily="34" charset="0"/>
                <a:ea typeface="Times New Roman" pitchFamily="18" charset="0"/>
                <a:cs typeface="Arial" pitchFamily="34" charset="0"/>
              </a:rPr>
              <a:t>programme</a:t>
            </a:r>
            <a:r>
              <a:rPr lang="en-US" b="1" dirty="0">
                <a:solidFill>
                  <a:srgbClr val="C00000"/>
                </a:solidFill>
                <a:latin typeface="Arial" pitchFamily="34" charset="0"/>
                <a:ea typeface="Times New Roman" pitchFamily="18" charset="0"/>
                <a:cs typeface="Arial" pitchFamily="34" charset="0"/>
              </a:rPr>
              <a:t> for the direct search of dark matter particles in the EDELWEISS-LT project in 2019–2021.</a:t>
            </a:r>
            <a:endParaRPr lang="en-US" b="1" dirty="0">
              <a:solidFill>
                <a:srgbClr val="C00000"/>
              </a:solidFill>
              <a:latin typeface="Arial" pitchFamily="34" charset="0"/>
              <a:cs typeface="Arial" pitchFamily="34" charset="0"/>
            </a:endParaRPr>
          </a:p>
        </p:txBody>
      </p:sp>
      <p:sp>
        <p:nvSpPr>
          <p:cNvPr id="3" name="Прямоугольник 2">
            <a:extLst>
              <a:ext uri="{FF2B5EF4-FFF2-40B4-BE49-F238E27FC236}">
                <a16:creationId xmlns:a16="http://schemas.microsoft.com/office/drawing/2014/main" id="{74542996-A273-4781-A7D0-C4AA321F72EF}"/>
              </a:ext>
            </a:extLst>
          </p:cNvPr>
          <p:cNvSpPr/>
          <p:nvPr/>
        </p:nvSpPr>
        <p:spPr>
          <a:xfrm>
            <a:off x="7000892" y="2590380"/>
            <a:ext cx="1910459" cy="338554"/>
          </a:xfrm>
          <a:prstGeom prst="rect">
            <a:avLst/>
          </a:prstGeom>
        </p:spPr>
        <p:txBody>
          <a:bodyPr wrap="none">
            <a:spAutoFit/>
          </a:bodyPr>
          <a:lstStyle/>
          <a:p>
            <a:r>
              <a:rPr lang="en-US" sz="1600" b="1" dirty="0" err="1">
                <a:solidFill>
                  <a:srgbClr val="0033CC"/>
                </a:solidFill>
                <a:latin typeface="Arial" pitchFamily="34" charset="0"/>
                <a:ea typeface="Times New Roman" pitchFamily="18" charset="0"/>
                <a:cs typeface="Arial" pitchFamily="34" charset="0"/>
              </a:rPr>
              <a:t>Evgeny</a:t>
            </a:r>
            <a:r>
              <a:rPr lang="en-US" sz="1600" b="1" dirty="0">
                <a:solidFill>
                  <a:srgbClr val="0033CC"/>
                </a:solidFill>
                <a:latin typeface="Arial" pitchFamily="34" charset="0"/>
                <a:ea typeface="Times New Roman" pitchFamily="18" charset="0"/>
                <a:cs typeface="Arial" pitchFamily="34" charset="0"/>
              </a:rPr>
              <a:t> </a:t>
            </a:r>
            <a:r>
              <a:rPr lang="en-US" sz="1600" b="1" dirty="0" err="1">
                <a:solidFill>
                  <a:srgbClr val="0033CC"/>
                </a:solidFill>
                <a:latin typeface="Arial" pitchFamily="34" charset="0"/>
                <a:ea typeface="Times New Roman" pitchFamily="18" charset="0"/>
                <a:cs typeface="Arial" pitchFamily="34" charset="0"/>
              </a:rPr>
              <a:t>Yakushev</a:t>
            </a:r>
            <a:endParaRPr lang="ru-RU" sz="1600" dirty="0">
              <a:solidFill>
                <a:srgbClr val="0033CC"/>
              </a:solidFill>
            </a:endParaRPr>
          </a:p>
        </p:txBody>
      </p:sp>
      <p:sp>
        <p:nvSpPr>
          <p:cNvPr id="6" name="ZoneTexte 5">
            <a:extLst>
              <a:ext uri="{FF2B5EF4-FFF2-40B4-BE49-F238E27FC236}">
                <a16:creationId xmlns:a16="http://schemas.microsoft.com/office/drawing/2014/main" id="{F52CC9B5-0C1F-3345-9208-C31A24C185D3}"/>
              </a:ext>
            </a:extLst>
          </p:cNvPr>
          <p:cNvSpPr txBox="1"/>
          <p:nvPr/>
        </p:nvSpPr>
        <p:spPr>
          <a:xfrm>
            <a:off x="35496" y="3933056"/>
            <a:ext cx="892994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PAC notes with satisfaction that the participation in this project provides JINR an important access to the entire low-background infrastructure of EDELWEISS, including the LSM (</a:t>
            </a:r>
            <a:r>
              <a:rPr lang="en-US" dirty="0" err="1">
                <a:solidFill>
                  <a:srgbClr val="002060"/>
                </a:solidFill>
                <a:latin typeface="Arial" pitchFamily="34" charset="0"/>
                <a:ea typeface="Times New Roman" pitchFamily="18" charset="0"/>
                <a:cs typeface="Arial" pitchFamily="34" charset="0"/>
              </a:rPr>
              <a:t>Modane</a:t>
            </a:r>
            <a:r>
              <a:rPr lang="en-US" dirty="0">
                <a:solidFill>
                  <a:srgbClr val="002060"/>
                </a:solidFill>
                <a:latin typeface="Arial" pitchFamily="34" charset="0"/>
                <a:ea typeface="Times New Roman" pitchFamily="18" charset="0"/>
                <a:cs typeface="Arial" pitchFamily="34" charset="0"/>
              </a:rPr>
              <a:t> Underground Laboratory): one of deepest underground laboratories in the world.</a:t>
            </a:r>
            <a:endParaRPr lang="ru-RU" dirty="0">
              <a:solidFill>
                <a:srgbClr val="002060"/>
              </a:solidFill>
              <a:latin typeface="Arial" pitchFamily="34" charset="0"/>
              <a:cs typeface="Arial" pitchFamily="34" charset="0"/>
            </a:endParaRPr>
          </a:p>
        </p:txBody>
      </p:sp>
      <p:sp>
        <p:nvSpPr>
          <p:cNvPr id="10" name="Нижний колонтитул 4">
            <a:extLst>
              <a:ext uri="{FF2B5EF4-FFF2-40B4-BE49-F238E27FC236}">
                <a16:creationId xmlns:a16="http://schemas.microsoft.com/office/drawing/2014/main" id="{D461F3EB-CD4F-5D4A-82A7-7FAC0B63777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339035"/>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heard a summary presented by </a:t>
            </a:r>
            <a:r>
              <a:rPr kumimoji="0" lang="en-US" b="1" i="0" u="none" strike="noStrike" cap="none" normalizeH="0" baseline="0" dirty="0" err="1">
                <a:ln>
                  <a:noFill/>
                </a:ln>
                <a:solidFill>
                  <a:srgbClr val="002060"/>
                </a:solidFill>
                <a:effectLst/>
                <a:latin typeface="Arial" pitchFamily="34" charset="0"/>
                <a:ea typeface="Times New Roman" pitchFamily="18" charset="0"/>
                <a:cs typeface="Arial" pitchFamily="34" charset="0"/>
              </a:rPr>
              <a:t>Evgeny</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en-US" b="1" i="0" u="none" strike="noStrike" cap="none" normalizeH="0" baseline="0" dirty="0" err="1">
                <a:ln>
                  <a:noFill/>
                </a:ln>
                <a:solidFill>
                  <a:srgbClr val="002060"/>
                </a:solidFill>
                <a:effectLst/>
                <a:latin typeface="Arial" pitchFamily="34" charset="0"/>
                <a:ea typeface="Times New Roman" pitchFamily="18" charset="0"/>
                <a:cs typeface="Arial" pitchFamily="34" charset="0"/>
              </a:rPr>
              <a:t>Yakushev</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on the implementation of the theme “Non-Accelerator Neutrino Physics and Astrophysics” consisting of the above six projects.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is pleased to note the world-leading results obtained in all these projects.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supports the general direction in which the theme is developing, when the participation in highly prestigious international projects provides an access to know-how for the development of home-based neutrino experiments at two basic facilities – the laboratories located at the Kalinin NPP and at Lake Baikal. </a:t>
            </a:r>
            <a:endParaRPr kumimoji="0" lang="ru-RU" b="0"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a:ln>
                  <a:noFill/>
                </a:ln>
                <a:solidFill>
                  <a:srgbClr val="C00000"/>
                </a:solidFill>
                <a:effectLst/>
                <a:latin typeface="Arial" pitchFamily="34" charset="0"/>
                <a:ea typeface="Times New Roman" pitchFamily="18" charset="0"/>
                <a:cs typeface="Arial" pitchFamily="34" charset="0"/>
              </a:rPr>
              <a:t>General recommendations</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recommends that support of these experiments be rigorously continued. The PAC is aware about the lack of human resources at JINR </a:t>
            </a:r>
            <a:r>
              <a:rPr lang="en-US" b="1" dirty="0">
                <a:solidFill>
                  <a:srgbClr val="C00000"/>
                </a:solidFill>
                <a:latin typeface="Arial" pitchFamily="34" charset="0"/>
                <a:ea typeface="Times New Roman" pitchFamily="18" charset="0"/>
                <a:cs typeface="Arial" pitchFamily="34" charset="0"/>
              </a:rPr>
              <a:t>for</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the BAIKAL experiment which can be a problem for a full involvement in the data analysis. It strongly advises to extend international contacts with the KM3NET collaboration to develop common synergies to become part of the ESFRI and APPEC roadmaps.</a:t>
            </a:r>
            <a:endParaRPr kumimoji="0" lang="ru-RU" b="1"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recommends that cooperation be supported with deep underground laboratories taking into account the necessity to find the adequate location for both LEGEND and full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SuperNEMO</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detector.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It underlines the necessity to continue the efforts to improve the local infrastructures at JINR and at Lake Baikal.</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15</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80528" y="31440"/>
            <a:ext cx="9505056" cy="369332"/>
          </a:xfrm>
          <a:prstGeom prst="rect">
            <a:avLst/>
          </a:prstGeom>
        </p:spPr>
        <p:txBody>
          <a:bodyPr wrap="square">
            <a:spAutoFit/>
          </a:bodyPr>
          <a:lstStyle/>
          <a:p>
            <a:pPr lvl="0" algn="ctr" fontAlgn="base">
              <a:spcBef>
                <a:spcPct val="0"/>
              </a:spcBef>
              <a:spcAft>
                <a:spcPct val="0"/>
              </a:spcAft>
            </a:pPr>
            <a:r>
              <a:rPr lang="en-US" b="1" i="1" dirty="0">
                <a:solidFill>
                  <a:srgbClr val="C00000"/>
                </a:solidFill>
                <a:latin typeface="Arial" pitchFamily="34" charset="0"/>
                <a:ea typeface="Times New Roman" pitchFamily="18" charset="0"/>
                <a:cs typeface="Arial" pitchFamily="34" charset="0"/>
              </a:rPr>
              <a:t>Summary on the theme “Non-Accelerator Neutrino Physics and Astrophysics”</a:t>
            </a:r>
          </a:p>
        </p:txBody>
      </p:sp>
      <p:sp>
        <p:nvSpPr>
          <p:cNvPr id="5" name="Нижний колонтитул 4">
            <a:extLst>
              <a:ext uri="{FF2B5EF4-FFF2-40B4-BE49-F238E27FC236}">
                <a16:creationId xmlns:a16="http://schemas.microsoft.com/office/drawing/2014/main" id="{5D0265A8-4196-854C-B8D7-94CC40AF1B7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PAC\pac\PAC46\  46 ПКК ЯФ_2017.06.14_фото\C06I7425.jpg"/>
          <p:cNvPicPr>
            <a:picLocks noChangeAspect="1" noChangeArrowheads="1"/>
          </p:cNvPicPr>
          <p:nvPr/>
        </p:nvPicPr>
        <p:blipFill>
          <a:blip r:embed="rId3" cstate="print"/>
          <a:srcRect/>
          <a:stretch>
            <a:fillRect/>
          </a:stretch>
        </p:blipFill>
        <p:spPr bwMode="auto">
          <a:xfrm>
            <a:off x="6899909" y="2571744"/>
            <a:ext cx="2244091" cy="2232248"/>
          </a:xfrm>
          <a:prstGeom prst="rect">
            <a:avLst/>
          </a:prstGeom>
          <a:noFill/>
        </p:spPr>
      </p:pic>
      <p:sp>
        <p:nvSpPr>
          <p:cNvPr id="9" name="Прямоугольник 8"/>
          <p:cNvSpPr/>
          <p:nvPr/>
        </p:nvSpPr>
        <p:spPr>
          <a:xfrm>
            <a:off x="0" y="0"/>
            <a:ext cx="6948264" cy="461665"/>
          </a:xfrm>
          <a:prstGeom prst="rect">
            <a:avLst/>
          </a:prstGeom>
        </p:spPr>
        <p:txBody>
          <a:bodyPr wrap="square">
            <a:spAutoFit/>
          </a:bodyPr>
          <a:lstStyle/>
          <a:p>
            <a:pPr lvl="0" fontAlgn="base">
              <a:spcBef>
                <a:spcPct val="0"/>
              </a:spcBef>
              <a:spcAft>
                <a:spcPct val="0"/>
              </a:spcAft>
            </a:pPr>
            <a:r>
              <a:rPr lang="en-US" sz="2400" b="1" dirty="0">
                <a:solidFill>
                  <a:schemeClr val="accent6">
                    <a:lumMod val="75000"/>
                  </a:schemeClr>
                </a:solidFill>
                <a:latin typeface="Arial" pitchFamily="34" charset="0"/>
                <a:ea typeface="Times New Roman" pitchFamily="18" charset="0"/>
                <a:cs typeface="Arial" pitchFamily="34" charset="0"/>
              </a:rPr>
              <a:t>Status of the Factory of </a:t>
            </a:r>
            <a:r>
              <a:rPr lang="en-US" sz="2400" b="1" dirty="0" err="1">
                <a:solidFill>
                  <a:schemeClr val="accent6">
                    <a:lumMod val="75000"/>
                  </a:schemeClr>
                </a:solidFill>
                <a:latin typeface="Arial" pitchFamily="34" charset="0"/>
                <a:ea typeface="Times New Roman" pitchFamily="18" charset="0"/>
                <a:cs typeface="Arial" pitchFamily="34" charset="0"/>
              </a:rPr>
              <a:t>Superheavy</a:t>
            </a:r>
            <a:r>
              <a:rPr lang="en-US" sz="2400" b="1" dirty="0">
                <a:solidFill>
                  <a:schemeClr val="accent6">
                    <a:lumMod val="75000"/>
                  </a:schemeClr>
                </a:solidFill>
                <a:latin typeface="Arial" pitchFamily="34" charset="0"/>
                <a:ea typeface="Times New Roman" pitchFamily="18" charset="0"/>
                <a:cs typeface="Arial" pitchFamily="34" charset="0"/>
              </a:rPr>
              <a:t> Elements</a:t>
            </a:r>
          </a:p>
        </p:txBody>
      </p:sp>
      <p:sp>
        <p:nvSpPr>
          <p:cNvPr id="10" name="Прямоугольник 9"/>
          <p:cNvSpPr/>
          <p:nvPr/>
        </p:nvSpPr>
        <p:spPr>
          <a:xfrm>
            <a:off x="214282" y="428604"/>
            <a:ext cx="6589966" cy="5078313"/>
          </a:xfrm>
          <a:prstGeom prst="rect">
            <a:avLst/>
          </a:prstGeom>
        </p:spPr>
        <p:txBody>
          <a:bodyPr wrap="square">
            <a:spAutoFit/>
          </a:bodyPr>
          <a:lstStyle/>
          <a:p>
            <a:pPr lvl="0" algn="just"/>
            <a:r>
              <a:rPr lang="en-GB" dirty="0">
                <a:latin typeface="Arial" pitchFamily="34" charset="0"/>
                <a:ea typeface="Times New Roman" pitchFamily="18" charset="0"/>
                <a:cs typeface="Arial" pitchFamily="34" charset="0"/>
              </a:rPr>
              <a:t>The PAC heard a report on the progress of construction of the </a:t>
            </a:r>
            <a:r>
              <a:rPr lang="en-GB" b="1" dirty="0">
                <a:latin typeface="Arial" pitchFamily="34" charset="0"/>
                <a:ea typeface="Times New Roman" pitchFamily="18" charset="0"/>
                <a:cs typeface="Arial" pitchFamily="34" charset="0"/>
              </a:rPr>
              <a:t>Factory of Superheavy Elements (SHE) </a:t>
            </a:r>
            <a:r>
              <a:rPr lang="en-GB" dirty="0">
                <a:latin typeface="Arial" pitchFamily="34" charset="0"/>
                <a:ea typeface="Times New Roman" pitchFamily="18" charset="0"/>
                <a:cs typeface="Arial" pitchFamily="34" charset="0"/>
              </a:rPr>
              <a:t>presented by </a:t>
            </a:r>
            <a:r>
              <a:rPr lang="en-GB" b="1" dirty="0" err="1">
                <a:latin typeface="Arial" pitchFamily="34" charset="0"/>
                <a:ea typeface="Times New Roman" pitchFamily="18" charset="0"/>
                <a:cs typeface="Arial" pitchFamily="34" charset="0"/>
              </a:rPr>
              <a:t>Vasiliy</a:t>
            </a:r>
            <a:r>
              <a:rPr lang="en-GB" b="1" dirty="0">
                <a:latin typeface="Arial" pitchFamily="34" charset="0"/>
                <a:ea typeface="Times New Roman" pitchFamily="18" charset="0"/>
                <a:cs typeface="Arial" pitchFamily="34" charset="0"/>
              </a:rPr>
              <a:t> Semin </a:t>
            </a:r>
            <a:r>
              <a:rPr lang="en-GB" dirty="0">
                <a:latin typeface="Arial" pitchFamily="34" charset="0"/>
                <a:ea typeface="Times New Roman" pitchFamily="18" charset="0"/>
                <a:cs typeface="Arial" pitchFamily="34" charset="0"/>
              </a:rPr>
              <a:t>and </a:t>
            </a:r>
            <a:r>
              <a:rPr lang="en-GB" b="1" dirty="0">
                <a:latin typeface="Arial" pitchFamily="34" charset="0"/>
                <a:ea typeface="Times New Roman" pitchFamily="18" charset="0"/>
                <a:cs typeface="Arial" pitchFamily="34" charset="0"/>
              </a:rPr>
              <a:t>Andrey Popeko</a:t>
            </a:r>
            <a:r>
              <a:rPr lang="en-GB" dirty="0">
                <a:latin typeface="Arial" pitchFamily="34" charset="0"/>
                <a:ea typeface="Times New Roman" pitchFamily="18" charset="0"/>
                <a:cs typeface="Arial" pitchFamily="34" charset="0"/>
              </a:rPr>
              <a:t>. </a:t>
            </a:r>
          </a:p>
          <a:p>
            <a:pPr lvl="0" algn="just"/>
            <a:endParaRPr lang="en-GB" dirty="0">
              <a:latin typeface="Arial" pitchFamily="34" charset="0"/>
              <a:ea typeface="Times New Roman" pitchFamily="18" charset="0"/>
              <a:cs typeface="Arial" pitchFamily="34" charset="0"/>
            </a:endParaRPr>
          </a:p>
          <a:p>
            <a:pPr marL="231775" lvl="0" indent="-231775" algn="just"/>
            <a:r>
              <a:rPr lang="en-GB" dirty="0">
                <a:latin typeface="Arial" pitchFamily="34" charset="0"/>
                <a:ea typeface="Times New Roman" pitchFamily="18" charset="0"/>
                <a:cs typeface="Arial" pitchFamily="34" charset="0"/>
              </a:rPr>
              <a:t>▪ The installation work for the DC-280 cyclotron is well advanced and is now planned to end in the first half of 2018. </a:t>
            </a:r>
            <a:endParaRPr lang="en-GB" dirty="0"/>
          </a:p>
          <a:p>
            <a:pPr marL="231775" lvl="0" indent="-231775" algn="just"/>
            <a:r>
              <a:rPr lang="en-GB" dirty="0">
                <a:latin typeface="Arial" pitchFamily="34" charset="0"/>
                <a:ea typeface="Times New Roman" pitchFamily="18" charset="0"/>
                <a:cs typeface="Arial" pitchFamily="34" charset="0"/>
              </a:rPr>
              <a:t>▪ The start-up and adjustment is to be accomplished by mid 2018. </a:t>
            </a:r>
          </a:p>
          <a:p>
            <a:pPr marL="231775" lvl="0" indent="-231775" algn="just"/>
            <a:r>
              <a:rPr lang="en-GB" dirty="0">
                <a:latin typeface="Arial" pitchFamily="34" charset="0"/>
                <a:ea typeface="Times New Roman" pitchFamily="18" charset="0"/>
                <a:cs typeface="Arial" pitchFamily="34" charset="0"/>
              </a:rPr>
              <a:t>▪ The commissioning of the DC-280 accelerator should start by September 2018. </a:t>
            </a:r>
          </a:p>
          <a:p>
            <a:pPr marL="231775" lvl="0" indent="-231775" algn="just"/>
            <a:r>
              <a:rPr lang="en-GB" dirty="0">
                <a:latin typeface="Arial" pitchFamily="34" charset="0"/>
                <a:ea typeface="Times New Roman" pitchFamily="18" charset="0"/>
                <a:cs typeface="Arial" pitchFamily="34" charset="0"/>
              </a:rPr>
              <a:t>▪ The construction of the experimental set-ups including the target system, separators and detection systems has made a very important progress. </a:t>
            </a:r>
          </a:p>
          <a:p>
            <a:pPr marL="231775" lvl="0" indent="-231775" algn="just"/>
            <a:r>
              <a:rPr lang="en-GB" dirty="0">
                <a:latin typeface="Arial" pitchFamily="34" charset="0"/>
                <a:ea typeface="Times New Roman" pitchFamily="18" charset="0"/>
                <a:cs typeface="Arial" pitchFamily="34" charset="0"/>
              </a:rPr>
              <a:t>▪ In particular, a new gas-filled recoil separator has been manufactured and delivered to Dubna; its assembly is scheduled for January–March 2018. </a:t>
            </a:r>
          </a:p>
          <a:p>
            <a:pPr marL="231775" lvl="0" indent="-231775" algn="just"/>
            <a:r>
              <a:rPr lang="en-GB" dirty="0">
                <a:latin typeface="Arial" pitchFamily="34" charset="0"/>
                <a:ea typeface="Times New Roman" pitchFamily="18" charset="0"/>
                <a:cs typeface="Arial" pitchFamily="34" charset="0"/>
              </a:rPr>
              <a:t>▪ First test experiments are planned for October–November 2018.</a:t>
            </a:r>
          </a:p>
        </p:txBody>
      </p:sp>
      <p:sp>
        <p:nvSpPr>
          <p:cNvPr id="12" name="Номер слайда 11"/>
          <p:cNvSpPr>
            <a:spLocks noGrp="1"/>
          </p:cNvSpPr>
          <p:nvPr>
            <p:ph type="sldNum" sz="quarter" idx="12"/>
          </p:nvPr>
        </p:nvSpPr>
        <p:spPr/>
        <p:txBody>
          <a:bodyPr/>
          <a:lstStyle/>
          <a:p>
            <a:fld id="{017C60C2-FB95-4464-969C-DC460CD1CFD8}" type="slidenum">
              <a:rPr lang="ru-RU" smtClean="0"/>
              <a:pPr/>
              <a:t>16</a:t>
            </a:fld>
            <a:endParaRPr lang="ru-RU"/>
          </a:p>
        </p:txBody>
      </p:sp>
      <p:sp>
        <p:nvSpPr>
          <p:cNvPr id="6" name="Прямоугольник 5"/>
          <p:cNvSpPr/>
          <p:nvPr/>
        </p:nvSpPr>
        <p:spPr>
          <a:xfrm>
            <a:off x="7143736" y="4786322"/>
            <a:ext cx="2000264" cy="307777"/>
          </a:xfrm>
          <a:prstGeom prst="rect">
            <a:avLst/>
          </a:prstGeom>
        </p:spPr>
        <p:txBody>
          <a:bodyPr wrap="square">
            <a:spAutoFit/>
          </a:bodyPr>
          <a:lstStyle/>
          <a:p>
            <a:r>
              <a:rPr lang="en-US" sz="1400" b="1" dirty="0" err="1">
                <a:solidFill>
                  <a:srgbClr val="0033CC"/>
                </a:solidFill>
                <a:latin typeface="Arial" pitchFamily="34" charset="0"/>
                <a:ea typeface="Times New Roman" pitchFamily="18" charset="0"/>
                <a:cs typeface="Arial" pitchFamily="34" charset="0"/>
              </a:rPr>
              <a:t>Andrey</a:t>
            </a:r>
            <a:r>
              <a:rPr lang="en-US" sz="1400" b="1" dirty="0">
                <a:solidFill>
                  <a:srgbClr val="0033CC"/>
                </a:solidFill>
                <a:latin typeface="Arial" pitchFamily="34" charset="0"/>
                <a:ea typeface="Times New Roman" pitchFamily="18" charset="0"/>
                <a:cs typeface="Arial" pitchFamily="34" charset="0"/>
              </a:rPr>
              <a:t> </a:t>
            </a:r>
            <a:r>
              <a:rPr lang="en-US" sz="1400" b="1" dirty="0" err="1">
                <a:solidFill>
                  <a:srgbClr val="0033CC"/>
                </a:solidFill>
                <a:latin typeface="Arial" pitchFamily="34" charset="0"/>
                <a:ea typeface="Times New Roman" pitchFamily="18" charset="0"/>
                <a:cs typeface="Arial" pitchFamily="34" charset="0"/>
              </a:rPr>
              <a:t>Popeko</a:t>
            </a:r>
            <a:endParaRPr lang="ru-RU" sz="1400" dirty="0">
              <a:solidFill>
                <a:srgbClr val="0033CC"/>
              </a:solidFill>
            </a:endParaRPr>
          </a:p>
        </p:txBody>
      </p:sp>
      <p:pic>
        <p:nvPicPr>
          <p:cNvPr id="28674" name="Picture 2" descr="C:\PAC\pac\PAC47\Indico\Докладчики\василий.jpg"/>
          <p:cNvPicPr>
            <a:picLocks noChangeAspect="1" noChangeArrowheads="1"/>
          </p:cNvPicPr>
          <p:nvPr/>
        </p:nvPicPr>
        <p:blipFill>
          <a:blip r:embed="rId4" cstate="print"/>
          <a:srcRect/>
          <a:stretch>
            <a:fillRect/>
          </a:stretch>
        </p:blipFill>
        <p:spPr bwMode="auto">
          <a:xfrm>
            <a:off x="7138657" y="672190"/>
            <a:ext cx="1766593" cy="1278799"/>
          </a:xfrm>
          <a:prstGeom prst="rect">
            <a:avLst/>
          </a:prstGeom>
          <a:noFill/>
        </p:spPr>
      </p:pic>
      <p:sp>
        <p:nvSpPr>
          <p:cNvPr id="8" name="Прямоугольник 7"/>
          <p:cNvSpPr/>
          <p:nvPr/>
        </p:nvSpPr>
        <p:spPr>
          <a:xfrm>
            <a:off x="7429520" y="2071678"/>
            <a:ext cx="1380250" cy="307777"/>
          </a:xfrm>
          <a:prstGeom prst="rect">
            <a:avLst/>
          </a:prstGeom>
        </p:spPr>
        <p:txBody>
          <a:bodyPr wrap="none">
            <a:spAutoFit/>
          </a:bodyPr>
          <a:lstStyle/>
          <a:p>
            <a:r>
              <a:rPr lang="en-US" sz="1400" b="1" dirty="0" err="1">
                <a:solidFill>
                  <a:srgbClr val="0033CC"/>
                </a:solidFill>
                <a:latin typeface="Arial" pitchFamily="34" charset="0"/>
                <a:ea typeface="Times New Roman" pitchFamily="18" charset="0"/>
                <a:cs typeface="Arial" pitchFamily="34" charset="0"/>
              </a:rPr>
              <a:t>Vasiliy</a:t>
            </a:r>
            <a:r>
              <a:rPr lang="en-US" sz="1400" b="1" dirty="0">
                <a:solidFill>
                  <a:srgbClr val="0033CC"/>
                </a:solidFill>
                <a:latin typeface="Arial" pitchFamily="34" charset="0"/>
                <a:ea typeface="Times New Roman" pitchFamily="18" charset="0"/>
                <a:cs typeface="Arial" pitchFamily="34" charset="0"/>
              </a:rPr>
              <a:t> </a:t>
            </a:r>
            <a:r>
              <a:rPr lang="en-US" sz="1400" b="1" dirty="0" err="1">
                <a:solidFill>
                  <a:srgbClr val="0033CC"/>
                </a:solidFill>
                <a:latin typeface="Arial" pitchFamily="34" charset="0"/>
                <a:ea typeface="Times New Roman" pitchFamily="18" charset="0"/>
                <a:cs typeface="Arial" pitchFamily="34" charset="0"/>
              </a:rPr>
              <a:t>Semin</a:t>
            </a:r>
            <a:r>
              <a:rPr lang="en-US" sz="1400" b="1" dirty="0">
                <a:solidFill>
                  <a:srgbClr val="0033CC"/>
                </a:solidFill>
                <a:latin typeface="Arial" pitchFamily="34" charset="0"/>
                <a:ea typeface="Times New Roman" pitchFamily="18" charset="0"/>
                <a:cs typeface="Arial" pitchFamily="34" charset="0"/>
              </a:rPr>
              <a:t> </a:t>
            </a:r>
            <a:endParaRPr lang="ru-RU" sz="1400" dirty="0">
              <a:solidFill>
                <a:srgbClr val="0033CC"/>
              </a:solidFill>
            </a:endParaRPr>
          </a:p>
        </p:txBody>
      </p:sp>
      <p:sp>
        <p:nvSpPr>
          <p:cNvPr id="11" name="Прямоугольник 10"/>
          <p:cNvSpPr/>
          <p:nvPr/>
        </p:nvSpPr>
        <p:spPr>
          <a:xfrm>
            <a:off x="214282" y="5429264"/>
            <a:ext cx="8215402" cy="1200329"/>
          </a:xfrm>
          <a:prstGeom prst="rect">
            <a:avLst/>
          </a:prstGeom>
        </p:spPr>
        <p:txBody>
          <a:bodyPr wrap="square">
            <a:spAutoFit/>
          </a:bodyPr>
          <a:lstStyle/>
          <a:p>
            <a:pPr lvl="0" algn="just"/>
            <a:r>
              <a:rPr lang="en-US" dirty="0">
                <a:latin typeface="Arial" pitchFamily="34" charset="0"/>
                <a:ea typeface="Times New Roman" pitchFamily="18" charset="0"/>
                <a:cs typeface="Arial" pitchFamily="34" charset="0"/>
              </a:rPr>
              <a:t> In addition to the technical work, an important effort of FLNR and JINR concentrates on the licensing process, which has be accomplished to begin experiments on the synthesis and studies of </a:t>
            </a:r>
            <a:r>
              <a:rPr lang="en-US" dirty="0" err="1">
                <a:latin typeface="Arial" pitchFamily="34" charset="0"/>
                <a:ea typeface="Times New Roman" pitchFamily="18" charset="0"/>
                <a:cs typeface="Arial" pitchFamily="34" charset="0"/>
              </a:rPr>
              <a:t>superheavy</a:t>
            </a:r>
            <a:r>
              <a:rPr lang="en-US" dirty="0">
                <a:latin typeface="Arial" pitchFamily="34" charset="0"/>
                <a:ea typeface="Times New Roman" pitchFamily="18" charset="0"/>
                <a:cs typeface="Arial" pitchFamily="34" charset="0"/>
              </a:rPr>
              <a:t> elements. </a:t>
            </a:r>
          </a:p>
          <a:p>
            <a:endParaRPr lang="ru-RU" dirty="0"/>
          </a:p>
        </p:txBody>
      </p:sp>
      <p:sp>
        <p:nvSpPr>
          <p:cNvPr id="13" name="Нижний колонтитул 4">
            <a:extLst>
              <a:ext uri="{FF2B5EF4-FFF2-40B4-BE49-F238E27FC236}">
                <a16:creationId xmlns:a16="http://schemas.microsoft.com/office/drawing/2014/main" id="{0B958BD1-CE6A-1C4E-9710-187B683960A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extLst>
      <p:ext uri="{BB962C8B-B14F-4D97-AF65-F5344CB8AC3E}">
        <p14:creationId xmlns:p14="http://schemas.microsoft.com/office/powerpoint/2010/main" val="12782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692696"/>
            <a:ext cx="4232525" cy="2307018"/>
          </a:xfrm>
          <a:prstGeom prst="rect">
            <a:avLst/>
          </a:prstGeom>
        </p:spPr>
      </p:pic>
      <p:sp>
        <p:nvSpPr>
          <p:cNvPr id="8" name="Прямоугольник 7"/>
          <p:cNvSpPr/>
          <p:nvPr/>
        </p:nvSpPr>
        <p:spPr>
          <a:xfrm>
            <a:off x="2491943" y="136525"/>
            <a:ext cx="4160113" cy="400110"/>
          </a:xfrm>
          <a:prstGeom prst="rect">
            <a:avLst/>
          </a:prstGeom>
        </p:spPr>
        <p:txBody>
          <a:bodyPr wrap="none">
            <a:spAutoFit/>
          </a:bodyPr>
          <a:lstStyle/>
          <a:p>
            <a:r>
              <a:rPr lang="en-US" sz="2000" b="1" dirty="0">
                <a:solidFill>
                  <a:srgbClr val="C00000"/>
                </a:solidFill>
                <a:latin typeface="Arial" pitchFamily="34" charset="0"/>
                <a:ea typeface="Times New Roman" pitchFamily="18" charset="0"/>
                <a:cs typeface="Arial" pitchFamily="34" charset="0"/>
              </a:rPr>
              <a:t>Factory of </a:t>
            </a:r>
            <a:r>
              <a:rPr lang="en-US" sz="2000" b="1" dirty="0" err="1">
                <a:solidFill>
                  <a:srgbClr val="C00000"/>
                </a:solidFill>
                <a:latin typeface="Arial" pitchFamily="34" charset="0"/>
                <a:ea typeface="Times New Roman" pitchFamily="18" charset="0"/>
                <a:cs typeface="Arial" pitchFamily="34" charset="0"/>
              </a:rPr>
              <a:t>Superheavy</a:t>
            </a:r>
            <a:r>
              <a:rPr lang="en-US" sz="2000" b="1" dirty="0">
                <a:solidFill>
                  <a:srgbClr val="C00000"/>
                </a:solidFill>
                <a:latin typeface="Arial" pitchFamily="34" charset="0"/>
                <a:ea typeface="Times New Roman" pitchFamily="18" charset="0"/>
                <a:cs typeface="Arial" pitchFamily="34" charset="0"/>
              </a:rPr>
              <a:t> Elements</a:t>
            </a:r>
            <a:endParaRPr lang="ru-RU" sz="2000" dirty="0">
              <a:solidFill>
                <a:srgbClr val="C00000"/>
              </a:solidFill>
            </a:endParaRPr>
          </a:p>
        </p:txBody>
      </p:sp>
      <p:sp>
        <p:nvSpPr>
          <p:cNvPr id="9" name="Прямоугольник 8"/>
          <p:cNvSpPr/>
          <p:nvPr/>
        </p:nvSpPr>
        <p:spPr>
          <a:xfrm>
            <a:off x="198984" y="3284984"/>
            <a:ext cx="8765504" cy="3139321"/>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Recommendations.</a:t>
            </a:r>
            <a:r>
              <a:rPr lang="en-US" b="1" dirty="0">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endParaRPr lang="en-US" b="1" dirty="0">
              <a:solidFill>
                <a:srgbClr val="C0000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In order to meet the deadlines for commissioning and first experiments at the SHE Factory, the PAC recommends that the JINR and FLNR Directorates provide maximum possible resources to accomplish the work for all the systems of the accelerator, the separator, the target and detection units in 2018. The licensing of the facility, which is today on the critical path, should be carefully followed by the management. Following the recommendations taken at the previous meeting, the PAC would like to hear a presentation on the methodology for the quality control for the construction and commissioning of the SHE Factory subsystems at the next PAC meeting.</a:t>
            </a:r>
            <a:endParaRPr lang="ru-RU" b="1" dirty="0">
              <a:solidFill>
                <a:srgbClr val="C00000"/>
              </a:solidFill>
              <a:latin typeface="Arial" pitchFamily="34" charset="0"/>
              <a:cs typeface="Arial" pitchFamily="34" charset="0"/>
            </a:endParaRPr>
          </a:p>
        </p:txBody>
      </p:sp>
      <p:sp>
        <p:nvSpPr>
          <p:cNvPr id="11" name="Номер слайда 10"/>
          <p:cNvSpPr>
            <a:spLocks noGrp="1"/>
          </p:cNvSpPr>
          <p:nvPr>
            <p:ph type="sldNum" sz="quarter" idx="12"/>
          </p:nvPr>
        </p:nvSpPr>
        <p:spPr/>
        <p:txBody>
          <a:bodyPr/>
          <a:lstStyle/>
          <a:p>
            <a:fld id="{017C60C2-FB95-4464-969C-DC460CD1CFD8}" type="slidenum">
              <a:rPr lang="ru-RU" smtClean="0"/>
              <a:pPr/>
              <a:t>17</a:t>
            </a:fld>
            <a:endParaRPr lang="ru-RU"/>
          </a:p>
        </p:txBody>
      </p:sp>
      <p:sp>
        <p:nvSpPr>
          <p:cNvPr id="3" name="Прямоугольник 2">
            <a:extLst>
              <a:ext uri="{FF2B5EF4-FFF2-40B4-BE49-F238E27FC236}">
                <a16:creationId xmlns:a16="http://schemas.microsoft.com/office/drawing/2014/main" id="{AEF08DD8-5E8F-489D-8751-16730A8746D3}"/>
              </a:ext>
            </a:extLst>
          </p:cNvPr>
          <p:cNvSpPr/>
          <p:nvPr/>
        </p:nvSpPr>
        <p:spPr>
          <a:xfrm>
            <a:off x="179917" y="692696"/>
            <a:ext cx="4572000" cy="2308324"/>
          </a:xfrm>
          <a:prstGeom prst="rect">
            <a:avLst/>
          </a:prstGeom>
        </p:spPr>
        <p:txBody>
          <a:bodyPr>
            <a:spAutoFit/>
          </a:bodyPr>
          <a:lstStyle/>
          <a:p>
            <a:pPr lvl="0" algn="just"/>
            <a:r>
              <a:rPr lang="en-US" dirty="0">
                <a:solidFill>
                  <a:srgbClr val="002060"/>
                </a:solidFill>
                <a:latin typeface="Arial" pitchFamily="34" charset="0"/>
                <a:ea typeface="Times New Roman" pitchFamily="18" charset="0"/>
                <a:cs typeface="Arial" pitchFamily="34" charset="0"/>
              </a:rPr>
              <a:t>The PAC would like to congratulate the FLNR team with the well thought-out decisions concerning the continuation of the operation of U-400 for several years in parallel to the operation of experiments at GFS-1. Both experiments, spectroscopy and reaction studies at SHELS and new elements at GFS-1, are complementary.</a:t>
            </a:r>
            <a:endParaRPr lang="ru-RU" dirty="0">
              <a:solidFill>
                <a:srgbClr val="002060"/>
              </a:solidFill>
              <a:latin typeface="Arial" pitchFamily="34" charset="0"/>
              <a:cs typeface="Arial" pitchFamily="34" charset="0"/>
            </a:endParaRPr>
          </a:p>
        </p:txBody>
      </p:sp>
      <p:sp>
        <p:nvSpPr>
          <p:cNvPr id="7" name="Нижний колонтитул 4">
            <a:extLst>
              <a:ext uri="{FF2B5EF4-FFF2-40B4-BE49-F238E27FC236}">
                <a16:creationId xmlns:a16="http://schemas.microsoft.com/office/drawing/2014/main" id="{B0C0B5FE-9188-1F45-BD96-83B55B3017A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extLst>
      <p:ext uri="{BB962C8B-B14F-4D97-AF65-F5344CB8AC3E}">
        <p14:creationId xmlns:p14="http://schemas.microsoft.com/office/powerpoint/2010/main" val="142925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61615"/>
            <a:ext cx="7776864" cy="400110"/>
          </a:xfrm>
          <a:prstGeom prst="rect">
            <a:avLst/>
          </a:prstGeom>
        </p:spPr>
        <p:txBody>
          <a:bodyPr wrap="square">
            <a:spAutoFit/>
          </a:bodyPr>
          <a:lstStyle/>
          <a:p>
            <a:r>
              <a:rPr lang="en-US" sz="2000" b="1" dirty="0">
                <a:solidFill>
                  <a:srgbClr val="C00000"/>
                </a:solidFill>
                <a:latin typeface="Arial" pitchFamily="34" charset="0"/>
                <a:ea typeface="Times New Roman" pitchFamily="18" charset="0"/>
                <a:cs typeface="Arial" pitchFamily="34" charset="0"/>
              </a:rPr>
              <a:t>	Fragment-separator ACCULINNA-2</a:t>
            </a:r>
          </a:p>
        </p:txBody>
      </p:sp>
      <p:pic>
        <p:nvPicPr>
          <p:cNvPr id="7" name="Picture 3" descr="C:\PAC\pac\PAC46\  46 ПКК ЯФ_2017.06.14_фото\C06I7457.jpg"/>
          <p:cNvPicPr>
            <a:picLocks noChangeAspect="1" noChangeArrowheads="1"/>
          </p:cNvPicPr>
          <p:nvPr/>
        </p:nvPicPr>
        <p:blipFill>
          <a:blip r:embed="rId3" cstate="print"/>
          <a:srcRect/>
          <a:stretch>
            <a:fillRect/>
          </a:stretch>
        </p:blipFill>
        <p:spPr bwMode="auto">
          <a:xfrm>
            <a:off x="6804248" y="391106"/>
            <a:ext cx="2241008" cy="2342150"/>
          </a:xfrm>
          <a:prstGeom prst="rect">
            <a:avLst/>
          </a:prstGeom>
          <a:noFill/>
        </p:spPr>
      </p:pic>
      <p:sp>
        <p:nvSpPr>
          <p:cNvPr id="8" name="Прямоугольник 7"/>
          <p:cNvSpPr/>
          <p:nvPr/>
        </p:nvSpPr>
        <p:spPr>
          <a:xfrm>
            <a:off x="105845" y="491947"/>
            <a:ext cx="6264696" cy="2862322"/>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ACCULINNA-2 was commissioned at the beam line of the U400M cyclotron. </a:t>
            </a:r>
          </a:p>
          <a:p>
            <a:pPr marL="285750" lvl="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With the </a:t>
            </a:r>
            <a:r>
              <a:rPr lang="en-US" baseline="30000" dirty="0">
                <a:solidFill>
                  <a:srgbClr val="002060"/>
                </a:solidFill>
                <a:latin typeface="Arial" pitchFamily="34" charset="0"/>
                <a:ea typeface="Times New Roman" pitchFamily="18" charset="0"/>
                <a:cs typeface="Arial" pitchFamily="34" charset="0"/>
              </a:rPr>
              <a:t>15</a:t>
            </a:r>
            <a:r>
              <a:rPr lang="en-US" dirty="0">
                <a:solidFill>
                  <a:srgbClr val="002060"/>
                </a:solidFill>
                <a:latin typeface="Arial" pitchFamily="34" charset="0"/>
                <a:ea typeface="Times New Roman" pitchFamily="18" charset="0"/>
                <a:cs typeface="Arial" pitchFamily="34" charset="0"/>
              </a:rPr>
              <a:t>N primary beam, the new fragment separator was tested in 2016 and 2017 to produce various secondary beams of radioactive isotopes. </a:t>
            </a:r>
          </a:p>
          <a:p>
            <a:pPr marL="285750" lvl="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Intensities of the obtained secondary beams were 25 times higher than those obtained with the previous facility ACCULINNA.</a:t>
            </a:r>
          </a:p>
        </p:txBody>
      </p:sp>
      <p:sp>
        <p:nvSpPr>
          <p:cNvPr id="9" name="Прямоугольник 8"/>
          <p:cNvSpPr/>
          <p:nvPr/>
        </p:nvSpPr>
        <p:spPr>
          <a:xfrm>
            <a:off x="251520" y="5013176"/>
            <a:ext cx="8640960" cy="1477328"/>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a:t>
            </a:r>
            <a:r>
              <a:rPr lang="en-US" b="1" dirty="0">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fully supports the experimental </a:t>
            </a:r>
            <a:r>
              <a:rPr lang="en-US" b="1" dirty="0" err="1">
                <a:solidFill>
                  <a:srgbClr val="C00000"/>
                </a:solidFill>
                <a:latin typeface="Arial" pitchFamily="34" charset="0"/>
                <a:ea typeface="Times New Roman" pitchFamily="18" charset="0"/>
                <a:cs typeface="Arial" pitchFamily="34" charset="0"/>
              </a:rPr>
              <a:t>programme</a:t>
            </a:r>
            <a:r>
              <a:rPr lang="en-US" b="1" dirty="0">
                <a:solidFill>
                  <a:srgbClr val="C00000"/>
                </a:solidFill>
                <a:latin typeface="Arial" pitchFamily="34" charset="0"/>
                <a:ea typeface="Times New Roman" pitchFamily="18" charset="0"/>
                <a:cs typeface="Arial" pitchFamily="34" charset="0"/>
              </a:rPr>
              <a:t> for the year 2018 with the ACCULINNA-2 fragment separator. In the first measurements, a deuterium polyethylene target is planned to be used, and the PAC recommends installation of the gas target system in the ACCULINNA-2 experimental area.</a:t>
            </a:r>
            <a:endParaRPr lang="en-US" b="1" dirty="0">
              <a:solidFill>
                <a:srgbClr val="C00000"/>
              </a:solidFill>
              <a:latin typeface="Arial" pitchFamily="34" charset="0"/>
              <a:cs typeface="Arial" pitchFamily="34" charset="0"/>
            </a:endParaRPr>
          </a:p>
        </p:txBody>
      </p:sp>
      <p:sp>
        <p:nvSpPr>
          <p:cNvPr id="11" name="Номер слайда 10"/>
          <p:cNvSpPr>
            <a:spLocks noGrp="1"/>
          </p:cNvSpPr>
          <p:nvPr>
            <p:ph type="sldNum" sz="quarter" idx="12"/>
          </p:nvPr>
        </p:nvSpPr>
        <p:spPr/>
        <p:txBody>
          <a:bodyPr/>
          <a:lstStyle/>
          <a:p>
            <a:fld id="{017C60C2-FB95-4464-969C-DC460CD1CFD8}" type="slidenum">
              <a:rPr lang="ru-RU" smtClean="0"/>
              <a:pPr/>
              <a:t>18</a:t>
            </a:fld>
            <a:endParaRPr lang="ru-RU"/>
          </a:p>
        </p:txBody>
      </p:sp>
      <p:sp>
        <p:nvSpPr>
          <p:cNvPr id="2" name="Прямоугольник 1">
            <a:extLst>
              <a:ext uri="{FF2B5EF4-FFF2-40B4-BE49-F238E27FC236}">
                <a16:creationId xmlns:a16="http://schemas.microsoft.com/office/drawing/2014/main" id="{6F05B0D4-10AA-48F8-9A36-79E795326B06}"/>
              </a:ext>
            </a:extLst>
          </p:cNvPr>
          <p:cNvSpPr/>
          <p:nvPr/>
        </p:nvSpPr>
        <p:spPr>
          <a:xfrm>
            <a:off x="105845" y="3503731"/>
            <a:ext cx="8939411" cy="923330"/>
          </a:xfrm>
          <a:prstGeom prst="rect">
            <a:avLst/>
          </a:prstGeom>
        </p:spPr>
        <p:txBody>
          <a:bodyPr wrap="square">
            <a:spAutoFit/>
          </a:bodyPr>
          <a:lstStyle/>
          <a:p>
            <a:pPr algn="ctr"/>
            <a:r>
              <a:rPr lang="en-US" b="1" dirty="0">
                <a:solidFill>
                  <a:srgbClr val="002060"/>
                </a:solidFill>
                <a:latin typeface="Arial" pitchFamily="34" charset="0"/>
                <a:ea typeface="Times New Roman" pitchFamily="18" charset="0"/>
                <a:cs typeface="Arial" pitchFamily="34" charset="0"/>
              </a:rPr>
              <a:t>ACCULINNA-2 becomes the basic facility to study exotic nuclei at the </a:t>
            </a:r>
            <a:r>
              <a:rPr lang="en-US" b="1" dirty="0" err="1">
                <a:solidFill>
                  <a:srgbClr val="002060"/>
                </a:solidFill>
                <a:latin typeface="Arial" pitchFamily="34" charset="0"/>
                <a:ea typeface="Times New Roman" pitchFamily="18" charset="0"/>
                <a:cs typeface="Arial" pitchFamily="34" charset="0"/>
              </a:rPr>
              <a:t>Flerov</a:t>
            </a:r>
            <a:r>
              <a:rPr lang="en-US" b="1" dirty="0">
                <a:solidFill>
                  <a:srgbClr val="002060"/>
                </a:solidFill>
                <a:latin typeface="Arial" pitchFamily="34" charset="0"/>
                <a:ea typeface="Times New Roman" pitchFamily="18" charset="0"/>
                <a:cs typeface="Arial" pitchFamily="34" charset="0"/>
              </a:rPr>
              <a:t> Laboratory. The first experiments for the new facility are proposed to study </a:t>
            </a:r>
            <a:r>
              <a:rPr lang="en-US" b="1" baseline="30000" dirty="0">
                <a:solidFill>
                  <a:srgbClr val="002060"/>
                </a:solidFill>
                <a:latin typeface="Arial" pitchFamily="34" charset="0"/>
                <a:ea typeface="Times New Roman" pitchFamily="18" charset="0"/>
                <a:cs typeface="Arial" pitchFamily="34" charset="0"/>
              </a:rPr>
              <a:t>7</a:t>
            </a:r>
            <a:r>
              <a:rPr lang="en-US" b="1" dirty="0">
                <a:solidFill>
                  <a:srgbClr val="002060"/>
                </a:solidFill>
                <a:latin typeface="Arial" pitchFamily="34" charset="0"/>
                <a:ea typeface="Times New Roman" pitchFamily="18" charset="0"/>
                <a:cs typeface="Arial" pitchFamily="34" charset="0"/>
              </a:rPr>
              <a:t>H, </a:t>
            </a:r>
            <a:r>
              <a:rPr lang="en-US" b="1" baseline="30000" dirty="0">
                <a:solidFill>
                  <a:srgbClr val="002060"/>
                </a:solidFill>
                <a:latin typeface="Arial" pitchFamily="34" charset="0"/>
                <a:ea typeface="Times New Roman" pitchFamily="18" charset="0"/>
                <a:cs typeface="Arial" pitchFamily="34" charset="0"/>
              </a:rPr>
              <a:t>13</a:t>
            </a:r>
            <a:r>
              <a:rPr lang="en-US" b="1" dirty="0">
                <a:solidFill>
                  <a:srgbClr val="002060"/>
                </a:solidFill>
                <a:latin typeface="Arial" pitchFamily="34" charset="0"/>
                <a:ea typeface="Times New Roman" pitchFamily="18" charset="0"/>
                <a:cs typeface="Arial" pitchFamily="34" charset="0"/>
              </a:rPr>
              <a:t>Li, </a:t>
            </a:r>
            <a:r>
              <a:rPr lang="en-US" b="1" baseline="30000" dirty="0">
                <a:solidFill>
                  <a:srgbClr val="002060"/>
                </a:solidFill>
                <a:latin typeface="Arial" pitchFamily="34" charset="0"/>
                <a:ea typeface="Times New Roman" pitchFamily="18" charset="0"/>
                <a:cs typeface="Arial" pitchFamily="34" charset="0"/>
              </a:rPr>
              <a:t>17</a:t>
            </a:r>
            <a:r>
              <a:rPr lang="en-US" b="1" dirty="0">
                <a:solidFill>
                  <a:srgbClr val="002060"/>
                </a:solidFill>
                <a:latin typeface="Arial" pitchFamily="34" charset="0"/>
                <a:ea typeface="Times New Roman" pitchFamily="18" charset="0"/>
                <a:cs typeface="Arial" pitchFamily="34" charset="0"/>
              </a:rPr>
              <a:t>Ne, </a:t>
            </a:r>
            <a:r>
              <a:rPr lang="en-US" b="1" baseline="30000" dirty="0">
                <a:solidFill>
                  <a:srgbClr val="002060"/>
                </a:solidFill>
                <a:latin typeface="Arial" pitchFamily="34" charset="0"/>
                <a:ea typeface="Times New Roman" pitchFamily="18" charset="0"/>
                <a:cs typeface="Arial" pitchFamily="34" charset="0"/>
              </a:rPr>
              <a:t>26</a:t>
            </a:r>
            <a:r>
              <a:rPr lang="en-US" b="1" dirty="0">
                <a:solidFill>
                  <a:srgbClr val="002060"/>
                </a:solidFill>
                <a:latin typeface="Arial" pitchFamily="34" charset="0"/>
                <a:ea typeface="Times New Roman" pitchFamily="18" charset="0"/>
                <a:cs typeface="Arial" pitchFamily="34" charset="0"/>
              </a:rPr>
              <a:t>S decaying via the 2p, 2n and 4n emissions</a:t>
            </a:r>
            <a:endParaRPr lang="ru-RU" b="1" dirty="0">
              <a:solidFill>
                <a:srgbClr val="002060"/>
              </a:solidFill>
            </a:endParaRPr>
          </a:p>
        </p:txBody>
      </p:sp>
      <p:sp>
        <p:nvSpPr>
          <p:cNvPr id="10" name="Прямоугольник 9"/>
          <p:cNvSpPr/>
          <p:nvPr/>
        </p:nvSpPr>
        <p:spPr>
          <a:xfrm>
            <a:off x="6929454" y="2804694"/>
            <a:ext cx="1904689" cy="338554"/>
          </a:xfrm>
          <a:prstGeom prst="rect">
            <a:avLst/>
          </a:prstGeom>
        </p:spPr>
        <p:txBody>
          <a:bodyPr wrap="none">
            <a:spAutoFit/>
          </a:bodyPr>
          <a:lstStyle/>
          <a:p>
            <a:r>
              <a:rPr lang="en-US" sz="1600" b="1" dirty="0" err="1">
                <a:solidFill>
                  <a:srgbClr val="0033CC"/>
                </a:solidFill>
                <a:latin typeface="Arial" pitchFamily="34" charset="0"/>
                <a:ea typeface="Times New Roman" pitchFamily="18" charset="0"/>
                <a:cs typeface="Arial" pitchFamily="34" charset="0"/>
              </a:rPr>
              <a:t>Andrey</a:t>
            </a:r>
            <a:r>
              <a:rPr lang="en-US" sz="1600" b="1" dirty="0">
                <a:solidFill>
                  <a:srgbClr val="0033CC"/>
                </a:solidFill>
                <a:latin typeface="Arial" pitchFamily="34" charset="0"/>
                <a:ea typeface="Times New Roman" pitchFamily="18" charset="0"/>
                <a:cs typeface="Arial" pitchFamily="34" charset="0"/>
              </a:rPr>
              <a:t> </a:t>
            </a:r>
            <a:r>
              <a:rPr lang="en-US" sz="1600" b="1" dirty="0" err="1">
                <a:solidFill>
                  <a:srgbClr val="0033CC"/>
                </a:solidFill>
                <a:latin typeface="Arial" pitchFamily="34" charset="0"/>
                <a:ea typeface="Times New Roman" pitchFamily="18" charset="0"/>
                <a:cs typeface="Arial" pitchFamily="34" charset="0"/>
              </a:rPr>
              <a:t>Fomichev</a:t>
            </a:r>
            <a:endParaRPr lang="ru-RU" sz="1600" dirty="0">
              <a:solidFill>
                <a:srgbClr val="0033CC"/>
              </a:solidFill>
            </a:endParaRPr>
          </a:p>
        </p:txBody>
      </p:sp>
      <p:sp>
        <p:nvSpPr>
          <p:cNvPr id="12" name="Нижний колонтитул 4">
            <a:extLst>
              <a:ext uri="{FF2B5EF4-FFF2-40B4-BE49-F238E27FC236}">
                <a16:creationId xmlns:a16="http://schemas.microsoft.com/office/drawing/2014/main" id="{09D68659-7D6A-1C4C-902F-0680912E6BA8}"/>
              </a:ext>
            </a:extLst>
          </p:cNvPr>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51520" y="620688"/>
            <a:ext cx="88924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endParaRPr kumimoji="0" lang="ru-RU" sz="1600" b="0" i="0" u="none" strike="noStrike" cap="none" normalizeH="0" baseline="0" dirty="0">
              <a:ln>
                <a:noFill/>
              </a:ln>
              <a:solidFill>
                <a:srgbClr val="002060"/>
              </a:solidFill>
              <a:effectLst/>
              <a:latin typeface="Arial" pitchFamily="34" charset="0"/>
              <a:cs typeface="Arial" pitchFamily="34" charset="0"/>
            </a:endParaRPr>
          </a:p>
          <a:p>
            <a:pPr marL="317500" marR="0" lvl="0" indent="-317500" algn="just"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took note of the report </a:t>
            </a:r>
            <a:r>
              <a:rPr kumimoji="0" lang="en-US" sz="1600"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on the concluding theme </a:t>
            </a:r>
          </a:p>
          <a:p>
            <a:pPr marL="317500" marR="0" lvl="0" indent="-317500" algn="just" defTabSz="914400" rtl="0" eaLnBrk="0" fontAlgn="base" latinLnBrk="0" hangingPunct="0">
              <a:lnSpc>
                <a:spcPct val="100000"/>
              </a:lnSpc>
              <a:spcBef>
                <a:spcPct val="0"/>
              </a:spcBef>
              <a:spcAft>
                <a:spcPct val="0"/>
              </a:spcAft>
              <a:buClrTx/>
              <a:buSzTx/>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“Theory of Nuclear Structure and Nuclear Reactions” </a:t>
            </a:r>
          </a:p>
          <a:p>
            <a:pPr marL="317500" marR="0" lvl="0" indent="-317500" algn="just" defTabSz="914400" rtl="0" eaLnBrk="0" fontAlgn="base" latinLnBrk="0" hangingPunct="0">
              <a:lnSpc>
                <a:spcPct val="100000"/>
              </a:lnSpc>
              <a:spcBef>
                <a:spcPct val="0"/>
              </a:spcBef>
              <a:spcAft>
                <a:spcPct val="0"/>
              </a:spcAft>
              <a:buClrTx/>
              <a:buSzTx/>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(01-3-1114-2014/2018) and of the proposal for </a:t>
            </a:r>
          </a:p>
          <a:p>
            <a:pPr marL="317500" marR="0" lvl="0" indent="-317500" algn="just" defTabSz="914400" rtl="0" eaLnBrk="0" fontAlgn="base" latinLnBrk="0" hangingPunct="0">
              <a:lnSpc>
                <a:spcPct val="100000"/>
              </a:lnSpc>
              <a:spcBef>
                <a:spcPct val="0"/>
              </a:spcBef>
              <a:spcAft>
                <a:spcPct val="0"/>
              </a:spcAft>
              <a:buClrTx/>
              <a:buSzTx/>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a new theme entitled “Theory of Nuclear Systems”. </a:t>
            </a:r>
          </a:p>
          <a:p>
            <a:pPr marL="317500" marR="0" lvl="0" indent="-317500" algn="just" defTabSz="914400" rtl="0" eaLnBrk="0" fontAlgn="base" latinLnBrk="0" hangingPunct="0">
              <a:lnSpc>
                <a:spcPct val="100000"/>
              </a:lnSpc>
              <a:spcBef>
                <a:spcPct val="0"/>
              </a:spcBef>
              <a:spcAft>
                <a:spcPct val="0"/>
              </a:spcAft>
              <a:buClrTx/>
              <a:buSzTx/>
              <a:buFont typeface="Arial" panose="020B0604020202020204" pitchFamily="34" charset="0"/>
              <a:buChar char="•"/>
            </a:pPr>
            <a:endParaRPr lang="en-US" sz="1600" dirty="0">
              <a:solidFill>
                <a:srgbClr val="00206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highly appreciates the results obtained in the main </a:t>
            </a:r>
          </a:p>
          <a:p>
            <a:pPr marR="0" lvl="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research </a:t>
            </a:r>
            <a:r>
              <a:rPr lang="en-US" sz="1600" dirty="0">
                <a:solidFill>
                  <a:srgbClr val="002060"/>
                </a:solidFill>
                <a:latin typeface="Arial" pitchFamily="34" charset="0"/>
                <a:ea typeface="Times New Roman" pitchFamily="18" charset="0"/>
                <a:cs typeface="Arial" pitchFamily="34" charset="0"/>
              </a:rPr>
              <a:t> </a:t>
            </a:r>
            <a:r>
              <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rPr>
              <a:t>directions: </a:t>
            </a: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structure of nuclei far from stability, </a:t>
            </a: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nucleus-nucleus collisions at low energies, </a:t>
            </a: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fusion dynamics, </a:t>
            </a: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few-body systems,                                        </a:t>
            </a:r>
            <a:r>
              <a:rPr lang="en-US" sz="1600" b="1" dirty="0">
                <a:solidFill>
                  <a:srgbClr val="002060"/>
                </a:solidFill>
                <a:latin typeface="Arial" pitchFamily="34" charset="0"/>
                <a:ea typeface="Times New Roman" pitchFamily="18" charset="0"/>
                <a:cs typeface="Arial" pitchFamily="34" charset="0"/>
              </a:rPr>
              <a:t>                                </a:t>
            </a:r>
            <a:r>
              <a:rPr lang="en-US" sz="1600" b="1" dirty="0" err="1">
                <a:solidFill>
                  <a:srgbClr val="002060"/>
                </a:solidFill>
                <a:latin typeface="Arial" pitchFamily="34" charset="0"/>
                <a:ea typeface="Times New Roman" pitchFamily="18" charset="0"/>
                <a:cs typeface="Arial" pitchFamily="34" charset="0"/>
              </a:rPr>
              <a:t>Nikolay</a:t>
            </a:r>
            <a:r>
              <a:rPr lang="en-US" sz="1600" b="1" dirty="0">
                <a:solidFill>
                  <a:srgbClr val="002060"/>
                </a:solidFill>
                <a:latin typeface="Arial" pitchFamily="34" charset="0"/>
                <a:ea typeface="Times New Roman" pitchFamily="18" charset="0"/>
                <a:cs typeface="Arial" pitchFamily="34" charset="0"/>
              </a:rPr>
              <a:t> </a:t>
            </a:r>
            <a:r>
              <a:rPr lang="en-US" sz="1600" b="1" dirty="0" err="1">
                <a:solidFill>
                  <a:srgbClr val="002060"/>
                </a:solidFill>
                <a:latin typeface="Arial" pitchFamily="34" charset="0"/>
                <a:ea typeface="Times New Roman" pitchFamily="18" charset="0"/>
                <a:cs typeface="Arial" pitchFamily="34" charset="0"/>
              </a:rPr>
              <a:t>Antonenko</a:t>
            </a:r>
            <a:endParaRPr lang="en-US" sz="1600" dirty="0">
              <a:solidFill>
                <a:srgbClr val="002060"/>
              </a:solidFill>
              <a:latin typeface="Arial" pitchFamily="34" charset="0"/>
              <a:ea typeface="Times New Roman" pitchFamily="18" charset="0"/>
              <a:cs typeface="Arial" pitchFamily="34" charset="0"/>
            </a:endParaRP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nuclear dynamics at relativistic energies, </a:t>
            </a:r>
          </a:p>
          <a:p>
            <a:pPr marL="742950" lvl="1"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properties of hot and dense nuclear matter. </a:t>
            </a:r>
          </a:p>
          <a:p>
            <a:pPr marL="285750" indent="-285750" algn="just" eaLnBrk="0" fontAlgn="base" hangingPunct="0">
              <a:spcBef>
                <a:spcPct val="0"/>
              </a:spcBef>
              <a:spcAft>
                <a:spcPct val="0"/>
              </a:spcAft>
              <a:buFont typeface="Arial" panose="020B0604020202020204" pitchFamily="34" charset="0"/>
              <a:buChar char="•"/>
            </a:pPr>
            <a:endParaRPr lang="en-US" sz="16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The PAC appreciates that the topics are strongly connected with the main experimental activities occurring in the main facilities at JINR and abroad. The PAC also appreciates the educational activities of BLTP.</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19</a:t>
            </a:fld>
            <a:endParaRPr lang="ru-RU"/>
          </a:p>
        </p:txBody>
      </p:sp>
      <p:sp>
        <p:nvSpPr>
          <p:cNvPr id="2" name="Прямоугольник 1">
            <a:extLst>
              <a:ext uri="{FF2B5EF4-FFF2-40B4-BE49-F238E27FC236}">
                <a16:creationId xmlns:a16="http://schemas.microsoft.com/office/drawing/2014/main" id="{83E4A3CD-4BE6-46AF-9767-858850D6DD53}"/>
              </a:ext>
            </a:extLst>
          </p:cNvPr>
          <p:cNvSpPr/>
          <p:nvPr/>
        </p:nvSpPr>
        <p:spPr>
          <a:xfrm>
            <a:off x="33062" y="25760"/>
            <a:ext cx="9003433" cy="646331"/>
          </a:xfrm>
          <a:prstGeom prst="rect">
            <a:avLst/>
          </a:prstGeom>
        </p:spPr>
        <p:txBody>
          <a:bodyPr wrap="squar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Recommendations on the concluding theme “Theory of Nuclear Structure and Nuclear Reactions” and for a new theme “Theory of Nuclear Systems”</a:t>
            </a:r>
          </a:p>
        </p:txBody>
      </p:sp>
      <p:sp>
        <p:nvSpPr>
          <p:cNvPr id="3" name="Прямоугольник 2">
            <a:extLst>
              <a:ext uri="{FF2B5EF4-FFF2-40B4-BE49-F238E27FC236}">
                <a16:creationId xmlns:a16="http://schemas.microsoft.com/office/drawing/2014/main" id="{05C4361E-72F5-4ADC-B132-BE78A53736CE}"/>
              </a:ext>
            </a:extLst>
          </p:cNvPr>
          <p:cNvSpPr/>
          <p:nvPr/>
        </p:nvSpPr>
        <p:spPr>
          <a:xfrm>
            <a:off x="-174561" y="5229200"/>
            <a:ext cx="9324528" cy="1569660"/>
          </a:xfrm>
          <a:prstGeom prst="rect">
            <a:avLst/>
          </a:prstGeom>
        </p:spPr>
        <p:txBody>
          <a:bodyPr wrap="square">
            <a:spAutoFit/>
          </a:bodyPr>
          <a:lstStyle/>
          <a:p>
            <a:pPr lvl="0" algn="ctr" eaLnBrk="0" fontAlgn="base" hangingPunct="0">
              <a:spcBef>
                <a:spcPct val="0"/>
              </a:spcBef>
              <a:spcAft>
                <a:spcPct val="0"/>
              </a:spcAft>
            </a:pPr>
            <a:r>
              <a:rPr lang="en-GB" sz="1600" b="1" u="sng">
                <a:solidFill>
                  <a:srgbClr val="C00000"/>
                </a:solidFill>
                <a:latin typeface="Arial" pitchFamily="34" charset="0"/>
                <a:ea typeface="Times New Roman" pitchFamily="18" charset="0"/>
                <a:cs typeface="Arial" pitchFamily="34" charset="0"/>
              </a:rPr>
              <a:t>Recommendation</a:t>
            </a:r>
            <a:r>
              <a:rPr lang="en-GB" sz="1600" b="1">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GB" sz="1600" b="1">
                <a:solidFill>
                  <a:srgbClr val="C00000"/>
                </a:solidFill>
                <a:latin typeface="Arial" pitchFamily="34" charset="0"/>
                <a:ea typeface="Times New Roman" pitchFamily="18" charset="0"/>
                <a:cs typeface="Arial" pitchFamily="34" charset="0"/>
              </a:rPr>
              <a:t>The PAC recommends closure of the theme “Theory of Nuclear Structure and Nuclear Reactions” after its completion in 2018 and approval of the new theme “Theory of Nuclear Systems” for 2019–2023. The PAC also recommends that international cooperation be tightened with other theory groups, in particular with the ECT* centre in Trento (Italy).</a:t>
            </a:r>
            <a:endParaRPr lang="en-GB" sz="1600" b="1">
              <a:solidFill>
                <a:srgbClr val="C00000"/>
              </a:solidFill>
              <a:latin typeface="Arial" pitchFamily="34" charset="0"/>
              <a:cs typeface="Arial" pitchFamily="34" charset="0"/>
            </a:endParaRPr>
          </a:p>
          <a:p>
            <a:pPr lvl="0" algn="ctr" eaLnBrk="0" fontAlgn="base" hangingPunct="0">
              <a:spcBef>
                <a:spcPct val="0"/>
              </a:spcBef>
              <a:spcAft>
                <a:spcPct val="0"/>
              </a:spcAft>
            </a:pPr>
            <a:endParaRPr lang="en-GB" sz="1600" b="1">
              <a:solidFill>
                <a:srgbClr val="C00000"/>
              </a:solidFill>
              <a:latin typeface="Arial" pitchFamily="34" charset="0"/>
              <a:cs typeface="Arial" pitchFamily="34" charset="0"/>
            </a:endParaRPr>
          </a:p>
        </p:txBody>
      </p:sp>
      <p:sp>
        <p:nvSpPr>
          <p:cNvPr id="6" name="Нижний колонтитул 4">
            <a:extLst>
              <a:ext uri="{FF2B5EF4-FFF2-40B4-BE49-F238E27FC236}">
                <a16:creationId xmlns:a16="http://schemas.microsoft.com/office/drawing/2014/main" id="{F0125B91-380E-7344-8F1E-E327B51292E3}"/>
              </a:ext>
            </a:extLst>
          </p:cNvPr>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pic>
        <p:nvPicPr>
          <p:cNvPr id="26626" name="Picture 2"/>
          <p:cNvPicPr>
            <a:picLocks noChangeAspect="1" noChangeArrowheads="1"/>
          </p:cNvPicPr>
          <p:nvPr/>
        </p:nvPicPr>
        <p:blipFill>
          <a:blip r:embed="rId2" cstate="print"/>
          <a:srcRect/>
          <a:stretch>
            <a:fillRect/>
          </a:stretch>
        </p:blipFill>
        <p:spPr bwMode="auto">
          <a:xfrm rot="10800000" flipH="1" flipV="1">
            <a:off x="6795876" y="1135156"/>
            <a:ext cx="2133842" cy="21509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285748" y="31252"/>
            <a:ext cx="8743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ru-RU" sz="2000" b="1" i="0" u="none" strike="noStrike" kern="0" cap="none" spc="0" normalizeH="0" baseline="0" noProof="0" dirty="0" err="1">
                <a:ln>
                  <a:noFill/>
                </a:ln>
                <a:solidFill>
                  <a:srgbClr val="C00000"/>
                </a:solidFill>
                <a:effectLst/>
                <a:uLnTx/>
                <a:uFillTx/>
                <a:latin typeface="Arial" panose="020B0604020202020204" pitchFamily="34" charset="0"/>
                <a:ea typeface="MS PGothic" panose="020B0600070205080204" pitchFamily="34" charset="-128"/>
              </a:rPr>
              <a:t>Programme</a:t>
            </a:r>
            <a:endParaRPr kumimoji="0" lang="fr-FR" altLang="ru-RU" sz="2000" b="0" i="0" u="none" strike="noStrike" kern="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endParaRPr>
          </a:p>
        </p:txBody>
      </p:sp>
      <p:sp>
        <p:nvSpPr>
          <p:cNvPr id="5" name="ZoneTexte 3">
            <a:extLst>
              <a:ext uri="{FF2B5EF4-FFF2-40B4-BE49-F238E27FC236}">
                <a16:creationId xmlns:a16="http://schemas.microsoft.com/office/drawing/2014/main" id="{7F2851D7-CE1A-49F0-BCED-F64873F51CAE}"/>
              </a:ext>
            </a:extLst>
          </p:cNvPr>
          <p:cNvSpPr txBox="1">
            <a:spLocks noChangeArrowheads="1"/>
          </p:cNvSpPr>
          <p:nvPr/>
        </p:nvSpPr>
        <p:spPr bwMode="auto">
          <a:xfrm>
            <a:off x="186653" y="548680"/>
            <a:ext cx="8942141" cy="645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1. Opening of the meeting 												</a:t>
            </a:r>
            <a:r>
              <a:rPr kumimoji="0" lang="en-GB" altLang="ru-RU" sz="1100" b="0" i="1"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M. </a:t>
            </a:r>
            <a:r>
              <a:rPr kumimoji="0" lang="en-GB" sz="1100" b="0" i="1" u="none" strike="noStrike" kern="0" cap="none" spc="0" normalizeH="0" baseline="0" dirty="0">
                <a:ln>
                  <a:noFill/>
                </a:ln>
                <a:solidFill>
                  <a:srgbClr val="444444"/>
                </a:solidFill>
                <a:effectLst/>
                <a:uLnTx/>
                <a:uFillTx/>
                <a:latin typeface="Arial" panose="020B0604020202020204" pitchFamily="34" charset="0"/>
                <a:ea typeface="MS PGothic" panose="020B0600070205080204" pitchFamily="34" charset="-128"/>
              </a:rPr>
              <a:t>Lewitowicz</a:t>
            </a: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	</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2. Implementation of the recommendations of the previous PAC meeting 						</a:t>
            </a:r>
            <a:r>
              <a:rPr kumimoji="0" lang="en-GB" altLang="ru-RU" sz="1100" b="0" i="1"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M. </a:t>
            </a:r>
            <a:r>
              <a:rPr kumimoji="0" lang="en-GB" sz="1100" b="0" i="1" u="none" strike="noStrike" kern="0" cap="none" spc="0" normalizeH="0" baseline="0" dirty="0">
                <a:ln>
                  <a:noFill/>
                </a:ln>
                <a:solidFill>
                  <a:srgbClr val="444444"/>
                </a:solidFill>
                <a:effectLst/>
                <a:uLnTx/>
                <a:uFillTx/>
                <a:latin typeface="Arial" panose="020B0604020202020204" pitchFamily="34" charset="0"/>
                <a:ea typeface="MS PGothic" panose="020B0600070205080204" pitchFamily="34" charset="-128"/>
              </a:rPr>
              <a:t>Lewitowicz</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3. Information on the Resolution of the 120th session of the JINR Scientific Council (September 2017)</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and on the decisions of the JINR Committee of Plenipotentiaries (November 2017)       				M. Itkis</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1"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4. Report on the theme "Non-Accelerator Neutrino Physics and Astrophysics" and proposals for their extension:</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4.1 Project GERDA (G&amp;M) 											</a:t>
            </a:r>
            <a:r>
              <a:rPr kumimoji="0" lang="en-GB"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K. Gusev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4.2 Project SuperNEMO 											Yu. Shitov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4.3. Project BAIKAL 												I. Belolaptikov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4.4. Projects conducted at the Kalinin Nuclear Power Plant:</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4.4.1. Project DANSS 										</a:t>
            </a:r>
            <a:r>
              <a:rPr lang="en-GB" altLang="ru-RU" sz="1100" kern="0" dirty="0">
                <a:solidFill>
                  <a:srgbClr val="0033CC"/>
                </a:solidFill>
              </a:rPr>
              <a:t>	</a:t>
            </a: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V. Egorov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4.4.2. Project GEMMA-III 											A. Lubashevsky</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4.5. Project EDELWEISS-LT, summary on the theme "Non-Accelerator Neutrino Physics and Astrophysics" </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and proposals for their extension									</a:t>
            </a:r>
            <a:r>
              <a:rPr kumimoji="0" lang="en-GB"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E. Yakushev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5. Visit to the Dzhelepov Laboratory of Nuclear Problems</a:t>
            </a:r>
          </a:p>
          <a:p>
            <a:pPr marL="0" marR="0" lvl="0" indent="0" defTabSz="457200" eaLnBrk="1" fontAlgn="auto" latinLnBrk="0" hangingPunct="1">
              <a:lnSpc>
                <a:spcPct val="130000"/>
              </a:lnSpc>
              <a:spcBef>
                <a:spcPts val="0"/>
              </a:spcBef>
              <a:spcAft>
                <a:spcPts val="0"/>
              </a:spcAft>
              <a:buClrTx/>
              <a:buSzTx/>
              <a:buFontTx/>
              <a:buNone/>
              <a:tabLst/>
              <a:defRPr/>
            </a:pPr>
            <a:endParaRPr kumimoji="0" lang="en-GB" altLang="ru-RU" sz="1100" b="1"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endParaRP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6. Status of the Factory of Superheavy Elements							 		V. Semin, </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															A. Popeko</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7. Commissioning of the ACCULINNA-2 fragment separator 							A. Fomichev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33CC"/>
                </a:solidFill>
                <a:effectLst/>
                <a:uLnTx/>
                <a:uFillTx/>
                <a:latin typeface="Arial" panose="020B0604020202020204" pitchFamily="34" charset="0"/>
                <a:ea typeface="MS PGothic" panose="020B0600070205080204" pitchFamily="34" charset="-128"/>
              </a:rPr>
              <a:t>8. Report on the theme "Theory of Nuclear Structure and Nuclear Reactions" and proposal for a new theme 	N. Antonenko</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9. Scientific reports:</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	    9.1. "Study of vorticity and hyperon polarization in nuclear collisions within the NICA energy range“	V. Toneev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	    9.2. "Application of multinucleon transfer reactions to the synthesis of neutron-rich nuclei“		</a:t>
            </a:r>
            <a:r>
              <a:rPr kumimoji="0" lang="en-GB" sz="1100" b="0" i="0" u="none" strike="noStrike" kern="0" cap="none" spc="0" normalizeH="0" baseline="0" dirty="0">
                <a:ln>
                  <a:noFill/>
                </a:ln>
                <a:solidFill>
                  <a:srgbClr val="444444"/>
                </a:solidFill>
                <a:effectLst/>
                <a:uLnTx/>
                <a:uFillTx/>
                <a:latin typeface="Arial" panose="020B0604020202020204" pitchFamily="34" charset="0"/>
                <a:ea typeface="MS PGothic" panose="020B0600070205080204" pitchFamily="34" charset="-128"/>
              </a:rPr>
              <a:t>A. Karpov</a:t>
            </a:r>
          </a:p>
          <a:p>
            <a:pPr lvl="0" defTabSz="457200" eaLnBrk="1" hangingPunct="1">
              <a:lnSpc>
                <a:spcPct val="130000"/>
              </a:lnSpc>
              <a:defRPr/>
            </a:pPr>
            <a:r>
              <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rPr>
              <a:t>	    9.3. "Neutron activation analysis of arsenic and mercury content in human remains of the </a:t>
            </a:r>
            <a:r>
              <a:rPr lang="en-GB" altLang="ru-RU" sz="1100" kern="0" dirty="0">
                <a:solidFill>
                  <a:srgbClr val="000000"/>
                </a:solidFill>
              </a:rPr>
              <a:t>XVI-XVI	A. Dmitriev</a:t>
            </a:r>
          </a:p>
          <a:p>
            <a:pPr lvl="0" defTabSz="457200" eaLnBrk="1" hangingPunct="1">
              <a:lnSpc>
                <a:spcPct val="130000"/>
              </a:lnSpc>
              <a:defRPr/>
            </a:pPr>
            <a:r>
              <a:rPr lang="en-GB" altLang="ru-RU" sz="1100" kern="0" dirty="0">
                <a:solidFill>
                  <a:srgbClr val="000000"/>
                </a:solidFill>
              </a:rPr>
              <a:t>	centuries from  the Moscow Kremlin necropolis“</a:t>
            </a:r>
          </a:p>
          <a:p>
            <a:pPr lvl="0" defTabSz="457200" eaLnBrk="1" hangingPunct="1">
              <a:lnSpc>
                <a:spcPct val="130000"/>
              </a:lnSpc>
              <a:defRPr/>
            </a:pPr>
            <a:r>
              <a:rPr lang="en-GB" altLang="ru-RU" sz="1100" kern="0" dirty="0">
                <a:solidFill>
                  <a:srgbClr val="000000"/>
                </a:solidFill>
              </a:rPr>
              <a:t>10. General discussion 	</a:t>
            </a:r>
          </a:p>
          <a:p>
            <a:pPr lvl="0" defTabSz="457200" eaLnBrk="1" hangingPunct="1">
              <a:lnSpc>
                <a:spcPct val="130000"/>
              </a:lnSpc>
              <a:defRPr/>
            </a:pPr>
            <a:r>
              <a:rPr lang="en-GB" altLang="ru-RU" sz="1100" kern="0" dirty="0">
                <a:solidFill>
                  <a:srgbClr val="000000"/>
                </a:solidFill>
              </a:rPr>
              <a:t>11. Meeting of the PAC members with the JINR Directorate (closed discussion)</a:t>
            </a:r>
          </a:p>
          <a:p>
            <a:pPr lvl="0" defTabSz="457200" eaLnBrk="1" hangingPunct="1">
              <a:lnSpc>
                <a:spcPct val="130000"/>
              </a:lnSpc>
              <a:defRPr/>
            </a:pPr>
            <a:r>
              <a:rPr lang="en-GB" altLang="ru-RU" sz="1100" kern="0" dirty="0">
                <a:solidFill>
                  <a:srgbClr val="000000"/>
                </a:solidFill>
              </a:rPr>
              <a:t>12. Poster presentations by young scientists</a:t>
            </a:r>
          </a:p>
          <a:p>
            <a:pPr lvl="0" defTabSz="457200" eaLnBrk="1" hangingPunct="1">
              <a:lnSpc>
                <a:spcPct val="130000"/>
              </a:lnSpc>
              <a:defRPr/>
            </a:pPr>
            <a:r>
              <a:rPr lang="en-GB" altLang="ru-RU" sz="1100" kern="0" dirty="0">
                <a:solidFill>
                  <a:srgbClr val="000000"/>
                </a:solidFill>
              </a:rPr>
              <a:t>13. Presentation of the PAC recommendations</a:t>
            </a:r>
            <a:endParaRPr kumimoji="0" lang="en-GB" altLang="ru-RU" sz="1100" b="0" i="0" u="none" strike="noStrike" kern="0" cap="none" spc="0" normalizeH="0" baseline="0" dirty="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6" name="Номер слайда 5"/>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p14="http://schemas.microsoft.com/office/powerpoint/2010/main" val="153837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609" y="698413"/>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heard with interest the report </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r>
              <a:rPr kumimoji="0" lang="en-US" b="1" i="1" u="none" strike="noStrike" cap="none" normalizeH="0" baseline="0" dirty="0">
                <a:ln>
                  <a:noFill/>
                </a:ln>
                <a:solidFill>
                  <a:srgbClr val="002060"/>
                </a:solidFill>
                <a:effectLst/>
                <a:latin typeface="Arial" pitchFamily="34" charset="0"/>
                <a:ea typeface="Times New Roman" pitchFamily="18" charset="0"/>
                <a:cs typeface="Arial" pitchFamily="34" charset="0"/>
              </a:rPr>
              <a:t>Study of vorticity and hyperon polarization in heavy-ion collisions within the NICA energy range</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presented by </a:t>
            </a:r>
            <a:r>
              <a:rPr kumimoji="0" lang="en-US" b="1" i="0" u="none" strike="noStrike" cap="none" normalizeH="0" baseline="0" dirty="0" err="1">
                <a:ln>
                  <a:noFill/>
                </a:ln>
                <a:solidFill>
                  <a:srgbClr val="002060"/>
                </a:solidFill>
                <a:effectLst/>
                <a:latin typeface="Arial" pitchFamily="34" charset="0"/>
                <a:ea typeface="Times New Roman" pitchFamily="18" charset="0"/>
                <a:cs typeface="Arial" pitchFamily="34" charset="0"/>
              </a:rPr>
              <a:t>Vycheslav</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en-US" b="1" i="0" u="none" strike="noStrike" cap="none" normalizeH="0" baseline="0" dirty="0" err="1">
                <a:ln>
                  <a:noFill/>
                </a:ln>
                <a:solidFill>
                  <a:srgbClr val="002060"/>
                </a:solidFill>
                <a:effectLst/>
                <a:latin typeface="Arial" pitchFamily="34" charset="0"/>
                <a:ea typeface="Times New Roman" pitchFamily="18" charset="0"/>
                <a:cs typeface="Arial" pitchFamily="34" charset="0"/>
              </a:rPr>
              <a:t>Toneev</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a:ln>
                <a:noFill/>
              </a:ln>
              <a:solidFill>
                <a:srgbClr val="002060"/>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heard with great interest the report “</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Application of multinucleon transfer reactions to the synthesis of neutron-rich nuclei” presented by Alexander Karpov. </a:t>
            </a:r>
            <a:endParaRPr lang="en-US" dirty="0">
              <a:solidFill>
                <a:srgbClr val="002060"/>
              </a:solidFill>
              <a:latin typeface="Arial" pitchFamily="34" charset="0"/>
              <a:ea typeface="Times New Roman" pitchFamily="18" charset="0"/>
              <a:cs typeface="Arial" pitchFamily="34" charset="0"/>
            </a:endParaRPr>
          </a:p>
          <a:p>
            <a:pPr marL="742950" lvl="1" indent="-28575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This extended scientific presentation concerned a multinucleon transfer reaction model which has the capabilities to reproduce rather well the existing experimental data, including the experiments performed at JINR by the FLNR teams.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dirty="0">
              <a:solidFill>
                <a:srgbClr val="00206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heard with great interest the report </a:t>
            </a:r>
            <a:r>
              <a:rPr kumimoji="0" lang="en-US" b="1" i="0" u="none" strike="noStrike" cap="none" normalizeH="0" baseline="0" dirty="0">
                <a:ln>
                  <a:noFill/>
                </a:ln>
                <a:solidFill>
                  <a:srgbClr val="002060"/>
                </a:solidFill>
                <a:effectLst/>
                <a:latin typeface="Arial" pitchFamily="34" charset="0"/>
                <a:ea typeface="Times New Roman" pitchFamily="18" charset="0"/>
                <a:cs typeface="Arial" pitchFamily="34" charset="0"/>
              </a:rPr>
              <a:t>“Neutron activation analysis of arsenic and mercury content in human remains of the XVI-XVII centuries from the Moscow Kremlin necropolis” presented by Andrey Dmitriev.</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p>
          <a:p>
            <a:pPr marL="742950" lvl="1" indent="-28575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recognizes how the application of this nuclear technique can be so powerful in producing sensitive data as a strong background for historical interpretations. The PAC encourages the team to continue such special work by finalizing the present analysis and applying this method to other cases, for instance in fine arts. </a:t>
            </a:r>
            <a:endParaRPr kumimoji="0" lang="en-US" b="0" i="0" u="none" strike="noStrike" cap="none" normalizeH="0" baseline="0" dirty="0">
              <a:ln>
                <a:noFill/>
              </a:ln>
              <a:solidFill>
                <a:srgbClr val="002060"/>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20</a:t>
            </a:fld>
            <a:endParaRPr lang="ru-RU"/>
          </a:p>
        </p:txBody>
      </p:sp>
      <p:sp>
        <p:nvSpPr>
          <p:cNvPr id="5" name="Прямоугольник 4">
            <a:extLst>
              <a:ext uri="{FF2B5EF4-FFF2-40B4-BE49-F238E27FC236}">
                <a16:creationId xmlns:a16="http://schemas.microsoft.com/office/drawing/2014/main" id="{2FD90503-1FC7-40B8-BDD6-B4FE506D70C0}"/>
              </a:ext>
            </a:extLst>
          </p:cNvPr>
          <p:cNvSpPr/>
          <p:nvPr/>
        </p:nvSpPr>
        <p:spPr>
          <a:xfrm>
            <a:off x="3446194" y="395372"/>
            <a:ext cx="2133918" cy="369332"/>
          </a:xfrm>
          <a:prstGeom prst="rect">
            <a:avLst/>
          </a:prstGeom>
        </p:spPr>
        <p:txBody>
          <a:bodyPr wrap="non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 Scientific reports</a:t>
            </a:r>
          </a:p>
        </p:txBody>
      </p:sp>
      <p:sp>
        <p:nvSpPr>
          <p:cNvPr id="6" name="Нижний колонтитул 4">
            <a:extLst>
              <a:ext uri="{FF2B5EF4-FFF2-40B4-BE49-F238E27FC236}">
                <a16:creationId xmlns:a16="http://schemas.microsoft.com/office/drawing/2014/main" id="{D55A4BD9-5684-874C-8511-A87372420AFB}"/>
              </a:ext>
            </a:extLst>
          </p:cNvPr>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6003" y="1199926"/>
            <a:ext cx="8579905"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notes the large amount of work carried out by the authors of the E&amp;T project to develop methods for studying the main nuclear physics parameters of the uranium assembly “Quinta” (the neutron field, the plutonium production time, the energy yield of the assembly, the transmutation rates of minor actinides) and to prepare the new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programme</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with the uranium massive BURT target. The target has been recently installed at DLNP for irradiation with the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Phasotron</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beam.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a:ln>
                <a:noFill/>
              </a:ln>
              <a:solidFill>
                <a:srgbClr val="002060"/>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21</a:t>
            </a:fld>
            <a:endParaRPr lang="ru-RU"/>
          </a:p>
        </p:txBody>
      </p:sp>
      <p:sp>
        <p:nvSpPr>
          <p:cNvPr id="5" name="Прямоугольник 4">
            <a:extLst>
              <a:ext uri="{FF2B5EF4-FFF2-40B4-BE49-F238E27FC236}">
                <a16:creationId xmlns:a16="http://schemas.microsoft.com/office/drawing/2014/main" id="{DF748CC4-17C8-41E5-BBCD-697142AD5CAA}"/>
              </a:ext>
            </a:extLst>
          </p:cNvPr>
          <p:cNvSpPr/>
          <p:nvPr/>
        </p:nvSpPr>
        <p:spPr>
          <a:xfrm>
            <a:off x="3658929" y="188640"/>
            <a:ext cx="1826141" cy="369332"/>
          </a:xfrm>
          <a:prstGeom prst="rect">
            <a:avLst/>
          </a:prstGeom>
        </p:spPr>
        <p:txBody>
          <a:bodyPr wrap="non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 Miscellaneous</a:t>
            </a:r>
          </a:p>
        </p:txBody>
      </p:sp>
      <p:sp>
        <p:nvSpPr>
          <p:cNvPr id="2" name="Прямоугольник 1">
            <a:extLst>
              <a:ext uri="{FF2B5EF4-FFF2-40B4-BE49-F238E27FC236}">
                <a16:creationId xmlns:a16="http://schemas.microsoft.com/office/drawing/2014/main" id="{DE8274ED-53D0-4FE2-81B3-FD3E5B87278E}"/>
              </a:ext>
            </a:extLst>
          </p:cNvPr>
          <p:cNvSpPr/>
          <p:nvPr/>
        </p:nvSpPr>
        <p:spPr>
          <a:xfrm>
            <a:off x="175455" y="3717032"/>
            <a:ext cx="8712968" cy="1354217"/>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a:t>
            </a:r>
          </a:p>
          <a:p>
            <a:pPr lvl="0" algn="ctr" eaLnBrk="0" fontAlgn="base" hangingPunct="0">
              <a:spcBef>
                <a:spcPct val="0"/>
              </a:spcBef>
              <a:spcAft>
                <a:spcPct val="0"/>
              </a:spcAft>
            </a:pPr>
            <a:endParaRPr lang="en-US" sz="1000" b="1" dirty="0">
              <a:solidFill>
                <a:srgbClr val="C00000"/>
              </a:solidFill>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recommends that the results obtained with the “Quinta” assembly and the future </a:t>
            </a:r>
            <a:r>
              <a:rPr lang="en-US" b="1" dirty="0" err="1">
                <a:solidFill>
                  <a:srgbClr val="C00000"/>
                </a:solidFill>
                <a:latin typeface="Arial" pitchFamily="34" charset="0"/>
                <a:ea typeface="Times New Roman" pitchFamily="18" charset="0"/>
                <a:cs typeface="Arial" pitchFamily="34" charset="0"/>
              </a:rPr>
              <a:t>programme</a:t>
            </a:r>
            <a:r>
              <a:rPr lang="en-US" b="1" dirty="0">
                <a:solidFill>
                  <a:srgbClr val="C00000"/>
                </a:solidFill>
                <a:latin typeface="Arial" pitchFamily="34" charset="0"/>
                <a:ea typeface="Times New Roman" pitchFamily="18" charset="0"/>
                <a:cs typeface="Arial" pitchFamily="34" charset="0"/>
              </a:rPr>
              <a:t> with the BURT target be assessed at a dedicated review meeting to be organized by the JINR Directorate.</a:t>
            </a:r>
            <a:endParaRPr lang="ru-RU" b="1" dirty="0">
              <a:solidFill>
                <a:srgbClr val="C00000"/>
              </a:solidFill>
              <a:latin typeface="Arial" pitchFamily="34" charset="0"/>
              <a:cs typeface="Arial" pitchFamily="34" charset="0"/>
            </a:endParaRPr>
          </a:p>
        </p:txBody>
      </p:sp>
      <p:sp>
        <p:nvSpPr>
          <p:cNvPr id="3" name="ZoneTexte 2">
            <a:extLst>
              <a:ext uri="{FF2B5EF4-FFF2-40B4-BE49-F238E27FC236}">
                <a16:creationId xmlns:a16="http://schemas.microsoft.com/office/drawing/2014/main" id="{AD38BB83-323B-1541-826D-69C67093FE5A}"/>
              </a:ext>
            </a:extLst>
          </p:cNvPr>
          <p:cNvSpPr txBox="1"/>
          <p:nvPr/>
        </p:nvSpPr>
        <p:spPr>
          <a:xfrm>
            <a:off x="3683014" y="694283"/>
            <a:ext cx="1678088" cy="461665"/>
          </a:xfrm>
          <a:prstGeom prst="rect">
            <a:avLst/>
          </a:prstGeom>
          <a:noFill/>
        </p:spPr>
        <p:txBody>
          <a:bodyPr wrap="none" rtlCol="0">
            <a:spAutoFit/>
          </a:bodyPr>
          <a:lstStyle/>
          <a:p>
            <a:r>
              <a:rPr lang="en-GB" sz="2400" b="1" dirty="0">
                <a:solidFill>
                  <a:srgbClr val="C00000"/>
                </a:solidFill>
              </a:rPr>
              <a:t>E&amp;T project</a:t>
            </a:r>
          </a:p>
        </p:txBody>
      </p:sp>
      <p:sp>
        <p:nvSpPr>
          <p:cNvPr id="7" name="Нижний колонтитул 4">
            <a:extLst>
              <a:ext uri="{FF2B5EF4-FFF2-40B4-BE49-F238E27FC236}">
                <a16:creationId xmlns:a16="http://schemas.microsoft.com/office/drawing/2014/main" id="{23208410-7684-7043-8751-DC5F063DBD65}"/>
              </a:ext>
            </a:extLst>
          </p:cNvPr>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22</a:t>
            </a:fld>
            <a:endParaRPr lang="ru-RU"/>
          </a:p>
        </p:txBody>
      </p:sp>
      <p:sp>
        <p:nvSpPr>
          <p:cNvPr id="5" name="Rectangle 1">
            <a:extLst>
              <a:ext uri="{FF2B5EF4-FFF2-40B4-BE49-F238E27FC236}">
                <a16:creationId xmlns:a16="http://schemas.microsoft.com/office/drawing/2014/main" id="{81A5D1B1-BDFB-4C2D-8F46-16AB019F49BB}"/>
              </a:ext>
            </a:extLst>
          </p:cNvPr>
          <p:cNvSpPr>
            <a:spLocks noChangeArrowheads="1"/>
          </p:cNvSpPr>
          <p:nvPr/>
        </p:nvSpPr>
        <p:spPr bwMode="auto">
          <a:xfrm>
            <a:off x="107140" y="764704"/>
            <a:ext cx="892971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best posters selected are: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“Sensitive neutron detection method using iodine-containing scintillators” </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presented </a:t>
            </a:r>
            <a:r>
              <a:rPr lang="en-US" dirty="0">
                <a:solidFill>
                  <a:srgbClr val="002060"/>
                </a:solidFill>
                <a:latin typeface="Arial" pitchFamily="34" charset="0"/>
                <a:ea typeface="Times New Roman" pitchFamily="18" charset="0"/>
                <a:cs typeface="Arial" pitchFamily="34" charset="0"/>
              </a:rPr>
              <a:t>by Dmitry </a:t>
            </a:r>
            <a:r>
              <a:rPr lang="en-US" dirty="0" err="1">
                <a:solidFill>
                  <a:srgbClr val="002060"/>
                </a:solidFill>
                <a:latin typeface="Arial" pitchFamily="34" charset="0"/>
                <a:ea typeface="Times New Roman" pitchFamily="18" charset="0"/>
                <a:cs typeface="Arial" pitchFamily="34" charset="0"/>
              </a:rPr>
              <a:t>Ponomarev</a:t>
            </a: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lang="en-US" dirty="0">
                <a:solidFill>
                  <a:srgbClr val="002060"/>
                </a:solidFill>
                <a:latin typeface="Arial" pitchFamily="34" charset="0"/>
                <a:ea typeface="Times New Roman" pitchFamily="18" charset="0"/>
                <a:cs typeface="Arial" pitchFamily="34" charset="0"/>
              </a:rPr>
              <a:t>“Utilization of the (p,4n) reaction potential for the production of medical isotopes with medium-energy protons: radionuclide generator 90Mo→90Nb” </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presented by </a:t>
            </a:r>
            <a:r>
              <a:rPr lang="en-US" dirty="0" err="1">
                <a:solidFill>
                  <a:srgbClr val="002060"/>
                </a:solidFill>
                <a:latin typeface="Arial" pitchFamily="34" charset="0"/>
                <a:ea typeface="Times New Roman" pitchFamily="18" charset="0"/>
                <a:cs typeface="Arial" pitchFamily="34" charset="0"/>
              </a:rPr>
              <a:t>Atanaska</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Marinova</a:t>
            </a:r>
            <a:r>
              <a:rPr lang="en-US" dirty="0">
                <a:solidFill>
                  <a:srgbClr val="002060"/>
                </a:solidFill>
                <a:latin typeface="Arial" pitchFamily="34" charset="0"/>
                <a:ea typeface="Times New Roman" pitchFamily="18" charset="0"/>
                <a:cs typeface="Arial" pitchFamily="34" charset="0"/>
              </a:rPr>
              <a:t>.</a:t>
            </a: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“Active background suppression using argon scintillation for the GERDA Phase II and the LEGEND experiment” presented by </a:t>
            </a:r>
            <a:r>
              <a:rPr lang="en-US" dirty="0" err="1">
                <a:solidFill>
                  <a:srgbClr val="002060"/>
                </a:solidFill>
                <a:latin typeface="Arial" pitchFamily="34" charset="0"/>
                <a:cs typeface="Arial" pitchFamily="34" charset="0"/>
              </a:rPr>
              <a:t>Egor</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Shevchik</a:t>
            </a:r>
            <a:r>
              <a:rPr lang="en-US" dirty="0">
                <a:latin typeface="Arial" pitchFamily="34" charset="0"/>
                <a:cs typeface="Arial" pitchFamily="34" charset="0"/>
              </a:rPr>
              <a:t>.</a:t>
            </a:r>
          </a:p>
          <a:p>
            <a:pPr marL="800100" lvl="1" indent="-342900" algn="just" eaLnBrk="0" fontAlgn="base" hangingPunct="0">
              <a:spcBef>
                <a:spcPct val="0"/>
              </a:spcBef>
              <a:spcAft>
                <a:spcPct val="0"/>
              </a:spcAft>
              <a:buFont typeface="Arial" panose="020B0604020202020204" pitchFamily="34" charset="0"/>
              <a:buChar char="•"/>
            </a:pPr>
            <a:endParaRPr kumimoji="0" lang="en-US" b="1"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 recommended the poster </a:t>
            </a:r>
          </a:p>
          <a:p>
            <a:pPr lvl="0" algn="ctr" eaLnBrk="0" fontAlgn="base" hangingPunct="0">
              <a:spcBef>
                <a:spcPct val="0"/>
              </a:spcBef>
              <a:spcAft>
                <a:spcPct val="0"/>
              </a:spcAf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a:t>
            </a:r>
            <a:r>
              <a:rPr lang="en-US" b="1" dirty="0">
                <a:solidFill>
                  <a:srgbClr val="C00000"/>
                </a:solidFill>
                <a:latin typeface="Arial" pitchFamily="34" charset="0"/>
                <a:ea typeface="Times New Roman" pitchFamily="18" charset="0"/>
                <a:cs typeface="Arial" pitchFamily="34" charset="0"/>
              </a:rPr>
              <a:t>Sensitive neutron detection method using iodine-containing scintillators</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for presentation at the session of the Scientific Council in February 2018.</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id="{B02A33D5-3840-4CCD-AE10-7509AAB8C104}"/>
              </a:ext>
            </a:extLst>
          </p:cNvPr>
          <p:cNvSpPr/>
          <p:nvPr/>
        </p:nvSpPr>
        <p:spPr>
          <a:xfrm>
            <a:off x="3658929" y="188640"/>
            <a:ext cx="1826141" cy="369332"/>
          </a:xfrm>
          <a:prstGeom prst="rect">
            <a:avLst/>
          </a:prstGeom>
        </p:spPr>
        <p:txBody>
          <a:bodyPr wrap="non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Poster session</a:t>
            </a:r>
          </a:p>
        </p:txBody>
      </p:sp>
      <p:sp>
        <p:nvSpPr>
          <p:cNvPr id="6" name="Нижний колонтитул 4">
            <a:extLst>
              <a:ext uri="{FF2B5EF4-FFF2-40B4-BE49-F238E27FC236}">
                <a16:creationId xmlns:a16="http://schemas.microsoft.com/office/drawing/2014/main" id="{B18038EB-8343-7142-83EB-F7F457E21CE6}"/>
              </a:ext>
            </a:extLst>
          </p:cNvPr>
          <p:cNvSpPr>
            <a:spLocks noGrp="1"/>
          </p:cNvSpPr>
          <p:nvPr>
            <p:ph type="ftr" sz="quarter" idx="3"/>
          </p:nvPr>
        </p:nvSpPr>
        <p:spPr>
          <a:xfrm>
            <a:off x="3124200" y="64533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15387"/>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Visit to DLNP</a:t>
            </a:r>
            <a:endParaRPr kumimoji="0" lang="ru-RU" sz="2000" b="0" i="0" u="none" strike="noStrike" cap="none" normalizeH="0" baseline="0" dirty="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thanks the Directorate of the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Dzhelepov</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Laboratory of Nuclear Problems for the organization of the visit to this Laboratory.</a:t>
            </a:r>
            <a:endParaRPr kumimoji="0" lang="ru-RU"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descr="C:\PAC\pac\PAC47\Indico\Докладчики\AW4I9179gr.jpg"/>
          <p:cNvPicPr>
            <a:picLocks noChangeAspect="1" noChangeArrowheads="1"/>
          </p:cNvPicPr>
          <p:nvPr/>
        </p:nvPicPr>
        <p:blipFill>
          <a:blip r:embed="rId2" cstate="print"/>
          <a:srcRect/>
          <a:stretch>
            <a:fillRect/>
          </a:stretch>
        </p:blipFill>
        <p:spPr bwMode="auto">
          <a:xfrm>
            <a:off x="3929059" y="3578607"/>
            <a:ext cx="5214942" cy="3279393"/>
          </a:xfrm>
          <a:prstGeom prst="rect">
            <a:avLst/>
          </a:prstGeom>
          <a:noFill/>
        </p:spPr>
      </p:pic>
      <p:pic>
        <p:nvPicPr>
          <p:cNvPr id="1027" name="Picture 3" descr="C:\PAC\pac\PAC47\Indico\47 PAC Meeting_Vizit to DLNP_Photo\AW4I9135.jpg"/>
          <p:cNvPicPr>
            <a:picLocks noChangeAspect="1" noChangeArrowheads="1"/>
          </p:cNvPicPr>
          <p:nvPr/>
        </p:nvPicPr>
        <p:blipFill>
          <a:blip r:embed="rId3" cstate="print"/>
          <a:srcRect/>
          <a:stretch>
            <a:fillRect/>
          </a:stretch>
        </p:blipFill>
        <p:spPr bwMode="auto">
          <a:xfrm>
            <a:off x="0" y="1058727"/>
            <a:ext cx="3929058" cy="5799273"/>
          </a:xfrm>
          <a:prstGeom prst="rect">
            <a:avLst/>
          </a:prstGeom>
          <a:noFill/>
        </p:spPr>
      </p:pic>
      <p:pic>
        <p:nvPicPr>
          <p:cNvPr id="1028" name="Picture 4" descr="C:\PAC\pac\PAC47\Indico\47 PAC Meeting_Vizit to DLNP_Photo\AW4I9140.jpg"/>
          <p:cNvPicPr>
            <a:picLocks noChangeAspect="1" noChangeArrowheads="1"/>
          </p:cNvPicPr>
          <p:nvPr/>
        </p:nvPicPr>
        <p:blipFill>
          <a:blip r:embed="rId4" cstate="print"/>
          <a:srcRect/>
          <a:stretch>
            <a:fillRect/>
          </a:stretch>
        </p:blipFill>
        <p:spPr bwMode="auto">
          <a:xfrm>
            <a:off x="3929058" y="1071546"/>
            <a:ext cx="5214942" cy="271464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467544" y="617507"/>
            <a:ext cx="83529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44463" algn="l"/>
              </a:tabLst>
            </a:pPr>
            <a:r>
              <a:rPr kumimoji="0" lang="en-US" sz="2400" b="1" i="0" u="none" strike="noStrike" cap="none" normalizeH="0" baseline="0" dirty="0">
                <a:ln>
                  <a:noFill/>
                </a:ln>
                <a:solidFill>
                  <a:srgbClr val="C00000"/>
                </a:solidFill>
                <a:effectLst/>
                <a:latin typeface="Arial" pitchFamily="34" charset="0"/>
                <a:ea typeface="Times New Roman" pitchFamily="18" charset="0"/>
                <a:cs typeface="Arial" pitchFamily="34" charset="0"/>
              </a:rPr>
              <a:t>Next meeting of the PAC</a:t>
            </a:r>
          </a:p>
          <a:p>
            <a:pPr marL="0" marR="0" lvl="0" indent="0" algn="l" defTabSz="914400" rtl="0" eaLnBrk="1" fontAlgn="base" latinLnBrk="0" hangingPunct="1">
              <a:lnSpc>
                <a:spcPct val="100000"/>
              </a:lnSpc>
              <a:spcBef>
                <a:spcPct val="0"/>
              </a:spcBef>
              <a:spcAft>
                <a:spcPct val="0"/>
              </a:spcAft>
              <a:buClrTx/>
              <a:buSzTx/>
              <a:buFontTx/>
              <a:buNone/>
              <a:tabLst>
                <a:tab pos="144463" algn="l"/>
              </a:tabLst>
            </a:pPr>
            <a:endParaRPr kumimoji="0" lang="ru-RU" sz="2000" b="0" i="0" u="none" strike="noStrike" cap="none" normalizeH="0" baseline="0" dirty="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44463" algn="l"/>
              </a:tabLst>
            </a:pPr>
            <a:r>
              <a:rPr kumimoji="0" lang="en-US"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The next meeting of the PAC for Nuclear Physics will be held on </a:t>
            </a:r>
            <a:endPar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44463" algn="l"/>
              </a:tabLst>
            </a:pPr>
            <a:r>
              <a:rPr lang="en-US" sz="2000" b="1" dirty="0">
                <a:solidFill>
                  <a:srgbClr val="C00000"/>
                </a:solidFill>
                <a:latin typeface="Arial" pitchFamily="34" charset="0"/>
                <a:cs typeface="Arial" pitchFamily="34" charset="0"/>
              </a:rPr>
              <a:t>20-21 June 2018.</a:t>
            </a:r>
          </a:p>
          <a:p>
            <a:pPr marL="0" marR="0" lvl="0" indent="0" algn="l" defTabSz="914400" rtl="0" eaLnBrk="0" fontAlgn="base" latinLnBrk="0" hangingPunct="0">
              <a:lnSpc>
                <a:spcPct val="100000"/>
              </a:lnSpc>
              <a:spcBef>
                <a:spcPct val="0"/>
              </a:spcBef>
              <a:spcAft>
                <a:spcPct val="0"/>
              </a:spcAft>
              <a:buClrTx/>
              <a:buSzTx/>
              <a:buFontTx/>
              <a:buNone/>
              <a:tabLst>
                <a:tab pos="144463" algn="l"/>
              </a:tabLst>
            </a:pPr>
            <a:endParaRPr kumimoji="0" lang="ru-RU"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44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Its tentative agenda will include:</a:t>
            </a:r>
          </a:p>
          <a:p>
            <a:pPr marL="0" marR="0" lvl="0" indent="0" algn="l" defTabSz="914400" rtl="0" eaLnBrk="0" fontAlgn="base" latinLnBrk="0" hangingPunct="0">
              <a:lnSpc>
                <a:spcPct val="100000"/>
              </a:lnSpc>
              <a:spcBef>
                <a:spcPct val="0"/>
              </a:spcBef>
              <a:spcAft>
                <a:spcPct val="0"/>
              </a:spcAft>
              <a:buClrTx/>
              <a:buSzTx/>
              <a:buFontTx/>
              <a:buNone/>
              <a:tabLst>
                <a:tab pos="144463" algn="l"/>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Reports and recommendations on themes and projects to be completed in 2018;</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Consideration of new projects;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Poster presentations of new results and proposals by young scientists in the field of nuclear physics research;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44463" algn="l"/>
              </a:tabLst>
            </a:pPr>
            <a:r>
              <a:rPr kumimoji="0" lang="en-US" sz="2000" b="0" i="0" u="none" strike="noStrike" cap="none" normalizeH="0" baseline="0" dirty="0">
                <a:ln>
                  <a:noFill/>
                </a:ln>
                <a:solidFill>
                  <a:srgbClr val="002060"/>
                </a:solidFill>
                <a:effectLst/>
                <a:latin typeface="Arial" pitchFamily="34" charset="0"/>
                <a:ea typeface="Times New Roman" pitchFamily="18" charset="0"/>
                <a:cs typeface="Arial" pitchFamily="34" charset="0"/>
              </a:rPr>
              <a:t>Scientific reports.</a:t>
            </a: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4463"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431031" y="611746"/>
            <a:ext cx="5943492" cy="4803820"/>
          </a:xfrm>
          <a:prstGeom prst="rect">
            <a:avLst/>
          </a:prstGeom>
        </p:spPr>
      </p:pic>
      <p:sp>
        <p:nvSpPr>
          <p:cNvPr id="2" name="TextBox 1"/>
          <p:cNvSpPr txBox="1"/>
          <p:nvPr/>
        </p:nvSpPr>
        <p:spPr>
          <a:xfrm>
            <a:off x="1674254" y="6065949"/>
            <a:ext cx="5830570" cy="369332"/>
          </a:xfrm>
          <a:prstGeom prst="rect">
            <a:avLst/>
          </a:prstGeom>
          <a:noFill/>
        </p:spPr>
        <p:txBody>
          <a:bodyPr wrap="none" rtlCol="0">
            <a:spAutoFit/>
          </a:bodyPr>
          <a:lstStyle/>
          <a:p>
            <a:r>
              <a:rPr lang="en-US" dirty="0"/>
              <a:t>“Bump” at ~5 MeV : 	</a:t>
            </a:r>
            <a:r>
              <a:rPr lang="en-US" dirty="0" err="1"/>
              <a:t>Daya</a:t>
            </a:r>
            <a:r>
              <a:rPr lang="en-US" dirty="0"/>
              <a:t> Bay, Double </a:t>
            </a:r>
            <a:r>
              <a:rPr lang="en-US" dirty="0" err="1"/>
              <a:t>Chooz</a:t>
            </a:r>
            <a:r>
              <a:rPr lang="en-US" dirty="0"/>
              <a:t>, NEOS</a:t>
            </a:r>
          </a:p>
        </p:txBody>
      </p:sp>
      <p:sp>
        <p:nvSpPr>
          <p:cNvPr id="4" name="Прямоугольник 3"/>
          <p:cNvSpPr/>
          <p:nvPr/>
        </p:nvSpPr>
        <p:spPr>
          <a:xfrm rot="21060176">
            <a:off x="2661530" y="2694750"/>
            <a:ext cx="1587999"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NEOS</a:t>
            </a:r>
            <a:endParaRPr lang="ru-RU"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6" name="Скругленная соединительная линия 5"/>
          <p:cNvCxnSpPr/>
          <p:nvPr/>
        </p:nvCxnSpPr>
        <p:spPr>
          <a:xfrm rot="5400000" flipH="1" flipV="1">
            <a:off x="2157984" y="3302662"/>
            <a:ext cx="2595092" cy="2570874"/>
          </a:xfrm>
          <a:prstGeom prst="curvedConnector3">
            <a:avLst/>
          </a:pr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EBA388C3-60D7-D64B-B248-13A43370C85D}"/>
              </a:ext>
            </a:extLst>
          </p:cNvPr>
          <p:cNvSpPr txBox="1"/>
          <p:nvPr/>
        </p:nvSpPr>
        <p:spPr>
          <a:xfrm>
            <a:off x="2752497" y="135053"/>
            <a:ext cx="3674083" cy="461665"/>
          </a:xfrm>
          <a:prstGeom prst="rect">
            <a:avLst/>
          </a:prstGeom>
          <a:noFill/>
        </p:spPr>
        <p:txBody>
          <a:bodyPr wrap="none" rtlCol="0">
            <a:spAutoFit/>
          </a:bodyPr>
          <a:lstStyle/>
          <a:p>
            <a:r>
              <a:rPr lang="en-US" sz="2400" dirty="0">
                <a:solidFill>
                  <a:srgbClr val="002060"/>
                </a:solidFill>
              </a:rPr>
              <a:t>so-called “reactor anomaly”</a:t>
            </a:r>
            <a:endParaRPr lang="en-GB" sz="2400" dirty="0"/>
          </a:p>
        </p:txBody>
      </p:sp>
    </p:spTree>
    <p:extLst>
      <p:ext uri="{BB962C8B-B14F-4D97-AF65-F5344CB8AC3E}">
        <p14:creationId xmlns:p14="http://schemas.microsoft.com/office/powerpoint/2010/main" val="245670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98338" y="194023"/>
            <a:ext cx="860444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 The theme “Non-Accelerator Neutrino Physics and Astrophysics”</a:t>
            </a:r>
            <a:endParaRPr kumimoji="0" lang="en-US" sz="2000" b="0" i="0" u="none" strike="noStrike" cap="none" normalizeH="0" baseline="0" dirty="0">
              <a:ln>
                <a:noFill/>
              </a:ln>
              <a:solidFill>
                <a:srgbClr val="C00000"/>
              </a:solidFill>
              <a:effectLst/>
              <a:latin typeface="Arial" pitchFamily="34" charset="0"/>
              <a:cs typeface="Arial" pitchFamily="34" charset="0"/>
            </a:endParaRPr>
          </a:p>
        </p:txBody>
      </p:sp>
      <p:sp>
        <p:nvSpPr>
          <p:cNvPr id="4" name="Прямоугольник 3"/>
          <p:cNvSpPr/>
          <p:nvPr/>
        </p:nvSpPr>
        <p:spPr>
          <a:xfrm>
            <a:off x="125760" y="781740"/>
            <a:ext cx="8892480" cy="1477328"/>
          </a:xfrm>
          <a:prstGeom prst="rect">
            <a:avLst/>
          </a:prstGeom>
        </p:spPr>
        <p:txBody>
          <a:bodyPr wrap="square">
            <a:spAutoFit/>
          </a:bodyPr>
          <a:lstStyle/>
          <a:p>
            <a:pPr algn="just"/>
            <a:r>
              <a:rPr lang="en-US" dirty="0">
                <a:latin typeface="Arial" pitchFamily="34" charset="0"/>
                <a:ea typeface="Times New Roman" pitchFamily="18" charset="0"/>
                <a:cs typeface="Arial" pitchFamily="34" charset="0"/>
              </a:rPr>
              <a:t>The theme is devoted to the studies of rare phenomena associated with the weak interaction by methods of modern nuclear spectroscopy.</a:t>
            </a:r>
          </a:p>
          <a:p>
            <a:pPr algn="just"/>
            <a:endParaRPr lang="en-US" dirty="0">
              <a:latin typeface="Arial" pitchFamily="34" charset="0"/>
              <a:ea typeface="Times New Roman" pitchFamily="18" charset="0"/>
              <a:cs typeface="Arial" pitchFamily="34" charset="0"/>
            </a:endParaRPr>
          </a:p>
          <a:p>
            <a:pPr algn="just"/>
            <a:r>
              <a:rPr lang="en-US" dirty="0">
                <a:latin typeface="Arial" pitchFamily="34" charset="0"/>
                <a:ea typeface="Times New Roman" pitchFamily="18" charset="0"/>
                <a:cs typeface="Arial" pitchFamily="34" charset="0"/>
              </a:rPr>
              <a:t>Theme “</a:t>
            </a:r>
            <a:r>
              <a:rPr lang="en-US" b="1" dirty="0">
                <a:latin typeface="Arial" pitchFamily="34" charset="0"/>
                <a:ea typeface="Times New Roman" pitchFamily="18" charset="0"/>
                <a:cs typeface="Arial" pitchFamily="34" charset="0"/>
              </a:rPr>
              <a:t>Non-Accelerator Neutrino Physics and Astrophysics” </a:t>
            </a:r>
            <a:r>
              <a:rPr lang="en-US" dirty="0">
                <a:latin typeface="Arial" pitchFamily="34" charset="0"/>
                <a:ea typeface="Times New Roman" pitchFamily="18" charset="0"/>
                <a:cs typeface="Arial" pitchFamily="34" charset="0"/>
              </a:rPr>
              <a:t>consists of six projects. </a:t>
            </a:r>
          </a:p>
        </p:txBody>
      </p:sp>
      <p:sp>
        <p:nvSpPr>
          <p:cNvPr id="6" name="Номер слайда 5"/>
          <p:cNvSpPr>
            <a:spLocks noGrp="1"/>
          </p:cNvSpPr>
          <p:nvPr>
            <p:ph type="sldNum" sz="quarter" idx="12"/>
          </p:nvPr>
        </p:nvSpPr>
        <p:spPr/>
        <p:txBody>
          <a:bodyPr/>
          <a:lstStyle/>
          <a:p>
            <a:fld id="{017C60C2-FB95-4464-969C-DC460CD1CFD8}" type="slidenum">
              <a:rPr lang="ru-RU" smtClean="0"/>
              <a:pPr/>
              <a:t>3</a:t>
            </a:fld>
            <a:endParaRPr lang="ru-RU"/>
          </a:p>
        </p:txBody>
      </p:sp>
      <p:graphicFrame>
        <p:nvGraphicFramePr>
          <p:cNvPr id="5" name="Таблица 4">
            <a:extLst>
              <a:ext uri="{FF2B5EF4-FFF2-40B4-BE49-F238E27FC236}">
                <a16:creationId xmlns:a16="http://schemas.microsoft.com/office/drawing/2014/main" id="{A4FD4792-AD17-48FA-8AA0-67E1FBCDA45D}"/>
              </a:ext>
            </a:extLst>
          </p:cNvPr>
          <p:cNvGraphicFramePr>
            <a:graphicFrameLocks noGrp="1"/>
          </p:cNvGraphicFramePr>
          <p:nvPr>
            <p:extLst>
              <p:ext uri="{D42A27DB-BD31-4B8C-83A1-F6EECF244321}">
                <p14:modId xmlns:p14="http://schemas.microsoft.com/office/powerpoint/2010/main" val="795140861"/>
              </p:ext>
            </p:extLst>
          </p:nvPr>
        </p:nvGraphicFramePr>
        <p:xfrm>
          <a:off x="395536" y="2646730"/>
          <a:ext cx="8407250" cy="2890520"/>
        </p:xfrm>
        <a:graphic>
          <a:graphicData uri="http://schemas.openxmlformats.org/drawingml/2006/table">
            <a:tbl>
              <a:tblPr firstRow="1" bandRow="1">
                <a:tableStyleId>{5FD0F851-EC5A-4D38-B0AD-8093EC10F338}</a:tableStyleId>
              </a:tblPr>
              <a:tblGrid>
                <a:gridCol w="2232248">
                  <a:extLst>
                    <a:ext uri="{9D8B030D-6E8A-4147-A177-3AD203B41FA5}">
                      <a16:colId xmlns:a16="http://schemas.microsoft.com/office/drawing/2014/main" val="2415784063"/>
                    </a:ext>
                  </a:extLst>
                </a:gridCol>
                <a:gridCol w="6175002">
                  <a:extLst>
                    <a:ext uri="{9D8B030D-6E8A-4147-A177-3AD203B41FA5}">
                      <a16:colId xmlns:a16="http://schemas.microsoft.com/office/drawing/2014/main" val="408238032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sng" dirty="0">
                          <a:solidFill>
                            <a:srgbClr val="C00000"/>
                          </a:solidFill>
                        </a:rPr>
                        <a:t>Projects:</a:t>
                      </a:r>
                      <a:endParaRPr lang="en-US" sz="2000" b="1" u="sng" dirty="0">
                        <a:solidFill>
                          <a:srgbClr val="C00000"/>
                        </a:solidFill>
                        <a:latin typeface="Arial" pitchFamily="34" charset="0"/>
                        <a:ea typeface="Times New Roman" pitchFamily="18" charset="0"/>
                        <a:cs typeface="Arial" pitchFamily="34" charset="0"/>
                      </a:endParaRPr>
                    </a:p>
                  </a:txBody>
                  <a:tcPr/>
                </a:tc>
                <a:tc hMerge="1">
                  <a:txBody>
                    <a:bodyPr/>
                    <a:lstStyle/>
                    <a:p>
                      <a:endParaRPr lang="ru-RU" dirty="0"/>
                    </a:p>
                  </a:txBody>
                  <a:tcPr/>
                </a:tc>
                <a:extLst>
                  <a:ext uri="{0D108BD9-81ED-4DB2-BD59-A6C34878D82A}">
                    <a16:rowId xmlns:a16="http://schemas.microsoft.com/office/drawing/2014/main" val="2497623317"/>
                  </a:ext>
                </a:extLst>
              </a:tr>
              <a:tr h="741680">
                <a:tc>
                  <a:txBody>
                    <a:bodyPr/>
                    <a:lstStyle/>
                    <a:p>
                      <a:pPr algn="ctr"/>
                      <a:r>
                        <a:rPr lang="en-US" b="1" dirty="0"/>
                        <a:t>GERDA (G&amp;M) </a:t>
                      </a:r>
                      <a:endParaRPr lang="ru-RU"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t>SuperNEMO</a:t>
                      </a:r>
                      <a:r>
                        <a:rPr lang="en-US" b="1" dirty="0"/>
                        <a:t> projects</a:t>
                      </a:r>
                      <a:endParaRPr lang="en-US" b="1" dirty="0">
                        <a:latin typeface="Arial" pitchFamily="34" charset="0"/>
                        <a:ea typeface="Times New Roman" pitchFamily="18" charset="0"/>
                        <a:cs typeface="Arial" pitchFamily="34" charset="0"/>
                      </a:endParaRPr>
                    </a:p>
                  </a:txBody>
                  <a:tcPr/>
                </a:tc>
                <a:tc>
                  <a:txBody>
                    <a:bodyPr/>
                    <a:lstStyle/>
                    <a:p>
                      <a:endParaRPr lang="en-US" sz="1200" dirty="0"/>
                    </a:p>
                    <a:p>
                      <a:r>
                        <a:rPr lang="en-US" dirty="0"/>
                        <a:t>search for </a:t>
                      </a:r>
                      <a:r>
                        <a:rPr lang="en-US" dirty="0" err="1"/>
                        <a:t>neutrinoless</a:t>
                      </a:r>
                      <a:r>
                        <a:rPr lang="en-US" dirty="0"/>
                        <a:t> double-beta decay</a:t>
                      </a:r>
                      <a:endParaRPr lang="ru-RU" dirty="0"/>
                    </a:p>
                  </a:txBody>
                  <a:tcPr/>
                </a:tc>
                <a:extLst>
                  <a:ext uri="{0D108BD9-81ED-4DB2-BD59-A6C34878D82A}">
                    <a16:rowId xmlns:a16="http://schemas.microsoft.com/office/drawing/2014/main" val="1134163488"/>
                  </a:ext>
                </a:extLst>
              </a:tr>
              <a:tr h="741680">
                <a:tc>
                  <a:txBody>
                    <a:bodyPr/>
                    <a:lstStyle/>
                    <a:p>
                      <a:pPr algn="ctr"/>
                      <a:r>
                        <a:rPr lang="en-US" b="1" dirty="0"/>
                        <a:t>DANSS</a:t>
                      </a:r>
                      <a:endParaRPr lang="ru-RU" b="1" dirty="0"/>
                    </a:p>
                    <a:p>
                      <a:pPr algn="ctr"/>
                      <a:r>
                        <a:rPr lang="en-US" b="1" dirty="0"/>
                        <a:t>GEMMA-III</a:t>
                      </a:r>
                      <a:endParaRPr lang="ru-RU" b="1" dirty="0"/>
                    </a:p>
                  </a:txBody>
                  <a:tcPr/>
                </a:tc>
                <a:tc>
                  <a:txBody>
                    <a:body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dirty="0"/>
                        <a:t>experiments with reactor antineutrinos</a:t>
                      </a:r>
                      <a:endParaRPr lang="en-US" b="1" dirty="0">
                        <a:latin typeface="Arial" pitchFamily="34" charset="0"/>
                        <a:ea typeface="Times New Roman" pitchFamily="18" charset="0"/>
                        <a:cs typeface="Arial" pitchFamily="34" charset="0"/>
                      </a:endParaRPr>
                    </a:p>
                  </a:txBody>
                  <a:tcPr/>
                </a:tc>
                <a:extLst>
                  <a:ext uri="{0D108BD9-81ED-4DB2-BD59-A6C34878D82A}">
                    <a16:rowId xmlns:a16="http://schemas.microsoft.com/office/drawing/2014/main" val="3475235844"/>
                  </a:ext>
                </a:extLst>
              </a:tr>
              <a:tr h="370840">
                <a:tc>
                  <a:txBody>
                    <a:bodyPr/>
                    <a:lstStyle/>
                    <a:p>
                      <a:pPr algn="ctr"/>
                      <a:r>
                        <a:rPr lang="en-US" b="1" dirty="0"/>
                        <a:t>EDELWEISS-LT </a:t>
                      </a:r>
                      <a:endParaRPr lang="ru-RU" b="1" dirty="0"/>
                    </a:p>
                  </a:txBody>
                  <a:tcPr/>
                </a:tc>
                <a:tc>
                  <a:txBody>
                    <a:bodyPr/>
                    <a:lstStyle/>
                    <a:p>
                      <a:r>
                        <a:rPr lang="en-US" dirty="0"/>
                        <a:t>direct search for dark matter particles</a:t>
                      </a:r>
                      <a:endParaRPr lang="ru-RU" dirty="0"/>
                    </a:p>
                  </a:txBody>
                  <a:tcPr/>
                </a:tc>
                <a:extLst>
                  <a:ext uri="{0D108BD9-81ED-4DB2-BD59-A6C34878D82A}">
                    <a16:rowId xmlns:a16="http://schemas.microsoft.com/office/drawing/2014/main" val="697391288"/>
                  </a:ext>
                </a:extLst>
              </a:tr>
              <a:tr h="208685">
                <a:tc>
                  <a:txBody>
                    <a:bodyPr/>
                    <a:lstStyle/>
                    <a:p>
                      <a:pPr algn="ctr"/>
                      <a:r>
                        <a:rPr lang="en-US" b="1" dirty="0"/>
                        <a:t>BAIKAL-GVD</a:t>
                      </a:r>
                      <a:endParaRPr lang="ru-RU" b="1" dirty="0"/>
                    </a:p>
                  </a:txBody>
                  <a:tcPr/>
                </a:tc>
                <a:tc>
                  <a:txBody>
                    <a:bodyPr/>
                    <a:lstStyle/>
                    <a:p>
                      <a:pPr algn="just"/>
                      <a:r>
                        <a:rPr lang="en-US" dirty="0"/>
                        <a:t>investigations of high-energy neutrinos from space with the deep-water neutrino telescope at Lake Baikal</a:t>
                      </a:r>
                      <a:endParaRPr lang="ru-RU" dirty="0"/>
                    </a:p>
                  </a:txBody>
                  <a:tcPr/>
                </a:tc>
                <a:extLst>
                  <a:ext uri="{0D108BD9-81ED-4DB2-BD59-A6C34878D82A}">
                    <a16:rowId xmlns:a16="http://schemas.microsoft.com/office/drawing/2014/main" val="3672044540"/>
                  </a:ext>
                </a:extLst>
              </a:tr>
            </a:tbl>
          </a:graphicData>
        </a:graphic>
      </p:graphicFrame>
      <p:sp>
        <p:nvSpPr>
          <p:cNvPr id="7" name="Нижний колонтитул 4">
            <a:extLst>
              <a:ext uri="{FF2B5EF4-FFF2-40B4-BE49-F238E27FC236}">
                <a16:creationId xmlns:a16="http://schemas.microsoft.com/office/drawing/2014/main" id="{62AF2BF7-9657-5C43-A04C-C872C3B677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AC\pac\PAC47\Indico\Докладчики\AW4I8932.jpg"/>
          <p:cNvPicPr>
            <a:picLocks noChangeAspect="1" noChangeArrowheads="1"/>
          </p:cNvPicPr>
          <p:nvPr/>
        </p:nvPicPr>
        <p:blipFill>
          <a:blip r:embed="rId2" cstate="print"/>
          <a:srcRect/>
          <a:stretch>
            <a:fillRect/>
          </a:stretch>
        </p:blipFill>
        <p:spPr bwMode="auto">
          <a:xfrm rot="10800000" flipV="1">
            <a:off x="6876256" y="137742"/>
            <a:ext cx="2034098" cy="1827929"/>
          </a:xfrm>
          <a:prstGeom prst="rect">
            <a:avLst/>
          </a:prstGeom>
          <a:noFill/>
        </p:spPr>
      </p:pic>
      <p:sp>
        <p:nvSpPr>
          <p:cNvPr id="8" name="Прямоугольник 7"/>
          <p:cNvSpPr/>
          <p:nvPr/>
        </p:nvSpPr>
        <p:spPr>
          <a:xfrm>
            <a:off x="81971" y="2291595"/>
            <a:ext cx="8820472" cy="3693319"/>
          </a:xfrm>
          <a:prstGeom prst="rect">
            <a:avLst/>
          </a:prstGeom>
        </p:spPr>
        <p:txBody>
          <a:bodyPr wrap="square">
            <a:spAutoFit/>
          </a:bodyPr>
          <a:lstStyle/>
          <a:p>
            <a:pPr lvl="0" indent="450850" algn="just" eaLnBrk="0" fontAlgn="base" hangingPunct="0">
              <a:spcBef>
                <a:spcPct val="0"/>
              </a:spcBef>
              <a:spcAft>
                <a:spcPct val="0"/>
              </a:spcAft>
            </a:pPr>
            <a:endParaRPr lang="en-GB" altLang="ko-KR"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Phase-II of the experiment (2015–2021) is being performed by the GERDA collaboration. The most important feature of this phase is the liquid argon instrumentation surrounding the detector array to readout of scintillation light creating an effective active veto system. </a:t>
            </a:r>
          </a:p>
          <a:p>
            <a:pPr marL="285750" lvl="0"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The total mass of the </a:t>
            </a:r>
            <a:r>
              <a:rPr lang="en-GB" altLang="ko-KR" baseline="30000" dirty="0">
                <a:solidFill>
                  <a:srgbClr val="002060"/>
                </a:solidFill>
                <a:latin typeface="Arial" pitchFamily="34" charset="0"/>
                <a:ea typeface="Times New Roman" pitchFamily="18" charset="0"/>
                <a:cs typeface="Arial" pitchFamily="34" charset="0"/>
              </a:rPr>
              <a:t>76</a:t>
            </a:r>
            <a:r>
              <a:rPr lang="en-GB" altLang="ko-KR" dirty="0">
                <a:solidFill>
                  <a:srgbClr val="002060"/>
                </a:solidFill>
                <a:latin typeface="Arial" pitchFamily="34" charset="0"/>
                <a:ea typeface="Times New Roman" pitchFamily="18" charset="0"/>
                <a:cs typeface="Arial" pitchFamily="34" charset="0"/>
              </a:rPr>
              <a:t>Ge isotope is 38 kg. An </a:t>
            </a:r>
            <a:r>
              <a:rPr lang="en-GB" altLang="ko-KR" dirty="0" err="1">
                <a:solidFill>
                  <a:srgbClr val="002060"/>
                </a:solidFill>
                <a:latin typeface="Arial" pitchFamily="34" charset="0"/>
                <a:ea typeface="Times New Roman" pitchFamily="18" charset="0"/>
                <a:cs typeface="Arial" pitchFamily="34" charset="0"/>
              </a:rPr>
              <a:t>unprecedent</a:t>
            </a:r>
            <a:r>
              <a:rPr lang="en-GB" altLang="ko-KR" dirty="0">
                <a:solidFill>
                  <a:srgbClr val="002060"/>
                </a:solidFill>
                <a:latin typeface="Arial" pitchFamily="34" charset="0"/>
                <a:ea typeface="Times New Roman" pitchFamily="18" charset="0"/>
                <a:cs typeface="Arial" pitchFamily="34" charset="0"/>
              </a:rPr>
              <a:t> background level of 0.001 counts/(keV ∙ kg ∙ </a:t>
            </a:r>
            <a:r>
              <a:rPr lang="en-GB" altLang="ko-KR" dirty="0" err="1">
                <a:solidFill>
                  <a:srgbClr val="002060"/>
                </a:solidFill>
                <a:latin typeface="Arial" pitchFamily="34" charset="0"/>
                <a:ea typeface="Times New Roman" pitchFamily="18" charset="0"/>
                <a:cs typeface="Arial" pitchFamily="34" charset="0"/>
              </a:rPr>
              <a:t>yr</a:t>
            </a:r>
            <a:r>
              <a:rPr lang="en-GB" altLang="ko-KR" dirty="0">
                <a:solidFill>
                  <a:srgbClr val="002060"/>
                </a:solidFill>
                <a:latin typeface="Arial" pitchFamily="34" charset="0"/>
                <a:ea typeface="Times New Roman" pitchFamily="18" charset="0"/>
                <a:cs typeface="Arial" pitchFamily="34" charset="0"/>
              </a:rPr>
              <a:t>) has been achieved. </a:t>
            </a:r>
          </a:p>
          <a:p>
            <a:pPr marL="285750" lvl="0"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The analysis of data collected in  2016–2017 allowed setting a new half-life limit with the world-best sensitivity on the </a:t>
            </a:r>
            <a:r>
              <a:rPr lang="en-GB" altLang="ko-KR" dirty="0" err="1">
                <a:solidFill>
                  <a:srgbClr val="002060"/>
                </a:solidFill>
                <a:latin typeface="Arial" pitchFamily="34" charset="0"/>
                <a:ea typeface="Times New Roman" pitchFamily="18" charset="0"/>
                <a:cs typeface="Arial" pitchFamily="34" charset="0"/>
              </a:rPr>
              <a:t>neutrinoless</a:t>
            </a:r>
            <a:r>
              <a:rPr lang="en-GB" altLang="ko-KR" dirty="0">
                <a:solidFill>
                  <a:srgbClr val="002060"/>
                </a:solidFill>
                <a:latin typeface="Arial" pitchFamily="34" charset="0"/>
                <a:ea typeface="Times New Roman" pitchFamily="18" charset="0"/>
                <a:cs typeface="Arial" pitchFamily="34" charset="0"/>
              </a:rPr>
              <a:t> double-beta decay of </a:t>
            </a:r>
            <a:r>
              <a:rPr lang="en-GB" altLang="ko-KR" baseline="30000" dirty="0">
                <a:solidFill>
                  <a:srgbClr val="002060"/>
                </a:solidFill>
                <a:latin typeface="Arial" pitchFamily="34" charset="0"/>
                <a:ea typeface="Times New Roman" pitchFamily="18" charset="0"/>
                <a:cs typeface="Arial" pitchFamily="34" charset="0"/>
              </a:rPr>
              <a:t>76</a:t>
            </a:r>
            <a:r>
              <a:rPr lang="en-GB" altLang="ko-KR" dirty="0">
                <a:solidFill>
                  <a:srgbClr val="002060"/>
                </a:solidFill>
                <a:latin typeface="Arial" pitchFamily="34" charset="0"/>
                <a:ea typeface="Times New Roman" pitchFamily="18" charset="0"/>
                <a:cs typeface="Arial" pitchFamily="34" charset="0"/>
              </a:rPr>
              <a:t>Ge &gt; 8.0∙10</a:t>
            </a:r>
            <a:r>
              <a:rPr lang="en-GB" altLang="ko-KR" baseline="30000" dirty="0">
                <a:solidFill>
                  <a:srgbClr val="002060"/>
                </a:solidFill>
                <a:latin typeface="Arial" pitchFamily="34" charset="0"/>
                <a:ea typeface="Times New Roman" pitchFamily="18" charset="0"/>
                <a:cs typeface="Arial" pitchFamily="34" charset="0"/>
              </a:rPr>
              <a:t>25</a:t>
            </a:r>
            <a:r>
              <a:rPr lang="en-GB" altLang="ko-KR" dirty="0">
                <a:solidFill>
                  <a:srgbClr val="002060"/>
                </a:solidFill>
                <a:latin typeface="Arial" pitchFamily="34" charset="0"/>
                <a:ea typeface="Times New Roman" pitchFamily="18" charset="0"/>
                <a:cs typeface="Arial" pitchFamily="34" charset="0"/>
              </a:rPr>
              <a:t> years. </a:t>
            </a:r>
          </a:p>
          <a:p>
            <a:pPr marL="285750" lvl="0"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A part of the report was dedicated to the new generation ton-scale </a:t>
            </a:r>
            <a:r>
              <a:rPr lang="en-GB" altLang="ko-KR" baseline="30000" dirty="0">
                <a:solidFill>
                  <a:srgbClr val="002060"/>
                </a:solidFill>
                <a:latin typeface="Arial" pitchFamily="34" charset="0"/>
                <a:ea typeface="Times New Roman" pitchFamily="18" charset="0"/>
                <a:cs typeface="Arial" pitchFamily="34" charset="0"/>
              </a:rPr>
              <a:t>76</a:t>
            </a:r>
            <a:r>
              <a:rPr lang="en-GB" altLang="ko-KR" dirty="0">
                <a:solidFill>
                  <a:srgbClr val="002060"/>
                </a:solidFill>
                <a:latin typeface="Arial" pitchFamily="34" charset="0"/>
                <a:ea typeface="Times New Roman" pitchFamily="18" charset="0"/>
                <a:cs typeface="Arial" pitchFamily="34" charset="0"/>
              </a:rPr>
              <a:t>Ge experiment LEGEND, which has been recently started. In this experiment, it is planned to achieve an ultimate sensitivity of 10</a:t>
            </a:r>
            <a:r>
              <a:rPr lang="en-GB" altLang="ko-KR" baseline="30000" dirty="0">
                <a:solidFill>
                  <a:srgbClr val="002060"/>
                </a:solidFill>
                <a:latin typeface="Arial" pitchFamily="34" charset="0"/>
                <a:ea typeface="Times New Roman" pitchFamily="18" charset="0"/>
                <a:cs typeface="Arial" pitchFamily="34" charset="0"/>
              </a:rPr>
              <a:t>28</a:t>
            </a:r>
            <a:r>
              <a:rPr lang="en-GB" altLang="ko-KR" dirty="0">
                <a:solidFill>
                  <a:srgbClr val="002060"/>
                </a:solidFill>
                <a:latin typeface="Arial" pitchFamily="34" charset="0"/>
                <a:ea typeface="Times New Roman" pitchFamily="18" charset="0"/>
                <a:cs typeface="Arial" pitchFamily="34" charset="0"/>
              </a:rPr>
              <a:t> years. </a:t>
            </a:r>
            <a:endParaRPr lang="en-GB" altLang="ko-KR" dirty="0">
              <a:solidFill>
                <a:srgbClr val="002060"/>
              </a:solidFill>
              <a:latin typeface="Arial" pitchFamily="34" charset="0"/>
              <a:cs typeface="Arial" pitchFamily="34" charset="0"/>
            </a:endParaRPr>
          </a:p>
        </p:txBody>
      </p:sp>
      <p:sp>
        <p:nvSpPr>
          <p:cNvPr id="10" name="Прямоугольник 9"/>
          <p:cNvSpPr/>
          <p:nvPr/>
        </p:nvSpPr>
        <p:spPr>
          <a:xfrm>
            <a:off x="3075096" y="189120"/>
            <a:ext cx="2993808" cy="415498"/>
          </a:xfrm>
          <a:prstGeom prst="rect">
            <a:avLst/>
          </a:prstGeom>
        </p:spPr>
        <p:txBody>
          <a:bodyPr wrap="square">
            <a:spAutoFit/>
          </a:bodyPr>
          <a:lstStyle/>
          <a:p>
            <a:r>
              <a:rPr lang="en-US" altLang="ko-KR" sz="2000" b="1" i="1" dirty="0">
                <a:solidFill>
                  <a:srgbClr val="C00000"/>
                </a:solidFill>
                <a:latin typeface="Arial" pitchFamily="34" charset="0"/>
                <a:ea typeface="Batang" pitchFamily="18" charset="-127"/>
                <a:cs typeface="Arial" pitchFamily="34" charset="0"/>
              </a:rPr>
              <a:t>Project </a:t>
            </a:r>
            <a:r>
              <a:rPr lang="en-US" altLang="ko-KR" sz="2000" b="1" i="1" dirty="0">
                <a:solidFill>
                  <a:srgbClr val="C00000"/>
                </a:solidFill>
                <a:latin typeface="Arial" pitchFamily="34" charset="0"/>
                <a:cs typeface="Times New Roman" pitchFamily="18" charset="0"/>
              </a:rPr>
              <a:t>GERDA (G&amp;M)</a:t>
            </a:r>
            <a:endParaRPr lang="ru-RU" sz="2000" dirty="0">
              <a:solidFill>
                <a:srgbClr val="C00000"/>
              </a:solidFill>
            </a:endParaRPr>
          </a:p>
        </p:txBody>
      </p:sp>
      <p:sp>
        <p:nvSpPr>
          <p:cNvPr id="6" name="Номер слайда 5"/>
          <p:cNvSpPr>
            <a:spLocks noGrp="1"/>
          </p:cNvSpPr>
          <p:nvPr>
            <p:ph type="sldNum" sz="quarter" idx="12"/>
          </p:nvPr>
        </p:nvSpPr>
        <p:spPr/>
        <p:txBody>
          <a:bodyPr/>
          <a:lstStyle/>
          <a:p>
            <a:fld id="{017C60C2-FB95-4464-969C-DC460CD1CFD8}" type="slidenum">
              <a:rPr lang="ru-RU" smtClean="0"/>
              <a:pPr/>
              <a:t>4</a:t>
            </a:fld>
            <a:endParaRPr lang="ru-RU"/>
          </a:p>
        </p:txBody>
      </p:sp>
      <p:sp>
        <p:nvSpPr>
          <p:cNvPr id="2" name="Прямоугольник 1">
            <a:extLst>
              <a:ext uri="{FF2B5EF4-FFF2-40B4-BE49-F238E27FC236}">
                <a16:creationId xmlns:a16="http://schemas.microsoft.com/office/drawing/2014/main" id="{3D1E796C-D432-4103-8E05-AB6C820E8B33}"/>
              </a:ext>
            </a:extLst>
          </p:cNvPr>
          <p:cNvSpPr/>
          <p:nvPr/>
        </p:nvSpPr>
        <p:spPr>
          <a:xfrm>
            <a:off x="6876256" y="1959357"/>
            <a:ext cx="1939955" cy="338554"/>
          </a:xfrm>
          <a:prstGeom prst="rect">
            <a:avLst/>
          </a:prstGeom>
        </p:spPr>
        <p:txBody>
          <a:bodyPr wrap="none">
            <a:spAutoFit/>
          </a:bodyPr>
          <a:lstStyle/>
          <a:p>
            <a:r>
              <a:rPr lang="en-US" altLang="ko-KR" sz="1600" b="1" dirty="0">
                <a:solidFill>
                  <a:srgbClr val="0033CC"/>
                </a:solidFill>
                <a:latin typeface="Arial" pitchFamily="34" charset="0"/>
                <a:ea typeface="Times New Roman" pitchFamily="18" charset="0"/>
                <a:cs typeface="Arial" pitchFamily="34" charset="0"/>
              </a:rPr>
              <a:t>Konstantin </a:t>
            </a:r>
            <a:r>
              <a:rPr lang="en-US" altLang="ko-KR" sz="1600" b="1" dirty="0" err="1">
                <a:solidFill>
                  <a:srgbClr val="0033CC"/>
                </a:solidFill>
                <a:latin typeface="Arial" pitchFamily="34" charset="0"/>
                <a:ea typeface="Times New Roman" pitchFamily="18" charset="0"/>
                <a:cs typeface="Arial" pitchFamily="34" charset="0"/>
              </a:rPr>
              <a:t>Gusev</a:t>
            </a:r>
            <a:endParaRPr lang="ru-RU" sz="1600" dirty="0">
              <a:solidFill>
                <a:srgbClr val="0033CC"/>
              </a:solidFill>
            </a:endParaRPr>
          </a:p>
        </p:txBody>
      </p:sp>
      <p:sp>
        <p:nvSpPr>
          <p:cNvPr id="3" name="Прямоугольник 2">
            <a:extLst>
              <a:ext uri="{FF2B5EF4-FFF2-40B4-BE49-F238E27FC236}">
                <a16:creationId xmlns:a16="http://schemas.microsoft.com/office/drawing/2014/main" id="{8C1B16A4-1A4A-4F65-A928-E22FA127EB66}"/>
              </a:ext>
            </a:extLst>
          </p:cNvPr>
          <p:cNvSpPr/>
          <p:nvPr/>
        </p:nvSpPr>
        <p:spPr>
          <a:xfrm>
            <a:off x="161638" y="787181"/>
            <a:ext cx="6210562" cy="923330"/>
          </a:xfrm>
          <a:prstGeom prst="rect">
            <a:avLst/>
          </a:prstGeom>
        </p:spPr>
        <p:txBody>
          <a:bodyPr wrap="square">
            <a:spAutoFit/>
          </a:bodyPr>
          <a:lstStyle/>
          <a:p>
            <a:pPr lvl="0" indent="450850" algn="just" eaLnBrk="0" fontAlgn="base" hangingPunct="0">
              <a:spcBef>
                <a:spcPct val="0"/>
              </a:spcBef>
              <a:spcAft>
                <a:spcPct val="0"/>
              </a:spcAft>
            </a:pPr>
            <a:r>
              <a:rPr lang="en-US" altLang="ko-KR" b="1" dirty="0">
                <a:solidFill>
                  <a:srgbClr val="002060"/>
                </a:solidFill>
                <a:latin typeface="Arial" pitchFamily="34" charset="0"/>
                <a:ea typeface="Times New Roman" pitchFamily="18" charset="0"/>
                <a:cs typeface="Arial" pitchFamily="34" charset="0"/>
              </a:rPr>
              <a:t>GERDA (G&amp;M) </a:t>
            </a:r>
            <a:r>
              <a:rPr lang="en-US" altLang="ko-KR" dirty="0">
                <a:solidFill>
                  <a:srgbClr val="002060"/>
                </a:solidFill>
                <a:latin typeface="Arial" pitchFamily="34" charset="0"/>
                <a:ea typeface="Times New Roman" pitchFamily="18" charset="0"/>
                <a:cs typeface="Arial" pitchFamily="34" charset="0"/>
              </a:rPr>
              <a:t>project is dedicated to search for the </a:t>
            </a:r>
            <a:r>
              <a:rPr lang="en-US" altLang="ko-KR" dirty="0" err="1">
                <a:solidFill>
                  <a:srgbClr val="002060"/>
                </a:solidFill>
                <a:latin typeface="Arial" pitchFamily="34" charset="0"/>
                <a:ea typeface="Times New Roman" pitchFamily="18" charset="0"/>
                <a:cs typeface="Arial" pitchFamily="34" charset="0"/>
              </a:rPr>
              <a:t>neutrinoless</a:t>
            </a:r>
            <a:r>
              <a:rPr lang="en-US" altLang="ko-KR" dirty="0">
                <a:solidFill>
                  <a:srgbClr val="002060"/>
                </a:solidFill>
                <a:latin typeface="Arial" pitchFamily="34" charset="0"/>
                <a:ea typeface="Times New Roman" pitchFamily="18" charset="0"/>
                <a:cs typeface="Arial" pitchFamily="34" charset="0"/>
              </a:rPr>
              <a:t> double-beta decay of </a:t>
            </a:r>
            <a:r>
              <a:rPr lang="en-US" altLang="ko-KR" baseline="30000" dirty="0">
                <a:solidFill>
                  <a:srgbClr val="002060"/>
                </a:solidFill>
                <a:latin typeface="Arial" pitchFamily="34" charset="0"/>
                <a:ea typeface="Times New Roman" pitchFamily="18" charset="0"/>
                <a:cs typeface="Arial" pitchFamily="34" charset="0"/>
              </a:rPr>
              <a:t>76</a:t>
            </a:r>
            <a:r>
              <a:rPr lang="en-US" altLang="ko-KR" dirty="0">
                <a:solidFill>
                  <a:srgbClr val="002060"/>
                </a:solidFill>
                <a:latin typeface="Arial" pitchFamily="34" charset="0"/>
                <a:ea typeface="Times New Roman" pitchFamily="18" charset="0"/>
                <a:cs typeface="Arial" pitchFamily="34" charset="0"/>
              </a:rPr>
              <a:t>Ge with open Ge-detectors directly immersed in liquid argon. </a:t>
            </a:r>
          </a:p>
        </p:txBody>
      </p:sp>
      <p:sp>
        <p:nvSpPr>
          <p:cNvPr id="9" name="Нижний колонтитул 4">
            <a:extLst>
              <a:ext uri="{FF2B5EF4-FFF2-40B4-BE49-F238E27FC236}">
                <a16:creationId xmlns:a16="http://schemas.microsoft.com/office/drawing/2014/main" id="{CC387A3B-2430-1948-A55D-24D72732285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017C60C2-FB95-4464-969C-DC460CD1CFD8}" type="slidenum">
              <a:rPr lang="ru-RU" smtClean="0"/>
              <a:pPr/>
              <a:t>5</a:t>
            </a:fld>
            <a:endParaRPr lang="ru-RU" dirty="0"/>
          </a:p>
        </p:txBody>
      </p:sp>
      <p:sp>
        <p:nvSpPr>
          <p:cNvPr id="7" name="Прямоугольник 6"/>
          <p:cNvSpPr/>
          <p:nvPr/>
        </p:nvSpPr>
        <p:spPr>
          <a:xfrm>
            <a:off x="162271" y="5301208"/>
            <a:ext cx="8964488" cy="1107996"/>
          </a:xfrm>
          <a:prstGeom prst="rect">
            <a:avLst/>
          </a:prstGeom>
        </p:spPr>
        <p:txBody>
          <a:bodyPr wrap="square">
            <a:spAutoFit/>
          </a:bodyPr>
          <a:lstStyle/>
          <a:p>
            <a:pPr algn="ctr"/>
            <a:r>
              <a:rPr lang="en-US" b="1" u="sng" dirty="0">
                <a:solidFill>
                  <a:srgbClr val="C00000"/>
                </a:solidFill>
                <a:latin typeface="Arial" pitchFamily="34" charset="0"/>
                <a:ea typeface="Times New Roman" pitchFamily="18" charset="0"/>
                <a:cs typeface="Arial" pitchFamily="34" charset="0"/>
              </a:rPr>
              <a:t>Recommendation:</a:t>
            </a:r>
            <a:endParaRPr lang="en-US" b="1" dirty="0">
              <a:solidFill>
                <a:srgbClr val="C00000"/>
              </a:solidFill>
              <a:latin typeface="Arial" pitchFamily="34" charset="0"/>
              <a:ea typeface="Times New Roman" pitchFamily="18" charset="0"/>
              <a:cs typeface="Arial" pitchFamily="34" charset="0"/>
            </a:endParaRPr>
          </a:p>
          <a:p>
            <a:endParaRPr lang="en-US" sz="1200" b="1" dirty="0">
              <a:solidFill>
                <a:srgbClr val="0033CC"/>
              </a:solidFill>
              <a:latin typeface="Arial" pitchFamily="34" charset="0"/>
              <a:ea typeface="Times New Roman" pitchFamily="18" charset="0"/>
              <a:cs typeface="Arial" pitchFamily="34" charset="0"/>
            </a:endParaRPr>
          </a:p>
          <a:p>
            <a:r>
              <a:rPr lang="en-US" b="1" dirty="0">
                <a:solidFill>
                  <a:srgbClr val="C00000"/>
                </a:solidFill>
                <a:latin typeface="Arial" pitchFamily="34" charset="0"/>
                <a:ea typeface="Times New Roman" pitchFamily="18" charset="0"/>
                <a:cs typeface="Arial" pitchFamily="34" charset="0"/>
              </a:rPr>
              <a:t>The PAC </a:t>
            </a:r>
            <a:r>
              <a:rPr lang="en-US" b="1" dirty="0">
                <a:solidFill>
                  <a:srgbClr val="C00000"/>
                </a:solidFill>
                <a:latin typeface="Arial" pitchFamily="34" charset="0"/>
                <a:cs typeface="Arial" pitchFamily="34" charset="0"/>
              </a:rPr>
              <a:t>recommends continuation of the GERDA project and participation in the LEGEND project in 2019–2021</a:t>
            </a:r>
            <a:r>
              <a:rPr lang="fr-FR" b="1" dirty="0">
                <a:solidFill>
                  <a:srgbClr val="C00000"/>
                </a:solidFill>
                <a:latin typeface="Arial" pitchFamily="34" charset="0"/>
                <a:cs typeface="Arial" pitchFamily="34" charset="0"/>
              </a:rPr>
              <a:t> </a:t>
            </a:r>
            <a:endParaRPr lang="ru-RU" b="1" dirty="0">
              <a:solidFill>
                <a:srgbClr val="C00000"/>
              </a:solidFill>
              <a:latin typeface="Arial" pitchFamily="34" charset="0"/>
              <a:cs typeface="Arial" pitchFamily="34" charset="0"/>
            </a:endParaRPr>
          </a:p>
        </p:txBody>
      </p:sp>
      <p:pic>
        <p:nvPicPr>
          <p:cNvPr id="2" name="Рисунок 1">
            <a:extLst>
              <a:ext uri="{FF2B5EF4-FFF2-40B4-BE49-F238E27FC236}">
                <a16:creationId xmlns:a16="http://schemas.microsoft.com/office/drawing/2014/main" id="{B468768A-5DED-4887-A403-BD1C3FCB0E7B}"/>
              </a:ext>
            </a:extLst>
          </p:cNvPr>
          <p:cNvPicPr>
            <a:picLocks noChangeAspect="1"/>
          </p:cNvPicPr>
          <p:nvPr/>
        </p:nvPicPr>
        <p:blipFill>
          <a:blip r:embed="rId3" cstate="print"/>
          <a:stretch>
            <a:fillRect/>
          </a:stretch>
        </p:blipFill>
        <p:spPr>
          <a:xfrm>
            <a:off x="179512" y="188640"/>
            <a:ext cx="2850654" cy="2141645"/>
          </a:xfrm>
          <a:prstGeom prst="rect">
            <a:avLst/>
          </a:prstGeom>
        </p:spPr>
      </p:pic>
      <p:pic>
        <p:nvPicPr>
          <p:cNvPr id="3" name="Рисунок 2">
            <a:extLst>
              <a:ext uri="{FF2B5EF4-FFF2-40B4-BE49-F238E27FC236}">
                <a16:creationId xmlns:a16="http://schemas.microsoft.com/office/drawing/2014/main" id="{617DDE5C-0109-424A-8F7F-17E2E318BE78}"/>
              </a:ext>
            </a:extLst>
          </p:cNvPr>
          <p:cNvPicPr>
            <a:picLocks noChangeAspect="1"/>
          </p:cNvPicPr>
          <p:nvPr/>
        </p:nvPicPr>
        <p:blipFill>
          <a:blip r:embed="rId4"/>
          <a:stretch>
            <a:fillRect/>
          </a:stretch>
        </p:blipFill>
        <p:spPr>
          <a:xfrm>
            <a:off x="3635896" y="1241384"/>
            <a:ext cx="5286826" cy="3698272"/>
          </a:xfrm>
          <a:prstGeom prst="rect">
            <a:avLst/>
          </a:prstGeom>
        </p:spPr>
      </p:pic>
      <p:pic>
        <p:nvPicPr>
          <p:cNvPr id="4" name="Рисунок 3">
            <a:extLst>
              <a:ext uri="{FF2B5EF4-FFF2-40B4-BE49-F238E27FC236}">
                <a16:creationId xmlns:a16="http://schemas.microsoft.com/office/drawing/2014/main" id="{1DD031FC-90F1-4D3F-AC6F-0BFF70FE7591}"/>
              </a:ext>
            </a:extLst>
          </p:cNvPr>
          <p:cNvPicPr>
            <a:picLocks noChangeAspect="1"/>
          </p:cNvPicPr>
          <p:nvPr/>
        </p:nvPicPr>
        <p:blipFill>
          <a:blip r:embed="rId5"/>
          <a:stretch>
            <a:fillRect/>
          </a:stretch>
        </p:blipFill>
        <p:spPr>
          <a:xfrm>
            <a:off x="179512" y="2489283"/>
            <a:ext cx="2942506" cy="3194477"/>
          </a:xfrm>
          <a:prstGeom prst="rect">
            <a:avLst/>
          </a:prstGeom>
        </p:spPr>
      </p:pic>
      <p:sp>
        <p:nvSpPr>
          <p:cNvPr id="8" name="Нижний колонтитул 4">
            <a:extLst>
              <a:ext uri="{FF2B5EF4-FFF2-40B4-BE49-F238E27FC236}">
                <a16:creationId xmlns:a16="http://schemas.microsoft.com/office/drawing/2014/main" id="{9462C4D6-34F5-0441-9519-45917CAD7D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AC\pac\PAC47\Indico\Докладчики\AW4I8963.jpg"/>
          <p:cNvPicPr>
            <a:picLocks noChangeAspect="1" noChangeArrowheads="1"/>
          </p:cNvPicPr>
          <p:nvPr/>
        </p:nvPicPr>
        <p:blipFill>
          <a:blip r:embed="rId2" cstate="print"/>
          <a:srcRect/>
          <a:stretch>
            <a:fillRect/>
          </a:stretch>
        </p:blipFill>
        <p:spPr bwMode="auto">
          <a:xfrm>
            <a:off x="6715141" y="142852"/>
            <a:ext cx="2077340" cy="1976200"/>
          </a:xfrm>
          <a:prstGeom prst="rect">
            <a:avLst/>
          </a:prstGeom>
          <a:noFill/>
        </p:spPr>
      </p:pic>
      <p:sp>
        <p:nvSpPr>
          <p:cNvPr id="3" name="Прямоугольник 2"/>
          <p:cNvSpPr/>
          <p:nvPr/>
        </p:nvSpPr>
        <p:spPr>
          <a:xfrm>
            <a:off x="3261385" y="4554"/>
            <a:ext cx="2621230" cy="400110"/>
          </a:xfrm>
          <a:prstGeom prst="rect">
            <a:avLst/>
          </a:prstGeom>
        </p:spPr>
        <p:txBody>
          <a:bodyPr wrap="none">
            <a:spAutoFit/>
          </a:bodyPr>
          <a:lstStyle/>
          <a:p>
            <a:pPr lvl="0" algn="just" fontAlgn="base">
              <a:spcBef>
                <a:spcPct val="0"/>
              </a:spcBef>
              <a:spcAft>
                <a:spcPct val="0"/>
              </a:spcAft>
              <a:tabLst>
                <a:tab pos="450850" algn="l"/>
              </a:tabLst>
            </a:pPr>
            <a:r>
              <a:rPr lang="en-US" sz="2000" b="1" i="1" dirty="0">
                <a:solidFill>
                  <a:srgbClr val="C00000"/>
                </a:solidFill>
                <a:latin typeface="Arial" pitchFamily="34" charset="0"/>
                <a:ea typeface="Times New Roman" pitchFamily="18" charset="0"/>
                <a:cs typeface="Arial" pitchFamily="34" charset="0"/>
              </a:rPr>
              <a:t>Project </a:t>
            </a:r>
            <a:r>
              <a:rPr lang="en-US" sz="2000" b="1" i="1" dirty="0" err="1">
                <a:solidFill>
                  <a:srgbClr val="C00000"/>
                </a:solidFill>
                <a:latin typeface="Arial" pitchFamily="34" charset="0"/>
                <a:ea typeface="Times New Roman" pitchFamily="18" charset="0"/>
                <a:cs typeface="Arial" pitchFamily="34" charset="0"/>
              </a:rPr>
              <a:t>SuperNEMO</a:t>
            </a:r>
            <a:endParaRPr lang="ru-RU" sz="2000" b="1" dirty="0">
              <a:solidFill>
                <a:srgbClr val="C00000"/>
              </a:solidFill>
              <a:latin typeface="Arial" pitchFamily="34" charset="0"/>
              <a:cs typeface="Arial" pitchFamily="34" charset="0"/>
            </a:endParaRPr>
          </a:p>
        </p:txBody>
      </p:sp>
      <p:sp>
        <p:nvSpPr>
          <p:cNvPr id="4" name="Прямоугольник 3"/>
          <p:cNvSpPr/>
          <p:nvPr/>
        </p:nvSpPr>
        <p:spPr>
          <a:xfrm>
            <a:off x="107504" y="476672"/>
            <a:ext cx="6192688" cy="1754326"/>
          </a:xfrm>
          <a:prstGeom prst="rect">
            <a:avLst/>
          </a:prstGeom>
        </p:spPr>
        <p:txBody>
          <a:bodyPr wrap="square">
            <a:spAutoFit/>
          </a:bodyPr>
          <a:lstStyle/>
          <a:p>
            <a:pPr lvl="0" algn="just" eaLnBrk="0" fontAlgn="base" hangingPunct="0">
              <a:spcBef>
                <a:spcPct val="0"/>
              </a:spcBef>
              <a:spcAft>
                <a:spcPct val="0"/>
              </a:spcAft>
              <a:tabLst>
                <a:tab pos="450850" algn="l"/>
              </a:tabLst>
            </a:pPr>
            <a:r>
              <a:rPr lang="en-US" dirty="0">
                <a:solidFill>
                  <a:srgbClr val="002060"/>
                </a:solidFill>
                <a:latin typeface="Arial" pitchFamily="34" charset="0"/>
                <a:ea typeface="Times New Roman" pitchFamily="18" charset="0"/>
                <a:cs typeface="Arial" pitchFamily="34" charset="0"/>
              </a:rPr>
              <a:t>The long-term successful participation of JINR in the NEMO experiment has led to the fundamental world-level results for the two-neutrino and </a:t>
            </a:r>
            <a:r>
              <a:rPr lang="en-US" dirty="0" err="1">
                <a:solidFill>
                  <a:srgbClr val="002060"/>
                </a:solidFill>
                <a:latin typeface="Arial" pitchFamily="34" charset="0"/>
                <a:ea typeface="Times New Roman" pitchFamily="18" charset="0"/>
                <a:cs typeface="Arial" pitchFamily="34" charset="0"/>
              </a:rPr>
              <a:t>neutrinoless</a:t>
            </a:r>
            <a:r>
              <a:rPr lang="en-US" dirty="0">
                <a:solidFill>
                  <a:srgbClr val="002060"/>
                </a:solidFill>
                <a:latin typeface="Arial" pitchFamily="34" charset="0"/>
                <a:ea typeface="Times New Roman" pitchFamily="18" charset="0"/>
                <a:cs typeface="Arial" pitchFamily="34" charset="0"/>
              </a:rPr>
              <a:t> double-beta decay of enriched isotopes </a:t>
            </a:r>
            <a:r>
              <a:rPr lang="en-US" baseline="30000" dirty="0">
                <a:solidFill>
                  <a:srgbClr val="002060"/>
                </a:solidFill>
                <a:latin typeface="Arial" pitchFamily="34" charset="0"/>
                <a:ea typeface="Times New Roman" pitchFamily="18" charset="0"/>
                <a:cs typeface="Arial" pitchFamily="34" charset="0"/>
              </a:rPr>
              <a:t>48</a:t>
            </a:r>
            <a:r>
              <a:rPr lang="en-US" dirty="0">
                <a:solidFill>
                  <a:srgbClr val="002060"/>
                </a:solidFill>
                <a:latin typeface="Arial" pitchFamily="34" charset="0"/>
                <a:ea typeface="Times New Roman" pitchFamily="18" charset="0"/>
                <a:cs typeface="Arial" pitchFamily="34" charset="0"/>
              </a:rPr>
              <a:t>Ca, </a:t>
            </a:r>
            <a:r>
              <a:rPr lang="en-US" baseline="30000" dirty="0">
                <a:solidFill>
                  <a:srgbClr val="002060"/>
                </a:solidFill>
                <a:latin typeface="Arial" pitchFamily="34" charset="0"/>
                <a:ea typeface="Times New Roman" pitchFamily="18" charset="0"/>
                <a:cs typeface="Arial" pitchFamily="34" charset="0"/>
              </a:rPr>
              <a:t>82</a:t>
            </a:r>
            <a:r>
              <a:rPr lang="en-US" dirty="0">
                <a:solidFill>
                  <a:srgbClr val="002060"/>
                </a:solidFill>
                <a:latin typeface="Arial" pitchFamily="34" charset="0"/>
                <a:ea typeface="Times New Roman" pitchFamily="18" charset="0"/>
                <a:cs typeface="Arial" pitchFamily="34" charset="0"/>
              </a:rPr>
              <a:t>Se, </a:t>
            </a:r>
            <a:r>
              <a:rPr lang="en-US" baseline="30000" dirty="0">
                <a:solidFill>
                  <a:srgbClr val="002060"/>
                </a:solidFill>
                <a:latin typeface="Arial" pitchFamily="34" charset="0"/>
                <a:ea typeface="Times New Roman" pitchFamily="18" charset="0"/>
                <a:cs typeface="Arial" pitchFamily="34" charset="0"/>
              </a:rPr>
              <a:t>96</a:t>
            </a:r>
            <a:r>
              <a:rPr lang="en-US" dirty="0">
                <a:solidFill>
                  <a:srgbClr val="002060"/>
                </a:solidFill>
                <a:latin typeface="Arial" pitchFamily="34" charset="0"/>
                <a:ea typeface="Times New Roman" pitchFamily="18" charset="0"/>
                <a:cs typeface="Arial" pitchFamily="34" charset="0"/>
              </a:rPr>
              <a:t>Zr, </a:t>
            </a:r>
            <a:r>
              <a:rPr lang="en-US" baseline="30000" dirty="0">
                <a:solidFill>
                  <a:srgbClr val="002060"/>
                </a:solidFill>
                <a:latin typeface="Arial" pitchFamily="34" charset="0"/>
                <a:ea typeface="Times New Roman" pitchFamily="18" charset="0"/>
                <a:cs typeface="Arial" pitchFamily="34" charset="0"/>
              </a:rPr>
              <a:t>100</a:t>
            </a:r>
            <a:r>
              <a:rPr lang="en-US" dirty="0">
                <a:solidFill>
                  <a:srgbClr val="002060"/>
                </a:solidFill>
                <a:latin typeface="Arial" pitchFamily="34" charset="0"/>
                <a:ea typeface="Times New Roman" pitchFamily="18" charset="0"/>
                <a:cs typeface="Arial" pitchFamily="34" charset="0"/>
              </a:rPr>
              <a:t>Mo, </a:t>
            </a:r>
            <a:r>
              <a:rPr lang="en-US" baseline="30000" dirty="0">
                <a:solidFill>
                  <a:srgbClr val="002060"/>
                </a:solidFill>
                <a:latin typeface="Arial" pitchFamily="34" charset="0"/>
                <a:ea typeface="Times New Roman" pitchFamily="18" charset="0"/>
                <a:cs typeface="Arial" pitchFamily="34" charset="0"/>
              </a:rPr>
              <a:t>116</a:t>
            </a:r>
            <a:r>
              <a:rPr lang="en-US" dirty="0">
                <a:solidFill>
                  <a:srgbClr val="002060"/>
                </a:solidFill>
                <a:latin typeface="Arial" pitchFamily="34" charset="0"/>
                <a:ea typeface="Times New Roman" pitchFamily="18" charset="0"/>
                <a:cs typeface="Arial" pitchFamily="34" charset="0"/>
              </a:rPr>
              <a:t>Cd, </a:t>
            </a:r>
            <a:r>
              <a:rPr lang="en-US" baseline="30000" dirty="0">
                <a:solidFill>
                  <a:srgbClr val="002060"/>
                </a:solidFill>
                <a:latin typeface="Arial" pitchFamily="34" charset="0"/>
                <a:ea typeface="Times New Roman" pitchFamily="18" charset="0"/>
                <a:cs typeface="Arial" pitchFamily="34" charset="0"/>
              </a:rPr>
              <a:t>130</a:t>
            </a:r>
            <a:r>
              <a:rPr lang="en-US" dirty="0">
                <a:solidFill>
                  <a:srgbClr val="002060"/>
                </a:solidFill>
                <a:latin typeface="Arial" pitchFamily="34" charset="0"/>
                <a:ea typeface="Times New Roman" pitchFamily="18" charset="0"/>
                <a:cs typeface="Arial" pitchFamily="34" charset="0"/>
              </a:rPr>
              <a:t>Te and </a:t>
            </a:r>
            <a:r>
              <a:rPr lang="en-US" baseline="30000" dirty="0">
                <a:solidFill>
                  <a:srgbClr val="002060"/>
                </a:solidFill>
                <a:latin typeface="Arial" pitchFamily="34" charset="0"/>
                <a:ea typeface="Times New Roman" pitchFamily="18" charset="0"/>
                <a:cs typeface="Arial" pitchFamily="34" charset="0"/>
              </a:rPr>
              <a:t>150</a:t>
            </a:r>
            <a:r>
              <a:rPr lang="en-US" dirty="0">
                <a:solidFill>
                  <a:srgbClr val="002060"/>
                </a:solidFill>
                <a:latin typeface="Arial" pitchFamily="34" charset="0"/>
                <a:ea typeface="Times New Roman" pitchFamily="18" charset="0"/>
                <a:cs typeface="Arial" pitchFamily="34" charset="0"/>
              </a:rPr>
              <a:t>Nd (measurements at the NEMO-3 spectrometer). </a:t>
            </a:r>
          </a:p>
        </p:txBody>
      </p:sp>
      <p:sp>
        <p:nvSpPr>
          <p:cNvPr id="5" name="Прямоугольник 4"/>
          <p:cNvSpPr/>
          <p:nvPr/>
        </p:nvSpPr>
        <p:spPr>
          <a:xfrm>
            <a:off x="92697" y="2464528"/>
            <a:ext cx="8928992" cy="3970318"/>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 The new-generation </a:t>
            </a:r>
            <a:r>
              <a:rPr lang="en-US" dirty="0" err="1">
                <a:solidFill>
                  <a:srgbClr val="002060"/>
                </a:solidFill>
                <a:latin typeface="Arial" pitchFamily="34" charset="0"/>
                <a:ea typeface="Times New Roman" pitchFamily="18" charset="0"/>
                <a:cs typeface="Arial" pitchFamily="34" charset="0"/>
              </a:rPr>
              <a:t>SuperNEMO</a:t>
            </a:r>
            <a:r>
              <a:rPr lang="en-US" dirty="0">
                <a:solidFill>
                  <a:srgbClr val="002060"/>
                </a:solidFill>
                <a:latin typeface="Arial" pitchFamily="34" charset="0"/>
                <a:ea typeface="Times New Roman" pitchFamily="18" charset="0"/>
                <a:cs typeface="Arial" pitchFamily="34" charset="0"/>
              </a:rPr>
              <a:t> detector will have a modular design (20 modules) with the ability to simultaneously measure several isotopes at a sensitivity level to the half-life T</a:t>
            </a:r>
            <a:r>
              <a:rPr lang="en-US" baseline="-30000" dirty="0">
                <a:solidFill>
                  <a:srgbClr val="002060"/>
                </a:solidFill>
                <a:latin typeface="Arial" pitchFamily="34" charset="0"/>
                <a:ea typeface="Times New Roman" pitchFamily="18" charset="0"/>
                <a:cs typeface="Arial" pitchFamily="34" charset="0"/>
              </a:rPr>
              <a:t>1/2</a:t>
            </a:r>
            <a:r>
              <a:rPr lang="en-US" dirty="0">
                <a:solidFill>
                  <a:srgbClr val="002060"/>
                </a:solidFill>
                <a:latin typeface="Arial" pitchFamily="34" charset="0"/>
                <a:ea typeface="Times New Roman" pitchFamily="18" charset="0"/>
                <a:cs typeface="Arial" pitchFamily="34" charset="0"/>
              </a:rPr>
              <a:t> (2β0ν) ≥ 10</a:t>
            </a:r>
            <a:r>
              <a:rPr lang="en-US" baseline="30000" dirty="0">
                <a:solidFill>
                  <a:srgbClr val="002060"/>
                </a:solidFill>
                <a:latin typeface="Arial" pitchFamily="34" charset="0"/>
                <a:ea typeface="Times New Roman" pitchFamily="18" charset="0"/>
                <a:cs typeface="Arial" pitchFamily="34" charset="0"/>
              </a:rPr>
              <a:t>26</a:t>
            </a:r>
            <a:r>
              <a:rPr lang="en-US" dirty="0">
                <a:solidFill>
                  <a:srgbClr val="002060"/>
                </a:solidFill>
                <a:latin typeface="Arial" pitchFamily="34" charset="0"/>
                <a:ea typeface="Times New Roman" pitchFamily="18" charset="0"/>
                <a:cs typeface="Arial" pitchFamily="34" charset="0"/>
              </a:rPr>
              <a:t> years. </a:t>
            </a:r>
          </a:p>
          <a:p>
            <a:pPr lvl="0" algn="just" eaLnBrk="0" fontAlgn="base" hangingPunct="0">
              <a:spcBef>
                <a:spcPct val="0"/>
              </a:spcBef>
              <a:spcAft>
                <a:spcPct val="0"/>
              </a:spcAft>
              <a:tabLst>
                <a:tab pos="450850" algn="l"/>
              </a:tabLst>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In the first module of the SuperNEMO (the demonstrator), 7 kg of </a:t>
            </a:r>
            <a:r>
              <a:rPr lang="en-US" baseline="30000" dirty="0">
                <a:solidFill>
                  <a:srgbClr val="002060"/>
                </a:solidFill>
                <a:latin typeface="Arial" pitchFamily="34" charset="0"/>
                <a:ea typeface="Times New Roman" pitchFamily="18" charset="0"/>
                <a:cs typeface="Arial" pitchFamily="34" charset="0"/>
              </a:rPr>
              <a:t>82</a:t>
            </a:r>
            <a:r>
              <a:rPr lang="en-US" dirty="0">
                <a:solidFill>
                  <a:srgbClr val="002060"/>
                </a:solidFill>
                <a:latin typeface="Arial" pitchFamily="34" charset="0"/>
                <a:ea typeface="Times New Roman" pitchFamily="18" charset="0"/>
                <a:cs typeface="Arial" pitchFamily="34" charset="0"/>
              </a:rPr>
              <a:t>Se are used. </a:t>
            </a:r>
          </a:p>
          <a:p>
            <a:pPr lvl="0" algn="just" eaLnBrk="0" fontAlgn="base" hangingPunct="0">
              <a:spcBef>
                <a:spcPct val="0"/>
              </a:spcBef>
              <a:spcAft>
                <a:spcPct val="0"/>
              </a:spcAft>
              <a:tabLst>
                <a:tab pos="450850" algn="l"/>
              </a:tabLst>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JINR plays a key role in the project, especially in constructing </a:t>
            </a:r>
          </a:p>
          <a:p>
            <a:pPr marL="742950" lvl="1"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the calorimeter, </a:t>
            </a:r>
          </a:p>
          <a:p>
            <a:pPr marL="742950" lvl="1"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the VETO system, </a:t>
            </a:r>
          </a:p>
          <a:p>
            <a:pPr marL="742950" lvl="1"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modeling and data processing programs, </a:t>
            </a:r>
          </a:p>
          <a:p>
            <a:pPr marL="742950" lvl="1" indent="-285750" algn="just" eaLnBrk="0" fontAlgn="base" hangingPunct="0">
              <a:spcBef>
                <a:spcPct val="0"/>
              </a:spcBef>
              <a:spcAft>
                <a:spcPct val="0"/>
              </a:spcAft>
              <a:buFont typeface="Arial" panose="020B0604020202020204" pitchFamily="34" charset="0"/>
              <a:buChar char="•"/>
              <a:tabLst>
                <a:tab pos="450850" algn="l"/>
              </a:tabLst>
            </a:pPr>
            <a:r>
              <a:rPr lang="en-US" dirty="0">
                <a:solidFill>
                  <a:srgbClr val="002060"/>
                </a:solidFill>
                <a:latin typeface="Arial" pitchFamily="34" charset="0"/>
                <a:ea typeface="Times New Roman" pitchFamily="18" charset="0"/>
                <a:cs typeface="Arial" pitchFamily="34" charset="0"/>
              </a:rPr>
              <a:t>in developing methods for the purification of isotopes. </a:t>
            </a:r>
          </a:p>
          <a:p>
            <a:pPr lvl="1" algn="just" eaLnBrk="0" fontAlgn="base" hangingPunct="0">
              <a:spcBef>
                <a:spcPct val="0"/>
              </a:spcBef>
              <a:spcAft>
                <a:spcPct val="0"/>
              </a:spcAft>
              <a:tabLst>
                <a:tab pos="450850" algn="l"/>
              </a:tabLst>
            </a:pPr>
            <a:endParaRPr lang="en-US" dirty="0">
              <a:solidFill>
                <a:srgbClr val="002060"/>
              </a:solidFill>
              <a:latin typeface="Arial" pitchFamily="34" charset="0"/>
              <a:ea typeface="Times New Roman" pitchFamily="18" charset="0"/>
              <a:cs typeface="Arial" pitchFamily="34" charset="0"/>
            </a:endParaRPr>
          </a:p>
          <a:p>
            <a:pPr lvl="1" algn="just" eaLnBrk="0" fontAlgn="base" hangingPunct="0">
              <a:spcBef>
                <a:spcPct val="0"/>
              </a:spcBef>
              <a:spcAft>
                <a:spcPct val="0"/>
              </a:spcAft>
              <a:tabLst>
                <a:tab pos="450850" algn="l"/>
              </a:tabLst>
            </a:pPr>
            <a:r>
              <a:rPr lang="en-US" dirty="0">
                <a:solidFill>
                  <a:srgbClr val="002060"/>
                </a:solidFill>
                <a:latin typeface="Arial" pitchFamily="34" charset="0"/>
                <a:ea typeface="Times New Roman" pitchFamily="18" charset="0"/>
                <a:cs typeface="Arial" pitchFamily="34" charset="0"/>
              </a:rPr>
              <a:t>The PAC expresses its confidence that JINR will continue to make a significant contribution to the construction of the </a:t>
            </a:r>
            <a:r>
              <a:rPr lang="en-US" dirty="0" err="1">
                <a:solidFill>
                  <a:srgbClr val="002060"/>
                </a:solidFill>
                <a:latin typeface="Arial" pitchFamily="34" charset="0"/>
                <a:ea typeface="Times New Roman" pitchFamily="18" charset="0"/>
                <a:cs typeface="Arial" pitchFamily="34" charset="0"/>
              </a:rPr>
              <a:t>SuperNEMO</a:t>
            </a:r>
            <a:r>
              <a:rPr lang="en-US" dirty="0">
                <a:solidFill>
                  <a:srgbClr val="002060"/>
                </a:solidFill>
                <a:latin typeface="Arial" pitchFamily="34" charset="0"/>
                <a:ea typeface="Times New Roman" pitchFamily="18" charset="0"/>
                <a:cs typeface="Arial" pitchFamily="34" charset="0"/>
              </a:rPr>
              <a:t> detector and its demonstrator.</a:t>
            </a:r>
          </a:p>
        </p:txBody>
      </p:sp>
      <p:sp>
        <p:nvSpPr>
          <p:cNvPr id="2" name="Прямоугольник 1">
            <a:extLst>
              <a:ext uri="{FF2B5EF4-FFF2-40B4-BE49-F238E27FC236}">
                <a16:creationId xmlns:a16="http://schemas.microsoft.com/office/drawing/2014/main" id="{67C52542-039D-47F6-94FC-6E3DC1D92774}"/>
              </a:ext>
            </a:extLst>
          </p:cNvPr>
          <p:cNvSpPr/>
          <p:nvPr/>
        </p:nvSpPr>
        <p:spPr>
          <a:xfrm>
            <a:off x="7125336" y="2126442"/>
            <a:ext cx="1256947"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Arial" pitchFamily="34" charset="0"/>
              </a:rPr>
              <a:t>Yuri </a:t>
            </a:r>
            <a:r>
              <a:rPr lang="en-US" sz="1600" b="1" dirty="0" err="1">
                <a:solidFill>
                  <a:srgbClr val="0033CC"/>
                </a:solidFill>
                <a:latin typeface="Arial" pitchFamily="34" charset="0"/>
                <a:ea typeface="Times New Roman" pitchFamily="18" charset="0"/>
                <a:cs typeface="Arial" pitchFamily="34" charset="0"/>
              </a:rPr>
              <a:t>Shitov</a:t>
            </a:r>
            <a:endParaRPr lang="ru-RU" sz="1600" dirty="0">
              <a:solidFill>
                <a:srgbClr val="0033CC"/>
              </a:solidFill>
            </a:endParaRPr>
          </a:p>
        </p:txBody>
      </p:sp>
      <p:sp>
        <p:nvSpPr>
          <p:cNvPr id="7" name="Нижний колонтитул 4">
            <a:extLst>
              <a:ext uri="{FF2B5EF4-FFF2-40B4-BE49-F238E27FC236}">
                <a16:creationId xmlns:a16="http://schemas.microsoft.com/office/drawing/2014/main" id="{0049341E-A327-5541-AB9F-0AD6922F979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017C60C2-FB95-4464-969C-DC460CD1CFD8}" type="slidenum">
              <a:rPr lang="ru-RU" smtClean="0"/>
              <a:pPr/>
              <a:t>7</a:t>
            </a:fld>
            <a:endParaRPr lang="ru-RU"/>
          </a:p>
        </p:txBody>
      </p:sp>
      <p:sp>
        <p:nvSpPr>
          <p:cNvPr id="2" name="Прямоугольник 1">
            <a:extLst>
              <a:ext uri="{FF2B5EF4-FFF2-40B4-BE49-F238E27FC236}">
                <a16:creationId xmlns:a16="http://schemas.microsoft.com/office/drawing/2014/main" id="{82BE5973-39F7-44D8-B363-E41F90F603A7}"/>
              </a:ext>
            </a:extLst>
          </p:cNvPr>
          <p:cNvSpPr/>
          <p:nvPr/>
        </p:nvSpPr>
        <p:spPr>
          <a:xfrm>
            <a:off x="251520" y="5517232"/>
            <a:ext cx="8764036" cy="646331"/>
          </a:xfrm>
          <a:prstGeom prst="rect">
            <a:avLst/>
          </a:prstGeom>
        </p:spPr>
        <p:txBody>
          <a:bodyPr wrap="square">
            <a:spAutoFit/>
          </a:bodyPr>
          <a:lstStyle/>
          <a:p>
            <a:pPr lvl="0" algn="ctr" eaLnBrk="0" fontAlgn="base" hangingPunct="0">
              <a:spcBef>
                <a:spcPct val="0"/>
              </a:spcBef>
              <a:spcAft>
                <a:spcPct val="0"/>
              </a:spcAft>
              <a:tabLst>
                <a:tab pos="450850" algn="l"/>
              </a:tabLst>
            </a:pPr>
            <a:r>
              <a:rPr lang="en-US" b="1" u="sng" dirty="0">
                <a:solidFill>
                  <a:srgbClr val="C00000"/>
                </a:solidFill>
                <a:latin typeface="Arial" pitchFamily="34" charset="0"/>
                <a:ea typeface="Times New Roman" pitchFamily="18" charset="0"/>
                <a:cs typeface="Arial" pitchFamily="34" charset="0"/>
              </a:rPr>
              <a:t>Recommendation</a:t>
            </a:r>
            <a:r>
              <a:rPr lang="en-US" b="1" dirty="0">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tabLst>
                <a:tab pos="450850" algn="l"/>
              </a:tabLst>
            </a:pPr>
            <a:r>
              <a:rPr lang="en-US" b="1" dirty="0">
                <a:solidFill>
                  <a:srgbClr val="C00000"/>
                </a:solidFill>
                <a:latin typeface="Arial" pitchFamily="34" charset="0"/>
                <a:ea typeface="Times New Roman" pitchFamily="18" charset="0"/>
                <a:cs typeface="Arial" pitchFamily="34" charset="0"/>
              </a:rPr>
              <a:t>The PAC recommends continuation of the </a:t>
            </a:r>
            <a:r>
              <a:rPr lang="en-US" b="1" dirty="0" err="1">
                <a:solidFill>
                  <a:srgbClr val="C00000"/>
                </a:solidFill>
                <a:latin typeface="Arial" pitchFamily="34" charset="0"/>
                <a:ea typeface="Times New Roman" pitchFamily="18" charset="0"/>
                <a:cs typeface="Arial" pitchFamily="34" charset="0"/>
              </a:rPr>
              <a:t>SuperNEMO</a:t>
            </a:r>
            <a:r>
              <a:rPr lang="en-US" b="1" dirty="0">
                <a:solidFill>
                  <a:srgbClr val="C00000"/>
                </a:solidFill>
                <a:latin typeface="Arial" pitchFamily="34" charset="0"/>
                <a:ea typeface="Times New Roman" pitchFamily="18" charset="0"/>
                <a:cs typeface="Arial" pitchFamily="34" charset="0"/>
              </a:rPr>
              <a:t> project in 2019–2021</a:t>
            </a:r>
            <a:r>
              <a:rPr lang="en-US" dirty="0">
                <a:solidFill>
                  <a:srgbClr val="C00000"/>
                </a:solidFill>
                <a:latin typeface="Arial" pitchFamily="34" charset="0"/>
                <a:ea typeface="Times New Roman" pitchFamily="18" charset="0"/>
                <a:cs typeface="Arial" pitchFamily="34" charset="0"/>
              </a:rPr>
              <a:t>.</a:t>
            </a:r>
            <a:endParaRPr lang="en-US" dirty="0">
              <a:solidFill>
                <a:srgbClr val="C00000"/>
              </a:solidFill>
              <a:latin typeface="Arial" pitchFamily="34" charset="0"/>
              <a:cs typeface="Arial" pitchFamily="34" charset="0"/>
            </a:endParaRPr>
          </a:p>
        </p:txBody>
      </p:sp>
      <p:pic>
        <p:nvPicPr>
          <p:cNvPr id="3" name="Рисунок 2">
            <a:extLst>
              <a:ext uri="{FF2B5EF4-FFF2-40B4-BE49-F238E27FC236}">
                <a16:creationId xmlns:a16="http://schemas.microsoft.com/office/drawing/2014/main" id="{2289A8DE-22F2-4682-94DE-1D5C58E046B4}"/>
              </a:ext>
            </a:extLst>
          </p:cNvPr>
          <p:cNvPicPr>
            <a:picLocks noChangeAspect="1"/>
          </p:cNvPicPr>
          <p:nvPr/>
        </p:nvPicPr>
        <p:blipFill>
          <a:blip r:embed="rId2"/>
          <a:stretch>
            <a:fillRect/>
          </a:stretch>
        </p:blipFill>
        <p:spPr>
          <a:xfrm>
            <a:off x="128444" y="356546"/>
            <a:ext cx="6410091" cy="4855895"/>
          </a:xfrm>
          <a:prstGeom prst="rect">
            <a:avLst/>
          </a:prstGeom>
        </p:spPr>
      </p:pic>
      <p:pic>
        <p:nvPicPr>
          <p:cNvPr id="4" name="Рисунок 3">
            <a:extLst>
              <a:ext uri="{FF2B5EF4-FFF2-40B4-BE49-F238E27FC236}">
                <a16:creationId xmlns:a16="http://schemas.microsoft.com/office/drawing/2014/main" id="{6A11EAF6-5B97-4F77-90F9-01DD6BBA0DA3}"/>
              </a:ext>
            </a:extLst>
          </p:cNvPr>
          <p:cNvPicPr>
            <a:picLocks noChangeAspect="1"/>
          </p:cNvPicPr>
          <p:nvPr/>
        </p:nvPicPr>
        <p:blipFill>
          <a:blip r:embed="rId3"/>
          <a:stretch>
            <a:fillRect/>
          </a:stretch>
        </p:blipFill>
        <p:spPr>
          <a:xfrm>
            <a:off x="6546676" y="1723256"/>
            <a:ext cx="2468880" cy="2991607"/>
          </a:xfrm>
          <a:prstGeom prst="rect">
            <a:avLst/>
          </a:prstGeom>
        </p:spPr>
      </p:pic>
      <p:pic>
        <p:nvPicPr>
          <p:cNvPr id="5" name="Рисунок 4">
            <a:extLst>
              <a:ext uri="{FF2B5EF4-FFF2-40B4-BE49-F238E27FC236}">
                <a16:creationId xmlns:a16="http://schemas.microsoft.com/office/drawing/2014/main" id="{2C00CDEA-2173-414D-8195-3534770D3BF5}"/>
              </a:ext>
            </a:extLst>
          </p:cNvPr>
          <p:cNvPicPr>
            <a:picLocks noChangeAspect="1"/>
          </p:cNvPicPr>
          <p:nvPr/>
        </p:nvPicPr>
        <p:blipFill>
          <a:blip r:embed="rId4"/>
          <a:stretch>
            <a:fillRect/>
          </a:stretch>
        </p:blipFill>
        <p:spPr>
          <a:xfrm>
            <a:off x="6973781" y="157281"/>
            <a:ext cx="1614669" cy="1490464"/>
          </a:xfrm>
          <a:prstGeom prst="rect">
            <a:avLst/>
          </a:prstGeom>
        </p:spPr>
      </p:pic>
      <p:sp>
        <p:nvSpPr>
          <p:cNvPr id="8" name="Нижний колонтитул 4">
            <a:extLst>
              <a:ext uri="{FF2B5EF4-FFF2-40B4-BE49-F238E27FC236}">
                <a16:creationId xmlns:a16="http://schemas.microsoft.com/office/drawing/2014/main" id="{963F9449-6837-5443-AE71-0EE0F8E367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AC\pac\PAC47\Indico\Докладчики\AW4I9025.jpg"/>
          <p:cNvPicPr>
            <a:picLocks noChangeAspect="1" noChangeArrowheads="1"/>
          </p:cNvPicPr>
          <p:nvPr/>
        </p:nvPicPr>
        <p:blipFill>
          <a:blip r:embed="rId2" cstate="print"/>
          <a:srcRect/>
          <a:stretch>
            <a:fillRect/>
          </a:stretch>
        </p:blipFill>
        <p:spPr bwMode="auto">
          <a:xfrm>
            <a:off x="6957074" y="81499"/>
            <a:ext cx="2110092" cy="2071678"/>
          </a:xfrm>
          <a:prstGeom prst="rect">
            <a:avLst/>
          </a:prstGeom>
          <a:noFill/>
        </p:spPr>
      </p:pic>
      <p:sp>
        <p:nvSpPr>
          <p:cNvPr id="69633" name="Rectangle 1"/>
          <p:cNvSpPr>
            <a:spLocks noChangeArrowheads="1"/>
          </p:cNvSpPr>
          <p:nvPr/>
        </p:nvSpPr>
        <p:spPr bwMode="auto">
          <a:xfrm>
            <a:off x="179512" y="2708920"/>
            <a:ext cx="864096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The presented second stage of the BAIKAL-GVD gigaton neutrino detector will be a new research infrastructure aimed primarily at studying astrophysical neutrino fluxes.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600" dirty="0">
              <a:solidFill>
                <a:srgbClr val="002060"/>
              </a:solidFill>
              <a:latin typeface="Arial" pitchFamily="34" charset="0"/>
              <a:ea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600"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The first step of BAIKAL-GVD was finished in 2015, when the first demonstration cluster called “Dubna” was accomplished.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600"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During 2016–2017</a:t>
            </a: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 the BAIKAL collaboration deployed two full-scale clusters with 576 optical modules.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600"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b="1" dirty="0">
                <a:solidFill>
                  <a:srgbClr val="002060"/>
                </a:solidFill>
                <a:latin typeface="Arial" pitchFamily="34" charset="0"/>
                <a:ea typeface="Times New Roman" pitchFamily="18" charset="0"/>
                <a:cs typeface="Times New Roman" pitchFamily="18" charset="0"/>
              </a:rPr>
              <a:t>A</a:t>
            </a:r>
            <a:r>
              <a:rPr kumimoji="0" lang="en-US" b="1"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t the end of 2021</a:t>
            </a: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 the collaboration is planning to put into operation 10 clusters with 2880 optical modules. This will allow about 30 extraterrestrial events with energies above 100 </a:t>
            </a:r>
            <a:r>
              <a:rPr kumimoji="0" lang="en-US" b="0" i="0" u="none" strike="noStrike" cap="none" normalizeH="0" baseline="0" dirty="0" err="1">
                <a:ln>
                  <a:noFill/>
                </a:ln>
                <a:solidFill>
                  <a:srgbClr val="002060"/>
                </a:solidFill>
                <a:effectLst/>
                <a:latin typeface="Arial" pitchFamily="34" charset="0"/>
                <a:ea typeface="Times New Roman" pitchFamily="18" charset="0"/>
                <a:cs typeface="Times New Roman" pitchFamily="18" charset="0"/>
              </a:rPr>
              <a:t>TeV</a:t>
            </a: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 to be accumulated for detailed investigations of “</a:t>
            </a:r>
            <a:r>
              <a:rPr kumimoji="0" lang="en-US" b="0" i="0" u="none" strike="noStrike" cap="none" normalizeH="0" baseline="0" dirty="0" err="1">
                <a:ln>
                  <a:noFill/>
                </a:ln>
                <a:solidFill>
                  <a:srgbClr val="002060"/>
                </a:solidFill>
                <a:effectLst/>
                <a:latin typeface="Arial" pitchFamily="34" charset="0"/>
                <a:ea typeface="Times New Roman" pitchFamily="18" charset="0"/>
                <a:cs typeface="Times New Roman" pitchFamily="18" charset="0"/>
              </a:rPr>
              <a:t>IceCube</a:t>
            </a:r>
            <a:r>
              <a:rPr kumimoji="0" lang="en-US" b="0" i="0" u="none" strike="noStrike" cap="none" normalizeH="0" baseline="0" dirty="0">
                <a:ln>
                  <a:noFill/>
                </a:ln>
                <a:solidFill>
                  <a:srgbClr val="002060"/>
                </a:solidFill>
                <a:effectLst/>
                <a:latin typeface="Arial" pitchFamily="34" charset="0"/>
                <a:ea typeface="Times New Roman" pitchFamily="18" charset="0"/>
                <a:cs typeface="Times New Roman" pitchFamily="18" charset="0"/>
              </a:rPr>
              <a:t> signal”. </a:t>
            </a:r>
            <a:endParaRPr kumimoji="0" lang="en-US" b="0" i="0" u="sng" strike="noStrike" cap="none" normalizeH="0" baseline="0" dirty="0">
              <a:ln>
                <a:noFill/>
              </a:ln>
              <a:solidFill>
                <a:srgbClr val="002060"/>
              </a:solidFill>
              <a:effectLst/>
              <a:latin typeface="Arial" pitchFamily="34" charset="0"/>
              <a:ea typeface="Times New Roman" pitchFamily="18" charset="0"/>
              <a:cs typeface="Arial" pitchFamily="34" charset="0"/>
            </a:endParaRPr>
          </a:p>
        </p:txBody>
      </p:sp>
      <p:sp>
        <p:nvSpPr>
          <p:cNvPr id="4" name="Прямоугольник 3"/>
          <p:cNvSpPr/>
          <p:nvPr/>
        </p:nvSpPr>
        <p:spPr>
          <a:xfrm>
            <a:off x="3297292" y="81499"/>
            <a:ext cx="2549416" cy="400110"/>
          </a:xfrm>
          <a:prstGeom prst="rect">
            <a:avLst/>
          </a:prstGeom>
        </p:spPr>
        <p:txBody>
          <a:bodyPr wrap="none">
            <a:spAutoFit/>
          </a:bodyPr>
          <a:lstStyle/>
          <a:p>
            <a:pPr lvl="0" indent="449263" fontAlgn="base">
              <a:spcBef>
                <a:spcPct val="0"/>
              </a:spcBef>
              <a:spcAft>
                <a:spcPct val="0"/>
              </a:spcAft>
            </a:pPr>
            <a:r>
              <a:rPr lang="en-US" sz="2000" b="1" i="1" dirty="0">
                <a:solidFill>
                  <a:srgbClr val="C00000"/>
                </a:solidFill>
                <a:latin typeface="Arial" pitchFamily="34" charset="0"/>
                <a:ea typeface="Times New Roman" pitchFamily="18" charset="0"/>
                <a:cs typeface="Times New Roman" pitchFamily="18" charset="0"/>
              </a:rPr>
              <a:t>Project BAIKAL</a:t>
            </a:r>
            <a:endParaRPr lang="ru-RU" sz="2000" dirty="0">
              <a:solidFill>
                <a:srgbClr val="C00000"/>
              </a:solidFill>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fld id="{017C60C2-FB95-4464-969C-DC460CD1CFD8}" type="slidenum">
              <a:rPr lang="ru-RU" smtClean="0"/>
              <a:pPr/>
              <a:t>8</a:t>
            </a:fld>
            <a:endParaRPr lang="ru-RU"/>
          </a:p>
        </p:txBody>
      </p:sp>
      <p:sp>
        <p:nvSpPr>
          <p:cNvPr id="2" name="Прямоугольник 1">
            <a:extLst>
              <a:ext uri="{FF2B5EF4-FFF2-40B4-BE49-F238E27FC236}">
                <a16:creationId xmlns:a16="http://schemas.microsoft.com/office/drawing/2014/main" id="{4702D517-AC75-4978-AA3C-90B2998FD750}"/>
              </a:ext>
            </a:extLst>
          </p:cNvPr>
          <p:cNvSpPr/>
          <p:nvPr/>
        </p:nvSpPr>
        <p:spPr>
          <a:xfrm>
            <a:off x="7087027" y="2164130"/>
            <a:ext cx="1850186"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Times New Roman" pitchFamily="18" charset="0"/>
              </a:rPr>
              <a:t>Igor </a:t>
            </a:r>
            <a:r>
              <a:rPr lang="en-US" sz="1600" b="1" dirty="0" err="1">
                <a:solidFill>
                  <a:srgbClr val="0033CC"/>
                </a:solidFill>
                <a:latin typeface="Arial" pitchFamily="34" charset="0"/>
                <a:ea typeface="Times New Roman" pitchFamily="18" charset="0"/>
                <a:cs typeface="Times New Roman" pitchFamily="18" charset="0"/>
              </a:rPr>
              <a:t>Belolaptikov</a:t>
            </a:r>
            <a:endParaRPr lang="ru-RU" sz="1600" dirty="0">
              <a:solidFill>
                <a:srgbClr val="0033CC"/>
              </a:solidFill>
            </a:endParaRPr>
          </a:p>
        </p:txBody>
      </p:sp>
      <p:sp>
        <p:nvSpPr>
          <p:cNvPr id="3" name="Прямоугольник 2">
            <a:extLst>
              <a:ext uri="{FF2B5EF4-FFF2-40B4-BE49-F238E27FC236}">
                <a16:creationId xmlns:a16="http://schemas.microsoft.com/office/drawing/2014/main" id="{E99BA19B-E481-4A74-84B8-60D62CAD94C1}"/>
              </a:ext>
            </a:extLst>
          </p:cNvPr>
          <p:cNvSpPr/>
          <p:nvPr/>
        </p:nvSpPr>
        <p:spPr>
          <a:xfrm>
            <a:off x="220850" y="443610"/>
            <a:ext cx="6583398" cy="2015936"/>
          </a:xfrm>
          <a:prstGeom prst="rect">
            <a:avLst/>
          </a:prstGeom>
        </p:spPr>
        <p:txBody>
          <a:bodyPr wrap="square">
            <a:spAutoFit/>
          </a:bodyPr>
          <a:lstStyle/>
          <a:p>
            <a:pPr lvl="0" algn="just" eaLnBrk="0" fontAlgn="base" hangingPunct="0">
              <a:spcBef>
                <a:spcPct val="0"/>
              </a:spcBef>
              <a:spcAft>
                <a:spcPct val="0"/>
              </a:spcAft>
            </a:pPr>
            <a:r>
              <a:rPr lang="en-US" sz="1700" dirty="0">
                <a:solidFill>
                  <a:srgbClr val="002060"/>
                </a:solidFill>
                <a:latin typeface="Arial" pitchFamily="34" charset="0"/>
                <a:ea typeface="Times New Roman" pitchFamily="18" charset="0"/>
                <a:cs typeface="Times New Roman" pitchFamily="18" charset="0"/>
              </a:rPr>
              <a:t>The PAC </a:t>
            </a:r>
          </a:p>
          <a:p>
            <a:pPr marL="742950" lvl="1"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Times New Roman" pitchFamily="18" charset="0"/>
              </a:rPr>
              <a:t>heard a report and proposal for extension of the project of deep-water investigations with the neutrino telescope at Lake Baikal (</a:t>
            </a:r>
            <a:r>
              <a:rPr lang="en-US" sz="1700" b="1" dirty="0">
                <a:solidFill>
                  <a:srgbClr val="002060"/>
                </a:solidFill>
                <a:latin typeface="Arial" pitchFamily="34" charset="0"/>
                <a:ea typeface="Times New Roman" pitchFamily="18" charset="0"/>
                <a:cs typeface="Times New Roman" pitchFamily="18" charset="0"/>
              </a:rPr>
              <a:t>project BAIKAL)</a:t>
            </a:r>
          </a:p>
          <a:p>
            <a:pPr marL="742950" lvl="1" indent="-285750" algn="just" eaLnBrk="0" fontAlgn="base" hangingPunct="0">
              <a:spcBef>
                <a:spcPct val="0"/>
              </a:spcBef>
              <a:spcAft>
                <a:spcPct val="0"/>
              </a:spcAft>
              <a:buFont typeface="Arial" panose="020B0604020202020204" pitchFamily="34" charset="0"/>
              <a:buChar char="•"/>
            </a:pPr>
            <a:endParaRPr lang="en-US" sz="600" b="1" dirty="0">
              <a:solidFill>
                <a:srgbClr val="002060"/>
              </a:solidFill>
              <a:latin typeface="Arial" pitchFamily="34" charset="0"/>
              <a:ea typeface="Times New Roman" pitchFamily="18" charset="0"/>
              <a:cs typeface="Times New Roman" pitchFamily="18" charset="0"/>
            </a:endParaRPr>
          </a:p>
          <a:p>
            <a:pPr marL="742950" lvl="1"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Times New Roman" pitchFamily="18" charset="0"/>
              </a:rPr>
              <a:t>underlines the important role played by the BAIKAL project together with the </a:t>
            </a:r>
            <a:r>
              <a:rPr lang="en-US" sz="1700" dirty="0" err="1">
                <a:solidFill>
                  <a:srgbClr val="002060"/>
                </a:solidFill>
                <a:latin typeface="Arial" pitchFamily="34" charset="0"/>
                <a:ea typeface="Times New Roman" pitchFamily="18" charset="0"/>
                <a:cs typeface="Times New Roman" pitchFamily="18" charset="0"/>
              </a:rPr>
              <a:t>IceCube</a:t>
            </a:r>
            <a:r>
              <a:rPr lang="en-US" sz="1700" dirty="0">
                <a:solidFill>
                  <a:srgbClr val="002060"/>
                </a:solidFill>
                <a:latin typeface="Arial" pitchFamily="34" charset="0"/>
                <a:ea typeface="Times New Roman" pitchFamily="18" charset="0"/>
                <a:cs typeface="Times New Roman" pitchFamily="18" charset="0"/>
              </a:rPr>
              <a:t> experiment to study the high-energy neutrino flux from all directions of the sky.</a:t>
            </a:r>
            <a:endParaRPr lang="ru-RU" sz="1700" b="1" dirty="0">
              <a:solidFill>
                <a:srgbClr val="002060"/>
              </a:solidFill>
              <a:latin typeface="Arial" pitchFamily="34" charset="0"/>
              <a:cs typeface="Arial" pitchFamily="34" charset="0"/>
            </a:endParaRPr>
          </a:p>
        </p:txBody>
      </p:sp>
      <p:sp>
        <p:nvSpPr>
          <p:cNvPr id="8" name="Нижний колонтитул 4">
            <a:extLst>
              <a:ext uri="{FF2B5EF4-FFF2-40B4-BE49-F238E27FC236}">
                <a16:creationId xmlns:a16="http://schemas.microsoft.com/office/drawing/2014/main" id="{20D542A1-A950-2540-8A81-329F96ABA3B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0604" y="3725908"/>
            <a:ext cx="184731" cy="300082"/>
          </a:xfrm>
          <a:prstGeom prst="rect">
            <a:avLst/>
          </a:prstGeom>
          <a:noFill/>
        </p:spPr>
        <p:txBody>
          <a:bodyPr wrap="none" rtlCol="0">
            <a:spAutoFit/>
          </a:bodyPr>
          <a:lstStyle/>
          <a:p>
            <a:pPr>
              <a:defRPr/>
            </a:pPr>
            <a:endParaRPr lang="ru-RU" sz="1350" b="1" dirty="0">
              <a:ln>
                <a:solidFill>
                  <a:prstClr val="white"/>
                </a:solidFill>
              </a:ln>
              <a:solidFill>
                <a:prstClr val="black"/>
              </a:solidFill>
              <a:effectLst>
                <a:outerShdw blurRad="38100" dist="38100" dir="2700000" algn="tl">
                  <a:srgbClr val="000000">
                    <a:alpha val="43137"/>
                  </a:srgbClr>
                </a:outerShdw>
              </a:effectLst>
            </a:endParaRPr>
          </a:p>
        </p:txBody>
      </p:sp>
      <p:pic>
        <p:nvPicPr>
          <p:cNvPr id="53" name="Рисунок 52"/>
          <p:cNvPicPr>
            <a:picLocks noChangeAspect="1"/>
          </p:cNvPicPr>
          <p:nvPr/>
        </p:nvPicPr>
        <p:blipFill rotWithShape="1">
          <a:blip r:embed="rId2">
            <a:extLst>
              <a:ext uri="{28A0092B-C50C-407E-A947-70E740481C1C}">
                <a14:useLocalDpi xmlns:a14="http://schemas.microsoft.com/office/drawing/2010/main" val="0"/>
              </a:ext>
            </a:extLst>
          </a:blip>
          <a:srcRect t="7642"/>
          <a:stretch/>
        </p:blipFill>
        <p:spPr>
          <a:xfrm>
            <a:off x="0" y="-27384"/>
            <a:ext cx="9138387" cy="5180385"/>
          </a:xfrm>
          <a:prstGeom prst="rect">
            <a:avLst/>
          </a:prstGeom>
        </p:spPr>
      </p:pic>
      <p:grpSp>
        <p:nvGrpSpPr>
          <p:cNvPr id="6" name="Группа 5"/>
          <p:cNvGrpSpPr/>
          <p:nvPr/>
        </p:nvGrpSpPr>
        <p:grpSpPr>
          <a:xfrm>
            <a:off x="8839054" y="1278409"/>
            <a:ext cx="300082" cy="3261039"/>
            <a:chOff x="9292639" y="-47147"/>
            <a:chExt cx="458692" cy="4439013"/>
          </a:xfrm>
        </p:grpSpPr>
        <p:cxnSp>
          <p:nvCxnSpPr>
            <p:cNvPr id="7" name="Прямая со стрелкой 6"/>
            <p:cNvCxnSpPr/>
            <p:nvPr/>
          </p:nvCxnSpPr>
          <p:spPr>
            <a:xfrm flipH="1">
              <a:off x="9328058" y="-47147"/>
              <a:ext cx="10579" cy="4439013"/>
            </a:xfrm>
            <a:prstGeom prst="straightConnector1">
              <a:avLst/>
            </a:prstGeom>
            <a:ln w="34925">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035169" y="1834119"/>
              <a:ext cx="973631" cy="458692"/>
            </a:xfrm>
            <a:prstGeom prst="rect">
              <a:avLst/>
            </a:prstGeom>
            <a:noFill/>
          </p:spPr>
          <p:txBody>
            <a:bodyPr wrap="none" rtlCol="0">
              <a:spAutoFit/>
            </a:bodyPr>
            <a:lstStyle/>
            <a:p>
              <a:pPr>
                <a:defRPr/>
              </a:pPr>
              <a:r>
                <a:rPr lang="en-US" sz="1350" b="1" dirty="0">
                  <a:ln>
                    <a:solidFill>
                      <a:prstClr val="white"/>
                    </a:solidFill>
                  </a:ln>
                  <a:solidFill>
                    <a:srgbClr val="1F497D">
                      <a:lumMod val="20000"/>
                      <a:lumOff val="80000"/>
                    </a:srgbClr>
                  </a:solidFill>
                </a:rPr>
                <a:t>~600 m</a:t>
              </a:r>
              <a:endParaRPr lang="ru-RU" sz="1350" b="1" dirty="0">
                <a:ln>
                  <a:solidFill>
                    <a:prstClr val="white"/>
                  </a:solidFill>
                </a:ln>
                <a:solidFill>
                  <a:srgbClr val="1F497D">
                    <a:lumMod val="20000"/>
                    <a:lumOff val="80000"/>
                  </a:srgbClr>
                </a:solidFill>
              </a:endParaRPr>
            </a:p>
          </p:txBody>
        </p:sp>
      </p:grpSp>
      <p:sp>
        <p:nvSpPr>
          <p:cNvPr id="10" name="Цилиндр 9"/>
          <p:cNvSpPr/>
          <p:nvPr/>
        </p:nvSpPr>
        <p:spPr>
          <a:xfrm>
            <a:off x="2691730" y="1121691"/>
            <a:ext cx="5488173" cy="3540038"/>
          </a:xfrm>
          <a:prstGeom prst="can">
            <a:avLst>
              <a:gd name="adj" fmla="val 12656"/>
            </a:avLst>
          </a:prstGeom>
          <a:solidFill>
            <a:schemeClr val="accent1">
              <a:lumMod val="20000"/>
              <a:lumOff val="80000"/>
              <a:alpha val="7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dirty="0">
              <a:ln>
                <a:solidFill>
                  <a:prstClr val="white"/>
                </a:solidFill>
              </a:ln>
              <a:solidFill>
                <a:prstClr val="white"/>
              </a:solidFill>
            </a:endParaRPr>
          </a:p>
        </p:txBody>
      </p:sp>
      <p:grpSp>
        <p:nvGrpSpPr>
          <p:cNvPr id="12" name="Группа 11"/>
          <p:cNvGrpSpPr/>
          <p:nvPr/>
        </p:nvGrpSpPr>
        <p:grpSpPr>
          <a:xfrm>
            <a:off x="2719506" y="853489"/>
            <a:ext cx="5989404" cy="4197419"/>
            <a:chOff x="4341627" y="751418"/>
            <a:chExt cx="7050644" cy="5596558"/>
          </a:xfrm>
        </p:grpSpPr>
        <p:cxnSp>
          <p:nvCxnSpPr>
            <p:cNvPr id="16" name="Прямая со стрелкой 15"/>
            <p:cNvCxnSpPr/>
            <p:nvPr/>
          </p:nvCxnSpPr>
          <p:spPr>
            <a:xfrm flipV="1">
              <a:off x="7252923" y="5483808"/>
              <a:ext cx="1127097" cy="13846"/>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Цилиндр 16"/>
            <p:cNvSpPr/>
            <p:nvPr/>
          </p:nvSpPr>
          <p:spPr>
            <a:xfrm>
              <a:off x="4356675" y="1331409"/>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18" name="Цилиндр 17"/>
            <p:cNvSpPr/>
            <p:nvPr/>
          </p:nvSpPr>
          <p:spPr>
            <a:xfrm>
              <a:off x="5623769" y="1206295"/>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19" name="Цилиндр 18"/>
            <p:cNvSpPr/>
            <p:nvPr/>
          </p:nvSpPr>
          <p:spPr>
            <a:xfrm>
              <a:off x="6980147" y="1149567"/>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0" name="Цилиндр 19"/>
            <p:cNvSpPr/>
            <p:nvPr/>
          </p:nvSpPr>
          <p:spPr>
            <a:xfrm>
              <a:off x="8315490" y="1171167"/>
              <a:ext cx="1200156" cy="4315506"/>
            </a:xfrm>
            <a:prstGeom prst="can">
              <a:avLst>
                <a:gd name="adj" fmla="val 112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1" name="Цилиндр 20"/>
            <p:cNvSpPr/>
            <p:nvPr/>
          </p:nvSpPr>
          <p:spPr>
            <a:xfrm>
              <a:off x="6666839" y="1371783"/>
              <a:ext cx="1200156" cy="4315506"/>
            </a:xfrm>
            <a:prstGeom prst="can">
              <a:avLst>
                <a:gd name="adj" fmla="val 112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2" name="Цилиндр 21"/>
            <p:cNvSpPr/>
            <p:nvPr/>
          </p:nvSpPr>
          <p:spPr>
            <a:xfrm>
              <a:off x="5505772" y="1481469"/>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3" name="Цилиндр 22"/>
            <p:cNvSpPr/>
            <p:nvPr/>
          </p:nvSpPr>
          <p:spPr>
            <a:xfrm>
              <a:off x="7606855" y="1492281"/>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4" name="Цилиндр 23"/>
            <p:cNvSpPr/>
            <p:nvPr/>
          </p:nvSpPr>
          <p:spPr>
            <a:xfrm>
              <a:off x="9387904" y="1312976"/>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cxnSp>
          <p:nvCxnSpPr>
            <p:cNvPr id="25" name="Gerade Verbindung mit Pfeil 7"/>
            <p:cNvCxnSpPr/>
            <p:nvPr/>
          </p:nvCxnSpPr>
          <p:spPr>
            <a:xfrm flipV="1">
              <a:off x="9242692" y="5987427"/>
              <a:ext cx="1265849" cy="24464"/>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41627" y="6329118"/>
              <a:ext cx="6320130" cy="0"/>
            </a:xfrm>
            <a:prstGeom prst="straightConnector1">
              <a:avLst/>
            </a:prstGeom>
            <a:ln w="34925">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4834" y="5947867"/>
              <a:ext cx="732547" cy="400109"/>
            </a:xfrm>
            <a:prstGeom prst="rect">
              <a:avLst/>
            </a:prstGeom>
            <a:noFill/>
          </p:spPr>
          <p:txBody>
            <a:bodyPr wrap="none" rtlCol="0">
              <a:spAutoFit/>
            </a:bodyPr>
            <a:lstStyle/>
            <a:p>
              <a:pPr>
                <a:defRPr/>
              </a:pPr>
              <a:r>
                <a:rPr lang="en-US" sz="1350" b="1" dirty="0">
                  <a:ln>
                    <a:solidFill>
                      <a:prstClr val="white"/>
                    </a:solidFill>
                  </a:ln>
                  <a:solidFill>
                    <a:srgbClr val="1F497D">
                      <a:lumMod val="20000"/>
                      <a:lumOff val="80000"/>
                    </a:srgbClr>
                  </a:solidFill>
                </a:rPr>
                <a:t>~1 km</a:t>
              </a:r>
              <a:endParaRPr lang="ru-RU" sz="1350" b="1" dirty="0">
                <a:ln>
                  <a:solidFill>
                    <a:prstClr val="white"/>
                  </a:solidFill>
                </a:ln>
                <a:solidFill>
                  <a:srgbClr val="1F497D">
                    <a:lumMod val="20000"/>
                    <a:lumOff val="80000"/>
                  </a:srgbClr>
                </a:solidFill>
              </a:endParaRPr>
            </a:p>
          </p:txBody>
        </p:sp>
        <p:sp>
          <p:nvSpPr>
            <p:cNvPr id="28" name="TextBox 27"/>
            <p:cNvSpPr txBox="1"/>
            <p:nvPr/>
          </p:nvSpPr>
          <p:spPr>
            <a:xfrm>
              <a:off x="9536160" y="5841232"/>
              <a:ext cx="710852" cy="369332"/>
            </a:xfrm>
            <a:prstGeom prst="rect">
              <a:avLst/>
            </a:prstGeom>
            <a:solidFill>
              <a:srgbClr val="6699FF"/>
            </a:solidFill>
          </p:spPr>
          <p:txBody>
            <a:bodyPr wrap="square" rtlCol="0">
              <a:spAutoFit/>
            </a:bodyPr>
            <a:lstStyle/>
            <a:p>
              <a:pPr>
                <a:defRPr/>
              </a:pPr>
              <a:r>
                <a:rPr lang="en-US" sz="1200" dirty="0">
                  <a:ln>
                    <a:solidFill>
                      <a:prstClr val="white"/>
                    </a:solidFill>
                  </a:ln>
                  <a:solidFill>
                    <a:prstClr val="white"/>
                  </a:solidFill>
                </a:rPr>
                <a:t>120 m</a:t>
              </a:r>
              <a:endParaRPr lang="ru-RU" sz="1200" dirty="0">
                <a:ln>
                  <a:solidFill>
                    <a:prstClr val="white"/>
                  </a:solidFill>
                </a:ln>
                <a:solidFill>
                  <a:prstClr val="white"/>
                </a:solidFill>
              </a:endParaRPr>
            </a:p>
          </p:txBody>
        </p:sp>
        <p:grpSp>
          <p:nvGrpSpPr>
            <p:cNvPr id="29" name="Группа 28"/>
            <p:cNvGrpSpPr/>
            <p:nvPr/>
          </p:nvGrpSpPr>
          <p:grpSpPr>
            <a:xfrm>
              <a:off x="4934503" y="751418"/>
              <a:ext cx="1209041" cy="1103107"/>
              <a:chOff x="1887023" y="836712"/>
              <a:chExt cx="1343522" cy="1103107"/>
            </a:xfrm>
          </p:grpSpPr>
          <p:sp>
            <p:nvSpPr>
              <p:cNvPr id="49" name="TextBox 48"/>
              <p:cNvSpPr txBox="1"/>
              <p:nvPr/>
            </p:nvSpPr>
            <p:spPr>
              <a:xfrm rot="206125">
                <a:off x="2124005" y="1567410"/>
                <a:ext cx="761604" cy="372409"/>
              </a:xfrm>
              <a:prstGeom prst="rect">
                <a:avLst/>
              </a:prstGeom>
              <a:noFill/>
            </p:spPr>
            <p:txBody>
              <a:bodyPr wrap="none" rtlCol="0">
                <a:spAutoFit/>
              </a:bodyPr>
              <a:lstStyle/>
              <a:p>
                <a:pPr>
                  <a:defRPr/>
                </a:pPr>
                <a:r>
                  <a:rPr lang="en-US" sz="1215" b="1" dirty="0">
                    <a:ln>
                      <a:solidFill>
                        <a:prstClr val="white"/>
                      </a:solidFill>
                    </a:ln>
                    <a:solidFill>
                      <a:prstClr val="black"/>
                    </a:solidFill>
                  </a:rPr>
                  <a:t>300 m</a:t>
                </a:r>
                <a:endParaRPr lang="ru-RU" sz="1215" b="1" dirty="0">
                  <a:ln>
                    <a:solidFill>
                      <a:prstClr val="white"/>
                    </a:solidFill>
                  </a:ln>
                  <a:solidFill>
                    <a:prstClr val="black"/>
                  </a:solidFill>
                </a:endParaRPr>
              </a:p>
            </p:txBody>
          </p:sp>
          <p:cxnSp>
            <p:nvCxnSpPr>
              <p:cNvPr id="50" name="Прямая соединительная линия 49"/>
              <p:cNvCxnSpPr/>
              <p:nvPr/>
            </p:nvCxnSpPr>
            <p:spPr>
              <a:xfrm>
                <a:off x="1887023" y="864609"/>
                <a:ext cx="0" cy="827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194752" y="836712"/>
                <a:ext cx="1926" cy="916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1922817" y="1540970"/>
                <a:ext cx="1307728" cy="99165"/>
              </a:xfrm>
              <a:prstGeom prst="straightConnector1">
                <a:avLst/>
              </a:prstGeom>
              <a:ln w="444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Прямоугольник 29"/>
            <p:cNvSpPr/>
            <p:nvPr/>
          </p:nvSpPr>
          <p:spPr>
            <a:xfrm>
              <a:off x="7514269" y="799807"/>
              <a:ext cx="1200156" cy="753164"/>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1200" b="1" dirty="0">
                  <a:solidFill>
                    <a:prstClr val="black"/>
                  </a:solidFill>
                  <a:cs typeface="Arial" panose="020B0604020202020204" pitchFamily="34" charset="0"/>
                </a:rPr>
                <a:t>April 2017</a:t>
              </a:r>
            </a:p>
            <a:p>
              <a:pPr algn="ctr">
                <a:defRPr/>
              </a:pPr>
              <a:r>
                <a:rPr lang="en-US" sz="1200" b="1" dirty="0">
                  <a:solidFill>
                    <a:prstClr val="black"/>
                  </a:solidFill>
                  <a:cs typeface="Arial" panose="020B0604020202020204" pitchFamily="34" charset="0"/>
                </a:rPr>
                <a:t>Taking data</a:t>
              </a:r>
              <a:endParaRPr lang="ru-RU" sz="1200" b="1" dirty="0">
                <a:solidFill>
                  <a:prstClr val="black"/>
                </a:solidFill>
                <a:cs typeface="Arial" panose="020B0604020202020204" pitchFamily="34" charset="0"/>
              </a:endParaRPr>
            </a:p>
          </p:txBody>
        </p:sp>
        <p:grpSp>
          <p:nvGrpSpPr>
            <p:cNvPr id="31" name="Группа 30"/>
            <p:cNvGrpSpPr/>
            <p:nvPr/>
          </p:nvGrpSpPr>
          <p:grpSpPr>
            <a:xfrm>
              <a:off x="9271772" y="834926"/>
              <a:ext cx="1265849" cy="4922412"/>
              <a:chOff x="6207505" y="822667"/>
              <a:chExt cx="1407767" cy="4518163"/>
            </a:xfrm>
          </p:grpSpPr>
          <p:grpSp>
            <p:nvGrpSpPr>
              <p:cNvPr id="43" name="Группа 42"/>
              <p:cNvGrpSpPr/>
              <p:nvPr/>
            </p:nvGrpSpPr>
            <p:grpSpPr>
              <a:xfrm>
                <a:off x="6207505" y="822667"/>
                <a:ext cx="1407767" cy="4502135"/>
                <a:chOff x="6079552" y="-438017"/>
                <a:chExt cx="1451190" cy="4792091"/>
              </a:xfrm>
            </p:grpSpPr>
            <p:grpSp>
              <p:nvGrpSpPr>
                <p:cNvPr id="45" name="Группа 44"/>
                <p:cNvGrpSpPr/>
                <p:nvPr/>
              </p:nvGrpSpPr>
              <p:grpSpPr>
                <a:xfrm>
                  <a:off x="6079552" y="-438017"/>
                  <a:ext cx="1451190" cy="4792091"/>
                  <a:chOff x="7249879" y="-510243"/>
                  <a:chExt cx="1451190" cy="4792091"/>
                </a:xfrm>
                <a:solidFill>
                  <a:schemeClr val="accent1"/>
                </a:solidFill>
              </p:grpSpPr>
              <p:sp>
                <p:nvSpPr>
                  <p:cNvPr id="47" name="TextBox 46"/>
                  <p:cNvSpPr txBox="1"/>
                  <p:nvPr/>
                </p:nvSpPr>
                <p:spPr>
                  <a:xfrm>
                    <a:off x="7249879" y="-510243"/>
                    <a:ext cx="1451190" cy="841946"/>
                  </a:xfrm>
                  <a:prstGeom prst="rect">
                    <a:avLst/>
                  </a:prstGeom>
                  <a:solidFill>
                    <a:schemeClr val="bg1"/>
                  </a:solidFill>
                  <a:ln>
                    <a:solidFill>
                      <a:srgbClr val="FFC000"/>
                    </a:solidFill>
                  </a:ln>
                </p:spPr>
                <p:txBody>
                  <a:bodyPr wrap="square" rtlCol="0">
                    <a:spAutoFit/>
                  </a:bodyPr>
                  <a:lstStyle/>
                  <a:p>
                    <a:pPr algn="ctr">
                      <a:defRPr/>
                    </a:pPr>
                    <a:r>
                      <a:rPr lang="en-US" sz="1200" b="1" dirty="0">
                        <a:solidFill>
                          <a:prstClr val="black"/>
                        </a:solidFill>
                        <a:cs typeface="Arial" panose="020B0604020202020204" pitchFamily="34" charset="0"/>
                      </a:rPr>
                      <a:t>April 2016</a:t>
                    </a:r>
                  </a:p>
                  <a:p>
                    <a:pPr algn="ctr">
                      <a:defRPr/>
                    </a:pPr>
                    <a:r>
                      <a:rPr lang="en-US" sz="1200" b="1" dirty="0">
                        <a:solidFill>
                          <a:prstClr val="black"/>
                        </a:solidFill>
                        <a:cs typeface="Arial" panose="020B0604020202020204" pitchFamily="34" charset="0"/>
                      </a:rPr>
                      <a:t>Taking data</a:t>
                    </a:r>
                    <a:endParaRPr lang="ru-RU" sz="1200" b="1" dirty="0">
                      <a:solidFill>
                        <a:prstClr val="black"/>
                      </a:solidFill>
                      <a:cs typeface="Arial" panose="020B0604020202020204" pitchFamily="34" charset="0"/>
                    </a:endParaRPr>
                  </a:p>
                  <a:p>
                    <a:pPr>
                      <a:defRPr/>
                    </a:pPr>
                    <a:endParaRPr lang="en-US" sz="1200" u="sng" dirty="0">
                      <a:ln>
                        <a:solidFill>
                          <a:prstClr val="white"/>
                        </a:solidFill>
                      </a:ln>
                      <a:solidFill>
                        <a:srgbClr val="C00000"/>
                      </a:solidFill>
                    </a:endParaRPr>
                  </a:p>
                </p:txBody>
              </p:sp>
              <p:pic>
                <p:nvPicPr>
                  <p:cNvPr id="48" name="Рисунок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95" y="159766"/>
                    <a:ext cx="1375879" cy="4122082"/>
                  </a:xfrm>
                  <a:prstGeom prst="rect">
                    <a:avLst/>
                  </a:prstGeom>
                  <a:grpFill/>
                  <a:ln w="38100">
                    <a:solidFill>
                      <a:srgbClr val="00B050"/>
                    </a:solidFill>
                  </a:ln>
                </p:spPr>
              </p:pic>
            </p:grpSp>
            <p:sp>
              <p:nvSpPr>
                <p:cNvPr id="46" name="Овал 45"/>
                <p:cNvSpPr/>
                <p:nvPr/>
              </p:nvSpPr>
              <p:spPr>
                <a:xfrm>
                  <a:off x="6095468" y="170845"/>
                  <a:ext cx="1375879" cy="12748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sp>
            <p:nvSpPr>
              <p:cNvPr id="44" name="Овал 43"/>
              <p:cNvSpPr/>
              <p:nvPr/>
            </p:nvSpPr>
            <p:spPr>
              <a:xfrm>
                <a:off x="6234135" y="5248647"/>
                <a:ext cx="1344260" cy="92183"/>
              </a:xfrm>
              <a:prstGeom prst="ellipse">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grpSp>
          <p:nvGrpSpPr>
            <p:cNvPr id="32" name="Группа 31"/>
            <p:cNvGrpSpPr/>
            <p:nvPr/>
          </p:nvGrpSpPr>
          <p:grpSpPr>
            <a:xfrm>
              <a:off x="7553489" y="1479712"/>
              <a:ext cx="1218809" cy="4299210"/>
              <a:chOff x="6222942" y="1394689"/>
              <a:chExt cx="1355453" cy="3946141"/>
            </a:xfrm>
          </p:grpSpPr>
          <p:grpSp>
            <p:nvGrpSpPr>
              <p:cNvPr id="39" name="Группа 38"/>
              <p:cNvGrpSpPr/>
              <p:nvPr/>
            </p:nvGrpSpPr>
            <p:grpSpPr>
              <a:xfrm>
                <a:off x="6222942" y="1394689"/>
                <a:ext cx="1334709" cy="3930113"/>
                <a:chOff x="6095468" y="170845"/>
                <a:chExt cx="1375879" cy="4183229"/>
              </a:xfrm>
            </p:grpSpPr>
            <p:pic>
              <p:nvPicPr>
                <p:cNvPr id="41" name="Рисунок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468" y="231992"/>
                  <a:ext cx="1375878" cy="4122082"/>
                </a:xfrm>
                <a:prstGeom prst="rect">
                  <a:avLst/>
                </a:prstGeom>
                <a:solidFill>
                  <a:schemeClr val="accent1"/>
                </a:solidFill>
                <a:ln w="38100">
                  <a:solidFill>
                    <a:srgbClr val="00B050"/>
                  </a:solidFill>
                </a:ln>
              </p:spPr>
            </p:pic>
            <p:sp>
              <p:nvSpPr>
                <p:cNvPr id="42" name="Овал 41"/>
                <p:cNvSpPr/>
                <p:nvPr/>
              </p:nvSpPr>
              <p:spPr>
                <a:xfrm>
                  <a:off x="6095468" y="170845"/>
                  <a:ext cx="1375879" cy="12748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sp>
            <p:nvSpPr>
              <p:cNvPr id="40" name="Овал 39"/>
              <p:cNvSpPr/>
              <p:nvPr/>
            </p:nvSpPr>
            <p:spPr>
              <a:xfrm>
                <a:off x="6234135" y="5248647"/>
                <a:ext cx="1344260" cy="92183"/>
              </a:xfrm>
              <a:prstGeom prst="ellipse">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pic>
          <p:nvPicPr>
            <p:cNvPr id="33" name="Рисунок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9946" y="2851743"/>
              <a:ext cx="830639" cy="2830555"/>
            </a:xfrm>
            <a:prstGeom prst="rect">
              <a:avLst/>
            </a:prstGeom>
            <a:ln w="38100">
              <a:solidFill>
                <a:srgbClr val="FF0000"/>
              </a:solidFill>
            </a:ln>
          </p:spPr>
        </p:pic>
        <p:grpSp>
          <p:nvGrpSpPr>
            <p:cNvPr id="34" name="Группа 33"/>
            <p:cNvGrpSpPr/>
            <p:nvPr/>
          </p:nvGrpSpPr>
          <p:grpSpPr>
            <a:xfrm>
              <a:off x="5666408" y="2663439"/>
              <a:ext cx="2081666" cy="2287203"/>
              <a:chOff x="4145737" y="2883466"/>
              <a:chExt cx="2081666" cy="2287203"/>
            </a:xfrm>
          </p:grpSpPr>
          <p:pic>
            <p:nvPicPr>
              <p:cNvPr id="37" name="Рисунок 36" descr="OM_vid_subcon.png"/>
              <p:cNvPicPr>
                <a:picLocks noChangeAspect="1"/>
              </p:cNvPicPr>
              <p:nvPr/>
            </p:nvPicPr>
            <p:blipFill>
              <a:blip r:embed="rId5" cstate="print">
                <a:lum bright="-14000" contrast="22000"/>
                <a:extLst>
                  <a:ext uri="{28A0092B-C50C-407E-A947-70E740481C1C}">
                    <a14:useLocalDpi xmlns:a14="http://schemas.microsoft.com/office/drawing/2010/main" val="0"/>
                  </a:ext>
                </a:extLst>
              </a:blip>
              <a:srcRect l="14172" r="14172"/>
              <a:stretch>
                <a:fillRect/>
              </a:stretch>
            </p:blipFill>
            <p:spPr bwMode="auto">
              <a:xfrm>
                <a:off x="4145737" y="2883466"/>
                <a:ext cx="1800225" cy="22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Блок-схема: объединение 37"/>
              <p:cNvSpPr/>
              <p:nvPr/>
            </p:nvSpPr>
            <p:spPr>
              <a:xfrm rot="16200000">
                <a:off x="5275215" y="3695600"/>
                <a:ext cx="1662186" cy="242190"/>
              </a:xfrm>
              <a:prstGeom prst="flowChartMer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350">
                  <a:solidFill>
                    <a:prstClr val="black"/>
                  </a:solidFill>
                </a:endParaRPr>
              </a:p>
            </p:txBody>
          </p:sp>
        </p:grpSp>
        <p:pic>
          <p:nvPicPr>
            <p:cNvPr id="35" name="Picture 6" descr="http://km-shop.su/images/sk-00669.jpg"/>
            <p:cNvPicPr>
              <a:picLocks noChangeAspect="1" noChangeArrowheads="1"/>
            </p:cNvPicPr>
            <p:nvPr/>
          </p:nvPicPr>
          <p:blipFill rotWithShape="1">
            <a:blip r:embed="rId6">
              <a:extLst>
                <a:ext uri="{28A0092B-C50C-407E-A947-70E740481C1C}">
                  <a14:useLocalDpi xmlns:a14="http://schemas.microsoft.com/office/drawing/2010/main" val="0"/>
                </a:ext>
              </a:extLst>
            </a:blip>
            <a:srcRect l="43078" t="13009" r="39134"/>
            <a:stretch/>
          </p:blipFill>
          <p:spPr bwMode="auto">
            <a:xfrm>
              <a:off x="10672191" y="1634492"/>
              <a:ext cx="720080" cy="410538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9136189" y="3385340"/>
              <a:ext cx="1452137" cy="861775"/>
            </a:xfrm>
            <a:prstGeom prst="rect">
              <a:avLst/>
            </a:prstGeom>
            <a:solidFill>
              <a:schemeClr val="bg1"/>
            </a:solidFill>
          </p:spPr>
          <p:txBody>
            <a:bodyPr wrap="square" rtlCol="0">
              <a:spAutoFit/>
            </a:bodyPr>
            <a:lstStyle/>
            <a:p>
              <a:pPr algn="ctr"/>
              <a:r>
                <a:rPr lang="en-US" sz="1200" b="1" dirty="0">
                  <a:solidFill>
                    <a:prstClr val="black"/>
                  </a:solidFill>
                </a:rPr>
                <a:t>“</a:t>
              </a:r>
              <a:r>
                <a:rPr lang="en-US" sz="1200" b="1" dirty="0" err="1">
                  <a:solidFill>
                    <a:prstClr val="black"/>
                  </a:solidFill>
                </a:rPr>
                <a:t>Dubna</a:t>
              </a:r>
              <a:r>
                <a:rPr lang="en-US" sz="1200" b="1" dirty="0">
                  <a:solidFill>
                    <a:prstClr val="black"/>
                  </a:solidFill>
                </a:rPr>
                <a:t>” </a:t>
              </a:r>
            </a:p>
            <a:p>
              <a:pPr algn="ctr"/>
              <a:r>
                <a:rPr lang="en-US" sz="1200" b="1" dirty="0">
                  <a:solidFill>
                    <a:prstClr val="black"/>
                  </a:solidFill>
                </a:rPr>
                <a:t>Demonstration </a:t>
              </a:r>
            </a:p>
            <a:p>
              <a:pPr algn="ctr"/>
              <a:r>
                <a:rPr lang="en-US" sz="1200" b="1" dirty="0">
                  <a:solidFill>
                    <a:prstClr val="black"/>
                  </a:solidFill>
                </a:rPr>
                <a:t>Cluster (2015) </a:t>
              </a:r>
              <a:endParaRPr lang="ru-RU" sz="1200" b="1" dirty="0">
                <a:solidFill>
                  <a:prstClr val="black"/>
                </a:solidFill>
              </a:endParaRPr>
            </a:p>
          </p:txBody>
        </p:sp>
      </p:grpSp>
      <p:cxnSp>
        <p:nvCxnSpPr>
          <p:cNvPr id="13" name="Прямая со стрелкой 12"/>
          <p:cNvCxnSpPr/>
          <p:nvPr/>
        </p:nvCxnSpPr>
        <p:spPr>
          <a:xfrm flipH="1">
            <a:off x="5100784" y="720304"/>
            <a:ext cx="275677" cy="82086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420537" y="708678"/>
            <a:ext cx="184795" cy="5306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55992" y="308210"/>
            <a:ext cx="4352858" cy="415498"/>
          </a:xfrm>
          <a:prstGeom prst="rect">
            <a:avLst/>
          </a:prstGeom>
          <a:noFill/>
        </p:spPr>
        <p:txBody>
          <a:bodyPr wrap="none" rtlCol="0">
            <a:spAutoFit/>
          </a:bodyPr>
          <a:lstStyle/>
          <a:p>
            <a:r>
              <a:rPr lang="en-US" sz="2100" b="1" dirty="0">
                <a:ln w="3175" cmpd="sng">
                  <a:noFill/>
                </a:ln>
                <a:solidFill>
                  <a:schemeClr val="bg1"/>
                </a:solidFill>
                <a:effectLst>
                  <a:outerShdw blurRad="38100" dist="38100" dir="2700000" algn="tl">
                    <a:srgbClr val="000000">
                      <a:alpha val="43137"/>
                    </a:srgbClr>
                  </a:outerShdw>
                </a:effectLst>
                <a:latin typeface="+mj-lt"/>
                <a:ea typeface="+mj-ea"/>
                <a:cs typeface="+mj-cs"/>
              </a:rPr>
              <a:t>Deployment plan for expedition 2018</a:t>
            </a:r>
            <a:endParaRPr lang="ru-RU" sz="2100" b="1" dirty="0">
              <a:ln w="3175" cmpd="sng">
                <a:noFill/>
              </a:ln>
              <a:solidFill>
                <a:schemeClr val="bg1"/>
              </a:solidFill>
              <a:effectLst>
                <a:outerShdw blurRad="38100" dist="38100" dir="2700000" algn="tl">
                  <a:srgbClr val="000000">
                    <a:alpha val="43137"/>
                  </a:srgbClr>
                </a:outerShdw>
              </a:effectLst>
              <a:latin typeface="+mj-lt"/>
              <a:ea typeface="+mj-ea"/>
              <a:cs typeface="+mj-cs"/>
            </a:endParaRPr>
          </a:p>
        </p:txBody>
      </p:sp>
      <p:sp>
        <p:nvSpPr>
          <p:cNvPr id="54" name="Прямоугольник 53">
            <a:extLst>
              <a:ext uri="{FF2B5EF4-FFF2-40B4-BE49-F238E27FC236}">
                <a16:creationId xmlns:a16="http://schemas.microsoft.com/office/drawing/2014/main" id="{318D109C-51A1-4A56-9E23-ECD1F8040BA3}"/>
              </a:ext>
            </a:extLst>
          </p:cNvPr>
          <p:cNvSpPr/>
          <p:nvPr/>
        </p:nvSpPr>
        <p:spPr>
          <a:xfrm>
            <a:off x="-154905" y="5434074"/>
            <a:ext cx="9144000" cy="923330"/>
          </a:xfrm>
          <a:prstGeom prst="rect">
            <a:avLst/>
          </a:prstGeom>
        </p:spPr>
        <p:txBody>
          <a:bodyPr wrap="square">
            <a:spAutoFit/>
          </a:bodyPr>
          <a:lstStyle/>
          <a:p>
            <a:pPr lvl="0" indent="45085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a:t>
            </a:r>
          </a:p>
          <a:p>
            <a:pPr lvl="0" indent="45085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recommends continuation of the BAIKAL project in 2019–2023 and expects a publication of the first results in due time.</a:t>
            </a:r>
            <a:endParaRPr lang="ru-RU" b="1" dirty="0">
              <a:solidFill>
                <a:srgbClr val="C00000"/>
              </a:solidFill>
              <a:latin typeface="Arial" pitchFamily="34" charset="0"/>
              <a:cs typeface="Arial" pitchFamily="34" charset="0"/>
            </a:endParaRPr>
          </a:p>
        </p:txBody>
      </p:sp>
      <p:pic>
        <p:nvPicPr>
          <p:cNvPr id="9" name="Рисунок 8">
            <a:extLst>
              <a:ext uri="{FF2B5EF4-FFF2-40B4-BE49-F238E27FC236}">
                <a16:creationId xmlns:a16="http://schemas.microsoft.com/office/drawing/2014/main" id="{1078A7C7-BAEC-4077-8E9E-1DD5189ACAD5}"/>
              </a:ext>
            </a:extLst>
          </p:cNvPr>
          <p:cNvPicPr>
            <a:picLocks noChangeAspect="1"/>
          </p:cNvPicPr>
          <p:nvPr/>
        </p:nvPicPr>
        <p:blipFill>
          <a:blip r:embed="rId7"/>
          <a:stretch>
            <a:fillRect/>
          </a:stretch>
        </p:blipFill>
        <p:spPr>
          <a:xfrm>
            <a:off x="-50939" y="253505"/>
            <a:ext cx="3066236" cy="1558177"/>
          </a:xfrm>
          <a:prstGeom prst="rect">
            <a:avLst/>
          </a:prstGeom>
        </p:spPr>
      </p:pic>
      <p:sp>
        <p:nvSpPr>
          <p:cNvPr id="55" name="Нижний колонтитул 4">
            <a:extLst>
              <a:ext uri="{FF2B5EF4-FFF2-40B4-BE49-F238E27FC236}">
                <a16:creationId xmlns:a16="http://schemas.microsoft.com/office/drawing/2014/main" id="{282BAC16-FEE4-744D-843A-72EDF8E16DF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Report 47 PAC –NP , M. Lewitowicz</a:t>
            </a:r>
            <a:endParaRPr lang="ru-RU" dirty="0"/>
          </a:p>
        </p:txBody>
      </p:sp>
    </p:spTree>
    <p:extLst>
      <p:ext uri="{BB962C8B-B14F-4D97-AF65-F5344CB8AC3E}">
        <p14:creationId xmlns:p14="http://schemas.microsoft.com/office/powerpoint/2010/main" val="23335757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13242</TotalTime>
  <Words>2365</Words>
  <Application>Microsoft Macintosh PowerPoint</Application>
  <PresentationFormat>Affichage à l'écran (4:3)</PresentationFormat>
  <Paragraphs>313</Paragraphs>
  <Slides>26</Slides>
  <Notes>9</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5" baseType="lpstr">
      <vt:lpstr>Batang</vt:lpstr>
      <vt:lpstr>맑은 고딕</vt:lpstr>
      <vt:lpstr>MS PGothic</vt:lpstr>
      <vt:lpstr>Arial</vt:lpstr>
      <vt:lpstr>Calibri</vt:lpstr>
      <vt:lpstr>Symbol</vt:lpstr>
      <vt:lpstr>Times New Roman</vt:lpstr>
      <vt:lpstr>Тема Office</vt:lpstr>
      <vt:lpstr>Plot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Utilisateur de Microsoft Office</cp:lastModifiedBy>
  <cp:revision>282</cp:revision>
  <dcterms:created xsi:type="dcterms:W3CDTF">2017-07-20T07:19:18Z</dcterms:created>
  <dcterms:modified xsi:type="dcterms:W3CDTF">2018-02-21T16:50:23Z</dcterms:modified>
</cp:coreProperties>
</file>