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Override1.xml" ContentType="application/vnd.openxmlformats-officedocument.themeOverrid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notesSlides/notesSlide3.xml" ContentType="application/vnd.openxmlformats-officedocument.presentationml.notesSlide+xml"/>
  <Override PartName="/ppt/charts/chart4.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7" r:id="rId3"/>
  </p:sldMasterIdLst>
  <p:notesMasterIdLst>
    <p:notesMasterId r:id="rId29"/>
  </p:notesMasterIdLst>
  <p:sldIdLst>
    <p:sldId id="256" r:id="rId4"/>
    <p:sldId id="258" r:id="rId5"/>
    <p:sldId id="291" r:id="rId6"/>
    <p:sldId id="292" r:id="rId7"/>
    <p:sldId id="290" r:id="rId8"/>
    <p:sldId id="295" r:id="rId9"/>
    <p:sldId id="296" r:id="rId10"/>
    <p:sldId id="297" r:id="rId11"/>
    <p:sldId id="298" r:id="rId12"/>
    <p:sldId id="294" r:id="rId13"/>
    <p:sldId id="299" r:id="rId14"/>
    <p:sldId id="300" r:id="rId15"/>
    <p:sldId id="293" r:id="rId16"/>
    <p:sldId id="270" r:id="rId17"/>
    <p:sldId id="271" r:id="rId18"/>
    <p:sldId id="302" r:id="rId19"/>
    <p:sldId id="303" r:id="rId20"/>
    <p:sldId id="304" r:id="rId21"/>
    <p:sldId id="305" r:id="rId22"/>
    <p:sldId id="272" r:id="rId23"/>
    <p:sldId id="273" r:id="rId24"/>
    <p:sldId id="283" r:id="rId25"/>
    <p:sldId id="289" r:id="rId26"/>
    <p:sldId id="301" r:id="rId27"/>
    <p:sldId id="28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E70C08F6-624A-4303-86F1-A4787E89888B}">
          <p14:sldIdLst>
            <p14:sldId id="256"/>
          </p14:sldIdLst>
        </p14:section>
        <p14:section name="Intro" id="{15344FDE-A0AA-40CD-9348-4688F80FC7C8}">
          <p14:sldIdLst>
            <p14:sldId id="258"/>
            <p14:sldId id="291"/>
            <p14:sldId id="292"/>
            <p14:sldId id="290"/>
          </p14:sldIdLst>
        </p14:section>
        <p14:section name="Sources" id="{2CF63BC8-5A8C-4358-9C22-97B7ABD8F25D}">
          <p14:sldIdLst>
            <p14:sldId id="295"/>
            <p14:sldId id="296"/>
            <p14:sldId id="297"/>
            <p14:sldId id="298"/>
            <p14:sldId id="294"/>
          </p14:sldIdLst>
        </p14:section>
        <p14:section name="User program" id="{711ABDD7-386E-49C8-B248-155FC046132C}">
          <p14:sldIdLst>
            <p14:sldId id="299"/>
            <p14:sldId id="300"/>
          </p14:sldIdLst>
        </p14:section>
        <p14:section name="Science" id="{5BC31C7E-6144-4CBD-B6D9-4B11AC0504E0}">
          <p14:sldIdLst>
            <p14:sldId id="293"/>
            <p14:sldId id="270"/>
            <p14:sldId id="271"/>
            <p14:sldId id="302"/>
            <p14:sldId id="303"/>
            <p14:sldId id="304"/>
            <p14:sldId id="305"/>
            <p14:sldId id="272"/>
            <p14:sldId id="273"/>
          </p14:sldIdLst>
        </p14:section>
        <p14:section name="New Source" id="{3FC99CFC-A7DD-410B-BCDA-B22164BC922F}">
          <p14:sldIdLst>
            <p14:sldId id="283"/>
            <p14:sldId id="289"/>
          </p14:sldIdLst>
        </p14:section>
        <p14:section name="Conclusion" id="{FC3862FA-C84E-4D7E-8F8F-BDEC159E99FB}">
          <p14:sldIdLst>
            <p14:sldId id="301"/>
          </p14:sldIdLst>
        </p14:section>
        <p14:section name="Aknowledgements" id="{CFAB86E9-7A2C-475C-8098-49D11AF1936A}">
          <p14:sldIdLst>
            <p14:sldId id="28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82811" autoAdjust="0"/>
  </p:normalViewPr>
  <p:slideViewPr>
    <p:cSldViewPr snapToGrid="0">
      <p:cViewPr varScale="1">
        <p:scale>
          <a:sx n="84" d="100"/>
          <a:sy n="84" d="100"/>
        </p:scale>
        <p:origin x="25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a:effectLst/>
            <a:sp3d/>
          </c:spPr>
          <c:invertIfNegative val="0"/>
          <c:cat>
            <c:numRef>
              <c:f>Лист1!$D$1:$D$7</c:f>
              <c:numCache>
                <c:formatCode>General</c:formatCode>
                <c:ptCount val="7"/>
                <c:pt idx="0">
                  <c:v>2013</c:v>
                </c:pt>
                <c:pt idx="1">
                  <c:v>2014</c:v>
                </c:pt>
                <c:pt idx="2">
                  <c:v>2015</c:v>
                </c:pt>
                <c:pt idx="3">
                  <c:v>2016</c:v>
                </c:pt>
                <c:pt idx="4">
                  <c:v>2017</c:v>
                </c:pt>
                <c:pt idx="5">
                  <c:v>2018</c:v>
                </c:pt>
              </c:numCache>
            </c:numRef>
          </c:cat>
          <c:val>
            <c:numRef>
              <c:f>Лист1!$E$1:$E$7</c:f>
              <c:numCache>
                <c:formatCode>General</c:formatCode>
                <c:ptCount val="7"/>
                <c:pt idx="0">
                  <c:v>26</c:v>
                </c:pt>
                <c:pt idx="1">
                  <c:v>19</c:v>
                </c:pt>
                <c:pt idx="2">
                  <c:v>27</c:v>
                </c:pt>
                <c:pt idx="3">
                  <c:v>42</c:v>
                </c:pt>
                <c:pt idx="4">
                  <c:v>44</c:v>
                </c:pt>
                <c:pt idx="5">
                  <c:v>14</c:v>
                </c:pt>
              </c:numCache>
            </c:numRef>
          </c:val>
          <c:extLst>
            <c:ext xmlns:c16="http://schemas.microsoft.com/office/drawing/2014/chart" uri="{C3380CC4-5D6E-409C-BE32-E72D297353CC}">
              <c16:uniqueId val="{00000000-A49F-4025-930C-E203E1918A2C}"/>
            </c:ext>
          </c:extLst>
        </c:ser>
        <c:dLbls>
          <c:showLegendKey val="0"/>
          <c:showVal val="0"/>
          <c:showCatName val="0"/>
          <c:showSerName val="0"/>
          <c:showPercent val="0"/>
          <c:showBubbleSize val="0"/>
        </c:dLbls>
        <c:gapWidth val="219"/>
        <c:shape val="box"/>
        <c:axId val="472828696"/>
        <c:axId val="472829024"/>
        <c:axId val="0"/>
      </c:bar3DChart>
      <c:catAx>
        <c:axId val="472828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72829024"/>
        <c:crosses val="autoZero"/>
        <c:auto val="1"/>
        <c:lblAlgn val="ctr"/>
        <c:lblOffset val="100"/>
        <c:noMultiLvlLbl val="0"/>
      </c:catAx>
      <c:valAx>
        <c:axId val="4728290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728286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3200" b="1">
                <a:solidFill>
                  <a:schemeClr val="tx1"/>
                </a:solidFill>
              </a:rPr>
              <a:t>FLNP age distribution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cat>
            <c:strRef>
              <c:f>ISSExport1519216280188!$C$6:$C$13</c:f>
              <c:strCache>
                <c:ptCount val="8"/>
                <c:pt idx="0">
                  <c:v>21-30</c:v>
                </c:pt>
                <c:pt idx="1">
                  <c:v>31-40</c:v>
                </c:pt>
                <c:pt idx="2">
                  <c:v>41-50</c:v>
                </c:pt>
                <c:pt idx="3">
                  <c:v>51-60</c:v>
                </c:pt>
                <c:pt idx="4">
                  <c:v>61-65</c:v>
                </c:pt>
                <c:pt idx="5">
                  <c:v>66-70</c:v>
                </c:pt>
                <c:pt idx="6">
                  <c:v>71-75</c:v>
                </c:pt>
                <c:pt idx="7">
                  <c:v>76 и ст.</c:v>
                </c:pt>
              </c:strCache>
            </c:strRef>
          </c:cat>
          <c:val>
            <c:numRef>
              <c:f>ISSExport1519216280188!$D$6:$D$13</c:f>
              <c:numCache>
                <c:formatCode>0</c:formatCode>
                <c:ptCount val="8"/>
                <c:pt idx="0">
                  <c:v>110</c:v>
                </c:pt>
                <c:pt idx="1">
                  <c:v>110</c:v>
                </c:pt>
                <c:pt idx="2">
                  <c:v>68</c:v>
                </c:pt>
                <c:pt idx="3">
                  <c:v>98</c:v>
                </c:pt>
                <c:pt idx="4">
                  <c:v>61</c:v>
                </c:pt>
                <c:pt idx="5">
                  <c:v>32</c:v>
                </c:pt>
                <c:pt idx="6">
                  <c:v>25</c:v>
                </c:pt>
                <c:pt idx="7">
                  <c:v>33</c:v>
                </c:pt>
              </c:numCache>
            </c:numRef>
          </c:val>
          <c:extLst>
            <c:ext xmlns:c16="http://schemas.microsoft.com/office/drawing/2014/chart" uri="{C3380CC4-5D6E-409C-BE32-E72D297353CC}">
              <c16:uniqueId val="{00000000-CE97-4C1F-B348-7F6E066B3846}"/>
            </c:ext>
          </c:extLst>
        </c:ser>
        <c:dLbls>
          <c:showLegendKey val="0"/>
          <c:showVal val="0"/>
          <c:showCatName val="0"/>
          <c:showSerName val="0"/>
          <c:showPercent val="0"/>
          <c:showBubbleSize val="0"/>
        </c:dLbls>
        <c:gapWidth val="219"/>
        <c:shape val="box"/>
        <c:axId val="590325536"/>
        <c:axId val="590325864"/>
        <c:axId val="0"/>
      </c:bar3DChart>
      <c:catAx>
        <c:axId val="590325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590325864"/>
        <c:crosses val="autoZero"/>
        <c:auto val="1"/>
        <c:lblAlgn val="ctr"/>
        <c:lblOffset val="100"/>
        <c:noMultiLvlLbl val="0"/>
      </c:catAx>
      <c:valAx>
        <c:axId val="5903258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590325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9014947492699852E-2"/>
          <c:y val="5.574446409184694E-2"/>
          <c:w val="0.45513276655953144"/>
          <c:h val="0.83085770344923393"/>
        </c:manualLayout>
      </c:layout>
      <c:doughnutChart>
        <c:varyColors val="1"/>
        <c:ser>
          <c:idx val="0"/>
          <c:order val="0"/>
          <c:dPt>
            <c:idx val="3"/>
            <c:bubble3D val="0"/>
            <c:spPr>
              <a:solidFill>
                <a:srgbClr val="FF33CC"/>
              </a:solidFill>
              <a:ln>
                <a:solidFill>
                  <a:schemeClr val="accent1"/>
                </a:solidFill>
              </a:ln>
            </c:spPr>
            <c:extLst>
              <c:ext xmlns:c16="http://schemas.microsoft.com/office/drawing/2014/chart" uri="{C3380CC4-5D6E-409C-BE32-E72D297353CC}">
                <c16:uniqueId val="{00000001-C281-481C-B31B-AA14251D61AD}"/>
              </c:ext>
            </c:extLst>
          </c:dPt>
          <c:dPt>
            <c:idx val="5"/>
            <c:bubble3D val="0"/>
            <c:spPr>
              <a:solidFill>
                <a:srgbClr val="00B050"/>
              </a:solidFill>
            </c:spPr>
            <c:extLst>
              <c:ext xmlns:c16="http://schemas.microsoft.com/office/drawing/2014/chart" uri="{C3380CC4-5D6E-409C-BE32-E72D297353CC}">
                <c16:uniqueId val="{00000003-C281-481C-B31B-AA14251D61AD}"/>
              </c:ext>
            </c:extLst>
          </c:dPt>
          <c:dPt>
            <c:idx val="9"/>
            <c:bubble3D val="0"/>
            <c:spPr>
              <a:solidFill>
                <a:schemeClr val="accent6">
                  <a:lumMod val="60000"/>
                  <a:lumOff val="40000"/>
                </a:schemeClr>
              </a:solidFill>
            </c:spPr>
            <c:extLst>
              <c:ext xmlns:c16="http://schemas.microsoft.com/office/drawing/2014/chart" uri="{C3380CC4-5D6E-409C-BE32-E72D297353CC}">
                <c16:uniqueId val="{00000005-C281-481C-B31B-AA14251D61AD}"/>
              </c:ext>
            </c:extLst>
          </c:dPt>
          <c:dPt>
            <c:idx val="10"/>
            <c:bubble3D val="0"/>
            <c:spPr>
              <a:solidFill>
                <a:srgbClr val="FF0000"/>
              </a:solidFill>
            </c:spPr>
            <c:extLst>
              <c:ext xmlns:c16="http://schemas.microsoft.com/office/drawing/2014/chart" uri="{C3380CC4-5D6E-409C-BE32-E72D297353CC}">
                <c16:uniqueId val="{00000007-C281-481C-B31B-AA14251D61AD}"/>
              </c:ext>
            </c:extLst>
          </c:dPt>
          <c:dPt>
            <c:idx val="12"/>
            <c:bubble3D val="0"/>
            <c:spPr>
              <a:solidFill>
                <a:srgbClr val="7030A0"/>
              </a:solidFill>
            </c:spPr>
            <c:extLst>
              <c:ext xmlns:c16="http://schemas.microsoft.com/office/drawing/2014/chart" uri="{C3380CC4-5D6E-409C-BE32-E72D297353CC}">
                <c16:uniqueId val="{00000009-C281-481C-B31B-AA14251D61AD}"/>
              </c:ext>
            </c:extLst>
          </c:dPt>
          <c:dPt>
            <c:idx val="13"/>
            <c:bubble3D val="0"/>
            <c:spPr>
              <a:solidFill>
                <a:srgbClr val="0066FF"/>
              </a:solidFill>
            </c:spPr>
            <c:extLst>
              <c:ext xmlns:c16="http://schemas.microsoft.com/office/drawing/2014/chart" uri="{C3380CC4-5D6E-409C-BE32-E72D297353CC}">
                <c16:uniqueId val="{0000000B-C281-481C-B31B-AA14251D61AD}"/>
              </c:ext>
            </c:extLst>
          </c:dPt>
          <c:dPt>
            <c:idx val="17"/>
            <c:bubble3D val="0"/>
            <c:spPr>
              <a:solidFill>
                <a:srgbClr val="FFFF00"/>
              </a:solidFill>
            </c:spPr>
            <c:extLst>
              <c:ext xmlns:c16="http://schemas.microsoft.com/office/drawing/2014/chart" uri="{C3380CC4-5D6E-409C-BE32-E72D297353CC}">
                <c16:uniqueId val="{0000000D-C281-481C-B31B-AA14251D61AD}"/>
              </c:ext>
            </c:extLst>
          </c:dPt>
          <c:dLbls>
            <c:dLbl>
              <c:idx val="0"/>
              <c:delete val="1"/>
              <c:extLst>
                <c:ext xmlns:c15="http://schemas.microsoft.com/office/drawing/2012/chart" uri="{CE6537A1-D6FC-4f65-9D91-7224C49458BB}"/>
                <c:ext xmlns:c16="http://schemas.microsoft.com/office/drawing/2014/chart" uri="{C3380CC4-5D6E-409C-BE32-E72D297353CC}">
                  <c16:uniqueId val="{0000000E-C281-481C-B31B-AA14251D61AD}"/>
                </c:ext>
              </c:extLst>
            </c:dLbl>
            <c:dLbl>
              <c:idx val="1"/>
              <c:delete val="1"/>
              <c:extLst>
                <c:ext xmlns:c15="http://schemas.microsoft.com/office/drawing/2012/chart" uri="{CE6537A1-D6FC-4f65-9D91-7224C49458BB}"/>
                <c:ext xmlns:c16="http://schemas.microsoft.com/office/drawing/2014/chart" uri="{C3380CC4-5D6E-409C-BE32-E72D297353CC}">
                  <c16:uniqueId val="{0000000F-C281-481C-B31B-AA14251D61AD}"/>
                </c:ext>
              </c:extLst>
            </c:dLbl>
            <c:dLbl>
              <c:idx val="2"/>
              <c:delete val="1"/>
              <c:extLst>
                <c:ext xmlns:c15="http://schemas.microsoft.com/office/drawing/2012/chart" uri="{CE6537A1-D6FC-4f65-9D91-7224C49458BB}"/>
                <c:ext xmlns:c16="http://schemas.microsoft.com/office/drawing/2014/chart" uri="{C3380CC4-5D6E-409C-BE32-E72D297353CC}">
                  <c16:uniqueId val="{00000010-C281-481C-B31B-AA14251D61AD}"/>
                </c:ext>
              </c:extLst>
            </c:dLbl>
            <c:dLbl>
              <c:idx val="4"/>
              <c:delete val="1"/>
              <c:extLst>
                <c:ext xmlns:c15="http://schemas.microsoft.com/office/drawing/2012/chart" uri="{CE6537A1-D6FC-4f65-9D91-7224C49458BB}"/>
                <c:ext xmlns:c16="http://schemas.microsoft.com/office/drawing/2014/chart" uri="{C3380CC4-5D6E-409C-BE32-E72D297353CC}">
                  <c16:uniqueId val="{00000011-C281-481C-B31B-AA14251D61AD}"/>
                </c:ext>
              </c:extLst>
            </c:dLbl>
            <c:dLbl>
              <c:idx val="6"/>
              <c:delete val="1"/>
              <c:extLst>
                <c:ext xmlns:c15="http://schemas.microsoft.com/office/drawing/2012/chart" uri="{CE6537A1-D6FC-4f65-9D91-7224C49458BB}"/>
                <c:ext xmlns:c16="http://schemas.microsoft.com/office/drawing/2014/chart" uri="{C3380CC4-5D6E-409C-BE32-E72D297353CC}">
                  <c16:uniqueId val="{00000012-C281-481C-B31B-AA14251D61AD}"/>
                </c:ext>
              </c:extLst>
            </c:dLbl>
            <c:dLbl>
              <c:idx val="7"/>
              <c:delete val="1"/>
              <c:extLst>
                <c:ext xmlns:c15="http://schemas.microsoft.com/office/drawing/2012/chart" uri="{CE6537A1-D6FC-4f65-9D91-7224C49458BB}"/>
                <c:ext xmlns:c16="http://schemas.microsoft.com/office/drawing/2014/chart" uri="{C3380CC4-5D6E-409C-BE32-E72D297353CC}">
                  <c16:uniqueId val="{00000013-C281-481C-B31B-AA14251D61AD}"/>
                </c:ext>
              </c:extLst>
            </c:dLbl>
            <c:dLbl>
              <c:idx val="8"/>
              <c:delete val="1"/>
              <c:extLst>
                <c:ext xmlns:c15="http://schemas.microsoft.com/office/drawing/2012/chart" uri="{CE6537A1-D6FC-4f65-9D91-7224C49458BB}"/>
                <c:ext xmlns:c16="http://schemas.microsoft.com/office/drawing/2014/chart" uri="{C3380CC4-5D6E-409C-BE32-E72D297353CC}">
                  <c16:uniqueId val="{00000014-C281-481C-B31B-AA14251D61AD}"/>
                </c:ext>
              </c:extLst>
            </c:dLbl>
            <c:dLbl>
              <c:idx val="11"/>
              <c:delete val="1"/>
              <c:extLst>
                <c:ext xmlns:c15="http://schemas.microsoft.com/office/drawing/2012/chart" uri="{CE6537A1-D6FC-4f65-9D91-7224C49458BB}"/>
                <c:ext xmlns:c16="http://schemas.microsoft.com/office/drawing/2014/chart" uri="{C3380CC4-5D6E-409C-BE32-E72D297353CC}">
                  <c16:uniqueId val="{00000015-C281-481C-B31B-AA14251D61AD}"/>
                </c:ext>
              </c:extLst>
            </c:dLbl>
            <c:dLbl>
              <c:idx val="15"/>
              <c:delete val="1"/>
              <c:extLst>
                <c:ext xmlns:c15="http://schemas.microsoft.com/office/drawing/2012/chart" uri="{CE6537A1-D6FC-4f65-9D91-7224C49458BB}"/>
                <c:ext xmlns:c16="http://schemas.microsoft.com/office/drawing/2014/chart" uri="{C3380CC4-5D6E-409C-BE32-E72D297353CC}">
                  <c16:uniqueId val="{00000016-C281-481C-B31B-AA14251D61AD}"/>
                </c:ext>
              </c:extLst>
            </c:dLbl>
            <c:dLbl>
              <c:idx val="16"/>
              <c:delete val="1"/>
              <c:extLst>
                <c:ext xmlns:c15="http://schemas.microsoft.com/office/drawing/2012/chart" uri="{CE6537A1-D6FC-4f65-9D91-7224C49458BB}"/>
                <c:ext xmlns:c16="http://schemas.microsoft.com/office/drawing/2014/chart" uri="{C3380CC4-5D6E-409C-BE32-E72D297353CC}">
                  <c16:uniqueId val="{00000017-C281-481C-B31B-AA14251D61AD}"/>
                </c:ext>
              </c:extLst>
            </c:dLbl>
            <c:dLbl>
              <c:idx val="18"/>
              <c:delete val="1"/>
              <c:extLst>
                <c:ext xmlns:c15="http://schemas.microsoft.com/office/drawing/2012/chart" uri="{CE6537A1-D6FC-4f65-9D91-7224C49458BB}"/>
                <c:ext xmlns:c16="http://schemas.microsoft.com/office/drawing/2014/chart" uri="{C3380CC4-5D6E-409C-BE32-E72D297353CC}">
                  <c16:uniqueId val="{00000018-C281-481C-B31B-AA14251D61AD}"/>
                </c:ext>
              </c:extLst>
            </c:dLbl>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[Книга1]Лист1!$A$1:$A$19</c:f>
              <c:strCache>
                <c:ptCount val="19"/>
                <c:pt idx="0">
                  <c:v>Azerbaijan </c:v>
                </c:pt>
                <c:pt idx="1">
                  <c:v>Belarus</c:v>
                </c:pt>
                <c:pt idx="2">
                  <c:v>Bulgaria</c:v>
                </c:pt>
                <c:pt idx="3">
                  <c:v>China</c:v>
                </c:pt>
                <c:pt idx="4">
                  <c:v>Czech Republic</c:v>
                </c:pt>
                <c:pt idx="5">
                  <c:v>Germany</c:v>
                </c:pt>
                <c:pt idx="6">
                  <c:v>India</c:v>
                </c:pt>
                <c:pt idx="7">
                  <c:v>Latvia</c:v>
                </c:pt>
                <c:pt idx="8">
                  <c:v>Moldova</c:v>
                </c:pt>
                <c:pt idx="9">
                  <c:v>Mongolia</c:v>
                </c:pt>
                <c:pt idx="10">
                  <c:v>Poland</c:v>
                </c:pt>
                <c:pt idx="11">
                  <c:v>Republic of Korea</c:v>
                </c:pt>
                <c:pt idx="12">
                  <c:v>Romania </c:v>
                </c:pt>
                <c:pt idx="13">
                  <c:v>Russia</c:v>
                </c:pt>
                <c:pt idx="14">
                  <c:v>Slovakia </c:v>
                </c:pt>
                <c:pt idx="15">
                  <c:v>Sweden</c:v>
                </c:pt>
                <c:pt idx="16">
                  <c:v>Taiwan</c:v>
                </c:pt>
                <c:pt idx="17">
                  <c:v>Ukraine</c:v>
                </c:pt>
                <c:pt idx="18">
                  <c:v>Vietnam</c:v>
                </c:pt>
              </c:strCache>
            </c:strRef>
          </c:cat>
          <c:val>
            <c:numRef>
              <c:f>[Книга1]Лист1!$B$1:$B$19</c:f>
              <c:numCache>
                <c:formatCode>General</c:formatCode>
                <c:ptCount val="19"/>
                <c:pt idx="0">
                  <c:v>3</c:v>
                </c:pt>
                <c:pt idx="1">
                  <c:v>2</c:v>
                </c:pt>
                <c:pt idx="2">
                  <c:v>1</c:v>
                </c:pt>
                <c:pt idx="3">
                  <c:v>12</c:v>
                </c:pt>
                <c:pt idx="4">
                  <c:v>3</c:v>
                </c:pt>
                <c:pt idx="5">
                  <c:v>24</c:v>
                </c:pt>
                <c:pt idx="6">
                  <c:v>1</c:v>
                </c:pt>
                <c:pt idx="7">
                  <c:v>1</c:v>
                </c:pt>
                <c:pt idx="8">
                  <c:v>1</c:v>
                </c:pt>
                <c:pt idx="9">
                  <c:v>6</c:v>
                </c:pt>
                <c:pt idx="10">
                  <c:v>22</c:v>
                </c:pt>
                <c:pt idx="11">
                  <c:v>1</c:v>
                </c:pt>
                <c:pt idx="12">
                  <c:v>23</c:v>
                </c:pt>
                <c:pt idx="13">
                  <c:v>31</c:v>
                </c:pt>
                <c:pt idx="14">
                  <c:v>11</c:v>
                </c:pt>
                <c:pt idx="15">
                  <c:v>2</c:v>
                </c:pt>
                <c:pt idx="16">
                  <c:v>2</c:v>
                </c:pt>
                <c:pt idx="17">
                  <c:v>26</c:v>
                </c:pt>
                <c:pt idx="18">
                  <c:v>2</c:v>
                </c:pt>
              </c:numCache>
            </c:numRef>
          </c:val>
          <c:extLst>
            <c:ext xmlns:c16="http://schemas.microsoft.com/office/drawing/2014/chart" uri="{C3380CC4-5D6E-409C-BE32-E72D297353CC}">
              <c16:uniqueId val="{00000019-C281-481C-B31B-AA14251D61AD}"/>
            </c:ext>
          </c:extLst>
        </c:ser>
        <c:dLbls>
          <c:showLegendKey val="0"/>
          <c:showVal val="0"/>
          <c:showCatName val="0"/>
          <c:showSerName val="0"/>
          <c:showPercent val="1"/>
          <c:showBubbleSize val="0"/>
          <c:showLeaderLines val="1"/>
        </c:dLbls>
        <c:firstSliceAng val="0"/>
        <c:holeSize val="50"/>
      </c:doughnutChart>
    </c:plotArea>
    <c:legend>
      <c:legendPos val="r"/>
      <c:layout>
        <c:manualLayout>
          <c:xMode val="edge"/>
          <c:yMode val="edge"/>
          <c:x val="0.51624763409962771"/>
          <c:y val="6.1626205815182196E-2"/>
          <c:w val="0.47194789113358204"/>
          <c:h val="0.87674731567644981"/>
        </c:manualLayout>
      </c:layout>
      <c:overlay val="0"/>
      <c:spPr>
        <a:solidFill>
          <a:sysClr val="window" lastClr="FFFFFF"/>
        </a:solidFill>
        <a:ln w="25400" cap="flat" cmpd="sng" algn="ctr">
          <a:solidFill>
            <a:srgbClr val="ED7D31"/>
          </a:solidFill>
          <a:prstDash val="solid"/>
        </a:ln>
        <a:effectLst/>
      </c:spPr>
    </c:legend>
    <c:plotVisOnly val="1"/>
    <c:dispBlanksAs val="gap"/>
    <c:showDLblsOverMax val="0"/>
  </c:chart>
  <c:spPr>
    <a:solidFill>
      <a:sysClr val="window" lastClr="FFFFFF"/>
    </a:solidFill>
    <a:ln w="25400" cap="flat" cmpd="sng" algn="ctr">
      <a:solidFill>
        <a:srgbClr val="ED7D31"/>
      </a:solidFill>
      <a:prstDash val="solid"/>
    </a:ln>
    <a:effectLst/>
  </c:spPr>
  <c:txPr>
    <a:bodyPr/>
    <a:lstStyle/>
    <a:p>
      <a:pPr>
        <a:defRPr>
          <a:solidFill>
            <a:sysClr val="windowText" lastClr="000000"/>
          </a:solidFill>
          <a:latin typeface="+mn-lt"/>
          <a:ea typeface="+mn-ea"/>
          <a:cs typeface="+mn-cs"/>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pl-PL"/>
              <a:t>Publications</a:t>
            </a:r>
          </a:p>
        </c:rich>
      </c:tx>
      <c:layout>
        <c:manualLayout>
          <c:xMode val="edge"/>
          <c:yMode val="edge"/>
          <c:x val="0.28330596121417073"/>
          <c:y val="3.9923703978964505E-2"/>
        </c:manualLayout>
      </c:layout>
      <c:overlay val="0"/>
      <c:spPr>
        <a:noFill/>
        <a:ln>
          <a:noFill/>
        </a:ln>
        <a:effectLst/>
      </c:spPr>
    </c:title>
    <c:autoTitleDeleted val="0"/>
    <c:plotArea>
      <c:layout/>
      <c:barChart>
        <c:barDir val="col"/>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[Book1]Sheet1!$A$1:$A$3</c:f>
              <c:numCache>
                <c:formatCode>General</c:formatCode>
                <c:ptCount val="3"/>
                <c:pt idx="0">
                  <c:v>2015</c:v>
                </c:pt>
                <c:pt idx="1">
                  <c:v>2016</c:v>
                </c:pt>
                <c:pt idx="2">
                  <c:v>2017</c:v>
                </c:pt>
              </c:numCache>
            </c:numRef>
          </c:cat>
          <c:val>
            <c:numRef>
              <c:f>[Book1]Sheet1!$B$1:$B$3</c:f>
              <c:numCache>
                <c:formatCode>General</c:formatCode>
                <c:ptCount val="3"/>
                <c:pt idx="0">
                  <c:v>52</c:v>
                </c:pt>
                <c:pt idx="1">
                  <c:v>74</c:v>
                </c:pt>
                <c:pt idx="2">
                  <c:v>78</c:v>
                </c:pt>
              </c:numCache>
            </c:numRef>
          </c:val>
          <c:extLst>
            <c:ext xmlns:c16="http://schemas.microsoft.com/office/drawing/2014/chart" uri="{C3380CC4-5D6E-409C-BE32-E72D297353CC}">
              <c16:uniqueId val="{00000000-CCFB-4BFA-9120-17AB14893B24}"/>
            </c:ext>
          </c:extLst>
        </c:ser>
        <c:dLbls>
          <c:showLegendKey val="0"/>
          <c:showVal val="1"/>
          <c:showCatName val="0"/>
          <c:showSerName val="0"/>
          <c:showPercent val="0"/>
          <c:showBubbleSize val="0"/>
        </c:dLbls>
        <c:gapWidth val="65"/>
        <c:axId val="111158400"/>
        <c:axId val="111159936"/>
      </c:barChart>
      <c:catAx>
        <c:axId val="11115840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1" i="0" u="none" strike="noStrike" kern="1200" cap="all" baseline="0">
                <a:solidFill>
                  <a:schemeClr val="dk1">
                    <a:lumMod val="75000"/>
                    <a:lumOff val="25000"/>
                  </a:schemeClr>
                </a:solidFill>
                <a:latin typeface="+mn-lt"/>
                <a:ea typeface="+mn-ea"/>
                <a:cs typeface="+mn-cs"/>
              </a:defRPr>
            </a:pPr>
            <a:endParaRPr lang="en-US"/>
          </a:p>
        </c:txPr>
        <c:crossAx val="111159936"/>
        <c:crosses val="autoZero"/>
        <c:auto val="1"/>
        <c:lblAlgn val="ctr"/>
        <c:lblOffset val="100"/>
        <c:noMultiLvlLbl val="0"/>
      </c:catAx>
      <c:valAx>
        <c:axId val="111159936"/>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one"/>
        <c:crossAx val="111158400"/>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E98CBA-FC16-4F34-ACBC-1393C8BA4C54}" type="datetimeFigureOut">
              <a:rPr lang="ru-RU" smtClean="0"/>
              <a:t>21.02.2018</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436CB6-5BE2-40DA-A985-05BCF68770E2}" type="slidenum">
              <a:rPr lang="ru-RU" smtClean="0"/>
              <a:t>‹#›</a:t>
            </a:fld>
            <a:endParaRPr lang="ru-RU"/>
          </a:p>
        </p:txBody>
      </p:sp>
    </p:spTree>
    <p:extLst>
      <p:ext uri="{BB962C8B-B14F-4D97-AF65-F5344CB8AC3E}">
        <p14:creationId xmlns:p14="http://schemas.microsoft.com/office/powerpoint/2010/main" val="1562398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2495BCD-9513-7D43-959B-273866853B72}" type="slidenum">
              <a:rPr lang="ru-RU" altLang="x-none" smtClean="0"/>
              <a:pPr/>
              <a:t>10</a:t>
            </a:fld>
            <a:endParaRPr lang="ru-RU" altLang="x-none"/>
          </a:p>
        </p:txBody>
      </p:sp>
    </p:spTree>
    <p:extLst>
      <p:ext uri="{BB962C8B-B14F-4D97-AF65-F5344CB8AC3E}">
        <p14:creationId xmlns:p14="http://schemas.microsoft.com/office/powerpoint/2010/main" val="2845577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ru-RU"/>
              <a:t>After completion of the IBR-2 modernization, the development of the IBR-2 spectrometers’ complex became the first priority.  Four new spectrometers were installed and two of them were included in the user program.  A number of other spectrometers were upgraded.  The number of instruments in open access system increased by 2, number of applications for experiments increased by 64% since 2011 up today.</a:t>
            </a:r>
            <a:endParaRPr lang="ru-RU" altLang="ru-RU"/>
          </a:p>
          <a:p>
            <a:pPr eaLnBrk="1" hangingPunct="1"/>
            <a:endParaRPr lang="en-US" altLang="ru-RU"/>
          </a:p>
          <a:p>
            <a:pPr eaLnBrk="1" hangingPunct="1"/>
            <a:r>
              <a:rPr lang="ru-RU" altLang="ru-RU"/>
              <a:t>После</a:t>
            </a:r>
            <a:r>
              <a:rPr lang="en-US" altLang="ru-RU"/>
              <a:t> </a:t>
            </a:r>
            <a:r>
              <a:rPr lang="ru-RU" altLang="ru-RU"/>
              <a:t>завершения</a:t>
            </a:r>
            <a:r>
              <a:rPr lang="en-US" altLang="ru-RU"/>
              <a:t> </a:t>
            </a:r>
            <a:r>
              <a:rPr lang="ru-RU" altLang="ru-RU"/>
              <a:t>модернизации</a:t>
            </a:r>
            <a:r>
              <a:rPr lang="en-US" altLang="ru-RU"/>
              <a:t> </a:t>
            </a:r>
            <a:r>
              <a:rPr lang="ru-RU" altLang="ru-RU"/>
              <a:t>реактора</a:t>
            </a:r>
            <a:r>
              <a:rPr lang="en-US" altLang="ru-RU"/>
              <a:t> </a:t>
            </a:r>
            <a:r>
              <a:rPr lang="ru-RU" altLang="ru-RU"/>
              <a:t>ИБР</a:t>
            </a:r>
            <a:r>
              <a:rPr lang="en-US" altLang="ru-RU"/>
              <a:t>-2 </a:t>
            </a:r>
            <a:r>
              <a:rPr lang="ru-RU" altLang="ru-RU"/>
              <a:t>первым</a:t>
            </a:r>
            <a:r>
              <a:rPr lang="en-US" altLang="ru-RU"/>
              <a:t> </a:t>
            </a:r>
            <a:r>
              <a:rPr lang="ru-RU" altLang="ru-RU"/>
              <a:t>приоритетом</a:t>
            </a:r>
            <a:r>
              <a:rPr lang="en-US" altLang="ru-RU"/>
              <a:t> </a:t>
            </a:r>
            <a:r>
              <a:rPr lang="ru-RU" altLang="ru-RU"/>
              <a:t>стало</a:t>
            </a:r>
            <a:r>
              <a:rPr lang="en-US" altLang="ru-RU"/>
              <a:t> </a:t>
            </a:r>
            <a:r>
              <a:rPr lang="ru-RU" altLang="ru-RU"/>
              <a:t>развитие</a:t>
            </a:r>
            <a:r>
              <a:rPr lang="en-US" altLang="ru-RU"/>
              <a:t> </a:t>
            </a:r>
            <a:r>
              <a:rPr lang="ru-RU" altLang="ru-RU"/>
              <a:t>комплекса</a:t>
            </a:r>
            <a:r>
              <a:rPr lang="en-US" altLang="ru-RU"/>
              <a:t> </a:t>
            </a:r>
            <a:r>
              <a:rPr lang="ru-RU" altLang="ru-RU"/>
              <a:t>спектрометров</a:t>
            </a:r>
            <a:r>
              <a:rPr lang="en-US" altLang="ru-RU"/>
              <a:t> </a:t>
            </a:r>
            <a:r>
              <a:rPr lang="ru-RU" altLang="ru-RU"/>
              <a:t>ИБР</a:t>
            </a:r>
            <a:r>
              <a:rPr lang="en-US" altLang="ru-RU"/>
              <a:t>-2. </a:t>
            </a:r>
            <a:r>
              <a:rPr lang="ru-RU" altLang="ru-RU"/>
              <a:t>В</a:t>
            </a:r>
            <a:r>
              <a:rPr lang="en-US" altLang="ru-RU"/>
              <a:t> </a:t>
            </a:r>
            <a:r>
              <a:rPr lang="ru-RU" altLang="ru-RU"/>
              <a:t>частности</a:t>
            </a:r>
            <a:r>
              <a:rPr lang="en-US" altLang="ru-RU"/>
              <a:t>, </a:t>
            </a:r>
            <a:r>
              <a:rPr lang="ru-RU" altLang="ru-RU"/>
              <a:t>начали свою работу четыре новых спектрометра, два из которых были включены в программу пользователей. Также модернизирован ряд других спектрометров. На сегодняшний день количество спектрометров доступных для пользователей увеличилось на 2, а число заявок на эксперименты увеличилось на 64% по сравнению с 2011 г..</a:t>
            </a:r>
          </a:p>
        </p:txBody>
      </p:sp>
      <p:sp>
        <p:nvSpPr>
          <p:cNvPr id="1126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D707FC1-8753-4F3D-AEEB-3C4719DF8D86}" type="slidenum">
              <a:rPr lang="ru-RU" altLang="ru-RU"/>
              <a:pPr/>
              <a:t>11</a:t>
            </a:fld>
            <a:endParaRPr lang="ru-RU" altLang="ru-RU"/>
          </a:p>
        </p:txBody>
      </p:sp>
    </p:spTree>
    <p:extLst>
      <p:ext uri="{BB962C8B-B14F-4D97-AF65-F5344CB8AC3E}">
        <p14:creationId xmlns:p14="http://schemas.microsoft.com/office/powerpoint/2010/main" val="3208181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Образ слайда 1">
            <a:extLst>
              <a:ext uri="{FF2B5EF4-FFF2-40B4-BE49-F238E27FC236}">
                <a16:creationId xmlns:a16="http://schemas.microsoft.com/office/drawing/2014/main" id="{32B4D34B-431A-4911-8806-C4AC215AF62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Заметки 2">
            <a:extLst>
              <a:ext uri="{FF2B5EF4-FFF2-40B4-BE49-F238E27FC236}">
                <a16:creationId xmlns:a16="http://schemas.microsoft.com/office/drawing/2014/main" id="{7371B26D-ADA3-4957-84C8-3768F656E2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pl-PL"/>
              <a:t>In 201</a:t>
            </a:r>
            <a:r>
              <a:rPr lang="pl-PL" altLang="pl-PL"/>
              <a:t>7</a:t>
            </a:r>
            <a:r>
              <a:rPr lang="en-US" altLang="pl-PL"/>
              <a:t>, within the framework of the User Program </a:t>
            </a:r>
            <a:r>
              <a:rPr lang="pl-PL" altLang="pl-PL"/>
              <a:t>22</a:t>
            </a:r>
            <a:r>
              <a:rPr lang="en-US" altLang="pl-PL"/>
              <a:t>1 proposals for conducting experiments were received from 11 different countries</a:t>
            </a:r>
            <a:r>
              <a:rPr lang="pl-PL" altLang="pl-PL"/>
              <a:t>. </a:t>
            </a:r>
            <a:r>
              <a:rPr lang="en-US" altLang="pl-PL"/>
              <a:t>203 proposals were accepted for performance experiment. </a:t>
            </a:r>
          </a:p>
          <a:p>
            <a:r>
              <a:rPr lang="en-US" altLang="pl-PL"/>
              <a:t>Received proposals covered the broad spectrum of neutron research in: physics (32%), materials science (36%), chemistry, geosciences, biology and applied sciences. An decrease in the range of physics was observed. </a:t>
            </a:r>
          </a:p>
          <a:p>
            <a:r>
              <a:rPr lang="en-US" altLang="pl-PL"/>
              <a:t>It was also observed an increase in the number of publications resulting from experiments carried out on instruments working in our User Programme.</a:t>
            </a:r>
          </a:p>
          <a:p>
            <a:endParaRPr lang="pl-PL" altLang="pl-PL"/>
          </a:p>
        </p:txBody>
      </p:sp>
      <p:sp>
        <p:nvSpPr>
          <p:cNvPr id="10244" name="Номер слайда 3">
            <a:extLst>
              <a:ext uri="{FF2B5EF4-FFF2-40B4-BE49-F238E27FC236}">
                <a16:creationId xmlns:a16="http://schemas.microsoft.com/office/drawing/2014/main" id="{BD232643-CED4-475C-BCE8-5E9E77D1A2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7D1FCAE-A645-4394-B711-3BFF381EC0AC}" type="slidenum">
              <a:rPr lang="ru-RU" altLang="pl-PL" smtClean="0"/>
              <a:pPr/>
              <a:t>12</a:t>
            </a:fld>
            <a:endParaRPr lang="ru-RU" altLang="pl-PL"/>
          </a:p>
        </p:txBody>
      </p:sp>
    </p:spTree>
    <p:extLst>
      <p:ext uri="{BB962C8B-B14F-4D97-AF65-F5344CB8AC3E}">
        <p14:creationId xmlns:p14="http://schemas.microsoft.com/office/powerpoint/2010/main" val="4105022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xfrm>
            <a:off x="685800" y="4341813"/>
            <a:ext cx="5486400" cy="4116387"/>
          </a:xfrm>
          <a:noFill/>
        </p:spPr>
        <p:txBody>
          <a:bodyPr/>
          <a:lstStyle/>
          <a:p>
            <a:r>
              <a:rPr lang="en-US" altLang="ru-RU" dirty="0">
                <a:latin typeface="Arial" panose="020B0604020202020204" pitchFamily="34" charset="0"/>
              </a:rPr>
              <a:t>Comparison of the Cd</a:t>
            </a:r>
            <a:r>
              <a:rPr lang="en-US" altLang="ru-RU" baseline="0" dirty="0">
                <a:latin typeface="Arial" panose="020B0604020202020204" pitchFamily="34" charset="0"/>
              </a:rPr>
              <a:t> and </a:t>
            </a:r>
            <a:r>
              <a:rPr lang="en-US" altLang="ru-RU" baseline="0" dirty="0" err="1">
                <a:latin typeface="Arial" panose="020B0604020202020204" pitchFamily="34" charset="0"/>
              </a:rPr>
              <a:t>Pb</a:t>
            </a:r>
            <a:r>
              <a:rPr lang="en-US" altLang="ru-RU" baseline="0" dirty="0">
                <a:latin typeface="Arial" panose="020B0604020202020204" pitchFamily="34" charset="0"/>
              </a:rPr>
              <a:t> pollution in Northern Europe in 1990 and 2005. More than 50% decreased concentrations.</a:t>
            </a:r>
            <a:endParaRPr lang="ru-RU" altLang="ru-RU" dirty="0">
              <a:latin typeface="Arial" panose="020B0604020202020204" pitchFamily="34" charset="0"/>
            </a:endParaRPr>
          </a:p>
        </p:txBody>
      </p:sp>
      <p:sp>
        <p:nvSpPr>
          <p:cNvPr id="6758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C88A7AA2-653C-4B38-92F8-EF9615AA9205}" type="slidenum">
              <a:rPr lang="en-GB" altLang="ru-RU">
                <a:solidFill>
                  <a:srgbClr val="000000"/>
                </a:solidFill>
              </a:rPr>
              <a:pPr algn="r" eaLnBrk="1" hangingPunct="1">
                <a:spcBef>
                  <a:spcPct val="0"/>
                </a:spcBef>
              </a:pPr>
              <a:t>20</a:t>
            </a:fld>
            <a:endParaRPr lang="en-GB" altLang="ru-RU">
              <a:solidFill>
                <a:srgbClr val="000000"/>
              </a:solidFill>
            </a:endParaRPr>
          </a:p>
        </p:txBody>
      </p:sp>
    </p:spTree>
    <p:extLst>
      <p:ext uri="{BB962C8B-B14F-4D97-AF65-F5344CB8AC3E}">
        <p14:creationId xmlns:p14="http://schemas.microsoft.com/office/powerpoint/2010/main" val="2042338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1436CB6-5BE2-40DA-A985-05BCF68770E2}" type="slidenum">
              <a:rPr lang="ru-RU" smtClean="0"/>
              <a:t>21</a:t>
            </a:fld>
            <a:endParaRPr lang="ru-RU"/>
          </a:p>
        </p:txBody>
      </p:sp>
    </p:spTree>
    <p:extLst>
      <p:ext uri="{BB962C8B-B14F-4D97-AF65-F5344CB8AC3E}">
        <p14:creationId xmlns:p14="http://schemas.microsoft.com/office/powerpoint/2010/main" val="1340997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1436CB6-5BE2-40DA-A985-05BCF68770E2}" type="slidenum">
              <a:rPr lang="ru-RU" smtClean="0"/>
              <a:t>22</a:t>
            </a:fld>
            <a:endParaRPr lang="ru-RU"/>
          </a:p>
        </p:txBody>
      </p:sp>
    </p:spTree>
    <p:extLst>
      <p:ext uri="{BB962C8B-B14F-4D97-AF65-F5344CB8AC3E}">
        <p14:creationId xmlns:p14="http://schemas.microsoft.com/office/powerpoint/2010/main" val="304296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72CA7274-CE79-4EAF-B241-75BAF692C5B9}" type="datetimeFigureOut">
              <a:rPr lang="en-US" smtClean="0"/>
              <a:t>2/21/2018</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0D7BC821-D4CF-448E-8710-803C01E5560F}" type="slidenum">
              <a:rPr lang="en-US" smtClean="0"/>
              <a:t>‹#›</a:t>
            </a:fld>
            <a:endParaRPr lang="en-US"/>
          </a:p>
        </p:txBody>
      </p:sp>
    </p:spTree>
    <p:extLst>
      <p:ext uri="{BB962C8B-B14F-4D97-AF65-F5344CB8AC3E}">
        <p14:creationId xmlns:p14="http://schemas.microsoft.com/office/powerpoint/2010/main" val="519916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2CA7274-CE79-4EAF-B241-75BAF692C5B9}" type="datetimeFigureOut">
              <a:rPr lang="en-US" smtClean="0"/>
              <a:t>2/21/2018</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0D7BC821-D4CF-448E-8710-803C01E5560F}" type="slidenum">
              <a:rPr lang="en-US" smtClean="0"/>
              <a:t>‹#›</a:t>
            </a:fld>
            <a:endParaRPr lang="en-US"/>
          </a:p>
        </p:txBody>
      </p:sp>
    </p:spTree>
    <p:extLst>
      <p:ext uri="{BB962C8B-B14F-4D97-AF65-F5344CB8AC3E}">
        <p14:creationId xmlns:p14="http://schemas.microsoft.com/office/powerpoint/2010/main" val="2804248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2CA7274-CE79-4EAF-B241-75BAF692C5B9}" type="datetimeFigureOut">
              <a:rPr lang="en-US" smtClean="0"/>
              <a:t>2/21/2018</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0D7BC821-D4CF-448E-8710-803C01E5560F}" type="slidenum">
              <a:rPr lang="en-US" smtClean="0"/>
              <a:t>‹#›</a:t>
            </a:fld>
            <a:endParaRPr lang="en-US"/>
          </a:p>
        </p:txBody>
      </p:sp>
    </p:spTree>
    <p:extLst>
      <p:ext uri="{BB962C8B-B14F-4D97-AF65-F5344CB8AC3E}">
        <p14:creationId xmlns:p14="http://schemas.microsoft.com/office/powerpoint/2010/main" val="440160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p:spPr>
        <p:txBody>
          <a:bodyPr/>
          <a:lstStyle/>
          <a:p>
            <a:r>
              <a:rPr lang="ru-RU"/>
              <a:t>Образец заголовка</a:t>
            </a:r>
          </a:p>
        </p:txBody>
      </p:sp>
      <p:sp>
        <p:nvSpPr>
          <p:cNvPr id="3" name="Содержимое 2"/>
          <p:cNvSpPr>
            <a:spLocks noGrp="1"/>
          </p:cNvSpPr>
          <p:nvPr>
            <p:ph sz="quarter" idx="1"/>
          </p:nvPr>
        </p:nvSpPr>
        <p:spPr>
          <a:xfrm>
            <a:off x="624417" y="1268413"/>
            <a:ext cx="5384800" cy="22272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24417" y="3648075"/>
            <a:ext cx="5384800" cy="22288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212417" y="1268413"/>
            <a:ext cx="5384800" cy="46085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vl1pPr>
          </a:lstStyle>
          <a:p>
            <a:fld id="{72CA7274-CE79-4EAF-B241-75BAF692C5B9}" type="datetimeFigureOut">
              <a:rPr lang="en-US" smtClean="0"/>
              <a:t>2/21/2018</a:t>
            </a:fld>
            <a:endParaRPr lang="en-US"/>
          </a:p>
        </p:txBody>
      </p:sp>
      <p:sp>
        <p:nvSpPr>
          <p:cNvPr id="7" name="Rectangle 5"/>
          <p:cNvSpPr>
            <a:spLocks noGrp="1" noChangeArrowheads="1"/>
          </p:cNvSpPr>
          <p:nvPr>
            <p:ph type="ftr" sz="quarter" idx="11"/>
          </p:nvPr>
        </p:nvSpPr>
        <p:spPr/>
        <p:txBody>
          <a:bodyPr/>
          <a:lstStyle>
            <a:lvl1pPr>
              <a:defRPr/>
            </a:lvl1pPr>
          </a:lstStyle>
          <a:p>
            <a:endParaRPr lang="en-US"/>
          </a:p>
        </p:txBody>
      </p:sp>
      <p:sp>
        <p:nvSpPr>
          <p:cNvPr id="8" name="Rectangle 6"/>
          <p:cNvSpPr>
            <a:spLocks noGrp="1" noChangeArrowheads="1"/>
          </p:cNvSpPr>
          <p:nvPr>
            <p:ph type="sldNum" sz="quarter" idx="12"/>
          </p:nvPr>
        </p:nvSpPr>
        <p:spPr/>
        <p:txBody>
          <a:bodyPr/>
          <a:lstStyle>
            <a:lvl1pPr>
              <a:defRPr/>
            </a:lvl1pPr>
          </a:lstStyle>
          <a:p>
            <a:fld id="{0D7BC821-D4CF-448E-8710-803C01E5560F}" type="slidenum">
              <a:rPr lang="en-US" smtClean="0"/>
              <a:t>‹#›</a:t>
            </a:fld>
            <a:endParaRPr lang="en-US"/>
          </a:p>
        </p:txBody>
      </p:sp>
    </p:spTree>
    <p:extLst>
      <p:ext uri="{BB962C8B-B14F-4D97-AF65-F5344CB8AC3E}">
        <p14:creationId xmlns:p14="http://schemas.microsoft.com/office/powerpoint/2010/main" val="499693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аблица 2"/>
          <p:cNvSpPr>
            <a:spLocks noGrp="1"/>
          </p:cNvSpPr>
          <p:nvPr>
            <p:ph type="tbl" idx="1"/>
          </p:nvPr>
        </p:nvSpPr>
        <p:spPr>
          <a:xfrm>
            <a:off x="914400" y="1981200"/>
            <a:ext cx="10363200" cy="4114800"/>
          </a:xfrm>
        </p:spPr>
        <p:txBody>
          <a:bodyPr/>
          <a:lstStyle/>
          <a:p>
            <a:pPr lvl="0"/>
            <a:r>
              <a:rPr lang="ru-RU" noProof="0"/>
              <a:t>Вставка таблицы</a:t>
            </a:r>
          </a:p>
        </p:txBody>
      </p:sp>
      <p:sp>
        <p:nvSpPr>
          <p:cNvPr id="4" name="Нижний колонтитул 3"/>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3722315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екст 2"/>
          <p:cNvSpPr>
            <a:spLocks noGrp="1"/>
          </p:cNvSpPr>
          <p:nvPr>
            <p:ph type="body"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68271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389933"/>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39"/>
            <a:ext cx="109728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a:defRPr/>
            </a:lvl1pPr>
          </a:lstStyle>
          <a:p>
            <a:fld id="{A01971EF-BCD6-46F8-BFD2-3ED1E396CEC2}" type="datetimeFigureOut">
              <a:rPr lang="ru-RU" smtClean="0"/>
              <a:t>21.02.2018</a:t>
            </a:fld>
            <a:endParaRPr lang="ru-RU"/>
          </a:p>
        </p:txBody>
      </p:sp>
      <p:sp>
        <p:nvSpPr>
          <p:cNvPr id="4" name="Rectangle 5"/>
          <p:cNvSpPr>
            <a:spLocks noGrp="1" noChangeArrowheads="1"/>
          </p:cNvSpPr>
          <p:nvPr>
            <p:ph type="ftr" sz="quarter" idx="11"/>
          </p:nvPr>
        </p:nvSpPr>
        <p:spPr/>
        <p:txBody>
          <a:bodyPr/>
          <a:lstStyle>
            <a:lvl1pPr>
              <a:defRPr/>
            </a:lvl1pPr>
          </a:lstStyle>
          <a:p>
            <a:endParaRPr lang="ru-RU"/>
          </a:p>
        </p:txBody>
      </p:sp>
      <p:sp>
        <p:nvSpPr>
          <p:cNvPr id="5" name="Rectangle 6"/>
          <p:cNvSpPr>
            <a:spLocks noGrp="1" noChangeArrowheads="1"/>
          </p:cNvSpPr>
          <p:nvPr>
            <p:ph type="sldNum" sz="quarter" idx="12"/>
          </p:nvPr>
        </p:nvSpPr>
        <p:spPr/>
        <p:txBody>
          <a:bodyPr/>
          <a:lstStyle>
            <a:lvl1pPr>
              <a:defRPr/>
            </a:lvl1pPr>
          </a:lstStyle>
          <a:p>
            <a:fld id="{1F4D7451-6DDB-416D-B585-EA6A12E6D80F}" type="slidenum">
              <a:rPr lang="ru-RU" smtClean="0"/>
              <a:t>‹#›</a:t>
            </a:fld>
            <a:endParaRPr lang="ru-RU"/>
          </a:p>
        </p:txBody>
      </p:sp>
    </p:spTree>
    <p:extLst>
      <p:ext uri="{BB962C8B-B14F-4D97-AF65-F5344CB8AC3E}">
        <p14:creationId xmlns:p14="http://schemas.microsoft.com/office/powerpoint/2010/main" val="40479358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6035F968-110F-4168-B06E-CEE3B3FF4367}" type="datetimeFigureOut">
              <a:rPr lang="ru-RU" smtClean="0"/>
              <a:pPr/>
              <a:t>21.02.2018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6535BEC-0E8B-4A1D-B325-39B0244A926E}" type="slidenum">
              <a:rPr lang="ru-RU" smtClean="0"/>
              <a:pPr/>
              <a:t>‹#›</a:t>
            </a:fld>
            <a:endParaRPr lang="ru-RU"/>
          </a:p>
        </p:txBody>
      </p:sp>
    </p:spTree>
    <p:extLst>
      <p:ext uri="{BB962C8B-B14F-4D97-AF65-F5344CB8AC3E}">
        <p14:creationId xmlns:p14="http://schemas.microsoft.com/office/powerpoint/2010/main" val="42225568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035F968-110F-4168-B06E-CEE3B3FF4367}" type="datetimeFigureOut">
              <a:rPr lang="ru-RU" smtClean="0"/>
              <a:pPr/>
              <a:t>21.02.2018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6535BEC-0E8B-4A1D-B325-39B0244A926E}" type="slidenum">
              <a:rPr lang="ru-RU" smtClean="0"/>
              <a:pPr/>
              <a:t>‹#›</a:t>
            </a:fld>
            <a:endParaRPr lang="ru-RU"/>
          </a:p>
        </p:txBody>
      </p:sp>
    </p:spTree>
    <p:extLst>
      <p:ext uri="{BB962C8B-B14F-4D97-AF65-F5344CB8AC3E}">
        <p14:creationId xmlns:p14="http://schemas.microsoft.com/office/powerpoint/2010/main" val="23297917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6035F968-110F-4168-B06E-CEE3B3FF4367}" type="datetimeFigureOut">
              <a:rPr lang="ru-RU" smtClean="0"/>
              <a:pPr/>
              <a:t>21.02.2018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6535BEC-0E8B-4A1D-B325-39B0244A926E}" type="slidenum">
              <a:rPr lang="ru-RU" smtClean="0"/>
              <a:pPr/>
              <a:t>‹#›</a:t>
            </a:fld>
            <a:endParaRPr lang="ru-RU"/>
          </a:p>
        </p:txBody>
      </p:sp>
    </p:spTree>
    <p:extLst>
      <p:ext uri="{BB962C8B-B14F-4D97-AF65-F5344CB8AC3E}">
        <p14:creationId xmlns:p14="http://schemas.microsoft.com/office/powerpoint/2010/main" val="1132296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2CA7274-CE79-4EAF-B241-75BAF692C5B9}" type="datetimeFigureOut">
              <a:rPr lang="en-US" smtClean="0"/>
              <a:t>2/21/2018</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0D7BC821-D4CF-448E-8710-803C01E5560F}" type="slidenum">
              <a:rPr lang="en-US" smtClean="0"/>
              <a:t>‹#›</a:t>
            </a:fld>
            <a:endParaRPr lang="en-US"/>
          </a:p>
        </p:txBody>
      </p:sp>
    </p:spTree>
    <p:extLst>
      <p:ext uri="{BB962C8B-B14F-4D97-AF65-F5344CB8AC3E}">
        <p14:creationId xmlns:p14="http://schemas.microsoft.com/office/powerpoint/2010/main" val="12211022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6035F968-110F-4168-B06E-CEE3B3FF4367}" type="datetimeFigureOut">
              <a:rPr lang="ru-RU" smtClean="0"/>
              <a:pPr/>
              <a:t>21.02.2018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6535BEC-0E8B-4A1D-B325-39B0244A926E}" type="slidenum">
              <a:rPr lang="ru-RU" smtClean="0"/>
              <a:pPr/>
              <a:t>‹#›</a:t>
            </a:fld>
            <a:endParaRPr lang="ru-RU"/>
          </a:p>
        </p:txBody>
      </p:sp>
    </p:spTree>
    <p:extLst>
      <p:ext uri="{BB962C8B-B14F-4D97-AF65-F5344CB8AC3E}">
        <p14:creationId xmlns:p14="http://schemas.microsoft.com/office/powerpoint/2010/main" val="3769173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6035F968-110F-4168-B06E-CEE3B3FF4367}" type="datetimeFigureOut">
              <a:rPr lang="ru-RU" smtClean="0"/>
              <a:pPr/>
              <a:t>21.02.2018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66535BEC-0E8B-4A1D-B325-39B0244A926E}" type="slidenum">
              <a:rPr lang="ru-RU" smtClean="0"/>
              <a:pPr/>
              <a:t>‹#›</a:t>
            </a:fld>
            <a:endParaRPr lang="ru-RU"/>
          </a:p>
        </p:txBody>
      </p:sp>
    </p:spTree>
    <p:extLst>
      <p:ext uri="{BB962C8B-B14F-4D97-AF65-F5344CB8AC3E}">
        <p14:creationId xmlns:p14="http://schemas.microsoft.com/office/powerpoint/2010/main" val="27018632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6035F968-110F-4168-B06E-CEE3B3FF4367}" type="datetimeFigureOut">
              <a:rPr lang="ru-RU" smtClean="0"/>
              <a:pPr/>
              <a:t>21.02.2018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66535BEC-0E8B-4A1D-B325-39B0244A926E}" type="slidenum">
              <a:rPr lang="ru-RU" smtClean="0"/>
              <a:pPr/>
              <a:t>‹#›</a:t>
            </a:fld>
            <a:endParaRPr lang="ru-RU"/>
          </a:p>
        </p:txBody>
      </p:sp>
    </p:spTree>
    <p:extLst>
      <p:ext uri="{BB962C8B-B14F-4D97-AF65-F5344CB8AC3E}">
        <p14:creationId xmlns:p14="http://schemas.microsoft.com/office/powerpoint/2010/main" val="800000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35F968-110F-4168-B06E-CEE3B3FF4367}" type="datetimeFigureOut">
              <a:rPr lang="ru-RU" smtClean="0"/>
              <a:pPr/>
              <a:t>21.02.2018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66535BEC-0E8B-4A1D-B325-39B0244A926E}" type="slidenum">
              <a:rPr lang="ru-RU" smtClean="0"/>
              <a:pPr/>
              <a:t>‹#›</a:t>
            </a:fld>
            <a:endParaRPr lang="ru-RU"/>
          </a:p>
        </p:txBody>
      </p:sp>
    </p:spTree>
    <p:extLst>
      <p:ext uri="{BB962C8B-B14F-4D97-AF65-F5344CB8AC3E}">
        <p14:creationId xmlns:p14="http://schemas.microsoft.com/office/powerpoint/2010/main" val="24441834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6035F968-110F-4168-B06E-CEE3B3FF4367}" type="datetimeFigureOut">
              <a:rPr lang="ru-RU" smtClean="0"/>
              <a:pPr/>
              <a:t>21.02.2018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6535BEC-0E8B-4A1D-B325-39B0244A926E}" type="slidenum">
              <a:rPr lang="ru-RU" smtClean="0"/>
              <a:pPr/>
              <a:t>‹#›</a:t>
            </a:fld>
            <a:endParaRPr lang="ru-RU"/>
          </a:p>
        </p:txBody>
      </p:sp>
    </p:spTree>
    <p:extLst>
      <p:ext uri="{BB962C8B-B14F-4D97-AF65-F5344CB8AC3E}">
        <p14:creationId xmlns:p14="http://schemas.microsoft.com/office/powerpoint/2010/main" val="27236371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6035F968-110F-4168-B06E-CEE3B3FF4367}" type="datetimeFigureOut">
              <a:rPr lang="ru-RU" smtClean="0"/>
              <a:pPr/>
              <a:t>21.02.2018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6535BEC-0E8B-4A1D-B325-39B0244A926E}" type="slidenum">
              <a:rPr lang="ru-RU" smtClean="0"/>
              <a:pPr/>
              <a:t>‹#›</a:t>
            </a:fld>
            <a:endParaRPr lang="ru-RU"/>
          </a:p>
        </p:txBody>
      </p:sp>
    </p:spTree>
    <p:extLst>
      <p:ext uri="{BB962C8B-B14F-4D97-AF65-F5344CB8AC3E}">
        <p14:creationId xmlns:p14="http://schemas.microsoft.com/office/powerpoint/2010/main" val="8419493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035F968-110F-4168-B06E-CEE3B3FF4367}" type="datetimeFigureOut">
              <a:rPr lang="ru-RU" smtClean="0"/>
              <a:pPr/>
              <a:t>21.02.2018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6535BEC-0E8B-4A1D-B325-39B0244A926E}" type="slidenum">
              <a:rPr lang="ru-RU" smtClean="0"/>
              <a:pPr/>
              <a:t>‹#›</a:t>
            </a:fld>
            <a:endParaRPr lang="ru-RU"/>
          </a:p>
        </p:txBody>
      </p:sp>
    </p:spTree>
    <p:extLst>
      <p:ext uri="{BB962C8B-B14F-4D97-AF65-F5344CB8AC3E}">
        <p14:creationId xmlns:p14="http://schemas.microsoft.com/office/powerpoint/2010/main" val="22672337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035F968-110F-4168-B06E-CEE3B3FF4367}" type="datetimeFigureOut">
              <a:rPr lang="ru-RU" smtClean="0"/>
              <a:pPr/>
              <a:t>21.02.2018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6535BEC-0E8B-4A1D-B325-39B0244A926E}" type="slidenum">
              <a:rPr lang="ru-RU" smtClean="0"/>
              <a:pPr/>
              <a:t>‹#›</a:t>
            </a:fld>
            <a:endParaRPr lang="ru-RU"/>
          </a:p>
        </p:txBody>
      </p:sp>
    </p:spTree>
    <p:extLst>
      <p:ext uri="{BB962C8B-B14F-4D97-AF65-F5344CB8AC3E}">
        <p14:creationId xmlns:p14="http://schemas.microsoft.com/office/powerpoint/2010/main" val="23289908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C76A0883-0B87-49D7-BBDD-CC52CCC7D6A9}" type="datetimeFigureOut">
              <a:rPr lang="ru-RU"/>
              <a:pPr>
                <a:defRPr/>
              </a:pPr>
              <a:t>21.02.2018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C021778D-B3A2-4356-BA81-0D64A7784EDF}" type="slidenum">
              <a:rPr lang="ru-RU" altLang="ru-RU"/>
              <a:pPr/>
              <a:t>‹#›</a:t>
            </a:fld>
            <a:endParaRPr lang="ru-RU" altLang="ru-RU"/>
          </a:p>
        </p:txBody>
      </p:sp>
    </p:spTree>
    <p:extLst>
      <p:ext uri="{BB962C8B-B14F-4D97-AF65-F5344CB8AC3E}">
        <p14:creationId xmlns:p14="http://schemas.microsoft.com/office/powerpoint/2010/main" val="22738062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CF72B8A0-0D22-4F66-A54F-55680069F68F}" type="datetimeFigureOut">
              <a:rPr lang="ru-RU"/>
              <a:pPr>
                <a:defRPr/>
              </a:pPr>
              <a:t>21.02.2018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E686927C-51AB-48FC-9BF6-84C0F583EA46}" type="slidenum">
              <a:rPr lang="ru-RU" altLang="ru-RU"/>
              <a:pPr/>
              <a:t>‹#›</a:t>
            </a:fld>
            <a:endParaRPr lang="ru-RU" altLang="ru-RU"/>
          </a:p>
        </p:txBody>
      </p:sp>
    </p:spTree>
    <p:extLst>
      <p:ext uri="{BB962C8B-B14F-4D97-AF65-F5344CB8AC3E}">
        <p14:creationId xmlns:p14="http://schemas.microsoft.com/office/powerpoint/2010/main" val="1005829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72CA7274-CE79-4EAF-B241-75BAF692C5B9}" type="datetimeFigureOut">
              <a:rPr lang="en-US" smtClean="0"/>
              <a:t>2/21/2018</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0D7BC821-D4CF-448E-8710-803C01E5560F}" type="slidenum">
              <a:rPr lang="en-US" smtClean="0"/>
              <a:t>‹#›</a:t>
            </a:fld>
            <a:endParaRPr lang="en-US"/>
          </a:p>
        </p:txBody>
      </p:sp>
    </p:spTree>
    <p:extLst>
      <p:ext uri="{BB962C8B-B14F-4D97-AF65-F5344CB8AC3E}">
        <p14:creationId xmlns:p14="http://schemas.microsoft.com/office/powerpoint/2010/main" val="30639381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fld id="{6A03966C-8B85-462B-91A8-63E9238F1F22}" type="datetimeFigureOut">
              <a:rPr lang="ru-RU"/>
              <a:pPr>
                <a:defRPr/>
              </a:pPr>
              <a:t>21.02.2018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080B3BCB-D0DA-4B34-95A5-E692BF460CA0}" type="slidenum">
              <a:rPr lang="ru-RU" altLang="ru-RU"/>
              <a:pPr/>
              <a:t>‹#›</a:t>
            </a:fld>
            <a:endParaRPr lang="ru-RU" altLang="ru-RU"/>
          </a:p>
        </p:txBody>
      </p:sp>
    </p:spTree>
    <p:extLst>
      <p:ext uri="{BB962C8B-B14F-4D97-AF65-F5344CB8AC3E}">
        <p14:creationId xmlns:p14="http://schemas.microsoft.com/office/powerpoint/2010/main" val="28888884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AF0C3EBF-097E-41DB-BEDD-0B398A808C75}" type="datetimeFigureOut">
              <a:rPr lang="ru-RU"/>
              <a:pPr>
                <a:defRPr/>
              </a:pPr>
              <a:t>21.02.2018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fld id="{7EC135A3-B8EE-4F02-9459-B8A7BB02FAC8}" type="slidenum">
              <a:rPr lang="ru-RU" altLang="ru-RU"/>
              <a:pPr/>
              <a:t>‹#›</a:t>
            </a:fld>
            <a:endParaRPr lang="ru-RU" altLang="ru-RU"/>
          </a:p>
        </p:txBody>
      </p:sp>
    </p:spTree>
    <p:extLst>
      <p:ext uri="{BB962C8B-B14F-4D97-AF65-F5344CB8AC3E}">
        <p14:creationId xmlns:p14="http://schemas.microsoft.com/office/powerpoint/2010/main" val="22313079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fld id="{EDE1B655-0E53-42E6-AEC8-74582AC09E89}" type="datetimeFigureOut">
              <a:rPr lang="ru-RU"/>
              <a:pPr>
                <a:defRPr/>
              </a:pPr>
              <a:t>21.02.2018</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fld id="{75D542D6-816F-4EF0-B528-308AFD4ABFA2}" type="slidenum">
              <a:rPr lang="ru-RU" altLang="ru-RU"/>
              <a:pPr/>
              <a:t>‹#›</a:t>
            </a:fld>
            <a:endParaRPr lang="ru-RU" altLang="ru-RU"/>
          </a:p>
        </p:txBody>
      </p:sp>
    </p:spTree>
    <p:extLst>
      <p:ext uri="{BB962C8B-B14F-4D97-AF65-F5344CB8AC3E}">
        <p14:creationId xmlns:p14="http://schemas.microsoft.com/office/powerpoint/2010/main" val="2259984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fld id="{0B801CE3-8DBE-43DA-98BC-147C9F2120B2}" type="datetimeFigureOut">
              <a:rPr lang="ru-RU"/>
              <a:pPr>
                <a:defRPr/>
              </a:pPr>
              <a:t>21.02.2018</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fld id="{527DE008-35BD-46C6-A4D5-34F9E5C77427}" type="slidenum">
              <a:rPr lang="ru-RU" altLang="ru-RU"/>
              <a:pPr/>
              <a:t>‹#›</a:t>
            </a:fld>
            <a:endParaRPr lang="ru-RU" altLang="ru-RU"/>
          </a:p>
        </p:txBody>
      </p:sp>
    </p:spTree>
    <p:extLst>
      <p:ext uri="{BB962C8B-B14F-4D97-AF65-F5344CB8AC3E}">
        <p14:creationId xmlns:p14="http://schemas.microsoft.com/office/powerpoint/2010/main" val="29166151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1E15BFDB-5049-43CD-836A-241B17DD88C4}" type="datetimeFigureOut">
              <a:rPr lang="ru-RU"/>
              <a:pPr>
                <a:defRPr/>
              </a:pPr>
              <a:t>21.02.2018</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fld id="{65D31AB7-5332-4509-B994-3737E0ED2FDD}" type="slidenum">
              <a:rPr lang="ru-RU" altLang="ru-RU"/>
              <a:pPr/>
              <a:t>‹#›</a:t>
            </a:fld>
            <a:endParaRPr lang="ru-RU" altLang="ru-RU"/>
          </a:p>
        </p:txBody>
      </p:sp>
    </p:spTree>
    <p:extLst>
      <p:ext uri="{BB962C8B-B14F-4D97-AF65-F5344CB8AC3E}">
        <p14:creationId xmlns:p14="http://schemas.microsoft.com/office/powerpoint/2010/main" val="34642011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58F8B52B-3880-461F-A689-26D7CE5D1820}" type="datetimeFigureOut">
              <a:rPr lang="ru-RU"/>
              <a:pPr>
                <a:defRPr/>
              </a:pPr>
              <a:t>21.02.2018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fld id="{99454A13-5BD9-4551-AC88-E3C2871E25E7}" type="slidenum">
              <a:rPr lang="ru-RU" altLang="ru-RU"/>
              <a:pPr/>
              <a:t>‹#›</a:t>
            </a:fld>
            <a:endParaRPr lang="ru-RU" altLang="ru-RU"/>
          </a:p>
        </p:txBody>
      </p:sp>
    </p:spTree>
    <p:extLst>
      <p:ext uri="{BB962C8B-B14F-4D97-AF65-F5344CB8AC3E}">
        <p14:creationId xmlns:p14="http://schemas.microsoft.com/office/powerpoint/2010/main" val="36318965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04822CFB-C5B8-48B7-8C90-05C573A07014}" type="datetimeFigureOut">
              <a:rPr lang="ru-RU"/>
              <a:pPr>
                <a:defRPr/>
              </a:pPr>
              <a:t>21.02.2018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fld id="{C0CDBEE0-5F17-4C6D-8024-6E5EB88BAEB0}" type="slidenum">
              <a:rPr lang="ru-RU" altLang="ru-RU"/>
              <a:pPr/>
              <a:t>‹#›</a:t>
            </a:fld>
            <a:endParaRPr lang="ru-RU" altLang="ru-RU"/>
          </a:p>
        </p:txBody>
      </p:sp>
    </p:spTree>
    <p:extLst>
      <p:ext uri="{BB962C8B-B14F-4D97-AF65-F5344CB8AC3E}">
        <p14:creationId xmlns:p14="http://schemas.microsoft.com/office/powerpoint/2010/main" val="15888046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8F575542-540B-4FC0-859E-0517285033CE}" type="datetimeFigureOut">
              <a:rPr lang="ru-RU"/>
              <a:pPr>
                <a:defRPr/>
              </a:pPr>
              <a:t>21.02.2018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DB97C519-0654-4A07-BD7F-C1A8AADD42AF}" type="slidenum">
              <a:rPr lang="ru-RU" altLang="ru-RU"/>
              <a:pPr/>
              <a:t>‹#›</a:t>
            </a:fld>
            <a:endParaRPr lang="ru-RU" altLang="ru-RU"/>
          </a:p>
        </p:txBody>
      </p:sp>
    </p:spTree>
    <p:extLst>
      <p:ext uri="{BB962C8B-B14F-4D97-AF65-F5344CB8AC3E}">
        <p14:creationId xmlns:p14="http://schemas.microsoft.com/office/powerpoint/2010/main" val="20385975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641FD95D-784D-409F-929B-5D40A864C26D}" type="datetimeFigureOut">
              <a:rPr lang="ru-RU"/>
              <a:pPr>
                <a:defRPr/>
              </a:pPr>
              <a:t>21.02.2018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CB13B99C-7BB9-426E-81EE-A68E6CCC480B}" type="slidenum">
              <a:rPr lang="ru-RU" altLang="ru-RU"/>
              <a:pPr/>
              <a:t>‹#›</a:t>
            </a:fld>
            <a:endParaRPr lang="ru-RU" altLang="ru-RU"/>
          </a:p>
        </p:txBody>
      </p:sp>
    </p:spTree>
    <p:extLst>
      <p:ext uri="{BB962C8B-B14F-4D97-AF65-F5344CB8AC3E}">
        <p14:creationId xmlns:p14="http://schemas.microsoft.com/office/powerpoint/2010/main" val="2684856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72CA7274-CE79-4EAF-B241-75BAF692C5B9}" type="datetimeFigureOut">
              <a:rPr lang="en-US" smtClean="0"/>
              <a:t>2/21/2018</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0D7BC821-D4CF-448E-8710-803C01E5560F}" type="slidenum">
              <a:rPr lang="en-US" smtClean="0"/>
              <a:t>‹#›</a:t>
            </a:fld>
            <a:endParaRPr lang="en-US"/>
          </a:p>
        </p:txBody>
      </p:sp>
    </p:spTree>
    <p:extLst>
      <p:ext uri="{BB962C8B-B14F-4D97-AF65-F5344CB8AC3E}">
        <p14:creationId xmlns:p14="http://schemas.microsoft.com/office/powerpoint/2010/main" val="3666317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72CA7274-CE79-4EAF-B241-75BAF692C5B9}" type="datetimeFigureOut">
              <a:rPr lang="en-US" smtClean="0"/>
              <a:t>2/21/2018</a:t>
            </a:fld>
            <a:endParaRPr lang="en-US"/>
          </a:p>
        </p:txBody>
      </p:sp>
      <p:sp>
        <p:nvSpPr>
          <p:cNvPr id="8" name="Нижний колонтитул 7"/>
          <p:cNvSpPr>
            <a:spLocks noGrp="1"/>
          </p:cNvSpPr>
          <p:nvPr>
            <p:ph type="ftr" sz="quarter" idx="11"/>
          </p:nvPr>
        </p:nvSpPr>
        <p:spPr/>
        <p:txBody>
          <a:bodyPr/>
          <a:lstStyle/>
          <a:p>
            <a:endParaRPr lang="en-US"/>
          </a:p>
        </p:txBody>
      </p:sp>
      <p:sp>
        <p:nvSpPr>
          <p:cNvPr id="9" name="Номер слайда 8"/>
          <p:cNvSpPr>
            <a:spLocks noGrp="1"/>
          </p:cNvSpPr>
          <p:nvPr>
            <p:ph type="sldNum" sz="quarter" idx="12"/>
          </p:nvPr>
        </p:nvSpPr>
        <p:spPr/>
        <p:txBody>
          <a:bodyPr/>
          <a:lstStyle/>
          <a:p>
            <a:fld id="{0D7BC821-D4CF-448E-8710-803C01E5560F}" type="slidenum">
              <a:rPr lang="en-US" smtClean="0"/>
              <a:t>‹#›</a:t>
            </a:fld>
            <a:endParaRPr lang="en-US"/>
          </a:p>
        </p:txBody>
      </p:sp>
    </p:spTree>
    <p:extLst>
      <p:ext uri="{BB962C8B-B14F-4D97-AF65-F5344CB8AC3E}">
        <p14:creationId xmlns:p14="http://schemas.microsoft.com/office/powerpoint/2010/main" val="462746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72CA7274-CE79-4EAF-B241-75BAF692C5B9}" type="datetimeFigureOut">
              <a:rPr lang="en-US" smtClean="0"/>
              <a:t>2/21/2018</a:t>
            </a:fld>
            <a:endParaRPr lang="en-US"/>
          </a:p>
        </p:txBody>
      </p:sp>
      <p:sp>
        <p:nvSpPr>
          <p:cNvPr id="4" name="Нижний колонтитул 3"/>
          <p:cNvSpPr>
            <a:spLocks noGrp="1"/>
          </p:cNvSpPr>
          <p:nvPr>
            <p:ph type="ftr" sz="quarter" idx="11"/>
          </p:nvPr>
        </p:nvSpPr>
        <p:spPr/>
        <p:txBody>
          <a:bodyPr/>
          <a:lstStyle/>
          <a:p>
            <a:endParaRPr lang="en-US"/>
          </a:p>
        </p:txBody>
      </p:sp>
      <p:sp>
        <p:nvSpPr>
          <p:cNvPr id="5" name="Номер слайда 4"/>
          <p:cNvSpPr>
            <a:spLocks noGrp="1"/>
          </p:cNvSpPr>
          <p:nvPr>
            <p:ph type="sldNum" sz="quarter" idx="12"/>
          </p:nvPr>
        </p:nvSpPr>
        <p:spPr/>
        <p:txBody>
          <a:bodyPr/>
          <a:lstStyle/>
          <a:p>
            <a:fld id="{0D7BC821-D4CF-448E-8710-803C01E5560F}" type="slidenum">
              <a:rPr lang="en-US" smtClean="0"/>
              <a:t>‹#›</a:t>
            </a:fld>
            <a:endParaRPr lang="en-US"/>
          </a:p>
        </p:txBody>
      </p:sp>
    </p:spTree>
    <p:extLst>
      <p:ext uri="{BB962C8B-B14F-4D97-AF65-F5344CB8AC3E}">
        <p14:creationId xmlns:p14="http://schemas.microsoft.com/office/powerpoint/2010/main" val="3011654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2CA7274-CE79-4EAF-B241-75BAF692C5B9}" type="datetimeFigureOut">
              <a:rPr lang="en-US" smtClean="0"/>
              <a:t>2/21/2018</a:t>
            </a:fld>
            <a:endParaRPr lang="en-US"/>
          </a:p>
        </p:txBody>
      </p:sp>
      <p:sp>
        <p:nvSpPr>
          <p:cNvPr id="3" name="Нижний колонтитул 2"/>
          <p:cNvSpPr>
            <a:spLocks noGrp="1"/>
          </p:cNvSpPr>
          <p:nvPr>
            <p:ph type="ftr" sz="quarter" idx="11"/>
          </p:nvPr>
        </p:nvSpPr>
        <p:spPr/>
        <p:txBody>
          <a:bodyPr/>
          <a:lstStyle/>
          <a:p>
            <a:endParaRPr lang="en-US"/>
          </a:p>
        </p:txBody>
      </p:sp>
      <p:sp>
        <p:nvSpPr>
          <p:cNvPr id="4" name="Номер слайда 3"/>
          <p:cNvSpPr>
            <a:spLocks noGrp="1"/>
          </p:cNvSpPr>
          <p:nvPr>
            <p:ph type="sldNum" sz="quarter" idx="12"/>
          </p:nvPr>
        </p:nvSpPr>
        <p:spPr/>
        <p:txBody>
          <a:bodyPr/>
          <a:lstStyle/>
          <a:p>
            <a:fld id="{0D7BC821-D4CF-448E-8710-803C01E5560F}" type="slidenum">
              <a:rPr lang="en-US" smtClean="0"/>
              <a:t>‹#›</a:t>
            </a:fld>
            <a:endParaRPr lang="en-US"/>
          </a:p>
        </p:txBody>
      </p:sp>
    </p:spTree>
    <p:extLst>
      <p:ext uri="{BB962C8B-B14F-4D97-AF65-F5344CB8AC3E}">
        <p14:creationId xmlns:p14="http://schemas.microsoft.com/office/powerpoint/2010/main" val="3413234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72CA7274-CE79-4EAF-B241-75BAF692C5B9}" type="datetimeFigureOut">
              <a:rPr lang="en-US" smtClean="0"/>
              <a:t>2/21/2018</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0D7BC821-D4CF-448E-8710-803C01E5560F}" type="slidenum">
              <a:rPr lang="en-US" smtClean="0"/>
              <a:t>‹#›</a:t>
            </a:fld>
            <a:endParaRPr lang="en-US"/>
          </a:p>
        </p:txBody>
      </p:sp>
    </p:spTree>
    <p:extLst>
      <p:ext uri="{BB962C8B-B14F-4D97-AF65-F5344CB8AC3E}">
        <p14:creationId xmlns:p14="http://schemas.microsoft.com/office/powerpoint/2010/main" val="2454830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72CA7274-CE79-4EAF-B241-75BAF692C5B9}" type="datetimeFigureOut">
              <a:rPr lang="en-US" smtClean="0"/>
              <a:t>2/21/2018</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0D7BC821-D4CF-448E-8710-803C01E5560F}" type="slidenum">
              <a:rPr lang="en-US" smtClean="0"/>
              <a:t>‹#›</a:t>
            </a:fld>
            <a:endParaRPr lang="en-US"/>
          </a:p>
        </p:txBody>
      </p:sp>
    </p:spTree>
    <p:extLst>
      <p:ext uri="{BB962C8B-B14F-4D97-AF65-F5344CB8AC3E}">
        <p14:creationId xmlns:p14="http://schemas.microsoft.com/office/powerpoint/2010/main" val="3842729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Рисунок 6" descr="poster_naglowek.png"/>
          <p:cNvPicPr>
            <a:picLocks noChangeAspect="1"/>
          </p:cNvPicPr>
          <p:nvPr/>
        </p:nvPicPr>
        <p:blipFill rotWithShape="1">
          <a:blip r:embed="rId18" cstate="screen">
            <a:extLst>
              <a:ext uri="{28A0092B-C50C-407E-A947-70E740481C1C}">
                <a14:useLocalDpi xmlns:a14="http://schemas.microsoft.com/office/drawing/2010/main"/>
              </a:ext>
            </a:extLst>
          </a:blip>
          <a:srcRect b="5869"/>
          <a:stretch/>
        </p:blipFill>
        <p:spPr>
          <a:xfrm>
            <a:off x="0" y="0"/>
            <a:ext cx="12192000" cy="1201783"/>
          </a:xfrm>
          <a:prstGeom prst="rect">
            <a:avLst/>
          </a:prstGeom>
          <a:noFill/>
        </p:spPr>
      </p:pic>
      <p:pic>
        <p:nvPicPr>
          <p:cNvPr id="9" name="Рисунок 8"/>
          <p:cNvPicPr>
            <a:picLocks noChangeAspect="1"/>
          </p:cNvPicPr>
          <p:nvPr/>
        </p:nvPicPr>
        <p:blipFill rotWithShape="1">
          <a:blip r:embed="rId19" cstate="screen">
            <a:lum bright="70000" contrast="-70000"/>
            <a:extLst>
              <a:ext uri="{BEBA8EAE-BF5A-486C-A8C5-ECC9F3942E4B}">
                <a14:imgProps xmlns:a14="http://schemas.microsoft.com/office/drawing/2010/main">
                  <a14:imgLayer r:embed="rId20">
                    <a14:imgEffect>
                      <a14:saturation sat="33000"/>
                    </a14:imgEffect>
                  </a14:imgLayer>
                </a14:imgProps>
              </a:ext>
              <a:ext uri="{28A0092B-C50C-407E-A947-70E740481C1C}">
                <a14:useLocalDpi xmlns:a14="http://schemas.microsoft.com/office/drawing/2010/main"/>
              </a:ext>
            </a:extLst>
          </a:blip>
          <a:srcRect/>
          <a:stretch/>
        </p:blipFill>
        <p:spPr>
          <a:xfrm>
            <a:off x="0" y="731521"/>
            <a:ext cx="12186089" cy="6112052"/>
          </a:xfrm>
          <a:prstGeom prst="rect">
            <a:avLst/>
          </a:prstGeom>
        </p:spPr>
      </p:pic>
      <p:sp>
        <p:nvSpPr>
          <p:cNvPr id="2" name="Заголовок 1"/>
          <p:cNvSpPr>
            <a:spLocks noGrp="1"/>
          </p:cNvSpPr>
          <p:nvPr>
            <p:ph type="title"/>
          </p:nvPr>
        </p:nvSpPr>
        <p:spPr>
          <a:xfrm>
            <a:off x="838200" y="1098334"/>
            <a:ext cx="10515600" cy="88867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2007644"/>
            <a:ext cx="10515600" cy="4334784"/>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A7274-CE79-4EAF-B241-75BAF692C5B9}" type="datetimeFigureOut">
              <a:rPr lang="en-US" smtClean="0"/>
              <a:t>2/21/2018</a:t>
            </a:fld>
            <a:endParaRPr lang="en-US"/>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7BC821-D4CF-448E-8710-803C01E5560F}" type="slidenum">
              <a:rPr lang="en-US" smtClean="0"/>
              <a:t>‹#›</a:t>
            </a:fld>
            <a:endParaRPr lang="en-US"/>
          </a:p>
        </p:txBody>
      </p:sp>
      <p:pic>
        <p:nvPicPr>
          <p:cNvPr id="8" name="Рисунок 7"/>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92276" y="-48037"/>
            <a:ext cx="1392022" cy="1146371"/>
          </a:xfrm>
          <a:prstGeom prst="rect">
            <a:avLst/>
          </a:prstGeom>
        </p:spPr>
      </p:pic>
    </p:spTree>
    <p:extLst>
      <p:ext uri="{BB962C8B-B14F-4D97-AF65-F5344CB8AC3E}">
        <p14:creationId xmlns:p14="http://schemas.microsoft.com/office/powerpoint/2010/main" val="17571730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99" r:id="rId15"/>
    <p:sldLayoutId id="2147483700" r:id="rId16"/>
  </p:sldLayoutIdLst>
  <p:txStyles>
    <p:titleStyle>
      <a:lvl1pPr algn="l" defTabSz="914400" rtl="0" eaLnBrk="1" latinLnBrk="0" hangingPunct="1">
        <a:lnSpc>
          <a:spcPct val="90000"/>
        </a:lnSpc>
        <a:spcBef>
          <a:spcPct val="0"/>
        </a:spcBef>
        <a:buNone/>
        <a:defRPr sz="4400" b="1" kern="1200">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35F968-110F-4168-B06E-CEE3B3FF4367}" type="datetimeFigureOut">
              <a:rPr lang="ru-RU" smtClean="0"/>
              <a:pPr/>
              <a:t>21.02.2018</a:t>
            </a:fld>
            <a:endParaRPr lang="ru-RU"/>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535BEC-0E8B-4A1D-B325-39B0244A926E}" type="slidenum">
              <a:rPr lang="ru-RU" smtClean="0"/>
              <a:pPr/>
              <a:t>‹#›</a:t>
            </a:fld>
            <a:endParaRPr lang="ru-RU"/>
          </a:p>
        </p:txBody>
      </p:sp>
    </p:spTree>
    <p:extLst>
      <p:ext uri="{BB962C8B-B14F-4D97-AF65-F5344CB8AC3E}">
        <p14:creationId xmlns:p14="http://schemas.microsoft.com/office/powerpoint/2010/main" val="275382030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Текст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C2CA638A-E770-4BFF-9624-FC0114109052}" type="datetimeFigureOut">
              <a:rPr lang="ru-RU"/>
              <a:pPr>
                <a:defRPr/>
              </a:pPr>
              <a:t>21.02.2018</a:t>
            </a:fld>
            <a:endParaRPr lang="ru-RU"/>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81E6D622-5680-4730-BF7D-7C0946021303}" type="slidenum">
              <a:rPr lang="ru-RU" altLang="ru-RU"/>
              <a:pPr/>
              <a:t>‹#›</a:t>
            </a:fld>
            <a:endParaRPr lang="ru-RU" altLang="ru-RU"/>
          </a:p>
        </p:txBody>
      </p:sp>
    </p:spTree>
    <p:extLst>
      <p:ext uri="{BB962C8B-B14F-4D97-AF65-F5344CB8AC3E}">
        <p14:creationId xmlns:p14="http://schemas.microsoft.com/office/powerpoint/2010/main" val="211316153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3.wmf"/></Relationships>
</file>

<file path=ppt/slides/_rels/slide17.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image" Target="../media/image36.png"/><Relationship Id="rId7" Type="http://schemas.openxmlformats.org/officeDocument/2006/relationships/oleObject" Target="../embeddings/oleObject4.bin"/><Relationship Id="rId2" Type="http://schemas.openxmlformats.org/officeDocument/2006/relationships/slideLayout" Target="../slideLayouts/slideLayout16.xml"/><Relationship Id="rId1" Type="http://schemas.openxmlformats.org/officeDocument/2006/relationships/vmlDrawing" Target="../drawings/vmlDrawing2.vml"/><Relationship Id="rId6" Type="http://schemas.openxmlformats.org/officeDocument/2006/relationships/image" Target="../media/image37.jpeg"/><Relationship Id="rId5" Type="http://schemas.openxmlformats.org/officeDocument/2006/relationships/image" Target="../media/image34.wmf"/><Relationship Id="rId4" Type="http://schemas.openxmlformats.org/officeDocument/2006/relationships/oleObject" Target="../embeddings/oleObject3.bin"/><Relationship Id="rId9" Type="http://schemas.openxmlformats.org/officeDocument/2006/relationships/image" Target="../media/image38.jpeg"/></Relationships>
</file>

<file path=ppt/slides/_rels/slide18.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oleObject" Target="../embeddings/oleObject5.bin"/><Relationship Id="rId7" Type="http://schemas.openxmlformats.org/officeDocument/2006/relationships/image" Target="../media/image42.tif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emf"/><Relationship Id="rId9" Type="http://schemas.openxmlformats.org/officeDocument/2006/relationships/image" Target="../media/image44.tiff"/></Relationships>
</file>

<file path=ppt/slides/_rels/slide1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8" Type="http://schemas.openxmlformats.org/officeDocument/2006/relationships/image" Target="../media/image51.emf"/><Relationship Id="rId13" Type="http://schemas.openxmlformats.org/officeDocument/2006/relationships/image" Target="../media/image56.emf"/><Relationship Id="rId3" Type="http://schemas.openxmlformats.org/officeDocument/2006/relationships/image" Target="../media/image46.jpeg"/><Relationship Id="rId7" Type="http://schemas.openxmlformats.org/officeDocument/2006/relationships/image" Target="../media/image50.jpeg"/><Relationship Id="rId12" Type="http://schemas.openxmlformats.org/officeDocument/2006/relationships/image" Target="../media/image55.emf"/><Relationship Id="rId17" Type="http://schemas.openxmlformats.org/officeDocument/2006/relationships/image" Target="../media/image60.emf"/><Relationship Id="rId2" Type="http://schemas.openxmlformats.org/officeDocument/2006/relationships/notesSlide" Target="../notesSlides/notesSlide4.xml"/><Relationship Id="rId16" Type="http://schemas.openxmlformats.org/officeDocument/2006/relationships/image" Target="../media/image59.emf"/><Relationship Id="rId1" Type="http://schemas.openxmlformats.org/officeDocument/2006/relationships/slideLayout" Target="../slideLayouts/slideLayout7.xml"/><Relationship Id="rId6" Type="http://schemas.openxmlformats.org/officeDocument/2006/relationships/image" Target="../media/image49.jpeg"/><Relationship Id="rId11" Type="http://schemas.openxmlformats.org/officeDocument/2006/relationships/image" Target="../media/image54.emf"/><Relationship Id="rId5" Type="http://schemas.openxmlformats.org/officeDocument/2006/relationships/image" Target="../media/image48.jpeg"/><Relationship Id="rId15" Type="http://schemas.openxmlformats.org/officeDocument/2006/relationships/image" Target="../media/image58.emf"/><Relationship Id="rId10" Type="http://schemas.openxmlformats.org/officeDocument/2006/relationships/image" Target="../media/image53.emf"/><Relationship Id="rId4" Type="http://schemas.openxmlformats.org/officeDocument/2006/relationships/image" Target="../media/image47.jpeg"/><Relationship Id="rId9" Type="http://schemas.openxmlformats.org/officeDocument/2006/relationships/image" Target="../media/image52.emf"/><Relationship Id="rId14" Type="http://schemas.openxmlformats.org/officeDocument/2006/relationships/image" Target="../media/image57.emf"/></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909F8D0A-58A3-45D7-877D-B3AD50A281B2}"/>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10424" b="8373"/>
          <a:stretch/>
        </p:blipFill>
        <p:spPr>
          <a:xfrm>
            <a:off x="-1" y="-28"/>
            <a:ext cx="12192000" cy="6855958"/>
          </a:xfrm>
          <a:prstGeom prst="rect">
            <a:avLst/>
          </a:prstGeom>
        </p:spPr>
      </p:pic>
      <p:sp>
        <p:nvSpPr>
          <p:cNvPr id="17" name="Freeform: Shape 16">
            <a:extLst>
              <a:ext uri="{FF2B5EF4-FFF2-40B4-BE49-F238E27FC236}">
                <a16:creationId xmlns:a16="http://schemas.microsoft.com/office/drawing/2014/main" id="{BCC55ACC-A2F6-403C-A3A4-D59B3734D45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Рисунок 5">
            <a:extLst>
              <a:ext uri="{FF2B5EF4-FFF2-40B4-BE49-F238E27FC236}">
                <a16:creationId xmlns:a16="http://schemas.microsoft.com/office/drawing/2014/main" id="{B6C4863C-61DF-4F20-A519-B109FFD39355}"/>
              </a:ext>
            </a:extLst>
          </p:cNvPr>
          <p:cNvPicPr>
            <a:picLocks noChangeAspect="1"/>
          </p:cNvPicPr>
          <p:nvPr/>
        </p:nvPicPr>
        <p:blipFill rotWithShape="1">
          <a:blip r:embed="rId3"/>
          <a:srcRect t="9665" b="22045"/>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
        <p:nvSpPr>
          <p:cNvPr id="2" name="Заголовок 1">
            <a:extLst>
              <a:ext uri="{FF2B5EF4-FFF2-40B4-BE49-F238E27FC236}">
                <a16:creationId xmlns:a16="http://schemas.microsoft.com/office/drawing/2014/main" id="{5C17E1C2-B8F4-4512-B99A-E57F952ACEC5}"/>
              </a:ext>
            </a:extLst>
          </p:cNvPr>
          <p:cNvSpPr>
            <a:spLocks noGrp="1"/>
          </p:cNvSpPr>
          <p:nvPr>
            <p:ph type="ctrTitle"/>
          </p:nvPr>
        </p:nvSpPr>
        <p:spPr>
          <a:xfrm>
            <a:off x="236220" y="3320859"/>
            <a:ext cx="5494020" cy="2076333"/>
          </a:xfrm>
        </p:spPr>
        <p:txBody>
          <a:bodyPr anchor="t">
            <a:normAutofit/>
          </a:bodyPr>
          <a:lstStyle/>
          <a:p>
            <a:pPr algn="l"/>
            <a:r>
              <a:rPr lang="en-US" sz="3400" dirty="0"/>
              <a:t>Frank Laboratory of Neutron Physics 2013-2018 results and perspectives for the future</a:t>
            </a:r>
          </a:p>
        </p:txBody>
      </p:sp>
      <p:sp>
        <p:nvSpPr>
          <p:cNvPr id="3" name="Подзаголовок 2">
            <a:extLst>
              <a:ext uri="{FF2B5EF4-FFF2-40B4-BE49-F238E27FC236}">
                <a16:creationId xmlns:a16="http://schemas.microsoft.com/office/drawing/2014/main" id="{0558995E-11BF-43E8-965B-6F72A08A2799}"/>
              </a:ext>
            </a:extLst>
          </p:cNvPr>
          <p:cNvSpPr>
            <a:spLocks noGrp="1"/>
          </p:cNvSpPr>
          <p:nvPr>
            <p:ph type="subTitle" idx="1"/>
          </p:nvPr>
        </p:nvSpPr>
        <p:spPr>
          <a:xfrm>
            <a:off x="403861" y="2348680"/>
            <a:ext cx="5063490" cy="972180"/>
          </a:xfrm>
        </p:spPr>
        <p:txBody>
          <a:bodyPr anchor="b">
            <a:normAutofit/>
          </a:bodyPr>
          <a:lstStyle/>
          <a:p>
            <a:pPr algn="l"/>
            <a:r>
              <a:rPr lang="en-US" sz="2000" dirty="0"/>
              <a:t>V.Shvetsov</a:t>
            </a:r>
          </a:p>
        </p:txBody>
      </p:sp>
    </p:spTree>
    <p:extLst>
      <p:ext uri="{BB962C8B-B14F-4D97-AF65-F5344CB8AC3E}">
        <p14:creationId xmlns:p14="http://schemas.microsoft.com/office/powerpoint/2010/main" val="1753640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20798" y="739833"/>
            <a:ext cx="10455565" cy="1071760"/>
          </a:xfrm>
        </p:spPr>
        <p:txBody>
          <a:bodyPr>
            <a:noAutofit/>
          </a:bodyPr>
          <a:lstStyle/>
          <a:p>
            <a:r>
              <a:rPr lang="en-US" altLang="x-none" sz="2400" dirty="0">
                <a:solidFill>
                  <a:srgbClr val="003399"/>
                </a:solidFill>
              </a:rPr>
              <a:t>Complex of moderators of the IBR-2 reactor</a:t>
            </a:r>
            <a:br>
              <a:rPr lang="en-US" altLang="x-none" sz="2400" dirty="0">
                <a:solidFill>
                  <a:srgbClr val="003399"/>
                </a:solidFill>
              </a:rPr>
            </a:br>
            <a:r>
              <a:rPr lang="en-US" altLang="x-none" sz="2400" dirty="0">
                <a:solidFill>
                  <a:srgbClr val="003399"/>
                </a:solidFill>
              </a:rPr>
              <a:t>(cold moderators and ambient temperature water moderators)</a:t>
            </a:r>
            <a:endParaRPr lang="ru-RU" sz="2400" dirty="0">
              <a:solidFill>
                <a:srgbClr val="003399"/>
              </a:solidFill>
            </a:endParaRPr>
          </a:p>
        </p:txBody>
      </p:sp>
      <p:pic>
        <p:nvPicPr>
          <p:cNvPr id="11" name="Рисунок 10">
            <a:extLst>
              <a:ext uri="{FF2B5EF4-FFF2-40B4-BE49-F238E27FC236}">
                <a16:creationId xmlns:a16="http://schemas.microsoft.com/office/drawing/2014/main" id="{4698A592-BE24-42D5-9720-0A50F1785A9D}"/>
              </a:ext>
            </a:extLst>
          </p:cNvPr>
          <p:cNvPicPr>
            <a:picLocks noChangeAspect="1"/>
          </p:cNvPicPr>
          <p:nvPr/>
        </p:nvPicPr>
        <p:blipFill rotWithShape="1">
          <a:blip r:embed="rId3"/>
          <a:srcRect l="19167" t="16431" r="31363" b="19865"/>
          <a:stretch/>
        </p:blipFill>
        <p:spPr>
          <a:xfrm>
            <a:off x="1320799" y="1811593"/>
            <a:ext cx="6862619" cy="4970933"/>
          </a:xfrm>
          <a:prstGeom prst="rect">
            <a:avLst/>
          </a:prstGeom>
        </p:spPr>
      </p:pic>
      <p:pic>
        <p:nvPicPr>
          <p:cNvPr id="23" name="Рисунок 22">
            <a:extLst>
              <a:ext uri="{FF2B5EF4-FFF2-40B4-BE49-F238E27FC236}">
                <a16:creationId xmlns:a16="http://schemas.microsoft.com/office/drawing/2014/main" id="{F97F97D2-448D-4E60-AB5B-7E88A1330C04}"/>
              </a:ext>
            </a:extLst>
          </p:cNvPr>
          <p:cNvPicPr>
            <a:picLocks noChangeAspect="1"/>
          </p:cNvPicPr>
          <p:nvPr/>
        </p:nvPicPr>
        <p:blipFill rotWithShape="1">
          <a:blip r:embed="rId4"/>
          <a:srcRect l="63333" t="23839" r="10035" b="13266"/>
          <a:stretch/>
        </p:blipFill>
        <p:spPr>
          <a:xfrm>
            <a:off x="8141852" y="1806256"/>
            <a:ext cx="3634511" cy="4828101"/>
          </a:xfrm>
          <a:prstGeom prst="rect">
            <a:avLst/>
          </a:prstGeom>
        </p:spPr>
      </p:pic>
    </p:spTree>
    <p:extLst>
      <p:ext uri="{BB962C8B-B14F-4D97-AF65-F5344CB8AC3E}">
        <p14:creationId xmlns:p14="http://schemas.microsoft.com/office/powerpoint/2010/main" val="45178379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22"/>
          <p:cNvSpPr txBox="1">
            <a:spLocks noChangeArrowheads="1"/>
          </p:cNvSpPr>
          <p:nvPr/>
        </p:nvSpPr>
        <p:spPr bwMode="auto">
          <a:xfrm>
            <a:off x="8447089" y="3889850"/>
            <a:ext cx="3744912" cy="523220"/>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2800" b="1" dirty="0">
                <a:solidFill>
                  <a:srgbClr val="002060"/>
                </a:solidFill>
                <a:latin typeface="Times New Roman" panose="02020603050405020304" pitchFamily="18" charset="0"/>
                <a:cs typeface="Times New Roman" panose="02020603050405020304" pitchFamily="18" charset="0"/>
              </a:rPr>
              <a:t>2016 – 15 instruments</a:t>
            </a:r>
          </a:p>
        </p:txBody>
      </p:sp>
      <p:pic>
        <p:nvPicPr>
          <p:cNvPr id="3078" name="Рисунок 54"/>
          <p:cNvPicPr>
            <a:picLocks noChangeAspect="1"/>
          </p:cNvPicPr>
          <p:nvPr/>
        </p:nvPicPr>
        <p:blipFill>
          <a:blip r:embed="rId3" cstate="screen">
            <a:extLst>
              <a:ext uri="{28A0092B-C50C-407E-A947-70E740481C1C}">
                <a14:useLocalDpi xmlns:a14="http://schemas.microsoft.com/office/drawing/2010/main"/>
              </a:ext>
            </a:extLst>
          </a:blip>
          <a:srcRect r="-429"/>
          <a:stretch>
            <a:fillRect/>
          </a:stretch>
        </p:blipFill>
        <p:spPr bwMode="auto">
          <a:xfrm>
            <a:off x="1768475" y="1489075"/>
            <a:ext cx="2376488"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Прямоугольник 55"/>
          <p:cNvSpPr>
            <a:spLocks noChangeArrowheads="1"/>
          </p:cNvSpPr>
          <p:nvPr/>
        </p:nvSpPr>
        <p:spPr bwMode="auto">
          <a:xfrm>
            <a:off x="2259013" y="1000126"/>
            <a:ext cx="1389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1400" b="1">
                <a:solidFill>
                  <a:srgbClr val="C00000"/>
                </a:solidFill>
                <a:latin typeface="Arial" panose="020B0604020202020204" pitchFamily="34" charset="0"/>
                <a:cs typeface="Arial" panose="020B0604020202020204" pitchFamily="34" charset="0"/>
              </a:rPr>
              <a:t>DN-6</a:t>
            </a:r>
          </a:p>
          <a:p>
            <a:pPr algn="ctr" eaLnBrk="1" hangingPunct="1">
              <a:spcBef>
                <a:spcPct val="0"/>
              </a:spcBef>
              <a:buFontTx/>
              <a:buNone/>
            </a:pPr>
            <a:r>
              <a:rPr lang="en-US" altLang="ru-RU" sz="1400" b="1">
                <a:solidFill>
                  <a:srgbClr val="C00000"/>
                </a:solidFill>
                <a:latin typeface="Arial" panose="020B0604020202020204" pitchFamily="34" charset="0"/>
                <a:cs typeface="Arial" panose="020B0604020202020204" pitchFamily="34" charset="0"/>
              </a:rPr>
              <a:t>diffractometer</a:t>
            </a:r>
            <a:endParaRPr lang="ru-RU" altLang="ru-RU" sz="1400">
              <a:latin typeface="Arial" panose="020B0604020202020204" pitchFamily="34" charset="0"/>
              <a:cs typeface="Arial" panose="020B0604020202020204" pitchFamily="34" charset="0"/>
            </a:endParaRPr>
          </a:p>
        </p:txBody>
      </p:sp>
      <p:sp>
        <p:nvSpPr>
          <p:cNvPr id="3080" name="Прямоугольник 56"/>
          <p:cNvSpPr>
            <a:spLocks noChangeArrowheads="1"/>
          </p:cNvSpPr>
          <p:nvPr/>
        </p:nvSpPr>
        <p:spPr bwMode="auto">
          <a:xfrm>
            <a:off x="1495426" y="3313114"/>
            <a:ext cx="2924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1400" b="1">
                <a:solidFill>
                  <a:srgbClr val="C00000"/>
                </a:solidFill>
                <a:latin typeface="Arial" panose="020B0604020202020204" pitchFamily="34" charset="0"/>
                <a:cs typeface="Arial" panose="020B0604020202020204" pitchFamily="34" charset="0"/>
              </a:rPr>
              <a:t>microsamples </a:t>
            </a:r>
            <a:r>
              <a:rPr lang="en-US" altLang="ru-RU" sz="1400" b="1">
                <a:solidFill>
                  <a:srgbClr val="002060"/>
                </a:solidFill>
                <a:latin typeface="Arial" panose="020B0604020202020204" pitchFamily="34" charset="0"/>
                <a:cs typeface="Arial" panose="020B0604020202020204" pitchFamily="34" charset="0"/>
              </a:rPr>
              <a:t>under</a:t>
            </a:r>
            <a:r>
              <a:rPr lang="en-US" altLang="ru-RU" sz="1400" b="1">
                <a:solidFill>
                  <a:srgbClr val="C00000"/>
                </a:solidFill>
                <a:latin typeface="Arial" panose="020B0604020202020204" pitchFamily="34" charset="0"/>
                <a:cs typeface="Arial" panose="020B0604020202020204" pitchFamily="34" charset="0"/>
              </a:rPr>
              <a:t> extreme </a:t>
            </a:r>
            <a:r>
              <a:rPr lang="en-US" altLang="ru-RU" sz="1400" b="1">
                <a:solidFill>
                  <a:srgbClr val="002060"/>
                </a:solidFill>
                <a:latin typeface="Arial" panose="020B0604020202020204" pitchFamily="34" charset="0"/>
                <a:cs typeface="Arial" panose="020B0604020202020204" pitchFamily="34" charset="0"/>
              </a:rPr>
              <a:t>conditions </a:t>
            </a:r>
            <a:r>
              <a:rPr lang="en-US" altLang="ru-RU" sz="1400" b="1">
                <a:solidFill>
                  <a:srgbClr val="C00000"/>
                </a:solidFill>
                <a:latin typeface="Arial" panose="020B0604020202020204" pitchFamily="34" charset="0"/>
                <a:cs typeface="Arial" panose="020B0604020202020204" pitchFamily="34" charset="0"/>
              </a:rPr>
              <a:t>(P ≤  0.5 Mbar)</a:t>
            </a:r>
            <a:endParaRPr lang="ru-RU" altLang="ru-RU" sz="1400" b="1">
              <a:solidFill>
                <a:srgbClr val="C00000"/>
              </a:solidFill>
              <a:latin typeface="Arial" panose="020B0604020202020204" pitchFamily="34" charset="0"/>
              <a:cs typeface="Arial" panose="020B0604020202020204" pitchFamily="34" charset="0"/>
            </a:endParaRPr>
          </a:p>
        </p:txBody>
      </p:sp>
      <p:pic>
        <p:nvPicPr>
          <p:cNvPr id="3081" name="Рисунок 5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97400" y="1408114"/>
            <a:ext cx="1079500" cy="192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Прямоугольник 58"/>
          <p:cNvSpPr/>
          <p:nvPr/>
        </p:nvSpPr>
        <p:spPr>
          <a:xfrm rot="18931839">
            <a:off x="1360866" y="1325457"/>
            <a:ext cx="923651" cy="523220"/>
          </a:xfrm>
          <a:prstGeom prst="rect">
            <a:avLst/>
          </a:prstGeom>
          <a:noFill/>
        </p:spPr>
        <p:txBody>
          <a:bodyPr wrap="none">
            <a:spAutoFit/>
          </a:bodyPr>
          <a:lstStyle/>
          <a:p>
            <a:pPr algn="ctr">
              <a:defRPr/>
            </a:pPr>
            <a:r>
              <a:rPr lang="en-US" sz="28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New</a:t>
            </a:r>
            <a:endParaRPr lang="ru-RU" sz="28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endParaRPr>
          </a:p>
        </p:txBody>
      </p:sp>
      <p:sp>
        <p:nvSpPr>
          <p:cNvPr id="60" name="Прямоугольник 59"/>
          <p:cNvSpPr/>
          <p:nvPr/>
        </p:nvSpPr>
        <p:spPr>
          <a:xfrm rot="18931839">
            <a:off x="4143077" y="1325456"/>
            <a:ext cx="923651" cy="523220"/>
          </a:xfrm>
          <a:prstGeom prst="rect">
            <a:avLst/>
          </a:prstGeom>
          <a:noFill/>
        </p:spPr>
        <p:txBody>
          <a:bodyPr wrap="none">
            <a:spAutoFit/>
          </a:bodyPr>
          <a:lstStyle/>
          <a:p>
            <a:pPr algn="ctr">
              <a:defRPr/>
            </a:pPr>
            <a:r>
              <a:rPr lang="en-US" sz="28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New</a:t>
            </a:r>
            <a:endParaRPr lang="ru-RU" sz="28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endParaRPr>
          </a:p>
        </p:txBody>
      </p:sp>
      <p:sp>
        <p:nvSpPr>
          <p:cNvPr id="3084" name="Прямоугольник 60"/>
          <p:cNvSpPr>
            <a:spLocks noChangeArrowheads="1"/>
          </p:cNvSpPr>
          <p:nvPr/>
        </p:nvSpPr>
        <p:spPr bwMode="auto">
          <a:xfrm>
            <a:off x="4470401" y="901701"/>
            <a:ext cx="1319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1400" b="1">
                <a:solidFill>
                  <a:srgbClr val="002060"/>
                </a:solidFill>
                <a:latin typeface="Arial" panose="020B0604020202020204" pitchFamily="34" charset="0"/>
                <a:cs typeface="Arial" panose="020B0604020202020204" pitchFamily="34" charset="0"/>
              </a:rPr>
              <a:t>NRT </a:t>
            </a:r>
          </a:p>
          <a:p>
            <a:pPr algn="ctr" eaLnBrk="1" hangingPunct="1">
              <a:spcBef>
                <a:spcPct val="0"/>
              </a:spcBef>
              <a:buFontTx/>
              <a:buNone/>
            </a:pPr>
            <a:r>
              <a:rPr lang="en-US" altLang="ru-RU" sz="1400" b="1">
                <a:solidFill>
                  <a:srgbClr val="002060"/>
                </a:solidFill>
                <a:latin typeface="Arial" panose="020B0604020202020204" pitchFamily="34" charset="0"/>
                <a:cs typeface="Arial" panose="020B0604020202020204" pitchFamily="34" charset="0"/>
              </a:rPr>
              <a:t>spectrometer</a:t>
            </a:r>
            <a:endParaRPr lang="ru-RU" altLang="ru-RU" sz="1400">
              <a:latin typeface="Arial" panose="020B0604020202020204" pitchFamily="34" charset="0"/>
              <a:cs typeface="Arial" panose="020B0604020202020204" pitchFamily="34" charset="0"/>
            </a:endParaRPr>
          </a:p>
        </p:txBody>
      </p:sp>
      <p:sp>
        <p:nvSpPr>
          <p:cNvPr id="3085" name="Прямоугольник 61"/>
          <p:cNvSpPr>
            <a:spLocks noChangeArrowheads="1"/>
          </p:cNvSpPr>
          <p:nvPr/>
        </p:nvSpPr>
        <p:spPr bwMode="auto">
          <a:xfrm>
            <a:off x="4462464" y="3343276"/>
            <a:ext cx="13223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1400" b="1">
                <a:solidFill>
                  <a:srgbClr val="002060"/>
                </a:solidFill>
                <a:latin typeface="Arial" panose="020B0604020202020204" pitchFamily="34" charset="0"/>
                <a:cs typeface="Arial" panose="020B0604020202020204" pitchFamily="34" charset="0"/>
              </a:rPr>
              <a:t>radiography tomography</a:t>
            </a:r>
            <a:endParaRPr lang="ru-RU" altLang="ru-RU" sz="1400" b="1">
              <a:solidFill>
                <a:srgbClr val="002060"/>
              </a:solidFill>
              <a:latin typeface="Arial" panose="020B0604020202020204" pitchFamily="34" charset="0"/>
              <a:cs typeface="Arial" panose="020B0604020202020204" pitchFamily="34" charset="0"/>
            </a:endParaRPr>
          </a:p>
        </p:txBody>
      </p:sp>
      <p:pic>
        <p:nvPicPr>
          <p:cNvPr id="3086" name="Рисунок 6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05526" y="1879601"/>
            <a:ext cx="1882775"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7" name="Прямоугольник 63"/>
          <p:cNvSpPr>
            <a:spLocks noChangeArrowheads="1"/>
          </p:cNvSpPr>
          <p:nvPr/>
        </p:nvSpPr>
        <p:spPr bwMode="auto">
          <a:xfrm>
            <a:off x="6426201" y="1362076"/>
            <a:ext cx="1319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1400" b="1">
                <a:solidFill>
                  <a:srgbClr val="002060"/>
                </a:solidFill>
                <a:latin typeface="Arial" panose="020B0604020202020204" pitchFamily="34" charset="0"/>
                <a:cs typeface="Arial" panose="020B0604020202020204" pitchFamily="34" charset="0"/>
              </a:rPr>
              <a:t>GRAINS </a:t>
            </a:r>
          </a:p>
          <a:p>
            <a:pPr algn="ctr" eaLnBrk="1" hangingPunct="1">
              <a:spcBef>
                <a:spcPct val="0"/>
              </a:spcBef>
              <a:buFontTx/>
              <a:buNone/>
            </a:pPr>
            <a:r>
              <a:rPr lang="en-US" altLang="ru-RU" sz="1400" b="1">
                <a:solidFill>
                  <a:srgbClr val="002060"/>
                </a:solidFill>
                <a:latin typeface="Arial" panose="020B0604020202020204" pitchFamily="34" charset="0"/>
                <a:cs typeface="Arial" panose="020B0604020202020204" pitchFamily="34" charset="0"/>
              </a:rPr>
              <a:t>reflectometer</a:t>
            </a:r>
            <a:endParaRPr lang="ru-RU" altLang="ru-RU" sz="1400">
              <a:latin typeface="Arial" panose="020B0604020202020204" pitchFamily="34" charset="0"/>
              <a:cs typeface="Arial" panose="020B0604020202020204" pitchFamily="34" charset="0"/>
            </a:endParaRPr>
          </a:p>
        </p:txBody>
      </p:sp>
      <p:sp>
        <p:nvSpPr>
          <p:cNvPr id="3088" name="Прямоугольник 64"/>
          <p:cNvSpPr>
            <a:spLocks noChangeArrowheads="1"/>
          </p:cNvSpPr>
          <p:nvPr/>
        </p:nvSpPr>
        <p:spPr bwMode="auto">
          <a:xfrm>
            <a:off x="5857876" y="3363914"/>
            <a:ext cx="2443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1400" b="1">
                <a:solidFill>
                  <a:srgbClr val="002060"/>
                </a:solidFill>
                <a:latin typeface="Arial" panose="020B0604020202020204" pitchFamily="34" charset="0"/>
                <a:cs typeface="Arial" panose="020B0604020202020204" pitchFamily="34" charset="0"/>
              </a:rPr>
              <a:t>soft and liquid interfaces</a:t>
            </a:r>
            <a:endParaRPr lang="ru-RU" altLang="ru-RU" sz="1400" b="1">
              <a:solidFill>
                <a:srgbClr val="002060"/>
              </a:solidFill>
              <a:latin typeface="Arial" panose="020B0604020202020204" pitchFamily="34" charset="0"/>
              <a:cs typeface="Arial" panose="020B0604020202020204" pitchFamily="34" charset="0"/>
            </a:endParaRPr>
          </a:p>
        </p:txBody>
      </p:sp>
      <p:sp>
        <p:nvSpPr>
          <p:cNvPr id="66" name="Прямоугольник 65"/>
          <p:cNvSpPr/>
          <p:nvPr/>
        </p:nvSpPr>
        <p:spPr>
          <a:xfrm rot="18931839">
            <a:off x="5700262" y="1580051"/>
            <a:ext cx="923651" cy="523220"/>
          </a:xfrm>
          <a:prstGeom prst="rect">
            <a:avLst/>
          </a:prstGeom>
          <a:noFill/>
        </p:spPr>
        <p:txBody>
          <a:bodyPr wrap="none">
            <a:spAutoFit/>
          </a:bodyPr>
          <a:lstStyle/>
          <a:p>
            <a:pPr algn="ctr">
              <a:defRPr/>
            </a:pPr>
            <a:r>
              <a:rPr lang="en-US" sz="28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New</a:t>
            </a:r>
            <a:endParaRPr lang="ru-RU" sz="28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endParaRPr>
          </a:p>
        </p:txBody>
      </p:sp>
      <p:pic>
        <p:nvPicPr>
          <p:cNvPr id="3090" name="Рисунок 66"/>
          <p:cNvPicPr>
            <a:picLocks noChangeAspect="1"/>
          </p:cNvPicPr>
          <p:nvPr/>
        </p:nvPicPr>
        <p:blipFill>
          <a:blip r:embed="rId6" cstate="screen">
            <a:extLst>
              <a:ext uri="{28A0092B-C50C-407E-A947-70E740481C1C}">
                <a14:useLocalDpi xmlns:a14="http://schemas.microsoft.com/office/drawing/2010/main"/>
              </a:ext>
            </a:extLst>
          </a:blip>
          <a:srcRect t="-3112" r="-2679"/>
          <a:stretch>
            <a:fillRect/>
          </a:stretch>
        </p:blipFill>
        <p:spPr bwMode="auto">
          <a:xfrm>
            <a:off x="8447088" y="1835151"/>
            <a:ext cx="1947862"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1" name="Прямоугольник 67"/>
          <p:cNvSpPr>
            <a:spLocks noChangeArrowheads="1"/>
          </p:cNvSpPr>
          <p:nvPr/>
        </p:nvSpPr>
        <p:spPr bwMode="auto">
          <a:xfrm>
            <a:off x="8634414" y="1268413"/>
            <a:ext cx="1476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1800" b="1">
                <a:solidFill>
                  <a:srgbClr val="002060"/>
                </a:solidFill>
                <a:latin typeface="Times New Roman" panose="02020603050405020304" pitchFamily="18" charset="0"/>
                <a:cs typeface="Times New Roman" panose="02020603050405020304" pitchFamily="18" charset="0"/>
              </a:rPr>
              <a:t>FSS </a:t>
            </a:r>
          </a:p>
          <a:p>
            <a:pPr algn="ctr" eaLnBrk="1" hangingPunct="1">
              <a:spcBef>
                <a:spcPct val="0"/>
              </a:spcBef>
              <a:buFontTx/>
              <a:buNone/>
            </a:pPr>
            <a:r>
              <a:rPr lang="en-US" altLang="ru-RU" sz="1800" b="1">
                <a:solidFill>
                  <a:srgbClr val="002060"/>
                </a:solidFill>
                <a:latin typeface="Times New Roman" panose="02020603050405020304" pitchFamily="18" charset="0"/>
                <a:cs typeface="Times New Roman" panose="02020603050405020304" pitchFamily="18" charset="0"/>
              </a:rPr>
              <a:t>spectrometer</a:t>
            </a:r>
            <a:endParaRPr lang="ru-RU" altLang="ru-RU" sz="1800"/>
          </a:p>
        </p:txBody>
      </p:sp>
      <p:sp>
        <p:nvSpPr>
          <p:cNvPr id="3092" name="Прямоугольник 68"/>
          <p:cNvSpPr>
            <a:spLocks noChangeArrowheads="1"/>
          </p:cNvSpPr>
          <p:nvPr/>
        </p:nvSpPr>
        <p:spPr bwMode="auto">
          <a:xfrm>
            <a:off x="8178800" y="3313114"/>
            <a:ext cx="2590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400" b="1">
                <a:solidFill>
                  <a:srgbClr val="002060"/>
                </a:solidFill>
                <a:latin typeface="Arial" panose="020B0604020202020204" pitchFamily="34" charset="0"/>
                <a:cs typeface="Arial" panose="020B0604020202020204" pitchFamily="34" charset="0"/>
              </a:rPr>
              <a:t>bulk industrial components </a:t>
            </a:r>
          </a:p>
          <a:p>
            <a:pPr eaLnBrk="1" hangingPunct="1">
              <a:spcBef>
                <a:spcPct val="0"/>
              </a:spcBef>
              <a:buFontTx/>
              <a:buNone/>
            </a:pPr>
            <a:r>
              <a:rPr lang="en-US" altLang="ru-RU" sz="1400" b="1">
                <a:solidFill>
                  <a:srgbClr val="002060"/>
                </a:solidFill>
                <a:latin typeface="Arial" panose="020B0604020202020204" pitchFamily="34" charset="0"/>
                <a:cs typeface="Arial" panose="020B0604020202020204" pitchFamily="34" charset="0"/>
              </a:rPr>
              <a:t>new advanced materials</a:t>
            </a:r>
            <a:endParaRPr lang="ru-RU" altLang="ru-RU" sz="1400" b="1">
              <a:solidFill>
                <a:srgbClr val="002060"/>
              </a:solidFill>
              <a:latin typeface="Arial" panose="020B0604020202020204" pitchFamily="34" charset="0"/>
              <a:cs typeface="Arial" panose="020B0604020202020204" pitchFamily="34" charset="0"/>
            </a:endParaRPr>
          </a:p>
        </p:txBody>
      </p:sp>
      <p:sp>
        <p:nvSpPr>
          <p:cNvPr id="70" name="Прямоугольник 69"/>
          <p:cNvSpPr/>
          <p:nvPr/>
        </p:nvSpPr>
        <p:spPr>
          <a:xfrm rot="18931839">
            <a:off x="7991107" y="1510448"/>
            <a:ext cx="923651" cy="523220"/>
          </a:xfrm>
          <a:prstGeom prst="rect">
            <a:avLst/>
          </a:prstGeom>
          <a:noFill/>
        </p:spPr>
        <p:txBody>
          <a:bodyPr wrap="none">
            <a:spAutoFit/>
          </a:bodyPr>
          <a:lstStyle/>
          <a:p>
            <a:pPr algn="ctr">
              <a:defRPr/>
            </a:pPr>
            <a:r>
              <a:rPr lang="en-US" sz="28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New</a:t>
            </a:r>
            <a:endParaRPr lang="ru-RU" sz="28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endParaRPr>
          </a:p>
        </p:txBody>
      </p:sp>
      <p:sp>
        <p:nvSpPr>
          <p:cNvPr id="71" name="Скругленный прямоугольник 70"/>
          <p:cNvSpPr/>
          <p:nvPr/>
        </p:nvSpPr>
        <p:spPr>
          <a:xfrm>
            <a:off x="1703388" y="876300"/>
            <a:ext cx="8475662" cy="444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graphicFrame>
        <p:nvGraphicFramePr>
          <p:cNvPr id="73" name="Chart 296"/>
          <p:cNvGraphicFramePr/>
          <p:nvPr>
            <p:extLst/>
          </p:nvPr>
        </p:nvGraphicFramePr>
        <p:xfrm>
          <a:off x="1671573" y="3803129"/>
          <a:ext cx="5321935" cy="2915285"/>
        </p:xfrm>
        <a:graphic>
          <a:graphicData uri="http://schemas.openxmlformats.org/drawingml/2006/chart">
            <c:chart xmlns:c="http://schemas.openxmlformats.org/drawingml/2006/chart" xmlns:r="http://schemas.openxmlformats.org/officeDocument/2006/relationships" r:id="rId7"/>
          </a:graphicData>
        </a:graphic>
      </p:graphicFrame>
      <p:sp>
        <p:nvSpPr>
          <p:cNvPr id="7186" name="Выгнутая влево стрелка 7185"/>
          <p:cNvSpPr/>
          <p:nvPr/>
        </p:nvSpPr>
        <p:spPr>
          <a:xfrm rot="966783" flipV="1">
            <a:off x="7200725" y="3888972"/>
            <a:ext cx="894026" cy="224699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chemeClr val="tx1"/>
              </a:solidFill>
            </a:endParaRPr>
          </a:p>
        </p:txBody>
      </p:sp>
      <p:sp>
        <p:nvSpPr>
          <p:cNvPr id="3098" name="TextBox 7186"/>
          <p:cNvSpPr txBox="1">
            <a:spLocks noChangeArrowheads="1"/>
          </p:cNvSpPr>
          <p:nvPr/>
        </p:nvSpPr>
        <p:spPr bwMode="auto">
          <a:xfrm>
            <a:off x="8070851" y="4595813"/>
            <a:ext cx="2549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1800" b="1">
                <a:solidFill>
                  <a:srgbClr val="002060"/>
                </a:solidFill>
                <a:latin typeface="Arial" panose="020B0604020202020204" pitchFamily="34" charset="0"/>
                <a:cs typeface="Arial" panose="020B0604020202020204" pitchFamily="34" charset="0"/>
              </a:rPr>
              <a:t>+ 2 new</a:t>
            </a:r>
          </a:p>
          <a:p>
            <a:pPr algn="ctr" eaLnBrk="1" hangingPunct="1">
              <a:spcBef>
                <a:spcPct val="0"/>
              </a:spcBef>
              <a:buFontTx/>
              <a:buNone/>
            </a:pPr>
            <a:r>
              <a:rPr lang="en-US" altLang="ru-RU" sz="1800" b="1">
                <a:solidFill>
                  <a:srgbClr val="002060"/>
                </a:solidFill>
                <a:latin typeface="Arial" panose="020B0604020202020204" pitchFamily="34" charset="0"/>
                <a:cs typeface="Arial" panose="020B0604020202020204" pitchFamily="34" charset="0"/>
              </a:rPr>
              <a:t>instruments for users</a:t>
            </a:r>
            <a:endParaRPr lang="ru-RU" altLang="ru-RU" sz="1800" b="1">
              <a:solidFill>
                <a:srgbClr val="002060"/>
              </a:solidFill>
              <a:latin typeface="Arial" panose="020B0604020202020204" pitchFamily="34" charset="0"/>
              <a:cs typeface="Arial" panose="020B0604020202020204" pitchFamily="34" charset="0"/>
            </a:endParaRPr>
          </a:p>
        </p:txBody>
      </p:sp>
      <p:sp>
        <p:nvSpPr>
          <p:cNvPr id="3099" name="TextBox 75"/>
          <p:cNvSpPr txBox="1">
            <a:spLocks noChangeArrowheads="1"/>
          </p:cNvSpPr>
          <p:nvPr/>
        </p:nvSpPr>
        <p:spPr bwMode="auto">
          <a:xfrm>
            <a:off x="8070851" y="5291964"/>
            <a:ext cx="25495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1800" b="1" dirty="0">
                <a:solidFill>
                  <a:srgbClr val="FF0000"/>
                </a:solidFill>
                <a:latin typeface="Arial" panose="020B0604020202020204" pitchFamily="34" charset="0"/>
                <a:cs typeface="Arial" panose="020B0604020202020204" pitchFamily="34" charset="0"/>
              </a:rPr>
              <a:t>+ 64% more</a:t>
            </a:r>
          </a:p>
          <a:p>
            <a:pPr algn="ctr" eaLnBrk="1" hangingPunct="1">
              <a:spcBef>
                <a:spcPct val="0"/>
              </a:spcBef>
              <a:buFontTx/>
              <a:buNone/>
            </a:pPr>
            <a:r>
              <a:rPr lang="en-US" altLang="ru-RU" sz="1800" b="1" dirty="0">
                <a:solidFill>
                  <a:srgbClr val="FF0000"/>
                </a:solidFill>
                <a:latin typeface="Arial" panose="020B0604020202020204" pitchFamily="34" charset="0"/>
                <a:cs typeface="Arial" panose="020B0604020202020204" pitchFamily="34" charset="0"/>
              </a:rPr>
              <a:t>applications for experiments</a:t>
            </a:r>
          </a:p>
        </p:txBody>
      </p:sp>
      <p:sp>
        <p:nvSpPr>
          <p:cNvPr id="3100" name="TextBox 7187"/>
          <p:cNvSpPr txBox="1">
            <a:spLocks noChangeArrowheads="1"/>
          </p:cNvSpPr>
          <p:nvPr/>
        </p:nvSpPr>
        <p:spPr bwMode="auto">
          <a:xfrm>
            <a:off x="1747245" y="6414537"/>
            <a:ext cx="2525050" cy="261610"/>
          </a:xfrm>
          <a:prstGeom prst="rect">
            <a:avLst/>
          </a:prstGeom>
          <a:ln/>
        </p:spPr>
        <p:style>
          <a:lnRef idx="2">
            <a:schemeClr val="accent2"/>
          </a:lnRef>
          <a:fillRef idx="1">
            <a:schemeClr val="lt1"/>
          </a:fillRef>
          <a:effectRef idx="0">
            <a:schemeClr val="accent2"/>
          </a:effectRef>
          <a:fontRef idx="minor">
            <a:schemeClr val="dk1"/>
          </a:fontRef>
        </p:style>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1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2016 user distribution by countries</a:t>
            </a:r>
            <a:endParaRPr lang="ru-RU" altLang="ru-RU" sz="11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074" name="TextBox 6"/>
          <p:cNvSpPr txBox="1">
            <a:spLocks noChangeArrowheads="1"/>
          </p:cNvSpPr>
          <p:nvPr/>
        </p:nvSpPr>
        <p:spPr bwMode="auto">
          <a:xfrm>
            <a:off x="6426199" y="6294439"/>
            <a:ext cx="3852917" cy="523220"/>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2800" b="1" dirty="0">
                <a:solidFill>
                  <a:srgbClr val="002060"/>
                </a:solidFill>
                <a:latin typeface="Times New Roman" panose="02020603050405020304" pitchFamily="18" charset="0"/>
                <a:cs typeface="Times New Roman" panose="02020603050405020304" pitchFamily="18" charset="0"/>
              </a:rPr>
              <a:t>2011 – 11 instruments</a:t>
            </a:r>
          </a:p>
        </p:txBody>
      </p:sp>
    </p:spTree>
    <p:extLst>
      <p:ext uri="{BB962C8B-B14F-4D97-AF65-F5344CB8AC3E}">
        <p14:creationId xmlns:p14="http://schemas.microsoft.com/office/powerpoint/2010/main" val="1091852104"/>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Рисунок 6">
            <a:extLst>
              <a:ext uri="{FF2B5EF4-FFF2-40B4-BE49-F238E27FC236}">
                <a16:creationId xmlns:a16="http://schemas.microsoft.com/office/drawing/2014/main" id="{C7012437-45BC-422B-99A6-55AB9D9F46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15888"/>
            <a:ext cx="1414462"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Скругленный прямоугольник 4">
            <a:extLst>
              <a:ext uri="{FF2B5EF4-FFF2-40B4-BE49-F238E27FC236}">
                <a16:creationId xmlns:a16="http://schemas.microsoft.com/office/drawing/2014/main" id="{42F16BAE-7DCA-43F5-8F85-2F005B4B559B}"/>
              </a:ext>
            </a:extLst>
          </p:cNvPr>
          <p:cNvSpPr/>
          <p:nvPr/>
        </p:nvSpPr>
        <p:spPr>
          <a:xfrm>
            <a:off x="1774826" y="692150"/>
            <a:ext cx="8475663" cy="444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9220" name="Заголовок 9">
            <a:extLst>
              <a:ext uri="{FF2B5EF4-FFF2-40B4-BE49-F238E27FC236}">
                <a16:creationId xmlns:a16="http://schemas.microsoft.com/office/drawing/2014/main" id="{AF2697E1-1389-4F74-87A6-7333F37C9ABF}"/>
              </a:ext>
            </a:extLst>
          </p:cNvPr>
          <p:cNvSpPr txBox="1">
            <a:spLocks/>
          </p:cNvSpPr>
          <p:nvPr/>
        </p:nvSpPr>
        <p:spPr bwMode="auto">
          <a:xfrm>
            <a:off x="1118115" y="165896"/>
            <a:ext cx="7772400" cy="500062"/>
          </a:xfrm>
          <a:prstGeom prst="rect">
            <a:avLst/>
          </a:prstGeom>
          <a:solidFill>
            <a:schemeClr val="bg1"/>
          </a:solidFill>
          <a:ln>
            <a:noFill/>
          </a:ln>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pl-PL" altLang="pl-PL" sz="2000" b="1" dirty="0">
                <a:solidFill>
                  <a:srgbClr val="002060"/>
                </a:solidFill>
                <a:latin typeface="Arial" panose="020B0604020202020204" pitchFamily="34" charset="0"/>
                <a:cs typeface="Arial" panose="020B0604020202020204" pitchFamily="34" charset="0"/>
              </a:rPr>
              <a:t>FLNP User Program</a:t>
            </a:r>
            <a:endParaRPr lang="ru-RU" altLang="pl-PL" sz="2000" b="1" dirty="0">
              <a:solidFill>
                <a:srgbClr val="00206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F2E7D73-AB57-4F52-A8AA-BEAB94AF21C5}"/>
              </a:ext>
            </a:extLst>
          </p:cNvPr>
          <p:cNvSpPr txBox="1"/>
          <p:nvPr/>
        </p:nvSpPr>
        <p:spPr>
          <a:xfrm>
            <a:off x="5638800" y="5756275"/>
            <a:ext cx="4648200" cy="1201738"/>
          </a:xfrm>
          <a:prstGeom prst="rect">
            <a:avLst/>
          </a:prstGeom>
          <a:noFill/>
        </p:spPr>
        <p:txBody>
          <a:bodyPr>
            <a:spAutoFit/>
          </a:bodyPr>
          <a:lstStyle/>
          <a:p>
            <a:pPr marL="457200" indent="-457200">
              <a:buFontTx/>
              <a:buAutoNum type="arabicPlain" startAt="2014"/>
              <a:defRPr/>
            </a:pPr>
            <a:endParaRPr lang="pl-PL" altLang="ru-RU" sz="2400" b="1" dirty="0">
              <a:solidFill>
                <a:srgbClr val="3333CC"/>
              </a:solidFill>
              <a:latin typeface="Times New Roman" panose="02020603050405020304" pitchFamily="18" charset="0"/>
              <a:cs typeface="Times New Roman" panose="02020603050405020304" pitchFamily="18" charset="0"/>
            </a:endParaRPr>
          </a:p>
          <a:p>
            <a:pPr>
              <a:defRPr/>
            </a:pPr>
            <a:endParaRPr lang="pl-PL" sz="2400" b="1" dirty="0">
              <a:solidFill>
                <a:srgbClr val="C00000"/>
              </a:solidFill>
              <a:latin typeface="Times New Roman" panose="02020603050405020304" pitchFamily="18" charset="0"/>
              <a:cs typeface="Times New Roman" panose="02020603050405020304" pitchFamily="18" charset="0"/>
            </a:endParaRPr>
          </a:p>
          <a:p>
            <a:pPr>
              <a:defRPr/>
            </a:pPr>
            <a:r>
              <a:rPr lang="pl-PL" sz="2400" b="1" dirty="0">
                <a:solidFill>
                  <a:srgbClr val="002060"/>
                </a:solidFill>
                <a:latin typeface="Times New Roman" panose="02020603050405020304" pitchFamily="18" charset="0"/>
                <a:cs typeface="Times New Roman" panose="02020603050405020304" pitchFamily="18" charset="0"/>
              </a:rPr>
              <a:t> </a:t>
            </a:r>
          </a:p>
        </p:txBody>
      </p:sp>
      <p:graphicFrame>
        <p:nvGraphicFramePr>
          <p:cNvPr id="26" name="Таблица 25">
            <a:extLst>
              <a:ext uri="{FF2B5EF4-FFF2-40B4-BE49-F238E27FC236}">
                <a16:creationId xmlns:a16="http://schemas.microsoft.com/office/drawing/2014/main" id="{EE1B9CAB-A477-4EBC-B9BB-A13C5048BCCC}"/>
              </a:ext>
            </a:extLst>
          </p:cNvPr>
          <p:cNvGraphicFramePr>
            <a:graphicFrameLocks noGrp="1"/>
          </p:cNvGraphicFramePr>
          <p:nvPr>
            <p:extLst>
              <p:ext uri="{D42A27DB-BD31-4B8C-83A1-F6EECF244321}">
                <p14:modId xmlns:p14="http://schemas.microsoft.com/office/powerpoint/2010/main" val="1865850011"/>
              </p:ext>
            </p:extLst>
          </p:nvPr>
        </p:nvGraphicFramePr>
        <p:xfrm>
          <a:off x="303214" y="3634741"/>
          <a:ext cx="5335586" cy="3223262"/>
        </p:xfrm>
        <a:graphic>
          <a:graphicData uri="http://schemas.openxmlformats.org/drawingml/2006/table">
            <a:tbl>
              <a:tblPr firstRow="1" bandRow="1">
                <a:tableStyleId>{69CF1AB2-1976-4502-BF36-3FF5EA218861}</a:tableStyleId>
              </a:tblPr>
              <a:tblGrid>
                <a:gridCol w="2065388">
                  <a:extLst>
                    <a:ext uri="{9D8B030D-6E8A-4147-A177-3AD203B41FA5}">
                      <a16:colId xmlns:a16="http://schemas.microsoft.com/office/drawing/2014/main" val="20000"/>
                    </a:ext>
                  </a:extLst>
                </a:gridCol>
                <a:gridCol w="1118752">
                  <a:extLst>
                    <a:ext uri="{9D8B030D-6E8A-4147-A177-3AD203B41FA5}">
                      <a16:colId xmlns:a16="http://schemas.microsoft.com/office/drawing/2014/main" val="20001"/>
                    </a:ext>
                  </a:extLst>
                </a:gridCol>
                <a:gridCol w="1032693">
                  <a:extLst>
                    <a:ext uri="{9D8B030D-6E8A-4147-A177-3AD203B41FA5}">
                      <a16:colId xmlns:a16="http://schemas.microsoft.com/office/drawing/2014/main" val="20002"/>
                    </a:ext>
                  </a:extLst>
                </a:gridCol>
                <a:gridCol w="1118753">
                  <a:extLst>
                    <a:ext uri="{9D8B030D-6E8A-4147-A177-3AD203B41FA5}">
                      <a16:colId xmlns:a16="http://schemas.microsoft.com/office/drawing/2014/main" val="20003"/>
                    </a:ext>
                  </a:extLst>
                </a:gridCol>
              </a:tblGrid>
              <a:tr h="460466">
                <a:tc>
                  <a:txBody>
                    <a:bodyPr/>
                    <a:lstStyle/>
                    <a:p>
                      <a:pPr algn="l" fontAlgn="b"/>
                      <a:endParaRPr lang="pl-PL" sz="1100" b="0" i="0" u="none" strike="noStrike" dirty="0">
                        <a:solidFill>
                          <a:srgbClr val="000000"/>
                        </a:solidFill>
                        <a:latin typeface="Calibri"/>
                      </a:endParaRPr>
                    </a:p>
                  </a:txBody>
                  <a:tcPr marL="0" marR="0" marT="0" marB="0" anchor="b"/>
                </a:tc>
                <a:tc>
                  <a:txBody>
                    <a:bodyPr/>
                    <a:lstStyle/>
                    <a:p>
                      <a:pPr algn="ctr"/>
                      <a:r>
                        <a:rPr lang="pl-PL" sz="1800" b="1" dirty="0"/>
                        <a:t>201</a:t>
                      </a:r>
                      <a:r>
                        <a:rPr lang="en-US" sz="1800" b="1" dirty="0"/>
                        <a:t>5</a:t>
                      </a:r>
                      <a:endParaRPr lang="pl-PL" sz="1800" b="1" dirty="0"/>
                    </a:p>
                  </a:txBody>
                  <a:tcPr marL="91424" marR="91424" marT="45714" marB="45714"/>
                </a:tc>
                <a:tc>
                  <a:txBody>
                    <a:bodyPr/>
                    <a:lstStyle/>
                    <a:p>
                      <a:pPr algn="ctr"/>
                      <a:r>
                        <a:rPr lang="pl-PL" sz="1800" b="1" dirty="0"/>
                        <a:t>201</a:t>
                      </a:r>
                      <a:r>
                        <a:rPr lang="en-US" sz="1800" b="1" dirty="0"/>
                        <a:t>6</a:t>
                      </a:r>
                      <a:endParaRPr lang="pl-PL" sz="1800" b="1" dirty="0"/>
                    </a:p>
                  </a:txBody>
                  <a:tcPr marL="91424" marR="91424" marT="45714" marB="45714"/>
                </a:tc>
                <a:tc>
                  <a:txBody>
                    <a:bodyPr/>
                    <a:lstStyle/>
                    <a:p>
                      <a:pPr algn="ctr"/>
                      <a:r>
                        <a:rPr lang="pl-PL" sz="1800" b="1" dirty="0"/>
                        <a:t>201</a:t>
                      </a:r>
                      <a:r>
                        <a:rPr lang="en-US" sz="1800" b="1" dirty="0"/>
                        <a:t>7</a:t>
                      </a:r>
                      <a:endParaRPr lang="pl-PL" sz="1800" b="1" dirty="0"/>
                    </a:p>
                  </a:txBody>
                  <a:tcPr marL="91424" marR="91424" marT="45714" marB="45714"/>
                </a:tc>
                <a:extLst>
                  <a:ext uri="{0D108BD9-81ED-4DB2-BD59-A6C34878D82A}">
                    <a16:rowId xmlns:a16="http://schemas.microsoft.com/office/drawing/2014/main" val="10000"/>
                  </a:ext>
                </a:extLst>
              </a:tr>
              <a:tr h="460466">
                <a:tc>
                  <a:txBody>
                    <a:bodyPr/>
                    <a:lstStyle/>
                    <a:p>
                      <a:pPr algn="l" fontAlgn="b"/>
                      <a:r>
                        <a:rPr lang="pl-PL" sz="1600" b="1" u="none" strike="noStrike" dirty="0"/>
                        <a:t>Materials science</a:t>
                      </a:r>
                      <a:endParaRPr lang="pl-PL" sz="1600" b="1" i="0" u="none" strike="noStrike" dirty="0">
                        <a:solidFill>
                          <a:srgbClr val="000000"/>
                        </a:solidFill>
                        <a:latin typeface="Calibri"/>
                      </a:endParaRPr>
                    </a:p>
                  </a:txBody>
                  <a:tcPr marL="0" marR="0" marT="0" marB="0" anchor="b"/>
                </a:tc>
                <a:tc>
                  <a:txBody>
                    <a:bodyPr/>
                    <a:lstStyle/>
                    <a:p>
                      <a:pPr algn="ctr"/>
                      <a:r>
                        <a:rPr lang="pl-PL" sz="1800" b="0" dirty="0"/>
                        <a:t>26%</a:t>
                      </a:r>
                    </a:p>
                  </a:txBody>
                  <a:tcPr marL="91424" marR="91424" marT="45714" marB="45714"/>
                </a:tc>
                <a:tc>
                  <a:txBody>
                    <a:bodyPr/>
                    <a:lstStyle/>
                    <a:p>
                      <a:pPr algn="ctr"/>
                      <a:r>
                        <a:rPr lang="pl-PL" sz="1800" b="0" dirty="0"/>
                        <a:t>2%</a:t>
                      </a:r>
                    </a:p>
                  </a:txBody>
                  <a:tcPr marL="91424" marR="91424" marT="45714" marB="45714"/>
                </a:tc>
                <a:tc>
                  <a:txBody>
                    <a:bodyPr/>
                    <a:lstStyle/>
                    <a:p>
                      <a:pPr algn="ctr"/>
                      <a:r>
                        <a:rPr lang="en-US" sz="1800" b="0" dirty="0"/>
                        <a:t>36</a:t>
                      </a:r>
                      <a:r>
                        <a:rPr lang="pl-PL" sz="1800" b="0" dirty="0"/>
                        <a:t>%</a:t>
                      </a:r>
                    </a:p>
                  </a:txBody>
                  <a:tcPr marL="91424" marR="91424" marT="45714" marB="45714"/>
                </a:tc>
                <a:extLst>
                  <a:ext uri="{0D108BD9-81ED-4DB2-BD59-A6C34878D82A}">
                    <a16:rowId xmlns:a16="http://schemas.microsoft.com/office/drawing/2014/main" val="10001"/>
                  </a:ext>
                </a:extLst>
              </a:tr>
              <a:tr h="460466">
                <a:tc>
                  <a:txBody>
                    <a:bodyPr/>
                    <a:lstStyle/>
                    <a:p>
                      <a:pPr algn="l" fontAlgn="b"/>
                      <a:r>
                        <a:rPr lang="pl-PL" sz="1600" b="1" u="none" strike="noStrike" dirty="0"/>
                        <a:t>Physics</a:t>
                      </a:r>
                      <a:endParaRPr lang="pl-PL" sz="1600" b="1" i="0" u="none" strike="noStrike" dirty="0">
                        <a:solidFill>
                          <a:srgbClr val="000000"/>
                        </a:solidFill>
                        <a:latin typeface="Calibri"/>
                      </a:endParaRPr>
                    </a:p>
                  </a:txBody>
                  <a:tcPr marL="0" marR="0" marT="0" marB="0" anchor="b"/>
                </a:tc>
                <a:tc>
                  <a:txBody>
                    <a:bodyPr/>
                    <a:lstStyle/>
                    <a:p>
                      <a:pPr algn="ctr"/>
                      <a:r>
                        <a:rPr lang="pl-PL" sz="1800" dirty="0"/>
                        <a:t>4</a:t>
                      </a:r>
                      <a:r>
                        <a:rPr lang="en-US" sz="1800" dirty="0"/>
                        <a:t>0</a:t>
                      </a:r>
                      <a:r>
                        <a:rPr lang="pl-PL" sz="1800" dirty="0"/>
                        <a:t>%</a:t>
                      </a:r>
                    </a:p>
                  </a:txBody>
                  <a:tcPr marL="91424" marR="91424" marT="45714" marB="45714"/>
                </a:tc>
                <a:tc>
                  <a:txBody>
                    <a:bodyPr/>
                    <a:lstStyle/>
                    <a:p>
                      <a:pPr algn="ctr"/>
                      <a:r>
                        <a:rPr lang="en-US" sz="1800" dirty="0"/>
                        <a:t>37</a:t>
                      </a:r>
                      <a:r>
                        <a:rPr lang="pl-PL" sz="1800" dirty="0"/>
                        <a:t>%</a:t>
                      </a:r>
                    </a:p>
                  </a:txBody>
                  <a:tcPr marL="91424" marR="91424" marT="45714" marB="45714"/>
                </a:tc>
                <a:tc>
                  <a:txBody>
                    <a:bodyPr/>
                    <a:lstStyle/>
                    <a:p>
                      <a:pPr algn="ctr"/>
                      <a:r>
                        <a:rPr lang="pl-PL" sz="1800" dirty="0"/>
                        <a:t>3</a:t>
                      </a:r>
                      <a:r>
                        <a:rPr lang="en-US" sz="1800" dirty="0"/>
                        <a:t>2</a:t>
                      </a:r>
                      <a:r>
                        <a:rPr lang="pl-PL" sz="1800" dirty="0"/>
                        <a:t>%</a:t>
                      </a:r>
                    </a:p>
                  </a:txBody>
                  <a:tcPr marL="91424" marR="91424" marT="45714" marB="45714"/>
                </a:tc>
                <a:extLst>
                  <a:ext uri="{0D108BD9-81ED-4DB2-BD59-A6C34878D82A}">
                    <a16:rowId xmlns:a16="http://schemas.microsoft.com/office/drawing/2014/main" val="10002"/>
                  </a:ext>
                </a:extLst>
              </a:tr>
              <a:tr h="460466">
                <a:tc>
                  <a:txBody>
                    <a:bodyPr/>
                    <a:lstStyle/>
                    <a:p>
                      <a:pPr algn="l" fontAlgn="b"/>
                      <a:r>
                        <a:rPr lang="pl-PL" sz="1600" b="1" u="none" strike="noStrike" dirty="0"/>
                        <a:t>Chemistry </a:t>
                      </a:r>
                      <a:endParaRPr lang="pl-PL" sz="1600" b="1" i="0" u="none" strike="noStrike" dirty="0">
                        <a:solidFill>
                          <a:srgbClr val="000000"/>
                        </a:solidFill>
                        <a:latin typeface="Calibri"/>
                      </a:endParaRPr>
                    </a:p>
                  </a:txBody>
                  <a:tcPr marL="0" marR="0" marT="0" marB="0" anchor="b"/>
                </a:tc>
                <a:tc>
                  <a:txBody>
                    <a:bodyPr/>
                    <a:lstStyle/>
                    <a:p>
                      <a:pPr algn="ctr"/>
                      <a:r>
                        <a:rPr lang="en-US" sz="1800" dirty="0"/>
                        <a:t>12</a:t>
                      </a:r>
                      <a:r>
                        <a:rPr lang="pl-PL" sz="1800" dirty="0"/>
                        <a:t>%</a:t>
                      </a:r>
                    </a:p>
                  </a:txBody>
                  <a:tcPr marL="91424" marR="91424" marT="45714" marB="45714"/>
                </a:tc>
                <a:tc>
                  <a:txBody>
                    <a:bodyPr/>
                    <a:lstStyle/>
                    <a:p>
                      <a:pPr algn="ctr"/>
                      <a:r>
                        <a:rPr lang="en-US" sz="1800" dirty="0"/>
                        <a:t>31</a:t>
                      </a:r>
                      <a:r>
                        <a:rPr lang="pl-PL" sz="1800" dirty="0"/>
                        <a:t>%</a:t>
                      </a:r>
                    </a:p>
                  </a:txBody>
                  <a:tcPr marL="91424" marR="91424" marT="45714" marB="45714"/>
                </a:tc>
                <a:tc>
                  <a:txBody>
                    <a:bodyPr/>
                    <a:lstStyle/>
                    <a:p>
                      <a:pPr algn="ctr"/>
                      <a:r>
                        <a:rPr lang="en-US" sz="1800" dirty="0"/>
                        <a:t>12</a:t>
                      </a:r>
                      <a:r>
                        <a:rPr lang="pl-PL" sz="1800" dirty="0"/>
                        <a:t>%</a:t>
                      </a:r>
                    </a:p>
                  </a:txBody>
                  <a:tcPr marL="91424" marR="91424" marT="45714" marB="45714"/>
                </a:tc>
                <a:extLst>
                  <a:ext uri="{0D108BD9-81ED-4DB2-BD59-A6C34878D82A}">
                    <a16:rowId xmlns:a16="http://schemas.microsoft.com/office/drawing/2014/main" val="10003"/>
                  </a:ext>
                </a:extLst>
              </a:tr>
              <a:tr h="460466">
                <a:tc>
                  <a:txBody>
                    <a:bodyPr/>
                    <a:lstStyle/>
                    <a:p>
                      <a:pPr algn="l" fontAlgn="b"/>
                      <a:r>
                        <a:rPr lang="pl-PL" sz="1600" b="1" u="none" strike="noStrike" dirty="0"/>
                        <a:t>Applied science</a:t>
                      </a:r>
                      <a:endParaRPr lang="pl-PL" sz="1600" b="1" i="0" u="none" strike="noStrike" dirty="0">
                        <a:solidFill>
                          <a:srgbClr val="000000"/>
                        </a:solidFill>
                        <a:latin typeface="Calibri"/>
                      </a:endParaRPr>
                    </a:p>
                  </a:txBody>
                  <a:tcPr marL="0" marR="0" marT="0" marB="0" anchor="b"/>
                </a:tc>
                <a:tc>
                  <a:txBody>
                    <a:bodyPr/>
                    <a:lstStyle/>
                    <a:p>
                      <a:pPr algn="ctr"/>
                      <a:r>
                        <a:rPr lang="en-US" sz="1800" dirty="0"/>
                        <a:t>4</a:t>
                      </a:r>
                      <a:r>
                        <a:rPr lang="pl-PL" sz="1800" dirty="0"/>
                        <a:t>%</a:t>
                      </a:r>
                    </a:p>
                  </a:txBody>
                  <a:tcPr marL="91424" marR="91424" marT="45714" marB="45714"/>
                </a:tc>
                <a:tc>
                  <a:txBody>
                    <a:bodyPr/>
                    <a:lstStyle/>
                    <a:p>
                      <a:pPr algn="ctr"/>
                      <a:r>
                        <a:rPr lang="en-US" sz="1800" dirty="0"/>
                        <a:t>10</a:t>
                      </a:r>
                      <a:r>
                        <a:rPr lang="pl-PL" sz="1800" dirty="0"/>
                        <a:t>%</a:t>
                      </a:r>
                    </a:p>
                  </a:txBody>
                  <a:tcPr marL="91424" marR="91424" marT="45714" marB="45714"/>
                </a:tc>
                <a:tc>
                  <a:txBody>
                    <a:bodyPr/>
                    <a:lstStyle/>
                    <a:p>
                      <a:pPr algn="ctr"/>
                      <a:r>
                        <a:rPr lang="en-US" sz="1800" dirty="0"/>
                        <a:t>3</a:t>
                      </a:r>
                      <a:r>
                        <a:rPr lang="pl-PL" sz="1800" dirty="0"/>
                        <a:t>%</a:t>
                      </a:r>
                    </a:p>
                  </a:txBody>
                  <a:tcPr marL="91424" marR="91424" marT="45714" marB="45714"/>
                </a:tc>
                <a:extLst>
                  <a:ext uri="{0D108BD9-81ED-4DB2-BD59-A6C34878D82A}">
                    <a16:rowId xmlns:a16="http://schemas.microsoft.com/office/drawing/2014/main" val="10004"/>
                  </a:ext>
                </a:extLst>
              </a:tr>
              <a:tr h="460466">
                <a:tc>
                  <a:txBody>
                    <a:bodyPr/>
                    <a:lstStyle/>
                    <a:p>
                      <a:pPr algn="l" fontAlgn="b"/>
                      <a:r>
                        <a:rPr lang="pl-PL" sz="1600" b="1" u="none" strike="noStrike" dirty="0"/>
                        <a:t>Geosciences</a:t>
                      </a:r>
                      <a:endParaRPr lang="pl-PL" sz="1600" b="1" i="0" u="none" strike="noStrike" dirty="0">
                        <a:solidFill>
                          <a:srgbClr val="000000"/>
                        </a:solidFill>
                        <a:latin typeface="Calibri"/>
                      </a:endParaRPr>
                    </a:p>
                  </a:txBody>
                  <a:tcPr marL="0" marR="0" marT="0" marB="0" anchor="b"/>
                </a:tc>
                <a:tc>
                  <a:txBody>
                    <a:bodyPr/>
                    <a:lstStyle/>
                    <a:p>
                      <a:pPr algn="ctr"/>
                      <a:r>
                        <a:rPr lang="en-US" sz="1800" dirty="0"/>
                        <a:t>10</a:t>
                      </a:r>
                      <a:r>
                        <a:rPr lang="pl-PL" sz="1800" dirty="0"/>
                        <a:t>%</a:t>
                      </a:r>
                    </a:p>
                  </a:txBody>
                  <a:tcPr marL="91424" marR="91424" marT="45714" marB="45714"/>
                </a:tc>
                <a:tc>
                  <a:txBody>
                    <a:bodyPr/>
                    <a:lstStyle/>
                    <a:p>
                      <a:pPr algn="ctr"/>
                      <a:r>
                        <a:rPr lang="pl-PL" sz="1800" dirty="0"/>
                        <a:t>1</a:t>
                      </a:r>
                      <a:r>
                        <a:rPr lang="en-US" sz="1800" dirty="0"/>
                        <a:t>4</a:t>
                      </a:r>
                      <a:r>
                        <a:rPr lang="pl-PL" sz="1800" dirty="0"/>
                        <a:t>%</a:t>
                      </a:r>
                    </a:p>
                  </a:txBody>
                  <a:tcPr marL="91424" marR="91424" marT="45714" marB="45714"/>
                </a:tc>
                <a:tc>
                  <a:txBody>
                    <a:bodyPr/>
                    <a:lstStyle/>
                    <a:p>
                      <a:pPr algn="ctr"/>
                      <a:r>
                        <a:rPr lang="en-US" sz="1800" dirty="0"/>
                        <a:t>8</a:t>
                      </a:r>
                      <a:r>
                        <a:rPr lang="pl-PL" sz="1800" dirty="0"/>
                        <a:t>%</a:t>
                      </a:r>
                    </a:p>
                  </a:txBody>
                  <a:tcPr marL="91424" marR="91424" marT="45714" marB="45714"/>
                </a:tc>
                <a:extLst>
                  <a:ext uri="{0D108BD9-81ED-4DB2-BD59-A6C34878D82A}">
                    <a16:rowId xmlns:a16="http://schemas.microsoft.com/office/drawing/2014/main" val="10005"/>
                  </a:ext>
                </a:extLst>
              </a:tr>
              <a:tr h="460466">
                <a:tc>
                  <a:txBody>
                    <a:bodyPr/>
                    <a:lstStyle/>
                    <a:p>
                      <a:pPr algn="l" fontAlgn="b"/>
                      <a:r>
                        <a:rPr lang="pl-PL" sz="1600" b="1" u="none" strike="noStrike" dirty="0"/>
                        <a:t>Biosciences</a:t>
                      </a:r>
                      <a:endParaRPr lang="pl-PL" sz="1600" b="1" i="0" u="none" strike="noStrike" dirty="0">
                        <a:solidFill>
                          <a:srgbClr val="000000"/>
                        </a:solidFill>
                        <a:latin typeface="Calibri"/>
                      </a:endParaRPr>
                    </a:p>
                  </a:txBody>
                  <a:tcPr marL="0" marR="0" marT="0" marB="0" anchor="b"/>
                </a:tc>
                <a:tc>
                  <a:txBody>
                    <a:bodyPr/>
                    <a:lstStyle/>
                    <a:p>
                      <a:pPr algn="ctr"/>
                      <a:r>
                        <a:rPr lang="en-US" sz="1800" dirty="0"/>
                        <a:t>8</a:t>
                      </a:r>
                      <a:r>
                        <a:rPr lang="pl-PL" sz="1800" dirty="0"/>
                        <a:t>%</a:t>
                      </a:r>
                    </a:p>
                  </a:txBody>
                  <a:tcPr marL="91424" marR="91424" marT="45714" marB="45714"/>
                </a:tc>
                <a:tc>
                  <a:txBody>
                    <a:bodyPr/>
                    <a:lstStyle/>
                    <a:p>
                      <a:pPr algn="ctr"/>
                      <a:r>
                        <a:rPr lang="en-US" sz="1800" dirty="0"/>
                        <a:t>6</a:t>
                      </a:r>
                      <a:r>
                        <a:rPr lang="pl-PL" sz="1800" dirty="0"/>
                        <a:t>%</a:t>
                      </a:r>
                    </a:p>
                  </a:txBody>
                  <a:tcPr marL="91424" marR="91424" marT="45714" marB="45714"/>
                </a:tc>
                <a:tc>
                  <a:txBody>
                    <a:bodyPr/>
                    <a:lstStyle/>
                    <a:p>
                      <a:pPr algn="ctr"/>
                      <a:r>
                        <a:rPr lang="en-US" sz="1800" dirty="0"/>
                        <a:t>9</a:t>
                      </a:r>
                      <a:r>
                        <a:rPr lang="pl-PL" sz="1800" dirty="0"/>
                        <a:t>%</a:t>
                      </a:r>
                    </a:p>
                  </a:txBody>
                  <a:tcPr marL="91424" marR="91424" marT="45714" marB="45714"/>
                </a:tc>
                <a:extLst>
                  <a:ext uri="{0D108BD9-81ED-4DB2-BD59-A6C34878D82A}">
                    <a16:rowId xmlns:a16="http://schemas.microsoft.com/office/drawing/2014/main" val="10006"/>
                  </a:ext>
                </a:extLst>
              </a:tr>
            </a:tbl>
          </a:graphicData>
        </a:graphic>
      </p:graphicFrame>
      <p:graphicFrame>
        <p:nvGraphicFramePr>
          <p:cNvPr id="2" name="Таблица 1">
            <a:extLst>
              <a:ext uri="{FF2B5EF4-FFF2-40B4-BE49-F238E27FC236}">
                <a16:creationId xmlns:a16="http://schemas.microsoft.com/office/drawing/2014/main" id="{912A6CA1-917A-42C8-930B-14DC605127B8}"/>
              </a:ext>
            </a:extLst>
          </p:cNvPr>
          <p:cNvGraphicFramePr>
            <a:graphicFrameLocks noGrp="1"/>
          </p:cNvGraphicFramePr>
          <p:nvPr>
            <p:extLst>
              <p:ext uri="{D42A27DB-BD31-4B8C-83A1-F6EECF244321}">
                <p14:modId xmlns:p14="http://schemas.microsoft.com/office/powerpoint/2010/main" val="3364134452"/>
              </p:ext>
            </p:extLst>
          </p:nvPr>
        </p:nvGraphicFramePr>
        <p:xfrm>
          <a:off x="2105026" y="989014"/>
          <a:ext cx="7275194" cy="2424745"/>
        </p:xfrm>
        <a:graphic>
          <a:graphicData uri="http://schemas.openxmlformats.org/drawingml/2006/table">
            <a:tbl>
              <a:tblPr firstRow="1" bandRow="1">
                <a:tableStyleId>{69CF1AB2-1976-4502-BF36-3FF5EA218861}</a:tableStyleId>
              </a:tblPr>
              <a:tblGrid>
                <a:gridCol w="2560856">
                  <a:extLst>
                    <a:ext uri="{9D8B030D-6E8A-4147-A177-3AD203B41FA5}">
                      <a16:colId xmlns:a16="http://schemas.microsoft.com/office/drawing/2014/main" val="2542724489"/>
                    </a:ext>
                  </a:extLst>
                </a:gridCol>
                <a:gridCol w="1463070">
                  <a:extLst>
                    <a:ext uri="{9D8B030D-6E8A-4147-A177-3AD203B41FA5}">
                      <a16:colId xmlns:a16="http://schemas.microsoft.com/office/drawing/2014/main" val="309667997"/>
                    </a:ext>
                  </a:extLst>
                </a:gridCol>
                <a:gridCol w="1381789">
                  <a:extLst>
                    <a:ext uri="{9D8B030D-6E8A-4147-A177-3AD203B41FA5}">
                      <a16:colId xmlns:a16="http://schemas.microsoft.com/office/drawing/2014/main" val="950707268"/>
                    </a:ext>
                  </a:extLst>
                </a:gridCol>
                <a:gridCol w="1869479">
                  <a:extLst>
                    <a:ext uri="{9D8B030D-6E8A-4147-A177-3AD203B41FA5}">
                      <a16:colId xmlns:a16="http://schemas.microsoft.com/office/drawing/2014/main" val="2563764677"/>
                    </a:ext>
                  </a:extLst>
                </a:gridCol>
              </a:tblGrid>
              <a:tr h="614973">
                <a:tc>
                  <a:txBody>
                    <a:bodyPr/>
                    <a:lstStyle/>
                    <a:p>
                      <a:endParaRPr lang="pl-PL" sz="1800" dirty="0"/>
                    </a:p>
                  </a:txBody>
                  <a:tcPr marL="91442" marR="91442" marT="45687" marB="45687"/>
                </a:tc>
                <a:tc>
                  <a:txBody>
                    <a:bodyPr/>
                    <a:lstStyle/>
                    <a:p>
                      <a:pPr algn="ctr"/>
                      <a:r>
                        <a:rPr lang="pl-PL" sz="1800" dirty="0"/>
                        <a:t>2015</a:t>
                      </a:r>
                    </a:p>
                  </a:txBody>
                  <a:tcPr marL="91442" marR="91442" marT="45687" marB="45687"/>
                </a:tc>
                <a:tc>
                  <a:txBody>
                    <a:bodyPr/>
                    <a:lstStyle/>
                    <a:p>
                      <a:pPr algn="ctr"/>
                      <a:r>
                        <a:rPr lang="pl-PL" sz="1800" dirty="0"/>
                        <a:t>2016</a:t>
                      </a:r>
                    </a:p>
                  </a:txBody>
                  <a:tcPr marL="91442" marR="91442" marT="45687" marB="45687"/>
                </a:tc>
                <a:tc>
                  <a:txBody>
                    <a:bodyPr/>
                    <a:lstStyle/>
                    <a:p>
                      <a:pPr algn="ctr"/>
                      <a:r>
                        <a:rPr lang="pl-PL" sz="1800" dirty="0">
                          <a:solidFill>
                            <a:srgbClr val="FF0000"/>
                          </a:solidFill>
                        </a:rPr>
                        <a:t>2017</a:t>
                      </a:r>
                    </a:p>
                  </a:txBody>
                  <a:tcPr marL="91442" marR="91442" marT="45687" marB="45687"/>
                </a:tc>
                <a:extLst>
                  <a:ext uri="{0D108BD9-81ED-4DB2-BD59-A6C34878D82A}">
                    <a16:rowId xmlns:a16="http://schemas.microsoft.com/office/drawing/2014/main" val="185378910"/>
                  </a:ext>
                </a:extLst>
              </a:tr>
              <a:tr h="452443">
                <a:tc>
                  <a:txBody>
                    <a:bodyPr/>
                    <a:lstStyle/>
                    <a:p>
                      <a:r>
                        <a:rPr lang="pl-PL" sz="1800" b="1" dirty="0"/>
                        <a:t>Submited proposals</a:t>
                      </a:r>
                    </a:p>
                  </a:txBody>
                  <a:tcPr marL="91442" marR="91442" marT="45687" marB="45687"/>
                </a:tc>
                <a:tc>
                  <a:txBody>
                    <a:bodyPr/>
                    <a:lstStyle/>
                    <a:p>
                      <a:pPr algn="ctr"/>
                      <a:r>
                        <a:rPr lang="pl-PL" sz="1800" dirty="0"/>
                        <a:t>197</a:t>
                      </a:r>
                    </a:p>
                  </a:txBody>
                  <a:tcPr marL="91442" marR="91442" marT="45687" marB="45687"/>
                </a:tc>
                <a:tc>
                  <a:txBody>
                    <a:bodyPr/>
                    <a:lstStyle/>
                    <a:p>
                      <a:pPr algn="ctr"/>
                      <a:r>
                        <a:rPr lang="pl-PL" sz="1800" dirty="0"/>
                        <a:t>238</a:t>
                      </a:r>
                    </a:p>
                  </a:txBody>
                  <a:tcPr marL="91442" marR="91442" marT="45687" marB="45687"/>
                </a:tc>
                <a:tc>
                  <a:txBody>
                    <a:bodyPr/>
                    <a:lstStyle/>
                    <a:p>
                      <a:pPr algn="ctr"/>
                      <a:r>
                        <a:rPr lang="en-US" sz="1800" dirty="0">
                          <a:solidFill>
                            <a:srgbClr val="FF0000"/>
                          </a:solidFill>
                        </a:rPr>
                        <a:t>221</a:t>
                      </a:r>
                      <a:endParaRPr lang="pl-PL" sz="1800" dirty="0">
                        <a:solidFill>
                          <a:srgbClr val="FF0000"/>
                        </a:solidFill>
                      </a:endParaRPr>
                    </a:p>
                  </a:txBody>
                  <a:tcPr marL="91442" marR="91442" marT="45687" marB="45687"/>
                </a:tc>
                <a:extLst>
                  <a:ext uri="{0D108BD9-81ED-4DB2-BD59-A6C34878D82A}">
                    <a16:rowId xmlns:a16="http://schemas.microsoft.com/office/drawing/2014/main" val="1844925828"/>
                  </a:ext>
                </a:extLst>
              </a:tr>
              <a:tr h="452443">
                <a:tc>
                  <a:txBody>
                    <a:bodyPr/>
                    <a:lstStyle/>
                    <a:p>
                      <a:r>
                        <a:rPr lang="pl-PL" sz="1800" b="1" dirty="0"/>
                        <a:t>Accepted proposals</a:t>
                      </a:r>
                    </a:p>
                  </a:txBody>
                  <a:tcPr marL="91442" marR="91442" marT="45687" marB="45687"/>
                </a:tc>
                <a:tc>
                  <a:txBody>
                    <a:bodyPr/>
                    <a:lstStyle/>
                    <a:p>
                      <a:pPr algn="ctr"/>
                      <a:r>
                        <a:rPr lang="pl-PL" sz="1800" dirty="0"/>
                        <a:t>174</a:t>
                      </a:r>
                    </a:p>
                  </a:txBody>
                  <a:tcPr marL="91442" marR="91442" marT="45687" marB="45687"/>
                </a:tc>
                <a:tc>
                  <a:txBody>
                    <a:bodyPr/>
                    <a:lstStyle/>
                    <a:p>
                      <a:pPr algn="ctr"/>
                      <a:r>
                        <a:rPr lang="pl-PL" sz="1800" dirty="0"/>
                        <a:t>208</a:t>
                      </a:r>
                    </a:p>
                  </a:txBody>
                  <a:tcPr marL="91442" marR="91442" marT="45687" marB="45687"/>
                </a:tc>
                <a:tc>
                  <a:txBody>
                    <a:bodyPr/>
                    <a:lstStyle/>
                    <a:p>
                      <a:pPr algn="ctr"/>
                      <a:r>
                        <a:rPr lang="en-US" sz="1800" dirty="0">
                          <a:solidFill>
                            <a:srgbClr val="FF0000"/>
                          </a:solidFill>
                        </a:rPr>
                        <a:t>203</a:t>
                      </a:r>
                      <a:endParaRPr lang="pl-PL" sz="1800" dirty="0">
                        <a:solidFill>
                          <a:srgbClr val="FF0000"/>
                        </a:solidFill>
                      </a:endParaRPr>
                    </a:p>
                  </a:txBody>
                  <a:tcPr marL="91442" marR="91442" marT="45687" marB="45687"/>
                </a:tc>
                <a:extLst>
                  <a:ext uri="{0D108BD9-81ED-4DB2-BD59-A6C34878D82A}">
                    <a16:rowId xmlns:a16="http://schemas.microsoft.com/office/drawing/2014/main" val="2792930636"/>
                  </a:ext>
                </a:extLst>
              </a:tr>
              <a:tr h="452443">
                <a:tc>
                  <a:txBody>
                    <a:bodyPr/>
                    <a:lstStyle/>
                    <a:p>
                      <a:r>
                        <a:rPr lang="pl-PL" sz="1800" b="1" dirty="0"/>
                        <a:t>Countries</a:t>
                      </a:r>
                    </a:p>
                  </a:txBody>
                  <a:tcPr marL="91442" marR="91442" marT="45687" marB="45687"/>
                </a:tc>
                <a:tc>
                  <a:txBody>
                    <a:bodyPr/>
                    <a:lstStyle/>
                    <a:p>
                      <a:pPr algn="ctr"/>
                      <a:r>
                        <a:rPr lang="pl-PL" sz="1800" dirty="0"/>
                        <a:t>1</a:t>
                      </a:r>
                      <a:r>
                        <a:rPr lang="en-US" sz="1800" dirty="0"/>
                        <a:t>5</a:t>
                      </a:r>
                      <a:endParaRPr lang="pl-PL" sz="1800" dirty="0"/>
                    </a:p>
                  </a:txBody>
                  <a:tcPr marL="91442" marR="91442" marT="45687" marB="45687"/>
                </a:tc>
                <a:tc>
                  <a:txBody>
                    <a:bodyPr/>
                    <a:lstStyle/>
                    <a:p>
                      <a:pPr algn="ctr"/>
                      <a:r>
                        <a:rPr lang="en-US" sz="1800" dirty="0"/>
                        <a:t>11</a:t>
                      </a:r>
                      <a:endParaRPr lang="pl-PL" sz="1800" dirty="0"/>
                    </a:p>
                  </a:txBody>
                  <a:tcPr marL="91442" marR="91442" marT="45687" marB="45687"/>
                </a:tc>
                <a:tc>
                  <a:txBody>
                    <a:bodyPr/>
                    <a:lstStyle/>
                    <a:p>
                      <a:pPr algn="ctr"/>
                      <a:r>
                        <a:rPr lang="pl-PL" sz="1800" dirty="0">
                          <a:solidFill>
                            <a:srgbClr val="FF0000"/>
                          </a:solidFill>
                        </a:rPr>
                        <a:t>1</a:t>
                      </a:r>
                      <a:r>
                        <a:rPr lang="en-US" sz="1800" dirty="0">
                          <a:solidFill>
                            <a:srgbClr val="FF0000"/>
                          </a:solidFill>
                        </a:rPr>
                        <a:t>1</a:t>
                      </a:r>
                      <a:endParaRPr lang="pl-PL" sz="1800" dirty="0">
                        <a:solidFill>
                          <a:srgbClr val="FF0000"/>
                        </a:solidFill>
                      </a:endParaRPr>
                    </a:p>
                  </a:txBody>
                  <a:tcPr marL="91442" marR="91442" marT="45687" marB="45687"/>
                </a:tc>
                <a:extLst>
                  <a:ext uri="{0D108BD9-81ED-4DB2-BD59-A6C34878D82A}">
                    <a16:rowId xmlns:a16="http://schemas.microsoft.com/office/drawing/2014/main" val="1436456705"/>
                  </a:ext>
                </a:extLst>
              </a:tr>
              <a:tr h="452443">
                <a:tc>
                  <a:txBody>
                    <a:bodyPr/>
                    <a:lstStyle/>
                    <a:p>
                      <a:r>
                        <a:rPr lang="pl-PL" sz="1800" b="1" dirty="0"/>
                        <a:t>Visitors</a:t>
                      </a:r>
                    </a:p>
                  </a:txBody>
                  <a:tcPr marL="91442" marR="91442" marT="45687" marB="45687"/>
                </a:tc>
                <a:tc>
                  <a:txBody>
                    <a:bodyPr/>
                    <a:lstStyle/>
                    <a:p>
                      <a:pPr algn="ctr"/>
                      <a:r>
                        <a:rPr lang="en-US" sz="1800" dirty="0"/>
                        <a:t>84</a:t>
                      </a:r>
                      <a:endParaRPr lang="pl-PL" sz="1800" dirty="0"/>
                    </a:p>
                  </a:txBody>
                  <a:tcPr marL="91442" marR="91442" marT="45687" marB="45687"/>
                </a:tc>
                <a:tc>
                  <a:txBody>
                    <a:bodyPr/>
                    <a:lstStyle/>
                    <a:p>
                      <a:pPr algn="ctr"/>
                      <a:r>
                        <a:rPr lang="pl-PL" sz="1800" dirty="0"/>
                        <a:t>10</a:t>
                      </a:r>
                      <a:r>
                        <a:rPr lang="en-US" sz="1800" dirty="0"/>
                        <a:t>7</a:t>
                      </a:r>
                      <a:endParaRPr lang="pl-PL" sz="1800" dirty="0"/>
                    </a:p>
                  </a:txBody>
                  <a:tcPr marL="91442" marR="91442" marT="45687" marB="45687"/>
                </a:tc>
                <a:tc>
                  <a:txBody>
                    <a:bodyPr/>
                    <a:lstStyle/>
                    <a:p>
                      <a:pPr algn="ctr"/>
                      <a:r>
                        <a:rPr lang="en-US" sz="1800" dirty="0">
                          <a:solidFill>
                            <a:srgbClr val="FF0000"/>
                          </a:solidFill>
                        </a:rPr>
                        <a:t>115</a:t>
                      </a:r>
                      <a:endParaRPr lang="pl-PL" sz="1800" dirty="0">
                        <a:solidFill>
                          <a:srgbClr val="FF0000"/>
                        </a:solidFill>
                      </a:endParaRPr>
                    </a:p>
                  </a:txBody>
                  <a:tcPr marL="91442" marR="91442" marT="45687" marB="45687"/>
                </a:tc>
                <a:extLst>
                  <a:ext uri="{0D108BD9-81ED-4DB2-BD59-A6C34878D82A}">
                    <a16:rowId xmlns:a16="http://schemas.microsoft.com/office/drawing/2014/main" val="3533531507"/>
                  </a:ext>
                </a:extLst>
              </a:tr>
            </a:tbl>
          </a:graphicData>
        </a:graphic>
      </p:graphicFrame>
      <p:graphicFrame>
        <p:nvGraphicFramePr>
          <p:cNvPr id="10" name="Chart 9">
            <a:extLst>
              <a:ext uri="{FF2B5EF4-FFF2-40B4-BE49-F238E27FC236}">
                <a16:creationId xmlns:a16="http://schemas.microsoft.com/office/drawing/2014/main" id="{A2B971FE-6452-4DFE-BB72-79A98E8F29EA}"/>
              </a:ext>
            </a:extLst>
          </p:cNvPr>
          <p:cNvGraphicFramePr>
            <a:graphicFrameLocks/>
          </p:cNvGraphicFramePr>
          <p:nvPr>
            <p:extLst>
              <p:ext uri="{D42A27DB-BD31-4B8C-83A1-F6EECF244321}">
                <p14:modId xmlns:p14="http://schemas.microsoft.com/office/powerpoint/2010/main" val="1652781839"/>
              </p:ext>
            </p:extLst>
          </p:nvPr>
        </p:nvGraphicFramePr>
        <p:xfrm>
          <a:off x="5798561" y="3634740"/>
          <a:ext cx="4451928" cy="322325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54112816"/>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
            <a:ext cx="10972800" cy="836711"/>
          </a:xfrm>
        </p:spPr>
        <p:txBody>
          <a:bodyPr>
            <a:normAutofit/>
          </a:bodyPr>
          <a:lstStyle/>
          <a:p>
            <a:r>
              <a:rPr lang="ru-RU" dirty="0"/>
              <a:t>Введен в эксплуатацию канал №14</a:t>
            </a:r>
          </a:p>
        </p:txBody>
      </p:sp>
      <p:pic>
        <p:nvPicPr>
          <p:cNvPr id="8" name="Рисунок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 y="2"/>
            <a:ext cx="5745629" cy="6864983"/>
          </a:xfrm>
          <a:prstGeom prst="rect">
            <a:avLst/>
          </a:prstGeom>
        </p:spPr>
      </p:pic>
      <p:pic>
        <p:nvPicPr>
          <p:cNvPr id="9" name="Рисунок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01187" y="27388"/>
            <a:ext cx="5687749" cy="6830612"/>
          </a:xfrm>
          <a:prstGeom prst="rect">
            <a:avLst/>
          </a:prstGeom>
        </p:spPr>
      </p:pic>
      <p:pic>
        <p:nvPicPr>
          <p:cNvPr id="10" name="Рисунок 9"/>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p:blipFill>
        <p:spPr>
          <a:xfrm>
            <a:off x="3737917" y="0"/>
            <a:ext cx="7855505" cy="6858000"/>
          </a:xfrm>
          <a:prstGeom prst="rect">
            <a:avLst/>
          </a:prstGeom>
        </p:spPr>
      </p:pic>
    </p:spTree>
    <p:extLst>
      <p:ext uri="{BB962C8B-B14F-4D97-AF65-F5344CB8AC3E}">
        <p14:creationId xmlns:p14="http://schemas.microsoft.com/office/powerpoint/2010/main" val="280721712"/>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6CF06FA2-F172-4A03-890E-48D2F934440E}"/>
              </a:ext>
            </a:extLst>
          </p:cNvPr>
          <p:cNvSpPr/>
          <p:nvPr/>
        </p:nvSpPr>
        <p:spPr>
          <a:xfrm>
            <a:off x="1316333" y="808849"/>
            <a:ext cx="6096000" cy="923330"/>
          </a:xfrm>
          <a:prstGeom prst="rect">
            <a:avLst/>
          </a:prstGeom>
        </p:spPr>
        <p:txBody>
          <a:bodyPr>
            <a:spAutoFit/>
          </a:bodyPr>
          <a:lstStyle/>
          <a:p>
            <a:pPr algn="ctr"/>
            <a:r>
              <a:rPr lang="en-US" b="1" dirty="0">
                <a:effectLst>
                  <a:outerShdw blurRad="38100" dist="38100" dir="2700000" algn="tl">
                    <a:srgbClr val="000000">
                      <a:alpha val="43137"/>
                    </a:srgbClr>
                  </a:outerShdw>
                </a:effectLst>
                <a:latin typeface="Georgia"/>
                <a:cs typeface="Georgia"/>
              </a:rPr>
              <a:t>Neutron radiography and tomography</a:t>
            </a:r>
            <a:r>
              <a:rPr lang="ru-RU" b="1" dirty="0">
                <a:effectLst>
                  <a:outerShdw blurRad="38100" dist="38100" dir="2700000" algn="tl">
                    <a:srgbClr val="000000">
                      <a:alpha val="43137"/>
                    </a:srgbClr>
                  </a:outerShdw>
                </a:effectLst>
                <a:latin typeface="Georgia"/>
                <a:cs typeface="Georgia"/>
              </a:rPr>
              <a:t> </a:t>
            </a:r>
            <a:r>
              <a:rPr lang="en-US" b="1" dirty="0">
                <a:effectLst>
                  <a:outerShdw blurRad="38100" dist="38100" dir="2700000" algn="tl">
                    <a:srgbClr val="000000">
                      <a:alpha val="43137"/>
                    </a:srgbClr>
                  </a:outerShdw>
                </a:effectLst>
                <a:latin typeface="Georgia"/>
                <a:cs typeface="Georgia"/>
              </a:rPr>
              <a:t>at the Beam #14</a:t>
            </a:r>
            <a:r>
              <a:rPr lang="ru-RU" b="1" dirty="0">
                <a:effectLst>
                  <a:outerShdw blurRad="38100" dist="38100" dir="2700000" algn="tl">
                    <a:srgbClr val="000000">
                      <a:alpha val="43137"/>
                    </a:srgbClr>
                  </a:outerShdw>
                </a:effectLst>
                <a:latin typeface="Georgia"/>
                <a:cs typeface="Georgia"/>
              </a:rPr>
              <a:t> </a:t>
            </a:r>
            <a:r>
              <a:rPr lang="en-US" b="1" dirty="0">
                <a:effectLst>
                  <a:outerShdw blurRad="38100" dist="38100" dir="2700000" algn="tl">
                    <a:srgbClr val="000000">
                      <a:alpha val="43137"/>
                    </a:srgbClr>
                  </a:outerShdw>
                </a:effectLst>
                <a:latin typeface="Georgia"/>
                <a:cs typeface="Georgia"/>
              </a:rPr>
              <a:t> are used to study archeological objects, especially metallic artifacts </a:t>
            </a:r>
          </a:p>
        </p:txBody>
      </p:sp>
      <p:pic>
        <p:nvPicPr>
          <p:cNvPr id="3" name="Рисунок 2">
            <a:extLst>
              <a:ext uri="{FF2B5EF4-FFF2-40B4-BE49-F238E27FC236}">
                <a16:creationId xmlns:a16="http://schemas.microsoft.com/office/drawing/2014/main" id="{53F02B2A-C2DB-4ADC-A65B-63548674CFA4}"/>
              </a:ext>
            </a:extLst>
          </p:cNvPr>
          <p:cNvPicPr>
            <a:picLocks noChangeAspect="1"/>
          </p:cNvPicPr>
          <p:nvPr/>
        </p:nvPicPr>
        <p:blipFill>
          <a:blip r:embed="rId2"/>
          <a:stretch>
            <a:fillRect/>
          </a:stretch>
        </p:blipFill>
        <p:spPr>
          <a:xfrm>
            <a:off x="7683242" y="808849"/>
            <a:ext cx="3808825" cy="2694109"/>
          </a:xfrm>
          <a:prstGeom prst="rect">
            <a:avLst/>
          </a:prstGeom>
        </p:spPr>
      </p:pic>
      <p:pic>
        <p:nvPicPr>
          <p:cNvPr id="4" name="Рисунок 3">
            <a:extLst>
              <a:ext uri="{FF2B5EF4-FFF2-40B4-BE49-F238E27FC236}">
                <a16:creationId xmlns:a16="http://schemas.microsoft.com/office/drawing/2014/main" id="{0E003D88-B13C-4E39-BF37-4B708C5FFD24}"/>
              </a:ext>
            </a:extLst>
          </p:cNvPr>
          <p:cNvPicPr>
            <a:picLocks noChangeAspect="1"/>
          </p:cNvPicPr>
          <p:nvPr/>
        </p:nvPicPr>
        <p:blipFill>
          <a:blip r:embed="rId3"/>
          <a:stretch>
            <a:fillRect/>
          </a:stretch>
        </p:blipFill>
        <p:spPr>
          <a:xfrm>
            <a:off x="363217" y="1875141"/>
            <a:ext cx="4572396" cy="3429297"/>
          </a:xfrm>
          <a:prstGeom prst="rect">
            <a:avLst/>
          </a:prstGeom>
        </p:spPr>
      </p:pic>
      <p:pic>
        <p:nvPicPr>
          <p:cNvPr id="5" name="Рисунок 4">
            <a:extLst>
              <a:ext uri="{FF2B5EF4-FFF2-40B4-BE49-F238E27FC236}">
                <a16:creationId xmlns:a16="http://schemas.microsoft.com/office/drawing/2014/main" id="{8173D6FF-6736-4862-B30D-9485202ADCBD}"/>
              </a:ext>
            </a:extLst>
          </p:cNvPr>
          <p:cNvPicPr>
            <a:picLocks noChangeAspect="1"/>
          </p:cNvPicPr>
          <p:nvPr/>
        </p:nvPicPr>
        <p:blipFill>
          <a:blip r:embed="rId4"/>
          <a:stretch>
            <a:fillRect/>
          </a:stretch>
        </p:blipFill>
        <p:spPr>
          <a:xfrm>
            <a:off x="2362840" y="2900056"/>
            <a:ext cx="4572396" cy="3429297"/>
          </a:xfrm>
          <a:prstGeom prst="rect">
            <a:avLst/>
          </a:prstGeom>
        </p:spPr>
      </p:pic>
      <p:pic>
        <p:nvPicPr>
          <p:cNvPr id="6" name="Рисунок 5">
            <a:extLst>
              <a:ext uri="{FF2B5EF4-FFF2-40B4-BE49-F238E27FC236}">
                <a16:creationId xmlns:a16="http://schemas.microsoft.com/office/drawing/2014/main" id="{E2BF06C9-5820-4C19-B6D5-E0BB7EB842C6}"/>
              </a:ext>
            </a:extLst>
          </p:cNvPr>
          <p:cNvPicPr>
            <a:picLocks noChangeAspect="1"/>
          </p:cNvPicPr>
          <p:nvPr/>
        </p:nvPicPr>
        <p:blipFill>
          <a:blip r:embed="rId5"/>
          <a:stretch>
            <a:fillRect/>
          </a:stretch>
        </p:blipFill>
        <p:spPr>
          <a:xfrm>
            <a:off x="5126135" y="3324341"/>
            <a:ext cx="4572396" cy="3429297"/>
          </a:xfrm>
          <a:prstGeom prst="rect">
            <a:avLst/>
          </a:prstGeom>
        </p:spPr>
      </p:pic>
      <p:pic>
        <p:nvPicPr>
          <p:cNvPr id="8" name="Рисунок 7">
            <a:extLst>
              <a:ext uri="{FF2B5EF4-FFF2-40B4-BE49-F238E27FC236}">
                <a16:creationId xmlns:a16="http://schemas.microsoft.com/office/drawing/2014/main" id="{A5AE402D-3970-431C-9B49-AA259DF32AA7}"/>
              </a:ext>
            </a:extLst>
          </p:cNvPr>
          <p:cNvPicPr>
            <a:picLocks noChangeAspect="1"/>
          </p:cNvPicPr>
          <p:nvPr/>
        </p:nvPicPr>
        <p:blipFill>
          <a:blip r:embed="rId6"/>
          <a:stretch>
            <a:fillRect/>
          </a:stretch>
        </p:blipFill>
        <p:spPr>
          <a:xfrm>
            <a:off x="9889053" y="3557715"/>
            <a:ext cx="2115495" cy="2816596"/>
          </a:xfrm>
          <a:prstGeom prst="rect">
            <a:avLst/>
          </a:prstGeom>
        </p:spPr>
      </p:pic>
      <p:sp>
        <p:nvSpPr>
          <p:cNvPr id="9" name="TextBox 8">
            <a:extLst>
              <a:ext uri="{FF2B5EF4-FFF2-40B4-BE49-F238E27FC236}">
                <a16:creationId xmlns:a16="http://schemas.microsoft.com/office/drawing/2014/main" id="{F3B94374-48FB-4205-B497-26FE6EDA37B8}"/>
              </a:ext>
            </a:extLst>
          </p:cNvPr>
          <p:cNvSpPr txBox="1"/>
          <p:nvPr/>
        </p:nvSpPr>
        <p:spPr>
          <a:xfrm>
            <a:off x="10410389" y="6374311"/>
            <a:ext cx="1562957" cy="338554"/>
          </a:xfrm>
          <a:prstGeom prst="rect">
            <a:avLst/>
          </a:prstGeom>
          <a:noFill/>
        </p:spPr>
        <p:txBody>
          <a:bodyPr wrap="square" rtlCol="0">
            <a:spAutoFit/>
          </a:bodyPr>
          <a:lstStyle/>
          <a:p>
            <a:r>
              <a:rPr lang="en-US" sz="1600" i="1" dirty="0">
                <a:latin typeface="Times New Roman"/>
                <a:cs typeface="Times New Roman"/>
              </a:rPr>
              <a:t>S. </a:t>
            </a:r>
            <a:r>
              <a:rPr lang="en-US" sz="1600" i="1" dirty="0" err="1">
                <a:latin typeface="Times New Roman"/>
                <a:cs typeface="Times New Roman"/>
              </a:rPr>
              <a:t>Kichanov</a:t>
            </a:r>
            <a:endParaRPr lang="ru-RU" sz="1600" i="1" dirty="0">
              <a:latin typeface="Times New Roman"/>
              <a:cs typeface="Times New Roman"/>
            </a:endParaRPr>
          </a:p>
        </p:txBody>
      </p:sp>
    </p:spTree>
    <p:extLst>
      <p:ext uri="{BB962C8B-B14F-4D97-AF65-F5344CB8AC3E}">
        <p14:creationId xmlns:p14="http://schemas.microsoft.com/office/powerpoint/2010/main" val="104250207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22BA2359-A32B-4780-8BAD-E4DE4E340086}"/>
              </a:ext>
            </a:extLst>
          </p:cNvPr>
          <p:cNvPicPr>
            <a:picLocks noChangeAspect="1"/>
          </p:cNvPicPr>
          <p:nvPr/>
        </p:nvPicPr>
        <p:blipFill>
          <a:blip r:embed="rId2"/>
          <a:stretch>
            <a:fillRect/>
          </a:stretch>
        </p:blipFill>
        <p:spPr>
          <a:xfrm>
            <a:off x="222540" y="1101401"/>
            <a:ext cx="6369180" cy="4776885"/>
          </a:xfrm>
          <a:prstGeom prst="rect">
            <a:avLst/>
          </a:prstGeom>
        </p:spPr>
      </p:pic>
      <p:pic>
        <p:nvPicPr>
          <p:cNvPr id="5" name="Рисунок 4">
            <a:extLst>
              <a:ext uri="{FF2B5EF4-FFF2-40B4-BE49-F238E27FC236}">
                <a16:creationId xmlns:a16="http://schemas.microsoft.com/office/drawing/2014/main" id="{DAFFC5C8-9671-4205-A498-C93D7D9FD570}"/>
              </a:ext>
            </a:extLst>
          </p:cNvPr>
          <p:cNvPicPr>
            <a:picLocks noChangeAspect="1"/>
          </p:cNvPicPr>
          <p:nvPr/>
        </p:nvPicPr>
        <p:blipFill>
          <a:blip r:embed="rId3"/>
          <a:stretch>
            <a:fillRect/>
          </a:stretch>
        </p:blipFill>
        <p:spPr>
          <a:xfrm>
            <a:off x="4775644" y="1738058"/>
            <a:ext cx="1735687" cy="4018541"/>
          </a:xfrm>
          <a:prstGeom prst="rect">
            <a:avLst/>
          </a:prstGeom>
        </p:spPr>
      </p:pic>
      <p:pic>
        <p:nvPicPr>
          <p:cNvPr id="6" name="Рисунок 5">
            <a:extLst>
              <a:ext uri="{FF2B5EF4-FFF2-40B4-BE49-F238E27FC236}">
                <a16:creationId xmlns:a16="http://schemas.microsoft.com/office/drawing/2014/main" id="{0EBD313C-2E87-497D-A189-53C84A3C908A}"/>
              </a:ext>
            </a:extLst>
          </p:cNvPr>
          <p:cNvPicPr>
            <a:picLocks noChangeAspect="1"/>
          </p:cNvPicPr>
          <p:nvPr/>
        </p:nvPicPr>
        <p:blipFill rotWithShape="1">
          <a:blip r:embed="rId4"/>
          <a:srcRect l="13215" t="8882" r="21630" b="7233"/>
          <a:stretch/>
        </p:blipFill>
        <p:spPr>
          <a:xfrm>
            <a:off x="7186653" y="1201884"/>
            <a:ext cx="4782807" cy="5058239"/>
          </a:xfrm>
          <a:prstGeom prst="rect">
            <a:avLst/>
          </a:prstGeom>
        </p:spPr>
      </p:pic>
      <p:sp>
        <p:nvSpPr>
          <p:cNvPr id="17" name="TextBox 16">
            <a:extLst>
              <a:ext uri="{FF2B5EF4-FFF2-40B4-BE49-F238E27FC236}">
                <a16:creationId xmlns:a16="http://schemas.microsoft.com/office/drawing/2014/main" id="{C10D0239-6482-4043-93E2-72C8D36614C4}"/>
              </a:ext>
            </a:extLst>
          </p:cNvPr>
          <p:cNvSpPr txBox="1"/>
          <p:nvPr/>
        </p:nvSpPr>
        <p:spPr>
          <a:xfrm>
            <a:off x="6836229" y="4833211"/>
            <a:ext cx="2612571" cy="523220"/>
          </a:xfrm>
          <a:prstGeom prst="rect">
            <a:avLst/>
          </a:prstGeom>
          <a:noFill/>
        </p:spPr>
        <p:txBody>
          <a:bodyPr wrap="square" rtlCol="0">
            <a:spAutoFit/>
          </a:bodyPr>
          <a:lstStyle/>
          <a:p>
            <a:r>
              <a:rPr lang="en-US" sz="1400" b="1" dirty="0">
                <a:solidFill>
                  <a:schemeClr val="bg1"/>
                </a:solidFill>
                <a:latin typeface="Georgia" panose="02040502050405020303" pitchFamily="18" charset="0"/>
              </a:rPr>
              <a:t>Site of dispersed</a:t>
            </a:r>
          </a:p>
          <a:p>
            <a:r>
              <a:rPr lang="en-US" sz="1400" b="1" dirty="0">
                <a:solidFill>
                  <a:schemeClr val="bg1"/>
                </a:solidFill>
                <a:latin typeface="Georgia" panose="02040502050405020303" pitchFamily="18" charset="0"/>
              </a:rPr>
              <a:t>joint</a:t>
            </a:r>
            <a:endParaRPr lang="ru-RU" sz="1400" b="1" dirty="0">
              <a:solidFill>
                <a:schemeClr val="bg1"/>
              </a:solidFill>
              <a:latin typeface="Georgia" panose="02040502050405020303" pitchFamily="18" charset="0"/>
            </a:endParaRPr>
          </a:p>
        </p:txBody>
      </p:sp>
      <p:grpSp>
        <p:nvGrpSpPr>
          <p:cNvPr id="20" name="Группа 19">
            <a:extLst>
              <a:ext uri="{FF2B5EF4-FFF2-40B4-BE49-F238E27FC236}">
                <a16:creationId xmlns:a16="http://schemas.microsoft.com/office/drawing/2014/main" id="{5B89E6BB-6CD6-4870-B498-90414E68D848}"/>
              </a:ext>
            </a:extLst>
          </p:cNvPr>
          <p:cNvGrpSpPr/>
          <p:nvPr/>
        </p:nvGrpSpPr>
        <p:grpSpPr>
          <a:xfrm>
            <a:off x="0" y="0"/>
            <a:ext cx="12058022" cy="6772589"/>
            <a:chOff x="-767524" y="585921"/>
            <a:chExt cx="10322239" cy="5885589"/>
          </a:xfrm>
        </p:grpSpPr>
        <p:pic>
          <p:nvPicPr>
            <p:cNvPr id="8" name="Изображение 4" descr="snapshot.jpg">
              <a:extLst>
                <a:ext uri="{FF2B5EF4-FFF2-40B4-BE49-F238E27FC236}">
                  <a16:creationId xmlns:a16="http://schemas.microsoft.com/office/drawing/2014/main" id="{94F965A3-E253-48D3-A275-0343CAECB46C}"/>
                </a:ext>
              </a:extLst>
            </p:cNvPr>
            <p:cNvPicPr>
              <a:picLocks noChangeAspect="1"/>
            </p:cNvPicPr>
            <p:nvPr/>
          </p:nvPicPr>
          <p:blipFill rotWithShape="1">
            <a:blip r:embed="rId5">
              <a:extLst>
                <a:ext uri="{28A0092B-C50C-407E-A947-70E740481C1C}">
                  <a14:useLocalDpi xmlns:a14="http://schemas.microsoft.com/office/drawing/2010/main" val="0"/>
                </a:ext>
              </a:extLst>
            </a:blip>
            <a:srcRect t="5035" r="3755"/>
            <a:stretch/>
          </p:blipFill>
          <p:spPr>
            <a:xfrm>
              <a:off x="-767524" y="585921"/>
              <a:ext cx="10322239" cy="5885589"/>
            </a:xfrm>
            <a:prstGeom prst="rect">
              <a:avLst/>
            </a:prstGeom>
          </p:spPr>
        </p:pic>
        <p:cxnSp>
          <p:nvCxnSpPr>
            <p:cNvPr id="9" name="Прямая со стрелкой 8">
              <a:extLst>
                <a:ext uri="{FF2B5EF4-FFF2-40B4-BE49-F238E27FC236}">
                  <a16:creationId xmlns:a16="http://schemas.microsoft.com/office/drawing/2014/main" id="{A86E0CCD-5DA7-44B8-A12B-9ECB961A51CD}"/>
                </a:ext>
              </a:extLst>
            </p:cNvPr>
            <p:cNvCxnSpPr/>
            <p:nvPr/>
          </p:nvCxnSpPr>
          <p:spPr>
            <a:xfrm flipH="1" flipV="1">
              <a:off x="5003800" y="2382112"/>
              <a:ext cx="2184400" cy="105409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Прямая со стрелкой 9">
              <a:extLst>
                <a:ext uri="{FF2B5EF4-FFF2-40B4-BE49-F238E27FC236}">
                  <a16:creationId xmlns:a16="http://schemas.microsoft.com/office/drawing/2014/main" id="{71CFA1E5-E331-4639-BA2E-DEBC6BE1A0B2}"/>
                </a:ext>
              </a:extLst>
            </p:cNvPr>
            <p:cNvCxnSpPr/>
            <p:nvPr/>
          </p:nvCxnSpPr>
          <p:spPr>
            <a:xfrm flipH="1">
              <a:off x="4902200" y="3436211"/>
              <a:ext cx="2286000" cy="5969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Прямая со стрелкой 10">
              <a:extLst>
                <a:ext uri="{FF2B5EF4-FFF2-40B4-BE49-F238E27FC236}">
                  <a16:creationId xmlns:a16="http://schemas.microsoft.com/office/drawing/2014/main" id="{57C707F5-76AF-4F63-99D0-0207F31C05C2}"/>
                </a:ext>
              </a:extLst>
            </p:cNvPr>
            <p:cNvCxnSpPr/>
            <p:nvPr/>
          </p:nvCxnSpPr>
          <p:spPr>
            <a:xfrm flipH="1">
              <a:off x="5118100" y="3436211"/>
              <a:ext cx="2070100" cy="16129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48A11B34-D39E-4E32-BF5F-BDAD4DEE9159}"/>
                </a:ext>
              </a:extLst>
            </p:cNvPr>
            <p:cNvSpPr txBox="1"/>
            <p:nvPr/>
          </p:nvSpPr>
          <p:spPr>
            <a:xfrm>
              <a:off x="7361014" y="3162553"/>
              <a:ext cx="2070100" cy="584775"/>
            </a:xfrm>
            <a:prstGeom prst="rect">
              <a:avLst/>
            </a:prstGeom>
            <a:ln>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600" dirty="0">
                  <a:ln w="0"/>
                  <a:solidFill>
                    <a:schemeClr val="tx1"/>
                  </a:solidFill>
                  <a:effectLst>
                    <a:outerShdw blurRad="38100" dist="19050" dir="2700000" algn="tl" rotWithShape="0">
                      <a:schemeClr val="dk1">
                        <a:alpha val="40000"/>
                      </a:schemeClr>
                    </a:outerShdw>
                  </a:effectLst>
                  <a:latin typeface="Georgia" panose="02040502050405020303" pitchFamily="18" charset="0"/>
                </a:rPr>
                <a:t>Areas with other composition of gold</a:t>
              </a:r>
              <a:endParaRPr lang="ru-RU" sz="1600" dirty="0">
                <a:ln w="0"/>
                <a:solidFill>
                  <a:schemeClr val="tx1"/>
                </a:solidFill>
                <a:effectLst>
                  <a:outerShdw blurRad="38100" dist="19050" dir="2700000" algn="tl" rotWithShape="0">
                    <a:schemeClr val="dk1">
                      <a:alpha val="40000"/>
                    </a:schemeClr>
                  </a:outerShdw>
                </a:effectLst>
                <a:latin typeface="Georgia" panose="02040502050405020303" pitchFamily="18" charset="0"/>
              </a:endParaRPr>
            </a:p>
          </p:txBody>
        </p:sp>
        <p:cxnSp>
          <p:nvCxnSpPr>
            <p:cNvPr id="14" name="Прямая со стрелкой 13">
              <a:extLst>
                <a:ext uri="{FF2B5EF4-FFF2-40B4-BE49-F238E27FC236}">
                  <a16:creationId xmlns:a16="http://schemas.microsoft.com/office/drawing/2014/main" id="{3A3F729B-C34E-492C-A4C7-5D2943CFD0FD}"/>
                </a:ext>
              </a:extLst>
            </p:cNvPr>
            <p:cNvCxnSpPr/>
            <p:nvPr/>
          </p:nvCxnSpPr>
          <p:spPr>
            <a:xfrm>
              <a:off x="1333500" y="4630011"/>
              <a:ext cx="2159000" cy="2921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F51F0AF4-04C3-4A60-BDA4-E9005DBD43DE}"/>
                </a:ext>
              </a:extLst>
            </p:cNvPr>
            <p:cNvSpPr txBox="1"/>
            <p:nvPr/>
          </p:nvSpPr>
          <p:spPr>
            <a:xfrm>
              <a:off x="-614135" y="4815423"/>
              <a:ext cx="2819400" cy="584775"/>
            </a:xfrm>
            <a:prstGeom prst="rect">
              <a:avLst/>
            </a:prstGeom>
            <a:ln>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algn="ctr">
                <a:defRPr sz="1600">
                  <a:ln w="0"/>
                  <a:effectLst>
                    <a:outerShdw blurRad="38100" dist="19050" dir="2700000" algn="tl" rotWithShape="0">
                      <a:schemeClr val="dk1">
                        <a:alpha val="40000"/>
                      </a:schemeClr>
                    </a:outerShdw>
                  </a:effectLst>
                  <a:latin typeface="Georgia" panose="02040502050405020303"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traces of concealment </a:t>
              </a:r>
            </a:p>
            <a:p>
              <a:r>
                <a:rPr lang="en-US" dirty="0"/>
                <a:t>of a joint</a:t>
              </a:r>
              <a:endParaRPr lang="ru-RU" dirty="0"/>
            </a:p>
          </p:txBody>
        </p:sp>
        <p:cxnSp>
          <p:nvCxnSpPr>
            <p:cNvPr id="16" name="Прямая со стрелкой 15">
              <a:extLst>
                <a:ext uri="{FF2B5EF4-FFF2-40B4-BE49-F238E27FC236}">
                  <a16:creationId xmlns:a16="http://schemas.microsoft.com/office/drawing/2014/main" id="{21F26780-2D80-4986-AB44-10294D785A5A}"/>
                </a:ext>
              </a:extLst>
            </p:cNvPr>
            <p:cNvCxnSpPr/>
            <p:nvPr/>
          </p:nvCxnSpPr>
          <p:spPr>
            <a:xfrm flipH="1" flipV="1">
              <a:off x="6193971" y="4833211"/>
              <a:ext cx="642258" cy="402818"/>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pic>
          <p:nvPicPr>
            <p:cNvPr id="18" name="Изображение 5">
              <a:extLst>
                <a:ext uri="{FF2B5EF4-FFF2-40B4-BE49-F238E27FC236}">
                  <a16:creationId xmlns:a16="http://schemas.microsoft.com/office/drawing/2014/main" id="{330A9E89-7EDE-4AA2-9D11-4D110261F49A}"/>
                </a:ext>
              </a:extLst>
            </p:cNvPr>
            <p:cNvPicPr>
              <a:picLocks noChangeAspect="1"/>
            </p:cNvPicPr>
            <p:nvPr/>
          </p:nvPicPr>
          <p:blipFill>
            <a:blip r:embed="rId6"/>
            <a:stretch>
              <a:fillRect/>
            </a:stretch>
          </p:blipFill>
          <p:spPr>
            <a:xfrm>
              <a:off x="420249" y="585922"/>
              <a:ext cx="2370070" cy="2758476"/>
            </a:xfrm>
            <a:prstGeom prst="rect">
              <a:avLst/>
            </a:prstGeom>
          </p:spPr>
        </p:pic>
        <p:cxnSp>
          <p:nvCxnSpPr>
            <p:cNvPr id="13" name="Прямая со стрелкой 12">
              <a:extLst>
                <a:ext uri="{FF2B5EF4-FFF2-40B4-BE49-F238E27FC236}">
                  <a16:creationId xmlns:a16="http://schemas.microsoft.com/office/drawing/2014/main" id="{9F8E3008-C221-4D8E-AB5E-21D757F95A36}"/>
                </a:ext>
              </a:extLst>
            </p:cNvPr>
            <p:cNvCxnSpPr/>
            <p:nvPr/>
          </p:nvCxnSpPr>
          <p:spPr>
            <a:xfrm flipV="1">
              <a:off x="1333500" y="2839311"/>
              <a:ext cx="190500" cy="17907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27D99664-2BA7-4CC7-A5EE-7B3A3621F6DB}"/>
                </a:ext>
              </a:extLst>
            </p:cNvPr>
            <p:cNvSpPr txBox="1"/>
            <p:nvPr/>
          </p:nvSpPr>
          <p:spPr>
            <a:xfrm>
              <a:off x="6942144" y="5282802"/>
              <a:ext cx="2612571" cy="584775"/>
            </a:xfrm>
            <a:prstGeom prst="rect">
              <a:avLst/>
            </a:prstGeom>
            <a:ln>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algn="ctr">
                <a:defRPr sz="1600">
                  <a:ln w="0"/>
                  <a:effectLst>
                    <a:outerShdw blurRad="38100" dist="19050" dir="2700000" algn="tl" rotWithShape="0">
                      <a:schemeClr val="dk1">
                        <a:alpha val="40000"/>
                      </a:schemeClr>
                    </a:outerShdw>
                  </a:effectLst>
                  <a:latin typeface="Georgia" panose="02040502050405020303"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Site of dispersed</a:t>
              </a:r>
            </a:p>
            <a:p>
              <a:r>
                <a:rPr lang="en-US" dirty="0"/>
                <a:t>joint</a:t>
              </a:r>
              <a:endParaRPr lang="ru-RU" dirty="0"/>
            </a:p>
          </p:txBody>
        </p:sp>
      </p:grpSp>
    </p:spTree>
    <p:extLst>
      <p:ext uri="{BB962C8B-B14F-4D97-AF65-F5344CB8AC3E}">
        <p14:creationId xmlns:p14="http://schemas.microsoft.com/office/powerpoint/2010/main" val="1013756864"/>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vertical)">
                                      <p:cBhvr>
                                        <p:cTn id="7" dur="5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214">
            <a:extLst>
              <a:ext uri="{FF2B5EF4-FFF2-40B4-BE49-F238E27FC236}">
                <a16:creationId xmlns:a16="http://schemas.microsoft.com/office/drawing/2014/main" id="{BAD84330-0569-4948-9531-B63E6FF6D2C7}"/>
              </a:ext>
            </a:extLst>
          </p:cNvPr>
          <p:cNvGraphicFramePr>
            <a:graphicFrameLocks noGrp="1"/>
          </p:cNvGraphicFramePr>
          <p:nvPr/>
        </p:nvGraphicFramePr>
        <p:xfrm>
          <a:off x="1606550" y="5364163"/>
          <a:ext cx="7448550" cy="731520"/>
        </p:xfrm>
        <a:graphic>
          <a:graphicData uri="http://schemas.openxmlformats.org/drawingml/2006/table">
            <a:tbl>
              <a:tblPr/>
              <a:tblGrid>
                <a:gridCol w="938213">
                  <a:extLst>
                    <a:ext uri="{9D8B030D-6E8A-4147-A177-3AD203B41FA5}">
                      <a16:colId xmlns:a16="http://schemas.microsoft.com/office/drawing/2014/main" val="20000"/>
                    </a:ext>
                  </a:extLst>
                </a:gridCol>
                <a:gridCol w="925512">
                  <a:extLst>
                    <a:ext uri="{9D8B030D-6E8A-4147-A177-3AD203B41FA5}">
                      <a16:colId xmlns:a16="http://schemas.microsoft.com/office/drawing/2014/main" val="20001"/>
                    </a:ext>
                  </a:extLst>
                </a:gridCol>
                <a:gridCol w="973138">
                  <a:extLst>
                    <a:ext uri="{9D8B030D-6E8A-4147-A177-3AD203B41FA5}">
                      <a16:colId xmlns:a16="http://schemas.microsoft.com/office/drawing/2014/main" val="20002"/>
                    </a:ext>
                  </a:extLst>
                </a:gridCol>
                <a:gridCol w="1019175">
                  <a:extLst>
                    <a:ext uri="{9D8B030D-6E8A-4147-A177-3AD203B41FA5}">
                      <a16:colId xmlns:a16="http://schemas.microsoft.com/office/drawing/2014/main" val="20003"/>
                    </a:ext>
                  </a:extLst>
                </a:gridCol>
                <a:gridCol w="879475">
                  <a:extLst>
                    <a:ext uri="{9D8B030D-6E8A-4147-A177-3AD203B41FA5}">
                      <a16:colId xmlns:a16="http://schemas.microsoft.com/office/drawing/2014/main" val="20004"/>
                    </a:ext>
                  </a:extLst>
                </a:gridCol>
                <a:gridCol w="903287">
                  <a:extLst>
                    <a:ext uri="{9D8B030D-6E8A-4147-A177-3AD203B41FA5}">
                      <a16:colId xmlns:a16="http://schemas.microsoft.com/office/drawing/2014/main" val="20005"/>
                    </a:ext>
                  </a:extLst>
                </a:gridCol>
                <a:gridCol w="938213">
                  <a:extLst>
                    <a:ext uri="{9D8B030D-6E8A-4147-A177-3AD203B41FA5}">
                      <a16:colId xmlns:a16="http://schemas.microsoft.com/office/drawing/2014/main" val="20006"/>
                    </a:ext>
                  </a:extLst>
                </a:gridCol>
                <a:gridCol w="871537">
                  <a:extLst>
                    <a:ext uri="{9D8B030D-6E8A-4147-A177-3AD203B41FA5}">
                      <a16:colId xmlns:a16="http://schemas.microsoft.com/office/drawing/2014/main" val="20007"/>
                    </a:ext>
                  </a:extLst>
                </a:gridCol>
              </a:tblGrid>
              <a:tr h="3365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a:ln>
                            <a:noFill/>
                          </a:ln>
                          <a:solidFill>
                            <a:srgbClr val="0000FF"/>
                          </a:solidFill>
                          <a:effectLst/>
                          <a:latin typeface="Times New Roman" pitchFamily="18" charset="0"/>
                          <a:cs typeface="Times New Roman" pitchFamily="18" charset="0"/>
                        </a:rPr>
                        <a:t>1</a:t>
                      </a:r>
                      <a:endParaRPr kumimoji="0" lang="de-DE" sz="1800" b="1" i="0" u="none" strike="noStrike" cap="none" normalizeH="0" baseline="0" dirty="0">
                        <a:ln>
                          <a:noFill/>
                        </a:ln>
                        <a:solidFill>
                          <a:srgbClr val="0000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a:ln>
                            <a:noFill/>
                          </a:ln>
                          <a:solidFill>
                            <a:srgbClr val="0000FF"/>
                          </a:solidFill>
                          <a:effectLst/>
                          <a:latin typeface="Times New Roman" pitchFamily="18" charset="0"/>
                          <a:cs typeface="Times New Roman" pitchFamily="18" charset="0"/>
                        </a:rPr>
                        <a:t>2</a:t>
                      </a:r>
                      <a:endParaRPr kumimoji="0" lang="de-DE" sz="1800" b="1" i="0" u="none" strike="noStrike" cap="none" normalizeH="0" baseline="0" dirty="0">
                        <a:ln>
                          <a:noFill/>
                        </a:ln>
                        <a:solidFill>
                          <a:srgbClr val="0000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a:ln>
                            <a:noFill/>
                          </a:ln>
                          <a:solidFill>
                            <a:srgbClr val="0000FF"/>
                          </a:solidFill>
                          <a:effectLst/>
                          <a:latin typeface="Times New Roman" pitchFamily="18" charset="0"/>
                          <a:cs typeface="Times New Roman" pitchFamily="18" charset="0"/>
                        </a:rPr>
                        <a:t>3</a:t>
                      </a:r>
                      <a:endParaRPr kumimoji="0" lang="de-DE" sz="1800" b="1" i="0" u="none" strike="noStrike" cap="none" normalizeH="0" baseline="0">
                        <a:ln>
                          <a:noFill/>
                        </a:ln>
                        <a:solidFill>
                          <a:srgbClr val="0000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a:ln>
                            <a:noFill/>
                          </a:ln>
                          <a:solidFill>
                            <a:srgbClr val="0000FF"/>
                          </a:solidFill>
                          <a:effectLst/>
                          <a:latin typeface="Times New Roman" pitchFamily="18" charset="0"/>
                          <a:cs typeface="Times New Roman" pitchFamily="18" charset="0"/>
                        </a:rPr>
                        <a:t>4</a:t>
                      </a:r>
                      <a:endParaRPr kumimoji="0" lang="de-DE" sz="1800" b="1" i="0" u="none" strike="noStrike" cap="none" normalizeH="0" baseline="0">
                        <a:ln>
                          <a:noFill/>
                        </a:ln>
                        <a:solidFill>
                          <a:srgbClr val="0000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a:ln>
                            <a:noFill/>
                          </a:ln>
                          <a:solidFill>
                            <a:srgbClr val="0000FF"/>
                          </a:solidFill>
                          <a:effectLst/>
                          <a:latin typeface="Times New Roman" pitchFamily="18" charset="0"/>
                          <a:cs typeface="Times New Roman" pitchFamily="18" charset="0"/>
                        </a:rPr>
                        <a:t>5</a:t>
                      </a:r>
                      <a:endParaRPr kumimoji="0" lang="de-DE" sz="1800" b="1" i="0" u="none" strike="noStrike" cap="none" normalizeH="0" baseline="0" dirty="0">
                        <a:ln>
                          <a:noFill/>
                        </a:ln>
                        <a:solidFill>
                          <a:srgbClr val="0000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a:ln>
                            <a:noFill/>
                          </a:ln>
                          <a:solidFill>
                            <a:srgbClr val="0000FF"/>
                          </a:solidFill>
                          <a:effectLst/>
                          <a:latin typeface="Times New Roman" pitchFamily="18" charset="0"/>
                          <a:cs typeface="Times New Roman" pitchFamily="18" charset="0"/>
                        </a:rPr>
                        <a:t>6</a:t>
                      </a:r>
                      <a:endParaRPr kumimoji="0" lang="de-DE" sz="1800" b="1" i="0" u="none" strike="noStrike" cap="none" normalizeH="0" baseline="0" dirty="0">
                        <a:ln>
                          <a:noFill/>
                        </a:ln>
                        <a:solidFill>
                          <a:srgbClr val="0000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a:ln>
                            <a:noFill/>
                          </a:ln>
                          <a:solidFill>
                            <a:srgbClr val="0000FF"/>
                          </a:solidFill>
                          <a:effectLst/>
                          <a:latin typeface="Times New Roman" pitchFamily="18" charset="0"/>
                          <a:cs typeface="Times New Roman" pitchFamily="18" charset="0"/>
                        </a:rPr>
                        <a:t>7</a:t>
                      </a:r>
                      <a:endParaRPr kumimoji="0" lang="de-DE" sz="1800" b="1" i="0" u="none" strike="noStrike" cap="none" normalizeH="0" baseline="0" dirty="0">
                        <a:ln>
                          <a:noFill/>
                        </a:ln>
                        <a:solidFill>
                          <a:srgbClr val="0000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a:ln>
                            <a:noFill/>
                          </a:ln>
                          <a:solidFill>
                            <a:srgbClr val="0000FF"/>
                          </a:solidFill>
                          <a:effectLst/>
                          <a:latin typeface="Times New Roman" pitchFamily="18" charset="0"/>
                          <a:cs typeface="Times New Roman" pitchFamily="18" charset="0"/>
                        </a:rPr>
                        <a:t>8</a:t>
                      </a:r>
                      <a:endParaRPr kumimoji="0" lang="de-DE" sz="1800" b="1" i="0" u="none" strike="noStrike" cap="none" normalizeH="0" baseline="0">
                        <a:ln>
                          <a:noFill/>
                        </a:ln>
                        <a:solidFill>
                          <a:srgbClr val="0000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36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a:ln>
                            <a:noFill/>
                          </a:ln>
                          <a:solidFill>
                            <a:srgbClr val="0000FF"/>
                          </a:solidFill>
                          <a:effectLst/>
                          <a:latin typeface="Times New Roman" pitchFamily="18" charset="0"/>
                          <a:cs typeface="Times New Roman" pitchFamily="18" charset="0"/>
                        </a:rPr>
                        <a:t>3.7E-4</a:t>
                      </a:r>
                      <a:endParaRPr kumimoji="0" lang="de-DE" sz="1800" b="1" i="0" u="none" strike="noStrike" cap="none" normalizeH="0" baseline="0">
                        <a:ln>
                          <a:noFill/>
                        </a:ln>
                        <a:solidFill>
                          <a:srgbClr val="0000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a:ln>
                            <a:noFill/>
                          </a:ln>
                          <a:solidFill>
                            <a:srgbClr val="0000FF"/>
                          </a:solidFill>
                          <a:effectLst/>
                          <a:latin typeface="Times New Roman" pitchFamily="18" charset="0"/>
                          <a:cs typeface="Times New Roman" pitchFamily="18" charset="0"/>
                        </a:rPr>
                        <a:t>5.4E-4</a:t>
                      </a:r>
                      <a:endParaRPr kumimoji="0" lang="de-DE" sz="1800" b="1" i="0" u="none" strike="noStrike" cap="none" normalizeH="0" baseline="0" dirty="0">
                        <a:ln>
                          <a:noFill/>
                        </a:ln>
                        <a:solidFill>
                          <a:srgbClr val="0000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a:ln>
                            <a:noFill/>
                          </a:ln>
                          <a:solidFill>
                            <a:srgbClr val="0000FF"/>
                          </a:solidFill>
                          <a:effectLst/>
                          <a:latin typeface="Times New Roman" pitchFamily="18" charset="0"/>
                          <a:cs typeface="Times New Roman" pitchFamily="18" charset="0"/>
                        </a:rPr>
                        <a:t>6.1E-4</a:t>
                      </a:r>
                      <a:endParaRPr kumimoji="0" lang="de-DE" sz="1800" b="1" i="0" u="none" strike="noStrike" cap="none" normalizeH="0" baseline="0" dirty="0">
                        <a:ln>
                          <a:noFill/>
                        </a:ln>
                        <a:solidFill>
                          <a:srgbClr val="0000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a:ln>
                            <a:noFill/>
                          </a:ln>
                          <a:solidFill>
                            <a:srgbClr val="0000FF"/>
                          </a:solidFill>
                          <a:effectLst/>
                          <a:latin typeface="Times New Roman" pitchFamily="18" charset="0"/>
                          <a:cs typeface="Times New Roman" pitchFamily="18" charset="0"/>
                        </a:rPr>
                        <a:t>6.7E-4</a:t>
                      </a:r>
                      <a:endParaRPr kumimoji="0" lang="de-DE" sz="1800" b="1" i="0" u="none" strike="noStrike" cap="none" normalizeH="0" baseline="0" dirty="0">
                        <a:ln>
                          <a:noFill/>
                        </a:ln>
                        <a:solidFill>
                          <a:srgbClr val="0000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a:ln>
                            <a:noFill/>
                          </a:ln>
                          <a:solidFill>
                            <a:srgbClr val="0000FF"/>
                          </a:solidFill>
                          <a:effectLst/>
                          <a:latin typeface="Times New Roman" pitchFamily="18" charset="0"/>
                          <a:cs typeface="Times New Roman" pitchFamily="18" charset="0"/>
                        </a:rPr>
                        <a:t>7.3E-4</a:t>
                      </a:r>
                      <a:endParaRPr kumimoji="0" lang="de-DE" sz="1800" b="1" i="0" u="none" strike="noStrike" cap="none" normalizeH="0" baseline="0">
                        <a:ln>
                          <a:noFill/>
                        </a:ln>
                        <a:solidFill>
                          <a:srgbClr val="0000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a:ln>
                            <a:noFill/>
                          </a:ln>
                          <a:solidFill>
                            <a:srgbClr val="0000FF"/>
                          </a:solidFill>
                          <a:effectLst/>
                          <a:latin typeface="Times New Roman" pitchFamily="18" charset="0"/>
                          <a:cs typeface="Times New Roman" pitchFamily="18" charset="0"/>
                        </a:rPr>
                        <a:t>7.8E-4</a:t>
                      </a:r>
                      <a:endParaRPr kumimoji="0" lang="de-DE" sz="1800" b="1" i="0" u="none" strike="noStrike" cap="none" normalizeH="0" baseline="0">
                        <a:ln>
                          <a:noFill/>
                        </a:ln>
                        <a:solidFill>
                          <a:srgbClr val="0000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a:ln>
                            <a:noFill/>
                          </a:ln>
                          <a:solidFill>
                            <a:srgbClr val="0000FF"/>
                          </a:solidFill>
                          <a:effectLst/>
                          <a:latin typeface="Times New Roman" pitchFamily="18" charset="0"/>
                          <a:cs typeface="Times New Roman" pitchFamily="18" charset="0"/>
                        </a:rPr>
                        <a:t>8.3E-4</a:t>
                      </a:r>
                      <a:endParaRPr kumimoji="0" lang="de-DE" sz="1800" b="1" i="0" u="none" strike="noStrike" cap="none" normalizeH="0" baseline="0" dirty="0">
                        <a:ln>
                          <a:noFill/>
                        </a:ln>
                        <a:solidFill>
                          <a:srgbClr val="0000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a:ln>
                            <a:noFill/>
                          </a:ln>
                          <a:solidFill>
                            <a:srgbClr val="0000FF"/>
                          </a:solidFill>
                          <a:effectLst/>
                          <a:latin typeface="Times New Roman" pitchFamily="18" charset="0"/>
                          <a:cs typeface="Times New Roman" pitchFamily="18" charset="0"/>
                        </a:rPr>
                        <a:t>8.8E-4</a:t>
                      </a:r>
                      <a:endParaRPr kumimoji="0" lang="de-DE" sz="1800" b="1" i="0" u="none" strike="noStrike" cap="none" normalizeH="0" baseline="0" dirty="0">
                        <a:ln>
                          <a:noFill/>
                        </a:ln>
                        <a:solidFill>
                          <a:srgbClr val="0000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 name="Text Box 216">
            <a:extLst>
              <a:ext uri="{FF2B5EF4-FFF2-40B4-BE49-F238E27FC236}">
                <a16:creationId xmlns:a16="http://schemas.microsoft.com/office/drawing/2014/main" id="{6BFEE1C6-0958-411B-9EA8-D28BF31893FF}"/>
              </a:ext>
            </a:extLst>
          </p:cNvPr>
          <p:cNvSpPr txBox="1">
            <a:spLocks noChangeArrowheads="1"/>
          </p:cNvSpPr>
          <p:nvPr/>
        </p:nvSpPr>
        <p:spPr bwMode="auto">
          <a:xfrm>
            <a:off x="1606550" y="4964114"/>
            <a:ext cx="7600950" cy="369887"/>
          </a:xfrm>
          <a:prstGeom prst="rect">
            <a:avLst/>
          </a:prstGeom>
          <a:noFill/>
          <a:ln w="9525">
            <a:noFill/>
            <a:miter lim="800000"/>
            <a:headEnd/>
            <a:tailEnd/>
          </a:ln>
        </p:spPr>
        <p:txBody>
          <a:bodyPr>
            <a:spAutoFit/>
          </a:bodyPr>
          <a:lstStyle/>
          <a:p>
            <a:r>
              <a:rPr lang="en-US" b="1" i="1">
                <a:latin typeface="Times New Roman" pitchFamily="18" charset="0"/>
                <a:cs typeface="Times New Roman" pitchFamily="18" charset="0"/>
              </a:rPr>
              <a:t>Geometrical contribution to the resolution function for sample of</a:t>
            </a:r>
            <a:r>
              <a:rPr lang="de-DE" b="1">
                <a:latin typeface="Times New Roman" pitchFamily="18" charset="0"/>
                <a:cs typeface="Times New Roman" pitchFamily="18" charset="0"/>
              </a:rPr>
              <a:t> 5x5x5</a:t>
            </a:r>
            <a:r>
              <a:rPr lang="de-DE" b="1" i="1">
                <a:latin typeface="Times New Roman" pitchFamily="18" charset="0"/>
                <a:cs typeface="Times New Roman" pitchFamily="18" charset="0"/>
              </a:rPr>
              <a:t> mm</a:t>
            </a:r>
            <a:r>
              <a:rPr lang="de-DE" b="1" baseline="18000">
                <a:latin typeface="Times New Roman" pitchFamily="18" charset="0"/>
                <a:cs typeface="Times New Roman" pitchFamily="18" charset="0"/>
              </a:rPr>
              <a:t>3</a:t>
            </a:r>
            <a:r>
              <a:rPr lang="de-DE" b="1">
                <a:latin typeface="Times New Roman" pitchFamily="18" charset="0"/>
                <a:cs typeface="Times New Roman" pitchFamily="18" charset="0"/>
              </a:rPr>
              <a:t> </a:t>
            </a:r>
          </a:p>
        </p:txBody>
      </p:sp>
      <p:sp>
        <p:nvSpPr>
          <p:cNvPr id="4" name="TextBox 4">
            <a:extLst>
              <a:ext uri="{FF2B5EF4-FFF2-40B4-BE49-F238E27FC236}">
                <a16:creationId xmlns:a16="http://schemas.microsoft.com/office/drawing/2014/main" id="{A4ADE3B0-446F-425C-AA78-F8E136C2E2DF}"/>
              </a:ext>
            </a:extLst>
          </p:cNvPr>
          <p:cNvSpPr txBox="1">
            <a:spLocks noChangeArrowheads="1"/>
          </p:cNvSpPr>
          <p:nvPr/>
        </p:nvSpPr>
        <p:spPr bwMode="auto">
          <a:xfrm>
            <a:off x="8760297" y="1124744"/>
            <a:ext cx="1806905" cy="2015936"/>
          </a:xfrm>
          <a:prstGeom prst="rect">
            <a:avLst/>
          </a:prstGeom>
          <a:solidFill>
            <a:srgbClr val="FFFF99">
              <a:alpha val="50195"/>
            </a:srgbClr>
          </a:solidFill>
          <a:ln w="9525">
            <a:noFill/>
            <a:miter lim="800000"/>
            <a:headEnd/>
            <a:tailEnd/>
          </a:ln>
        </p:spPr>
        <p:txBody>
          <a:bodyPr wrap="none">
            <a:spAutoFit/>
          </a:bodyPr>
          <a:lstStyle/>
          <a:p>
            <a:pPr>
              <a:lnSpc>
                <a:spcPts val="3000"/>
              </a:lnSpc>
            </a:pPr>
            <a:r>
              <a:rPr lang="el-GR" b="1" dirty="0">
                <a:latin typeface="Times New Roman" pitchFamily="18" charset="0"/>
                <a:cs typeface="Times New Roman" pitchFamily="18" charset="0"/>
              </a:rPr>
              <a:t>Ω</a:t>
            </a:r>
            <a:r>
              <a:rPr lang="en-US" b="1" dirty="0">
                <a:latin typeface="Times New Roman" pitchFamily="18" charset="0"/>
                <a:cs typeface="Times New Roman" pitchFamily="18" charset="0"/>
              </a:rPr>
              <a:t> = 1.5 </a:t>
            </a:r>
            <a:r>
              <a:rPr lang="en-US" b="1" dirty="0" err="1">
                <a:latin typeface="Times New Roman" pitchFamily="18" charset="0"/>
                <a:cs typeface="Times New Roman" pitchFamily="18" charset="0"/>
              </a:rPr>
              <a:t>Sr</a:t>
            </a:r>
            <a:endParaRPr lang="en-US" b="1" dirty="0">
              <a:latin typeface="Times New Roman" pitchFamily="18" charset="0"/>
              <a:cs typeface="Times New Roman" pitchFamily="18" charset="0"/>
            </a:endParaRPr>
          </a:p>
          <a:p>
            <a:pPr>
              <a:lnSpc>
                <a:spcPts val="3000"/>
              </a:lnSpc>
            </a:pPr>
            <a:r>
              <a:rPr lang="en-US" b="1" dirty="0">
                <a:latin typeface="Times New Roman" pitchFamily="18" charset="0"/>
                <a:cs typeface="Times New Roman" pitchFamily="18" charset="0"/>
              </a:rPr>
              <a:t>S = 13.5 m</a:t>
            </a:r>
            <a:r>
              <a:rPr lang="en-US" b="1" baseline="30000" dirty="0">
                <a:latin typeface="Times New Roman" pitchFamily="18" charset="0"/>
                <a:cs typeface="Times New Roman" pitchFamily="18" charset="0"/>
              </a:rPr>
              <a:t>2</a:t>
            </a:r>
          </a:p>
          <a:p>
            <a:pPr>
              <a:lnSpc>
                <a:spcPts val="3000"/>
              </a:lnSpc>
            </a:pPr>
            <a:r>
              <a:rPr lang="en-US" b="1" dirty="0">
                <a:latin typeface="Times New Roman" pitchFamily="18" charset="0"/>
                <a:cs typeface="Times New Roman" pitchFamily="18" charset="0"/>
              </a:rPr>
              <a:t>≈190 elements</a:t>
            </a:r>
          </a:p>
          <a:p>
            <a:pPr>
              <a:lnSpc>
                <a:spcPts val="3000"/>
              </a:lnSpc>
            </a:pPr>
            <a:r>
              <a:rPr lang="en-US" b="1" dirty="0" err="1">
                <a:latin typeface="Times New Roman" pitchFamily="18" charset="0"/>
                <a:cs typeface="Times New Roman" pitchFamily="18" charset="0"/>
              </a:rPr>
              <a:t>R</a:t>
            </a:r>
            <a:r>
              <a:rPr lang="en-US" b="1" baseline="-25000" dirty="0" err="1">
                <a:latin typeface="Times New Roman" pitchFamily="18" charset="0"/>
                <a:cs typeface="Times New Roman" pitchFamily="18" charset="0"/>
              </a:rPr>
              <a:t>g</a:t>
            </a:r>
            <a:r>
              <a:rPr lang="en-US" b="1" dirty="0">
                <a:latin typeface="Times New Roman" pitchFamily="18" charset="0"/>
                <a:cs typeface="Times New Roman" pitchFamily="18" charset="0"/>
              </a:rPr>
              <a:t>: from  0.0004</a:t>
            </a:r>
          </a:p>
          <a:p>
            <a:pPr>
              <a:lnSpc>
                <a:spcPts val="3000"/>
              </a:lnSpc>
            </a:pPr>
            <a:r>
              <a:rPr lang="en-US" b="1" dirty="0">
                <a:latin typeface="Times New Roman" pitchFamily="18" charset="0"/>
                <a:cs typeface="Times New Roman" pitchFamily="18" charset="0"/>
              </a:rPr>
              <a:t>       to       0.0009</a:t>
            </a:r>
            <a:endParaRPr lang="ru-RU" b="1" dirty="0">
              <a:latin typeface="Times New Roman" pitchFamily="18" charset="0"/>
              <a:cs typeface="Times New Roman" pitchFamily="18" charset="0"/>
            </a:endParaRPr>
          </a:p>
        </p:txBody>
      </p:sp>
      <p:sp>
        <p:nvSpPr>
          <p:cNvPr id="5" name="Rectangle 3">
            <a:extLst>
              <a:ext uri="{FF2B5EF4-FFF2-40B4-BE49-F238E27FC236}">
                <a16:creationId xmlns:a16="http://schemas.microsoft.com/office/drawing/2014/main" id="{39FD5BD4-300C-4E18-B65D-DE3DBF998F35}"/>
              </a:ext>
            </a:extLst>
          </p:cNvPr>
          <p:cNvSpPr>
            <a:spLocks noChangeArrowheads="1"/>
          </p:cNvSpPr>
          <p:nvPr/>
        </p:nvSpPr>
        <p:spPr bwMode="auto">
          <a:xfrm>
            <a:off x="1451992" y="968"/>
            <a:ext cx="9252520" cy="784830"/>
          </a:xfrm>
          <a:prstGeom prst="rect">
            <a:avLst/>
          </a:prstGeom>
          <a:solidFill>
            <a:schemeClr val="bg1"/>
          </a:solidFill>
          <a:ln w="9525">
            <a:noFill/>
            <a:miter lim="800000"/>
            <a:headEnd/>
            <a:tailEnd/>
          </a:ln>
          <a:effectLst/>
        </p:spPr>
        <p:txBody>
          <a:bodyPr wrap="square" bIns="0" anchor="ctr">
            <a:spAutoFit/>
          </a:bodyPr>
          <a:lstStyle/>
          <a:p>
            <a:pPr algn="ctr">
              <a:defRPr/>
            </a:pPr>
            <a:r>
              <a:rPr lang="en-US" sz="2400" b="1" dirty="0">
                <a:solidFill>
                  <a:srgbClr val="C00000"/>
                </a:solidFill>
                <a:latin typeface="Arial" panose="020B0604020202020204" pitchFamily="34" charset="0"/>
                <a:cs typeface="Arial" panose="020B0604020202020204" pitchFamily="34" charset="0"/>
              </a:rPr>
              <a:t>Development of New Wide Aperture Back Scattering Detector ZnS(Ag)/</a:t>
            </a:r>
            <a:r>
              <a:rPr lang="en-US" sz="2400" b="1" baseline="30000" dirty="0">
                <a:solidFill>
                  <a:srgbClr val="C00000"/>
                </a:solidFill>
                <a:latin typeface="Arial" panose="020B0604020202020204" pitchFamily="34" charset="0"/>
                <a:cs typeface="Arial" panose="020B0604020202020204" pitchFamily="34" charset="0"/>
              </a:rPr>
              <a:t>6</a:t>
            </a:r>
            <a:r>
              <a:rPr lang="en-US" sz="2400" b="1" dirty="0">
                <a:solidFill>
                  <a:srgbClr val="C00000"/>
                </a:solidFill>
                <a:latin typeface="Arial" panose="020B0604020202020204" pitchFamily="34" charset="0"/>
                <a:cs typeface="Arial" panose="020B0604020202020204" pitchFamily="34" charset="0"/>
              </a:rPr>
              <a:t>LiF, project within the theme 1122 (NEO KS)</a:t>
            </a:r>
          </a:p>
        </p:txBody>
      </p:sp>
      <p:grpSp>
        <p:nvGrpSpPr>
          <p:cNvPr id="6" name="Group 6">
            <a:extLst>
              <a:ext uri="{FF2B5EF4-FFF2-40B4-BE49-F238E27FC236}">
                <a16:creationId xmlns:a16="http://schemas.microsoft.com/office/drawing/2014/main" id="{8B53DFEE-BCB7-489A-B1CA-0A5F857B7360}"/>
              </a:ext>
            </a:extLst>
          </p:cNvPr>
          <p:cNvGrpSpPr>
            <a:grpSpLocks/>
          </p:cNvGrpSpPr>
          <p:nvPr/>
        </p:nvGrpSpPr>
        <p:grpSpPr bwMode="auto">
          <a:xfrm>
            <a:off x="1917700" y="1117601"/>
            <a:ext cx="6311900" cy="3484563"/>
            <a:chOff x="80" y="536"/>
            <a:chExt cx="4372" cy="2484"/>
          </a:xfrm>
        </p:grpSpPr>
        <p:graphicFrame>
          <p:nvGraphicFramePr>
            <p:cNvPr id="7" name="Object 5">
              <a:extLst>
                <a:ext uri="{FF2B5EF4-FFF2-40B4-BE49-F238E27FC236}">
                  <a16:creationId xmlns:a16="http://schemas.microsoft.com/office/drawing/2014/main" id="{0C265934-8CA6-4A35-965B-92069F16BCA6}"/>
                </a:ext>
              </a:extLst>
            </p:cNvPr>
            <p:cNvGraphicFramePr>
              <a:graphicFrameLocks noChangeAspect="1"/>
            </p:cNvGraphicFramePr>
            <p:nvPr/>
          </p:nvGraphicFramePr>
          <p:xfrm>
            <a:off x="80" y="536"/>
            <a:ext cx="4372" cy="2484"/>
          </p:xfrm>
          <a:graphic>
            <a:graphicData uri="http://schemas.openxmlformats.org/presentationml/2006/ole">
              <mc:AlternateContent xmlns:mc="http://schemas.openxmlformats.org/markup-compatibility/2006">
                <mc:Choice xmlns:v="urn:schemas-microsoft-com:vml" Requires="v">
                  <p:oleObj spid="_x0000_s3078" name="TurboCAD-Zeichnung" r:id="rId3" imgW="6943725" imgH="3943350" progId="">
                    <p:embed/>
                  </p:oleObj>
                </mc:Choice>
                <mc:Fallback>
                  <p:oleObj name="TurboCAD-Zeichnung" r:id="rId3" imgW="6943725" imgH="3943350" progId="">
                    <p:embed/>
                    <p:pic>
                      <p:nvPicPr>
                        <p:cNvPr id="7" name="Object 5">
                          <a:extLst>
                            <a:ext uri="{FF2B5EF4-FFF2-40B4-BE49-F238E27FC236}">
                              <a16:creationId xmlns:a16="http://schemas.microsoft.com/office/drawing/2014/main" id="{0C265934-8CA6-4A35-965B-92069F16BC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 y="536"/>
                          <a:ext cx="4372" cy="2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ext Box 5">
              <a:extLst>
                <a:ext uri="{FF2B5EF4-FFF2-40B4-BE49-F238E27FC236}">
                  <a16:creationId xmlns:a16="http://schemas.microsoft.com/office/drawing/2014/main" id="{9DA765E6-D772-4B1F-B796-84AB74AAF406}"/>
                </a:ext>
              </a:extLst>
            </p:cNvPr>
            <p:cNvSpPr txBox="1">
              <a:spLocks noChangeArrowheads="1"/>
            </p:cNvSpPr>
            <p:nvPr/>
          </p:nvSpPr>
          <p:spPr bwMode="auto">
            <a:xfrm>
              <a:off x="1712" y="2491"/>
              <a:ext cx="260" cy="263"/>
            </a:xfrm>
            <a:prstGeom prst="rect">
              <a:avLst/>
            </a:prstGeom>
            <a:noFill/>
            <a:ln w="9525">
              <a:noFill/>
              <a:miter lim="800000"/>
              <a:headEnd/>
              <a:tailEnd/>
            </a:ln>
          </p:spPr>
          <p:txBody>
            <a:bodyPr wrap="none">
              <a:spAutoFit/>
            </a:bodyPr>
            <a:lstStyle/>
            <a:p>
              <a:r>
                <a:rPr lang="de-DE" b="1">
                  <a:latin typeface="Times New Roman" pitchFamily="18" charset="0"/>
                  <a:cs typeface="Times New Roman" pitchFamily="18" charset="0"/>
                  <a:sym typeface="Symbol" pitchFamily="18" charset="2"/>
                </a:rPr>
                <a:t></a:t>
              </a:r>
            </a:p>
          </p:txBody>
        </p:sp>
      </p:grpSp>
      <p:grpSp>
        <p:nvGrpSpPr>
          <p:cNvPr id="9" name="Group 1539">
            <a:extLst>
              <a:ext uri="{FF2B5EF4-FFF2-40B4-BE49-F238E27FC236}">
                <a16:creationId xmlns:a16="http://schemas.microsoft.com/office/drawing/2014/main" id="{C11473B5-4038-49A4-90D7-B880BF684FB2}"/>
              </a:ext>
            </a:extLst>
          </p:cNvPr>
          <p:cNvGrpSpPr>
            <a:grpSpLocks/>
          </p:cNvGrpSpPr>
          <p:nvPr/>
        </p:nvGrpSpPr>
        <p:grpSpPr bwMode="auto">
          <a:xfrm>
            <a:off x="9207500" y="3322638"/>
            <a:ext cx="1328738" cy="3351212"/>
            <a:chOff x="4361" y="702"/>
            <a:chExt cx="837" cy="2111"/>
          </a:xfrm>
        </p:grpSpPr>
        <p:sp>
          <p:nvSpPr>
            <p:cNvPr id="10" name="Rectangle 85">
              <a:extLst>
                <a:ext uri="{FF2B5EF4-FFF2-40B4-BE49-F238E27FC236}">
                  <a16:creationId xmlns:a16="http://schemas.microsoft.com/office/drawing/2014/main" id="{C94E5B35-7C68-40F2-8386-DB84A63806E1}"/>
                </a:ext>
              </a:extLst>
            </p:cNvPr>
            <p:cNvSpPr>
              <a:spLocks noChangeArrowheads="1"/>
            </p:cNvSpPr>
            <p:nvPr/>
          </p:nvSpPr>
          <p:spPr bwMode="auto">
            <a:xfrm>
              <a:off x="4772" y="2622"/>
              <a:ext cx="426" cy="191"/>
            </a:xfrm>
            <a:prstGeom prst="rect">
              <a:avLst/>
            </a:prstGeom>
            <a:noFill/>
            <a:ln w="9525">
              <a:noFill/>
              <a:miter lim="800000"/>
              <a:headEnd/>
              <a:tailEnd/>
            </a:ln>
          </p:spPr>
          <p:txBody>
            <a:bodyPr/>
            <a:lstStyle/>
            <a:p>
              <a:r>
                <a:rPr lang="de-DE" sz="1400" b="1">
                  <a:latin typeface="Times New Roman" pitchFamily="18" charset="0"/>
                  <a:cs typeface="Times New Roman" pitchFamily="18" charset="0"/>
                </a:rPr>
                <a:t>1.813</a:t>
              </a:r>
              <a:endParaRPr lang="de-DE" b="1">
                <a:latin typeface="Times New Roman" pitchFamily="18" charset="0"/>
                <a:cs typeface="Times New Roman" pitchFamily="18" charset="0"/>
              </a:endParaRPr>
            </a:p>
          </p:txBody>
        </p:sp>
        <p:sp>
          <p:nvSpPr>
            <p:cNvPr id="11" name="Rectangle 84">
              <a:extLst>
                <a:ext uri="{FF2B5EF4-FFF2-40B4-BE49-F238E27FC236}">
                  <a16:creationId xmlns:a16="http://schemas.microsoft.com/office/drawing/2014/main" id="{68E3746A-6021-4EBC-938C-835B55FDA35E}"/>
                </a:ext>
              </a:extLst>
            </p:cNvPr>
            <p:cNvSpPr>
              <a:spLocks noChangeArrowheads="1"/>
            </p:cNvSpPr>
            <p:nvPr/>
          </p:nvSpPr>
          <p:spPr bwMode="auto">
            <a:xfrm>
              <a:off x="4361" y="2622"/>
              <a:ext cx="411" cy="191"/>
            </a:xfrm>
            <a:prstGeom prst="rect">
              <a:avLst/>
            </a:prstGeom>
            <a:noFill/>
            <a:ln w="9525">
              <a:noFill/>
              <a:miter lim="800000"/>
              <a:headEnd/>
              <a:tailEnd/>
            </a:ln>
          </p:spPr>
          <p:txBody>
            <a:bodyPr/>
            <a:lstStyle/>
            <a:p>
              <a:pPr algn="ctr"/>
              <a:r>
                <a:rPr lang="de-DE" sz="1400" b="1">
                  <a:latin typeface="Times New Roman" pitchFamily="18" charset="0"/>
                  <a:cs typeface="Times New Roman" pitchFamily="18" charset="0"/>
                  <a:sym typeface="Symbol" pitchFamily="18" charset="2"/>
                </a:rPr>
                <a:t></a:t>
              </a:r>
            </a:p>
          </p:txBody>
        </p:sp>
        <p:sp>
          <p:nvSpPr>
            <p:cNvPr id="12" name="Rectangle 83">
              <a:extLst>
                <a:ext uri="{FF2B5EF4-FFF2-40B4-BE49-F238E27FC236}">
                  <a16:creationId xmlns:a16="http://schemas.microsoft.com/office/drawing/2014/main" id="{F05F8B1F-FC85-4387-B659-144FC45CF8B0}"/>
                </a:ext>
              </a:extLst>
            </p:cNvPr>
            <p:cNvSpPr>
              <a:spLocks noChangeArrowheads="1"/>
            </p:cNvSpPr>
            <p:nvPr/>
          </p:nvSpPr>
          <p:spPr bwMode="auto">
            <a:xfrm>
              <a:off x="4772" y="2430"/>
              <a:ext cx="426" cy="192"/>
            </a:xfrm>
            <a:prstGeom prst="rect">
              <a:avLst/>
            </a:prstGeom>
            <a:noFill/>
            <a:ln w="9525">
              <a:noFill/>
              <a:miter lim="800000"/>
              <a:headEnd/>
              <a:tailEnd/>
            </a:ln>
          </p:spPr>
          <p:txBody>
            <a:bodyPr/>
            <a:lstStyle/>
            <a:p>
              <a:r>
                <a:rPr lang="de-DE" sz="1400" b="1">
                  <a:latin typeface="Times New Roman" pitchFamily="18" charset="0"/>
                  <a:cs typeface="Times New Roman" pitchFamily="18" charset="0"/>
                </a:rPr>
                <a:t>0.221</a:t>
              </a:r>
              <a:endParaRPr lang="de-DE" b="1">
                <a:latin typeface="Times New Roman" pitchFamily="18" charset="0"/>
                <a:cs typeface="Times New Roman" pitchFamily="18" charset="0"/>
              </a:endParaRPr>
            </a:p>
          </p:txBody>
        </p:sp>
        <p:sp>
          <p:nvSpPr>
            <p:cNvPr id="13" name="Rectangle 82">
              <a:extLst>
                <a:ext uri="{FF2B5EF4-FFF2-40B4-BE49-F238E27FC236}">
                  <a16:creationId xmlns:a16="http://schemas.microsoft.com/office/drawing/2014/main" id="{34FD66A7-28E1-49D8-BCEB-7A8F5DDC7F34}"/>
                </a:ext>
              </a:extLst>
            </p:cNvPr>
            <p:cNvSpPr>
              <a:spLocks noChangeArrowheads="1"/>
            </p:cNvSpPr>
            <p:nvPr/>
          </p:nvSpPr>
          <p:spPr bwMode="auto">
            <a:xfrm>
              <a:off x="4361" y="2430"/>
              <a:ext cx="411" cy="192"/>
            </a:xfrm>
            <a:prstGeom prst="rect">
              <a:avLst/>
            </a:prstGeom>
            <a:noFill/>
            <a:ln w="9525">
              <a:noFill/>
              <a:miter lim="800000"/>
              <a:headEnd/>
              <a:tailEnd/>
            </a:ln>
          </p:spPr>
          <p:txBody>
            <a:bodyPr/>
            <a:lstStyle/>
            <a:p>
              <a:pPr algn="ctr"/>
              <a:r>
                <a:rPr lang="de-DE" sz="1400" b="1">
                  <a:latin typeface="Times New Roman" pitchFamily="18" charset="0"/>
                  <a:cs typeface="Times New Roman" pitchFamily="18" charset="0"/>
                </a:rPr>
                <a:t>8</a:t>
              </a:r>
              <a:endParaRPr lang="de-DE" b="1">
                <a:latin typeface="Times New Roman" pitchFamily="18" charset="0"/>
                <a:cs typeface="Times New Roman" pitchFamily="18" charset="0"/>
              </a:endParaRPr>
            </a:p>
          </p:txBody>
        </p:sp>
        <p:sp>
          <p:nvSpPr>
            <p:cNvPr id="14" name="Rectangle 81">
              <a:extLst>
                <a:ext uri="{FF2B5EF4-FFF2-40B4-BE49-F238E27FC236}">
                  <a16:creationId xmlns:a16="http://schemas.microsoft.com/office/drawing/2014/main" id="{DCF71412-E13C-4834-87CF-531A5F6D721C}"/>
                </a:ext>
              </a:extLst>
            </p:cNvPr>
            <p:cNvSpPr>
              <a:spLocks noChangeArrowheads="1"/>
            </p:cNvSpPr>
            <p:nvPr/>
          </p:nvSpPr>
          <p:spPr bwMode="auto">
            <a:xfrm>
              <a:off x="4772" y="2238"/>
              <a:ext cx="426" cy="192"/>
            </a:xfrm>
            <a:prstGeom prst="rect">
              <a:avLst/>
            </a:prstGeom>
            <a:noFill/>
            <a:ln w="9525">
              <a:noFill/>
              <a:miter lim="800000"/>
              <a:headEnd/>
              <a:tailEnd/>
            </a:ln>
          </p:spPr>
          <p:txBody>
            <a:bodyPr/>
            <a:lstStyle/>
            <a:p>
              <a:r>
                <a:rPr lang="de-DE" sz="1400" b="1">
                  <a:latin typeface="Times New Roman" pitchFamily="18" charset="0"/>
                  <a:cs typeface="Times New Roman" pitchFamily="18" charset="0"/>
                </a:rPr>
                <a:t>0.202</a:t>
              </a:r>
              <a:endParaRPr lang="de-DE" b="1">
                <a:latin typeface="Times New Roman" pitchFamily="18" charset="0"/>
                <a:cs typeface="Times New Roman" pitchFamily="18" charset="0"/>
              </a:endParaRPr>
            </a:p>
          </p:txBody>
        </p:sp>
        <p:sp>
          <p:nvSpPr>
            <p:cNvPr id="15" name="Rectangle 80">
              <a:extLst>
                <a:ext uri="{FF2B5EF4-FFF2-40B4-BE49-F238E27FC236}">
                  <a16:creationId xmlns:a16="http://schemas.microsoft.com/office/drawing/2014/main" id="{D14AFDB9-3EEB-4312-9FA7-CF3BFDDF44B9}"/>
                </a:ext>
              </a:extLst>
            </p:cNvPr>
            <p:cNvSpPr>
              <a:spLocks noChangeArrowheads="1"/>
            </p:cNvSpPr>
            <p:nvPr/>
          </p:nvSpPr>
          <p:spPr bwMode="auto">
            <a:xfrm>
              <a:off x="4361" y="2238"/>
              <a:ext cx="411" cy="192"/>
            </a:xfrm>
            <a:prstGeom prst="rect">
              <a:avLst/>
            </a:prstGeom>
            <a:noFill/>
            <a:ln w="9525">
              <a:noFill/>
              <a:miter lim="800000"/>
              <a:headEnd/>
              <a:tailEnd/>
            </a:ln>
          </p:spPr>
          <p:txBody>
            <a:bodyPr/>
            <a:lstStyle/>
            <a:p>
              <a:pPr algn="ctr"/>
              <a:r>
                <a:rPr lang="de-DE" sz="1400" b="1">
                  <a:latin typeface="Times New Roman" pitchFamily="18" charset="0"/>
                  <a:cs typeface="Times New Roman" pitchFamily="18" charset="0"/>
                </a:rPr>
                <a:t>7</a:t>
              </a:r>
              <a:endParaRPr lang="de-DE" b="1">
                <a:latin typeface="Times New Roman" pitchFamily="18" charset="0"/>
                <a:cs typeface="Times New Roman" pitchFamily="18" charset="0"/>
              </a:endParaRPr>
            </a:p>
          </p:txBody>
        </p:sp>
        <p:sp>
          <p:nvSpPr>
            <p:cNvPr id="16" name="Rectangle 79">
              <a:extLst>
                <a:ext uri="{FF2B5EF4-FFF2-40B4-BE49-F238E27FC236}">
                  <a16:creationId xmlns:a16="http://schemas.microsoft.com/office/drawing/2014/main" id="{8A2CF05E-4624-4631-8185-6D4C9EF66128}"/>
                </a:ext>
              </a:extLst>
            </p:cNvPr>
            <p:cNvSpPr>
              <a:spLocks noChangeArrowheads="1"/>
            </p:cNvSpPr>
            <p:nvPr/>
          </p:nvSpPr>
          <p:spPr bwMode="auto">
            <a:xfrm>
              <a:off x="4772" y="2046"/>
              <a:ext cx="426" cy="192"/>
            </a:xfrm>
            <a:prstGeom prst="rect">
              <a:avLst/>
            </a:prstGeom>
            <a:noFill/>
            <a:ln w="9525">
              <a:noFill/>
              <a:miter lim="800000"/>
              <a:headEnd/>
              <a:tailEnd/>
            </a:ln>
          </p:spPr>
          <p:txBody>
            <a:bodyPr/>
            <a:lstStyle/>
            <a:p>
              <a:r>
                <a:rPr lang="de-DE" sz="1400" b="1">
                  <a:latin typeface="Times New Roman" pitchFamily="18" charset="0"/>
                  <a:cs typeface="Times New Roman" pitchFamily="18" charset="0"/>
                </a:rPr>
                <a:t>0.252</a:t>
              </a:r>
              <a:endParaRPr lang="de-DE" b="1">
                <a:latin typeface="Times New Roman" pitchFamily="18" charset="0"/>
                <a:cs typeface="Times New Roman" pitchFamily="18" charset="0"/>
              </a:endParaRPr>
            </a:p>
          </p:txBody>
        </p:sp>
        <p:sp>
          <p:nvSpPr>
            <p:cNvPr id="17" name="Rectangle 78">
              <a:extLst>
                <a:ext uri="{FF2B5EF4-FFF2-40B4-BE49-F238E27FC236}">
                  <a16:creationId xmlns:a16="http://schemas.microsoft.com/office/drawing/2014/main" id="{77D50F34-2816-4B1E-9736-1C82B75E1DA5}"/>
                </a:ext>
              </a:extLst>
            </p:cNvPr>
            <p:cNvSpPr>
              <a:spLocks noChangeArrowheads="1"/>
            </p:cNvSpPr>
            <p:nvPr/>
          </p:nvSpPr>
          <p:spPr bwMode="auto">
            <a:xfrm>
              <a:off x="4361" y="2046"/>
              <a:ext cx="411" cy="192"/>
            </a:xfrm>
            <a:prstGeom prst="rect">
              <a:avLst/>
            </a:prstGeom>
            <a:noFill/>
            <a:ln w="9525">
              <a:noFill/>
              <a:miter lim="800000"/>
              <a:headEnd/>
              <a:tailEnd/>
            </a:ln>
          </p:spPr>
          <p:txBody>
            <a:bodyPr/>
            <a:lstStyle/>
            <a:p>
              <a:pPr algn="ctr"/>
              <a:r>
                <a:rPr lang="de-DE" sz="1400" b="1">
                  <a:latin typeface="Times New Roman" pitchFamily="18" charset="0"/>
                  <a:cs typeface="Times New Roman" pitchFamily="18" charset="0"/>
                </a:rPr>
                <a:t>6</a:t>
              </a:r>
              <a:endParaRPr lang="de-DE" b="1">
                <a:latin typeface="Times New Roman" pitchFamily="18" charset="0"/>
                <a:cs typeface="Times New Roman" pitchFamily="18" charset="0"/>
              </a:endParaRPr>
            </a:p>
          </p:txBody>
        </p:sp>
        <p:sp>
          <p:nvSpPr>
            <p:cNvPr id="18" name="Rectangle 77">
              <a:extLst>
                <a:ext uri="{FF2B5EF4-FFF2-40B4-BE49-F238E27FC236}">
                  <a16:creationId xmlns:a16="http://schemas.microsoft.com/office/drawing/2014/main" id="{74E95DB4-4920-4483-B8F3-03725D601A53}"/>
                </a:ext>
              </a:extLst>
            </p:cNvPr>
            <p:cNvSpPr>
              <a:spLocks noChangeArrowheads="1"/>
            </p:cNvSpPr>
            <p:nvPr/>
          </p:nvSpPr>
          <p:spPr bwMode="auto">
            <a:xfrm>
              <a:off x="4772" y="1854"/>
              <a:ext cx="426" cy="192"/>
            </a:xfrm>
            <a:prstGeom prst="rect">
              <a:avLst/>
            </a:prstGeom>
            <a:noFill/>
            <a:ln w="9525">
              <a:noFill/>
              <a:miter lim="800000"/>
              <a:headEnd/>
              <a:tailEnd/>
            </a:ln>
          </p:spPr>
          <p:txBody>
            <a:bodyPr/>
            <a:lstStyle/>
            <a:p>
              <a:r>
                <a:rPr lang="de-DE" sz="1400" b="1">
                  <a:latin typeface="Times New Roman" pitchFamily="18" charset="0"/>
                  <a:cs typeface="Times New Roman" pitchFamily="18" charset="0"/>
                </a:rPr>
                <a:t>0.237</a:t>
              </a:r>
              <a:endParaRPr lang="de-DE" b="1">
                <a:latin typeface="Times New Roman" pitchFamily="18" charset="0"/>
                <a:cs typeface="Times New Roman" pitchFamily="18" charset="0"/>
              </a:endParaRPr>
            </a:p>
          </p:txBody>
        </p:sp>
        <p:sp>
          <p:nvSpPr>
            <p:cNvPr id="19" name="Rectangle 76">
              <a:extLst>
                <a:ext uri="{FF2B5EF4-FFF2-40B4-BE49-F238E27FC236}">
                  <a16:creationId xmlns:a16="http://schemas.microsoft.com/office/drawing/2014/main" id="{8FA3704D-D729-4C06-9995-BA60B61F1433}"/>
                </a:ext>
              </a:extLst>
            </p:cNvPr>
            <p:cNvSpPr>
              <a:spLocks noChangeArrowheads="1"/>
            </p:cNvSpPr>
            <p:nvPr/>
          </p:nvSpPr>
          <p:spPr bwMode="auto">
            <a:xfrm>
              <a:off x="4361" y="1854"/>
              <a:ext cx="411" cy="192"/>
            </a:xfrm>
            <a:prstGeom prst="rect">
              <a:avLst/>
            </a:prstGeom>
            <a:noFill/>
            <a:ln w="9525">
              <a:noFill/>
              <a:miter lim="800000"/>
              <a:headEnd/>
              <a:tailEnd/>
            </a:ln>
          </p:spPr>
          <p:txBody>
            <a:bodyPr/>
            <a:lstStyle/>
            <a:p>
              <a:pPr algn="ctr"/>
              <a:r>
                <a:rPr lang="de-DE" sz="1400" b="1">
                  <a:latin typeface="Times New Roman" pitchFamily="18" charset="0"/>
                  <a:cs typeface="Times New Roman" pitchFamily="18" charset="0"/>
                </a:rPr>
                <a:t>5</a:t>
              </a:r>
              <a:endParaRPr lang="de-DE" b="1">
                <a:latin typeface="Times New Roman" pitchFamily="18" charset="0"/>
                <a:cs typeface="Times New Roman" pitchFamily="18" charset="0"/>
              </a:endParaRPr>
            </a:p>
          </p:txBody>
        </p:sp>
        <p:sp>
          <p:nvSpPr>
            <p:cNvPr id="20" name="Rectangle 75">
              <a:extLst>
                <a:ext uri="{FF2B5EF4-FFF2-40B4-BE49-F238E27FC236}">
                  <a16:creationId xmlns:a16="http://schemas.microsoft.com/office/drawing/2014/main" id="{2B1D2333-510D-4268-BF76-56AE3F5F9B7C}"/>
                </a:ext>
              </a:extLst>
            </p:cNvPr>
            <p:cNvSpPr>
              <a:spLocks noChangeArrowheads="1"/>
            </p:cNvSpPr>
            <p:nvPr/>
          </p:nvSpPr>
          <p:spPr bwMode="auto">
            <a:xfrm>
              <a:off x="4772" y="1662"/>
              <a:ext cx="426" cy="192"/>
            </a:xfrm>
            <a:prstGeom prst="rect">
              <a:avLst/>
            </a:prstGeom>
            <a:noFill/>
            <a:ln w="9525">
              <a:noFill/>
              <a:miter lim="800000"/>
              <a:headEnd/>
              <a:tailEnd/>
            </a:ln>
          </p:spPr>
          <p:txBody>
            <a:bodyPr/>
            <a:lstStyle/>
            <a:p>
              <a:r>
                <a:rPr lang="de-DE" sz="1400" b="1">
                  <a:latin typeface="Times New Roman" pitchFamily="18" charset="0"/>
                  <a:cs typeface="Times New Roman" pitchFamily="18" charset="0"/>
                </a:rPr>
                <a:t>0.225</a:t>
              </a:r>
              <a:endParaRPr lang="de-DE" b="1">
                <a:latin typeface="Times New Roman" pitchFamily="18" charset="0"/>
                <a:cs typeface="Times New Roman" pitchFamily="18" charset="0"/>
              </a:endParaRPr>
            </a:p>
          </p:txBody>
        </p:sp>
        <p:sp>
          <p:nvSpPr>
            <p:cNvPr id="21" name="Rectangle 74">
              <a:extLst>
                <a:ext uri="{FF2B5EF4-FFF2-40B4-BE49-F238E27FC236}">
                  <a16:creationId xmlns:a16="http://schemas.microsoft.com/office/drawing/2014/main" id="{28E0A3D1-7E89-4F92-84A1-8F4F21FAC822}"/>
                </a:ext>
              </a:extLst>
            </p:cNvPr>
            <p:cNvSpPr>
              <a:spLocks noChangeArrowheads="1"/>
            </p:cNvSpPr>
            <p:nvPr/>
          </p:nvSpPr>
          <p:spPr bwMode="auto">
            <a:xfrm>
              <a:off x="4361" y="1662"/>
              <a:ext cx="411" cy="192"/>
            </a:xfrm>
            <a:prstGeom prst="rect">
              <a:avLst/>
            </a:prstGeom>
            <a:noFill/>
            <a:ln w="9525">
              <a:noFill/>
              <a:miter lim="800000"/>
              <a:headEnd/>
              <a:tailEnd/>
            </a:ln>
          </p:spPr>
          <p:txBody>
            <a:bodyPr/>
            <a:lstStyle/>
            <a:p>
              <a:pPr algn="ctr"/>
              <a:r>
                <a:rPr lang="de-DE" sz="1400" b="1">
                  <a:latin typeface="Times New Roman" pitchFamily="18" charset="0"/>
                  <a:cs typeface="Times New Roman" pitchFamily="18" charset="0"/>
                </a:rPr>
                <a:t>4</a:t>
              </a:r>
              <a:endParaRPr lang="de-DE" b="1">
                <a:latin typeface="Times New Roman" pitchFamily="18" charset="0"/>
                <a:cs typeface="Times New Roman" pitchFamily="18" charset="0"/>
              </a:endParaRPr>
            </a:p>
          </p:txBody>
        </p:sp>
        <p:sp>
          <p:nvSpPr>
            <p:cNvPr id="22" name="Rectangle 73">
              <a:extLst>
                <a:ext uri="{FF2B5EF4-FFF2-40B4-BE49-F238E27FC236}">
                  <a16:creationId xmlns:a16="http://schemas.microsoft.com/office/drawing/2014/main" id="{A9C08E26-3EDE-406F-8DC5-65099FF4EBE2}"/>
                </a:ext>
              </a:extLst>
            </p:cNvPr>
            <p:cNvSpPr>
              <a:spLocks noChangeArrowheads="1"/>
            </p:cNvSpPr>
            <p:nvPr/>
          </p:nvSpPr>
          <p:spPr bwMode="auto">
            <a:xfrm>
              <a:off x="4772" y="1470"/>
              <a:ext cx="426" cy="192"/>
            </a:xfrm>
            <a:prstGeom prst="rect">
              <a:avLst/>
            </a:prstGeom>
            <a:noFill/>
            <a:ln w="9525">
              <a:noFill/>
              <a:miter lim="800000"/>
              <a:headEnd/>
              <a:tailEnd/>
            </a:ln>
          </p:spPr>
          <p:txBody>
            <a:bodyPr/>
            <a:lstStyle/>
            <a:p>
              <a:r>
                <a:rPr lang="de-DE" sz="1400" b="1">
                  <a:latin typeface="Times New Roman" pitchFamily="18" charset="0"/>
                  <a:cs typeface="Times New Roman" pitchFamily="18" charset="0"/>
                </a:rPr>
                <a:t>0.216</a:t>
              </a:r>
              <a:endParaRPr lang="de-DE" b="1">
                <a:latin typeface="Times New Roman" pitchFamily="18" charset="0"/>
                <a:cs typeface="Times New Roman" pitchFamily="18" charset="0"/>
              </a:endParaRPr>
            </a:p>
          </p:txBody>
        </p:sp>
        <p:sp>
          <p:nvSpPr>
            <p:cNvPr id="23" name="Rectangle 72">
              <a:extLst>
                <a:ext uri="{FF2B5EF4-FFF2-40B4-BE49-F238E27FC236}">
                  <a16:creationId xmlns:a16="http://schemas.microsoft.com/office/drawing/2014/main" id="{A53EA835-44AC-4401-9499-1156667AE77A}"/>
                </a:ext>
              </a:extLst>
            </p:cNvPr>
            <p:cNvSpPr>
              <a:spLocks noChangeArrowheads="1"/>
            </p:cNvSpPr>
            <p:nvPr/>
          </p:nvSpPr>
          <p:spPr bwMode="auto">
            <a:xfrm>
              <a:off x="4361" y="1470"/>
              <a:ext cx="411" cy="192"/>
            </a:xfrm>
            <a:prstGeom prst="rect">
              <a:avLst/>
            </a:prstGeom>
            <a:noFill/>
            <a:ln w="9525">
              <a:noFill/>
              <a:miter lim="800000"/>
              <a:headEnd/>
              <a:tailEnd/>
            </a:ln>
          </p:spPr>
          <p:txBody>
            <a:bodyPr/>
            <a:lstStyle/>
            <a:p>
              <a:pPr algn="ctr"/>
              <a:r>
                <a:rPr lang="de-DE" sz="1400" b="1">
                  <a:latin typeface="Times New Roman" pitchFamily="18" charset="0"/>
                  <a:cs typeface="Times New Roman" pitchFamily="18" charset="0"/>
                </a:rPr>
                <a:t>3</a:t>
              </a:r>
              <a:endParaRPr lang="de-DE" b="1">
                <a:latin typeface="Times New Roman" pitchFamily="18" charset="0"/>
                <a:cs typeface="Times New Roman" pitchFamily="18" charset="0"/>
              </a:endParaRPr>
            </a:p>
          </p:txBody>
        </p:sp>
        <p:sp>
          <p:nvSpPr>
            <p:cNvPr id="24" name="Rectangle 71">
              <a:extLst>
                <a:ext uri="{FF2B5EF4-FFF2-40B4-BE49-F238E27FC236}">
                  <a16:creationId xmlns:a16="http://schemas.microsoft.com/office/drawing/2014/main" id="{75FEED70-85D7-49E1-9C09-782BC0089995}"/>
                </a:ext>
              </a:extLst>
            </p:cNvPr>
            <p:cNvSpPr>
              <a:spLocks noChangeArrowheads="1"/>
            </p:cNvSpPr>
            <p:nvPr/>
          </p:nvSpPr>
          <p:spPr bwMode="auto">
            <a:xfrm>
              <a:off x="4772" y="1278"/>
              <a:ext cx="426" cy="192"/>
            </a:xfrm>
            <a:prstGeom prst="rect">
              <a:avLst/>
            </a:prstGeom>
            <a:noFill/>
            <a:ln w="9525">
              <a:noFill/>
              <a:miter lim="800000"/>
              <a:headEnd/>
              <a:tailEnd/>
            </a:ln>
          </p:spPr>
          <p:txBody>
            <a:bodyPr/>
            <a:lstStyle/>
            <a:p>
              <a:r>
                <a:rPr lang="de-DE" sz="1400" b="1">
                  <a:latin typeface="Times New Roman" pitchFamily="18" charset="0"/>
                  <a:cs typeface="Times New Roman" pitchFamily="18" charset="0"/>
                </a:rPr>
                <a:t>0.208</a:t>
              </a:r>
              <a:endParaRPr lang="de-DE" b="1">
                <a:latin typeface="Times New Roman" pitchFamily="18" charset="0"/>
                <a:cs typeface="Times New Roman" pitchFamily="18" charset="0"/>
              </a:endParaRPr>
            </a:p>
          </p:txBody>
        </p:sp>
        <p:sp>
          <p:nvSpPr>
            <p:cNvPr id="25" name="Rectangle 70">
              <a:extLst>
                <a:ext uri="{FF2B5EF4-FFF2-40B4-BE49-F238E27FC236}">
                  <a16:creationId xmlns:a16="http://schemas.microsoft.com/office/drawing/2014/main" id="{0D821413-BCF3-4C22-B1E4-564E688A875B}"/>
                </a:ext>
              </a:extLst>
            </p:cNvPr>
            <p:cNvSpPr>
              <a:spLocks noChangeArrowheads="1"/>
            </p:cNvSpPr>
            <p:nvPr/>
          </p:nvSpPr>
          <p:spPr bwMode="auto">
            <a:xfrm>
              <a:off x="4361" y="1278"/>
              <a:ext cx="411" cy="192"/>
            </a:xfrm>
            <a:prstGeom prst="rect">
              <a:avLst/>
            </a:prstGeom>
            <a:noFill/>
            <a:ln w="9525">
              <a:noFill/>
              <a:miter lim="800000"/>
              <a:headEnd/>
              <a:tailEnd/>
            </a:ln>
          </p:spPr>
          <p:txBody>
            <a:bodyPr/>
            <a:lstStyle/>
            <a:p>
              <a:pPr algn="ctr"/>
              <a:r>
                <a:rPr lang="de-DE" sz="1400" b="1">
                  <a:latin typeface="Times New Roman" pitchFamily="18" charset="0"/>
                  <a:cs typeface="Times New Roman" pitchFamily="18" charset="0"/>
                </a:rPr>
                <a:t>2</a:t>
              </a:r>
              <a:endParaRPr lang="de-DE" b="1">
                <a:latin typeface="Times New Roman" pitchFamily="18" charset="0"/>
                <a:cs typeface="Times New Roman" pitchFamily="18" charset="0"/>
              </a:endParaRPr>
            </a:p>
          </p:txBody>
        </p:sp>
        <p:sp>
          <p:nvSpPr>
            <p:cNvPr id="26" name="Rectangle 69">
              <a:extLst>
                <a:ext uri="{FF2B5EF4-FFF2-40B4-BE49-F238E27FC236}">
                  <a16:creationId xmlns:a16="http://schemas.microsoft.com/office/drawing/2014/main" id="{326A384C-D117-4DE6-8F0F-BC24BAB07FCA}"/>
                </a:ext>
              </a:extLst>
            </p:cNvPr>
            <p:cNvSpPr>
              <a:spLocks noChangeArrowheads="1"/>
            </p:cNvSpPr>
            <p:nvPr/>
          </p:nvSpPr>
          <p:spPr bwMode="auto">
            <a:xfrm>
              <a:off x="4772" y="1086"/>
              <a:ext cx="426" cy="192"/>
            </a:xfrm>
            <a:prstGeom prst="rect">
              <a:avLst/>
            </a:prstGeom>
            <a:noFill/>
            <a:ln w="9525">
              <a:noFill/>
              <a:miter lim="800000"/>
              <a:headEnd/>
              <a:tailEnd/>
            </a:ln>
          </p:spPr>
          <p:txBody>
            <a:bodyPr/>
            <a:lstStyle/>
            <a:p>
              <a:r>
                <a:rPr lang="de-DE" sz="1400" b="1">
                  <a:latin typeface="Times New Roman" pitchFamily="18" charset="0"/>
                  <a:cs typeface="Times New Roman" pitchFamily="18" charset="0"/>
                </a:rPr>
                <a:t>0.202</a:t>
              </a:r>
              <a:endParaRPr lang="de-DE" b="1">
                <a:latin typeface="Times New Roman" pitchFamily="18" charset="0"/>
                <a:cs typeface="Times New Roman" pitchFamily="18" charset="0"/>
              </a:endParaRPr>
            </a:p>
          </p:txBody>
        </p:sp>
        <p:sp>
          <p:nvSpPr>
            <p:cNvPr id="27" name="Rectangle 68">
              <a:extLst>
                <a:ext uri="{FF2B5EF4-FFF2-40B4-BE49-F238E27FC236}">
                  <a16:creationId xmlns:a16="http://schemas.microsoft.com/office/drawing/2014/main" id="{7295100E-C8CF-40DE-A5D5-81F54AB8BBD0}"/>
                </a:ext>
              </a:extLst>
            </p:cNvPr>
            <p:cNvSpPr>
              <a:spLocks noChangeArrowheads="1"/>
            </p:cNvSpPr>
            <p:nvPr/>
          </p:nvSpPr>
          <p:spPr bwMode="auto">
            <a:xfrm>
              <a:off x="4361" y="1086"/>
              <a:ext cx="411" cy="192"/>
            </a:xfrm>
            <a:prstGeom prst="rect">
              <a:avLst/>
            </a:prstGeom>
            <a:noFill/>
            <a:ln w="9525">
              <a:noFill/>
              <a:miter lim="800000"/>
              <a:headEnd/>
              <a:tailEnd/>
            </a:ln>
          </p:spPr>
          <p:txBody>
            <a:bodyPr/>
            <a:lstStyle/>
            <a:p>
              <a:pPr algn="ctr"/>
              <a:r>
                <a:rPr lang="de-DE" sz="1400" b="1">
                  <a:latin typeface="Times New Roman" pitchFamily="18" charset="0"/>
                  <a:cs typeface="Times New Roman" pitchFamily="18" charset="0"/>
                </a:rPr>
                <a:t>1</a:t>
              </a:r>
              <a:endParaRPr lang="de-DE" b="1">
                <a:latin typeface="Times New Roman" pitchFamily="18" charset="0"/>
                <a:cs typeface="Times New Roman" pitchFamily="18" charset="0"/>
              </a:endParaRPr>
            </a:p>
          </p:txBody>
        </p:sp>
        <p:sp>
          <p:nvSpPr>
            <p:cNvPr id="28" name="Rectangle 67">
              <a:extLst>
                <a:ext uri="{FF2B5EF4-FFF2-40B4-BE49-F238E27FC236}">
                  <a16:creationId xmlns:a16="http://schemas.microsoft.com/office/drawing/2014/main" id="{128D3F00-3E29-439E-8FE3-2416343480CE}"/>
                </a:ext>
              </a:extLst>
            </p:cNvPr>
            <p:cNvSpPr>
              <a:spLocks noChangeArrowheads="1"/>
            </p:cNvSpPr>
            <p:nvPr/>
          </p:nvSpPr>
          <p:spPr bwMode="auto">
            <a:xfrm>
              <a:off x="4772" y="894"/>
              <a:ext cx="426" cy="192"/>
            </a:xfrm>
            <a:prstGeom prst="rect">
              <a:avLst/>
            </a:prstGeom>
            <a:noFill/>
            <a:ln w="9525">
              <a:noFill/>
              <a:miter lim="800000"/>
              <a:headEnd/>
              <a:tailEnd/>
            </a:ln>
          </p:spPr>
          <p:txBody>
            <a:bodyPr/>
            <a:lstStyle/>
            <a:p>
              <a:pPr algn="ctr"/>
              <a:r>
                <a:rPr lang="de-DE" sz="1400" b="1">
                  <a:latin typeface="Times New Roman" pitchFamily="18" charset="0"/>
                  <a:cs typeface="Times New Roman" pitchFamily="18" charset="0"/>
                </a:rPr>
                <a:t>0.050</a:t>
              </a:r>
              <a:endParaRPr lang="de-DE" b="1">
                <a:latin typeface="Times New Roman" pitchFamily="18" charset="0"/>
                <a:cs typeface="Times New Roman" pitchFamily="18" charset="0"/>
              </a:endParaRPr>
            </a:p>
          </p:txBody>
        </p:sp>
        <p:sp>
          <p:nvSpPr>
            <p:cNvPr id="29" name="Rectangle 66">
              <a:extLst>
                <a:ext uri="{FF2B5EF4-FFF2-40B4-BE49-F238E27FC236}">
                  <a16:creationId xmlns:a16="http://schemas.microsoft.com/office/drawing/2014/main" id="{C204BBA3-B490-4633-ABC5-60188A3A0A6F}"/>
                </a:ext>
              </a:extLst>
            </p:cNvPr>
            <p:cNvSpPr>
              <a:spLocks noChangeArrowheads="1"/>
            </p:cNvSpPr>
            <p:nvPr/>
          </p:nvSpPr>
          <p:spPr bwMode="auto">
            <a:xfrm>
              <a:off x="4361" y="894"/>
              <a:ext cx="411" cy="192"/>
            </a:xfrm>
            <a:prstGeom prst="rect">
              <a:avLst/>
            </a:prstGeom>
            <a:noFill/>
            <a:ln w="9525">
              <a:noFill/>
              <a:miter lim="800000"/>
              <a:headEnd/>
              <a:tailEnd/>
            </a:ln>
          </p:spPr>
          <p:txBody>
            <a:bodyPr/>
            <a:lstStyle/>
            <a:p>
              <a:pPr algn="ctr"/>
              <a:r>
                <a:rPr lang="de-DE" sz="1400" b="1">
                  <a:latin typeface="Times New Roman" pitchFamily="18" charset="0"/>
                  <a:cs typeface="Times New Roman" pitchFamily="18" charset="0"/>
                </a:rPr>
                <a:t>0</a:t>
              </a:r>
              <a:endParaRPr lang="de-DE" b="1">
                <a:latin typeface="Times New Roman" pitchFamily="18" charset="0"/>
                <a:cs typeface="Times New Roman" pitchFamily="18" charset="0"/>
              </a:endParaRPr>
            </a:p>
          </p:txBody>
        </p:sp>
        <p:sp>
          <p:nvSpPr>
            <p:cNvPr id="30" name="Rectangle 65">
              <a:extLst>
                <a:ext uri="{FF2B5EF4-FFF2-40B4-BE49-F238E27FC236}">
                  <a16:creationId xmlns:a16="http://schemas.microsoft.com/office/drawing/2014/main" id="{44D47027-77C1-40E3-A2A2-8D69562057E0}"/>
                </a:ext>
              </a:extLst>
            </p:cNvPr>
            <p:cNvSpPr>
              <a:spLocks noChangeArrowheads="1"/>
            </p:cNvSpPr>
            <p:nvPr/>
          </p:nvSpPr>
          <p:spPr bwMode="auto">
            <a:xfrm>
              <a:off x="4772" y="702"/>
              <a:ext cx="426" cy="192"/>
            </a:xfrm>
            <a:prstGeom prst="rect">
              <a:avLst/>
            </a:prstGeom>
            <a:noFill/>
            <a:ln w="9525">
              <a:noFill/>
              <a:miter lim="800000"/>
              <a:headEnd/>
              <a:tailEnd/>
            </a:ln>
          </p:spPr>
          <p:txBody>
            <a:bodyPr/>
            <a:lstStyle/>
            <a:p>
              <a:pPr algn="ctr"/>
              <a:r>
                <a:rPr lang="de-DE" sz="1400" b="1">
                  <a:latin typeface="Times New Roman" pitchFamily="18" charset="0"/>
                  <a:cs typeface="Times New Roman" pitchFamily="18" charset="0"/>
                </a:rPr>
                <a:t>W, str</a:t>
              </a:r>
              <a:endParaRPr lang="de-DE" b="1">
                <a:latin typeface="Times New Roman" pitchFamily="18" charset="0"/>
                <a:cs typeface="Times New Roman" pitchFamily="18" charset="0"/>
              </a:endParaRPr>
            </a:p>
          </p:txBody>
        </p:sp>
        <p:sp>
          <p:nvSpPr>
            <p:cNvPr id="31" name="Rectangle 64">
              <a:extLst>
                <a:ext uri="{FF2B5EF4-FFF2-40B4-BE49-F238E27FC236}">
                  <a16:creationId xmlns:a16="http://schemas.microsoft.com/office/drawing/2014/main" id="{E20FFD9B-60AF-482F-ADAC-F2F7643455AA}"/>
                </a:ext>
              </a:extLst>
            </p:cNvPr>
            <p:cNvSpPr>
              <a:spLocks noChangeArrowheads="1"/>
            </p:cNvSpPr>
            <p:nvPr/>
          </p:nvSpPr>
          <p:spPr bwMode="auto">
            <a:xfrm>
              <a:off x="4361" y="702"/>
              <a:ext cx="411" cy="192"/>
            </a:xfrm>
            <a:prstGeom prst="rect">
              <a:avLst/>
            </a:prstGeom>
            <a:noFill/>
            <a:ln w="9525">
              <a:noFill/>
              <a:miter lim="800000"/>
              <a:headEnd/>
              <a:tailEnd/>
            </a:ln>
          </p:spPr>
          <p:txBody>
            <a:bodyPr/>
            <a:lstStyle/>
            <a:p>
              <a:pPr algn="ctr"/>
              <a:r>
                <a:rPr lang="de-DE" sz="1400" b="1">
                  <a:latin typeface="Times New Roman" pitchFamily="18" charset="0"/>
                  <a:cs typeface="Times New Roman" pitchFamily="18" charset="0"/>
                </a:rPr>
                <a:t>Ring</a:t>
              </a:r>
              <a:endParaRPr lang="de-DE" b="1">
                <a:latin typeface="Times New Roman" pitchFamily="18" charset="0"/>
                <a:cs typeface="Times New Roman" pitchFamily="18" charset="0"/>
              </a:endParaRPr>
            </a:p>
          </p:txBody>
        </p:sp>
        <p:sp>
          <p:nvSpPr>
            <p:cNvPr id="32" name="Line 86">
              <a:extLst>
                <a:ext uri="{FF2B5EF4-FFF2-40B4-BE49-F238E27FC236}">
                  <a16:creationId xmlns:a16="http://schemas.microsoft.com/office/drawing/2014/main" id="{54FF68F1-DF44-4D19-98DF-A3B5BFBA3407}"/>
                </a:ext>
              </a:extLst>
            </p:cNvPr>
            <p:cNvSpPr>
              <a:spLocks noChangeShapeType="1"/>
            </p:cNvSpPr>
            <p:nvPr/>
          </p:nvSpPr>
          <p:spPr bwMode="auto">
            <a:xfrm>
              <a:off x="4361" y="702"/>
              <a:ext cx="837" cy="0"/>
            </a:xfrm>
            <a:prstGeom prst="line">
              <a:avLst/>
            </a:prstGeom>
            <a:noFill/>
            <a:ln w="12700" cap="rnd">
              <a:solidFill>
                <a:srgbClr val="000000"/>
              </a:solidFill>
              <a:round/>
              <a:headEnd/>
              <a:tailEnd/>
            </a:ln>
          </p:spPr>
          <p:txBody>
            <a:bodyPr/>
            <a:lstStyle/>
            <a:p>
              <a:endParaRPr lang="ru-RU" b="1">
                <a:latin typeface="Times New Roman" pitchFamily="18" charset="0"/>
                <a:cs typeface="Times New Roman" pitchFamily="18" charset="0"/>
              </a:endParaRPr>
            </a:p>
          </p:txBody>
        </p:sp>
        <p:sp>
          <p:nvSpPr>
            <p:cNvPr id="33" name="Line 87">
              <a:extLst>
                <a:ext uri="{FF2B5EF4-FFF2-40B4-BE49-F238E27FC236}">
                  <a16:creationId xmlns:a16="http://schemas.microsoft.com/office/drawing/2014/main" id="{20B632EB-CB93-4514-AF22-5593831DBEF4}"/>
                </a:ext>
              </a:extLst>
            </p:cNvPr>
            <p:cNvSpPr>
              <a:spLocks noChangeShapeType="1"/>
            </p:cNvSpPr>
            <p:nvPr/>
          </p:nvSpPr>
          <p:spPr bwMode="auto">
            <a:xfrm>
              <a:off x="4361" y="2813"/>
              <a:ext cx="837" cy="0"/>
            </a:xfrm>
            <a:prstGeom prst="line">
              <a:avLst/>
            </a:prstGeom>
            <a:noFill/>
            <a:ln w="12700" cap="rnd">
              <a:solidFill>
                <a:srgbClr val="000000"/>
              </a:solidFill>
              <a:round/>
              <a:headEnd/>
              <a:tailEnd/>
            </a:ln>
          </p:spPr>
          <p:txBody>
            <a:bodyPr/>
            <a:lstStyle/>
            <a:p>
              <a:endParaRPr lang="ru-RU" b="1">
                <a:latin typeface="Times New Roman" pitchFamily="18" charset="0"/>
                <a:cs typeface="Times New Roman" pitchFamily="18" charset="0"/>
              </a:endParaRPr>
            </a:p>
          </p:txBody>
        </p:sp>
        <p:sp>
          <p:nvSpPr>
            <p:cNvPr id="34" name="Line 88">
              <a:extLst>
                <a:ext uri="{FF2B5EF4-FFF2-40B4-BE49-F238E27FC236}">
                  <a16:creationId xmlns:a16="http://schemas.microsoft.com/office/drawing/2014/main" id="{6B8356C4-0F4F-48A7-8B17-DA2AD917EAEE}"/>
                </a:ext>
              </a:extLst>
            </p:cNvPr>
            <p:cNvSpPr>
              <a:spLocks noChangeShapeType="1"/>
            </p:cNvSpPr>
            <p:nvPr/>
          </p:nvSpPr>
          <p:spPr bwMode="auto">
            <a:xfrm>
              <a:off x="4361" y="702"/>
              <a:ext cx="0" cy="2111"/>
            </a:xfrm>
            <a:prstGeom prst="line">
              <a:avLst/>
            </a:prstGeom>
            <a:noFill/>
            <a:ln w="12700" cap="rnd">
              <a:solidFill>
                <a:srgbClr val="000000"/>
              </a:solidFill>
              <a:round/>
              <a:headEnd/>
              <a:tailEnd/>
            </a:ln>
          </p:spPr>
          <p:txBody>
            <a:bodyPr/>
            <a:lstStyle/>
            <a:p>
              <a:endParaRPr lang="ru-RU" b="1">
                <a:latin typeface="Times New Roman" pitchFamily="18" charset="0"/>
                <a:cs typeface="Times New Roman" pitchFamily="18" charset="0"/>
              </a:endParaRPr>
            </a:p>
          </p:txBody>
        </p:sp>
        <p:sp>
          <p:nvSpPr>
            <p:cNvPr id="35" name="Line 89">
              <a:extLst>
                <a:ext uri="{FF2B5EF4-FFF2-40B4-BE49-F238E27FC236}">
                  <a16:creationId xmlns:a16="http://schemas.microsoft.com/office/drawing/2014/main" id="{253F2CD4-E955-40A2-867F-622F5E8E1CE7}"/>
                </a:ext>
              </a:extLst>
            </p:cNvPr>
            <p:cNvSpPr>
              <a:spLocks noChangeShapeType="1"/>
            </p:cNvSpPr>
            <p:nvPr/>
          </p:nvSpPr>
          <p:spPr bwMode="auto">
            <a:xfrm>
              <a:off x="5198" y="702"/>
              <a:ext cx="0" cy="2111"/>
            </a:xfrm>
            <a:prstGeom prst="line">
              <a:avLst/>
            </a:prstGeom>
            <a:noFill/>
            <a:ln w="12700" cap="rnd">
              <a:solidFill>
                <a:srgbClr val="000000"/>
              </a:solidFill>
              <a:round/>
              <a:headEnd/>
              <a:tailEnd/>
            </a:ln>
          </p:spPr>
          <p:txBody>
            <a:bodyPr/>
            <a:lstStyle/>
            <a:p>
              <a:endParaRPr lang="ru-RU" b="1">
                <a:latin typeface="Times New Roman" pitchFamily="18" charset="0"/>
                <a:cs typeface="Times New Roman" pitchFamily="18" charset="0"/>
              </a:endParaRPr>
            </a:p>
          </p:txBody>
        </p:sp>
        <p:sp>
          <p:nvSpPr>
            <p:cNvPr id="36" name="Line 92">
              <a:extLst>
                <a:ext uri="{FF2B5EF4-FFF2-40B4-BE49-F238E27FC236}">
                  <a16:creationId xmlns:a16="http://schemas.microsoft.com/office/drawing/2014/main" id="{CEC7CB92-1DC8-42EC-85FE-4EA7522E07A9}"/>
                </a:ext>
              </a:extLst>
            </p:cNvPr>
            <p:cNvSpPr>
              <a:spLocks noChangeShapeType="1"/>
            </p:cNvSpPr>
            <p:nvPr/>
          </p:nvSpPr>
          <p:spPr bwMode="auto">
            <a:xfrm>
              <a:off x="4361" y="894"/>
              <a:ext cx="837" cy="0"/>
            </a:xfrm>
            <a:prstGeom prst="line">
              <a:avLst/>
            </a:prstGeom>
            <a:noFill/>
            <a:ln w="12700" cap="rnd">
              <a:solidFill>
                <a:srgbClr val="000000"/>
              </a:solidFill>
              <a:round/>
              <a:headEnd/>
              <a:tailEnd/>
            </a:ln>
          </p:spPr>
          <p:txBody>
            <a:bodyPr/>
            <a:lstStyle/>
            <a:p>
              <a:endParaRPr lang="ru-RU" b="1">
                <a:latin typeface="Times New Roman" pitchFamily="18" charset="0"/>
                <a:cs typeface="Times New Roman" pitchFamily="18" charset="0"/>
              </a:endParaRPr>
            </a:p>
          </p:txBody>
        </p:sp>
        <p:sp>
          <p:nvSpPr>
            <p:cNvPr id="37" name="Line 94">
              <a:extLst>
                <a:ext uri="{FF2B5EF4-FFF2-40B4-BE49-F238E27FC236}">
                  <a16:creationId xmlns:a16="http://schemas.microsoft.com/office/drawing/2014/main" id="{3904DFF7-2926-4CE5-B6CC-574197FB44C3}"/>
                </a:ext>
              </a:extLst>
            </p:cNvPr>
            <p:cNvSpPr>
              <a:spLocks noChangeShapeType="1"/>
            </p:cNvSpPr>
            <p:nvPr/>
          </p:nvSpPr>
          <p:spPr bwMode="auto">
            <a:xfrm>
              <a:off x="4772" y="702"/>
              <a:ext cx="0" cy="2111"/>
            </a:xfrm>
            <a:prstGeom prst="line">
              <a:avLst/>
            </a:prstGeom>
            <a:noFill/>
            <a:ln w="12700" cap="rnd">
              <a:solidFill>
                <a:srgbClr val="000000"/>
              </a:solidFill>
              <a:round/>
              <a:headEnd/>
              <a:tailEnd/>
            </a:ln>
          </p:spPr>
          <p:txBody>
            <a:bodyPr/>
            <a:lstStyle/>
            <a:p>
              <a:endParaRPr lang="ru-RU" b="1">
                <a:latin typeface="Times New Roman" pitchFamily="18" charset="0"/>
                <a:cs typeface="Times New Roman" pitchFamily="18" charset="0"/>
              </a:endParaRPr>
            </a:p>
          </p:txBody>
        </p:sp>
        <p:sp>
          <p:nvSpPr>
            <p:cNvPr id="38" name="Line 98">
              <a:extLst>
                <a:ext uri="{FF2B5EF4-FFF2-40B4-BE49-F238E27FC236}">
                  <a16:creationId xmlns:a16="http://schemas.microsoft.com/office/drawing/2014/main" id="{2C327F94-DD90-41CC-ACCA-9C4D1027F656}"/>
                </a:ext>
              </a:extLst>
            </p:cNvPr>
            <p:cNvSpPr>
              <a:spLocks noChangeShapeType="1"/>
            </p:cNvSpPr>
            <p:nvPr/>
          </p:nvSpPr>
          <p:spPr bwMode="auto">
            <a:xfrm>
              <a:off x="4361" y="1086"/>
              <a:ext cx="837" cy="0"/>
            </a:xfrm>
            <a:prstGeom prst="line">
              <a:avLst/>
            </a:prstGeom>
            <a:noFill/>
            <a:ln w="12700" cap="rnd">
              <a:solidFill>
                <a:srgbClr val="000000"/>
              </a:solidFill>
              <a:round/>
              <a:headEnd/>
              <a:tailEnd/>
            </a:ln>
          </p:spPr>
          <p:txBody>
            <a:bodyPr/>
            <a:lstStyle/>
            <a:p>
              <a:endParaRPr lang="ru-RU" b="1">
                <a:latin typeface="Times New Roman" pitchFamily="18" charset="0"/>
                <a:cs typeface="Times New Roman" pitchFamily="18" charset="0"/>
              </a:endParaRPr>
            </a:p>
          </p:txBody>
        </p:sp>
        <p:sp>
          <p:nvSpPr>
            <p:cNvPr id="39" name="Line 106">
              <a:extLst>
                <a:ext uri="{FF2B5EF4-FFF2-40B4-BE49-F238E27FC236}">
                  <a16:creationId xmlns:a16="http://schemas.microsoft.com/office/drawing/2014/main" id="{FB5C7F3F-C786-4B44-AA1D-C5DCA78E6E95}"/>
                </a:ext>
              </a:extLst>
            </p:cNvPr>
            <p:cNvSpPr>
              <a:spLocks noChangeShapeType="1"/>
            </p:cNvSpPr>
            <p:nvPr/>
          </p:nvSpPr>
          <p:spPr bwMode="auto">
            <a:xfrm>
              <a:off x="4361" y="1278"/>
              <a:ext cx="837" cy="0"/>
            </a:xfrm>
            <a:prstGeom prst="line">
              <a:avLst/>
            </a:prstGeom>
            <a:noFill/>
            <a:ln w="12700" cap="rnd">
              <a:solidFill>
                <a:srgbClr val="000000"/>
              </a:solidFill>
              <a:round/>
              <a:headEnd/>
              <a:tailEnd/>
            </a:ln>
          </p:spPr>
          <p:txBody>
            <a:bodyPr/>
            <a:lstStyle/>
            <a:p>
              <a:endParaRPr lang="ru-RU" b="1">
                <a:latin typeface="Times New Roman" pitchFamily="18" charset="0"/>
                <a:cs typeface="Times New Roman" pitchFamily="18" charset="0"/>
              </a:endParaRPr>
            </a:p>
          </p:txBody>
        </p:sp>
        <p:sp>
          <p:nvSpPr>
            <p:cNvPr id="40" name="Line 114">
              <a:extLst>
                <a:ext uri="{FF2B5EF4-FFF2-40B4-BE49-F238E27FC236}">
                  <a16:creationId xmlns:a16="http://schemas.microsoft.com/office/drawing/2014/main" id="{BD13ACC8-49FA-42AA-818D-5E064D185C5E}"/>
                </a:ext>
              </a:extLst>
            </p:cNvPr>
            <p:cNvSpPr>
              <a:spLocks noChangeShapeType="1"/>
            </p:cNvSpPr>
            <p:nvPr/>
          </p:nvSpPr>
          <p:spPr bwMode="auto">
            <a:xfrm>
              <a:off x="4361" y="1470"/>
              <a:ext cx="837" cy="0"/>
            </a:xfrm>
            <a:prstGeom prst="line">
              <a:avLst/>
            </a:prstGeom>
            <a:noFill/>
            <a:ln w="12700" cap="rnd">
              <a:solidFill>
                <a:srgbClr val="000000"/>
              </a:solidFill>
              <a:round/>
              <a:headEnd/>
              <a:tailEnd/>
            </a:ln>
          </p:spPr>
          <p:txBody>
            <a:bodyPr/>
            <a:lstStyle/>
            <a:p>
              <a:endParaRPr lang="ru-RU" b="1">
                <a:latin typeface="Times New Roman" pitchFamily="18" charset="0"/>
                <a:cs typeface="Times New Roman" pitchFamily="18" charset="0"/>
              </a:endParaRPr>
            </a:p>
          </p:txBody>
        </p:sp>
        <p:sp>
          <p:nvSpPr>
            <p:cNvPr id="41" name="Line 122">
              <a:extLst>
                <a:ext uri="{FF2B5EF4-FFF2-40B4-BE49-F238E27FC236}">
                  <a16:creationId xmlns:a16="http://schemas.microsoft.com/office/drawing/2014/main" id="{2C8A2519-88C5-4830-A645-45CEB15F6201}"/>
                </a:ext>
              </a:extLst>
            </p:cNvPr>
            <p:cNvSpPr>
              <a:spLocks noChangeShapeType="1"/>
            </p:cNvSpPr>
            <p:nvPr/>
          </p:nvSpPr>
          <p:spPr bwMode="auto">
            <a:xfrm>
              <a:off x="4361" y="1662"/>
              <a:ext cx="837" cy="0"/>
            </a:xfrm>
            <a:prstGeom prst="line">
              <a:avLst/>
            </a:prstGeom>
            <a:noFill/>
            <a:ln w="12700" cap="rnd">
              <a:solidFill>
                <a:srgbClr val="000000"/>
              </a:solidFill>
              <a:round/>
              <a:headEnd/>
              <a:tailEnd/>
            </a:ln>
          </p:spPr>
          <p:txBody>
            <a:bodyPr/>
            <a:lstStyle/>
            <a:p>
              <a:endParaRPr lang="ru-RU" b="1">
                <a:latin typeface="Times New Roman" pitchFamily="18" charset="0"/>
                <a:cs typeface="Times New Roman" pitchFamily="18" charset="0"/>
              </a:endParaRPr>
            </a:p>
          </p:txBody>
        </p:sp>
        <p:sp>
          <p:nvSpPr>
            <p:cNvPr id="42" name="Line 130">
              <a:extLst>
                <a:ext uri="{FF2B5EF4-FFF2-40B4-BE49-F238E27FC236}">
                  <a16:creationId xmlns:a16="http://schemas.microsoft.com/office/drawing/2014/main" id="{413ED632-8424-49B0-AD53-204E36CC8F50}"/>
                </a:ext>
              </a:extLst>
            </p:cNvPr>
            <p:cNvSpPr>
              <a:spLocks noChangeShapeType="1"/>
            </p:cNvSpPr>
            <p:nvPr/>
          </p:nvSpPr>
          <p:spPr bwMode="auto">
            <a:xfrm>
              <a:off x="4361" y="1854"/>
              <a:ext cx="837" cy="0"/>
            </a:xfrm>
            <a:prstGeom prst="line">
              <a:avLst/>
            </a:prstGeom>
            <a:noFill/>
            <a:ln w="12700" cap="rnd">
              <a:solidFill>
                <a:srgbClr val="000000"/>
              </a:solidFill>
              <a:round/>
              <a:headEnd/>
              <a:tailEnd/>
            </a:ln>
          </p:spPr>
          <p:txBody>
            <a:bodyPr/>
            <a:lstStyle/>
            <a:p>
              <a:endParaRPr lang="ru-RU" b="1">
                <a:latin typeface="Times New Roman" pitchFamily="18" charset="0"/>
                <a:cs typeface="Times New Roman" pitchFamily="18" charset="0"/>
              </a:endParaRPr>
            </a:p>
          </p:txBody>
        </p:sp>
        <p:sp>
          <p:nvSpPr>
            <p:cNvPr id="43" name="Line 138">
              <a:extLst>
                <a:ext uri="{FF2B5EF4-FFF2-40B4-BE49-F238E27FC236}">
                  <a16:creationId xmlns:a16="http://schemas.microsoft.com/office/drawing/2014/main" id="{95E7F266-F36E-4048-89D8-BE25361EB9DE}"/>
                </a:ext>
              </a:extLst>
            </p:cNvPr>
            <p:cNvSpPr>
              <a:spLocks noChangeShapeType="1"/>
            </p:cNvSpPr>
            <p:nvPr/>
          </p:nvSpPr>
          <p:spPr bwMode="auto">
            <a:xfrm>
              <a:off x="4361" y="2046"/>
              <a:ext cx="837" cy="0"/>
            </a:xfrm>
            <a:prstGeom prst="line">
              <a:avLst/>
            </a:prstGeom>
            <a:noFill/>
            <a:ln w="12700" cap="rnd">
              <a:solidFill>
                <a:srgbClr val="000000"/>
              </a:solidFill>
              <a:round/>
              <a:headEnd/>
              <a:tailEnd/>
            </a:ln>
          </p:spPr>
          <p:txBody>
            <a:bodyPr/>
            <a:lstStyle/>
            <a:p>
              <a:endParaRPr lang="ru-RU" b="1">
                <a:latin typeface="Times New Roman" pitchFamily="18" charset="0"/>
                <a:cs typeface="Times New Roman" pitchFamily="18" charset="0"/>
              </a:endParaRPr>
            </a:p>
          </p:txBody>
        </p:sp>
        <p:sp>
          <p:nvSpPr>
            <p:cNvPr id="44" name="Line 146">
              <a:extLst>
                <a:ext uri="{FF2B5EF4-FFF2-40B4-BE49-F238E27FC236}">
                  <a16:creationId xmlns:a16="http://schemas.microsoft.com/office/drawing/2014/main" id="{CFF807B1-E956-4A29-8ED9-B773CC21CCF0}"/>
                </a:ext>
              </a:extLst>
            </p:cNvPr>
            <p:cNvSpPr>
              <a:spLocks noChangeShapeType="1"/>
            </p:cNvSpPr>
            <p:nvPr/>
          </p:nvSpPr>
          <p:spPr bwMode="auto">
            <a:xfrm>
              <a:off x="4361" y="2238"/>
              <a:ext cx="837" cy="0"/>
            </a:xfrm>
            <a:prstGeom prst="line">
              <a:avLst/>
            </a:prstGeom>
            <a:noFill/>
            <a:ln w="12700" cap="rnd">
              <a:solidFill>
                <a:srgbClr val="000000"/>
              </a:solidFill>
              <a:round/>
              <a:headEnd/>
              <a:tailEnd/>
            </a:ln>
          </p:spPr>
          <p:txBody>
            <a:bodyPr/>
            <a:lstStyle/>
            <a:p>
              <a:endParaRPr lang="ru-RU" b="1">
                <a:latin typeface="Times New Roman" pitchFamily="18" charset="0"/>
                <a:cs typeface="Times New Roman" pitchFamily="18" charset="0"/>
              </a:endParaRPr>
            </a:p>
          </p:txBody>
        </p:sp>
        <p:sp>
          <p:nvSpPr>
            <p:cNvPr id="45" name="Line 154">
              <a:extLst>
                <a:ext uri="{FF2B5EF4-FFF2-40B4-BE49-F238E27FC236}">
                  <a16:creationId xmlns:a16="http://schemas.microsoft.com/office/drawing/2014/main" id="{488432D9-3EC1-4F77-ADEE-0DECD12023CD}"/>
                </a:ext>
              </a:extLst>
            </p:cNvPr>
            <p:cNvSpPr>
              <a:spLocks noChangeShapeType="1"/>
            </p:cNvSpPr>
            <p:nvPr/>
          </p:nvSpPr>
          <p:spPr bwMode="auto">
            <a:xfrm>
              <a:off x="4361" y="2430"/>
              <a:ext cx="837" cy="0"/>
            </a:xfrm>
            <a:prstGeom prst="line">
              <a:avLst/>
            </a:prstGeom>
            <a:noFill/>
            <a:ln w="12700" cap="rnd">
              <a:solidFill>
                <a:srgbClr val="000000"/>
              </a:solidFill>
              <a:round/>
              <a:headEnd/>
              <a:tailEnd/>
            </a:ln>
          </p:spPr>
          <p:txBody>
            <a:bodyPr/>
            <a:lstStyle/>
            <a:p>
              <a:endParaRPr lang="ru-RU" b="1">
                <a:latin typeface="Times New Roman" pitchFamily="18" charset="0"/>
                <a:cs typeface="Times New Roman" pitchFamily="18" charset="0"/>
              </a:endParaRPr>
            </a:p>
          </p:txBody>
        </p:sp>
        <p:sp>
          <p:nvSpPr>
            <p:cNvPr id="46" name="Line 162">
              <a:extLst>
                <a:ext uri="{FF2B5EF4-FFF2-40B4-BE49-F238E27FC236}">
                  <a16:creationId xmlns:a16="http://schemas.microsoft.com/office/drawing/2014/main" id="{B662B749-CBD3-4D61-9DE7-0BAFB510A2C0}"/>
                </a:ext>
              </a:extLst>
            </p:cNvPr>
            <p:cNvSpPr>
              <a:spLocks noChangeShapeType="1"/>
            </p:cNvSpPr>
            <p:nvPr/>
          </p:nvSpPr>
          <p:spPr bwMode="auto">
            <a:xfrm>
              <a:off x="4361" y="2622"/>
              <a:ext cx="837" cy="0"/>
            </a:xfrm>
            <a:prstGeom prst="line">
              <a:avLst/>
            </a:prstGeom>
            <a:noFill/>
            <a:ln w="12700" cap="rnd">
              <a:solidFill>
                <a:srgbClr val="000000"/>
              </a:solidFill>
              <a:round/>
              <a:headEnd/>
              <a:tailEnd/>
            </a:ln>
          </p:spPr>
          <p:txBody>
            <a:bodyPr/>
            <a:lstStyle/>
            <a:p>
              <a:endParaRPr lang="ru-RU" b="1">
                <a:latin typeface="Times New Roman" pitchFamily="18" charset="0"/>
                <a:cs typeface="Times New Roman" pitchFamily="18" charset="0"/>
              </a:endParaRPr>
            </a:p>
          </p:txBody>
        </p:sp>
      </p:grpSp>
      <p:sp>
        <p:nvSpPr>
          <p:cNvPr id="48" name="TextBox 47">
            <a:extLst>
              <a:ext uri="{FF2B5EF4-FFF2-40B4-BE49-F238E27FC236}">
                <a16:creationId xmlns:a16="http://schemas.microsoft.com/office/drawing/2014/main" id="{91147FC4-5AC7-4E08-A9EB-88D09B00DE50}"/>
              </a:ext>
            </a:extLst>
          </p:cNvPr>
          <p:cNvSpPr txBox="1"/>
          <p:nvPr/>
        </p:nvSpPr>
        <p:spPr>
          <a:xfrm>
            <a:off x="2063552" y="6309320"/>
            <a:ext cx="6840760" cy="369332"/>
          </a:xfrm>
          <a:prstGeom prst="rect">
            <a:avLst/>
          </a:prstGeom>
          <a:noFill/>
        </p:spPr>
        <p:txBody>
          <a:bodyPr wrap="square" rtlCol="0">
            <a:spAutoFit/>
          </a:bodyPr>
          <a:lstStyle/>
          <a:p>
            <a:r>
              <a:rPr lang="en-US" b="1" dirty="0">
                <a:solidFill>
                  <a:srgbClr val="C00000"/>
                </a:solidFill>
              </a:rPr>
              <a:t>Expected increase in the neutron counting rate is ~ 10 times</a:t>
            </a:r>
          </a:p>
        </p:txBody>
      </p:sp>
    </p:spTree>
    <p:extLst>
      <p:ext uri="{BB962C8B-B14F-4D97-AF65-F5344CB8AC3E}">
        <p14:creationId xmlns:p14="http://schemas.microsoft.com/office/powerpoint/2010/main" val="204044580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DN12-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620713"/>
            <a:ext cx="4895850" cy="2159000"/>
          </a:xfrm>
          <a:prstGeom prst="rect">
            <a:avLst/>
          </a:prstGeom>
          <a:noFill/>
          <a:ln w="25400">
            <a:solidFill>
              <a:schemeClr val="accent2"/>
            </a:solidFill>
            <a:miter lim="800000"/>
            <a:headEnd/>
            <a:tailEnd/>
          </a:ln>
          <a:effectLst>
            <a:outerShdw dist="107763" dir="2700000" algn="ctr" rotWithShape="0">
              <a:schemeClr val="accent2"/>
            </a:outerShdw>
          </a:effectLst>
          <a:extLst>
            <a:ext uri="{909E8E84-426E-40DD-AFC4-6F175D3DCCD1}">
              <a14:hiddenFill xmlns:a14="http://schemas.microsoft.com/office/drawing/2010/main">
                <a:solidFill>
                  <a:srgbClr val="FFFFFF"/>
                </a:solidFill>
              </a14:hiddenFill>
            </a:ext>
          </a:extLst>
        </p:spPr>
      </p:pic>
      <p:sp>
        <p:nvSpPr>
          <p:cNvPr id="12291" name="Text Box 8"/>
          <p:cNvSpPr txBox="1">
            <a:spLocks noChangeArrowheads="1"/>
          </p:cNvSpPr>
          <p:nvPr/>
        </p:nvSpPr>
        <p:spPr bwMode="auto">
          <a:xfrm>
            <a:off x="1487488" y="19050"/>
            <a:ext cx="8964613" cy="457200"/>
          </a:xfrm>
          <a:prstGeom prst="rect">
            <a:avLst/>
          </a:prstGeom>
          <a:solidFill>
            <a:schemeClr val="bg1"/>
          </a:solidFill>
          <a:ln>
            <a:noFill/>
          </a:ln>
          <a:extLst/>
        </p:spPr>
        <p:txBody>
          <a:bodyPr anchor="b">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400" b="1" dirty="0">
                <a:solidFill>
                  <a:srgbClr val="751D87"/>
                </a:solidFill>
                <a:latin typeface="Times New Roman" pitchFamily="18" charset="0"/>
                <a:cs typeface="Times New Roman" pitchFamily="18" charset="0"/>
              </a:rPr>
              <a:t>DN-12 Spectrometer for Studies of Microsamples</a:t>
            </a:r>
          </a:p>
        </p:txBody>
      </p:sp>
      <p:sp>
        <p:nvSpPr>
          <p:cNvPr id="12292" name="Text Box 7"/>
          <p:cNvSpPr txBox="1">
            <a:spLocks noChangeArrowheads="1"/>
          </p:cNvSpPr>
          <p:nvPr/>
        </p:nvSpPr>
        <p:spPr bwMode="auto">
          <a:xfrm>
            <a:off x="7104063" y="549275"/>
            <a:ext cx="3276600" cy="3092450"/>
          </a:xfrm>
          <a:prstGeom prst="rect">
            <a:avLst/>
          </a:prstGeom>
          <a:solidFill>
            <a:schemeClr val="bg1"/>
          </a:solidFill>
          <a:ln>
            <a:noFill/>
          </a:ln>
          <a:effectLs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600" b="1" dirty="0">
                <a:solidFill>
                  <a:srgbClr val="0000FF"/>
                </a:solidFill>
                <a:latin typeface="Arial" charset="0"/>
              </a:rPr>
              <a:t>Neutron flux at sample position: 2</a:t>
            </a:r>
            <a:r>
              <a:rPr lang="en-US" sz="1600" b="1" dirty="0">
                <a:solidFill>
                  <a:srgbClr val="0000FF"/>
                </a:solidFill>
                <a:latin typeface="Arial" charset="0"/>
                <a:sym typeface="Symbol" pitchFamily="18" charset="2"/>
              </a:rPr>
              <a:t></a:t>
            </a:r>
            <a:r>
              <a:rPr lang="en-US" sz="1600" b="1" dirty="0">
                <a:solidFill>
                  <a:srgbClr val="0000FF"/>
                </a:solidFill>
                <a:latin typeface="Arial" charset="0"/>
              </a:rPr>
              <a:t>10</a:t>
            </a:r>
            <a:r>
              <a:rPr lang="en-US" sz="1600" b="1" baseline="30000" dirty="0">
                <a:solidFill>
                  <a:srgbClr val="0000FF"/>
                </a:solidFill>
                <a:latin typeface="Arial" charset="0"/>
              </a:rPr>
              <a:t>6</a:t>
            </a:r>
            <a:r>
              <a:rPr lang="en-US" sz="1600" b="1" dirty="0">
                <a:solidFill>
                  <a:srgbClr val="0000FF"/>
                </a:solidFill>
                <a:latin typeface="Arial" charset="0"/>
              </a:rPr>
              <a:t> n/cm</a:t>
            </a:r>
            <a:r>
              <a:rPr lang="en-US" sz="1600" b="1" baseline="30000" dirty="0">
                <a:solidFill>
                  <a:srgbClr val="0000FF"/>
                </a:solidFill>
                <a:latin typeface="Arial" charset="0"/>
              </a:rPr>
              <a:t>2</a:t>
            </a:r>
            <a:r>
              <a:rPr lang="en-US" sz="1600" b="1" dirty="0">
                <a:solidFill>
                  <a:srgbClr val="0000FF"/>
                </a:solidFill>
                <a:latin typeface="Arial" charset="0"/>
              </a:rPr>
              <a:t>/s</a:t>
            </a:r>
          </a:p>
          <a:p>
            <a:pPr eaLnBrk="1" hangingPunct="1">
              <a:spcBef>
                <a:spcPct val="50000"/>
              </a:spcBef>
            </a:pPr>
            <a:r>
              <a:rPr lang="en-US" sz="1600" b="1" dirty="0">
                <a:solidFill>
                  <a:srgbClr val="0000FF"/>
                </a:solidFill>
                <a:latin typeface="Arial" charset="0"/>
              </a:rPr>
              <a:t>Resolution at d = 2 </a:t>
            </a:r>
            <a:r>
              <a:rPr lang="en-US" b="1" dirty="0">
                <a:solidFill>
                  <a:srgbClr val="0000FF"/>
                </a:solidFill>
                <a:latin typeface="Arial" charset="0"/>
                <a:sym typeface="Symbol" pitchFamily="18" charset="2"/>
              </a:rPr>
              <a:t>Å</a:t>
            </a:r>
            <a:r>
              <a:rPr lang="en-US" sz="1600" b="1" dirty="0">
                <a:solidFill>
                  <a:srgbClr val="0000FF"/>
                </a:solidFill>
                <a:latin typeface="Arial" charset="0"/>
              </a:rPr>
              <a:t>, 2</a:t>
            </a:r>
            <a:r>
              <a:rPr lang="en-US" sz="1600" b="1" dirty="0">
                <a:solidFill>
                  <a:srgbClr val="0000FF"/>
                </a:solidFill>
                <a:latin typeface="Arial" charset="0"/>
                <a:sym typeface="Symbol" pitchFamily="18" charset="2"/>
              </a:rPr>
              <a:t> =90</a:t>
            </a:r>
            <a:r>
              <a:rPr lang="en-US" sz="1600" b="1" baseline="30000" dirty="0">
                <a:solidFill>
                  <a:srgbClr val="0000FF"/>
                </a:solidFill>
                <a:latin typeface="Arial" charset="0"/>
                <a:sym typeface="Symbol" pitchFamily="18" charset="2"/>
              </a:rPr>
              <a:t>0</a:t>
            </a:r>
            <a:r>
              <a:rPr lang="en-US" sz="1600" b="1" dirty="0">
                <a:solidFill>
                  <a:srgbClr val="0000FF"/>
                </a:solidFill>
                <a:latin typeface="Arial" charset="0"/>
                <a:sym typeface="Symbol" pitchFamily="18" charset="2"/>
              </a:rPr>
              <a:t>: d/d = 0.02</a:t>
            </a:r>
          </a:p>
          <a:p>
            <a:pPr eaLnBrk="1" hangingPunct="1">
              <a:spcBef>
                <a:spcPct val="50000"/>
              </a:spcBef>
            </a:pPr>
            <a:r>
              <a:rPr lang="en-US" sz="1600" b="1" dirty="0">
                <a:solidFill>
                  <a:srgbClr val="0000FF"/>
                </a:solidFill>
                <a:latin typeface="Arial" charset="0"/>
                <a:sym typeface="Symbol" pitchFamily="18" charset="2"/>
              </a:rPr>
              <a:t>D-spacing range: 0.8 - 13 </a:t>
            </a:r>
            <a:r>
              <a:rPr lang="en-US" sz="1600" b="1" dirty="0">
                <a:solidFill>
                  <a:srgbClr val="0000FF"/>
                </a:solidFill>
                <a:latin typeface="Times New Roman" pitchFamily="18" charset="0"/>
                <a:cs typeface="Times New Roman" pitchFamily="18" charset="0"/>
                <a:sym typeface="Symbol" pitchFamily="18" charset="2"/>
              </a:rPr>
              <a:t>Å</a:t>
            </a:r>
          </a:p>
          <a:p>
            <a:pPr eaLnBrk="1" hangingPunct="1">
              <a:spcBef>
                <a:spcPct val="50000"/>
              </a:spcBef>
            </a:pPr>
            <a:r>
              <a:rPr lang="en-US" sz="1600" b="1" dirty="0">
                <a:solidFill>
                  <a:srgbClr val="0000FF"/>
                </a:solidFill>
                <a:latin typeface="Arial" charset="0"/>
                <a:sym typeface="Symbol" pitchFamily="18" charset="2"/>
              </a:rPr>
              <a:t>Pressure range: 0 – 7 </a:t>
            </a:r>
            <a:r>
              <a:rPr lang="en-US" sz="1600" b="1" dirty="0" err="1">
                <a:solidFill>
                  <a:srgbClr val="0000FF"/>
                </a:solidFill>
                <a:latin typeface="Arial" charset="0"/>
                <a:sym typeface="Symbol" pitchFamily="18" charset="2"/>
              </a:rPr>
              <a:t>GPa</a:t>
            </a:r>
            <a:endParaRPr lang="en-US" sz="1600" b="1" dirty="0">
              <a:solidFill>
                <a:srgbClr val="0000FF"/>
              </a:solidFill>
              <a:latin typeface="Arial" charset="0"/>
              <a:sym typeface="Symbol" pitchFamily="18" charset="2"/>
            </a:endParaRPr>
          </a:p>
          <a:p>
            <a:pPr eaLnBrk="1" hangingPunct="1">
              <a:spcBef>
                <a:spcPct val="50000"/>
              </a:spcBef>
            </a:pPr>
            <a:r>
              <a:rPr lang="en-US" sz="1600" b="1" dirty="0">
                <a:solidFill>
                  <a:srgbClr val="0000FF"/>
                </a:solidFill>
                <a:latin typeface="Arial" charset="0"/>
                <a:sym typeface="Symbol" pitchFamily="18" charset="2"/>
              </a:rPr>
              <a:t>Temperature range: 10 – 300 K</a:t>
            </a:r>
          </a:p>
          <a:p>
            <a:pPr eaLnBrk="1" hangingPunct="1">
              <a:spcBef>
                <a:spcPct val="50000"/>
              </a:spcBef>
            </a:pPr>
            <a:endParaRPr lang="en-US" sz="1600" b="1" dirty="0">
              <a:solidFill>
                <a:srgbClr val="0000FF"/>
              </a:solidFill>
              <a:latin typeface="Times New Roman" pitchFamily="18" charset="0"/>
              <a:cs typeface="Times New Roman" pitchFamily="18" charset="0"/>
              <a:sym typeface="Symbol" pitchFamily="18" charset="2"/>
            </a:endParaRPr>
          </a:p>
          <a:p>
            <a:pPr eaLnBrk="1" hangingPunct="1">
              <a:spcBef>
                <a:spcPct val="50000"/>
              </a:spcBef>
            </a:pPr>
            <a:endParaRPr lang="en-US" sz="1600" b="1" dirty="0">
              <a:solidFill>
                <a:srgbClr val="0000FF"/>
              </a:solidFill>
              <a:latin typeface="Arial" charset="0"/>
              <a:sym typeface="Symbol" pitchFamily="18" charset="2"/>
            </a:endParaRPr>
          </a:p>
        </p:txBody>
      </p:sp>
      <p:graphicFrame>
        <p:nvGraphicFramePr>
          <p:cNvPr id="12293" name="Object 10"/>
          <p:cNvGraphicFramePr>
            <a:graphicFrameLocks noGrp="1" noChangeAspect="1"/>
          </p:cNvGraphicFramePr>
          <p:nvPr>
            <p:ph/>
            <p:extLst/>
          </p:nvPr>
        </p:nvGraphicFramePr>
        <p:xfrm>
          <a:off x="2454702" y="4967500"/>
          <a:ext cx="2154483" cy="1852400"/>
        </p:xfrm>
        <a:graphic>
          <a:graphicData uri="http://schemas.openxmlformats.org/presentationml/2006/ole">
            <mc:AlternateContent xmlns:mc="http://schemas.openxmlformats.org/markup-compatibility/2006">
              <mc:Choice xmlns:v="urn:schemas-microsoft-com:vml" Requires="v">
                <p:oleObj spid="_x0000_s4106" r:id="rId4" imgW="9525" imgH="9525" progId="CorelDraw.Graphic.6">
                  <p:embed/>
                </p:oleObj>
              </mc:Choice>
              <mc:Fallback>
                <p:oleObj r:id="rId4" imgW="9525" imgH="9525" progId="CorelDraw.Graphic.6">
                  <p:embed/>
                  <p:pic>
                    <p:nvPicPr>
                      <p:cNvPr id="12293"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4702" y="4967500"/>
                        <a:ext cx="2154483" cy="1852400"/>
                      </a:xfrm>
                      <a:prstGeom prst="rect">
                        <a:avLst/>
                      </a:prstGeom>
                      <a:noFill/>
                      <a:ln>
                        <a:noFill/>
                      </a:ln>
                      <a:effectLst/>
                      <a:extLst/>
                    </p:spPr>
                  </p:pic>
                </p:oleObj>
              </mc:Fallback>
            </mc:AlternateContent>
          </a:graphicData>
        </a:graphic>
      </p:graphicFrame>
      <p:pic>
        <p:nvPicPr>
          <p:cNvPr id="12294" name="Picture 12" descr="camfo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2036" y="3044825"/>
            <a:ext cx="1225550" cy="3143250"/>
          </a:xfrm>
          <a:prstGeom prst="rect">
            <a:avLst/>
          </a:prstGeom>
          <a:noFill/>
          <a:ln w="25400">
            <a:solidFill>
              <a:schemeClr val="accent2"/>
            </a:solidFill>
            <a:miter lim="800000"/>
            <a:headEnd/>
            <a:tailEnd/>
          </a:ln>
          <a:effectLst>
            <a:outerShdw dist="107763" dir="2700000" algn="ctr" rotWithShape="0">
              <a:schemeClr val="accent2"/>
            </a:outerShdw>
          </a:effectLst>
          <a:extLst>
            <a:ext uri="{909E8E84-426E-40DD-AFC4-6F175D3DCCD1}">
              <a14:hiddenFill xmlns:a14="http://schemas.microsoft.com/office/drawing/2010/main">
                <a:solidFill>
                  <a:srgbClr val="FFFFFF"/>
                </a:solidFill>
              </a14:hiddenFill>
            </a:ext>
          </a:extLst>
        </p:spPr>
      </p:pic>
      <p:sp>
        <p:nvSpPr>
          <p:cNvPr id="12295" name="Text Box 13"/>
          <p:cNvSpPr txBox="1">
            <a:spLocks noChangeArrowheads="1"/>
          </p:cNvSpPr>
          <p:nvPr/>
        </p:nvSpPr>
        <p:spPr bwMode="auto">
          <a:xfrm>
            <a:off x="4800415" y="6308726"/>
            <a:ext cx="2448793" cy="584775"/>
          </a:xfrm>
          <a:prstGeom prst="rect">
            <a:avLst/>
          </a:prstGeom>
          <a:solidFill>
            <a:schemeClr val="bg1"/>
          </a:solidFill>
          <a:ln>
            <a:noFill/>
          </a:ln>
          <a:effectLs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en-US" sz="1600" b="1" dirty="0">
                <a:solidFill>
                  <a:srgbClr val="0000FF"/>
                </a:solidFill>
                <a:latin typeface="Arial" charset="0"/>
              </a:rPr>
              <a:t>Pressure cell with sapphire anvils</a:t>
            </a:r>
            <a:endParaRPr lang="ru-RU" sz="1600" b="1" dirty="0">
              <a:solidFill>
                <a:srgbClr val="0000FF"/>
              </a:solidFill>
              <a:latin typeface="Arial" charset="0"/>
            </a:endParaRPr>
          </a:p>
        </p:txBody>
      </p:sp>
      <p:graphicFrame>
        <p:nvGraphicFramePr>
          <p:cNvPr id="12296" name="Объект 1"/>
          <p:cNvGraphicFramePr>
            <a:graphicFrameLocks noChangeAspect="1"/>
          </p:cNvGraphicFramePr>
          <p:nvPr>
            <p:extLst/>
          </p:nvPr>
        </p:nvGraphicFramePr>
        <p:xfrm>
          <a:off x="7104062" y="3762376"/>
          <a:ext cx="3789362" cy="2879725"/>
        </p:xfrm>
        <a:graphic>
          <a:graphicData uri="http://schemas.openxmlformats.org/presentationml/2006/ole">
            <mc:AlternateContent xmlns:mc="http://schemas.openxmlformats.org/markup-compatibility/2006">
              <mc:Choice xmlns:v="urn:schemas-microsoft-com:vml" Requires="v">
                <p:oleObj spid="_x0000_s4107" name="Graph" r:id="rId7" imgW="4484218" imgH="3410102" progId="Origin50.Graph">
                  <p:embed/>
                </p:oleObj>
              </mc:Choice>
              <mc:Fallback>
                <p:oleObj name="Graph" r:id="rId7" imgW="4484218" imgH="3410102" progId="Origin50.Graph">
                  <p:embed/>
                  <p:pic>
                    <p:nvPicPr>
                      <p:cNvPr id="12296" name="Объект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4062" y="3762376"/>
                        <a:ext cx="3789362" cy="2879725"/>
                      </a:xfrm>
                      <a:prstGeom prst="rect">
                        <a:avLst/>
                      </a:prstGeom>
                      <a:solidFill>
                        <a:schemeClr val="bg1"/>
                      </a:solidFill>
                      <a:ln>
                        <a:noFill/>
                      </a:ln>
                      <a:extLst/>
                    </p:spPr>
                  </p:pic>
                </p:oleObj>
              </mc:Fallback>
            </mc:AlternateContent>
          </a:graphicData>
        </a:graphic>
      </p:graphicFrame>
      <p:pic>
        <p:nvPicPr>
          <p:cNvPr id="9" name="Picture 17" descr="dn12">
            <a:extLst>
              <a:ext uri="{FF2B5EF4-FFF2-40B4-BE49-F238E27FC236}">
                <a16:creationId xmlns:a16="http://schemas.microsoft.com/office/drawing/2014/main" id="{459ECA71-1B8A-49CB-9132-F7CB13E6C1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51585" y="2994894"/>
            <a:ext cx="2593975"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31828387-307E-40BA-B1A8-7B8338E701F8}"/>
              </a:ext>
            </a:extLst>
          </p:cNvPr>
          <p:cNvSpPr txBox="1"/>
          <p:nvPr/>
        </p:nvSpPr>
        <p:spPr>
          <a:xfrm>
            <a:off x="7104113" y="2926485"/>
            <a:ext cx="3456409" cy="646331"/>
          </a:xfrm>
          <a:prstGeom prst="rect">
            <a:avLst/>
          </a:prstGeom>
          <a:noFill/>
        </p:spPr>
        <p:txBody>
          <a:bodyPr wrap="square" rtlCol="0">
            <a:spAutoFit/>
          </a:bodyPr>
          <a:lstStyle/>
          <a:p>
            <a:pPr algn="ctr"/>
            <a:r>
              <a:rPr lang="en-US" b="1" dirty="0">
                <a:solidFill>
                  <a:srgbClr val="FF0000"/>
                </a:solidFill>
              </a:rPr>
              <a:t>Simultaneous study of crystal and magnetic structure of materials</a:t>
            </a:r>
            <a:endParaRPr lang="ru-RU" b="1" dirty="0">
              <a:solidFill>
                <a:srgbClr val="FF0000"/>
              </a:solidFill>
            </a:endParaRPr>
          </a:p>
        </p:txBody>
      </p:sp>
    </p:spTree>
    <p:extLst>
      <p:ext uri="{BB962C8B-B14F-4D97-AF65-F5344CB8AC3E}">
        <p14:creationId xmlns:p14="http://schemas.microsoft.com/office/powerpoint/2010/main" val="240132527"/>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1"/>
          <p:cNvSpPr>
            <a:spLocks noChangeArrowheads="1"/>
          </p:cNvSpPr>
          <p:nvPr/>
        </p:nvSpPr>
        <p:spPr bwMode="auto">
          <a:xfrm>
            <a:off x="1512251" y="109197"/>
            <a:ext cx="9109075" cy="400050"/>
          </a:xfrm>
          <a:prstGeom prst="rect">
            <a:avLst/>
          </a:prstGeom>
          <a:solidFill>
            <a:schemeClr val="bg1"/>
          </a:solidFill>
          <a:ln>
            <a:noFill/>
          </a:ln>
          <a:extLst/>
        </p:spPr>
        <p:txBody>
          <a:bodyPr>
            <a:spAutoFit/>
          </a:bodyPr>
          <a:lstStyle/>
          <a:p>
            <a:pPr algn="ctr">
              <a:defRPr/>
            </a:pPr>
            <a:r>
              <a:rPr lang="en-US" sz="2000" b="1" kern="0" dirty="0" err="1">
                <a:solidFill>
                  <a:srgbClr val="0033CC"/>
                </a:solidFill>
              </a:rPr>
              <a:t>Diffractometer</a:t>
            </a:r>
            <a:r>
              <a:rPr lang="en-US" sz="2000" b="1" kern="0" dirty="0">
                <a:solidFill>
                  <a:srgbClr val="0033CC"/>
                </a:solidFill>
              </a:rPr>
              <a:t> DN-6 for studies of </a:t>
            </a:r>
            <a:r>
              <a:rPr lang="en-US" sz="2000" b="1" kern="0" dirty="0" err="1">
                <a:solidFill>
                  <a:srgbClr val="0033CC"/>
                </a:solidFill>
              </a:rPr>
              <a:t>microsamples</a:t>
            </a:r>
            <a:r>
              <a:rPr lang="en-US" sz="2000" b="1" kern="0" dirty="0">
                <a:solidFill>
                  <a:srgbClr val="0033CC"/>
                </a:solidFill>
              </a:rPr>
              <a:t> under extreme conditions</a:t>
            </a:r>
            <a:endParaRPr lang="ru-RU" sz="2000" kern="0" dirty="0">
              <a:solidFill>
                <a:srgbClr val="0033CC"/>
              </a:solidFill>
            </a:endParaRPr>
          </a:p>
        </p:txBody>
      </p:sp>
      <p:graphicFrame>
        <p:nvGraphicFramePr>
          <p:cNvPr id="13315" name="Объект 2"/>
          <p:cNvGraphicFramePr>
            <a:graphicFrameLocks noChangeAspect="1"/>
          </p:cNvGraphicFramePr>
          <p:nvPr>
            <p:extLst/>
          </p:nvPr>
        </p:nvGraphicFramePr>
        <p:xfrm>
          <a:off x="1666876" y="492076"/>
          <a:ext cx="3565525" cy="1928813"/>
        </p:xfrm>
        <a:graphic>
          <a:graphicData uri="http://schemas.openxmlformats.org/presentationml/2006/ole">
            <mc:AlternateContent xmlns:mc="http://schemas.openxmlformats.org/markup-compatibility/2006">
              <mc:Choice xmlns:v="urn:schemas-microsoft-com:vml" Requires="v">
                <p:oleObj spid="_x0000_s5126" name="CorelDRAW" r:id="rId3" imgW="9633960" imgH="5212800" progId="CorelDRAW.Graphic.13">
                  <p:embed/>
                </p:oleObj>
              </mc:Choice>
              <mc:Fallback>
                <p:oleObj name="CorelDRAW" r:id="rId3" imgW="9633960" imgH="5212800" progId="CorelDRAW.Graphic.13">
                  <p:embed/>
                  <p:pic>
                    <p:nvPicPr>
                      <p:cNvPr id="13315" name="Объект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76" y="492076"/>
                        <a:ext cx="3565525"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322" name="Рисунок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21214" y="797831"/>
            <a:ext cx="1657350" cy="93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3" name="TextBox 3"/>
          <p:cNvSpPr txBox="1">
            <a:spLocks noChangeArrowheads="1"/>
          </p:cNvSpPr>
          <p:nvPr/>
        </p:nvSpPr>
        <p:spPr bwMode="auto">
          <a:xfrm>
            <a:off x="9480377" y="1834711"/>
            <a:ext cx="954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dirty="0">
                <a:solidFill>
                  <a:srgbClr val="990000"/>
                </a:solidFill>
                <a:latin typeface="Arial" charset="0"/>
              </a:rPr>
              <a:t>DAC</a:t>
            </a:r>
            <a:endParaRPr lang="ru-RU" b="1" dirty="0">
              <a:solidFill>
                <a:srgbClr val="990000"/>
              </a:solidFill>
              <a:latin typeface="Arial" charset="0"/>
            </a:endParaRPr>
          </a:p>
        </p:txBody>
      </p:sp>
      <p:pic>
        <p:nvPicPr>
          <p:cNvPr id="13321" name="Рисунок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17907" y="717323"/>
            <a:ext cx="3427413"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5" name="TextBox 17"/>
          <p:cNvSpPr txBox="1">
            <a:spLocks noChangeArrowheads="1"/>
          </p:cNvSpPr>
          <p:nvPr/>
        </p:nvSpPr>
        <p:spPr bwMode="auto">
          <a:xfrm>
            <a:off x="7520015" y="6019385"/>
            <a:ext cx="3163713" cy="831850"/>
          </a:xfrm>
          <a:prstGeom prst="rect">
            <a:avLst/>
          </a:prstGeom>
          <a:solidFill>
            <a:schemeClr val="bg1"/>
          </a:solidFill>
          <a:ln>
            <a:noFill/>
          </a:ln>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1600" b="1" dirty="0">
                <a:solidFill>
                  <a:srgbClr val="C00000"/>
                </a:solidFill>
                <a:latin typeface="+mj-lt"/>
              </a:rPr>
              <a:t>Neutron diffraction patterns of Cr</a:t>
            </a:r>
            <a:r>
              <a:rPr lang="en-US" sz="1600" b="1" baseline="-25000" dirty="0">
                <a:solidFill>
                  <a:srgbClr val="C00000"/>
                </a:solidFill>
                <a:latin typeface="+mj-lt"/>
              </a:rPr>
              <a:t>2</a:t>
            </a:r>
            <a:r>
              <a:rPr lang="en-US" sz="1600" b="1" dirty="0">
                <a:solidFill>
                  <a:srgbClr val="C00000"/>
                </a:solidFill>
                <a:latin typeface="+mj-lt"/>
              </a:rPr>
              <a:t>O</a:t>
            </a:r>
            <a:r>
              <a:rPr lang="en-US" sz="1600" b="1" baseline="-25000" dirty="0">
                <a:solidFill>
                  <a:srgbClr val="C00000"/>
                </a:solidFill>
                <a:latin typeface="+mj-lt"/>
              </a:rPr>
              <a:t>3</a:t>
            </a:r>
            <a:r>
              <a:rPr lang="en-US" sz="1600" b="1" dirty="0">
                <a:solidFill>
                  <a:srgbClr val="C00000"/>
                </a:solidFill>
                <a:latin typeface="+mj-lt"/>
              </a:rPr>
              <a:t> sample measured in DAC up to </a:t>
            </a:r>
            <a:r>
              <a:rPr lang="ru-RU" sz="1600" b="1" dirty="0">
                <a:solidFill>
                  <a:srgbClr val="C00000"/>
                </a:solidFill>
                <a:latin typeface="+mj-lt"/>
              </a:rPr>
              <a:t>3</a:t>
            </a:r>
            <a:r>
              <a:rPr lang="en-US" sz="1600" b="1" dirty="0">
                <a:solidFill>
                  <a:srgbClr val="C00000"/>
                </a:solidFill>
                <a:latin typeface="+mj-lt"/>
              </a:rPr>
              <a:t>5 GPa</a:t>
            </a:r>
            <a:endParaRPr lang="ru-RU" sz="1600" b="1" dirty="0">
              <a:solidFill>
                <a:srgbClr val="C00000"/>
              </a:solidFill>
              <a:latin typeface="+mj-lt"/>
            </a:endParaRPr>
          </a:p>
        </p:txBody>
      </p:sp>
      <p:pic>
        <p:nvPicPr>
          <p:cNvPr id="16" name="Рисунок 15">
            <a:extLst>
              <a:ext uri="{FF2B5EF4-FFF2-40B4-BE49-F238E27FC236}">
                <a16:creationId xmlns:a16="http://schemas.microsoft.com/office/drawing/2014/main" id="{9F99479E-53FA-4C5F-BA86-F9BBBFDE20A6}"/>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7790203" y="3252436"/>
            <a:ext cx="2262021" cy="2839131"/>
          </a:xfrm>
          <a:prstGeom prst="rect">
            <a:avLst/>
          </a:prstGeom>
        </p:spPr>
      </p:pic>
      <p:pic>
        <p:nvPicPr>
          <p:cNvPr id="17" name="Рисунок 16">
            <a:extLst>
              <a:ext uri="{FF2B5EF4-FFF2-40B4-BE49-F238E27FC236}">
                <a16:creationId xmlns:a16="http://schemas.microsoft.com/office/drawing/2014/main" id="{C113F030-B226-45F5-9115-4317446863B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75521" y="3366269"/>
            <a:ext cx="1995445" cy="2660595"/>
          </a:xfrm>
          <a:prstGeom prst="rect">
            <a:avLst/>
          </a:prstGeom>
        </p:spPr>
      </p:pic>
      <p:sp>
        <p:nvSpPr>
          <p:cNvPr id="18" name="TextBox 17">
            <a:extLst>
              <a:ext uri="{FF2B5EF4-FFF2-40B4-BE49-F238E27FC236}">
                <a16:creationId xmlns:a16="http://schemas.microsoft.com/office/drawing/2014/main" id="{F7E1527F-9022-4353-A7AE-A80CB8383D60}"/>
              </a:ext>
            </a:extLst>
          </p:cNvPr>
          <p:cNvSpPr txBox="1"/>
          <p:nvPr/>
        </p:nvSpPr>
        <p:spPr>
          <a:xfrm>
            <a:off x="1415480" y="5991298"/>
            <a:ext cx="2592288" cy="923330"/>
          </a:xfrm>
          <a:prstGeom prst="rect">
            <a:avLst/>
          </a:prstGeom>
          <a:solidFill>
            <a:schemeClr val="bg1"/>
          </a:solidFill>
        </p:spPr>
        <p:txBody>
          <a:bodyPr wrap="square" rtlCol="0">
            <a:spAutoFit/>
          </a:bodyPr>
          <a:lstStyle/>
          <a:p>
            <a:pPr algn="ctr"/>
            <a:r>
              <a:rPr lang="en-US" b="1" dirty="0">
                <a:solidFill>
                  <a:srgbClr val="006600"/>
                </a:solidFill>
              </a:rPr>
              <a:t>Second circular detector of DN-6</a:t>
            </a:r>
            <a:r>
              <a:rPr lang="ru-RU" b="1" dirty="0">
                <a:solidFill>
                  <a:srgbClr val="006600"/>
                </a:solidFill>
              </a:rPr>
              <a:t>, </a:t>
            </a:r>
            <a:r>
              <a:rPr lang="en-US" b="1" dirty="0">
                <a:solidFill>
                  <a:srgbClr val="006600"/>
                </a:solidFill>
              </a:rPr>
              <a:t>consisting of </a:t>
            </a:r>
            <a:r>
              <a:rPr lang="ru-RU" b="1" dirty="0">
                <a:solidFill>
                  <a:srgbClr val="006600"/>
                </a:solidFill>
              </a:rPr>
              <a:t>96 </a:t>
            </a:r>
            <a:r>
              <a:rPr lang="en-US" b="1" dirty="0">
                <a:solidFill>
                  <a:srgbClr val="006600"/>
                </a:solidFill>
              </a:rPr>
              <a:t>separate</a:t>
            </a:r>
            <a:r>
              <a:rPr lang="ru-RU" b="1" dirty="0">
                <a:solidFill>
                  <a:srgbClr val="006600"/>
                </a:solidFill>
              </a:rPr>
              <a:t> </a:t>
            </a:r>
            <a:r>
              <a:rPr lang="en-US" b="1" baseline="30000" dirty="0">
                <a:solidFill>
                  <a:srgbClr val="006600"/>
                </a:solidFill>
              </a:rPr>
              <a:t>3</a:t>
            </a:r>
            <a:r>
              <a:rPr lang="ru-RU" b="1" dirty="0">
                <a:solidFill>
                  <a:srgbClr val="006600"/>
                </a:solidFill>
              </a:rPr>
              <a:t>Не </a:t>
            </a:r>
            <a:r>
              <a:rPr lang="en-US" b="1" dirty="0">
                <a:solidFill>
                  <a:srgbClr val="006600"/>
                </a:solidFill>
              </a:rPr>
              <a:t>counters</a:t>
            </a:r>
            <a:endParaRPr lang="ru-RU" b="1" dirty="0">
              <a:solidFill>
                <a:srgbClr val="006600"/>
              </a:solidFill>
            </a:endParaRPr>
          </a:p>
        </p:txBody>
      </p:sp>
      <p:sp>
        <p:nvSpPr>
          <p:cNvPr id="2" name="Прямоугольник 1">
            <a:extLst>
              <a:ext uri="{FF2B5EF4-FFF2-40B4-BE49-F238E27FC236}">
                <a16:creationId xmlns:a16="http://schemas.microsoft.com/office/drawing/2014/main" id="{DF8B5670-5224-4E78-B126-5AEA65B8032A}"/>
              </a:ext>
            </a:extLst>
          </p:cNvPr>
          <p:cNvSpPr/>
          <p:nvPr/>
        </p:nvSpPr>
        <p:spPr>
          <a:xfrm>
            <a:off x="8835515" y="2216540"/>
            <a:ext cx="1873687" cy="584775"/>
          </a:xfrm>
          <a:prstGeom prst="rect">
            <a:avLst/>
          </a:prstGeom>
          <a:solidFill>
            <a:schemeClr val="bg1"/>
          </a:solidFill>
        </p:spPr>
        <p:txBody>
          <a:bodyPr wrap="square">
            <a:spAutoFit/>
          </a:bodyPr>
          <a:lstStyle/>
          <a:p>
            <a:pPr algn="ctr" eaLnBrk="1" hangingPunct="1">
              <a:spcBef>
                <a:spcPct val="50000"/>
              </a:spcBef>
            </a:pPr>
            <a:r>
              <a:rPr lang="en-US" sz="1600" b="1" dirty="0">
                <a:solidFill>
                  <a:srgbClr val="0000FF"/>
                </a:solidFill>
                <a:latin typeface="Arial" charset="0"/>
                <a:sym typeface="Symbol" pitchFamily="18" charset="2"/>
              </a:rPr>
              <a:t>Sample volume: 0.01-0.05 mm</a:t>
            </a:r>
            <a:r>
              <a:rPr lang="en-US" sz="1600" b="1" baseline="30000" dirty="0">
                <a:solidFill>
                  <a:srgbClr val="0000FF"/>
                </a:solidFill>
                <a:latin typeface="Arial" charset="0"/>
                <a:sym typeface="Symbol" pitchFamily="18" charset="2"/>
              </a:rPr>
              <a:t>3</a:t>
            </a:r>
          </a:p>
        </p:txBody>
      </p:sp>
      <p:sp>
        <p:nvSpPr>
          <p:cNvPr id="13326" name="TextBox 16"/>
          <p:cNvSpPr txBox="1">
            <a:spLocks noChangeArrowheads="1"/>
          </p:cNvSpPr>
          <p:nvPr/>
        </p:nvSpPr>
        <p:spPr bwMode="auto">
          <a:xfrm>
            <a:off x="5448648" y="2780929"/>
            <a:ext cx="3095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b="1" dirty="0">
                <a:solidFill>
                  <a:srgbClr val="C00000"/>
                </a:solidFill>
                <a:latin typeface="Arial" charset="0"/>
              </a:rPr>
              <a:t>DN-6 diffractometer (operational from 2012</a:t>
            </a:r>
            <a:endParaRPr lang="ru-RU" b="1" dirty="0">
              <a:solidFill>
                <a:srgbClr val="C00000"/>
              </a:solidFill>
              <a:latin typeface="Arial" charset="0"/>
            </a:endParaRPr>
          </a:p>
        </p:txBody>
      </p:sp>
      <p:sp>
        <p:nvSpPr>
          <p:cNvPr id="21" name="TextBox 8">
            <a:extLst>
              <a:ext uri="{FF2B5EF4-FFF2-40B4-BE49-F238E27FC236}">
                <a16:creationId xmlns:a16="http://schemas.microsoft.com/office/drawing/2014/main" id="{CF8C57B7-1EDA-4176-AE5C-1A701CA9DCF2}"/>
              </a:ext>
            </a:extLst>
          </p:cNvPr>
          <p:cNvSpPr txBox="1">
            <a:spLocks noChangeArrowheads="1"/>
          </p:cNvSpPr>
          <p:nvPr/>
        </p:nvSpPr>
        <p:spPr bwMode="auto">
          <a:xfrm>
            <a:off x="2351584" y="2060849"/>
            <a:ext cx="3112658" cy="1323439"/>
          </a:xfrm>
          <a:prstGeom prst="rect">
            <a:avLst/>
          </a:prstGeom>
          <a:solidFill>
            <a:schemeClr val="bg1"/>
          </a:solid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285750" indent="-285750" eaLnBrk="1" hangingPunct="1">
              <a:buFont typeface="Arial" pitchFamily="34" charset="0"/>
              <a:buChar char="•"/>
              <a:defRPr/>
            </a:pPr>
            <a:r>
              <a:rPr lang="en-US" sz="1600" b="1" dirty="0">
                <a:solidFill>
                  <a:srgbClr val="008000"/>
                </a:solidFill>
                <a:latin typeface="Calibri" pitchFamily="34" charset="0"/>
              </a:rPr>
              <a:t>Intensity gain: 12 times (compared to DN-12)</a:t>
            </a:r>
          </a:p>
          <a:p>
            <a:pPr marL="285750" indent="-285750" eaLnBrk="1" hangingPunct="1">
              <a:buFont typeface="Arial" pitchFamily="34" charset="0"/>
              <a:buChar char="•"/>
              <a:defRPr/>
            </a:pPr>
            <a:r>
              <a:rPr lang="en-US" sz="1600" b="1" dirty="0">
                <a:solidFill>
                  <a:srgbClr val="008000"/>
                </a:solidFill>
                <a:latin typeface="Calibri" pitchFamily="34" charset="0"/>
              </a:rPr>
              <a:t>Pressure range: 30-50 </a:t>
            </a:r>
            <a:r>
              <a:rPr lang="en-US" sz="1600" b="1" dirty="0" err="1">
                <a:solidFill>
                  <a:srgbClr val="008000"/>
                </a:solidFill>
                <a:latin typeface="Calibri" pitchFamily="34" charset="0"/>
              </a:rPr>
              <a:t>GPa</a:t>
            </a:r>
            <a:endParaRPr lang="en-US" sz="1600" b="1" dirty="0">
              <a:solidFill>
                <a:srgbClr val="008000"/>
              </a:solidFill>
              <a:latin typeface="Calibri" pitchFamily="34" charset="0"/>
            </a:endParaRPr>
          </a:p>
          <a:p>
            <a:pPr marL="285750" indent="-285750" eaLnBrk="1" hangingPunct="1">
              <a:buFont typeface="Arial" pitchFamily="34" charset="0"/>
              <a:buChar char="•"/>
              <a:defRPr/>
            </a:pPr>
            <a:r>
              <a:rPr lang="en-US" sz="1600" b="1" dirty="0">
                <a:solidFill>
                  <a:srgbClr val="008000"/>
                </a:solidFill>
                <a:latin typeface="Calibri" pitchFamily="34" charset="0"/>
              </a:rPr>
              <a:t>Temperature range:</a:t>
            </a:r>
            <a:r>
              <a:rPr lang="ru-RU" sz="1600" b="1" dirty="0">
                <a:solidFill>
                  <a:srgbClr val="008000"/>
                </a:solidFill>
                <a:latin typeface="Calibri" pitchFamily="34" charset="0"/>
              </a:rPr>
              <a:t> 4</a:t>
            </a:r>
            <a:r>
              <a:rPr lang="en-US" sz="1600" b="1" dirty="0">
                <a:solidFill>
                  <a:srgbClr val="008000"/>
                </a:solidFill>
                <a:latin typeface="Calibri" pitchFamily="34" charset="0"/>
              </a:rPr>
              <a:t>– 300 K</a:t>
            </a:r>
          </a:p>
          <a:p>
            <a:pPr eaLnBrk="1" hangingPunct="1">
              <a:defRPr/>
            </a:pPr>
            <a:endParaRPr lang="en-US" sz="1600" b="1" dirty="0">
              <a:solidFill>
                <a:srgbClr val="008000"/>
              </a:solidFill>
              <a:latin typeface="Calibri" pitchFamily="34" charset="0"/>
            </a:endParaRPr>
          </a:p>
        </p:txBody>
      </p:sp>
      <p:grpSp>
        <p:nvGrpSpPr>
          <p:cNvPr id="22" name="Группа 21">
            <a:extLst>
              <a:ext uri="{FF2B5EF4-FFF2-40B4-BE49-F238E27FC236}">
                <a16:creationId xmlns:a16="http://schemas.microsoft.com/office/drawing/2014/main" id="{19E8DE42-3BE3-4E84-896A-135BA3794DAB}"/>
              </a:ext>
            </a:extLst>
          </p:cNvPr>
          <p:cNvGrpSpPr/>
          <p:nvPr/>
        </p:nvGrpSpPr>
        <p:grpSpPr>
          <a:xfrm>
            <a:off x="4367809" y="3398182"/>
            <a:ext cx="2376264" cy="2839131"/>
            <a:chOff x="3950055" y="1134035"/>
            <a:chExt cx="2583579" cy="3130598"/>
          </a:xfrm>
        </p:grpSpPr>
        <p:pic>
          <p:nvPicPr>
            <p:cNvPr id="23" name="Рисунок 22">
              <a:extLst>
                <a:ext uri="{FF2B5EF4-FFF2-40B4-BE49-F238E27FC236}">
                  <a16:creationId xmlns:a16="http://schemas.microsoft.com/office/drawing/2014/main" id="{56C41012-22E2-469A-8ADB-0E55F0FB2436}"/>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3950055" y="1134035"/>
              <a:ext cx="2583579" cy="3130598"/>
            </a:xfrm>
            <a:prstGeom prst="rect">
              <a:avLst/>
            </a:prstGeom>
          </p:spPr>
        </p:pic>
        <p:sp>
          <p:nvSpPr>
            <p:cNvPr id="24" name="Прямоугольник 23">
              <a:extLst>
                <a:ext uri="{FF2B5EF4-FFF2-40B4-BE49-F238E27FC236}">
                  <a16:creationId xmlns:a16="http://schemas.microsoft.com/office/drawing/2014/main" id="{D76E0136-690C-460D-AAC9-DE95B7FCA1FD}"/>
                </a:ext>
              </a:extLst>
            </p:cNvPr>
            <p:cNvSpPr/>
            <p:nvPr/>
          </p:nvSpPr>
          <p:spPr>
            <a:xfrm>
              <a:off x="4427984" y="1249033"/>
              <a:ext cx="360040" cy="91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5" name="TextBox 17">
            <a:extLst>
              <a:ext uri="{FF2B5EF4-FFF2-40B4-BE49-F238E27FC236}">
                <a16:creationId xmlns:a16="http://schemas.microsoft.com/office/drawing/2014/main" id="{3F603037-5941-4D79-8685-F88D571584C5}"/>
              </a:ext>
            </a:extLst>
          </p:cNvPr>
          <p:cNvSpPr txBox="1">
            <a:spLocks noChangeArrowheads="1"/>
          </p:cNvSpPr>
          <p:nvPr/>
        </p:nvSpPr>
        <p:spPr bwMode="auto">
          <a:xfrm>
            <a:off x="4007769" y="6093296"/>
            <a:ext cx="3163713" cy="831850"/>
          </a:xfrm>
          <a:prstGeom prst="rect">
            <a:avLst/>
          </a:prstGeom>
          <a:solidFill>
            <a:schemeClr val="bg1"/>
          </a:solidFill>
          <a:ln>
            <a:noFill/>
          </a:ln>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1600" b="1" dirty="0">
                <a:solidFill>
                  <a:srgbClr val="C00000"/>
                </a:solidFill>
                <a:latin typeface="+mj-lt"/>
              </a:rPr>
              <a:t>Neutron diffraction patterns of Cr</a:t>
            </a:r>
            <a:r>
              <a:rPr lang="en-US" sz="1600" b="1" baseline="-25000" dirty="0">
                <a:solidFill>
                  <a:srgbClr val="C00000"/>
                </a:solidFill>
                <a:latin typeface="+mj-lt"/>
              </a:rPr>
              <a:t>2</a:t>
            </a:r>
            <a:r>
              <a:rPr lang="en-US" sz="1600" b="1" dirty="0">
                <a:solidFill>
                  <a:srgbClr val="C00000"/>
                </a:solidFill>
                <a:latin typeface="+mj-lt"/>
              </a:rPr>
              <a:t>O</a:t>
            </a:r>
            <a:r>
              <a:rPr lang="en-US" sz="1600" b="1" baseline="-25000" dirty="0">
                <a:solidFill>
                  <a:srgbClr val="C00000"/>
                </a:solidFill>
                <a:latin typeface="+mj-lt"/>
              </a:rPr>
              <a:t>3</a:t>
            </a:r>
            <a:r>
              <a:rPr lang="en-US" sz="1600" b="1" dirty="0">
                <a:solidFill>
                  <a:srgbClr val="C00000"/>
                </a:solidFill>
                <a:latin typeface="+mj-lt"/>
              </a:rPr>
              <a:t> sample measured in sapphire anvil cell up to 4.6 GPa</a:t>
            </a:r>
            <a:endParaRPr lang="ru-RU" sz="1600" b="1" dirty="0">
              <a:solidFill>
                <a:srgbClr val="C00000"/>
              </a:solidFill>
              <a:latin typeface="+mj-lt"/>
            </a:endParaRPr>
          </a:p>
        </p:txBody>
      </p:sp>
    </p:spTree>
    <p:extLst>
      <p:ext uri="{BB962C8B-B14F-4D97-AF65-F5344CB8AC3E}">
        <p14:creationId xmlns:p14="http://schemas.microsoft.com/office/powerpoint/2010/main" val="89806866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6EE54888-1EC4-49CF-9FCF-BAE4B942B790}"/>
              </a:ext>
            </a:extLst>
          </p:cNvPr>
          <p:cNvPicPr>
            <a:picLocks noChangeAspect="1"/>
          </p:cNvPicPr>
          <p:nvPr/>
        </p:nvPicPr>
        <p:blipFill>
          <a:blip r:embed="rId2"/>
          <a:stretch>
            <a:fillRect/>
          </a:stretch>
        </p:blipFill>
        <p:spPr>
          <a:xfrm>
            <a:off x="1775521" y="435643"/>
            <a:ext cx="5941831" cy="5693474"/>
          </a:xfrm>
          <a:prstGeom prst="rect">
            <a:avLst/>
          </a:prstGeom>
        </p:spPr>
      </p:pic>
      <p:sp>
        <p:nvSpPr>
          <p:cNvPr id="4" name="TextBox 3">
            <a:extLst>
              <a:ext uri="{FF2B5EF4-FFF2-40B4-BE49-F238E27FC236}">
                <a16:creationId xmlns:a16="http://schemas.microsoft.com/office/drawing/2014/main" id="{06BA64C8-C2B1-4A2A-A8A0-0A54615EFF7D}"/>
              </a:ext>
            </a:extLst>
          </p:cNvPr>
          <p:cNvSpPr txBox="1"/>
          <p:nvPr/>
        </p:nvSpPr>
        <p:spPr>
          <a:xfrm>
            <a:off x="1829958" y="5664013"/>
            <a:ext cx="8787714" cy="400110"/>
          </a:xfrm>
          <a:prstGeom prst="rect">
            <a:avLst/>
          </a:prstGeom>
          <a:solidFill>
            <a:schemeClr val="bg1"/>
          </a:solidFill>
        </p:spPr>
        <p:txBody>
          <a:bodyPr wrap="square" rtlCol="0">
            <a:spAutoFit/>
          </a:bodyPr>
          <a:lstStyle/>
          <a:p>
            <a:pPr algn="ctr"/>
            <a:r>
              <a:rPr lang="en-US" sz="2000" b="1" dirty="0">
                <a:solidFill>
                  <a:srgbClr val="008000"/>
                </a:solidFill>
              </a:rPr>
              <a:t>The averaged incident neutron flux gain is ~ 6 times.</a:t>
            </a:r>
            <a:endParaRPr lang="ru-RU" sz="2000" b="1" dirty="0">
              <a:solidFill>
                <a:srgbClr val="008000"/>
              </a:solidFill>
            </a:endParaRPr>
          </a:p>
        </p:txBody>
      </p:sp>
      <p:sp>
        <p:nvSpPr>
          <p:cNvPr id="5" name="TextBox 4">
            <a:extLst>
              <a:ext uri="{FF2B5EF4-FFF2-40B4-BE49-F238E27FC236}">
                <a16:creationId xmlns:a16="http://schemas.microsoft.com/office/drawing/2014/main" id="{4FA0FA67-F776-4D9A-968A-3012CC973599}"/>
              </a:ext>
            </a:extLst>
          </p:cNvPr>
          <p:cNvSpPr txBox="1"/>
          <p:nvPr/>
        </p:nvSpPr>
        <p:spPr>
          <a:xfrm>
            <a:off x="3330873" y="6154127"/>
            <a:ext cx="8787714" cy="584775"/>
          </a:xfrm>
          <a:prstGeom prst="rect">
            <a:avLst/>
          </a:prstGeom>
          <a:solidFill>
            <a:schemeClr val="bg1"/>
          </a:solidFill>
        </p:spPr>
        <p:txBody>
          <a:bodyPr wrap="square" rtlCol="0">
            <a:spAutoFit/>
          </a:bodyPr>
          <a:lstStyle/>
          <a:p>
            <a:pPr algn="ctr"/>
            <a:r>
              <a:rPr lang="en-US" sz="2800" b="1" dirty="0">
                <a:solidFill>
                  <a:schemeClr val="accent1">
                    <a:lumMod val="75000"/>
                  </a:schemeClr>
                </a:solidFill>
              </a:rPr>
              <a:t>Multiplication factor compared to DN-12: </a:t>
            </a:r>
            <a:r>
              <a:rPr lang="en-US" sz="3200" b="1" dirty="0">
                <a:solidFill>
                  <a:srgbClr val="C00000"/>
                </a:solidFill>
                <a:effectLst>
                  <a:outerShdw blurRad="38100" dist="38100" dir="2700000" algn="tl">
                    <a:srgbClr val="000000">
                      <a:alpha val="43137"/>
                    </a:srgbClr>
                  </a:outerShdw>
                </a:effectLst>
              </a:rPr>
              <a:t>35 times</a:t>
            </a:r>
            <a:endParaRPr lang="ru-RU" sz="2800" b="1" dirty="0">
              <a:solidFill>
                <a:srgbClr val="C00000"/>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11A91E99-6B62-424A-B096-8D2CA203CCF8}"/>
              </a:ext>
            </a:extLst>
          </p:cNvPr>
          <p:cNvSpPr txBox="1"/>
          <p:nvPr/>
        </p:nvSpPr>
        <p:spPr>
          <a:xfrm>
            <a:off x="38380" y="5118389"/>
            <a:ext cx="3292493" cy="1754326"/>
          </a:xfrm>
          <a:prstGeom prst="rect">
            <a:avLst/>
          </a:prstGeom>
          <a:solidFill>
            <a:schemeClr val="bg1"/>
          </a:solidFill>
        </p:spPr>
        <p:txBody>
          <a:bodyPr wrap="square" rtlCol="0">
            <a:spAutoFit/>
          </a:bodyPr>
          <a:lstStyle/>
          <a:p>
            <a:pPr algn="ctr"/>
            <a:r>
              <a:rPr lang="en-US" b="1" dirty="0">
                <a:solidFill>
                  <a:srgbClr val="0000FF"/>
                </a:solidFill>
              </a:rPr>
              <a:t>The replacement of the remaining tail part of the mirror neutron guide (17 m) from m = 1 to m = 2 is planned. The expected additional intensity gain is ~ 2 times</a:t>
            </a:r>
            <a:endParaRPr lang="ru-RU" b="1" dirty="0">
              <a:solidFill>
                <a:srgbClr val="0000FF"/>
              </a:solidFill>
            </a:endParaRPr>
          </a:p>
        </p:txBody>
      </p:sp>
      <p:sp>
        <p:nvSpPr>
          <p:cNvPr id="2" name="TextBox 1">
            <a:extLst>
              <a:ext uri="{FF2B5EF4-FFF2-40B4-BE49-F238E27FC236}">
                <a16:creationId xmlns:a16="http://schemas.microsoft.com/office/drawing/2014/main" id="{BFC4439D-374F-4559-9C09-36969E44BA87}"/>
              </a:ext>
            </a:extLst>
          </p:cNvPr>
          <p:cNvSpPr txBox="1"/>
          <p:nvPr/>
        </p:nvSpPr>
        <p:spPr>
          <a:xfrm>
            <a:off x="2063552" y="-27384"/>
            <a:ext cx="8352928" cy="707886"/>
          </a:xfrm>
          <a:prstGeom prst="rect">
            <a:avLst/>
          </a:prstGeom>
          <a:solidFill>
            <a:schemeClr val="bg1"/>
          </a:solidFill>
        </p:spPr>
        <p:txBody>
          <a:bodyPr wrap="square" rtlCol="0">
            <a:spAutoFit/>
          </a:bodyPr>
          <a:lstStyle/>
          <a:p>
            <a:pPr algn="ctr"/>
            <a:r>
              <a:rPr lang="en-US" sz="2000" b="1" dirty="0">
                <a:solidFill>
                  <a:srgbClr val="C00000"/>
                </a:solidFill>
              </a:rPr>
              <a:t>Further Development of DN-6: Installation of Neutron Parabolic  Focusing Device (7 m length)</a:t>
            </a:r>
            <a:endParaRPr lang="ru-RU" sz="2000" b="1" dirty="0">
              <a:solidFill>
                <a:srgbClr val="C00000"/>
              </a:solidFill>
            </a:endParaRPr>
          </a:p>
        </p:txBody>
      </p:sp>
      <p:sp>
        <p:nvSpPr>
          <p:cNvPr id="7" name="Text Box 7">
            <a:extLst>
              <a:ext uri="{FF2B5EF4-FFF2-40B4-BE49-F238E27FC236}">
                <a16:creationId xmlns:a16="http://schemas.microsoft.com/office/drawing/2014/main" id="{1D6709D7-7D4D-4D25-A2E4-0FF297851895}"/>
              </a:ext>
            </a:extLst>
          </p:cNvPr>
          <p:cNvSpPr txBox="1">
            <a:spLocks noChangeArrowheads="1"/>
          </p:cNvSpPr>
          <p:nvPr/>
        </p:nvSpPr>
        <p:spPr bwMode="auto">
          <a:xfrm>
            <a:off x="7608168" y="1336837"/>
            <a:ext cx="3225216" cy="3293209"/>
          </a:xfrm>
          <a:prstGeom prst="rect">
            <a:avLst/>
          </a:prstGeom>
          <a:solidFill>
            <a:schemeClr val="bg1"/>
          </a:solidFill>
          <a:ln>
            <a:noFill/>
          </a:ln>
          <a:effectLs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600" b="1" dirty="0">
                <a:solidFill>
                  <a:srgbClr val="0000FF"/>
                </a:solidFill>
                <a:latin typeface="Arial" charset="0"/>
              </a:rPr>
              <a:t>Neutron flux at sample position: 3</a:t>
            </a:r>
            <a:r>
              <a:rPr lang="en-US" sz="1600" b="1" dirty="0">
                <a:solidFill>
                  <a:srgbClr val="0000FF"/>
                </a:solidFill>
                <a:latin typeface="Arial" charset="0"/>
                <a:sym typeface="Symbol" pitchFamily="18" charset="2"/>
              </a:rPr>
              <a:t></a:t>
            </a:r>
            <a:r>
              <a:rPr lang="en-US" sz="1600" b="1" dirty="0">
                <a:solidFill>
                  <a:srgbClr val="0000FF"/>
                </a:solidFill>
                <a:latin typeface="Arial" charset="0"/>
              </a:rPr>
              <a:t>10</a:t>
            </a:r>
            <a:r>
              <a:rPr lang="en-US" sz="1600" b="1" baseline="30000" dirty="0">
                <a:solidFill>
                  <a:srgbClr val="0000FF"/>
                </a:solidFill>
                <a:latin typeface="Arial" charset="0"/>
              </a:rPr>
              <a:t>7</a:t>
            </a:r>
            <a:r>
              <a:rPr lang="en-US" sz="1600" b="1" dirty="0">
                <a:solidFill>
                  <a:srgbClr val="0000FF"/>
                </a:solidFill>
                <a:latin typeface="Arial" charset="0"/>
              </a:rPr>
              <a:t> n/cm</a:t>
            </a:r>
            <a:r>
              <a:rPr lang="en-US" sz="1600" b="1" baseline="30000" dirty="0">
                <a:solidFill>
                  <a:srgbClr val="0000FF"/>
                </a:solidFill>
                <a:latin typeface="Arial" charset="0"/>
              </a:rPr>
              <a:t>2</a:t>
            </a:r>
            <a:r>
              <a:rPr lang="en-US" sz="1600" b="1" dirty="0">
                <a:solidFill>
                  <a:srgbClr val="0000FF"/>
                </a:solidFill>
                <a:latin typeface="Arial" charset="0"/>
              </a:rPr>
              <a:t>/s (with focusing device)</a:t>
            </a:r>
          </a:p>
          <a:p>
            <a:pPr eaLnBrk="1" hangingPunct="1">
              <a:spcBef>
                <a:spcPct val="50000"/>
              </a:spcBef>
            </a:pPr>
            <a:r>
              <a:rPr lang="en-US" sz="1600" b="1" dirty="0">
                <a:solidFill>
                  <a:srgbClr val="0000FF"/>
                </a:solidFill>
                <a:latin typeface="Arial" charset="0"/>
              </a:rPr>
              <a:t>Resolution at d = 2 </a:t>
            </a:r>
            <a:r>
              <a:rPr lang="en-US" sz="1600" b="1" dirty="0">
                <a:solidFill>
                  <a:srgbClr val="0000FF"/>
                </a:solidFill>
                <a:latin typeface="Arial" charset="0"/>
                <a:sym typeface="Symbol" pitchFamily="18" charset="2"/>
              </a:rPr>
              <a:t>Å</a:t>
            </a:r>
            <a:r>
              <a:rPr lang="en-US" sz="1600" b="1" dirty="0">
                <a:solidFill>
                  <a:srgbClr val="0000FF"/>
                </a:solidFill>
                <a:latin typeface="Arial" charset="0"/>
              </a:rPr>
              <a:t>, 2</a:t>
            </a:r>
            <a:r>
              <a:rPr lang="en-US" sz="1600" b="1" dirty="0">
                <a:solidFill>
                  <a:srgbClr val="0000FF"/>
                </a:solidFill>
                <a:latin typeface="Arial" charset="0"/>
                <a:sym typeface="Symbol" pitchFamily="18" charset="2"/>
              </a:rPr>
              <a:t> =90</a:t>
            </a:r>
            <a:r>
              <a:rPr lang="en-US" sz="1600" b="1" baseline="30000" dirty="0">
                <a:solidFill>
                  <a:srgbClr val="0000FF"/>
                </a:solidFill>
                <a:latin typeface="Arial" charset="0"/>
                <a:sym typeface="Symbol" pitchFamily="18" charset="2"/>
              </a:rPr>
              <a:t>0</a:t>
            </a:r>
            <a:r>
              <a:rPr lang="en-US" sz="1600" b="1" dirty="0">
                <a:solidFill>
                  <a:srgbClr val="0000FF"/>
                </a:solidFill>
                <a:latin typeface="Arial" charset="0"/>
                <a:sym typeface="Symbol" pitchFamily="18" charset="2"/>
              </a:rPr>
              <a:t>: d/d = 0.025</a:t>
            </a:r>
          </a:p>
          <a:p>
            <a:pPr eaLnBrk="1" hangingPunct="1">
              <a:spcBef>
                <a:spcPct val="50000"/>
              </a:spcBef>
            </a:pPr>
            <a:r>
              <a:rPr lang="en-US" sz="1600" b="1" dirty="0">
                <a:solidFill>
                  <a:srgbClr val="0000FF"/>
                </a:solidFill>
                <a:latin typeface="Arial" charset="0"/>
                <a:sym typeface="Symbol" pitchFamily="18" charset="2"/>
              </a:rPr>
              <a:t>D-spacing range: 0.8 - 12 </a:t>
            </a:r>
            <a:r>
              <a:rPr lang="en-US" sz="1600" b="1" dirty="0">
                <a:solidFill>
                  <a:srgbClr val="0000FF"/>
                </a:solidFill>
                <a:latin typeface="Times New Roman" pitchFamily="18" charset="0"/>
                <a:cs typeface="Times New Roman" pitchFamily="18" charset="0"/>
                <a:sym typeface="Symbol" pitchFamily="18" charset="2"/>
              </a:rPr>
              <a:t>Å</a:t>
            </a:r>
          </a:p>
          <a:p>
            <a:pPr eaLnBrk="1" hangingPunct="1">
              <a:spcBef>
                <a:spcPct val="50000"/>
              </a:spcBef>
            </a:pPr>
            <a:r>
              <a:rPr lang="en-US" sz="1600" b="1" dirty="0">
                <a:solidFill>
                  <a:srgbClr val="0000FF"/>
                </a:solidFill>
                <a:latin typeface="Arial" charset="0"/>
                <a:sym typeface="Symbol" pitchFamily="18" charset="2"/>
              </a:rPr>
              <a:t>Pressure range: 0 – 50 </a:t>
            </a:r>
            <a:r>
              <a:rPr lang="en-US" sz="1600" b="1" dirty="0" err="1">
                <a:solidFill>
                  <a:srgbClr val="0000FF"/>
                </a:solidFill>
                <a:latin typeface="Arial" charset="0"/>
                <a:sym typeface="Symbol" pitchFamily="18" charset="2"/>
              </a:rPr>
              <a:t>GPa</a:t>
            </a:r>
            <a:endParaRPr lang="en-US" sz="1600" b="1" dirty="0">
              <a:solidFill>
                <a:srgbClr val="0000FF"/>
              </a:solidFill>
              <a:latin typeface="Arial" charset="0"/>
              <a:sym typeface="Symbol" pitchFamily="18" charset="2"/>
            </a:endParaRPr>
          </a:p>
          <a:p>
            <a:pPr eaLnBrk="1" hangingPunct="1">
              <a:spcBef>
                <a:spcPct val="50000"/>
              </a:spcBef>
            </a:pPr>
            <a:r>
              <a:rPr lang="en-US" sz="1600" b="1" dirty="0">
                <a:solidFill>
                  <a:srgbClr val="0000FF"/>
                </a:solidFill>
                <a:latin typeface="Arial" charset="0"/>
                <a:sym typeface="Symbol" pitchFamily="18" charset="2"/>
              </a:rPr>
              <a:t>Temperature range: 4 – 300 K</a:t>
            </a:r>
          </a:p>
          <a:p>
            <a:pPr eaLnBrk="1" hangingPunct="1">
              <a:spcBef>
                <a:spcPct val="50000"/>
              </a:spcBef>
            </a:pPr>
            <a:endParaRPr lang="en-US" sz="1600" b="1" dirty="0">
              <a:solidFill>
                <a:srgbClr val="0000FF"/>
              </a:solidFill>
              <a:latin typeface="Times New Roman" pitchFamily="18" charset="0"/>
              <a:cs typeface="Times New Roman" pitchFamily="18" charset="0"/>
              <a:sym typeface="Symbol" pitchFamily="18" charset="2"/>
            </a:endParaRPr>
          </a:p>
          <a:p>
            <a:pPr eaLnBrk="1" hangingPunct="1">
              <a:spcBef>
                <a:spcPct val="50000"/>
              </a:spcBef>
            </a:pPr>
            <a:endParaRPr lang="en-US" sz="1600" b="1" dirty="0">
              <a:solidFill>
                <a:srgbClr val="0000FF"/>
              </a:solidFill>
              <a:latin typeface="Arial" charset="0"/>
              <a:sym typeface="Symbol" pitchFamily="18" charset="2"/>
            </a:endParaRPr>
          </a:p>
        </p:txBody>
      </p:sp>
      <p:sp>
        <p:nvSpPr>
          <p:cNvPr id="8" name="TextBox 7">
            <a:extLst>
              <a:ext uri="{FF2B5EF4-FFF2-40B4-BE49-F238E27FC236}">
                <a16:creationId xmlns:a16="http://schemas.microsoft.com/office/drawing/2014/main" id="{4E84A7B6-5234-4BD4-B03E-2DE84B50EB90}"/>
              </a:ext>
            </a:extLst>
          </p:cNvPr>
          <p:cNvSpPr txBox="1"/>
          <p:nvPr/>
        </p:nvSpPr>
        <p:spPr>
          <a:xfrm>
            <a:off x="7446700" y="4036402"/>
            <a:ext cx="3313271" cy="1631216"/>
          </a:xfrm>
          <a:prstGeom prst="rect">
            <a:avLst/>
          </a:prstGeom>
          <a:solidFill>
            <a:schemeClr val="bg1"/>
          </a:solidFill>
        </p:spPr>
        <p:txBody>
          <a:bodyPr wrap="square" rtlCol="0">
            <a:spAutoFit/>
          </a:bodyPr>
          <a:lstStyle/>
          <a:p>
            <a:pPr algn="ctr"/>
            <a:r>
              <a:rPr lang="en-US" sz="2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Top level among relevant class of instruments, achievable pressure range comparable with SNAP  (SNS)</a:t>
            </a:r>
            <a:endParaRPr lang="ru-RU" sz="2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6734196"/>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13A9BDD-7A10-45EE-A3C2-55FBD86B52A6}"/>
              </a:ext>
            </a:extLst>
          </p:cNvPr>
          <p:cNvSpPr>
            <a:spLocks noGrp="1"/>
          </p:cNvSpPr>
          <p:nvPr>
            <p:ph type="title" idx="4294967295"/>
          </p:nvPr>
        </p:nvSpPr>
        <p:spPr>
          <a:xfrm>
            <a:off x="1218128" y="863342"/>
            <a:ext cx="10726737" cy="887413"/>
          </a:xfrm>
        </p:spPr>
        <p:txBody>
          <a:bodyPr>
            <a:normAutofit fontScale="90000"/>
          </a:bodyPr>
          <a:lstStyle/>
          <a:p>
            <a:r>
              <a:rPr lang="en-US" sz="5400" dirty="0"/>
              <a:t>Frank Laboratory of Neutron Physics</a:t>
            </a:r>
            <a:endParaRPr lang="ru-RU" sz="5400" dirty="0"/>
          </a:p>
        </p:txBody>
      </p:sp>
      <p:sp>
        <p:nvSpPr>
          <p:cNvPr id="4" name="Объект 2">
            <a:extLst>
              <a:ext uri="{FF2B5EF4-FFF2-40B4-BE49-F238E27FC236}">
                <a16:creationId xmlns:a16="http://schemas.microsoft.com/office/drawing/2014/main" id="{63365B72-D2C6-4C06-A5E6-1B0BF000DB64}"/>
              </a:ext>
            </a:extLst>
          </p:cNvPr>
          <p:cNvSpPr txBox="1">
            <a:spLocks/>
          </p:cNvSpPr>
          <p:nvPr/>
        </p:nvSpPr>
        <p:spPr>
          <a:xfrm>
            <a:off x="1218127" y="1668161"/>
            <a:ext cx="10452829" cy="50600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tx1"/>
                </a:solidFill>
                <a:effectLst>
                  <a:outerShdw blurRad="38100" dist="38100" dir="2700000" algn="tl">
                    <a:srgbClr val="000000">
                      <a:alpha val="43137"/>
                    </a:srgbClr>
                  </a:outerShdw>
                </a:effectLst>
                <a:latin typeface="Asia AS" panose="020B0603050302020204" pitchFamily="34"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3600" b="1" kern="1200">
                <a:solidFill>
                  <a:schemeClr val="tx1"/>
                </a:solidFill>
                <a:effectLst>
                  <a:outerShdw blurRad="38100" dist="38100" dir="2700000" algn="tl">
                    <a:srgbClr val="000000">
                      <a:alpha val="43137"/>
                    </a:srgbClr>
                  </a:outerShdw>
                </a:effectLst>
                <a:latin typeface="Asia AS" panose="020B0603050302020204" pitchFamily="34"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200" b="1" kern="1200">
                <a:solidFill>
                  <a:schemeClr val="tx1"/>
                </a:solidFill>
                <a:effectLst>
                  <a:outerShdw blurRad="38100" dist="38100" dir="2700000" algn="tl">
                    <a:srgbClr val="000000">
                      <a:alpha val="43137"/>
                    </a:srgbClr>
                  </a:outerShdw>
                </a:effectLst>
                <a:latin typeface="Asia AS" panose="020B0603050302020204" pitchFamily="34"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Asia AS" panose="020B0603050302020204" pitchFamily="34"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Asia AS" panose="020B0603050302020204" pitchFamily="34"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r>
              <a:rPr lang="en-US" altLang="ko-KR" sz="2800" dirty="0">
                <a:solidFill>
                  <a:schemeClr val="bg1"/>
                </a:solidFill>
                <a:latin typeface="Times New Roman" panose="02020603050405020304" pitchFamily="18" charset="0"/>
              </a:rPr>
              <a:t>536 staff personnel, 105 from non-Russia, average age 47 years;</a:t>
            </a:r>
          </a:p>
          <a:p>
            <a:pPr>
              <a:lnSpc>
                <a:spcPct val="100000"/>
              </a:lnSpc>
              <a:defRPr/>
            </a:pPr>
            <a:r>
              <a:rPr lang="en-US" altLang="ko-KR" sz="2800" dirty="0">
                <a:solidFill>
                  <a:srgbClr val="002060"/>
                </a:solidFill>
                <a:latin typeface="Times New Roman" panose="02020603050405020304" pitchFamily="18" charset="0"/>
              </a:rPr>
              <a:t>21.22 M$ - 2018 annual budget, 45% - for the research;</a:t>
            </a:r>
          </a:p>
          <a:p>
            <a:pPr>
              <a:lnSpc>
                <a:spcPct val="100000"/>
              </a:lnSpc>
              <a:defRPr/>
            </a:pPr>
            <a:r>
              <a:rPr lang="en-US" altLang="ko-KR" sz="2800" dirty="0">
                <a:solidFill>
                  <a:schemeClr val="bg1"/>
                </a:solidFill>
                <a:latin typeface="Times New Roman" panose="02020603050405020304" pitchFamily="18" charset="0"/>
              </a:rPr>
              <a:t>Two scientific directions</a:t>
            </a:r>
            <a:r>
              <a:rPr lang="ru-RU" altLang="ko-KR" sz="2800" dirty="0">
                <a:solidFill>
                  <a:schemeClr val="bg1"/>
                </a:solidFill>
                <a:latin typeface="Times New Roman" panose="02020603050405020304" pitchFamily="18" charset="0"/>
              </a:rPr>
              <a:t>:</a:t>
            </a:r>
          </a:p>
          <a:p>
            <a:pPr lvl="1">
              <a:lnSpc>
                <a:spcPct val="100000"/>
              </a:lnSpc>
              <a:buFont typeface="Arial" panose="020B0604020202020204" pitchFamily="34" charset="0"/>
              <a:buChar char="–"/>
              <a:defRPr/>
            </a:pPr>
            <a:r>
              <a:rPr lang="en-US" altLang="ko-KR" sz="2400" dirty="0">
                <a:solidFill>
                  <a:srgbClr val="002060"/>
                </a:solidFill>
                <a:latin typeface="Times New Roman" panose="02020603050405020304" pitchFamily="18" charset="0"/>
              </a:rPr>
              <a:t>Neutron nuclear physics;</a:t>
            </a:r>
            <a:endParaRPr lang="ru-RU" altLang="ko-KR" sz="2400" dirty="0">
              <a:solidFill>
                <a:srgbClr val="002060"/>
              </a:solidFill>
              <a:latin typeface="Times New Roman" panose="02020603050405020304" pitchFamily="18" charset="0"/>
            </a:endParaRPr>
          </a:p>
          <a:p>
            <a:pPr lvl="1">
              <a:lnSpc>
                <a:spcPct val="100000"/>
              </a:lnSpc>
              <a:buFont typeface="Arial" panose="020B0604020202020204" pitchFamily="34" charset="0"/>
              <a:buChar char="–"/>
              <a:defRPr/>
            </a:pPr>
            <a:r>
              <a:rPr lang="en-US" altLang="ko-KR" sz="2400" dirty="0">
                <a:solidFill>
                  <a:schemeClr val="bg1"/>
                </a:solidFill>
                <a:latin typeface="Times New Roman" panose="02020603050405020304" pitchFamily="18" charset="0"/>
              </a:rPr>
              <a:t>Condensed matter physics;</a:t>
            </a:r>
          </a:p>
          <a:p>
            <a:pPr>
              <a:lnSpc>
                <a:spcPct val="100000"/>
              </a:lnSpc>
              <a:defRPr/>
            </a:pPr>
            <a:r>
              <a:rPr lang="en-US" altLang="ko-KR" sz="2800" dirty="0">
                <a:solidFill>
                  <a:srgbClr val="002060"/>
                </a:solidFill>
                <a:latin typeface="Times New Roman" panose="02020603050405020304" pitchFamily="18" charset="0"/>
              </a:rPr>
              <a:t>Methodic;</a:t>
            </a:r>
            <a:endParaRPr lang="ru-RU" sz="2800" dirty="0">
              <a:solidFill>
                <a:srgbClr val="002060"/>
              </a:solidFill>
              <a:latin typeface="Times New Roman" panose="02020603050405020304" pitchFamily="18" charset="0"/>
            </a:endParaRPr>
          </a:p>
          <a:p>
            <a:pPr>
              <a:lnSpc>
                <a:spcPct val="100000"/>
              </a:lnSpc>
              <a:defRPr/>
            </a:pPr>
            <a:r>
              <a:rPr lang="en-US" altLang="ko-KR" sz="2800" dirty="0">
                <a:solidFill>
                  <a:schemeClr val="bg1"/>
                </a:solidFill>
                <a:latin typeface="Times New Roman" panose="02020603050405020304" pitchFamily="18" charset="0"/>
              </a:rPr>
              <a:t>Basic facilities</a:t>
            </a:r>
            <a:r>
              <a:rPr lang="ru-RU" altLang="ko-KR" sz="2800" dirty="0">
                <a:solidFill>
                  <a:schemeClr val="bg1"/>
                </a:solidFill>
                <a:latin typeface="Times New Roman" panose="02020603050405020304" pitchFamily="18" charset="0"/>
              </a:rPr>
              <a:t>:</a:t>
            </a:r>
          </a:p>
          <a:p>
            <a:pPr lvl="1">
              <a:lnSpc>
                <a:spcPct val="100000"/>
              </a:lnSpc>
              <a:buFont typeface="Arial" panose="020B0604020202020204" pitchFamily="34" charset="0"/>
              <a:buChar char="–"/>
              <a:defRPr/>
            </a:pPr>
            <a:r>
              <a:rPr lang="en-US" altLang="ko-KR" sz="2400" dirty="0">
                <a:solidFill>
                  <a:srgbClr val="002060"/>
                </a:solidFill>
                <a:latin typeface="Times New Roman" panose="02020603050405020304" pitchFamily="18" charset="0"/>
              </a:rPr>
              <a:t>IBR-2M;</a:t>
            </a:r>
            <a:endParaRPr lang="ru-RU" altLang="ko-KR" sz="2400" dirty="0">
              <a:solidFill>
                <a:srgbClr val="002060"/>
              </a:solidFill>
              <a:latin typeface="Times New Roman" panose="02020603050405020304" pitchFamily="18" charset="0"/>
            </a:endParaRPr>
          </a:p>
          <a:p>
            <a:pPr lvl="1">
              <a:lnSpc>
                <a:spcPct val="100000"/>
              </a:lnSpc>
              <a:buFont typeface="Arial" panose="020B0604020202020204" pitchFamily="34" charset="0"/>
              <a:buChar char="–"/>
              <a:defRPr/>
            </a:pPr>
            <a:r>
              <a:rPr lang="en-US" altLang="ko-KR" sz="2400" dirty="0">
                <a:solidFill>
                  <a:schemeClr val="bg1"/>
                </a:solidFill>
                <a:latin typeface="Times New Roman" panose="02020603050405020304" pitchFamily="18" charset="0"/>
              </a:rPr>
              <a:t>IREN;</a:t>
            </a:r>
          </a:p>
          <a:p>
            <a:pPr>
              <a:lnSpc>
                <a:spcPct val="100000"/>
              </a:lnSpc>
              <a:defRPr/>
            </a:pPr>
            <a:r>
              <a:rPr lang="en-US" altLang="ko-KR" sz="3200" dirty="0">
                <a:solidFill>
                  <a:srgbClr val="002060"/>
                </a:solidFill>
                <a:latin typeface="Times New Roman" panose="02020603050405020304" pitchFamily="18" charset="0"/>
              </a:rPr>
              <a:t>About 250 papers published annually;</a:t>
            </a:r>
            <a:endParaRPr lang="ru-RU" altLang="ko-KR" sz="3200" dirty="0">
              <a:solidFill>
                <a:srgbClr val="002060"/>
              </a:solidFill>
              <a:latin typeface="Times New Roman" panose="02020603050405020304" pitchFamily="18" charset="0"/>
            </a:endParaRPr>
          </a:p>
        </p:txBody>
      </p:sp>
    </p:spTree>
    <p:extLst>
      <p:ext uri="{BB962C8B-B14F-4D97-AF65-F5344CB8AC3E}">
        <p14:creationId xmlns:p14="http://schemas.microsoft.com/office/powerpoint/2010/main" val="226228192"/>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2"/>
          <p:cNvGrpSpPr>
            <a:grpSpLocks/>
          </p:cNvGrpSpPr>
          <p:nvPr/>
        </p:nvGrpSpPr>
        <p:grpSpPr bwMode="auto">
          <a:xfrm>
            <a:off x="1524001" y="1"/>
            <a:ext cx="8956675" cy="6683375"/>
            <a:chOff x="-20" y="0"/>
            <a:chExt cx="5801" cy="4364"/>
          </a:xfrm>
        </p:grpSpPr>
        <p:sp>
          <p:nvSpPr>
            <p:cNvPr id="116739" name="Text Box 84"/>
            <p:cNvSpPr txBox="1">
              <a:spLocks noChangeArrowheads="1"/>
            </p:cNvSpPr>
            <p:nvPr/>
          </p:nvSpPr>
          <p:spPr bwMode="auto">
            <a:xfrm>
              <a:off x="703" y="3838"/>
              <a:ext cx="2562" cy="1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algn="ctr" eaLnBrk="1" hangingPunct="1">
                <a:spcBef>
                  <a:spcPct val="0"/>
                </a:spcBef>
                <a:buClrTx/>
                <a:buSzTx/>
                <a:buFontTx/>
                <a:buNone/>
                <a:defRPr/>
              </a:pPr>
              <a:r>
                <a:rPr lang="en-GB" altLang="ru-RU" sz="1200" b="1" dirty="0">
                  <a:solidFill>
                    <a:srgbClr val="002060"/>
                  </a:solidFill>
                  <a:effectLst>
                    <a:outerShdw blurRad="38100" dist="38100" dir="2700000" algn="tl">
                      <a:srgbClr val="000000">
                        <a:alpha val="43137"/>
                      </a:srgbClr>
                    </a:outerShdw>
                  </a:effectLst>
                  <a:cs typeface="Arial" charset="0"/>
                </a:rPr>
                <a:t>ICP Vegetation Programme Coordination Centre</a:t>
              </a:r>
            </a:p>
          </p:txBody>
        </p:sp>
        <p:pic>
          <p:nvPicPr>
            <p:cNvPr id="66564" name="Picture 90" descr="Wge_high"/>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 y="4080"/>
              <a:ext cx="193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95" descr="Wge_high"/>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11" y="4080"/>
              <a:ext cx="193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96" descr="Wge_high"/>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44" y="4080"/>
              <a:ext cx="193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38" descr="Cd2005with.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3" y="1486"/>
              <a:ext cx="1115" cy="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8" name="Picture 39" descr="Cd1990Emep.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93" y="0"/>
              <a:ext cx="1115" cy="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9" name="Picture 40" descr="Pb2005with.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45" y="1486"/>
              <a:ext cx="1119" cy="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Picture 41" descr="Pb1990Emep.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45" y="0"/>
              <a:ext cx="1111" cy="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1" name="Picture 45"/>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2" y="204"/>
              <a:ext cx="711"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2" name="Picture 46"/>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42" y="3084"/>
              <a:ext cx="782"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3" name="Picture 48"/>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094" y="3084"/>
              <a:ext cx="781"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4" name="Picture 49"/>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2" y="1746"/>
              <a:ext cx="708"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5" name="Picture 50"/>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2" y="975"/>
              <a:ext cx="708"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6" name="Picture 51"/>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2" y="2517"/>
              <a:ext cx="711"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7" name="TextBox 52"/>
            <p:cNvSpPr txBox="1">
              <a:spLocks noChangeArrowheads="1"/>
            </p:cNvSpPr>
            <p:nvPr/>
          </p:nvSpPr>
          <p:spPr bwMode="auto">
            <a:xfrm>
              <a:off x="406" y="344"/>
              <a:ext cx="318"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100">
                  <a:solidFill>
                    <a:srgbClr val="000000"/>
                  </a:solidFill>
                </a:rPr>
                <a:t>-72%</a:t>
              </a:r>
            </a:p>
          </p:txBody>
        </p:sp>
        <p:sp>
          <p:nvSpPr>
            <p:cNvPr id="66578" name="TextBox 53"/>
            <p:cNvSpPr txBox="1">
              <a:spLocks noChangeArrowheads="1"/>
            </p:cNvSpPr>
            <p:nvPr/>
          </p:nvSpPr>
          <p:spPr bwMode="auto">
            <a:xfrm>
              <a:off x="439" y="1342"/>
              <a:ext cx="318"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200">
                  <a:solidFill>
                    <a:srgbClr val="000000"/>
                  </a:solidFill>
                </a:rPr>
                <a:t>-2%</a:t>
              </a:r>
            </a:p>
          </p:txBody>
        </p:sp>
        <p:sp>
          <p:nvSpPr>
            <p:cNvPr id="66579" name="TextBox 54"/>
            <p:cNvSpPr txBox="1">
              <a:spLocks noChangeArrowheads="1"/>
            </p:cNvSpPr>
            <p:nvPr/>
          </p:nvSpPr>
          <p:spPr bwMode="auto">
            <a:xfrm>
              <a:off x="408" y="2116"/>
              <a:ext cx="317"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100">
                  <a:solidFill>
                    <a:srgbClr val="000000"/>
                  </a:solidFill>
                </a:rPr>
                <a:t>-20%</a:t>
              </a:r>
            </a:p>
          </p:txBody>
        </p:sp>
        <p:sp>
          <p:nvSpPr>
            <p:cNvPr id="66580" name="TextBox 55"/>
            <p:cNvSpPr txBox="1">
              <a:spLocks noChangeArrowheads="1"/>
            </p:cNvSpPr>
            <p:nvPr/>
          </p:nvSpPr>
          <p:spPr bwMode="auto">
            <a:xfrm>
              <a:off x="401" y="2891"/>
              <a:ext cx="317"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100">
                  <a:solidFill>
                    <a:srgbClr val="000000"/>
                  </a:solidFill>
                </a:rPr>
                <a:t>-45%</a:t>
              </a:r>
            </a:p>
          </p:txBody>
        </p:sp>
        <p:sp>
          <p:nvSpPr>
            <p:cNvPr id="66581" name="TextBox 56"/>
            <p:cNvSpPr txBox="1">
              <a:spLocks noChangeArrowheads="1"/>
            </p:cNvSpPr>
            <p:nvPr/>
          </p:nvSpPr>
          <p:spPr bwMode="auto">
            <a:xfrm>
              <a:off x="1109" y="3520"/>
              <a:ext cx="317"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100">
                  <a:solidFill>
                    <a:srgbClr val="000000"/>
                  </a:solidFill>
                </a:rPr>
                <a:t>-52%</a:t>
              </a:r>
            </a:p>
          </p:txBody>
        </p:sp>
        <p:sp>
          <p:nvSpPr>
            <p:cNvPr id="66582" name="TextBox 57"/>
            <p:cNvSpPr txBox="1">
              <a:spLocks noChangeArrowheads="1"/>
            </p:cNvSpPr>
            <p:nvPr/>
          </p:nvSpPr>
          <p:spPr bwMode="auto">
            <a:xfrm>
              <a:off x="2252" y="3513"/>
              <a:ext cx="318"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100">
                  <a:solidFill>
                    <a:srgbClr val="000000"/>
                  </a:solidFill>
                </a:rPr>
                <a:t>-72%</a:t>
              </a:r>
            </a:p>
          </p:txBody>
        </p:sp>
        <p:pic>
          <p:nvPicPr>
            <p:cNvPr id="66583" name="Picture 58"/>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078" y="204"/>
              <a:ext cx="708"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4" name="Picture 59"/>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078" y="975"/>
              <a:ext cx="708"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5" name="Picture 60"/>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3078" y="1746"/>
              <a:ext cx="707"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6" name="Picture 61"/>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3078" y="2517"/>
              <a:ext cx="707"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87" name="TextBox 62"/>
            <p:cNvSpPr txBox="1">
              <a:spLocks noChangeArrowheads="1"/>
            </p:cNvSpPr>
            <p:nvPr/>
          </p:nvSpPr>
          <p:spPr bwMode="auto">
            <a:xfrm>
              <a:off x="3238" y="437"/>
              <a:ext cx="318"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100">
                  <a:solidFill>
                    <a:srgbClr val="000000"/>
                  </a:solidFill>
                </a:rPr>
                <a:t>-12%</a:t>
              </a:r>
            </a:p>
          </p:txBody>
        </p:sp>
        <p:sp>
          <p:nvSpPr>
            <p:cNvPr id="66588" name="TextBox 63"/>
            <p:cNvSpPr txBox="1">
              <a:spLocks noChangeArrowheads="1"/>
            </p:cNvSpPr>
            <p:nvPr/>
          </p:nvSpPr>
          <p:spPr bwMode="auto">
            <a:xfrm>
              <a:off x="3437" y="1340"/>
              <a:ext cx="317"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100">
                  <a:solidFill>
                    <a:srgbClr val="000000"/>
                  </a:solidFill>
                </a:rPr>
                <a:t>-20%</a:t>
              </a:r>
            </a:p>
          </p:txBody>
        </p:sp>
        <p:sp>
          <p:nvSpPr>
            <p:cNvPr id="66589" name="TextBox 64"/>
            <p:cNvSpPr txBox="1">
              <a:spLocks noChangeArrowheads="1"/>
            </p:cNvSpPr>
            <p:nvPr/>
          </p:nvSpPr>
          <p:spPr bwMode="auto">
            <a:xfrm>
              <a:off x="3206" y="2105"/>
              <a:ext cx="317"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100">
                  <a:solidFill>
                    <a:srgbClr val="000000"/>
                  </a:solidFill>
                </a:rPr>
                <a:t>-62%</a:t>
              </a:r>
            </a:p>
          </p:txBody>
        </p:sp>
        <p:sp>
          <p:nvSpPr>
            <p:cNvPr id="66590" name="TextBox 65"/>
            <p:cNvSpPr txBox="1">
              <a:spLocks noChangeArrowheads="1"/>
            </p:cNvSpPr>
            <p:nvPr/>
          </p:nvSpPr>
          <p:spPr bwMode="auto">
            <a:xfrm>
              <a:off x="3437" y="2878"/>
              <a:ext cx="317"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100">
                  <a:solidFill>
                    <a:srgbClr val="000000"/>
                  </a:solidFill>
                </a:rPr>
                <a:t>-29%</a:t>
              </a:r>
            </a:p>
          </p:txBody>
        </p:sp>
        <p:sp>
          <p:nvSpPr>
            <p:cNvPr id="67" name="Down Arrow 66"/>
            <p:cNvSpPr/>
            <p:nvPr/>
          </p:nvSpPr>
          <p:spPr>
            <a:xfrm>
              <a:off x="1151" y="2971"/>
              <a:ext cx="63" cy="22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ndParaRPr>
            </a:p>
          </p:txBody>
        </p:sp>
        <p:sp>
          <p:nvSpPr>
            <p:cNvPr id="68" name="Down Arrow 67"/>
            <p:cNvSpPr/>
            <p:nvPr/>
          </p:nvSpPr>
          <p:spPr>
            <a:xfrm>
              <a:off x="2470" y="2971"/>
              <a:ext cx="63" cy="22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ndParaRPr>
            </a:p>
          </p:txBody>
        </p:sp>
        <p:sp>
          <p:nvSpPr>
            <p:cNvPr id="66593" name="Rectangle 8"/>
            <p:cNvSpPr>
              <a:spLocks noChangeArrowheads="1"/>
            </p:cNvSpPr>
            <p:nvPr/>
          </p:nvSpPr>
          <p:spPr bwMode="auto">
            <a:xfrm>
              <a:off x="3946" y="204"/>
              <a:ext cx="1814" cy="41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200">
                  <a:solidFill>
                    <a:srgbClr val="002060"/>
                  </a:solidFill>
                </a:rPr>
                <a:t>Mosses provide a complementary method to assess </a:t>
              </a:r>
              <a:r>
                <a:rPr lang="en-GB" altLang="ru-RU" sz="1200" b="1">
                  <a:solidFill>
                    <a:srgbClr val="002060"/>
                  </a:solidFill>
                </a:rPr>
                <a:t>spatial patterns </a:t>
              </a:r>
              <a:r>
                <a:rPr lang="en-GB" altLang="ru-RU" sz="1200">
                  <a:solidFill>
                    <a:srgbClr val="002060"/>
                  </a:solidFill>
                </a:rPr>
                <a:t>and </a:t>
              </a:r>
              <a:r>
                <a:rPr lang="en-GB" altLang="ru-RU" sz="1200" b="1">
                  <a:solidFill>
                    <a:srgbClr val="002060"/>
                  </a:solidFill>
                </a:rPr>
                <a:t>temporal trends </a:t>
              </a:r>
              <a:r>
                <a:rPr lang="en-GB" altLang="ru-RU" sz="1200">
                  <a:solidFill>
                    <a:srgbClr val="002060"/>
                  </a:solidFill>
                </a:rPr>
                <a:t>of atmospheric  heavy metal deposition: </a:t>
              </a:r>
            </a:p>
            <a:p>
              <a:pPr eaLnBrk="1" hangingPunct="1">
                <a:spcBef>
                  <a:spcPct val="0"/>
                </a:spcBef>
                <a:buClrTx/>
                <a:buSzTx/>
                <a:buFontTx/>
                <a:buNone/>
              </a:pPr>
              <a:endParaRPr lang="en-GB" altLang="ru-RU" sz="1200">
                <a:solidFill>
                  <a:srgbClr val="002060"/>
                </a:solidFill>
              </a:endParaRPr>
            </a:p>
            <a:p>
              <a:pPr eaLnBrk="1" hangingPunct="1">
                <a:spcBef>
                  <a:spcPct val="0"/>
                </a:spcBef>
                <a:buClr>
                  <a:srgbClr val="000000"/>
                </a:buClr>
                <a:buSzTx/>
                <a:buFont typeface="Wingdings" panose="05000000000000000000" pitchFamily="2" charset="2"/>
                <a:buChar char="q"/>
              </a:pPr>
              <a:r>
                <a:rPr lang="en-GB" altLang="ru-RU" sz="1200">
                  <a:solidFill>
                    <a:srgbClr val="002060"/>
                  </a:solidFill>
                </a:rPr>
                <a:t>  Carpet forming </a:t>
              </a:r>
              <a:r>
                <a:rPr lang="en-GB" altLang="ru-RU" sz="1200">
                  <a:solidFill>
                    <a:srgbClr val="003399"/>
                  </a:solidFill>
                </a:rPr>
                <a:t>mosses receive</a:t>
              </a:r>
            </a:p>
            <a:p>
              <a:pPr eaLnBrk="1" hangingPunct="1">
                <a:spcBef>
                  <a:spcPct val="0"/>
                </a:spcBef>
                <a:buClr>
                  <a:srgbClr val="000000"/>
                </a:buClr>
                <a:buSzTx/>
                <a:buFont typeface="Wingdings" panose="05000000000000000000" pitchFamily="2" charset="2"/>
                <a:buNone/>
              </a:pPr>
              <a:r>
                <a:rPr lang="en-GB" altLang="ru-RU" sz="1200">
                  <a:solidFill>
                    <a:srgbClr val="003399"/>
                  </a:solidFill>
                </a:rPr>
                <a:t>     trace elements and nutrients mainly</a:t>
              </a:r>
            </a:p>
            <a:p>
              <a:pPr eaLnBrk="1" hangingPunct="1">
                <a:spcBef>
                  <a:spcPct val="0"/>
                </a:spcBef>
                <a:buClr>
                  <a:srgbClr val="000000"/>
                </a:buClr>
                <a:buSzTx/>
                <a:buFont typeface="Wingdings" panose="05000000000000000000" pitchFamily="2" charset="2"/>
                <a:buNone/>
              </a:pPr>
              <a:r>
                <a:rPr lang="en-GB" altLang="ru-RU" sz="1200">
                  <a:solidFill>
                    <a:srgbClr val="003399"/>
                  </a:solidFill>
                </a:rPr>
                <a:t>     from the atmosphere.</a:t>
              </a:r>
            </a:p>
            <a:p>
              <a:pPr eaLnBrk="1" hangingPunct="1">
                <a:spcBef>
                  <a:spcPct val="0"/>
                </a:spcBef>
                <a:buClr>
                  <a:srgbClr val="000000"/>
                </a:buClr>
                <a:buSzTx/>
                <a:buFont typeface="Wingdings" panose="05000000000000000000" pitchFamily="2" charset="2"/>
                <a:buChar char="q"/>
              </a:pPr>
              <a:endParaRPr lang="en-GB" altLang="ru-RU" sz="1200">
                <a:solidFill>
                  <a:srgbClr val="002060"/>
                </a:solidFill>
              </a:endParaRPr>
            </a:p>
            <a:p>
              <a:pPr eaLnBrk="1" hangingPunct="1">
                <a:spcBef>
                  <a:spcPct val="0"/>
                </a:spcBef>
                <a:buClr>
                  <a:srgbClr val="000000"/>
                </a:buClr>
                <a:buSzTx/>
                <a:buFont typeface="Wingdings" panose="05000000000000000000" pitchFamily="2" charset="2"/>
                <a:buChar char="q"/>
              </a:pPr>
              <a:r>
                <a:rPr lang="en-GB" altLang="ru-RU" sz="1200">
                  <a:solidFill>
                    <a:srgbClr val="002060"/>
                  </a:solidFill>
                </a:rPr>
                <a:t>  In recent years, the lowest </a:t>
              </a:r>
            </a:p>
            <a:p>
              <a:pPr eaLnBrk="1" hangingPunct="1">
                <a:spcBef>
                  <a:spcPct val="0"/>
                </a:spcBef>
                <a:buClr>
                  <a:srgbClr val="000000"/>
                </a:buClr>
                <a:buSzTx/>
                <a:buFontTx/>
                <a:buNone/>
              </a:pPr>
              <a:r>
                <a:rPr lang="en-GB" altLang="ru-RU" sz="1200">
                  <a:solidFill>
                    <a:srgbClr val="002060"/>
                  </a:solidFill>
                </a:rPr>
                <a:t>     concentrations of heavy metals in</a:t>
              </a:r>
            </a:p>
            <a:p>
              <a:pPr eaLnBrk="1" hangingPunct="1">
                <a:spcBef>
                  <a:spcPct val="0"/>
                </a:spcBef>
                <a:buClr>
                  <a:srgbClr val="000000"/>
                </a:buClr>
                <a:buSzTx/>
                <a:buFontTx/>
                <a:buNone/>
              </a:pPr>
              <a:r>
                <a:rPr lang="en-GB" altLang="ru-RU" sz="1200">
                  <a:solidFill>
                    <a:srgbClr val="002060"/>
                  </a:solidFill>
                </a:rPr>
                <a:t>     mosses were found generally in</a:t>
              </a:r>
            </a:p>
            <a:p>
              <a:pPr eaLnBrk="1" hangingPunct="1">
                <a:spcBef>
                  <a:spcPct val="0"/>
                </a:spcBef>
                <a:buClr>
                  <a:srgbClr val="000000"/>
                </a:buClr>
                <a:buSzTx/>
                <a:buFontTx/>
                <a:buNone/>
              </a:pPr>
              <a:r>
                <a:rPr lang="en-GB" altLang="ru-RU" sz="1200">
                  <a:solidFill>
                    <a:srgbClr val="002060"/>
                  </a:solidFill>
                </a:rPr>
                <a:t>     northern Europe and the highest </a:t>
              </a:r>
            </a:p>
            <a:p>
              <a:pPr eaLnBrk="1" hangingPunct="1">
                <a:spcBef>
                  <a:spcPct val="0"/>
                </a:spcBef>
                <a:buClr>
                  <a:srgbClr val="000000"/>
                </a:buClr>
                <a:buSzTx/>
                <a:buFontTx/>
                <a:buNone/>
              </a:pPr>
              <a:r>
                <a:rPr lang="en-GB" altLang="ru-RU" sz="1200">
                  <a:solidFill>
                    <a:srgbClr val="002060"/>
                  </a:solidFill>
                </a:rPr>
                <a:t>     concentrations in Belgium and</a:t>
              </a:r>
            </a:p>
            <a:p>
              <a:pPr eaLnBrk="1" hangingPunct="1">
                <a:spcBef>
                  <a:spcPct val="0"/>
                </a:spcBef>
                <a:buClr>
                  <a:srgbClr val="000000"/>
                </a:buClr>
                <a:buSzTx/>
                <a:buFontTx/>
                <a:buNone/>
              </a:pPr>
              <a:r>
                <a:rPr lang="en-GB" altLang="ru-RU" sz="1200">
                  <a:solidFill>
                    <a:srgbClr val="002060"/>
                  </a:solidFill>
                </a:rPr>
                <a:t>     eastern Europe .</a:t>
              </a:r>
            </a:p>
            <a:p>
              <a:pPr eaLnBrk="1" hangingPunct="1">
                <a:spcBef>
                  <a:spcPct val="0"/>
                </a:spcBef>
                <a:buClr>
                  <a:srgbClr val="000000"/>
                </a:buClr>
                <a:buSzTx/>
                <a:buFont typeface="Wingdings" panose="05000000000000000000" pitchFamily="2" charset="2"/>
                <a:buChar char="q"/>
              </a:pPr>
              <a:endParaRPr lang="en-GB" altLang="ru-RU" sz="1200">
                <a:solidFill>
                  <a:srgbClr val="002060"/>
                </a:solidFill>
              </a:endParaRPr>
            </a:p>
            <a:p>
              <a:pPr eaLnBrk="1" hangingPunct="1">
                <a:spcBef>
                  <a:spcPct val="0"/>
                </a:spcBef>
                <a:buClr>
                  <a:srgbClr val="000000"/>
                </a:buClr>
                <a:buSzTx/>
                <a:buFont typeface="Wingdings" panose="05000000000000000000" pitchFamily="2" charset="2"/>
                <a:buChar char="q"/>
              </a:pPr>
              <a:r>
                <a:rPr lang="en-GB" altLang="ru-RU" sz="1200">
                  <a:solidFill>
                    <a:srgbClr val="002060"/>
                  </a:solidFill>
                </a:rPr>
                <a:t>  Europe-wide the concentration in </a:t>
              </a:r>
            </a:p>
            <a:p>
              <a:pPr eaLnBrk="1" hangingPunct="1">
                <a:spcBef>
                  <a:spcPct val="0"/>
                </a:spcBef>
                <a:buClr>
                  <a:srgbClr val="000000"/>
                </a:buClr>
                <a:buSzTx/>
                <a:buFontTx/>
                <a:buNone/>
              </a:pPr>
              <a:r>
                <a:rPr lang="en-GB" altLang="ru-RU" sz="1200">
                  <a:solidFill>
                    <a:srgbClr val="002060"/>
                  </a:solidFill>
                </a:rPr>
                <a:t>     mosses of </a:t>
              </a:r>
              <a:r>
                <a:rPr lang="en-GB" altLang="ru-RU" sz="1200" b="1">
                  <a:solidFill>
                    <a:srgbClr val="002060"/>
                  </a:solidFill>
                </a:rPr>
                <a:t>arsenic, cadmium,</a:t>
              </a:r>
            </a:p>
            <a:p>
              <a:pPr eaLnBrk="1" hangingPunct="1">
                <a:spcBef>
                  <a:spcPct val="0"/>
                </a:spcBef>
                <a:buClr>
                  <a:srgbClr val="000000"/>
                </a:buClr>
                <a:buSzTx/>
                <a:buFontTx/>
                <a:buNone/>
              </a:pPr>
              <a:r>
                <a:rPr lang="en-GB" altLang="ru-RU" sz="1200" b="1">
                  <a:solidFill>
                    <a:srgbClr val="002060"/>
                  </a:solidFill>
                </a:rPr>
                <a:t>     lead and vanadium has declined </a:t>
              </a:r>
            </a:p>
            <a:p>
              <a:pPr eaLnBrk="1" hangingPunct="1">
                <a:spcBef>
                  <a:spcPct val="0"/>
                </a:spcBef>
                <a:buClr>
                  <a:srgbClr val="000000"/>
                </a:buClr>
                <a:buSzTx/>
                <a:buFontTx/>
                <a:buNone/>
              </a:pPr>
              <a:r>
                <a:rPr lang="en-GB" altLang="ru-RU" sz="1200" b="1">
                  <a:solidFill>
                    <a:srgbClr val="002060"/>
                  </a:solidFill>
                </a:rPr>
                <a:t>     </a:t>
              </a:r>
              <a:r>
                <a:rPr lang="en-GB" altLang="ru-RU" sz="1200">
                  <a:solidFill>
                    <a:srgbClr val="002060"/>
                  </a:solidFill>
                </a:rPr>
                <a:t>the most between 1990 </a:t>
              </a:r>
              <a:r>
                <a:rPr lang="en-GB" altLang="ru-RU" sz="1200">
                  <a:solidFill>
                    <a:srgbClr val="003399"/>
                  </a:solidFill>
                </a:rPr>
                <a:t>and 2010,</a:t>
              </a:r>
            </a:p>
            <a:p>
              <a:pPr eaLnBrk="1" hangingPunct="1">
                <a:spcBef>
                  <a:spcPct val="0"/>
                </a:spcBef>
                <a:buClr>
                  <a:srgbClr val="000000"/>
                </a:buClr>
                <a:buSzTx/>
                <a:buFontTx/>
                <a:buNone/>
              </a:pPr>
              <a:r>
                <a:rPr lang="en-GB" altLang="ru-RU" sz="1200">
                  <a:solidFill>
                    <a:srgbClr val="002060"/>
                  </a:solidFill>
                </a:rPr>
                <a:t>     with hardly any reduction being </a:t>
              </a:r>
            </a:p>
            <a:p>
              <a:pPr eaLnBrk="1" hangingPunct="1">
                <a:spcBef>
                  <a:spcPct val="0"/>
                </a:spcBef>
                <a:buClr>
                  <a:srgbClr val="000000"/>
                </a:buClr>
                <a:buSzTx/>
                <a:buFontTx/>
                <a:buNone/>
              </a:pPr>
              <a:r>
                <a:rPr lang="en-GB" altLang="ru-RU" sz="1200">
                  <a:solidFill>
                    <a:srgbClr val="002060"/>
                  </a:solidFill>
                </a:rPr>
                <a:t>     observed for  </a:t>
              </a:r>
              <a:r>
                <a:rPr lang="en-GB" altLang="ru-RU" sz="1200" b="1">
                  <a:solidFill>
                    <a:srgbClr val="002060"/>
                  </a:solidFill>
                </a:rPr>
                <a:t>chromium and</a:t>
              </a:r>
            </a:p>
            <a:p>
              <a:pPr eaLnBrk="1" hangingPunct="1">
                <a:spcBef>
                  <a:spcPct val="0"/>
                </a:spcBef>
                <a:buClr>
                  <a:srgbClr val="000000"/>
                </a:buClr>
                <a:buSzTx/>
                <a:buFontTx/>
                <a:buNone/>
              </a:pPr>
              <a:r>
                <a:rPr lang="en-GB" altLang="ru-RU" sz="1200" b="1">
                  <a:solidFill>
                    <a:srgbClr val="002060"/>
                  </a:solidFill>
                </a:rPr>
                <a:t>     mercury.</a:t>
              </a:r>
            </a:p>
            <a:p>
              <a:pPr eaLnBrk="1" hangingPunct="1">
                <a:spcBef>
                  <a:spcPct val="0"/>
                </a:spcBef>
                <a:buClr>
                  <a:srgbClr val="000000"/>
                </a:buClr>
                <a:buSzTx/>
                <a:buFont typeface="Wingdings" panose="05000000000000000000" pitchFamily="2" charset="2"/>
                <a:buChar char="q"/>
              </a:pPr>
              <a:endParaRPr lang="en-GB" altLang="ru-RU" sz="1200">
                <a:solidFill>
                  <a:srgbClr val="002060"/>
                </a:solidFill>
              </a:endParaRPr>
            </a:p>
            <a:p>
              <a:pPr eaLnBrk="1" hangingPunct="1">
                <a:spcBef>
                  <a:spcPct val="0"/>
                </a:spcBef>
                <a:buClr>
                  <a:srgbClr val="000000"/>
                </a:buClr>
                <a:buSzTx/>
                <a:buFont typeface="Wingdings" panose="05000000000000000000" pitchFamily="2" charset="2"/>
                <a:buChar char="q"/>
              </a:pPr>
              <a:r>
                <a:rPr lang="en-GB" altLang="ru-RU" sz="1200">
                  <a:solidFill>
                    <a:srgbClr val="002060"/>
                  </a:solidFill>
                </a:rPr>
                <a:t> Temporal trends were country-  </a:t>
              </a:r>
            </a:p>
            <a:p>
              <a:pPr eaLnBrk="1" hangingPunct="1">
                <a:spcBef>
                  <a:spcPct val="0"/>
                </a:spcBef>
                <a:buClr>
                  <a:srgbClr val="000000"/>
                </a:buClr>
                <a:buSzTx/>
                <a:buFont typeface="Wingdings" panose="05000000000000000000" pitchFamily="2" charset="2"/>
                <a:buNone/>
              </a:pPr>
              <a:r>
                <a:rPr lang="en-GB" altLang="ru-RU" sz="1200">
                  <a:solidFill>
                    <a:srgbClr val="002060"/>
                  </a:solidFill>
                </a:rPr>
                <a:t>     specific.</a:t>
              </a:r>
            </a:p>
            <a:p>
              <a:pPr eaLnBrk="1" hangingPunct="1">
                <a:spcBef>
                  <a:spcPct val="0"/>
                </a:spcBef>
                <a:buClr>
                  <a:srgbClr val="000000"/>
                </a:buClr>
                <a:buSzTx/>
                <a:buFont typeface="Wingdings" panose="05000000000000000000" pitchFamily="2" charset="2"/>
                <a:buChar char="q"/>
              </a:pPr>
              <a:endParaRPr lang="en-GB" altLang="ru-RU" sz="1200">
                <a:solidFill>
                  <a:srgbClr val="002060"/>
                </a:solidFill>
              </a:endParaRPr>
            </a:p>
            <a:p>
              <a:pPr eaLnBrk="1" hangingPunct="1">
                <a:spcBef>
                  <a:spcPct val="0"/>
                </a:spcBef>
                <a:buClr>
                  <a:srgbClr val="000000"/>
                </a:buClr>
                <a:buSzTx/>
                <a:buFont typeface="Wingdings" panose="05000000000000000000" pitchFamily="2" charset="2"/>
                <a:buChar char="q"/>
              </a:pPr>
              <a:r>
                <a:rPr lang="en-GB" altLang="ru-RU" sz="1200">
                  <a:solidFill>
                    <a:srgbClr val="002060"/>
                  </a:solidFill>
                </a:rPr>
                <a:t>  Spatial patterns and temporal trends</a:t>
              </a:r>
            </a:p>
            <a:p>
              <a:pPr eaLnBrk="1" hangingPunct="1">
                <a:spcBef>
                  <a:spcPct val="0"/>
                </a:spcBef>
                <a:buClr>
                  <a:srgbClr val="000000"/>
                </a:buClr>
                <a:buSzTx/>
                <a:buFontTx/>
                <a:buNone/>
              </a:pPr>
              <a:r>
                <a:rPr lang="en-GB" altLang="ru-RU" sz="1200">
                  <a:solidFill>
                    <a:srgbClr val="002060"/>
                  </a:solidFill>
                </a:rPr>
                <a:t>     for cadmium and lead agree quite</a:t>
              </a:r>
            </a:p>
            <a:p>
              <a:pPr eaLnBrk="1" hangingPunct="1">
                <a:spcBef>
                  <a:spcPct val="0"/>
                </a:spcBef>
                <a:buClr>
                  <a:srgbClr val="000000"/>
                </a:buClr>
                <a:buSzTx/>
                <a:buFontTx/>
                <a:buNone/>
              </a:pPr>
              <a:r>
                <a:rPr lang="en-GB" altLang="ru-RU" sz="1200">
                  <a:solidFill>
                    <a:srgbClr val="002060"/>
                  </a:solidFill>
                </a:rPr>
                <a:t>     well with those modelled  by the </a:t>
              </a:r>
            </a:p>
            <a:p>
              <a:pPr eaLnBrk="1" hangingPunct="1">
                <a:spcBef>
                  <a:spcPct val="0"/>
                </a:spcBef>
                <a:buClr>
                  <a:srgbClr val="000000"/>
                </a:buClr>
                <a:buSzTx/>
                <a:buFontTx/>
                <a:buNone/>
              </a:pPr>
              <a:r>
                <a:rPr lang="en-GB" altLang="ru-RU" sz="1200">
                  <a:solidFill>
                    <a:srgbClr val="002060"/>
                  </a:solidFill>
                </a:rPr>
                <a:t>     </a:t>
              </a:r>
              <a:r>
                <a:rPr lang="en-GB" altLang="ru-RU" sz="1200" b="1">
                  <a:solidFill>
                    <a:srgbClr val="002060"/>
                  </a:solidFill>
                </a:rPr>
                <a:t>European Monitoring and </a:t>
              </a:r>
            </a:p>
            <a:p>
              <a:pPr eaLnBrk="1" hangingPunct="1">
                <a:spcBef>
                  <a:spcPct val="0"/>
                </a:spcBef>
                <a:buClr>
                  <a:srgbClr val="000000"/>
                </a:buClr>
                <a:buSzTx/>
                <a:buFontTx/>
                <a:buNone/>
              </a:pPr>
              <a:r>
                <a:rPr lang="en-GB" altLang="ru-RU" sz="1200" b="1">
                  <a:solidFill>
                    <a:srgbClr val="002060"/>
                  </a:solidFill>
                </a:rPr>
                <a:t>     Evaluation Programme (EMEP</a:t>
              </a:r>
              <a:r>
                <a:rPr lang="en-GB" altLang="ru-RU" sz="1200">
                  <a:solidFill>
                    <a:srgbClr val="002060"/>
                  </a:solidFill>
                </a:rPr>
                <a:t>).</a:t>
              </a:r>
            </a:p>
          </p:txBody>
        </p:sp>
        <p:sp>
          <p:nvSpPr>
            <p:cNvPr id="38" name="Down Arrow 37"/>
            <p:cNvSpPr/>
            <p:nvPr/>
          </p:nvSpPr>
          <p:spPr>
            <a:xfrm>
              <a:off x="1151" y="1451"/>
              <a:ext cx="63" cy="22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ndParaRPr>
            </a:p>
          </p:txBody>
        </p:sp>
        <p:sp>
          <p:nvSpPr>
            <p:cNvPr id="43" name="Down Arrow 42"/>
            <p:cNvSpPr/>
            <p:nvPr/>
          </p:nvSpPr>
          <p:spPr>
            <a:xfrm>
              <a:off x="2470" y="1451"/>
              <a:ext cx="63" cy="22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ndParaRPr>
            </a:p>
          </p:txBody>
        </p:sp>
        <p:sp>
          <p:nvSpPr>
            <p:cNvPr id="66596" name="TextBox 44"/>
            <p:cNvSpPr txBox="1">
              <a:spLocks noChangeArrowheads="1"/>
            </p:cNvSpPr>
            <p:nvPr/>
          </p:nvSpPr>
          <p:spPr bwMode="auto">
            <a:xfrm>
              <a:off x="1151" y="113"/>
              <a:ext cx="708"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300" b="1">
                  <a:solidFill>
                    <a:schemeClr val="bg2"/>
                  </a:solidFill>
                </a:rPr>
                <a:t>Cadmium</a:t>
              </a:r>
            </a:p>
          </p:txBody>
        </p:sp>
        <p:sp>
          <p:nvSpPr>
            <p:cNvPr id="66597" name="TextBox 47"/>
            <p:cNvSpPr txBox="1">
              <a:spLocks noChangeArrowheads="1"/>
            </p:cNvSpPr>
            <p:nvPr/>
          </p:nvSpPr>
          <p:spPr bwMode="auto">
            <a:xfrm>
              <a:off x="1214" y="1587"/>
              <a:ext cx="645"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300" b="1">
                  <a:solidFill>
                    <a:schemeClr val="bg2"/>
                  </a:solidFill>
                </a:rPr>
                <a:t>Cadmium</a:t>
              </a:r>
            </a:p>
          </p:txBody>
        </p:sp>
        <p:sp>
          <p:nvSpPr>
            <p:cNvPr id="66598" name="TextBox 68"/>
            <p:cNvSpPr txBox="1">
              <a:spLocks noChangeArrowheads="1"/>
            </p:cNvSpPr>
            <p:nvPr/>
          </p:nvSpPr>
          <p:spPr bwMode="auto">
            <a:xfrm>
              <a:off x="2554" y="136"/>
              <a:ext cx="462"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300" b="1">
                  <a:solidFill>
                    <a:schemeClr val="bg2"/>
                  </a:solidFill>
                </a:rPr>
                <a:t>Lead</a:t>
              </a:r>
            </a:p>
          </p:txBody>
        </p:sp>
        <p:sp>
          <p:nvSpPr>
            <p:cNvPr id="66599" name="TextBox 69"/>
            <p:cNvSpPr txBox="1">
              <a:spLocks noChangeArrowheads="1"/>
            </p:cNvSpPr>
            <p:nvPr/>
          </p:nvSpPr>
          <p:spPr bwMode="auto">
            <a:xfrm>
              <a:off x="2554" y="1587"/>
              <a:ext cx="507"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300" b="1">
                  <a:solidFill>
                    <a:schemeClr val="bg2"/>
                  </a:solidFill>
                </a:rPr>
                <a:t>Lead</a:t>
              </a:r>
            </a:p>
          </p:txBody>
        </p:sp>
        <p:sp>
          <p:nvSpPr>
            <p:cNvPr id="66600" name="TextBox 70"/>
            <p:cNvSpPr txBox="1">
              <a:spLocks noChangeArrowheads="1"/>
            </p:cNvSpPr>
            <p:nvPr/>
          </p:nvSpPr>
          <p:spPr bwMode="auto">
            <a:xfrm>
              <a:off x="1477" y="1294"/>
              <a:ext cx="382"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400" b="1">
                  <a:solidFill>
                    <a:srgbClr val="000000"/>
                  </a:solidFill>
                </a:rPr>
                <a:t>1990</a:t>
              </a:r>
            </a:p>
          </p:txBody>
        </p:sp>
        <p:sp>
          <p:nvSpPr>
            <p:cNvPr id="66601" name="TextBox 71"/>
            <p:cNvSpPr txBox="1">
              <a:spLocks noChangeArrowheads="1"/>
            </p:cNvSpPr>
            <p:nvPr/>
          </p:nvSpPr>
          <p:spPr bwMode="auto">
            <a:xfrm>
              <a:off x="2658" y="1288"/>
              <a:ext cx="383"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400" b="1">
                  <a:solidFill>
                    <a:srgbClr val="000000"/>
                  </a:solidFill>
                </a:rPr>
                <a:t>1990</a:t>
              </a:r>
            </a:p>
          </p:txBody>
        </p:sp>
        <p:sp>
          <p:nvSpPr>
            <p:cNvPr id="66602" name="TextBox 72"/>
            <p:cNvSpPr txBox="1">
              <a:spLocks noChangeArrowheads="1"/>
            </p:cNvSpPr>
            <p:nvPr/>
          </p:nvSpPr>
          <p:spPr bwMode="auto">
            <a:xfrm>
              <a:off x="2658" y="2750"/>
              <a:ext cx="383"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400" b="1">
                  <a:solidFill>
                    <a:srgbClr val="000000"/>
                  </a:solidFill>
                </a:rPr>
                <a:t>2005</a:t>
              </a:r>
            </a:p>
          </p:txBody>
        </p:sp>
        <p:sp>
          <p:nvSpPr>
            <p:cNvPr id="66603" name="TextBox 73"/>
            <p:cNvSpPr txBox="1">
              <a:spLocks noChangeArrowheads="1"/>
            </p:cNvSpPr>
            <p:nvPr/>
          </p:nvSpPr>
          <p:spPr bwMode="auto">
            <a:xfrm>
              <a:off x="1507" y="2750"/>
              <a:ext cx="382"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400" b="1">
                  <a:solidFill>
                    <a:srgbClr val="000000"/>
                  </a:solidFill>
                </a:rPr>
                <a:t>2005</a:t>
              </a:r>
            </a:p>
          </p:txBody>
        </p:sp>
      </p:grpSp>
      <p:sp>
        <p:nvSpPr>
          <p:cNvPr id="4" name="Номер слайда 3"/>
          <p:cNvSpPr>
            <a:spLocks noGrp="1"/>
          </p:cNvSpPr>
          <p:nvPr>
            <p:ph type="sldNum" sz="quarter" idx="12"/>
          </p:nvPr>
        </p:nvSpPr>
        <p:spPr/>
        <p:txBody>
          <a:bodyPr/>
          <a:lstStyle/>
          <a:p>
            <a:fld id="{30256231-FEA0-45F5-A774-D2D6082717E8}" type="slidenum">
              <a:rPr lang="en-US" smtClean="0"/>
              <a:pPr/>
              <a:t>20</a:t>
            </a:fld>
            <a:endParaRPr lang="en-US"/>
          </a:p>
        </p:txBody>
      </p:sp>
      <p:sp>
        <p:nvSpPr>
          <p:cNvPr id="3" name="Нижний колонтитул 2"/>
          <p:cNvSpPr>
            <a:spLocks noGrp="1"/>
          </p:cNvSpPr>
          <p:nvPr>
            <p:ph type="ftr" sz="quarter" idx="11"/>
          </p:nvPr>
        </p:nvSpPr>
        <p:spPr/>
        <p:txBody>
          <a:bodyPr/>
          <a:lstStyle/>
          <a:p>
            <a:r>
              <a:rPr lang="en-US"/>
              <a:t>July 9-13, ICNS 2017, Daejeon, Korea</a:t>
            </a:r>
            <a:endParaRPr lang="ru-RU"/>
          </a:p>
        </p:txBody>
      </p:sp>
    </p:spTree>
    <p:extLst>
      <p:ext uri="{BB962C8B-B14F-4D97-AF65-F5344CB8AC3E}">
        <p14:creationId xmlns:p14="http://schemas.microsoft.com/office/powerpoint/2010/main" val="26983852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CBF93C12-E2E6-4388-BDFB-4981D7789FB2}"/>
              </a:ext>
            </a:extLst>
          </p:cNvPr>
          <p:cNvPicPr>
            <a:picLocks noChangeAspect="1"/>
          </p:cNvPicPr>
          <p:nvPr/>
        </p:nvPicPr>
        <p:blipFill rotWithShape="1">
          <a:blip r:embed="rId3"/>
          <a:srcRect l="14742" r="10605" b="1"/>
          <a:stretch/>
        </p:blipFill>
        <p:spPr>
          <a:xfrm>
            <a:off x="6644624" y="3506112"/>
            <a:ext cx="3748738" cy="3351888"/>
          </a:xfrm>
          <a:custGeom>
            <a:avLst/>
            <a:gdLst>
              <a:gd name="connsiteX0" fmla="*/ 0 w 4397481"/>
              <a:gd name="connsiteY0" fmla="*/ 0 h 3351888"/>
              <a:gd name="connsiteX1" fmla="*/ 4397481 w 4397481"/>
              <a:gd name="connsiteY1" fmla="*/ 0 h 3351888"/>
              <a:gd name="connsiteX2" fmla="*/ 4397481 w 4397481"/>
              <a:gd name="connsiteY2" fmla="*/ 3351888 h 3351888"/>
              <a:gd name="connsiteX3" fmla="*/ 1552363 w 4397481"/>
              <a:gd name="connsiteY3" fmla="*/ 3351888 h 3351888"/>
            </a:gdLst>
            <a:ahLst/>
            <a:cxnLst>
              <a:cxn ang="0">
                <a:pos x="connsiteX0" y="connsiteY0"/>
              </a:cxn>
              <a:cxn ang="0">
                <a:pos x="connsiteX1" y="connsiteY1"/>
              </a:cxn>
              <a:cxn ang="0">
                <a:pos x="connsiteX2" y="connsiteY2"/>
              </a:cxn>
              <a:cxn ang="0">
                <a:pos x="connsiteX3" y="connsiteY3"/>
              </a:cxn>
            </a:cxnLst>
            <a:rect l="l" t="t" r="r" b="b"/>
            <a:pathLst>
              <a:path w="4397481" h="3351888">
                <a:moveTo>
                  <a:pt x="0" y="0"/>
                </a:moveTo>
                <a:lnTo>
                  <a:pt x="4397481" y="0"/>
                </a:lnTo>
                <a:lnTo>
                  <a:pt x="4397481" y="3351888"/>
                </a:lnTo>
                <a:lnTo>
                  <a:pt x="1552363" y="3351888"/>
                </a:lnTo>
                <a:close/>
              </a:path>
            </a:pathLst>
          </a:custGeom>
        </p:spPr>
      </p:pic>
      <p:pic>
        <p:nvPicPr>
          <p:cNvPr id="3" name="Рисунок 2">
            <a:extLst>
              <a:ext uri="{FF2B5EF4-FFF2-40B4-BE49-F238E27FC236}">
                <a16:creationId xmlns:a16="http://schemas.microsoft.com/office/drawing/2014/main" id="{A0BB28E8-D86E-4F52-850B-E29EE379FC3E}"/>
              </a:ext>
            </a:extLst>
          </p:cNvPr>
          <p:cNvPicPr>
            <a:picLocks noChangeAspect="1"/>
          </p:cNvPicPr>
          <p:nvPr/>
        </p:nvPicPr>
        <p:blipFill rotWithShape="1">
          <a:blip r:embed="rId4"/>
          <a:srcRect l="2352" r="12368" b="-1"/>
          <a:stretch/>
        </p:blipFill>
        <p:spPr>
          <a:xfrm>
            <a:off x="20" y="10"/>
            <a:ext cx="7804117" cy="6863475"/>
          </a:xfrm>
          <a:custGeom>
            <a:avLst/>
            <a:gdLst>
              <a:gd name="connsiteX0" fmla="*/ 0 w 9154693"/>
              <a:gd name="connsiteY0" fmla="*/ 0 h 6863485"/>
              <a:gd name="connsiteX1" fmla="*/ 5976000 w 9154693"/>
              <a:gd name="connsiteY1" fmla="*/ 0 h 6863485"/>
              <a:gd name="connsiteX2" fmla="*/ 9154693 w 9154693"/>
              <a:gd name="connsiteY2" fmla="*/ 6863485 h 6863485"/>
              <a:gd name="connsiteX3" fmla="*/ 0 w 9154693"/>
              <a:gd name="connsiteY3" fmla="*/ 6863485 h 6863485"/>
              <a:gd name="connsiteX4" fmla="*/ 0 w 9154693"/>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693" h="6863485">
                <a:moveTo>
                  <a:pt x="0" y="0"/>
                </a:moveTo>
                <a:lnTo>
                  <a:pt x="5976000" y="0"/>
                </a:lnTo>
                <a:lnTo>
                  <a:pt x="9154693" y="6863485"/>
                </a:lnTo>
                <a:lnTo>
                  <a:pt x="0" y="6863485"/>
                </a:lnTo>
                <a:lnTo>
                  <a:pt x="0" y="0"/>
                </a:lnTo>
                <a:close/>
              </a:path>
            </a:pathLst>
          </a:custGeom>
        </p:spPr>
      </p:pic>
      <p:pic>
        <p:nvPicPr>
          <p:cNvPr id="2" name="Рисунок 1">
            <a:extLst>
              <a:ext uri="{FF2B5EF4-FFF2-40B4-BE49-F238E27FC236}">
                <a16:creationId xmlns:a16="http://schemas.microsoft.com/office/drawing/2014/main" id="{A2EBC5A1-3789-4B23-9BC5-CD25B2224EC6}"/>
              </a:ext>
            </a:extLst>
          </p:cNvPr>
          <p:cNvPicPr>
            <a:picLocks noChangeAspect="1"/>
          </p:cNvPicPr>
          <p:nvPr/>
        </p:nvPicPr>
        <p:blipFill rotWithShape="1">
          <a:blip r:embed="rId5"/>
          <a:srcRect t="4175" r="1" b="8938"/>
          <a:stretch/>
        </p:blipFill>
        <p:spPr>
          <a:xfrm>
            <a:off x="5258220" y="10"/>
            <a:ext cx="5135142" cy="3346394"/>
          </a:xfrm>
          <a:custGeom>
            <a:avLst/>
            <a:gdLst>
              <a:gd name="connsiteX0" fmla="*/ 0 w 6023811"/>
              <a:gd name="connsiteY0" fmla="*/ 0 h 3346404"/>
              <a:gd name="connsiteX1" fmla="*/ 6023811 w 6023811"/>
              <a:gd name="connsiteY1" fmla="*/ 0 h 3346404"/>
              <a:gd name="connsiteX2" fmla="*/ 6023811 w 6023811"/>
              <a:gd name="connsiteY2" fmla="*/ 3346404 h 3346404"/>
              <a:gd name="connsiteX3" fmla="*/ 1549824 w 6023811"/>
              <a:gd name="connsiteY3" fmla="*/ 3346404 h 3346404"/>
            </a:gdLst>
            <a:ahLst/>
            <a:cxnLst>
              <a:cxn ang="0">
                <a:pos x="connsiteX0" y="connsiteY0"/>
              </a:cxn>
              <a:cxn ang="0">
                <a:pos x="connsiteX1" y="connsiteY1"/>
              </a:cxn>
              <a:cxn ang="0">
                <a:pos x="connsiteX2" y="connsiteY2"/>
              </a:cxn>
              <a:cxn ang="0">
                <a:pos x="connsiteX3" y="connsiteY3"/>
              </a:cxn>
            </a:cxnLst>
            <a:rect l="l" t="t" r="r" b="b"/>
            <a:pathLst>
              <a:path w="6023811" h="3346404">
                <a:moveTo>
                  <a:pt x="0" y="0"/>
                </a:moveTo>
                <a:lnTo>
                  <a:pt x="6023811" y="0"/>
                </a:lnTo>
                <a:lnTo>
                  <a:pt x="6023811" y="3346404"/>
                </a:lnTo>
                <a:lnTo>
                  <a:pt x="1549824" y="3346404"/>
                </a:lnTo>
                <a:close/>
              </a:path>
            </a:pathLst>
          </a:custGeom>
        </p:spPr>
      </p:pic>
      <p:pic>
        <p:nvPicPr>
          <p:cNvPr id="4" name="Рисунок 3">
            <a:extLst>
              <a:ext uri="{FF2B5EF4-FFF2-40B4-BE49-F238E27FC236}">
                <a16:creationId xmlns:a16="http://schemas.microsoft.com/office/drawing/2014/main" id="{32247281-6B05-46F6-BC36-30CAE0A9D8D2}"/>
              </a:ext>
            </a:extLst>
          </p:cNvPr>
          <p:cNvPicPr>
            <a:picLocks noChangeAspect="1"/>
          </p:cNvPicPr>
          <p:nvPr/>
        </p:nvPicPr>
        <p:blipFill>
          <a:blip r:embed="rId6"/>
          <a:stretch>
            <a:fillRect/>
          </a:stretch>
        </p:blipFill>
        <p:spPr>
          <a:xfrm>
            <a:off x="10393680" y="0"/>
            <a:ext cx="1798320" cy="6858000"/>
          </a:xfrm>
          <a:prstGeom prst="rect">
            <a:avLst/>
          </a:prstGeom>
          <a:solidFill>
            <a:schemeClr val="bg2"/>
          </a:solidFill>
        </p:spPr>
      </p:pic>
      <p:pic>
        <p:nvPicPr>
          <p:cNvPr id="6" name="Рисунок 5">
            <a:extLst>
              <a:ext uri="{FF2B5EF4-FFF2-40B4-BE49-F238E27FC236}">
                <a16:creationId xmlns:a16="http://schemas.microsoft.com/office/drawing/2014/main" id="{19DD674F-A267-48AE-AD13-E2A0041DFC2B}"/>
              </a:ext>
            </a:extLst>
          </p:cNvPr>
          <p:cNvPicPr>
            <a:picLocks noChangeAspect="1"/>
          </p:cNvPicPr>
          <p:nvPr/>
        </p:nvPicPr>
        <p:blipFill rotWithShape="1">
          <a:blip r:embed="rId7"/>
          <a:srcRect t="10267" b="6724"/>
          <a:stretch/>
        </p:blipFill>
        <p:spPr>
          <a:xfrm>
            <a:off x="584479" y="0"/>
            <a:ext cx="11023042" cy="6862502"/>
          </a:xfrm>
          <a:prstGeom prst="rect">
            <a:avLst/>
          </a:prstGeom>
        </p:spPr>
      </p:pic>
    </p:spTree>
    <p:extLst>
      <p:ext uri="{BB962C8B-B14F-4D97-AF65-F5344CB8AC3E}">
        <p14:creationId xmlns:p14="http://schemas.microsoft.com/office/powerpoint/2010/main" val="1644328752"/>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vertical)">
                                      <p:cBhvr>
                                        <p:cTn id="7"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13A9BDD-7A10-45EE-A3C2-55FBD86B52A6}"/>
              </a:ext>
            </a:extLst>
          </p:cNvPr>
          <p:cNvSpPr>
            <a:spLocks noGrp="1"/>
          </p:cNvSpPr>
          <p:nvPr>
            <p:ph type="title"/>
          </p:nvPr>
        </p:nvSpPr>
        <p:spPr>
          <a:xfrm>
            <a:off x="838200" y="857173"/>
            <a:ext cx="10515600" cy="888670"/>
          </a:xfrm>
        </p:spPr>
        <p:txBody>
          <a:bodyPr>
            <a:noAutofit/>
          </a:bodyPr>
          <a:lstStyle/>
          <a:p>
            <a:pPr algn="ctr"/>
            <a:r>
              <a:rPr lang="en-US" sz="3200" dirty="0"/>
              <a:t>Preparation of the Conceptual Design Review of the New </a:t>
            </a:r>
            <a:br>
              <a:rPr lang="en-US" sz="3200" dirty="0"/>
            </a:br>
            <a:r>
              <a:rPr lang="en-US" sz="3200" dirty="0"/>
              <a:t>Neutron Pulsed Source at JINR</a:t>
            </a:r>
            <a:endParaRPr lang="ru-RU" sz="3200" dirty="0"/>
          </a:p>
        </p:txBody>
      </p:sp>
      <p:sp>
        <p:nvSpPr>
          <p:cNvPr id="3" name="Объект 2">
            <a:extLst>
              <a:ext uri="{FF2B5EF4-FFF2-40B4-BE49-F238E27FC236}">
                <a16:creationId xmlns:a16="http://schemas.microsoft.com/office/drawing/2014/main" id="{F11EF1AD-BCD9-4983-A113-82EE35FE91AA}"/>
              </a:ext>
            </a:extLst>
          </p:cNvPr>
          <p:cNvSpPr>
            <a:spLocks noGrp="1"/>
          </p:cNvSpPr>
          <p:nvPr>
            <p:ph idx="1"/>
          </p:nvPr>
        </p:nvSpPr>
        <p:spPr>
          <a:xfrm>
            <a:off x="838200" y="1879042"/>
            <a:ext cx="10515600" cy="4849212"/>
          </a:xfrm>
        </p:spPr>
        <p:txBody>
          <a:bodyPr>
            <a:normAutofit fontScale="92500" lnSpcReduction="10000"/>
          </a:bodyPr>
          <a:lstStyle/>
          <a:p>
            <a:pPr>
              <a:lnSpc>
                <a:spcPct val="150000"/>
              </a:lnSpc>
            </a:pPr>
            <a:r>
              <a:rPr lang="en-US" dirty="0"/>
              <a:t>IBR-2 lifetime is scheduled to 2032-2037 (depending on the operating mode);</a:t>
            </a:r>
          </a:p>
          <a:p>
            <a:pPr>
              <a:lnSpc>
                <a:spcPct val="150000"/>
              </a:lnSpc>
            </a:pPr>
            <a:r>
              <a:rPr lang="en-US" dirty="0">
                <a:solidFill>
                  <a:srgbClr val="002060"/>
                </a:solidFill>
              </a:rPr>
              <a:t>Condensed matter studies by neutron scattering is one of three main scientific directions of the JINR;</a:t>
            </a:r>
          </a:p>
          <a:p>
            <a:pPr>
              <a:lnSpc>
                <a:spcPct val="150000"/>
              </a:lnSpc>
            </a:pPr>
            <a:r>
              <a:rPr lang="en-US" dirty="0"/>
              <a:t>Within next 20-30 years neutron beamtime in Europe and all around the world will decrease twice (Neutron scattering facilities in Europe. Present status and future perspectives, ESFRI PSE Strategy Working Group, Neutron Landscape Group, ESFRI </a:t>
            </a:r>
            <a:r>
              <a:rPr lang="en-US" dirty="0" err="1"/>
              <a:t>Scripta</a:t>
            </a:r>
            <a:r>
              <a:rPr lang="en-US" dirty="0"/>
              <a:t> Vol. I, 2016);</a:t>
            </a:r>
          </a:p>
        </p:txBody>
      </p:sp>
      <p:sp>
        <p:nvSpPr>
          <p:cNvPr id="4" name="Объект 2">
            <a:extLst>
              <a:ext uri="{FF2B5EF4-FFF2-40B4-BE49-F238E27FC236}">
                <a16:creationId xmlns:a16="http://schemas.microsoft.com/office/drawing/2014/main" id="{63365B72-D2C6-4C06-A5E6-1B0BF000DB64}"/>
              </a:ext>
            </a:extLst>
          </p:cNvPr>
          <p:cNvSpPr txBox="1">
            <a:spLocks/>
          </p:cNvSpPr>
          <p:nvPr/>
        </p:nvSpPr>
        <p:spPr>
          <a:xfrm>
            <a:off x="1218127" y="1668161"/>
            <a:ext cx="10452829" cy="50600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tx1"/>
                </a:solidFill>
                <a:effectLst>
                  <a:outerShdw blurRad="38100" dist="38100" dir="2700000" algn="tl">
                    <a:srgbClr val="000000">
                      <a:alpha val="43137"/>
                    </a:srgbClr>
                  </a:outerShdw>
                </a:effectLst>
                <a:latin typeface="Asia AS" panose="020B0603050302020204" pitchFamily="34"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3600" b="1" kern="1200">
                <a:solidFill>
                  <a:schemeClr val="tx1"/>
                </a:solidFill>
                <a:effectLst>
                  <a:outerShdw blurRad="38100" dist="38100" dir="2700000" algn="tl">
                    <a:srgbClr val="000000">
                      <a:alpha val="43137"/>
                    </a:srgbClr>
                  </a:outerShdw>
                </a:effectLst>
                <a:latin typeface="Asia AS" panose="020B0603050302020204" pitchFamily="34"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200" b="1" kern="1200">
                <a:solidFill>
                  <a:schemeClr val="tx1"/>
                </a:solidFill>
                <a:effectLst>
                  <a:outerShdw blurRad="38100" dist="38100" dir="2700000" algn="tl">
                    <a:srgbClr val="000000">
                      <a:alpha val="43137"/>
                    </a:srgbClr>
                  </a:outerShdw>
                </a:effectLst>
                <a:latin typeface="Asia AS" panose="020B0603050302020204" pitchFamily="34"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Asia AS" panose="020B0603050302020204" pitchFamily="34"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Asia AS" panose="020B0603050302020204" pitchFamily="34"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en-US" altLang="ko-KR" sz="2000" dirty="0">
              <a:solidFill>
                <a:prstClr val="black"/>
              </a:solidFill>
              <a:latin typeface="Times New Roman" panose="02020603050405020304" pitchFamily="18" charset="0"/>
              <a:ea typeface="맑은 고딕" panose="020B0503020000020004" pitchFamily="34" charset="-127"/>
            </a:endParaRPr>
          </a:p>
        </p:txBody>
      </p:sp>
    </p:spTree>
    <p:extLst>
      <p:ext uri="{BB962C8B-B14F-4D97-AF65-F5344CB8AC3E}">
        <p14:creationId xmlns:p14="http://schemas.microsoft.com/office/powerpoint/2010/main" val="3001356069"/>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4FE54A0-D8C4-4555-B53E-EFF5A0E43DC4}"/>
              </a:ext>
            </a:extLst>
          </p:cNvPr>
          <p:cNvSpPr>
            <a:spLocks noGrp="1"/>
          </p:cNvSpPr>
          <p:nvPr>
            <p:ph type="title"/>
          </p:nvPr>
        </p:nvSpPr>
        <p:spPr/>
        <p:txBody>
          <a:bodyPr>
            <a:normAutofit/>
          </a:bodyPr>
          <a:lstStyle/>
          <a:p>
            <a:pPr algn="ctr"/>
            <a:r>
              <a:rPr lang="en-US" sz="3600" dirty="0"/>
              <a:t>Basic Reference Data for the New Source</a:t>
            </a:r>
            <a:endParaRPr lang="ru-RU" sz="3600" dirty="0"/>
          </a:p>
        </p:txBody>
      </p:sp>
      <p:sp>
        <p:nvSpPr>
          <p:cNvPr id="3" name="Объект 2">
            <a:extLst>
              <a:ext uri="{FF2B5EF4-FFF2-40B4-BE49-F238E27FC236}">
                <a16:creationId xmlns:a16="http://schemas.microsoft.com/office/drawing/2014/main" id="{FD97C256-A399-4C5B-9436-986864098486}"/>
              </a:ext>
            </a:extLst>
          </p:cNvPr>
          <p:cNvSpPr>
            <a:spLocks noGrp="1"/>
          </p:cNvSpPr>
          <p:nvPr>
            <p:ph idx="1"/>
          </p:nvPr>
        </p:nvSpPr>
        <p:spPr>
          <a:xfrm>
            <a:off x="838200" y="2007644"/>
            <a:ext cx="10767646" cy="4334784"/>
          </a:xfrm>
        </p:spPr>
        <p:txBody>
          <a:bodyPr>
            <a:normAutofit fontScale="92500"/>
          </a:bodyPr>
          <a:lstStyle/>
          <a:p>
            <a:pPr>
              <a:lnSpc>
                <a:spcPct val="250000"/>
              </a:lnSpc>
            </a:pPr>
            <a:r>
              <a:rPr lang="en-US" dirty="0"/>
              <a:t>Technical idea: subcritical assembly driven by superconducting proton accelerator with 100 kW beam power;</a:t>
            </a:r>
          </a:p>
          <a:p>
            <a:pPr>
              <a:lnSpc>
                <a:spcPct val="250000"/>
              </a:lnSpc>
            </a:pPr>
            <a:r>
              <a:rPr lang="en-US" dirty="0"/>
              <a:t>Pulse duration: two options: short (20-30</a:t>
            </a:r>
            <a:r>
              <a:rPr lang="en-US" dirty="0">
                <a:sym typeface="Symbol" panose="05050102010706020507" pitchFamily="18" charset="2"/>
              </a:rPr>
              <a:t> s) and long (</a:t>
            </a:r>
            <a:r>
              <a:rPr lang="en-US" dirty="0"/>
              <a:t>200-300 </a:t>
            </a:r>
            <a:r>
              <a:rPr lang="en-US" dirty="0">
                <a:sym typeface="Symbol" panose="05050102010706020507" pitchFamily="18" charset="2"/>
              </a:rPr>
              <a:t>s);</a:t>
            </a:r>
          </a:p>
          <a:p>
            <a:pPr>
              <a:lnSpc>
                <a:spcPct val="250000"/>
              </a:lnSpc>
            </a:pPr>
            <a:r>
              <a:rPr lang="en-US" dirty="0">
                <a:sym typeface="Symbol" panose="05050102010706020507" pitchFamily="18" charset="2"/>
              </a:rPr>
              <a:t>Kick-off document is scheduled to be published by mid of 2019;</a:t>
            </a:r>
            <a:endParaRPr lang="ru-RU" dirty="0"/>
          </a:p>
        </p:txBody>
      </p:sp>
    </p:spTree>
    <p:extLst>
      <p:ext uri="{BB962C8B-B14F-4D97-AF65-F5344CB8AC3E}">
        <p14:creationId xmlns:p14="http://schemas.microsoft.com/office/powerpoint/2010/main" val="280505185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17A395B-4DDA-40EE-9BA9-947161CEC472}"/>
              </a:ext>
            </a:extLst>
          </p:cNvPr>
          <p:cNvSpPr>
            <a:spLocks noGrp="1"/>
          </p:cNvSpPr>
          <p:nvPr>
            <p:ph type="title"/>
          </p:nvPr>
        </p:nvSpPr>
        <p:spPr/>
        <p:txBody>
          <a:bodyPr/>
          <a:lstStyle/>
          <a:p>
            <a:r>
              <a:rPr lang="en-US" dirty="0"/>
              <a:t>Conclusion</a:t>
            </a:r>
            <a:endParaRPr lang="ru-RU" dirty="0"/>
          </a:p>
        </p:txBody>
      </p:sp>
      <p:sp>
        <p:nvSpPr>
          <p:cNvPr id="3" name="Объект 2">
            <a:extLst>
              <a:ext uri="{FF2B5EF4-FFF2-40B4-BE49-F238E27FC236}">
                <a16:creationId xmlns:a16="http://schemas.microsoft.com/office/drawing/2014/main" id="{55D18E62-C89A-44D4-BC68-09CCA7FB0433}"/>
              </a:ext>
            </a:extLst>
          </p:cNvPr>
          <p:cNvSpPr>
            <a:spLocks noGrp="1"/>
          </p:cNvSpPr>
          <p:nvPr>
            <p:ph idx="1"/>
          </p:nvPr>
        </p:nvSpPr>
        <p:spPr/>
        <p:txBody>
          <a:bodyPr/>
          <a:lstStyle/>
          <a:p>
            <a:r>
              <a:rPr lang="en-US" dirty="0"/>
              <a:t>FLNP is well developing Lab with balanced budget and manpower resources;</a:t>
            </a:r>
          </a:p>
          <a:p>
            <a:r>
              <a:rPr lang="en-US" dirty="0">
                <a:solidFill>
                  <a:srgbClr val="002060"/>
                </a:solidFill>
              </a:rPr>
              <a:t>IBR-2 will provide the possibility for research during at least 20 years from now;</a:t>
            </a:r>
          </a:p>
          <a:p>
            <a:r>
              <a:rPr lang="en-US" dirty="0"/>
              <a:t>During the last years Laboratory become more attractive for </a:t>
            </a:r>
            <a:r>
              <a:rPr lang="en-US" dirty="0" err="1"/>
              <a:t>yong</a:t>
            </a:r>
            <a:r>
              <a:rPr lang="en-US" dirty="0"/>
              <a:t> people from member-countries;</a:t>
            </a:r>
          </a:p>
          <a:p>
            <a:r>
              <a:rPr lang="en-US" dirty="0">
                <a:solidFill>
                  <a:srgbClr val="002060"/>
                </a:solidFill>
              </a:rPr>
              <a:t>The main short-term goal is an upgrade of the IBR-2 instruments;</a:t>
            </a:r>
          </a:p>
          <a:p>
            <a:r>
              <a:rPr lang="en-US" dirty="0"/>
              <a:t>The main long-term perspective is the design and construction of the new JINR neutron source;</a:t>
            </a:r>
          </a:p>
        </p:txBody>
      </p:sp>
    </p:spTree>
    <p:extLst>
      <p:ext uri="{BB962C8B-B14F-4D97-AF65-F5344CB8AC3E}">
        <p14:creationId xmlns:p14="http://schemas.microsoft.com/office/powerpoint/2010/main" val="2611358365"/>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a:extLst>
              <a:ext uri="{FF2B5EF4-FFF2-40B4-BE49-F238E27FC236}">
                <a16:creationId xmlns:a16="http://schemas.microsoft.com/office/drawing/2014/main" id="{555D8116-A2EF-4F6B-B321-3C1B6744F6FC}"/>
              </a:ext>
            </a:extLst>
          </p:cNvPr>
          <p:cNvSpPr txBox="1">
            <a:spLocks noChangeArrowheads="1"/>
          </p:cNvSpPr>
          <p:nvPr/>
        </p:nvSpPr>
        <p:spPr bwMode="auto">
          <a:xfrm>
            <a:off x="-84307" y="2199624"/>
            <a:ext cx="12191999" cy="1200329"/>
          </a:xfrm>
          <a:prstGeom prst="rect">
            <a:avLst/>
          </a:prstGeom>
          <a:solidFill>
            <a:schemeClr val="bg1">
              <a:alpha val="50000"/>
            </a:schemeClr>
          </a:solidFill>
          <a:ln w="9525">
            <a:noFill/>
            <a:miter lim="800000"/>
            <a:headEnd/>
            <a:tailEnd/>
          </a:ln>
          <a:effectLst/>
          <a:scene3d>
            <a:camera prst="isometricOffAxis1Right"/>
            <a:lightRig rig="threePt" dir="t"/>
          </a:scene3d>
        </p:spPr>
        <p:txBody>
          <a:bodyPr wrap="square">
            <a:spAutoFit/>
          </a:bodyPr>
          <a:lstStyle/>
          <a:p>
            <a:pPr algn="ctr"/>
            <a:r>
              <a:rPr lang="en-US" altLang="ko-KR" sz="7200" b="1" dirty="0">
                <a:solidFill>
                  <a:srgbClr val="002060"/>
                </a:solidFill>
                <a:effectLst>
                  <a:outerShdw blurRad="38100" dist="38100" dir="2700000" algn="tl">
                    <a:srgbClr val="C0C0C0"/>
                  </a:outerShdw>
                </a:effectLst>
                <a:latin typeface="Times New Roman" panose="02020603050405020304" pitchFamily="18" charset="0"/>
                <a:ea typeface="Microsoft JhengHei" pitchFamily="34" charset="-120"/>
                <a:cs typeface="Times New Roman" panose="02020603050405020304" pitchFamily="18" charset="0"/>
              </a:rPr>
              <a:t>Thank you for your attention</a:t>
            </a:r>
            <a:endParaRPr lang="ru-RU" altLang="ko-KR" sz="7200" b="1" dirty="0">
              <a:solidFill>
                <a:srgbClr val="002060"/>
              </a:solidFill>
              <a:effectLst>
                <a:outerShdw blurRad="38100" dist="38100" dir="2700000" algn="tl">
                  <a:srgbClr val="C0C0C0"/>
                </a:outerShdw>
              </a:effectLst>
              <a:latin typeface="Times New Roman" panose="02020603050405020304" pitchFamily="18" charset="0"/>
              <a:ea typeface="Microsoft JhengHei" pitchFamily="34" charset="-120"/>
              <a:cs typeface="Times New Roman" panose="02020603050405020304" pitchFamily="18" charset="0"/>
            </a:endParaRPr>
          </a:p>
        </p:txBody>
      </p:sp>
    </p:spTree>
    <p:extLst>
      <p:ext uri="{BB962C8B-B14F-4D97-AF65-F5344CB8AC3E}">
        <p14:creationId xmlns:p14="http://schemas.microsoft.com/office/powerpoint/2010/main" val="4186728202"/>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style.rotation</p:attrName>
                                        </p:attrNameLst>
                                      </p:cBhvr>
                                      <p:tavLst>
                                        <p:tav tm="0">
                                          <p:val>
                                            <p:fltVal val="720"/>
                                          </p:val>
                                        </p:tav>
                                        <p:tav tm="100000">
                                          <p:val>
                                            <p:fltVal val="0"/>
                                          </p:val>
                                        </p:tav>
                                      </p:tavLst>
                                    </p:anim>
                                    <p:anim calcmode="lin" valueType="num">
                                      <p:cBhvr>
                                        <p:cTn id="9" dur="2000" fill="hold"/>
                                        <p:tgtEl>
                                          <p:spTgt spid="6"/>
                                        </p:tgtEl>
                                        <p:attrNameLst>
                                          <p:attrName>ppt_h</p:attrName>
                                        </p:attrNameLst>
                                      </p:cBhvr>
                                      <p:tavLst>
                                        <p:tav tm="0">
                                          <p:val>
                                            <p:fltVal val="0"/>
                                          </p:val>
                                        </p:tav>
                                        <p:tav tm="100000">
                                          <p:val>
                                            <p:strVal val="#ppt_h"/>
                                          </p:val>
                                        </p:tav>
                                      </p:tavLst>
                                    </p:anim>
                                    <p:anim calcmode="lin" valueType="num">
                                      <p:cBhvr>
                                        <p:cTn id="10" dur="2000" fill="hold"/>
                                        <p:tgtEl>
                                          <p:spTgt spid="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78FC78C-D10F-4F43-A0F0-1C6699F09317}"/>
              </a:ext>
            </a:extLst>
          </p:cNvPr>
          <p:cNvSpPr>
            <a:spLocks noGrp="1"/>
          </p:cNvSpPr>
          <p:nvPr>
            <p:ph type="title"/>
          </p:nvPr>
        </p:nvSpPr>
        <p:spPr>
          <a:xfrm>
            <a:off x="838200" y="685800"/>
            <a:ext cx="10515600" cy="792480"/>
          </a:xfrm>
        </p:spPr>
        <p:txBody>
          <a:bodyPr>
            <a:normAutofit/>
          </a:bodyPr>
          <a:lstStyle/>
          <a:p>
            <a:r>
              <a:rPr lang="en-US" dirty="0"/>
              <a:t>Staff personnel</a:t>
            </a:r>
            <a:r>
              <a:rPr lang="ru-RU" dirty="0"/>
              <a:t>: </a:t>
            </a:r>
            <a:r>
              <a:rPr lang="en-US" dirty="0"/>
              <a:t>hired</a:t>
            </a:r>
            <a:endParaRPr lang="ru-RU" dirty="0"/>
          </a:p>
        </p:txBody>
      </p:sp>
      <p:graphicFrame>
        <p:nvGraphicFramePr>
          <p:cNvPr id="6" name="Диаграмма 5">
            <a:extLst>
              <a:ext uri="{FF2B5EF4-FFF2-40B4-BE49-F238E27FC236}">
                <a16:creationId xmlns:a16="http://schemas.microsoft.com/office/drawing/2014/main" id="{C34007C0-AD4B-4920-B3F6-039F51BBDEBD}"/>
              </a:ext>
            </a:extLst>
          </p:cNvPr>
          <p:cNvGraphicFramePr>
            <a:graphicFrameLocks/>
          </p:cNvGraphicFramePr>
          <p:nvPr>
            <p:extLst>
              <p:ext uri="{D42A27DB-BD31-4B8C-83A1-F6EECF244321}">
                <p14:modId xmlns:p14="http://schemas.microsoft.com/office/powerpoint/2010/main" val="3501684126"/>
              </p:ext>
            </p:extLst>
          </p:nvPr>
        </p:nvGraphicFramePr>
        <p:xfrm>
          <a:off x="1591146" y="1264920"/>
          <a:ext cx="9602634" cy="558449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41563931"/>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EC3EE00-A51B-4E66-9B0D-C15C39D38CBF}"/>
              </a:ext>
            </a:extLst>
          </p:cNvPr>
          <p:cNvSpPr>
            <a:spLocks noGrp="1"/>
          </p:cNvSpPr>
          <p:nvPr>
            <p:ph type="title"/>
          </p:nvPr>
        </p:nvSpPr>
        <p:spPr>
          <a:xfrm>
            <a:off x="838200" y="724954"/>
            <a:ext cx="10515600" cy="888670"/>
          </a:xfrm>
        </p:spPr>
        <p:txBody>
          <a:bodyPr/>
          <a:lstStyle/>
          <a:p>
            <a:r>
              <a:rPr lang="en-US" dirty="0"/>
              <a:t>Staff personnel, age</a:t>
            </a:r>
            <a:endParaRPr lang="ru-RU" dirty="0"/>
          </a:p>
        </p:txBody>
      </p:sp>
      <p:graphicFrame>
        <p:nvGraphicFramePr>
          <p:cNvPr id="4" name="Диаграмма 3">
            <a:extLst>
              <a:ext uri="{FF2B5EF4-FFF2-40B4-BE49-F238E27FC236}">
                <a16:creationId xmlns:a16="http://schemas.microsoft.com/office/drawing/2014/main" id="{D779D408-E08F-4EE8-9FE1-03D6A469C579}"/>
              </a:ext>
            </a:extLst>
          </p:cNvPr>
          <p:cNvGraphicFramePr>
            <a:graphicFrameLocks/>
          </p:cNvGraphicFramePr>
          <p:nvPr>
            <p:extLst>
              <p:ext uri="{D42A27DB-BD31-4B8C-83A1-F6EECF244321}">
                <p14:modId xmlns:p14="http://schemas.microsoft.com/office/powerpoint/2010/main" val="1497942832"/>
              </p:ext>
            </p:extLst>
          </p:nvPr>
        </p:nvGraphicFramePr>
        <p:xfrm>
          <a:off x="1470660" y="1501775"/>
          <a:ext cx="8762999" cy="53022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3774950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7E7C77BC-7138-40B1-A15B-20F57A49462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B146403-F3D6-484B-B2ED-97F9565D037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 name="Picture 2" descr="http://www.jinr.ru/wp-content/uploads/2018/01/IMG_20180112_153014.jpg">
            <a:extLst>
              <a:ext uri="{FF2B5EF4-FFF2-40B4-BE49-F238E27FC236}">
                <a16:creationId xmlns:a16="http://schemas.microsoft.com/office/drawing/2014/main" id="{ECBC279D-7FD9-417E-875A-86E38634A1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 y="772072"/>
            <a:ext cx="5455917" cy="3068954"/>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a:extLst>
              <a:ext uri="{FF2B5EF4-FFF2-40B4-BE49-F238E27FC236}">
                <a16:creationId xmlns:a16="http://schemas.microsoft.com/office/drawing/2014/main" id="{2A2FDE6D-4939-49B8-925D-76DFF79B1DA3}"/>
              </a:ext>
            </a:extLst>
          </p:cNvPr>
          <p:cNvPicPr>
            <a:picLocks noChangeAspect="1"/>
          </p:cNvPicPr>
          <p:nvPr/>
        </p:nvPicPr>
        <p:blipFill>
          <a:blip r:embed="rId3"/>
          <a:stretch>
            <a:fillRect/>
          </a:stretch>
        </p:blipFill>
        <p:spPr>
          <a:xfrm>
            <a:off x="6416043" y="983490"/>
            <a:ext cx="5455917" cy="2646119"/>
          </a:xfrm>
          <a:prstGeom prst="rect">
            <a:avLst/>
          </a:prstGeom>
        </p:spPr>
      </p:pic>
      <p:sp>
        <p:nvSpPr>
          <p:cNvPr id="2" name="Заголовок 1">
            <a:extLst>
              <a:ext uri="{FF2B5EF4-FFF2-40B4-BE49-F238E27FC236}">
                <a16:creationId xmlns:a16="http://schemas.microsoft.com/office/drawing/2014/main" id="{9B77759B-8E68-4D14-B736-970B08E62519}"/>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chemeClr val="bg1"/>
                </a:solidFill>
                <a:latin typeface="+mj-lt"/>
                <a:cs typeface="+mj-cs"/>
              </a:rPr>
              <a:t>New sector: Raman Spectroscopy</a:t>
            </a:r>
          </a:p>
        </p:txBody>
      </p:sp>
    </p:spTree>
    <p:extLst>
      <p:ext uri="{BB962C8B-B14F-4D97-AF65-F5344CB8AC3E}">
        <p14:creationId xmlns:p14="http://schemas.microsoft.com/office/powerpoint/2010/main" val="4136208526"/>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Заголовок 1"/>
          <p:cNvSpPr>
            <a:spLocks noGrp="1"/>
          </p:cNvSpPr>
          <p:nvPr>
            <p:ph type="title"/>
          </p:nvPr>
        </p:nvSpPr>
        <p:spPr>
          <a:xfrm>
            <a:off x="594805" y="640263"/>
            <a:ext cx="5221266" cy="1344975"/>
          </a:xfrm>
          <a:solidFill>
            <a:schemeClr val="bg1">
              <a:alpha val="67000"/>
            </a:schemeClr>
          </a:solidFill>
        </p:spPr>
        <p:txBody>
          <a:bodyPr>
            <a:normAutofit/>
          </a:bodyPr>
          <a:lstStyle/>
          <a:p>
            <a:r>
              <a:rPr lang="en-US" sz="4000" dirty="0"/>
              <a:t>IBR-2 modernization</a:t>
            </a:r>
            <a:endParaRPr lang="ru-RU" sz="4000" dirty="0"/>
          </a:p>
        </p:txBody>
      </p:sp>
      <p:sp>
        <p:nvSpPr>
          <p:cNvPr id="3" name="Объект 2"/>
          <p:cNvSpPr>
            <a:spLocks noGrp="1"/>
          </p:cNvSpPr>
          <p:nvPr>
            <p:ph idx="1"/>
          </p:nvPr>
        </p:nvSpPr>
        <p:spPr>
          <a:xfrm>
            <a:off x="594110" y="2121763"/>
            <a:ext cx="5235490" cy="4304978"/>
          </a:xfrm>
          <a:solidFill>
            <a:schemeClr val="bg1">
              <a:alpha val="68000"/>
            </a:schemeClr>
          </a:solidFill>
        </p:spPr>
        <p:txBody>
          <a:bodyPr>
            <a:normAutofit fontScale="92500" lnSpcReduction="20000"/>
          </a:bodyPr>
          <a:lstStyle/>
          <a:p>
            <a:pPr>
              <a:lnSpc>
                <a:spcPct val="114000"/>
              </a:lnSpc>
            </a:pPr>
            <a:r>
              <a:rPr lang="en-US" sz="1900" dirty="0"/>
              <a:t>Any reactor has a limited lifetime because of the development of radiation fatigue of structural materials. In the middle 90s the program of modernization of the IBR-2 was initiated to replace the most part of its units.  In 2007, the reactor reached the service life limit on fuel burn up and fluence on the reactor vessel and was shut down for modernization and replacement of the primary reactor equipment. The main objectives of the modernization were to increase safety, reliability and experimental possibilities of the reactor for the next 25 years of operation. By 2010 the installation of new equipment was completed and followed by a successful power startup. Now we have reactor lifetime extended to mid of 2030</a:t>
            </a:r>
            <a:r>
              <a:rPr lang="en-US" sz="1900" baseline="30000" dirty="0"/>
              <a:t>th</a:t>
            </a:r>
            <a:r>
              <a:rPr lang="en-US" sz="1900" dirty="0"/>
              <a:t>.</a:t>
            </a:r>
            <a:endParaRPr lang="ru-RU" sz="1900" dirty="0"/>
          </a:p>
        </p:txBody>
      </p:sp>
    </p:spTree>
    <p:extLst>
      <p:ext uri="{BB962C8B-B14F-4D97-AF65-F5344CB8AC3E}">
        <p14:creationId xmlns:p14="http://schemas.microsoft.com/office/powerpoint/2010/main" val="505621465"/>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A091A6A9-0D80-48A2-9811-4F4618DB59A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t="31324" r="-1" b="10056"/>
          <a:stretch/>
        </p:blipFill>
        <p:spPr>
          <a:xfrm>
            <a:off x="5419264" y="3265080"/>
            <a:ext cx="6129269" cy="3592925"/>
          </a:xfrm>
          <a:prstGeom prst="rect">
            <a:avLst/>
          </a:prstGeom>
        </p:spPr>
      </p:pic>
      <p:pic>
        <p:nvPicPr>
          <p:cNvPr id="4" name="Рисунок 3">
            <a:extLst>
              <a:ext uri="{FF2B5EF4-FFF2-40B4-BE49-F238E27FC236}">
                <a16:creationId xmlns:a16="http://schemas.microsoft.com/office/drawing/2014/main" id="{23791681-D782-4FB5-8D4E-A3956C9354C5}"/>
              </a:ext>
            </a:extLst>
          </p:cNvPr>
          <p:cNvPicPr>
            <a:picLocks noChangeAspect="1"/>
          </p:cNvPicPr>
          <p:nvPr/>
        </p:nvPicPr>
        <p:blipFill rotWithShape="1">
          <a:blip r:embed="rId4"/>
          <a:srcRect r="20864" b="1"/>
          <a:stretch/>
        </p:blipFill>
        <p:spPr>
          <a:xfrm>
            <a:off x="504345" y="0"/>
            <a:ext cx="6082711" cy="3920044"/>
          </a:xfrm>
          <a:custGeom>
            <a:avLst/>
            <a:gdLst>
              <a:gd name="connsiteX0" fmla="*/ 0 w 6082711"/>
              <a:gd name="connsiteY0" fmla="*/ 0 h 3920044"/>
              <a:gd name="connsiteX1" fmla="*/ 6082711 w 6082711"/>
              <a:gd name="connsiteY1" fmla="*/ 0 h 3920044"/>
              <a:gd name="connsiteX2" fmla="*/ 6082711 w 6082711"/>
              <a:gd name="connsiteY2" fmla="*/ 3103225 h 3920044"/>
              <a:gd name="connsiteX3" fmla="*/ 4614930 w 6082711"/>
              <a:gd name="connsiteY3" fmla="*/ 3103225 h 3920044"/>
              <a:gd name="connsiteX4" fmla="*/ 4614930 w 6082711"/>
              <a:gd name="connsiteY4" fmla="*/ 3920044 h 3920044"/>
              <a:gd name="connsiteX5" fmla="*/ 0 w 6082711"/>
              <a:gd name="connsiteY5" fmla="*/ 392004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6" name="TextBox 5">
            <a:extLst>
              <a:ext uri="{FF2B5EF4-FFF2-40B4-BE49-F238E27FC236}">
                <a16:creationId xmlns:a16="http://schemas.microsoft.com/office/drawing/2014/main" id="{82D2E9BE-C886-40BB-B593-EEA8F60FD303}"/>
              </a:ext>
            </a:extLst>
          </p:cNvPr>
          <p:cNvSpPr txBox="1"/>
          <p:nvPr/>
        </p:nvSpPr>
        <p:spPr>
          <a:xfrm>
            <a:off x="1057073" y="4584488"/>
            <a:ext cx="3300919" cy="1323439"/>
          </a:xfrm>
          <a:prstGeom prst="rect">
            <a:avLst/>
          </a:prstGeom>
          <a:noFill/>
        </p:spPr>
        <p:txBody>
          <a:bodyPr wrap="square" rtlCol="0">
            <a:spAutoFit/>
          </a:bodyPr>
          <a:lstStyle/>
          <a:p>
            <a:pPr algn="ctr"/>
            <a:r>
              <a:rPr lang="en-US" sz="4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IBR-2 New Control Room</a:t>
            </a:r>
          </a:p>
        </p:txBody>
      </p:sp>
      <p:sp>
        <p:nvSpPr>
          <p:cNvPr id="9" name="TextBox 8">
            <a:extLst>
              <a:ext uri="{FF2B5EF4-FFF2-40B4-BE49-F238E27FC236}">
                <a16:creationId xmlns:a16="http://schemas.microsoft.com/office/drawing/2014/main" id="{7678307B-4D6D-429D-B7E8-F4CD3533B0CA}"/>
              </a:ext>
            </a:extLst>
          </p:cNvPr>
          <p:cNvSpPr txBox="1"/>
          <p:nvPr/>
        </p:nvSpPr>
        <p:spPr>
          <a:xfrm>
            <a:off x="7117692" y="1482963"/>
            <a:ext cx="4200193" cy="1323439"/>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IBR-2 First Power June 2011</a:t>
            </a:r>
          </a:p>
        </p:txBody>
      </p:sp>
    </p:spTree>
    <p:extLst>
      <p:ext uri="{BB962C8B-B14F-4D97-AF65-F5344CB8AC3E}">
        <p14:creationId xmlns:p14="http://schemas.microsoft.com/office/powerpoint/2010/main" val="610203854"/>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90FC42A-A464-4C1C-8512-EA0D8AA552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1410944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757872BF-3D2E-4D36-ACD4-60DD578BBBC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899176422"/>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theme/theme1.xml><?xml version="1.0" encoding="utf-8"?>
<a:theme xmlns:a="http://schemas.openxmlformats.org/drawingml/2006/main" name="annual_report_2015_nts">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IBR_2_2017_Vietnam</Template>
  <TotalTime>252</TotalTime>
  <Words>1508</Words>
  <Application>Microsoft Office PowerPoint</Application>
  <PresentationFormat>Широкоэкранный</PresentationFormat>
  <Paragraphs>260</Paragraphs>
  <Slides>25</Slides>
  <Notes>6</Notes>
  <HiddenSlides>0</HiddenSlides>
  <MMClips>0</MMClips>
  <ScaleCrop>false</ScaleCrop>
  <HeadingPairs>
    <vt:vector size="8" baseType="variant">
      <vt:variant>
        <vt:lpstr>Использованные шрифты</vt:lpstr>
      </vt:variant>
      <vt:variant>
        <vt:i4>9</vt:i4>
      </vt:variant>
      <vt:variant>
        <vt:lpstr>Тема</vt:lpstr>
      </vt:variant>
      <vt:variant>
        <vt:i4>3</vt:i4>
      </vt:variant>
      <vt:variant>
        <vt:lpstr>Внедренные серверы OLE</vt:lpstr>
      </vt:variant>
      <vt:variant>
        <vt:i4>4</vt:i4>
      </vt:variant>
      <vt:variant>
        <vt:lpstr>Заголовки слайдов</vt:lpstr>
      </vt:variant>
      <vt:variant>
        <vt:i4>25</vt:i4>
      </vt:variant>
    </vt:vector>
  </HeadingPairs>
  <TitlesOfParts>
    <vt:vector size="41" baseType="lpstr">
      <vt:lpstr>맑은 고딕</vt:lpstr>
      <vt:lpstr>Microsoft JhengHei</vt:lpstr>
      <vt:lpstr>Arial</vt:lpstr>
      <vt:lpstr>Calibri</vt:lpstr>
      <vt:lpstr>Calibri Light</vt:lpstr>
      <vt:lpstr>Georgia</vt:lpstr>
      <vt:lpstr>Symbol</vt:lpstr>
      <vt:lpstr>Times New Roman</vt:lpstr>
      <vt:lpstr>Wingdings</vt:lpstr>
      <vt:lpstr>annual_report_2015_nts</vt:lpstr>
      <vt:lpstr>Тема Office</vt:lpstr>
      <vt:lpstr>1_Тема Office</vt:lpstr>
      <vt:lpstr>TurboCAD-Zeichnung</vt:lpstr>
      <vt:lpstr>CorelDraw.Graphic.6</vt:lpstr>
      <vt:lpstr>Graph</vt:lpstr>
      <vt:lpstr>CorelDRAW</vt:lpstr>
      <vt:lpstr>Frank Laboratory of Neutron Physics 2013-2018 results and perspectives for the future</vt:lpstr>
      <vt:lpstr>Frank Laboratory of Neutron Physics</vt:lpstr>
      <vt:lpstr>Staff personnel: hired</vt:lpstr>
      <vt:lpstr>Staff personnel, age</vt:lpstr>
      <vt:lpstr>New sector: Raman Spectroscopy</vt:lpstr>
      <vt:lpstr>IBR-2 modernization</vt:lpstr>
      <vt:lpstr>Презентация PowerPoint</vt:lpstr>
      <vt:lpstr>Презентация PowerPoint</vt:lpstr>
      <vt:lpstr>Презентация PowerPoint</vt:lpstr>
      <vt:lpstr>Complex of moderators of the IBR-2 reactor (cold moderators and ambient temperature water moderators)</vt:lpstr>
      <vt:lpstr>Презентация PowerPoint</vt:lpstr>
      <vt:lpstr>Презентация PowerPoint</vt:lpstr>
      <vt:lpstr>Введен в эксплуатацию канал №14</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Preparation of the Conceptual Design Review of the New  Neutron Pulsed Source at JINR</vt:lpstr>
      <vt:lpstr>Basic Reference Data for the New Source</vt:lpstr>
      <vt:lpstr>Conclusion</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Frank Laboratory of Neutron Physics of the Joint Institute for Nuclear Research</dc:title>
  <dc:creator>Valery Shvetsov</dc:creator>
  <cp:lastModifiedBy>Valery Shvetsov</cp:lastModifiedBy>
  <cp:revision>71</cp:revision>
  <dcterms:created xsi:type="dcterms:W3CDTF">2018-02-12T15:45:51Z</dcterms:created>
  <dcterms:modified xsi:type="dcterms:W3CDTF">2018-02-21T17:53:31Z</dcterms:modified>
</cp:coreProperties>
</file>