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Lst>
  <p:notesMasterIdLst>
    <p:notesMasterId r:id="rId12"/>
  </p:notesMasterIdLst>
  <p:sldIdLst>
    <p:sldId id="256" r:id="rId3"/>
    <p:sldId id="257" r:id="rId4"/>
    <p:sldId id="258" r:id="rId5"/>
    <p:sldId id="259" r:id="rId6"/>
    <p:sldId id="260" r:id="rId7"/>
    <p:sldId id="261" r:id="rId8"/>
    <p:sldId id="262" r:id="rId9"/>
    <p:sldId id="263" r:id="rId10"/>
    <p:sldId id="265" r:id="rId11"/>
  </p:sldIdLst>
  <p:sldSz cx="9144000" cy="6858000" type="screen4x3"/>
  <p:notesSz cx="6858000" cy="9144000"/>
  <p:defaultTextStyle>
    <a:defPPr>
      <a:defRPr lang="ru-RU"/>
    </a:defPPr>
    <a:lvl1pPr marL="0" algn="l" defTabSz="914400">
      <a:defRPr sz="1800">
        <a:solidFill>
          <a:schemeClr val="tx1"/>
        </a:solidFill>
        <a:latin typeface="+mn-lt"/>
        <a:ea typeface="+mn-ea"/>
      </a:defRPr>
    </a:lvl1pPr>
    <a:lvl2pPr marL="457200" algn="l" defTabSz="914400">
      <a:defRPr sz="1800">
        <a:solidFill>
          <a:schemeClr val="tx1"/>
        </a:solidFill>
        <a:latin typeface="+mn-lt"/>
        <a:ea typeface="+mn-ea"/>
      </a:defRPr>
    </a:lvl2pPr>
    <a:lvl3pPr marL="914400" algn="l" defTabSz="914400">
      <a:defRPr sz="1800">
        <a:solidFill>
          <a:schemeClr val="tx1"/>
        </a:solidFill>
        <a:latin typeface="+mn-lt"/>
        <a:ea typeface="+mn-ea"/>
      </a:defRPr>
    </a:lvl3pPr>
    <a:lvl4pPr marL="1371600" algn="l" defTabSz="914400">
      <a:defRPr sz="1800">
        <a:solidFill>
          <a:schemeClr val="tx1"/>
        </a:solidFill>
        <a:latin typeface="+mn-lt"/>
        <a:ea typeface="+mn-ea"/>
      </a:defRPr>
    </a:lvl4pPr>
    <a:lvl5pPr marL="1828800" algn="l" defTabSz="914400">
      <a:defRPr sz="1800">
        <a:solidFill>
          <a:schemeClr val="tx1"/>
        </a:solidFill>
        <a:latin typeface="+mn-lt"/>
        <a:ea typeface="+mn-ea"/>
      </a:defRPr>
    </a:lvl5pPr>
    <a:lvl6pPr marL="2286000" algn="l" defTabSz="914400">
      <a:defRPr sz="1800">
        <a:solidFill>
          <a:schemeClr val="tx1"/>
        </a:solidFill>
        <a:latin typeface="+mn-lt"/>
        <a:ea typeface="+mn-ea"/>
      </a:defRPr>
    </a:lvl6pPr>
    <a:lvl7pPr marL="2743200" algn="l" defTabSz="914400">
      <a:defRPr sz="1800">
        <a:solidFill>
          <a:schemeClr val="tx1"/>
        </a:solidFill>
        <a:latin typeface="+mn-lt"/>
        <a:ea typeface="+mn-ea"/>
      </a:defRPr>
    </a:lvl7pPr>
    <a:lvl8pPr marL="3200400" algn="l" defTabSz="914400">
      <a:defRPr sz="1800">
        <a:solidFill>
          <a:schemeClr val="tx1"/>
        </a:solidFill>
        <a:latin typeface="+mn-lt"/>
        <a:ea typeface="+mn-ea"/>
      </a:defRPr>
    </a:lvl8pPr>
    <a:lvl9pPr marL="3657600" algn="l" defTabSz="914400">
      <a:defRPr sz="1800">
        <a:solidFill>
          <a:schemeClr val="tx1"/>
        </a:solidFill>
        <a:latin typeface="+mn-lt"/>
        <a:ea typeface="+mn-e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5325A79-86EF-1E37-9ADD-483ADFC07A99}">
  <a:tblStyle styleId="{35325A79-86EF-1E37-9ADD-483ADFC07A99}" styleName="中度样式 2 - 强调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3" d="100"/>
          <a:sy n="103" d="100"/>
        </p:scale>
        <p:origin x="-894" y="9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CEE97-418B-4AAB-9CCE-5DACAF5E79C9}" type="datetimeFigureOut">
              <a:rPr lang="ru-RU" smtClean="0"/>
              <a:t>22.02.2018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24D08-9246-434E-9FB0-9DD9E4BCD242}" type="slidenum">
              <a:rPr lang="ru-RU" smtClean="0"/>
              <a:t>‹#›</a:t>
            </a:fld>
            <a:endParaRPr lang="ru-RU"/>
          </a:p>
        </p:txBody>
      </p:sp>
    </p:spTree>
    <p:extLst>
      <p:ext uri="{BB962C8B-B14F-4D97-AF65-F5344CB8AC3E}">
        <p14:creationId xmlns:p14="http://schemas.microsoft.com/office/powerpoint/2010/main" val="287503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0F24D08-9246-434E-9FB0-9DD9E4BCD242}" type="slidenum">
              <a:rPr lang="ru-RU" smtClean="0"/>
              <a:t>8</a:t>
            </a:fld>
            <a:endParaRPr lang="ru-RU"/>
          </a:p>
        </p:txBody>
      </p:sp>
    </p:spTree>
    <p:extLst>
      <p:ext uri="{BB962C8B-B14F-4D97-AF65-F5344CB8AC3E}">
        <p14:creationId xmlns:p14="http://schemas.microsoft.com/office/powerpoint/2010/main" val="2416452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C2045612-7859-48AF-AC07-AE1D6F652EC7}"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DE4A0E3-01A8-46E9-B055-23B459748682}" type="slidenum">
              <a:rPr lang="ru-RU" smtClean="0"/>
              <a:t>‹#›</a:t>
            </a:fld>
            <a:endParaRPr lang="ru-RU"/>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109538"/>
            <a:ext cx="8924925"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231968"/>
      </p:ext>
    </p:extLst>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C2045612-7859-48AF-AC07-AE1D6F652EC7}"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DE4A0E3-01A8-46E9-B055-23B459748682}" type="slidenum">
              <a:rPr lang="ru-RU" smtClean="0"/>
              <a:t>‹#›</a:t>
            </a:fld>
            <a:endParaRPr lang="ru-RU"/>
          </a:p>
        </p:txBody>
      </p:sp>
    </p:spTree>
    <p:extLst>
      <p:ext uri="{BB962C8B-B14F-4D97-AF65-F5344CB8AC3E}">
        <p14:creationId xmlns:p14="http://schemas.microsoft.com/office/powerpoint/2010/main" val="2083024049"/>
      </p:ext>
    </p:extLst>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C2045612-7859-48AF-AC07-AE1D6F652EC7}"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DE4A0E3-01A8-46E9-B055-23B459748682}" type="slidenum">
              <a:rPr lang="ru-RU" smtClean="0"/>
              <a:t>‹#›</a:t>
            </a:fld>
            <a:endParaRPr lang="ru-RU"/>
          </a:p>
        </p:txBody>
      </p:sp>
    </p:spTree>
    <p:extLst>
      <p:ext uri="{BB962C8B-B14F-4D97-AF65-F5344CB8AC3E}">
        <p14:creationId xmlns:p14="http://schemas.microsoft.com/office/powerpoint/2010/main" val="680462214"/>
      </p:ext>
    </p:extLst>
  </p:cSld>
  <p:clrMapOvr>
    <a:masterClrMapping/>
  </p:clrMapOvr>
  <p:hf/>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userDrawn="1">
  <p:cSld name="2_Заголовок и объект">
    <p:spTree>
      <p:nvGrpSpPr>
        <p:cNvPr id="1" name=""/>
        <p:cNvGrpSpPr/>
        <p:nvPr/>
      </p:nvGrpSpPr>
      <p:grpSpPr bwMode="auto">
        <a:xfrm>
          <a:off x="0" y="0"/>
          <a:ext cx="0" cy="0"/>
          <a:chOff x="0" y="0"/>
          <a:chExt cx="0" cy="0"/>
        </a:xfrm>
      </p:grpSpPr>
      <p:pic>
        <p:nvPicPr>
          <p:cNvPr id="92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109538"/>
            <a:ext cx="8924925"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itle" preserve="1" userDrawn="1">
  <p:cSld name="1_Титульный слайд">
    <p:spTree>
      <p:nvGrpSpPr>
        <p:cNvPr id="1" name=""/>
        <p:cNvGrpSpPr/>
        <p:nvPr/>
      </p:nvGrpSpPr>
      <p:grpSpPr bwMode="auto">
        <a:xfrm>
          <a:off x="0" y="0"/>
          <a:ext cx="0" cy="0"/>
          <a:chOff x="0" y="0"/>
          <a:chExt cx="0" cy="0"/>
        </a:xfrm>
      </p:grpSpPr>
      <p:pic>
        <p:nvPicPr>
          <p:cNvPr id="102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109538"/>
            <a:ext cx="8924925"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a:spLocks noGrp="1"/>
          </p:cNvSpPr>
          <p:nvPr>
            <p:ph type="ctrTitle"/>
          </p:nvPr>
        </p:nvSpPr>
        <p:spPr bwMode="auto">
          <a:xfrm>
            <a:off x="685800" y="2130425"/>
            <a:ext cx="7772400" cy="1470025"/>
          </a:xfrm>
        </p:spPr>
        <p:txBody>
          <a:bodyPr/>
          <a:lstStyle/>
          <a:p>
            <a:pPr>
              <a:defRPr/>
            </a:pPr>
            <a:r>
              <a:rPr lang="ru-RU"/>
              <a:t>Образец заголовка</a:t>
            </a:r>
          </a:p>
        </p:txBody>
      </p:sp>
      <p:sp>
        <p:nvSpPr>
          <p:cNvPr id="5" name="Подзаголовок 2"/>
          <p:cNvSpPr>
            <a:spLocks noGrp="1"/>
          </p:cNvSpPr>
          <p:nvPr>
            <p:ph type="subTitle" idx="1"/>
          </p:nvPr>
        </p:nvSpPr>
        <p:spPr bwMode="auto">
          <a:xfrm>
            <a:off x="1371600" y="3886200"/>
            <a:ext cx="64008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ru-RU"/>
              <a:t>Образец подзаголовка</a:t>
            </a:r>
          </a:p>
        </p:txBody>
      </p:sp>
      <p:sp>
        <p:nvSpPr>
          <p:cNvPr id="6" name="Дата 3"/>
          <p:cNvSpPr>
            <a:spLocks noGrp="1"/>
          </p:cNvSpPr>
          <p:nvPr>
            <p:ph type="dt" sz="half" idx="10"/>
          </p:nvPr>
        </p:nvSpPr>
        <p:spPr bwMode="auto"/>
        <p:txBody>
          <a:bodyPr/>
          <a:lstStyle/>
          <a:p>
            <a:pPr>
              <a:defRPr/>
            </a:pPr>
            <a:fld id="{C2045612-7859-48AF-AC07-AE1D6F652EC7}" type="datetimeFigureOut">
              <a:t>22.02.2018</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0DE4A0E3-01A8-46E9-B055-23B459748682}" type="slidenum">
              <a:t>‹#›</a:t>
            </a:fld>
            <a:endParaRPr lang="ru-RU"/>
          </a:p>
        </p:txBody>
      </p:sp>
    </p:spTree>
  </p:cSld>
  <p:clrMapOvr>
    <a:masterClrMapping/>
  </p:clrMapOvr>
  <p:hf/>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obj" preserve="1" userDrawn="1">
  <p:cSld name="1_Заголовок и объект">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Объект 2"/>
          <p:cNvSpPr>
            <a:spLocks noGrp="1"/>
          </p:cNvSpPr>
          <p:nvPr>
            <p:ph idx="1"/>
          </p:nvPr>
        </p:nvSpPr>
        <p:spPr bwMode="auto"/>
        <p:txBody>
          <a:bodyPr/>
          <a:lstStyle/>
          <a:p>
            <a:pPr lvl="0">
              <a:defRPr/>
            </a:pPr>
            <a:r>
              <a:rPr lang="ru-RU"/>
              <a:t>Образец текста</a:t>
            </a:r>
          </a:p>
          <a:p>
            <a:pPr lvl="1">
              <a:defRPr/>
            </a:pPr>
            <a:r>
              <a:rPr lang="ru-RU"/>
              <a:t>Второй уровень</a:t>
            </a:r>
          </a:p>
          <a:p>
            <a:pPr lvl="2">
              <a:defRPr/>
            </a:pPr>
            <a:r>
              <a:rPr lang="ru-RU"/>
              <a:t>Третий уровень</a:t>
            </a:r>
          </a:p>
          <a:p>
            <a:pPr lvl="3">
              <a:defRPr/>
            </a:pPr>
            <a:r>
              <a:rPr lang="ru-RU"/>
              <a:t>Четвертый уровень</a:t>
            </a:r>
          </a:p>
          <a:p>
            <a:pPr lvl="4">
              <a:defRPr/>
            </a:pPr>
            <a:r>
              <a:rPr lang="ru-RU"/>
              <a:t>Пятый уровень</a:t>
            </a:r>
          </a:p>
        </p:txBody>
      </p:sp>
      <p:sp>
        <p:nvSpPr>
          <p:cNvPr id="6" name="Дата 3"/>
          <p:cNvSpPr>
            <a:spLocks noGrp="1"/>
          </p:cNvSpPr>
          <p:nvPr>
            <p:ph type="dt" sz="half" idx="10"/>
          </p:nvPr>
        </p:nvSpPr>
        <p:spPr bwMode="auto"/>
        <p:txBody>
          <a:bodyPr/>
          <a:lstStyle/>
          <a:p>
            <a:pPr>
              <a:defRPr/>
            </a:pPr>
            <a:fld id="{C2045612-7859-48AF-AC07-AE1D6F652EC7}" type="datetimeFigureOut">
              <a:t>22.02.2018</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0DE4A0E3-01A8-46E9-B055-23B459748682}" type="slidenum">
              <a:t>‹#›</a:t>
            </a:fld>
            <a:endParaRPr lang="ru-RU"/>
          </a:p>
        </p:txBody>
      </p:sp>
    </p:spTree>
  </p:cSld>
  <p:clrMapOvr>
    <a:masterClrMapping/>
  </p:clrMapOvr>
  <p:hf/>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secHead" preserve="1" userDrawn="1">
  <p:cSld name="1_Заголовок раздела">
    <p:spTree>
      <p:nvGrpSpPr>
        <p:cNvPr id="1" name=""/>
        <p:cNvGrpSpPr/>
        <p:nvPr/>
      </p:nvGrpSpPr>
      <p:grpSpPr bwMode="auto">
        <a:xfrm>
          <a:off x="0" y="0"/>
          <a:ext cx="0" cy="0"/>
          <a:chOff x="0" y="0"/>
          <a:chExt cx="0" cy="0"/>
        </a:xfrm>
      </p:grpSpPr>
      <p:pic>
        <p:nvPicPr>
          <p:cNvPr id="112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109538"/>
            <a:ext cx="8924925"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a:spLocks noGrp="1"/>
          </p:cNvSpPr>
          <p:nvPr>
            <p:ph type="title"/>
          </p:nvPr>
        </p:nvSpPr>
        <p:spPr bwMode="auto">
          <a:xfrm>
            <a:off x="722313" y="4406900"/>
            <a:ext cx="7772400" cy="1362075"/>
          </a:xfrm>
        </p:spPr>
        <p:txBody>
          <a:bodyPr anchor="t"/>
          <a:lstStyle>
            <a:lvl1pPr algn="l">
              <a:defRPr sz="4000" b="1" cap="all"/>
            </a:lvl1pPr>
          </a:lstStyle>
          <a:p>
            <a:pPr>
              <a:defRPr/>
            </a:pPr>
            <a:r>
              <a:rPr lang="ru-RU"/>
              <a:t>Образец заголовка</a:t>
            </a:r>
          </a:p>
        </p:txBody>
      </p:sp>
      <p:sp>
        <p:nvSpPr>
          <p:cNvPr id="5" name="Текст 2"/>
          <p:cNvSpPr>
            <a:spLocks noGrp="1"/>
          </p:cNvSpPr>
          <p:nvPr>
            <p:ph type="body" idx="1"/>
          </p:nvPr>
        </p:nvSpPr>
        <p:spPr bwMode="auto">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ru-RU"/>
              <a:t>Образец текста</a:t>
            </a:r>
          </a:p>
        </p:txBody>
      </p:sp>
      <p:sp>
        <p:nvSpPr>
          <p:cNvPr id="6" name="Дата 3"/>
          <p:cNvSpPr>
            <a:spLocks noGrp="1"/>
          </p:cNvSpPr>
          <p:nvPr>
            <p:ph type="dt" sz="half" idx="10"/>
          </p:nvPr>
        </p:nvSpPr>
        <p:spPr bwMode="auto"/>
        <p:txBody>
          <a:bodyPr/>
          <a:lstStyle/>
          <a:p>
            <a:pPr>
              <a:defRPr/>
            </a:pPr>
            <a:fld id="{C2045612-7859-48AF-AC07-AE1D6F652EC7}" type="datetimeFigureOut">
              <a:t>22.02.2018</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0DE4A0E3-01A8-46E9-B055-23B459748682}" type="slidenum">
              <a:t>‹#›</a:t>
            </a:fld>
            <a:endParaRPr lang="ru-RU"/>
          </a:p>
        </p:txBody>
      </p:sp>
    </p:spTree>
  </p:cSld>
  <p:clrMapOvr>
    <a:masterClrMapping/>
  </p:clrMapOvr>
  <p:hf/>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twoObj" preserve="1" userDrawn="1">
  <p:cSld name="1_Два объекта">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Объект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p>
          <a:p>
            <a:pPr lvl="1">
              <a:defRPr/>
            </a:pPr>
            <a:r>
              <a:rPr lang="ru-RU"/>
              <a:t>Второй уровень</a:t>
            </a:r>
          </a:p>
          <a:p>
            <a:pPr lvl="2">
              <a:defRPr/>
            </a:pPr>
            <a:r>
              <a:rPr lang="ru-RU"/>
              <a:t>Третий уровень</a:t>
            </a:r>
          </a:p>
          <a:p>
            <a:pPr lvl="3">
              <a:defRPr/>
            </a:pPr>
            <a:r>
              <a:rPr lang="ru-RU"/>
              <a:t>Четвертый уровень</a:t>
            </a:r>
          </a:p>
          <a:p>
            <a:pPr lvl="4">
              <a:defRPr/>
            </a:pPr>
            <a:r>
              <a:rPr lang="ru-RU"/>
              <a:t>Пятый уровень</a:t>
            </a:r>
          </a:p>
        </p:txBody>
      </p:sp>
      <p:sp>
        <p:nvSpPr>
          <p:cNvPr id="6" name="Объект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p>
          <a:p>
            <a:pPr lvl="1">
              <a:defRPr/>
            </a:pPr>
            <a:r>
              <a:rPr lang="ru-RU"/>
              <a:t>Второй уровень</a:t>
            </a:r>
          </a:p>
          <a:p>
            <a:pPr lvl="2">
              <a:defRPr/>
            </a:pPr>
            <a:r>
              <a:rPr lang="ru-RU"/>
              <a:t>Третий уровень</a:t>
            </a:r>
          </a:p>
          <a:p>
            <a:pPr lvl="3">
              <a:defRPr/>
            </a:pPr>
            <a:r>
              <a:rPr lang="ru-RU"/>
              <a:t>Четвертый уровень</a:t>
            </a:r>
          </a:p>
          <a:p>
            <a:pPr lvl="4">
              <a:defRPr/>
            </a:pPr>
            <a:r>
              <a:rPr lang="ru-RU"/>
              <a:t>Пятый уровень</a:t>
            </a:r>
          </a:p>
        </p:txBody>
      </p:sp>
      <p:sp>
        <p:nvSpPr>
          <p:cNvPr id="7" name="Дата 4"/>
          <p:cNvSpPr>
            <a:spLocks noGrp="1"/>
          </p:cNvSpPr>
          <p:nvPr>
            <p:ph type="dt" sz="half" idx="10"/>
          </p:nvPr>
        </p:nvSpPr>
        <p:spPr bwMode="auto"/>
        <p:txBody>
          <a:bodyPr/>
          <a:lstStyle/>
          <a:p>
            <a:pPr>
              <a:defRPr/>
            </a:pPr>
            <a:fld id="{C2045612-7859-48AF-AC07-AE1D6F652EC7}" type="datetimeFigureOut">
              <a:t>22.02.2018</a:t>
            </a:fld>
            <a:endParaRPr lang="ru-RU"/>
          </a:p>
        </p:txBody>
      </p:sp>
      <p:sp>
        <p:nvSpPr>
          <p:cNvPr id="8" name="Нижний колонтитул 5"/>
          <p:cNvSpPr>
            <a:spLocks noGrp="1"/>
          </p:cNvSpPr>
          <p:nvPr>
            <p:ph type="ftr" sz="quarter" idx="11"/>
          </p:nvPr>
        </p:nvSpPr>
        <p:spPr bwMode="auto"/>
        <p:txBody>
          <a:bodyPr/>
          <a:lstStyle/>
          <a:p>
            <a:pPr>
              <a:defRPr/>
            </a:pPr>
            <a:endParaRPr lang="ru-RU"/>
          </a:p>
        </p:txBody>
      </p:sp>
      <p:sp>
        <p:nvSpPr>
          <p:cNvPr id="9" name="Номер слайда 6"/>
          <p:cNvSpPr>
            <a:spLocks noGrp="1"/>
          </p:cNvSpPr>
          <p:nvPr>
            <p:ph type="sldNum" sz="quarter" idx="12"/>
          </p:nvPr>
        </p:nvSpPr>
        <p:spPr bwMode="auto"/>
        <p:txBody>
          <a:bodyPr/>
          <a:lstStyle/>
          <a:p>
            <a:pPr>
              <a:defRPr/>
            </a:pPr>
            <a:fld id="{0DE4A0E3-01A8-46E9-B055-23B459748682}" type="slidenum">
              <a:t>‹#›</a:t>
            </a:fld>
            <a:endParaRPr lang="ru-RU"/>
          </a:p>
        </p:txBody>
      </p:sp>
    </p:spTree>
  </p:cSld>
  <p:clrMapOvr>
    <a:masterClrMapping/>
  </p:clrMapOvr>
  <p:hf/>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1_Сравнение">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lvl1pPr>
              <a:defRPr/>
            </a:lvl1pPr>
          </a:lstStyle>
          <a:p>
            <a:pPr>
              <a:defRPr/>
            </a:pPr>
            <a:r>
              <a:rPr lang="ru-RU"/>
              <a:t>Образец заголовка</a:t>
            </a:r>
          </a:p>
        </p:txBody>
      </p:sp>
      <p:sp>
        <p:nvSpPr>
          <p:cNvPr id="5" name="Текст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p>
        </p:txBody>
      </p:sp>
      <p:sp>
        <p:nvSpPr>
          <p:cNvPr id="6" name="Объект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p>
          <a:p>
            <a:pPr lvl="1">
              <a:defRPr/>
            </a:pPr>
            <a:r>
              <a:rPr lang="ru-RU"/>
              <a:t>Второй уровень</a:t>
            </a:r>
          </a:p>
          <a:p>
            <a:pPr lvl="2">
              <a:defRPr/>
            </a:pPr>
            <a:r>
              <a:rPr lang="ru-RU"/>
              <a:t>Третий уровень</a:t>
            </a:r>
          </a:p>
          <a:p>
            <a:pPr lvl="3">
              <a:defRPr/>
            </a:pPr>
            <a:r>
              <a:rPr lang="ru-RU"/>
              <a:t>Четвертый уровень</a:t>
            </a:r>
          </a:p>
          <a:p>
            <a:pPr lvl="4">
              <a:defRPr/>
            </a:pPr>
            <a:r>
              <a:rPr lang="ru-RU"/>
              <a:t>Пятый уровень</a:t>
            </a:r>
          </a:p>
        </p:txBody>
      </p:sp>
      <p:sp>
        <p:nvSpPr>
          <p:cNvPr id="7" name="Текст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p>
        </p:txBody>
      </p:sp>
      <p:sp>
        <p:nvSpPr>
          <p:cNvPr id="8" name="Объект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p>
          <a:p>
            <a:pPr lvl="1">
              <a:defRPr/>
            </a:pPr>
            <a:r>
              <a:rPr lang="ru-RU"/>
              <a:t>Второй уровень</a:t>
            </a:r>
          </a:p>
          <a:p>
            <a:pPr lvl="2">
              <a:defRPr/>
            </a:pPr>
            <a:r>
              <a:rPr lang="ru-RU"/>
              <a:t>Третий уровень</a:t>
            </a:r>
          </a:p>
          <a:p>
            <a:pPr lvl="3">
              <a:defRPr/>
            </a:pPr>
            <a:r>
              <a:rPr lang="ru-RU"/>
              <a:t>Четвертый уровень</a:t>
            </a:r>
          </a:p>
          <a:p>
            <a:pPr lvl="4">
              <a:defRPr/>
            </a:pPr>
            <a:r>
              <a:rPr lang="ru-RU"/>
              <a:t>Пятый уровень</a:t>
            </a:r>
          </a:p>
        </p:txBody>
      </p:sp>
      <p:sp>
        <p:nvSpPr>
          <p:cNvPr id="9" name="Дата 6"/>
          <p:cNvSpPr>
            <a:spLocks noGrp="1"/>
          </p:cNvSpPr>
          <p:nvPr>
            <p:ph type="dt" sz="half" idx="10"/>
          </p:nvPr>
        </p:nvSpPr>
        <p:spPr bwMode="auto"/>
        <p:txBody>
          <a:bodyPr/>
          <a:lstStyle/>
          <a:p>
            <a:pPr>
              <a:defRPr/>
            </a:pPr>
            <a:fld id="{C2045612-7859-48AF-AC07-AE1D6F652EC7}" type="datetimeFigureOut">
              <a:t>22.02.2018</a:t>
            </a:fld>
            <a:endParaRPr lang="ru-RU"/>
          </a:p>
        </p:txBody>
      </p:sp>
      <p:sp>
        <p:nvSpPr>
          <p:cNvPr id="10" name="Нижний колонтитул 7"/>
          <p:cNvSpPr>
            <a:spLocks noGrp="1"/>
          </p:cNvSpPr>
          <p:nvPr>
            <p:ph type="ftr" sz="quarter" idx="11"/>
          </p:nvPr>
        </p:nvSpPr>
        <p:spPr bwMode="auto"/>
        <p:txBody>
          <a:bodyPr/>
          <a:lstStyle/>
          <a:p>
            <a:pPr>
              <a:defRPr/>
            </a:pPr>
            <a:endParaRPr lang="ru-RU"/>
          </a:p>
        </p:txBody>
      </p:sp>
      <p:sp>
        <p:nvSpPr>
          <p:cNvPr id="11" name="Номер слайда 8"/>
          <p:cNvSpPr>
            <a:spLocks noGrp="1"/>
          </p:cNvSpPr>
          <p:nvPr>
            <p:ph type="sldNum" sz="quarter" idx="12"/>
          </p:nvPr>
        </p:nvSpPr>
        <p:spPr bwMode="auto"/>
        <p:txBody>
          <a:bodyPr/>
          <a:lstStyle/>
          <a:p>
            <a:pPr>
              <a:defRPr/>
            </a:pPr>
            <a:fld id="{0DE4A0E3-01A8-46E9-B055-23B459748682}" type="slidenum">
              <a:t>‹#›</a:t>
            </a:fld>
            <a:endParaRPr lang="ru-RU"/>
          </a:p>
        </p:txBody>
      </p:sp>
    </p:spTree>
  </p:cSld>
  <p:clrMapOvr>
    <a:masterClrMapping/>
  </p:clrMapOvr>
  <p:hf/>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titleOnly" preserve="1" userDrawn="1">
  <p:cSld name="1_Только заголовок">
    <p:spTree>
      <p:nvGrpSpPr>
        <p:cNvPr id="1" name=""/>
        <p:cNvGrpSpPr/>
        <p:nvPr/>
      </p:nvGrpSpPr>
      <p:grpSpPr bwMode="auto">
        <a:xfrm>
          <a:off x="0" y="0"/>
          <a:ext cx="0" cy="0"/>
          <a:chOff x="0" y="0"/>
          <a:chExt cx="0" cy="0"/>
        </a:xfrm>
      </p:grpSpPr>
      <p:pic>
        <p:nvPicPr>
          <p:cNvPr id="1229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109538"/>
            <a:ext cx="8924925"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Дата 2"/>
          <p:cNvSpPr>
            <a:spLocks noGrp="1"/>
          </p:cNvSpPr>
          <p:nvPr>
            <p:ph type="dt" sz="half" idx="10"/>
          </p:nvPr>
        </p:nvSpPr>
        <p:spPr bwMode="auto"/>
        <p:txBody>
          <a:bodyPr/>
          <a:lstStyle/>
          <a:p>
            <a:pPr>
              <a:defRPr/>
            </a:pPr>
            <a:fld id="{C2045612-7859-48AF-AC07-AE1D6F652EC7}" type="datetimeFigureOut">
              <a:t>22.02.2018</a:t>
            </a:fld>
            <a:endParaRPr lang="ru-RU"/>
          </a:p>
        </p:txBody>
      </p:sp>
      <p:sp>
        <p:nvSpPr>
          <p:cNvPr id="6" name="Нижний колонтитул 3"/>
          <p:cNvSpPr>
            <a:spLocks noGrp="1"/>
          </p:cNvSpPr>
          <p:nvPr>
            <p:ph type="ftr" sz="quarter" idx="11"/>
          </p:nvPr>
        </p:nvSpPr>
        <p:spPr bwMode="auto"/>
        <p:txBody>
          <a:bodyPr/>
          <a:lstStyle/>
          <a:p>
            <a:pPr>
              <a:defRPr/>
            </a:pPr>
            <a:endParaRPr lang="ru-RU"/>
          </a:p>
        </p:txBody>
      </p:sp>
      <p:sp>
        <p:nvSpPr>
          <p:cNvPr id="7" name="Номер слайда 4"/>
          <p:cNvSpPr>
            <a:spLocks noGrp="1"/>
          </p:cNvSpPr>
          <p:nvPr>
            <p:ph type="sldNum" sz="quarter" idx="12"/>
          </p:nvPr>
        </p:nvSpPr>
        <p:spPr bwMode="auto"/>
        <p:txBody>
          <a:bodyPr/>
          <a:lstStyle/>
          <a:p>
            <a:pPr>
              <a:defRPr/>
            </a:pPr>
            <a:fld id="{0DE4A0E3-01A8-46E9-B055-23B459748682}" type="slidenum">
              <a:t>‹#›</a:t>
            </a:fld>
            <a:endParaRPr lang="ru-RU"/>
          </a:p>
        </p:txBody>
      </p:sp>
    </p:spTree>
  </p:cSld>
  <p:clrMapOvr>
    <a:masterClrMapping/>
  </p:clrMapOvr>
  <p:hf/>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blank" preserve="1" userDrawn="1">
  <p:cSld name="1_Пустой слайд">
    <p:spTree>
      <p:nvGrpSpPr>
        <p:cNvPr id="1" name=""/>
        <p:cNvGrpSpPr/>
        <p:nvPr/>
      </p:nvGrpSpPr>
      <p:grpSpPr bwMode="auto">
        <a:xfrm>
          <a:off x="0" y="0"/>
          <a:ext cx="0" cy="0"/>
          <a:chOff x="0" y="0"/>
          <a:chExt cx="0" cy="0"/>
        </a:xfrm>
      </p:grpSpPr>
      <p:sp>
        <p:nvSpPr>
          <p:cNvPr id="4" name="Дата 1"/>
          <p:cNvSpPr>
            <a:spLocks noGrp="1"/>
          </p:cNvSpPr>
          <p:nvPr>
            <p:ph type="dt" sz="half" idx="10"/>
          </p:nvPr>
        </p:nvSpPr>
        <p:spPr bwMode="auto"/>
        <p:txBody>
          <a:bodyPr/>
          <a:lstStyle/>
          <a:p>
            <a:pPr>
              <a:defRPr/>
            </a:pPr>
            <a:fld id="{C2045612-7859-48AF-AC07-AE1D6F652EC7}" type="datetimeFigureOut">
              <a:t>22.02.2018</a:t>
            </a:fld>
            <a:endParaRPr lang="ru-RU"/>
          </a:p>
        </p:txBody>
      </p:sp>
      <p:sp>
        <p:nvSpPr>
          <p:cNvPr id="5" name="Нижний колонтитул 2"/>
          <p:cNvSpPr>
            <a:spLocks noGrp="1"/>
          </p:cNvSpPr>
          <p:nvPr>
            <p:ph type="ftr" sz="quarter" idx="11"/>
          </p:nvPr>
        </p:nvSpPr>
        <p:spPr bwMode="auto"/>
        <p:txBody>
          <a:bodyPr/>
          <a:lstStyle/>
          <a:p>
            <a:pPr>
              <a:defRPr/>
            </a:pPr>
            <a:endParaRPr lang="ru-RU"/>
          </a:p>
        </p:txBody>
      </p:sp>
      <p:sp>
        <p:nvSpPr>
          <p:cNvPr id="6" name="Номер слайда 3"/>
          <p:cNvSpPr>
            <a:spLocks noGrp="1"/>
          </p:cNvSpPr>
          <p:nvPr>
            <p:ph type="sldNum" sz="quarter" idx="12"/>
          </p:nvPr>
        </p:nvSpPr>
        <p:spPr bwMode="auto"/>
        <p:txBody>
          <a:bodyPr/>
          <a:lstStyle/>
          <a:p>
            <a:pPr>
              <a:defRPr/>
            </a:pPr>
            <a:fld id="{0DE4A0E3-01A8-46E9-B055-23B459748682}" type="slidenum">
              <a:t>‹#›</a:t>
            </a:fld>
            <a:endParaRPr lang="ru-RU"/>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C2045612-7859-48AF-AC07-AE1D6F652EC7}"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DE4A0E3-01A8-46E9-B055-23B459748682}" type="slidenum">
              <a:rPr lang="ru-RU" smtClean="0"/>
              <a:t>‹#›</a:t>
            </a:fld>
            <a:endParaRPr lang="ru-RU"/>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109538"/>
            <a:ext cx="8924925"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870740"/>
      </p:ext>
    </p:extLst>
  </p:cSld>
  <p:clrMapOvr>
    <a:masterClrMapping/>
  </p:clrMapOvr>
  <p:hf/>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objTx" preserve="1" userDrawn="1">
  <p:cSld name="1_Объект с подписью">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457200" y="273050"/>
            <a:ext cx="3008313" cy="1162050"/>
          </a:xfrm>
        </p:spPr>
        <p:txBody>
          <a:bodyPr anchor="b"/>
          <a:lstStyle>
            <a:lvl1pPr algn="l">
              <a:defRPr sz="2000" b="1"/>
            </a:lvl1pPr>
          </a:lstStyle>
          <a:p>
            <a:pPr>
              <a:defRPr/>
            </a:pPr>
            <a:r>
              <a:rPr lang="ru-RU"/>
              <a:t>Образец заголовка</a:t>
            </a:r>
          </a:p>
        </p:txBody>
      </p:sp>
      <p:sp>
        <p:nvSpPr>
          <p:cNvPr id="5" name="Объект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p>
          <a:p>
            <a:pPr lvl="1">
              <a:defRPr/>
            </a:pPr>
            <a:r>
              <a:rPr lang="ru-RU"/>
              <a:t>Второй уровень</a:t>
            </a:r>
          </a:p>
          <a:p>
            <a:pPr lvl="2">
              <a:defRPr/>
            </a:pPr>
            <a:r>
              <a:rPr lang="ru-RU"/>
              <a:t>Третий уровень</a:t>
            </a:r>
          </a:p>
          <a:p>
            <a:pPr lvl="3">
              <a:defRPr/>
            </a:pPr>
            <a:r>
              <a:rPr lang="ru-RU"/>
              <a:t>Четвертый уровень</a:t>
            </a:r>
          </a:p>
          <a:p>
            <a:pPr lvl="4">
              <a:defRPr/>
            </a:pPr>
            <a:r>
              <a:rPr lang="ru-RU"/>
              <a:t>Пятый уровень</a:t>
            </a:r>
          </a:p>
        </p:txBody>
      </p:sp>
      <p:sp>
        <p:nvSpPr>
          <p:cNvPr id="6" name="Текст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p>
        </p:txBody>
      </p:sp>
      <p:sp>
        <p:nvSpPr>
          <p:cNvPr id="7" name="Дата 4"/>
          <p:cNvSpPr>
            <a:spLocks noGrp="1"/>
          </p:cNvSpPr>
          <p:nvPr>
            <p:ph type="dt" sz="half" idx="10"/>
          </p:nvPr>
        </p:nvSpPr>
        <p:spPr bwMode="auto"/>
        <p:txBody>
          <a:bodyPr/>
          <a:lstStyle/>
          <a:p>
            <a:pPr>
              <a:defRPr/>
            </a:pPr>
            <a:fld id="{C2045612-7859-48AF-AC07-AE1D6F652EC7}" type="datetimeFigureOut">
              <a:t>22.02.2018</a:t>
            </a:fld>
            <a:endParaRPr lang="ru-RU"/>
          </a:p>
        </p:txBody>
      </p:sp>
      <p:sp>
        <p:nvSpPr>
          <p:cNvPr id="8" name="Нижний колонтитул 5"/>
          <p:cNvSpPr>
            <a:spLocks noGrp="1"/>
          </p:cNvSpPr>
          <p:nvPr>
            <p:ph type="ftr" sz="quarter" idx="11"/>
          </p:nvPr>
        </p:nvSpPr>
        <p:spPr bwMode="auto"/>
        <p:txBody>
          <a:bodyPr/>
          <a:lstStyle/>
          <a:p>
            <a:pPr>
              <a:defRPr/>
            </a:pPr>
            <a:endParaRPr lang="ru-RU"/>
          </a:p>
        </p:txBody>
      </p:sp>
      <p:sp>
        <p:nvSpPr>
          <p:cNvPr id="9" name="Номер слайда 6"/>
          <p:cNvSpPr>
            <a:spLocks noGrp="1"/>
          </p:cNvSpPr>
          <p:nvPr>
            <p:ph type="sldNum" sz="quarter" idx="12"/>
          </p:nvPr>
        </p:nvSpPr>
        <p:spPr bwMode="auto"/>
        <p:txBody>
          <a:bodyPr/>
          <a:lstStyle/>
          <a:p>
            <a:pPr>
              <a:defRPr/>
            </a:pPr>
            <a:fld id="{0DE4A0E3-01A8-46E9-B055-23B459748682}" type="slidenum">
              <a:t>‹#›</a:t>
            </a:fld>
            <a:endParaRPr lang="ru-RU"/>
          </a:p>
        </p:txBody>
      </p:sp>
    </p:spTree>
  </p:cSld>
  <p:clrMapOvr>
    <a:masterClrMapping/>
  </p:clrMapOvr>
  <p:hf/>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picTx" preserve="1" userDrawn="1">
  <p:cSld name="1_Рисунок с подписью">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1792288" y="4800600"/>
            <a:ext cx="5486400" cy="566738"/>
          </a:xfrm>
        </p:spPr>
        <p:txBody>
          <a:bodyPr anchor="b"/>
          <a:lstStyle>
            <a:lvl1pPr algn="l">
              <a:defRPr sz="2000" b="1"/>
            </a:lvl1pPr>
          </a:lstStyle>
          <a:p>
            <a:pPr>
              <a:defRPr/>
            </a:pPr>
            <a:r>
              <a:rPr lang="ru-RU"/>
              <a:t>Образец заголовка</a:t>
            </a:r>
          </a:p>
        </p:txBody>
      </p:sp>
      <p:sp>
        <p:nvSpPr>
          <p:cNvPr id="5" name="Рисунок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ru-RU"/>
          </a:p>
        </p:txBody>
      </p:sp>
      <p:sp>
        <p:nvSpPr>
          <p:cNvPr id="6" name="Текст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p>
        </p:txBody>
      </p:sp>
      <p:sp>
        <p:nvSpPr>
          <p:cNvPr id="7" name="Дата 4"/>
          <p:cNvSpPr>
            <a:spLocks noGrp="1"/>
          </p:cNvSpPr>
          <p:nvPr>
            <p:ph type="dt" sz="half" idx="10"/>
          </p:nvPr>
        </p:nvSpPr>
        <p:spPr bwMode="auto"/>
        <p:txBody>
          <a:bodyPr/>
          <a:lstStyle/>
          <a:p>
            <a:pPr>
              <a:defRPr/>
            </a:pPr>
            <a:fld id="{C2045612-7859-48AF-AC07-AE1D6F652EC7}" type="datetimeFigureOut">
              <a:t>22.02.2018</a:t>
            </a:fld>
            <a:endParaRPr lang="ru-RU"/>
          </a:p>
        </p:txBody>
      </p:sp>
      <p:sp>
        <p:nvSpPr>
          <p:cNvPr id="8" name="Нижний колонтитул 5"/>
          <p:cNvSpPr>
            <a:spLocks noGrp="1"/>
          </p:cNvSpPr>
          <p:nvPr>
            <p:ph type="ftr" sz="quarter" idx="11"/>
          </p:nvPr>
        </p:nvSpPr>
        <p:spPr bwMode="auto"/>
        <p:txBody>
          <a:bodyPr/>
          <a:lstStyle/>
          <a:p>
            <a:pPr>
              <a:defRPr/>
            </a:pPr>
            <a:endParaRPr lang="ru-RU"/>
          </a:p>
        </p:txBody>
      </p:sp>
      <p:sp>
        <p:nvSpPr>
          <p:cNvPr id="9" name="Номер слайда 6"/>
          <p:cNvSpPr>
            <a:spLocks noGrp="1"/>
          </p:cNvSpPr>
          <p:nvPr>
            <p:ph type="sldNum" sz="quarter" idx="12"/>
          </p:nvPr>
        </p:nvSpPr>
        <p:spPr bwMode="auto"/>
        <p:txBody>
          <a:bodyPr/>
          <a:lstStyle/>
          <a:p>
            <a:pPr>
              <a:defRPr/>
            </a:pPr>
            <a:fld id="{0DE4A0E3-01A8-46E9-B055-23B459748682}" type="slidenum">
              <a:t>‹#›</a:t>
            </a:fld>
            <a:endParaRPr lang="ru-RU"/>
          </a:p>
        </p:txBody>
      </p:sp>
    </p:spTree>
  </p:cSld>
  <p:clrMapOvr>
    <a:masterClrMapping/>
  </p:clrMapOvr>
  <p:hf/>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vertTx" preserve="1" userDrawn="1">
  <p:cSld name="1_Заголовок и вертикальный текст">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Вертикальный текст 2"/>
          <p:cNvSpPr>
            <a:spLocks noGrp="1"/>
          </p:cNvSpPr>
          <p:nvPr>
            <p:ph type="body" orient="vert" idx="1"/>
          </p:nvPr>
        </p:nvSpPr>
        <p:spPr bwMode="auto"/>
        <p:txBody>
          <a:bodyPr vert="eaVert"/>
          <a:lstStyle/>
          <a:p>
            <a:pPr lvl="0">
              <a:defRPr/>
            </a:pPr>
            <a:r>
              <a:rPr lang="ru-RU"/>
              <a:t>Образец текста</a:t>
            </a:r>
          </a:p>
          <a:p>
            <a:pPr lvl="1">
              <a:defRPr/>
            </a:pPr>
            <a:r>
              <a:rPr lang="ru-RU"/>
              <a:t>Второй уровень</a:t>
            </a:r>
          </a:p>
          <a:p>
            <a:pPr lvl="2">
              <a:defRPr/>
            </a:pPr>
            <a:r>
              <a:rPr lang="ru-RU"/>
              <a:t>Третий уровень</a:t>
            </a:r>
          </a:p>
          <a:p>
            <a:pPr lvl="3">
              <a:defRPr/>
            </a:pPr>
            <a:r>
              <a:rPr lang="ru-RU"/>
              <a:t>Четвертый уровень</a:t>
            </a:r>
          </a:p>
          <a:p>
            <a:pPr lvl="4">
              <a:defRPr/>
            </a:pPr>
            <a:r>
              <a:rPr lang="ru-RU"/>
              <a:t>Пятый уровень</a:t>
            </a:r>
          </a:p>
        </p:txBody>
      </p:sp>
      <p:sp>
        <p:nvSpPr>
          <p:cNvPr id="6" name="Дата 3"/>
          <p:cNvSpPr>
            <a:spLocks noGrp="1"/>
          </p:cNvSpPr>
          <p:nvPr>
            <p:ph type="dt" sz="half" idx="10"/>
          </p:nvPr>
        </p:nvSpPr>
        <p:spPr bwMode="auto"/>
        <p:txBody>
          <a:bodyPr/>
          <a:lstStyle/>
          <a:p>
            <a:pPr>
              <a:defRPr/>
            </a:pPr>
            <a:fld id="{C2045612-7859-48AF-AC07-AE1D6F652EC7}" type="datetimeFigureOut">
              <a:t>22.02.2018</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0DE4A0E3-01A8-46E9-B055-23B459748682}" type="slidenum">
              <a:t>‹#›</a:t>
            </a:fld>
            <a:endParaRPr lang="ru-RU"/>
          </a:p>
        </p:txBody>
      </p:sp>
    </p:spTree>
  </p:cSld>
  <p:clrMapOvr>
    <a:masterClrMapping/>
  </p:clrMapOvr>
  <p:hf/>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1_Вертикальный заголовок и текст">
    <p:spTree>
      <p:nvGrpSpPr>
        <p:cNvPr id="1" name=""/>
        <p:cNvGrpSpPr/>
        <p:nvPr/>
      </p:nvGrpSpPr>
      <p:grpSpPr bwMode="auto">
        <a:xfrm>
          <a:off x="0" y="0"/>
          <a:ext cx="0" cy="0"/>
          <a:chOff x="0" y="0"/>
          <a:chExt cx="0" cy="0"/>
        </a:xfrm>
      </p:grpSpPr>
      <p:sp>
        <p:nvSpPr>
          <p:cNvPr id="4" name="Вертикальный заголовок 1"/>
          <p:cNvSpPr>
            <a:spLocks noGrp="1"/>
          </p:cNvSpPr>
          <p:nvPr>
            <p:ph type="title" orient="vert"/>
          </p:nvPr>
        </p:nvSpPr>
        <p:spPr bwMode="auto">
          <a:xfrm>
            <a:off x="6629400" y="274638"/>
            <a:ext cx="2057400" cy="5851525"/>
          </a:xfrm>
        </p:spPr>
        <p:txBody>
          <a:bodyPr vert="eaVert"/>
          <a:lstStyle/>
          <a:p>
            <a:pPr>
              <a:defRPr/>
            </a:pPr>
            <a:r>
              <a:rPr lang="ru-RU"/>
              <a:t>Образец заголовка</a:t>
            </a:r>
          </a:p>
        </p:txBody>
      </p:sp>
      <p:sp>
        <p:nvSpPr>
          <p:cNvPr id="5" name="Вертикальный текст 2"/>
          <p:cNvSpPr>
            <a:spLocks noGrp="1"/>
          </p:cNvSpPr>
          <p:nvPr>
            <p:ph type="body" orient="vert" idx="1"/>
          </p:nvPr>
        </p:nvSpPr>
        <p:spPr bwMode="auto">
          <a:xfrm>
            <a:off x="457200" y="274638"/>
            <a:ext cx="6019800" cy="5851525"/>
          </a:xfrm>
        </p:spPr>
        <p:txBody>
          <a:bodyPr vert="eaVert"/>
          <a:lstStyle/>
          <a:p>
            <a:pPr lvl="0">
              <a:defRPr/>
            </a:pPr>
            <a:r>
              <a:rPr lang="ru-RU"/>
              <a:t>Образец текста</a:t>
            </a:r>
          </a:p>
          <a:p>
            <a:pPr lvl="1">
              <a:defRPr/>
            </a:pPr>
            <a:r>
              <a:rPr lang="ru-RU"/>
              <a:t>Второй уровень</a:t>
            </a:r>
          </a:p>
          <a:p>
            <a:pPr lvl="2">
              <a:defRPr/>
            </a:pPr>
            <a:r>
              <a:rPr lang="ru-RU"/>
              <a:t>Третий уровень</a:t>
            </a:r>
          </a:p>
          <a:p>
            <a:pPr lvl="3">
              <a:defRPr/>
            </a:pPr>
            <a:r>
              <a:rPr lang="ru-RU"/>
              <a:t>Четвертый уровень</a:t>
            </a:r>
          </a:p>
          <a:p>
            <a:pPr lvl="4">
              <a:defRPr/>
            </a:pPr>
            <a:r>
              <a:rPr lang="ru-RU"/>
              <a:t>Пятый уровень</a:t>
            </a:r>
          </a:p>
        </p:txBody>
      </p:sp>
      <p:sp>
        <p:nvSpPr>
          <p:cNvPr id="6" name="Дата 3"/>
          <p:cNvSpPr>
            <a:spLocks noGrp="1"/>
          </p:cNvSpPr>
          <p:nvPr>
            <p:ph type="dt" sz="half" idx="10"/>
          </p:nvPr>
        </p:nvSpPr>
        <p:spPr bwMode="auto"/>
        <p:txBody>
          <a:bodyPr/>
          <a:lstStyle/>
          <a:p>
            <a:pPr>
              <a:defRPr/>
            </a:pPr>
            <a:fld id="{C2045612-7859-48AF-AC07-AE1D6F652EC7}" type="datetimeFigureOut">
              <a:t>22.02.2018</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0DE4A0E3-01A8-46E9-B055-23B459748682}" type="slidenum">
              <a:t>‹#›</a:t>
            </a:fld>
            <a:endParaRPr lang="ru-RU"/>
          </a:p>
        </p:txBody>
      </p:sp>
    </p:spTree>
  </p:cSld>
  <p:clrMapOvr>
    <a:masterClrMapping/>
  </p:clrMapOvr>
  <p:hf/>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0D4BAB-5BA3-4869-A10D-7979BD319471}"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695430-CBFA-4DA4-9B6B-2B3BBF8CA295}" type="slidenum">
              <a:rPr lang="ru-RU" smtClean="0"/>
              <a:t>‹#›</a:t>
            </a:fld>
            <a:endParaRPr lang="ru-RU"/>
          </a:p>
        </p:txBody>
      </p:sp>
    </p:spTree>
    <p:extLst>
      <p:ext uri="{BB962C8B-B14F-4D97-AF65-F5344CB8AC3E}">
        <p14:creationId xmlns:p14="http://schemas.microsoft.com/office/powerpoint/2010/main" val="948261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0D4BAB-5BA3-4869-A10D-7979BD319471}"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695430-CBFA-4DA4-9B6B-2B3BBF8CA295}" type="slidenum">
              <a:rPr lang="ru-RU" smtClean="0"/>
              <a:t>‹#›</a:t>
            </a:fld>
            <a:endParaRPr lang="ru-RU"/>
          </a:p>
        </p:txBody>
      </p:sp>
    </p:spTree>
    <p:extLst>
      <p:ext uri="{BB962C8B-B14F-4D97-AF65-F5344CB8AC3E}">
        <p14:creationId xmlns:p14="http://schemas.microsoft.com/office/powerpoint/2010/main" val="510381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0D4BAB-5BA3-4869-A10D-7979BD319471}"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695430-CBFA-4DA4-9B6B-2B3BBF8CA295}" type="slidenum">
              <a:rPr lang="ru-RU" smtClean="0"/>
              <a:t>‹#›</a:t>
            </a:fld>
            <a:endParaRPr lang="ru-RU"/>
          </a:p>
        </p:txBody>
      </p:sp>
    </p:spTree>
    <p:extLst>
      <p:ext uri="{BB962C8B-B14F-4D97-AF65-F5344CB8AC3E}">
        <p14:creationId xmlns:p14="http://schemas.microsoft.com/office/powerpoint/2010/main" val="501894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0D4BAB-5BA3-4869-A10D-7979BD319471}" type="datetimeFigureOut">
              <a:rPr lang="ru-RU" smtClean="0"/>
              <a:t>22.02.2018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695430-CBFA-4DA4-9B6B-2B3BBF8CA295}" type="slidenum">
              <a:rPr lang="ru-RU" smtClean="0"/>
              <a:t>‹#›</a:t>
            </a:fld>
            <a:endParaRPr lang="ru-RU"/>
          </a:p>
        </p:txBody>
      </p:sp>
    </p:spTree>
    <p:extLst>
      <p:ext uri="{BB962C8B-B14F-4D97-AF65-F5344CB8AC3E}">
        <p14:creationId xmlns:p14="http://schemas.microsoft.com/office/powerpoint/2010/main" val="3353643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0D4BAB-5BA3-4869-A10D-7979BD319471}" type="datetimeFigureOut">
              <a:rPr lang="ru-RU" smtClean="0"/>
              <a:t>22.02.2018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695430-CBFA-4DA4-9B6B-2B3BBF8CA295}" type="slidenum">
              <a:rPr lang="ru-RU" smtClean="0"/>
              <a:t>‹#›</a:t>
            </a:fld>
            <a:endParaRPr lang="ru-RU"/>
          </a:p>
        </p:txBody>
      </p:sp>
    </p:spTree>
    <p:extLst>
      <p:ext uri="{BB962C8B-B14F-4D97-AF65-F5344CB8AC3E}">
        <p14:creationId xmlns:p14="http://schemas.microsoft.com/office/powerpoint/2010/main" val="2911253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0D4BAB-5BA3-4869-A10D-7979BD319471}" type="datetimeFigureOut">
              <a:rPr lang="ru-RU" smtClean="0"/>
              <a:t>22.02.2018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695430-CBFA-4DA4-9B6B-2B3BBF8CA295}" type="slidenum">
              <a:rPr lang="ru-RU" smtClean="0"/>
              <a:t>‹#›</a:t>
            </a:fld>
            <a:endParaRPr lang="ru-RU"/>
          </a:p>
        </p:txBody>
      </p:sp>
    </p:spTree>
    <p:extLst>
      <p:ext uri="{BB962C8B-B14F-4D97-AF65-F5344CB8AC3E}">
        <p14:creationId xmlns:p14="http://schemas.microsoft.com/office/powerpoint/2010/main" val="773751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C2045612-7859-48AF-AC07-AE1D6F652EC7}"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DE4A0E3-01A8-46E9-B055-23B459748682}" type="slidenum">
              <a:rPr lang="ru-RU" smtClean="0"/>
              <a:t>‹#›</a:t>
            </a:fld>
            <a:endParaRPr lang="ru-RU"/>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109538"/>
            <a:ext cx="8924925"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975348"/>
      </p:ext>
    </p:extLst>
  </p:cSld>
  <p:clrMapOvr>
    <a:masterClrMapping/>
  </p:clrMapOvr>
  <p:hf/>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0D4BAB-5BA3-4869-A10D-7979BD319471}" type="datetimeFigureOut">
              <a:rPr lang="ru-RU" smtClean="0"/>
              <a:t>22.02.2018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695430-CBFA-4DA4-9B6B-2B3BBF8CA295}" type="slidenum">
              <a:rPr lang="ru-RU" smtClean="0"/>
              <a:t>‹#›</a:t>
            </a:fld>
            <a:endParaRPr lang="ru-RU"/>
          </a:p>
        </p:txBody>
      </p:sp>
    </p:spTree>
    <p:extLst>
      <p:ext uri="{BB962C8B-B14F-4D97-AF65-F5344CB8AC3E}">
        <p14:creationId xmlns:p14="http://schemas.microsoft.com/office/powerpoint/2010/main" val="930864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0D4BAB-5BA3-4869-A10D-7979BD319471}" type="datetimeFigureOut">
              <a:rPr lang="ru-RU" smtClean="0"/>
              <a:t>22.02.2018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695430-CBFA-4DA4-9B6B-2B3BBF8CA295}" type="slidenum">
              <a:rPr lang="ru-RU" smtClean="0"/>
              <a:t>‹#›</a:t>
            </a:fld>
            <a:endParaRPr lang="ru-RU"/>
          </a:p>
        </p:txBody>
      </p:sp>
    </p:spTree>
    <p:extLst>
      <p:ext uri="{BB962C8B-B14F-4D97-AF65-F5344CB8AC3E}">
        <p14:creationId xmlns:p14="http://schemas.microsoft.com/office/powerpoint/2010/main" val="166367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0D4BAB-5BA3-4869-A10D-7979BD319471}" type="datetimeFigureOut">
              <a:rPr lang="ru-RU" smtClean="0"/>
              <a:t>22.02.2018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695430-CBFA-4DA4-9B6B-2B3BBF8CA295}" type="slidenum">
              <a:rPr lang="ru-RU" smtClean="0"/>
              <a:t>‹#›</a:t>
            </a:fld>
            <a:endParaRPr lang="ru-RU"/>
          </a:p>
        </p:txBody>
      </p:sp>
    </p:spTree>
    <p:extLst>
      <p:ext uri="{BB962C8B-B14F-4D97-AF65-F5344CB8AC3E}">
        <p14:creationId xmlns:p14="http://schemas.microsoft.com/office/powerpoint/2010/main" val="284140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0D4BAB-5BA3-4869-A10D-7979BD319471}"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695430-CBFA-4DA4-9B6B-2B3BBF8CA295}" type="slidenum">
              <a:rPr lang="ru-RU" smtClean="0"/>
              <a:t>‹#›</a:t>
            </a:fld>
            <a:endParaRPr lang="ru-RU"/>
          </a:p>
        </p:txBody>
      </p:sp>
    </p:spTree>
    <p:extLst>
      <p:ext uri="{BB962C8B-B14F-4D97-AF65-F5344CB8AC3E}">
        <p14:creationId xmlns:p14="http://schemas.microsoft.com/office/powerpoint/2010/main" val="2747572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0D4BAB-5BA3-4869-A10D-7979BD319471}"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695430-CBFA-4DA4-9B6B-2B3BBF8CA295}" type="slidenum">
              <a:rPr lang="ru-RU" smtClean="0"/>
              <a:t>‹#›</a:t>
            </a:fld>
            <a:endParaRPr lang="ru-RU"/>
          </a:p>
        </p:txBody>
      </p:sp>
    </p:spTree>
    <p:extLst>
      <p:ext uri="{BB962C8B-B14F-4D97-AF65-F5344CB8AC3E}">
        <p14:creationId xmlns:p14="http://schemas.microsoft.com/office/powerpoint/2010/main" val="526105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C2045612-7859-48AF-AC07-AE1D6F652EC7}" type="datetimeFigureOut">
              <a:rPr lang="ru-RU" smtClean="0"/>
              <a:t>22.02.2018</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DE4A0E3-01A8-46E9-B055-23B459748682}" type="slidenum">
              <a:rPr lang="ru-RU" smtClean="0"/>
              <a:t>‹#›</a:t>
            </a:fld>
            <a:endParaRPr lang="ru-RU"/>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109538"/>
            <a:ext cx="8924925"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417227"/>
      </p:ext>
    </p:extLst>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C2045612-7859-48AF-AC07-AE1D6F652EC7}" type="datetimeFigureOut">
              <a:rPr lang="ru-RU" smtClean="0"/>
              <a:t>22.02.2018</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0DE4A0E3-01A8-46E9-B055-23B459748682}" type="slidenum">
              <a:rPr lang="ru-RU" smtClean="0"/>
              <a:t>‹#›</a:t>
            </a:fld>
            <a:endParaRPr lang="ru-RU"/>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109538"/>
            <a:ext cx="8924925"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938" y="261938"/>
            <a:ext cx="8924925"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603019"/>
      </p:ext>
    </p:extLst>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938" y="261938"/>
            <a:ext cx="8924925"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C2045612-7859-48AF-AC07-AE1D6F652EC7}" type="datetimeFigureOut">
              <a:rPr lang="ru-RU" smtClean="0"/>
              <a:t>22.02.2018</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0DE4A0E3-01A8-46E9-B055-23B459748682}" type="slidenum">
              <a:rPr lang="ru-RU" smtClean="0"/>
              <a:t>‹#›</a:t>
            </a:fld>
            <a:endParaRPr lang="ru-RU"/>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109538"/>
            <a:ext cx="8924925"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455913"/>
      </p:ext>
    </p:extLst>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C2045612-7859-48AF-AC07-AE1D6F652EC7}" type="datetimeFigureOut">
              <a:rPr lang="ru-RU" smtClean="0"/>
              <a:t>22.02.2018</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0DE4A0E3-01A8-46E9-B055-23B459748682}" type="slidenum">
              <a:rPr lang="ru-RU" smtClean="0"/>
              <a:t>‹#›</a:t>
            </a:fld>
            <a:endParaRPr lang="ru-RU"/>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109538"/>
            <a:ext cx="8924925"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787493"/>
      </p:ext>
    </p:extLst>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C2045612-7859-48AF-AC07-AE1D6F652EC7}" type="datetimeFigureOut">
              <a:rPr lang="ru-RU" smtClean="0"/>
              <a:t>22.02.2018</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DE4A0E3-01A8-46E9-B055-23B459748682}" type="slidenum">
              <a:rPr lang="ru-RU" smtClean="0"/>
              <a:t>‹#›</a:t>
            </a:fld>
            <a:endParaRPr lang="ru-RU"/>
          </a:p>
        </p:txBody>
      </p:sp>
    </p:spTree>
    <p:extLst>
      <p:ext uri="{BB962C8B-B14F-4D97-AF65-F5344CB8AC3E}">
        <p14:creationId xmlns:p14="http://schemas.microsoft.com/office/powerpoint/2010/main" val="1138930071"/>
      </p:ext>
    </p:extLst>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C2045612-7859-48AF-AC07-AE1D6F652EC7}" type="datetimeFigureOut">
              <a:rPr lang="ru-RU" smtClean="0"/>
              <a:t>22.02.2018</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DE4A0E3-01A8-46E9-B055-23B459748682}" type="slidenum">
              <a:rPr lang="ru-RU" smtClean="0"/>
              <a:t>‹#›</a:t>
            </a:fld>
            <a:endParaRPr lang="ru-RU"/>
          </a:p>
        </p:txBody>
      </p:sp>
    </p:spTree>
    <p:extLst>
      <p:ext uri="{BB962C8B-B14F-4D97-AF65-F5344CB8AC3E}">
        <p14:creationId xmlns:p14="http://schemas.microsoft.com/office/powerpoint/2010/main" val="1378699575"/>
      </p:ext>
    </p:extLst>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2045612-7859-48AF-AC07-AE1D6F652EC7}" type="datetimeFigureOut">
              <a:rPr lang="ru-RU" smtClean="0"/>
              <a:t>22.02.2018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E4A0E3-01A8-46E9-B055-23B459748682}" type="slidenum">
              <a:rPr lang="ru-RU" smtClean="0"/>
              <a:t>‹#›</a:t>
            </a:fld>
            <a:endParaRPr lang="ru-RU"/>
          </a:p>
        </p:txBody>
      </p:sp>
    </p:spTree>
    <p:extLst>
      <p:ext uri="{BB962C8B-B14F-4D97-AF65-F5344CB8AC3E}">
        <p14:creationId xmlns:p14="http://schemas.microsoft.com/office/powerpoint/2010/main" val="8348829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 id="2147483650" r:id="rId14"/>
    <p:sldLayoutId id="2147483651" r:id="rId15"/>
    <p:sldLayoutId id="2147483652" r:id="rId16"/>
    <p:sldLayoutId id="2147483653" r:id="rId17"/>
    <p:sldLayoutId id="2147483654" r:id="rId18"/>
    <p:sldLayoutId id="2147483655" r:id="rId19"/>
    <p:sldLayoutId id="2147483656" r:id="rId20"/>
    <p:sldLayoutId id="2147483657" r:id="rId21"/>
    <p:sldLayoutId id="2147483658" r:id="rId22"/>
    <p:sldLayoutId id="2147483659" r:id="rId23"/>
  </p:sldLayoutIdLst>
  <p:hf/>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D4BAB-5BA3-4869-A10D-7979BD319471}" type="datetimeFigureOut">
              <a:rPr lang="ru-RU" smtClean="0"/>
              <a:t>22.02.2018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95430-CBFA-4DA4-9B6B-2B3BBF8CA295}" type="slidenum">
              <a:rPr lang="ru-RU" smtClean="0"/>
              <a:t>‹#›</a:t>
            </a:fld>
            <a:endParaRPr lang="ru-RU"/>
          </a:p>
        </p:txBody>
      </p:sp>
    </p:spTree>
    <p:extLst>
      <p:ext uri="{BB962C8B-B14F-4D97-AF65-F5344CB8AC3E}">
        <p14:creationId xmlns:p14="http://schemas.microsoft.com/office/powerpoint/2010/main" val="14782787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subTitle" idx="1"/>
          </p:nvPr>
        </p:nvSpPr>
        <p:spPr bwMode="auto">
          <a:xfrm>
            <a:off x="1042988" y="3860800"/>
            <a:ext cx="7016750" cy="2160488"/>
          </a:xfrm>
        </p:spPr>
        <p:txBody>
          <a:bodyPr/>
          <a:lstStyle/>
          <a:p>
            <a:pPr>
              <a:lnSpc>
                <a:spcPct val="80000"/>
              </a:lnSpc>
              <a:defRPr/>
            </a:pPr>
            <a:endParaRPr lang="en-US" sz="2800" b="1" dirty="0">
              <a:solidFill>
                <a:srgbClr val="0000FF"/>
              </a:solidFill>
            </a:endParaRPr>
          </a:p>
          <a:p>
            <a:pPr>
              <a:lnSpc>
                <a:spcPct val="80000"/>
              </a:lnSpc>
              <a:defRPr/>
            </a:pPr>
            <a:r>
              <a:rPr lang="en-US" sz="2800" b="1" dirty="0">
                <a:solidFill>
                  <a:srgbClr val="C00000"/>
                </a:solidFill>
              </a:rPr>
              <a:t>V.V. </a:t>
            </a:r>
            <a:r>
              <a:rPr lang="en-US" sz="2800" b="1" dirty="0" err="1">
                <a:solidFill>
                  <a:srgbClr val="C00000"/>
                </a:solidFill>
              </a:rPr>
              <a:t>Korenkov</a:t>
            </a:r>
            <a:endParaRPr lang="en-US" sz="2800" b="1" dirty="0">
              <a:solidFill>
                <a:srgbClr val="C00000"/>
              </a:solidFill>
            </a:endParaRPr>
          </a:p>
          <a:p>
            <a:pPr>
              <a:lnSpc>
                <a:spcPct val="80000"/>
              </a:lnSpc>
              <a:defRPr/>
            </a:pPr>
            <a:endParaRPr lang="en-US" sz="2800" b="1" dirty="0">
              <a:solidFill>
                <a:srgbClr val="0000FF"/>
              </a:solidFill>
            </a:endParaRPr>
          </a:p>
          <a:p>
            <a:pPr>
              <a:defRPr/>
            </a:pPr>
            <a:r>
              <a:rPr lang="en-US" sz="2200" b="1" dirty="0"/>
              <a:t>The 123rd Session of the JINR Scientific Council</a:t>
            </a:r>
          </a:p>
          <a:p>
            <a:pPr>
              <a:defRPr/>
            </a:pPr>
            <a:r>
              <a:rPr lang="en-US" sz="2200" b="1" dirty="0"/>
              <a:t> 22 – 23 February 2018</a:t>
            </a:r>
            <a:endParaRPr lang="ru-RU" sz="2200" b="1" dirty="0"/>
          </a:p>
        </p:txBody>
      </p:sp>
      <p:pic>
        <p:nvPicPr>
          <p:cNvPr id="5" name="Picture 4" descr="embeng"/>
          <p:cNvPicPr>
            <a:picLocks noChangeAspect="1" noChangeArrowheads="1"/>
          </p:cNvPicPr>
          <p:nvPr/>
        </p:nvPicPr>
        <p:blipFill>
          <a:blip r:embed="rId2"/>
          <a:stretch/>
        </p:blipFill>
        <p:spPr bwMode="auto">
          <a:xfrm>
            <a:off x="2339975" y="260350"/>
            <a:ext cx="4059238" cy="3060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3"/>
          <p:cNvPicPr>
            <a:picLocks noChangeAspect="1" noChangeArrowheads="1"/>
          </p:cNvPicPr>
          <p:nvPr/>
        </p:nvPicPr>
        <p:blipFill rotWithShape="1">
          <a:blip r:embed="rId2"/>
          <a:srcRect l="51711"/>
          <a:stretch/>
        </p:blipFill>
        <p:spPr bwMode="auto">
          <a:xfrm>
            <a:off x="6133013" y="735908"/>
            <a:ext cx="2747984" cy="5680553"/>
          </a:xfrm>
          <a:prstGeom prst="rect">
            <a:avLst/>
          </a:prstGeom>
          <a:noFill/>
          <a:ln>
            <a:noFill/>
          </a:ln>
        </p:spPr>
      </p:pic>
      <p:sp>
        <p:nvSpPr>
          <p:cNvPr id="5" name="TextBox 2"/>
          <p:cNvSpPr>
            <a:spLocks/>
          </p:cNvSpPr>
          <p:nvPr/>
        </p:nvSpPr>
        <p:spPr bwMode="auto">
          <a:xfrm>
            <a:off x="1164644" y="372696"/>
            <a:ext cx="6984776" cy="461665"/>
          </a:xfrm>
          <a:prstGeom prst="rect">
            <a:avLst/>
          </a:prstGeom>
          <a:noFill/>
        </p:spPr>
        <p:txBody>
          <a:bodyPr wrap="square" rtlCol="0">
            <a:spAutoFit/>
          </a:bodyPr>
          <a:lstStyle/>
          <a:p>
            <a:pPr algn="ctr">
              <a:defRPr/>
            </a:pPr>
            <a:r>
              <a:rPr lang="en-US" sz="2400" b="1" dirty="0">
                <a:ln w="6600">
                  <a:solidFill>
                    <a:srgbClr val="C0504D"/>
                  </a:solidFill>
                  <a:prstDash val="solid"/>
                </a:ln>
                <a:solidFill>
                  <a:srgbClr val="C00000"/>
                </a:solidFill>
                <a:latin typeface="Arial"/>
              </a:rPr>
              <a:t>LIT resources from 2013 to 2017</a:t>
            </a:r>
            <a:endParaRPr lang="ru-RU" sz="2400" b="1" dirty="0">
              <a:ln w="6600">
                <a:solidFill>
                  <a:srgbClr val="C0504D"/>
                </a:solidFill>
                <a:prstDash val="solid"/>
              </a:ln>
              <a:solidFill>
                <a:srgbClr val="C00000"/>
              </a:solidFill>
              <a:latin typeface="Arial"/>
            </a:endParaRPr>
          </a:p>
        </p:txBody>
      </p:sp>
      <p:sp>
        <p:nvSpPr>
          <p:cNvPr id="7" name="Прямоугольник 5"/>
          <p:cNvSpPr/>
          <p:nvPr/>
        </p:nvSpPr>
        <p:spPr bwMode="auto">
          <a:xfrm>
            <a:off x="41156" y="1081863"/>
            <a:ext cx="4026788" cy="1015663"/>
          </a:xfrm>
          <a:prstGeom prst="rect">
            <a:avLst/>
          </a:prstGeom>
        </p:spPr>
        <p:txBody>
          <a:bodyPr wrap="square">
            <a:spAutoFit/>
          </a:bodyPr>
          <a:lstStyle/>
          <a:p>
            <a:pPr>
              <a:defRPr/>
            </a:pPr>
            <a:r>
              <a:rPr lang="en-US" sz="2000" b="1" dirty="0"/>
              <a:t>During the last 5 years </a:t>
            </a:r>
            <a:r>
              <a:rPr lang="en-US" sz="2000" b="1" dirty="0">
                <a:solidFill>
                  <a:srgbClr val="C00000"/>
                </a:solidFill>
              </a:rPr>
              <a:t>three new components  </a:t>
            </a:r>
            <a:r>
              <a:rPr lang="en-US" sz="2000" b="1" dirty="0" smtClean="0"/>
              <a:t>have been put </a:t>
            </a:r>
            <a:r>
              <a:rPr lang="en-US" sz="2000" b="1" dirty="0"/>
              <a:t>into </a:t>
            </a:r>
            <a:r>
              <a:rPr lang="en-US" sz="2000" b="1" dirty="0" smtClean="0"/>
              <a:t>operation:</a:t>
            </a:r>
            <a:endParaRPr lang="en-US" sz="2000" b="1" dirty="0"/>
          </a:p>
        </p:txBody>
      </p:sp>
      <p:sp>
        <p:nvSpPr>
          <p:cNvPr id="9" name="Прямоугольник 1"/>
          <p:cNvSpPr/>
          <p:nvPr/>
        </p:nvSpPr>
        <p:spPr bwMode="auto">
          <a:xfrm>
            <a:off x="1339851" y="6093296"/>
            <a:ext cx="4572000" cy="646331"/>
          </a:xfrm>
          <a:prstGeom prst="rect">
            <a:avLst/>
          </a:prstGeom>
        </p:spPr>
        <p:txBody>
          <a:bodyPr>
            <a:spAutoFit/>
          </a:bodyPr>
          <a:lstStyle/>
          <a:p>
            <a:pPr>
              <a:defRPr/>
            </a:pPr>
            <a:r>
              <a:rPr lang="en-US" dirty="0">
                <a:solidFill>
                  <a:srgbClr val="0066FF"/>
                </a:solidFill>
              </a:rPr>
              <a:t>New engineering </a:t>
            </a:r>
            <a:r>
              <a:rPr lang="en-US" dirty="0" smtClean="0">
                <a:solidFill>
                  <a:srgbClr val="0066FF"/>
                </a:solidFill>
              </a:rPr>
              <a:t>infrastructure</a:t>
            </a:r>
            <a:r>
              <a:rPr lang="en-US" dirty="0">
                <a:solidFill>
                  <a:srgbClr val="0066FF"/>
                </a:solidFill>
              </a:rPr>
              <a:t>.</a:t>
            </a:r>
          </a:p>
          <a:p>
            <a:pPr>
              <a:defRPr/>
            </a:pPr>
            <a:r>
              <a:rPr lang="en-US" dirty="0" smtClean="0">
                <a:solidFill>
                  <a:srgbClr val="0066FF"/>
                </a:solidFill>
              </a:rPr>
              <a:t>Modernization of </a:t>
            </a:r>
            <a:r>
              <a:rPr lang="en-US" dirty="0">
                <a:solidFill>
                  <a:srgbClr val="0066FF"/>
                </a:solidFill>
              </a:rPr>
              <a:t>LIT building.</a:t>
            </a:r>
            <a:endParaRPr lang="ru-RU" dirty="0">
              <a:solidFill>
                <a:srgbClr val="0066FF"/>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544016892"/>
              </p:ext>
            </p:extLst>
          </p:nvPr>
        </p:nvGraphicFramePr>
        <p:xfrm>
          <a:off x="41156" y="2182284"/>
          <a:ext cx="4162446" cy="1925320"/>
        </p:xfrm>
        <a:graphic>
          <a:graphicData uri="http://schemas.openxmlformats.org/drawingml/2006/table">
            <a:tbl>
              <a:tblPr firstRow="1" bandRow="1">
                <a:tableStyleId>{69CF1AB2-1976-4502-BF36-3FF5EA218861}</a:tableStyleId>
              </a:tblPr>
              <a:tblGrid>
                <a:gridCol w="4162446"/>
              </a:tblGrid>
              <a:tr h="899303">
                <a:tc>
                  <a:txBody>
                    <a:bodyPr/>
                    <a:lstStyle/>
                    <a:p>
                      <a:pPr marL="285750" indent="-285750">
                        <a:buClr>
                          <a:srgbClr val="0000FF"/>
                        </a:buClr>
                        <a:buSzPct val="157000"/>
                        <a:buFont typeface="Wingdings" panose="05000000000000000000" pitchFamily="2" charset="2"/>
                        <a:buChar char="ü"/>
                      </a:pPr>
                      <a:r>
                        <a:rPr lang="en-US" b="1" dirty="0" smtClean="0"/>
                        <a:t>Tier-1 center – JINR Basic Facility.  One of 7 world centers for the CMS experiment.</a:t>
                      </a:r>
                      <a:endParaRPr lang="ru-RU" b="1" dirty="0"/>
                    </a:p>
                  </a:txBody>
                  <a:tcPr/>
                </a:tc>
              </a:tr>
              <a:tr h="370840">
                <a:tc>
                  <a:txBody>
                    <a:bodyPr/>
                    <a:lstStyle/>
                    <a:p>
                      <a:pPr marL="285750" indent="-285750">
                        <a:buClr>
                          <a:srgbClr val="0000FF"/>
                        </a:buClr>
                        <a:buSzPct val="157000"/>
                        <a:buFont typeface="Wingdings" panose="05000000000000000000" pitchFamily="2" charset="2"/>
                        <a:buChar char="ü"/>
                      </a:pPr>
                      <a:r>
                        <a:rPr lang="en-GB" b="1" dirty="0" smtClean="0"/>
                        <a:t>JINR cloud infrastructure.</a:t>
                      </a:r>
                      <a:endParaRPr lang="en-GB" b="1" dirty="0"/>
                    </a:p>
                  </a:txBody>
                  <a:tcPr/>
                </a:tc>
              </a:tr>
              <a:tr h="370840">
                <a:tc>
                  <a:txBody>
                    <a:bodyPr/>
                    <a:lstStyle/>
                    <a:p>
                      <a:pPr marL="285750" indent="-285750">
                        <a:buClr>
                          <a:srgbClr val="0000FF"/>
                        </a:buClr>
                        <a:buSzPct val="157000"/>
                        <a:buFont typeface="Wingdings" panose="05000000000000000000" pitchFamily="2" charset="2"/>
                        <a:buChar char="ü"/>
                      </a:pPr>
                      <a:r>
                        <a:rPr lang="en-GB" b="1" dirty="0" smtClean="0"/>
                        <a:t>Heterogeneous computation cluster HybriLIT.</a:t>
                      </a:r>
                      <a:endParaRPr lang="ru-RU" b="1" dirty="0"/>
                    </a:p>
                  </a:txBody>
                  <a:tcPr/>
                </a:tc>
              </a:tr>
            </a:tbl>
          </a:graphicData>
        </a:graphic>
      </p:graphicFrame>
      <p:sp>
        <p:nvSpPr>
          <p:cNvPr id="11" name="Прямоугольник 10"/>
          <p:cNvSpPr/>
          <p:nvPr/>
        </p:nvSpPr>
        <p:spPr>
          <a:xfrm>
            <a:off x="41156" y="4118008"/>
            <a:ext cx="3835024" cy="2154436"/>
          </a:xfrm>
          <a:prstGeom prst="rect">
            <a:avLst/>
          </a:prstGeom>
        </p:spPr>
        <p:txBody>
          <a:bodyPr wrap="square">
            <a:spAutoFit/>
          </a:bodyPr>
          <a:lstStyle/>
          <a:p>
            <a:r>
              <a:rPr lang="en-US" dirty="0"/>
              <a:t>Increase of </a:t>
            </a:r>
            <a:endParaRPr lang="en-US" dirty="0" smtClean="0"/>
          </a:p>
          <a:p>
            <a:pPr marL="285750" indent="-285750">
              <a:buFont typeface="Arial" panose="020B0604020202020204" pitchFamily="34" charset="0"/>
              <a:buChar char="•"/>
            </a:pPr>
            <a:r>
              <a:rPr lang="en-US" sz="1600" dirty="0" smtClean="0"/>
              <a:t>LAN and WAN by </a:t>
            </a:r>
            <a:r>
              <a:rPr lang="en-US" sz="1600" b="1" dirty="0" smtClean="0">
                <a:solidFill>
                  <a:srgbClr val="0000FF"/>
                </a:solidFill>
              </a:rPr>
              <a:t>10 times</a:t>
            </a:r>
          </a:p>
          <a:p>
            <a:pPr marL="285750" indent="-285750">
              <a:buFont typeface="Arial" panose="020B0604020202020204" pitchFamily="34" charset="0"/>
              <a:buChar char="•"/>
            </a:pPr>
            <a:r>
              <a:rPr lang="en-US" sz="1600" dirty="0" smtClean="0"/>
              <a:t>Traffic by </a:t>
            </a:r>
            <a:r>
              <a:rPr lang="en-US" sz="1600" b="1" dirty="0" smtClean="0">
                <a:solidFill>
                  <a:srgbClr val="0000FF"/>
                </a:solidFill>
              </a:rPr>
              <a:t>~10 times</a:t>
            </a:r>
          </a:p>
          <a:p>
            <a:pPr marL="285750" indent="-285750">
              <a:buFont typeface="Arial" panose="020B0604020202020204" pitchFamily="34" charset="0"/>
              <a:buChar char="•"/>
            </a:pPr>
            <a:r>
              <a:rPr lang="en-US" sz="1600" dirty="0" smtClean="0"/>
              <a:t>computational nodes of CICC/Tier-2 and Tier-1 by </a:t>
            </a:r>
            <a:r>
              <a:rPr lang="en-US" sz="1600" b="1" dirty="0" smtClean="0">
                <a:solidFill>
                  <a:srgbClr val="0000FF"/>
                </a:solidFill>
              </a:rPr>
              <a:t>2 times</a:t>
            </a:r>
          </a:p>
          <a:p>
            <a:pPr marL="285750" indent="-285750">
              <a:buFont typeface="Arial" panose="020B0604020202020204" pitchFamily="34" charset="0"/>
              <a:buChar char="•"/>
            </a:pPr>
            <a:r>
              <a:rPr lang="en-US" sz="1600" dirty="0" smtClean="0"/>
              <a:t>storage system </a:t>
            </a:r>
            <a:r>
              <a:rPr lang="en-US" sz="1600" dirty="0"/>
              <a:t>by </a:t>
            </a:r>
            <a:r>
              <a:rPr lang="en-US" sz="1600" b="1" dirty="0" smtClean="0">
                <a:solidFill>
                  <a:srgbClr val="0000FF"/>
                </a:solidFill>
              </a:rPr>
              <a:t>3.5 times</a:t>
            </a:r>
            <a:endParaRPr lang="en-US" sz="1600" b="1" dirty="0">
              <a:solidFill>
                <a:srgbClr val="0000FF"/>
              </a:solidFill>
            </a:endParaRPr>
          </a:p>
          <a:p>
            <a:r>
              <a:rPr lang="en-US" dirty="0"/>
              <a:t>Tape robot for </a:t>
            </a:r>
            <a:r>
              <a:rPr lang="en-US" b="1" dirty="0" smtClean="0">
                <a:solidFill>
                  <a:srgbClr val="0000FF"/>
                </a:solidFill>
              </a:rPr>
              <a:t>9 </a:t>
            </a:r>
            <a:r>
              <a:rPr lang="en-US" b="1" dirty="0" err="1" smtClean="0">
                <a:solidFill>
                  <a:srgbClr val="0000FF"/>
                </a:solidFill>
              </a:rPr>
              <a:t>PByte</a:t>
            </a:r>
            <a:r>
              <a:rPr lang="en-US" b="1" dirty="0" smtClean="0">
                <a:solidFill>
                  <a:srgbClr val="0000FF"/>
                </a:solidFill>
              </a:rPr>
              <a:t> </a:t>
            </a:r>
            <a:r>
              <a:rPr lang="en-US" dirty="0"/>
              <a:t>was put into </a:t>
            </a:r>
            <a:r>
              <a:rPr lang="en-US" dirty="0" smtClean="0"/>
              <a:t>operation.</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8280"/>
          <a:stretch/>
        </p:blipFill>
        <p:spPr bwMode="auto">
          <a:xfrm>
            <a:off x="3923450" y="765694"/>
            <a:ext cx="3096822" cy="596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27984" y="1312696"/>
            <a:ext cx="126014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2013</a:t>
            </a:r>
            <a:endParaRPr lang="ru-RU" sz="3200" b="1"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bwMode="auto">
          <a:xfrm>
            <a:off x="6660232" y="1312695"/>
            <a:ext cx="126014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2017</a:t>
            </a:r>
            <a:endParaRPr lang="ru-RU" sz="3200" b="1" dirty="0">
              <a:solidFill>
                <a:srgbClr val="FFFF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Таблица 2"/>
          <p:cNvGraphicFramePr>
            <a:graphicFrameLocks noGrp="1"/>
          </p:cNvGraphicFramePr>
          <p:nvPr>
            <p:extLst>
              <p:ext uri="{D42A27DB-BD31-4B8C-83A1-F6EECF244321}">
                <p14:modId xmlns:p14="http://schemas.microsoft.com/office/powerpoint/2010/main" val="3702599609"/>
              </p:ext>
            </p:extLst>
          </p:nvPr>
        </p:nvGraphicFramePr>
        <p:xfrm>
          <a:off x="323528" y="5013176"/>
          <a:ext cx="8424936" cy="1529080"/>
        </p:xfrm>
        <a:graphic>
          <a:graphicData uri="http://schemas.openxmlformats.org/drawingml/2006/table">
            <a:tbl>
              <a:tblPr firstRow="1" bandRow="1">
                <a:tableStyleId>{35325A79-86EF-1E37-9ADD-483ADFC07A99}</a:tableStyleId>
              </a:tblPr>
              <a:tblGrid>
                <a:gridCol w="1404156"/>
                <a:gridCol w="1404156"/>
                <a:gridCol w="1404156"/>
                <a:gridCol w="1404156"/>
                <a:gridCol w="1404156"/>
                <a:gridCol w="1404156"/>
              </a:tblGrid>
              <a:tr h="370840">
                <a:tc>
                  <a:txBody>
                    <a:bodyPr/>
                    <a:lstStyle/>
                    <a:p>
                      <a:pPr>
                        <a:defRPr/>
                      </a:pPr>
                      <a:endParaRPr lang="ru-RU" dirty="0"/>
                    </a:p>
                  </a:txBody>
                  <a:tcPr/>
                </a:tc>
                <a:tc>
                  <a:txBody>
                    <a:bodyPr/>
                    <a:lstStyle/>
                    <a:p>
                      <a:pPr>
                        <a:defRPr/>
                      </a:pPr>
                      <a:r>
                        <a:rPr lang="en-US"/>
                        <a:t>2013</a:t>
                      </a:r>
                      <a:endParaRPr lang="ru-RU"/>
                    </a:p>
                  </a:txBody>
                  <a:tcPr/>
                </a:tc>
                <a:tc>
                  <a:txBody>
                    <a:bodyPr/>
                    <a:lstStyle/>
                    <a:p>
                      <a:pPr>
                        <a:defRPr/>
                      </a:pPr>
                      <a:r>
                        <a:rPr lang="en-US"/>
                        <a:t>2014</a:t>
                      </a:r>
                      <a:endParaRPr lang="ru-RU"/>
                    </a:p>
                  </a:txBody>
                  <a:tcPr/>
                </a:tc>
                <a:tc>
                  <a:txBody>
                    <a:bodyPr/>
                    <a:lstStyle/>
                    <a:p>
                      <a:pPr>
                        <a:defRPr/>
                      </a:pPr>
                      <a:r>
                        <a:rPr lang="en-US"/>
                        <a:t>2015</a:t>
                      </a:r>
                      <a:endParaRPr lang="ru-RU"/>
                    </a:p>
                  </a:txBody>
                  <a:tcPr/>
                </a:tc>
                <a:tc>
                  <a:txBody>
                    <a:bodyPr/>
                    <a:lstStyle/>
                    <a:p>
                      <a:pPr>
                        <a:defRPr/>
                      </a:pPr>
                      <a:r>
                        <a:rPr lang="en-US"/>
                        <a:t>2016</a:t>
                      </a:r>
                      <a:endParaRPr lang="ru-RU"/>
                    </a:p>
                  </a:txBody>
                  <a:tcPr/>
                </a:tc>
                <a:tc>
                  <a:txBody>
                    <a:bodyPr/>
                    <a:lstStyle/>
                    <a:p>
                      <a:pPr>
                        <a:defRPr/>
                      </a:pPr>
                      <a:r>
                        <a:rPr lang="en-US"/>
                        <a:t>2017</a:t>
                      </a:r>
                      <a:endParaRPr lang="ru-RU"/>
                    </a:p>
                  </a:txBody>
                  <a:tcPr/>
                </a:tc>
              </a:tr>
              <a:tr h="370840">
                <a:tc>
                  <a:txBody>
                    <a:bodyPr/>
                    <a:lstStyle/>
                    <a:p>
                      <a:pPr>
                        <a:defRPr/>
                      </a:pPr>
                      <a:r>
                        <a:rPr lang="en-GB" sz="1600" b="1" dirty="0"/>
                        <a:t>Journal publications</a:t>
                      </a:r>
                      <a:endParaRPr lang="ru-RU" sz="1600" b="1" dirty="0"/>
                    </a:p>
                  </a:txBody>
                  <a:tcPr/>
                </a:tc>
                <a:tc>
                  <a:txBody>
                    <a:bodyPr/>
                    <a:lstStyle/>
                    <a:p>
                      <a:pPr>
                        <a:defRPr/>
                      </a:pPr>
                      <a:r>
                        <a:rPr lang="en-US"/>
                        <a:t>194/96</a:t>
                      </a:r>
                      <a:endParaRPr lang="ru-RU"/>
                    </a:p>
                  </a:txBody>
                  <a:tcPr/>
                </a:tc>
                <a:tc>
                  <a:txBody>
                    <a:bodyPr/>
                    <a:lstStyle/>
                    <a:p>
                      <a:pPr>
                        <a:defRPr/>
                      </a:pPr>
                      <a:r>
                        <a:rPr lang="en-US"/>
                        <a:t>213/79</a:t>
                      </a:r>
                      <a:endParaRPr lang="ru-RU"/>
                    </a:p>
                  </a:txBody>
                  <a:tcPr/>
                </a:tc>
                <a:tc>
                  <a:txBody>
                    <a:bodyPr/>
                    <a:lstStyle/>
                    <a:p>
                      <a:pPr>
                        <a:defRPr/>
                      </a:pPr>
                      <a:r>
                        <a:rPr lang="en-US"/>
                        <a:t>192/84</a:t>
                      </a:r>
                      <a:endParaRPr lang="ru-RU"/>
                    </a:p>
                  </a:txBody>
                  <a:tcPr/>
                </a:tc>
                <a:tc>
                  <a:txBody>
                    <a:bodyPr/>
                    <a:lstStyle/>
                    <a:p>
                      <a:pPr>
                        <a:defRPr/>
                      </a:pPr>
                      <a:r>
                        <a:rPr lang="en-US"/>
                        <a:t>221/103</a:t>
                      </a:r>
                      <a:endParaRPr lang="ru-RU"/>
                    </a:p>
                  </a:txBody>
                  <a:tcPr/>
                </a:tc>
                <a:tc>
                  <a:txBody>
                    <a:bodyPr/>
                    <a:lstStyle/>
                    <a:p>
                      <a:pPr>
                        <a:defRPr/>
                      </a:pPr>
                      <a:r>
                        <a:rPr lang="en-US"/>
                        <a:t>214/119</a:t>
                      </a:r>
                      <a:endParaRPr lang="ru-RU"/>
                    </a:p>
                  </a:txBody>
                  <a:tcPr/>
                </a:tc>
              </a:tr>
              <a:tr h="370840">
                <a:tc>
                  <a:txBody>
                    <a:bodyPr/>
                    <a:lstStyle/>
                    <a:p>
                      <a:pPr>
                        <a:defRPr/>
                      </a:pPr>
                      <a:r>
                        <a:rPr lang="en-GB" sz="1600" b="1" dirty="0"/>
                        <a:t>Conference proceedings</a:t>
                      </a:r>
                      <a:endParaRPr lang="ru-RU" sz="1600" b="1" dirty="0"/>
                    </a:p>
                  </a:txBody>
                  <a:tcPr/>
                </a:tc>
                <a:tc>
                  <a:txBody>
                    <a:bodyPr/>
                    <a:lstStyle/>
                    <a:p>
                      <a:pPr>
                        <a:defRPr/>
                      </a:pPr>
                      <a:r>
                        <a:rPr lang="en-US"/>
                        <a:t>102</a:t>
                      </a:r>
                      <a:endParaRPr lang="ru-RU"/>
                    </a:p>
                  </a:txBody>
                  <a:tcPr/>
                </a:tc>
                <a:tc>
                  <a:txBody>
                    <a:bodyPr/>
                    <a:lstStyle/>
                    <a:p>
                      <a:pPr>
                        <a:defRPr/>
                      </a:pPr>
                      <a:r>
                        <a:rPr lang="en-US"/>
                        <a:t>52</a:t>
                      </a:r>
                      <a:endParaRPr lang="ru-RU"/>
                    </a:p>
                  </a:txBody>
                  <a:tcPr/>
                </a:tc>
                <a:tc>
                  <a:txBody>
                    <a:bodyPr/>
                    <a:lstStyle/>
                    <a:p>
                      <a:pPr>
                        <a:defRPr/>
                      </a:pPr>
                      <a:r>
                        <a:rPr lang="en-US"/>
                        <a:t>53</a:t>
                      </a:r>
                      <a:endParaRPr lang="ru-RU"/>
                    </a:p>
                  </a:txBody>
                  <a:tcPr/>
                </a:tc>
                <a:tc>
                  <a:txBody>
                    <a:bodyPr/>
                    <a:lstStyle/>
                    <a:p>
                      <a:pPr>
                        <a:defRPr/>
                      </a:pPr>
                      <a:r>
                        <a:rPr lang="en-US"/>
                        <a:t>65</a:t>
                      </a:r>
                      <a:endParaRPr lang="ru-RU"/>
                    </a:p>
                  </a:txBody>
                  <a:tcPr/>
                </a:tc>
                <a:tc>
                  <a:txBody>
                    <a:bodyPr/>
                    <a:lstStyle/>
                    <a:p>
                      <a:pPr>
                        <a:defRPr/>
                      </a:pPr>
                      <a:r>
                        <a:rPr lang="en-US"/>
                        <a:t>64</a:t>
                      </a:r>
                      <a:endParaRPr lang="ru-RU"/>
                    </a:p>
                  </a:txBody>
                  <a:tcPr/>
                </a:tc>
              </a:tr>
            </a:tbl>
          </a:graphicData>
        </a:graphic>
      </p:graphicFrame>
      <p:sp>
        <p:nvSpPr>
          <p:cNvPr id="5" name="TextBox 3"/>
          <p:cNvSpPr>
            <a:spLocks/>
          </p:cNvSpPr>
          <p:nvPr/>
        </p:nvSpPr>
        <p:spPr bwMode="auto">
          <a:xfrm>
            <a:off x="3059832" y="4365104"/>
            <a:ext cx="2940228" cy="523220"/>
          </a:xfrm>
          <a:prstGeom prst="rect">
            <a:avLst/>
          </a:prstGeom>
          <a:noFill/>
        </p:spPr>
        <p:txBody>
          <a:bodyPr wrap="none" rtlCol="0">
            <a:spAutoFit/>
          </a:bodyPr>
          <a:lstStyle/>
          <a:p>
            <a:pPr>
              <a:defRPr/>
            </a:pPr>
            <a:r>
              <a:rPr lang="en-US" sz="2800" b="1" dirty="0">
                <a:ln w="6600">
                  <a:solidFill>
                    <a:srgbClr val="C0504D"/>
                  </a:solidFill>
                  <a:prstDash val="solid"/>
                </a:ln>
                <a:solidFill>
                  <a:srgbClr val="C00000"/>
                </a:solidFill>
                <a:latin typeface="Arial"/>
              </a:rPr>
              <a:t>LIT publications</a:t>
            </a:r>
            <a:endParaRPr lang="ru-RU" sz="2800" b="1" dirty="0">
              <a:ln w="6600">
                <a:solidFill>
                  <a:srgbClr val="C0504D"/>
                </a:solidFill>
                <a:prstDash val="solid"/>
              </a:ln>
              <a:solidFill>
                <a:srgbClr val="C00000"/>
              </a:solidFill>
              <a:latin typeface="Arial"/>
            </a:endParaRPr>
          </a:p>
        </p:txBody>
      </p:sp>
      <p:graphicFrame>
        <p:nvGraphicFramePr>
          <p:cNvPr id="6" name="Таблица 4"/>
          <p:cNvGraphicFramePr>
            <a:graphicFrameLocks noGrp="1"/>
          </p:cNvGraphicFramePr>
          <p:nvPr/>
        </p:nvGraphicFramePr>
        <p:xfrm>
          <a:off x="899592" y="2108763"/>
          <a:ext cx="7272807" cy="2123440"/>
        </p:xfrm>
        <a:graphic>
          <a:graphicData uri="http://schemas.openxmlformats.org/drawingml/2006/table">
            <a:tbl>
              <a:tblPr firstRow="1" bandRow="1">
                <a:tableStyleId>{35325A79-86EF-1E37-9ADD-483ADFC07A99}</a:tableStyleId>
              </a:tblPr>
              <a:tblGrid>
                <a:gridCol w="1672096"/>
                <a:gridCol w="1672096"/>
                <a:gridCol w="1672096"/>
                <a:gridCol w="2256519"/>
              </a:tblGrid>
              <a:tr h="370840">
                <a:tc>
                  <a:txBody>
                    <a:bodyPr/>
                    <a:lstStyle/>
                    <a:p>
                      <a:pPr algn="ctr">
                        <a:defRPr/>
                      </a:pPr>
                      <a:endParaRPr lang="ru-RU"/>
                    </a:p>
                  </a:txBody>
                  <a:tcPr/>
                </a:tc>
                <a:tc>
                  <a:txBody>
                    <a:bodyPr/>
                    <a:lstStyle/>
                    <a:p>
                      <a:pPr algn="ctr">
                        <a:defRPr/>
                      </a:pPr>
                      <a:r>
                        <a:rPr lang="en-US"/>
                        <a:t>Total</a:t>
                      </a:r>
                      <a:endParaRPr lang="ru-RU"/>
                    </a:p>
                  </a:txBody>
                  <a:tcPr/>
                </a:tc>
                <a:tc>
                  <a:txBody>
                    <a:bodyPr/>
                    <a:lstStyle/>
                    <a:p>
                      <a:pPr algn="ctr">
                        <a:defRPr/>
                      </a:pPr>
                      <a:r>
                        <a:rPr lang="en-US"/>
                        <a:t>From Russia</a:t>
                      </a:r>
                      <a:endParaRPr lang="ru-RU"/>
                    </a:p>
                  </a:txBody>
                  <a:tcPr/>
                </a:tc>
                <a:tc>
                  <a:txBody>
                    <a:bodyPr/>
                    <a:lstStyle/>
                    <a:p>
                      <a:pPr algn="ctr">
                        <a:defRPr/>
                      </a:pPr>
                      <a:r>
                        <a:rPr lang="en-US"/>
                        <a:t>Outside Russia </a:t>
                      </a:r>
                      <a:endParaRPr lang="ru-RU"/>
                    </a:p>
                  </a:txBody>
                  <a:tcPr/>
                </a:tc>
              </a:tr>
              <a:tr h="370840">
                <a:tc>
                  <a:txBody>
                    <a:bodyPr/>
                    <a:lstStyle/>
                    <a:p>
                      <a:pPr algn="ctr">
                        <a:defRPr/>
                      </a:pPr>
                      <a:r>
                        <a:rPr lang="en-US" b="1"/>
                        <a:t>Doctor of science</a:t>
                      </a:r>
                      <a:endParaRPr lang="ru-RU" b="1"/>
                    </a:p>
                  </a:txBody>
                  <a:tcPr/>
                </a:tc>
                <a:tc>
                  <a:txBody>
                    <a:bodyPr/>
                    <a:lstStyle/>
                    <a:p>
                      <a:pPr algn="ctr">
                        <a:defRPr/>
                      </a:pPr>
                      <a:r>
                        <a:rPr lang="en-US"/>
                        <a:t>26</a:t>
                      </a:r>
                      <a:endParaRPr lang="ru-RU"/>
                    </a:p>
                  </a:txBody>
                  <a:tcPr/>
                </a:tc>
                <a:tc>
                  <a:txBody>
                    <a:bodyPr/>
                    <a:lstStyle/>
                    <a:p>
                      <a:pPr algn="ctr">
                        <a:defRPr/>
                      </a:pPr>
                      <a:r>
                        <a:rPr lang="en-US"/>
                        <a:t>21</a:t>
                      </a:r>
                      <a:endParaRPr lang="ru-RU"/>
                    </a:p>
                  </a:txBody>
                  <a:tcPr/>
                </a:tc>
                <a:tc>
                  <a:txBody>
                    <a:bodyPr/>
                    <a:lstStyle/>
                    <a:p>
                      <a:pPr algn="ctr">
                        <a:defRPr/>
                      </a:pPr>
                      <a:r>
                        <a:rPr lang="en-US"/>
                        <a:t>5</a:t>
                      </a:r>
                      <a:endParaRPr lang="ru-RU"/>
                    </a:p>
                  </a:txBody>
                  <a:tcPr/>
                </a:tc>
              </a:tr>
              <a:tr h="370840">
                <a:tc>
                  <a:txBody>
                    <a:bodyPr/>
                    <a:lstStyle/>
                    <a:p>
                      <a:pPr algn="ctr">
                        <a:defRPr/>
                      </a:pPr>
                      <a:r>
                        <a:rPr lang="en-US" b="1"/>
                        <a:t>PhD</a:t>
                      </a:r>
                      <a:endParaRPr lang="ru-RU" b="1"/>
                    </a:p>
                  </a:txBody>
                  <a:tcPr/>
                </a:tc>
                <a:tc>
                  <a:txBody>
                    <a:bodyPr/>
                    <a:lstStyle/>
                    <a:p>
                      <a:pPr algn="ctr">
                        <a:defRPr/>
                      </a:pPr>
                      <a:r>
                        <a:rPr lang="en-US"/>
                        <a:t>62</a:t>
                      </a:r>
                      <a:endParaRPr lang="ru-RU"/>
                    </a:p>
                  </a:txBody>
                  <a:tcPr/>
                </a:tc>
                <a:tc>
                  <a:txBody>
                    <a:bodyPr/>
                    <a:lstStyle/>
                    <a:p>
                      <a:pPr algn="ctr">
                        <a:defRPr/>
                      </a:pPr>
                      <a:r>
                        <a:rPr lang="en-US"/>
                        <a:t>47</a:t>
                      </a:r>
                      <a:endParaRPr lang="ru-RU"/>
                    </a:p>
                  </a:txBody>
                  <a:tcPr/>
                </a:tc>
                <a:tc>
                  <a:txBody>
                    <a:bodyPr/>
                    <a:lstStyle/>
                    <a:p>
                      <a:pPr algn="ctr">
                        <a:defRPr/>
                      </a:pPr>
                      <a:r>
                        <a:rPr lang="en-US"/>
                        <a:t>15</a:t>
                      </a:r>
                      <a:endParaRPr lang="ru-RU"/>
                    </a:p>
                  </a:txBody>
                  <a:tcPr/>
                </a:tc>
              </a:tr>
              <a:tr h="370840">
                <a:tc>
                  <a:txBody>
                    <a:bodyPr/>
                    <a:lstStyle/>
                    <a:p>
                      <a:pPr algn="ctr">
                        <a:defRPr/>
                      </a:pPr>
                      <a:r>
                        <a:rPr lang="en-US" b="1"/>
                        <a:t>Scientists</a:t>
                      </a:r>
                      <a:endParaRPr lang="ru-RU" b="1"/>
                    </a:p>
                  </a:txBody>
                  <a:tcPr/>
                </a:tc>
                <a:tc>
                  <a:txBody>
                    <a:bodyPr/>
                    <a:lstStyle/>
                    <a:p>
                      <a:pPr algn="ctr">
                        <a:defRPr/>
                      </a:pPr>
                      <a:r>
                        <a:rPr lang="ru-RU"/>
                        <a:t>100</a:t>
                      </a:r>
                    </a:p>
                  </a:txBody>
                  <a:tcPr/>
                </a:tc>
                <a:tc>
                  <a:txBody>
                    <a:bodyPr/>
                    <a:lstStyle/>
                    <a:p>
                      <a:pPr algn="ctr">
                        <a:defRPr/>
                      </a:pPr>
                      <a:r>
                        <a:rPr lang="en-US"/>
                        <a:t>7</a:t>
                      </a:r>
                      <a:r>
                        <a:rPr lang="ru-RU"/>
                        <a:t>8</a:t>
                      </a:r>
                    </a:p>
                  </a:txBody>
                  <a:tcPr/>
                </a:tc>
                <a:tc>
                  <a:txBody>
                    <a:bodyPr/>
                    <a:lstStyle/>
                    <a:p>
                      <a:pPr algn="ctr">
                        <a:defRPr/>
                      </a:pPr>
                      <a:r>
                        <a:rPr lang="en-US"/>
                        <a:t>22</a:t>
                      </a:r>
                      <a:endParaRPr lang="ru-RU"/>
                    </a:p>
                  </a:txBody>
                  <a:tcPr/>
                </a:tc>
              </a:tr>
              <a:tr h="370840">
                <a:tc>
                  <a:txBody>
                    <a:bodyPr/>
                    <a:lstStyle/>
                    <a:p>
                      <a:pPr algn="ctr">
                        <a:defRPr/>
                      </a:pPr>
                      <a:r>
                        <a:rPr lang="en-US" b="1"/>
                        <a:t>Students</a:t>
                      </a:r>
                      <a:endParaRPr lang="ru-RU" b="1"/>
                    </a:p>
                  </a:txBody>
                  <a:tcPr/>
                </a:tc>
                <a:tc>
                  <a:txBody>
                    <a:bodyPr/>
                    <a:lstStyle/>
                    <a:p>
                      <a:pPr algn="ctr">
                        <a:defRPr/>
                      </a:pPr>
                      <a:r>
                        <a:rPr lang="en-US"/>
                        <a:t>14</a:t>
                      </a:r>
                      <a:endParaRPr lang="ru-RU"/>
                    </a:p>
                  </a:txBody>
                  <a:tcPr/>
                </a:tc>
                <a:tc>
                  <a:txBody>
                    <a:bodyPr/>
                    <a:lstStyle/>
                    <a:p>
                      <a:pPr algn="ctr">
                        <a:defRPr/>
                      </a:pPr>
                      <a:endParaRPr lang="ru-RU"/>
                    </a:p>
                  </a:txBody>
                  <a:tcPr/>
                </a:tc>
                <a:tc>
                  <a:txBody>
                    <a:bodyPr/>
                    <a:lstStyle/>
                    <a:p>
                      <a:pPr algn="ctr">
                        <a:defRPr/>
                      </a:pPr>
                      <a:endParaRPr lang="ru-RU"/>
                    </a:p>
                  </a:txBody>
                  <a:tcPr/>
                </a:tc>
              </a:tr>
            </a:tbl>
          </a:graphicData>
        </a:graphic>
      </p:graphicFrame>
      <p:sp>
        <p:nvSpPr>
          <p:cNvPr id="7" name="TextBox 5"/>
          <p:cNvSpPr>
            <a:spLocks/>
          </p:cNvSpPr>
          <p:nvPr/>
        </p:nvSpPr>
        <p:spPr bwMode="auto">
          <a:xfrm>
            <a:off x="3182571" y="260648"/>
            <a:ext cx="2541080" cy="523220"/>
          </a:xfrm>
          <a:prstGeom prst="rect">
            <a:avLst/>
          </a:prstGeom>
          <a:noFill/>
        </p:spPr>
        <p:txBody>
          <a:bodyPr wrap="none" rtlCol="0">
            <a:spAutoFit/>
          </a:bodyPr>
          <a:lstStyle/>
          <a:p>
            <a:pPr>
              <a:defRPr/>
            </a:pPr>
            <a:r>
              <a:rPr lang="en-US" sz="2800" b="1" dirty="0">
                <a:ln w="6600">
                  <a:solidFill>
                    <a:srgbClr val="C0504D"/>
                  </a:solidFill>
                  <a:prstDash val="solid"/>
                </a:ln>
                <a:solidFill>
                  <a:srgbClr val="C00000"/>
                </a:solidFill>
                <a:latin typeface="Arial"/>
              </a:rPr>
              <a:t>LIT personnel</a:t>
            </a:r>
            <a:endParaRPr lang="ru-RU" sz="2800" b="1" dirty="0">
              <a:ln w="6600">
                <a:solidFill>
                  <a:srgbClr val="C0504D"/>
                </a:solidFill>
                <a:prstDash val="solid"/>
              </a:ln>
              <a:solidFill>
                <a:srgbClr val="C00000"/>
              </a:solidFill>
              <a:latin typeface="Arial"/>
            </a:endParaRPr>
          </a:p>
        </p:txBody>
      </p:sp>
      <p:graphicFrame>
        <p:nvGraphicFramePr>
          <p:cNvPr id="8" name="Таблица 6"/>
          <p:cNvGraphicFramePr>
            <a:graphicFrameLocks noGrp="1"/>
          </p:cNvGraphicFramePr>
          <p:nvPr>
            <p:extLst>
              <p:ext uri="{D42A27DB-BD31-4B8C-83A1-F6EECF244321}">
                <p14:modId xmlns:p14="http://schemas.microsoft.com/office/powerpoint/2010/main" val="676070072"/>
              </p:ext>
            </p:extLst>
          </p:nvPr>
        </p:nvGraphicFramePr>
        <p:xfrm>
          <a:off x="1835696" y="1052736"/>
          <a:ext cx="5184576" cy="741680"/>
        </p:xfrm>
        <a:graphic>
          <a:graphicData uri="http://schemas.openxmlformats.org/drawingml/2006/table">
            <a:tbl>
              <a:tblPr firstRow="1" bandRow="1">
                <a:tableStyleId>{35325A79-86EF-1E37-9ADD-483ADFC07A99}</a:tableStyleId>
              </a:tblPr>
              <a:tblGrid>
                <a:gridCol w="1296144"/>
                <a:gridCol w="1296144"/>
                <a:gridCol w="1296144"/>
                <a:gridCol w="1296144"/>
              </a:tblGrid>
              <a:tr h="370840">
                <a:tc>
                  <a:txBody>
                    <a:bodyPr/>
                    <a:lstStyle/>
                    <a:p>
                      <a:pPr algn="ctr">
                        <a:defRPr/>
                      </a:pPr>
                      <a:r>
                        <a:rPr lang="en-US" dirty="0"/>
                        <a:t>Total</a:t>
                      </a:r>
                      <a:endParaRPr lang="ru-RU" dirty="0"/>
                    </a:p>
                  </a:txBody>
                  <a:tcPr/>
                </a:tc>
                <a:tc>
                  <a:txBody>
                    <a:bodyPr/>
                    <a:lstStyle/>
                    <a:p>
                      <a:pPr algn="ctr">
                        <a:defRPr/>
                      </a:pPr>
                      <a:r>
                        <a:rPr lang="en-US"/>
                        <a:t>Scientists</a:t>
                      </a:r>
                      <a:endParaRPr lang="ru-RU"/>
                    </a:p>
                  </a:txBody>
                  <a:tcPr/>
                </a:tc>
                <a:tc>
                  <a:txBody>
                    <a:bodyPr/>
                    <a:lstStyle/>
                    <a:p>
                      <a:pPr algn="ctr">
                        <a:defRPr/>
                      </a:pPr>
                      <a:r>
                        <a:rPr lang="en-US"/>
                        <a:t>Engineers</a:t>
                      </a:r>
                      <a:endParaRPr lang="ru-RU"/>
                    </a:p>
                  </a:txBody>
                  <a:tcPr/>
                </a:tc>
                <a:tc>
                  <a:txBody>
                    <a:bodyPr/>
                    <a:lstStyle/>
                    <a:p>
                      <a:pPr algn="ctr">
                        <a:defRPr/>
                      </a:pPr>
                      <a:r>
                        <a:rPr lang="en-US" dirty="0"/>
                        <a:t>Workers</a:t>
                      </a:r>
                      <a:endParaRPr lang="ru-RU" dirty="0"/>
                    </a:p>
                  </a:txBody>
                  <a:tcPr/>
                </a:tc>
              </a:tr>
              <a:tr h="370840">
                <a:tc>
                  <a:txBody>
                    <a:bodyPr/>
                    <a:lstStyle/>
                    <a:p>
                      <a:pPr algn="ctr">
                        <a:defRPr/>
                      </a:pPr>
                      <a:r>
                        <a:rPr lang="ru-RU"/>
                        <a:t>327</a:t>
                      </a:r>
                    </a:p>
                  </a:txBody>
                  <a:tcPr/>
                </a:tc>
                <a:tc>
                  <a:txBody>
                    <a:bodyPr/>
                    <a:lstStyle/>
                    <a:p>
                      <a:pPr algn="ctr">
                        <a:defRPr/>
                      </a:pPr>
                      <a:r>
                        <a:rPr lang="ru-RU"/>
                        <a:t>100</a:t>
                      </a:r>
                    </a:p>
                  </a:txBody>
                  <a:tcPr/>
                </a:tc>
                <a:tc>
                  <a:txBody>
                    <a:bodyPr/>
                    <a:lstStyle/>
                    <a:p>
                      <a:pPr algn="ctr">
                        <a:defRPr/>
                      </a:pPr>
                      <a:r>
                        <a:rPr lang="ru-RU"/>
                        <a:t>177</a:t>
                      </a:r>
                    </a:p>
                  </a:txBody>
                  <a:tcPr/>
                </a:tc>
                <a:tc>
                  <a:txBody>
                    <a:bodyPr/>
                    <a:lstStyle/>
                    <a:p>
                      <a:pPr algn="ctr">
                        <a:defRPr/>
                      </a:pPr>
                      <a:r>
                        <a:rPr lang="ru-RU" dirty="0"/>
                        <a:t>50</a:t>
                      </a:r>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1"/>
          <p:cNvSpPr/>
          <p:nvPr/>
        </p:nvSpPr>
        <p:spPr bwMode="auto">
          <a:xfrm>
            <a:off x="1347788" y="71046"/>
            <a:ext cx="6390456" cy="523220"/>
          </a:xfrm>
          <a:prstGeom prst="rect">
            <a:avLst/>
          </a:prstGeom>
        </p:spPr>
        <p:txBody>
          <a:bodyPr wrap="square">
            <a:spAutoFit/>
          </a:bodyPr>
          <a:lstStyle/>
          <a:p>
            <a:pPr>
              <a:defRPr/>
            </a:pPr>
            <a:r>
              <a:rPr lang="en-US" sz="2800" b="1" dirty="0">
                <a:ln w="6600">
                  <a:solidFill>
                    <a:srgbClr val="C0504D"/>
                  </a:solidFill>
                  <a:prstDash val="solid"/>
                </a:ln>
                <a:solidFill>
                  <a:srgbClr val="C00000"/>
                </a:solidFill>
                <a:latin typeface="Arial"/>
              </a:rPr>
              <a:t>Problems, solutions, prospects</a:t>
            </a:r>
          </a:p>
        </p:txBody>
      </p:sp>
      <p:sp>
        <p:nvSpPr>
          <p:cNvPr id="5" name="Прямоугольник 2"/>
          <p:cNvSpPr/>
          <p:nvPr/>
        </p:nvSpPr>
        <p:spPr bwMode="auto">
          <a:xfrm>
            <a:off x="467544" y="843583"/>
            <a:ext cx="6768752" cy="4707889"/>
          </a:xfrm>
          <a:prstGeom prst="rect">
            <a:avLst/>
          </a:prstGeom>
        </p:spPr>
        <p:txBody>
          <a:bodyPr wrap="square">
            <a:spAutoFit/>
          </a:bodyPr>
          <a:lstStyle/>
          <a:p>
            <a:pPr marL="285750" indent="-285750">
              <a:buFont typeface="Wingdings"/>
              <a:buChar char="Ø"/>
              <a:defRPr/>
            </a:pPr>
            <a:r>
              <a:rPr lang="en-US" sz="2000"/>
              <a:t>LIT structure, personnel, personnel certification</a:t>
            </a:r>
          </a:p>
          <a:p>
            <a:pPr>
              <a:defRPr/>
            </a:pPr>
            <a:endParaRPr lang="en-US" sz="2000"/>
          </a:p>
          <a:p>
            <a:pPr marL="285750" indent="-285750">
              <a:buFont typeface="Wingdings"/>
              <a:buChar char="Ø"/>
              <a:defRPr/>
            </a:pPr>
            <a:endParaRPr lang="en-US" sz="2000"/>
          </a:p>
          <a:p>
            <a:pPr marL="285750" indent="-285750">
              <a:buFont typeface="Wingdings"/>
              <a:buChar char="Ø"/>
              <a:defRPr/>
            </a:pPr>
            <a:endParaRPr lang="en-US" sz="2000"/>
          </a:p>
          <a:p>
            <a:pPr marL="285750" indent="-285750">
              <a:buFont typeface="Wingdings"/>
              <a:buChar char="Ø"/>
              <a:defRPr/>
            </a:pPr>
            <a:endParaRPr lang="en-US" sz="2000"/>
          </a:p>
          <a:p>
            <a:pPr marL="285750" indent="-285750">
              <a:buFont typeface="Wingdings"/>
              <a:buChar char="Ø"/>
              <a:defRPr/>
            </a:pPr>
            <a:endParaRPr lang="en-US" sz="2000"/>
          </a:p>
          <a:p>
            <a:pPr marL="285750" indent="-285750">
              <a:buFont typeface="Wingdings"/>
              <a:buChar char="Ø"/>
              <a:defRPr/>
            </a:pPr>
            <a:endParaRPr lang="en-US" sz="2000"/>
          </a:p>
          <a:p>
            <a:pPr>
              <a:defRPr/>
            </a:pPr>
            <a:endParaRPr lang="en-US" sz="2000"/>
          </a:p>
          <a:p>
            <a:pPr>
              <a:defRPr/>
            </a:pPr>
            <a:endParaRPr lang="en-US" sz="2000"/>
          </a:p>
          <a:p>
            <a:pPr>
              <a:defRPr/>
            </a:pPr>
            <a:endParaRPr lang="en-US" sz="2000"/>
          </a:p>
          <a:p>
            <a:pPr>
              <a:defRPr/>
            </a:pPr>
            <a:endParaRPr lang="en-US" sz="2000"/>
          </a:p>
          <a:p>
            <a:pPr marL="285750" indent="-285750">
              <a:buFont typeface="Wingdings"/>
              <a:buChar char="Ø"/>
              <a:defRPr/>
            </a:pPr>
            <a:r>
              <a:rPr lang="en-US" sz="2000"/>
              <a:t>Information security</a:t>
            </a:r>
          </a:p>
          <a:p>
            <a:pPr marL="285750" indent="-285750">
              <a:buFont typeface="Wingdings"/>
              <a:buChar char="Ø"/>
              <a:defRPr/>
            </a:pPr>
            <a:r>
              <a:rPr lang="en-US" sz="2000"/>
              <a:t>Licensing policy at JINR</a:t>
            </a:r>
          </a:p>
          <a:p>
            <a:pPr marL="285750" indent="-285750">
              <a:buFont typeface="Wingdings"/>
              <a:buChar char="Ø"/>
              <a:defRPr/>
            </a:pPr>
            <a:r>
              <a:rPr lang="en-US" sz="2000"/>
              <a:t>Conferences, schools, courses, training</a:t>
            </a:r>
          </a:p>
          <a:p>
            <a:pPr marL="285750" indent="-285750">
              <a:buFont typeface="Wingdings"/>
              <a:buChar char="Ø"/>
              <a:defRPr/>
            </a:pPr>
            <a:r>
              <a:rPr lang="en-US" sz="2000"/>
              <a:t>Dissertation Council</a:t>
            </a:r>
          </a:p>
        </p:txBody>
      </p:sp>
      <p:pic>
        <p:nvPicPr>
          <p:cNvPr id="6" name="Picture 7"/>
          <p:cNvPicPr>
            <a:picLocks noChangeAspect="1" noChangeArrowheads="1"/>
          </p:cNvPicPr>
          <p:nvPr/>
        </p:nvPicPr>
        <p:blipFill>
          <a:blip r:embed="rId2"/>
          <a:stretch/>
        </p:blipFill>
        <p:spPr bwMode="auto">
          <a:xfrm>
            <a:off x="4438714" y="1553860"/>
            <a:ext cx="4197602" cy="2523212"/>
          </a:xfrm>
          <a:prstGeom prst="rect">
            <a:avLst/>
          </a:prstGeom>
          <a:noFill/>
          <a:ln>
            <a:noFill/>
          </a:ln>
        </p:spPr>
      </p:pic>
      <p:pic>
        <p:nvPicPr>
          <p:cNvPr id="7" name="Picture 9"/>
          <p:cNvPicPr>
            <a:picLocks noChangeAspect="1" noChangeArrowheads="1"/>
          </p:cNvPicPr>
          <p:nvPr/>
        </p:nvPicPr>
        <p:blipFill>
          <a:blip r:embed="rId3"/>
          <a:stretch/>
        </p:blipFill>
        <p:spPr bwMode="auto">
          <a:xfrm>
            <a:off x="6516216" y="4365104"/>
            <a:ext cx="2741517" cy="1327299"/>
          </a:xfrm>
          <a:prstGeom prst="rect">
            <a:avLst/>
          </a:prstGeom>
          <a:noFill/>
          <a:ln>
            <a:noFill/>
          </a:ln>
        </p:spPr>
      </p:pic>
      <p:pic>
        <p:nvPicPr>
          <p:cNvPr id="8" name="Picture 10"/>
          <p:cNvPicPr>
            <a:picLocks noChangeAspect="1" noChangeArrowheads="1"/>
          </p:cNvPicPr>
          <p:nvPr/>
        </p:nvPicPr>
        <p:blipFill>
          <a:blip r:embed="rId4"/>
          <a:stretch/>
        </p:blipFill>
        <p:spPr bwMode="auto">
          <a:xfrm>
            <a:off x="7236296" y="5739244"/>
            <a:ext cx="1901019" cy="718379"/>
          </a:xfrm>
          <a:prstGeom prst="rect">
            <a:avLst/>
          </a:prstGeom>
          <a:noFill/>
          <a:ln>
            <a:noFill/>
          </a:ln>
        </p:spPr>
      </p:pic>
      <p:pic>
        <p:nvPicPr>
          <p:cNvPr id="9" name="Picture 11"/>
          <p:cNvPicPr>
            <a:picLocks noChangeAspect="1" noChangeArrowheads="1"/>
          </p:cNvPicPr>
          <p:nvPr/>
        </p:nvPicPr>
        <p:blipFill>
          <a:blip r:embed="rId5"/>
          <a:stretch/>
        </p:blipFill>
        <p:spPr bwMode="auto">
          <a:xfrm>
            <a:off x="5417913" y="6100654"/>
            <a:ext cx="1818382" cy="757345"/>
          </a:xfrm>
          <a:prstGeom prst="rect">
            <a:avLst/>
          </a:prstGeom>
          <a:noFill/>
          <a:ln>
            <a:noFill/>
          </a:ln>
        </p:spPr>
      </p:pic>
      <p:pic>
        <p:nvPicPr>
          <p:cNvPr id="10" name="Picture 12"/>
          <p:cNvPicPr>
            <a:picLocks noChangeAspect="1" noChangeArrowheads="1"/>
          </p:cNvPicPr>
          <p:nvPr/>
        </p:nvPicPr>
        <p:blipFill>
          <a:blip r:embed="rId6"/>
          <a:srcRect r="50000"/>
          <a:stretch/>
        </p:blipFill>
        <p:spPr bwMode="auto">
          <a:xfrm>
            <a:off x="3280695" y="5796355"/>
            <a:ext cx="1461682" cy="880834"/>
          </a:xfrm>
          <a:prstGeom prst="rect">
            <a:avLst/>
          </a:prstGeom>
          <a:noFill/>
          <a:ln>
            <a:noFill/>
          </a:ln>
        </p:spPr>
      </p:pic>
      <p:pic>
        <p:nvPicPr>
          <p:cNvPr id="11" name="Picture 13"/>
          <p:cNvPicPr>
            <a:picLocks noChangeAspect="1" noChangeArrowheads="1"/>
          </p:cNvPicPr>
          <p:nvPr/>
        </p:nvPicPr>
        <p:blipFill>
          <a:blip r:embed="rId7"/>
          <a:stretch/>
        </p:blipFill>
        <p:spPr bwMode="auto">
          <a:xfrm>
            <a:off x="4539196" y="5277791"/>
            <a:ext cx="2163194" cy="829224"/>
          </a:xfrm>
          <a:prstGeom prst="ellipse">
            <a:avLst/>
          </a:prstGeom>
          <a:ln>
            <a:noFill/>
          </a:ln>
        </p:spPr>
      </p:pic>
      <p:pic>
        <p:nvPicPr>
          <p:cNvPr id="12" name="Picture 2"/>
          <p:cNvPicPr>
            <a:picLocks noChangeAspect="1" noChangeArrowheads="1"/>
          </p:cNvPicPr>
          <p:nvPr/>
        </p:nvPicPr>
        <p:blipFill>
          <a:blip r:embed="rId8"/>
          <a:stretch/>
        </p:blipFill>
        <p:spPr bwMode="auto">
          <a:xfrm>
            <a:off x="179511" y="1556792"/>
            <a:ext cx="4192725" cy="25202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1"/>
          <p:cNvSpPr/>
          <p:nvPr/>
        </p:nvSpPr>
        <p:spPr bwMode="auto">
          <a:xfrm>
            <a:off x="1347788" y="71046"/>
            <a:ext cx="6390456" cy="523220"/>
          </a:xfrm>
          <a:prstGeom prst="rect">
            <a:avLst/>
          </a:prstGeom>
        </p:spPr>
        <p:txBody>
          <a:bodyPr wrap="square">
            <a:spAutoFit/>
          </a:bodyPr>
          <a:lstStyle/>
          <a:p>
            <a:pPr>
              <a:defRPr/>
            </a:pPr>
            <a:r>
              <a:rPr lang="en-US" sz="2800" b="1" dirty="0">
                <a:ln w="6600">
                  <a:solidFill>
                    <a:srgbClr val="C0504D"/>
                  </a:solidFill>
                  <a:prstDash val="solid"/>
                </a:ln>
                <a:solidFill>
                  <a:srgbClr val="C00000"/>
                </a:solidFill>
                <a:latin typeface="Arial"/>
              </a:rPr>
              <a:t>Problems, solutions, prospects</a:t>
            </a:r>
          </a:p>
        </p:txBody>
      </p:sp>
      <p:sp>
        <p:nvSpPr>
          <p:cNvPr id="5" name="Прямоугольник 2"/>
          <p:cNvSpPr/>
          <p:nvPr/>
        </p:nvSpPr>
        <p:spPr bwMode="auto">
          <a:xfrm>
            <a:off x="726193" y="836712"/>
            <a:ext cx="6552729" cy="5570756"/>
          </a:xfrm>
          <a:prstGeom prst="rect">
            <a:avLst/>
          </a:prstGeom>
        </p:spPr>
        <p:txBody>
          <a:bodyPr wrap="square">
            <a:spAutoFit/>
          </a:bodyPr>
          <a:lstStyle/>
          <a:p>
            <a:pPr>
              <a:defRPr/>
            </a:pPr>
            <a:endParaRPr lang="en-US" sz="1600" dirty="0"/>
          </a:p>
          <a:p>
            <a:pPr>
              <a:defRPr/>
            </a:pPr>
            <a:r>
              <a:rPr lang="en-US" sz="1600" dirty="0"/>
              <a:t>Concentration of efforts on the main directions of LIT development.</a:t>
            </a:r>
            <a:endParaRPr lang="ru-RU" sz="1600" dirty="0"/>
          </a:p>
          <a:p>
            <a:pPr>
              <a:defRPr/>
            </a:pPr>
            <a:endParaRPr lang="en-US" sz="1600" dirty="0"/>
          </a:p>
          <a:p>
            <a:pPr>
              <a:defRPr/>
            </a:pPr>
            <a:r>
              <a:rPr lang="en-US" sz="1600" dirty="0"/>
              <a:t>Effective use of budget resources, attraction of extra-budgetary funds (grants from </a:t>
            </a:r>
            <a:r>
              <a:rPr lang="en-US" sz="1600" dirty="0" err="1"/>
              <a:t>RSF</a:t>
            </a:r>
            <a:r>
              <a:rPr lang="en-US" sz="1600" dirty="0"/>
              <a:t>, </a:t>
            </a:r>
            <a:r>
              <a:rPr lang="en-US" sz="1600" dirty="0" err="1"/>
              <a:t>RFBR</a:t>
            </a:r>
            <a:r>
              <a:rPr lang="en-US" sz="1600" dirty="0"/>
              <a:t>, </a:t>
            </a:r>
            <a:r>
              <a:rPr lang="en-US" sz="1600" dirty="0" err="1"/>
              <a:t>FСP</a:t>
            </a:r>
            <a:r>
              <a:rPr lang="en-US" sz="1600" dirty="0"/>
              <a:t>, etc.).</a:t>
            </a:r>
            <a:endParaRPr lang="ru-RU" sz="1600" dirty="0"/>
          </a:p>
          <a:p>
            <a:pPr>
              <a:defRPr/>
            </a:pPr>
            <a:r>
              <a:rPr lang="en-US" sz="1600" dirty="0"/>
              <a:t> </a:t>
            </a:r>
            <a:endParaRPr lang="ru-RU" sz="1600" dirty="0"/>
          </a:p>
          <a:p>
            <a:pPr>
              <a:defRPr/>
            </a:pPr>
            <a:r>
              <a:rPr lang="en-US" sz="1600" dirty="0"/>
              <a:t>Intensive international relations, especially with JINR Member States, by means of joint scientific programs, grants, scientific schools and conferences. Development of a system of training and advanced training of IT professionals for JINR and Member States.</a:t>
            </a:r>
            <a:endParaRPr lang="ru-RU" sz="1600" dirty="0"/>
          </a:p>
          <a:p>
            <a:pPr>
              <a:defRPr/>
            </a:pPr>
            <a:r>
              <a:rPr lang="en-US" sz="1600" dirty="0"/>
              <a:t>  </a:t>
            </a:r>
            <a:endParaRPr lang="ru-RU" sz="1600" dirty="0"/>
          </a:p>
          <a:p>
            <a:pPr>
              <a:defRPr/>
            </a:pPr>
            <a:r>
              <a:rPr lang="en-US" sz="1600" b="1" dirty="0">
                <a:solidFill>
                  <a:srgbClr val="0070C0"/>
                </a:solidFill>
              </a:rPr>
              <a:t>Youth policy.</a:t>
            </a:r>
            <a:endParaRPr lang="ru-RU" sz="1600" b="1" dirty="0">
              <a:solidFill>
                <a:srgbClr val="0070C0"/>
              </a:solidFill>
            </a:endParaRPr>
          </a:p>
          <a:p>
            <a:pPr>
              <a:defRPr/>
            </a:pPr>
            <a:r>
              <a:rPr lang="en-US" sz="1600" dirty="0"/>
              <a:t>Attracting talented students from universities of Russia and JINR Member States for the preparation of master's theses on the subject of LIT. Activation at LIT of the basic chair “Distributed computing”. LIT will become </a:t>
            </a:r>
            <a:r>
              <a:rPr lang="en-US" sz="1600" dirty="0" smtClean="0"/>
              <a:t>an attractive </a:t>
            </a:r>
            <a:r>
              <a:rPr lang="en-US" sz="1600" dirty="0"/>
              <a:t>center for talented </a:t>
            </a:r>
            <a:r>
              <a:rPr lang="en-US" sz="1600" dirty="0" smtClean="0"/>
              <a:t>and creative youth</a:t>
            </a:r>
            <a:r>
              <a:rPr lang="en-US" sz="1600" dirty="0"/>
              <a:t>, where the young scientists will find good conditions for </a:t>
            </a:r>
            <a:r>
              <a:rPr lang="en-US" sz="1600" dirty="0" smtClean="0"/>
              <a:t>their professional </a:t>
            </a:r>
            <a:r>
              <a:rPr lang="en-US" sz="1600" dirty="0"/>
              <a:t>growth.</a:t>
            </a:r>
            <a:endParaRPr lang="ru-RU" sz="1600" dirty="0"/>
          </a:p>
          <a:p>
            <a:pPr>
              <a:defRPr/>
            </a:pPr>
            <a:r>
              <a:rPr lang="en-US" sz="1600" dirty="0"/>
              <a:t> </a:t>
            </a:r>
            <a:endParaRPr lang="ru-RU" sz="1600" dirty="0"/>
          </a:p>
          <a:p>
            <a:pPr>
              <a:defRPr/>
            </a:pPr>
            <a:r>
              <a:rPr lang="en-US" sz="1600" dirty="0"/>
              <a:t>Development of </a:t>
            </a:r>
            <a:r>
              <a:rPr lang="en-US" sz="1600" dirty="0" smtClean="0"/>
              <a:t>the system </a:t>
            </a:r>
            <a:r>
              <a:rPr lang="en-US" sz="1600" dirty="0"/>
              <a:t>of </a:t>
            </a:r>
            <a:r>
              <a:rPr lang="en-US" sz="1600" dirty="0" smtClean="0"/>
              <a:t>improving </a:t>
            </a:r>
            <a:r>
              <a:rPr lang="en-US" sz="1600" dirty="0"/>
              <a:t>of professional skills </a:t>
            </a:r>
            <a:r>
              <a:rPr lang="en-US" sz="1600" dirty="0" smtClean="0"/>
              <a:t>within </a:t>
            </a:r>
            <a:r>
              <a:rPr lang="en-US" sz="1600" dirty="0"/>
              <a:t>the IT field.</a:t>
            </a:r>
            <a:endParaRPr lang="ru-RU" sz="1600" dirty="0"/>
          </a:p>
          <a:p>
            <a:pPr>
              <a:defRPr/>
            </a:pPr>
            <a:r>
              <a:rPr lang="en-US" sz="1600" dirty="0"/>
              <a:t> </a:t>
            </a:r>
            <a:endParaRPr lang="ru-RU" sz="1600" dirty="0"/>
          </a:p>
          <a:p>
            <a:pPr>
              <a:defRPr/>
            </a:pPr>
            <a:endParaRPr lang="en-US" sz="2000" dirty="0"/>
          </a:p>
        </p:txBody>
      </p:sp>
      <p:pic>
        <p:nvPicPr>
          <p:cNvPr id="6" name="Picture 2"/>
          <p:cNvPicPr>
            <a:picLocks noChangeAspect="1" noChangeArrowheads="1"/>
          </p:cNvPicPr>
          <p:nvPr/>
        </p:nvPicPr>
        <p:blipFill>
          <a:blip r:embed="rId2"/>
          <a:srcRect r="42255"/>
          <a:stretch/>
        </p:blipFill>
        <p:spPr bwMode="auto">
          <a:xfrm>
            <a:off x="7704835" y="2210572"/>
            <a:ext cx="1403164" cy="663843"/>
          </a:xfrm>
          <a:prstGeom prst="rect">
            <a:avLst/>
          </a:prstGeom>
          <a:noFill/>
          <a:ln>
            <a:noFill/>
          </a:ln>
        </p:spPr>
      </p:pic>
      <p:pic>
        <p:nvPicPr>
          <p:cNvPr id="7" name="Picture 4"/>
          <p:cNvPicPr>
            <a:picLocks noChangeAspect="1" noChangeArrowheads="1"/>
          </p:cNvPicPr>
          <p:nvPr/>
        </p:nvPicPr>
        <p:blipFill>
          <a:blip r:embed="rId3"/>
          <a:srcRect l="38811" t="16821" r="40279" b="72636"/>
          <a:stretch/>
        </p:blipFill>
        <p:spPr bwMode="auto">
          <a:xfrm>
            <a:off x="7307562" y="1114306"/>
            <a:ext cx="1800200" cy="510583"/>
          </a:xfrm>
          <a:prstGeom prst="rect">
            <a:avLst/>
          </a:prstGeom>
          <a:noFill/>
          <a:ln>
            <a:noFill/>
          </a:ln>
        </p:spPr>
      </p:pic>
      <p:pic>
        <p:nvPicPr>
          <p:cNvPr id="8" name="Picture 5"/>
          <p:cNvPicPr>
            <a:picLocks noChangeAspect="1" noChangeArrowheads="1"/>
          </p:cNvPicPr>
          <p:nvPr/>
        </p:nvPicPr>
        <p:blipFill>
          <a:blip r:embed="rId4"/>
          <a:srcRect l="3029" t="19329" r="63981" b="68347"/>
          <a:stretch/>
        </p:blipFill>
        <p:spPr bwMode="auto">
          <a:xfrm>
            <a:off x="7595615" y="1624737"/>
            <a:ext cx="1512168" cy="5857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Заголовок 2"/>
          <p:cNvSpPr>
            <a:spLocks noGrp="1"/>
          </p:cNvSpPr>
          <p:nvPr>
            <p:ph type="title"/>
          </p:nvPr>
        </p:nvSpPr>
        <p:spPr bwMode="auto">
          <a:xfrm>
            <a:off x="179512" y="0"/>
            <a:ext cx="8763000" cy="1252538"/>
          </a:xfrm>
        </p:spPr>
        <p:txBody>
          <a:bodyPr/>
          <a:lstStyle/>
          <a:p>
            <a:pPr>
              <a:defRPr/>
            </a:pPr>
            <a:r>
              <a:rPr lang="en-US" sz="2400" b="1" dirty="0">
                <a:ln w="6600">
                  <a:solidFill>
                    <a:srgbClr val="C0504D"/>
                  </a:solidFill>
                  <a:prstDash val="solid"/>
                </a:ln>
                <a:solidFill>
                  <a:srgbClr val="C00000"/>
                </a:solidFill>
                <a:latin typeface="Arial"/>
                <a:ea typeface="+mn-ea"/>
              </a:rPr>
              <a:t>Main goal for Seven-year plan </a:t>
            </a:r>
            <a:br>
              <a:rPr lang="en-US" sz="2400" b="1" dirty="0">
                <a:ln w="6600">
                  <a:solidFill>
                    <a:srgbClr val="C0504D"/>
                  </a:solidFill>
                  <a:prstDash val="solid"/>
                </a:ln>
                <a:solidFill>
                  <a:srgbClr val="C00000"/>
                </a:solidFill>
                <a:latin typeface="Arial"/>
                <a:ea typeface="+mn-ea"/>
              </a:rPr>
            </a:br>
            <a:r>
              <a:rPr lang="en-US" sz="2400" b="1" dirty="0">
                <a:ln w="6600">
                  <a:solidFill>
                    <a:srgbClr val="C0504D"/>
                  </a:solidFill>
                  <a:prstDash val="solid"/>
                </a:ln>
                <a:solidFill>
                  <a:srgbClr val="C00000"/>
                </a:solidFill>
                <a:latin typeface="Arial"/>
                <a:ea typeface="+mn-ea"/>
              </a:rPr>
              <a:t>for the development of LIT 2017–2023 </a:t>
            </a:r>
            <a:endParaRPr lang="ru-RU" sz="2400" b="1" dirty="0">
              <a:ln w="6600">
                <a:solidFill>
                  <a:srgbClr val="C0504D"/>
                </a:solidFill>
                <a:prstDash val="solid"/>
              </a:ln>
              <a:solidFill>
                <a:srgbClr val="C00000"/>
              </a:solidFill>
              <a:latin typeface="Arial"/>
              <a:ea typeface="+mn-ea"/>
            </a:endParaRPr>
          </a:p>
        </p:txBody>
      </p:sp>
      <p:sp>
        <p:nvSpPr>
          <p:cNvPr id="4" name="Содержимое 2"/>
          <p:cNvSpPr>
            <a:spLocks noGrp="1"/>
          </p:cNvSpPr>
          <p:nvPr>
            <p:ph idx="1"/>
          </p:nvPr>
        </p:nvSpPr>
        <p:spPr bwMode="auto">
          <a:xfrm>
            <a:off x="251520" y="1124744"/>
            <a:ext cx="8642350" cy="4808855"/>
          </a:xfrm>
        </p:spPr>
        <p:txBody>
          <a:bodyPr>
            <a:normAutofit fontScale="92500"/>
          </a:bodyPr>
          <a:lstStyle/>
          <a:p>
            <a:pPr marL="0" indent="0">
              <a:lnSpc>
                <a:spcPct val="95000"/>
              </a:lnSpc>
              <a:buFontTx/>
              <a:buNone/>
              <a:defRPr/>
            </a:pPr>
            <a:r>
              <a:rPr lang="en-US" sz="2000" b="1" dirty="0">
                <a:solidFill>
                  <a:srgbClr val="0066FF"/>
                </a:solidFill>
              </a:rPr>
              <a:t>Information  Technology:</a:t>
            </a:r>
            <a:endParaRPr lang="en-US" sz="3800" b="1" dirty="0">
              <a:solidFill>
                <a:srgbClr val="0066FF"/>
              </a:solidFill>
            </a:endParaRPr>
          </a:p>
          <a:p>
            <a:pPr marL="0" indent="0">
              <a:lnSpc>
                <a:spcPct val="100000"/>
              </a:lnSpc>
              <a:spcBef>
                <a:spcPts val="0"/>
              </a:spcBef>
              <a:buFontTx/>
              <a:buNone/>
              <a:defRPr/>
            </a:pPr>
            <a:r>
              <a:rPr lang="en-US" sz="1700" dirty="0"/>
              <a:t>to  carry  out  fundamental  promising  and advanced   research   in   the   field   of   </a:t>
            </a:r>
            <a:r>
              <a:rPr lang="en-US" sz="2000" dirty="0">
                <a:solidFill>
                  <a:srgbClr val="0066FF"/>
                </a:solidFill>
              </a:rPr>
              <a:t>distributed   computing,   computational   mathematics   and   computational physics</a:t>
            </a:r>
            <a:r>
              <a:rPr lang="en-US" sz="1700" dirty="0"/>
              <a:t> aimed at the creation and use of </a:t>
            </a:r>
            <a:r>
              <a:rPr lang="en-US" sz="2000" dirty="0">
                <a:solidFill>
                  <a:srgbClr val="0066FF"/>
                </a:solidFill>
              </a:rPr>
              <a:t>new computing platforms, the development of  new  mathematical  methods,  algorithms  and  software</a:t>
            </a:r>
            <a:r>
              <a:rPr lang="en-US" sz="1700" dirty="0">
                <a:solidFill>
                  <a:srgbClr val="0066FF"/>
                </a:solidFill>
              </a:rPr>
              <a:t>  </a:t>
            </a:r>
            <a:r>
              <a:rPr lang="en-US" sz="1700" dirty="0"/>
              <a:t>by  addressing  urgent  problems  arising  in  experimental and theoretical studies. </a:t>
            </a:r>
            <a:endParaRPr lang="en-US" dirty="0"/>
          </a:p>
          <a:p>
            <a:pPr marL="0" indent="0">
              <a:lnSpc>
                <a:spcPct val="100000"/>
              </a:lnSpc>
              <a:spcBef>
                <a:spcPts val="0"/>
              </a:spcBef>
              <a:buFontTx/>
              <a:buNone/>
              <a:defRPr/>
            </a:pPr>
            <a:endParaRPr lang="en-US" dirty="0"/>
          </a:p>
          <a:p>
            <a:pPr marL="0" indent="0">
              <a:lnSpc>
                <a:spcPct val="100000"/>
              </a:lnSpc>
              <a:spcBef>
                <a:spcPts val="0"/>
              </a:spcBef>
              <a:buFontTx/>
              <a:buNone/>
              <a:defRPr/>
            </a:pPr>
            <a:r>
              <a:rPr lang="en-US" sz="1700" dirty="0"/>
              <a:t>The solution of this task is closely related to a wide range of research conducted at JINR in high-energy physics, nuclear physics, condensed matter physics and nanotechnology  as  well  as  radiobiology  and  biophysics,  and  several  other  areas  that  require application  and  development  of  new  approaches  to  modeling  physical  processes,  processing  and analysis  of  experimental  data,  including  application  in  the  studies  within  the  NICA  project,  in  the </a:t>
            </a:r>
            <a:r>
              <a:rPr lang="en-US" sz="1700" dirty="0" smtClean="0"/>
              <a:t>neutrino  </a:t>
            </a:r>
            <a:r>
              <a:rPr lang="en-US" sz="1700" dirty="0" err="1"/>
              <a:t>programme</a:t>
            </a:r>
            <a:r>
              <a:rPr lang="en-US" sz="1700" dirty="0"/>
              <a:t>  and  in  other  strategic  goals  of  the  Institute.  </a:t>
            </a:r>
            <a:endParaRPr lang="en-US" dirty="0"/>
          </a:p>
          <a:p>
            <a:pPr marL="0" indent="0">
              <a:lnSpc>
                <a:spcPct val="100000"/>
              </a:lnSpc>
              <a:spcBef>
                <a:spcPts val="0"/>
              </a:spcBef>
              <a:buFontTx/>
              <a:buNone/>
              <a:defRPr/>
            </a:pPr>
            <a:endParaRPr lang="en-US" dirty="0"/>
          </a:p>
          <a:p>
            <a:pPr marL="0" indent="0" algn="ctr">
              <a:lnSpc>
                <a:spcPct val="100000"/>
              </a:lnSpc>
              <a:spcBef>
                <a:spcPts val="0"/>
              </a:spcBef>
              <a:buFontTx/>
              <a:buNone/>
              <a:defRPr/>
            </a:pPr>
            <a:r>
              <a:rPr lang="en-US" sz="1700" b="1" dirty="0">
                <a:solidFill>
                  <a:srgbClr val="0066FF"/>
                </a:solidFill>
              </a:rPr>
              <a:t>Within  the  modern  computerized world, the advancement of the development in this direction is fundamental for the progress in all the other areas of the JINR research.</a:t>
            </a:r>
            <a:endParaRPr lang="ru-RU" b="1" dirty="0">
              <a:solidFill>
                <a:srgbClr val="0066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Заголовок 2"/>
          <p:cNvSpPr>
            <a:spLocks noGrp="1"/>
          </p:cNvSpPr>
          <p:nvPr>
            <p:ph type="title"/>
          </p:nvPr>
        </p:nvSpPr>
        <p:spPr bwMode="auto">
          <a:xfrm>
            <a:off x="179512" y="0"/>
            <a:ext cx="8763000" cy="1252538"/>
          </a:xfrm>
        </p:spPr>
        <p:txBody>
          <a:bodyPr/>
          <a:lstStyle/>
          <a:p>
            <a:pPr>
              <a:defRPr/>
            </a:pPr>
            <a:r>
              <a:rPr lang="en-US" sz="3600" b="1" dirty="0">
                <a:solidFill>
                  <a:srgbClr val="C00000"/>
                </a:solidFill>
              </a:rPr>
              <a:t>Strategy of Information Technologies and Scientific Computing in JINR</a:t>
            </a:r>
            <a:endParaRPr lang="ru-RU" sz="3600" b="1" dirty="0">
              <a:ln w="6600">
                <a:solidFill>
                  <a:srgbClr val="C0504D"/>
                </a:solidFill>
                <a:prstDash val="solid"/>
              </a:ln>
              <a:solidFill>
                <a:srgbClr val="C00000"/>
              </a:solidFill>
              <a:latin typeface="Arial"/>
              <a:ea typeface="+mn-ea"/>
            </a:endParaRPr>
          </a:p>
        </p:txBody>
      </p:sp>
      <p:sp>
        <p:nvSpPr>
          <p:cNvPr id="4" name="Содержимое 2"/>
          <p:cNvSpPr>
            <a:spLocks noGrp="1"/>
          </p:cNvSpPr>
          <p:nvPr>
            <p:ph idx="1"/>
          </p:nvPr>
        </p:nvSpPr>
        <p:spPr bwMode="auto">
          <a:xfrm>
            <a:off x="228600" y="1512888"/>
            <a:ext cx="8642350" cy="5334000"/>
          </a:xfrm>
        </p:spPr>
        <p:txBody>
          <a:bodyPr>
            <a:normAutofit/>
          </a:bodyPr>
          <a:lstStyle/>
          <a:p>
            <a:pPr>
              <a:buClr>
                <a:srgbClr val="C00000"/>
              </a:buClr>
              <a:buSzPct val="135000"/>
              <a:buFont typeface="Wingdings" panose="05000000000000000000" pitchFamily="2" charset="2"/>
              <a:buChar char="Ø"/>
              <a:defRPr/>
            </a:pPr>
            <a:r>
              <a:rPr lang="en-US" sz="2600" dirty="0"/>
              <a:t>Implementation of all tasks of the seven-year plan</a:t>
            </a:r>
            <a:r>
              <a:rPr lang="en-US" sz="2600" b="1" dirty="0"/>
              <a:t> </a:t>
            </a:r>
            <a:r>
              <a:rPr lang="en-US" sz="2600" dirty="0"/>
              <a:t>for the development of LIT </a:t>
            </a:r>
            <a:r>
              <a:rPr lang="en-US" sz="2600" dirty="0" smtClean="0"/>
              <a:t>2017–2023</a:t>
            </a:r>
            <a:endParaRPr lang="ru-RU" sz="2600" dirty="0"/>
          </a:p>
          <a:p>
            <a:pPr>
              <a:buClr>
                <a:srgbClr val="C00000"/>
              </a:buClr>
              <a:buSzPct val="135000"/>
              <a:buFont typeface="Wingdings" panose="05000000000000000000" pitchFamily="2" charset="2"/>
              <a:buChar char="Ø"/>
              <a:defRPr/>
            </a:pPr>
            <a:r>
              <a:rPr lang="en-US" sz="2600" dirty="0"/>
              <a:t>LIT IT-infrastructure is the one of JINR basic facilities</a:t>
            </a:r>
            <a:endParaRPr lang="ru-RU" sz="2600" dirty="0"/>
          </a:p>
          <a:p>
            <a:pPr>
              <a:buClr>
                <a:srgbClr val="C00000"/>
              </a:buClr>
              <a:buSzPct val="135000"/>
              <a:buFont typeface="Wingdings" panose="05000000000000000000" pitchFamily="2" charset="2"/>
              <a:buChar char="Ø"/>
              <a:defRPr/>
            </a:pPr>
            <a:r>
              <a:rPr lang="en-US" sz="2600" dirty="0"/>
              <a:t>Multifunctional  Information and  Computing Complex</a:t>
            </a:r>
            <a:endParaRPr lang="ru-RU" sz="2600" dirty="0"/>
          </a:p>
          <a:p>
            <a:pPr>
              <a:buClr>
                <a:srgbClr val="C00000"/>
              </a:buClr>
              <a:buSzPct val="135000"/>
              <a:buFont typeface="Wingdings" panose="05000000000000000000" pitchFamily="2" charset="2"/>
              <a:buChar char="Ø"/>
              <a:defRPr/>
            </a:pPr>
            <a:r>
              <a:rPr lang="en-US" sz="2600" dirty="0" smtClean="0"/>
              <a:t>Strategy </a:t>
            </a:r>
            <a:r>
              <a:rPr lang="en-US" sz="2600" dirty="0"/>
              <a:t>of Information Technologies and Scientific Computing in JINR is creating </a:t>
            </a:r>
            <a:r>
              <a:rPr lang="en-US" sz="2600" dirty="0" smtClean="0"/>
              <a:t>a scientific </a:t>
            </a:r>
            <a:r>
              <a:rPr lang="en-US" sz="2600" dirty="0"/>
              <a:t>IT ecosystem  that combines  a variety of technological solutions, concepts and </a:t>
            </a:r>
            <a:r>
              <a:rPr lang="en-US" sz="2600" dirty="0" smtClean="0"/>
              <a:t>methodologies</a:t>
            </a:r>
            <a:endParaRPr lang="ru-RU" sz="2600" dirty="0"/>
          </a:p>
          <a:p>
            <a:pPr>
              <a:buClr>
                <a:srgbClr val="C00000"/>
              </a:buClr>
              <a:buSzPct val="135000"/>
              <a:buFont typeface="Wingdings" panose="05000000000000000000" pitchFamily="2" charset="2"/>
              <a:buChar char="Ø"/>
              <a:defRPr/>
            </a:pPr>
            <a:r>
              <a:rPr lang="en-US" sz="2600" dirty="0"/>
              <a:t> New trends are Digital science, Digital Economics</a:t>
            </a:r>
            <a:r>
              <a:rPr lang="en-US" sz="2600" dirty="0" smtClean="0"/>
              <a:t>…</a:t>
            </a:r>
            <a:endParaRPr lang="ru-RU" sz="2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1"/>
          <p:cNvSpPr/>
          <p:nvPr/>
        </p:nvSpPr>
        <p:spPr bwMode="auto">
          <a:xfrm>
            <a:off x="939016" y="188640"/>
            <a:ext cx="8424936" cy="523220"/>
          </a:xfrm>
          <a:prstGeom prst="rect">
            <a:avLst/>
          </a:prstGeom>
        </p:spPr>
        <p:txBody>
          <a:bodyPr wrap="square">
            <a:spAutoFit/>
          </a:bodyPr>
          <a:lstStyle/>
          <a:p>
            <a:pPr>
              <a:defRPr/>
            </a:pPr>
            <a:r>
              <a:rPr lang="en-US" sz="2800" b="1" dirty="0">
                <a:ln w="6600">
                  <a:solidFill>
                    <a:srgbClr val="C0504D"/>
                  </a:solidFill>
                  <a:prstDash val="solid"/>
                </a:ln>
                <a:solidFill>
                  <a:srgbClr val="C00000"/>
                </a:solidFill>
                <a:latin typeface="Arial"/>
              </a:rPr>
              <a:t>Promising directions of LIT development</a:t>
            </a:r>
          </a:p>
        </p:txBody>
      </p:sp>
      <p:sp>
        <p:nvSpPr>
          <p:cNvPr id="5" name="Прямоугольник 2"/>
          <p:cNvSpPr/>
          <p:nvPr/>
        </p:nvSpPr>
        <p:spPr bwMode="auto">
          <a:xfrm>
            <a:off x="179511" y="1052736"/>
            <a:ext cx="7356455" cy="5078313"/>
          </a:xfrm>
          <a:prstGeom prst="rect">
            <a:avLst/>
          </a:prstGeom>
        </p:spPr>
        <p:txBody>
          <a:bodyPr wrap="square">
            <a:spAutoFit/>
          </a:bodyPr>
          <a:lstStyle/>
          <a:p>
            <a:pPr marL="285750" indent="-285750">
              <a:buFont typeface="Wingdings"/>
              <a:buChar char="Ø"/>
              <a:defRPr/>
            </a:pPr>
            <a:r>
              <a:rPr lang="en-US" dirty="0"/>
              <a:t>Development of a computing model and a megaproject architecture (NICA, LHC, FAIR, PIC, ELI, </a:t>
            </a:r>
            <a:r>
              <a:rPr lang="en-US" dirty="0" err="1"/>
              <a:t>SKA</a:t>
            </a:r>
            <a:r>
              <a:rPr lang="en-US" dirty="0"/>
              <a:t> </a:t>
            </a:r>
            <a:r>
              <a:rPr lang="en-US" dirty="0" smtClean="0"/>
              <a:t>…).</a:t>
            </a:r>
            <a:endParaRPr lang="en-US" dirty="0"/>
          </a:p>
          <a:p>
            <a:pPr marL="285750" indent="-285750">
              <a:buFont typeface="Wingdings"/>
              <a:buChar char="Ø"/>
              <a:defRPr/>
            </a:pPr>
            <a:r>
              <a:rPr lang="en-US" dirty="0"/>
              <a:t>Development of the architecture of distributed system of data storage, processing and analysis for experiments on the NICA </a:t>
            </a:r>
            <a:r>
              <a:rPr lang="en-US" dirty="0" smtClean="0"/>
              <a:t>complex.</a:t>
            </a:r>
            <a:endParaRPr lang="en-US" dirty="0"/>
          </a:p>
          <a:p>
            <a:pPr marL="285750" indent="-285750">
              <a:buFont typeface="Wingdings"/>
              <a:buChar char="Ø"/>
              <a:defRPr/>
            </a:pPr>
            <a:r>
              <a:rPr lang="en-US" b="1" dirty="0">
                <a:solidFill>
                  <a:srgbClr val="0066FF"/>
                </a:solidFill>
              </a:rPr>
              <a:t>CHALLENGE: distributed data storage evolution: </a:t>
            </a:r>
            <a:r>
              <a:rPr lang="en-US" b="1" dirty="0" err="1" smtClean="0">
                <a:solidFill>
                  <a:srgbClr val="0066FF"/>
                </a:solidFill>
              </a:rPr>
              <a:t>DATALAKES</a:t>
            </a:r>
            <a:r>
              <a:rPr lang="en-US" b="1" dirty="0" smtClean="0">
                <a:solidFill>
                  <a:srgbClr val="0066FF"/>
                </a:solidFill>
              </a:rPr>
              <a:t>.</a:t>
            </a:r>
            <a:endParaRPr lang="en-US" b="1" dirty="0">
              <a:solidFill>
                <a:srgbClr val="0066FF"/>
              </a:solidFill>
            </a:endParaRPr>
          </a:p>
          <a:p>
            <a:pPr marL="285750" indent="-285750">
              <a:buFont typeface="Wingdings"/>
              <a:buChar char="Ø"/>
              <a:defRPr/>
            </a:pPr>
            <a:r>
              <a:rPr lang="en-US" b="1" dirty="0">
                <a:solidFill>
                  <a:srgbClr val="0066FF"/>
                </a:solidFill>
              </a:rPr>
              <a:t>CHALLENGE:  R&amp;D of software to acquire, manage, process, and analyze the big amounts of data to be recorded (HSF</a:t>
            </a:r>
            <a:r>
              <a:rPr lang="en-US" b="1" dirty="0" smtClean="0">
                <a:solidFill>
                  <a:srgbClr val="0066FF"/>
                </a:solidFill>
              </a:rPr>
              <a:t>).</a:t>
            </a:r>
            <a:endParaRPr lang="en-US" b="1" dirty="0">
              <a:solidFill>
                <a:srgbClr val="0066FF"/>
              </a:solidFill>
            </a:endParaRPr>
          </a:p>
          <a:p>
            <a:pPr marL="285750" indent="-285750">
              <a:buFont typeface="Wingdings"/>
              <a:buChar char="Ø"/>
              <a:defRPr/>
            </a:pPr>
            <a:r>
              <a:rPr lang="en-US" dirty="0"/>
              <a:t>Parallel and hybrid computing, re-engineering of software packages for modern </a:t>
            </a:r>
            <a:r>
              <a:rPr lang="en-US" dirty="0" smtClean="0"/>
              <a:t>architectures.</a:t>
            </a:r>
            <a:endParaRPr lang="en-US" dirty="0"/>
          </a:p>
          <a:p>
            <a:pPr marL="285750" indent="-285750">
              <a:buFont typeface="Wingdings"/>
              <a:buChar char="Ø"/>
              <a:defRPr/>
            </a:pPr>
            <a:r>
              <a:rPr lang="en-US" dirty="0"/>
              <a:t>Development of the PanDA platform as a universal environment for the </a:t>
            </a:r>
            <a:r>
              <a:rPr lang="en-US" dirty="0" smtClean="0"/>
              <a:t>large-scale projects. </a:t>
            </a:r>
            <a:endParaRPr lang="en-US" dirty="0"/>
          </a:p>
          <a:p>
            <a:pPr marL="285750" indent="-285750">
              <a:buFont typeface="Wingdings"/>
              <a:buChar char="Ø"/>
              <a:defRPr/>
            </a:pPr>
            <a:r>
              <a:rPr lang="en-US" dirty="0"/>
              <a:t>Development of the systems of distributed monitoring and intelligent </a:t>
            </a:r>
            <a:r>
              <a:rPr lang="en-US" dirty="0" smtClean="0"/>
              <a:t>management.</a:t>
            </a:r>
            <a:endParaRPr lang="en-US" dirty="0"/>
          </a:p>
          <a:p>
            <a:pPr marL="285750" indent="-285750">
              <a:buFont typeface="Wingdings"/>
              <a:buChar char="Ø"/>
              <a:defRPr/>
            </a:pPr>
            <a:r>
              <a:rPr lang="en-US" dirty="0"/>
              <a:t>Simulation of complex systems, quantum </a:t>
            </a:r>
            <a:r>
              <a:rPr lang="en-US" dirty="0" smtClean="0"/>
              <a:t>computing. </a:t>
            </a:r>
            <a:endParaRPr lang="en-US" dirty="0"/>
          </a:p>
          <a:p>
            <a:pPr marL="285750" indent="-285750">
              <a:buFont typeface="Wingdings"/>
              <a:buChar char="Ø"/>
              <a:defRPr/>
            </a:pPr>
            <a:r>
              <a:rPr lang="en-US" dirty="0"/>
              <a:t>Development of modern data analysis methods (like Machine Learning, etc.). Development and </a:t>
            </a:r>
            <a:r>
              <a:rPr lang="en-US" dirty="0" smtClean="0"/>
              <a:t>implementation </a:t>
            </a:r>
            <a:r>
              <a:rPr lang="en-US" dirty="0"/>
              <a:t>of Big Data methods and technologies. </a:t>
            </a:r>
          </a:p>
        </p:txBody>
      </p:sp>
      <p:pic>
        <p:nvPicPr>
          <p:cNvPr id="6" name="Picture 2"/>
          <p:cNvPicPr>
            <a:picLocks noChangeAspect="1" noChangeArrowheads="1"/>
          </p:cNvPicPr>
          <p:nvPr/>
        </p:nvPicPr>
        <p:blipFill>
          <a:blip r:embed="rId3"/>
          <a:stretch/>
        </p:blipFill>
        <p:spPr bwMode="auto">
          <a:xfrm>
            <a:off x="7580540" y="814776"/>
            <a:ext cx="1254047" cy="665667"/>
          </a:xfrm>
          <a:prstGeom prst="rect">
            <a:avLst/>
          </a:prstGeom>
          <a:noFill/>
          <a:ln>
            <a:noFill/>
          </a:ln>
        </p:spPr>
      </p:pic>
      <p:pic>
        <p:nvPicPr>
          <p:cNvPr id="7" name="Picture 3"/>
          <p:cNvPicPr>
            <a:picLocks noChangeAspect="1" noChangeArrowheads="1"/>
          </p:cNvPicPr>
          <p:nvPr/>
        </p:nvPicPr>
        <p:blipFill>
          <a:blip r:embed="rId4"/>
          <a:srcRect l="5627" t="12371" r="7864" b="15120"/>
          <a:stretch/>
        </p:blipFill>
        <p:spPr bwMode="auto">
          <a:xfrm>
            <a:off x="7761714" y="3156226"/>
            <a:ext cx="1031390" cy="611496"/>
          </a:xfrm>
          <a:prstGeom prst="rect">
            <a:avLst/>
          </a:prstGeom>
          <a:noFill/>
          <a:ln>
            <a:noFill/>
          </a:ln>
        </p:spPr>
      </p:pic>
      <p:pic>
        <p:nvPicPr>
          <p:cNvPr id="8" name="Picture 4"/>
          <p:cNvPicPr>
            <a:picLocks noChangeAspect="1" noChangeArrowheads="1"/>
          </p:cNvPicPr>
          <p:nvPr/>
        </p:nvPicPr>
        <p:blipFill>
          <a:blip r:embed="rId5"/>
          <a:srcRect l="12483" t="7874" r="11509" b="7200"/>
          <a:stretch/>
        </p:blipFill>
        <p:spPr bwMode="auto">
          <a:xfrm>
            <a:off x="7248505" y="1481298"/>
            <a:ext cx="959058" cy="871452"/>
          </a:xfrm>
          <a:prstGeom prst="rect">
            <a:avLst/>
          </a:prstGeom>
          <a:noFill/>
          <a:ln>
            <a:noFill/>
          </a:ln>
        </p:spPr>
      </p:pic>
      <p:pic>
        <p:nvPicPr>
          <p:cNvPr id="9" name="Picture 5"/>
          <p:cNvPicPr>
            <a:picLocks noChangeAspect="1" noChangeArrowheads="1"/>
          </p:cNvPicPr>
          <p:nvPr/>
        </p:nvPicPr>
        <p:blipFill>
          <a:blip r:embed="rId6"/>
          <a:srcRect r="87501"/>
          <a:stretch/>
        </p:blipFill>
        <p:spPr bwMode="auto">
          <a:xfrm>
            <a:off x="8207563" y="3818661"/>
            <a:ext cx="829398" cy="476411"/>
          </a:xfrm>
          <a:prstGeom prst="rect">
            <a:avLst/>
          </a:prstGeom>
          <a:noFill/>
          <a:ln>
            <a:noFill/>
          </a:ln>
        </p:spPr>
      </p:pic>
      <p:pic>
        <p:nvPicPr>
          <p:cNvPr id="10" name="Picture 6"/>
          <p:cNvPicPr>
            <a:picLocks noChangeAspect="1" noChangeArrowheads="1"/>
          </p:cNvPicPr>
          <p:nvPr/>
        </p:nvPicPr>
        <p:blipFill>
          <a:blip r:embed="rId7"/>
          <a:stretch/>
        </p:blipFill>
        <p:spPr bwMode="auto">
          <a:xfrm>
            <a:off x="7859322" y="2348880"/>
            <a:ext cx="1036437" cy="720571"/>
          </a:xfrm>
          <a:prstGeom prst="rect">
            <a:avLst/>
          </a:prstGeom>
          <a:noFill/>
          <a:ln>
            <a:noFill/>
          </a:ln>
        </p:spPr>
      </p:pic>
      <p:pic>
        <p:nvPicPr>
          <p:cNvPr id="11" name="Picture 7"/>
          <p:cNvPicPr>
            <a:picLocks noChangeAspect="1" noChangeArrowheads="1"/>
          </p:cNvPicPr>
          <p:nvPr/>
        </p:nvPicPr>
        <p:blipFill>
          <a:blip r:embed="rId8"/>
          <a:stretch/>
        </p:blipFill>
        <p:spPr bwMode="auto">
          <a:xfrm>
            <a:off x="6962280" y="5589240"/>
            <a:ext cx="1020213" cy="981104"/>
          </a:xfrm>
          <a:prstGeom prst="rect">
            <a:avLst/>
          </a:prstGeom>
          <a:noFill/>
          <a:ln>
            <a:noFill/>
          </a:ln>
        </p:spPr>
      </p:pic>
      <p:pic>
        <p:nvPicPr>
          <p:cNvPr id="12" name="Рисунок 11"/>
          <p:cNvPicPr>
            <a:picLocks noChangeAspect="1"/>
          </p:cNvPicPr>
          <p:nvPr/>
        </p:nvPicPr>
        <p:blipFill>
          <a:blip r:embed="rId9"/>
          <a:srcRect t="38724" r="28567" b="17668"/>
          <a:stretch/>
        </p:blipFill>
        <p:spPr bwMode="auto">
          <a:xfrm>
            <a:off x="7982493" y="4997073"/>
            <a:ext cx="1054468" cy="879823"/>
          </a:xfrm>
          <a:prstGeom prst="rect">
            <a:avLst/>
          </a:prstGeom>
        </p:spPr>
      </p:pic>
      <p:pic>
        <p:nvPicPr>
          <p:cNvPr id="13" name="Рисунок 12"/>
          <p:cNvPicPr>
            <a:picLocks noChangeAspect="1"/>
          </p:cNvPicPr>
          <p:nvPr/>
        </p:nvPicPr>
        <p:blipFill>
          <a:blip r:embed="rId10"/>
          <a:stretch/>
        </p:blipFill>
        <p:spPr bwMode="auto">
          <a:xfrm>
            <a:off x="7532119" y="4264038"/>
            <a:ext cx="1251549" cy="7330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564904"/>
            <a:ext cx="8964487" cy="1362075"/>
          </a:xfrm>
        </p:spPr>
        <p:txBody>
          <a:bodyPr>
            <a:normAutofit/>
          </a:bodyPr>
          <a:lstStyle/>
          <a:p>
            <a:r>
              <a:rPr lang="en-US" sz="3600" dirty="0" smtClean="0">
                <a:solidFill>
                  <a:srgbClr val="C00000"/>
                </a:solidFill>
              </a:rPr>
              <a:t>THANK YOU FOR YOUR ATTENTION !</a:t>
            </a:r>
          </a:p>
        </p:txBody>
      </p:sp>
      <p:sp>
        <p:nvSpPr>
          <p:cNvPr id="3" name="Текст 2"/>
          <p:cNvSpPr>
            <a:spLocks noGrp="1"/>
          </p:cNvSpPr>
          <p:nvPr>
            <p:ph type="body" idx="1"/>
          </p:nvPr>
        </p:nvSpPr>
        <p:spPr/>
        <p:txBody>
          <a:bodyPr/>
          <a:lstStyle/>
          <a:p>
            <a:endParaRPr lang="ru-RU"/>
          </a:p>
        </p:txBody>
      </p:sp>
      <p:sp>
        <p:nvSpPr>
          <p:cNvPr id="4" name="Дата 3"/>
          <p:cNvSpPr>
            <a:spLocks noGrp="1"/>
          </p:cNvSpPr>
          <p:nvPr>
            <p:ph type="dt" sz="half" idx="10"/>
          </p:nvPr>
        </p:nvSpPr>
        <p:spPr/>
        <p:txBody>
          <a:bodyPr/>
          <a:lstStyle/>
          <a:p>
            <a:pPr>
              <a:defRPr/>
            </a:pPr>
            <a:fld id="{81F62DA4-784B-4204-9105-0FEE947BD879}" type="datetime1">
              <a:rPr lang="ru-RU" smtClean="0"/>
              <a:t>22.02.2018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DE4A0E3-01A8-46E9-B055-23B459748682}" type="slidenum">
              <a:rPr lang="ru-RU" smtClean="0"/>
              <a:t>9</a:t>
            </a:fld>
            <a:endParaRPr lang="ru-RU"/>
          </a:p>
        </p:txBody>
      </p:sp>
    </p:spTree>
    <p:extLst>
      <p:ext uri="{BB962C8B-B14F-4D97-AF65-F5344CB8AC3E}">
        <p14:creationId xmlns:p14="http://schemas.microsoft.com/office/powerpoint/2010/main" val="3257650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TotalTime>
  <Words>623</Words>
  <Application>Microsoft Office PowerPoint</Application>
  <PresentationFormat>Экран (4:3)</PresentationFormat>
  <Paragraphs>120</Paragraphs>
  <Slides>9</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9</vt:i4>
      </vt:variant>
    </vt:vector>
  </HeadingPairs>
  <TitlesOfParts>
    <vt:vector size="11" baseType="lpstr">
      <vt:lpstr>Тема Office</vt:lpstr>
      <vt:lpstr>Специальное оформление</vt:lpstr>
      <vt:lpstr>Презентация PowerPoint</vt:lpstr>
      <vt:lpstr>Презентация PowerPoint</vt:lpstr>
      <vt:lpstr>Презентация PowerPoint</vt:lpstr>
      <vt:lpstr>Презентация PowerPoint</vt:lpstr>
      <vt:lpstr>Презентация PowerPoint</vt:lpstr>
      <vt:lpstr>Main goal for Seven-year plan  for the development of LIT 2017–2023 </vt:lpstr>
      <vt:lpstr>Strategy of Information Technologies and Scientific Computing in JINR</vt:lpstr>
      <vt:lpstr>Презентация PowerPoint</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kerenkov</cp:lastModifiedBy>
  <cp:revision>13</cp:revision>
  <dcterms:modified xsi:type="dcterms:W3CDTF">2018-02-22T07:39:51Z</dcterms:modified>
</cp:coreProperties>
</file>