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06" r:id="rId2"/>
    <p:sldId id="257" r:id="rId3"/>
    <p:sldId id="362" r:id="rId4"/>
    <p:sldId id="258" r:id="rId5"/>
    <p:sldId id="365" r:id="rId6"/>
    <p:sldId id="372" r:id="rId7"/>
    <p:sldId id="363" r:id="rId8"/>
    <p:sldId id="262" r:id="rId9"/>
    <p:sldId id="267" r:id="rId10"/>
    <p:sldId id="364" r:id="rId11"/>
    <p:sldId id="366" r:id="rId12"/>
    <p:sldId id="349" r:id="rId13"/>
    <p:sldId id="351" r:id="rId14"/>
    <p:sldId id="369" r:id="rId15"/>
    <p:sldId id="370" r:id="rId16"/>
    <p:sldId id="371" r:id="rId17"/>
    <p:sldId id="368" r:id="rId18"/>
    <p:sldId id="284" r:id="rId19"/>
    <p:sldId id="310" r:id="rId20"/>
    <p:sldId id="334" r:id="rId21"/>
    <p:sldId id="361" r:id="rId22"/>
    <p:sldId id="326" r:id="rId23"/>
    <p:sldId id="299" r:id="rId24"/>
    <p:sldId id="295" r:id="rId25"/>
    <p:sldId id="300" r:id="rId26"/>
    <p:sldId id="374" r:id="rId27"/>
    <p:sldId id="373" r:id="rId28"/>
    <p:sldId id="341" r:id="rId29"/>
    <p:sldId id="347" r:id="rId30"/>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dimír Wagner" initials="VW" lastIdx="0" clrIdx="0">
    <p:extLst>
      <p:ext uri="{19B8F6BF-5375-455C-9EA6-DF929625EA0E}">
        <p15:presenceInfo xmlns:p15="http://schemas.microsoft.com/office/powerpoint/2012/main" userId="Vladimír Wag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FF"/>
    <a:srgbClr val="00FFFF"/>
    <a:srgbClr val="66CCFF"/>
    <a:srgbClr val="CCFFFF"/>
    <a:srgbClr val="0066FF"/>
    <a:srgbClr val="66FF3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9" autoAdjust="0"/>
    <p:restoredTop sz="94660"/>
  </p:normalViewPr>
  <p:slideViewPr>
    <p:cSldViewPr>
      <p:cViewPr varScale="1">
        <p:scale>
          <a:sx n="69" d="100"/>
          <a:sy n="69" d="100"/>
        </p:scale>
        <p:origin x="366"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B8A60BF-2462-4A33-91D5-123ACBCC75C7}" type="datetimeFigureOut">
              <a:rPr lang="ru-RU"/>
              <a:pPr>
                <a:defRPr/>
              </a:pPr>
              <a:t>05.06.2017</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67F2CBB-6A93-4483-B5AE-F68E9BEE7DD9}" type="slidenum">
              <a:rPr lang="ru-RU" altLang="ru-RU"/>
              <a:pPr>
                <a:defRPr/>
              </a:pPr>
              <a:t>‹#›</a:t>
            </a:fld>
            <a:endParaRPr lang="ru-RU" altLang="ru-RU"/>
          </a:p>
        </p:txBody>
      </p:sp>
    </p:spTree>
    <p:extLst>
      <p:ext uri="{BB962C8B-B14F-4D97-AF65-F5344CB8AC3E}">
        <p14:creationId xmlns:p14="http://schemas.microsoft.com/office/powerpoint/2010/main" val="3719117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67F2CBB-6A93-4483-B5AE-F68E9BEE7DD9}" type="slidenum">
              <a:rPr lang="ru-RU" altLang="ru-RU" smtClean="0"/>
              <a:pPr>
                <a:defRPr/>
              </a:pPr>
              <a:t>1</a:t>
            </a:fld>
            <a:endParaRPr lang="ru-RU" altLang="ru-RU"/>
          </a:p>
        </p:txBody>
      </p:sp>
    </p:spTree>
    <p:extLst>
      <p:ext uri="{BB962C8B-B14F-4D97-AF65-F5344CB8AC3E}">
        <p14:creationId xmlns:p14="http://schemas.microsoft.com/office/powerpoint/2010/main" val="218233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cs-CZ" smtClean="0"/>
              <a:t>Kliknutím lze upravit styl.</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ru-RU"/>
          </a:p>
        </p:txBody>
      </p:sp>
      <p:sp>
        <p:nvSpPr>
          <p:cNvPr id="4" name="Дата 3"/>
          <p:cNvSpPr>
            <a:spLocks noGrp="1"/>
          </p:cNvSpPr>
          <p:nvPr>
            <p:ph type="dt" sz="half" idx="10"/>
          </p:nvPr>
        </p:nvSpPr>
        <p:spPr/>
        <p:txBody>
          <a:bodyPr/>
          <a:lstStyle>
            <a:lvl1pPr>
              <a:defRPr/>
            </a:lvl1pPr>
          </a:lstStyle>
          <a:p>
            <a:pPr>
              <a:defRPr/>
            </a:pPr>
            <a:fld id="{B55C5A91-54E2-449E-BA08-5226C826DEC4}" type="datetimeFigureOut">
              <a:rPr lang="ru-RU"/>
              <a:pPr>
                <a:defRPr/>
              </a:pPr>
              <a:t>05.06.2017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1DDD8B-0515-4615-A0C7-FB16C82A6317}" type="slidenum">
              <a:rPr lang="ru-RU" altLang="ru-RU"/>
              <a:pPr>
                <a:defRPr/>
              </a:pPr>
              <a:t>‹#›</a:t>
            </a:fld>
            <a:endParaRPr lang="ru-RU" altLang="ru-RU"/>
          </a:p>
        </p:txBody>
      </p:sp>
    </p:spTree>
    <p:extLst>
      <p:ext uri="{BB962C8B-B14F-4D97-AF65-F5344CB8AC3E}">
        <p14:creationId xmlns:p14="http://schemas.microsoft.com/office/powerpoint/2010/main" val="250545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cs-CZ" smtClean="0"/>
              <a:t>Kliknutím lze upravit styl.</a:t>
            </a:r>
            <a:endParaRPr lang="ru-RU"/>
          </a:p>
        </p:txBody>
      </p:sp>
      <p:sp>
        <p:nvSpPr>
          <p:cNvPr id="3" name="Вертикальный текст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Дата 3"/>
          <p:cNvSpPr>
            <a:spLocks noGrp="1"/>
          </p:cNvSpPr>
          <p:nvPr>
            <p:ph type="dt" sz="half" idx="10"/>
          </p:nvPr>
        </p:nvSpPr>
        <p:spPr/>
        <p:txBody>
          <a:bodyPr/>
          <a:lstStyle>
            <a:lvl1pPr>
              <a:defRPr/>
            </a:lvl1pPr>
          </a:lstStyle>
          <a:p>
            <a:pPr>
              <a:defRPr/>
            </a:pPr>
            <a:fld id="{6CFE08F2-ACA9-4C08-95A2-7C13BFEB9506}" type="datetimeFigureOut">
              <a:rPr lang="ru-RU"/>
              <a:pPr>
                <a:defRPr/>
              </a:pPr>
              <a:t>05.06.2017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AC89D73-4BBF-4B09-B84B-2D9F9E6462F8}" type="slidenum">
              <a:rPr lang="ru-RU" altLang="ru-RU"/>
              <a:pPr>
                <a:defRPr/>
              </a:pPr>
              <a:t>‹#›</a:t>
            </a:fld>
            <a:endParaRPr lang="ru-RU" altLang="ru-RU"/>
          </a:p>
        </p:txBody>
      </p:sp>
    </p:spTree>
    <p:extLst>
      <p:ext uri="{BB962C8B-B14F-4D97-AF65-F5344CB8AC3E}">
        <p14:creationId xmlns:p14="http://schemas.microsoft.com/office/powerpoint/2010/main" val="42363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cs-CZ" smtClean="0"/>
              <a:t>Kliknutím lze upravit styl.</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Дата 3"/>
          <p:cNvSpPr>
            <a:spLocks noGrp="1"/>
          </p:cNvSpPr>
          <p:nvPr>
            <p:ph type="dt" sz="half" idx="10"/>
          </p:nvPr>
        </p:nvSpPr>
        <p:spPr/>
        <p:txBody>
          <a:bodyPr/>
          <a:lstStyle>
            <a:lvl1pPr>
              <a:defRPr/>
            </a:lvl1pPr>
          </a:lstStyle>
          <a:p>
            <a:pPr>
              <a:defRPr/>
            </a:pPr>
            <a:fld id="{66EF2929-0B17-43DC-8985-F30A74BACF9F}" type="datetimeFigureOut">
              <a:rPr lang="ru-RU"/>
              <a:pPr>
                <a:defRPr/>
              </a:pPr>
              <a:t>05.06.2017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6769C08-9673-4693-A071-F536C62ECAD0}" type="slidenum">
              <a:rPr lang="ru-RU" altLang="ru-RU"/>
              <a:pPr>
                <a:defRPr/>
              </a:pPr>
              <a:t>‹#›</a:t>
            </a:fld>
            <a:endParaRPr lang="ru-RU" altLang="ru-RU"/>
          </a:p>
        </p:txBody>
      </p:sp>
    </p:spTree>
    <p:extLst>
      <p:ext uri="{BB962C8B-B14F-4D97-AF65-F5344CB8AC3E}">
        <p14:creationId xmlns:p14="http://schemas.microsoft.com/office/powerpoint/2010/main" val="417999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cs-CZ" smtClean="0"/>
              <a:t>Kliknutím lze upravit styl.</a:t>
            </a:r>
            <a:endParaRPr lang="ru-RU"/>
          </a:p>
        </p:txBody>
      </p:sp>
      <p:sp>
        <p:nvSpPr>
          <p:cNvPr id="3" name="Таблица 2"/>
          <p:cNvSpPr>
            <a:spLocks noGrp="1"/>
          </p:cNvSpPr>
          <p:nvPr>
            <p:ph type="tbl" idx="1"/>
          </p:nvPr>
        </p:nvSpPr>
        <p:spPr>
          <a:xfrm>
            <a:off x="457200" y="1600200"/>
            <a:ext cx="8229600" cy="4525963"/>
          </a:xfrm>
        </p:spPr>
        <p:txBody>
          <a:bodyPr rtlCol="0">
            <a:normAutofit/>
          </a:bodyPr>
          <a:lstStyle/>
          <a:p>
            <a:pPr lvl="0"/>
            <a:r>
              <a:rPr lang="cs-CZ" noProof="0" smtClean="0"/>
              <a:t>Kliknutím na ikonu přidáte tabulku.</a:t>
            </a:r>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fld id="{33CB69C1-BCC1-4224-B50F-FA7CA1DF014A}" type="datetime1">
              <a:rPr lang="ru-RU"/>
              <a:pPr>
                <a:defRPr/>
              </a:pPr>
              <a:t>05.06.2017</a:t>
            </a:fld>
            <a:endParaRPr lang="ru-RU"/>
          </a:p>
        </p:txBody>
      </p:sp>
      <p:sp>
        <p:nvSpPr>
          <p:cNvPr id="5" name="Rectangle 5"/>
          <p:cNvSpPr>
            <a:spLocks noGrp="1" noChangeArrowheads="1"/>
          </p:cNvSpPr>
          <p:nvPr>
            <p:ph type="ftr" sz="quarter" idx="11"/>
          </p:nvPr>
        </p:nvSpPr>
        <p:spPr/>
        <p:txBody>
          <a:bodyPr/>
          <a:lstStyle>
            <a:lvl1pPr>
              <a:defRPr/>
            </a:lvl1pPr>
          </a:lstStyle>
          <a:p>
            <a:pPr>
              <a:defRPr/>
            </a:pPr>
            <a:r>
              <a:rPr lang="pl-PL"/>
              <a:t>Seminar at INRNE 11.09.13</a:t>
            </a:r>
            <a:endParaRPr lang="ru-RU"/>
          </a:p>
        </p:txBody>
      </p:sp>
      <p:sp>
        <p:nvSpPr>
          <p:cNvPr id="6" name="Rectangle 6"/>
          <p:cNvSpPr>
            <a:spLocks noGrp="1" noChangeArrowheads="1"/>
          </p:cNvSpPr>
          <p:nvPr>
            <p:ph type="sldNum" sz="quarter" idx="12"/>
          </p:nvPr>
        </p:nvSpPr>
        <p:spPr/>
        <p:txBody>
          <a:bodyPr/>
          <a:lstStyle>
            <a:lvl1pPr>
              <a:defRPr smtClean="0"/>
            </a:lvl1pPr>
          </a:lstStyle>
          <a:p>
            <a:pPr>
              <a:defRPr/>
            </a:pPr>
            <a:fld id="{B2D37A99-3DB9-439C-AD8F-B43DF9FA8CA4}" type="slidenum">
              <a:rPr lang="ru-RU" altLang="ru-RU"/>
              <a:pPr>
                <a:defRPr/>
              </a:pPr>
              <a:t>‹#›</a:t>
            </a:fld>
            <a:endParaRPr lang="ru-RU" altLang="ru-RU"/>
          </a:p>
        </p:txBody>
      </p:sp>
    </p:spTree>
    <p:extLst>
      <p:ext uri="{BB962C8B-B14F-4D97-AF65-F5344CB8AC3E}">
        <p14:creationId xmlns:p14="http://schemas.microsoft.com/office/powerpoint/2010/main" val="394696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cs-CZ" smtClean="0"/>
              <a:t>Kliknutím lze upravit styl.</a:t>
            </a:r>
            <a:endParaRPr lang="ru-RU"/>
          </a:p>
        </p:txBody>
      </p:sp>
      <p:sp>
        <p:nvSpPr>
          <p:cNvPr id="3" name="Содержимое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Дата 3"/>
          <p:cNvSpPr>
            <a:spLocks noGrp="1"/>
          </p:cNvSpPr>
          <p:nvPr>
            <p:ph type="dt" sz="half" idx="10"/>
          </p:nvPr>
        </p:nvSpPr>
        <p:spPr/>
        <p:txBody>
          <a:bodyPr/>
          <a:lstStyle>
            <a:lvl1pPr>
              <a:defRPr/>
            </a:lvl1pPr>
          </a:lstStyle>
          <a:p>
            <a:pPr>
              <a:defRPr/>
            </a:pPr>
            <a:fld id="{C67F242C-B2C0-4618-8A19-7DC9FD2F43EA}" type="datetimeFigureOut">
              <a:rPr lang="ru-RU"/>
              <a:pPr>
                <a:defRPr/>
              </a:pPr>
              <a:t>05.06.2017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995983-5B74-4A7B-AB90-80B5EEDE5097}" type="slidenum">
              <a:rPr lang="ru-RU" altLang="ru-RU"/>
              <a:pPr>
                <a:defRPr/>
              </a:pPr>
              <a:t>‹#›</a:t>
            </a:fld>
            <a:endParaRPr lang="ru-RU" altLang="ru-RU"/>
          </a:p>
        </p:txBody>
      </p:sp>
    </p:spTree>
    <p:extLst>
      <p:ext uri="{BB962C8B-B14F-4D97-AF65-F5344CB8AC3E}">
        <p14:creationId xmlns:p14="http://schemas.microsoft.com/office/powerpoint/2010/main" val="233479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Дата 3"/>
          <p:cNvSpPr>
            <a:spLocks noGrp="1"/>
          </p:cNvSpPr>
          <p:nvPr>
            <p:ph type="dt" sz="half" idx="10"/>
          </p:nvPr>
        </p:nvSpPr>
        <p:spPr/>
        <p:txBody>
          <a:bodyPr/>
          <a:lstStyle>
            <a:lvl1pPr>
              <a:defRPr/>
            </a:lvl1pPr>
          </a:lstStyle>
          <a:p>
            <a:pPr>
              <a:defRPr/>
            </a:pPr>
            <a:fld id="{995FCFAB-1645-4329-91F5-2996B07589C6}" type="datetimeFigureOut">
              <a:rPr lang="ru-RU"/>
              <a:pPr>
                <a:defRPr/>
              </a:pPr>
              <a:t>05.06.2017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B0BFE57-0E2C-46A8-8C1D-BB84A8FBA9E1}" type="slidenum">
              <a:rPr lang="ru-RU" altLang="ru-RU"/>
              <a:pPr>
                <a:defRPr/>
              </a:pPr>
              <a:t>‹#›</a:t>
            </a:fld>
            <a:endParaRPr lang="ru-RU" altLang="ru-RU"/>
          </a:p>
        </p:txBody>
      </p:sp>
    </p:spTree>
    <p:extLst>
      <p:ext uri="{BB962C8B-B14F-4D97-AF65-F5344CB8AC3E}">
        <p14:creationId xmlns:p14="http://schemas.microsoft.com/office/powerpoint/2010/main" val="354550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cs-CZ" smtClean="0"/>
              <a:t>Kliknutím lze upravit styl.</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5" name="Дата 3"/>
          <p:cNvSpPr>
            <a:spLocks noGrp="1"/>
          </p:cNvSpPr>
          <p:nvPr>
            <p:ph type="dt" sz="half" idx="10"/>
          </p:nvPr>
        </p:nvSpPr>
        <p:spPr/>
        <p:txBody>
          <a:bodyPr/>
          <a:lstStyle>
            <a:lvl1pPr>
              <a:defRPr/>
            </a:lvl1pPr>
          </a:lstStyle>
          <a:p>
            <a:pPr>
              <a:defRPr/>
            </a:pPr>
            <a:fld id="{69F4E793-845F-47C8-A7FC-BE3BE2A1D2CD}" type="datetimeFigureOut">
              <a:rPr lang="ru-RU"/>
              <a:pPr>
                <a:defRPr/>
              </a:pPr>
              <a:t>05.06.2017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1E695D4-38D0-4AA9-BF65-06807B2634DC}" type="slidenum">
              <a:rPr lang="ru-RU" altLang="ru-RU"/>
              <a:pPr>
                <a:defRPr/>
              </a:pPr>
              <a:t>‹#›</a:t>
            </a:fld>
            <a:endParaRPr lang="ru-RU" altLang="ru-RU"/>
          </a:p>
        </p:txBody>
      </p:sp>
    </p:spTree>
    <p:extLst>
      <p:ext uri="{BB962C8B-B14F-4D97-AF65-F5344CB8AC3E}">
        <p14:creationId xmlns:p14="http://schemas.microsoft.com/office/powerpoint/2010/main" val="59986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cs-CZ" smtClean="0"/>
              <a:t>Kliknutím lze upravit styl.</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7" name="Дата 3"/>
          <p:cNvSpPr>
            <a:spLocks noGrp="1"/>
          </p:cNvSpPr>
          <p:nvPr>
            <p:ph type="dt" sz="half" idx="10"/>
          </p:nvPr>
        </p:nvSpPr>
        <p:spPr/>
        <p:txBody>
          <a:bodyPr/>
          <a:lstStyle>
            <a:lvl1pPr>
              <a:defRPr/>
            </a:lvl1pPr>
          </a:lstStyle>
          <a:p>
            <a:pPr>
              <a:defRPr/>
            </a:pPr>
            <a:fld id="{6C4DF3C4-ED6D-489F-9AF0-C725F0752556}" type="datetimeFigureOut">
              <a:rPr lang="ru-RU"/>
              <a:pPr>
                <a:defRPr/>
              </a:pPr>
              <a:t>05.06.2017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ACA1FB5-DBD8-4A38-8A2C-3C3B114D0E0A}" type="slidenum">
              <a:rPr lang="ru-RU" altLang="ru-RU"/>
              <a:pPr>
                <a:defRPr/>
              </a:pPr>
              <a:t>‹#›</a:t>
            </a:fld>
            <a:endParaRPr lang="ru-RU" altLang="ru-RU"/>
          </a:p>
        </p:txBody>
      </p:sp>
    </p:spTree>
    <p:extLst>
      <p:ext uri="{BB962C8B-B14F-4D97-AF65-F5344CB8AC3E}">
        <p14:creationId xmlns:p14="http://schemas.microsoft.com/office/powerpoint/2010/main" val="175699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cs-CZ" smtClean="0"/>
              <a:t>Kliknutím lze upravit styl.</a:t>
            </a:r>
            <a:endParaRPr lang="ru-RU"/>
          </a:p>
        </p:txBody>
      </p:sp>
      <p:sp>
        <p:nvSpPr>
          <p:cNvPr id="3" name="Дата 3"/>
          <p:cNvSpPr>
            <a:spLocks noGrp="1"/>
          </p:cNvSpPr>
          <p:nvPr>
            <p:ph type="dt" sz="half" idx="10"/>
          </p:nvPr>
        </p:nvSpPr>
        <p:spPr/>
        <p:txBody>
          <a:bodyPr/>
          <a:lstStyle>
            <a:lvl1pPr>
              <a:defRPr/>
            </a:lvl1pPr>
          </a:lstStyle>
          <a:p>
            <a:pPr>
              <a:defRPr/>
            </a:pPr>
            <a:fld id="{15BB924F-3BB5-4657-A269-AF063CC3556C}" type="datetimeFigureOut">
              <a:rPr lang="ru-RU"/>
              <a:pPr>
                <a:defRPr/>
              </a:pPr>
              <a:t>05.06.2017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F6FDC5C-068A-4307-BBF2-A7427B096EE6}" type="slidenum">
              <a:rPr lang="ru-RU" altLang="ru-RU"/>
              <a:pPr>
                <a:defRPr/>
              </a:pPr>
              <a:t>‹#›</a:t>
            </a:fld>
            <a:endParaRPr lang="ru-RU" altLang="ru-RU"/>
          </a:p>
        </p:txBody>
      </p:sp>
    </p:spTree>
    <p:extLst>
      <p:ext uri="{BB962C8B-B14F-4D97-AF65-F5344CB8AC3E}">
        <p14:creationId xmlns:p14="http://schemas.microsoft.com/office/powerpoint/2010/main" val="99148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2BDFB25-B9C0-4D6E-A524-54B2A7C7CD5A}" type="datetimeFigureOut">
              <a:rPr lang="ru-RU"/>
              <a:pPr>
                <a:defRPr/>
              </a:pPr>
              <a:t>05.06.2017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6264A41-FB91-43C3-B7B4-06AC8BC19517}" type="slidenum">
              <a:rPr lang="ru-RU" altLang="ru-RU"/>
              <a:pPr>
                <a:defRPr/>
              </a:pPr>
              <a:t>‹#›</a:t>
            </a:fld>
            <a:endParaRPr lang="ru-RU" altLang="ru-RU"/>
          </a:p>
        </p:txBody>
      </p:sp>
    </p:spTree>
    <p:extLst>
      <p:ext uri="{BB962C8B-B14F-4D97-AF65-F5344CB8AC3E}">
        <p14:creationId xmlns:p14="http://schemas.microsoft.com/office/powerpoint/2010/main" val="91160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Дата 3"/>
          <p:cNvSpPr>
            <a:spLocks noGrp="1"/>
          </p:cNvSpPr>
          <p:nvPr>
            <p:ph type="dt" sz="half" idx="10"/>
          </p:nvPr>
        </p:nvSpPr>
        <p:spPr/>
        <p:txBody>
          <a:bodyPr/>
          <a:lstStyle>
            <a:lvl1pPr>
              <a:defRPr/>
            </a:lvl1pPr>
          </a:lstStyle>
          <a:p>
            <a:pPr>
              <a:defRPr/>
            </a:pPr>
            <a:fld id="{856972BC-BC26-4757-B12C-DD228B19AFFC}" type="datetimeFigureOut">
              <a:rPr lang="ru-RU"/>
              <a:pPr>
                <a:defRPr/>
              </a:pPr>
              <a:t>05.06.2017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FEC22F7-3506-46E4-A9E4-5AEFC56C7602}" type="slidenum">
              <a:rPr lang="ru-RU" altLang="ru-RU"/>
              <a:pPr>
                <a:defRPr/>
              </a:pPr>
              <a:t>‹#›</a:t>
            </a:fld>
            <a:endParaRPr lang="ru-RU" altLang="ru-RU"/>
          </a:p>
        </p:txBody>
      </p:sp>
    </p:spTree>
    <p:extLst>
      <p:ext uri="{BB962C8B-B14F-4D97-AF65-F5344CB8AC3E}">
        <p14:creationId xmlns:p14="http://schemas.microsoft.com/office/powerpoint/2010/main" val="330996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Дата 3"/>
          <p:cNvSpPr>
            <a:spLocks noGrp="1"/>
          </p:cNvSpPr>
          <p:nvPr>
            <p:ph type="dt" sz="half" idx="10"/>
          </p:nvPr>
        </p:nvSpPr>
        <p:spPr/>
        <p:txBody>
          <a:bodyPr/>
          <a:lstStyle>
            <a:lvl1pPr>
              <a:defRPr/>
            </a:lvl1pPr>
          </a:lstStyle>
          <a:p>
            <a:pPr>
              <a:defRPr/>
            </a:pPr>
            <a:fld id="{D7ED497B-CEB5-45F7-BB50-6B0B2EE61997}" type="datetimeFigureOut">
              <a:rPr lang="ru-RU"/>
              <a:pPr>
                <a:defRPr/>
              </a:pPr>
              <a:t>05.06.2017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D87A94F-ABBD-4578-9544-A124FEEE9CB8}" type="slidenum">
              <a:rPr lang="ru-RU" altLang="ru-RU"/>
              <a:pPr>
                <a:defRPr/>
              </a:pPr>
              <a:t>‹#›</a:t>
            </a:fld>
            <a:endParaRPr lang="ru-RU" altLang="ru-RU"/>
          </a:p>
        </p:txBody>
      </p:sp>
    </p:spTree>
    <p:extLst>
      <p:ext uri="{BB962C8B-B14F-4D97-AF65-F5344CB8AC3E}">
        <p14:creationId xmlns:p14="http://schemas.microsoft.com/office/powerpoint/2010/main" val="27776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16DB479-16B7-49BA-A754-CFBB8681FAD6}" type="datetimeFigureOut">
              <a:rPr lang="ru-RU"/>
              <a:pPr>
                <a:defRPr/>
              </a:pPr>
              <a:t>05.06.2017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43495C9-3BB4-4C63-9197-DE70026ABA3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00188" y="285750"/>
            <a:ext cx="5857875" cy="785813"/>
          </a:xfrm>
          <a:prstGeom prst="rect">
            <a:avLst/>
          </a:prstGeom>
          <a:noFill/>
          <a:ln w="9525">
            <a:noFill/>
            <a:miter lim="800000"/>
            <a:headEnd/>
            <a:tailEnd/>
          </a:ln>
        </p:spPr>
        <p:txBody>
          <a:bodyPr anchor="ctr"/>
          <a:lstStyle/>
          <a:p>
            <a:pPr algn="ctr" eaLnBrk="1" hangingPunct="1">
              <a:defRPr/>
            </a:pPr>
            <a:r>
              <a:rPr lang="en-US" sz="2000" i="1" dirty="0" smtClean="0">
                <a:solidFill>
                  <a:srgbClr val="FFFF00"/>
                </a:solidFill>
              </a:rPr>
              <a:t>46th meeting of the PAC for Nuclear Physics</a:t>
            </a:r>
            <a:endParaRPr lang="en-US" sz="2000" i="1" dirty="0">
              <a:solidFill>
                <a:srgbClr val="FFFF00"/>
              </a:solidFill>
            </a:endParaRPr>
          </a:p>
        </p:txBody>
      </p:sp>
      <p:sp>
        <p:nvSpPr>
          <p:cNvPr id="12291" name="Rectangle 4"/>
          <p:cNvSpPr>
            <a:spLocks noChangeArrowheads="1"/>
          </p:cNvSpPr>
          <p:nvPr/>
        </p:nvSpPr>
        <p:spPr bwMode="auto">
          <a:xfrm>
            <a:off x="1500188" y="1268760"/>
            <a:ext cx="6500812" cy="2585323"/>
          </a:xfrm>
          <a:prstGeom prst="rect">
            <a:avLst/>
          </a:prstGeom>
          <a:noFill/>
          <a:ln w="9525">
            <a:noFill/>
            <a:miter lim="800000"/>
            <a:headEnd/>
            <a:tailEnd/>
          </a:ln>
        </p:spPr>
        <p:txBody>
          <a:bodyPr>
            <a:spAutoFit/>
          </a:bodyPr>
          <a:lstStyle/>
          <a:p>
            <a:pPr algn="just" eaLnBrk="1" hangingPunct="1">
              <a:defRPr/>
            </a:pPr>
            <a:r>
              <a:rPr lang="en-US" sz="2400" b="1" i="1" dirty="0">
                <a:solidFill>
                  <a:srgbClr val="0000CC"/>
                </a:solidFill>
                <a:latin typeface="Times New Roman" pitchFamily="18" charset="0"/>
                <a:ea typeface="Calibri" pitchFamily="34" charset="0"/>
                <a:cs typeface="Times New Roman" pitchFamily="18" charset="0"/>
              </a:rPr>
              <a:t>Study of deep subcritical electronuclear systems and feasibility of their application for energy production and radioactive waste </a:t>
            </a:r>
            <a:r>
              <a:rPr lang="en-US" sz="2400" b="1" i="1" dirty="0" smtClean="0">
                <a:solidFill>
                  <a:srgbClr val="0000CC"/>
                </a:solidFill>
                <a:latin typeface="Times New Roman" pitchFamily="18" charset="0"/>
                <a:ea typeface="Calibri" pitchFamily="34" charset="0"/>
                <a:cs typeface="Times New Roman" pitchFamily="18" charset="0"/>
              </a:rPr>
              <a:t>transmutation</a:t>
            </a:r>
            <a:endParaRPr lang="en-US" sz="2400" b="1" i="1" dirty="0">
              <a:solidFill>
                <a:srgbClr val="0000CC"/>
              </a:solidFill>
              <a:latin typeface="Times New Roman" pitchFamily="18" charset="0"/>
              <a:ea typeface="Calibri" pitchFamily="34" charset="0"/>
              <a:cs typeface="Times New Roman" pitchFamily="18" charset="0"/>
            </a:endParaRPr>
          </a:p>
          <a:p>
            <a:pPr algn="just" eaLnBrk="1" hangingPunct="1">
              <a:defRPr/>
            </a:pPr>
            <a:endParaRPr lang="en-US" dirty="0">
              <a:solidFill>
                <a:srgbClr val="7030A0"/>
              </a:solidFill>
              <a:latin typeface="Times New Roman" pitchFamily="18" charset="0"/>
              <a:ea typeface="Calibri" pitchFamily="34" charset="0"/>
              <a:cs typeface="Times New Roman" pitchFamily="18" charset="0"/>
            </a:endParaRPr>
          </a:p>
          <a:p>
            <a:pPr algn="ctr" eaLnBrk="1" hangingPunct="1">
              <a:defRPr/>
            </a:pPr>
            <a:r>
              <a:rPr lang="en-US" b="1" dirty="0">
                <a:solidFill>
                  <a:srgbClr val="0000CC"/>
                </a:solidFill>
                <a:latin typeface="Times New Roman" pitchFamily="18" charset="0"/>
                <a:ea typeface="Calibri" pitchFamily="34" charset="0"/>
                <a:cs typeface="Times New Roman" pitchFamily="18" charset="0"/>
              </a:rPr>
              <a:t>S. </a:t>
            </a:r>
            <a:r>
              <a:rPr lang="en-US" b="1" dirty="0" err="1" smtClean="0">
                <a:solidFill>
                  <a:srgbClr val="0000CC"/>
                </a:solidFill>
                <a:latin typeface="Times New Roman" pitchFamily="18" charset="0"/>
                <a:ea typeface="Calibri" pitchFamily="34" charset="0"/>
                <a:cs typeface="Times New Roman" pitchFamily="18" charset="0"/>
              </a:rPr>
              <a:t>Tyutyunnikov</a:t>
            </a:r>
            <a:r>
              <a:rPr lang="cs-CZ" b="1" dirty="0" smtClean="0">
                <a:solidFill>
                  <a:srgbClr val="0000CC"/>
                </a:solidFill>
                <a:latin typeface="Times New Roman" pitchFamily="18" charset="0"/>
                <a:ea typeface="Calibri" pitchFamily="34" charset="0"/>
                <a:cs typeface="Times New Roman" pitchFamily="18" charset="0"/>
              </a:rPr>
              <a:t>,  A. A. </a:t>
            </a:r>
            <a:r>
              <a:rPr lang="cs-CZ" b="1" dirty="0" err="1" smtClean="0">
                <a:solidFill>
                  <a:srgbClr val="0000CC"/>
                </a:solidFill>
                <a:latin typeface="Times New Roman" pitchFamily="18" charset="0"/>
                <a:ea typeface="Calibri" pitchFamily="34" charset="0"/>
                <a:cs typeface="Times New Roman" pitchFamily="18" charset="0"/>
              </a:rPr>
              <a:t>Solnyskhin</a:t>
            </a:r>
            <a:endParaRPr lang="cs-CZ" b="1" dirty="0" smtClean="0">
              <a:solidFill>
                <a:srgbClr val="0000CC"/>
              </a:solidFill>
              <a:latin typeface="Times New Roman" pitchFamily="18" charset="0"/>
              <a:ea typeface="Calibri" pitchFamily="34" charset="0"/>
              <a:cs typeface="Times New Roman" pitchFamily="18" charset="0"/>
            </a:endParaRPr>
          </a:p>
          <a:p>
            <a:pPr algn="ctr" eaLnBrk="1" hangingPunct="1">
              <a:defRPr/>
            </a:pPr>
            <a:endParaRPr lang="cs-CZ" b="1" dirty="0">
              <a:solidFill>
                <a:srgbClr val="0000CC"/>
              </a:solidFill>
              <a:latin typeface="Times New Roman" pitchFamily="18" charset="0"/>
              <a:ea typeface="Calibri" pitchFamily="34" charset="0"/>
              <a:cs typeface="Times New Roman" pitchFamily="18" charset="0"/>
            </a:endParaRPr>
          </a:p>
          <a:p>
            <a:pPr algn="ctr" eaLnBrk="1" hangingPunct="1">
              <a:defRPr/>
            </a:pPr>
            <a:r>
              <a:rPr lang="cs-CZ" b="1" dirty="0" err="1" smtClean="0">
                <a:solidFill>
                  <a:srgbClr val="0000CC"/>
                </a:solidFill>
                <a:latin typeface="Times New Roman" pitchFamily="18" charset="0"/>
                <a:ea typeface="Calibri" pitchFamily="34" charset="0"/>
                <a:cs typeface="Times New Roman" pitchFamily="18" charset="0"/>
              </a:rPr>
              <a:t>Speaker</a:t>
            </a:r>
            <a:r>
              <a:rPr lang="cs-CZ" b="1" dirty="0" smtClean="0">
                <a:solidFill>
                  <a:srgbClr val="0000CC"/>
                </a:solidFill>
                <a:latin typeface="Times New Roman" pitchFamily="18" charset="0"/>
                <a:ea typeface="Calibri" pitchFamily="34" charset="0"/>
                <a:cs typeface="Times New Roman" pitchFamily="18" charset="0"/>
              </a:rPr>
              <a:t>: V. Wagner</a:t>
            </a:r>
            <a:endParaRPr lang="en-US" b="1" dirty="0">
              <a:solidFill>
                <a:srgbClr val="0000CC"/>
              </a:solidFill>
              <a:latin typeface="Times New Roman" pitchFamily="18" charset="0"/>
              <a:ea typeface="Calibri" pitchFamily="34" charset="0"/>
              <a:cs typeface="Times New Roman" pitchFamily="18" charset="0"/>
            </a:endParaRPr>
          </a:p>
          <a:p>
            <a:pPr algn="just" eaLnBrk="1" hangingPunct="1">
              <a:defRPr/>
            </a:pPr>
            <a:endParaRPr lang="ru-RU" b="1" dirty="0">
              <a:solidFill>
                <a:schemeClr val="bg1">
                  <a:lumMod val="85000"/>
                </a:schemeClr>
              </a:solidFill>
              <a:latin typeface="Times New Roman" pitchFamily="18" charset="0"/>
              <a:ea typeface="Calibri" pitchFamily="34" charset="0"/>
              <a:cs typeface="Times New Roman" pitchFamily="18" charset="0"/>
            </a:endParaRPr>
          </a:p>
        </p:txBody>
      </p:sp>
      <p:sp>
        <p:nvSpPr>
          <p:cNvPr id="2" name="TextovéPole 1"/>
          <p:cNvSpPr txBox="1"/>
          <p:nvPr/>
        </p:nvSpPr>
        <p:spPr bwMode="auto">
          <a:xfrm>
            <a:off x="611560" y="4051280"/>
            <a:ext cx="8352928" cy="1730044"/>
          </a:xfrm>
          <a:prstGeom prst="rect">
            <a:avLst/>
          </a:prstGeom>
          <a:grpFill/>
          <a:ln w="9525">
            <a:noFill/>
            <a:round/>
            <a:headEnd/>
            <a:tailEnd/>
          </a:ln>
        </p:spPr>
        <p:txBody>
          <a:bodyPr wrap="square" lIns="64800" tIns="33696" rIns="64800" bIns="33696" rtlCol="0">
            <a:spAutoFit/>
          </a:bodyPr>
          <a:lstStyle/>
          <a:p>
            <a:pPr eaLnBrk="0" hangingPunct="0"/>
            <a:r>
              <a:rPr lang="en-US" b="1" dirty="0" smtClean="0">
                <a:solidFill>
                  <a:srgbClr val="0000CC"/>
                </a:solidFill>
                <a:latin typeface="Times New Roman" panose="02020603050405020304" pitchFamily="18" charset="0"/>
                <a:cs typeface="Times New Roman" panose="02020603050405020304" pitchFamily="18" charset="0"/>
              </a:rPr>
              <a:t>Accelerator Driven Systems – still many challenges  (nuclear data, models of spallation reactions, structural materials …</a:t>
            </a:r>
            <a:r>
              <a:rPr lang="cs-CZ" b="1" dirty="0" smtClean="0">
                <a:solidFill>
                  <a:srgbClr val="0000CC"/>
                </a:solidFill>
                <a:latin typeface="Times New Roman" panose="02020603050405020304" pitchFamily="18" charset="0"/>
                <a:cs typeface="Times New Roman" panose="02020603050405020304" pitchFamily="18" charset="0"/>
              </a:rPr>
              <a:t>)</a:t>
            </a:r>
            <a:endParaRPr lang="en-US" b="1" dirty="0" smtClean="0">
              <a:solidFill>
                <a:srgbClr val="0000CC"/>
              </a:solidFill>
              <a:latin typeface="Times New Roman" panose="02020603050405020304" pitchFamily="18" charset="0"/>
              <a:cs typeface="Times New Roman" panose="02020603050405020304" pitchFamily="18" charset="0"/>
            </a:endParaRPr>
          </a:p>
          <a:p>
            <a:pPr eaLnBrk="0" hangingPunct="0"/>
            <a:endParaRPr lang="en-US"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b="1" dirty="0" smtClean="0">
                <a:solidFill>
                  <a:srgbClr val="0000CC"/>
                </a:solidFill>
                <a:latin typeface="Times New Roman" panose="02020603050405020304" pitchFamily="18" charset="0"/>
                <a:cs typeface="Times New Roman" panose="02020603050405020304" pitchFamily="18" charset="0"/>
              </a:rPr>
              <a:t>Big steps in high-intensity accelerators, spallation targets (ESS project)</a:t>
            </a:r>
          </a:p>
          <a:p>
            <a:pPr eaLnBrk="0" hangingPunct="0"/>
            <a:endParaRPr lang="en-US"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b="1" dirty="0" smtClean="0">
                <a:solidFill>
                  <a:srgbClr val="0000CC"/>
                </a:solidFill>
                <a:latin typeface="Times New Roman" panose="02020603050405020304" pitchFamily="18" charset="0"/>
                <a:cs typeface="Times New Roman" panose="02020603050405020304" pitchFamily="18" charset="0"/>
              </a:rPr>
              <a:t>Important synergies with future spallation sources, fission and fusion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bwMode="auto">
          <a:xfrm>
            <a:off x="728801" y="401931"/>
            <a:ext cx="7846632" cy="437382"/>
          </a:xfrm>
          <a:prstGeom prst="rect">
            <a:avLst/>
          </a:prstGeom>
          <a:grpFill/>
          <a:ln w="9525">
            <a:noFill/>
            <a:round/>
            <a:headEnd/>
            <a:tailEnd/>
          </a:ln>
        </p:spPr>
        <p:txBody>
          <a:bodyPr wrap="none" lIns="64800" tIns="33696" rIns="64800" bIns="33696" rtlCol="0">
            <a:spAutoFit/>
          </a:bodyPr>
          <a:lstStyle/>
          <a:p>
            <a:pPr eaLnBrk="0" hangingPunct="0"/>
            <a:r>
              <a:rPr lang="en-US" sz="2400" b="1" i="1" dirty="0" smtClean="0">
                <a:solidFill>
                  <a:srgbClr val="FFFF00"/>
                </a:solidFill>
                <a:latin typeface="Calibri" pitchFamily="34" charset="0"/>
                <a:cs typeface="Times New Roman" pitchFamily="18" charset="0"/>
              </a:rPr>
              <a:t>Monitoring of deuteron beam by copper activation detectors</a:t>
            </a:r>
          </a:p>
        </p:txBody>
      </p:sp>
      <p:sp>
        <p:nvSpPr>
          <p:cNvPr id="6" name="TextovéPole 5"/>
          <p:cNvSpPr txBox="1"/>
          <p:nvPr/>
        </p:nvSpPr>
        <p:spPr bwMode="auto">
          <a:xfrm>
            <a:off x="259629" y="1006319"/>
            <a:ext cx="7992313" cy="345049"/>
          </a:xfrm>
          <a:prstGeom prst="rect">
            <a:avLst/>
          </a:prstGeom>
          <a:grpFill/>
          <a:ln w="9525">
            <a:noFill/>
            <a:round/>
            <a:headEnd/>
            <a:tailEnd/>
          </a:ln>
        </p:spPr>
        <p:txBody>
          <a:bodyPr wrap="none" lIns="64800" tIns="33696" rIns="64800" bIns="33696" rtlCol="0">
            <a:spAutoFit/>
          </a:bodyPr>
          <a:lstStyle/>
          <a:p>
            <a:pPr eaLnBrk="0" hangingPunct="0"/>
            <a:r>
              <a:rPr lang="en-US" dirty="0" smtClean="0">
                <a:solidFill>
                  <a:srgbClr val="000000"/>
                </a:solidFill>
                <a:latin typeface="Calibri" pitchFamily="34" charset="0"/>
                <a:cs typeface="Times New Roman" pitchFamily="18" charset="0"/>
              </a:rPr>
              <a:t>Needed cross-sections were missing – we started to measure (only data for protons) </a:t>
            </a:r>
          </a:p>
        </p:txBody>
      </p:sp>
      <p:sp>
        <p:nvSpPr>
          <p:cNvPr id="7" name="Obdélník 6"/>
          <p:cNvSpPr/>
          <p:nvPr/>
        </p:nvSpPr>
        <p:spPr>
          <a:xfrm>
            <a:off x="243989" y="1445026"/>
            <a:ext cx="8784976" cy="830997"/>
          </a:xfrm>
          <a:prstGeom prst="rect">
            <a:avLst/>
          </a:prstGeom>
        </p:spPr>
        <p:txBody>
          <a:bodyPr wrap="square">
            <a:spAutoFit/>
          </a:bodyPr>
          <a:lstStyle/>
          <a:p>
            <a:r>
              <a:rPr lang="en-GB" sz="1600" dirty="0">
                <a:latin typeface="Times New Roman" panose="02020603050405020304" pitchFamily="18" charset="0"/>
                <a:ea typeface="Calibri" panose="020F0502020204030204" pitchFamily="34" charset="0"/>
              </a:rPr>
              <a:t>Overall 38 different radioisotopes were identified</a:t>
            </a:r>
            <a:r>
              <a:rPr lang="en-US" sz="1600" dirty="0">
                <a:latin typeface="Times New Roman" panose="02020603050405020304" pitchFamily="18" charset="0"/>
                <a:ea typeface="Calibri" panose="020F0502020204030204" pitchFamily="34" charset="0"/>
              </a:rPr>
              <a:t> by their respective gamma lines (namely </a:t>
            </a:r>
            <a:r>
              <a:rPr lang="en-US" sz="1600" baseline="30000" dirty="0">
                <a:latin typeface="Times New Roman" panose="02020603050405020304" pitchFamily="18" charset="0"/>
                <a:ea typeface="Calibri" panose="020F0502020204030204" pitchFamily="34" charset="0"/>
              </a:rPr>
              <a:t>7</a:t>
            </a:r>
            <a:r>
              <a:rPr lang="en-US" sz="1600" dirty="0">
                <a:latin typeface="Times New Roman" panose="02020603050405020304" pitchFamily="18" charset="0"/>
                <a:ea typeface="Calibri" panose="020F0502020204030204" pitchFamily="34" charset="0"/>
              </a:rPr>
              <a:t>Be, </a:t>
            </a:r>
            <a:r>
              <a:rPr lang="en-US" sz="1600" baseline="30000" dirty="0">
                <a:latin typeface="Times New Roman" panose="02020603050405020304" pitchFamily="18" charset="0"/>
                <a:ea typeface="Calibri" panose="020F0502020204030204" pitchFamily="34" charset="0"/>
              </a:rPr>
              <a:t>22</a:t>
            </a:r>
            <a:r>
              <a:rPr lang="en-US" sz="1600" dirty="0">
                <a:latin typeface="Times New Roman" panose="02020603050405020304" pitchFamily="18" charset="0"/>
                <a:ea typeface="Calibri" panose="020F0502020204030204" pitchFamily="34" charset="0"/>
              </a:rPr>
              <a:t>Na, </a:t>
            </a:r>
            <a:r>
              <a:rPr lang="en-US" sz="1600" baseline="30000" dirty="0">
                <a:latin typeface="Times New Roman" panose="02020603050405020304" pitchFamily="18" charset="0"/>
                <a:ea typeface="Calibri" panose="020F0502020204030204" pitchFamily="34" charset="0"/>
              </a:rPr>
              <a:t>24</a:t>
            </a:r>
            <a:r>
              <a:rPr lang="en-US" sz="1600" dirty="0">
                <a:latin typeface="Times New Roman" panose="02020603050405020304" pitchFamily="18" charset="0"/>
                <a:ea typeface="Calibri" panose="020F0502020204030204" pitchFamily="34" charset="0"/>
              </a:rPr>
              <a:t>Na, </a:t>
            </a:r>
            <a:r>
              <a:rPr lang="en-US" sz="1600" baseline="30000" dirty="0">
                <a:latin typeface="Times New Roman" panose="02020603050405020304" pitchFamily="18" charset="0"/>
                <a:ea typeface="Calibri" panose="020F0502020204030204" pitchFamily="34" charset="0"/>
              </a:rPr>
              <a:t>28</a:t>
            </a:r>
            <a:r>
              <a:rPr lang="en-US" sz="1600" dirty="0">
                <a:latin typeface="Times New Roman" panose="02020603050405020304" pitchFamily="18" charset="0"/>
                <a:ea typeface="Calibri" panose="020F0502020204030204" pitchFamily="34" charset="0"/>
              </a:rPr>
              <a:t>Mg, </a:t>
            </a:r>
            <a:r>
              <a:rPr lang="en-US" sz="1600" baseline="30000" dirty="0">
                <a:latin typeface="Times New Roman" panose="02020603050405020304" pitchFamily="18" charset="0"/>
                <a:ea typeface="Calibri" panose="020F0502020204030204" pitchFamily="34" charset="0"/>
              </a:rPr>
              <a:t>28</a:t>
            </a:r>
            <a:r>
              <a:rPr lang="en-US" sz="1600" dirty="0">
                <a:latin typeface="Times New Roman" panose="02020603050405020304" pitchFamily="18" charset="0"/>
                <a:ea typeface="Calibri" panose="020F0502020204030204" pitchFamily="34" charset="0"/>
              </a:rPr>
              <a:t>Al, </a:t>
            </a:r>
            <a:r>
              <a:rPr lang="en-US" sz="1600" baseline="30000" dirty="0">
                <a:latin typeface="Times New Roman" panose="02020603050405020304" pitchFamily="18" charset="0"/>
                <a:ea typeface="Calibri" panose="020F0502020204030204" pitchFamily="34" charset="0"/>
              </a:rPr>
              <a:t>38</a:t>
            </a:r>
            <a:r>
              <a:rPr lang="en-US" sz="1600" dirty="0">
                <a:latin typeface="Times New Roman" panose="02020603050405020304" pitchFamily="18" charset="0"/>
                <a:ea typeface="Calibri" panose="020F0502020204030204" pitchFamily="34" charset="0"/>
              </a:rPr>
              <a:t>S, </a:t>
            </a:r>
            <a:r>
              <a:rPr lang="en-US" sz="1600" baseline="30000" dirty="0">
                <a:latin typeface="Times New Roman" panose="02020603050405020304" pitchFamily="18" charset="0"/>
                <a:ea typeface="Calibri" panose="020F0502020204030204" pitchFamily="34" charset="0"/>
              </a:rPr>
              <a:t>38</a:t>
            </a:r>
            <a:r>
              <a:rPr lang="en-US" sz="1600" dirty="0">
                <a:latin typeface="Times New Roman" panose="02020603050405020304" pitchFamily="18" charset="0"/>
                <a:ea typeface="Calibri" panose="020F0502020204030204" pitchFamily="34" charset="0"/>
              </a:rPr>
              <a:t>Cl, </a:t>
            </a:r>
            <a:r>
              <a:rPr lang="en-US" sz="1600" baseline="30000" dirty="0">
                <a:latin typeface="Times New Roman" panose="02020603050405020304" pitchFamily="18" charset="0"/>
                <a:ea typeface="Calibri" panose="020F0502020204030204" pitchFamily="34" charset="0"/>
              </a:rPr>
              <a:t>39</a:t>
            </a:r>
            <a:r>
              <a:rPr lang="en-US" sz="1600" dirty="0">
                <a:latin typeface="Times New Roman" panose="02020603050405020304" pitchFamily="18" charset="0"/>
                <a:ea typeface="Calibri" panose="020F0502020204030204" pitchFamily="34" charset="0"/>
              </a:rPr>
              <a:t>Cl, </a:t>
            </a:r>
            <a:r>
              <a:rPr lang="en-US" sz="1600" baseline="30000" dirty="0">
                <a:latin typeface="Times New Roman" panose="02020603050405020304" pitchFamily="18" charset="0"/>
                <a:ea typeface="Calibri" panose="020F0502020204030204" pitchFamily="34" charset="0"/>
              </a:rPr>
              <a:t>42</a:t>
            </a:r>
            <a:r>
              <a:rPr lang="en-US" sz="1600" dirty="0">
                <a:latin typeface="Times New Roman" panose="02020603050405020304" pitchFamily="18" charset="0"/>
                <a:ea typeface="Calibri" panose="020F0502020204030204" pitchFamily="34" charset="0"/>
              </a:rPr>
              <a:t>K, </a:t>
            </a:r>
            <a:r>
              <a:rPr lang="en-US" sz="1600" baseline="30000" dirty="0">
                <a:latin typeface="Times New Roman" panose="02020603050405020304" pitchFamily="18" charset="0"/>
                <a:ea typeface="Calibri" panose="020F0502020204030204" pitchFamily="34" charset="0"/>
              </a:rPr>
              <a:t>43</a:t>
            </a:r>
            <a:r>
              <a:rPr lang="en-US" sz="1600" dirty="0">
                <a:latin typeface="Times New Roman" panose="02020603050405020304" pitchFamily="18" charset="0"/>
                <a:ea typeface="Calibri" panose="020F0502020204030204" pitchFamily="34" charset="0"/>
              </a:rPr>
              <a:t>K, </a:t>
            </a:r>
            <a:r>
              <a:rPr lang="en-US" sz="1600" baseline="30000" dirty="0">
                <a:latin typeface="Times New Roman" panose="02020603050405020304" pitchFamily="18" charset="0"/>
                <a:ea typeface="Calibri" panose="020F0502020204030204" pitchFamily="34" charset="0"/>
              </a:rPr>
              <a:t>47</a:t>
            </a:r>
            <a:r>
              <a:rPr lang="en-US" sz="1600" dirty="0">
                <a:latin typeface="Times New Roman" panose="02020603050405020304" pitchFamily="18" charset="0"/>
                <a:ea typeface="Calibri" panose="020F0502020204030204" pitchFamily="34" charset="0"/>
              </a:rPr>
              <a:t>Ca, </a:t>
            </a:r>
            <a:r>
              <a:rPr lang="en-US" sz="1600" baseline="30000" dirty="0">
                <a:latin typeface="Times New Roman" panose="02020603050405020304" pitchFamily="18" charset="0"/>
                <a:ea typeface="Calibri" panose="020F0502020204030204" pitchFamily="34" charset="0"/>
              </a:rPr>
              <a:t>43</a:t>
            </a:r>
            <a:r>
              <a:rPr lang="en-US" sz="1600" dirty="0">
                <a:latin typeface="Times New Roman" panose="02020603050405020304" pitchFamily="18" charset="0"/>
                <a:ea typeface="Calibri" panose="020F0502020204030204" pitchFamily="34" charset="0"/>
              </a:rPr>
              <a:t>Sc, </a:t>
            </a:r>
            <a:r>
              <a:rPr lang="en-US" sz="1600" baseline="30000" dirty="0">
                <a:latin typeface="Times New Roman" panose="02020603050405020304" pitchFamily="18" charset="0"/>
                <a:ea typeface="Calibri" panose="020F0502020204030204" pitchFamily="34" charset="0"/>
              </a:rPr>
              <a:t>44</a:t>
            </a:r>
            <a:r>
              <a:rPr lang="en-US" sz="1600" dirty="0">
                <a:latin typeface="Times New Roman" panose="02020603050405020304" pitchFamily="18" charset="0"/>
                <a:ea typeface="Calibri" panose="020F0502020204030204" pitchFamily="34" charset="0"/>
              </a:rPr>
              <a:t>Sc, </a:t>
            </a:r>
            <a:r>
              <a:rPr lang="en-US" sz="1600" baseline="30000" dirty="0">
                <a:latin typeface="Times New Roman" panose="02020603050405020304" pitchFamily="18" charset="0"/>
                <a:ea typeface="Calibri" panose="020F0502020204030204" pitchFamily="34" charset="0"/>
              </a:rPr>
              <a:t>44m</a:t>
            </a:r>
            <a:r>
              <a:rPr lang="en-US" sz="1600" dirty="0">
                <a:latin typeface="Times New Roman" panose="02020603050405020304" pitchFamily="18" charset="0"/>
                <a:ea typeface="Calibri" panose="020F0502020204030204" pitchFamily="34" charset="0"/>
              </a:rPr>
              <a:t>Sc, </a:t>
            </a:r>
            <a:r>
              <a:rPr lang="en-US" sz="1600" baseline="30000" dirty="0">
                <a:latin typeface="Times New Roman" panose="02020603050405020304" pitchFamily="18" charset="0"/>
                <a:ea typeface="Calibri" panose="020F0502020204030204" pitchFamily="34" charset="0"/>
              </a:rPr>
              <a:t>46</a:t>
            </a:r>
            <a:r>
              <a:rPr lang="en-US" sz="1600" dirty="0">
                <a:latin typeface="Times New Roman" panose="02020603050405020304" pitchFamily="18" charset="0"/>
                <a:ea typeface="Calibri" panose="020F0502020204030204" pitchFamily="34" charset="0"/>
              </a:rPr>
              <a:t>Sc, </a:t>
            </a:r>
            <a:r>
              <a:rPr lang="en-US" sz="1600" baseline="30000" dirty="0">
                <a:latin typeface="Times New Roman" panose="02020603050405020304" pitchFamily="18" charset="0"/>
                <a:ea typeface="Calibri" panose="020F0502020204030204" pitchFamily="34" charset="0"/>
              </a:rPr>
              <a:t>47</a:t>
            </a:r>
            <a:r>
              <a:rPr lang="en-US" sz="1600" dirty="0">
                <a:latin typeface="Times New Roman" panose="02020603050405020304" pitchFamily="18" charset="0"/>
                <a:ea typeface="Calibri" panose="020F0502020204030204" pitchFamily="34" charset="0"/>
              </a:rPr>
              <a:t>Sc, </a:t>
            </a:r>
            <a:r>
              <a:rPr lang="en-US" sz="1600" baseline="30000" dirty="0">
                <a:latin typeface="Times New Roman" panose="02020603050405020304" pitchFamily="18" charset="0"/>
                <a:ea typeface="Calibri" panose="020F0502020204030204" pitchFamily="34" charset="0"/>
              </a:rPr>
              <a:t>48</a:t>
            </a:r>
            <a:r>
              <a:rPr lang="en-US" sz="1600" dirty="0">
                <a:latin typeface="Times New Roman" panose="02020603050405020304" pitchFamily="18" charset="0"/>
                <a:ea typeface="Calibri" panose="020F0502020204030204" pitchFamily="34" charset="0"/>
              </a:rPr>
              <a:t>Sc, </a:t>
            </a:r>
            <a:r>
              <a:rPr lang="en-US" sz="1600" baseline="30000" dirty="0">
                <a:latin typeface="Times New Roman" panose="02020603050405020304" pitchFamily="18" charset="0"/>
                <a:ea typeface="Calibri" panose="020F0502020204030204" pitchFamily="34" charset="0"/>
              </a:rPr>
              <a:t>48</a:t>
            </a:r>
            <a:r>
              <a:rPr lang="en-US" sz="1600" dirty="0">
                <a:latin typeface="Times New Roman" panose="02020603050405020304" pitchFamily="18" charset="0"/>
                <a:ea typeface="Calibri" panose="020F0502020204030204" pitchFamily="34" charset="0"/>
              </a:rPr>
              <a:t>V, </a:t>
            </a:r>
            <a:r>
              <a:rPr lang="en-US" sz="1600" baseline="30000" dirty="0">
                <a:latin typeface="Times New Roman" panose="02020603050405020304" pitchFamily="18" charset="0"/>
                <a:ea typeface="Calibri" panose="020F0502020204030204" pitchFamily="34" charset="0"/>
              </a:rPr>
              <a:t>48</a:t>
            </a:r>
            <a:r>
              <a:rPr lang="en-US" sz="1600" dirty="0">
                <a:latin typeface="Times New Roman" panose="02020603050405020304" pitchFamily="18" charset="0"/>
                <a:ea typeface="Calibri" panose="020F0502020204030204" pitchFamily="34" charset="0"/>
              </a:rPr>
              <a:t>Cr, </a:t>
            </a:r>
            <a:r>
              <a:rPr lang="en-US" sz="1600" baseline="30000" dirty="0">
                <a:latin typeface="Times New Roman" panose="02020603050405020304" pitchFamily="18" charset="0"/>
                <a:ea typeface="Calibri" panose="020F0502020204030204" pitchFamily="34" charset="0"/>
              </a:rPr>
              <a:t>49</a:t>
            </a:r>
            <a:r>
              <a:rPr lang="en-US" sz="1600" dirty="0">
                <a:latin typeface="Times New Roman" panose="02020603050405020304" pitchFamily="18" charset="0"/>
                <a:ea typeface="Calibri" panose="020F0502020204030204" pitchFamily="34" charset="0"/>
              </a:rPr>
              <a:t>Cr, </a:t>
            </a:r>
            <a:r>
              <a:rPr lang="en-US" sz="1600" baseline="30000" dirty="0">
                <a:latin typeface="Times New Roman" panose="02020603050405020304" pitchFamily="18" charset="0"/>
                <a:ea typeface="Calibri" panose="020F0502020204030204" pitchFamily="34" charset="0"/>
              </a:rPr>
              <a:t>51</a:t>
            </a:r>
            <a:r>
              <a:rPr lang="en-US" sz="1600" dirty="0">
                <a:latin typeface="Times New Roman" panose="02020603050405020304" pitchFamily="18" charset="0"/>
                <a:ea typeface="Calibri" panose="020F0502020204030204" pitchFamily="34" charset="0"/>
              </a:rPr>
              <a:t>Cr, </a:t>
            </a:r>
            <a:r>
              <a:rPr lang="en-US" sz="1600" baseline="30000" dirty="0">
                <a:latin typeface="Times New Roman" panose="02020603050405020304" pitchFamily="18" charset="0"/>
                <a:ea typeface="Calibri" panose="020F0502020204030204" pitchFamily="34" charset="0"/>
              </a:rPr>
              <a:t>52</a:t>
            </a:r>
            <a:r>
              <a:rPr lang="en-US" sz="1600" dirty="0">
                <a:latin typeface="Times New Roman" panose="02020603050405020304" pitchFamily="18" charset="0"/>
                <a:ea typeface="Calibri" panose="020F0502020204030204" pitchFamily="34" charset="0"/>
              </a:rPr>
              <a:t>Mn, </a:t>
            </a:r>
            <a:r>
              <a:rPr lang="en-US" sz="1600" baseline="30000" dirty="0">
                <a:latin typeface="Times New Roman" panose="02020603050405020304" pitchFamily="18" charset="0"/>
                <a:ea typeface="Calibri" panose="020F0502020204030204" pitchFamily="34" charset="0"/>
              </a:rPr>
              <a:t>54</a:t>
            </a:r>
            <a:r>
              <a:rPr lang="en-US" sz="1600" dirty="0">
                <a:latin typeface="Times New Roman" panose="02020603050405020304" pitchFamily="18" charset="0"/>
                <a:ea typeface="Calibri" panose="020F0502020204030204" pitchFamily="34" charset="0"/>
              </a:rPr>
              <a:t>Mn, </a:t>
            </a:r>
            <a:r>
              <a:rPr lang="en-US" sz="1600" baseline="30000" dirty="0">
                <a:latin typeface="Times New Roman" panose="02020603050405020304" pitchFamily="18" charset="0"/>
                <a:ea typeface="Calibri" panose="020F0502020204030204" pitchFamily="34" charset="0"/>
              </a:rPr>
              <a:t>56</a:t>
            </a:r>
            <a:r>
              <a:rPr lang="en-US" sz="1600" dirty="0">
                <a:latin typeface="Times New Roman" panose="02020603050405020304" pitchFamily="18" charset="0"/>
                <a:ea typeface="Calibri" panose="020F0502020204030204" pitchFamily="34" charset="0"/>
              </a:rPr>
              <a:t>Mn, </a:t>
            </a:r>
            <a:r>
              <a:rPr lang="en-US" sz="1600" baseline="30000" dirty="0">
                <a:latin typeface="Times New Roman" panose="02020603050405020304" pitchFamily="18" charset="0"/>
                <a:ea typeface="Calibri" panose="020F0502020204030204" pitchFamily="34" charset="0"/>
              </a:rPr>
              <a:t>52</a:t>
            </a:r>
            <a:r>
              <a:rPr lang="en-US" sz="1600" dirty="0">
                <a:latin typeface="Times New Roman" panose="02020603050405020304" pitchFamily="18" charset="0"/>
                <a:ea typeface="Calibri" panose="020F0502020204030204" pitchFamily="34" charset="0"/>
              </a:rPr>
              <a:t>Fe, </a:t>
            </a:r>
            <a:r>
              <a:rPr lang="en-US" sz="1600" baseline="30000" dirty="0">
                <a:latin typeface="Times New Roman" panose="02020603050405020304" pitchFamily="18" charset="0"/>
                <a:ea typeface="Calibri" panose="020F0502020204030204" pitchFamily="34" charset="0"/>
              </a:rPr>
              <a:t>59</a:t>
            </a:r>
            <a:r>
              <a:rPr lang="en-US" sz="1600" dirty="0">
                <a:latin typeface="Times New Roman" panose="02020603050405020304" pitchFamily="18" charset="0"/>
                <a:ea typeface="Calibri" panose="020F0502020204030204" pitchFamily="34" charset="0"/>
              </a:rPr>
              <a:t>Fe, </a:t>
            </a:r>
            <a:r>
              <a:rPr lang="en-US" sz="1600" baseline="30000" dirty="0">
                <a:latin typeface="Times New Roman" panose="02020603050405020304" pitchFamily="18" charset="0"/>
                <a:ea typeface="Calibri" panose="020F0502020204030204" pitchFamily="34" charset="0"/>
              </a:rPr>
              <a:t>55</a:t>
            </a:r>
            <a:r>
              <a:rPr lang="en-US" sz="1600" dirty="0">
                <a:latin typeface="Times New Roman" panose="02020603050405020304" pitchFamily="18" charset="0"/>
                <a:ea typeface="Calibri" panose="020F0502020204030204" pitchFamily="34" charset="0"/>
              </a:rPr>
              <a:t>Co, </a:t>
            </a:r>
            <a:r>
              <a:rPr lang="en-US" sz="1600" baseline="30000" dirty="0">
                <a:latin typeface="Times New Roman" panose="02020603050405020304" pitchFamily="18" charset="0"/>
                <a:ea typeface="Calibri" panose="020F0502020204030204" pitchFamily="34" charset="0"/>
              </a:rPr>
              <a:t>56</a:t>
            </a:r>
            <a:r>
              <a:rPr lang="en-US" sz="1600" dirty="0">
                <a:latin typeface="Times New Roman" panose="02020603050405020304" pitchFamily="18" charset="0"/>
                <a:ea typeface="Calibri" panose="020F0502020204030204" pitchFamily="34" charset="0"/>
              </a:rPr>
              <a:t>Co, </a:t>
            </a:r>
            <a:r>
              <a:rPr lang="en-US" sz="1600" baseline="30000" dirty="0">
                <a:latin typeface="Times New Roman" panose="02020603050405020304" pitchFamily="18" charset="0"/>
                <a:ea typeface="Calibri" panose="020F0502020204030204" pitchFamily="34" charset="0"/>
              </a:rPr>
              <a:t>57</a:t>
            </a:r>
            <a:r>
              <a:rPr lang="en-US" sz="1600" dirty="0">
                <a:latin typeface="Times New Roman" panose="02020603050405020304" pitchFamily="18" charset="0"/>
                <a:ea typeface="Calibri" panose="020F0502020204030204" pitchFamily="34" charset="0"/>
              </a:rPr>
              <a:t>Co, </a:t>
            </a:r>
            <a:r>
              <a:rPr lang="en-US" sz="1600" baseline="30000" dirty="0">
                <a:latin typeface="Times New Roman" panose="02020603050405020304" pitchFamily="18" charset="0"/>
                <a:ea typeface="Calibri" panose="020F0502020204030204" pitchFamily="34" charset="0"/>
              </a:rPr>
              <a:t>58</a:t>
            </a:r>
            <a:r>
              <a:rPr lang="en-US" sz="1600" dirty="0">
                <a:latin typeface="Times New Roman" panose="02020603050405020304" pitchFamily="18" charset="0"/>
                <a:ea typeface="Calibri" panose="020F0502020204030204" pitchFamily="34" charset="0"/>
              </a:rPr>
              <a:t>Co, </a:t>
            </a:r>
            <a:r>
              <a:rPr lang="en-US" sz="1600" baseline="30000" dirty="0">
                <a:latin typeface="Times New Roman" panose="02020603050405020304" pitchFamily="18" charset="0"/>
                <a:ea typeface="Calibri" panose="020F0502020204030204" pitchFamily="34" charset="0"/>
              </a:rPr>
              <a:t>60</a:t>
            </a:r>
            <a:r>
              <a:rPr lang="en-US" sz="1600" dirty="0">
                <a:latin typeface="Times New Roman" panose="02020603050405020304" pitchFamily="18" charset="0"/>
                <a:ea typeface="Calibri" panose="020F0502020204030204" pitchFamily="34" charset="0"/>
              </a:rPr>
              <a:t>Co, </a:t>
            </a:r>
            <a:r>
              <a:rPr lang="en-US" sz="1600" baseline="30000" dirty="0">
                <a:latin typeface="Times New Roman" panose="02020603050405020304" pitchFamily="18" charset="0"/>
                <a:ea typeface="Calibri" panose="020F0502020204030204" pitchFamily="34" charset="0"/>
              </a:rPr>
              <a:t>56</a:t>
            </a:r>
            <a:r>
              <a:rPr lang="en-US" sz="1600" dirty="0">
                <a:latin typeface="Times New Roman" panose="02020603050405020304" pitchFamily="18" charset="0"/>
                <a:ea typeface="Calibri" panose="020F0502020204030204" pitchFamily="34" charset="0"/>
              </a:rPr>
              <a:t>Ni, </a:t>
            </a:r>
            <a:r>
              <a:rPr lang="en-US" sz="1600" baseline="30000" dirty="0">
                <a:latin typeface="Times New Roman" panose="02020603050405020304" pitchFamily="18" charset="0"/>
                <a:ea typeface="Calibri" panose="020F0502020204030204" pitchFamily="34" charset="0"/>
              </a:rPr>
              <a:t>57</a:t>
            </a:r>
            <a:r>
              <a:rPr lang="en-US" sz="1600" dirty="0">
                <a:latin typeface="Times New Roman" panose="02020603050405020304" pitchFamily="18" charset="0"/>
                <a:ea typeface="Calibri" panose="020F0502020204030204" pitchFamily="34" charset="0"/>
              </a:rPr>
              <a:t>Ni, </a:t>
            </a:r>
            <a:r>
              <a:rPr lang="en-US" sz="1600" baseline="30000" dirty="0">
                <a:latin typeface="Times New Roman" panose="02020603050405020304" pitchFamily="18" charset="0"/>
                <a:ea typeface="Calibri" panose="020F0502020204030204" pitchFamily="34" charset="0"/>
              </a:rPr>
              <a:t>65</a:t>
            </a:r>
            <a:r>
              <a:rPr lang="en-US" sz="1600" dirty="0">
                <a:latin typeface="Times New Roman" panose="02020603050405020304" pitchFamily="18" charset="0"/>
                <a:ea typeface="Calibri" panose="020F0502020204030204" pitchFamily="34" charset="0"/>
              </a:rPr>
              <a:t>Ni, </a:t>
            </a:r>
            <a:r>
              <a:rPr lang="en-US" sz="1600" baseline="30000" dirty="0">
                <a:latin typeface="Times New Roman" panose="02020603050405020304" pitchFamily="18" charset="0"/>
                <a:ea typeface="Calibri" panose="020F0502020204030204" pitchFamily="34" charset="0"/>
              </a:rPr>
              <a:t>61</a:t>
            </a:r>
            <a:r>
              <a:rPr lang="en-US" sz="1600" dirty="0">
                <a:latin typeface="Times New Roman" panose="02020603050405020304" pitchFamily="18" charset="0"/>
                <a:ea typeface="Calibri" panose="020F0502020204030204" pitchFamily="34" charset="0"/>
              </a:rPr>
              <a:t>Cu, </a:t>
            </a:r>
            <a:r>
              <a:rPr lang="en-US" sz="1600" baseline="30000" dirty="0">
                <a:latin typeface="Times New Roman" panose="02020603050405020304" pitchFamily="18" charset="0"/>
                <a:ea typeface="Calibri" panose="020F0502020204030204" pitchFamily="34" charset="0"/>
              </a:rPr>
              <a:t>64</a:t>
            </a:r>
            <a:r>
              <a:rPr lang="en-US" sz="1600" dirty="0">
                <a:latin typeface="Times New Roman" panose="02020603050405020304" pitchFamily="18" charset="0"/>
                <a:ea typeface="Calibri" panose="020F0502020204030204" pitchFamily="34" charset="0"/>
              </a:rPr>
              <a:t>Cu, </a:t>
            </a:r>
            <a:r>
              <a:rPr lang="en-US" sz="1600" baseline="30000" dirty="0">
                <a:latin typeface="Times New Roman" panose="02020603050405020304" pitchFamily="18" charset="0"/>
                <a:ea typeface="Calibri" panose="020F0502020204030204" pitchFamily="34" charset="0"/>
              </a:rPr>
              <a:t>62</a:t>
            </a:r>
            <a:r>
              <a:rPr lang="en-US" sz="1600" dirty="0">
                <a:latin typeface="Times New Roman" panose="02020603050405020304" pitchFamily="18" charset="0"/>
                <a:ea typeface="Calibri" panose="020F0502020204030204" pitchFamily="34" charset="0"/>
              </a:rPr>
              <a:t>Zn, and </a:t>
            </a:r>
            <a:r>
              <a:rPr lang="en-US" sz="1600" baseline="30000" dirty="0">
                <a:latin typeface="Times New Roman" panose="02020603050405020304" pitchFamily="18" charset="0"/>
                <a:ea typeface="Calibri" panose="020F0502020204030204" pitchFamily="34" charset="0"/>
              </a:rPr>
              <a:t>65</a:t>
            </a:r>
            <a:r>
              <a:rPr lang="en-US" sz="1600" dirty="0">
                <a:latin typeface="Times New Roman" panose="02020603050405020304" pitchFamily="18" charset="0"/>
                <a:ea typeface="Calibri" panose="020F0502020204030204" pitchFamily="34" charset="0"/>
              </a:rPr>
              <a:t>Zn) </a:t>
            </a:r>
            <a:endParaRPr lang="cs-CZ" sz="1600" dirty="0"/>
          </a:p>
        </p:txBody>
      </p:sp>
      <p:pic>
        <p:nvPicPr>
          <p:cNvPr id="50178" name="Graf 7"/>
          <p:cNvPicPr>
            <a:picLocks noChangeAspect="1" noChangeArrowheads="1"/>
          </p:cNvPicPr>
          <p:nvPr/>
        </p:nvPicPr>
        <p:blipFill>
          <a:blip r:embed="rId2" cstate="print">
            <a:extLst>
              <a:ext uri="{28A0092B-C50C-407E-A947-70E740481C1C}">
                <a14:useLocalDpi xmlns:a14="http://schemas.microsoft.com/office/drawing/2010/main" val="0"/>
              </a:ext>
            </a:extLst>
          </a:blip>
          <a:srcRect l="-4565" t="-9085" r="-3716" b="-4424"/>
          <a:stretch>
            <a:fillRect/>
          </a:stretch>
        </p:blipFill>
        <p:spPr bwMode="auto">
          <a:xfrm>
            <a:off x="109127" y="2443029"/>
            <a:ext cx="295275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Graf 13"/>
          <p:cNvPicPr>
            <a:picLocks noChangeAspect="1" noChangeArrowheads="1"/>
          </p:cNvPicPr>
          <p:nvPr/>
        </p:nvPicPr>
        <p:blipFill>
          <a:blip r:embed="rId3" cstate="print">
            <a:extLst>
              <a:ext uri="{28A0092B-C50C-407E-A947-70E740481C1C}">
                <a14:useLocalDpi xmlns:a14="http://schemas.microsoft.com/office/drawing/2010/main" val="0"/>
              </a:ext>
            </a:extLst>
          </a:blip>
          <a:srcRect l="-4565" t="-9085" r="-3716" b="-4424"/>
          <a:stretch>
            <a:fillRect/>
          </a:stretch>
        </p:blipFill>
        <p:spPr bwMode="auto">
          <a:xfrm>
            <a:off x="5994094" y="2454067"/>
            <a:ext cx="2784392" cy="188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Graf 1"/>
          <p:cNvPicPr>
            <a:picLocks noChangeAspect="1" noChangeArrowheads="1"/>
          </p:cNvPicPr>
          <p:nvPr/>
        </p:nvPicPr>
        <p:blipFill>
          <a:blip r:embed="rId4" cstate="print">
            <a:extLst>
              <a:ext uri="{28A0092B-C50C-407E-A947-70E740481C1C}">
                <a14:useLocalDpi xmlns:a14="http://schemas.microsoft.com/office/drawing/2010/main" val="0"/>
              </a:ext>
            </a:extLst>
          </a:blip>
          <a:srcRect l="-4565" t="-9085" r="-3716" b="-4424"/>
          <a:stretch>
            <a:fillRect/>
          </a:stretch>
        </p:blipFill>
        <p:spPr bwMode="auto">
          <a:xfrm>
            <a:off x="3075437" y="2443029"/>
            <a:ext cx="2905097" cy="197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7"/>
          <p:cNvPicPr>
            <a:picLocks noChangeAspect="1"/>
          </p:cNvPicPr>
          <p:nvPr/>
        </p:nvPicPr>
        <p:blipFill>
          <a:blip r:embed="rId5"/>
          <a:stretch>
            <a:fillRect/>
          </a:stretch>
        </p:blipFill>
        <p:spPr>
          <a:xfrm>
            <a:off x="3326329" y="4581128"/>
            <a:ext cx="2620297" cy="1807150"/>
          </a:xfrm>
          <a:prstGeom prst="rect">
            <a:avLst/>
          </a:prstGeom>
        </p:spPr>
      </p:pic>
      <p:pic>
        <p:nvPicPr>
          <p:cNvPr id="9" name="Obrázek 8"/>
          <p:cNvPicPr>
            <a:picLocks noChangeAspect="1"/>
          </p:cNvPicPr>
          <p:nvPr/>
        </p:nvPicPr>
        <p:blipFill>
          <a:blip r:embed="rId6"/>
          <a:stretch>
            <a:fillRect/>
          </a:stretch>
        </p:blipFill>
        <p:spPr>
          <a:xfrm>
            <a:off x="6181406" y="4581128"/>
            <a:ext cx="2409768" cy="1751976"/>
          </a:xfrm>
          <a:prstGeom prst="rect">
            <a:avLst/>
          </a:prstGeom>
        </p:spPr>
      </p:pic>
      <p:sp>
        <p:nvSpPr>
          <p:cNvPr id="10" name="TextovéPole 9"/>
          <p:cNvSpPr txBox="1"/>
          <p:nvPr/>
        </p:nvSpPr>
        <p:spPr bwMode="auto">
          <a:xfrm>
            <a:off x="243989" y="4620678"/>
            <a:ext cx="3082340" cy="1299156"/>
          </a:xfrm>
          <a:prstGeom prst="rect">
            <a:avLst/>
          </a:prstGeom>
          <a:grpFill/>
          <a:ln w="9525">
            <a:noFill/>
            <a:round/>
            <a:headEnd/>
            <a:tailEnd/>
          </a:ln>
        </p:spPr>
        <p:txBody>
          <a:bodyPr wrap="square" lIns="64800" tIns="33696" rIns="64800" bIns="33696" rtlCol="0">
            <a:spAutoFit/>
          </a:bodyPr>
          <a:lstStyle/>
          <a:p>
            <a:pPr marL="342900" indent="-342900" eaLnBrk="0" hangingPunct="0">
              <a:buAutoNum type="arabicParenR"/>
            </a:pPr>
            <a:r>
              <a:rPr lang="en-US" b="1" dirty="0" smtClean="0">
                <a:solidFill>
                  <a:srgbClr val="0000CC"/>
                </a:solidFill>
                <a:latin typeface="Times New Roman" panose="02020603050405020304" pitchFamily="18" charset="0"/>
                <a:cs typeface="Times New Roman" panose="02020603050405020304" pitchFamily="18" charset="0"/>
              </a:rPr>
              <a:t>Monitoring of deuteron beam by copper is possible</a:t>
            </a:r>
          </a:p>
          <a:p>
            <a:pPr marL="342900" indent="-342900" eaLnBrk="0" hangingPunct="0">
              <a:buAutoNum type="arabicParenR"/>
            </a:pPr>
            <a:endParaRPr lang="en-US" sz="800" b="1" dirty="0" smtClean="0">
              <a:solidFill>
                <a:srgbClr val="0000CC"/>
              </a:solidFill>
              <a:latin typeface="Times New Roman" panose="02020603050405020304" pitchFamily="18" charset="0"/>
              <a:cs typeface="Times New Roman" panose="02020603050405020304" pitchFamily="18" charset="0"/>
            </a:endParaRPr>
          </a:p>
          <a:p>
            <a:pPr marL="342900" indent="-342900" eaLnBrk="0" hangingPunct="0">
              <a:buAutoNum type="arabicParenR"/>
            </a:pPr>
            <a:r>
              <a:rPr lang="en-US" b="1" dirty="0" smtClean="0">
                <a:solidFill>
                  <a:srgbClr val="0000CC"/>
                </a:solidFill>
                <a:latin typeface="Times New Roman" panose="02020603050405020304" pitchFamily="18" charset="0"/>
                <a:cs typeface="Times New Roman" panose="02020603050405020304" pitchFamily="18" charset="0"/>
              </a:rPr>
              <a:t>Nice data for nuclear models  </a:t>
            </a:r>
          </a:p>
        </p:txBody>
      </p:sp>
      <p:sp>
        <p:nvSpPr>
          <p:cNvPr id="11" name="TextovéPole 10"/>
          <p:cNvSpPr txBox="1"/>
          <p:nvPr/>
        </p:nvSpPr>
        <p:spPr bwMode="auto">
          <a:xfrm>
            <a:off x="209278" y="6102562"/>
            <a:ext cx="3006653" cy="314271"/>
          </a:xfrm>
          <a:prstGeom prst="rect">
            <a:avLst/>
          </a:prstGeom>
          <a:grpFill/>
          <a:ln w="9525">
            <a:noFill/>
            <a:round/>
            <a:headEnd/>
            <a:tailEnd/>
          </a:ln>
        </p:spPr>
        <p:txBody>
          <a:bodyPr wrap="none" lIns="64800" tIns="33696" rIns="64800" bIns="33696" rtlCol="0">
            <a:spAutoFit/>
          </a:bodyPr>
          <a:lstStyle/>
          <a:p>
            <a:pPr eaLnBrk="0" hangingPunct="0"/>
            <a:r>
              <a:rPr lang="cs-CZ" sz="1600" dirty="0" smtClean="0">
                <a:solidFill>
                  <a:srgbClr val="000000"/>
                </a:solidFill>
                <a:latin typeface="Calibri" pitchFamily="34" charset="0"/>
                <a:cs typeface="Times New Roman" pitchFamily="18" charset="0"/>
              </a:rPr>
              <a:t>M. Suchopár: NIM B344 (2015) 63 </a:t>
            </a:r>
          </a:p>
        </p:txBody>
      </p:sp>
    </p:spTree>
    <p:extLst>
      <p:ext uri="{BB962C8B-B14F-4D97-AF65-F5344CB8AC3E}">
        <p14:creationId xmlns:p14="http://schemas.microsoft.com/office/powerpoint/2010/main" val="1578394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28750" y="214313"/>
            <a:ext cx="7000875" cy="1071562"/>
          </a:xfrm>
        </p:spPr>
        <p:txBody>
          <a:bodyPr/>
          <a:lstStyle/>
          <a:p>
            <a:pPr eaLnBrk="1" hangingPunct="1"/>
            <a:r>
              <a:rPr lang="en-US" altLang="ru-RU" sz="1800" i="1" smtClean="0">
                <a:solidFill>
                  <a:srgbClr val="FFFF00"/>
                </a:solidFill>
              </a:rPr>
              <a:t>The scheme of leaking-neutron flow measuring with the TDC and PSD detectors and its energy spectra measuring with the DEMON detector. Top view. The detectors are located in the horizontal plane of the deuteron beam. </a:t>
            </a:r>
            <a:endParaRPr lang="ru-RU" altLang="ru-RU" sz="1800" i="1" smtClean="0">
              <a:solidFill>
                <a:srgbClr val="FFFF00"/>
              </a:solidFill>
            </a:endParaRPr>
          </a:p>
        </p:txBody>
      </p:sp>
      <p:pic>
        <p:nvPicPr>
          <p:cNvPr id="21507" name="Picture 2" descr="8e"/>
          <p:cNvPicPr>
            <a:picLocks noChangeAspect="1" noChangeArrowheads="1"/>
          </p:cNvPicPr>
          <p:nvPr/>
        </p:nvPicPr>
        <p:blipFill>
          <a:blip r:embed="rId2"/>
          <a:srcRect/>
          <a:stretch>
            <a:fillRect/>
          </a:stretch>
        </p:blipFill>
        <p:spPr bwMode="auto">
          <a:xfrm>
            <a:off x="1571625" y="1550988"/>
            <a:ext cx="6215063" cy="4884737"/>
          </a:xfrm>
          <a:prstGeom prst="rect">
            <a:avLst/>
          </a:prstGeom>
          <a:noFill/>
          <a:ln w="69850">
            <a:gradFill>
              <a:gsLst>
                <a:gs pos="0">
                  <a:schemeClr val="bg1"/>
                </a:gs>
                <a:gs pos="50000">
                  <a:srgbClr val="00B0F0"/>
                </a:gs>
                <a:gs pos="100000">
                  <a:srgbClr val="0070C0"/>
                </a:gs>
              </a:gsLst>
              <a:lin ang="5400000" scaled="0"/>
            </a:gradFill>
            <a:miter lim="800000"/>
            <a:headEnd/>
            <a:tailEnd/>
          </a:ln>
        </p:spPr>
      </p:pic>
    </p:spTree>
    <p:extLst>
      <p:ext uri="{BB962C8B-B14F-4D97-AF65-F5344CB8AC3E}">
        <p14:creationId xmlns:p14="http://schemas.microsoft.com/office/powerpoint/2010/main" val="316308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1571625" y="142875"/>
            <a:ext cx="4757738" cy="428625"/>
          </a:xfrm>
        </p:spPr>
        <p:txBody>
          <a:bodyPr/>
          <a:lstStyle/>
          <a:p>
            <a:r>
              <a:rPr lang="cs-CZ" altLang="ru-RU" sz="2800" b="1" i="1" smtClean="0">
                <a:solidFill>
                  <a:srgbClr val="FFFF00"/>
                </a:solidFill>
              </a:rPr>
              <a:t>Thermocouples </a:t>
            </a:r>
            <a:r>
              <a:rPr lang="en-US" altLang="ru-RU" sz="2800" b="1" i="1" smtClean="0">
                <a:solidFill>
                  <a:srgbClr val="FFFF00"/>
                </a:solidFill>
              </a:rPr>
              <a:t> </a:t>
            </a:r>
            <a:r>
              <a:rPr lang="cs-CZ" altLang="ru-RU" sz="2800" b="1" i="1" smtClean="0">
                <a:solidFill>
                  <a:srgbClr val="FFFF00"/>
                </a:solidFill>
              </a:rPr>
              <a:t>setup</a:t>
            </a:r>
            <a:endParaRPr lang="en-GB" altLang="ru-RU" sz="2800" b="1" i="1" smtClean="0">
              <a:solidFill>
                <a:srgbClr val="FFFF00"/>
              </a:solidFill>
            </a:endParaRPr>
          </a:p>
        </p:txBody>
      </p:sp>
      <p:pic>
        <p:nvPicPr>
          <p:cNvPr id="18435"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49488" y="3643313"/>
            <a:ext cx="1604962" cy="2797175"/>
          </a:xfrm>
        </p:spPr>
      </p:pic>
      <p:pic>
        <p:nvPicPr>
          <p:cNvPr id="18436" name="Obráze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1143000"/>
            <a:ext cx="142081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Obráze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4600" y="1285875"/>
            <a:ext cx="15970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Obrázek 8"/>
          <p:cNvPicPr>
            <a:picLocks noChangeAspect="1"/>
          </p:cNvPicPr>
          <p:nvPr/>
        </p:nvPicPr>
        <p:blipFill>
          <a:blip r:embed="rId5">
            <a:extLst>
              <a:ext uri="{28A0092B-C50C-407E-A947-70E740481C1C}">
                <a14:useLocalDpi xmlns:a14="http://schemas.microsoft.com/office/drawing/2010/main" val="0"/>
              </a:ext>
            </a:extLst>
          </a:blip>
          <a:srcRect l="8794" r="12256"/>
          <a:stretch>
            <a:fillRect/>
          </a:stretch>
        </p:blipFill>
        <p:spPr bwMode="auto">
          <a:xfrm>
            <a:off x="5549900" y="1285875"/>
            <a:ext cx="167798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Obrázek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06838" y="3643313"/>
            <a:ext cx="1335087"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Obrázek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61113" y="3643313"/>
            <a:ext cx="893762"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Obrázek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22888" y="3643313"/>
            <a:ext cx="10033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Obrázek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19975" y="1428750"/>
            <a:ext cx="1628775"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357188" y="1428750"/>
            <a:ext cx="1285875" cy="521493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444" name="Nadpis 1"/>
          <p:cNvSpPr txBox="1">
            <a:spLocks/>
          </p:cNvSpPr>
          <p:nvPr/>
        </p:nvSpPr>
        <p:spPr bwMode="auto">
          <a:xfrm>
            <a:off x="0" y="785813"/>
            <a:ext cx="24701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cs-CZ" altLang="ru-RU" sz="2400" b="1">
                <a:solidFill>
                  <a:srgbClr val="FFFF00"/>
                </a:solidFill>
              </a:rPr>
              <a:t>December 2015</a:t>
            </a:r>
            <a:endParaRPr lang="en-GB" altLang="ru-RU" sz="2400" b="1">
              <a:solidFill>
                <a:srgbClr val="FFFF00"/>
              </a:solidFill>
            </a:endParaRPr>
          </a:p>
        </p:txBody>
      </p:sp>
      <p:pic>
        <p:nvPicPr>
          <p:cNvPr id="18445" name="Obrázek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9100" y="1466850"/>
            <a:ext cx="1192213"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Obdélník 16"/>
          <p:cNvSpPr>
            <a:spLocks noChangeArrowheads="1"/>
          </p:cNvSpPr>
          <p:nvPr/>
        </p:nvSpPr>
        <p:spPr bwMode="auto">
          <a:xfrm>
            <a:off x="4643438" y="714375"/>
            <a:ext cx="186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ru-RU" sz="2400" b="1">
                <a:solidFill>
                  <a:srgbClr val="FFFF00"/>
                </a:solidFill>
                <a:latin typeface="Arial" panose="020B0604020202020204" pitchFamily="34" charset="0"/>
              </a:rPr>
              <a:t>March</a:t>
            </a:r>
            <a:r>
              <a:rPr lang="cs-CZ" altLang="ru-RU" sz="2400" b="1">
                <a:solidFill>
                  <a:srgbClr val="FFFF00"/>
                </a:solidFill>
                <a:latin typeface="Arial" panose="020B0604020202020204" pitchFamily="34" charset="0"/>
              </a:rPr>
              <a:t> 2016</a:t>
            </a:r>
            <a:endParaRPr lang="en-GB" altLang="ru-RU" sz="2400">
              <a:solidFill>
                <a:srgbClr val="FFFF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a:xfrm>
            <a:off x="571500" y="285750"/>
            <a:ext cx="7886700" cy="1000125"/>
          </a:xfrm>
        </p:spPr>
        <p:txBody>
          <a:bodyPr/>
          <a:lstStyle/>
          <a:p>
            <a:r>
              <a:rPr lang="en-US" altLang="ru-RU" sz="2400" b="1" i="1" dirty="0" smtClean="0">
                <a:solidFill>
                  <a:srgbClr val="FFFF00"/>
                </a:solidFill>
              </a:rPr>
              <a:t>Drops of the proton beam intensity are well reflected by temperature</a:t>
            </a:r>
          </a:p>
        </p:txBody>
      </p:sp>
      <p:pic>
        <p:nvPicPr>
          <p:cNvPr id="19459"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4313" y="2000250"/>
            <a:ext cx="3968750" cy="2705100"/>
          </a:xfrm>
        </p:spPr>
      </p:pic>
      <p:pic>
        <p:nvPicPr>
          <p:cNvPr id="19460" name="Zástupný symbol pro obsah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2000250"/>
            <a:ext cx="472916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ovéPole 5"/>
          <p:cNvSpPr txBox="1">
            <a:spLocks noChangeArrowheads="1"/>
          </p:cNvSpPr>
          <p:nvPr/>
        </p:nvSpPr>
        <p:spPr bwMode="auto">
          <a:xfrm>
            <a:off x="1371361" y="5123702"/>
            <a:ext cx="6286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b="1" dirty="0" smtClean="0">
                <a:solidFill>
                  <a:srgbClr val="0066FF"/>
                </a:solidFill>
                <a:latin typeface="Times New Roman" panose="02020603050405020304" pitchFamily="18" charset="0"/>
                <a:cs typeface="Times New Roman" panose="02020603050405020304" pitchFamily="18" charset="0"/>
              </a:rPr>
              <a:t>December 2015                              </a:t>
            </a:r>
            <a:r>
              <a:rPr lang="cs-CZ" altLang="ru-RU" sz="1800" b="1" dirty="0" smtClean="0">
                <a:solidFill>
                  <a:srgbClr val="0066FF"/>
                </a:solidFill>
                <a:latin typeface="Times New Roman" panose="02020603050405020304" pitchFamily="18" charset="0"/>
                <a:cs typeface="Times New Roman" panose="02020603050405020304" pitchFamily="18" charset="0"/>
              </a:rPr>
              <a:t>       </a:t>
            </a:r>
            <a:r>
              <a:rPr lang="en-US" altLang="ru-RU" sz="1800" b="1" dirty="0" smtClean="0">
                <a:solidFill>
                  <a:srgbClr val="0066FF"/>
                </a:solidFill>
                <a:latin typeface="Times New Roman" panose="02020603050405020304" pitchFamily="18" charset="0"/>
                <a:cs typeface="Times New Roman" panose="02020603050405020304" pitchFamily="18" charset="0"/>
              </a:rPr>
              <a:t>                   March 2016</a:t>
            </a:r>
            <a:endParaRPr lang="en-US" altLang="ru-RU" sz="1800" b="1" dirty="0">
              <a:solidFill>
                <a:srgbClr val="0066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en-US" sz="2400" i="1" dirty="0" smtClean="0">
                <a:solidFill>
                  <a:srgbClr val="FFFF00"/>
                </a:solidFill>
              </a:rPr>
              <a:t>Spatial distribution of neutron field</a:t>
            </a:r>
            <a:endParaRPr lang="en-US" sz="2400" i="1" dirty="0">
              <a:solidFill>
                <a:srgbClr val="FFFF00"/>
              </a:solidFill>
            </a:endParaRPr>
          </a:p>
        </p:txBody>
      </p:sp>
      <p:sp>
        <p:nvSpPr>
          <p:cNvPr id="4" name="TextovéPole 3"/>
          <p:cNvSpPr txBox="1"/>
          <p:nvPr/>
        </p:nvSpPr>
        <p:spPr bwMode="auto">
          <a:xfrm>
            <a:off x="344216" y="959752"/>
            <a:ext cx="8259949" cy="2499485"/>
          </a:xfrm>
          <a:prstGeom prst="rect">
            <a:avLst/>
          </a:prstGeom>
          <a:grpFill/>
          <a:ln w="9525">
            <a:noFill/>
            <a:round/>
            <a:headEnd/>
            <a:tailEnd/>
          </a:ln>
        </p:spPr>
        <p:txBody>
          <a:bodyPr wrap="square" lIns="64800" tIns="33696" rIns="64800" bIns="33696" rtlCol="0">
            <a:spAutoFit/>
          </a:bodyPr>
          <a:lstStyle/>
          <a:p>
            <a:pPr eaLnBrk="0" hangingPunct="0"/>
            <a:r>
              <a:rPr lang="en-US" b="1" dirty="0" smtClean="0">
                <a:solidFill>
                  <a:srgbClr val="0000CC"/>
                </a:solidFill>
                <a:latin typeface="Times New Roman" panose="02020603050405020304" pitchFamily="18" charset="0"/>
                <a:cs typeface="Times New Roman" panose="02020603050405020304" pitchFamily="18" charset="0"/>
              </a:rPr>
              <a:t>Detailed methodology of  activation detector usage – analysis, neutron spectra deconvolution</a:t>
            </a: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b="1" dirty="0" smtClean="0">
                <a:solidFill>
                  <a:srgbClr val="0000CC"/>
                </a:solidFill>
                <a:latin typeface="Times New Roman" panose="02020603050405020304" pitchFamily="18" charset="0"/>
                <a:cs typeface="Times New Roman" panose="02020603050405020304" pitchFamily="18" charset="0"/>
              </a:rPr>
              <a:t>Very extensive set of activation detectors in many places</a:t>
            </a: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b="1" dirty="0" smtClean="0">
                <a:solidFill>
                  <a:srgbClr val="0000CC"/>
                </a:solidFill>
                <a:latin typeface="Times New Roman" panose="02020603050405020304" pitchFamily="18" charset="0"/>
                <a:cs typeface="Times New Roman" panose="02020603050405020304" pitchFamily="18" charset="0"/>
              </a:rPr>
              <a:t>Threshold reactions up to 90 MeV threshold (Au, Bi)</a:t>
            </a: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b="1" dirty="0" smtClean="0">
                <a:solidFill>
                  <a:srgbClr val="0000CC"/>
                </a:solidFill>
                <a:latin typeface="Times New Roman" panose="02020603050405020304" pitchFamily="18" charset="0"/>
                <a:cs typeface="Times New Roman" panose="02020603050405020304" pitchFamily="18" charset="0"/>
              </a:rPr>
              <a:t>Knowledge of excitation functions of (</a:t>
            </a:r>
            <a:r>
              <a:rPr lang="en-US" b="1" dirty="0" err="1" smtClean="0">
                <a:solidFill>
                  <a:srgbClr val="0000CC"/>
                </a:solidFill>
                <a:latin typeface="Times New Roman" panose="02020603050405020304" pitchFamily="18" charset="0"/>
                <a:cs typeface="Times New Roman" panose="02020603050405020304" pitchFamily="18" charset="0"/>
              </a:rPr>
              <a:t>n,xn</a:t>
            </a:r>
            <a:r>
              <a:rPr lang="en-US" b="1" dirty="0" smtClean="0">
                <a:solidFill>
                  <a:srgbClr val="0000CC"/>
                </a:solidFill>
                <a:latin typeface="Times New Roman" panose="02020603050405020304" pitchFamily="18" charset="0"/>
                <a:cs typeface="Times New Roman" panose="02020603050405020304" pitchFamily="18" charset="0"/>
              </a:rPr>
              <a:t>) is real</a:t>
            </a:r>
            <a:r>
              <a:rPr lang="cs-CZ" b="1" dirty="0" smtClean="0">
                <a:solidFill>
                  <a:srgbClr val="0000CC"/>
                </a:solidFill>
                <a:latin typeface="Times New Roman" panose="02020603050405020304" pitchFamily="18" charset="0"/>
                <a:cs typeface="Times New Roman" panose="02020603050405020304" pitchFamily="18" charset="0"/>
              </a:rPr>
              <a:t>l</a:t>
            </a:r>
            <a:r>
              <a:rPr lang="en-US" b="1" dirty="0" smtClean="0">
                <a:solidFill>
                  <a:srgbClr val="0000CC"/>
                </a:solidFill>
                <a:latin typeface="Times New Roman" panose="02020603050405020304" pitchFamily="18" charset="0"/>
                <a:cs typeface="Times New Roman" panose="02020603050405020304" pitchFamily="18" charset="0"/>
              </a:rPr>
              <a:t>y needed</a:t>
            </a: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b="1" dirty="0" smtClean="0">
                <a:solidFill>
                  <a:srgbClr val="0000CC"/>
                </a:solidFill>
                <a:latin typeface="Times New Roman" panose="02020603050405020304" pitchFamily="18" charset="0"/>
                <a:cs typeface="Times New Roman" panose="02020603050405020304" pitchFamily="18" charset="0"/>
              </a:rPr>
              <a:t>Important synergies with studies by means of NPI </a:t>
            </a:r>
            <a:r>
              <a:rPr lang="cs-CZ" b="1" dirty="0">
                <a:solidFill>
                  <a:srgbClr val="0000CC"/>
                </a:solidFill>
                <a:latin typeface="Times New Roman" panose="02020603050405020304" pitchFamily="18" charset="0"/>
                <a:cs typeface="Times New Roman" panose="02020603050405020304" pitchFamily="18" charset="0"/>
              </a:rPr>
              <a:t>Ř</a:t>
            </a:r>
            <a:r>
              <a:rPr lang="en-US" b="1" dirty="0" smtClean="0">
                <a:solidFill>
                  <a:srgbClr val="0000CC"/>
                </a:solidFill>
                <a:latin typeface="Times New Roman" panose="02020603050405020304" pitchFamily="18" charset="0"/>
                <a:cs typeface="Times New Roman" panose="02020603050405020304" pitchFamily="18" charset="0"/>
              </a:rPr>
              <a:t>e</a:t>
            </a:r>
            <a:r>
              <a:rPr lang="cs-CZ" b="1" dirty="0" smtClean="0">
                <a:solidFill>
                  <a:srgbClr val="0000CC"/>
                </a:solidFill>
                <a:latin typeface="Times New Roman" panose="02020603050405020304" pitchFamily="18" charset="0"/>
                <a:cs typeface="Times New Roman" panose="02020603050405020304" pitchFamily="18" charset="0"/>
              </a:rPr>
              <a:t>ž</a:t>
            </a:r>
            <a:r>
              <a:rPr lang="en-US" b="1" dirty="0" smtClean="0">
                <a:solidFill>
                  <a:srgbClr val="0000CC"/>
                </a:solidFill>
                <a:latin typeface="Times New Roman" panose="02020603050405020304" pitchFamily="18" charset="0"/>
                <a:cs typeface="Times New Roman" panose="02020603050405020304" pitchFamily="18" charset="0"/>
              </a:rPr>
              <a:t> and other European neutron sources</a:t>
            </a:r>
          </a:p>
        </p:txBody>
      </p:sp>
      <p:pic>
        <p:nvPicPr>
          <p:cNvPr id="5" name="Obrázek 4"/>
          <p:cNvPicPr>
            <a:picLocks noChangeAspect="1"/>
          </p:cNvPicPr>
          <p:nvPr/>
        </p:nvPicPr>
        <p:blipFill>
          <a:blip r:embed="rId2"/>
          <a:stretch>
            <a:fillRect/>
          </a:stretch>
        </p:blipFill>
        <p:spPr>
          <a:xfrm>
            <a:off x="5162106" y="3510269"/>
            <a:ext cx="3610744" cy="2799051"/>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TextovéPole 2"/>
          <p:cNvSpPr txBox="1"/>
          <p:nvPr/>
        </p:nvSpPr>
        <p:spPr bwMode="auto">
          <a:xfrm>
            <a:off x="5580112" y="4149080"/>
            <a:ext cx="1243350" cy="252716"/>
          </a:xfrm>
          <a:prstGeom prst="rect">
            <a:avLst/>
          </a:prstGeom>
          <a:grpFill/>
          <a:ln w="9525">
            <a:noFill/>
            <a:round/>
            <a:headEnd/>
            <a:tailEnd/>
          </a:ln>
        </p:spPr>
        <p:txBody>
          <a:bodyPr wrap="none" lIns="64800" tIns="33696" rIns="64800" bIns="33696" rtlCol="0">
            <a:spAutoFit/>
          </a:bodyPr>
          <a:lstStyle/>
          <a:p>
            <a:r>
              <a:rPr lang="cs-CZ" sz="1200" b="1" baseline="30000" dirty="0" smtClean="0">
                <a:solidFill>
                  <a:srgbClr val="000000"/>
                </a:solidFill>
                <a:latin typeface="Times New Roman" panose="02020603050405020304" pitchFamily="18" charset="0"/>
                <a:cs typeface="Times New Roman" panose="02020603050405020304" pitchFamily="18" charset="0"/>
              </a:rPr>
              <a:t>197</a:t>
            </a:r>
            <a:r>
              <a:rPr lang="cs-CZ" sz="1200" b="1" dirty="0" smtClean="0">
                <a:solidFill>
                  <a:srgbClr val="000000"/>
                </a:solidFill>
                <a:latin typeface="Times New Roman" panose="02020603050405020304" pitchFamily="18" charset="0"/>
                <a:cs typeface="Times New Roman" panose="02020603050405020304" pitchFamily="18" charset="0"/>
              </a:rPr>
              <a:t>Au(n,8n)</a:t>
            </a:r>
            <a:r>
              <a:rPr lang="cs-CZ" sz="1200" b="1" baseline="30000" dirty="0">
                <a:solidFill>
                  <a:srgbClr val="000000"/>
                </a:solidFill>
                <a:latin typeface="Times New Roman" panose="02020603050405020304" pitchFamily="18" charset="0"/>
                <a:cs typeface="Times New Roman" panose="02020603050405020304" pitchFamily="18" charset="0"/>
              </a:rPr>
              <a:t> </a:t>
            </a:r>
            <a:r>
              <a:rPr lang="cs-CZ" sz="1200" b="1" baseline="30000" dirty="0" smtClean="0">
                <a:solidFill>
                  <a:srgbClr val="000000"/>
                </a:solidFill>
                <a:latin typeface="Times New Roman" panose="02020603050405020304" pitchFamily="18" charset="0"/>
                <a:cs typeface="Times New Roman" panose="02020603050405020304" pitchFamily="18" charset="0"/>
              </a:rPr>
              <a:t>191</a:t>
            </a:r>
            <a:r>
              <a:rPr lang="cs-CZ" sz="1200" b="1" dirty="0" smtClean="0">
                <a:solidFill>
                  <a:srgbClr val="000000"/>
                </a:solidFill>
                <a:latin typeface="Times New Roman" panose="02020603050405020304" pitchFamily="18" charset="0"/>
                <a:cs typeface="Times New Roman" panose="02020603050405020304" pitchFamily="18" charset="0"/>
              </a:rPr>
              <a:t>Au</a:t>
            </a:r>
          </a:p>
        </p:txBody>
      </p:sp>
      <p:pic>
        <p:nvPicPr>
          <p:cNvPr id="6"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216" y="3510269"/>
            <a:ext cx="4657700" cy="2799051"/>
          </a:xfrm>
          <a:prstGeom prst="rect">
            <a:avLst/>
          </a:prstGeom>
          <a:no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596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4846" y="240288"/>
            <a:ext cx="8229600" cy="634082"/>
          </a:xfrm>
        </p:spPr>
        <p:txBody>
          <a:bodyPr/>
          <a:lstStyle/>
          <a:p>
            <a:r>
              <a:rPr lang="en-US" sz="2400" b="1" i="1" dirty="0" smtClean="0">
                <a:solidFill>
                  <a:srgbClr val="FFFF00"/>
                </a:solidFill>
              </a:rPr>
              <a:t>Hardening of neutron spectra derived by (</a:t>
            </a:r>
            <a:r>
              <a:rPr lang="en-US" sz="2400" b="1" i="1" dirty="0" err="1" smtClean="0">
                <a:solidFill>
                  <a:srgbClr val="FFFF00"/>
                </a:solidFill>
              </a:rPr>
              <a:t>n,xn</a:t>
            </a:r>
            <a:r>
              <a:rPr lang="en-US" sz="2400" b="1" i="1" dirty="0" smtClean="0">
                <a:solidFill>
                  <a:srgbClr val="FFFF00"/>
                </a:solidFill>
              </a:rPr>
              <a:t>) reactions</a:t>
            </a:r>
            <a:endParaRPr lang="en-US" sz="2400" b="1" i="1" dirty="0">
              <a:solidFill>
                <a:srgbClr val="FFFF00"/>
              </a:solidFill>
            </a:endParaRPr>
          </a:p>
        </p:txBody>
      </p:sp>
      <p:pic>
        <p:nvPicPr>
          <p:cNvPr id="49154" name="Graf 8"/>
          <p:cNvPicPr>
            <a:picLocks noChangeAspect="1" noChangeArrowheads="1"/>
          </p:cNvPicPr>
          <p:nvPr/>
        </p:nvPicPr>
        <p:blipFill>
          <a:blip r:embed="rId2">
            <a:extLst>
              <a:ext uri="{28A0092B-C50C-407E-A947-70E740481C1C}">
                <a14:useLocalDpi xmlns:a14="http://schemas.microsoft.com/office/drawing/2010/main" val="0"/>
              </a:ext>
            </a:extLst>
          </a:blip>
          <a:srcRect l="-1103" t="-4091" r="-1839" b="-995"/>
          <a:stretch>
            <a:fillRect/>
          </a:stretch>
        </p:blipFill>
        <p:spPr bwMode="auto">
          <a:xfrm>
            <a:off x="1688980" y="1794021"/>
            <a:ext cx="6120680" cy="4140061"/>
          </a:xfrm>
          <a:prstGeom prst="rect">
            <a:avLst/>
          </a:prstGeom>
          <a:noFill/>
          <a:ln w="158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headEnd/>
            <a:tailEnd/>
          </a:ln>
          <a:extLst>
            <a:ext uri="{909E8E84-426E-40DD-AFC4-6F175D3DCCD1}">
              <a14:hiddenFill xmlns:a14="http://schemas.microsoft.com/office/drawing/2010/main">
                <a:solidFill>
                  <a:srgbClr val="FFFFFF"/>
                </a:solidFill>
              </a14:hiddenFill>
            </a:ext>
          </a:extLst>
        </p:spPr>
      </p:pic>
      <p:sp>
        <p:nvSpPr>
          <p:cNvPr id="3" name="TextovéPole 2"/>
          <p:cNvSpPr txBox="1"/>
          <p:nvPr/>
        </p:nvSpPr>
        <p:spPr bwMode="auto">
          <a:xfrm>
            <a:off x="508251" y="1001398"/>
            <a:ext cx="4824535" cy="560493"/>
          </a:xfrm>
          <a:prstGeom prst="rect">
            <a:avLst/>
          </a:prstGeom>
          <a:grpFill/>
          <a:ln w="9525">
            <a:noFill/>
            <a:round/>
            <a:headEnd/>
            <a:tailEnd/>
          </a:ln>
        </p:spPr>
        <p:txBody>
          <a:bodyPr wrap="square" lIns="64800" tIns="33696" rIns="64800" bIns="33696" rtlCol="0">
            <a:spAutoFit/>
          </a:bodyPr>
          <a:lstStyle/>
          <a:p>
            <a:pPr eaLnBrk="0" hangingPunct="0"/>
            <a:r>
              <a:rPr lang="en-US" sz="1600" dirty="0" smtClean="0">
                <a:solidFill>
                  <a:srgbClr val="FFFF00"/>
                </a:solidFill>
                <a:cs typeface="Arial" panose="020B0604020202020204" pitchFamily="34" charset="0"/>
              </a:rPr>
              <a:t>The E+T set-up, deuterons 4 GeV, </a:t>
            </a:r>
            <a:endParaRPr lang="cs-CZ" sz="1600" dirty="0" smtClean="0">
              <a:solidFill>
                <a:srgbClr val="FFFF00"/>
              </a:solidFill>
              <a:cs typeface="Arial" panose="020B0604020202020204" pitchFamily="34" charset="0"/>
            </a:endParaRPr>
          </a:p>
          <a:p>
            <a:pPr eaLnBrk="0" hangingPunct="0"/>
            <a:r>
              <a:rPr lang="en-US" sz="1600" dirty="0" smtClean="0">
                <a:solidFill>
                  <a:srgbClr val="FFFF00"/>
                </a:solidFill>
                <a:cs typeface="Arial" panose="020B0604020202020204" pitchFamily="34" charset="0"/>
              </a:rPr>
              <a:t>very extensive set of activation  detectors </a:t>
            </a:r>
          </a:p>
        </p:txBody>
      </p:sp>
      <p:pic>
        <p:nvPicPr>
          <p:cNvPr id="4" name="Picture 2" descr="Foils_E+T_4G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832513"/>
            <a:ext cx="2616276" cy="97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Přímá spojnice 5"/>
          <p:cNvCxnSpPr/>
          <p:nvPr/>
        </p:nvCxnSpPr>
        <p:spPr>
          <a:xfrm>
            <a:off x="6444208" y="832513"/>
            <a:ext cx="0" cy="103414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7956376" y="832513"/>
            <a:ext cx="0" cy="103414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bwMode="auto">
          <a:xfrm>
            <a:off x="6320265" y="1879768"/>
            <a:ext cx="247885" cy="345049"/>
          </a:xfrm>
          <a:prstGeom prst="rect">
            <a:avLst/>
          </a:prstGeom>
          <a:grpFill/>
          <a:ln w="9525">
            <a:noFill/>
            <a:round/>
            <a:headEnd/>
            <a:tailEnd/>
          </a:ln>
        </p:spPr>
        <p:txBody>
          <a:bodyPr wrap="none" lIns="64800" tIns="33696" rIns="64800" bIns="33696" rtlCol="0">
            <a:spAutoFit/>
          </a:bodyPr>
          <a:lstStyle/>
          <a:p>
            <a:pPr eaLnBrk="0" hangingPunct="0"/>
            <a:r>
              <a:rPr lang="cs-CZ" b="1" dirty="0" smtClean="0">
                <a:solidFill>
                  <a:srgbClr val="FF0000"/>
                </a:solidFill>
                <a:latin typeface="Times New Roman" panose="02020603050405020304" pitchFamily="18" charset="0"/>
                <a:cs typeface="Times New Roman" panose="02020603050405020304" pitchFamily="18" charset="0"/>
              </a:rPr>
              <a:t>1</a:t>
            </a:r>
          </a:p>
        </p:txBody>
      </p:sp>
      <p:sp>
        <p:nvSpPr>
          <p:cNvPr id="18" name="TextovéPole 17"/>
          <p:cNvSpPr txBox="1"/>
          <p:nvPr/>
        </p:nvSpPr>
        <p:spPr bwMode="auto">
          <a:xfrm>
            <a:off x="7832433" y="1923151"/>
            <a:ext cx="246282" cy="345049"/>
          </a:xfrm>
          <a:prstGeom prst="rect">
            <a:avLst/>
          </a:prstGeom>
          <a:grpFill/>
          <a:ln w="9525">
            <a:noFill/>
            <a:round/>
            <a:headEnd/>
            <a:tailEnd/>
          </a:ln>
        </p:spPr>
        <p:txBody>
          <a:bodyPr wrap="none" lIns="64800" tIns="33696" rIns="64800" bIns="33696" rtlCol="0">
            <a:spAutoFit/>
          </a:bodyPr>
          <a:lstStyle/>
          <a:p>
            <a:pPr eaLnBrk="0" hangingPunct="0"/>
            <a:r>
              <a:rPr lang="cs-CZ" b="1" dirty="0">
                <a:solidFill>
                  <a:srgbClr val="FF0000"/>
                </a:solidFill>
                <a:latin typeface="Times New Roman" panose="02020603050405020304" pitchFamily="18" charset="0"/>
                <a:cs typeface="Times New Roman" panose="02020603050405020304" pitchFamily="18" charset="0"/>
              </a:rPr>
              <a:t>5</a:t>
            </a:r>
            <a:endParaRPr lang="cs-CZ" b="1" dirty="0" smtClean="0">
              <a:solidFill>
                <a:srgbClr val="FF0000"/>
              </a:solidFill>
              <a:latin typeface="Times New Roman" panose="02020603050405020304" pitchFamily="18" charset="0"/>
              <a:cs typeface="Times New Roman" panose="02020603050405020304" pitchFamily="18" charset="0"/>
            </a:endParaRPr>
          </a:p>
        </p:txBody>
      </p:sp>
      <p:sp>
        <p:nvSpPr>
          <p:cNvPr id="17" name="Obdélník 16"/>
          <p:cNvSpPr/>
          <p:nvPr/>
        </p:nvSpPr>
        <p:spPr>
          <a:xfrm>
            <a:off x="1331640" y="6061110"/>
            <a:ext cx="7272808" cy="584775"/>
          </a:xfrm>
          <a:prstGeom prst="rect">
            <a:avLst/>
          </a:prstGeom>
        </p:spPr>
        <p:txBody>
          <a:bodyPr wrap="square">
            <a:spAutoFit/>
          </a:bodyPr>
          <a:lstStyle/>
          <a:p>
            <a:r>
              <a:rPr lang="en-US" sz="1600" dirty="0">
                <a:latin typeface="Times New Roman" panose="02020603050405020304" pitchFamily="18" charset="0"/>
                <a:ea typeface="Calibri" panose="020F0502020204030204" pitchFamily="34" charset="0"/>
              </a:rPr>
              <a:t>Ratios of yields in front of the target (at L = 0 cm) and behind the target (at L = 48 cm) 3 cm over the target axis as a function of threshold energy</a:t>
            </a:r>
            <a:endParaRPr lang="cs-CZ" sz="1600" dirty="0"/>
          </a:p>
        </p:txBody>
      </p:sp>
    </p:spTree>
    <p:extLst>
      <p:ext uri="{BB962C8B-B14F-4D97-AF65-F5344CB8AC3E}">
        <p14:creationId xmlns:p14="http://schemas.microsoft.com/office/powerpoint/2010/main" val="837907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atU_Bi ratio"/>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37537" y="1700808"/>
            <a:ext cx="6587275" cy="4896842"/>
          </a:xfrm>
          <a:prstGeom prst="rect">
            <a:avLst/>
          </a:prstGeom>
          <a:solidFill>
            <a:schemeClr val="bg1">
              <a:alpha val="61176"/>
            </a:schemeClr>
          </a:solidFill>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headEnd/>
            <a:tailEnd/>
          </a:ln>
        </p:spPr>
      </p:pic>
      <p:sp>
        <p:nvSpPr>
          <p:cNvPr id="22531" name="Text Box 3"/>
          <p:cNvSpPr txBox="1">
            <a:spLocks noChangeArrowheads="1"/>
          </p:cNvSpPr>
          <p:nvPr/>
        </p:nvSpPr>
        <p:spPr bwMode="auto">
          <a:xfrm>
            <a:off x="1094770" y="977991"/>
            <a:ext cx="72728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1600" dirty="0">
                <a:solidFill>
                  <a:srgbClr val="FFFF00"/>
                </a:solidFill>
                <a:latin typeface="Arial" panose="020B0604020202020204" pitchFamily="34" charset="0"/>
              </a:rPr>
              <a:t>The ratio of number of fission </a:t>
            </a:r>
            <a:r>
              <a:rPr lang="en-US" altLang="ru-RU" sz="1600" b="1" i="1" baseline="30000" dirty="0" err="1">
                <a:solidFill>
                  <a:srgbClr val="FF0000"/>
                </a:solidFill>
                <a:latin typeface="Arial" panose="020B0604020202020204" pitchFamily="34" charset="0"/>
              </a:rPr>
              <a:t>nat</a:t>
            </a:r>
            <a:r>
              <a:rPr lang="en-US" altLang="ru-RU" sz="1600" b="1" i="1" dirty="0" err="1">
                <a:solidFill>
                  <a:srgbClr val="FF0000"/>
                </a:solidFill>
                <a:latin typeface="Arial" panose="020B0604020202020204" pitchFamily="34" charset="0"/>
              </a:rPr>
              <a:t>U</a:t>
            </a:r>
            <a:r>
              <a:rPr lang="ru-RU" altLang="ru-RU" sz="1600" b="1" i="1" dirty="0">
                <a:solidFill>
                  <a:srgbClr val="FF0000"/>
                </a:solidFill>
                <a:latin typeface="Arial" panose="020B0604020202020204" pitchFamily="34" charset="0"/>
              </a:rPr>
              <a:t>(</a:t>
            </a:r>
            <a:r>
              <a:rPr lang="en-US" altLang="ru-RU" sz="1600" b="1" i="1" dirty="0">
                <a:solidFill>
                  <a:srgbClr val="FF0000"/>
                </a:solidFill>
                <a:latin typeface="Arial" panose="020B0604020202020204" pitchFamily="34" charset="0"/>
              </a:rPr>
              <a:t>n</a:t>
            </a:r>
            <a:r>
              <a:rPr lang="ru-RU" altLang="ru-RU" sz="1600" b="1" i="1" dirty="0">
                <a:solidFill>
                  <a:srgbClr val="FF0000"/>
                </a:solidFill>
                <a:latin typeface="Arial" panose="020B0604020202020204" pitchFamily="34" charset="0"/>
              </a:rPr>
              <a:t>.</a:t>
            </a:r>
            <a:r>
              <a:rPr lang="en-US" altLang="ru-RU" sz="1600" b="1" i="1" dirty="0">
                <a:solidFill>
                  <a:srgbClr val="FF0000"/>
                </a:solidFill>
                <a:latin typeface="Arial" panose="020B0604020202020204" pitchFamily="34" charset="0"/>
              </a:rPr>
              <a:t>f</a:t>
            </a:r>
            <a:r>
              <a:rPr lang="ru-RU" altLang="ru-RU" sz="1600" b="1" i="1" dirty="0">
                <a:solidFill>
                  <a:srgbClr val="FF0000"/>
                </a:solidFill>
                <a:latin typeface="Arial" panose="020B0604020202020204" pitchFamily="34" charset="0"/>
              </a:rPr>
              <a:t>) / </a:t>
            </a:r>
            <a:r>
              <a:rPr lang="ru-RU" altLang="ru-RU" sz="1600" b="1" i="1" baseline="30000" dirty="0">
                <a:solidFill>
                  <a:srgbClr val="FF0000"/>
                </a:solidFill>
                <a:latin typeface="Arial" panose="020B0604020202020204" pitchFamily="34" charset="0"/>
              </a:rPr>
              <a:t>209</a:t>
            </a:r>
            <a:r>
              <a:rPr lang="en-US" altLang="ru-RU" sz="1600" b="1" i="1" dirty="0">
                <a:solidFill>
                  <a:srgbClr val="FF0000"/>
                </a:solidFill>
                <a:latin typeface="Arial" panose="020B0604020202020204" pitchFamily="34" charset="0"/>
              </a:rPr>
              <a:t>Bi</a:t>
            </a:r>
            <a:r>
              <a:rPr lang="ru-RU" altLang="ru-RU" sz="1600" b="1" i="1" dirty="0">
                <a:solidFill>
                  <a:srgbClr val="FF0000"/>
                </a:solidFill>
                <a:latin typeface="Arial" panose="020B0604020202020204" pitchFamily="34" charset="0"/>
              </a:rPr>
              <a:t>(</a:t>
            </a:r>
            <a:r>
              <a:rPr lang="en-US" altLang="ru-RU" sz="1600" b="1" i="1" dirty="0">
                <a:solidFill>
                  <a:srgbClr val="FF0000"/>
                </a:solidFill>
                <a:latin typeface="Arial" panose="020B0604020202020204" pitchFamily="34" charset="0"/>
              </a:rPr>
              <a:t>n</a:t>
            </a:r>
            <a:r>
              <a:rPr lang="ru-RU" altLang="ru-RU" sz="1600" b="1" i="1" dirty="0">
                <a:solidFill>
                  <a:srgbClr val="FF0000"/>
                </a:solidFill>
                <a:latin typeface="Arial" panose="020B0604020202020204" pitchFamily="34" charset="0"/>
              </a:rPr>
              <a:t>,</a:t>
            </a:r>
            <a:r>
              <a:rPr lang="en-US" altLang="ru-RU" sz="1600" b="1" i="1" dirty="0">
                <a:solidFill>
                  <a:srgbClr val="FF0000"/>
                </a:solidFill>
                <a:latin typeface="Arial" panose="020B0604020202020204" pitchFamily="34" charset="0"/>
              </a:rPr>
              <a:t>f</a:t>
            </a:r>
            <a:r>
              <a:rPr lang="ru-RU" altLang="ru-RU" sz="1600" b="1" i="1" dirty="0">
                <a:solidFill>
                  <a:srgbClr val="FF0000"/>
                </a:solidFill>
                <a:latin typeface="Arial" panose="020B0604020202020204" pitchFamily="34" charset="0"/>
              </a:rPr>
              <a:t>) </a:t>
            </a:r>
            <a:r>
              <a:rPr lang="cs-CZ" altLang="ru-RU" sz="1600" b="1" i="1" dirty="0" smtClean="0">
                <a:solidFill>
                  <a:srgbClr val="FF0000"/>
                </a:solidFill>
                <a:latin typeface="Arial" panose="020B0604020202020204" pitchFamily="34" charset="0"/>
              </a:rPr>
              <a:t> </a:t>
            </a:r>
            <a:r>
              <a:rPr lang="en-US" altLang="ru-RU" sz="1600" dirty="0" smtClean="0">
                <a:solidFill>
                  <a:srgbClr val="FFFF00"/>
                </a:solidFill>
                <a:latin typeface="Arial" panose="020B0604020202020204" pitchFamily="34" charset="0"/>
              </a:rPr>
              <a:t>along </a:t>
            </a:r>
            <a:r>
              <a:rPr lang="en-US" altLang="ru-RU" sz="1600" dirty="0">
                <a:solidFill>
                  <a:srgbClr val="FFFF00"/>
                </a:solidFill>
                <a:latin typeface="Arial" panose="020B0604020202020204" pitchFamily="34" charset="0"/>
              </a:rPr>
              <a:t>the side of Quinta</a:t>
            </a:r>
            <a:r>
              <a:rPr lang="en-US" altLang="ru-RU" sz="1600" dirty="0">
                <a:latin typeface="Arial" panose="020B0604020202020204" pitchFamily="34" charset="0"/>
              </a:rPr>
              <a:t/>
            </a:r>
            <a:br>
              <a:rPr lang="en-US" altLang="ru-RU" sz="1600" dirty="0">
                <a:latin typeface="Arial" panose="020B0604020202020204" pitchFamily="34" charset="0"/>
              </a:rPr>
            </a:br>
            <a:r>
              <a:rPr lang="en-US" altLang="ru-RU" sz="1600" dirty="0">
                <a:solidFill>
                  <a:srgbClr val="FFFF00"/>
                </a:solidFill>
                <a:latin typeface="Arial" panose="020B0604020202020204" pitchFamily="34" charset="0"/>
              </a:rPr>
              <a:t>(data for 0.66 GeV/A and 4 GeV/A is not displayed, but the trend - the same)</a:t>
            </a:r>
            <a:r>
              <a:rPr lang="ru-RU" altLang="ru-RU" sz="1600" dirty="0">
                <a:solidFill>
                  <a:srgbClr val="FFFF00"/>
                </a:solidFill>
                <a:latin typeface="Arial" panose="020B0604020202020204" pitchFamily="34" charset="0"/>
              </a:rPr>
              <a:t> </a:t>
            </a:r>
          </a:p>
        </p:txBody>
      </p:sp>
      <p:sp>
        <p:nvSpPr>
          <p:cNvPr id="22532" name="Rectangle 3"/>
          <p:cNvSpPr>
            <a:spLocks noChangeArrowheads="1"/>
          </p:cNvSpPr>
          <p:nvPr/>
        </p:nvSpPr>
        <p:spPr bwMode="auto">
          <a:xfrm>
            <a:off x="5310187" y="2924944"/>
            <a:ext cx="27146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baseline="30000" dirty="0" err="1">
                <a:latin typeface="Arial" panose="020B0604020202020204" pitchFamily="34" charset="0"/>
              </a:rPr>
              <a:t>nat</a:t>
            </a:r>
            <a:r>
              <a:rPr lang="en-US" altLang="ru-RU" sz="1800" dirty="0" err="1">
                <a:latin typeface="Arial" panose="020B0604020202020204" pitchFamily="34" charset="0"/>
              </a:rPr>
              <a:t>U</a:t>
            </a:r>
            <a:r>
              <a:rPr lang="en-US" altLang="ru-RU" sz="1800" dirty="0">
                <a:latin typeface="Arial" panose="020B0604020202020204" pitchFamily="34" charset="0"/>
              </a:rPr>
              <a:t> (</a:t>
            </a:r>
            <a:r>
              <a:rPr lang="en-US" altLang="ru-RU" sz="1800" dirty="0" smtClean="0">
                <a:latin typeface="Arial" panose="020B0604020202020204" pitchFamily="34" charset="0"/>
              </a:rPr>
              <a:t>n</a:t>
            </a:r>
            <a:r>
              <a:rPr lang="cs-CZ" altLang="ru-RU" sz="1800" dirty="0" smtClean="0">
                <a:latin typeface="Arial" panose="020B0604020202020204" pitchFamily="34" charset="0"/>
              </a:rPr>
              <a:t>,</a:t>
            </a:r>
            <a:r>
              <a:rPr lang="en-US" altLang="ru-RU" sz="1800" dirty="0" smtClean="0">
                <a:latin typeface="Arial" panose="020B0604020202020204" pitchFamily="34" charset="0"/>
              </a:rPr>
              <a:t>f</a:t>
            </a:r>
            <a:r>
              <a:rPr lang="en-US" altLang="ru-RU" sz="1800" dirty="0">
                <a:latin typeface="Arial" panose="020B0604020202020204" pitchFamily="34" charset="0"/>
              </a:rPr>
              <a:t>) / </a:t>
            </a:r>
            <a:r>
              <a:rPr lang="en-US" altLang="ru-RU" sz="1800" baseline="30000" dirty="0">
                <a:latin typeface="Arial" panose="020B0604020202020204" pitchFamily="34" charset="0"/>
              </a:rPr>
              <a:t>209</a:t>
            </a:r>
            <a:r>
              <a:rPr lang="en-US" altLang="ru-RU" sz="1800" dirty="0">
                <a:latin typeface="Arial" panose="020B0604020202020204" pitchFamily="34" charset="0"/>
              </a:rPr>
              <a:t>Bi (</a:t>
            </a:r>
            <a:r>
              <a:rPr lang="en-US" altLang="ru-RU" sz="1800" dirty="0" err="1" smtClean="0">
                <a:latin typeface="Arial" panose="020B0604020202020204" pitchFamily="34" charset="0"/>
              </a:rPr>
              <a:t>n,f</a:t>
            </a:r>
            <a:r>
              <a:rPr lang="en-US" altLang="ru-RU" sz="1800" dirty="0">
                <a:latin typeface="Arial" panose="020B0604020202020204" pitchFamily="34" charset="0"/>
              </a:rPr>
              <a:t>)</a:t>
            </a:r>
            <a:r>
              <a:rPr lang="en-US" altLang="ru-RU" sz="1100" dirty="0">
                <a:latin typeface="Arial" panose="020B0604020202020204" pitchFamily="34" charset="0"/>
              </a:rPr>
              <a:t/>
            </a:r>
            <a:br>
              <a:rPr lang="en-US" altLang="ru-RU" sz="1100" dirty="0">
                <a:latin typeface="Arial" panose="020B0604020202020204" pitchFamily="34" charset="0"/>
              </a:rPr>
            </a:br>
            <a:r>
              <a:rPr lang="en-US" altLang="ru-RU" sz="1100" dirty="0">
                <a:latin typeface="Arial" panose="020B0604020202020204" pitchFamily="34" charset="0"/>
              </a:rPr>
              <a:t>Group A. Smirnov (Radium Institute)</a:t>
            </a:r>
          </a:p>
        </p:txBody>
      </p:sp>
      <p:sp>
        <p:nvSpPr>
          <p:cNvPr id="5" name="Nadpis 1"/>
          <p:cNvSpPr txBox="1">
            <a:spLocks/>
          </p:cNvSpPr>
          <p:nvPr/>
        </p:nvSpPr>
        <p:spPr>
          <a:xfrm>
            <a:off x="430268" y="343909"/>
            <a:ext cx="8229600"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400" b="1" i="1" dirty="0" smtClean="0">
                <a:solidFill>
                  <a:srgbClr val="FFFF00"/>
                </a:solidFill>
              </a:rPr>
              <a:t>Hardening of neutron spectra from fission reactions</a:t>
            </a:r>
            <a:endParaRPr lang="en-US" sz="2400" b="1" i="1" dirty="0">
              <a:solidFill>
                <a:srgbClr val="FFFF00"/>
              </a:solidFill>
            </a:endParaRPr>
          </a:p>
        </p:txBody>
      </p:sp>
    </p:spTree>
    <p:extLst>
      <p:ext uri="{BB962C8B-B14F-4D97-AF65-F5344CB8AC3E}">
        <p14:creationId xmlns:p14="http://schemas.microsoft.com/office/powerpoint/2010/main" val="2692759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bwMode="auto">
          <a:xfrm>
            <a:off x="1298639" y="5929308"/>
            <a:ext cx="7416824" cy="560493"/>
          </a:xfrm>
          <a:prstGeom prst="rect">
            <a:avLst/>
          </a:prstGeom>
          <a:grpFill/>
          <a:ln w="9525">
            <a:noFill/>
            <a:round/>
            <a:headEnd/>
            <a:tailEnd/>
          </a:ln>
        </p:spPr>
        <p:txBody>
          <a:bodyPr wrap="square" lIns="64800" tIns="33696" rIns="64800" bIns="33696" rtlCol="0">
            <a:spAutoFit/>
          </a:bodyPr>
          <a:lstStyle/>
          <a:p>
            <a:pPr eaLnBrk="0" hangingPunct="0"/>
            <a:r>
              <a:rPr lang="en-US" sz="1600" dirty="0" smtClean="0">
                <a:solidFill>
                  <a:srgbClr val="000000"/>
                </a:solidFill>
                <a:latin typeface="Times New Roman" panose="02020603050405020304" pitchFamily="18" charset="0"/>
                <a:cs typeface="Times New Roman" panose="02020603050405020304" pitchFamily="18" charset="0"/>
              </a:rPr>
              <a:t>Average value of experimental to simulated yield ratios as a function of threshold energy  (simulation - TALYS 1.6 and MCNPX v2.7 – INCL4.2 and ABLAv3)</a:t>
            </a:r>
          </a:p>
        </p:txBody>
      </p:sp>
      <p:pic>
        <p:nvPicPr>
          <p:cNvPr id="48130" name="Graf 10"/>
          <p:cNvPicPr>
            <a:picLocks noChangeAspect="1" noChangeArrowheads="1"/>
          </p:cNvPicPr>
          <p:nvPr/>
        </p:nvPicPr>
        <p:blipFill>
          <a:blip r:embed="rId2">
            <a:extLst>
              <a:ext uri="{28A0092B-C50C-407E-A947-70E740481C1C}">
                <a14:useLocalDpi xmlns:a14="http://schemas.microsoft.com/office/drawing/2010/main" val="0"/>
              </a:ext>
            </a:extLst>
          </a:blip>
          <a:srcRect l="-1102" t="-4091" r="-1689" b="-995"/>
          <a:stretch>
            <a:fillRect/>
          </a:stretch>
        </p:blipFill>
        <p:spPr bwMode="auto">
          <a:xfrm>
            <a:off x="1830924" y="1484784"/>
            <a:ext cx="6227548" cy="4212349"/>
          </a:xfrm>
          <a:prstGeom prst="rect">
            <a:avLst/>
          </a:prstGeom>
          <a:no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headEnd/>
            <a:tailEnd/>
          </a:ln>
          <a:extLst>
            <a:ext uri="{909E8E84-426E-40DD-AFC4-6F175D3DCCD1}">
              <a14:hiddenFill xmlns:a14="http://schemas.microsoft.com/office/drawing/2010/main">
                <a:solidFill>
                  <a:srgbClr val="FFFFFF"/>
                </a:solidFill>
              </a14:hiddenFill>
            </a:ext>
          </a:extLst>
        </p:spPr>
      </p:pic>
      <p:sp>
        <p:nvSpPr>
          <p:cNvPr id="3" name="TextovéPole 2"/>
          <p:cNvSpPr txBox="1"/>
          <p:nvPr/>
        </p:nvSpPr>
        <p:spPr bwMode="auto">
          <a:xfrm>
            <a:off x="2411760" y="260648"/>
            <a:ext cx="4230065" cy="437382"/>
          </a:xfrm>
          <a:prstGeom prst="rect">
            <a:avLst/>
          </a:prstGeom>
          <a:grpFill/>
          <a:ln w="9525">
            <a:noFill/>
            <a:round/>
            <a:headEnd/>
            <a:tailEnd/>
          </a:ln>
        </p:spPr>
        <p:txBody>
          <a:bodyPr wrap="none" lIns="64800" tIns="33696" rIns="64800" bIns="33696" rtlCol="0">
            <a:spAutoFit/>
          </a:bodyPr>
          <a:lstStyle/>
          <a:p>
            <a:pPr eaLnBrk="0" hangingPunct="0"/>
            <a:r>
              <a:rPr lang="en-US" sz="2400" b="1" i="1" dirty="0" smtClean="0">
                <a:solidFill>
                  <a:srgbClr val="FFFF00"/>
                </a:solidFill>
                <a:latin typeface="+mj-lt"/>
                <a:cs typeface="Times New Roman" pitchFamily="18" charset="0"/>
              </a:rPr>
              <a:t>Benchmark of codes and models</a:t>
            </a:r>
          </a:p>
        </p:txBody>
      </p:sp>
      <p:sp>
        <p:nvSpPr>
          <p:cNvPr id="5" name="TextovéPole 4"/>
          <p:cNvSpPr txBox="1"/>
          <p:nvPr/>
        </p:nvSpPr>
        <p:spPr bwMode="auto">
          <a:xfrm>
            <a:off x="463907" y="783341"/>
            <a:ext cx="6811605" cy="622048"/>
          </a:xfrm>
          <a:prstGeom prst="rect">
            <a:avLst/>
          </a:prstGeom>
          <a:grpFill/>
          <a:ln w="9525">
            <a:noFill/>
            <a:round/>
            <a:headEnd/>
            <a:tailEnd/>
          </a:ln>
        </p:spPr>
        <p:txBody>
          <a:bodyPr wrap="none" lIns="64800" tIns="33696" rIns="64800" bIns="33696" rtlCol="0">
            <a:spAutoFit/>
          </a:bodyPr>
          <a:lstStyle/>
          <a:p>
            <a:pPr eaLnBrk="0" hangingPunct="0"/>
            <a:r>
              <a:rPr lang="en-US" dirty="0" smtClean="0">
                <a:solidFill>
                  <a:srgbClr val="FFFF00"/>
                </a:solidFill>
                <a:latin typeface="Calibri" pitchFamily="34" charset="0"/>
                <a:cs typeface="Times New Roman" pitchFamily="18" charset="0"/>
              </a:rPr>
              <a:t>MCNPX – up to 40 MeV nice description, higher energies discrepancies </a:t>
            </a:r>
            <a:endParaRPr lang="cs-CZ" dirty="0" smtClean="0">
              <a:solidFill>
                <a:srgbClr val="FFFF00"/>
              </a:solidFill>
              <a:latin typeface="Calibri" pitchFamily="34" charset="0"/>
              <a:cs typeface="Times New Roman" pitchFamily="18" charset="0"/>
            </a:endParaRPr>
          </a:p>
          <a:p>
            <a:pPr eaLnBrk="0" hangingPunct="0"/>
            <a:r>
              <a:rPr lang="en-US" dirty="0" smtClean="0">
                <a:solidFill>
                  <a:srgbClr val="FFFF00"/>
                </a:solidFill>
                <a:latin typeface="Calibri" pitchFamily="34" charset="0"/>
                <a:cs typeface="Times New Roman" pitchFamily="18" charset="0"/>
              </a:rPr>
              <a:t>E+T set-up, deuteron beam 4 GeV, extensive set of activation detectors</a:t>
            </a:r>
          </a:p>
        </p:txBody>
      </p:sp>
    </p:spTree>
    <p:extLst>
      <p:ext uri="{BB962C8B-B14F-4D97-AF65-F5344CB8AC3E}">
        <p14:creationId xmlns:p14="http://schemas.microsoft.com/office/powerpoint/2010/main" val="3662613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4"/>
          <p:cNvSpPr>
            <a:spLocks noGrp="1"/>
          </p:cNvSpPr>
          <p:nvPr>
            <p:ph type="title"/>
          </p:nvPr>
        </p:nvSpPr>
        <p:spPr>
          <a:xfrm>
            <a:off x="1714500" y="214313"/>
            <a:ext cx="5786438" cy="785812"/>
          </a:xfrm>
        </p:spPr>
        <p:txBody>
          <a:bodyPr/>
          <a:lstStyle/>
          <a:p>
            <a:pPr eaLnBrk="1" hangingPunct="1"/>
            <a:r>
              <a:rPr lang="en-US" altLang="ru-RU" sz="2000" b="1" i="1" dirty="0" smtClean="0">
                <a:solidFill>
                  <a:srgbClr val="FFFF00"/>
                </a:solidFill>
              </a:rPr>
              <a:t>Spectral characteristics of leakage neutrons on QUINTA surface</a:t>
            </a:r>
            <a:endParaRPr lang="ru-RU" altLang="ru-RU" sz="2000" b="1" i="1" dirty="0" smtClean="0">
              <a:solidFill>
                <a:srgbClr val="FFFF00"/>
              </a:solidFill>
            </a:endParaRPr>
          </a:p>
        </p:txBody>
      </p:sp>
      <p:graphicFrame>
        <p:nvGraphicFramePr>
          <p:cNvPr id="48216" name="Group 88"/>
          <p:cNvGraphicFramePr>
            <a:graphicFrameLocks noGrp="1"/>
          </p:cNvGraphicFramePr>
          <p:nvPr>
            <p:ph type="tbl" idx="1"/>
            <p:extLst>
              <p:ext uri="{D42A27DB-BD31-4B8C-83A1-F6EECF244321}">
                <p14:modId xmlns:p14="http://schemas.microsoft.com/office/powerpoint/2010/main" val="4420975"/>
              </p:ext>
            </p:extLst>
          </p:nvPr>
        </p:nvGraphicFramePr>
        <p:xfrm>
          <a:off x="1357313" y="1500188"/>
          <a:ext cx="6929437" cy="4284664"/>
        </p:xfrm>
        <a:graphic>
          <a:graphicData uri="http://schemas.openxmlformats.org/drawingml/2006/table">
            <a:tbl>
              <a:tblPr/>
              <a:tblGrid>
                <a:gridCol w="3286125">
                  <a:extLst>
                    <a:ext uri="{9D8B030D-6E8A-4147-A177-3AD203B41FA5}">
                      <a16:colId xmlns:a16="http://schemas.microsoft.com/office/drawing/2014/main" xmlns="" val="20000"/>
                    </a:ext>
                  </a:extLst>
                </a:gridCol>
                <a:gridCol w="871789">
                  <a:extLst>
                    <a:ext uri="{9D8B030D-6E8A-4147-A177-3AD203B41FA5}">
                      <a16:colId xmlns:a16="http://schemas.microsoft.com/office/drawing/2014/main" xmlns="" val="20001"/>
                    </a:ext>
                  </a:extLst>
                </a:gridCol>
                <a:gridCol w="938151">
                  <a:extLst>
                    <a:ext uri="{9D8B030D-6E8A-4147-A177-3AD203B41FA5}">
                      <a16:colId xmlns:a16="http://schemas.microsoft.com/office/drawing/2014/main" xmlns="" val="20002"/>
                    </a:ext>
                  </a:extLst>
                </a:gridCol>
                <a:gridCol w="948252">
                  <a:extLst>
                    <a:ext uri="{9D8B030D-6E8A-4147-A177-3AD203B41FA5}">
                      <a16:colId xmlns:a16="http://schemas.microsoft.com/office/drawing/2014/main" xmlns="" val="20003"/>
                    </a:ext>
                  </a:extLst>
                </a:gridCol>
                <a:gridCol w="885120">
                  <a:extLst>
                    <a:ext uri="{9D8B030D-6E8A-4147-A177-3AD203B41FA5}">
                      <a16:colId xmlns:a16="http://schemas.microsoft.com/office/drawing/2014/main" xmlns="" val="20004"/>
                    </a:ext>
                  </a:extLst>
                </a:gridCol>
              </a:tblGrid>
              <a:tr h="4005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t>
                      </a:r>
                      <a:r>
                        <a:rPr kumimoji="0" lang="en-US" sz="1600" b="1" i="0"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d</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GeV</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87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Total numbers of leaked neutrons N</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GeV</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a:t>
                      </a:r>
                      <a:r>
                        <a:rPr kumimoji="0" lang="en-US" sz="1600" b="1" i="1"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En</a:t>
                      </a:r>
                      <a:r>
                        <a:rPr kumimoji="0" lang="en-US" sz="1600" b="1" i="1"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&gt;0,1 </a:t>
                      </a:r>
                      <a:r>
                        <a:rPr kumimoji="0" lang="en-US" sz="1600" b="1" i="1"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MeV</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(exp),  </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46</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49</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51</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51</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a:t>
                      </a:r>
                      <a:r>
                        <a:rPr kumimoji="0" lang="en-US" sz="1600" b="1" i="1"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En</a:t>
                      </a:r>
                      <a:r>
                        <a:rPr kumimoji="0" lang="en-US" sz="1600" b="1" i="1"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&gt;20 </a:t>
                      </a:r>
                      <a:r>
                        <a:rPr kumimoji="0" lang="en-US" sz="1600" b="1" i="1"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MeV</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(exp))</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438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1" u="none" strike="noStrike" cap="none" normalizeH="0" baseline="0" smtClean="0">
                          <a:ln>
                            <a:noFill/>
                          </a:ln>
                          <a:solidFill>
                            <a:schemeClr val="tx1"/>
                          </a:solidFill>
                          <a:effectLst/>
                          <a:latin typeface="Calibri" pitchFamily="34" charset="0"/>
                          <a:ea typeface="Calibri" pitchFamily="34" charset="0"/>
                          <a:cs typeface="Times New Roman" pitchFamily="18" charset="0"/>
                        </a:rPr>
                        <a:t>N</a:t>
                      </a:r>
                      <a:r>
                        <a:rPr kumimoji="0" lang="pt-BR" sz="1600" b="1" i="0" u="none" strike="noStrike" cap="none" normalizeH="0" baseline="-25000" smtClean="0">
                          <a:ln>
                            <a:noFill/>
                          </a:ln>
                          <a:solidFill>
                            <a:schemeClr val="tx1"/>
                          </a:solidFill>
                          <a:effectLst/>
                          <a:latin typeface="Calibri" pitchFamily="34" charset="0"/>
                          <a:ea typeface="Calibri" pitchFamily="34" charset="0"/>
                          <a:cs typeface="Times New Roman" pitchFamily="18" charset="0"/>
                        </a:rPr>
                        <a:t>total</a:t>
                      </a: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(calc. MARS-5, FNAL) </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49</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47</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42</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39</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t>
                      </a:r>
                      <a:r>
                        <a:rPr kumimoji="0" lang="pt-BR" sz="1600" b="1" i="1"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En&gt;20 MeV</a:t>
                      </a:r>
                      <a:r>
                        <a:rPr kumimoji="0" lang="pt-BR"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(calc. MARS-5, FNAL)</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68</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70</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a:t>
                      </a:r>
                      <a:r>
                        <a:rPr kumimoji="0" lang="cs-CZ"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62</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438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60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Ratios</a:t>
                      </a:r>
                      <a:r>
                        <a:rPr kumimoji="0" lang="ru-RU"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  </a:t>
                      </a:r>
                      <a:r>
                        <a:rPr kumimoji="0" lang="es-E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N</a:t>
                      </a:r>
                      <a:r>
                        <a:rPr kumimoji="0" lang="es-ES" sz="1600" b="1" i="1" u="none" strike="noStrike" cap="none" normalizeH="0" baseline="-25000" smtClean="0">
                          <a:ln>
                            <a:noFill/>
                          </a:ln>
                          <a:solidFill>
                            <a:srgbClr val="0070C0"/>
                          </a:solidFill>
                          <a:effectLst/>
                          <a:latin typeface="Calibri" pitchFamily="34" charset="0"/>
                          <a:ea typeface="Calibri" pitchFamily="34" charset="0"/>
                          <a:cs typeface="Times New Roman" pitchFamily="18" charset="0"/>
                        </a:rPr>
                        <a:t>En&gt;20 MeV</a:t>
                      </a:r>
                      <a:r>
                        <a:rPr kumimoji="0" lang="es-E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  / N</a:t>
                      </a:r>
                      <a:r>
                        <a:rPr kumimoji="0" lang="es-ES" sz="1600" b="1" i="1" u="none" strike="noStrike" cap="none" normalizeH="0" baseline="-25000" smtClean="0">
                          <a:ln>
                            <a:noFill/>
                          </a:ln>
                          <a:solidFill>
                            <a:srgbClr val="0070C0"/>
                          </a:solidFill>
                          <a:effectLst/>
                          <a:latin typeface="Calibri" pitchFamily="34" charset="0"/>
                          <a:ea typeface="Calibri" pitchFamily="34" charset="0"/>
                          <a:cs typeface="Times New Roman" pitchFamily="18" charset="0"/>
                        </a:rPr>
                        <a:t>total</a:t>
                      </a:r>
                      <a:r>
                        <a:rPr kumimoji="0" lang="es-E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 , %</a:t>
                      </a:r>
                      <a:endParaRPr kumimoji="0" lang="ru-RU"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N</a:t>
                      </a:r>
                      <a:r>
                        <a:rPr kumimoji="0" lang="es-ES"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En&gt;20 MeV</a:t>
                      </a:r>
                      <a:r>
                        <a:rPr kumimoji="0" lang="es-ES"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(calc) / N</a:t>
                      </a:r>
                      <a:r>
                        <a:rPr kumimoji="0" lang="es-ES"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total</a:t>
                      </a:r>
                      <a:r>
                        <a:rPr kumimoji="0" lang="es-ES"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(calc)</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1</a:t>
                      </a:r>
                      <a:r>
                        <a:rPr kumimoji="0" lang="cs-CZ"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a:t>
                      </a:r>
                      <a:r>
                        <a:rPr kumimoji="0" lang="pt-BR"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38</a:t>
                      </a:r>
                      <a:endParaRPr kumimoji="0" lang="ru-RU"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1,46</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1</a:t>
                      </a:r>
                      <a:r>
                        <a:rPr kumimoji="0" lang="cs-CZ"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a:t>
                      </a:r>
                      <a:r>
                        <a:rPr kumimoji="0" lang="pt-BR"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17</a:t>
                      </a:r>
                      <a:endParaRPr kumimoji="0" lang="ru-RU"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1</a:t>
                      </a:r>
                      <a:r>
                        <a:rPr kumimoji="0" lang="cs-CZ"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a:t>
                      </a:r>
                      <a:r>
                        <a:rPr kumimoji="0" lang="pt-BR"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60</a:t>
                      </a:r>
                      <a:endParaRPr kumimoji="0" lang="ru-RU"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53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N</a:t>
                      </a:r>
                      <a:r>
                        <a:rPr kumimoji="0" lang="ru-RU"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En&gt;20 MeV</a:t>
                      </a: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(exp) / N</a:t>
                      </a:r>
                      <a:r>
                        <a:rPr kumimoji="0" lang="ru-RU"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En&gt;0,1 MeV</a:t>
                      </a: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(exp)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6</a:t>
                      </a:r>
                      <a:r>
                        <a:rPr kumimoji="0" lang="cs-CZ"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35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6</a:t>
                      </a:r>
                      <a:r>
                        <a:rPr kumimoji="0" lang="cs-CZ"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43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7</a:t>
                      </a:r>
                      <a:r>
                        <a:rPr kumimoji="0" lang="cs-CZ"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38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12</a:t>
                      </a:r>
                      <a:r>
                        <a:rPr kumimoji="0" lang="cs-CZ"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25683"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05088DB-1DAF-4C6C-AAE8-132FFD8ADEC6}" type="slidenum">
              <a:rPr lang="ru-RU" altLang="ru-RU" sz="1200">
                <a:solidFill>
                  <a:srgbClr val="898989"/>
                </a:solidFill>
              </a:rPr>
              <a:pPr>
                <a:spcBef>
                  <a:spcPct val="0"/>
                </a:spcBef>
                <a:buFontTx/>
                <a:buNone/>
              </a:pPr>
              <a:t>18</a:t>
            </a:fld>
            <a:endParaRPr lang="ru-RU" altLang="ru-RU" sz="1200">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1285875" y="214313"/>
            <a:ext cx="6215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2400" b="1" i="1" dirty="0">
                <a:solidFill>
                  <a:srgbClr val="FFFF00"/>
                </a:solidFill>
                <a:latin typeface="+mj-lt"/>
              </a:rPr>
              <a:t>Experiments with carbon beam</a:t>
            </a:r>
            <a:endParaRPr lang="ru-RU" altLang="ru-RU" sz="2400" b="1" i="1" dirty="0">
              <a:solidFill>
                <a:srgbClr val="FFFF00"/>
              </a:solidFill>
              <a:latin typeface="+mj-lt"/>
            </a:endParaRPr>
          </a:p>
        </p:txBody>
      </p:sp>
      <p:sp>
        <p:nvSpPr>
          <p:cNvPr id="31747" name="TextBox 4"/>
          <p:cNvSpPr txBox="1">
            <a:spLocks noChangeArrowheads="1"/>
          </p:cNvSpPr>
          <p:nvPr/>
        </p:nvSpPr>
        <p:spPr bwMode="auto">
          <a:xfrm>
            <a:off x="642938" y="1000125"/>
            <a:ext cx="81438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dirty="0">
                <a:latin typeface="Times New Roman" panose="02020603050405020304" pitchFamily="18" charset="0"/>
                <a:cs typeface="Times New Roman" panose="02020603050405020304" pitchFamily="18" charset="0"/>
              </a:rPr>
              <a:t>The distributions of capture and fission reaction in natural U probes, placed inside Quinta under irradiation with deuteron and carbon beams at energies 2 and 4 </a:t>
            </a:r>
            <a:r>
              <a:rPr lang="en-US" altLang="ru-RU" sz="1800" dirty="0" smtClean="0">
                <a:latin typeface="Times New Roman" panose="02020603050405020304" pitchFamily="18" charset="0"/>
                <a:cs typeface="Times New Roman" panose="02020603050405020304" pitchFamily="18" charset="0"/>
              </a:rPr>
              <a:t>GeV/</a:t>
            </a:r>
            <a:r>
              <a:rPr lang="cs-CZ" altLang="ru-RU" sz="1800" dirty="0" smtClean="0">
                <a:latin typeface="Times New Roman" panose="02020603050405020304" pitchFamily="18" charset="0"/>
                <a:cs typeface="Times New Roman" panose="02020603050405020304" pitchFamily="18" charset="0"/>
              </a:rPr>
              <a:t>A</a:t>
            </a:r>
            <a:r>
              <a:rPr lang="en-US" altLang="ru-RU" sz="1800" dirty="0" smtClean="0">
                <a:latin typeface="Times New Roman" panose="02020603050405020304" pitchFamily="18" charset="0"/>
                <a:cs typeface="Times New Roman" panose="02020603050405020304" pitchFamily="18" charset="0"/>
              </a:rPr>
              <a:t> </a:t>
            </a:r>
            <a:r>
              <a:rPr lang="en-US" altLang="ru-RU" sz="1800" dirty="0">
                <a:latin typeface="Times New Roman" panose="02020603050405020304" pitchFamily="18" charset="0"/>
                <a:cs typeface="Times New Roman" panose="02020603050405020304" pitchFamily="18" charset="0"/>
              </a:rPr>
              <a:t>was measured with activation technique.</a:t>
            </a:r>
          </a:p>
          <a:p>
            <a:pPr eaLnBrk="1" hangingPunct="1">
              <a:spcBef>
                <a:spcPct val="0"/>
              </a:spcBef>
              <a:buFontTx/>
              <a:buNone/>
            </a:pPr>
            <a:endParaRPr lang="en-US" altLang="ru-RU" sz="1200" dirty="0">
              <a:latin typeface="Times New Roman" panose="02020603050405020304" pitchFamily="18" charset="0"/>
              <a:cs typeface="Times New Roman" panose="02020603050405020304" pitchFamily="18" charset="0"/>
            </a:endParaRPr>
          </a:p>
          <a:p>
            <a:pPr eaLnBrk="1" hangingPunct="1">
              <a:spcBef>
                <a:spcPct val="0"/>
              </a:spcBef>
            </a:pPr>
            <a:r>
              <a:rPr lang="en-US" altLang="ru-RU" sz="1800" b="1" dirty="0">
                <a:solidFill>
                  <a:srgbClr val="0000CC"/>
                </a:solidFill>
                <a:latin typeface="Times New Roman" panose="02020603050405020304" pitchFamily="18" charset="0"/>
                <a:cs typeface="Times New Roman" panose="02020603050405020304" pitchFamily="18" charset="0"/>
              </a:rPr>
              <a:t>The integrated number of fission and capture reaction in target volume show an almost linear increase with the mass number for beams with the same energy per nucleon. The numbers  presented in the table are normalized to the beam energy per nucleon.</a:t>
            </a:r>
          </a:p>
          <a:p>
            <a:pPr eaLnBrk="1" hangingPunct="1">
              <a:spcBef>
                <a:spcPct val="0"/>
              </a:spcBef>
            </a:pPr>
            <a:r>
              <a:rPr lang="en-US" altLang="ru-RU" sz="1800" b="1" dirty="0">
                <a:solidFill>
                  <a:srgbClr val="0000CC"/>
                </a:solidFill>
                <a:latin typeface="Times New Roman" panose="02020603050405020304" pitchFamily="18" charset="0"/>
                <a:cs typeface="Times New Roman" panose="02020603050405020304" pitchFamily="18" charset="0"/>
              </a:rPr>
              <a:t>The carbon beam produces 5 times more fissions than deuteron with the same energy per nucleon.</a:t>
            </a:r>
          </a:p>
          <a:p>
            <a:pPr eaLnBrk="1" hangingPunct="1">
              <a:spcBef>
                <a:spcPct val="0"/>
              </a:spcBef>
            </a:pPr>
            <a:r>
              <a:rPr lang="en-US" altLang="ru-RU" sz="1800" b="1" dirty="0">
                <a:solidFill>
                  <a:srgbClr val="0000CC"/>
                </a:solidFill>
                <a:latin typeface="Times New Roman" panose="02020603050405020304" pitchFamily="18" charset="0"/>
                <a:cs typeface="Times New Roman" panose="02020603050405020304" pitchFamily="18" charset="0"/>
              </a:rPr>
              <a:t>The ratio is the same for both studied energies.</a:t>
            </a:r>
            <a:endParaRPr lang="ru-RU" altLang="ru-RU" sz="1800" b="1" dirty="0">
              <a:solidFill>
                <a:srgbClr val="0000CC"/>
              </a:solidFill>
              <a:latin typeface="Times New Roman" panose="02020603050405020304" pitchFamily="18" charset="0"/>
              <a:cs typeface="Times New Roman" panose="02020603050405020304" pitchFamily="18" charset="0"/>
            </a:endParaRPr>
          </a:p>
        </p:txBody>
      </p:sp>
      <p:sp>
        <p:nvSpPr>
          <p:cNvPr id="31748"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1749"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graphicFrame>
        <p:nvGraphicFramePr>
          <p:cNvPr id="31750" name="Object 2"/>
          <p:cNvGraphicFramePr>
            <a:graphicFrameLocks noChangeAspect="1"/>
          </p:cNvGraphicFramePr>
          <p:nvPr/>
        </p:nvGraphicFramePr>
        <p:xfrm>
          <a:off x="6929438" y="5143500"/>
          <a:ext cx="1500187" cy="925513"/>
        </p:xfrm>
        <a:graphic>
          <a:graphicData uri="http://schemas.openxmlformats.org/presentationml/2006/ole">
            <mc:AlternateContent xmlns:mc="http://schemas.openxmlformats.org/markup-compatibility/2006">
              <mc:Choice xmlns:v="urn:schemas-microsoft-com:vml" Requires="v">
                <p:oleObj spid="_x0000_s31821" name="Equation" r:id="rId3" imgW="368300" imgH="228600" progId="Equation.3">
                  <p:embed/>
                </p:oleObj>
              </mc:Choice>
              <mc:Fallback>
                <p:oleObj name="Equation" r:id="rId3" imgW="3683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38" y="5143500"/>
                        <a:ext cx="1500187" cy="9255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91823003"/>
              </p:ext>
            </p:extLst>
          </p:nvPr>
        </p:nvGraphicFramePr>
        <p:xfrm>
          <a:off x="714375" y="4286250"/>
          <a:ext cx="6096000" cy="2124075"/>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640271">
                <a:tc>
                  <a:txBody>
                    <a:bodyPr/>
                    <a:lstStyle/>
                    <a:p>
                      <a:r>
                        <a:rPr lang="en-US" sz="1800" dirty="0" smtClean="0">
                          <a:solidFill>
                            <a:schemeClr val="tx1"/>
                          </a:solidFill>
                        </a:rPr>
                        <a:t>Beam</a:t>
                      </a:r>
                      <a:endParaRPr lang="ru-RU" sz="1800" dirty="0">
                        <a:solidFill>
                          <a:schemeClr val="tx1"/>
                        </a:solidFill>
                      </a:endParaRPr>
                    </a:p>
                  </a:txBody>
                  <a:tcPr marT="45734" marB="45734">
                    <a:solidFill>
                      <a:srgbClr val="FF99CC">
                        <a:alpha val="50000"/>
                      </a:srgbClr>
                    </a:solidFill>
                  </a:tcPr>
                </a:tc>
                <a:tc>
                  <a:txBody>
                    <a:bodyPr/>
                    <a:lstStyle/>
                    <a:p>
                      <a:r>
                        <a:rPr lang="en-US" sz="1800" dirty="0" smtClean="0">
                          <a:solidFill>
                            <a:schemeClr val="tx1"/>
                          </a:solidFill>
                        </a:rPr>
                        <a:t>Energy,</a:t>
                      </a:r>
                    </a:p>
                    <a:p>
                      <a:r>
                        <a:rPr lang="en-US" sz="1800" dirty="0" smtClean="0">
                          <a:solidFill>
                            <a:schemeClr val="tx1"/>
                          </a:solidFill>
                        </a:rPr>
                        <a:t>GeV/</a:t>
                      </a:r>
                      <a:r>
                        <a:rPr lang="cs-CZ" sz="1800" dirty="0" smtClean="0">
                          <a:solidFill>
                            <a:schemeClr val="tx1"/>
                          </a:solidFill>
                        </a:rPr>
                        <a:t>A</a:t>
                      </a:r>
                      <a:endParaRPr lang="ru-RU" sz="1800" dirty="0">
                        <a:solidFill>
                          <a:schemeClr val="tx1"/>
                        </a:solidFill>
                      </a:endParaRPr>
                    </a:p>
                  </a:txBody>
                  <a:tcPr marT="45734" marB="45734">
                    <a:solidFill>
                      <a:srgbClr val="FF99CC">
                        <a:alpha val="50000"/>
                      </a:srgbClr>
                    </a:solidFill>
                  </a:tcPr>
                </a:tc>
                <a:tc>
                  <a:txBody>
                    <a:bodyPr/>
                    <a:lstStyle/>
                    <a:p>
                      <a:r>
                        <a:rPr lang="en-US" sz="1800" dirty="0" smtClean="0">
                          <a:solidFill>
                            <a:schemeClr val="tx1"/>
                          </a:solidFill>
                        </a:rPr>
                        <a:t>Capture</a:t>
                      </a:r>
                      <a:endParaRPr lang="ru-RU" sz="1800" dirty="0">
                        <a:solidFill>
                          <a:schemeClr val="tx1"/>
                        </a:solidFill>
                      </a:endParaRPr>
                    </a:p>
                  </a:txBody>
                  <a:tcPr marT="45734" marB="45734">
                    <a:solidFill>
                      <a:srgbClr val="FF99CC">
                        <a:alpha val="50000"/>
                      </a:srgbClr>
                    </a:solidFill>
                  </a:tcPr>
                </a:tc>
                <a:tc>
                  <a:txBody>
                    <a:bodyPr/>
                    <a:lstStyle/>
                    <a:p>
                      <a:r>
                        <a:rPr lang="en-US" sz="1800" dirty="0" smtClean="0">
                          <a:solidFill>
                            <a:schemeClr val="tx1"/>
                          </a:solidFill>
                        </a:rPr>
                        <a:t>Fission</a:t>
                      </a:r>
                      <a:endParaRPr lang="ru-RU" sz="1800" dirty="0">
                        <a:solidFill>
                          <a:schemeClr val="tx1"/>
                        </a:solidFill>
                      </a:endParaRPr>
                    </a:p>
                  </a:txBody>
                  <a:tcPr marT="45734" marB="45734">
                    <a:solidFill>
                      <a:srgbClr val="FF99CC">
                        <a:alpha val="50000"/>
                      </a:srgbClr>
                    </a:solidFill>
                  </a:tcPr>
                </a:tc>
                <a:extLst>
                  <a:ext uri="{0D108BD9-81ED-4DB2-BD59-A6C34878D82A}">
                    <a16:rowId xmlns:a16="http://schemas.microsoft.com/office/drawing/2014/main" xmlns="" val="10000"/>
                  </a:ext>
                </a:extLst>
              </a:tr>
              <a:tr h="370951">
                <a:tc rowSpan="2">
                  <a:txBody>
                    <a:bodyPr/>
                    <a:lstStyle/>
                    <a:p>
                      <a:r>
                        <a:rPr lang="en-US" sz="1800" dirty="0" smtClean="0"/>
                        <a:t>Deuteron</a:t>
                      </a:r>
                      <a:endParaRPr lang="ru-RU" sz="1800" dirty="0"/>
                    </a:p>
                  </a:txBody>
                  <a:tcPr marT="45734" marB="45734"/>
                </a:tc>
                <a:tc>
                  <a:txBody>
                    <a:bodyPr/>
                    <a:lstStyle/>
                    <a:p>
                      <a:r>
                        <a:rPr lang="en-US" sz="1800" dirty="0" smtClean="0"/>
                        <a:t>2</a:t>
                      </a:r>
                      <a:endParaRPr lang="ru-RU" sz="1800" dirty="0"/>
                    </a:p>
                  </a:txBody>
                  <a:tcPr marT="45734" marB="45734"/>
                </a:tc>
                <a:tc>
                  <a:txBody>
                    <a:bodyPr/>
                    <a:lstStyle/>
                    <a:p>
                      <a:r>
                        <a:rPr lang="en-US" sz="1800" dirty="0" smtClean="0"/>
                        <a:t>22.6 ± 1.2</a:t>
                      </a:r>
                      <a:endParaRPr lang="ru-RU"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19.2 ± 1.4</a:t>
                      </a:r>
                      <a:endParaRPr lang="ru-RU" sz="1800" dirty="0" smtClean="0"/>
                    </a:p>
                  </a:txBody>
                  <a:tcPr marT="45734" marB="45734"/>
                </a:tc>
                <a:extLst>
                  <a:ext uri="{0D108BD9-81ED-4DB2-BD59-A6C34878D82A}">
                    <a16:rowId xmlns:a16="http://schemas.microsoft.com/office/drawing/2014/main" xmlns="" val="10001"/>
                  </a:ext>
                </a:extLst>
              </a:tr>
              <a:tr h="370951">
                <a:tc vMerge="1">
                  <a:txBody>
                    <a:bodyPr/>
                    <a:lstStyle/>
                    <a:p>
                      <a:endParaRPr lang="ru-RU" dirty="0"/>
                    </a:p>
                  </a:txBody>
                  <a:tcPr/>
                </a:tc>
                <a:tc>
                  <a:txBody>
                    <a:bodyPr/>
                    <a:lstStyle/>
                    <a:p>
                      <a:r>
                        <a:rPr lang="en-US" sz="1800" dirty="0" smtClean="0"/>
                        <a:t>4</a:t>
                      </a:r>
                      <a:endParaRPr lang="ru-RU"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21 ± 1.2</a:t>
                      </a:r>
                      <a:endParaRPr lang="ru-RU" sz="1800" dirty="0" smtClean="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19 ± 1.4</a:t>
                      </a:r>
                      <a:endParaRPr lang="ru-RU" sz="1800" dirty="0" smtClean="0"/>
                    </a:p>
                  </a:txBody>
                  <a:tcPr marT="45734" marB="45734"/>
                </a:tc>
                <a:extLst>
                  <a:ext uri="{0D108BD9-81ED-4DB2-BD59-A6C34878D82A}">
                    <a16:rowId xmlns:a16="http://schemas.microsoft.com/office/drawing/2014/main" xmlns="" val="10002"/>
                  </a:ext>
                </a:extLst>
              </a:tr>
              <a:tr h="370951">
                <a:tc rowSpan="2">
                  <a:txBody>
                    <a:bodyPr/>
                    <a:lstStyle/>
                    <a:p>
                      <a:r>
                        <a:rPr lang="en-US" sz="1800" dirty="0" smtClean="0"/>
                        <a:t>Carbon</a:t>
                      </a:r>
                      <a:endParaRPr lang="ru-RU" sz="1800" dirty="0"/>
                    </a:p>
                  </a:txBody>
                  <a:tcPr marT="45734" marB="45734"/>
                </a:tc>
                <a:tc>
                  <a:txBody>
                    <a:bodyPr/>
                    <a:lstStyle/>
                    <a:p>
                      <a:r>
                        <a:rPr lang="en-US" sz="1800" dirty="0" smtClean="0"/>
                        <a:t>2</a:t>
                      </a:r>
                      <a:endParaRPr lang="ru-RU"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126 ± 8.4</a:t>
                      </a:r>
                      <a:endParaRPr lang="ru-RU" sz="1800" dirty="0" smtClean="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90 ± 9.6</a:t>
                      </a:r>
                      <a:endParaRPr lang="ru-RU" sz="1800" dirty="0" smtClean="0"/>
                    </a:p>
                  </a:txBody>
                  <a:tcPr marT="45734" marB="45734"/>
                </a:tc>
                <a:extLst>
                  <a:ext uri="{0D108BD9-81ED-4DB2-BD59-A6C34878D82A}">
                    <a16:rowId xmlns:a16="http://schemas.microsoft.com/office/drawing/2014/main" xmlns="" val="10003"/>
                  </a:ext>
                </a:extLst>
              </a:tr>
              <a:tr h="370951">
                <a:tc vMerge="1">
                  <a:txBody>
                    <a:bodyPr/>
                    <a:lstStyle/>
                    <a:p>
                      <a:endParaRPr lang="ru-RU" dirty="0"/>
                    </a:p>
                  </a:txBody>
                  <a:tcPr/>
                </a:tc>
                <a:tc>
                  <a:txBody>
                    <a:bodyPr/>
                    <a:lstStyle/>
                    <a:p>
                      <a:r>
                        <a:rPr lang="en-US" sz="1800" dirty="0" smtClean="0"/>
                        <a:t>4</a:t>
                      </a:r>
                      <a:endParaRPr lang="ru-RU"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93.6 ± 8.4</a:t>
                      </a:r>
                      <a:endParaRPr lang="ru-RU" sz="1800" dirty="0" smtClean="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92.4 ± 9.6</a:t>
                      </a:r>
                      <a:endParaRPr lang="ru-RU" sz="1800" dirty="0" smtClean="0"/>
                    </a:p>
                  </a:txBody>
                  <a:tcPr marT="45734" marB="45734"/>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714625" y="0"/>
            <a:ext cx="3357563" cy="654050"/>
          </a:xfrm>
        </p:spPr>
        <p:txBody>
          <a:bodyPr/>
          <a:lstStyle/>
          <a:p>
            <a:pPr eaLnBrk="1" hangingPunct="1"/>
            <a:r>
              <a:rPr lang="ru-RU" altLang="ru-RU" sz="2400" b="1" i="1" dirty="0" smtClean="0">
                <a:solidFill>
                  <a:srgbClr val="FFFF00"/>
                </a:solidFill>
              </a:rPr>
              <a:t>The  </a:t>
            </a:r>
            <a:r>
              <a:rPr lang="en-US" altLang="ru-RU" sz="2400" b="1" i="1" dirty="0" smtClean="0">
                <a:solidFill>
                  <a:srgbClr val="FFFF00"/>
                </a:solidFill>
              </a:rPr>
              <a:t>C</a:t>
            </a:r>
            <a:r>
              <a:rPr lang="ru-RU" altLang="ru-RU" sz="2400" b="1" i="1" dirty="0" smtClean="0">
                <a:solidFill>
                  <a:srgbClr val="FFFF00"/>
                </a:solidFill>
              </a:rPr>
              <a:t>ontent</a:t>
            </a:r>
          </a:p>
        </p:txBody>
      </p:sp>
      <p:sp>
        <p:nvSpPr>
          <p:cNvPr id="3" name="Content Placeholder 2"/>
          <p:cNvSpPr>
            <a:spLocks noGrp="1"/>
          </p:cNvSpPr>
          <p:nvPr>
            <p:ph idx="1"/>
          </p:nvPr>
        </p:nvSpPr>
        <p:spPr>
          <a:xfrm>
            <a:off x="428625" y="928688"/>
            <a:ext cx="8501063" cy="5715000"/>
          </a:xfrm>
          <a:solidFill>
            <a:schemeClr val="bg1">
              <a:alpha val="30000"/>
            </a:schemeClr>
          </a:solidFill>
        </p:spPr>
        <p:txBody>
          <a:bodyPr/>
          <a:lstStyle/>
          <a:p>
            <a:pPr eaLnBrk="1" hangingPunct="1">
              <a:spcBef>
                <a:spcPts val="0"/>
              </a:spcBef>
              <a:spcAft>
                <a:spcPts val="300"/>
              </a:spcAft>
              <a:buFont typeface="Arial" charset="0"/>
              <a:buChar char="•"/>
              <a:defRPr/>
            </a:pPr>
            <a:r>
              <a:rPr lang="en-US" sz="1300" b="1" dirty="0" smtClean="0">
                <a:solidFill>
                  <a:srgbClr val="0000CC"/>
                </a:solidFill>
                <a:latin typeface="Book Antiqua" pitchFamily="18" charset="0"/>
              </a:rPr>
              <a:t>Introduction</a:t>
            </a:r>
          </a:p>
          <a:p>
            <a:pPr eaLnBrk="1" hangingPunct="1">
              <a:spcBef>
                <a:spcPts val="0"/>
              </a:spcBef>
              <a:spcAft>
                <a:spcPts val="300"/>
              </a:spcAft>
              <a:buFont typeface="Arial" charset="0"/>
              <a:buChar char="•"/>
              <a:defRPr/>
            </a:pPr>
            <a:r>
              <a:rPr lang="en-US" sz="1300" b="1" dirty="0" smtClean="0">
                <a:solidFill>
                  <a:srgbClr val="0000CC"/>
                </a:solidFill>
                <a:latin typeface="Book Antiqua" pitchFamily="18" charset="0"/>
              </a:rPr>
              <a:t>Set up “Quinta”</a:t>
            </a:r>
            <a:r>
              <a:rPr lang="cs-CZ" sz="1300" b="1" dirty="0" smtClean="0">
                <a:solidFill>
                  <a:srgbClr val="0000CC"/>
                </a:solidFill>
                <a:latin typeface="Book Antiqua" pitchFamily="18" charset="0"/>
              </a:rPr>
              <a:t> </a:t>
            </a:r>
            <a:r>
              <a:rPr lang="en-US" sz="1300" b="1" dirty="0" smtClean="0">
                <a:solidFill>
                  <a:srgbClr val="0000CC"/>
                </a:solidFill>
                <a:latin typeface="Book Antiqua" pitchFamily="18" charset="0"/>
              </a:rPr>
              <a:t>for research of deep subcritical system  and it base tasks.</a:t>
            </a:r>
          </a:p>
          <a:p>
            <a:pPr eaLnBrk="1" hangingPunct="1">
              <a:spcBef>
                <a:spcPts val="0"/>
              </a:spcBef>
              <a:spcAft>
                <a:spcPts val="300"/>
              </a:spcAft>
              <a:buFont typeface="Arial" charset="0"/>
              <a:buChar char="•"/>
              <a:defRPr/>
            </a:pPr>
            <a:r>
              <a:rPr lang="en-US" sz="1300" b="1" dirty="0" smtClean="0">
                <a:solidFill>
                  <a:srgbClr val="0000CC"/>
                </a:solidFill>
                <a:latin typeface="Book Antiqua" pitchFamily="18" charset="0"/>
              </a:rPr>
              <a:t>Main experimental methods producing by set up “Quinta” (only examples).</a:t>
            </a:r>
          </a:p>
          <a:p>
            <a:pPr lvl="1" indent="0" eaLnBrk="1" hangingPunct="1">
              <a:spcBef>
                <a:spcPts val="0"/>
              </a:spcBef>
              <a:spcAft>
                <a:spcPts val="300"/>
              </a:spcAft>
              <a:buFont typeface="Arial" charset="0"/>
              <a:buChar char="–"/>
              <a:defRPr/>
            </a:pPr>
            <a:r>
              <a:rPr lang="en-US" sz="1300" dirty="0" smtClean="0">
                <a:solidFill>
                  <a:srgbClr val="0000CC"/>
                </a:solidFill>
                <a:latin typeface="Book Antiqua" pitchFamily="18" charset="0"/>
              </a:rPr>
              <a:t>Monitoring of input beam</a:t>
            </a:r>
          </a:p>
          <a:p>
            <a:pPr lvl="1" indent="0" eaLnBrk="1" hangingPunct="1">
              <a:spcBef>
                <a:spcPts val="0"/>
              </a:spcBef>
              <a:spcAft>
                <a:spcPts val="300"/>
              </a:spcAft>
              <a:buFont typeface="Arial" charset="0"/>
              <a:buChar char="–"/>
              <a:defRPr/>
            </a:pPr>
            <a:r>
              <a:rPr lang="en-US" sz="1300" dirty="0" smtClean="0">
                <a:solidFill>
                  <a:srgbClr val="0000CC"/>
                </a:solidFill>
                <a:latin typeface="Book Antiqua" pitchFamily="18" charset="0"/>
              </a:rPr>
              <a:t>Activation techniques – high energy threshold reaction</a:t>
            </a:r>
          </a:p>
          <a:p>
            <a:pPr lvl="1" indent="0" eaLnBrk="1" hangingPunct="1">
              <a:spcBef>
                <a:spcPts val="0"/>
              </a:spcBef>
              <a:spcAft>
                <a:spcPts val="300"/>
              </a:spcAft>
              <a:buFont typeface="Arial" charset="0"/>
              <a:buChar char="–"/>
              <a:defRPr/>
            </a:pPr>
            <a:r>
              <a:rPr lang="cs-CZ" sz="1300" dirty="0" smtClean="0">
                <a:solidFill>
                  <a:srgbClr val="0000CC"/>
                </a:solidFill>
                <a:latin typeface="Book Antiqua" pitchFamily="18" charset="0"/>
              </a:rPr>
              <a:t> New type </a:t>
            </a:r>
            <a:r>
              <a:rPr lang="cs-CZ" sz="1300" dirty="0" err="1" smtClean="0">
                <a:solidFill>
                  <a:srgbClr val="0000CC"/>
                </a:solidFill>
                <a:latin typeface="Book Antiqua" pitchFamily="18" charset="0"/>
              </a:rPr>
              <a:t>of</a:t>
            </a:r>
            <a:r>
              <a:rPr lang="cs-CZ" sz="1300" dirty="0" smtClean="0">
                <a:solidFill>
                  <a:srgbClr val="0000CC"/>
                </a:solidFill>
                <a:latin typeface="Book Antiqua" pitchFamily="18" charset="0"/>
              </a:rPr>
              <a:t> </a:t>
            </a:r>
            <a:r>
              <a:rPr lang="cs-CZ" sz="1300" dirty="0" err="1" smtClean="0">
                <a:solidFill>
                  <a:srgbClr val="0000CC"/>
                </a:solidFill>
                <a:latin typeface="Book Antiqua" pitchFamily="18" charset="0"/>
              </a:rPr>
              <a:t>detectors</a:t>
            </a:r>
            <a:r>
              <a:rPr lang="cs-CZ" sz="1300" dirty="0" smtClean="0">
                <a:solidFill>
                  <a:srgbClr val="0000CC"/>
                </a:solidFill>
                <a:latin typeface="Book Antiqua" pitchFamily="18" charset="0"/>
              </a:rPr>
              <a:t> (</a:t>
            </a:r>
            <a:r>
              <a:rPr lang="cs-CZ" sz="1300" dirty="0">
                <a:solidFill>
                  <a:srgbClr val="0000CC"/>
                </a:solidFill>
                <a:latin typeface="Book Antiqua" pitchFamily="18" charset="0"/>
              </a:rPr>
              <a:t>t</a:t>
            </a:r>
            <a:r>
              <a:rPr lang="en-US" sz="1300" dirty="0" smtClean="0">
                <a:solidFill>
                  <a:srgbClr val="0000CC"/>
                </a:solidFill>
                <a:latin typeface="Book Antiqua" pitchFamily="18" charset="0"/>
              </a:rPr>
              <a:t>rack detectors</a:t>
            </a:r>
            <a:r>
              <a:rPr lang="cs-CZ" sz="1300" dirty="0" smtClean="0">
                <a:solidFill>
                  <a:srgbClr val="0000CC"/>
                </a:solidFill>
                <a:latin typeface="Book Antiqua" pitchFamily="18" charset="0"/>
              </a:rPr>
              <a:t>, </a:t>
            </a:r>
            <a:r>
              <a:rPr lang="cs-CZ" sz="1300" dirty="0">
                <a:solidFill>
                  <a:srgbClr val="0000CC"/>
                </a:solidFill>
                <a:latin typeface="Book Antiqua" pitchFamily="18" charset="0"/>
              </a:rPr>
              <a:t>p</a:t>
            </a:r>
            <a:r>
              <a:rPr lang="en-US" sz="1300" dirty="0" err="1" smtClean="0">
                <a:solidFill>
                  <a:srgbClr val="0000CC"/>
                </a:solidFill>
                <a:latin typeface="Book Antiqua" pitchFamily="18" charset="0"/>
              </a:rPr>
              <a:t>assive</a:t>
            </a:r>
            <a:r>
              <a:rPr lang="en-US" sz="1300" dirty="0" smtClean="0">
                <a:solidFill>
                  <a:srgbClr val="0000CC"/>
                </a:solidFill>
                <a:latin typeface="Book Antiqua" pitchFamily="18" charset="0"/>
              </a:rPr>
              <a:t> semiconductor detectors</a:t>
            </a:r>
            <a:r>
              <a:rPr lang="cs-CZ" sz="1300" dirty="0" smtClean="0">
                <a:solidFill>
                  <a:srgbClr val="0000CC"/>
                </a:solidFill>
                <a:latin typeface="Book Antiqua" pitchFamily="18" charset="0"/>
              </a:rPr>
              <a:t>, </a:t>
            </a:r>
            <a:r>
              <a:rPr lang="cs-CZ" sz="1300" dirty="0">
                <a:solidFill>
                  <a:srgbClr val="0000CC"/>
                </a:solidFill>
                <a:latin typeface="Book Antiqua" pitchFamily="18" charset="0"/>
              </a:rPr>
              <a:t>b</a:t>
            </a:r>
            <a:r>
              <a:rPr lang="en-US" sz="1300" dirty="0" err="1" smtClean="0">
                <a:solidFill>
                  <a:srgbClr val="0000CC"/>
                </a:solidFill>
                <a:latin typeface="Book Antiqua" pitchFamily="18" charset="0"/>
              </a:rPr>
              <a:t>reakdown</a:t>
            </a:r>
            <a:r>
              <a:rPr lang="en-US" sz="1300" dirty="0" smtClean="0">
                <a:solidFill>
                  <a:srgbClr val="0000CC"/>
                </a:solidFill>
                <a:latin typeface="Book Antiqua" pitchFamily="18" charset="0"/>
              </a:rPr>
              <a:t> structures</a:t>
            </a:r>
            <a:r>
              <a:rPr lang="cs-CZ" sz="1300" dirty="0" smtClean="0">
                <a:solidFill>
                  <a:srgbClr val="0000CC"/>
                </a:solidFill>
                <a:latin typeface="Book Antiqua" pitchFamily="18" charset="0"/>
              </a:rPr>
              <a:t> </a:t>
            </a:r>
            <a:r>
              <a:rPr lang="en-US" sz="1300" dirty="0" smtClean="0">
                <a:solidFill>
                  <a:srgbClr val="0000CC"/>
                </a:solidFill>
                <a:latin typeface="Book Antiqua" pitchFamily="18" charset="0"/>
              </a:rPr>
              <a:t>diamond detectors</a:t>
            </a:r>
            <a:r>
              <a:rPr lang="cs-CZ" sz="1300" dirty="0" smtClean="0">
                <a:solidFill>
                  <a:srgbClr val="0000CC"/>
                </a:solidFill>
                <a:latin typeface="Book Antiqua" pitchFamily="18" charset="0"/>
              </a:rPr>
              <a:t>)</a:t>
            </a:r>
            <a:endParaRPr lang="en-US" sz="1300" dirty="0" smtClean="0">
              <a:solidFill>
                <a:srgbClr val="0000CC"/>
              </a:solidFill>
              <a:latin typeface="Book Antiqua" pitchFamily="18" charset="0"/>
            </a:endParaRPr>
          </a:p>
          <a:p>
            <a:pPr lvl="1" indent="0" eaLnBrk="1" hangingPunct="1">
              <a:spcBef>
                <a:spcPts val="0"/>
              </a:spcBef>
              <a:spcAft>
                <a:spcPts val="300"/>
              </a:spcAft>
              <a:buFont typeface="Arial" charset="0"/>
              <a:buChar char="–"/>
              <a:defRPr/>
            </a:pPr>
            <a:r>
              <a:rPr lang="en-US" sz="1300" dirty="0" err="1" smtClean="0">
                <a:solidFill>
                  <a:srgbClr val="0000CC"/>
                </a:solidFill>
                <a:latin typeface="Book Antiqua" pitchFamily="18" charset="0"/>
              </a:rPr>
              <a:t>Thermomeasuring</a:t>
            </a:r>
            <a:endParaRPr lang="en-US" sz="1300" dirty="0" smtClean="0">
              <a:solidFill>
                <a:srgbClr val="0000CC"/>
              </a:solidFill>
              <a:latin typeface="Book Antiqua" pitchFamily="18" charset="0"/>
            </a:endParaRPr>
          </a:p>
          <a:p>
            <a:pPr indent="-457200" eaLnBrk="1" hangingPunct="1">
              <a:spcBef>
                <a:spcPts val="0"/>
              </a:spcBef>
              <a:spcAft>
                <a:spcPts val="300"/>
              </a:spcAft>
              <a:buFont typeface="Arial" charset="0"/>
              <a:buChar char="•"/>
              <a:defRPr/>
            </a:pPr>
            <a:r>
              <a:rPr lang="en-US" sz="1300" b="1" dirty="0" smtClean="0">
                <a:solidFill>
                  <a:srgbClr val="0000CC"/>
                </a:solidFill>
                <a:latin typeface="Book Antiqua" pitchFamily="18" charset="0"/>
              </a:rPr>
              <a:t>The main results of experiments on setup "Quinta“  for 2013-2016 timeframe at the VBLHEP </a:t>
            </a:r>
            <a:r>
              <a:rPr lang="en-US" sz="1300" b="1" dirty="0" err="1" smtClean="0">
                <a:solidFill>
                  <a:srgbClr val="0000CC"/>
                </a:solidFill>
                <a:latin typeface="Book Antiqua" pitchFamily="18" charset="0"/>
              </a:rPr>
              <a:t>Nuclotron</a:t>
            </a:r>
            <a:r>
              <a:rPr lang="en-US" sz="1300" b="1" dirty="0" smtClean="0">
                <a:solidFill>
                  <a:srgbClr val="0000CC"/>
                </a:solidFill>
                <a:latin typeface="Book Antiqua" pitchFamily="18" charset="0"/>
              </a:rPr>
              <a:t> and LNP </a:t>
            </a:r>
            <a:r>
              <a:rPr lang="en-US" sz="1300" b="1" dirty="0" err="1" smtClean="0">
                <a:solidFill>
                  <a:srgbClr val="0000CC"/>
                </a:solidFill>
                <a:latin typeface="Book Antiqua" pitchFamily="18" charset="0"/>
              </a:rPr>
              <a:t>Phasotron</a:t>
            </a:r>
            <a:endParaRPr lang="en-US" sz="1300" b="1" dirty="0" smtClean="0">
              <a:solidFill>
                <a:srgbClr val="0000CC"/>
              </a:solidFill>
              <a:latin typeface="Book Antiqua" pitchFamily="18" charset="0"/>
            </a:endParaRPr>
          </a:p>
          <a:p>
            <a:pPr lvl="1" indent="0" eaLnBrk="1" hangingPunct="1">
              <a:spcBef>
                <a:spcPts val="0"/>
              </a:spcBef>
              <a:spcAft>
                <a:spcPts val="300"/>
              </a:spcAft>
              <a:buFont typeface="Wingdings" pitchFamily="2" charset="2"/>
              <a:buChar char="Ø"/>
              <a:defRPr/>
            </a:pPr>
            <a:r>
              <a:rPr lang="en-US" sz="1300" dirty="0" smtClean="0">
                <a:solidFill>
                  <a:srgbClr val="0000CC"/>
                </a:solidFill>
                <a:latin typeface="Book Antiqua" pitchFamily="18" charset="0"/>
              </a:rPr>
              <a:t>increase hardness of the energy of the neutrons generated spectrum</a:t>
            </a:r>
          </a:p>
          <a:p>
            <a:pPr lvl="1" indent="0" eaLnBrk="1" hangingPunct="1">
              <a:spcBef>
                <a:spcPts val="0"/>
              </a:spcBef>
              <a:spcAft>
                <a:spcPts val="300"/>
              </a:spcAft>
              <a:buFont typeface="Wingdings" pitchFamily="2" charset="2"/>
              <a:buChar char="Ø"/>
              <a:defRPr/>
            </a:pPr>
            <a:r>
              <a:rPr lang="en-US" sz="1300" dirty="0" smtClean="0">
                <a:solidFill>
                  <a:srgbClr val="0000CC"/>
                </a:solidFill>
                <a:latin typeface="Book Antiqua" pitchFamily="18" charset="0"/>
              </a:rPr>
              <a:t>Significant discrepancy between experimental results and model calculations of the neutrons generated spectrum</a:t>
            </a:r>
          </a:p>
          <a:p>
            <a:pPr lvl="1" indent="0" eaLnBrk="1" hangingPunct="1">
              <a:spcBef>
                <a:spcPts val="0"/>
              </a:spcBef>
              <a:spcAft>
                <a:spcPts val="300"/>
              </a:spcAft>
              <a:buFont typeface="Wingdings" pitchFamily="2" charset="2"/>
              <a:buChar char="Ø"/>
              <a:defRPr/>
            </a:pPr>
            <a:r>
              <a:rPr lang="en-US" sz="1300" dirty="0" smtClean="0">
                <a:solidFill>
                  <a:srgbClr val="0000CC"/>
                </a:solidFill>
                <a:latin typeface="Book Antiqua" pitchFamily="18" charset="0"/>
              </a:rPr>
              <a:t>Spatial profile of neutron leakage</a:t>
            </a:r>
          </a:p>
          <a:p>
            <a:pPr lvl="1" indent="0" eaLnBrk="1" hangingPunct="1">
              <a:spcBef>
                <a:spcPts val="0"/>
              </a:spcBef>
              <a:spcAft>
                <a:spcPts val="300"/>
              </a:spcAft>
              <a:buFont typeface="Wingdings" pitchFamily="2" charset="2"/>
              <a:buChar char="Ø"/>
              <a:defRPr/>
            </a:pPr>
            <a:r>
              <a:rPr lang="en-US" sz="1300" dirty="0" smtClean="0">
                <a:solidFill>
                  <a:srgbClr val="0000CC"/>
                </a:solidFill>
                <a:latin typeface="Book Antiqua" pitchFamily="18" charset="0"/>
              </a:rPr>
              <a:t>Comparison of the energy characteristics of "Quinta" irradiation by deuterons and carbon</a:t>
            </a:r>
          </a:p>
          <a:p>
            <a:pPr indent="-457200" eaLnBrk="1" hangingPunct="1">
              <a:spcBef>
                <a:spcPts val="0"/>
              </a:spcBef>
              <a:spcAft>
                <a:spcPts val="300"/>
              </a:spcAft>
              <a:defRPr/>
            </a:pPr>
            <a:r>
              <a:rPr lang="en-US" sz="1300" b="1" dirty="0" smtClean="0">
                <a:solidFill>
                  <a:srgbClr val="0000CC"/>
                </a:solidFill>
                <a:latin typeface="Book Antiqua" pitchFamily="18" charset="0"/>
              </a:rPr>
              <a:t>The main directions of the project "The quasi infinite target. Stage III. 2017-2019 ":</a:t>
            </a:r>
          </a:p>
          <a:p>
            <a:pPr lvl="1" indent="0" eaLnBrk="1" hangingPunct="1">
              <a:spcBef>
                <a:spcPts val="0"/>
              </a:spcBef>
              <a:spcAft>
                <a:spcPts val="300"/>
              </a:spcAft>
              <a:buFont typeface="Wingdings" pitchFamily="2" charset="2"/>
              <a:buChar char="ü"/>
              <a:defRPr/>
            </a:pPr>
            <a:r>
              <a:rPr lang="en-US" sz="1300" dirty="0" smtClean="0">
                <a:solidFill>
                  <a:srgbClr val="0000CC"/>
                </a:solidFill>
                <a:latin typeface="Book Antiqua" pitchFamily="18" charset="0"/>
              </a:rPr>
              <a:t>Calculations of neutron leakage and energy efficiency</a:t>
            </a:r>
          </a:p>
          <a:p>
            <a:pPr lvl="1" indent="0" eaLnBrk="1" hangingPunct="1">
              <a:spcBef>
                <a:spcPts val="0"/>
              </a:spcBef>
              <a:spcAft>
                <a:spcPts val="300"/>
              </a:spcAft>
              <a:buFont typeface="Wingdings" pitchFamily="2" charset="2"/>
              <a:buChar char="ü"/>
              <a:defRPr/>
            </a:pPr>
            <a:r>
              <a:rPr lang="en-US" sz="1300" dirty="0" smtClean="0">
                <a:solidFill>
                  <a:srgbClr val="0000CC"/>
                </a:solidFill>
                <a:latin typeface="Book Antiqua" pitchFamily="18" charset="0"/>
              </a:rPr>
              <a:t>Experimental investigations on LNP </a:t>
            </a:r>
            <a:r>
              <a:rPr lang="en-US" sz="1300" dirty="0" err="1" smtClean="0">
                <a:solidFill>
                  <a:srgbClr val="0000CC"/>
                </a:solidFill>
                <a:latin typeface="Book Antiqua" pitchFamily="18" charset="0"/>
              </a:rPr>
              <a:t>Phasotron</a:t>
            </a:r>
            <a:r>
              <a:rPr lang="en-US" sz="1300" dirty="0" smtClean="0">
                <a:solidFill>
                  <a:srgbClr val="0000CC"/>
                </a:solidFill>
                <a:latin typeface="Book Antiqua" pitchFamily="18" charset="0"/>
              </a:rPr>
              <a:t>, placement the assembly target “Big Uranium Target«</a:t>
            </a:r>
          </a:p>
          <a:p>
            <a:pPr lvl="1" indent="0" eaLnBrk="1" hangingPunct="1">
              <a:spcBef>
                <a:spcPts val="0"/>
              </a:spcBef>
              <a:spcAft>
                <a:spcPts val="300"/>
              </a:spcAft>
              <a:buFont typeface="Wingdings" pitchFamily="2" charset="2"/>
              <a:buChar char="ü"/>
              <a:defRPr/>
            </a:pPr>
            <a:r>
              <a:rPr lang="en-US" sz="1300" dirty="0" smtClean="0">
                <a:solidFill>
                  <a:srgbClr val="0000CC"/>
                </a:solidFill>
                <a:latin typeface="Book Antiqua" pitchFamily="18" charset="0"/>
              </a:rPr>
              <a:t>Experimental research at the </a:t>
            </a:r>
            <a:r>
              <a:rPr lang="en-US" sz="1300" dirty="0" err="1" smtClean="0">
                <a:solidFill>
                  <a:srgbClr val="0000CC"/>
                </a:solidFill>
                <a:latin typeface="Book Antiqua" pitchFamily="18" charset="0"/>
              </a:rPr>
              <a:t>Nuclotron</a:t>
            </a:r>
            <a:r>
              <a:rPr lang="en-US" sz="1300" dirty="0" smtClean="0">
                <a:solidFill>
                  <a:srgbClr val="0000CC"/>
                </a:solidFill>
                <a:latin typeface="Book Antiqua" pitchFamily="18" charset="0"/>
              </a:rPr>
              <a:t>-M, power generation on setup "Quinta" on heavy ions.</a:t>
            </a:r>
          </a:p>
          <a:p>
            <a:pPr lvl="1" indent="0" eaLnBrk="1" hangingPunct="1">
              <a:spcBef>
                <a:spcPts val="0"/>
              </a:spcBef>
              <a:spcAft>
                <a:spcPts val="300"/>
              </a:spcAft>
              <a:buFont typeface="Wingdings" pitchFamily="2" charset="2"/>
              <a:buChar char="ü"/>
              <a:defRPr/>
            </a:pPr>
            <a:r>
              <a:rPr lang="en-US" sz="1300" dirty="0" smtClean="0">
                <a:solidFill>
                  <a:srgbClr val="0000CC"/>
                </a:solidFill>
                <a:latin typeface="Book Antiqua" pitchFamily="18" charset="0"/>
              </a:rPr>
              <a:t>Work plan for 2017-2019 timeframe</a:t>
            </a:r>
          </a:p>
          <a:p>
            <a:pPr indent="-396000" eaLnBrk="1" hangingPunct="1">
              <a:spcBef>
                <a:spcPts val="0"/>
              </a:spcBef>
              <a:spcAft>
                <a:spcPts val="300"/>
              </a:spcAft>
              <a:defRPr/>
            </a:pPr>
            <a:r>
              <a:rPr lang="en-US" sz="1300" b="1" dirty="0" smtClean="0">
                <a:solidFill>
                  <a:srgbClr val="0000CC"/>
                </a:solidFill>
                <a:latin typeface="Book Antiqua" pitchFamily="18" charset="0"/>
              </a:rPr>
              <a:t>Conclusion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1692275"/>
            <a:ext cx="309403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6850" y="1678808"/>
            <a:ext cx="30194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46085" name="Rectangle 7"/>
          <p:cNvSpPr>
            <a:spLocks noChangeArrowheads="1"/>
          </p:cNvSpPr>
          <p:nvPr/>
        </p:nvSpPr>
        <p:spPr bwMode="auto">
          <a:xfrm>
            <a:off x="785813" y="214313"/>
            <a:ext cx="8001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ru-RU" sz="1800" i="1">
                <a:solidFill>
                  <a:srgbClr val="FFFF00"/>
                </a:solidFill>
                <a:latin typeface="Arial" panose="020B0604020202020204" pitchFamily="34" charset="0"/>
              </a:rPr>
              <a:t>Eight fission products were identified in the </a:t>
            </a:r>
            <a:r>
              <a:rPr lang="en-US" altLang="ru-RU" sz="1800" b="1" i="1" baseline="30000">
                <a:solidFill>
                  <a:srgbClr val="FFFF00"/>
                </a:solidFill>
                <a:latin typeface="Arial" panose="020B0604020202020204" pitchFamily="34" charset="0"/>
              </a:rPr>
              <a:t>237</a:t>
            </a:r>
            <a:r>
              <a:rPr lang="en-US" altLang="ru-RU" sz="1800" b="1" i="1">
                <a:solidFill>
                  <a:srgbClr val="FFFF00"/>
                </a:solidFill>
                <a:latin typeface="Arial" panose="020B0604020202020204" pitchFamily="34" charset="0"/>
              </a:rPr>
              <a:t>Np </a:t>
            </a:r>
            <a:r>
              <a:rPr lang="en-US" altLang="ru-RU" sz="1800" i="1">
                <a:solidFill>
                  <a:srgbClr val="FFFF00"/>
                </a:solidFill>
                <a:latin typeface="Arial" panose="020B0604020202020204" pitchFamily="34" charset="0"/>
              </a:rPr>
              <a:t>sample. Reaction rates of all isotopes divided by the fission yield is presented in (a) and the averaged ratio as a function of deuteron beam energy and the same ratio related per GeV/A are presented in (b). Constant value of fission events per GeV/A can be seen within uncertainties.</a:t>
            </a:r>
            <a:endParaRPr lang="ru-RU" altLang="ru-RU" sz="1800" i="1">
              <a:solidFill>
                <a:srgbClr val="FFFF00"/>
              </a:solidFill>
              <a:latin typeface="Arial" panose="020B0604020202020204" pitchFamily="34" charset="0"/>
            </a:endParaRPr>
          </a:p>
        </p:txBody>
      </p:sp>
      <p:sp>
        <p:nvSpPr>
          <p:cNvPr id="2" name="TextovéPole 1"/>
          <p:cNvSpPr txBox="1"/>
          <p:nvPr/>
        </p:nvSpPr>
        <p:spPr bwMode="auto">
          <a:xfrm>
            <a:off x="3239294" y="6136508"/>
            <a:ext cx="3990897" cy="345049"/>
          </a:xfrm>
          <a:prstGeom prst="rect">
            <a:avLst/>
          </a:prstGeom>
          <a:grpFill/>
          <a:ln w="9525">
            <a:noFill/>
            <a:round/>
            <a:headEnd/>
            <a:tailEnd/>
          </a:ln>
        </p:spPr>
        <p:txBody>
          <a:bodyPr wrap="none" lIns="64800" tIns="33696" rIns="64800" bIns="33696" rtlCol="0">
            <a:spAutoFit/>
          </a:bodyPr>
          <a:lstStyle/>
          <a:p>
            <a:pPr eaLnBrk="0" hangingPunct="0"/>
            <a:r>
              <a:rPr lang="cs-CZ" b="1" dirty="0" smtClean="0">
                <a:solidFill>
                  <a:srgbClr val="000000"/>
                </a:solidFill>
                <a:latin typeface="Times New Roman" panose="02020603050405020304" pitchFamily="18" charset="0"/>
                <a:cs typeface="Times New Roman" panose="02020603050405020304" pitchFamily="18" charset="0"/>
              </a:rPr>
              <a:t>a)                                                            b)</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00063" y="142875"/>
            <a:ext cx="8229600" cy="571500"/>
          </a:xfrm>
        </p:spPr>
        <p:txBody>
          <a:bodyPr/>
          <a:lstStyle/>
          <a:p>
            <a:r>
              <a:rPr lang="en-US" altLang="ru-RU" sz="2400" i="1" dirty="0" smtClean="0">
                <a:solidFill>
                  <a:srgbClr val="FFFF00"/>
                </a:solidFill>
              </a:rPr>
              <a:t>Programme for the 2017-2019 years.</a:t>
            </a:r>
          </a:p>
        </p:txBody>
      </p:sp>
      <p:sp>
        <p:nvSpPr>
          <p:cNvPr id="58371" name="Content Placeholder 2"/>
          <p:cNvSpPr>
            <a:spLocks noGrp="1"/>
          </p:cNvSpPr>
          <p:nvPr>
            <p:ph idx="1"/>
          </p:nvPr>
        </p:nvSpPr>
        <p:spPr>
          <a:xfrm>
            <a:off x="328613" y="750259"/>
            <a:ext cx="8572500" cy="5786438"/>
          </a:xfrm>
          <a:solidFill>
            <a:schemeClr val="bg1">
              <a:alpha val="39999"/>
            </a:schemeClr>
          </a:solidFill>
        </p:spPr>
        <p:txBody>
          <a:bodyPr/>
          <a:lstStyle/>
          <a:p>
            <a:pPr>
              <a:buFont typeface="Arial" panose="020B0604020202020204" pitchFamily="34" charset="0"/>
              <a:buNone/>
            </a:pPr>
            <a:r>
              <a:rPr lang="en-US" altLang="ru-RU" sz="1800" b="1" dirty="0" smtClean="0">
                <a:solidFill>
                  <a:srgbClr val="0000CC"/>
                </a:solidFill>
                <a:latin typeface="Times New Roman" panose="02020603050405020304" pitchFamily="18" charset="0"/>
                <a:cs typeface="Times New Roman" panose="02020603050405020304" pitchFamily="18" charset="0"/>
              </a:rPr>
              <a:t>Conditions:</a:t>
            </a:r>
          </a:p>
          <a:p>
            <a:pPr>
              <a:buFont typeface="Arial" panose="020B0604020202020204" pitchFamily="34" charset="0"/>
              <a:buNone/>
            </a:pPr>
            <a:endParaRPr lang="en-US" altLang="ru-RU" sz="800" b="1" dirty="0" smtClean="0">
              <a:solidFill>
                <a:srgbClr val="0000CC"/>
              </a:solidFill>
              <a:latin typeface="Times New Roman" panose="02020603050405020304" pitchFamily="18" charset="0"/>
              <a:cs typeface="Times New Roman" panose="02020603050405020304" pitchFamily="18" charset="0"/>
            </a:endParaRPr>
          </a:p>
          <a:p>
            <a:pPr>
              <a:buFont typeface="Arial" panose="020B0604020202020204" pitchFamily="34" charset="0"/>
              <a:buAutoNum type="arabicParenR"/>
            </a:pPr>
            <a:r>
              <a:rPr lang="en-US" altLang="ru-RU" sz="1800" b="1" dirty="0" err="1" smtClean="0">
                <a:solidFill>
                  <a:srgbClr val="0000CC"/>
                </a:solidFill>
                <a:latin typeface="Times New Roman" panose="02020603050405020304" pitchFamily="18" charset="0"/>
                <a:cs typeface="Times New Roman" panose="02020603050405020304" pitchFamily="18" charset="0"/>
              </a:rPr>
              <a:t>Phasotron</a:t>
            </a:r>
            <a:r>
              <a:rPr lang="en-US" altLang="ru-RU" sz="1800" b="1" dirty="0" smtClean="0">
                <a:solidFill>
                  <a:srgbClr val="0000CC"/>
                </a:solidFill>
                <a:latin typeface="Times New Roman" panose="02020603050405020304" pitchFamily="18" charset="0"/>
                <a:cs typeface="Times New Roman" panose="02020603050405020304" pitchFamily="18" charset="0"/>
              </a:rPr>
              <a:t> should work at least next two years</a:t>
            </a:r>
          </a:p>
          <a:p>
            <a:pPr>
              <a:buFont typeface="Arial" panose="020B0604020202020204" pitchFamily="34" charset="0"/>
              <a:buAutoNum type="arabicParenR"/>
            </a:pPr>
            <a:r>
              <a:rPr lang="en-US" altLang="ru-RU" sz="1800" b="1" dirty="0" err="1" smtClean="0">
                <a:solidFill>
                  <a:srgbClr val="0000CC"/>
                </a:solidFill>
                <a:latin typeface="Times New Roman" panose="02020603050405020304" pitchFamily="18" charset="0"/>
                <a:cs typeface="Times New Roman" panose="02020603050405020304" pitchFamily="18" charset="0"/>
              </a:rPr>
              <a:t>Nuclotron</a:t>
            </a:r>
            <a:r>
              <a:rPr lang="en-US" altLang="ru-RU" sz="1800" b="1" dirty="0" smtClean="0">
                <a:solidFill>
                  <a:srgbClr val="0000CC"/>
                </a:solidFill>
                <a:latin typeface="Times New Roman" panose="02020603050405020304" pitchFamily="18" charset="0"/>
                <a:cs typeface="Times New Roman" panose="02020603050405020304" pitchFamily="18" charset="0"/>
              </a:rPr>
              <a:t> should be closed  (works connected to NICA project)</a:t>
            </a:r>
          </a:p>
          <a:p>
            <a:pPr>
              <a:buFont typeface="Arial" panose="020B0604020202020204" pitchFamily="34" charset="0"/>
              <a:buAutoNum type="arabicParenR"/>
            </a:pPr>
            <a:r>
              <a:rPr lang="en-US" altLang="ru-RU" sz="1800" b="1" dirty="0" err="1" smtClean="0">
                <a:solidFill>
                  <a:srgbClr val="0000CC"/>
                </a:solidFill>
                <a:latin typeface="Times New Roman" panose="02020603050405020304" pitchFamily="18" charset="0"/>
                <a:cs typeface="Times New Roman" panose="02020603050405020304" pitchFamily="18" charset="0"/>
              </a:rPr>
              <a:t>Nuclotron</a:t>
            </a:r>
            <a:r>
              <a:rPr lang="en-US" altLang="ru-RU" sz="1800" b="1" dirty="0" smtClean="0">
                <a:solidFill>
                  <a:srgbClr val="0000CC"/>
                </a:solidFill>
                <a:latin typeface="Times New Roman" panose="02020603050405020304" pitchFamily="18" charset="0"/>
                <a:cs typeface="Times New Roman" panose="02020603050405020304" pitchFamily="18" charset="0"/>
              </a:rPr>
              <a:t> will start work after 2 – 3 years</a:t>
            </a: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We have  PhD students on theme and more possible</a:t>
            </a: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Very good spectroscopy laboratory and also other equipment (clover detector)</a:t>
            </a: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Good collaboration with Czech universities (Czech direct financial support)</a:t>
            </a:r>
          </a:p>
          <a:p>
            <a:pPr>
              <a:buFont typeface="Arial" panose="020B0604020202020204" pitchFamily="34" charset="0"/>
              <a:buNone/>
            </a:pPr>
            <a:endParaRPr lang="en-US" altLang="ru-RU" sz="1000" b="1" dirty="0" smtClean="0">
              <a:solidFill>
                <a:srgbClr val="0000CC"/>
              </a:solidFill>
            </a:endParaRPr>
          </a:p>
          <a:p>
            <a:pPr>
              <a:buFont typeface="Arial" panose="020B0604020202020204" pitchFamily="34" charset="0"/>
              <a:buNone/>
            </a:pPr>
            <a:r>
              <a:rPr lang="en-US" altLang="ru-RU" sz="1800" b="1" dirty="0" smtClean="0">
                <a:solidFill>
                  <a:srgbClr val="0000CC"/>
                </a:solidFill>
                <a:latin typeface="Times New Roman" panose="02020603050405020304" pitchFamily="18" charset="0"/>
                <a:cs typeface="Times New Roman" panose="02020603050405020304" pitchFamily="18" charset="0"/>
              </a:rPr>
              <a:t>Plans:</a:t>
            </a:r>
          </a:p>
          <a:p>
            <a:pPr>
              <a:buFont typeface="Arial" panose="020B0604020202020204" pitchFamily="34" charset="0"/>
              <a:buNone/>
            </a:pPr>
            <a:endParaRPr lang="en-US" altLang="ru-RU" sz="1000" b="1" dirty="0" smtClean="0">
              <a:solidFill>
                <a:srgbClr val="0000CC"/>
              </a:solidFill>
            </a:endParaRPr>
          </a:p>
          <a:p>
            <a:r>
              <a:rPr lang="en-US" altLang="ru-RU" sz="1800" b="1" dirty="0" smtClean="0">
                <a:solidFill>
                  <a:srgbClr val="0000CC"/>
                </a:solidFill>
                <a:latin typeface="Times New Roman" panose="02020603050405020304" pitchFamily="18" charset="0"/>
                <a:cs typeface="Times New Roman" panose="02020603050405020304" pitchFamily="18" charset="0"/>
              </a:rPr>
              <a:t>Setup Quinta – important additional measurements o</a:t>
            </a:r>
            <a:r>
              <a:rPr lang="cs-CZ" altLang="ru-RU" sz="1800" b="1" dirty="0">
                <a:solidFill>
                  <a:srgbClr val="0000CC"/>
                </a:solidFill>
                <a:latin typeface="Times New Roman" panose="02020603050405020304" pitchFamily="18" charset="0"/>
                <a:cs typeface="Times New Roman" panose="02020603050405020304" pitchFamily="18" charset="0"/>
              </a:rPr>
              <a:t>n</a:t>
            </a:r>
            <a:r>
              <a:rPr lang="en-US" altLang="ru-RU" sz="1800" b="1" dirty="0" smtClean="0">
                <a:solidFill>
                  <a:srgbClr val="0000CC"/>
                </a:solidFill>
                <a:latin typeface="Times New Roman" panose="02020603050405020304" pitchFamily="18" charset="0"/>
                <a:cs typeface="Times New Roman" panose="02020603050405020304" pitchFamily="18" charset="0"/>
              </a:rPr>
              <a:t> </a:t>
            </a:r>
            <a:r>
              <a:rPr lang="en-US" altLang="ru-RU" sz="1800" b="1" dirty="0" err="1" smtClean="0">
                <a:solidFill>
                  <a:srgbClr val="0000CC"/>
                </a:solidFill>
                <a:latin typeface="Times New Roman" panose="02020603050405020304" pitchFamily="18" charset="0"/>
                <a:cs typeface="Times New Roman" panose="02020603050405020304" pitchFamily="18" charset="0"/>
              </a:rPr>
              <a:t>Phasotron</a:t>
            </a:r>
            <a:r>
              <a:rPr lang="en-US" altLang="ru-RU" sz="1800" b="1" dirty="0" smtClean="0">
                <a:solidFill>
                  <a:srgbClr val="0000CC"/>
                </a:solidFill>
                <a:latin typeface="Times New Roman" panose="02020603050405020304" pitchFamily="18" charset="0"/>
                <a:cs typeface="Times New Roman" panose="02020603050405020304" pitchFamily="18" charset="0"/>
              </a:rPr>
              <a:t> beam;</a:t>
            </a:r>
          </a:p>
          <a:p>
            <a:r>
              <a:rPr lang="en-US" altLang="ru-RU" sz="1800" b="1" dirty="0" smtClean="0">
                <a:solidFill>
                  <a:srgbClr val="0000CC"/>
                </a:solidFill>
                <a:latin typeface="Times New Roman" panose="02020603050405020304" pitchFamily="18" charset="0"/>
                <a:cs typeface="Times New Roman" panose="02020603050405020304" pitchFamily="18" charset="0"/>
              </a:rPr>
              <a:t>Simulation of hybrid nuclear reactor on the basis of a deep subcritical assembly of natural uranium, excited by a beam of high-energy ions. Research possibility of transmutation of radioactive waste under the influence of radiation.</a:t>
            </a:r>
            <a:endParaRPr lang="cs-CZ" altLang="ru-RU" sz="1800" b="1" dirty="0" smtClean="0">
              <a:solidFill>
                <a:srgbClr val="0000CC"/>
              </a:solidFill>
              <a:latin typeface="Times New Roman" panose="02020603050405020304" pitchFamily="18" charset="0"/>
              <a:cs typeface="Times New Roman" panose="02020603050405020304" pitchFamily="18" charset="0"/>
            </a:endParaRPr>
          </a:p>
          <a:p>
            <a:r>
              <a:rPr lang="en-US" altLang="ru-RU" sz="1800" b="1" dirty="0" smtClean="0">
                <a:solidFill>
                  <a:srgbClr val="0000CC"/>
                </a:solidFill>
                <a:latin typeface="Times New Roman" panose="02020603050405020304" pitchFamily="18" charset="0"/>
                <a:cs typeface="Times New Roman" panose="02020603050405020304" pitchFamily="18" charset="0"/>
              </a:rPr>
              <a:t>Measurements of important cross-sections and systematic review analysis of up to date results;</a:t>
            </a:r>
          </a:p>
          <a:p>
            <a:r>
              <a:rPr lang="en-US" altLang="ru-RU" sz="1800" b="1" dirty="0" smtClean="0">
                <a:solidFill>
                  <a:srgbClr val="0000CC"/>
                </a:solidFill>
                <a:latin typeface="Times New Roman" panose="02020603050405020304" pitchFamily="18" charset="0"/>
                <a:cs typeface="Times New Roman" panose="02020603050405020304" pitchFamily="18" charset="0"/>
              </a:rPr>
              <a:t>Setup “Big uranium target - BURAN" - extracted beam from </a:t>
            </a:r>
            <a:r>
              <a:rPr lang="en-US" altLang="ru-RU" sz="1800" b="1" dirty="0" err="1" smtClean="0">
                <a:solidFill>
                  <a:srgbClr val="0000CC"/>
                </a:solidFill>
                <a:latin typeface="Times New Roman" panose="02020603050405020304" pitchFamily="18" charset="0"/>
                <a:cs typeface="Times New Roman" panose="02020603050405020304" pitchFamily="18" charset="0"/>
              </a:rPr>
              <a:t>Phasotron</a:t>
            </a:r>
            <a:r>
              <a:rPr lang="en-US" altLang="ru-RU" sz="1800" b="1" dirty="0" smtClean="0">
                <a:solidFill>
                  <a:srgbClr val="0000CC"/>
                </a:solidFill>
                <a:latin typeface="Times New Roman" panose="02020603050405020304" pitchFamily="18" charset="0"/>
                <a:cs typeface="Times New Roman" panose="02020603050405020304" pitchFamily="18" charset="0"/>
              </a:rPr>
              <a:t> (LNP);</a:t>
            </a:r>
          </a:p>
          <a:p>
            <a:r>
              <a:rPr lang="en-US" altLang="ru-RU" sz="1800" b="1" dirty="0" smtClean="0">
                <a:solidFill>
                  <a:srgbClr val="0000CC"/>
                </a:solidFill>
                <a:latin typeface="Times New Roman" panose="02020603050405020304" pitchFamily="18" charset="0"/>
                <a:cs typeface="Times New Roman" panose="02020603050405020304" pitchFamily="18" charset="0"/>
              </a:rPr>
              <a:t>Later: Setup Quinta and BURAN - </a:t>
            </a:r>
            <a:r>
              <a:rPr lang="en-US" altLang="ru-RU" sz="1800" b="1" dirty="0" err="1" smtClean="0">
                <a:solidFill>
                  <a:srgbClr val="0000CC"/>
                </a:solidFill>
                <a:latin typeface="Times New Roman" panose="02020603050405020304" pitchFamily="18" charset="0"/>
                <a:cs typeface="Times New Roman" panose="02020603050405020304" pitchFamily="18" charset="0"/>
              </a:rPr>
              <a:t>Nuclotron</a:t>
            </a:r>
            <a:r>
              <a:rPr lang="en-US" altLang="ru-RU" sz="1800" b="1" dirty="0" smtClean="0">
                <a:solidFill>
                  <a:srgbClr val="0000CC"/>
                </a:solidFill>
                <a:latin typeface="Times New Roman" panose="02020603050405020304" pitchFamily="18" charset="0"/>
                <a:cs typeface="Times New Roman" panose="02020603050405020304" pitchFamily="18" charset="0"/>
              </a:rPr>
              <a:t> extracted beam (205 VBLHEP building) – depends on start of </a:t>
            </a:r>
            <a:r>
              <a:rPr lang="en-US" altLang="ru-RU" sz="1800" b="1" dirty="0" err="1" smtClean="0">
                <a:solidFill>
                  <a:srgbClr val="0000CC"/>
                </a:solidFill>
                <a:latin typeface="Times New Roman" panose="02020603050405020304" pitchFamily="18" charset="0"/>
                <a:cs typeface="Times New Roman" panose="02020603050405020304" pitchFamily="18" charset="0"/>
              </a:rPr>
              <a:t>Nuclotron</a:t>
            </a:r>
            <a:r>
              <a:rPr lang="en-US" altLang="ru-RU" sz="1800" b="1" dirty="0" smtClean="0">
                <a:solidFill>
                  <a:srgbClr val="0000CC"/>
                </a:solidFill>
                <a:latin typeface="Times New Roman" panose="02020603050405020304" pitchFamily="18" charset="0"/>
                <a:cs typeface="Times New Roman" panose="02020603050405020304" pitchFamily="18" charset="0"/>
              </a:rPr>
              <a:t> work</a:t>
            </a:r>
            <a:r>
              <a:rPr lang="cs-CZ" altLang="ru-RU" sz="1800" b="1" dirty="0" smtClean="0">
                <a:solidFill>
                  <a:srgbClr val="0000CC"/>
                </a:solidFill>
                <a:latin typeface="Times New Roman" panose="02020603050405020304" pitchFamily="18" charset="0"/>
                <a:cs typeface="Times New Roman" panose="02020603050405020304" pitchFamily="18" charset="0"/>
              </a:rPr>
              <a:t>.</a:t>
            </a:r>
            <a:endParaRPr lang="en-US" altLang="ru-RU" sz="1800" b="1" dirty="0" smtClean="0">
              <a:solidFill>
                <a:srgbClr val="0000CC"/>
              </a:solidFill>
              <a:latin typeface="Times New Roman" panose="02020603050405020304" pitchFamily="18" charset="0"/>
              <a:cs typeface="Times New Roman" panose="02020603050405020304" pitchFamily="18" charset="0"/>
            </a:endParaRPr>
          </a:p>
          <a:p>
            <a:endParaRPr lang="en-US" altLang="ru-RU" sz="1800" b="1" dirty="0" smtClean="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фото В.Гаевского"/>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28625" y="285750"/>
            <a:ext cx="8542338" cy="6273800"/>
          </a:xfrm>
          <a:prstGeom prst="rect">
            <a:avLst/>
          </a:pr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35600" y="3538538"/>
            <a:ext cx="46038" cy="523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rgbClr val="FF0000"/>
              </a:solidFill>
            </a:endParaRPr>
          </a:p>
        </p:txBody>
      </p:sp>
      <p:cxnSp>
        <p:nvCxnSpPr>
          <p:cNvPr id="4" name="Straight Arrow Connector 3"/>
          <p:cNvCxnSpPr/>
          <p:nvPr/>
        </p:nvCxnSpPr>
        <p:spPr>
          <a:xfrm flipH="1" flipV="1">
            <a:off x="5481638" y="3860800"/>
            <a:ext cx="2185987" cy="20891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7596188" y="5876925"/>
            <a:ext cx="936625" cy="369888"/>
          </a:xfrm>
          <a:prstGeom prst="rect">
            <a:avLst/>
          </a:prstGeom>
          <a:noFill/>
        </p:spPr>
        <p:txBody>
          <a:bodyPr wrap="none">
            <a:spAutoFit/>
          </a:bodyPr>
          <a:lstStyle/>
          <a:p>
            <a:pPr eaLnBrk="1" hangingPunct="1">
              <a:defRPr/>
            </a:pPr>
            <a:r>
              <a:rPr lang="ru-RU" b="1" i="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БУРАН</a:t>
            </a:r>
          </a:p>
        </p:txBody>
      </p:sp>
      <p:cxnSp>
        <p:nvCxnSpPr>
          <p:cNvPr id="5" name="Straight Arrow Connector 4"/>
          <p:cNvCxnSpPr/>
          <p:nvPr/>
        </p:nvCxnSpPr>
        <p:spPr>
          <a:xfrm flipH="1">
            <a:off x="5435600" y="2060575"/>
            <a:ext cx="720725" cy="134461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435600" y="3405188"/>
            <a:ext cx="23813" cy="455612"/>
          </a:xfrm>
          <a:prstGeom prst="straightConnector1">
            <a:avLst/>
          </a:prstGeom>
          <a:ln w="9525"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9400" name="TextBox 7"/>
          <p:cNvSpPr txBox="1">
            <a:spLocks noChangeArrowheads="1"/>
          </p:cNvSpPr>
          <p:nvPr/>
        </p:nvSpPr>
        <p:spPr bwMode="auto">
          <a:xfrm>
            <a:off x="3000375" y="6357938"/>
            <a:ext cx="3643313" cy="34448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4800" tIns="33696" rIns="64800" bIns="3369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800">
                <a:solidFill>
                  <a:srgbClr val="000000"/>
                </a:solidFill>
                <a:cs typeface="Times New Roman" panose="02020603050405020304" pitchFamily="18" charset="0"/>
              </a:rPr>
              <a:t>Scheme of LNP Phasotron beam</a:t>
            </a:r>
            <a:endParaRPr lang="ru-RU" altLang="ru-RU" sz="1800">
              <a:solidFill>
                <a:srgbClr val="000000"/>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lum contrast="30000"/>
            <a:extLst>
              <a:ext uri="{28A0092B-C50C-407E-A947-70E740481C1C}">
                <a14:useLocalDpi xmlns:a14="http://schemas.microsoft.com/office/drawing/2010/main" val="0"/>
              </a:ext>
            </a:extLst>
          </a:blip>
          <a:srcRect/>
          <a:stretch>
            <a:fillRect/>
          </a:stretch>
        </p:blipFill>
        <p:spPr bwMode="auto">
          <a:xfrm>
            <a:off x="1331640" y="1268760"/>
            <a:ext cx="6667500" cy="5000625"/>
          </a:xfrm>
          <a:prstGeom prst="rect">
            <a:avLst/>
          </a:prstGeom>
          <a:noFill/>
          <a:ln w="476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62467" name="TextBox 2"/>
          <p:cNvSpPr txBox="1">
            <a:spLocks noChangeArrowheads="1"/>
          </p:cNvSpPr>
          <p:nvPr/>
        </p:nvSpPr>
        <p:spPr bwMode="auto">
          <a:xfrm>
            <a:off x="2071688" y="214313"/>
            <a:ext cx="500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1800" i="1" dirty="0" smtClean="0">
                <a:solidFill>
                  <a:srgbClr val="00FFFF"/>
                </a:solidFill>
                <a:latin typeface="Arial" panose="020B0604020202020204" pitchFamily="34" charset="0"/>
              </a:rPr>
              <a:t>Pablo </a:t>
            </a:r>
            <a:r>
              <a:rPr lang="en-US" altLang="ru-RU" sz="1800" i="1" dirty="0" err="1">
                <a:solidFill>
                  <a:srgbClr val="00FFFF"/>
                </a:solidFill>
                <a:latin typeface="Arial" panose="020B0604020202020204" pitchFamily="34" charset="0"/>
              </a:rPr>
              <a:t>Adelfang</a:t>
            </a:r>
            <a:r>
              <a:rPr lang="en-US" altLang="ru-RU" sz="1800" i="1" dirty="0">
                <a:solidFill>
                  <a:srgbClr val="00FFFF"/>
                </a:solidFill>
                <a:latin typeface="Arial" panose="020B0604020202020204" pitchFamily="34" charset="0"/>
              </a:rPr>
              <a:t> </a:t>
            </a:r>
            <a:r>
              <a:rPr lang="cs-CZ" altLang="ru-RU" sz="1800" i="1" dirty="0" smtClean="0">
                <a:solidFill>
                  <a:srgbClr val="00FFFF"/>
                </a:solidFill>
                <a:latin typeface="Arial" panose="020B0604020202020204" pitchFamily="34" charset="0"/>
              </a:rPr>
              <a:t>(</a:t>
            </a:r>
            <a:r>
              <a:rPr lang="en-US" altLang="ru-RU" sz="1800" i="1" dirty="0" smtClean="0">
                <a:solidFill>
                  <a:srgbClr val="00FFFF"/>
                </a:solidFill>
                <a:latin typeface="Arial" panose="020B0604020202020204" pitchFamily="34" charset="0"/>
              </a:rPr>
              <a:t>IAEA</a:t>
            </a:r>
            <a:r>
              <a:rPr lang="cs-CZ" altLang="ru-RU" sz="1800" i="1" dirty="0" smtClean="0">
                <a:solidFill>
                  <a:srgbClr val="00FFFF"/>
                </a:solidFill>
                <a:latin typeface="Arial" panose="020B0604020202020204" pitchFamily="34" charset="0"/>
              </a:rPr>
              <a:t>)</a:t>
            </a:r>
            <a:r>
              <a:rPr lang="en-US" altLang="ru-RU" sz="1800" i="1" dirty="0" smtClean="0">
                <a:solidFill>
                  <a:srgbClr val="00FFFF"/>
                </a:solidFill>
                <a:latin typeface="Arial" panose="020B0604020202020204" pitchFamily="34" charset="0"/>
              </a:rPr>
              <a:t> </a:t>
            </a:r>
            <a:r>
              <a:rPr lang="en-US" altLang="ru-RU" sz="1800" i="1" dirty="0">
                <a:solidFill>
                  <a:srgbClr val="00FFFF"/>
                </a:solidFill>
                <a:latin typeface="Arial" panose="020B0604020202020204" pitchFamily="34" charset="0"/>
              </a:rPr>
              <a:t>near setup "Buran"</a:t>
            </a:r>
            <a:endParaRPr lang="ru-RU" altLang="ru-RU" sz="1800" b="1" i="1" dirty="0">
              <a:solidFill>
                <a:srgbClr val="00FFFF"/>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33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642938"/>
            <a:ext cx="48545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ChangeArrowheads="1"/>
          </p:cNvSpPr>
          <p:nvPr/>
        </p:nvSpPr>
        <p:spPr bwMode="auto">
          <a:xfrm>
            <a:off x="5357813" y="1071563"/>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1400">
                <a:solidFill>
                  <a:srgbClr val="003300"/>
                </a:solidFill>
                <a:latin typeface="Arial" panose="020B0604020202020204" pitchFamily="34" charset="0"/>
                <a:ea typeface="Calibri" panose="020F0502020204030204" pitchFamily="34" charset="0"/>
                <a:cs typeface="Times New Roman" panose="02020603050405020304" pitchFamily="18" charset="0"/>
              </a:rPr>
              <a:t>General view of the target setup BURAN at the transport-fixing platform. </a:t>
            </a:r>
            <a:endParaRPr lang="en-US" altLang="ru-RU" sz="1800">
              <a:solidFill>
                <a:srgbClr val="00330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63492" name="Picture 4" descr="34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3214688"/>
            <a:ext cx="5143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5"/>
          <p:cNvSpPr>
            <a:spLocks noChangeArrowheads="1"/>
          </p:cNvSpPr>
          <p:nvPr/>
        </p:nvSpPr>
        <p:spPr bwMode="auto">
          <a:xfrm>
            <a:off x="428625" y="3714750"/>
            <a:ext cx="30718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1400">
                <a:solidFill>
                  <a:srgbClr val="003300"/>
                </a:solidFill>
                <a:latin typeface="Arial" panose="020B0604020202020204" pitchFamily="34" charset="0"/>
                <a:ea typeface="Calibri" panose="020F0502020204030204" pitchFamily="34" charset="0"/>
                <a:cs typeface="Times New Roman" panose="02020603050405020304" pitchFamily="18" charset="0"/>
              </a:rPr>
              <a:t>The scheme of longitudinal section of the TS BURAN with the mounted central zone (top-left) and general view photo (right). </a:t>
            </a:r>
            <a:endParaRPr lang="en-US" altLang="ru-RU" sz="1800">
              <a:solidFill>
                <a:srgbClr val="0033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14313" y="0"/>
            <a:ext cx="4929187" cy="646113"/>
          </a:xfrm>
          <a:prstGeom prst="rect">
            <a:avLst/>
          </a:prstGeom>
        </p:spPr>
        <p:txBody>
          <a:bodyPr>
            <a:spAutoFit/>
          </a:bodyPr>
          <a:lstStyle/>
          <a:p>
            <a:pPr eaLnBrk="1" hangingPunct="1">
              <a:defRPr/>
            </a:pPr>
            <a:r>
              <a:rPr lang="en-US" sz="1200" b="1" i="1" dirty="0">
                <a:solidFill>
                  <a:schemeClr val="bg1">
                    <a:lumMod val="95000"/>
                  </a:schemeClr>
                </a:solidFill>
                <a:latin typeface="Calibri" pitchFamily="34" charset="0"/>
              </a:rPr>
              <a:t>Mass of uranium</a:t>
            </a:r>
            <a:r>
              <a:rPr lang="ru-RU" sz="1200" b="1" i="1" dirty="0">
                <a:solidFill>
                  <a:schemeClr val="bg1">
                    <a:lumMod val="95000"/>
                  </a:schemeClr>
                </a:solidFill>
                <a:latin typeface="Calibri" pitchFamily="34" charset="0"/>
              </a:rPr>
              <a:t>      – </a:t>
            </a:r>
            <a:r>
              <a:rPr lang="en-US" sz="1200" b="1" i="1" dirty="0">
                <a:solidFill>
                  <a:schemeClr val="bg1">
                    <a:lumMod val="95000"/>
                  </a:schemeClr>
                </a:solidFill>
                <a:latin typeface="Calibri" pitchFamily="34" charset="0"/>
              </a:rPr>
              <a:t>19.5</a:t>
            </a:r>
            <a:r>
              <a:rPr lang="ru-RU" sz="1200" b="1" i="1" dirty="0">
                <a:solidFill>
                  <a:schemeClr val="bg1">
                    <a:lumMod val="95000"/>
                  </a:schemeClr>
                </a:solidFill>
                <a:latin typeface="Calibri" pitchFamily="34" charset="0"/>
              </a:rPr>
              <a:t> т. </a:t>
            </a:r>
            <a:r>
              <a:rPr lang="en-US" sz="1200" b="1" i="1" dirty="0">
                <a:solidFill>
                  <a:schemeClr val="bg1">
                    <a:lumMod val="95000"/>
                  </a:schemeClr>
                </a:solidFill>
                <a:latin typeface="Calibri" pitchFamily="34" charset="0"/>
              </a:rPr>
              <a:t>         Materials of central zone </a:t>
            </a:r>
            <a:r>
              <a:rPr lang="ru-RU" sz="1200" b="1" i="1" dirty="0">
                <a:solidFill>
                  <a:schemeClr val="bg1">
                    <a:lumMod val="95000"/>
                  </a:schemeClr>
                </a:solidFill>
                <a:latin typeface="Calibri" pitchFamily="34" charset="0"/>
              </a:rPr>
              <a:t> – </a:t>
            </a:r>
            <a:r>
              <a:rPr lang="en-US" sz="1200" b="1" i="1" dirty="0">
                <a:solidFill>
                  <a:schemeClr val="bg1">
                    <a:lumMod val="95000"/>
                  </a:schemeClr>
                </a:solidFill>
                <a:latin typeface="Calibri" pitchFamily="34" charset="0"/>
              </a:rPr>
              <a:t> U, </a:t>
            </a:r>
            <a:r>
              <a:rPr lang="en-US" sz="1200" b="1" i="1" dirty="0" err="1">
                <a:solidFill>
                  <a:schemeClr val="bg1">
                    <a:lumMod val="95000"/>
                  </a:schemeClr>
                </a:solidFill>
                <a:latin typeface="Calibri" pitchFamily="34" charset="0"/>
              </a:rPr>
              <a:t>Th</a:t>
            </a:r>
            <a:r>
              <a:rPr lang="en-US" sz="1200" b="1" i="1" dirty="0">
                <a:solidFill>
                  <a:schemeClr val="bg1">
                    <a:lumMod val="95000"/>
                  </a:schemeClr>
                </a:solidFill>
                <a:latin typeface="Calibri" pitchFamily="34" charset="0"/>
              </a:rPr>
              <a:t>, </a:t>
            </a:r>
            <a:r>
              <a:rPr lang="en-US" sz="1200" b="1" i="1" dirty="0" err="1">
                <a:solidFill>
                  <a:schemeClr val="bg1">
                    <a:lumMod val="95000"/>
                  </a:schemeClr>
                </a:solidFill>
                <a:latin typeface="Calibri" pitchFamily="34" charset="0"/>
              </a:rPr>
              <a:t>Pb</a:t>
            </a:r>
            <a:r>
              <a:rPr lang="en-US" sz="1200" b="1" i="1" dirty="0">
                <a:solidFill>
                  <a:schemeClr val="bg1">
                    <a:lumMod val="95000"/>
                  </a:schemeClr>
                </a:solidFill>
                <a:latin typeface="Calibri" pitchFamily="34" charset="0"/>
              </a:rPr>
              <a:t>. </a:t>
            </a:r>
            <a:endParaRPr lang="ru-RU" sz="1200" b="1" i="1" dirty="0">
              <a:solidFill>
                <a:schemeClr val="bg1">
                  <a:lumMod val="95000"/>
                </a:schemeClr>
              </a:solidFill>
              <a:latin typeface="Calibri" pitchFamily="34" charset="0"/>
            </a:endParaRPr>
          </a:p>
          <a:p>
            <a:pPr eaLnBrk="1" hangingPunct="1">
              <a:defRPr/>
            </a:pPr>
            <a:r>
              <a:rPr lang="en-US" sz="1200" b="1" i="1" dirty="0">
                <a:solidFill>
                  <a:schemeClr val="bg1">
                    <a:lumMod val="95000"/>
                  </a:schemeClr>
                </a:solidFill>
                <a:latin typeface="Calibri" pitchFamily="34" charset="0"/>
              </a:rPr>
              <a:t>Diameter               </a:t>
            </a:r>
            <a:r>
              <a:rPr lang="ru-RU" sz="1200" b="1" i="1" dirty="0">
                <a:solidFill>
                  <a:schemeClr val="bg1">
                    <a:lumMod val="95000"/>
                  </a:schemeClr>
                </a:solidFill>
                <a:latin typeface="Calibri" pitchFamily="34" charset="0"/>
              </a:rPr>
              <a:t>  </a:t>
            </a:r>
            <a:r>
              <a:rPr lang="en-US" sz="1200" b="1" i="1" dirty="0">
                <a:solidFill>
                  <a:schemeClr val="bg1">
                    <a:lumMod val="95000"/>
                  </a:schemeClr>
                </a:solidFill>
                <a:latin typeface="Calibri" pitchFamily="34" charset="0"/>
              </a:rPr>
              <a:t>  </a:t>
            </a:r>
            <a:r>
              <a:rPr lang="ru-RU" sz="1200" b="1" i="1" dirty="0">
                <a:solidFill>
                  <a:schemeClr val="bg1">
                    <a:lumMod val="95000"/>
                  </a:schemeClr>
                </a:solidFill>
                <a:latin typeface="Calibri" pitchFamily="34" charset="0"/>
              </a:rPr>
              <a:t> – 1,2 м.</a:t>
            </a:r>
            <a:r>
              <a:rPr lang="en-US" sz="1200" b="1" i="1" dirty="0">
                <a:solidFill>
                  <a:schemeClr val="bg1">
                    <a:lumMod val="95000"/>
                  </a:schemeClr>
                </a:solidFill>
                <a:latin typeface="Calibri" pitchFamily="34" charset="0"/>
              </a:rPr>
              <a:t>            Diameter of central zone</a:t>
            </a:r>
            <a:r>
              <a:rPr lang="ru-RU" sz="1200" b="1" i="1" dirty="0">
                <a:solidFill>
                  <a:schemeClr val="bg1">
                    <a:lumMod val="95000"/>
                  </a:schemeClr>
                </a:solidFill>
                <a:latin typeface="Calibri" pitchFamily="34" charset="0"/>
              </a:rPr>
              <a:t> – </a:t>
            </a:r>
            <a:r>
              <a:rPr lang="en-US" sz="1200" b="1" i="1" dirty="0">
                <a:solidFill>
                  <a:schemeClr val="bg1">
                    <a:lumMod val="95000"/>
                  </a:schemeClr>
                </a:solidFill>
                <a:latin typeface="Calibri" pitchFamily="34" charset="0"/>
              </a:rPr>
              <a:t> </a:t>
            </a:r>
            <a:r>
              <a:rPr lang="ru-RU" sz="1200" b="1" i="1" dirty="0">
                <a:solidFill>
                  <a:schemeClr val="bg1">
                    <a:lumMod val="95000"/>
                  </a:schemeClr>
                </a:solidFill>
                <a:latin typeface="Calibri" pitchFamily="34" charset="0"/>
              </a:rPr>
              <a:t>0,2 м.</a:t>
            </a:r>
          </a:p>
          <a:p>
            <a:pPr eaLnBrk="1" hangingPunct="1">
              <a:defRPr/>
            </a:pPr>
            <a:r>
              <a:rPr lang="en-US" sz="1200" b="1" i="1" dirty="0">
                <a:solidFill>
                  <a:schemeClr val="bg1">
                    <a:lumMod val="95000"/>
                  </a:schemeClr>
                </a:solidFill>
                <a:latin typeface="Calibri" pitchFamily="34" charset="0"/>
              </a:rPr>
              <a:t>Length             </a:t>
            </a:r>
            <a:r>
              <a:rPr lang="ru-RU" sz="1200" b="1" i="1" dirty="0">
                <a:solidFill>
                  <a:schemeClr val="bg1">
                    <a:lumMod val="95000"/>
                  </a:schemeClr>
                </a:solidFill>
                <a:latin typeface="Calibri" pitchFamily="34" charset="0"/>
              </a:rPr>
              <a:t>     </a:t>
            </a:r>
            <a:r>
              <a:rPr lang="en-US" sz="1200" b="1" i="1" dirty="0">
                <a:solidFill>
                  <a:schemeClr val="bg1">
                    <a:lumMod val="95000"/>
                  </a:schemeClr>
                </a:solidFill>
                <a:latin typeface="Calibri" pitchFamily="34" charset="0"/>
              </a:rPr>
              <a:t>      </a:t>
            </a:r>
            <a:r>
              <a:rPr lang="ru-RU" sz="1200" b="1" i="1" dirty="0">
                <a:solidFill>
                  <a:schemeClr val="bg1">
                    <a:lumMod val="95000"/>
                  </a:schemeClr>
                </a:solidFill>
                <a:latin typeface="Calibri" pitchFamily="34" charset="0"/>
              </a:rPr>
              <a:t> – 1 м.</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643063" y="642938"/>
            <a:ext cx="5929312" cy="571500"/>
          </a:xfrm>
        </p:spPr>
        <p:txBody>
          <a:bodyPr/>
          <a:lstStyle/>
          <a:p>
            <a:r>
              <a:rPr lang="en-US" altLang="ru-RU" sz="2000" b="1" i="1" dirty="0" smtClean="0">
                <a:solidFill>
                  <a:srgbClr val="FFFF00"/>
                </a:solidFill>
              </a:rPr>
              <a:t>ENERGY PRODUCTION DEMONSTRATOR FOR MEGAWATT PROTON BEAMS </a:t>
            </a:r>
            <a:endParaRPr lang="ru-RU" altLang="ru-RU" sz="2000" i="1" dirty="0" smtClean="0">
              <a:solidFill>
                <a:srgbClr val="FFFF00"/>
              </a:solidFill>
            </a:endParaRPr>
          </a:p>
        </p:txBody>
      </p:sp>
      <p:grpSp>
        <p:nvGrpSpPr>
          <p:cNvPr id="64515" name="Group 7"/>
          <p:cNvGrpSpPr>
            <a:grpSpLocks/>
          </p:cNvGrpSpPr>
          <p:nvPr/>
        </p:nvGrpSpPr>
        <p:grpSpPr bwMode="auto">
          <a:xfrm>
            <a:off x="285750" y="1714500"/>
            <a:ext cx="4479925" cy="3227388"/>
            <a:chOff x="285750" y="1714500"/>
            <a:chExt cx="4479925" cy="3227388"/>
          </a:xfrm>
        </p:grpSpPr>
        <p:pic>
          <p:nvPicPr>
            <p:cNvPr id="6452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 y="1714500"/>
              <a:ext cx="3786188" cy="28019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4521" name="Rectangle 4"/>
            <p:cNvSpPr>
              <a:spLocks noChangeArrowheads="1"/>
            </p:cNvSpPr>
            <p:nvPr/>
          </p:nvSpPr>
          <p:spPr bwMode="auto">
            <a:xfrm>
              <a:off x="285750" y="4572000"/>
              <a:ext cx="447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a:solidFill>
                    <a:srgbClr val="003300"/>
                  </a:solidFill>
                  <a:latin typeface="Arial" panose="020B0604020202020204" pitchFamily="34" charset="0"/>
                </a:rPr>
                <a:t>Leakage from the uranium target surface. </a:t>
              </a:r>
            </a:p>
          </p:txBody>
        </p:sp>
      </p:grpSp>
      <p:grpSp>
        <p:nvGrpSpPr>
          <p:cNvPr id="64516" name="Group 8"/>
          <p:cNvGrpSpPr>
            <a:grpSpLocks/>
          </p:cNvGrpSpPr>
          <p:nvPr/>
        </p:nvGrpSpPr>
        <p:grpSpPr bwMode="auto">
          <a:xfrm>
            <a:off x="4714875" y="1714500"/>
            <a:ext cx="3643313" cy="3432175"/>
            <a:chOff x="4714875" y="1714500"/>
            <a:chExt cx="3643313" cy="3432394"/>
          </a:xfrm>
        </p:grpSpPr>
        <p:pic>
          <p:nvPicPr>
            <p:cNvPr id="64518"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6313" y="1714500"/>
              <a:ext cx="3519487" cy="28051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4519" name="Rectangle 6"/>
            <p:cNvSpPr>
              <a:spLocks noChangeArrowheads="1"/>
            </p:cNvSpPr>
            <p:nvPr/>
          </p:nvSpPr>
          <p:spPr bwMode="auto">
            <a:xfrm>
              <a:off x="4714875" y="4500563"/>
              <a:ext cx="3643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a:solidFill>
                    <a:srgbClr val="003300"/>
                  </a:solidFill>
                  <a:latin typeface="Arial" panose="020B0604020202020204" pitchFamily="34" charset="0"/>
                </a:rPr>
                <a:t>Number of neutrons released per one proton per GeV in the target. </a:t>
              </a:r>
            </a:p>
          </p:txBody>
        </p:sp>
      </p:grpSp>
      <p:sp>
        <p:nvSpPr>
          <p:cNvPr id="2" name="TextovéPole 1"/>
          <p:cNvSpPr txBox="1"/>
          <p:nvPr/>
        </p:nvSpPr>
        <p:spPr bwMode="auto">
          <a:xfrm>
            <a:off x="556514" y="5517232"/>
            <a:ext cx="5112999" cy="345049"/>
          </a:xfrm>
          <a:prstGeom prst="rect">
            <a:avLst/>
          </a:prstGeom>
          <a:grpFill/>
          <a:ln w="9525">
            <a:noFill/>
            <a:round/>
            <a:headEnd/>
            <a:tailEnd/>
          </a:ln>
        </p:spPr>
        <p:txBody>
          <a:bodyPr wrap="none" lIns="64800" tIns="33696" rIns="64800" bIns="33696" rtlCol="0">
            <a:spAutoFit/>
          </a:bodyPr>
          <a:lstStyle/>
          <a:p>
            <a:r>
              <a:rPr lang="en-US" b="1" dirty="0">
                <a:solidFill>
                  <a:srgbClr val="0000CC"/>
                </a:solidFill>
                <a:latin typeface="Times New Roman" panose="02020603050405020304" pitchFamily="18" charset="0"/>
                <a:cs typeface="Times New Roman" panose="02020603050405020304" pitchFamily="18" charset="0"/>
              </a:rPr>
              <a:t>Simulations </a:t>
            </a:r>
            <a:r>
              <a:rPr lang="en-US" b="1" dirty="0" smtClean="0">
                <a:solidFill>
                  <a:srgbClr val="0000CC"/>
                </a:solidFill>
                <a:latin typeface="Times New Roman" panose="02020603050405020304" pitchFamily="18" charset="0"/>
                <a:cs typeface="Times New Roman" panose="02020603050405020304" pitchFamily="18" charset="0"/>
              </a:rPr>
              <a:t>of BURAN like targets</a:t>
            </a:r>
            <a:r>
              <a:rPr lang="en-US" b="1" dirty="0">
                <a:solidFill>
                  <a:srgbClr val="0000CC"/>
                </a:solidFill>
                <a:latin typeface="Times New Roman" panose="02020603050405020304" pitchFamily="18" charset="0"/>
                <a:cs typeface="Times New Roman" panose="02020603050405020304" pitchFamily="18" charset="0"/>
              </a:rPr>
              <a:t> </a:t>
            </a:r>
            <a:r>
              <a:rPr lang="en-US" b="1" dirty="0" smtClean="0">
                <a:solidFill>
                  <a:srgbClr val="0000CC"/>
                </a:solidFill>
                <a:latin typeface="Times New Roman" panose="02020603050405020304" pitchFamily="18" charset="0"/>
                <a:cs typeface="Times New Roman" panose="02020603050405020304" pitchFamily="18" charset="0"/>
              </a:rPr>
              <a:t>used </a:t>
            </a:r>
            <a:r>
              <a:rPr lang="en-US" b="1" dirty="0">
                <a:solidFill>
                  <a:srgbClr val="0000CC"/>
                </a:solidFill>
                <a:latin typeface="Times New Roman" panose="02020603050405020304" pitchFamily="18" charset="0"/>
                <a:cs typeface="Times New Roman" panose="02020603050405020304" pitchFamily="18" charset="0"/>
              </a:rPr>
              <a:t>MARS15 </a:t>
            </a:r>
            <a:endParaRPr lang="en-US" b="1" dirty="0" smtClean="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bwMode="auto">
          <a:xfrm>
            <a:off x="3419872" y="476672"/>
            <a:ext cx="1645704" cy="437382"/>
          </a:xfrm>
          <a:prstGeom prst="rect">
            <a:avLst/>
          </a:prstGeom>
          <a:grpFill/>
          <a:ln w="9525">
            <a:noFill/>
            <a:round/>
            <a:headEnd/>
            <a:tailEnd/>
          </a:ln>
        </p:spPr>
        <p:txBody>
          <a:bodyPr wrap="none" lIns="64800" tIns="33696" rIns="64800" bIns="33696" rtlCol="0">
            <a:spAutoFit/>
          </a:bodyPr>
          <a:lstStyle/>
          <a:p>
            <a:pPr eaLnBrk="0" hangingPunct="0"/>
            <a:r>
              <a:rPr lang="en-US" sz="2400" b="1" i="1" dirty="0" smtClean="0">
                <a:solidFill>
                  <a:srgbClr val="FFFF00"/>
                </a:solidFill>
                <a:latin typeface="+mj-lt"/>
                <a:cs typeface="Times New Roman" pitchFamily="18" charset="0"/>
              </a:rPr>
              <a:t>Conclusions</a:t>
            </a:r>
          </a:p>
        </p:txBody>
      </p:sp>
      <p:sp>
        <p:nvSpPr>
          <p:cNvPr id="2" name="TextovéPole 1"/>
          <p:cNvSpPr txBox="1"/>
          <p:nvPr/>
        </p:nvSpPr>
        <p:spPr bwMode="auto">
          <a:xfrm>
            <a:off x="251520" y="947024"/>
            <a:ext cx="8892480" cy="3453592"/>
          </a:xfrm>
          <a:prstGeom prst="rect">
            <a:avLst/>
          </a:prstGeom>
          <a:grpFill/>
          <a:ln w="9525">
            <a:noFill/>
            <a:round/>
            <a:headEnd/>
            <a:tailEnd/>
          </a:ln>
        </p:spPr>
        <p:txBody>
          <a:bodyPr wrap="square" lIns="64800" tIns="33696" rIns="64800" bIns="33696" rtlCol="0">
            <a:spAutoFit/>
          </a:bodyPr>
          <a:lstStyle/>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JINR </a:t>
            </a:r>
            <a:r>
              <a:rPr lang="en-US" b="1" dirty="0" err="1" smtClean="0">
                <a:solidFill>
                  <a:srgbClr val="0000CC"/>
                </a:solidFill>
                <a:latin typeface="Times New Roman" panose="02020603050405020304" pitchFamily="18" charset="0"/>
                <a:cs typeface="Times New Roman" panose="02020603050405020304" pitchFamily="18" charset="0"/>
              </a:rPr>
              <a:t>Dubna</a:t>
            </a:r>
            <a:r>
              <a:rPr lang="en-US" b="1" dirty="0" smtClean="0">
                <a:solidFill>
                  <a:srgbClr val="0000CC"/>
                </a:solidFill>
                <a:latin typeface="Times New Roman" panose="02020603050405020304" pitchFamily="18" charset="0"/>
                <a:cs typeface="Times New Roman" panose="02020603050405020304" pitchFamily="18" charset="0"/>
              </a:rPr>
              <a:t> accelerators are ideal tools for studies of different ADS concepts</a:t>
            </a:r>
          </a:p>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Long range studies by means of ADS simple set-ups E+T, Quinta …</a:t>
            </a:r>
          </a:p>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 Very nice needed nuclear data were obtained (neutron spatial distributions, neutron leakage, transmutation). Benchmark of models and codes  </a:t>
            </a:r>
          </a:p>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Many PhD thesis were defended</a:t>
            </a:r>
          </a:p>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Large contributions of  different countries (finance, students, … - </a:t>
            </a:r>
            <a:r>
              <a:rPr lang="en-US" b="1" dirty="0" err="1" smtClean="0">
                <a:solidFill>
                  <a:srgbClr val="0000CC"/>
                </a:solidFill>
                <a:latin typeface="Times New Roman" panose="02020603050405020304" pitchFamily="18" charset="0"/>
                <a:cs typeface="Times New Roman" panose="02020603050405020304" pitchFamily="18" charset="0"/>
              </a:rPr>
              <a:t>Czechia</a:t>
            </a:r>
            <a:r>
              <a:rPr lang="en-US" b="1" dirty="0" smtClean="0">
                <a:solidFill>
                  <a:srgbClr val="0000CC"/>
                </a:solidFill>
                <a:latin typeface="Times New Roman" panose="02020603050405020304" pitchFamily="18" charset="0"/>
                <a:cs typeface="Times New Roman" panose="02020603050405020304" pitchFamily="18" charset="0"/>
              </a:rPr>
              <a:t>, Poland …)</a:t>
            </a:r>
          </a:p>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New set-up – quasi infinite uranium target BURAN – first tests on </a:t>
            </a:r>
            <a:r>
              <a:rPr lang="en-US" b="1" dirty="0" err="1" smtClean="0">
                <a:solidFill>
                  <a:srgbClr val="0000CC"/>
                </a:solidFill>
                <a:latin typeface="Times New Roman" panose="02020603050405020304" pitchFamily="18" charset="0"/>
                <a:cs typeface="Times New Roman" panose="02020603050405020304" pitchFamily="18" charset="0"/>
              </a:rPr>
              <a:t>Phasotron</a:t>
            </a:r>
            <a:endParaRPr lang="en-US" b="1" dirty="0" smtClean="0">
              <a:solidFill>
                <a:srgbClr val="0000CC"/>
              </a:solidFill>
              <a:latin typeface="Times New Roman" panose="02020603050405020304" pitchFamily="18" charset="0"/>
              <a:cs typeface="Times New Roman" panose="02020603050405020304" pitchFamily="18" charset="0"/>
            </a:endParaRPr>
          </a:p>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Preparation of experiments with BURAN on </a:t>
            </a:r>
            <a:r>
              <a:rPr lang="en-US" b="1" dirty="0" err="1" smtClean="0">
                <a:solidFill>
                  <a:srgbClr val="0000CC"/>
                </a:solidFill>
                <a:latin typeface="Times New Roman" panose="02020603050405020304" pitchFamily="18" charset="0"/>
                <a:cs typeface="Times New Roman" panose="02020603050405020304" pitchFamily="18" charset="0"/>
              </a:rPr>
              <a:t>Nuclotron</a:t>
            </a:r>
            <a:endParaRPr lang="en-US" b="1" dirty="0" smtClean="0">
              <a:solidFill>
                <a:srgbClr val="0000CC"/>
              </a:solidFill>
              <a:latin typeface="Times New Roman" panose="02020603050405020304" pitchFamily="18" charset="0"/>
              <a:cs typeface="Times New Roman" panose="02020603050405020304" pitchFamily="18" charset="0"/>
            </a:endParaRPr>
          </a:p>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Synergies with other fields, </a:t>
            </a:r>
            <a:r>
              <a:rPr lang="en-US" b="1" dirty="0" err="1" smtClean="0">
                <a:solidFill>
                  <a:srgbClr val="0000CC"/>
                </a:solidFill>
                <a:latin typeface="Times New Roman" panose="02020603050405020304" pitchFamily="18" charset="0"/>
                <a:cs typeface="Times New Roman" panose="02020603050405020304" pitchFamily="18" charset="0"/>
              </a:rPr>
              <a:t>spalletion</a:t>
            </a:r>
            <a:r>
              <a:rPr lang="en-US" b="1" dirty="0" smtClean="0">
                <a:solidFill>
                  <a:srgbClr val="0000CC"/>
                </a:solidFill>
                <a:latin typeface="Times New Roman" panose="02020603050405020304" pitchFamily="18" charset="0"/>
                <a:cs typeface="Times New Roman" panose="02020603050405020304" pitchFamily="18" charset="0"/>
              </a:rPr>
              <a:t> targets, fusion, nuclear models, </a:t>
            </a:r>
            <a:r>
              <a:rPr lang="cs-CZ" b="1" dirty="0" smtClean="0">
                <a:solidFill>
                  <a:srgbClr val="0000CC"/>
                </a:solidFill>
                <a:latin typeface="Times New Roman" panose="02020603050405020304" pitchFamily="18" charset="0"/>
                <a:cs typeface="Times New Roman" panose="02020603050405020304" pitchFamily="18" charset="0"/>
              </a:rPr>
              <a:t>student </a:t>
            </a:r>
            <a:r>
              <a:rPr lang="cs-CZ" b="1" dirty="0" err="1" smtClean="0">
                <a:solidFill>
                  <a:srgbClr val="0000CC"/>
                </a:solidFill>
                <a:latin typeface="Times New Roman" panose="02020603050405020304" pitchFamily="18" charset="0"/>
                <a:cs typeface="Times New Roman" panose="02020603050405020304" pitchFamily="18" charset="0"/>
              </a:rPr>
              <a:t>studies</a:t>
            </a:r>
            <a:r>
              <a:rPr lang="cs-CZ" b="1" dirty="0" smtClean="0">
                <a:solidFill>
                  <a:srgbClr val="0000CC"/>
                </a:solidFill>
                <a:latin typeface="Times New Roman" panose="02020603050405020304" pitchFamily="18" charset="0"/>
                <a:cs typeface="Times New Roman" panose="02020603050405020304" pitchFamily="18" charset="0"/>
              </a:rPr>
              <a:t>,</a:t>
            </a:r>
            <a:r>
              <a:rPr lang="en-US" b="1" dirty="0" smtClean="0">
                <a:solidFill>
                  <a:srgbClr val="0000CC"/>
                </a:solidFill>
                <a:latin typeface="Times New Roman" panose="02020603050405020304" pitchFamily="18" charset="0"/>
                <a:cs typeface="Times New Roman" panose="02020603050405020304" pitchFamily="18" charset="0"/>
              </a:rPr>
              <a:t>                 nuclear know-how</a:t>
            </a:r>
            <a:r>
              <a:rPr lang="cs-CZ" b="1" smtClean="0">
                <a:solidFill>
                  <a:srgbClr val="0000CC"/>
                </a:solidFill>
                <a:latin typeface="Times New Roman" panose="02020603050405020304" pitchFamily="18" charset="0"/>
                <a:cs typeface="Times New Roman" panose="02020603050405020304" pitchFamily="18" charset="0"/>
              </a:rPr>
              <a:t> …</a:t>
            </a:r>
            <a:endParaRPr lang="en-US" b="1" dirty="0" smtClean="0">
              <a:solidFill>
                <a:srgbClr val="0000CC"/>
              </a:solidFill>
              <a:latin typeface="Times New Roman" panose="02020603050405020304" pitchFamily="18" charset="0"/>
              <a:cs typeface="Times New Roman" panose="02020603050405020304" pitchFamily="18" charset="0"/>
            </a:endParaRPr>
          </a:p>
        </p:txBody>
      </p:sp>
      <p:pic>
        <p:nvPicPr>
          <p:cNvPr id="5" name="Picture 2" descr="P10308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336969"/>
            <a:ext cx="3528392" cy="1988034"/>
          </a:xfrm>
          <a:prstGeom prst="rect">
            <a:avLst/>
          </a:prstGeom>
          <a:noFill/>
          <a:ln w="15875" cmpd="dbl">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descr="C:\Users\Tichý\Desktop\poster\buran re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4954" y="4336969"/>
            <a:ext cx="2264054" cy="1988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1365" y="4336969"/>
            <a:ext cx="2610873" cy="195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45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2204864"/>
            <a:ext cx="6096284" cy="1200329"/>
          </a:xfrm>
          <a:prstGeom prst="rect">
            <a:avLst/>
          </a:prstGeom>
          <a:noFill/>
          <a:effectLst>
            <a:glow rad="139700">
              <a:schemeClr val="accent3">
                <a:satMod val="175000"/>
                <a:alpha val="40000"/>
              </a:schemeClr>
            </a:glow>
          </a:effectLst>
          <a:scene3d>
            <a:camera prst="orthographicFront"/>
            <a:lightRig rig="brightRoom" dir="t"/>
          </a:scene3d>
          <a:sp3d>
            <a:bevelT prst="relaxedInset"/>
          </a:sp3d>
        </p:spPr>
        <p:txBody>
          <a:bodyPr>
            <a:spAutoFit/>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en-US" sz="3600" b="1" cap="all" dirty="0">
                <a:ln/>
                <a:solidFill>
                  <a:srgbClr val="FFFF00"/>
                </a:solidFill>
                <a:effectLst>
                  <a:outerShdw blurRad="38100" dist="38100" dir="2700000" algn="tl">
                    <a:srgbClr val="000000">
                      <a:alpha val="43137"/>
                    </a:srgbClr>
                  </a:outerShdw>
                  <a:reflection blurRad="10000" stA="55000" endPos="48000" dist="500" dir="5400000" sy="-100000" algn="bl" rotWithShape="0"/>
                </a:effectLst>
                <a:latin typeface="Arial" charset="0"/>
              </a:rPr>
              <a:t>Thank you for attention !</a:t>
            </a:r>
            <a:endParaRPr lang="en-US" sz="3600"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endParaRPr>
          </a:p>
        </p:txBody>
      </p:sp>
      <p:sp>
        <p:nvSpPr>
          <p:cNvPr id="3" name="TextovéPole 2"/>
          <p:cNvSpPr txBox="1"/>
          <p:nvPr/>
        </p:nvSpPr>
        <p:spPr bwMode="auto">
          <a:xfrm>
            <a:off x="1187624" y="4581128"/>
            <a:ext cx="7560840" cy="622048"/>
          </a:xfrm>
          <a:prstGeom prst="rect">
            <a:avLst/>
          </a:prstGeom>
          <a:grpFill/>
          <a:ln w="9525">
            <a:noFill/>
            <a:round/>
            <a:headEnd/>
            <a:tailEnd/>
          </a:ln>
        </p:spPr>
        <p:txBody>
          <a:bodyPr wrap="square" lIns="64800" tIns="33696" rIns="64800" bIns="33696" rtlCol="0">
            <a:spAutoFit/>
          </a:bodyPr>
          <a:lstStyle/>
          <a:p>
            <a:pPr algn="ctr" eaLnBrk="0" hangingPunct="0"/>
            <a:r>
              <a:rPr lang="en-US" b="1" dirty="0" smtClean="0">
                <a:solidFill>
                  <a:srgbClr val="0000CC"/>
                </a:solidFill>
                <a:latin typeface="Times New Roman" panose="02020603050405020304" pitchFamily="18" charset="0"/>
                <a:cs typeface="Times New Roman" panose="02020603050405020304" pitchFamily="18" charset="0"/>
              </a:rPr>
              <a:t>We would like to thank plenipotentiaries of Czech Republic, Poland, Bulgaria and Belarus for support</a:t>
            </a:r>
            <a:endParaRPr lang="en-US" b="1"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8658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285750"/>
            <a:ext cx="8229600" cy="1000125"/>
          </a:xfrm>
        </p:spPr>
        <p:txBody>
          <a:bodyPr>
            <a:normAutofit fontScale="90000"/>
          </a:bodyPr>
          <a:lstStyle/>
          <a:p>
            <a:pPr>
              <a:defRPr/>
            </a:pPr>
            <a:r>
              <a:rPr lang="en-US" sz="1800" dirty="0" smtClean="0">
                <a:solidFill>
                  <a:srgbClr val="00FFFF"/>
                </a:solidFill>
              </a:rPr>
              <a:t>Estimated project cost </a:t>
            </a:r>
            <a:r>
              <a:rPr lang="en-US" sz="2000" i="1" dirty="0" smtClean="0">
                <a:solidFill>
                  <a:srgbClr val="FFFF00"/>
                </a:solidFill>
              </a:rPr>
              <a:t/>
            </a:r>
            <a:br>
              <a:rPr lang="en-US" sz="2000" i="1" dirty="0" smtClean="0">
                <a:solidFill>
                  <a:srgbClr val="FFFF00"/>
                </a:solidFill>
              </a:rPr>
            </a:br>
            <a:r>
              <a:rPr lang="en-US" sz="1800" i="1" dirty="0" smtClean="0">
                <a:solidFill>
                  <a:srgbClr val="00FFFF"/>
                </a:solidFill>
              </a:rPr>
              <a:t>"Research of deep subcritical nuclear electric systems and possibilities of their use for energy production, transmutation of radioactive waste and </a:t>
            </a:r>
            <a:r>
              <a:rPr lang="en-US" sz="2000" i="1" dirty="0" smtClean="0">
                <a:solidFill>
                  <a:srgbClr val="00FFFF"/>
                </a:solidFill>
              </a:rPr>
              <a:t>Radiated Materials Science” </a:t>
            </a:r>
            <a:endParaRPr lang="ru-RU" sz="2000" i="1" dirty="0">
              <a:solidFill>
                <a:srgbClr val="00FFFF"/>
              </a:solidFill>
            </a:endParaRPr>
          </a:p>
        </p:txBody>
      </p:sp>
      <p:graphicFrame>
        <p:nvGraphicFramePr>
          <p:cNvPr id="5" name="Table 4"/>
          <p:cNvGraphicFramePr>
            <a:graphicFrameLocks noGrp="1"/>
          </p:cNvGraphicFramePr>
          <p:nvPr/>
        </p:nvGraphicFramePr>
        <p:xfrm>
          <a:off x="1000125" y="1357313"/>
          <a:ext cx="7500938" cy="4929187"/>
        </p:xfrm>
        <a:graphic>
          <a:graphicData uri="http://schemas.openxmlformats.org/drawingml/2006/table">
            <a:tbl>
              <a:tblPr/>
              <a:tblGrid>
                <a:gridCol w="469578">
                  <a:extLst>
                    <a:ext uri="{9D8B030D-6E8A-4147-A177-3AD203B41FA5}">
                      <a16:colId xmlns:a16="http://schemas.microsoft.com/office/drawing/2014/main" xmlns="" val="20000"/>
                    </a:ext>
                  </a:extLst>
                </a:gridCol>
                <a:gridCol w="69453">
                  <a:extLst>
                    <a:ext uri="{9D8B030D-6E8A-4147-A177-3AD203B41FA5}">
                      <a16:colId xmlns:a16="http://schemas.microsoft.com/office/drawing/2014/main" xmlns="" val="20001"/>
                    </a:ext>
                  </a:extLst>
                </a:gridCol>
                <a:gridCol w="3104283">
                  <a:extLst>
                    <a:ext uri="{9D8B030D-6E8A-4147-A177-3AD203B41FA5}">
                      <a16:colId xmlns:a16="http://schemas.microsoft.com/office/drawing/2014/main" xmlns="" val="20002"/>
                    </a:ext>
                  </a:extLst>
                </a:gridCol>
                <a:gridCol w="1214438">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961253">
                  <a:extLst>
                    <a:ext uri="{9D8B030D-6E8A-4147-A177-3AD203B41FA5}">
                      <a16:colId xmlns:a16="http://schemas.microsoft.com/office/drawing/2014/main" xmlns="" val="20005"/>
                    </a:ext>
                  </a:extLst>
                </a:gridCol>
                <a:gridCol w="824683">
                  <a:extLst>
                    <a:ext uri="{9D8B030D-6E8A-4147-A177-3AD203B41FA5}">
                      <a16:colId xmlns:a16="http://schemas.microsoft.com/office/drawing/2014/main" xmlns="" val="20006"/>
                    </a:ext>
                  </a:extLst>
                </a:gridCol>
              </a:tblGrid>
              <a:tr h="511137">
                <a:tc gridSpan="2">
                  <a:txBody>
                    <a:bodyPr/>
                    <a:lstStyle/>
                    <a:p>
                      <a:pPr indent="457200">
                        <a:spcAft>
                          <a:spcPts val="0"/>
                        </a:spcAft>
                      </a:pPr>
                      <a:endParaRPr lang="en-US" sz="8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indent="457200">
                        <a:spcAft>
                          <a:spcPts val="0"/>
                        </a:spcAft>
                      </a:pPr>
                      <a:r>
                        <a:rPr lang="en-US" sz="1200" dirty="0">
                          <a:latin typeface="Calibri"/>
                          <a:ea typeface="Calibri"/>
                          <a:cs typeface="Times New Roman"/>
                        </a:rPr>
                        <a:t>Expense item No.</a:t>
                      </a:r>
                      <a:endParaRPr lang="ru-RU" sz="1200" dirty="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spcAft>
                          <a:spcPts val="0"/>
                        </a:spcAft>
                      </a:pPr>
                      <a:r>
                        <a:rPr lang="en-US" sz="1200" dirty="0">
                          <a:latin typeface="Calibri"/>
                          <a:ea typeface="Calibri"/>
                          <a:cs typeface="Times New Roman"/>
                        </a:rPr>
                        <a:t>Total costs</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dirty="0">
                          <a:latin typeface="Calibri"/>
                          <a:ea typeface="Calibri"/>
                          <a:cs typeface="Times New Roman"/>
                        </a:rPr>
                        <a:t>1 </a:t>
                      </a:r>
                      <a:r>
                        <a:rPr lang="en-US" sz="1200" dirty="0">
                          <a:latin typeface="Calibri"/>
                          <a:ea typeface="Calibri"/>
                          <a:cs typeface="Times New Roman"/>
                        </a:rPr>
                        <a:t>year</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dirty="0">
                          <a:latin typeface="Calibri"/>
                          <a:ea typeface="Calibri"/>
                          <a:cs typeface="Times New Roman"/>
                        </a:rPr>
                        <a:t>2 </a:t>
                      </a:r>
                      <a:r>
                        <a:rPr lang="en-US" sz="1200" dirty="0">
                          <a:latin typeface="Calibri"/>
                          <a:ea typeface="Calibri"/>
                          <a:cs typeface="Times New Roman"/>
                        </a:rPr>
                        <a:t>year</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dirty="0">
                          <a:latin typeface="Calibri"/>
                          <a:ea typeface="Calibri"/>
                          <a:cs typeface="Times New Roman"/>
                        </a:rPr>
                        <a:t>3 </a:t>
                      </a:r>
                      <a:r>
                        <a:rPr lang="en-US" sz="1200" dirty="0">
                          <a:latin typeface="Calibri"/>
                          <a:ea typeface="Calibri"/>
                          <a:cs typeface="Times New Roman"/>
                        </a:rPr>
                        <a:t>year</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3998">
                <a:tc gridSpan="3">
                  <a:txBody>
                    <a:bodyPr/>
                    <a:lstStyle/>
                    <a:p>
                      <a:pPr indent="0" algn="ctr">
                        <a:spcAft>
                          <a:spcPts val="0"/>
                        </a:spcAft>
                      </a:pPr>
                      <a:r>
                        <a:rPr lang="en-US" sz="1200" b="1" dirty="0">
                          <a:latin typeface="Calibri"/>
                          <a:ea typeface="Calibri"/>
                          <a:cs typeface="Times New Roman"/>
                        </a:rPr>
                        <a:t>Direct costs on the project</a:t>
                      </a:r>
                      <a:endParaRPr lang="ru-RU" sz="1200" b="1"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a:txBody>
                    <a:bodyPr/>
                    <a:lstStyle/>
                    <a:p>
                      <a:pPr indent="0">
                        <a:spcAft>
                          <a:spcPts val="0"/>
                        </a:spcAft>
                      </a:pPr>
                      <a:endParaRPr lang="en-US"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457200" algn="ctr">
                        <a:spcAft>
                          <a:spcPts val="0"/>
                        </a:spcAft>
                      </a:pPr>
                      <a:endParaRPr lang="en-US"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457200" algn="ctr">
                        <a:spcAft>
                          <a:spcPts val="0"/>
                        </a:spcAft>
                      </a:pPr>
                      <a:endParaRPr lang="en-US"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457200" algn="ctr">
                        <a:spcAft>
                          <a:spcPts val="0"/>
                        </a:spcAft>
                      </a:pPr>
                      <a:endParaRPr lang="en-US"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91018">
                <a:tc>
                  <a:txBody>
                    <a:bodyPr/>
                    <a:lstStyle/>
                    <a:p>
                      <a:pPr marL="342900" lvl="0" indent="-342900">
                        <a:spcAft>
                          <a:spcPts val="0"/>
                        </a:spcAft>
                        <a:buFont typeface="+mj-lt"/>
                        <a:buAutoNum type="arabicPeriod"/>
                      </a:pPr>
                      <a:endParaRPr lang="en-US"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dirty="0">
                          <a:latin typeface="Calibri"/>
                          <a:ea typeface="Calibri"/>
                          <a:cs typeface="Times New Roman"/>
                        </a:rPr>
                        <a:t>Accelerator, reactor </a:t>
                      </a:r>
                      <a:r>
                        <a:rPr lang="ru-RU" sz="1200" dirty="0">
                          <a:latin typeface="Calibri"/>
                          <a:ea typeface="Calibri"/>
                          <a:cs typeface="Times New Roman"/>
                        </a:rPr>
                        <a:t>(</a:t>
                      </a:r>
                      <a:r>
                        <a:rPr lang="en-US" sz="1200" dirty="0">
                          <a:latin typeface="Calibri"/>
                          <a:ea typeface="Calibri"/>
                          <a:cs typeface="Times New Roman"/>
                        </a:rPr>
                        <a:t>type</a:t>
                      </a:r>
                      <a:r>
                        <a:rPr lang="ru-RU" sz="1200" dirty="0">
                          <a:latin typeface="Calibri"/>
                          <a:ea typeface="Calibri"/>
                          <a:cs typeface="Times New Roman"/>
                        </a:rPr>
                        <a:t>)</a:t>
                      </a: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dirty="0">
                          <a:latin typeface="Calibri"/>
                          <a:ea typeface="Calibri"/>
                          <a:cs typeface="Times New Roman"/>
                        </a:rPr>
                        <a:t>hour</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dirty="0" smtClean="0">
                          <a:latin typeface="Calibri"/>
                          <a:ea typeface="Calibri"/>
                          <a:cs typeface="Times New Roman"/>
                        </a:rPr>
                        <a:t>15</a:t>
                      </a:r>
                      <a:r>
                        <a:rPr lang="ru-RU" sz="1200" dirty="0" smtClean="0">
                          <a:latin typeface="Calibri"/>
                          <a:ea typeface="Calibri"/>
                          <a:cs typeface="Times New Roman"/>
                        </a:rPr>
                        <a:t>0</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a:latin typeface="Calibri"/>
                          <a:ea typeface="Calibri"/>
                          <a:cs typeface="Times New Roman"/>
                        </a:rPr>
                        <a:t>3</a:t>
                      </a:r>
                      <a:r>
                        <a:rPr lang="ru-RU" sz="1200">
                          <a:latin typeface="Calibri"/>
                          <a:ea typeface="Calibri"/>
                          <a:cs typeface="Times New Roman"/>
                        </a:rPr>
                        <a:t>00</a:t>
                      </a: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a:latin typeface="Calibri"/>
                          <a:ea typeface="Calibri"/>
                          <a:cs typeface="Times New Roman"/>
                        </a:rPr>
                        <a:t>400</a:t>
                      </a: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291018">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dirty="0">
                          <a:latin typeface="Calibri"/>
                          <a:ea typeface="Calibri"/>
                          <a:cs typeface="Times New Roman"/>
                        </a:rPr>
                        <a:t>Computer</a:t>
                      </a:r>
                      <a:r>
                        <a:rPr lang="ru-RU" sz="1200" dirty="0">
                          <a:latin typeface="Calibri"/>
                          <a:ea typeface="Calibri"/>
                          <a:cs typeface="Times New Roman"/>
                        </a:rPr>
                        <a:t> (</a:t>
                      </a:r>
                      <a:r>
                        <a:rPr lang="en-US" sz="1200" dirty="0">
                          <a:latin typeface="Calibri"/>
                          <a:ea typeface="Calibri"/>
                          <a:cs typeface="Times New Roman"/>
                        </a:rPr>
                        <a:t>type</a:t>
                      </a:r>
                      <a:r>
                        <a:rPr lang="ru-RU" sz="1200" dirty="0">
                          <a:latin typeface="Calibri"/>
                          <a:ea typeface="Calibri"/>
                          <a:cs typeface="Times New Roman"/>
                        </a:rPr>
                        <a:t>)</a:t>
                      </a: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a:latin typeface="Calibri"/>
                          <a:ea typeface="Calibri"/>
                          <a:cs typeface="Times New Roman"/>
                        </a:rPr>
                        <a:t>hour</a:t>
                      </a: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291018">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a:latin typeface="Calibri"/>
                          <a:ea typeface="Calibri"/>
                          <a:cs typeface="Times New Roman"/>
                        </a:rPr>
                        <a:t>Networking</a:t>
                      </a:r>
                      <a:endParaRPr lang="ru-RU" sz="120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a:latin typeface="Calibri"/>
                          <a:ea typeface="Calibri"/>
                          <a:cs typeface="Times New Roman"/>
                        </a:rPr>
                        <a:t>USD thsnd</a:t>
                      </a: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447495">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dirty="0">
                          <a:latin typeface="Calibri"/>
                          <a:ea typeface="Calibri"/>
                          <a:cs typeface="Times New Roman"/>
                        </a:rPr>
                        <a:t>Design department</a:t>
                      </a:r>
                      <a:endParaRPr lang="ru-RU" sz="1200" dirty="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dirty="0">
                          <a:latin typeface="Calibri"/>
                          <a:ea typeface="Calibri"/>
                          <a:cs typeface="Times New Roman"/>
                        </a:rPr>
                        <a:t>Standard hour</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ru-RU" sz="1200">
                          <a:latin typeface="Calibri"/>
                          <a:ea typeface="Calibri"/>
                          <a:cs typeface="Times New Roman"/>
                        </a:rPr>
                        <a:t>2100</a:t>
                      </a: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ru-RU" sz="1200">
                          <a:latin typeface="Calibri"/>
                          <a:ea typeface="Calibri"/>
                          <a:cs typeface="Times New Roman"/>
                        </a:rPr>
                        <a:t>1800</a:t>
                      </a: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ru-RU" sz="1200">
                          <a:latin typeface="Calibri"/>
                          <a:ea typeface="Calibri"/>
                          <a:cs typeface="Times New Roman"/>
                        </a:rPr>
                        <a:t>600</a:t>
                      </a: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447495">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dirty="0">
                          <a:latin typeface="Calibri"/>
                          <a:ea typeface="Calibri"/>
                          <a:cs typeface="Times New Roman"/>
                        </a:rPr>
                        <a:t>Workshop</a:t>
                      </a:r>
                      <a:endParaRPr lang="ru-RU" sz="1200" dirty="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dirty="0">
                          <a:latin typeface="Calibri"/>
                          <a:ea typeface="Calibri"/>
                          <a:cs typeface="Times New Roman"/>
                        </a:rPr>
                        <a:t>Standard hour</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ru-RU" sz="1200">
                          <a:latin typeface="Calibri"/>
                          <a:ea typeface="Calibri"/>
                          <a:cs typeface="Times New Roman"/>
                        </a:rPr>
                        <a:t>750</a:t>
                      </a: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ru-RU" sz="1200">
                          <a:latin typeface="Calibri"/>
                          <a:ea typeface="Calibri"/>
                          <a:cs typeface="Times New Roman"/>
                        </a:rPr>
                        <a:t>1500</a:t>
                      </a: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ru-RU" sz="1200">
                          <a:latin typeface="Calibri"/>
                          <a:ea typeface="Calibri"/>
                          <a:cs typeface="Times New Roman"/>
                        </a:rPr>
                        <a:t>2250</a:t>
                      </a: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291018">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dirty="0">
                          <a:latin typeface="Calibri"/>
                          <a:ea typeface="Calibri"/>
                          <a:cs typeface="Times New Roman"/>
                        </a:rPr>
                        <a:t>Materials</a:t>
                      </a:r>
                      <a:endParaRPr lang="ru-RU" sz="1200" dirty="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dirty="0">
                          <a:latin typeface="Calibri"/>
                          <a:ea typeface="Calibri"/>
                          <a:cs typeface="Times New Roman"/>
                        </a:rPr>
                        <a:t>USD </a:t>
                      </a:r>
                      <a:r>
                        <a:rPr lang="en-US" sz="1200" dirty="0" err="1">
                          <a:latin typeface="Calibri"/>
                          <a:ea typeface="Calibri"/>
                          <a:cs typeface="Times New Roman"/>
                        </a:rPr>
                        <a:t>thsnd</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dirty="0">
                          <a:latin typeface="Calibri"/>
                          <a:ea typeface="Calibri"/>
                          <a:cs typeface="Times New Roman"/>
                        </a:rPr>
                        <a:t>5</a:t>
                      </a:r>
                      <a:r>
                        <a:rPr lang="ru-RU" sz="1200" dirty="0">
                          <a:latin typeface="Calibri"/>
                          <a:ea typeface="Calibri"/>
                          <a:cs typeface="Times New Roman"/>
                        </a:rPr>
                        <a:t>0</a:t>
                      </a:r>
                      <a:endParaRPr lang="ru-RU" sz="14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dirty="0">
                          <a:latin typeface="Calibri"/>
                          <a:ea typeface="Calibri"/>
                          <a:cs typeface="Times New Roman"/>
                        </a:rPr>
                        <a:t>50</a:t>
                      </a:r>
                      <a:endParaRPr lang="ru-RU" sz="14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dirty="0">
                          <a:latin typeface="Calibri"/>
                          <a:ea typeface="Calibri"/>
                          <a:cs typeface="Times New Roman"/>
                        </a:rPr>
                        <a:t>50</a:t>
                      </a:r>
                      <a:endParaRPr lang="ru-RU" sz="14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291018">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a:latin typeface="Calibri"/>
                          <a:ea typeface="Calibri"/>
                          <a:cs typeface="Times New Roman"/>
                        </a:rPr>
                        <a:t>Equipment</a:t>
                      </a:r>
                      <a:endParaRPr lang="ru-RU" sz="120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dirty="0">
                          <a:latin typeface="Calibri"/>
                          <a:ea typeface="Calibri"/>
                          <a:cs typeface="Times New Roman"/>
                        </a:rPr>
                        <a:t>USD </a:t>
                      </a:r>
                      <a:r>
                        <a:rPr lang="en-US" sz="1200" dirty="0" err="1">
                          <a:latin typeface="Calibri"/>
                          <a:ea typeface="Calibri"/>
                          <a:cs typeface="Times New Roman"/>
                        </a:rPr>
                        <a:t>thsnd</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a:latin typeface="Calibri"/>
                          <a:ea typeface="Calibri"/>
                          <a:cs typeface="Times New Roman"/>
                        </a:rPr>
                        <a:t>75</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a:latin typeface="Calibri"/>
                          <a:ea typeface="Calibri"/>
                          <a:cs typeface="Times New Roman"/>
                        </a:rPr>
                        <a:t>75</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dirty="0">
                          <a:latin typeface="Calibri"/>
                          <a:ea typeface="Calibri"/>
                          <a:cs typeface="Times New Roman"/>
                        </a:rPr>
                        <a:t>100</a:t>
                      </a:r>
                      <a:endParaRPr lang="ru-RU" sz="14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447495">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dirty="0">
                          <a:latin typeface="Calibri"/>
                          <a:ea typeface="Calibri"/>
                          <a:cs typeface="Times New Roman"/>
                        </a:rPr>
                        <a:t>Costs of R&amp;D activities, performed under the contracts</a:t>
                      </a:r>
                      <a:endParaRPr lang="ru-RU" sz="1200" dirty="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endParaRPr lang="en-US" sz="1200" dirty="0">
                        <a:latin typeface="Calibri"/>
                        <a:ea typeface="Calibri"/>
                        <a:cs typeface="Times New Roman"/>
                      </a:endParaRPr>
                    </a:p>
                    <a:p>
                      <a:pPr indent="0">
                        <a:spcAft>
                          <a:spcPts val="0"/>
                        </a:spcAft>
                      </a:pPr>
                      <a:r>
                        <a:rPr lang="en-US" sz="1200" dirty="0">
                          <a:latin typeface="Calibri"/>
                          <a:ea typeface="Calibri"/>
                          <a:cs typeface="Times New Roman"/>
                        </a:rPr>
                        <a:t>USD </a:t>
                      </a:r>
                      <a:r>
                        <a:rPr lang="en-US" sz="1200" dirty="0" err="1">
                          <a:latin typeface="Calibri"/>
                          <a:ea typeface="Calibri"/>
                          <a:cs typeface="Times New Roman"/>
                        </a:rPr>
                        <a:t>thsnd</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p>
                      <a:pPr indent="457200" algn="ctr">
                        <a:spcAft>
                          <a:spcPts val="0"/>
                        </a:spcAft>
                      </a:pPr>
                      <a:r>
                        <a:rPr lang="en-US" sz="1200">
                          <a:latin typeface="Calibri"/>
                          <a:ea typeface="Calibri"/>
                          <a:cs typeface="Times New Roman"/>
                        </a:rPr>
                        <a:t>20</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p>
                      <a:pPr indent="457200" algn="ctr">
                        <a:spcAft>
                          <a:spcPts val="0"/>
                        </a:spcAft>
                      </a:pPr>
                      <a:r>
                        <a:rPr lang="en-US" sz="1200">
                          <a:latin typeface="Calibri"/>
                          <a:ea typeface="Calibri"/>
                          <a:cs typeface="Times New Roman"/>
                        </a:rPr>
                        <a:t>50</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dirty="0">
                        <a:latin typeface="Calibri"/>
                        <a:ea typeface="Calibri"/>
                        <a:cs typeface="Times New Roman"/>
                      </a:endParaRPr>
                    </a:p>
                    <a:p>
                      <a:pPr indent="457200" algn="ctr">
                        <a:spcAft>
                          <a:spcPts val="0"/>
                        </a:spcAft>
                      </a:pPr>
                      <a:r>
                        <a:rPr lang="en-US" sz="1200" dirty="0">
                          <a:latin typeface="Calibri"/>
                          <a:ea typeface="Calibri"/>
                          <a:cs typeface="Times New Roman"/>
                        </a:rPr>
                        <a:t>40</a:t>
                      </a:r>
                      <a:endParaRPr lang="ru-RU" sz="14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447495">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a:latin typeface="Calibri"/>
                          <a:ea typeface="Calibri"/>
                          <a:cs typeface="Times New Roman"/>
                        </a:rPr>
                        <a:t>Business trip expenses, including:</a:t>
                      </a:r>
                      <a:endParaRPr lang="ru-RU" sz="120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dirty="0">
                          <a:latin typeface="Calibri"/>
                          <a:ea typeface="Calibri"/>
                          <a:cs typeface="Times New Roman"/>
                        </a:rPr>
                        <a:t>USD </a:t>
                      </a:r>
                      <a:r>
                        <a:rPr lang="en-US" sz="1200" dirty="0" err="1">
                          <a:latin typeface="Calibri"/>
                          <a:ea typeface="Calibri"/>
                          <a:cs typeface="Times New Roman"/>
                        </a:rPr>
                        <a:t>thsnd</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a:latin typeface="Calibri"/>
                          <a:ea typeface="Calibri"/>
                          <a:cs typeface="Times New Roman"/>
                        </a:rPr>
                        <a:t>20</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a:latin typeface="Calibri"/>
                          <a:ea typeface="Calibri"/>
                          <a:cs typeface="Times New Roman"/>
                        </a:rPr>
                        <a:t>10</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dirty="0">
                          <a:latin typeface="Calibri"/>
                          <a:ea typeface="Calibri"/>
                          <a:cs typeface="Times New Roman"/>
                        </a:rPr>
                        <a:t>2</a:t>
                      </a:r>
                      <a:r>
                        <a:rPr lang="ru-RU" sz="1200" dirty="0">
                          <a:latin typeface="Calibri"/>
                          <a:ea typeface="Calibri"/>
                          <a:cs typeface="Times New Roman"/>
                        </a:rPr>
                        <a:t>0</a:t>
                      </a:r>
                      <a:endParaRPr lang="ru-RU" sz="14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211471">
                <a:tc>
                  <a:txBody>
                    <a:bodyPr/>
                    <a:lstStyle/>
                    <a:p>
                      <a:pPr indent="457200">
                        <a:spcAft>
                          <a:spcPts val="0"/>
                        </a:spcAft>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342900" lvl="0" indent="-342900">
                        <a:spcAft>
                          <a:spcPts val="0"/>
                        </a:spcAft>
                        <a:buFont typeface="Times New Roman"/>
                        <a:buChar char="-"/>
                        <a:tabLst>
                          <a:tab pos="228600" algn="l"/>
                        </a:tabLst>
                      </a:pPr>
                      <a:r>
                        <a:rPr lang="en-US" sz="1200">
                          <a:latin typeface="Calibri"/>
                          <a:ea typeface="Times New Roman"/>
                          <a:cs typeface="Times New Roman"/>
                        </a:rPr>
                        <a:t>trips to the non-rouble zone states</a:t>
                      </a:r>
                      <a:endParaRPr lang="ru-RU" sz="1200">
                        <a:latin typeface="Calibri"/>
                        <a:ea typeface="Times New Roman"/>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endParaRPr lang="en-US"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222495">
                <a:tc>
                  <a:txBody>
                    <a:bodyPr/>
                    <a:lstStyle/>
                    <a:p>
                      <a:pPr indent="457200">
                        <a:spcAft>
                          <a:spcPts val="0"/>
                        </a:spcAft>
                      </a:pPr>
                      <a:endParaRPr lang="en-US"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342900" lvl="0" indent="-342900">
                        <a:spcAft>
                          <a:spcPts val="0"/>
                        </a:spcAft>
                        <a:buFont typeface="Times New Roman"/>
                        <a:buChar char="-"/>
                        <a:tabLst>
                          <a:tab pos="228600" algn="l"/>
                        </a:tabLst>
                      </a:pPr>
                      <a:r>
                        <a:rPr lang="en-US" sz="1200">
                          <a:latin typeface="Calibri"/>
                          <a:ea typeface="Times New Roman"/>
                          <a:cs typeface="Times New Roman"/>
                        </a:rPr>
                        <a:t>trips to rouble-zone states </a:t>
                      </a:r>
                      <a:endParaRPr lang="ru-RU" sz="1200">
                        <a:latin typeface="Calibri"/>
                        <a:ea typeface="Times New Roman"/>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endParaRPr lang="en-US"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223998">
                <a:tc>
                  <a:txBody>
                    <a:bodyPr/>
                    <a:lstStyle/>
                    <a:p>
                      <a:pPr indent="457200">
                        <a:spcAft>
                          <a:spcPts val="0"/>
                        </a:spcAft>
                      </a:pPr>
                      <a:endParaRPr lang="en-US"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marL="342900" lvl="0" indent="-342900">
                        <a:spcAft>
                          <a:spcPts val="0"/>
                        </a:spcAft>
                        <a:buFont typeface="Times New Roman"/>
                        <a:buChar char="-"/>
                        <a:tabLst>
                          <a:tab pos="228600" algn="l"/>
                        </a:tabLst>
                      </a:pPr>
                      <a:r>
                        <a:rPr lang="en-US" sz="1200">
                          <a:latin typeface="Calibri"/>
                          <a:ea typeface="Times New Roman"/>
                          <a:cs typeface="Times New Roman"/>
                        </a:rPr>
                        <a:t>trips within the protocol</a:t>
                      </a:r>
                      <a:endParaRPr lang="ru-RU" sz="1200">
                        <a:latin typeface="Calibri"/>
                        <a:ea typeface="Times New Roman"/>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indent="0">
                        <a:spcAft>
                          <a:spcPts val="0"/>
                        </a:spcAft>
                      </a:pP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457200" algn="ctr">
                        <a:spcAft>
                          <a:spcPts val="0"/>
                        </a:spcAft>
                      </a:pPr>
                      <a:endParaRPr lang="ru-RU" sz="12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457200" algn="ctr">
                        <a:spcAft>
                          <a:spcPts val="0"/>
                        </a:spcAft>
                      </a:pPr>
                      <a:endParaRPr lang="ru-RU" sz="12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457200" algn="ctr">
                        <a:spcAft>
                          <a:spcPts val="0"/>
                        </a:spcAft>
                      </a:pPr>
                      <a:endParaRPr lang="ru-RU" sz="12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91018">
                <a:tc>
                  <a:txBody>
                    <a:bodyPr/>
                    <a:lstStyle/>
                    <a:p>
                      <a:pPr indent="457200">
                        <a:spcAft>
                          <a:spcPts val="0"/>
                        </a:spcAft>
                      </a:pPr>
                      <a:endParaRPr lang="ru-RU" sz="900">
                        <a:latin typeface="Calibri"/>
                        <a:ea typeface="Calibri"/>
                        <a:cs typeface="Times New Roman"/>
                      </a:endParaRPr>
                    </a:p>
                  </a:txBody>
                  <a:tcPr marL="12176" marR="12176"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indent="457200">
                        <a:spcAft>
                          <a:spcPts val="0"/>
                        </a:spcAft>
                      </a:pPr>
                      <a:r>
                        <a:rPr lang="en-US" sz="1200" b="1">
                          <a:latin typeface="Calibri"/>
                          <a:ea typeface="Calibri"/>
                          <a:cs typeface="Times New Roman"/>
                        </a:rPr>
                        <a:t>Total direct costs:</a:t>
                      </a:r>
                      <a:endParaRPr lang="ru-RU" sz="120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a:txBody>
                    <a:bodyPr/>
                    <a:lstStyle/>
                    <a:p>
                      <a:pPr indent="0">
                        <a:spcAft>
                          <a:spcPts val="0"/>
                        </a:spcAft>
                      </a:pPr>
                      <a:r>
                        <a:rPr lang="en-US" sz="1200" dirty="0">
                          <a:latin typeface="Calibri"/>
                          <a:ea typeface="Calibri"/>
                          <a:cs typeface="Times New Roman"/>
                        </a:rPr>
                        <a:t>USD </a:t>
                      </a:r>
                      <a:r>
                        <a:rPr lang="en-US" sz="1200" dirty="0" err="1">
                          <a:latin typeface="Calibri"/>
                          <a:ea typeface="Calibri"/>
                          <a:cs typeface="Times New Roman"/>
                        </a:rPr>
                        <a:t>thsnd</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457200" algn="ctr">
                        <a:spcAft>
                          <a:spcPts val="0"/>
                        </a:spcAft>
                      </a:pPr>
                      <a:r>
                        <a:rPr lang="en-US" sz="1200" b="1">
                          <a:latin typeface="Calibri"/>
                          <a:ea typeface="Calibri"/>
                          <a:cs typeface="Times New Roman"/>
                        </a:rPr>
                        <a:t>165</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457200" algn="ctr">
                        <a:spcAft>
                          <a:spcPts val="0"/>
                        </a:spcAft>
                      </a:pPr>
                      <a:r>
                        <a:rPr lang="en-US" sz="1200" b="1">
                          <a:latin typeface="Calibri"/>
                          <a:ea typeface="Calibri"/>
                          <a:cs typeface="Times New Roman"/>
                        </a:rPr>
                        <a:t>185</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457200" algn="ctr">
                        <a:spcAft>
                          <a:spcPts val="0"/>
                        </a:spcAft>
                      </a:pPr>
                      <a:r>
                        <a:rPr lang="en-US" sz="1200" b="1" dirty="0">
                          <a:latin typeface="Calibri"/>
                          <a:ea typeface="Calibri"/>
                          <a:cs typeface="Times New Roman"/>
                        </a:rPr>
                        <a:t>16</a:t>
                      </a:r>
                      <a:r>
                        <a:rPr lang="ru-RU" sz="1200" b="1" dirty="0">
                          <a:latin typeface="Calibri"/>
                          <a:ea typeface="Calibri"/>
                          <a:cs typeface="Times New Roman"/>
                        </a:rPr>
                        <a:t>0</a:t>
                      </a:r>
                      <a:endParaRPr lang="ru-RU" sz="14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4"/>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a:xfrm>
            <a:off x="457200" y="0"/>
            <a:ext cx="8229600" cy="928688"/>
          </a:xfrm>
        </p:spPr>
        <p:txBody>
          <a:bodyPr/>
          <a:lstStyle/>
          <a:p>
            <a:r>
              <a:rPr lang="en-US" altLang="ru-RU" sz="2000" smtClean="0">
                <a:solidFill>
                  <a:srgbClr val="FFFF00"/>
                </a:solidFill>
              </a:rPr>
              <a:t>Project Work Plan</a:t>
            </a:r>
            <a:r>
              <a:rPr lang="en-US" altLang="ru-RU" sz="2000" smtClean="0">
                <a:solidFill>
                  <a:srgbClr val="FFFF00"/>
                </a:solidFill>
                <a:latin typeface="Cambria" panose="02040503050406030204" pitchFamily="18" charset="0"/>
              </a:rPr>
              <a:t/>
            </a:r>
            <a:br>
              <a:rPr lang="en-US" altLang="ru-RU" sz="2000" smtClean="0">
                <a:solidFill>
                  <a:srgbClr val="FFFF00"/>
                </a:solidFill>
                <a:latin typeface="Cambria" panose="02040503050406030204" pitchFamily="18" charset="0"/>
              </a:rPr>
            </a:br>
            <a:r>
              <a:rPr lang="en-US" altLang="ru-RU" sz="1800" smtClean="0">
                <a:solidFill>
                  <a:srgbClr val="00FFFF"/>
                </a:solidFill>
              </a:rPr>
              <a:t> </a:t>
            </a:r>
            <a:r>
              <a:rPr lang="en-US" altLang="ru-RU" sz="1600" smtClean="0">
                <a:solidFill>
                  <a:srgbClr val="00FFFF"/>
                </a:solidFill>
              </a:rPr>
              <a:t>"Research of deep subcritical nuclear electric systems and possibilities of their use for energy production, transmutation of radioactive waste and </a:t>
            </a:r>
            <a:r>
              <a:rPr lang="en-US" altLang="ru-RU" sz="1600" i="1" smtClean="0">
                <a:solidFill>
                  <a:srgbClr val="00FFFF"/>
                </a:solidFill>
              </a:rPr>
              <a:t>Radiated Materials Science</a:t>
            </a:r>
            <a:r>
              <a:rPr lang="en-US" altLang="ru-RU" sz="1600" smtClean="0">
                <a:solidFill>
                  <a:srgbClr val="00FFFF"/>
                </a:solidFill>
              </a:rPr>
              <a:t> "</a:t>
            </a:r>
            <a:endParaRPr lang="ru-RU" altLang="ru-RU" sz="2000" smtClean="0">
              <a:solidFill>
                <a:srgbClr val="00FFFF"/>
              </a:solidFill>
              <a:latin typeface="Cambria" panose="02040503050406030204" pitchFamily="18" charset="0"/>
            </a:endParaRPr>
          </a:p>
        </p:txBody>
      </p:sp>
      <p:graphicFrame>
        <p:nvGraphicFramePr>
          <p:cNvPr id="5" name="Table 4"/>
          <p:cNvGraphicFramePr>
            <a:graphicFrameLocks noGrp="1"/>
          </p:cNvGraphicFramePr>
          <p:nvPr/>
        </p:nvGraphicFramePr>
        <p:xfrm>
          <a:off x="500034" y="857232"/>
          <a:ext cx="8072495" cy="5933375"/>
        </p:xfrm>
        <a:graphic>
          <a:graphicData uri="http://schemas.openxmlformats.org/drawingml/2006/table">
            <a:tbl>
              <a:tblPr/>
              <a:tblGrid>
                <a:gridCol w="3111451">
                  <a:extLst>
                    <a:ext uri="{9D8B030D-6E8A-4147-A177-3AD203B41FA5}">
                      <a16:colId xmlns:a16="http://schemas.microsoft.com/office/drawing/2014/main" xmlns="" val="20000"/>
                    </a:ext>
                  </a:extLst>
                </a:gridCol>
                <a:gridCol w="495002">
                  <a:extLst>
                    <a:ext uri="{9D8B030D-6E8A-4147-A177-3AD203B41FA5}">
                      <a16:colId xmlns:a16="http://schemas.microsoft.com/office/drawing/2014/main" xmlns="" val="20001"/>
                    </a:ext>
                  </a:extLst>
                </a:gridCol>
                <a:gridCol w="424290">
                  <a:extLst>
                    <a:ext uri="{9D8B030D-6E8A-4147-A177-3AD203B41FA5}">
                      <a16:colId xmlns:a16="http://schemas.microsoft.com/office/drawing/2014/main" xmlns="" val="20002"/>
                    </a:ext>
                  </a:extLst>
                </a:gridCol>
                <a:gridCol w="424290">
                  <a:extLst>
                    <a:ext uri="{9D8B030D-6E8A-4147-A177-3AD203B41FA5}">
                      <a16:colId xmlns:a16="http://schemas.microsoft.com/office/drawing/2014/main" xmlns="" val="20003"/>
                    </a:ext>
                  </a:extLst>
                </a:gridCol>
                <a:gridCol w="424290">
                  <a:extLst>
                    <a:ext uri="{9D8B030D-6E8A-4147-A177-3AD203B41FA5}">
                      <a16:colId xmlns:a16="http://schemas.microsoft.com/office/drawing/2014/main" xmlns="" val="20004"/>
                    </a:ext>
                  </a:extLst>
                </a:gridCol>
                <a:gridCol w="424290">
                  <a:extLst>
                    <a:ext uri="{9D8B030D-6E8A-4147-A177-3AD203B41FA5}">
                      <a16:colId xmlns:a16="http://schemas.microsoft.com/office/drawing/2014/main" xmlns="" val="20005"/>
                    </a:ext>
                  </a:extLst>
                </a:gridCol>
                <a:gridCol w="424290">
                  <a:extLst>
                    <a:ext uri="{9D8B030D-6E8A-4147-A177-3AD203B41FA5}">
                      <a16:colId xmlns:a16="http://schemas.microsoft.com/office/drawing/2014/main" xmlns="" val="20006"/>
                    </a:ext>
                  </a:extLst>
                </a:gridCol>
                <a:gridCol w="424290">
                  <a:extLst>
                    <a:ext uri="{9D8B030D-6E8A-4147-A177-3AD203B41FA5}">
                      <a16:colId xmlns:a16="http://schemas.microsoft.com/office/drawing/2014/main" xmlns="" val="20007"/>
                    </a:ext>
                  </a:extLst>
                </a:gridCol>
                <a:gridCol w="424290">
                  <a:extLst>
                    <a:ext uri="{9D8B030D-6E8A-4147-A177-3AD203B41FA5}">
                      <a16:colId xmlns:a16="http://schemas.microsoft.com/office/drawing/2014/main" xmlns="" val="20008"/>
                    </a:ext>
                  </a:extLst>
                </a:gridCol>
                <a:gridCol w="424290">
                  <a:extLst>
                    <a:ext uri="{9D8B030D-6E8A-4147-A177-3AD203B41FA5}">
                      <a16:colId xmlns:a16="http://schemas.microsoft.com/office/drawing/2014/main" xmlns="" val="20009"/>
                    </a:ext>
                  </a:extLst>
                </a:gridCol>
                <a:gridCol w="353574">
                  <a:extLst>
                    <a:ext uri="{9D8B030D-6E8A-4147-A177-3AD203B41FA5}">
                      <a16:colId xmlns:a16="http://schemas.microsoft.com/office/drawing/2014/main" xmlns="" val="20010"/>
                    </a:ext>
                  </a:extLst>
                </a:gridCol>
                <a:gridCol w="359074">
                  <a:extLst>
                    <a:ext uri="{9D8B030D-6E8A-4147-A177-3AD203B41FA5}">
                      <a16:colId xmlns:a16="http://schemas.microsoft.com/office/drawing/2014/main" xmlns="" val="20011"/>
                    </a:ext>
                  </a:extLst>
                </a:gridCol>
                <a:gridCol w="359074">
                  <a:extLst>
                    <a:ext uri="{9D8B030D-6E8A-4147-A177-3AD203B41FA5}">
                      <a16:colId xmlns:a16="http://schemas.microsoft.com/office/drawing/2014/main" xmlns="" val="20012"/>
                    </a:ext>
                  </a:extLst>
                </a:gridCol>
              </a:tblGrid>
              <a:tr h="159477">
                <a:tc rowSpan="2">
                  <a:txBody>
                    <a:bodyPr/>
                    <a:lstStyle/>
                    <a:p>
                      <a:pPr indent="457200">
                        <a:spcAft>
                          <a:spcPts val="600"/>
                        </a:spcAft>
                      </a:pPr>
                      <a:r>
                        <a:rPr lang="en-US" sz="1000" dirty="0">
                          <a:solidFill>
                            <a:schemeClr val="tx1"/>
                          </a:solidFill>
                          <a:latin typeface="Calibri"/>
                          <a:ea typeface="Calibri"/>
                          <a:cs typeface="Times New Roman"/>
                        </a:rPr>
                        <a:t>Stages of the project</a:t>
                      </a:r>
                      <a:endParaRPr lang="ru-RU" sz="1000" dirty="0">
                        <a:solidFill>
                          <a:schemeClr val="tx1"/>
                        </a:solidFill>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0">
                        <a:spcAft>
                          <a:spcPts val="0"/>
                        </a:spcAft>
                      </a:pPr>
                      <a:r>
                        <a:rPr lang="ru-RU" sz="1200" b="1" dirty="0">
                          <a:latin typeface="Calibri"/>
                          <a:ea typeface="Calibri"/>
                          <a:cs typeface="Times New Roman"/>
                        </a:rPr>
                        <a:t>201</a:t>
                      </a:r>
                      <a:r>
                        <a:rPr lang="en-US" sz="1200" b="1" dirty="0">
                          <a:latin typeface="Calibri"/>
                          <a:ea typeface="Calibri"/>
                          <a:cs typeface="Times New Roman"/>
                        </a:rPr>
                        <a:t>7</a:t>
                      </a:r>
                      <a:endParaRPr lang="ru-RU" sz="12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indent="0">
                        <a:spcAft>
                          <a:spcPts val="0"/>
                        </a:spcAft>
                      </a:pPr>
                      <a:r>
                        <a:rPr lang="ru-RU" sz="1200" b="1" dirty="0">
                          <a:latin typeface="Calibri"/>
                          <a:ea typeface="Calibri"/>
                          <a:cs typeface="Times New Roman"/>
                        </a:rPr>
                        <a:t>201</a:t>
                      </a:r>
                      <a:r>
                        <a:rPr lang="en-US" sz="1200" b="1" dirty="0">
                          <a:latin typeface="Calibri"/>
                          <a:ea typeface="Calibri"/>
                          <a:cs typeface="Times New Roman"/>
                        </a:rPr>
                        <a:t>8</a:t>
                      </a:r>
                      <a:endParaRPr lang="ru-RU" sz="12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indent="0">
                        <a:spcAft>
                          <a:spcPts val="0"/>
                        </a:spcAft>
                      </a:pPr>
                      <a:r>
                        <a:rPr lang="ru-RU" sz="1200" b="1" dirty="0">
                          <a:latin typeface="Calibri"/>
                          <a:ea typeface="Calibri"/>
                          <a:cs typeface="Times New Roman"/>
                        </a:rPr>
                        <a:t>201</a:t>
                      </a:r>
                      <a:r>
                        <a:rPr lang="en-US" sz="1200" b="1" dirty="0">
                          <a:latin typeface="Calibri"/>
                          <a:ea typeface="Calibri"/>
                          <a:cs typeface="Times New Roman"/>
                        </a:rPr>
                        <a:t>9</a:t>
                      </a:r>
                      <a:endParaRPr lang="ru-RU" sz="12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159477">
                <a:tc vMerge="1">
                  <a:txBody>
                    <a:bodyPr/>
                    <a:lstStyle/>
                    <a:p>
                      <a:endParaRPr lang="ru-RU"/>
                    </a:p>
                  </a:txBody>
                  <a:tcPr/>
                </a:tc>
                <a:tc>
                  <a:txBody>
                    <a:bodyPr/>
                    <a:lstStyle/>
                    <a:p>
                      <a:pPr indent="0" algn="ctr">
                        <a:spcAft>
                          <a:spcPts val="0"/>
                        </a:spcAft>
                      </a:pPr>
                      <a:r>
                        <a:rPr lang="ru-RU" sz="1200" b="1">
                          <a:latin typeface="Calibri"/>
                          <a:ea typeface="Calibri"/>
                          <a:cs typeface="Times New Roman"/>
                        </a:rPr>
                        <a:t>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III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IV</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III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IV</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III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dirty="0">
                          <a:latin typeface="Calibri"/>
                          <a:ea typeface="Calibri"/>
                          <a:cs typeface="Times New Roman"/>
                        </a:rPr>
                        <a:t>IV</a:t>
                      </a:r>
                      <a:endParaRPr lang="ru-RU" sz="12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9140">
                <a:tc>
                  <a:txBody>
                    <a:bodyPr/>
                    <a:lstStyle/>
                    <a:p>
                      <a:pPr marL="342900" lvl="0" indent="-342900">
                        <a:spcAft>
                          <a:spcPts val="0"/>
                        </a:spcAft>
                        <a:buFont typeface="+mj-lt"/>
                        <a:buAutoNum type="romanUcPeriod"/>
                      </a:pPr>
                      <a:r>
                        <a:rPr lang="en-US" sz="1000" b="1" dirty="0">
                          <a:solidFill>
                            <a:schemeClr val="tx1"/>
                          </a:solidFill>
                          <a:latin typeface="Calibri"/>
                          <a:ea typeface="Calibri"/>
                          <a:cs typeface="Times New Roman"/>
                        </a:rPr>
                        <a:t>Planning and design</a:t>
                      </a:r>
                      <a:r>
                        <a:rPr lang="ru-RU" sz="1000" b="1" dirty="0">
                          <a:solidFill>
                            <a:schemeClr val="tx1"/>
                          </a:solidFill>
                          <a:latin typeface="Calibri"/>
                          <a:ea typeface="Calibri"/>
                          <a:cs typeface="Times New Roman"/>
                        </a:rPr>
                        <a:t>.</a:t>
                      </a:r>
                      <a:endParaRPr lang="ru-RU" sz="1000" dirty="0">
                        <a:solidFill>
                          <a:schemeClr val="tx1"/>
                        </a:solidFill>
                        <a:latin typeface="Calibri"/>
                        <a:ea typeface="Calibri"/>
                        <a:cs typeface="Times New Roman"/>
                      </a:endParaRPr>
                    </a:p>
                  </a:txBody>
                  <a:tcPr marL="23967" marR="23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4130">
                <a:tc>
                  <a:txBody>
                    <a:bodyPr/>
                    <a:lstStyle/>
                    <a:p>
                      <a:pPr indent="0">
                        <a:spcAft>
                          <a:spcPts val="0"/>
                        </a:spcAft>
                      </a:pPr>
                      <a:r>
                        <a:rPr lang="ru-RU" sz="1000" dirty="0" err="1">
                          <a:solidFill>
                            <a:schemeClr val="tx1"/>
                          </a:solidFill>
                          <a:latin typeface="Calibri"/>
                          <a:ea typeface="Calibri"/>
                          <a:cs typeface="Arial"/>
                        </a:rPr>
                        <a:t>Development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the</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project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to</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install</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uranium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target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on</a:t>
                      </a:r>
                      <a:r>
                        <a:rPr lang="ru-RU" sz="1000" dirty="0">
                          <a:solidFill>
                            <a:schemeClr val="tx1"/>
                          </a:solidFill>
                          <a:latin typeface="Calibri"/>
                          <a:ea typeface="Calibri"/>
                          <a:cs typeface="Arial"/>
                        </a:rPr>
                        <a:t> DLNP </a:t>
                      </a:r>
                      <a:r>
                        <a:rPr lang="ru-RU" sz="1000" dirty="0" err="1">
                          <a:solidFill>
                            <a:schemeClr val="tx1"/>
                          </a:solidFill>
                          <a:latin typeface="Calibri"/>
                          <a:ea typeface="Calibri"/>
                          <a:cs typeface="Arial"/>
                        </a:rPr>
                        <a:t>Phasotron</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6067">
                <a:tc>
                  <a:txBody>
                    <a:bodyPr/>
                    <a:lstStyle/>
                    <a:p>
                      <a:pPr indent="0">
                        <a:spcAft>
                          <a:spcPts val="0"/>
                        </a:spcAft>
                      </a:pPr>
                      <a:r>
                        <a:rPr lang="ru-RU" sz="1000" dirty="0" err="1">
                          <a:solidFill>
                            <a:schemeClr val="tx1"/>
                          </a:solidFill>
                          <a:latin typeface="Calibri"/>
                          <a:ea typeface="Calibri"/>
                          <a:cs typeface="Arial"/>
                        </a:rPr>
                        <a:t>Development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diagnostic</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system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specifications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for</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big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uranium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target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8935">
                <a:tc>
                  <a:txBody>
                    <a:bodyPr/>
                    <a:lstStyle/>
                    <a:p>
                      <a:pPr indent="0">
                        <a:spcAft>
                          <a:spcPts val="0"/>
                        </a:spcAft>
                      </a:pPr>
                      <a:r>
                        <a:rPr lang="en-US" sz="1000" dirty="0">
                          <a:solidFill>
                            <a:schemeClr val="tx1"/>
                          </a:solidFill>
                          <a:latin typeface="Calibri"/>
                          <a:ea typeface="Calibri"/>
                          <a:cs typeface="Arial"/>
                        </a:rPr>
                        <a:t>M</a:t>
                      </a:r>
                      <a:r>
                        <a:rPr lang="ru-RU" sz="1000" dirty="0" err="1">
                          <a:solidFill>
                            <a:schemeClr val="tx1"/>
                          </a:solidFill>
                          <a:latin typeface="Calibri"/>
                          <a:ea typeface="Calibri"/>
                          <a:cs typeface="Arial"/>
                        </a:rPr>
                        <a:t>ounting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pilot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setup</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large</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uranium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target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the</a:t>
                      </a:r>
                      <a:r>
                        <a:rPr lang="ru-RU" sz="1000" dirty="0">
                          <a:solidFill>
                            <a:schemeClr val="tx1"/>
                          </a:solidFill>
                          <a:latin typeface="Calibri"/>
                          <a:ea typeface="Calibri"/>
                          <a:cs typeface="Arial"/>
                        </a:rPr>
                        <a:t> DLNP </a:t>
                      </a:r>
                      <a:r>
                        <a:rPr lang="ru-RU" sz="1000" dirty="0" err="1">
                          <a:solidFill>
                            <a:schemeClr val="tx1"/>
                          </a:solidFill>
                          <a:latin typeface="Calibri"/>
                          <a:ea typeface="Calibri"/>
                          <a:cs typeface="Arial"/>
                        </a:rPr>
                        <a:t>Phasotron</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5163">
                <a:tc>
                  <a:txBody>
                    <a:bodyPr/>
                    <a:lstStyle/>
                    <a:p>
                      <a:pPr indent="0">
                        <a:spcAft>
                          <a:spcPts val="0"/>
                        </a:spcAft>
                      </a:pPr>
                      <a:r>
                        <a:rPr lang="ru-RU" sz="1000" dirty="0" err="1">
                          <a:solidFill>
                            <a:schemeClr val="tx1"/>
                          </a:solidFill>
                          <a:latin typeface="Calibri"/>
                          <a:ea typeface="Calibri"/>
                          <a:cs typeface="Arial"/>
                        </a:rPr>
                        <a:t>Selection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preparation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testing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experimental</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systems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instrumentation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modules</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79037">
                <a:tc>
                  <a:txBody>
                    <a:bodyPr/>
                    <a:lstStyle/>
                    <a:p>
                      <a:pPr indent="0">
                        <a:spcAft>
                          <a:spcPts val="0"/>
                        </a:spcAft>
                      </a:pPr>
                      <a:r>
                        <a:rPr lang="ru-RU" sz="1000" dirty="0" err="1">
                          <a:solidFill>
                            <a:schemeClr val="tx1"/>
                          </a:solidFill>
                          <a:latin typeface="Calibri"/>
                          <a:ea typeface="Calibri"/>
                          <a:cs typeface="Arial"/>
                        </a:rPr>
                        <a:t>Development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schemes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experimental</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studies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the</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Quinta</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installations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Big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uranium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target</a:t>
                      </a:r>
                      <a:r>
                        <a:rPr lang="ru-RU" sz="1000" dirty="0">
                          <a:solidFill>
                            <a:schemeClr val="tx1"/>
                          </a:solidFill>
                          <a:latin typeface="Calibri"/>
                          <a:ea typeface="Calibri"/>
                          <a:cs typeface="Arial"/>
                        </a:rPr>
                        <a: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46535">
                <a:tc>
                  <a:txBody>
                    <a:bodyPr/>
                    <a:lstStyle/>
                    <a:p>
                      <a:pPr marL="342900" lvl="0" indent="-342900">
                        <a:spcAft>
                          <a:spcPts val="0"/>
                        </a:spcAft>
                        <a:buFont typeface="+mj-lt"/>
                        <a:buNone/>
                      </a:pPr>
                      <a:r>
                        <a:rPr lang="en-US" sz="1000" b="1" dirty="0" smtClean="0">
                          <a:solidFill>
                            <a:schemeClr val="tx1"/>
                          </a:solidFill>
                          <a:latin typeface="Calibri"/>
                          <a:ea typeface="Calibri"/>
                          <a:cs typeface="Arial"/>
                        </a:rPr>
                        <a:t>II. </a:t>
                      </a:r>
                      <a:r>
                        <a:rPr lang="ru-RU" sz="1000" b="1" dirty="0" err="1" smtClean="0">
                          <a:solidFill>
                            <a:schemeClr val="tx1"/>
                          </a:solidFill>
                          <a:latin typeface="Calibri"/>
                          <a:ea typeface="Calibri"/>
                          <a:cs typeface="Arial"/>
                        </a:rPr>
                        <a:t>Production</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mounting</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and</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debugging</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of</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experimental</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equipment</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and</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measurement</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systems</a:t>
                      </a:r>
                      <a:r>
                        <a:rPr lang="ru-RU" sz="1000" b="1" dirty="0">
                          <a:solidFill>
                            <a:schemeClr val="tx1"/>
                          </a:solidFill>
                          <a:latin typeface="Calibri"/>
                          <a:ea typeface="Calibri"/>
                          <a:cs typeface="Arial"/>
                        </a:rPr>
                        <a: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72174">
                <a:tc>
                  <a:txBody>
                    <a:bodyPr/>
                    <a:lstStyle/>
                    <a:p>
                      <a:pPr indent="0">
                        <a:spcAft>
                          <a:spcPts val="0"/>
                        </a:spcAft>
                      </a:pPr>
                      <a:r>
                        <a:rPr lang="ru-RU" sz="1000" dirty="0" err="1">
                          <a:solidFill>
                            <a:schemeClr val="tx1"/>
                          </a:solidFill>
                          <a:latin typeface="Calibri"/>
                          <a:ea typeface="Calibri"/>
                          <a:cs typeface="Arial"/>
                        </a:rPr>
                        <a:t>Production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experimental</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equipment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systems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for</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installations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Quinta</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Big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uranium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target</a:t>
                      </a:r>
                      <a:r>
                        <a:rPr lang="ru-RU" sz="1000" dirty="0">
                          <a:solidFill>
                            <a:schemeClr val="tx1"/>
                          </a:solidFill>
                          <a:latin typeface="Calibri"/>
                          <a:ea typeface="Calibri"/>
                          <a:cs typeface="Arial"/>
                        </a:rPr>
                        <a: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18954">
                <a:tc>
                  <a:txBody>
                    <a:bodyPr/>
                    <a:lstStyle/>
                    <a:p>
                      <a:pPr indent="0">
                        <a:spcAft>
                          <a:spcPts val="0"/>
                        </a:spcAft>
                      </a:pPr>
                      <a:r>
                        <a:rPr lang="ru-RU" sz="1000" dirty="0" err="1">
                          <a:solidFill>
                            <a:schemeClr val="tx1"/>
                          </a:solidFill>
                          <a:latin typeface="Calibri"/>
                          <a:ea typeface="Calibri"/>
                          <a:cs typeface="Arial"/>
                        </a:rPr>
                        <a:t>Installation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debugging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experimental</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equipment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systems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to</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installations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Quinta</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Large</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uranium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target</a:t>
                      </a:r>
                      <a:r>
                        <a:rPr lang="ru-RU" sz="1000" dirty="0">
                          <a:solidFill>
                            <a:schemeClr val="tx1"/>
                          </a:solidFill>
                          <a:latin typeface="Calibri"/>
                          <a:ea typeface="Calibri"/>
                          <a:cs typeface="Arial"/>
                        </a:rPr>
                        <a: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04130">
                <a:tc>
                  <a:txBody>
                    <a:bodyPr/>
                    <a:lstStyle/>
                    <a:p>
                      <a:pPr indent="0">
                        <a:spcAft>
                          <a:spcPts val="0"/>
                        </a:spcAft>
                      </a:pPr>
                      <a:r>
                        <a:rPr lang="ru-RU" sz="1000" dirty="0" err="1">
                          <a:solidFill>
                            <a:schemeClr val="tx1"/>
                          </a:solidFill>
                          <a:latin typeface="Calibri"/>
                          <a:ea typeface="Calibri"/>
                          <a:cs typeface="Arial"/>
                        </a:rPr>
                        <a:t>Installation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testing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experimental</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systems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measuring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equipment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72174">
                <a:tc>
                  <a:txBody>
                    <a:bodyPr/>
                    <a:lstStyle/>
                    <a:p>
                      <a:pPr indent="0">
                        <a:spcAft>
                          <a:spcPts val="0"/>
                        </a:spcAft>
                      </a:pPr>
                      <a:r>
                        <a:rPr lang="ru-RU" sz="1000" dirty="0" err="1">
                          <a:solidFill>
                            <a:schemeClr val="tx1"/>
                          </a:solidFill>
                          <a:latin typeface="Calibri"/>
                          <a:ea typeface="Calibri"/>
                          <a:cs typeface="Arial"/>
                        </a:rPr>
                        <a:t>Debugging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methodologies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systems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experimental</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measuring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equipment</a:t>
                      </a:r>
                      <a:r>
                        <a:rPr lang="ru-RU" sz="1000" dirty="0">
                          <a:solidFill>
                            <a:schemeClr val="tx1"/>
                          </a:solidFill>
                          <a:latin typeface="Calibri"/>
                          <a:ea typeface="Calibri"/>
                          <a:cs typeface="Arial"/>
                        </a:rPr>
                        <a: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510326">
                <a:tc>
                  <a:txBody>
                    <a:bodyPr/>
                    <a:lstStyle/>
                    <a:p>
                      <a:pPr marL="342900" lvl="0" indent="-342900">
                        <a:spcAft>
                          <a:spcPts val="0"/>
                        </a:spcAft>
                        <a:buFont typeface="+mj-lt"/>
                        <a:buNone/>
                      </a:pPr>
                      <a:r>
                        <a:rPr lang="en-US" sz="1000" b="1" dirty="0" smtClean="0">
                          <a:solidFill>
                            <a:schemeClr val="tx1"/>
                          </a:solidFill>
                          <a:latin typeface="Calibri"/>
                          <a:ea typeface="Calibri"/>
                          <a:cs typeface="Arial"/>
                        </a:rPr>
                        <a:t>III. </a:t>
                      </a:r>
                      <a:r>
                        <a:rPr lang="ru-RU" sz="1000" b="1" dirty="0" err="1" smtClean="0">
                          <a:solidFill>
                            <a:schemeClr val="tx1"/>
                          </a:solidFill>
                          <a:latin typeface="Calibri"/>
                          <a:ea typeface="Calibri"/>
                          <a:cs typeface="Arial"/>
                        </a:rPr>
                        <a:t>Carrying</a:t>
                      </a:r>
                      <a:r>
                        <a:rPr lang="ru-RU" sz="1000" b="1" dirty="0" smtClean="0">
                          <a:solidFill>
                            <a:schemeClr val="tx1"/>
                          </a:solidFill>
                          <a:latin typeface="Calibri"/>
                          <a:ea typeface="Calibri"/>
                          <a:cs typeface="Arial"/>
                        </a:rPr>
                        <a:t> </a:t>
                      </a:r>
                      <a:r>
                        <a:rPr lang="ru-RU" sz="1000" b="1" dirty="0" err="1">
                          <a:solidFill>
                            <a:schemeClr val="tx1"/>
                          </a:solidFill>
                          <a:latin typeface="Calibri"/>
                          <a:ea typeface="Calibri"/>
                          <a:cs typeface="Arial"/>
                        </a:rPr>
                        <a:t>out</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of</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physical</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experiments</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on</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Nuclotron</a:t>
                      </a:r>
                      <a:r>
                        <a:rPr lang="ru-RU" sz="1000" b="1" dirty="0">
                          <a:solidFill>
                            <a:schemeClr val="tx1"/>
                          </a:solidFill>
                          <a:latin typeface="Calibri"/>
                          <a:ea typeface="Calibri"/>
                          <a:cs typeface="Arial"/>
                        </a:rPr>
                        <a:t> M" </a:t>
                      </a:r>
                      <a:r>
                        <a:rPr lang="ru-RU" sz="1000" b="1" dirty="0" err="1">
                          <a:solidFill>
                            <a:schemeClr val="tx1"/>
                          </a:solidFill>
                          <a:latin typeface="Calibri"/>
                          <a:ea typeface="Calibri"/>
                          <a:cs typeface="Arial"/>
                        </a:rPr>
                        <a:t>and</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Phasotron</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according</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to</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the</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schedule</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of</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setups</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work</a:t>
                      </a:r>
                      <a:r>
                        <a:rPr lang="ru-RU" sz="1000" b="1" dirty="0">
                          <a:solidFill>
                            <a:schemeClr val="tx1"/>
                          </a:solidFill>
                          <a:latin typeface="Calibri"/>
                          <a:ea typeface="Calibri"/>
                          <a:cs typeface="Arial"/>
                        </a:rPr>
                        <a:t>)</a:t>
                      </a:r>
                      <a:endParaRPr lang="ru-RU" sz="1000" dirty="0">
                        <a:solidFill>
                          <a:schemeClr val="tx1"/>
                        </a:solidFill>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79738">
                <a:tc>
                  <a:txBody>
                    <a:bodyPr/>
                    <a:lstStyle/>
                    <a:p>
                      <a:pPr indent="0">
                        <a:spcAft>
                          <a:spcPts val="600"/>
                        </a:spcAft>
                      </a:pPr>
                      <a:r>
                        <a:rPr lang="en-US" sz="1000" dirty="0">
                          <a:solidFill>
                            <a:schemeClr val="tx1"/>
                          </a:solidFill>
                          <a:latin typeface="Calibri"/>
                          <a:ea typeface="Calibri"/>
                          <a:cs typeface="Times New Roman"/>
                        </a:rPr>
                        <a:t>“Quinta”</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dirty="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xmlns="" val="10014"/>
                  </a:ext>
                </a:extLst>
              </a:tr>
              <a:tr h="127581">
                <a:tc>
                  <a:txBody>
                    <a:bodyPr/>
                    <a:lstStyle/>
                    <a:p>
                      <a:pPr indent="0">
                        <a:spcAft>
                          <a:spcPts val="600"/>
                        </a:spcAft>
                      </a:pPr>
                      <a:r>
                        <a:rPr lang="ru-RU" sz="1000" dirty="0">
                          <a:solidFill>
                            <a:schemeClr val="tx1"/>
                          </a:solidFill>
                          <a:latin typeface="Calibri"/>
                          <a:ea typeface="Calibri"/>
                          <a:cs typeface="Arial"/>
                        </a:rPr>
                        <a:t>"</a:t>
                      </a:r>
                      <a:r>
                        <a:rPr lang="ru-RU" sz="1000" dirty="0" err="1">
                          <a:solidFill>
                            <a:schemeClr val="tx1"/>
                          </a:solidFill>
                          <a:latin typeface="Calibri"/>
                          <a:ea typeface="Calibri"/>
                          <a:cs typeface="Arial"/>
                        </a:rPr>
                        <a:t>Big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uranium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target</a:t>
                      </a:r>
                      <a:r>
                        <a:rPr lang="ru-RU" sz="1000" dirty="0">
                          <a:solidFill>
                            <a:schemeClr val="tx1"/>
                          </a:solidFill>
                          <a:latin typeface="Calibri"/>
                          <a:ea typeface="Calibri"/>
                          <a:cs typeface="Arial"/>
                        </a:rPr>
                        <a: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xmlns="" val="10015"/>
                  </a:ext>
                </a:extLst>
              </a:tr>
              <a:tr h="79738">
                <a:tc>
                  <a:txBody>
                    <a:bodyPr/>
                    <a:lstStyle/>
                    <a:p>
                      <a:pPr indent="457200">
                        <a:spcAft>
                          <a:spcPts val="600"/>
                        </a:spcAft>
                      </a:pPr>
                      <a:endParaRPr lang="en-US" sz="1000" dirty="0">
                        <a:solidFill>
                          <a:schemeClr val="tx1"/>
                        </a:solidFill>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55163">
                <a:tc>
                  <a:txBody>
                    <a:bodyPr/>
                    <a:lstStyle/>
                    <a:p>
                      <a:pPr marL="342900" lvl="0" indent="-342900">
                        <a:spcAft>
                          <a:spcPts val="0"/>
                        </a:spcAft>
                        <a:buFont typeface="+mj-lt"/>
                        <a:buNone/>
                      </a:pPr>
                      <a:r>
                        <a:rPr lang="en-US" sz="1000" b="1" dirty="0" smtClean="0">
                          <a:solidFill>
                            <a:schemeClr val="tx1"/>
                          </a:solidFill>
                          <a:latin typeface="Calibri"/>
                          <a:ea typeface="Calibri"/>
                          <a:cs typeface="Times New Roman"/>
                        </a:rPr>
                        <a:t>IV. Design-theoretical </a:t>
                      </a:r>
                      <a:r>
                        <a:rPr lang="en-US" sz="1000" b="1" dirty="0">
                          <a:solidFill>
                            <a:schemeClr val="tx1"/>
                          </a:solidFill>
                          <a:latin typeface="Calibri"/>
                          <a:ea typeface="Calibri"/>
                          <a:cs typeface="Times New Roman"/>
                        </a:rPr>
                        <a:t>activities aimed at prediction and improvement </a:t>
                      </a:r>
                      <a:endParaRPr lang="ru-RU" sz="1000" dirty="0">
                        <a:solidFill>
                          <a:schemeClr val="tx1"/>
                        </a:solidFill>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xmlns="" val="10017"/>
                  </a:ext>
                </a:extLst>
              </a:tr>
              <a:tr h="79738">
                <a:tc>
                  <a:txBody>
                    <a:bodyPr/>
                    <a:lstStyle/>
                    <a:p>
                      <a:pPr indent="457200">
                        <a:spcAft>
                          <a:spcPts val="0"/>
                        </a:spcAft>
                      </a:pPr>
                      <a:endParaRPr lang="en-US" sz="1000" dirty="0">
                        <a:solidFill>
                          <a:schemeClr val="tx1"/>
                        </a:solidFill>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574117">
                <a:tc>
                  <a:txBody>
                    <a:bodyPr/>
                    <a:lstStyle/>
                    <a:p>
                      <a:pPr marL="342900" lvl="0" indent="-342900">
                        <a:spcAft>
                          <a:spcPts val="0"/>
                        </a:spcAft>
                        <a:buFont typeface="+mj-lt"/>
                        <a:buNone/>
                      </a:pPr>
                      <a:r>
                        <a:rPr lang="en-US" sz="1000" b="1" dirty="0" smtClean="0">
                          <a:solidFill>
                            <a:schemeClr val="tx1"/>
                          </a:solidFill>
                          <a:latin typeface="Calibri"/>
                          <a:ea typeface="Calibri"/>
                          <a:cs typeface="Times New Roman"/>
                        </a:rPr>
                        <a:t>V. Experimental </a:t>
                      </a:r>
                      <a:r>
                        <a:rPr lang="en-US" sz="1000" b="1" dirty="0">
                          <a:solidFill>
                            <a:schemeClr val="tx1"/>
                          </a:solidFill>
                          <a:latin typeface="Calibri"/>
                          <a:ea typeface="Calibri"/>
                          <a:cs typeface="Times New Roman"/>
                        </a:rPr>
                        <a:t>data processing. Refinement and development of new algorithms, models and programs in order to achieve the project goals.</a:t>
                      </a:r>
                      <a:endParaRPr lang="ru-RU" sz="1000" dirty="0">
                        <a:solidFill>
                          <a:schemeClr val="tx1"/>
                        </a:solidFill>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xmlns="" val="10019"/>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6147" name="Object 3"/>
          <p:cNvPicPr>
            <a:picLocks noChangeArrowheads="1"/>
          </p:cNvPicPr>
          <p:nvPr/>
        </p:nvPicPr>
        <p:blipFill>
          <a:blip r:embed="rId2" cstate="print">
            <a:extLst>
              <a:ext uri="{28A0092B-C50C-407E-A947-70E740481C1C}">
                <a14:useLocalDpi xmlns:a14="http://schemas.microsoft.com/office/drawing/2010/main" val="0"/>
              </a:ext>
            </a:extLst>
          </a:blip>
          <a:srcRect l="-1630" t="-3946" r="-835" b="-851"/>
          <a:stretch>
            <a:fillRect/>
          </a:stretch>
        </p:blipFill>
        <p:spPr bwMode="auto">
          <a:xfrm>
            <a:off x="539552" y="836712"/>
            <a:ext cx="3629199" cy="263590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3907" name="Rectangle 3"/>
          <p:cNvSpPr>
            <a:spLocks noChangeArrowheads="1"/>
          </p:cNvSpPr>
          <p:nvPr/>
        </p:nvSpPr>
        <p:spPr bwMode="auto">
          <a:xfrm>
            <a:off x="139558" y="4077072"/>
            <a:ext cx="9034530" cy="2308324"/>
          </a:xfrm>
          <a:prstGeom prst="rect">
            <a:avLst/>
          </a:prstGeom>
          <a:noFill/>
          <a:ln w="9525">
            <a:noFill/>
            <a:miter lim="800000"/>
            <a:headEnd/>
            <a:tailEnd/>
          </a:ln>
          <a:effectLst/>
        </p:spPr>
        <p:txBody>
          <a:bodyPr wrap="square" anchor="ctr">
            <a:spAutoFit/>
          </a:bodyPr>
          <a:lstStyle/>
          <a:p>
            <a:pPr indent="381000" algn="ctr" eaLnBrk="1" hangingPunct="1">
              <a:defRPr/>
            </a:pPr>
            <a:r>
              <a:rPr lang="en-US" sz="1600" b="1" dirty="0" smtClean="0">
                <a:solidFill>
                  <a:srgbClr val="FF0000"/>
                </a:solidFill>
                <a:latin typeface="Times New Roman" panose="02020603050405020304" pitchFamily="18" charset="0"/>
                <a:ea typeface="Calibri" pitchFamily="34" charset="0"/>
                <a:cs typeface="Times New Roman" panose="02020603050405020304" pitchFamily="18" charset="0"/>
              </a:rPr>
              <a:t>Scheme of obtaining nuclear energy with the use of charged particles beams:</a:t>
            </a:r>
            <a:endParaRPr lang="en-US" sz="1600" b="1" dirty="0" smtClean="0">
              <a:solidFill>
                <a:srgbClr val="FF0000"/>
              </a:solidFill>
              <a:latin typeface="Times New Roman" panose="02020603050405020304" pitchFamily="18" charset="0"/>
              <a:cs typeface="Times New Roman" panose="02020603050405020304" pitchFamily="18" charset="0"/>
            </a:endParaRPr>
          </a:p>
          <a:p>
            <a:pPr indent="381000">
              <a:defRPr/>
            </a:pPr>
            <a:endParaRPr lang="en-US" sz="1600" b="1" dirty="0" smtClean="0">
              <a:latin typeface="Times New Roman" panose="02020603050405020304" pitchFamily="18" charset="0"/>
              <a:ea typeface="Calibri" pitchFamily="34" charset="0"/>
              <a:cs typeface="Times New Roman" panose="02020603050405020304" pitchFamily="18" charset="0"/>
            </a:endParaRPr>
          </a:p>
          <a:p>
            <a:pPr eaLnBrk="1" hangingPunct="1">
              <a:defRPr/>
            </a:pPr>
            <a:r>
              <a:rPr lang="en-US" sz="1600" b="1" dirty="0" smtClean="0">
                <a:latin typeface="Times New Roman" panose="02020603050405020304" pitchFamily="18" charset="0"/>
                <a:cs typeface="Times New Roman" panose="02020603050405020304" pitchFamily="18" charset="0"/>
              </a:rPr>
              <a:t>Classic electronuclear </a:t>
            </a:r>
            <a:r>
              <a:rPr lang="en-US" sz="1600" b="1" dirty="0" smtClean="0">
                <a:solidFill>
                  <a:srgbClr val="FF00FF"/>
                </a:solidFill>
                <a:latin typeface="Times New Roman" panose="02020603050405020304" pitchFamily="18" charset="0"/>
                <a:cs typeface="Times New Roman" panose="02020603050405020304" pitchFamily="18" charset="0"/>
              </a:rPr>
              <a:t>(ADS - Accelerator Driven Systems) </a:t>
            </a:r>
            <a:r>
              <a:rPr lang="en-US" sz="1600" b="1" dirty="0" smtClean="0">
                <a:latin typeface="Times New Roman" panose="02020603050405020304" pitchFamily="18" charset="0"/>
                <a:cs typeface="Times New Roman" panose="02020603050405020304" pitchFamily="18" charset="0"/>
              </a:rPr>
              <a:t>scheme – proton accelerator (~ 1 GeV),</a:t>
            </a:r>
          </a:p>
          <a:p>
            <a:pPr eaLnBrk="1" hangingPunct="1">
              <a:defRPr/>
            </a:pPr>
            <a:r>
              <a:rPr lang="en-US" sz="1600" b="1" dirty="0" smtClean="0">
                <a:latin typeface="Times New Roman" panose="02020603050405020304" pitchFamily="18" charset="0"/>
                <a:cs typeface="Times New Roman" panose="02020603050405020304" pitchFamily="18" charset="0"/>
              </a:rPr>
              <a:t>              slightly subcritical reactor core (project MYRRHA)</a:t>
            </a:r>
          </a:p>
          <a:p>
            <a:pPr eaLnBrk="1" hangingPunct="1">
              <a:defRPr/>
            </a:pPr>
            <a:endParaRPr lang="en-US" sz="1600" b="1" dirty="0" smtClean="0">
              <a:latin typeface="Times New Roman" panose="02020603050405020304" pitchFamily="18" charset="0"/>
              <a:cs typeface="Times New Roman" panose="02020603050405020304" pitchFamily="18" charset="0"/>
            </a:endParaRPr>
          </a:p>
          <a:p>
            <a:pPr eaLnBrk="1" hangingPunct="1">
              <a:defRPr/>
            </a:pPr>
            <a:r>
              <a:rPr lang="en-US" sz="1600" b="1" dirty="0" smtClean="0">
                <a:solidFill>
                  <a:srgbClr val="FF00FF"/>
                </a:solidFill>
                <a:latin typeface="Times New Roman" panose="02020603050405020304" pitchFamily="18" charset="0"/>
                <a:ea typeface="Calibri" pitchFamily="34" charset="0"/>
                <a:cs typeface="Times New Roman" panose="02020603050405020304" pitchFamily="18" charset="0"/>
              </a:rPr>
              <a:t>RNT</a:t>
            </a:r>
            <a:r>
              <a:rPr lang="en-US" sz="1600" b="1" dirty="0" smtClean="0">
                <a:latin typeface="Times New Roman" panose="02020603050405020304" pitchFamily="18" charset="0"/>
                <a:ea typeface="Calibri" pitchFamily="34" charset="0"/>
                <a:cs typeface="Times New Roman" panose="02020603050405020304" pitchFamily="18" charset="0"/>
              </a:rPr>
              <a:t> </a:t>
            </a:r>
            <a:r>
              <a:rPr lang="en-US" sz="1600" b="1" dirty="0" smtClean="0">
                <a:solidFill>
                  <a:srgbClr val="FF00FF"/>
                </a:solidFill>
                <a:latin typeface="Times New Roman" panose="02020603050405020304" pitchFamily="18" charset="0"/>
                <a:ea typeface="Calibri" pitchFamily="34" charset="0"/>
                <a:cs typeface="Times New Roman" panose="02020603050405020304" pitchFamily="18" charset="0"/>
              </a:rPr>
              <a:t>(relativistic nuclear technology)</a:t>
            </a:r>
            <a:r>
              <a:rPr lang="en-US" sz="1600" b="1" dirty="0" smtClean="0">
                <a:latin typeface="Times New Roman" panose="02020603050405020304" pitchFamily="18" charset="0"/>
                <a:ea typeface="Calibri" pitchFamily="34" charset="0"/>
                <a:cs typeface="Times New Roman" panose="02020603050405020304" pitchFamily="18" charset="0"/>
              </a:rPr>
              <a:t>  - extremely hard neutron spectrum formed by beams </a:t>
            </a:r>
          </a:p>
          <a:p>
            <a:pPr eaLnBrk="1" hangingPunct="1">
              <a:defRPr/>
            </a:pPr>
            <a:r>
              <a:rPr lang="en-US" sz="1600" b="1" dirty="0" smtClean="0">
                <a:latin typeface="Times New Roman" panose="02020603050405020304" pitchFamily="18" charset="0"/>
                <a:ea typeface="Calibri" pitchFamily="34" charset="0"/>
                <a:cs typeface="Times New Roman" panose="02020603050405020304" pitchFamily="18" charset="0"/>
              </a:rPr>
              <a:t>              of relativistic particles ~ 10 GeV inside deeply subcritical, quasi infinite reactor core.</a:t>
            </a:r>
            <a:endParaRPr lang="en-US" sz="1600" b="1" dirty="0" smtClean="0">
              <a:latin typeface="Times New Roman" panose="02020603050405020304" pitchFamily="18" charset="0"/>
              <a:cs typeface="Times New Roman" panose="02020603050405020304" pitchFamily="18" charset="0"/>
            </a:endParaRPr>
          </a:p>
          <a:p>
            <a:pPr eaLnBrk="1" hangingPunct="1">
              <a:defRPr/>
            </a:pPr>
            <a:endParaRPr lang="en-US" sz="1600" b="1" dirty="0" smtClean="0">
              <a:latin typeface="Times New Roman" panose="02020603050405020304" pitchFamily="18" charset="0"/>
              <a:cs typeface="Times New Roman" panose="02020603050405020304" pitchFamily="18" charset="0"/>
            </a:endParaRPr>
          </a:p>
          <a:p>
            <a:pPr eaLnBrk="1" hangingPunct="1">
              <a:defRPr/>
            </a:pPr>
            <a:r>
              <a:rPr lang="en-US" sz="1600" b="1" dirty="0" smtClean="0">
                <a:solidFill>
                  <a:srgbClr val="FF00FF"/>
                </a:solidFill>
                <a:latin typeface="Times New Roman" panose="02020603050405020304" pitchFamily="18" charset="0"/>
                <a:cs typeface="Times New Roman" panose="02020603050405020304" pitchFamily="18" charset="0"/>
              </a:rPr>
              <a:t>Usage of heavier ions (~0,5 </a:t>
            </a:r>
            <a:r>
              <a:rPr lang="en-US" sz="1600" b="1" dirty="0" err="1" smtClean="0">
                <a:solidFill>
                  <a:srgbClr val="FF00FF"/>
                </a:solidFill>
                <a:latin typeface="Times New Roman" panose="02020603050405020304" pitchFamily="18" charset="0"/>
                <a:cs typeface="Times New Roman" panose="02020603050405020304" pitchFamily="18" charset="0"/>
              </a:rPr>
              <a:t>AGeV</a:t>
            </a:r>
            <a:r>
              <a:rPr lang="en-US" sz="1600" b="1" dirty="0" smtClean="0">
                <a:solidFill>
                  <a:srgbClr val="FF00FF"/>
                </a:solidFill>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 light element target core, relatively small target, compact system.  </a:t>
            </a:r>
            <a:endParaRPr lang="en-US" sz="1600" b="1" dirty="0">
              <a:latin typeface="Times New Roman" panose="02020603050405020304" pitchFamily="18" charset="0"/>
              <a:cs typeface="Times New Roman" panose="02020603050405020304" pitchFamily="18" charset="0"/>
            </a:endParaRPr>
          </a:p>
        </p:txBody>
      </p:sp>
      <p:sp>
        <p:nvSpPr>
          <p:cNvPr id="6149" name="Rectangle 6"/>
          <p:cNvSpPr>
            <a:spLocks noChangeArrowheads="1"/>
          </p:cNvSpPr>
          <p:nvPr/>
        </p:nvSpPr>
        <p:spPr bwMode="auto">
          <a:xfrm>
            <a:off x="214313" y="142875"/>
            <a:ext cx="1598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300"/>
              </a:spcAft>
            </a:pPr>
            <a:r>
              <a:rPr lang="en-US" altLang="ru-RU" sz="1800" b="1" dirty="0">
                <a:solidFill>
                  <a:srgbClr val="FFFF00"/>
                </a:solidFill>
                <a:latin typeface="Book Antiqua" panose="02040602050305030304" pitchFamily="18" charset="0"/>
              </a:rPr>
              <a:t>Introduction</a:t>
            </a:r>
            <a:endParaRPr lang="ru-RU" altLang="ru-RU" sz="1800" b="1" dirty="0">
              <a:solidFill>
                <a:srgbClr val="FFFF00"/>
              </a:solidFill>
              <a:latin typeface="Book Antiqua" panose="02040602050305030304" pitchFamily="18" charset="0"/>
            </a:endParaRPr>
          </a:p>
        </p:txBody>
      </p:sp>
      <p:sp>
        <p:nvSpPr>
          <p:cNvPr id="2" name="TextovéPole 1"/>
          <p:cNvSpPr txBox="1"/>
          <p:nvPr/>
        </p:nvSpPr>
        <p:spPr bwMode="auto">
          <a:xfrm>
            <a:off x="4860032" y="959479"/>
            <a:ext cx="3557125" cy="745159"/>
          </a:xfrm>
          <a:prstGeom prst="rect">
            <a:avLst/>
          </a:prstGeom>
          <a:grpFill/>
          <a:ln w="9525">
            <a:noFill/>
            <a:round/>
            <a:headEnd/>
            <a:tailEnd/>
          </a:ln>
        </p:spPr>
        <p:txBody>
          <a:bodyPr wrap="none" lIns="64800" tIns="33696" rIns="64800" bIns="33696" rtlCol="0">
            <a:spAutoFit/>
          </a:bodyPr>
          <a:lstStyle/>
          <a:p>
            <a:pPr algn="ctr" eaLnBrk="0" hangingPunct="0"/>
            <a:r>
              <a:rPr lang="en-US" b="1" dirty="0" smtClean="0">
                <a:solidFill>
                  <a:srgbClr val="FF0000"/>
                </a:solidFill>
                <a:latin typeface="Times New Roman" panose="02020603050405020304" pitchFamily="18" charset="0"/>
                <a:cs typeface="Times New Roman" panose="02020603050405020304" pitchFamily="18" charset="0"/>
              </a:rPr>
              <a:t>JINR </a:t>
            </a:r>
            <a:r>
              <a:rPr lang="en-US" b="1" dirty="0" err="1" smtClean="0">
                <a:solidFill>
                  <a:srgbClr val="FF0000"/>
                </a:solidFill>
                <a:latin typeface="Times New Roman" panose="02020603050405020304" pitchFamily="18" charset="0"/>
                <a:cs typeface="Times New Roman" panose="02020603050405020304" pitchFamily="18" charset="0"/>
              </a:rPr>
              <a:t>Dubna</a:t>
            </a:r>
            <a:r>
              <a:rPr lang="en-US" b="1" dirty="0" smtClean="0">
                <a:solidFill>
                  <a:srgbClr val="FF0000"/>
                </a:solidFill>
                <a:latin typeface="Times New Roman" panose="02020603050405020304" pitchFamily="18" charset="0"/>
                <a:cs typeface="Times New Roman" panose="02020603050405020304" pitchFamily="18" charset="0"/>
              </a:rPr>
              <a:t> accelerators</a:t>
            </a:r>
          </a:p>
          <a:p>
            <a:pPr algn="ctr" eaLnBrk="0" hangingPunct="0"/>
            <a:endParaRPr lang="cs-CZ" sz="800" b="1" dirty="0" smtClean="0">
              <a:solidFill>
                <a:srgbClr val="FF0000"/>
              </a:solidFill>
              <a:latin typeface="Times New Roman" panose="02020603050405020304" pitchFamily="18" charset="0"/>
              <a:cs typeface="Times New Roman" panose="02020603050405020304" pitchFamily="18" charset="0"/>
            </a:endParaRPr>
          </a:p>
          <a:p>
            <a:pPr algn="ctr" eaLnBrk="0" hangingPunct="0"/>
            <a:r>
              <a:rPr lang="en-US" b="1" dirty="0" smtClean="0">
                <a:solidFill>
                  <a:srgbClr val="FF0000"/>
                </a:solidFill>
                <a:latin typeface="Times New Roman" panose="02020603050405020304" pitchFamily="18" charset="0"/>
                <a:cs typeface="Times New Roman" panose="02020603050405020304" pitchFamily="18" charset="0"/>
              </a:rPr>
              <a:t>ideal tools to test different schemes</a:t>
            </a:r>
          </a:p>
        </p:txBody>
      </p:sp>
      <p:pic>
        <p:nvPicPr>
          <p:cNvPr id="48130"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820" y="2112911"/>
            <a:ext cx="1933231" cy="1359706"/>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http://theor.jinr.ru/meetings/2006/roundtable/images/nuclotr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2112911"/>
            <a:ext cx="2557756" cy="1363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87624" y="142875"/>
            <a:ext cx="6384751" cy="714375"/>
          </a:xfrm>
        </p:spPr>
        <p:txBody>
          <a:bodyPr/>
          <a:lstStyle/>
          <a:p>
            <a:pPr eaLnBrk="1" hangingPunct="1"/>
            <a:r>
              <a:rPr lang="en-US" altLang="ru-RU" sz="2400" b="1" i="1" dirty="0" smtClean="0">
                <a:solidFill>
                  <a:srgbClr val="FFFF00"/>
                </a:solidFill>
              </a:rPr>
              <a:t>Basic experimental </a:t>
            </a:r>
            <a:r>
              <a:rPr lang="cs-CZ" altLang="ru-RU" sz="2400" b="1" i="1" dirty="0" err="1" smtClean="0">
                <a:solidFill>
                  <a:srgbClr val="FFFF00"/>
                </a:solidFill>
              </a:rPr>
              <a:t>goals</a:t>
            </a:r>
            <a:r>
              <a:rPr lang="en-US" altLang="ru-RU" sz="2400" b="1" i="1" dirty="0" smtClean="0">
                <a:solidFill>
                  <a:srgbClr val="FFFF00"/>
                </a:solidFill>
              </a:rPr>
              <a:t> for setup "Quinta"</a:t>
            </a:r>
            <a:endParaRPr lang="ru-RU" altLang="ru-RU" sz="2400" b="1" i="1" dirty="0" smtClean="0">
              <a:solidFill>
                <a:srgbClr val="FFFF00"/>
              </a:solidFill>
            </a:endParaRPr>
          </a:p>
        </p:txBody>
      </p:sp>
      <p:sp>
        <p:nvSpPr>
          <p:cNvPr id="7171" name="Content Placeholder 2"/>
          <p:cNvSpPr>
            <a:spLocks noGrp="1"/>
          </p:cNvSpPr>
          <p:nvPr>
            <p:ph idx="1"/>
          </p:nvPr>
        </p:nvSpPr>
        <p:spPr>
          <a:xfrm>
            <a:off x="827584" y="1628800"/>
            <a:ext cx="7786688" cy="4392488"/>
          </a:xfrm>
          <a:solidFill>
            <a:schemeClr val="bg1">
              <a:alpha val="39999"/>
            </a:schemeClr>
          </a:solidFill>
        </p:spPr>
        <p:txBody>
          <a:bodyPr/>
          <a:lstStyle/>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Determination of the energy spectrum of the neutrons generated in the uranium target with a beam of relativistic particles, a comparison of the experimental data with calculations based on different methods.</a:t>
            </a:r>
            <a:endParaRPr lang="ru-RU" altLang="ru-RU" sz="1800" b="1" dirty="0" smtClean="0">
              <a:solidFill>
                <a:srgbClr val="0000CC"/>
              </a:solidFill>
              <a:latin typeface="Times New Roman" panose="02020603050405020304" pitchFamily="18" charset="0"/>
              <a:cs typeface="Times New Roman" panose="02020603050405020304" pitchFamily="18" charset="0"/>
            </a:endParaRPr>
          </a:p>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Determination of the spatial distribution of neutron leakage, their dependence on the energy of incident particles.</a:t>
            </a:r>
            <a:endParaRPr lang="ru-RU" altLang="ru-RU" sz="1800" b="1" dirty="0" smtClean="0">
              <a:solidFill>
                <a:srgbClr val="0000CC"/>
              </a:solidFill>
              <a:latin typeface="Times New Roman" panose="02020603050405020304" pitchFamily="18" charset="0"/>
              <a:cs typeface="Times New Roman" panose="02020603050405020304" pitchFamily="18" charset="0"/>
            </a:endParaRPr>
          </a:p>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Measuring the energy yield from deeply subcritical assembly, its dependence on the energy of incident particles.</a:t>
            </a:r>
            <a:endParaRPr lang="ru-RU" altLang="ru-RU" sz="1800" b="1" dirty="0" smtClean="0">
              <a:solidFill>
                <a:srgbClr val="0000CC"/>
              </a:solidFill>
              <a:latin typeface="Times New Roman" panose="02020603050405020304" pitchFamily="18" charset="0"/>
              <a:cs typeface="Times New Roman" panose="02020603050405020304" pitchFamily="18" charset="0"/>
            </a:endParaRPr>
          </a:p>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The study of transmutation of minor actinides by neutron spectrum generated in a deeply subcritical assembly.</a:t>
            </a:r>
          </a:p>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Important methodical studies connected with beam monitoring</a:t>
            </a:r>
          </a:p>
          <a:p>
            <a:pPr marL="0" indent="0" eaLnBrk="1" hangingPunct="1">
              <a:spcAft>
                <a:spcPts val="600"/>
              </a:spcAft>
              <a:buNone/>
            </a:pPr>
            <a:endParaRPr lang="en-US" altLang="ru-RU" sz="1600" dirty="0" smtClean="0">
              <a:solidFill>
                <a:srgbClr val="0000CC"/>
              </a:solidFill>
              <a:latin typeface="Times New Roman" panose="02020603050405020304" pitchFamily="18" charset="0"/>
              <a:cs typeface="Times New Roman" panose="02020603050405020304" pitchFamily="18" charset="0"/>
            </a:endParaRPr>
          </a:p>
          <a:p>
            <a:pPr marL="0" indent="0" eaLnBrk="1" hangingPunct="1">
              <a:spcBef>
                <a:spcPts val="0"/>
              </a:spcBef>
              <a:spcAft>
                <a:spcPts val="0"/>
              </a:spcAft>
              <a:buNone/>
            </a:pPr>
            <a:r>
              <a:rPr lang="en-US" altLang="ru-RU" sz="1800" b="1" dirty="0" smtClean="0">
                <a:solidFill>
                  <a:srgbClr val="C00000"/>
                </a:solidFill>
                <a:latin typeface="Times New Roman" panose="02020603050405020304" pitchFamily="18" charset="0"/>
                <a:cs typeface="Times New Roman" panose="02020603050405020304" pitchFamily="18" charset="0"/>
              </a:rPr>
              <a:t>Main scientific goal:   Accurate and reliable nuclear data – benchmark and  </a:t>
            </a:r>
          </a:p>
          <a:p>
            <a:pPr marL="0" indent="0" eaLnBrk="1" hangingPunct="1">
              <a:spcBef>
                <a:spcPts val="0"/>
              </a:spcBef>
              <a:spcAft>
                <a:spcPts val="0"/>
              </a:spcAft>
              <a:buNone/>
            </a:pPr>
            <a:r>
              <a:rPr lang="en-US" altLang="ru-RU" sz="1800" b="1" dirty="0" smtClean="0">
                <a:solidFill>
                  <a:srgbClr val="C00000"/>
                </a:solidFill>
                <a:latin typeface="Times New Roman" panose="02020603050405020304" pitchFamily="18" charset="0"/>
                <a:cs typeface="Times New Roman" panose="02020603050405020304" pitchFamily="18" charset="0"/>
              </a:rPr>
              <a:t>                                    improvement of models and codes</a:t>
            </a:r>
          </a:p>
          <a:p>
            <a:pPr marL="0" indent="0" eaLnBrk="1" hangingPunct="1">
              <a:spcAft>
                <a:spcPts val="600"/>
              </a:spcAft>
              <a:buNone/>
            </a:pPr>
            <a:endParaRPr lang="en-US" altLang="ru-RU" sz="1600" dirty="0" smtClean="0">
              <a:solidFill>
                <a:srgbClr val="0000CC"/>
              </a:solidFill>
            </a:endParaRPr>
          </a:p>
          <a:p>
            <a:pPr marL="0" indent="0" eaLnBrk="1" hangingPunct="1">
              <a:spcAft>
                <a:spcPts val="600"/>
              </a:spcAft>
              <a:buNone/>
            </a:pPr>
            <a:endParaRPr lang="en-US" altLang="ru-RU" sz="1600" dirty="0" smtClean="0">
              <a:solidFill>
                <a:srgbClr val="0000CC"/>
              </a:solidFill>
            </a:endParaRPr>
          </a:p>
          <a:p>
            <a:pPr marL="0" indent="0" eaLnBrk="1" hangingPunct="1">
              <a:spcAft>
                <a:spcPts val="600"/>
              </a:spcAft>
              <a:buNone/>
            </a:pPr>
            <a:endParaRPr lang="en-US" altLang="ru-RU" sz="1600" dirty="0" smtClean="0">
              <a:solidFill>
                <a:srgbClr val="0000CC"/>
              </a:solidFill>
            </a:endParaRPr>
          </a:p>
        </p:txBody>
      </p:sp>
      <p:sp>
        <p:nvSpPr>
          <p:cNvPr id="2" name="TextovéPole 1"/>
          <p:cNvSpPr txBox="1"/>
          <p:nvPr/>
        </p:nvSpPr>
        <p:spPr bwMode="auto">
          <a:xfrm>
            <a:off x="1856842" y="857250"/>
            <a:ext cx="5046314" cy="345049"/>
          </a:xfrm>
          <a:prstGeom prst="rect">
            <a:avLst/>
          </a:prstGeom>
          <a:grpFill/>
          <a:ln w="9525">
            <a:noFill/>
            <a:round/>
            <a:headEnd/>
            <a:tailEnd/>
          </a:ln>
        </p:spPr>
        <p:txBody>
          <a:bodyPr wrap="none" lIns="64800" tIns="33696" rIns="64800" bIns="33696" rtlCol="0">
            <a:spAutoFit/>
          </a:bodyPr>
          <a:lstStyle/>
          <a:p>
            <a:pPr eaLnBrk="0" hangingPunct="0"/>
            <a:r>
              <a:rPr lang="en-US" dirty="0" smtClean="0">
                <a:solidFill>
                  <a:srgbClr val="000000"/>
                </a:solidFill>
                <a:latin typeface="Times New Roman" panose="02020603050405020304" pitchFamily="18" charset="0"/>
                <a:cs typeface="Times New Roman" panose="02020603050405020304" pitchFamily="18" charset="0"/>
              </a:rPr>
              <a:t>(Continuation of previous program with E+T set-up)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8267"/>
            <a:ext cx="8229600" cy="563041"/>
          </a:xfrm>
        </p:spPr>
        <p:txBody>
          <a:bodyPr/>
          <a:lstStyle/>
          <a:p>
            <a:r>
              <a:rPr lang="en-US" sz="2400" b="1" i="1" dirty="0" smtClean="0">
                <a:solidFill>
                  <a:srgbClr val="FFFF00"/>
                </a:solidFill>
                <a:cs typeface="Times New Roman" panose="02020603050405020304" pitchFamily="18" charset="0"/>
              </a:rPr>
              <a:t>Not only scientific goals</a:t>
            </a:r>
            <a:endParaRPr lang="en-US" sz="2400" b="1" i="1" dirty="0">
              <a:solidFill>
                <a:srgbClr val="FFFF00"/>
              </a:solidFill>
              <a:cs typeface="Times New Roman" panose="02020603050405020304" pitchFamily="18" charset="0"/>
            </a:endParaRPr>
          </a:p>
        </p:txBody>
      </p:sp>
      <p:pic>
        <p:nvPicPr>
          <p:cNvPr id="4" name="Picture 58"/>
          <p:cNvPicPr>
            <a:picLocks noGrp="1" noChangeAspect="1"/>
          </p:cNvPicPr>
          <p:nvPr>
            <p:ph idx="1"/>
          </p:nvPr>
        </p:nvPicPr>
        <p:blipFill>
          <a:blip r:embed="rId2"/>
          <a:stretch>
            <a:fillRect/>
          </a:stretch>
        </p:blipFill>
        <p:spPr>
          <a:xfrm>
            <a:off x="5127132" y="1039468"/>
            <a:ext cx="3868352" cy="4551651"/>
          </a:xfrm>
          <a:prstGeom prst="rect">
            <a:avLst/>
          </a:prstGeom>
        </p:spPr>
      </p:pic>
      <p:sp>
        <p:nvSpPr>
          <p:cNvPr id="6" name="TextovéPole 5"/>
          <p:cNvSpPr txBox="1"/>
          <p:nvPr/>
        </p:nvSpPr>
        <p:spPr bwMode="auto">
          <a:xfrm>
            <a:off x="199846" y="940737"/>
            <a:ext cx="4911915" cy="1453045"/>
          </a:xfrm>
          <a:prstGeom prst="rect">
            <a:avLst/>
          </a:prstGeom>
          <a:grpFill/>
          <a:ln w="9525">
            <a:noFill/>
            <a:round/>
            <a:headEnd/>
            <a:tailEnd/>
          </a:ln>
        </p:spPr>
        <p:txBody>
          <a:bodyPr wrap="square" lIns="64800" tIns="33696" rIns="64800" bIns="33696" rtlCol="0">
            <a:spAutoFit/>
          </a:bodyPr>
          <a:lstStyle/>
          <a:p>
            <a:pPr eaLnBrk="0" hangingPunct="0"/>
            <a:r>
              <a:rPr lang="en-US" b="1" dirty="0" smtClean="0">
                <a:solidFill>
                  <a:srgbClr val="FF0000"/>
                </a:solidFill>
                <a:latin typeface="Times New Roman" panose="02020603050405020304" pitchFamily="18" charset="0"/>
                <a:cs typeface="Times New Roman" panose="02020603050405020304" pitchFamily="18" charset="0"/>
              </a:rPr>
              <a:t>International collaboration: </a:t>
            </a:r>
          </a:p>
          <a:p>
            <a:pPr eaLnBrk="0" hangingPunct="0"/>
            <a:r>
              <a:rPr lang="en-US" sz="800" b="1" dirty="0" smtClean="0">
                <a:solidFill>
                  <a:srgbClr val="0000CC"/>
                </a:solidFill>
                <a:latin typeface="Times New Roman" panose="02020603050405020304" pitchFamily="18" charset="0"/>
                <a:cs typeface="Times New Roman" panose="02020603050405020304" pitchFamily="18" charset="0"/>
              </a:rPr>
              <a:t> </a:t>
            </a:r>
          </a:p>
          <a:p>
            <a:pPr eaLnBrk="0" hangingPunct="0"/>
            <a:r>
              <a:rPr lang="en-US" sz="1600" b="1" dirty="0" smtClean="0">
                <a:solidFill>
                  <a:srgbClr val="0000CC"/>
                </a:solidFill>
                <a:latin typeface="Times New Roman" panose="02020603050405020304" pitchFamily="18" charset="0"/>
                <a:cs typeface="Times New Roman" panose="02020603050405020304" pitchFamily="18" charset="0"/>
              </a:rPr>
              <a:t>Russia, </a:t>
            </a:r>
            <a:r>
              <a:rPr lang="en-US" sz="1600" b="1" dirty="0" err="1" smtClean="0">
                <a:solidFill>
                  <a:srgbClr val="0000CC"/>
                </a:solidFill>
                <a:latin typeface="Times New Roman" panose="02020603050405020304" pitchFamily="18" charset="0"/>
                <a:cs typeface="Times New Roman" panose="02020603050405020304" pitchFamily="18" charset="0"/>
              </a:rPr>
              <a:t>Czechia</a:t>
            </a:r>
            <a:r>
              <a:rPr lang="en-US" sz="1600" b="1" dirty="0" smtClean="0">
                <a:solidFill>
                  <a:srgbClr val="0000CC"/>
                </a:solidFill>
                <a:latin typeface="Times New Roman" panose="02020603050405020304" pitchFamily="18" charset="0"/>
                <a:cs typeface="Times New Roman" panose="02020603050405020304" pitchFamily="18" charset="0"/>
              </a:rPr>
              <a:t>, Poland, Ukraine, Bulgaria, Belorussia, Armenia, Mongolia, Germany, India …</a:t>
            </a:r>
            <a:endParaRPr lang="cs-CZ" sz="16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sz="1600" b="1" dirty="0" smtClean="0">
                <a:solidFill>
                  <a:srgbClr val="0000CC"/>
                </a:solidFill>
                <a:latin typeface="Times New Roman" panose="02020603050405020304" pitchFamily="18" charset="0"/>
                <a:cs typeface="Times New Roman" panose="02020603050405020304" pitchFamily="18" charset="0"/>
              </a:rPr>
              <a:t>Nice possibility to obtain experience mainly for young people </a:t>
            </a:r>
            <a:r>
              <a:rPr lang="cs-CZ" sz="1600" b="1" dirty="0" smtClean="0">
                <a:solidFill>
                  <a:srgbClr val="0000CC"/>
                </a:solidFill>
                <a:latin typeface="Times New Roman" panose="02020603050405020304" pitchFamily="18" charset="0"/>
                <a:cs typeface="Times New Roman" panose="02020603050405020304" pitchFamily="18" charset="0"/>
              </a:rPr>
              <a:t>!</a:t>
            </a:r>
            <a:r>
              <a:rPr lang="en-US" sz="1600" b="1" dirty="0" smtClean="0">
                <a:solidFill>
                  <a:srgbClr val="0000CC"/>
                </a:solidFill>
                <a:latin typeface="Times New Roman" panose="02020603050405020304" pitchFamily="18" charset="0"/>
                <a:cs typeface="Times New Roman" panose="02020603050405020304" pitchFamily="18" charset="0"/>
              </a:rPr>
              <a:t> </a:t>
            </a:r>
            <a:endParaRPr lang="en-US" sz="1600" b="1" dirty="0">
              <a:solidFill>
                <a:srgbClr val="0000CC"/>
              </a:solidFill>
              <a:latin typeface="Times New Roman" panose="02020603050405020304" pitchFamily="18" charset="0"/>
              <a:cs typeface="Times New Roman" panose="02020603050405020304" pitchFamily="18" charset="0"/>
            </a:endParaRPr>
          </a:p>
        </p:txBody>
      </p:sp>
      <p:sp>
        <p:nvSpPr>
          <p:cNvPr id="7" name="TextovéPole 6"/>
          <p:cNvSpPr txBox="1"/>
          <p:nvPr/>
        </p:nvSpPr>
        <p:spPr bwMode="auto">
          <a:xfrm>
            <a:off x="199846" y="2502183"/>
            <a:ext cx="4531541" cy="4007590"/>
          </a:xfrm>
          <a:prstGeom prst="rect">
            <a:avLst/>
          </a:prstGeom>
          <a:grpFill/>
          <a:ln w="9525">
            <a:noFill/>
            <a:round/>
            <a:headEnd/>
            <a:tailEnd/>
          </a:ln>
        </p:spPr>
        <p:txBody>
          <a:bodyPr wrap="square" lIns="64800" tIns="33696" rIns="64800" bIns="33696" rtlCol="0">
            <a:spAutoFit/>
          </a:bodyPr>
          <a:lstStyle/>
          <a:p>
            <a:pPr eaLnBrk="0" hangingPunct="0"/>
            <a:r>
              <a:rPr lang="en-US" sz="1600" b="1" dirty="0" smtClean="0">
                <a:solidFill>
                  <a:srgbClr val="FF0000"/>
                </a:solidFill>
                <a:latin typeface="Times New Roman" panose="02020603050405020304" pitchFamily="18" charset="0"/>
                <a:cs typeface="Times New Roman" panose="02020603050405020304" pitchFamily="18" charset="0"/>
              </a:rPr>
              <a:t>Diploma and PhD students education</a:t>
            </a:r>
            <a:r>
              <a:rPr lang="cs-CZ" sz="1600" b="1" dirty="0" smtClean="0">
                <a:solidFill>
                  <a:srgbClr val="FF0000"/>
                </a:solidFill>
                <a:latin typeface="Times New Roman" panose="02020603050405020304" pitchFamily="18" charset="0"/>
                <a:cs typeface="Times New Roman" panose="02020603050405020304" pitchFamily="18" charset="0"/>
              </a:rPr>
              <a:t> (</a:t>
            </a:r>
            <a:r>
              <a:rPr lang="cs-CZ" sz="1600" b="1" dirty="0" err="1" smtClean="0">
                <a:solidFill>
                  <a:srgbClr val="FF0000"/>
                </a:solidFill>
                <a:latin typeface="Times New Roman" panose="02020603050405020304" pitchFamily="18" charset="0"/>
                <a:cs typeface="Times New Roman" panose="02020603050405020304" pitchFamily="18" charset="0"/>
              </a:rPr>
              <a:t>Czechia</a:t>
            </a:r>
            <a:r>
              <a:rPr lang="cs-CZ" sz="1600" b="1" dirty="0" smtClean="0">
                <a:solidFill>
                  <a:srgbClr val="FF0000"/>
                </a:solidFill>
                <a:latin typeface="Times New Roman" panose="02020603050405020304" pitchFamily="18" charset="0"/>
                <a:cs typeface="Times New Roman" panose="02020603050405020304" pitchFamily="18" charset="0"/>
              </a:rPr>
              <a:t>)</a:t>
            </a:r>
            <a:r>
              <a:rPr lang="en-US" sz="1600" b="1" dirty="0" smtClean="0">
                <a:solidFill>
                  <a:srgbClr val="FF0000"/>
                </a:solidFill>
                <a:latin typeface="Times New Roman" panose="02020603050405020304" pitchFamily="18" charset="0"/>
                <a:cs typeface="Times New Roman" panose="02020603050405020304" pitchFamily="18" charset="0"/>
              </a:rPr>
              <a:t>:</a:t>
            </a:r>
            <a:r>
              <a:rPr lang="en-US" sz="1600" b="1" dirty="0" smtClean="0">
                <a:solidFill>
                  <a:srgbClr val="0000CC"/>
                </a:solidFill>
                <a:latin typeface="Times New Roman" panose="02020603050405020304" pitchFamily="18" charset="0"/>
                <a:cs typeface="Times New Roman" panose="02020603050405020304" pitchFamily="18" charset="0"/>
              </a:rPr>
              <a:t> </a:t>
            </a: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sz="1600" b="1" dirty="0" smtClean="0">
                <a:solidFill>
                  <a:srgbClr val="FF00FF"/>
                </a:solidFill>
                <a:latin typeface="Times New Roman" panose="02020603050405020304" pitchFamily="18" charset="0"/>
                <a:cs typeface="Times New Roman" panose="02020603050405020304" pitchFamily="18" charset="0"/>
              </a:rPr>
              <a:t>Defended PhD (last ten years): </a:t>
            </a:r>
            <a:r>
              <a:rPr lang="en-US" sz="1600" b="1" dirty="0" smtClean="0">
                <a:solidFill>
                  <a:srgbClr val="0000CC"/>
                </a:solidFill>
                <a:latin typeface="Times New Roman" panose="02020603050405020304" pitchFamily="18" charset="0"/>
                <a:cs typeface="Times New Roman" panose="02020603050405020304" pitchFamily="18" charset="0"/>
              </a:rPr>
              <a:t>A. </a:t>
            </a:r>
            <a:r>
              <a:rPr lang="en-US" sz="1600" b="1" dirty="0" err="1" smtClean="0">
                <a:solidFill>
                  <a:srgbClr val="0000CC"/>
                </a:solidFill>
                <a:latin typeface="Times New Roman" panose="02020603050405020304" pitchFamily="18" charset="0"/>
                <a:cs typeface="Times New Roman" panose="02020603050405020304" pitchFamily="18" charset="0"/>
              </a:rPr>
              <a:t>Krása</a:t>
            </a:r>
            <a:r>
              <a:rPr lang="en-US" sz="1600" b="1" dirty="0" smtClean="0">
                <a:solidFill>
                  <a:srgbClr val="0000CC"/>
                </a:solidFill>
                <a:latin typeface="Times New Roman" panose="02020603050405020304" pitchFamily="18" charset="0"/>
                <a:cs typeface="Times New Roman" panose="02020603050405020304" pitchFamily="18" charset="0"/>
              </a:rPr>
              <a:t> (2008),   </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 K. </a:t>
            </a:r>
            <a:r>
              <a:rPr lang="en-US" sz="1600" b="1" dirty="0" err="1" smtClean="0">
                <a:solidFill>
                  <a:srgbClr val="0000CC"/>
                </a:solidFill>
                <a:latin typeface="Times New Roman" panose="02020603050405020304" pitchFamily="18" charset="0"/>
                <a:cs typeface="Times New Roman" panose="02020603050405020304" pitchFamily="18" charset="0"/>
              </a:rPr>
              <a:t>Katovský</a:t>
            </a:r>
            <a:r>
              <a:rPr lang="en-US" sz="1600" b="1" dirty="0" smtClean="0">
                <a:solidFill>
                  <a:srgbClr val="0000CC"/>
                </a:solidFill>
                <a:latin typeface="Times New Roman" panose="02020603050405020304" pitchFamily="18" charset="0"/>
                <a:cs typeface="Times New Roman" panose="02020603050405020304" pitchFamily="18" charset="0"/>
              </a:rPr>
              <a:t> (2008), M. </a:t>
            </a:r>
            <a:r>
              <a:rPr lang="en-US" sz="1600" b="1" dirty="0" err="1" smtClean="0">
                <a:solidFill>
                  <a:srgbClr val="0000CC"/>
                </a:solidFill>
                <a:latin typeface="Times New Roman" panose="02020603050405020304" pitchFamily="18" charset="0"/>
                <a:cs typeface="Times New Roman" panose="02020603050405020304" pitchFamily="18" charset="0"/>
              </a:rPr>
              <a:t>Majerle</a:t>
            </a:r>
            <a:r>
              <a:rPr lang="en-US" sz="1600" b="1" dirty="0" smtClean="0">
                <a:solidFill>
                  <a:srgbClr val="0000CC"/>
                </a:solidFill>
                <a:latin typeface="Times New Roman" panose="02020603050405020304" pitchFamily="18" charset="0"/>
                <a:cs typeface="Times New Roman" panose="02020603050405020304" pitchFamily="18" charset="0"/>
              </a:rPr>
              <a:t> (2009), </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O.</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Svoboda (2011), L. </a:t>
            </a:r>
            <a:r>
              <a:rPr lang="en-US" sz="1600" b="1" dirty="0" err="1" smtClean="0">
                <a:solidFill>
                  <a:srgbClr val="0000CC"/>
                </a:solidFill>
                <a:latin typeface="Times New Roman" panose="02020603050405020304" pitchFamily="18" charset="0"/>
                <a:cs typeface="Times New Roman" panose="02020603050405020304" pitchFamily="18" charset="0"/>
              </a:rPr>
              <a:t>Závorka</a:t>
            </a:r>
            <a:r>
              <a:rPr lang="en-US" sz="1600" b="1" dirty="0" smtClean="0">
                <a:solidFill>
                  <a:srgbClr val="0000CC"/>
                </a:solidFill>
                <a:latin typeface="Times New Roman" panose="02020603050405020304" pitchFamily="18" charset="0"/>
                <a:cs typeface="Times New Roman" panose="02020603050405020304" pitchFamily="18" charset="0"/>
              </a:rPr>
              <a:t> (2015), </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J. </a:t>
            </a:r>
            <a:r>
              <a:rPr lang="en-US" sz="1600" b="1" dirty="0" err="1" smtClean="0">
                <a:solidFill>
                  <a:srgbClr val="0000CC"/>
                </a:solidFill>
                <a:latin typeface="Times New Roman" panose="02020603050405020304" pitchFamily="18" charset="0"/>
                <a:cs typeface="Times New Roman" panose="02020603050405020304" pitchFamily="18" charset="0"/>
              </a:rPr>
              <a:t>Vrzalová</a:t>
            </a:r>
            <a:r>
              <a:rPr lang="en-US" sz="1600" b="1" dirty="0" smtClean="0">
                <a:solidFill>
                  <a:srgbClr val="0000CC"/>
                </a:solidFill>
                <a:latin typeface="Times New Roman" panose="02020603050405020304" pitchFamily="18" charset="0"/>
                <a:cs typeface="Times New Roman" panose="02020603050405020304" pitchFamily="18" charset="0"/>
              </a:rPr>
              <a:t> (2016)  and M. </a:t>
            </a:r>
            <a:r>
              <a:rPr lang="en-US" sz="1600" b="1" dirty="0" err="1" smtClean="0">
                <a:solidFill>
                  <a:srgbClr val="0000CC"/>
                </a:solidFill>
                <a:latin typeface="Times New Roman" panose="02020603050405020304" pitchFamily="18" charset="0"/>
                <a:cs typeface="Times New Roman" panose="02020603050405020304" pitchFamily="18" charset="0"/>
              </a:rPr>
              <a:t>Suchopár</a:t>
            </a:r>
            <a:r>
              <a:rPr lang="en-US" sz="1600" b="1" dirty="0" smtClean="0">
                <a:solidFill>
                  <a:srgbClr val="0000CC"/>
                </a:solidFill>
                <a:latin typeface="Times New Roman" panose="02020603050405020304" pitchFamily="18" charset="0"/>
                <a:cs typeface="Times New Roman" panose="02020603050405020304" pitchFamily="18" charset="0"/>
              </a:rPr>
              <a:t> (2017)</a:t>
            </a:r>
            <a:endParaRPr lang="cs-CZ" sz="16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cs-CZ" sz="1600" b="1" dirty="0" smtClean="0">
                <a:solidFill>
                  <a:srgbClr val="0000CC"/>
                </a:solidFill>
                <a:latin typeface="Times New Roman" panose="02020603050405020304" pitchFamily="18" charset="0"/>
                <a:cs typeface="Times New Roman" panose="02020603050405020304" pitchFamily="18" charset="0"/>
              </a:rPr>
              <a:t>( + 3 PhD </a:t>
            </a:r>
            <a:r>
              <a:rPr lang="en-US" sz="1600" b="1" dirty="0" smtClean="0">
                <a:solidFill>
                  <a:srgbClr val="0000CC"/>
                </a:solidFill>
                <a:latin typeface="Times New Roman" panose="02020603050405020304" pitchFamily="18" charset="0"/>
                <a:cs typeface="Times New Roman" panose="02020603050405020304" pitchFamily="18" charset="0"/>
              </a:rPr>
              <a:t>students from other countries</a:t>
            </a:r>
            <a:r>
              <a:rPr lang="cs-CZ" sz="1600" b="1" dirty="0" smtClean="0">
                <a:solidFill>
                  <a:srgbClr val="0000CC"/>
                </a:solidFill>
                <a:latin typeface="Times New Roman" panose="02020603050405020304" pitchFamily="18" charset="0"/>
                <a:cs typeface="Times New Roman" panose="02020603050405020304" pitchFamily="18" charset="0"/>
              </a:rPr>
              <a:t>)</a:t>
            </a:r>
            <a:endParaRPr lang="en-US" sz="1600" b="1" dirty="0" smtClean="0">
              <a:solidFill>
                <a:srgbClr val="0000CC"/>
              </a:solidFill>
              <a:latin typeface="Times New Roman" panose="02020603050405020304" pitchFamily="18" charset="0"/>
              <a:cs typeface="Times New Roman" panose="02020603050405020304" pitchFamily="18" charset="0"/>
            </a:endParaRP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sz="1600" b="1" dirty="0" smtClean="0">
                <a:solidFill>
                  <a:srgbClr val="FF00FF"/>
                </a:solidFill>
                <a:latin typeface="Times New Roman" panose="02020603050405020304" pitchFamily="18" charset="0"/>
                <a:cs typeface="Times New Roman" panose="02020603050405020304" pitchFamily="18" charset="0"/>
              </a:rPr>
              <a:t>Present PhD students: </a:t>
            </a:r>
            <a:r>
              <a:rPr lang="en-US" sz="1600" b="1" dirty="0" smtClean="0">
                <a:solidFill>
                  <a:srgbClr val="0000CC"/>
                </a:solidFill>
                <a:latin typeface="Times New Roman" panose="02020603050405020304" pitchFamily="18" charset="0"/>
                <a:cs typeface="Times New Roman" panose="02020603050405020304" pitchFamily="18" charset="0"/>
              </a:rPr>
              <a:t>R. </a:t>
            </a:r>
            <a:r>
              <a:rPr lang="en-US" sz="1600" b="1" dirty="0" err="1" smtClean="0">
                <a:solidFill>
                  <a:srgbClr val="0000CC"/>
                </a:solidFill>
                <a:latin typeface="Times New Roman" panose="02020603050405020304" pitchFamily="18" charset="0"/>
                <a:cs typeface="Times New Roman" panose="02020603050405020304" pitchFamily="18" charset="0"/>
              </a:rPr>
              <a:t>Vespalec</a:t>
            </a:r>
            <a:r>
              <a:rPr lang="en-US" sz="1600" b="1" dirty="0" smtClean="0">
                <a:solidFill>
                  <a:srgbClr val="0000CC"/>
                </a:solidFill>
                <a:latin typeface="Times New Roman" panose="02020603050405020304" pitchFamily="18" charset="0"/>
                <a:cs typeface="Times New Roman" panose="02020603050405020304" pitchFamily="18" charset="0"/>
              </a:rPr>
              <a:t>, M. </a:t>
            </a:r>
            <a:r>
              <a:rPr lang="en-US" sz="1600" b="1" dirty="0" err="1" smtClean="0">
                <a:solidFill>
                  <a:srgbClr val="0000CC"/>
                </a:solidFill>
                <a:latin typeface="Times New Roman" panose="02020603050405020304" pitchFamily="18" charset="0"/>
                <a:cs typeface="Times New Roman" panose="02020603050405020304" pitchFamily="18" charset="0"/>
              </a:rPr>
              <a:t>Zeman</a:t>
            </a:r>
            <a:r>
              <a:rPr lang="en-US" sz="1600" b="1" dirty="0" smtClean="0">
                <a:solidFill>
                  <a:srgbClr val="0000CC"/>
                </a:solidFill>
                <a:latin typeface="Times New Roman" panose="02020603050405020304" pitchFamily="18" charset="0"/>
                <a:cs typeface="Times New Roman" panose="02020603050405020304" pitchFamily="18" charset="0"/>
              </a:rPr>
              <a:t>,      </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P. </a:t>
            </a:r>
            <a:r>
              <a:rPr lang="en-US" sz="1600" b="1" dirty="0" err="1" smtClean="0">
                <a:solidFill>
                  <a:srgbClr val="0000CC"/>
                </a:solidFill>
                <a:latin typeface="Times New Roman" panose="02020603050405020304" pitchFamily="18" charset="0"/>
                <a:cs typeface="Times New Roman" panose="02020603050405020304" pitchFamily="18" charset="0"/>
              </a:rPr>
              <a:t>Tichý</a:t>
            </a:r>
            <a:r>
              <a:rPr lang="en-US" sz="1600" b="1" dirty="0" smtClean="0">
                <a:solidFill>
                  <a:srgbClr val="0000CC"/>
                </a:solidFill>
                <a:latin typeface="Times New Roman" panose="02020603050405020304" pitchFamily="18" charset="0"/>
                <a:cs typeface="Times New Roman" panose="02020603050405020304" pitchFamily="18" charset="0"/>
              </a:rPr>
              <a:t>, J</a:t>
            </a:r>
            <a:r>
              <a:rPr lang="cs-CZ" sz="1600" b="1" dirty="0" smtClean="0">
                <a:solidFill>
                  <a:srgbClr val="0000CC"/>
                </a:solidFill>
                <a:latin typeface="Times New Roman" panose="02020603050405020304" pitchFamily="18" charset="0"/>
                <a:cs typeface="Times New Roman" panose="02020603050405020304" pitchFamily="18" charset="0"/>
              </a:rPr>
              <a:t>.</a:t>
            </a:r>
            <a:r>
              <a:rPr lang="en-US" sz="1600" b="1" dirty="0" smtClean="0">
                <a:solidFill>
                  <a:srgbClr val="0000CC"/>
                </a:solidFill>
                <a:latin typeface="Times New Roman" panose="02020603050405020304" pitchFamily="18" charset="0"/>
                <a:cs typeface="Times New Roman" panose="02020603050405020304" pitchFamily="18" charset="0"/>
              </a:rPr>
              <a:t> Svoboda</a:t>
            </a:r>
            <a:r>
              <a:rPr lang="cs-CZ" sz="1600" b="1" dirty="0" smtClean="0">
                <a:solidFill>
                  <a:srgbClr val="0000CC"/>
                </a:solidFill>
                <a:latin typeface="Times New Roman" panose="02020603050405020304" pitchFamily="18" charset="0"/>
                <a:cs typeface="Times New Roman" panose="02020603050405020304" pitchFamily="18" charset="0"/>
              </a:rPr>
              <a:t> + </a:t>
            </a:r>
            <a:r>
              <a:rPr lang="cs-CZ" sz="1600" b="1" dirty="0" err="1" smtClean="0">
                <a:solidFill>
                  <a:srgbClr val="0000CC"/>
                </a:solidFill>
                <a:latin typeface="Times New Roman" panose="02020603050405020304" pitchFamily="18" charset="0"/>
                <a:cs typeface="Times New Roman" panose="02020603050405020304" pitchFamily="18" charset="0"/>
              </a:rPr>
              <a:t>two</a:t>
            </a:r>
            <a:r>
              <a:rPr lang="cs-CZ" sz="1600" b="1" dirty="0" smtClean="0">
                <a:solidFill>
                  <a:srgbClr val="0000CC"/>
                </a:solidFill>
                <a:latin typeface="Times New Roman" panose="02020603050405020304" pitchFamily="18" charset="0"/>
                <a:cs typeface="Times New Roman" panose="02020603050405020304" pitchFamily="18" charset="0"/>
              </a:rPr>
              <a:t> more (</a:t>
            </a:r>
            <a:r>
              <a:rPr lang="cs-CZ" sz="1600" b="1" dirty="0" err="1" smtClean="0">
                <a:solidFill>
                  <a:srgbClr val="0000CC"/>
                </a:solidFill>
                <a:latin typeface="Times New Roman" panose="02020603050405020304" pitchFamily="18" charset="0"/>
                <a:cs typeface="Times New Roman" panose="02020603050405020304" pitchFamily="18" charset="0"/>
              </a:rPr>
              <a:t>September</a:t>
            </a:r>
            <a:r>
              <a:rPr lang="cs-CZ" sz="1600" b="1" dirty="0" smtClean="0">
                <a:solidFill>
                  <a:srgbClr val="0000CC"/>
                </a:solidFill>
                <a:latin typeface="Times New Roman" panose="02020603050405020304" pitchFamily="18" charset="0"/>
                <a:cs typeface="Times New Roman" panose="02020603050405020304" pitchFamily="18" charset="0"/>
              </a:rPr>
              <a:t> 2017) </a:t>
            </a:r>
            <a:endParaRPr lang="en-US" sz="1600" b="1" dirty="0" smtClean="0">
              <a:solidFill>
                <a:srgbClr val="0000CC"/>
              </a:solidFill>
              <a:latin typeface="Times New Roman" panose="02020603050405020304" pitchFamily="18" charset="0"/>
              <a:cs typeface="Times New Roman" panose="02020603050405020304" pitchFamily="18" charset="0"/>
            </a:endParaRP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sz="1600" b="1" dirty="0" smtClean="0">
                <a:solidFill>
                  <a:srgbClr val="0000CC"/>
                </a:solidFill>
                <a:latin typeface="Times New Roman" panose="02020603050405020304" pitchFamily="18" charset="0"/>
                <a:cs typeface="Times New Roman" panose="02020603050405020304" pitchFamily="18" charset="0"/>
              </a:rPr>
              <a:t>More diploma thesis and also student practice</a:t>
            </a:r>
            <a:endParaRPr lang="cs-CZ" sz="1600" b="1" dirty="0" smtClean="0">
              <a:solidFill>
                <a:srgbClr val="0000CC"/>
              </a:solidFill>
              <a:latin typeface="Times New Roman" panose="02020603050405020304" pitchFamily="18" charset="0"/>
              <a:cs typeface="Times New Roman" panose="02020603050405020304" pitchFamily="18" charset="0"/>
            </a:endParaRPr>
          </a:p>
          <a:p>
            <a:pPr eaLnBrk="0" hangingPunct="0"/>
            <a:endParaRPr lang="cs-CZ" sz="800" b="1" dirty="0">
              <a:solidFill>
                <a:srgbClr val="0000CC"/>
              </a:solidFill>
              <a:latin typeface="Times New Roman" panose="02020603050405020304" pitchFamily="18" charset="0"/>
              <a:cs typeface="Times New Roman" panose="02020603050405020304" pitchFamily="18" charset="0"/>
            </a:endParaRPr>
          </a:p>
          <a:p>
            <a:pPr eaLnBrk="0" hangingPunct="0"/>
            <a:r>
              <a:rPr lang="cs-CZ" sz="1600" b="1" dirty="0" err="1" smtClean="0">
                <a:solidFill>
                  <a:srgbClr val="FF0000"/>
                </a:solidFill>
                <a:latin typeface="Times New Roman" panose="02020603050405020304" pitchFamily="18" charset="0"/>
                <a:cs typeface="Times New Roman" panose="02020603050405020304" pitchFamily="18" charset="0"/>
              </a:rPr>
              <a:t>Our</a:t>
            </a:r>
            <a:r>
              <a:rPr lang="cs-CZ" sz="1600" b="1" dirty="0" smtClean="0">
                <a:solidFill>
                  <a:srgbClr val="FF0000"/>
                </a:solidFill>
                <a:latin typeface="Times New Roman" panose="02020603050405020304" pitchFamily="18" charset="0"/>
                <a:cs typeface="Times New Roman" panose="02020603050405020304" pitchFamily="18" charset="0"/>
              </a:rPr>
              <a:t> </a:t>
            </a:r>
            <a:r>
              <a:rPr lang="cs-CZ" sz="1600" b="1" dirty="0" err="1" smtClean="0">
                <a:solidFill>
                  <a:srgbClr val="FF0000"/>
                </a:solidFill>
                <a:latin typeface="Times New Roman" panose="02020603050405020304" pitchFamily="18" charset="0"/>
                <a:cs typeface="Times New Roman" panose="02020603050405020304" pitchFamily="18" charset="0"/>
              </a:rPr>
              <a:t>previous</a:t>
            </a:r>
            <a:r>
              <a:rPr lang="cs-CZ" sz="1600" b="1" dirty="0" smtClean="0">
                <a:solidFill>
                  <a:srgbClr val="FF0000"/>
                </a:solidFill>
                <a:latin typeface="Times New Roman" panose="02020603050405020304" pitchFamily="18" charset="0"/>
                <a:cs typeface="Times New Roman" panose="02020603050405020304" pitchFamily="18" charset="0"/>
              </a:rPr>
              <a:t> </a:t>
            </a:r>
            <a:r>
              <a:rPr lang="cs-CZ" sz="1600" b="1" dirty="0" err="1" smtClean="0">
                <a:solidFill>
                  <a:srgbClr val="FF0000"/>
                </a:solidFill>
                <a:latin typeface="Times New Roman" panose="02020603050405020304" pitchFamily="18" charset="0"/>
                <a:cs typeface="Times New Roman" panose="02020603050405020304" pitchFamily="18" charset="0"/>
              </a:rPr>
              <a:t>students</a:t>
            </a:r>
            <a:r>
              <a:rPr lang="cs-CZ" sz="1600" b="1" dirty="0" smtClean="0">
                <a:solidFill>
                  <a:srgbClr val="FF0000"/>
                </a:solidFill>
                <a:latin typeface="Times New Roman" panose="02020603050405020304" pitchFamily="18" charset="0"/>
                <a:cs typeface="Times New Roman" panose="02020603050405020304" pitchFamily="18" charset="0"/>
              </a:rPr>
              <a:t> (not </a:t>
            </a:r>
            <a:r>
              <a:rPr lang="cs-CZ" sz="1600" b="1" dirty="0" err="1" smtClean="0">
                <a:solidFill>
                  <a:srgbClr val="FF0000"/>
                </a:solidFill>
                <a:latin typeface="Times New Roman" panose="02020603050405020304" pitchFamily="18" charset="0"/>
                <a:cs typeface="Times New Roman" panose="02020603050405020304" pitchFamily="18" charset="0"/>
              </a:rPr>
              <a:t>only</a:t>
            </a:r>
            <a:r>
              <a:rPr lang="cs-CZ" sz="1600" b="1" dirty="0" smtClean="0">
                <a:solidFill>
                  <a:srgbClr val="FF0000"/>
                </a:solidFill>
                <a:latin typeface="Times New Roman" panose="02020603050405020304" pitchFamily="18" charset="0"/>
                <a:cs typeface="Times New Roman" panose="02020603050405020304" pitchFamily="18" charset="0"/>
              </a:rPr>
              <a:t> Czech):</a:t>
            </a:r>
          </a:p>
          <a:p>
            <a:pPr eaLnBrk="0" hangingPunct="0"/>
            <a:r>
              <a:rPr lang="cs-CZ" sz="1600" b="1" dirty="0" smtClean="0">
                <a:solidFill>
                  <a:srgbClr val="0000CC"/>
                </a:solidFill>
                <a:latin typeface="Times New Roman" panose="02020603050405020304" pitchFamily="18" charset="0"/>
                <a:cs typeface="Times New Roman" panose="02020603050405020304" pitchFamily="18" charset="0"/>
              </a:rPr>
              <a:t>V. Henzl, L. Závorka – Los </a:t>
            </a:r>
            <a:r>
              <a:rPr lang="cs-CZ" sz="1600" b="1" dirty="0" err="1" smtClean="0">
                <a:solidFill>
                  <a:srgbClr val="0000CC"/>
                </a:solidFill>
                <a:latin typeface="Times New Roman" panose="02020603050405020304" pitchFamily="18" charset="0"/>
                <a:cs typeface="Times New Roman" panose="02020603050405020304" pitchFamily="18" charset="0"/>
              </a:rPr>
              <a:t>Alamos</a:t>
            </a:r>
            <a:r>
              <a:rPr lang="cs-CZ" sz="1600" b="1" dirty="0" smtClean="0">
                <a:solidFill>
                  <a:srgbClr val="0000CC"/>
                </a:solidFill>
                <a:latin typeface="Times New Roman" panose="02020603050405020304" pitchFamily="18" charset="0"/>
                <a:cs typeface="Times New Roman" panose="02020603050405020304" pitchFamily="18" charset="0"/>
              </a:rPr>
              <a:t> (USA)</a:t>
            </a:r>
          </a:p>
          <a:p>
            <a:pPr eaLnBrk="0" hangingPunct="0"/>
            <a:r>
              <a:rPr lang="cs-CZ" sz="1600" b="1" dirty="0" smtClean="0">
                <a:solidFill>
                  <a:srgbClr val="0000CC"/>
                </a:solidFill>
                <a:latin typeface="Times New Roman" panose="02020603050405020304" pitchFamily="18" charset="0"/>
                <a:cs typeface="Times New Roman" panose="02020603050405020304" pitchFamily="18" charset="0"/>
              </a:rPr>
              <a:t>A. Krása –  SCK-Mol (</a:t>
            </a:r>
            <a:r>
              <a:rPr lang="cs-CZ" sz="1600" b="1" dirty="0" err="1" smtClean="0">
                <a:solidFill>
                  <a:srgbClr val="0000CC"/>
                </a:solidFill>
                <a:latin typeface="Times New Roman" panose="02020603050405020304" pitchFamily="18" charset="0"/>
                <a:cs typeface="Times New Roman" panose="02020603050405020304" pitchFamily="18" charset="0"/>
              </a:rPr>
              <a:t>Belgium</a:t>
            </a:r>
            <a:r>
              <a:rPr lang="cs-CZ" sz="1600" b="1" dirty="0" smtClean="0">
                <a:solidFill>
                  <a:srgbClr val="0000CC"/>
                </a:solidFill>
                <a:latin typeface="Times New Roman" panose="02020603050405020304" pitchFamily="18" charset="0"/>
                <a:cs typeface="Times New Roman" panose="02020603050405020304" pitchFamily="18" charset="0"/>
              </a:rPr>
              <a:t>)</a:t>
            </a:r>
          </a:p>
          <a:p>
            <a:pPr eaLnBrk="0" hangingPunct="0"/>
            <a:r>
              <a:rPr lang="cs-CZ" sz="1600" b="1" dirty="0" smtClean="0">
                <a:solidFill>
                  <a:srgbClr val="0000CC"/>
                </a:solidFill>
                <a:latin typeface="Times New Roman" panose="02020603050405020304" pitchFamily="18" charset="0"/>
                <a:cs typeface="Times New Roman" panose="02020603050405020304" pitchFamily="18" charset="0"/>
              </a:rPr>
              <a:t>V. </a:t>
            </a:r>
            <a:r>
              <a:rPr lang="cs-CZ" sz="1600" b="1" dirty="0" err="1" smtClean="0">
                <a:solidFill>
                  <a:srgbClr val="0000CC"/>
                </a:solidFill>
                <a:latin typeface="Times New Roman" panose="02020603050405020304" pitchFamily="18" charset="0"/>
                <a:cs typeface="Times New Roman" panose="02020603050405020304" pitchFamily="18" charset="0"/>
              </a:rPr>
              <a:t>Pronskikh</a:t>
            </a:r>
            <a:r>
              <a:rPr lang="cs-CZ" sz="1600" b="1" dirty="0" smtClean="0">
                <a:solidFill>
                  <a:srgbClr val="0000CC"/>
                </a:solidFill>
                <a:latin typeface="Times New Roman" panose="02020603050405020304" pitchFamily="18" charset="0"/>
                <a:cs typeface="Times New Roman" panose="02020603050405020304" pitchFamily="18" charset="0"/>
              </a:rPr>
              <a:t> – </a:t>
            </a:r>
            <a:r>
              <a:rPr lang="cs-CZ" sz="1600" b="1" dirty="0" err="1" smtClean="0">
                <a:solidFill>
                  <a:srgbClr val="0000CC"/>
                </a:solidFill>
                <a:latin typeface="Times New Roman" panose="02020603050405020304" pitchFamily="18" charset="0"/>
                <a:cs typeface="Times New Roman" panose="02020603050405020304" pitchFamily="18" charset="0"/>
              </a:rPr>
              <a:t>Fermilab</a:t>
            </a:r>
            <a:r>
              <a:rPr lang="cs-CZ" sz="1600" b="1" dirty="0" smtClean="0">
                <a:solidFill>
                  <a:srgbClr val="0000CC"/>
                </a:solidFill>
                <a:latin typeface="Times New Roman" panose="02020603050405020304" pitchFamily="18" charset="0"/>
                <a:cs typeface="Times New Roman" panose="02020603050405020304" pitchFamily="18" charset="0"/>
              </a:rPr>
              <a:t> (USA)</a:t>
            </a:r>
          </a:p>
          <a:p>
            <a:pPr eaLnBrk="0" hangingPunct="0"/>
            <a:r>
              <a:rPr lang="cs-CZ" sz="1600" b="1" dirty="0" err="1" smtClean="0">
                <a:solidFill>
                  <a:srgbClr val="0000CC"/>
                </a:solidFill>
                <a:latin typeface="Times New Roman" panose="02020603050405020304" pitchFamily="18" charset="0"/>
                <a:cs typeface="Times New Roman" panose="02020603050405020304" pitchFamily="18" charset="0"/>
              </a:rPr>
              <a:t>Harpool</a:t>
            </a:r>
            <a:r>
              <a:rPr lang="cs-CZ" sz="1600" b="1" dirty="0" smtClean="0">
                <a:solidFill>
                  <a:srgbClr val="0000CC"/>
                </a:solidFill>
                <a:latin typeface="Times New Roman" panose="02020603050405020304" pitchFamily="18" charset="0"/>
                <a:cs typeface="Times New Roman" panose="02020603050405020304" pitchFamily="18" charset="0"/>
              </a:rPr>
              <a:t> </a:t>
            </a:r>
            <a:r>
              <a:rPr lang="cs-CZ" sz="1600" b="1" dirty="0" err="1" smtClean="0">
                <a:solidFill>
                  <a:srgbClr val="0000CC"/>
                </a:solidFill>
                <a:latin typeface="Times New Roman" panose="02020603050405020304" pitchFamily="18" charset="0"/>
                <a:cs typeface="Times New Roman" panose="02020603050405020304" pitchFamily="18" charset="0"/>
              </a:rPr>
              <a:t>Kumawat</a:t>
            </a:r>
            <a:r>
              <a:rPr lang="cs-CZ" sz="1600" b="1" dirty="0" smtClean="0">
                <a:solidFill>
                  <a:srgbClr val="0000CC"/>
                </a:solidFill>
                <a:latin typeface="Times New Roman" panose="02020603050405020304" pitchFamily="18" charset="0"/>
                <a:cs typeface="Times New Roman" panose="02020603050405020304" pitchFamily="18" charset="0"/>
              </a:rPr>
              <a:t> – BARC (India)</a:t>
            </a:r>
          </a:p>
        </p:txBody>
      </p:sp>
      <p:sp>
        <p:nvSpPr>
          <p:cNvPr id="8" name="TextovéPole 7"/>
          <p:cNvSpPr txBox="1"/>
          <p:nvPr/>
        </p:nvSpPr>
        <p:spPr bwMode="auto">
          <a:xfrm>
            <a:off x="5770458" y="5949280"/>
            <a:ext cx="2674640" cy="560493"/>
          </a:xfrm>
          <a:prstGeom prst="rect">
            <a:avLst/>
          </a:prstGeom>
          <a:grpFill/>
          <a:ln w="9525">
            <a:noFill/>
            <a:round/>
            <a:headEnd/>
            <a:tailEnd/>
          </a:ln>
        </p:spPr>
        <p:txBody>
          <a:bodyPr wrap="square" lIns="64800" tIns="33696" rIns="64800" bIns="33696" rtlCol="0">
            <a:spAutoFit/>
          </a:bodyPr>
          <a:lstStyle/>
          <a:p>
            <a:pPr eaLnBrk="0" hangingPunct="0"/>
            <a:r>
              <a:rPr lang="en-US" sz="1600" b="1" i="1" dirty="0" err="1" smtClean="0">
                <a:solidFill>
                  <a:srgbClr val="00B050"/>
                </a:solidFill>
                <a:latin typeface="Calibri" pitchFamily="34" charset="0"/>
                <a:cs typeface="Times New Roman" pitchFamily="18" charset="0"/>
              </a:rPr>
              <a:t>Lukáš</a:t>
            </a:r>
            <a:r>
              <a:rPr lang="en-US" sz="1600" b="1" i="1" dirty="0" smtClean="0">
                <a:solidFill>
                  <a:srgbClr val="00B050"/>
                </a:solidFill>
                <a:latin typeface="Calibri" pitchFamily="34" charset="0"/>
                <a:cs typeface="Times New Roman" pitchFamily="18" charset="0"/>
              </a:rPr>
              <a:t> </a:t>
            </a:r>
            <a:r>
              <a:rPr lang="en-US" sz="1600" b="1" i="1" dirty="0" err="1" smtClean="0">
                <a:solidFill>
                  <a:srgbClr val="00B050"/>
                </a:solidFill>
                <a:latin typeface="Calibri" pitchFamily="34" charset="0"/>
                <a:cs typeface="Times New Roman" pitchFamily="18" charset="0"/>
              </a:rPr>
              <a:t>Závorka</a:t>
            </a:r>
            <a:r>
              <a:rPr lang="en-US" sz="1600" b="1" i="1" dirty="0" smtClean="0">
                <a:solidFill>
                  <a:srgbClr val="00B050"/>
                </a:solidFill>
                <a:latin typeface="Calibri" pitchFamily="34" charset="0"/>
                <a:cs typeface="Times New Roman" pitchFamily="18" charset="0"/>
              </a:rPr>
              <a:t> – one of Czech PhD students and QUINTA</a:t>
            </a:r>
          </a:p>
        </p:txBody>
      </p:sp>
    </p:spTree>
    <p:extLst>
      <p:ext uri="{BB962C8B-B14F-4D97-AF65-F5344CB8AC3E}">
        <p14:creationId xmlns:p14="http://schemas.microsoft.com/office/powerpoint/2010/main" val="4035463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1" y="1628800"/>
            <a:ext cx="8167055" cy="4586115"/>
          </a:xfrm>
          <a:prstGeom prst="rect">
            <a:avLst/>
          </a:prstGeom>
        </p:spPr>
      </p:pic>
      <p:sp>
        <p:nvSpPr>
          <p:cNvPr id="5" name="TextovéPole 4"/>
          <p:cNvSpPr txBox="1"/>
          <p:nvPr/>
        </p:nvSpPr>
        <p:spPr bwMode="auto">
          <a:xfrm>
            <a:off x="829446" y="692696"/>
            <a:ext cx="7561169" cy="437382"/>
          </a:xfrm>
          <a:prstGeom prst="rect">
            <a:avLst/>
          </a:prstGeom>
          <a:grpFill/>
          <a:ln w="9525">
            <a:noFill/>
            <a:round/>
            <a:headEnd/>
            <a:tailEnd/>
          </a:ln>
        </p:spPr>
        <p:txBody>
          <a:bodyPr wrap="none" lIns="64800" tIns="33696" rIns="64800" bIns="33696" rtlCol="0">
            <a:spAutoFit/>
          </a:bodyPr>
          <a:lstStyle/>
          <a:p>
            <a:pPr eaLnBrk="0" hangingPunct="0"/>
            <a:r>
              <a:rPr lang="en-US" sz="2400" b="1" i="1" dirty="0" smtClean="0">
                <a:solidFill>
                  <a:srgbClr val="FFFF00"/>
                </a:solidFill>
                <a:latin typeface="+mj-lt"/>
                <a:cs typeface="Times New Roman" pitchFamily="18" charset="0"/>
              </a:rPr>
              <a:t>Set up QUINTA on </a:t>
            </a:r>
            <a:r>
              <a:rPr lang="cs-CZ" sz="2400" b="1" i="1" dirty="0" smtClean="0">
                <a:solidFill>
                  <a:srgbClr val="FFFF00"/>
                </a:solidFill>
                <a:latin typeface="+mj-lt"/>
                <a:cs typeface="Times New Roman" pitchFamily="18" charset="0"/>
              </a:rPr>
              <a:t>LNP </a:t>
            </a:r>
            <a:r>
              <a:rPr lang="en-US" sz="2400" b="1" i="1" dirty="0" err="1" smtClean="0">
                <a:solidFill>
                  <a:srgbClr val="FFFF00"/>
                </a:solidFill>
                <a:latin typeface="+mj-lt"/>
                <a:cs typeface="Times New Roman" pitchFamily="18" charset="0"/>
              </a:rPr>
              <a:t>Phasotron</a:t>
            </a:r>
            <a:r>
              <a:rPr lang="en-US" sz="2400" b="1" i="1" dirty="0" smtClean="0">
                <a:solidFill>
                  <a:srgbClr val="FFFF00"/>
                </a:solidFill>
                <a:latin typeface="+mj-lt"/>
                <a:cs typeface="Times New Roman" pitchFamily="18" charset="0"/>
              </a:rPr>
              <a:t> and some of our students</a:t>
            </a:r>
          </a:p>
        </p:txBody>
      </p:sp>
    </p:spTree>
    <p:extLst>
      <p:ext uri="{BB962C8B-B14F-4D97-AF65-F5344CB8AC3E}">
        <p14:creationId xmlns:p14="http://schemas.microsoft.com/office/powerpoint/2010/main" val="284677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725487"/>
          </a:xfrm>
        </p:spPr>
        <p:txBody>
          <a:bodyPr/>
          <a:lstStyle/>
          <a:p>
            <a:pPr eaLnBrk="1" hangingPunct="1"/>
            <a:r>
              <a:rPr lang="en-US" altLang="ru-RU" sz="2000" b="1" i="1" dirty="0" smtClean="0">
                <a:solidFill>
                  <a:srgbClr val="FFFF00"/>
                </a:solidFill>
              </a:rPr>
              <a:t>The “Quinta” target setup with the lead reflector</a:t>
            </a:r>
            <a:endParaRPr lang="ru-RU" altLang="ru-RU" sz="2000" b="1" i="1" dirty="0" smtClean="0">
              <a:solidFill>
                <a:srgbClr val="FFFF00"/>
              </a:solidFill>
            </a:endParaRPr>
          </a:p>
        </p:txBody>
      </p:sp>
      <p:pic>
        <p:nvPicPr>
          <p:cNvPr id="10243" name="Picture 2" descr="5e-1"/>
          <p:cNvPicPr>
            <a:picLocks noChangeAspect="1" noChangeArrowheads="1"/>
          </p:cNvPicPr>
          <p:nvPr/>
        </p:nvPicPr>
        <p:blipFill>
          <a:blip r:embed="rId2">
            <a:extLst>
              <a:ext uri="{28A0092B-C50C-407E-A947-70E740481C1C}">
                <a14:useLocalDpi xmlns:a14="http://schemas.microsoft.com/office/drawing/2010/main" val="0"/>
              </a:ext>
            </a:extLst>
          </a:blip>
          <a:srcRect r="8875" b="15118"/>
          <a:stretch>
            <a:fillRect/>
          </a:stretch>
        </p:blipFill>
        <p:spPr bwMode="auto">
          <a:xfrm>
            <a:off x="1357313" y="1571625"/>
            <a:ext cx="6537325"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979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43063" y="285750"/>
            <a:ext cx="5929312" cy="846138"/>
          </a:xfrm>
        </p:spPr>
        <p:txBody>
          <a:bodyPr/>
          <a:lstStyle/>
          <a:p>
            <a:pPr eaLnBrk="1" hangingPunct="1"/>
            <a:r>
              <a:rPr lang="en-US" altLang="ru-RU" sz="2400" b="1" i="1" dirty="0" smtClean="0">
                <a:solidFill>
                  <a:srgbClr val="FFFF00"/>
                </a:solidFill>
              </a:rPr>
              <a:t>The “Quinta” target setup with the lead reflector on the irradiation position</a:t>
            </a:r>
            <a:endParaRPr lang="ru-RU" altLang="ru-RU" sz="2400" b="1" i="1" dirty="0" smtClean="0">
              <a:solidFill>
                <a:srgbClr val="FFFF00"/>
              </a:solidFill>
            </a:endParaRP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l="6300" t="9450" r="5511" b="1050"/>
          <a:stretch>
            <a:fillRect/>
          </a:stretch>
        </p:blipFill>
        <p:spPr bwMode="auto">
          <a:xfrm>
            <a:off x="1357313" y="1500188"/>
            <a:ext cx="6786562"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ctrTitle"/>
          </p:nvPr>
        </p:nvSpPr>
        <p:spPr>
          <a:xfrm>
            <a:off x="690316" y="142875"/>
            <a:ext cx="8453683" cy="928688"/>
          </a:xfrm>
        </p:spPr>
        <p:txBody>
          <a:bodyPr/>
          <a:lstStyle/>
          <a:p>
            <a:pPr eaLnBrk="1" hangingPunct="1"/>
            <a:r>
              <a:rPr lang="en-US" altLang="ru-RU" sz="2000" b="1" i="1" dirty="0" smtClean="0">
                <a:solidFill>
                  <a:srgbClr val="FFFF00"/>
                </a:solidFill>
              </a:rPr>
              <a:t>System of monitoring </a:t>
            </a:r>
            <a:r>
              <a:rPr lang="en-US" altLang="ru-RU" sz="2000" b="1" i="1" dirty="0" err="1" smtClean="0">
                <a:solidFill>
                  <a:srgbClr val="FFFF00"/>
                </a:solidFill>
              </a:rPr>
              <a:t>Nuclotron</a:t>
            </a:r>
            <a:r>
              <a:rPr lang="en-US" altLang="ru-RU" sz="2000" b="1" i="1" dirty="0" smtClean="0">
                <a:solidFill>
                  <a:srgbClr val="FFFF00"/>
                </a:solidFill>
              </a:rPr>
              <a:t> extracted beam for “Quinta” placement</a:t>
            </a:r>
            <a:endParaRPr lang="ru-RU" altLang="ru-RU" sz="2000" b="1" i="1" dirty="0" smtClean="0">
              <a:solidFill>
                <a:srgbClr val="FFFF00"/>
              </a:solidFill>
            </a:endParaRPr>
          </a:p>
        </p:txBody>
      </p:sp>
      <p:grpSp>
        <p:nvGrpSpPr>
          <p:cNvPr id="13315" name="Group 23"/>
          <p:cNvGrpSpPr>
            <a:grpSpLocks/>
          </p:cNvGrpSpPr>
          <p:nvPr/>
        </p:nvGrpSpPr>
        <p:grpSpPr bwMode="auto">
          <a:xfrm>
            <a:off x="467544" y="1340768"/>
            <a:ext cx="8316912" cy="4867275"/>
            <a:chOff x="500034" y="1357298"/>
            <a:chExt cx="8316912" cy="4867275"/>
          </a:xfrm>
        </p:grpSpPr>
        <p:grpSp>
          <p:nvGrpSpPr>
            <p:cNvPr id="13316" name="Group 15"/>
            <p:cNvGrpSpPr>
              <a:grpSpLocks/>
            </p:cNvGrpSpPr>
            <p:nvPr/>
          </p:nvGrpSpPr>
          <p:grpSpPr bwMode="auto">
            <a:xfrm>
              <a:off x="500034" y="1357298"/>
              <a:ext cx="8316912" cy="4867275"/>
              <a:chOff x="571472" y="1643050"/>
              <a:chExt cx="8316912" cy="4867275"/>
            </a:xfrm>
          </p:grpSpPr>
          <p:pic>
            <p:nvPicPr>
              <p:cNvPr id="13325" name="Рисунок 3"/>
              <p:cNvPicPr>
                <a:picLocks noChangeAspect="1"/>
              </p:cNvPicPr>
              <p:nvPr/>
            </p:nvPicPr>
            <p:blipFill>
              <a:blip r:embed="rId2">
                <a:extLst>
                  <a:ext uri="{28A0092B-C50C-407E-A947-70E740481C1C}">
                    <a14:useLocalDpi xmlns:a14="http://schemas.microsoft.com/office/drawing/2010/main" val="0"/>
                  </a:ext>
                </a:extLst>
              </a:blip>
              <a:srcRect t="26781" r="25632" b="20174"/>
              <a:stretch>
                <a:fillRect/>
              </a:stretch>
            </p:blipFill>
            <p:spPr bwMode="auto">
              <a:xfrm>
                <a:off x="761725" y="4208441"/>
                <a:ext cx="7777328" cy="2301884"/>
              </a:xfrm>
              <a:prstGeom prst="rect">
                <a:avLst/>
              </a:prstGeom>
              <a:noFill/>
              <a:ln w="222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3326" name="Рисунок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472" y="1643050"/>
                <a:ext cx="8316912" cy="2560359"/>
              </a:xfrm>
              <a:prstGeom prst="rect">
                <a:avLst/>
              </a:prstGeom>
              <a:solidFill>
                <a:schemeClr val="bg1">
                  <a:alpha val="50195"/>
                </a:schemeClr>
              </a:solidFill>
              <a:ln w="22225">
                <a:solidFill>
                  <a:srgbClr val="7030A0">
                    <a:alpha val="79999"/>
                  </a:srgbClr>
                </a:solidFill>
                <a:miter lim="800000"/>
                <a:headEnd/>
                <a:tailEnd/>
              </a:ln>
            </p:spPr>
          </p:pic>
          <p:cxnSp>
            <p:nvCxnSpPr>
              <p:cNvPr id="7" name="Прямая соединительная линия 6"/>
              <p:cNvCxnSpPr/>
              <p:nvPr/>
            </p:nvCxnSpPr>
            <p:spPr bwMode="auto">
              <a:xfrm flipH="1">
                <a:off x="1409672" y="3516300"/>
                <a:ext cx="215900" cy="1366837"/>
              </a:xfrm>
              <a:prstGeom prst="line">
                <a:avLst/>
              </a:prstGeom>
              <a:ln>
                <a:tailEnd type="stealth" w="med" len="lg"/>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bwMode="auto">
              <a:xfrm>
                <a:off x="3282922" y="3732200"/>
                <a:ext cx="1223962" cy="1223962"/>
              </a:xfrm>
              <a:prstGeom prst="line">
                <a:avLst/>
              </a:prstGeom>
              <a:ln>
                <a:tailEnd type="stealth" w="med" len="lg"/>
              </a:ln>
            </p:spPr>
            <p:style>
              <a:lnRef idx="3">
                <a:schemeClr val="accent6"/>
              </a:lnRef>
              <a:fillRef idx="0">
                <a:schemeClr val="accent6"/>
              </a:fillRef>
              <a:effectRef idx="2">
                <a:schemeClr val="accent6"/>
              </a:effectRef>
              <a:fontRef idx="minor">
                <a:schemeClr val="tx1"/>
              </a:fontRef>
            </p:style>
          </p:cxnSp>
          <p:cxnSp>
            <p:nvCxnSpPr>
              <p:cNvPr id="12" name="Прямая соединительная линия 11"/>
              <p:cNvCxnSpPr/>
              <p:nvPr/>
            </p:nvCxnSpPr>
            <p:spPr bwMode="auto">
              <a:xfrm>
                <a:off x="4117947" y="3732200"/>
                <a:ext cx="1036637" cy="1223962"/>
              </a:xfrm>
              <a:prstGeom prst="line">
                <a:avLst/>
              </a:prstGeom>
              <a:ln>
                <a:tailEnd type="stealth" w="med" len="lg"/>
              </a:ln>
            </p:spPr>
            <p:style>
              <a:lnRef idx="3">
                <a:schemeClr val="accent6"/>
              </a:lnRef>
              <a:fillRef idx="0">
                <a:schemeClr val="accent6"/>
              </a:fillRef>
              <a:effectRef idx="2">
                <a:schemeClr val="accent6"/>
              </a:effectRef>
              <a:fontRef idx="minor">
                <a:schemeClr val="tx1"/>
              </a:fontRef>
            </p:style>
          </p:cxnSp>
          <p:cxnSp>
            <p:nvCxnSpPr>
              <p:cNvPr id="15" name="Прямая соединительная линия 14"/>
              <p:cNvCxnSpPr/>
              <p:nvPr/>
            </p:nvCxnSpPr>
            <p:spPr bwMode="auto">
              <a:xfrm>
                <a:off x="5083147" y="3732200"/>
                <a:ext cx="1008062" cy="1223962"/>
              </a:xfrm>
              <a:prstGeom prst="line">
                <a:avLst/>
              </a:prstGeom>
              <a:ln>
                <a:tailEnd type="stealth" w="med" len="lg"/>
              </a:ln>
            </p:spPr>
            <p:style>
              <a:lnRef idx="3">
                <a:schemeClr val="accent6"/>
              </a:lnRef>
              <a:fillRef idx="0">
                <a:schemeClr val="accent6"/>
              </a:fillRef>
              <a:effectRef idx="2">
                <a:schemeClr val="accent6"/>
              </a:effectRef>
              <a:fontRef idx="minor">
                <a:schemeClr val="tx1"/>
              </a:fontRef>
            </p:style>
          </p:cxnSp>
          <p:cxnSp>
            <p:nvCxnSpPr>
              <p:cNvPr id="19" name="Прямая соединительная линия 18"/>
              <p:cNvCxnSpPr/>
              <p:nvPr/>
            </p:nvCxnSpPr>
            <p:spPr bwMode="auto">
              <a:xfrm>
                <a:off x="6523009" y="3732200"/>
                <a:ext cx="215900" cy="1223962"/>
              </a:xfrm>
              <a:prstGeom prst="line">
                <a:avLst/>
              </a:prstGeom>
              <a:ln>
                <a:tailEnd type="stealth" w="med" len="lg"/>
              </a:ln>
            </p:spPr>
            <p:style>
              <a:lnRef idx="3">
                <a:schemeClr val="accent6"/>
              </a:lnRef>
              <a:fillRef idx="0">
                <a:schemeClr val="accent6"/>
              </a:fillRef>
              <a:effectRef idx="2">
                <a:schemeClr val="accent6"/>
              </a:effectRef>
              <a:fontRef idx="minor">
                <a:schemeClr val="tx1"/>
              </a:fontRef>
            </p:style>
          </p:cxnSp>
          <p:cxnSp>
            <p:nvCxnSpPr>
              <p:cNvPr id="23" name="Прямая соединительная линия 22"/>
              <p:cNvCxnSpPr/>
              <p:nvPr/>
            </p:nvCxnSpPr>
            <p:spPr bwMode="auto">
              <a:xfrm>
                <a:off x="7459634" y="3803637"/>
                <a:ext cx="0" cy="1152525"/>
              </a:xfrm>
              <a:prstGeom prst="line">
                <a:avLst/>
              </a:prstGeom>
              <a:ln>
                <a:tailEnd type="stealth" w="med" len="lg"/>
              </a:ln>
            </p:spPr>
            <p:style>
              <a:lnRef idx="3">
                <a:schemeClr val="accent6"/>
              </a:lnRef>
              <a:fillRef idx="0">
                <a:schemeClr val="accent6"/>
              </a:fillRef>
              <a:effectRef idx="2">
                <a:schemeClr val="accent6"/>
              </a:effectRef>
              <a:fontRef idx="minor">
                <a:schemeClr val="tx1"/>
              </a:fontRef>
            </p:style>
          </p:cxnSp>
          <p:cxnSp>
            <p:nvCxnSpPr>
              <p:cNvPr id="26" name="Прямая соединительная линия 25"/>
              <p:cNvCxnSpPr/>
              <p:nvPr/>
            </p:nvCxnSpPr>
            <p:spPr bwMode="auto">
              <a:xfrm flipH="1">
                <a:off x="7891434" y="3803637"/>
                <a:ext cx="431800" cy="1152525"/>
              </a:xfrm>
              <a:prstGeom prst="line">
                <a:avLst/>
              </a:prstGeom>
              <a:ln>
                <a:tailEnd type="stealth" w="med" len="lg"/>
              </a:ln>
            </p:spPr>
            <p:style>
              <a:lnRef idx="3">
                <a:schemeClr val="accent6"/>
              </a:lnRef>
              <a:fillRef idx="0">
                <a:schemeClr val="accent6"/>
              </a:fillRef>
              <a:effectRef idx="2">
                <a:schemeClr val="accent6"/>
              </a:effectRef>
              <a:fontRef idx="minor">
                <a:schemeClr val="tx1"/>
              </a:fontRef>
            </p:style>
          </p:cxnSp>
        </p:grpSp>
        <p:sp>
          <p:nvSpPr>
            <p:cNvPr id="13317" name="TextBox 12"/>
            <p:cNvSpPr txBox="1">
              <a:spLocks noChangeArrowheads="1"/>
            </p:cNvSpPr>
            <p:nvPr/>
          </p:nvSpPr>
          <p:spPr bwMode="auto">
            <a:xfrm>
              <a:off x="1000100" y="2357430"/>
              <a:ext cx="1214446" cy="27699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200">
                  <a:latin typeface="Arial" panose="020B0604020202020204" pitchFamily="34" charset="0"/>
                </a:rPr>
                <a:t>Beam line</a:t>
              </a:r>
              <a:endParaRPr lang="ru-RU" altLang="ru-RU" sz="1200">
                <a:latin typeface="Arial" panose="020B0604020202020204" pitchFamily="34" charset="0"/>
              </a:endParaRPr>
            </a:p>
          </p:txBody>
        </p:sp>
        <p:sp>
          <p:nvSpPr>
            <p:cNvPr id="13318" name="TextBox 13"/>
            <p:cNvSpPr txBox="1">
              <a:spLocks noChangeArrowheads="1"/>
            </p:cNvSpPr>
            <p:nvPr/>
          </p:nvSpPr>
          <p:spPr bwMode="auto">
            <a:xfrm>
              <a:off x="2786050" y="1785926"/>
              <a:ext cx="857256" cy="5001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300"/>
                </a:spcAft>
                <a:buFontTx/>
                <a:buNone/>
              </a:pPr>
              <a:r>
                <a:rPr lang="en-US" altLang="ru-RU" sz="1200">
                  <a:latin typeface="Arial" panose="020B0604020202020204" pitchFamily="34" charset="0"/>
                </a:rPr>
                <a:t>Ionization</a:t>
              </a:r>
            </a:p>
            <a:p>
              <a:pPr eaLnBrk="1" hangingPunct="1">
                <a:spcBef>
                  <a:spcPct val="0"/>
                </a:spcBef>
                <a:spcAft>
                  <a:spcPts val="300"/>
                </a:spcAft>
                <a:buFontTx/>
                <a:buNone/>
              </a:pPr>
              <a:r>
                <a:rPr lang="en-US" altLang="ru-RU" sz="1200">
                  <a:latin typeface="Arial" panose="020B0604020202020204" pitchFamily="34" charset="0"/>
                </a:rPr>
                <a:t>chamber</a:t>
              </a:r>
              <a:endParaRPr lang="ru-RU" altLang="ru-RU" sz="1200">
                <a:latin typeface="Arial" panose="020B0604020202020204" pitchFamily="34" charset="0"/>
              </a:endParaRPr>
            </a:p>
          </p:txBody>
        </p:sp>
        <p:sp>
          <p:nvSpPr>
            <p:cNvPr id="13319" name="TextBox 15"/>
            <p:cNvSpPr txBox="1">
              <a:spLocks noChangeArrowheads="1"/>
            </p:cNvSpPr>
            <p:nvPr/>
          </p:nvSpPr>
          <p:spPr bwMode="auto">
            <a:xfrm>
              <a:off x="3571868" y="1785926"/>
              <a:ext cx="857256" cy="5001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300"/>
                </a:spcAft>
                <a:buFontTx/>
                <a:buNone/>
              </a:pPr>
              <a:r>
                <a:rPr lang="en-US" altLang="ru-RU" sz="1200">
                  <a:latin typeface="Arial" panose="020B0604020202020204" pitchFamily="34" charset="0"/>
                </a:rPr>
                <a:t>Ionization</a:t>
              </a:r>
            </a:p>
            <a:p>
              <a:pPr eaLnBrk="1" hangingPunct="1">
                <a:spcBef>
                  <a:spcPct val="0"/>
                </a:spcBef>
                <a:spcAft>
                  <a:spcPts val="300"/>
                </a:spcAft>
                <a:buFontTx/>
                <a:buNone/>
              </a:pPr>
              <a:r>
                <a:rPr lang="en-US" altLang="ru-RU" sz="1200">
                  <a:latin typeface="Arial" panose="020B0604020202020204" pitchFamily="34" charset="0"/>
                </a:rPr>
                <a:t>chamber</a:t>
              </a:r>
              <a:endParaRPr lang="ru-RU" altLang="ru-RU" sz="1200">
                <a:latin typeface="Arial" panose="020B0604020202020204" pitchFamily="34" charset="0"/>
              </a:endParaRPr>
            </a:p>
          </p:txBody>
        </p:sp>
        <p:sp>
          <p:nvSpPr>
            <p:cNvPr id="13320" name="TextBox 16"/>
            <p:cNvSpPr txBox="1">
              <a:spLocks noChangeArrowheads="1"/>
            </p:cNvSpPr>
            <p:nvPr/>
          </p:nvSpPr>
          <p:spPr bwMode="auto">
            <a:xfrm>
              <a:off x="4357686" y="1571612"/>
              <a:ext cx="928694" cy="46166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200">
                  <a:latin typeface="Arial" panose="020B0604020202020204" pitchFamily="34" charset="0"/>
                </a:rPr>
                <a:t>scintillation monitor</a:t>
              </a:r>
            </a:p>
          </p:txBody>
        </p:sp>
        <p:sp>
          <p:nvSpPr>
            <p:cNvPr id="13321" name="TextBox 17"/>
            <p:cNvSpPr txBox="1">
              <a:spLocks noChangeArrowheads="1"/>
            </p:cNvSpPr>
            <p:nvPr/>
          </p:nvSpPr>
          <p:spPr bwMode="auto">
            <a:xfrm>
              <a:off x="5214942" y="1357298"/>
              <a:ext cx="928694" cy="64633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200">
                  <a:latin typeface="Arial" panose="020B0604020202020204" pitchFamily="34" charset="0"/>
                </a:rPr>
                <a:t>fast scintillation counter</a:t>
              </a:r>
            </a:p>
          </p:txBody>
        </p:sp>
        <p:sp>
          <p:nvSpPr>
            <p:cNvPr id="13322" name="TextBox 19"/>
            <p:cNvSpPr txBox="1">
              <a:spLocks noChangeArrowheads="1"/>
            </p:cNvSpPr>
            <p:nvPr/>
          </p:nvSpPr>
          <p:spPr bwMode="auto">
            <a:xfrm>
              <a:off x="6000760" y="1928802"/>
              <a:ext cx="928694" cy="64633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200">
                  <a:latin typeface="Arial" panose="020B0604020202020204" pitchFamily="34" charset="0"/>
                </a:rPr>
                <a:t>place of samples exposure </a:t>
              </a:r>
            </a:p>
          </p:txBody>
        </p:sp>
        <p:sp>
          <p:nvSpPr>
            <p:cNvPr id="13323" name="TextBox 20"/>
            <p:cNvSpPr txBox="1">
              <a:spLocks noChangeArrowheads="1"/>
            </p:cNvSpPr>
            <p:nvPr/>
          </p:nvSpPr>
          <p:spPr bwMode="auto">
            <a:xfrm>
              <a:off x="7072330" y="2000240"/>
              <a:ext cx="785818" cy="46166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200">
                  <a:latin typeface="Arial" panose="020B0604020202020204" pitchFamily="34" charset="0"/>
                </a:rPr>
                <a:t>PAD chamber</a:t>
              </a:r>
              <a:endParaRPr lang="ru-RU" altLang="ru-RU" sz="1200">
                <a:latin typeface="Arial" panose="020B0604020202020204" pitchFamily="34" charset="0"/>
              </a:endParaRPr>
            </a:p>
          </p:txBody>
        </p:sp>
        <p:sp>
          <p:nvSpPr>
            <p:cNvPr id="13324" name="TextBox 21"/>
            <p:cNvSpPr txBox="1">
              <a:spLocks noChangeArrowheads="1"/>
            </p:cNvSpPr>
            <p:nvPr/>
          </p:nvSpPr>
          <p:spPr bwMode="auto">
            <a:xfrm>
              <a:off x="7929586" y="1928802"/>
              <a:ext cx="785818" cy="5001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300"/>
                </a:spcAft>
                <a:buFontTx/>
                <a:buNone/>
              </a:pPr>
              <a:r>
                <a:rPr lang="en-US" altLang="ru-RU" sz="1200">
                  <a:latin typeface="Arial" panose="020B0604020202020204" pitchFamily="34" charset="0"/>
                </a:rPr>
                <a:t>W</a:t>
              </a:r>
              <a:r>
                <a:rPr lang="ru-RU" altLang="ru-RU" sz="1200">
                  <a:latin typeface="Arial" panose="020B0604020202020204" pitchFamily="34" charset="0"/>
                </a:rPr>
                <a:t>ire</a:t>
              </a:r>
              <a:r>
                <a:rPr lang="en-US" altLang="ru-RU" sz="1200">
                  <a:latin typeface="Arial" panose="020B0604020202020204" pitchFamily="34" charset="0"/>
                </a:rPr>
                <a:t> </a:t>
              </a:r>
            </a:p>
            <a:p>
              <a:pPr eaLnBrk="1" hangingPunct="1">
                <a:spcBef>
                  <a:spcPct val="0"/>
                </a:spcBef>
                <a:spcAft>
                  <a:spcPts val="300"/>
                </a:spcAft>
                <a:buFontTx/>
                <a:buNone/>
              </a:pPr>
              <a:r>
                <a:rPr lang="en-US" altLang="ru-RU" sz="1200">
                  <a:latin typeface="Arial" panose="020B0604020202020204" pitchFamily="34" charset="0"/>
                </a:rPr>
                <a:t>chamber</a:t>
              </a:r>
              <a:endParaRPr lang="ru-RU" altLang="ru-RU" sz="1200">
                <a:latin typeface="Arial" panose="020B0604020202020204" pitchFamily="34" charset="0"/>
              </a:endParaRPr>
            </a:p>
          </p:txBody>
        </p:sp>
      </p:grpSp>
      <p:cxnSp>
        <p:nvCxnSpPr>
          <p:cNvPr id="3" name="Přímá spojnice 2"/>
          <p:cNvCxnSpPr/>
          <p:nvPr/>
        </p:nvCxnSpPr>
        <p:spPr>
          <a:xfrm>
            <a:off x="2627784" y="2492896"/>
            <a:ext cx="0" cy="648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bdélník 4"/>
          <p:cNvSpPr/>
          <p:nvPr/>
        </p:nvSpPr>
        <p:spPr>
          <a:xfrm>
            <a:off x="2170584" y="3254542"/>
            <a:ext cx="914400" cy="48115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bwMode="auto">
          <a:xfrm>
            <a:off x="2202162" y="3251886"/>
            <a:ext cx="823363" cy="498937"/>
          </a:xfrm>
          <a:prstGeom prst="rect">
            <a:avLst/>
          </a:prstGeom>
          <a:grpFill/>
          <a:ln w="9525">
            <a:noFill/>
            <a:round/>
            <a:headEnd/>
            <a:tailEnd/>
          </a:ln>
        </p:spPr>
        <p:txBody>
          <a:bodyPr wrap="none" lIns="64800" tIns="33696" rIns="64800" bIns="33696" rtlCol="0">
            <a:spAutoFit/>
          </a:bodyPr>
          <a:lstStyle/>
          <a:p>
            <a:pPr eaLnBrk="0" hangingPunct="0"/>
            <a:r>
              <a:rPr lang="cs-CZ" sz="1400" dirty="0" smtClean="0">
                <a:solidFill>
                  <a:srgbClr val="000000"/>
                </a:solidFill>
                <a:latin typeface="Calibri" pitchFamily="34" charset="0"/>
                <a:cs typeface="Times New Roman" pitchFamily="18" charset="0"/>
              </a:rPr>
              <a:t>Al and </a:t>
            </a:r>
            <a:r>
              <a:rPr lang="cs-CZ" sz="1400" dirty="0" err="1" smtClean="0">
                <a:solidFill>
                  <a:srgbClr val="000000"/>
                </a:solidFill>
                <a:latin typeface="Calibri" pitchFamily="34" charset="0"/>
                <a:cs typeface="Times New Roman" pitchFamily="18" charset="0"/>
              </a:rPr>
              <a:t>Cu</a:t>
            </a:r>
            <a:endParaRPr lang="cs-CZ" sz="1400" dirty="0" smtClean="0">
              <a:solidFill>
                <a:srgbClr val="000000"/>
              </a:solidFill>
              <a:latin typeface="Calibri" pitchFamily="34" charset="0"/>
              <a:cs typeface="Times New Roman" pitchFamily="18" charset="0"/>
            </a:endParaRPr>
          </a:p>
          <a:p>
            <a:pPr eaLnBrk="0" hangingPunct="0"/>
            <a:r>
              <a:rPr lang="cs-CZ" sz="1400" dirty="0" err="1" smtClean="0">
                <a:solidFill>
                  <a:srgbClr val="000000"/>
                </a:solidFill>
                <a:latin typeface="Calibri" pitchFamily="34" charset="0"/>
                <a:cs typeface="Times New Roman" pitchFamily="18" charset="0"/>
              </a:rPr>
              <a:t>monitors</a:t>
            </a:r>
            <a:endParaRPr lang="cs-CZ" sz="1400" dirty="0" smtClean="0">
              <a:solidFill>
                <a:srgbClr val="00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grpFill/>
        <a:ln w="9525">
          <a:noFill/>
          <a:round/>
          <a:headEnd/>
          <a:tailEnd/>
        </a:ln>
      </a:spPr>
      <a:bodyPr lIns="64800" tIns="33696" rIns="64800" bIns="33696">
        <a:spAutoFit/>
      </a:bodyPr>
      <a:lstStyle>
        <a:defPPr eaLnBrk="0" hangingPunct="0">
          <a:defRPr sz="800" dirty="0" err="1" smtClean="0">
            <a:solidFill>
              <a:srgbClr val="000000"/>
            </a:solidFill>
            <a:latin typeface="Calibri" pitchFamily="34" charset="0"/>
            <a:cs typeface="Times New Roman" pitchFamily="18" charset="0"/>
          </a:defRPr>
        </a:defPPr>
      </a:lstStyle>
    </a:txDef>
  </a:objectDefaults>
  <a:extraClrSchemeLst/>
  <a:extLst>
    <a:ext uri="{05A4C25C-085E-4340-85A3-A5531E510DB2}">
      <thm15:themeFamily xmlns:thm15="http://schemas.microsoft.com/office/thememl/2012/main" name="Tyutyinnikov_2017_oprava" id="{10DFE4C3-BD64-4AB4-9C33-2CAAEC09228B}" vid="{FEDE9E28-16B6-422D-A891-0DD610A655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Tyutyinnikov_2017_oprava</Template>
  <TotalTime>897</TotalTime>
  <Words>2339</Words>
  <Application>Microsoft Office PowerPoint</Application>
  <PresentationFormat>Předvádění na obrazovce (4:3)</PresentationFormat>
  <Paragraphs>326</Paragraphs>
  <Slides>29</Slides>
  <Notes>1</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29</vt:i4>
      </vt:variant>
    </vt:vector>
  </HeadingPairs>
  <TitlesOfParts>
    <vt:vector size="37" baseType="lpstr">
      <vt:lpstr>Arial</vt:lpstr>
      <vt:lpstr>Book Antiqua</vt:lpstr>
      <vt:lpstr>Calibri</vt:lpstr>
      <vt:lpstr>Cambria</vt:lpstr>
      <vt:lpstr>Times New Roman</vt:lpstr>
      <vt:lpstr>Wingdings</vt:lpstr>
      <vt:lpstr>Theme12</vt:lpstr>
      <vt:lpstr>Equation</vt:lpstr>
      <vt:lpstr>Prezentace aplikace PowerPoint</vt:lpstr>
      <vt:lpstr>The  Content</vt:lpstr>
      <vt:lpstr>Prezentace aplikace PowerPoint</vt:lpstr>
      <vt:lpstr>Basic experimental goals for setup "Quinta"</vt:lpstr>
      <vt:lpstr>Not only scientific goals</vt:lpstr>
      <vt:lpstr>Prezentace aplikace PowerPoint</vt:lpstr>
      <vt:lpstr>The “Quinta” target setup with the lead reflector</vt:lpstr>
      <vt:lpstr>The “Quinta” target setup with the lead reflector on the irradiation position</vt:lpstr>
      <vt:lpstr>System of monitoring Nuclotron extracted beam for “Quinta” placement</vt:lpstr>
      <vt:lpstr>Prezentace aplikace PowerPoint</vt:lpstr>
      <vt:lpstr>The scheme of leaking-neutron flow measuring with the TDC and PSD detectors and its energy spectra measuring with the DEMON detector. Top view. The detectors are located in the horizontal plane of the deuteron beam. </vt:lpstr>
      <vt:lpstr>Thermocouples  setup</vt:lpstr>
      <vt:lpstr>Drops of the proton beam intensity are well reflected by temperature</vt:lpstr>
      <vt:lpstr>Spatial distribution of neutron field</vt:lpstr>
      <vt:lpstr>Hardening of neutron spectra derived by (n,xn) reactions</vt:lpstr>
      <vt:lpstr>Prezentace aplikace PowerPoint</vt:lpstr>
      <vt:lpstr>Prezentace aplikace PowerPoint</vt:lpstr>
      <vt:lpstr>Spectral characteristics of leakage neutrons on QUINTA surface</vt:lpstr>
      <vt:lpstr>Prezentace aplikace PowerPoint</vt:lpstr>
      <vt:lpstr>Prezentace aplikace PowerPoint</vt:lpstr>
      <vt:lpstr>Programme for the 2017-2019 years.</vt:lpstr>
      <vt:lpstr>Prezentace aplikace PowerPoint</vt:lpstr>
      <vt:lpstr>Prezentace aplikace PowerPoint</vt:lpstr>
      <vt:lpstr>Prezentace aplikace PowerPoint</vt:lpstr>
      <vt:lpstr>ENERGY PRODUCTION DEMONSTRATOR FOR MEGAWATT PROTON BEAMS </vt:lpstr>
      <vt:lpstr>Prezentace aplikace PowerPoint</vt:lpstr>
      <vt:lpstr>Prezentace aplikace PowerPoint</vt:lpstr>
      <vt:lpstr>Estimated project cost  "Research of deep subcritical nuclear electric systems and possibilities of their use for energy production, transmutation of radioactive waste and Radiated Materials Science” </vt:lpstr>
      <vt:lpstr>Project Work Plan  "Research of deep subcritical nuclear electric systems and possibilities of their use for energy production, transmutation of radioactive waste and Radiated Materials Science "</vt:lpstr>
    </vt:vector>
  </TitlesOfParts>
  <Company>ÚJF AV ČR, v.v.i.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Vladimír Wagner</dc:creator>
  <cp:lastModifiedBy>Vladimír Wagner</cp:lastModifiedBy>
  <cp:revision>62</cp:revision>
  <dcterms:created xsi:type="dcterms:W3CDTF">2017-05-30T10:04:35Z</dcterms:created>
  <dcterms:modified xsi:type="dcterms:W3CDTF">2017-06-05T16:51:22Z</dcterms:modified>
</cp:coreProperties>
</file>