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
  </p:sldMasterIdLst>
  <p:notesMasterIdLst>
    <p:notesMasterId r:id="rId23"/>
  </p:notesMasterIdLst>
  <p:sldIdLst>
    <p:sldId id="328" r:id="rId2"/>
    <p:sldId id="312" r:id="rId3"/>
    <p:sldId id="313" r:id="rId4"/>
    <p:sldId id="339" r:id="rId5"/>
    <p:sldId id="343" r:id="rId6"/>
    <p:sldId id="341" r:id="rId7"/>
    <p:sldId id="344" r:id="rId8"/>
    <p:sldId id="345" r:id="rId9"/>
    <p:sldId id="342" r:id="rId10"/>
    <p:sldId id="348" r:id="rId11"/>
    <p:sldId id="346" r:id="rId12"/>
    <p:sldId id="351" r:id="rId13"/>
    <p:sldId id="347" r:id="rId14"/>
    <p:sldId id="350" r:id="rId15"/>
    <p:sldId id="352" r:id="rId16"/>
    <p:sldId id="353" r:id="rId17"/>
    <p:sldId id="354" r:id="rId18"/>
    <p:sldId id="355" r:id="rId19"/>
    <p:sldId id="349" r:id="rId20"/>
    <p:sldId id="338" r:id="rId21"/>
    <p:sldId id="323" r:id="rId22"/>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21B3"/>
    <a:srgbClr val="FF0000"/>
    <a:srgbClr val="008000"/>
    <a:srgbClr val="FFFF47"/>
    <a:srgbClr val="FFFF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55" d="100"/>
          <a:sy n="55" d="100"/>
        </p:scale>
        <p:origin x="-1734" y="-84"/>
      </p:cViewPr>
      <p:guideLst>
        <p:guide orient="horz" pos="2160"/>
        <p:guide pos="2903"/>
      </p:guideLst>
    </p:cSldViewPr>
  </p:slid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ru-RU"/>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ru-RU"/>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ru-RU"/>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5C57FCB8-0B3F-49A0-B357-56DD0C437F7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a:ln/>
        </p:spPr>
      </p:sp>
      <p:sp>
        <p:nvSpPr>
          <p:cNvPr id="29699" name="Заметки 2"/>
          <p:cNvSpPr>
            <a:spLocks noGrp="1"/>
          </p:cNvSpPr>
          <p:nvPr>
            <p:ph type="body" idx="1"/>
          </p:nvPr>
        </p:nvSpPr>
        <p:spPr>
          <a:noFill/>
          <a:ln/>
        </p:spPr>
        <p:txBody>
          <a:bodyPr/>
          <a:lstStyle/>
          <a:p>
            <a:endParaRPr lang="ru-RU" smtClean="0">
              <a:latin typeface="Arial" pitchFamily="34" charset="0"/>
            </a:endParaRPr>
          </a:p>
        </p:txBody>
      </p:sp>
      <p:sp>
        <p:nvSpPr>
          <p:cNvPr id="29700" name="Номер слайда 3"/>
          <p:cNvSpPr>
            <a:spLocks noGrp="1"/>
          </p:cNvSpPr>
          <p:nvPr>
            <p:ph type="sldNum" sz="quarter" idx="5"/>
          </p:nvPr>
        </p:nvSpPr>
        <p:spPr>
          <a:noFill/>
        </p:spPr>
        <p:txBody>
          <a:bodyPr/>
          <a:lstStyle/>
          <a:p>
            <a:fld id="{DFBA87AB-A21C-44E6-8E57-B0F5E3A3C9F6}" type="slidenum">
              <a:rPr lang="ru-RU" smtClean="0">
                <a:latin typeface="Arial" pitchFamily="34" charset="0"/>
              </a:rPr>
              <a:pPr/>
              <a:t>1</a:t>
            </a:fld>
            <a:endParaRPr lang="ru-RU"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529DCBE-0222-4703-98BC-DF276C75E311}" type="slidenum">
              <a:rPr lang="ru-RU" smtClean="0"/>
              <a:pPr>
                <a:defRPr/>
              </a:pPr>
              <a:t>17</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529DCBE-0222-4703-98BC-DF276C75E311}" type="slidenum">
              <a:rPr lang="ru-RU" smtClean="0"/>
              <a:pPr>
                <a:defRPr/>
              </a:pPr>
              <a:t>18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p:spPr>
        <p:txBody>
          <a:bodyPr/>
          <a:lstStyle/>
          <a:p>
            <a:endParaRPr lang="ru-RU" smtClean="0">
              <a:latin typeface="Arial" pitchFamily="34" charset="0"/>
            </a:endParaRPr>
          </a:p>
        </p:txBody>
      </p:sp>
      <p:sp>
        <p:nvSpPr>
          <p:cNvPr id="41988" name="Номер слайда 3"/>
          <p:cNvSpPr>
            <a:spLocks noGrp="1"/>
          </p:cNvSpPr>
          <p:nvPr>
            <p:ph type="sldNum" sz="quarter" idx="5"/>
          </p:nvPr>
        </p:nvSpPr>
        <p:spPr>
          <a:noFill/>
        </p:spPr>
        <p:txBody>
          <a:bodyPr/>
          <a:lstStyle/>
          <a:p>
            <a:fld id="{EC507070-4A00-4F97-A5EE-1F96A6A110BB}" type="slidenum">
              <a:rPr lang="ru-RU" smtClean="0">
                <a:latin typeface="Arial" pitchFamily="34" charset="0"/>
              </a:rPr>
              <a:pPr/>
              <a:t>5</a:t>
            </a:fld>
            <a:endParaRPr lang="ru-RU"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a:ln/>
        </p:spPr>
      </p:sp>
      <p:sp>
        <p:nvSpPr>
          <p:cNvPr id="46083" name="Заметки 2"/>
          <p:cNvSpPr>
            <a:spLocks noGrp="1"/>
          </p:cNvSpPr>
          <p:nvPr>
            <p:ph type="body" idx="1"/>
          </p:nvPr>
        </p:nvSpPr>
        <p:spPr>
          <a:noFill/>
          <a:ln/>
        </p:spPr>
        <p:txBody>
          <a:bodyPr/>
          <a:lstStyle/>
          <a:p>
            <a:endParaRPr lang="ru-RU" smtClean="0">
              <a:latin typeface="Arial" pitchFamily="34" charset="0"/>
            </a:endParaRPr>
          </a:p>
        </p:txBody>
      </p:sp>
      <p:sp>
        <p:nvSpPr>
          <p:cNvPr id="46084" name="Номер слайда 3"/>
          <p:cNvSpPr>
            <a:spLocks noGrp="1"/>
          </p:cNvSpPr>
          <p:nvPr>
            <p:ph type="sldNum" sz="quarter" idx="5"/>
          </p:nvPr>
        </p:nvSpPr>
        <p:spPr>
          <a:noFill/>
        </p:spPr>
        <p:txBody>
          <a:bodyPr/>
          <a:lstStyle/>
          <a:p>
            <a:fld id="{5C16B932-1649-465C-84A2-04B0DA6A7FE5}" type="slidenum">
              <a:rPr lang="ru-RU" smtClean="0">
                <a:latin typeface="Arial" pitchFamily="34" charset="0"/>
              </a:rPr>
              <a:pPr/>
              <a:t>6</a:t>
            </a:fld>
            <a:endParaRPr lang="ru-RU"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a:ln/>
        </p:spPr>
      </p:sp>
      <p:sp>
        <p:nvSpPr>
          <p:cNvPr id="46083" name="Заметки 2"/>
          <p:cNvSpPr>
            <a:spLocks noGrp="1"/>
          </p:cNvSpPr>
          <p:nvPr>
            <p:ph type="body" idx="1"/>
          </p:nvPr>
        </p:nvSpPr>
        <p:spPr>
          <a:noFill/>
          <a:ln/>
        </p:spPr>
        <p:txBody>
          <a:bodyPr/>
          <a:lstStyle/>
          <a:p>
            <a:endParaRPr lang="ru-RU" smtClean="0">
              <a:latin typeface="Arial" pitchFamily="34" charset="0"/>
            </a:endParaRPr>
          </a:p>
        </p:txBody>
      </p:sp>
      <p:sp>
        <p:nvSpPr>
          <p:cNvPr id="46084" name="Номер слайда 3"/>
          <p:cNvSpPr>
            <a:spLocks noGrp="1"/>
          </p:cNvSpPr>
          <p:nvPr>
            <p:ph type="sldNum" sz="quarter" idx="5"/>
          </p:nvPr>
        </p:nvSpPr>
        <p:spPr>
          <a:noFill/>
        </p:spPr>
        <p:txBody>
          <a:bodyPr/>
          <a:lstStyle/>
          <a:p>
            <a:fld id="{5C16B932-1649-465C-84A2-04B0DA6A7FE5}" type="slidenum">
              <a:rPr lang="ru-RU" smtClean="0">
                <a:latin typeface="Arial" pitchFamily="34" charset="0"/>
              </a:rPr>
              <a:pPr/>
              <a:t>7</a:t>
            </a:fld>
            <a:endParaRPr lang="ru-RU"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a:ln/>
        </p:spPr>
      </p:sp>
      <p:sp>
        <p:nvSpPr>
          <p:cNvPr id="46083" name="Заметки 2"/>
          <p:cNvSpPr>
            <a:spLocks noGrp="1"/>
          </p:cNvSpPr>
          <p:nvPr>
            <p:ph type="body" idx="1"/>
          </p:nvPr>
        </p:nvSpPr>
        <p:spPr>
          <a:noFill/>
          <a:ln/>
        </p:spPr>
        <p:txBody>
          <a:bodyPr/>
          <a:lstStyle/>
          <a:p>
            <a:endParaRPr lang="ru-RU" smtClean="0">
              <a:latin typeface="Arial" pitchFamily="34" charset="0"/>
            </a:endParaRPr>
          </a:p>
        </p:txBody>
      </p:sp>
      <p:sp>
        <p:nvSpPr>
          <p:cNvPr id="46084" name="Номер слайда 3"/>
          <p:cNvSpPr>
            <a:spLocks noGrp="1"/>
          </p:cNvSpPr>
          <p:nvPr>
            <p:ph type="sldNum" sz="quarter" idx="5"/>
          </p:nvPr>
        </p:nvSpPr>
        <p:spPr>
          <a:noFill/>
        </p:spPr>
        <p:txBody>
          <a:bodyPr/>
          <a:lstStyle/>
          <a:p>
            <a:fld id="{5C16B932-1649-465C-84A2-04B0DA6A7FE5}" type="slidenum">
              <a:rPr lang="ru-RU" smtClean="0">
                <a:latin typeface="Arial" pitchFamily="34" charset="0"/>
              </a:rPr>
              <a:pPr/>
              <a:t>8</a:t>
            </a:fld>
            <a:endParaRPr lang="ru-RU"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529DCBE-0222-4703-98BC-DF276C75E311}" type="slidenum">
              <a:rPr lang="ru-RU" smtClean="0"/>
              <a:pPr>
                <a:defRPr/>
              </a:pPr>
              <a:t>13</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529DCBE-0222-4703-98BC-DF276C75E311}" type="slidenum">
              <a:rPr lang="ru-RU" smtClean="0"/>
              <a:pPr>
                <a:defRPr/>
              </a:pPr>
              <a:t>14</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529DCBE-0222-4703-98BC-DF276C75E311}" type="slidenum">
              <a:rPr lang="ru-RU" smtClean="0"/>
              <a:pPr>
                <a:defRPr/>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529DCBE-0222-4703-98BC-DF276C75E311}" type="slidenum">
              <a:rPr lang="ru-RU" smtClean="0"/>
              <a:pPr>
                <a:defRPr/>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r>
              <a:rPr lang="ru-RU" smtClean="0"/>
              <a:t>June 20-21 2013 </a:t>
            </a:r>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r>
              <a:rPr lang="en-US" smtClean="0"/>
              <a:t>Yu.N.Kopatch, PAC for Nuclear Physics 46-th Session</a:t>
            </a: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1C7E648C-3F8E-4611-BA27-43C5BC48CE9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r>
              <a:rPr lang="ru-RU" smtClean="0"/>
              <a:t>June 20-21 2013 </a:t>
            </a:r>
            <a:endParaRPr lang="ru-RU"/>
          </a:p>
        </p:txBody>
      </p:sp>
      <p:sp>
        <p:nvSpPr>
          <p:cNvPr id="5" name="Нижний колонтитул 9"/>
          <p:cNvSpPr>
            <a:spLocks noGrp="1"/>
          </p:cNvSpPr>
          <p:nvPr>
            <p:ph type="ftr" sz="quarter" idx="11"/>
          </p:nvPr>
        </p:nvSpPr>
        <p:spPr/>
        <p:txBody>
          <a:bodyPr/>
          <a:lstStyle>
            <a:lvl1pPr>
              <a:defRPr/>
            </a:lvl1pPr>
          </a:lstStyle>
          <a:p>
            <a:pPr>
              <a:defRPr/>
            </a:pPr>
            <a:r>
              <a:rPr lang="en-US" smtClean="0"/>
              <a:t>Yu.N.Kopatch, PAC for Nuclear Physics 46-th Session</a:t>
            </a:r>
            <a:endParaRPr lang="ru-RU"/>
          </a:p>
        </p:txBody>
      </p:sp>
      <p:sp>
        <p:nvSpPr>
          <p:cNvPr id="6" name="Номер слайда 21"/>
          <p:cNvSpPr>
            <a:spLocks noGrp="1"/>
          </p:cNvSpPr>
          <p:nvPr>
            <p:ph type="sldNum" sz="quarter" idx="12"/>
          </p:nvPr>
        </p:nvSpPr>
        <p:spPr/>
        <p:txBody>
          <a:bodyPr/>
          <a:lstStyle>
            <a:lvl1pPr>
              <a:defRPr/>
            </a:lvl1pPr>
          </a:lstStyle>
          <a:p>
            <a:pPr>
              <a:defRPr/>
            </a:pPr>
            <a:fld id="{61B6EFA3-4C3C-4C90-A5CE-C58138552CD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r>
              <a:rPr lang="ru-RU" smtClean="0"/>
              <a:t>June 20-21 2013 </a:t>
            </a:r>
            <a:endParaRPr lang="ru-RU"/>
          </a:p>
        </p:txBody>
      </p:sp>
      <p:sp>
        <p:nvSpPr>
          <p:cNvPr id="5" name="Нижний колонтитул 9"/>
          <p:cNvSpPr>
            <a:spLocks noGrp="1"/>
          </p:cNvSpPr>
          <p:nvPr>
            <p:ph type="ftr" sz="quarter" idx="11"/>
          </p:nvPr>
        </p:nvSpPr>
        <p:spPr/>
        <p:txBody>
          <a:bodyPr/>
          <a:lstStyle>
            <a:lvl1pPr>
              <a:defRPr/>
            </a:lvl1pPr>
          </a:lstStyle>
          <a:p>
            <a:pPr>
              <a:defRPr/>
            </a:pPr>
            <a:r>
              <a:rPr lang="en-US" smtClean="0"/>
              <a:t>Yu.N.Kopatch, PAC for Nuclear Physics 46-th Session</a:t>
            </a:r>
            <a:endParaRPr lang="ru-RU"/>
          </a:p>
        </p:txBody>
      </p:sp>
      <p:sp>
        <p:nvSpPr>
          <p:cNvPr id="6" name="Номер слайда 21"/>
          <p:cNvSpPr>
            <a:spLocks noGrp="1"/>
          </p:cNvSpPr>
          <p:nvPr>
            <p:ph type="sldNum" sz="quarter" idx="12"/>
          </p:nvPr>
        </p:nvSpPr>
        <p:spPr/>
        <p:txBody>
          <a:bodyPr/>
          <a:lstStyle>
            <a:lvl1pPr>
              <a:defRPr/>
            </a:lvl1pPr>
          </a:lstStyle>
          <a:p>
            <a:pPr>
              <a:defRPr/>
            </a:pPr>
            <a:fld id="{2DAB680D-EF32-4EC5-9D66-518469D65FE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1435100" y="6532563"/>
            <a:ext cx="2133600" cy="249237"/>
          </a:xfrm>
        </p:spPr>
        <p:txBody>
          <a:bodyPr/>
          <a:lstStyle>
            <a:lvl1pPr>
              <a:defRPr/>
            </a:lvl1pPr>
            <a:extLst/>
          </a:lstStyle>
          <a:p>
            <a:pPr>
              <a:defRPr/>
            </a:pPr>
            <a:r>
              <a:rPr lang="ru-RU" smtClean="0"/>
              <a:t>June 20-21 2013 </a:t>
            </a:r>
            <a:endParaRPr lang="ru-RU" dirty="0"/>
          </a:p>
        </p:txBody>
      </p:sp>
      <p:sp>
        <p:nvSpPr>
          <p:cNvPr id="5" name="Нижний колонтитул 4"/>
          <p:cNvSpPr>
            <a:spLocks noGrp="1"/>
          </p:cNvSpPr>
          <p:nvPr>
            <p:ph type="ftr" sz="quarter" idx="11"/>
          </p:nvPr>
        </p:nvSpPr>
        <p:spPr>
          <a:xfrm>
            <a:off x="4279900" y="6532563"/>
            <a:ext cx="4330700" cy="249237"/>
          </a:xfrm>
        </p:spPr>
        <p:txBody>
          <a:bodyPr/>
          <a:lstStyle>
            <a:lvl1pPr>
              <a:defRPr/>
            </a:lvl1pPr>
            <a:extLst/>
          </a:lstStyle>
          <a:p>
            <a:pPr>
              <a:defRPr/>
            </a:pPr>
            <a:r>
              <a:rPr lang="en-US" smtClean="0"/>
              <a:t>Yu.N.Kopatch, PAC for Nuclear Physics 46-th Session</a:t>
            </a:r>
            <a:endParaRPr lang="ru-RU"/>
          </a:p>
        </p:txBody>
      </p:sp>
      <p:sp>
        <p:nvSpPr>
          <p:cNvPr id="6" name="Номер слайда 5"/>
          <p:cNvSpPr>
            <a:spLocks noGrp="1"/>
          </p:cNvSpPr>
          <p:nvPr>
            <p:ph type="sldNum" sz="quarter" idx="12"/>
          </p:nvPr>
        </p:nvSpPr>
        <p:spPr>
          <a:xfrm>
            <a:off x="8613775" y="6532563"/>
            <a:ext cx="457200" cy="249237"/>
          </a:xfrm>
        </p:spPr>
        <p:txBody>
          <a:bodyPr/>
          <a:lstStyle>
            <a:lvl1pPr>
              <a:defRPr/>
            </a:lvl1pPr>
            <a:extLst/>
          </a:lstStyle>
          <a:p>
            <a:pPr>
              <a:defRPr/>
            </a:pPr>
            <a:fld id="{341C0D54-4EC4-4026-8ED8-7A683FBA5882}"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r>
              <a:rPr lang="ru-RU" smtClean="0"/>
              <a:t>June 20-21 2013 </a:t>
            </a:r>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r>
              <a:rPr lang="en-US" smtClean="0"/>
              <a:t>Yu.N.Kopatch, PAC for Nuclear Physics 46-th Session</a:t>
            </a: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D6A487F6-3144-40A8-A53A-50E08E78A88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r>
              <a:rPr lang="ru-RU" smtClean="0"/>
              <a:t>June 20-21 2013 </a:t>
            </a:r>
            <a:endParaRPr lang="ru-RU"/>
          </a:p>
        </p:txBody>
      </p:sp>
      <p:sp>
        <p:nvSpPr>
          <p:cNvPr id="6" name="Нижний колонтитул 9"/>
          <p:cNvSpPr>
            <a:spLocks noGrp="1"/>
          </p:cNvSpPr>
          <p:nvPr>
            <p:ph type="ftr" sz="quarter" idx="11"/>
          </p:nvPr>
        </p:nvSpPr>
        <p:spPr/>
        <p:txBody>
          <a:bodyPr/>
          <a:lstStyle>
            <a:lvl1pPr>
              <a:defRPr/>
            </a:lvl1pPr>
          </a:lstStyle>
          <a:p>
            <a:pPr>
              <a:defRPr/>
            </a:pPr>
            <a:r>
              <a:rPr lang="en-US" smtClean="0"/>
              <a:t>Yu.N.Kopatch, PAC for Nuclear Physics 46-th Session</a:t>
            </a:r>
            <a:endParaRPr lang="ru-RU"/>
          </a:p>
        </p:txBody>
      </p:sp>
      <p:sp>
        <p:nvSpPr>
          <p:cNvPr id="7" name="Номер слайда 21"/>
          <p:cNvSpPr>
            <a:spLocks noGrp="1"/>
          </p:cNvSpPr>
          <p:nvPr>
            <p:ph type="sldNum" sz="quarter" idx="12"/>
          </p:nvPr>
        </p:nvSpPr>
        <p:spPr/>
        <p:txBody>
          <a:bodyPr/>
          <a:lstStyle>
            <a:lvl1pPr>
              <a:defRPr/>
            </a:lvl1pPr>
          </a:lstStyle>
          <a:p>
            <a:pPr>
              <a:defRPr/>
            </a:pPr>
            <a:fld id="{FA13DC5C-E22D-430B-8B96-654D7CDF9B3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r>
              <a:rPr lang="ru-RU" smtClean="0"/>
              <a:t>June 20-21 2013 </a:t>
            </a:r>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r>
              <a:rPr lang="en-US" smtClean="0"/>
              <a:t>Yu.N.Kopatch, PAC for Nuclear Physics 46-th Session</a:t>
            </a: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990FEAB4-8B98-4878-9271-BD5F3EB8577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r>
              <a:rPr lang="ru-RU" smtClean="0"/>
              <a:t>June 20-21 2013 </a:t>
            </a:r>
            <a:endParaRPr lang="ru-RU"/>
          </a:p>
        </p:txBody>
      </p:sp>
      <p:sp>
        <p:nvSpPr>
          <p:cNvPr id="4" name="Нижний колонтитул 9"/>
          <p:cNvSpPr>
            <a:spLocks noGrp="1"/>
          </p:cNvSpPr>
          <p:nvPr>
            <p:ph type="ftr" sz="quarter" idx="11"/>
          </p:nvPr>
        </p:nvSpPr>
        <p:spPr/>
        <p:txBody>
          <a:bodyPr/>
          <a:lstStyle>
            <a:lvl1pPr>
              <a:defRPr/>
            </a:lvl1pPr>
          </a:lstStyle>
          <a:p>
            <a:pPr>
              <a:defRPr/>
            </a:pPr>
            <a:r>
              <a:rPr lang="en-US" smtClean="0"/>
              <a:t>Yu.N.Kopatch, PAC for Nuclear Physics 46-th Session</a:t>
            </a:r>
            <a:endParaRPr lang="ru-RU"/>
          </a:p>
        </p:txBody>
      </p:sp>
      <p:sp>
        <p:nvSpPr>
          <p:cNvPr id="5" name="Номер слайда 21"/>
          <p:cNvSpPr>
            <a:spLocks noGrp="1"/>
          </p:cNvSpPr>
          <p:nvPr>
            <p:ph type="sldNum" sz="quarter" idx="12"/>
          </p:nvPr>
        </p:nvSpPr>
        <p:spPr/>
        <p:txBody>
          <a:bodyPr/>
          <a:lstStyle>
            <a:lvl1pPr>
              <a:defRPr/>
            </a:lvl1pPr>
          </a:lstStyle>
          <a:p>
            <a:pPr>
              <a:defRPr/>
            </a:pPr>
            <a:fld id="{0D323EAC-15A6-4326-ACF6-3B6DBFF52DD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Дата 1"/>
          <p:cNvSpPr>
            <a:spLocks noGrp="1"/>
          </p:cNvSpPr>
          <p:nvPr>
            <p:ph type="dt" sz="half" idx="10"/>
          </p:nvPr>
        </p:nvSpPr>
        <p:spPr/>
        <p:txBody>
          <a:bodyPr/>
          <a:lstStyle>
            <a:lvl1pPr>
              <a:defRPr/>
            </a:lvl1pPr>
            <a:extLst/>
          </a:lstStyle>
          <a:p>
            <a:pPr>
              <a:defRPr/>
            </a:pPr>
            <a:r>
              <a:rPr lang="ru-RU" smtClean="0"/>
              <a:t>June 20-21 2013 </a:t>
            </a:r>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r>
              <a:rPr lang="en-US" smtClean="0"/>
              <a:t>Yu.N.Kopatch, PAC for Nuclear Physics 46-th Session</a:t>
            </a: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A5633210-ADE9-468F-AEED-7B32417B221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r>
              <a:rPr lang="ru-RU" smtClean="0"/>
              <a:t>June 20-21 2013 </a:t>
            </a:r>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r>
              <a:rPr lang="en-US" smtClean="0"/>
              <a:t>Yu.N.Kopatch, PAC for Nuclear Physics 46-th Session</a:t>
            </a: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5229C213-8E50-4734-9FA6-290B232FED5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r>
              <a:rPr lang="ru-RU" smtClean="0"/>
              <a:t>June 20-21 2013 </a:t>
            </a:r>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r>
              <a:rPr lang="en-US" smtClean="0"/>
              <a:t>Yu.N.Kopatch, PAC for Nuclear Physics 46-th Session</a:t>
            </a: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32232151-2AC6-422B-B079-5473370F679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3081"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153035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defRPr>
            </a:lvl1pPr>
            <a:extLst/>
          </a:lstStyle>
          <a:p>
            <a:pPr>
              <a:defRPr/>
            </a:pPr>
            <a:r>
              <a:rPr lang="ru-RU" smtClean="0"/>
              <a:t>June 20-21 2013 </a:t>
            </a:r>
            <a:endParaRPr lang="ru-RU"/>
          </a:p>
        </p:txBody>
      </p:sp>
      <p:sp>
        <p:nvSpPr>
          <p:cNvPr id="10" name="Нижний колонтитул 9"/>
          <p:cNvSpPr>
            <a:spLocks noGrp="1"/>
          </p:cNvSpPr>
          <p:nvPr>
            <p:ph type="ftr" sz="quarter" idx="3"/>
          </p:nvPr>
        </p:nvSpPr>
        <p:spPr>
          <a:xfrm>
            <a:off x="4316413" y="6305550"/>
            <a:ext cx="4294187"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defRPr>
            </a:lvl1pPr>
            <a:extLst/>
          </a:lstStyle>
          <a:p>
            <a:pPr>
              <a:defRPr/>
            </a:pPr>
            <a:r>
              <a:rPr lang="en-US" smtClean="0"/>
              <a:t>Yu.N.Kopatch, PAC for Nuclear Physics 46-th Session</a:t>
            </a: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latin typeface="Arial" charset="0"/>
              </a:defRPr>
            </a:lvl1pPr>
            <a:extLst/>
          </a:lstStyle>
          <a:p>
            <a:pPr>
              <a:defRPr/>
            </a:pPr>
            <a:fld id="{023AD118-E05E-4F16-ACD1-4F9710DFD4E9}"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0" r:id="rId4"/>
    <p:sldLayoutId id="2147484217" r:id="rId5"/>
    <p:sldLayoutId id="2147484211" r:id="rId6"/>
    <p:sldLayoutId id="2147484218" r:id="rId7"/>
    <p:sldLayoutId id="2147484219" r:id="rId8"/>
    <p:sldLayoutId id="2147484220" r:id="rId9"/>
    <p:sldLayoutId id="2147484212" r:id="rId10"/>
    <p:sldLayoutId id="2147484213" r:id="rId11"/>
  </p:sldLayoutIdLst>
  <p:hf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Corbel" pitchFamily="34" charset="0"/>
        </a:defRPr>
      </a:lvl2pPr>
      <a:lvl3pPr algn="l" rtl="0" eaLnBrk="0" fontAlgn="base" hangingPunct="0">
        <a:spcBef>
          <a:spcPct val="0"/>
        </a:spcBef>
        <a:spcAft>
          <a:spcPct val="0"/>
        </a:spcAft>
        <a:defRPr sz="4300">
          <a:solidFill>
            <a:srgbClr val="572314"/>
          </a:solidFill>
          <a:latin typeface="Corbel" pitchFamily="34" charset="0"/>
        </a:defRPr>
      </a:lvl3pPr>
      <a:lvl4pPr algn="l" rtl="0" eaLnBrk="0" fontAlgn="base" hangingPunct="0">
        <a:spcBef>
          <a:spcPct val="0"/>
        </a:spcBef>
        <a:spcAft>
          <a:spcPct val="0"/>
        </a:spcAft>
        <a:defRPr sz="4300">
          <a:solidFill>
            <a:srgbClr val="572314"/>
          </a:solidFill>
          <a:latin typeface="Corbel" pitchFamily="34" charset="0"/>
        </a:defRPr>
      </a:lvl4pPr>
      <a:lvl5pPr algn="l" rtl="0" eaLnBrk="0" fontAlgn="base" hangingPunct="0">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32.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33.png"/><Relationship Id="rId9" Type="http://schemas.openxmlformats.org/officeDocument/2006/relationships/image" Target="../media/image6.jpeg"/><Relationship Id="rId14" Type="http://schemas.openxmlformats.org/officeDocument/2006/relationships/image" Target="../media/image11.gif"/></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hyperlink" Target="http://www.sciencedirect.com/science/article/pii/S0168900214012133" TargetMode="External"/><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hyperlink" Target="http://www.sciencedirect.com/science/article/pii/S1875389215001388" TargetMode="External"/><Relationship Id="rId16" Type="http://schemas.openxmlformats.org/officeDocument/2006/relationships/image" Target="../media/image11.gif"/><Relationship Id="rId1" Type="http://schemas.openxmlformats.org/officeDocument/2006/relationships/slideLayout" Target="../slideLayouts/slideLayout6.xml"/><Relationship Id="rId6" Type="http://schemas.openxmlformats.org/officeDocument/2006/relationships/hyperlink" Target="http://isinn.jinr.ru/proceedings/isinn-22/pdf/grozdanov.pdf" TargetMode="External"/><Relationship Id="rId11" Type="http://schemas.openxmlformats.org/officeDocument/2006/relationships/image" Target="../media/image6.jpeg"/><Relationship Id="rId5" Type="http://schemas.openxmlformats.org/officeDocument/2006/relationships/hyperlink" Target="http://link.springer.com/article/10.1134/S1547477115020089" TargetMode="Externa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hyperlink" Target="http://www1.jinr.ru/Pepan_letters/panl_2015_2/18_bystr.pdf" TargetMode="External"/><Relationship Id="rId9" Type="http://schemas.openxmlformats.org/officeDocument/2006/relationships/image" Target="../media/image4.png"/><Relationship Id="rId1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gif"/><Relationship Id="rId3" Type="http://schemas.openxmlformats.org/officeDocument/2006/relationships/image" Target="../media/image35.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image" Target="../media/image36.png"/><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8.xml"/><Relationship Id="rId16" Type="http://schemas.openxmlformats.org/officeDocument/2006/relationships/image" Target="../media/image11.gif"/><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6.jpeg"/><Relationship Id="rId5" Type="http://schemas.openxmlformats.org/officeDocument/2006/relationships/image" Target="../media/image38.png"/><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37.png"/><Relationship Id="rId9" Type="http://schemas.openxmlformats.org/officeDocument/2006/relationships/image" Target="../media/image4.png"/><Relationship Id="rId1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6.jpeg"/><Relationship Id="rId17" Type="http://schemas.openxmlformats.org/officeDocument/2006/relationships/image" Target="../media/image11.gif"/><Relationship Id="rId2" Type="http://schemas.openxmlformats.org/officeDocument/2006/relationships/notesSlide" Target="../notesSlides/notesSlide9.xml"/><Relationship Id="rId16"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5.png"/><Relationship Id="rId5" Type="http://schemas.openxmlformats.org/officeDocument/2006/relationships/image" Target="../media/image42.png"/><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41.png"/><Relationship Id="rId9" Type="http://schemas.openxmlformats.org/officeDocument/2006/relationships/image" Target="../media/image3.png"/><Relationship Id="rId1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gif"/><Relationship Id="rId3" Type="http://schemas.openxmlformats.org/officeDocument/2006/relationships/image" Target="../media/image45.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46.jpe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47.png"/><Relationship Id="rId9" Type="http://schemas.openxmlformats.org/officeDocument/2006/relationships/image" Target="../media/image6.jpeg"/><Relationship Id="rId14" Type="http://schemas.openxmlformats.org/officeDocument/2006/relationships/image" Target="../media/image11.gif"/></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1.gif"/><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1.gif"/><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1.gif"/><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1.gif"/><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1.gif"/><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slideLayout" Target="../slideLayouts/slideLayout6.xml"/><Relationship Id="rId16" Type="http://schemas.openxmlformats.org/officeDocument/2006/relationships/image" Target="../media/image11.gif"/><Relationship Id="rId1" Type="http://schemas.openxmlformats.org/officeDocument/2006/relationships/vmlDrawing" Target="../drawings/vmlDrawing1.vml"/><Relationship Id="rId6" Type="http://schemas.openxmlformats.org/officeDocument/2006/relationships/image" Target="../media/image16.png"/><Relationship Id="rId11" Type="http://schemas.openxmlformats.org/officeDocument/2006/relationships/image" Target="../media/image6.jpeg"/><Relationship Id="rId5" Type="http://schemas.openxmlformats.org/officeDocument/2006/relationships/oleObject" Target="../embeddings/oleObject2.bin"/><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4.pn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slideLayout" Target="../slideLayouts/slideLayout6.xml"/><Relationship Id="rId16" Type="http://schemas.openxmlformats.org/officeDocument/2006/relationships/image" Target="../media/image11.gif"/><Relationship Id="rId1" Type="http://schemas.openxmlformats.org/officeDocument/2006/relationships/vmlDrawing" Target="../drawings/vmlDrawing2.vml"/><Relationship Id="rId6" Type="http://schemas.openxmlformats.org/officeDocument/2006/relationships/image" Target="../media/image19.jpeg"/><Relationship Id="rId11" Type="http://schemas.openxmlformats.org/officeDocument/2006/relationships/image" Target="../media/image6.jpeg"/><Relationship Id="rId5" Type="http://schemas.openxmlformats.org/officeDocument/2006/relationships/image" Target="../media/image18.png"/><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oleObject" Target="../embeddings/oleObject3.bin"/><Relationship Id="rId9" Type="http://schemas.openxmlformats.org/officeDocument/2006/relationships/image" Target="../media/image4.pn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image" Target="../media/image20.jpeg"/><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image" Target="../media/image11.gif"/><Relationship Id="rId1" Type="http://schemas.openxmlformats.org/officeDocument/2006/relationships/slideLayout" Target="../slideLayouts/slideLayout6.xml"/><Relationship Id="rId6" Type="http://schemas.openxmlformats.org/officeDocument/2006/relationships/image" Target="../media/image23.jpeg"/><Relationship Id="rId11" Type="http://schemas.openxmlformats.org/officeDocument/2006/relationships/image" Target="../media/image6.jpeg"/><Relationship Id="rId5" Type="http://schemas.openxmlformats.org/officeDocument/2006/relationships/image" Target="../media/image22.jpeg"/><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21.png"/><Relationship Id="rId9" Type="http://schemas.openxmlformats.org/officeDocument/2006/relationships/image" Target="../media/image4.png"/><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6.jpeg"/><Relationship Id="rId17" Type="http://schemas.openxmlformats.org/officeDocument/2006/relationships/image" Target="../media/image11.gif"/><Relationship Id="rId2" Type="http://schemas.openxmlformats.org/officeDocument/2006/relationships/notesSlide" Target="../notesSlides/notesSlide5.xml"/><Relationship Id="rId16"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5.png"/><Relationship Id="rId5" Type="http://schemas.openxmlformats.org/officeDocument/2006/relationships/image" Target="../media/image26.png"/><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25.png"/><Relationship Id="rId9" Type="http://schemas.openxmlformats.org/officeDocument/2006/relationships/image" Target="../media/image3.png"/><Relationship Id="rId1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gif"/><Relationship Id="rId3" Type="http://schemas.openxmlformats.org/officeDocument/2006/relationships/image" Target="../media/image30.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079500" y="404664"/>
            <a:ext cx="7783513" cy="2700300"/>
          </a:xfrm>
        </p:spPr>
        <p:txBody>
          <a:bodyPr>
            <a:normAutofit fontScale="90000"/>
          </a:bodyPr>
          <a:lstStyle/>
          <a:p>
            <a:pPr algn="ctr">
              <a:defRPr/>
            </a:pPr>
            <a:r>
              <a:rPr lang="en-US" sz="2800" b="1" dirty="0" smtClean="0"/>
              <a:t>Proposal for the extension of the project</a:t>
            </a:r>
            <a:br>
              <a:rPr lang="en-US" sz="2800" b="1" dirty="0" smtClean="0"/>
            </a:br>
            <a:r>
              <a:rPr lang="en-US" sz="2800" b="1" dirty="0" smtClean="0">
                <a:solidFill>
                  <a:srgbClr val="7030A0"/>
                </a:solidFill>
              </a:rPr>
              <a:t>“Design and development of the tagged neutron method for determination of the elemental structure of materials and nuclear reaction studies”</a:t>
            </a:r>
            <a:br>
              <a:rPr lang="en-US" sz="2800" b="1" dirty="0" smtClean="0">
                <a:solidFill>
                  <a:srgbClr val="7030A0"/>
                </a:solidFill>
              </a:rPr>
            </a:br>
            <a:r>
              <a:rPr lang="en-US" sz="2800" b="1" dirty="0" smtClean="0"/>
              <a:t> project </a:t>
            </a:r>
            <a:r>
              <a:rPr lang="en-US" sz="2800" b="1" u="sng" dirty="0" smtClean="0">
                <a:solidFill>
                  <a:srgbClr val="FF0000"/>
                </a:solidFill>
              </a:rPr>
              <a:t>TANGRA</a:t>
            </a:r>
            <a:r>
              <a:rPr lang="en-US" sz="2800" b="1" dirty="0" smtClean="0"/>
              <a:t/>
            </a:r>
            <a:br>
              <a:rPr lang="en-US" sz="2800" b="1" dirty="0" smtClean="0"/>
            </a:br>
            <a:r>
              <a:rPr lang="en-US" sz="2800" b="1" dirty="0" err="1" smtClean="0">
                <a:solidFill>
                  <a:srgbClr val="FF0000"/>
                </a:solidFill>
              </a:rPr>
              <a:t>TA</a:t>
            </a:r>
            <a:r>
              <a:rPr lang="en-US" sz="2800" b="1" dirty="0" err="1" smtClean="0"/>
              <a:t>gged</a:t>
            </a:r>
            <a:r>
              <a:rPr lang="en-US" sz="2800" b="1" dirty="0" smtClean="0"/>
              <a:t> </a:t>
            </a:r>
            <a:r>
              <a:rPr lang="en-US" sz="2800" b="1" dirty="0" smtClean="0">
                <a:solidFill>
                  <a:srgbClr val="FF0000"/>
                </a:solidFill>
              </a:rPr>
              <a:t>N</a:t>
            </a:r>
            <a:r>
              <a:rPr lang="en-US" sz="2800" b="1" dirty="0" smtClean="0"/>
              <a:t>eutrons &amp; </a:t>
            </a:r>
            <a:r>
              <a:rPr lang="en-US" sz="2800" b="1" dirty="0" smtClean="0">
                <a:solidFill>
                  <a:srgbClr val="FF0000"/>
                </a:solidFill>
              </a:rPr>
              <a:t>G</a:t>
            </a:r>
            <a:r>
              <a:rPr lang="en-US" sz="2800" b="1" dirty="0" smtClean="0"/>
              <a:t>amma-</a:t>
            </a:r>
            <a:r>
              <a:rPr lang="en-US" sz="2800" b="1" dirty="0" smtClean="0">
                <a:solidFill>
                  <a:srgbClr val="FF0000"/>
                </a:solidFill>
              </a:rPr>
              <a:t>Ra</a:t>
            </a:r>
            <a:r>
              <a:rPr lang="en-US" sz="2800" b="1" dirty="0" smtClean="0"/>
              <a:t>ys</a:t>
            </a:r>
            <a:endParaRPr lang="ru-RU" sz="2800" dirty="0"/>
          </a:p>
        </p:txBody>
      </p:sp>
      <p:sp>
        <p:nvSpPr>
          <p:cNvPr id="8" name="Номер слайда 7"/>
          <p:cNvSpPr>
            <a:spLocks noGrp="1"/>
          </p:cNvSpPr>
          <p:nvPr>
            <p:ph type="sldNum" sz="quarter" idx="12"/>
          </p:nvPr>
        </p:nvSpPr>
        <p:spPr/>
        <p:txBody>
          <a:bodyPr/>
          <a:lstStyle/>
          <a:p>
            <a:pPr>
              <a:defRPr/>
            </a:pPr>
            <a:fld id="{DA25336F-1690-4B06-BE7F-FD35B4CD31DE}" type="slidenum">
              <a:rPr lang="ru-RU"/>
              <a:pPr>
                <a:defRPr/>
              </a:pPr>
              <a:t>1</a:t>
            </a:fld>
            <a:endParaRPr lang="ru-RU"/>
          </a:p>
        </p:txBody>
      </p:sp>
      <p:sp>
        <p:nvSpPr>
          <p:cNvPr id="11268" name="Rectangle 7"/>
          <p:cNvSpPr>
            <a:spLocks noChangeArrowheads="1"/>
          </p:cNvSpPr>
          <p:nvPr/>
        </p:nvSpPr>
        <p:spPr bwMode="auto">
          <a:xfrm>
            <a:off x="1439652" y="3376009"/>
            <a:ext cx="6985905" cy="923330"/>
          </a:xfrm>
          <a:prstGeom prst="rect">
            <a:avLst/>
          </a:prstGeom>
          <a:noFill/>
          <a:ln w="9525" algn="ctr">
            <a:noFill/>
            <a:miter lim="800000"/>
            <a:headEnd/>
            <a:tailEnd/>
          </a:ln>
        </p:spPr>
        <p:txBody>
          <a:bodyPr wrap="square" anchor="ctr">
            <a:spAutoFit/>
          </a:bodyPr>
          <a:lstStyle/>
          <a:p>
            <a:pPr eaLnBrk="0" hangingPunct="0">
              <a:defRPr/>
            </a:pPr>
            <a:r>
              <a:rPr lang="en-US" altLang="ja-JP" dirty="0" smtClean="0">
                <a:ea typeface="MS Mincho" pitchFamily="49" charset="-128"/>
              </a:rPr>
              <a:t>Theme</a:t>
            </a:r>
            <a:r>
              <a:rPr lang="ru-RU" altLang="ja-JP" dirty="0">
                <a:ea typeface="MS Mincho" pitchFamily="49" charset="-128"/>
              </a:rPr>
              <a:t>: </a:t>
            </a:r>
            <a:r>
              <a:rPr lang="ru-RU" dirty="0"/>
              <a:t>03-4-</a:t>
            </a:r>
            <a:r>
              <a:rPr lang="en-US" dirty="0"/>
              <a:t>1128</a:t>
            </a:r>
            <a:r>
              <a:rPr lang="ru-RU" dirty="0"/>
              <a:t>-2017/2019</a:t>
            </a:r>
            <a:r>
              <a:rPr lang="ru-RU" altLang="ja-JP" dirty="0" smtClean="0">
                <a:ea typeface="MS Mincho" pitchFamily="49" charset="-128"/>
              </a:rPr>
              <a:t> </a:t>
            </a:r>
            <a:r>
              <a:rPr lang="en-US" altLang="ja-JP" dirty="0" smtClean="0">
                <a:ea typeface="MS Mincho" pitchFamily="49" charset="-128"/>
              </a:rPr>
              <a:t> </a:t>
            </a:r>
            <a:endParaRPr lang="en-US" altLang="ja-JP" dirty="0">
              <a:ea typeface="MS Mincho" pitchFamily="49" charset="-128"/>
            </a:endParaRPr>
          </a:p>
          <a:p>
            <a:pPr eaLnBrk="0" hangingPunct="0">
              <a:defRPr/>
            </a:pPr>
            <a:r>
              <a:rPr lang="en-US" altLang="ja-JP" dirty="0">
                <a:ea typeface="MS Mincho" pitchFamily="49" charset="-128"/>
              </a:rPr>
              <a:t>“</a:t>
            </a:r>
            <a:r>
              <a:rPr lang="en-US" altLang="ja-JP" dirty="0" smtClean="0">
                <a:ea typeface="MS Mincho" pitchFamily="49" charset="-128"/>
              </a:rPr>
              <a:t>Investigations of neutron nuclear interactions and properties of the neutron”</a:t>
            </a:r>
            <a:endParaRPr lang="en-US" altLang="ja-JP" dirty="0">
              <a:ea typeface="MS Mincho" pitchFamily="49" charset="-128"/>
            </a:endParaRPr>
          </a:p>
        </p:txBody>
      </p:sp>
      <p:sp>
        <p:nvSpPr>
          <p:cNvPr id="5" name="Нижний колонтитул 4"/>
          <p:cNvSpPr>
            <a:spLocks noGrp="1"/>
          </p:cNvSpPr>
          <p:nvPr>
            <p:ph type="ftr" sz="quarter" idx="11"/>
          </p:nvPr>
        </p:nvSpPr>
        <p:spPr/>
        <p:txBody>
          <a:bodyPr/>
          <a:lstStyle/>
          <a:p>
            <a:pPr>
              <a:defRPr/>
            </a:pPr>
            <a:r>
              <a:rPr lang="en-US" smtClean="0"/>
              <a:t>Yu.N.Kopatch, PAC for Nuclear Physics 46-th Session</a:t>
            </a:r>
            <a:endParaRPr lang="ru-RU"/>
          </a:p>
        </p:txBody>
      </p:sp>
      <p:sp>
        <p:nvSpPr>
          <p:cNvPr id="6" name="Прямоугольник 5"/>
          <p:cNvSpPr/>
          <p:nvPr/>
        </p:nvSpPr>
        <p:spPr>
          <a:xfrm>
            <a:off x="1439652" y="4787574"/>
            <a:ext cx="4572000" cy="707886"/>
          </a:xfrm>
          <a:prstGeom prst="rect">
            <a:avLst/>
          </a:prstGeom>
        </p:spPr>
        <p:txBody>
          <a:bodyPr>
            <a:spAutoFit/>
          </a:bodyPr>
          <a:lstStyle/>
          <a:p>
            <a:pPr marL="228600" indent="-228600">
              <a:defRPr/>
            </a:pPr>
            <a:r>
              <a:rPr lang="en-US" altLang="ja-JP" sz="2000" i="1" u="sng" dirty="0">
                <a:solidFill>
                  <a:srgbClr val="0070C0"/>
                </a:solidFill>
                <a:ea typeface="MS Mincho" pitchFamily="49" charset="-128"/>
              </a:rPr>
              <a:t>Project Leader</a:t>
            </a:r>
            <a:r>
              <a:rPr lang="ru-RU" altLang="ja-JP" sz="2000" i="1" u="sng" dirty="0">
                <a:solidFill>
                  <a:srgbClr val="0070C0"/>
                </a:solidFill>
                <a:ea typeface="MS Mincho" pitchFamily="49" charset="-128"/>
              </a:rPr>
              <a:t>:</a:t>
            </a:r>
            <a:r>
              <a:rPr lang="ru-RU" altLang="ja-JP" sz="2000" i="1" dirty="0">
                <a:solidFill>
                  <a:srgbClr val="0070C0"/>
                </a:solidFill>
                <a:ea typeface="MS Mincho" pitchFamily="49" charset="-128"/>
              </a:rPr>
              <a:t> </a:t>
            </a:r>
            <a:r>
              <a:rPr lang="en-US" altLang="ja-JP" sz="2000" i="1" dirty="0" err="1">
                <a:solidFill>
                  <a:srgbClr val="0070C0"/>
                </a:solidFill>
                <a:ea typeface="MS Mincho" pitchFamily="49" charset="-128"/>
              </a:rPr>
              <a:t>Yu.N</a:t>
            </a:r>
            <a:r>
              <a:rPr lang="en-US" altLang="ja-JP" sz="2000" i="1" dirty="0">
                <a:solidFill>
                  <a:srgbClr val="0070C0"/>
                </a:solidFill>
                <a:ea typeface="MS Mincho" pitchFamily="49" charset="-128"/>
              </a:rPr>
              <a:t>. </a:t>
            </a:r>
            <a:r>
              <a:rPr lang="en-US" altLang="ja-JP" sz="2000" i="1" dirty="0" err="1">
                <a:solidFill>
                  <a:srgbClr val="0070C0"/>
                </a:solidFill>
                <a:ea typeface="MS Mincho" pitchFamily="49" charset="-128"/>
              </a:rPr>
              <a:t>Kopatch</a:t>
            </a:r>
            <a:endParaRPr lang="ru-RU" altLang="ja-JP" sz="2000" i="1" dirty="0">
              <a:solidFill>
                <a:srgbClr val="0070C0"/>
              </a:solidFill>
              <a:ea typeface="MS Mincho" pitchFamily="49" charset="-128"/>
            </a:endParaRPr>
          </a:p>
          <a:p>
            <a:pPr marL="228600" indent="-228600">
              <a:defRPr/>
            </a:pPr>
            <a:r>
              <a:rPr lang="en-US" altLang="ja-JP" sz="2000" i="1" u="sng" dirty="0">
                <a:solidFill>
                  <a:srgbClr val="0070C0"/>
                </a:solidFill>
                <a:ea typeface="MS Mincho" pitchFamily="49" charset="-128"/>
              </a:rPr>
              <a:t>Deputy</a:t>
            </a:r>
            <a:r>
              <a:rPr lang="ru-RU" altLang="ja-JP" sz="2000" i="1" u="sng" dirty="0">
                <a:solidFill>
                  <a:srgbClr val="0070C0"/>
                </a:solidFill>
                <a:ea typeface="MS Mincho" pitchFamily="49" charset="-128"/>
              </a:rPr>
              <a:t>:</a:t>
            </a:r>
            <a:r>
              <a:rPr lang="ru-RU" altLang="ja-JP" sz="2000" i="1" dirty="0">
                <a:solidFill>
                  <a:srgbClr val="0070C0"/>
                </a:solidFill>
                <a:ea typeface="MS Mincho" pitchFamily="49" charset="-128"/>
              </a:rPr>
              <a:t> </a:t>
            </a:r>
            <a:r>
              <a:rPr lang="en-US" altLang="ja-JP" sz="2000" i="1" dirty="0" err="1">
                <a:solidFill>
                  <a:srgbClr val="0070C0"/>
                </a:solidFill>
                <a:ea typeface="MS Mincho" pitchFamily="49" charset="-128"/>
              </a:rPr>
              <a:t>V.M.Bystritsky</a:t>
            </a:r>
            <a:endParaRPr lang="ru-RU" altLang="ja-JP" sz="2000" i="1" dirty="0">
              <a:solidFill>
                <a:srgbClr val="0070C0"/>
              </a:solidFill>
              <a:ea typeface="MS Mincho" pitchFamily="49" charset="-128"/>
            </a:endParaRPr>
          </a:p>
        </p:txBody>
      </p:sp>
      <p:grpSp>
        <p:nvGrpSpPr>
          <p:cNvPr id="7" name="Группа 6"/>
          <p:cNvGrpSpPr/>
          <p:nvPr/>
        </p:nvGrpSpPr>
        <p:grpSpPr>
          <a:xfrm>
            <a:off x="107168" y="251464"/>
            <a:ext cx="755192" cy="6394552"/>
            <a:chOff x="107168" y="251464"/>
            <a:chExt cx="755192" cy="6394552"/>
          </a:xfrm>
        </p:grpSpPr>
        <p:pic>
          <p:nvPicPr>
            <p:cNvPr id="9"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2"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4" name="Группа 1"/>
            <p:cNvGrpSpPr>
              <a:grpSpLocks/>
            </p:cNvGrpSpPr>
            <p:nvPr/>
          </p:nvGrpSpPr>
          <p:grpSpPr bwMode="auto">
            <a:xfrm>
              <a:off x="220397" y="4263564"/>
              <a:ext cx="558229" cy="332305"/>
              <a:chOff x="566735" y="5357797"/>
              <a:chExt cx="2133057" cy="966624"/>
            </a:xfrm>
          </p:grpSpPr>
          <p:pic>
            <p:nvPicPr>
              <p:cNvPr id="19"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15"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Рисунок 17" descr="india.png"/>
            <p:cNvPicPr>
              <a:picLocks noChangeAspect="1"/>
            </p:cNvPicPr>
            <p:nvPr/>
          </p:nvPicPr>
          <p:blipFill>
            <a:blip r:embed="rId13"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1BEDCD91-B832-49FC-A4A2-D780DE760AF2}" type="slidenum">
              <a:rPr lang="ru-RU" smtClean="0"/>
              <a:pPr>
                <a:defRPr/>
              </a:pPr>
              <a:t>10</a:t>
            </a:fld>
            <a:endParaRPr lang="ru-RU"/>
          </a:p>
        </p:txBody>
      </p:sp>
      <p:sp>
        <p:nvSpPr>
          <p:cNvPr id="33796"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10" name="Нижний колонтитул 9"/>
          <p:cNvSpPr>
            <a:spLocks noGrp="1"/>
          </p:cNvSpPr>
          <p:nvPr>
            <p:ph type="ftr" sz="quarter" idx="11"/>
          </p:nvPr>
        </p:nvSpPr>
        <p:spPr/>
        <p:txBody>
          <a:bodyPr/>
          <a:lstStyle/>
          <a:p>
            <a:pPr>
              <a:defRPr/>
            </a:pPr>
            <a:r>
              <a:rPr lang="en-US" smtClean="0"/>
              <a:t>Yu.N.Kopatch, PAC for Nuclear Physics 46-th Session</a:t>
            </a:r>
            <a:endParaRPr lang="ru-RU"/>
          </a:p>
        </p:txBody>
      </p:sp>
      <p:sp>
        <p:nvSpPr>
          <p:cNvPr id="13" name="Заголовок 1"/>
          <p:cNvSpPr>
            <a:spLocks noGrp="1"/>
          </p:cNvSpPr>
          <p:nvPr>
            <p:ph type="title"/>
          </p:nvPr>
        </p:nvSpPr>
        <p:spPr>
          <a:xfrm>
            <a:off x="863599" y="0"/>
            <a:ext cx="7896225" cy="1169988"/>
          </a:xfrm>
        </p:spPr>
        <p:txBody>
          <a:bodyPr>
            <a:noAutofit/>
          </a:bodyPr>
          <a:lstStyle/>
          <a:p>
            <a:pPr algn="ctr">
              <a:defRPr/>
            </a:pPr>
            <a:r>
              <a:rPr lang="en-US" sz="2400" b="1" dirty="0" smtClean="0">
                <a:solidFill>
                  <a:srgbClr val="002060"/>
                </a:solidFill>
                <a:latin typeface="Arial" pitchFamily="34" charset="0"/>
                <a:cs typeface="Arial" pitchFamily="34" charset="0"/>
              </a:rPr>
              <a:t>Main </a:t>
            </a:r>
            <a:r>
              <a:rPr lang="en-US" sz="2400" b="1" dirty="0" smtClean="0">
                <a:solidFill>
                  <a:srgbClr val="002060"/>
                </a:solidFill>
                <a:latin typeface="Arial" pitchFamily="34" charset="0"/>
                <a:cs typeface="Arial" pitchFamily="34" charset="0"/>
              </a:rPr>
              <a:t>results </a:t>
            </a:r>
            <a:r>
              <a:rPr lang="en-US" sz="2400" b="1" dirty="0" smtClean="0">
                <a:solidFill>
                  <a:srgbClr val="002060"/>
                </a:solidFill>
                <a:latin typeface="Arial" pitchFamily="34" charset="0"/>
                <a:cs typeface="Arial" pitchFamily="34" charset="0"/>
              </a:rPr>
              <a:t>obtained in 2014-2016:</a:t>
            </a: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6. </a:t>
            </a:r>
            <a:r>
              <a:rPr lang="en-US" sz="2000" b="1" i="1" dirty="0" smtClean="0">
                <a:latin typeface="Arial" pitchFamily="34" charset="0"/>
                <a:cs typeface="Arial" pitchFamily="34" charset="0"/>
              </a:rPr>
              <a:t>Construction of a silicon two-dimensional position-sensitive fast neutron detector for beam profile measurement</a:t>
            </a:r>
            <a:endParaRPr lang="ru-RU" sz="2000" b="1" i="1" dirty="0">
              <a:latin typeface="Arial" pitchFamily="34" charset="0"/>
              <a:cs typeface="Arial" pitchFamily="34" charset="0"/>
            </a:endParaRPr>
          </a:p>
        </p:txBody>
      </p:sp>
      <p:sp>
        <p:nvSpPr>
          <p:cNvPr id="11" name="Прямоугольник 10"/>
          <p:cNvSpPr/>
          <p:nvPr/>
        </p:nvSpPr>
        <p:spPr>
          <a:xfrm>
            <a:off x="1534215" y="6178592"/>
            <a:ext cx="6390022" cy="253916"/>
          </a:xfrm>
          <a:prstGeom prst="rect">
            <a:avLst/>
          </a:prstGeom>
        </p:spPr>
        <p:txBody>
          <a:bodyPr wrap="square">
            <a:spAutoFit/>
          </a:bodyPr>
          <a:lstStyle/>
          <a:p>
            <a:r>
              <a:rPr lang="en-US" sz="1050" i="1" dirty="0" err="1" smtClean="0"/>
              <a:t>F.Aliev</a:t>
            </a:r>
            <a:r>
              <a:rPr lang="en-US" sz="1050" i="1" dirty="0" smtClean="0"/>
              <a:t> et al, </a:t>
            </a:r>
            <a:r>
              <a:rPr lang="en-US" sz="1050" i="1" dirty="0" err="1" smtClean="0"/>
              <a:t>Ireported</a:t>
            </a:r>
            <a:r>
              <a:rPr lang="en-US" sz="1050" i="1" dirty="0" smtClean="0"/>
              <a:t> at SINN-25 </a:t>
            </a:r>
            <a:r>
              <a:rPr lang="it-IT" sz="1050" i="1" dirty="0" smtClean="0"/>
              <a:t>Dubna, May 22–26 2017</a:t>
            </a:r>
            <a:endParaRPr lang="en-US" sz="1050" i="1" dirty="0" smtClean="0"/>
          </a:p>
        </p:txBody>
      </p:sp>
      <p:sp>
        <p:nvSpPr>
          <p:cNvPr id="16" name="TextBox 15"/>
          <p:cNvSpPr txBox="1"/>
          <p:nvPr/>
        </p:nvSpPr>
        <p:spPr>
          <a:xfrm>
            <a:off x="1115616" y="1169988"/>
            <a:ext cx="4240263" cy="2123658"/>
          </a:xfrm>
          <a:prstGeom prst="rect">
            <a:avLst/>
          </a:prstGeom>
          <a:noFill/>
        </p:spPr>
        <p:txBody>
          <a:bodyPr wrap="none" rtlCol="0">
            <a:spAutoFit/>
          </a:bodyPr>
          <a:lstStyle/>
          <a:p>
            <a:r>
              <a:rPr lang="en-US" sz="1600" dirty="0" smtClean="0"/>
              <a:t>2D detector, made of 4 double sided </a:t>
            </a:r>
          </a:p>
          <a:p>
            <a:r>
              <a:rPr lang="en-US" sz="1600" dirty="0" smtClean="0"/>
              <a:t>s</a:t>
            </a:r>
            <a:r>
              <a:rPr lang="en-US" sz="1600" dirty="0"/>
              <a:t>t</a:t>
            </a:r>
            <a:r>
              <a:rPr lang="en-US" sz="1600" dirty="0" smtClean="0"/>
              <a:t>ripped position sensitive Si detectors</a:t>
            </a:r>
          </a:p>
          <a:p>
            <a:endParaRPr lang="en-US" sz="1600" dirty="0" smtClean="0"/>
          </a:p>
          <a:p>
            <a:r>
              <a:rPr lang="en-US" sz="1200" dirty="0" smtClean="0"/>
              <a:t>Each Si detector consists of 32x32 strips ~1.8 mm thick</a:t>
            </a:r>
          </a:p>
          <a:p>
            <a:r>
              <a:rPr lang="en-US" sz="1200" dirty="0" smtClean="0"/>
              <a:t>Size of one detector: 60x60mmm</a:t>
            </a:r>
          </a:p>
          <a:p>
            <a:r>
              <a:rPr lang="en-US" sz="1200" dirty="0" smtClean="0"/>
              <a:t>Total size: 120x120 mm</a:t>
            </a:r>
          </a:p>
          <a:p>
            <a:r>
              <a:rPr lang="en-US" sz="1200" dirty="0" smtClean="0"/>
              <a:t>Thickness: 300 </a:t>
            </a:r>
            <a:r>
              <a:rPr lang="en-US" sz="1200" dirty="0" err="1" smtClean="0"/>
              <a:t>mkm</a:t>
            </a:r>
            <a:endParaRPr lang="en-US" sz="1200" dirty="0" smtClean="0"/>
          </a:p>
          <a:p>
            <a:r>
              <a:rPr lang="en-US" sz="1200" dirty="0" smtClean="0"/>
              <a:t>Neutron detection efficiency: ~0.8%</a:t>
            </a:r>
          </a:p>
          <a:p>
            <a:r>
              <a:rPr lang="en-US" sz="1200" dirty="0" smtClean="0"/>
              <a:t>At this stage each 8 strips are grouped together</a:t>
            </a:r>
          </a:p>
          <a:p>
            <a:r>
              <a:rPr lang="en-US" sz="1200" dirty="0" smtClean="0"/>
              <a:t>forming a matrix 8x8 with a pixel size of ~1.5x1.5 cm </a:t>
            </a:r>
          </a:p>
        </p:txBody>
      </p:sp>
      <p:pic>
        <p:nvPicPr>
          <p:cNvPr id="17"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1441" t="4232" r="34318" b="4116"/>
          <a:stretch/>
        </p:blipFill>
        <p:spPr bwMode="auto">
          <a:xfrm>
            <a:off x="6939427" y="1169988"/>
            <a:ext cx="1671173" cy="31049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Группа 23"/>
          <p:cNvGrpSpPr/>
          <p:nvPr/>
        </p:nvGrpSpPr>
        <p:grpSpPr>
          <a:xfrm>
            <a:off x="1284135" y="3327758"/>
            <a:ext cx="6640102" cy="2777226"/>
            <a:chOff x="16426865" y="26156790"/>
            <a:chExt cx="13546770" cy="5040000"/>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426865" y="26156790"/>
              <a:ext cx="7418250" cy="5040000"/>
            </a:xfrm>
            <a:prstGeom prst="rect">
              <a:avLst/>
            </a:prstGeom>
            <a:noFill/>
            <a:ln>
              <a:noFill/>
            </a:ln>
            <a:effectLst/>
            <a:scene3d>
              <a:camera prst="perspectiveRigh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435"/>
            <a:stretch/>
          </p:blipFill>
          <p:spPr bwMode="auto">
            <a:xfrm>
              <a:off x="24803932" y="26916958"/>
              <a:ext cx="5169703" cy="3600000"/>
            </a:xfrm>
            <a:prstGeom prst="rect">
              <a:avLst/>
            </a:prstGeom>
            <a:noFill/>
            <a:ln>
              <a:noFill/>
            </a:ln>
            <a:scene3d>
              <a:camera prst="perspectiveContrastingLeftFacing"/>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Прямая соединительная линия 19"/>
            <p:cNvCxnSpPr/>
            <p:nvPr/>
          </p:nvCxnSpPr>
          <p:spPr>
            <a:xfrm flipV="1">
              <a:off x="20900627" y="27570595"/>
              <a:ext cx="8492310" cy="604714"/>
            </a:xfrm>
            <a:prstGeom prst="line">
              <a:avLst/>
            </a:prstGeom>
            <a:scene3d>
              <a:camera prst="obliqueBottomLeft"/>
              <a:lightRig rig="threePt" dir="t"/>
            </a:scene3d>
          </p:spPr>
          <p:style>
            <a:lnRef idx="3">
              <a:schemeClr val="accent1"/>
            </a:lnRef>
            <a:fillRef idx="0">
              <a:schemeClr val="accent1"/>
            </a:fillRef>
            <a:effectRef idx="2">
              <a:schemeClr val="accent1"/>
            </a:effectRef>
            <a:fontRef idx="minor">
              <a:schemeClr val="tx1"/>
            </a:fontRef>
          </p:style>
        </p:cxnSp>
        <p:cxnSp>
          <p:nvCxnSpPr>
            <p:cNvPr id="21" name="Прямая соединительная линия 20"/>
            <p:cNvCxnSpPr/>
            <p:nvPr/>
          </p:nvCxnSpPr>
          <p:spPr>
            <a:xfrm flipV="1">
              <a:off x="20278559" y="27085764"/>
              <a:ext cx="5760640" cy="1055330"/>
            </a:xfrm>
            <a:prstGeom prst="line">
              <a:avLst/>
            </a:prstGeom>
            <a:scene3d>
              <a:camera prst="obliqueBottomLeft"/>
              <a:lightRig rig="threePt" dir="t"/>
            </a:scene3d>
          </p:spPr>
          <p:style>
            <a:lnRef idx="3">
              <a:schemeClr val="accent1"/>
            </a:lnRef>
            <a:fillRef idx="0">
              <a:schemeClr val="accent1"/>
            </a:fillRef>
            <a:effectRef idx="2">
              <a:schemeClr val="accent1"/>
            </a:effectRef>
            <a:fontRef idx="minor">
              <a:schemeClr val="tx1"/>
            </a:fontRef>
          </p:style>
        </p:cxnSp>
        <p:cxnSp>
          <p:nvCxnSpPr>
            <p:cNvPr id="22" name="Прямая соединительная линия 21"/>
            <p:cNvCxnSpPr/>
            <p:nvPr/>
          </p:nvCxnSpPr>
          <p:spPr>
            <a:xfrm>
              <a:off x="20900627" y="28573142"/>
              <a:ext cx="5040560" cy="1080120"/>
            </a:xfrm>
            <a:prstGeom prst="line">
              <a:avLst/>
            </a:prstGeom>
            <a:scene3d>
              <a:camera prst="obliqueBottomLeft"/>
              <a:lightRig rig="threePt" dir="t"/>
            </a:scene3d>
          </p:spPr>
          <p:style>
            <a:lnRef idx="3">
              <a:schemeClr val="accent1"/>
            </a:lnRef>
            <a:fillRef idx="0">
              <a:schemeClr val="accent1"/>
            </a:fillRef>
            <a:effectRef idx="2">
              <a:schemeClr val="accent1"/>
            </a:effectRef>
            <a:fontRef idx="minor">
              <a:schemeClr val="tx1"/>
            </a:fontRef>
          </p:style>
        </p:cxnSp>
        <p:cxnSp>
          <p:nvCxnSpPr>
            <p:cNvPr id="23" name="Прямая соединительная линия 22"/>
            <p:cNvCxnSpPr/>
            <p:nvPr/>
          </p:nvCxnSpPr>
          <p:spPr>
            <a:xfrm>
              <a:off x="20278559" y="28573142"/>
              <a:ext cx="8835314" cy="2155906"/>
            </a:xfrm>
            <a:prstGeom prst="line">
              <a:avLst/>
            </a:prstGeom>
            <a:scene3d>
              <a:camera prst="obliqueBottomLeft"/>
              <a:lightRig rig="threePt" dir="t"/>
            </a:scene3d>
          </p:spPr>
          <p:style>
            <a:lnRef idx="3">
              <a:schemeClr val="accent1"/>
            </a:lnRef>
            <a:fillRef idx="0">
              <a:schemeClr val="accent1"/>
            </a:fillRef>
            <a:effectRef idx="2">
              <a:schemeClr val="accent1"/>
            </a:effectRef>
            <a:fontRef idx="minor">
              <a:schemeClr val="tx1"/>
            </a:fontRef>
          </p:style>
        </p:cxnSp>
      </p:grpSp>
      <p:grpSp>
        <p:nvGrpSpPr>
          <p:cNvPr id="36" name="Группа 35"/>
          <p:cNvGrpSpPr/>
          <p:nvPr/>
        </p:nvGrpSpPr>
        <p:grpSpPr>
          <a:xfrm>
            <a:off x="107168" y="251464"/>
            <a:ext cx="755192" cy="6394552"/>
            <a:chOff x="107168" y="251464"/>
            <a:chExt cx="755192" cy="6394552"/>
          </a:xfrm>
        </p:grpSpPr>
        <p:pic>
          <p:nvPicPr>
            <p:cNvPr id="37" name="Picture 5"/>
            <p:cNvPicPr>
              <a:picLocks noChangeAspect="1" noChangeArrowheads="1"/>
            </p:cNvPicPr>
            <p:nvPr/>
          </p:nvPicPr>
          <p:blipFill>
            <a:blip r:embed="rId5"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8" name="Picture 11"/>
            <p:cNvPicPr>
              <a:picLocks noChangeAspect="1" noChangeArrowheads="1"/>
            </p:cNvPicPr>
            <p:nvPr/>
          </p:nvPicPr>
          <p:blipFill>
            <a:blip r:embed="rId6"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Picture 13" descr="http://lrb.jinr.ru/new/dimg/lab22_ru.png"/>
            <p:cNvPicPr>
              <a:picLocks noChangeAspect="1" noChangeArrowheads="1"/>
            </p:cNvPicPr>
            <p:nvPr/>
          </p:nvPicPr>
          <p:blipFill>
            <a:blip r:embed="rId7"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0" name="Picture 14"/>
            <p:cNvPicPr>
              <a:picLocks noChangeAspect="1" noChangeArrowheads="1"/>
            </p:cNvPicPr>
            <p:nvPr/>
          </p:nvPicPr>
          <p:blipFill>
            <a:blip r:embed="rId8"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 name="Picture 15"/>
            <p:cNvPicPr>
              <a:picLocks noChangeAspect="1" noChangeArrowheads="1"/>
            </p:cNvPicPr>
            <p:nvPr/>
          </p:nvPicPr>
          <p:blipFill>
            <a:blip r:embed="rId9"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2" name="Группа 1"/>
            <p:cNvGrpSpPr>
              <a:grpSpLocks/>
            </p:cNvGrpSpPr>
            <p:nvPr/>
          </p:nvGrpSpPr>
          <p:grpSpPr bwMode="auto">
            <a:xfrm>
              <a:off x="220397" y="4263564"/>
              <a:ext cx="558229" cy="332305"/>
              <a:chOff x="566735" y="5357797"/>
              <a:chExt cx="2133057" cy="966624"/>
            </a:xfrm>
          </p:grpSpPr>
          <p:pic>
            <p:nvPicPr>
              <p:cNvPr id="47" name="Picture 16"/>
              <p:cNvPicPr>
                <a:picLocks noChangeAspect="1" noChangeArrowheads="1"/>
              </p:cNvPicPr>
              <p:nvPr/>
            </p:nvPicPr>
            <p:blipFill>
              <a:blip r:embed="rId10"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8" name="Picture 17"/>
              <p:cNvPicPr>
                <a:picLocks noChangeAspect="1" noChangeArrowheads="1"/>
              </p:cNvPicPr>
              <p:nvPr/>
            </p:nvPicPr>
            <p:blipFill>
              <a:blip r:embed="rId11"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43" name="Picture 4" descr="http://theo.inrne.bas.bg/~grah/side9/inrnelogo.gif"/>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6"/>
            <p:cNvPicPr>
              <a:picLocks noChangeAspect="1" noChangeArrowheads="1"/>
            </p:cNvPicPr>
            <p:nvPr/>
          </p:nvPicPr>
          <p:blipFill>
            <a:blip r:embed="rId13"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5" name="Рисунок 5"/>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Рисунок 45" descr="india.png"/>
            <p:cNvPicPr>
              <a:picLocks noChangeAspect="1"/>
            </p:cNvPicPr>
            <p:nvPr/>
          </p:nvPicPr>
          <p:blipFill>
            <a:blip r:embed="rId15"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1BEDCD91-B832-49FC-A4A2-D780DE760AF2}" type="slidenum">
              <a:rPr lang="ru-RU" smtClean="0"/>
              <a:pPr>
                <a:defRPr/>
              </a:pPr>
              <a:t>11</a:t>
            </a:fld>
            <a:endParaRPr lang="ru-RU"/>
          </a:p>
        </p:txBody>
      </p:sp>
      <p:sp>
        <p:nvSpPr>
          <p:cNvPr id="33796"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10" name="Нижний колонтитул 9"/>
          <p:cNvSpPr>
            <a:spLocks noGrp="1"/>
          </p:cNvSpPr>
          <p:nvPr>
            <p:ph type="ftr" sz="quarter" idx="11"/>
          </p:nvPr>
        </p:nvSpPr>
        <p:spPr/>
        <p:txBody>
          <a:bodyPr/>
          <a:lstStyle/>
          <a:p>
            <a:pPr>
              <a:defRPr/>
            </a:pPr>
            <a:r>
              <a:rPr lang="en-US" smtClean="0"/>
              <a:t>Yu.N.Kopatch, PAC for Nuclear Physics 46-th Session</a:t>
            </a:r>
            <a:endParaRPr lang="ru-RU"/>
          </a:p>
        </p:txBody>
      </p:sp>
      <p:sp>
        <p:nvSpPr>
          <p:cNvPr id="40" name="TextBox 39"/>
          <p:cNvSpPr txBox="1"/>
          <p:nvPr/>
        </p:nvSpPr>
        <p:spPr>
          <a:xfrm>
            <a:off x="1511660" y="260648"/>
            <a:ext cx="7272808" cy="6093976"/>
          </a:xfrm>
          <a:prstGeom prst="rect">
            <a:avLst/>
          </a:prstGeom>
          <a:noFill/>
        </p:spPr>
        <p:txBody>
          <a:bodyPr wrap="square" rtlCol="0">
            <a:spAutoFit/>
          </a:bodyPr>
          <a:lstStyle/>
          <a:p>
            <a:pPr algn="ctr"/>
            <a:r>
              <a:rPr lang="en-US" sz="1600" u="sng" dirty="0" smtClean="0"/>
              <a:t>List of Publications</a:t>
            </a:r>
            <a:endParaRPr lang="ru-RU" sz="1600" dirty="0" smtClean="0"/>
          </a:p>
          <a:p>
            <a:r>
              <a:rPr lang="ru-RU" sz="1100" dirty="0" smtClean="0"/>
              <a:t> </a:t>
            </a:r>
            <a:endParaRPr lang="en-US" sz="1100" dirty="0" smtClean="0"/>
          </a:p>
          <a:p>
            <a:pPr marL="228600" lvl="0" indent="-228600">
              <a:buFont typeface="+mj-lt"/>
              <a:buAutoNum type="arabicPeriod"/>
            </a:pPr>
            <a:r>
              <a:rPr lang="en-US" sz="1100" dirty="0" smtClean="0"/>
              <a:t>I.N. </a:t>
            </a:r>
            <a:r>
              <a:rPr lang="en-US" sz="1100" dirty="0" err="1" smtClean="0"/>
              <a:t>Ruskov</a:t>
            </a:r>
            <a:r>
              <a:rPr lang="en-US" sz="1100" dirty="0" smtClean="0"/>
              <a:t>, </a:t>
            </a:r>
            <a:r>
              <a:rPr lang="en-US" sz="1100" dirty="0" err="1" smtClean="0"/>
              <a:t>Yu.N</a:t>
            </a:r>
            <a:r>
              <a:rPr lang="en-US" sz="1100" dirty="0" smtClean="0"/>
              <a:t>. </a:t>
            </a:r>
            <a:r>
              <a:rPr lang="en-US" sz="1100" dirty="0" err="1" smtClean="0"/>
              <a:t>Kopatch</a:t>
            </a:r>
            <a:r>
              <a:rPr lang="en-US" sz="1100" dirty="0" smtClean="0"/>
              <a:t>, V.M. </a:t>
            </a:r>
            <a:r>
              <a:rPr lang="en-US" sz="1100" dirty="0" err="1" smtClean="0"/>
              <a:t>Bystritsky</a:t>
            </a:r>
            <a:r>
              <a:rPr lang="en-US" sz="1100" dirty="0" smtClean="0"/>
              <a:t>, V.R. </a:t>
            </a:r>
            <a:r>
              <a:rPr lang="en-US" sz="1100" dirty="0" err="1" smtClean="0"/>
              <a:t>Skoy</a:t>
            </a:r>
            <a:r>
              <a:rPr lang="en-US" sz="1100" dirty="0" smtClean="0"/>
              <a:t> et al., TANGRA-Setup for the Investigation of Nuclear Fission Induced by 14.1 </a:t>
            </a:r>
            <a:r>
              <a:rPr lang="en-US" sz="1100" dirty="0" err="1" smtClean="0"/>
              <a:t>MeV</a:t>
            </a:r>
            <a:r>
              <a:rPr lang="en-US" sz="1100" dirty="0" smtClean="0"/>
              <a:t> Neutrons, </a:t>
            </a:r>
            <a:r>
              <a:rPr lang="en-US" sz="1100" i="1" dirty="0" smtClean="0"/>
              <a:t>Physics </a:t>
            </a:r>
            <a:r>
              <a:rPr lang="en-US" sz="1100" i="1" dirty="0" err="1" smtClean="0"/>
              <a:t>Procedia</a:t>
            </a:r>
            <a:r>
              <a:rPr lang="en-US" sz="1100" dirty="0" smtClean="0"/>
              <a:t> 64 (2015) 163-170, ISSN:1875-3892, Elsevier,  </a:t>
            </a:r>
            <a:r>
              <a:rPr lang="en-US" sz="1100" dirty="0" smtClean="0">
                <a:hlinkClick r:id="rId2"/>
              </a:rPr>
              <a:t>http://www.sciencedirect.com/science/article/pii/S1875389215001388</a:t>
            </a:r>
            <a:r>
              <a:rPr lang="en-US" sz="1100" dirty="0" smtClean="0"/>
              <a:t>.</a:t>
            </a:r>
            <a:endParaRPr lang="ru-RU" sz="1100" dirty="0" smtClean="0"/>
          </a:p>
          <a:p>
            <a:pPr marL="228600" lvl="0" indent="-228600">
              <a:buFont typeface="+mj-lt"/>
              <a:buAutoNum type="arabicPeriod"/>
            </a:pPr>
            <a:r>
              <a:rPr lang="en-US" sz="1100" dirty="0" err="1" smtClean="0"/>
              <a:t>Mahmoud</a:t>
            </a:r>
            <a:r>
              <a:rPr lang="en-US" sz="1100" dirty="0" smtClean="0"/>
              <a:t> I. </a:t>
            </a:r>
            <a:r>
              <a:rPr lang="en-US" sz="1100" dirty="0" err="1" smtClean="0"/>
              <a:t>Abbas</a:t>
            </a:r>
            <a:r>
              <a:rPr lang="en-US" sz="1100" dirty="0" smtClean="0"/>
              <a:t>, M.S. </a:t>
            </a:r>
            <a:r>
              <a:rPr lang="en-US" sz="1100" dirty="0" err="1" smtClean="0"/>
              <a:t>Badawi</a:t>
            </a:r>
            <a:r>
              <a:rPr lang="en-US" sz="1100" dirty="0" smtClean="0"/>
              <a:t>, I.N. </a:t>
            </a:r>
            <a:r>
              <a:rPr lang="en-US" sz="1100" dirty="0" err="1" smtClean="0"/>
              <a:t>Ruskov</a:t>
            </a:r>
            <a:r>
              <a:rPr lang="en-US" sz="1100" dirty="0" smtClean="0"/>
              <a:t>, A.M. El-</a:t>
            </a:r>
            <a:r>
              <a:rPr lang="en-US" sz="1100" dirty="0" err="1" smtClean="0"/>
              <a:t>Khatib</a:t>
            </a:r>
            <a:r>
              <a:rPr lang="en-US" sz="1100" dirty="0" smtClean="0"/>
              <a:t>, D.N. </a:t>
            </a:r>
            <a:r>
              <a:rPr lang="en-US" sz="1100" dirty="0" err="1" smtClean="0"/>
              <a:t>Grozdanov</a:t>
            </a:r>
            <a:r>
              <a:rPr lang="en-US" sz="1100" dirty="0" smtClean="0"/>
              <a:t>, A.A. </a:t>
            </a:r>
            <a:r>
              <a:rPr lang="en-US" sz="1100" dirty="0" err="1" smtClean="0"/>
              <a:t>Thabet</a:t>
            </a:r>
            <a:r>
              <a:rPr lang="en-US" sz="1100" dirty="0" smtClean="0"/>
              <a:t>, </a:t>
            </a:r>
            <a:r>
              <a:rPr lang="en-US" sz="1100" dirty="0" err="1" smtClean="0"/>
              <a:t>Yu.N</a:t>
            </a:r>
            <a:r>
              <a:rPr lang="en-US" sz="1100" dirty="0" smtClean="0"/>
              <a:t>. </a:t>
            </a:r>
            <a:r>
              <a:rPr lang="en-US" sz="1100" dirty="0" err="1" smtClean="0"/>
              <a:t>Kopatch</a:t>
            </a:r>
            <a:r>
              <a:rPr lang="en-US" sz="1100" dirty="0" smtClean="0"/>
              <a:t>, M.M. Gouda, V.R. </a:t>
            </a:r>
            <a:r>
              <a:rPr lang="en-US" sz="1100" dirty="0" err="1" smtClean="0"/>
              <a:t>Skoy</a:t>
            </a:r>
            <a:r>
              <a:rPr lang="en-US" sz="1100" dirty="0" smtClean="0"/>
              <a:t>, Calibration of а single hexagonal </a:t>
            </a:r>
            <a:r>
              <a:rPr lang="en-US" sz="1100" dirty="0" err="1" smtClean="0"/>
              <a:t>NaI</a:t>
            </a:r>
            <a:r>
              <a:rPr lang="en-US" sz="1100" dirty="0" smtClean="0"/>
              <a:t>(</a:t>
            </a:r>
            <a:r>
              <a:rPr lang="en-US" sz="1100" dirty="0" err="1" smtClean="0"/>
              <a:t>Tl</a:t>
            </a:r>
            <a:r>
              <a:rPr lang="en-US" sz="1100" dirty="0" smtClean="0"/>
              <a:t>) detector using a new numerical method based on the efficiency transfer method, </a:t>
            </a:r>
            <a:r>
              <a:rPr lang="en-US" sz="1100" i="1" dirty="0" smtClean="0"/>
              <a:t>Nuclear Instruments and Methods in Physics Research Section A</a:t>
            </a:r>
            <a:r>
              <a:rPr lang="en-US" sz="1100" dirty="0" smtClean="0"/>
              <a:t>: Accelerators, Spectrometers, Detectors and Associated Equipment, 771 (2015) 110-114, </a:t>
            </a:r>
            <a:r>
              <a:rPr lang="en-US" sz="1100" dirty="0" smtClean="0">
                <a:hlinkClick r:id="rId3"/>
              </a:rPr>
              <a:t>http://www.sciencedirect.com/science/article/pii/S0168900214012133</a:t>
            </a:r>
            <a:r>
              <a:rPr lang="en-US" sz="1100" dirty="0" smtClean="0"/>
              <a:t>.</a:t>
            </a:r>
            <a:endParaRPr lang="ru-RU" sz="1100" dirty="0" smtClean="0"/>
          </a:p>
          <a:p>
            <a:pPr marL="228600" lvl="0" indent="-228600">
              <a:buFont typeface="+mj-lt"/>
              <a:buAutoNum type="arabicPeriod"/>
            </a:pPr>
            <a:r>
              <a:rPr lang="ru-RU" sz="1100" dirty="0" err="1" smtClean="0"/>
              <a:t>Быстрицкий</a:t>
            </a:r>
            <a:r>
              <a:rPr lang="ru-RU" sz="1100" dirty="0" smtClean="0"/>
              <a:t> В.М., </a:t>
            </a:r>
            <a:r>
              <a:rPr lang="ru-RU" sz="1100" dirty="0" err="1" smtClean="0"/>
              <a:t>Валкович</a:t>
            </a:r>
            <a:r>
              <a:rPr lang="ru-RU" sz="1100" dirty="0" smtClean="0"/>
              <a:t> В., </a:t>
            </a:r>
            <a:r>
              <a:rPr lang="ru-RU" sz="1100" dirty="0" err="1" smtClean="0"/>
              <a:t>Грозданов</a:t>
            </a:r>
            <a:r>
              <a:rPr lang="ru-RU" sz="1100" dirty="0" smtClean="0"/>
              <a:t> Д.Н., Зонтиков А.О., Иванов И.Ж., Копач Ю.Н., Крылов А.Р., Рогов Ю.Н., </a:t>
            </a:r>
            <a:r>
              <a:rPr lang="ru-RU" sz="1100" dirty="0" err="1" smtClean="0"/>
              <a:t>Русков</a:t>
            </a:r>
            <a:r>
              <a:rPr lang="ru-RU" sz="1100" dirty="0" smtClean="0"/>
              <a:t> И.Н., Сапожников М.Г., </a:t>
            </a:r>
            <a:r>
              <a:rPr lang="ru-RU" sz="1100" dirty="0" err="1" smtClean="0"/>
              <a:t>Ской</a:t>
            </a:r>
            <a:r>
              <a:rPr lang="ru-RU" sz="1100" dirty="0" smtClean="0"/>
              <a:t> В.Р., Швецов В.Н., Многослойная пассивная защита сцинтилляционных детекторов на основе кристаллов BGO, </a:t>
            </a:r>
            <a:r>
              <a:rPr lang="ru-RU" sz="1100" dirty="0" err="1" smtClean="0"/>
              <a:t>NaI</a:t>
            </a:r>
            <a:r>
              <a:rPr lang="ru-RU" sz="1100" dirty="0" smtClean="0"/>
              <a:t>(</a:t>
            </a:r>
            <a:r>
              <a:rPr lang="ru-RU" sz="1100" dirty="0" err="1" smtClean="0"/>
              <a:t>Tl</a:t>
            </a:r>
            <a:r>
              <a:rPr lang="ru-RU" sz="1100" dirty="0" smtClean="0"/>
              <a:t>) и стильбена, работающих в интенсивных нейтронных полях с энергией 14,1 МэВ, </a:t>
            </a:r>
            <a:r>
              <a:rPr lang="ru-RU" sz="1100" i="1" dirty="0" smtClean="0"/>
              <a:t>Письма в ЭЧАЯ</a:t>
            </a:r>
            <a:r>
              <a:rPr lang="ru-RU" sz="1100" dirty="0" smtClean="0"/>
              <a:t>, Том:12, №  2, Страницы: 486-504, eISSN:1814-5973, </a:t>
            </a:r>
            <a:r>
              <a:rPr lang="ru-RU" sz="1100" dirty="0" err="1" smtClean="0"/>
              <a:t>Изд</a:t>
            </a:r>
            <a:r>
              <a:rPr lang="ru-RU" sz="1100" dirty="0" smtClean="0"/>
              <a:t>: ОИЯИ, </a:t>
            </a:r>
            <a:r>
              <a:rPr lang="ru-RU" sz="1100" dirty="0" smtClean="0">
                <a:hlinkClick r:id="rId4"/>
              </a:rPr>
              <a:t>http://www1.jinr.ru/Pepan_letters/panl_2015_2/18_bystr.pdf</a:t>
            </a:r>
            <a:r>
              <a:rPr lang="ru-RU" sz="1100" dirty="0" smtClean="0"/>
              <a:t>. </a:t>
            </a:r>
          </a:p>
          <a:p>
            <a:pPr marL="228600" indent="-228600">
              <a:buFont typeface="+mj-lt"/>
              <a:buAutoNum type="arabicPeriod"/>
            </a:pPr>
            <a:r>
              <a:rPr lang="en-US" sz="1100" dirty="0" smtClean="0"/>
              <a:t>V.M. </a:t>
            </a:r>
            <a:r>
              <a:rPr lang="en-US" sz="1100" dirty="0" err="1" smtClean="0"/>
              <a:t>Bystritsky</a:t>
            </a:r>
            <a:r>
              <a:rPr lang="en-US" sz="1100" dirty="0" smtClean="0"/>
              <a:t>, V. </a:t>
            </a:r>
            <a:r>
              <a:rPr lang="en-US" sz="1100" dirty="0" err="1" smtClean="0"/>
              <a:t>Valkovic</a:t>
            </a:r>
            <a:r>
              <a:rPr lang="en-US" sz="1100" dirty="0" smtClean="0"/>
              <a:t>, D.N. </a:t>
            </a:r>
            <a:r>
              <a:rPr lang="en-US" sz="1100" dirty="0" err="1" smtClean="0"/>
              <a:t>Grozdanov</a:t>
            </a:r>
            <a:r>
              <a:rPr lang="en-US" sz="1100" dirty="0" smtClean="0"/>
              <a:t>, A.O. </a:t>
            </a:r>
            <a:r>
              <a:rPr lang="en-US" sz="1100" dirty="0" err="1" smtClean="0"/>
              <a:t>Zontikov</a:t>
            </a:r>
            <a:r>
              <a:rPr lang="en-US" sz="1100" dirty="0" smtClean="0"/>
              <a:t>, </a:t>
            </a:r>
            <a:r>
              <a:rPr lang="en-US" sz="1100" dirty="0" err="1" smtClean="0"/>
              <a:t>I.Zh</a:t>
            </a:r>
            <a:r>
              <a:rPr lang="en-US" sz="1100" dirty="0" smtClean="0"/>
              <a:t>. </a:t>
            </a:r>
            <a:r>
              <a:rPr lang="en-US" sz="1100" dirty="0" err="1" smtClean="0"/>
              <a:t>Ivanov</a:t>
            </a:r>
            <a:r>
              <a:rPr lang="en-US" sz="1100" dirty="0" smtClean="0"/>
              <a:t>, </a:t>
            </a:r>
            <a:r>
              <a:rPr lang="en-US" sz="1100" dirty="0" err="1" smtClean="0"/>
              <a:t>Yu.N</a:t>
            </a:r>
            <a:r>
              <a:rPr lang="en-US" sz="1100" dirty="0" smtClean="0"/>
              <a:t>. </a:t>
            </a:r>
            <a:r>
              <a:rPr lang="en-US" sz="1100" dirty="0" err="1" smtClean="0"/>
              <a:t>Kopatch</a:t>
            </a:r>
            <a:r>
              <a:rPr lang="en-US" sz="1100" dirty="0" smtClean="0"/>
              <a:t>, A.R. </a:t>
            </a:r>
            <a:r>
              <a:rPr lang="en-US" sz="1100" dirty="0" err="1" smtClean="0"/>
              <a:t>Krylov</a:t>
            </a:r>
            <a:r>
              <a:rPr lang="en-US" sz="1100" dirty="0" smtClean="0"/>
              <a:t>, </a:t>
            </a:r>
            <a:r>
              <a:rPr lang="en-US" sz="1100" dirty="0" err="1" smtClean="0"/>
              <a:t>Yu.N</a:t>
            </a:r>
            <a:r>
              <a:rPr lang="en-US" sz="1100" dirty="0" smtClean="0"/>
              <a:t>. </a:t>
            </a:r>
            <a:r>
              <a:rPr lang="en-US" sz="1100" dirty="0" err="1" smtClean="0"/>
              <a:t>Rogov</a:t>
            </a:r>
            <a:r>
              <a:rPr lang="en-US" sz="1100" dirty="0" smtClean="0"/>
              <a:t>, I.N. </a:t>
            </a:r>
            <a:r>
              <a:rPr lang="en-US" sz="1100" dirty="0" err="1" smtClean="0"/>
              <a:t>Ruskov</a:t>
            </a:r>
            <a:r>
              <a:rPr lang="en-US" sz="1100" dirty="0" smtClean="0"/>
              <a:t>, M.G. </a:t>
            </a:r>
            <a:r>
              <a:rPr lang="en-US" sz="1100" dirty="0" err="1" smtClean="0"/>
              <a:t>Sapozhnikov</a:t>
            </a:r>
            <a:r>
              <a:rPr lang="en-US" sz="1100" dirty="0" smtClean="0"/>
              <a:t>, V.R. </a:t>
            </a:r>
            <a:r>
              <a:rPr lang="en-US" sz="1100" dirty="0" err="1" smtClean="0"/>
              <a:t>Skoy</a:t>
            </a:r>
            <a:r>
              <a:rPr lang="en-US" sz="1100" dirty="0" smtClean="0"/>
              <a:t>, V.N. </a:t>
            </a:r>
            <a:r>
              <a:rPr lang="en-US" sz="1100" dirty="0" err="1" smtClean="0"/>
              <a:t>Shvetsov</a:t>
            </a:r>
            <a:r>
              <a:rPr lang="en-US" sz="1100" dirty="0" smtClean="0"/>
              <a:t>, Multilayer passive shielding of scintillation detectors based on BGO, </a:t>
            </a:r>
            <a:r>
              <a:rPr lang="en-US" sz="1100" dirty="0" err="1" smtClean="0"/>
              <a:t>NaI</a:t>
            </a:r>
            <a:r>
              <a:rPr lang="en-US" sz="1100" dirty="0" smtClean="0"/>
              <a:t>(</a:t>
            </a:r>
            <a:r>
              <a:rPr lang="en-US" sz="1100" dirty="0" err="1" smtClean="0"/>
              <a:t>Tl</a:t>
            </a:r>
            <a:r>
              <a:rPr lang="en-US" sz="1100" dirty="0" smtClean="0"/>
              <a:t>), and </a:t>
            </a:r>
            <a:r>
              <a:rPr lang="en-US" sz="1100" dirty="0" err="1" smtClean="0"/>
              <a:t>stilbene</a:t>
            </a:r>
            <a:r>
              <a:rPr lang="en-US" sz="1100" dirty="0" smtClean="0"/>
              <a:t> crystals operating in intense neutron fields with an energy of 14.1 </a:t>
            </a:r>
            <a:r>
              <a:rPr lang="en-US" sz="1100" dirty="0" err="1" smtClean="0"/>
              <a:t>MeV</a:t>
            </a:r>
            <a:r>
              <a:rPr lang="en-US" sz="1100" dirty="0" smtClean="0"/>
              <a:t>,  </a:t>
            </a:r>
            <a:r>
              <a:rPr lang="en-US" sz="1100" i="1" dirty="0" smtClean="0"/>
              <a:t>Physics of Particles and Nuclei Letters</a:t>
            </a:r>
            <a:r>
              <a:rPr lang="en-US" sz="1100" dirty="0" smtClean="0"/>
              <a:t> 12(2) (2015) 325-335, MAIK </a:t>
            </a:r>
            <a:r>
              <a:rPr lang="en-US" sz="1100" dirty="0" err="1" smtClean="0"/>
              <a:t>Nauka</a:t>
            </a:r>
            <a:r>
              <a:rPr lang="en-US" sz="1100" dirty="0" smtClean="0"/>
              <a:t>/</a:t>
            </a:r>
            <a:r>
              <a:rPr lang="en-US" sz="1100" dirty="0" err="1" smtClean="0"/>
              <a:t>Interperiodica</a:t>
            </a:r>
            <a:r>
              <a:rPr lang="en-US" sz="1100" dirty="0" smtClean="0"/>
              <a:t>; </a:t>
            </a:r>
            <a:r>
              <a:rPr lang="en-US" sz="1100" dirty="0" smtClean="0">
                <a:hlinkClick r:id="rId5"/>
              </a:rPr>
              <a:t>http://link.springer.com/article/10.1134/S1547477115020089</a:t>
            </a:r>
            <a:r>
              <a:rPr lang="en-US" sz="1100" dirty="0" smtClean="0"/>
              <a:t>.</a:t>
            </a:r>
            <a:endParaRPr lang="ru-RU" sz="1100" dirty="0" smtClean="0"/>
          </a:p>
          <a:p>
            <a:pPr marL="228600" lvl="0" indent="-228600">
              <a:buFont typeface="+mj-lt"/>
              <a:buAutoNum type="arabicPeriod"/>
            </a:pPr>
            <a:r>
              <a:rPr lang="en-US" sz="1100" dirty="0" smtClean="0"/>
              <a:t>D.N. </a:t>
            </a:r>
            <a:r>
              <a:rPr lang="en-US" sz="1100" dirty="0" err="1" smtClean="0"/>
              <a:t>Grozdanov</a:t>
            </a:r>
            <a:r>
              <a:rPr lang="en-US" sz="1100" dirty="0" smtClean="0"/>
              <a:t>, A.T. </a:t>
            </a:r>
            <a:r>
              <a:rPr lang="en-US" sz="1100" dirty="0" err="1" smtClean="0"/>
              <a:t>Issatov</a:t>
            </a:r>
            <a:r>
              <a:rPr lang="en-US" sz="1100" dirty="0" smtClean="0"/>
              <a:t>, </a:t>
            </a:r>
            <a:r>
              <a:rPr lang="en-US" sz="1100" dirty="0" err="1" smtClean="0"/>
              <a:t>Yu.N</a:t>
            </a:r>
            <a:r>
              <a:rPr lang="en-US" sz="1100" dirty="0" smtClean="0"/>
              <a:t>. </a:t>
            </a:r>
            <a:r>
              <a:rPr lang="en-US" sz="1100" dirty="0" err="1" smtClean="0"/>
              <a:t>Kopach</a:t>
            </a:r>
            <a:r>
              <a:rPr lang="en-US" sz="1100" dirty="0" smtClean="0"/>
              <a:t>, V.R. </a:t>
            </a:r>
            <a:r>
              <a:rPr lang="en-US" sz="1100" dirty="0" err="1" smtClean="0"/>
              <a:t>Skoy</a:t>
            </a:r>
            <a:r>
              <a:rPr lang="en-US" sz="1100" dirty="0" smtClean="0"/>
              <a:t>, S.I. </a:t>
            </a:r>
            <a:r>
              <a:rPr lang="en-US" sz="1100" dirty="0" err="1" smtClean="0"/>
              <a:t>Negovelov</a:t>
            </a:r>
            <a:r>
              <a:rPr lang="en-US" sz="1100" dirty="0" smtClean="0"/>
              <a:t>, I.N. </a:t>
            </a:r>
            <a:r>
              <a:rPr lang="en-US" sz="1100" dirty="0" err="1" smtClean="0"/>
              <a:t>Ruskov</a:t>
            </a:r>
            <a:r>
              <a:rPr lang="en-US" sz="1100" dirty="0" smtClean="0"/>
              <a:t>, Energy and Time Resolution of Gamma-ray Detectors, </a:t>
            </a:r>
            <a:r>
              <a:rPr lang="en-US" sz="1100" i="1" dirty="0" smtClean="0"/>
              <a:t>Proc. of ISINN-22</a:t>
            </a:r>
            <a:r>
              <a:rPr lang="en-US" sz="1100" dirty="0" smtClean="0"/>
              <a:t>, </a:t>
            </a:r>
            <a:r>
              <a:rPr lang="en-US" sz="1100" dirty="0" smtClean="0">
                <a:hlinkClick r:id="rId6"/>
              </a:rPr>
              <a:t>http://isinn.jinr.ru/proceedings/isinn-22/pdf/grozdanov.pdf</a:t>
            </a:r>
            <a:r>
              <a:rPr lang="en-US" sz="1100" dirty="0" smtClean="0"/>
              <a:t>.</a:t>
            </a:r>
            <a:endParaRPr lang="ru-RU" sz="1100" dirty="0" smtClean="0"/>
          </a:p>
          <a:p>
            <a:pPr marL="228600" lvl="0" indent="-228600">
              <a:buFont typeface="+mj-lt"/>
              <a:buAutoNum type="arabicPeriod"/>
            </a:pPr>
            <a:r>
              <a:rPr lang="ru-RU" sz="1100" dirty="0" err="1" smtClean="0"/>
              <a:t>В.М.Быстрицкий</a:t>
            </a:r>
            <a:r>
              <a:rPr lang="ru-RU" sz="1100" dirty="0" smtClean="0"/>
              <a:t>, Д.Н. </a:t>
            </a:r>
            <a:r>
              <a:rPr lang="ru-RU" sz="1100" dirty="0" err="1" smtClean="0"/>
              <a:t>Грозданов</a:t>
            </a:r>
            <a:r>
              <a:rPr lang="ru-RU" sz="1100" dirty="0" smtClean="0"/>
              <a:t>, А.О. Зонтиков, Ю.Н. Копач и др., Угловое распределение </a:t>
            </a:r>
            <a:r>
              <a:rPr lang="ru-RU" sz="1100" dirty="0" err="1" smtClean="0"/>
              <a:t>γ-квантов </a:t>
            </a:r>
            <a:r>
              <a:rPr lang="ru-RU" sz="1100" dirty="0" smtClean="0"/>
              <a:t>с энергией 4,43 МэВ, образующихся при неупругом рассеянии нейтронов с энергией 14,1 МэВ на ядрах, </a:t>
            </a:r>
            <a:r>
              <a:rPr lang="ru-RU" sz="1100" i="1" dirty="0" smtClean="0"/>
              <a:t>письма в ЭЧАЯ</a:t>
            </a:r>
            <a:r>
              <a:rPr lang="ru-RU" sz="1100" dirty="0" smtClean="0"/>
              <a:t>, 2016, т.13, №4(202), с. 793-807</a:t>
            </a:r>
            <a:endParaRPr lang="en-US" sz="1100" dirty="0" smtClean="0"/>
          </a:p>
          <a:p>
            <a:pPr marL="228600" lvl="0" indent="-228600"/>
            <a:r>
              <a:rPr lang="en-US" sz="1100" dirty="0" smtClean="0"/>
              <a:t>	V.M. </a:t>
            </a:r>
            <a:r>
              <a:rPr lang="en-US" sz="1100" dirty="0" err="1" smtClean="0"/>
              <a:t>Bystritsky</a:t>
            </a:r>
            <a:r>
              <a:rPr lang="en-US" sz="1100" dirty="0" smtClean="0"/>
              <a:t> et al, The angular distribution of γ-rays with energy 4.438 </a:t>
            </a:r>
            <a:r>
              <a:rPr lang="en-US" sz="1100" dirty="0" err="1" smtClean="0"/>
              <a:t>MeV</a:t>
            </a:r>
            <a:r>
              <a:rPr lang="en-US" sz="1100" dirty="0" smtClean="0"/>
              <a:t> produced in the inelastic scattering of neutrons with energy of 14.1 </a:t>
            </a:r>
            <a:r>
              <a:rPr lang="en-US" sz="1100" dirty="0" err="1" smtClean="0"/>
              <a:t>MeV</a:t>
            </a:r>
            <a:r>
              <a:rPr lang="en-US" sz="1100" dirty="0" smtClean="0"/>
              <a:t> on 12C, submitted to Physics of Particles and Nuclei Letters (2016).</a:t>
            </a:r>
            <a:endParaRPr lang="ru-RU" sz="1100" dirty="0" smtClean="0"/>
          </a:p>
          <a:p>
            <a:pPr marL="228600" lvl="0" indent="-228600">
              <a:buFont typeface="+mj-lt"/>
              <a:buAutoNum type="arabicPeriod" startAt="7"/>
            </a:pPr>
            <a:r>
              <a:rPr lang="ru-RU" sz="1100" dirty="0" smtClean="0"/>
              <a:t>Вострухин А</a:t>
            </a:r>
            <a:r>
              <a:rPr lang="en-US" sz="1100" dirty="0" smtClean="0"/>
              <a:t>.</a:t>
            </a:r>
            <a:r>
              <a:rPr lang="ru-RU" sz="1100" dirty="0" smtClean="0"/>
              <a:t>А</a:t>
            </a:r>
            <a:r>
              <a:rPr lang="en-US" sz="1100" dirty="0" smtClean="0"/>
              <a:t>., </a:t>
            </a:r>
            <a:r>
              <a:rPr lang="ru-RU" sz="1100" dirty="0" smtClean="0"/>
              <a:t>Головин Д</a:t>
            </a:r>
            <a:r>
              <a:rPr lang="en-US" sz="1100" dirty="0" smtClean="0"/>
              <a:t>.</a:t>
            </a:r>
            <a:r>
              <a:rPr lang="ru-RU" sz="1100" dirty="0" smtClean="0"/>
              <a:t>В</a:t>
            </a:r>
            <a:r>
              <a:rPr lang="en-US" sz="1100" dirty="0" smtClean="0"/>
              <a:t>., </a:t>
            </a:r>
            <a:r>
              <a:rPr lang="ru-RU" sz="1100" dirty="0" err="1" smtClean="0"/>
              <a:t>Дубасов</a:t>
            </a:r>
            <a:r>
              <a:rPr lang="ru-RU" sz="1100" dirty="0" smtClean="0"/>
              <a:t> П</a:t>
            </a:r>
            <a:r>
              <a:rPr lang="en-US" sz="1100" dirty="0" smtClean="0"/>
              <a:t>.</a:t>
            </a:r>
            <a:r>
              <a:rPr lang="ru-RU" sz="1100" dirty="0" smtClean="0"/>
              <a:t>В</a:t>
            </a:r>
            <a:r>
              <a:rPr lang="en-US" sz="1100" dirty="0" smtClean="0"/>
              <a:t>. </a:t>
            </a:r>
            <a:r>
              <a:rPr lang="ru-RU" sz="1100" dirty="0" smtClean="0"/>
              <a:t>и </a:t>
            </a:r>
            <a:r>
              <a:rPr lang="ru-RU" sz="1100" dirty="0" err="1" smtClean="0"/>
              <a:t>др</a:t>
            </a:r>
            <a:r>
              <a:rPr lang="en-US" sz="1100" dirty="0" smtClean="0"/>
              <a:t>., </a:t>
            </a:r>
            <a:r>
              <a:rPr lang="ru-RU" sz="1100" dirty="0" smtClean="0"/>
              <a:t>Экспериментальный стенд для испытания приборов ядерной планетологии</a:t>
            </a:r>
            <a:r>
              <a:rPr lang="en-US" sz="1100" dirty="0" smtClean="0"/>
              <a:t>, Physics of Particles and Nuclei Letters (2016).</a:t>
            </a:r>
          </a:p>
          <a:p>
            <a:pPr marL="228600" lvl="0" indent="-228600">
              <a:buFont typeface="+mj-lt"/>
              <a:buAutoNum type="arabicPeriod" startAt="7"/>
            </a:pPr>
            <a:endParaRPr lang="en-US" sz="1100" dirty="0" smtClean="0"/>
          </a:p>
          <a:p>
            <a:pPr marL="228600" lvl="0" indent="-228600"/>
            <a:r>
              <a:rPr lang="en-US" sz="1100" dirty="0" smtClean="0"/>
              <a:t>+ 17 conference reports</a:t>
            </a:r>
          </a:p>
          <a:p>
            <a:endParaRPr lang="ru-RU" sz="1100" dirty="0" smtClean="0"/>
          </a:p>
        </p:txBody>
      </p:sp>
      <p:grpSp>
        <p:nvGrpSpPr>
          <p:cNvPr id="18" name="Группа 17"/>
          <p:cNvGrpSpPr/>
          <p:nvPr/>
        </p:nvGrpSpPr>
        <p:grpSpPr>
          <a:xfrm>
            <a:off x="107168" y="251464"/>
            <a:ext cx="755192" cy="6394552"/>
            <a:chOff x="107168" y="251464"/>
            <a:chExt cx="755192" cy="6394552"/>
          </a:xfrm>
        </p:grpSpPr>
        <p:pic>
          <p:nvPicPr>
            <p:cNvPr id="19" name="Picture 5"/>
            <p:cNvPicPr>
              <a:picLocks noChangeAspect="1" noChangeArrowheads="1"/>
            </p:cNvPicPr>
            <p:nvPr/>
          </p:nvPicPr>
          <p:blipFill>
            <a:blip r:embed="rId7"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11"/>
            <p:cNvPicPr>
              <a:picLocks noChangeAspect="1" noChangeArrowheads="1"/>
            </p:cNvPicPr>
            <p:nvPr/>
          </p:nvPicPr>
          <p:blipFill>
            <a:blip r:embed="rId8"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13" descr="http://lrb.jinr.ru/new/dimg/lab22_ru.png"/>
            <p:cNvPicPr>
              <a:picLocks noChangeAspect="1" noChangeArrowheads="1"/>
            </p:cNvPicPr>
            <p:nvPr/>
          </p:nvPicPr>
          <p:blipFill>
            <a:blip r:embed="rId9"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2" name="Picture 14"/>
            <p:cNvPicPr>
              <a:picLocks noChangeAspect="1" noChangeArrowheads="1"/>
            </p:cNvPicPr>
            <p:nvPr/>
          </p:nvPicPr>
          <p:blipFill>
            <a:blip r:embed="rId10"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15"/>
            <p:cNvPicPr>
              <a:picLocks noChangeAspect="1" noChangeArrowheads="1"/>
            </p:cNvPicPr>
            <p:nvPr/>
          </p:nvPicPr>
          <p:blipFill>
            <a:blip r:embed="rId11"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4" name="Группа 1"/>
            <p:cNvGrpSpPr>
              <a:grpSpLocks/>
            </p:cNvGrpSpPr>
            <p:nvPr/>
          </p:nvGrpSpPr>
          <p:grpSpPr bwMode="auto">
            <a:xfrm>
              <a:off x="220397" y="4263564"/>
              <a:ext cx="558229" cy="332305"/>
              <a:chOff x="566735" y="5357797"/>
              <a:chExt cx="2133057" cy="966624"/>
            </a:xfrm>
          </p:grpSpPr>
          <p:pic>
            <p:nvPicPr>
              <p:cNvPr id="42" name="Picture 16"/>
              <p:cNvPicPr>
                <a:picLocks noChangeAspect="1" noChangeArrowheads="1"/>
              </p:cNvPicPr>
              <p:nvPr/>
            </p:nvPicPr>
            <p:blipFill>
              <a:blip r:embed="rId12"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3" name="Picture 17"/>
              <p:cNvPicPr>
                <a:picLocks noChangeAspect="1" noChangeArrowheads="1"/>
              </p:cNvPicPr>
              <p:nvPr/>
            </p:nvPicPr>
            <p:blipFill>
              <a:blip r:embed="rId13"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7" name="Picture 4" descr="http://theo.inrne.bas.bg/~grah/side9/inrnelogo.gif"/>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6"/>
            <p:cNvPicPr>
              <a:picLocks noChangeAspect="1" noChangeArrowheads="1"/>
            </p:cNvPicPr>
            <p:nvPr/>
          </p:nvPicPr>
          <p:blipFill>
            <a:blip r:embed="rId15"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Рисунок 5"/>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Рисунок 40" descr="india.png"/>
            <p:cNvPicPr>
              <a:picLocks noChangeAspect="1"/>
            </p:cNvPicPr>
            <p:nvPr/>
          </p:nvPicPr>
          <p:blipFill>
            <a:blip r:embed="rId17"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1BEDCD91-B832-49FC-A4A2-D780DE760AF2}" type="slidenum">
              <a:rPr lang="ru-RU" smtClean="0"/>
              <a:pPr>
                <a:defRPr/>
              </a:pPr>
              <a:t>12</a:t>
            </a:fld>
            <a:endParaRPr lang="ru-RU"/>
          </a:p>
        </p:txBody>
      </p:sp>
      <p:sp>
        <p:nvSpPr>
          <p:cNvPr id="33796"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10" name="Нижний колонтитул 9"/>
          <p:cNvSpPr>
            <a:spLocks noGrp="1"/>
          </p:cNvSpPr>
          <p:nvPr>
            <p:ph type="ftr" sz="quarter" idx="11"/>
          </p:nvPr>
        </p:nvSpPr>
        <p:spPr/>
        <p:txBody>
          <a:bodyPr/>
          <a:lstStyle/>
          <a:p>
            <a:pPr>
              <a:defRPr/>
            </a:pPr>
            <a:r>
              <a:rPr lang="en-US" smtClean="0"/>
              <a:t>Yu.N.Kopatch, PAC for Nuclear Physics 46-th Session</a:t>
            </a:r>
            <a:endParaRPr lang="ru-RU"/>
          </a:p>
        </p:txBody>
      </p:sp>
      <p:sp>
        <p:nvSpPr>
          <p:cNvPr id="13" name="Заголовок 1"/>
          <p:cNvSpPr>
            <a:spLocks noGrp="1"/>
          </p:cNvSpPr>
          <p:nvPr>
            <p:ph type="title"/>
          </p:nvPr>
        </p:nvSpPr>
        <p:spPr>
          <a:xfrm>
            <a:off x="1151620" y="0"/>
            <a:ext cx="7608204" cy="693040"/>
          </a:xfrm>
        </p:spPr>
        <p:txBody>
          <a:bodyPr>
            <a:noAutofit/>
          </a:bodyPr>
          <a:lstStyle/>
          <a:p>
            <a:pPr algn="ctr"/>
            <a:r>
              <a:rPr lang="en-US" sz="2400" b="1" dirty="0" smtClean="0"/>
              <a:t>TANGRA collaboration meetings in 2016</a:t>
            </a:r>
            <a:endParaRPr lang="ru-RU" sz="2400" dirty="0"/>
          </a:p>
        </p:txBody>
      </p:sp>
      <p:pic>
        <p:nvPicPr>
          <p:cNvPr id="69634" name="Picture 3"/>
          <p:cNvPicPr>
            <a:picLocks noChangeAspect="1" noChangeArrowheads="1"/>
          </p:cNvPicPr>
          <p:nvPr/>
        </p:nvPicPr>
        <p:blipFill>
          <a:blip r:embed="rId2" cstate="print"/>
          <a:srcRect l="7643" t="7346" r="12202" b="29129"/>
          <a:stretch>
            <a:fillRect/>
          </a:stretch>
        </p:blipFill>
        <p:spPr bwMode="auto">
          <a:xfrm>
            <a:off x="4071119" y="693040"/>
            <a:ext cx="4542656" cy="2707074"/>
          </a:xfrm>
          <a:prstGeom prst="rect">
            <a:avLst/>
          </a:prstGeom>
          <a:noFill/>
          <a:ln w="9525">
            <a:noFill/>
            <a:miter lim="800000"/>
            <a:headEnd/>
            <a:tailEnd/>
          </a:ln>
        </p:spPr>
      </p:pic>
      <p:pic>
        <p:nvPicPr>
          <p:cNvPr id="69635" name="Picture 1"/>
          <p:cNvPicPr>
            <a:picLocks noChangeAspect="1" noChangeArrowheads="1"/>
          </p:cNvPicPr>
          <p:nvPr/>
        </p:nvPicPr>
        <p:blipFill>
          <a:blip r:embed="rId3" cstate="print"/>
          <a:srcRect b="11748"/>
          <a:stretch>
            <a:fillRect/>
          </a:stretch>
        </p:blipFill>
        <p:spPr bwMode="auto">
          <a:xfrm>
            <a:off x="4071119" y="3667397"/>
            <a:ext cx="4871900" cy="2459586"/>
          </a:xfrm>
          <a:prstGeom prst="rect">
            <a:avLst/>
          </a:prstGeom>
          <a:noFill/>
          <a:ln w="9525">
            <a:noFill/>
            <a:miter lim="800000"/>
            <a:headEnd/>
            <a:tailEnd/>
          </a:ln>
        </p:spPr>
      </p:pic>
      <p:sp>
        <p:nvSpPr>
          <p:cNvPr id="38" name="TextBox 37"/>
          <p:cNvSpPr txBox="1"/>
          <p:nvPr/>
        </p:nvSpPr>
        <p:spPr>
          <a:xfrm>
            <a:off x="1151619" y="1201065"/>
            <a:ext cx="2919499" cy="1415772"/>
          </a:xfrm>
          <a:prstGeom prst="rect">
            <a:avLst/>
          </a:prstGeom>
          <a:noFill/>
        </p:spPr>
        <p:txBody>
          <a:bodyPr wrap="square" rtlCol="0">
            <a:spAutoFit/>
          </a:bodyPr>
          <a:lstStyle/>
          <a:p>
            <a:r>
              <a:rPr lang="en-US" sz="1400" dirty="0" smtClean="0">
                <a:solidFill>
                  <a:srgbClr val="7030A0"/>
                </a:solidFill>
              </a:rPr>
              <a:t>TANGRA meeting 20.10.2016</a:t>
            </a:r>
            <a:endParaRPr lang="ru-RU" sz="1400" dirty="0" smtClean="0">
              <a:solidFill>
                <a:srgbClr val="7030A0"/>
              </a:solidFill>
            </a:endParaRPr>
          </a:p>
          <a:p>
            <a:endParaRPr lang="en-US" sz="1200" dirty="0" smtClean="0"/>
          </a:p>
          <a:p>
            <a:pPr>
              <a:buFont typeface="Arial" pitchFamily="34" charset="0"/>
              <a:buChar char="•"/>
            </a:pPr>
            <a:r>
              <a:rPr lang="en-US" sz="1200" dirty="0" smtClean="0"/>
              <a:t> JINR</a:t>
            </a:r>
          </a:p>
          <a:p>
            <a:pPr>
              <a:buFont typeface="Arial" pitchFamily="34" charset="0"/>
              <a:buChar char="•"/>
            </a:pPr>
            <a:r>
              <a:rPr lang="en-US" sz="1200" dirty="0" smtClean="0"/>
              <a:t> VNIIA (Moscow, Russia)</a:t>
            </a:r>
          </a:p>
          <a:p>
            <a:pPr>
              <a:buFont typeface="Arial" pitchFamily="34" charset="0"/>
              <a:buChar char="•"/>
            </a:pPr>
            <a:r>
              <a:rPr lang="en-US" sz="1200" dirty="0" smtClean="0"/>
              <a:t> </a:t>
            </a:r>
            <a:r>
              <a:rPr lang="en-US" sz="1200" dirty="0" err="1" smtClean="0"/>
              <a:t>Diamant</a:t>
            </a:r>
            <a:r>
              <a:rPr lang="en-US" sz="1200" dirty="0" smtClean="0"/>
              <a:t> (</a:t>
            </a:r>
            <a:r>
              <a:rPr lang="en-US" sz="1200" dirty="0" err="1" smtClean="0"/>
              <a:t>Dubna</a:t>
            </a:r>
            <a:r>
              <a:rPr lang="en-US" sz="1200" dirty="0" smtClean="0"/>
              <a:t>, Russia)</a:t>
            </a:r>
          </a:p>
          <a:p>
            <a:pPr>
              <a:buFont typeface="Arial" pitchFamily="34" charset="0"/>
              <a:buChar char="•"/>
            </a:pPr>
            <a:r>
              <a:rPr lang="en-US" sz="1200" dirty="0" smtClean="0"/>
              <a:t> Institute </a:t>
            </a:r>
            <a:r>
              <a:rPr lang="en-US" sz="1200" dirty="0" err="1" smtClean="0"/>
              <a:t>Ruđer</a:t>
            </a:r>
            <a:r>
              <a:rPr lang="en-US" sz="1200" dirty="0" smtClean="0"/>
              <a:t> </a:t>
            </a:r>
            <a:r>
              <a:rPr lang="en-US" sz="1200" dirty="0" err="1" smtClean="0"/>
              <a:t>Bošković</a:t>
            </a:r>
            <a:r>
              <a:rPr lang="en-US" sz="1200" dirty="0" smtClean="0"/>
              <a:t> (Croatia)</a:t>
            </a:r>
          </a:p>
          <a:p>
            <a:pPr>
              <a:buFont typeface="Arial" pitchFamily="34" charset="0"/>
              <a:buChar char="•"/>
            </a:pPr>
            <a:r>
              <a:rPr lang="en-US" sz="1200" dirty="0" smtClean="0"/>
              <a:t> INRNE (Sofia, Bulgaria)</a:t>
            </a:r>
          </a:p>
        </p:txBody>
      </p:sp>
      <p:sp>
        <p:nvSpPr>
          <p:cNvPr id="39" name="TextBox 38"/>
          <p:cNvSpPr txBox="1"/>
          <p:nvPr/>
        </p:nvSpPr>
        <p:spPr>
          <a:xfrm>
            <a:off x="1151619" y="3400114"/>
            <a:ext cx="2772308" cy="3077766"/>
          </a:xfrm>
          <a:prstGeom prst="rect">
            <a:avLst/>
          </a:prstGeom>
          <a:noFill/>
        </p:spPr>
        <p:txBody>
          <a:bodyPr wrap="square" rtlCol="0">
            <a:spAutoFit/>
          </a:bodyPr>
          <a:lstStyle/>
          <a:p>
            <a:r>
              <a:rPr lang="en-US" sz="1400" dirty="0" smtClean="0">
                <a:solidFill>
                  <a:srgbClr val="7030A0"/>
                </a:solidFill>
              </a:rPr>
              <a:t>TANGRA meeting 8-9.12.2016</a:t>
            </a:r>
            <a:endParaRPr lang="ru-RU" sz="1400" dirty="0" smtClean="0">
              <a:solidFill>
                <a:srgbClr val="7030A0"/>
              </a:solidFill>
            </a:endParaRPr>
          </a:p>
          <a:p>
            <a:endParaRPr lang="en-US" sz="1200" dirty="0" smtClean="0"/>
          </a:p>
          <a:p>
            <a:pPr>
              <a:buFont typeface="Arial" pitchFamily="34" charset="0"/>
              <a:buChar char="•"/>
            </a:pPr>
            <a:r>
              <a:rPr lang="en-US" sz="1200" dirty="0" smtClean="0"/>
              <a:t> JINR</a:t>
            </a:r>
          </a:p>
          <a:p>
            <a:pPr>
              <a:buFont typeface="Arial" pitchFamily="34" charset="0"/>
              <a:buChar char="•"/>
            </a:pPr>
            <a:r>
              <a:rPr lang="en-US" sz="1200" dirty="0" smtClean="0"/>
              <a:t> VNIIA (Moscow, Russia)</a:t>
            </a:r>
          </a:p>
          <a:p>
            <a:pPr>
              <a:buFont typeface="Arial" pitchFamily="34" charset="0"/>
              <a:buChar char="•"/>
            </a:pPr>
            <a:r>
              <a:rPr lang="en-US" sz="1200" dirty="0" smtClean="0"/>
              <a:t> MSU (Moscow, Russia)</a:t>
            </a:r>
          </a:p>
          <a:p>
            <a:pPr>
              <a:buFont typeface="Arial" pitchFamily="34" charset="0"/>
              <a:buChar char="•"/>
            </a:pPr>
            <a:r>
              <a:rPr lang="en-US" sz="1200" dirty="0" smtClean="0"/>
              <a:t> </a:t>
            </a:r>
            <a:r>
              <a:rPr lang="en-US" sz="1200" dirty="0" err="1" smtClean="0"/>
              <a:t>Diamant</a:t>
            </a:r>
            <a:r>
              <a:rPr lang="en-US" sz="1200" dirty="0" smtClean="0"/>
              <a:t> (</a:t>
            </a:r>
            <a:r>
              <a:rPr lang="en-US" sz="1200" dirty="0" err="1" smtClean="0"/>
              <a:t>Dubna</a:t>
            </a:r>
            <a:r>
              <a:rPr lang="en-US" sz="1200" dirty="0" smtClean="0"/>
              <a:t>, Russia)</a:t>
            </a:r>
          </a:p>
          <a:p>
            <a:pPr>
              <a:buFont typeface="Arial" pitchFamily="34" charset="0"/>
              <a:buChar char="•"/>
            </a:pPr>
            <a:r>
              <a:rPr lang="en-US" sz="1200" dirty="0" smtClean="0"/>
              <a:t> Institute </a:t>
            </a:r>
            <a:r>
              <a:rPr lang="en-US" sz="1200" dirty="0" err="1" smtClean="0"/>
              <a:t>Ruđer</a:t>
            </a:r>
            <a:r>
              <a:rPr lang="en-US" sz="1200" dirty="0" smtClean="0"/>
              <a:t> </a:t>
            </a:r>
            <a:r>
              <a:rPr lang="en-US" sz="1200" dirty="0" err="1" smtClean="0"/>
              <a:t>Bošković</a:t>
            </a:r>
            <a:r>
              <a:rPr lang="en-US" sz="1200" dirty="0" smtClean="0"/>
              <a:t> (Croatia)</a:t>
            </a:r>
          </a:p>
          <a:p>
            <a:pPr>
              <a:buFont typeface="Arial" pitchFamily="34" charset="0"/>
              <a:buChar char="•"/>
            </a:pPr>
            <a:r>
              <a:rPr lang="en-US" sz="1200" dirty="0" smtClean="0"/>
              <a:t> University of Alexandria (Egypt)</a:t>
            </a:r>
          </a:p>
          <a:p>
            <a:pPr>
              <a:buFont typeface="Arial" pitchFamily="34" charset="0"/>
              <a:buChar char="•"/>
            </a:pPr>
            <a:r>
              <a:rPr lang="en-US" sz="1200" dirty="0" smtClean="0"/>
              <a:t> CNR-IFP (Milano, Italy)</a:t>
            </a:r>
          </a:p>
          <a:p>
            <a:pPr>
              <a:buFont typeface="Arial" pitchFamily="34" charset="0"/>
              <a:buChar char="•"/>
            </a:pPr>
            <a:r>
              <a:rPr lang="en-US" sz="1200" dirty="0" smtClean="0"/>
              <a:t> BHU-DP (Varanasi, India)</a:t>
            </a:r>
          </a:p>
          <a:p>
            <a:pPr>
              <a:buFont typeface="Arial" pitchFamily="34" charset="0"/>
              <a:buChar char="•"/>
            </a:pPr>
            <a:r>
              <a:rPr lang="en-US" sz="1200" dirty="0" smtClean="0"/>
              <a:t> TINT (Bangkok, Thailand)</a:t>
            </a:r>
          </a:p>
          <a:p>
            <a:pPr>
              <a:buFont typeface="Arial" pitchFamily="34" charset="0"/>
              <a:buChar char="•"/>
            </a:pPr>
            <a:r>
              <a:rPr lang="en-US" sz="1200" dirty="0" smtClean="0"/>
              <a:t> INRNE (Sofia, Bulgaria)</a:t>
            </a:r>
          </a:p>
          <a:p>
            <a:pPr>
              <a:buFont typeface="Arial" pitchFamily="34" charset="0"/>
              <a:buChar char="•"/>
            </a:pPr>
            <a:r>
              <a:rPr lang="en-US" sz="1200" dirty="0" smtClean="0"/>
              <a:t> ENU FPTS (Astana, Kazakhstan)</a:t>
            </a:r>
          </a:p>
          <a:p>
            <a:pPr>
              <a:buFont typeface="Arial" pitchFamily="34" charset="0"/>
              <a:buChar char="•"/>
            </a:pPr>
            <a:r>
              <a:rPr lang="en-US" sz="1200" dirty="0" smtClean="0"/>
              <a:t> ICH ASRM (Kishinev, Moldova)</a:t>
            </a:r>
          </a:p>
          <a:p>
            <a:pPr>
              <a:buFont typeface="Arial" pitchFamily="34" charset="0"/>
              <a:buChar char="•"/>
            </a:pPr>
            <a:r>
              <a:rPr lang="en-US" sz="1200" dirty="0" smtClean="0"/>
              <a:t> IGG ANAS (Baku, Azerbaijan)</a:t>
            </a:r>
          </a:p>
          <a:p>
            <a:pPr>
              <a:buFont typeface="Arial" pitchFamily="34" charset="0"/>
              <a:buChar char="•"/>
            </a:pPr>
            <a:r>
              <a:rPr lang="en-US" sz="1200" dirty="0" smtClean="0"/>
              <a:t> UNS (Novi Sad. Serbia)</a:t>
            </a:r>
          </a:p>
        </p:txBody>
      </p:sp>
      <p:grpSp>
        <p:nvGrpSpPr>
          <p:cNvPr id="22" name="Группа 21"/>
          <p:cNvGrpSpPr/>
          <p:nvPr/>
        </p:nvGrpSpPr>
        <p:grpSpPr>
          <a:xfrm>
            <a:off x="107168" y="251464"/>
            <a:ext cx="755192" cy="6394552"/>
            <a:chOff x="107168" y="251464"/>
            <a:chExt cx="755192" cy="6394552"/>
          </a:xfrm>
        </p:grpSpPr>
        <p:pic>
          <p:nvPicPr>
            <p:cNvPr id="23" name="Picture 5"/>
            <p:cNvPicPr>
              <a:picLocks noChangeAspect="1" noChangeArrowheads="1"/>
            </p:cNvPicPr>
            <p:nvPr/>
          </p:nvPicPr>
          <p:blipFill>
            <a:blip r:embed="rId4"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11"/>
            <p:cNvPicPr>
              <a:picLocks noChangeAspect="1" noChangeArrowheads="1"/>
            </p:cNvPicPr>
            <p:nvPr/>
          </p:nvPicPr>
          <p:blipFill>
            <a:blip r:embed="rId5"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13" descr="http://lrb.jinr.ru/new/dimg/lab22_ru.png"/>
            <p:cNvPicPr>
              <a:picLocks noChangeAspect="1" noChangeArrowheads="1"/>
            </p:cNvPicPr>
            <p:nvPr/>
          </p:nvPicPr>
          <p:blipFill>
            <a:blip r:embed="rId6"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1" name="Picture 14"/>
            <p:cNvPicPr>
              <a:picLocks noChangeAspect="1" noChangeArrowheads="1"/>
            </p:cNvPicPr>
            <p:nvPr/>
          </p:nvPicPr>
          <p:blipFill>
            <a:blip r:embed="rId7"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7" name="Picture 15"/>
            <p:cNvPicPr>
              <a:picLocks noChangeAspect="1" noChangeArrowheads="1"/>
            </p:cNvPicPr>
            <p:nvPr/>
          </p:nvPicPr>
          <p:blipFill>
            <a:blip r:embed="rId8"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0" name="Группа 1"/>
            <p:cNvGrpSpPr>
              <a:grpSpLocks/>
            </p:cNvGrpSpPr>
            <p:nvPr/>
          </p:nvGrpSpPr>
          <p:grpSpPr bwMode="auto">
            <a:xfrm>
              <a:off x="220397" y="4263564"/>
              <a:ext cx="558229" cy="332305"/>
              <a:chOff x="566735" y="5357797"/>
              <a:chExt cx="2133057" cy="966624"/>
            </a:xfrm>
          </p:grpSpPr>
          <p:pic>
            <p:nvPicPr>
              <p:cNvPr id="45" name="Picture 16"/>
              <p:cNvPicPr>
                <a:picLocks noChangeAspect="1" noChangeArrowheads="1"/>
              </p:cNvPicPr>
              <p:nvPr/>
            </p:nvPicPr>
            <p:blipFill>
              <a:blip r:embed="rId9"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6" name="Picture 17"/>
              <p:cNvPicPr>
                <a:picLocks noChangeAspect="1" noChangeArrowheads="1"/>
              </p:cNvPicPr>
              <p:nvPr/>
            </p:nvPicPr>
            <p:blipFill>
              <a:blip r:embed="rId10"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41" name="Picture 4" descr="http://theo.inrne.bas.bg/~grah/side9/inrnelogo.gi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6"/>
            <p:cNvPicPr>
              <a:picLocks noChangeAspect="1" noChangeArrowheads="1"/>
            </p:cNvPicPr>
            <p:nvPr/>
          </p:nvPicPr>
          <p:blipFill>
            <a:blip r:embed="rId12"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3" name="Рисунок 5"/>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Рисунок 43" descr="india.png"/>
            <p:cNvPicPr>
              <a:picLocks noChangeAspect="1"/>
            </p:cNvPicPr>
            <p:nvPr/>
          </p:nvPicPr>
          <p:blipFill>
            <a:blip r:embed="rId14"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C401C49-700B-442E-9CC6-F64ED1A436FF}" type="slidenum">
              <a:rPr lang="ru-RU" smtClean="0"/>
              <a:pPr>
                <a:defRPr/>
              </a:pPr>
              <a:t>13</a:t>
            </a:fld>
            <a:endParaRPr lang="ru-RU"/>
          </a:p>
        </p:txBody>
      </p:sp>
      <p:sp>
        <p:nvSpPr>
          <p:cNvPr id="22531"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18" name="Нижний колонтитул 17"/>
          <p:cNvSpPr>
            <a:spLocks noGrp="1"/>
          </p:cNvSpPr>
          <p:nvPr>
            <p:ph type="ftr" sz="quarter" idx="11"/>
          </p:nvPr>
        </p:nvSpPr>
        <p:spPr/>
        <p:txBody>
          <a:bodyPr/>
          <a:lstStyle/>
          <a:p>
            <a:pPr>
              <a:defRPr/>
            </a:pPr>
            <a:r>
              <a:rPr lang="en-US" smtClean="0"/>
              <a:t>Yu.N.Kopatch, PAC for Nuclear Physics 46-th Session</a:t>
            </a:r>
            <a:endParaRPr lang="ru-RU" dirty="0"/>
          </a:p>
        </p:txBody>
      </p:sp>
      <p:sp>
        <p:nvSpPr>
          <p:cNvPr id="24" name="Rectangle 7"/>
          <p:cNvSpPr>
            <a:spLocks noChangeArrowheads="1"/>
          </p:cNvSpPr>
          <p:nvPr/>
        </p:nvSpPr>
        <p:spPr bwMode="auto">
          <a:xfrm>
            <a:off x="1006475" y="693040"/>
            <a:ext cx="8064500" cy="5262979"/>
          </a:xfrm>
          <a:prstGeom prst="rect">
            <a:avLst/>
          </a:prstGeom>
          <a:noFill/>
          <a:ln w="9525" algn="ctr">
            <a:noFill/>
            <a:miter lim="800000"/>
            <a:headEnd/>
            <a:tailEnd/>
          </a:ln>
        </p:spPr>
        <p:txBody>
          <a:bodyPr wrap="square" anchor="ctr">
            <a:spAutoFit/>
          </a:bodyPr>
          <a:lstStyle/>
          <a:p>
            <a:pPr algn="ctr">
              <a:defRPr/>
            </a:pPr>
            <a:endParaRPr lang="en-US" altLang="ja-JP" sz="1600" dirty="0">
              <a:cs typeface="HGｺﾞｼｯｸE"/>
            </a:endParaRPr>
          </a:p>
          <a:p>
            <a:pPr algn="ctr">
              <a:defRPr/>
            </a:pPr>
            <a:r>
              <a:rPr lang="en-US" altLang="ja-JP" sz="1600" dirty="0">
                <a:cs typeface="HGｺﾞｼｯｸE"/>
              </a:rPr>
              <a:t>Participants:</a:t>
            </a:r>
          </a:p>
          <a:p>
            <a:pPr algn="ctr">
              <a:defRPr/>
            </a:pPr>
            <a:endParaRPr lang="ru-RU" altLang="ja-JP" sz="1600" dirty="0">
              <a:cs typeface="HGｺﾞｼｯｸE"/>
            </a:endParaRPr>
          </a:p>
          <a:p>
            <a:pPr marL="228600" indent="-228600">
              <a:buFont typeface="+mj-lt"/>
              <a:buAutoNum type="arabicPeriod"/>
              <a:defRPr/>
            </a:pPr>
            <a:r>
              <a:rPr lang="en-US" altLang="ja-JP" sz="1600" i="1" dirty="0">
                <a:solidFill>
                  <a:schemeClr val="accent3">
                    <a:lumMod val="75000"/>
                  </a:schemeClr>
                </a:solidFill>
                <a:cs typeface="Times New Roman" pitchFamily="18" charset="0"/>
              </a:rPr>
              <a:t>Frank Laboratory of Neutron Physics</a:t>
            </a:r>
            <a:r>
              <a:rPr lang="ru-RU" altLang="ja-JP" sz="1600" i="1" dirty="0">
                <a:solidFill>
                  <a:schemeClr val="accent3">
                    <a:lumMod val="75000"/>
                  </a:schemeClr>
                </a:solidFill>
                <a:cs typeface="Times New Roman" pitchFamily="18" charset="0"/>
              </a:rPr>
              <a:t>, </a:t>
            </a:r>
            <a:r>
              <a:rPr lang="en-US" altLang="ja-JP" sz="1600" i="1" dirty="0">
                <a:solidFill>
                  <a:schemeClr val="accent3">
                    <a:lumMod val="75000"/>
                  </a:schemeClr>
                </a:solidFill>
                <a:cs typeface="Times New Roman" pitchFamily="18" charset="0"/>
              </a:rPr>
              <a:t>JINR, </a:t>
            </a:r>
            <a:r>
              <a:rPr lang="en-US" altLang="ja-JP" sz="1600" i="1" dirty="0" err="1">
                <a:solidFill>
                  <a:schemeClr val="accent3">
                    <a:lumMod val="75000"/>
                  </a:schemeClr>
                </a:solidFill>
                <a:cs typeface="Times New Roman" pitchFamily="18" charset="0"/>
              </a:rPr>
              <a:t>Dubna</a:t>
            </a:r>
            <a:r>
              <a:rPr lang="en-US" altLang="ja-JP" sz="1600" i="1" dirty="0">
                <a:solidFill>
                  <a:schemeClr val="accent3">
                    <a:lumMod val="75000"/>
                  </a:schemeClr>
                </a:solidFill>
                <a:cs typeface="Times New Roman" pitchFamily="18" charset="0"/>
              </a:rPr>
              <a:t>, Russia</a:t>
            </a:r>
          </a:p>
          <a:p>
            <a:pPr marL="228600" indent="-228600">
              <a:buFont typeface="+mj-lt"/>
              <a:buAutoNum type="arabicPeriod"/>
              <a:defRPr/>
            </a:pPr>
            <a:r>
              <a:rPr lang="en-US" altLang="ja-JP" sz="1600" i="1" dirty="0" err="1">
                <a:solidFill>
                  <a:schemeClr val="accent3">
                    <a:lumMod val="75000"/>
                  </a:schemeClr>
                </a:solidFill>
                <a:cs typeface="Times New Roman" pitchFamily="18" charset="0"/>
              </a:rPr>
              <a:t>Veksler</a:t>
            </a:r>
            <a:r>
              <a:rPr lang="en-US" altLang="ja-JP" sz="1600" i="1" dirty="0">
                <a:solidFill>
                  <a:schemeClr val="accent3">
                    <a:lumMod val="75000"/>
                  </a:schemeClr>
                </a:solidFill>
                <a:cs typeface="Times New Roman" pitchFamily="18" charset="0"/>
              </a:rPr>
              <a:t> and </a:t>
            </a:r>
            <a:r>
              <a:rPr lang="en-US" altLang="ja-JP" sz="1600" i="1" dirty="0" err="1">
                <a:solidFill>
                  <a:schemeClr val="accent3">
                    <a:lumMod val="75000"/>
                  </a:schemeClr>
                </a:solidFill>
                <a:cs typeface="Times New Roman" pitchFamily="18" charset="0"/>
              </a:rPr>
              <a:t>Baldin</a:t>
            </a:r>
            <a:r>
              <a:rPr lang="en-US" altLang="ja-JP" sz="1600" i="1" dirty="0">
                <a:solidFill>
                  <a:schemeClr val="accent3">
                    <a:lumMod val="75000"/>
                  </a:schemeClr>
                </a:solidFill>
                <a:cs typeface="Times New Roman" pitchFamily="18" charset="0"/>
              </a:rPr>
              <a:t> Laboratory of High Energy Physics</a:t>
            </a:r>
            <a:r>
              <a:rPr lang="ru-RU" altLang="ja-JP" sz="1600" i="1" dirty="0">
                <a:solidFill>
                  <a:schemeClr val="accent3">
                    <a:lumMod val="75000"/>
                  </a:schemeClr>
                </a:solidFill>
                <a:cs typeface="Times New Roman" pitchFamily="18" charset="0"/>
              </a:rPr>
              <a:t>, </a:t>
            </a:r>
            <a:r>
              <a:rPr lang="en-US" altLang="ja-JP" sz="1600" i="1" dirty="0">
                <a:solidFill>
                  <a:schemeClr val="accent3">
                    <a:lumMod val="75000"/>
                  </a:schemeClr>
                </a:solidFill>
                <a:cs typeface="Times New Roman" pitchFamily="18" charset="0"/>
              </a:rPr>
              <a:t>JINR, </a:t>
            </a:r>
            <a:r>
              <a:rPr lang="en-US" altLang="ja-JP" sz="1600" i="1" dirty="0" err="1">
                <a:solidFill>
                  <a:schemeClr val="accent3">
                    <a:lumMod val="75000"/>
                  </a:schemeClr>
                </a:solidFill>
                <a:cs typeface="Times New Roman" pitchFamily="18" charset="0"/>
              </a:rPr>
              <a:t>Dubna</a:t>
            </a:r>
            <a:r>
              <a:rPr lang="en-US" altLang="ja-JP" sz="1600" i="1" dirty="0">
                <a:solidFill>
                  <a:schemeClr val="accent3">
                    <a:lumMod val="75000"/>
                  </a:schemeClr>
                </a:solidFill>
                <a:cs typeface="Times New Roman" pitchFamily="18" charset="0"/>
              </a:rPr>
              <a:t>, Russia</a:t>
            </a:r>
          </a:p>
          <a:p>
            <a:pPr marL="228600" indent="-228600">
              <a:buFont typeface="+mj-lt"/>
              <a:buAutoNum type="arabicPeriod"/>
              <a:defRPr/>
            </a:pPr>
            <a:r>
              <a:rPr lang="en-US" altLang="ja-JP" sz="1600" i="1" dirty="0" err="1">
                <a:solidFill>
                  <a:schemeClr val="accent3">
                    <a:lumMod val="75000"/>
                  </a:schemeClr>
                </a:solidFill>
                <a:cs typeface="HGｺﾞｼｯｸE"/>
              </a:rPr>
              <a:t>Dzhelepov</a:t>
            </a:r>
            <a:r>
              <a:rPr lang="en-US" altLang="ja-JP" sz="1600" i="1" dirty="0">
                <a:solidFill>
                  <a:schemeClr val="accent3">
                    <a:lumMod val="75000"/>
                  </a:schemeClr>
                </a:solidFill>
                <a:cs typeface="HGｺﾞｼｯｸE"/>
              </a:rPr>
              <a:t> Laboratory of Nuclear Problems</a:t>
            </a:r>
            <a:r>
              <a:rPr lang="ru-RU" altLang="ja-JP" sz="1600" i="1" dirty="0">
                <a:solidFill>
                  <a:schemeClr val="accent3">
                    <a:lumMod val="75000"/>
                  </a:schemeClr>
                </a:solidFill>
                <a:cs typeface="Times New Roman" pitchFamily="18" charset="0"/>
              </a:rPr>
              <a:t>, </a:t>
            </a:r>
            <a:r>
              <a:rPr lang="en-US" altLang="ja-JP" sz="1600" i="1" dirty="0">
                <a:solidFill>
                  <a:schemeClr val="accent3">
                    <a:lumMod val="75000"/>
                  </a:schemeClr>
                </a:solidFill>
                <a:cs typeface="Times New Roman" pitchFamily="18" charset="0"/>
              </a:rPr>
              <a:t>JINR, </a:t>
            </a:r>
            <a:r>
              <a:rPr lang="en-US" altLang="ja-JP" sz="1600" i="1" dirty="0" err="1">
                <a:solidFill>
                  <a:schemeClr val="accent3">
                    <a:lumMod val="75000"/>
                  </a:schemeClr>
                </a:solidFill>
                <a:cs typeface="Times New Roman" pitchFamily="18" charset="0"/>
              </a:rPr>
              <a:t>Dubna</a:t>
            </a:r>
            <a:r>
              <a:rPr lang="en-US" altLang="ja-JP" sz="1600" i="1" dirty="0">
                <a:solidFill>
                  <a:schemeClr val="accent3">
                    <a:lumMod val="75000"/>
                  </a:schemeClr>
                </a:solidFill>
                <a:cs typeface="Times New Roman" pitchFamily="18" charset="0"/>
              </a:rPr>
              <a:t>, Russia</a:t>
            </a:r>
          </a:p>
          <a:p>
            <a:pPr marL="228600" indent="-228600">
              <a:buFont typeface="+mj-lt"/>
              <a:buAutoNum type="arabicPeriod"/>
              <a:defRPr/>
            </a:pPr>
            <a:r>
              <a:rPr lang="en-US" altLang="ja-JP" sz="1600" i="1" dirty="0">
                <a:solidFill>
                  <a:schemeClr val="accent3">
                    <a:lumMod val="75000"/>
                  </a:schemeClr>
                </a:solidFill>
                <a:cs typeface="HGｺﾞｼｯｸE"/>
              </a:rPr>
              <a:t>Laboratory of Radiation Biology</a:t>
            </a:r>
            <a:r>
              <a:rPr lang="ru-RU" altLang="ja-JP" sz="1600" i="1" dirty="0">
                <a:solidFill>
                  <a:schemeClr val="accent3">
                    <a:lumMod val="75000"/>
                  </a:schemeClr>
                </a:solidFill>
                <a:cs typeface="Times New Roman" pitchFamily="18" charset="0"/>
              </a:rPr>
              <a:t>, </a:t>
            </a:r>
            <a:r>
              <a:rPr lang="en-US" altLang="ja-JP" sz="1600" i="1" dirty="0">
                <a:solidFill>
                  <a:schemeClr val="accent3">
                    <a:lumMod val="75000"/>
                  </a:schemeClr>
                </a:solidFill>
                <a:cs typeface="Times New Roman" pitchFamily="18" charset="0"/>
              </a:rPr>
              <a:t>JINR, </a:t>
            </a:r>
            <a:r>
              <a:rPr lang="en-US" altLang="ja-JP" sz="1600" i="1" dirty="0" err="1">
                <a:solidFill>
                  <a:schemeClr val="accent3">
                    <a:lumMod val="75000"/>
                  </a:schemeClr>
                </a:solidFill>
                <a:cs typeface="Times New Roman" pitchFamily="18" charset="0"/>
              </a:rPr>
              <a:t>Dubna</a:t>
            </a:r>
            <a:r>
              <a:rPr lang="en-US" altLang="ja-JP" sz="1600" i="1" dirty="0">
                <a:solidFill>
                  <a:schemeClr val="accent3">
                    <a:lumMod val="75000"/>
                  </a:schemeClr>
                </a:solidFill>
                <a:cs typeface="Times New Roman" pitchFamily="18" charset="0"/>
              </a:rPr>
              <a:t>, Russia</a:t>
            </a:r>
          </a:p>
          <a:p>
            <a:pPr marL="228600" indent="-228600">
              <a:buFont typeface="+mj-lt"/>
              <a:buAutoNum type="arabicPeriod"/>
              <a:defRPr/>
            </a:pPr>
            <a:r>
              <a:rPr lang="en-US" altLang="ja-JP" sz="1600" i="1" dirty="0">
                <a:solidFill>
                  <a:schemeClr val="accent3">
                    <a:lumMod val="75000"/>
                  </a:schemeClr>
                </a:solidFill>
                <a:cs typeface="HGｺﾞｼｯｸE"/>
              </a:rPr>
              <a:t>N.L. </a:t>
            </a:r>
            <a:r>
              <a:rPr lang="en-US" altLang="ja-JP" sz="1600" i="1" dirty="0" err="1">
                <a:solidFill>
                  <a:schemeClr val="accent3">
                    <a:lumMod val="75000"/>
                  </a:schemeClr>
                </a:solidFill>
                <a:cs typeface="HGｺﾞｼｯｸE"/>
              </a:rPr>
              <a:t>Dukhov</a:t>
            </a:r>
            <a:r>
              <a:rPr lang="en-US" altLang="ja-JP" sz="1600" i="1" dirty="0">
                <a:solidFill>
                  <a:schemeClr val="accent3">
                    <a:lumMod val="75000"/>
                  </a:schemeClr>
                </a:solidFill>
                <a:cs typeface="HGｺﾞｼｯｸE"/>
              </a:rPr>
              <a:t> All-Russian Automation Research Institute</a:t>
            </a:r>
            <a:r>
              <a:rPr lang="ru-RU" altLang="ja-JP" sz="1600" i="1" dirty="0">
                <a:solidFill>
                  <a:schemeClr val="accent3">
                    <a:lumMod val="75000"/>
                  </a:schemeClr>
                </a:solidFill>
                <a:cs typeface="HGｺﾞｼｯｸE"/>
              </a:rPr>
              <a:t>, </a:t>
            </a:r>
            <a:r>
              <a:rPr lang="en-US" altLang="ja-JP" sz="1600" i="1" dirty="0">
                <a:solidFill>
                  <a:schemeClr val="accent3">
                    <a:lumMod val="75000"/>
                  </a:schemeClr>
                </a:solidFill>
                <a:cs typeface="HGｺﾞｼｯｸE"/>
              </a:rPr>
              <a:t>Moscow, Russia</a:t>
            </a:r>
            <a:r>
              <a:rPr lang="ru-RU" altLang="ja-JP" sz="1600" i="1" dirty="0">
                <a:solidFill>
                  <a:schemeClr val="accent3">
                    <a:lumMod val="75000"/>
                  </a:schemeClr>
                </a:solidFill>
                <a:cs typeface="HGｺﾞｼｯｸE"/>
              </a:rPr>
              <a:t>.</a:t>
            </a:r>
            <a:endParaRPr lang="en-US" altLang="ja-JP" sz="1600" i="1" dirty="0">
              <a:solidFill>
                <a:schemeClr val="accent3">
                  <a:lumMod val="75000"/>
                </a:schemeClr>
              </a:solidFill>
              <a:cs typeface="HGｺﾞｼｯｸE"/>
            </a:endParaRPr>
          </a:p>
          <a:p>
            <a:pPr marL="228600" indent="-228600">
              <a:buFont typeface="+mj-lt"/>
              <a:buAutoNum type="arabicPeriod"/>
              <a:defRPr/>
            </a:pPr>
            <a:r>
              <a:rPr lang="en-US" altLang="ja-JP" sz="1600" i="1" dirty="0" smtClean="0">
                <a:solidFill>
                  <a:schemeClr val="accent3">
                    <a:lumMod val="75000"/>
                  </a:schemeClr>
                </a:solidFill>
                <a:cs typeface="HGｺﾞｼｯｸE"/>
              </a:rPr>
              <a:t>Laboratory </a:t>
            </a:r>
            <a:r>
              <a:rPr lang="en-US" altLang="ja-JP" sz="1600" i="1" dirty="0">
                <a:solidFill>
                  <a:schemeClr val="accent3">
                    <a:lumMod val="75000"/>
                  </a:schemeClr>
                </a:solidFill>
                <a:cs typeface="HGｺﾞｼｯｸE"/>
              </a:rPr>
              <a:t>for Nuclear Analytical Methods, Institute </a:t>
            </a:r>
            <a:r>
              <a:rPr lang="en-US" altLang="ja-JP" sz="1600" i="1" dirty="0" err="1">
                <a:solidFill>
                  <a:schemeClr val="accent3">
                    <a:lumMod val="75000"/>
                  </a:schemeClr>
                </a:solidFill>
                <a:cs typeface="HGｺﾞｼｯｸE"/>
              </a:rPr>
              <a:t>Ruđer</a:t>
            </a:r>
            <a:r>
              <a:rPr lang="en-US" altLang="ja-JP" sz="1600" i="1" dirty="0">
                <a:solidFill>
                  <a:schemeClr val="accent3">
                    <a:lumMod val="75000"/>
                  </a:schemeClr>
                </a:solidFill>
                <a:cs typeface="HGｺﾞｼｯｸE"/>
              </a:rPr>
              <a:t> </a:t>
            </a:r>
            <a:r>
              <a:rPr lang="en-US" altLang="ja-JP" sz="1600" i="1" dirty="0" err="1">
                <a:solidFill>
                  <a:schemeClr val="accent3">
                    <a:lumMod val="75000"/>
                  </a:schemeClr>
                </a:solidFill>
                <a:cs typeface="HGｺﾞｼｯｸE"/>
              </a:rPr>
              <a:t>Bošković</a:t>
            </a:r>
            <a:r>
              <a:rPr lang="en-US" altLang="ja-JP" sz="1600" i="1" dirty="0">
                <a:solidFill>
                  <a:schemeClr val="accent3">
                    <a:lumMod val="75000"/>
                  </a:schemeClr>
                </a:solidFill>
                <a:cs typeface="HGｺﾞｼｯｸE"/>
              </a:rPr>
              <a:t>, Zagreb, Croatia</a:t>
            </a:r>
          </a:p>
          <a:p>
            <a:pPr marL="228600" indent="-228600">
              <a:buFont typeface="+mj-lt"/>
              <a:buAutoNum type="arabicPeriod"/>
              <a:defRPr/>
            </a:pPr>
            <a:r>
              <a:rPr lang="en-US" altLang="ja-JP" sz="1600" i="1" dirty="0">
                <a:solidFill>
                  <a:schemeClr val="accent3">
                    <a:lumMod val="75000"/>
                  </a:schemeClr>
                </a:solidFill>
                <a:cs typeface="HGｺﾞｼｯｸE"/>
              </a:rPr>
              <a:t>Institute for Nuclear Research and Nuclear Energy, Bulgarian Academy of Sciences, Sofia, </a:t>
            </a:r>
            <a:r>
              <a:rPr lang="en-US" altLang="ja-JP" sz="1600" i="1" dirty="0" smtClean="0">
                <a:solidFill>
                  <a:schemeClr val="accent3">
                    <a:lumMod val="75000"/>
                  </a:schemeClr>
                </a:solidFill>
                <a:cs typeface="HGｺﾞｼｯｸE"/>
              </a:rPr>
              <a:t>Bulgaria</a:t>
            </a:r>
          </a:p>
          <a:p>
            <a:pPr marL="228600" indent="-228600">
              <a:defRPr/>
            </a:pPr>
            <a:endParaRPr lang="en-US" altLang="ja-JP" sz="1600" i="1" dirty="0" smtClean="0">
              <a:solidFill>
                <a:srgbClr val="C32D2E"/>
              </a:solidFill>
              <a:cs typeface="HGｺﾞｼｯｸE"/>
            </a:endParaRPr>
          </a:p>
          <a:p>
            <a:pPr marL="228600" indent="-228600" algn="ctr">
              <a:defRPr/>
            </a:pPr>
            <a:r>
              <a:rPr lang="en-US" altLang="ja-JP" sz="1600" i="1" u="sng" dirty="0" smtClean="0">
                <a:solidFill>
                  <a:srgbClr val="7030A0"/>
                </a:solidFill>
                <a:cs typeface="HGｺﾞｼｯｸE"/>
              </a:rPr>
              <a:t>New </a:t>
            </a:r>
            <a:r>
              <a:rPr lang="en-US" altLang="ja-JP" sz="1600" i="1" u="sng" dirty="0" smtClean="0">
                <a:solidFill>
                  <a:srgbClr val="7030A0"/>
                </a:solidFill>
                <a:cs typeface="HGｺﾞｼｯｸE"/>
              </a:rPr>
              <a:t> project  </a:t>
            </a:r>
            <a:r>
              <a:rPr lang="en-US" altLang="ja-JP" sz="1600" i="1" u="sng" dirty="0" smtClean="0">
                <a:solidFill>
                  <a:srgbClr val="7030A0"/>
                </a:solidFill>
                <a:cs typeface="HGｺﾞｼｯｸE"/>
              </a:rPr>
              <a:t>members</a:t>
            </a:r>
          </a:p>
          <a:p>
            <a:pPr marL="228600" indent="-228600" algn="ctr">
              <a:defRPr/>
            </a:pPr>
            <a:endParaRPr lang="en-US" altLang="ja-JP" sz="1600" i="1" u="sng" dirty="0" smtClean="0">
              <a:solidFill>
                <a:srgbClr val="7030A0"/>
              </a:solidFill>
              <a:cs typeface="HGｺﾞｼｯｸE"/>
            </a:endParaRPr>
          </a:p>
          <a:p>
            <a:pPr marL="228600" indent="-228600">
              <a:buFont typeface="+mj-lt"/>
              <a:buAutoNum type="arabicPeriod"/>
              <a:defRPr/>
            </a:pPr>
            <a:r>
              <a:rPr lang="en-US" altLang="ja-JP" sz="1600" i="1" dirty="0" err="1" smtClean="0">
                <a:solidFill>
                  <a:srgbClr val="C32D2E"/>
                </a:solidFill>
                <a:cs typeface="HGｺﾞｼｯｸE"/>
              </a:rPr>
              <a:t>Lomonosov</a:t>
            </a:r>
            <a:r>
              <a:rPr lang="en-US" altLang="ja-JP" sz="1600" i="1" dirty="0" smtClean="0">
                <a:solidFill>
                  <a:srgbClr val="C32D2E"/>
                </a:solidFill>
                <a:cs typeface="HGｺﾞｼｯｸE"/>
              </a:rPr>
              <a:t> Moscow State University, SINP</a:t>
            </a:r>
            <a:r>
              <a:rPr lang="ru-RU" altLang="ja-JP" sz="1600" i="1" dirty="0" smtClean="0">
                <a:solidFill>
                  <a:srgbClr val="C32D2E"/>
                </a:solidFill>
                <a:cs typeface="HGｺﾞｼｯｸE"/>
              </a:rPr>
              <a:t>, </a:t>
            </a:r>
            <a:r>
              <a:rPr lang="en-US" altLang="ja-JP" sz="1600" i="1" dirty="0" smtClean="0">
                <a:solidFill>
                  <a:srgbClr val="C32D2E"/>
                </a:solidFill>
                <a:cs typeface="HGｺﾞｼｯｸE"/>
              </a:rPr>
              <a:t>Moscow, Russia</a:t>
            </a:r>
            <a:r>
              <a:rPr lang="ru-RU" altLang="ja-JP" sz="1600" i="1" dirty="0" smtClean="0">
                <a:solidFill>
                  <a:srgbClr val="C32D2E"/>
                </a:solidFill>
                <a:cs typeface="HGｺﾞｼｯｸE"/>
              </a:rPr>
              <a:t>.</a:t>
            </a:r>
            <a:endParaRPr lang="en-US" altLang="ja-JP" sz="1600" i="1" dirty="0" smtClean="0">
              <a:solidFill>
                <a:srgbClr val="C32D2E"/>
              </a:solidFill>
              <a:cs typeface="HGｺﾞｼｯｸE"/>
            </a:endParaRPr>
          </a:p>
          <a:p>
            <a:pPr marL="228600" indent="-228600">
              <a:buFont typeface="+mj-lt"/>
              <a:buAutoNum type="arabicPeriod"/>
              <a:defRPr/>
            </a:pPr>
            <a:r>
              <a:rPr lang="en-US" altLang="ja-JP" sz="1600" i="1" dirty="0" smtClean="0">
                <a:solidFill>
                  <a:srgbClr val="C32D2E"/>
                </a:solidFill>
                <a:ea typeface="ＭＳ Ｐゴシック" charset="-128"/>
                <a:cs typeface="Times New Roman" pitchFamily="18" charset="0"/>
              </a:rPr>
              <a:t>Banaras Hindu University, Varanasi, India</a:t>
            </a:r>
          </a:p>
          <a:p>
            <a:pPr marL="228600" indent="-228600">
              <a:buFont typeface="+mj-lt"/>
              <a:buAutoNum type="arabicPeriod"/>
              <a:defRPr/>
            </a:pPr>
            <a:r>
              <a:rPr lang="en-US" altLang="ja-JP" sz="1600" i="1" dirty="0" smtClean="0">
                <a:solidFill>
                  <a:srgbClr val="C32D2E"/>
                </a:solidFill>
                <a:ea typeface="ＭＳ Ｐゴシック" charset="-128"/>
                <a:cs typeface="Times New Roman" pitchFamily="18" charset="0"/>
              </a:rPr>
              <a:t>University of Alexandria, Egypt</a:t>
            </a:r>
          </a:p>
          <a:p>
            <a:pPr marL="228600" indent="-228600">
              <a:buFont typeface="+mj-lt"/>
              <a:buAutoNum type="arabicPeriod"/>
              <a:defRPr/>
            </a:pPr>
            <a:r>
              <a:rPr lang="en-US" altLang="ja-JP" sz="1600" i="1" dirty="0" err="1" smtClean="0">
                <a:solidFill>
                  <a:srgbClr val="C32D2E"/>
                </a:solidFill>
                <a:ea typeface="ＭＳ Ｐゴシック" charset="-128"/>
                <a:cs typeface="Times New Roman" pitchFamily="18" charset="0"/>
              </a:rPr>
              <a:t>Horia</a:t>
            </a:r>
            <a:r>
              <a:rPr lang="en-US" altLang="ja-JP" sz="1600" i="1" dirty="0" smtClean="0">
                <a:solidFill>
                  <a:srgbClr val="C32D2E"/>
                </a:solidFill>
                <a:ea typeface="ＭＳ Ｐゴシック" charset="-128"/>
                <a:cs typeface="Times New Roman" pitchFamily="18" charset="0"/>
              </a:rPr>
              <a:t> </a:t>
            </a:r>
            <a:r>
              <a:rPr lang="en-US" altLang="ja-JP" sz="1600" i="1" dirty="0" err="1" smtClean="0">
                <a:solidFill>
                  <a:srgbClr val="C32D2E"/>
                </a:solidFill>
                <a:ea typeface="ＭＳ Ｐゴシック" charset="-128"/>
                <a:cs typeface="Times New Roman" pitchFamily="18" charset="0"/>
              </a:rPr>
              <a:t>Hulubei</a:t>
            </a:r>
            <a:r>
              <a:rPr lang="en-US" altLang="ja-JP" sz="1600" i="1" dirty="0" smtClean="0">
                <a:solidFill>
                  <a:srgbClr val="C32D2E"/>
                </a:solidFill>
                <a:ea typeface="ＭＳ Ｐゴシック" charset="-128"/>
                <a:cs typeface="Times New Roman" pitchFamily="18" charset="0"/>
              </a:rPr>
              <a:t> National Institute for R&amp;D in Physics and Nuclear Engineering (IFIN-HH, Bucharest, Romania)</a:t>
            </a:r>
          </a:p>
          <a:p>
            <a:pPr marL="228600" indent="-228600">
              <a:buFont typeface="+mj-lt"/>
              <a:buAutoNum type="arabicPeriod"/>
              <a:defRPr/>
            </a:pPr>
            <a:endParaRPr lang="en-US" altLang="ja-JP" sz="1600" i="1" dirty="0" smtClean="0">
              <a:solidFill>
                <a:srgbClr val="C32D2E"/>
              </a:solidFill>
              <a:ea typeface="ＭＳ Ｐゴシック" charset="-128"/>
              <a:cs typeface="Times New Roman" pitchFamily="18" charset="0"/>
            </a:endParaRPr>
          </a:p>
        </p:txBody>
      </p:sp>
      <p:sp>
        <p:nvSpPr>
          <p:cNvPr id="25" name="Заголовок 1"/>
          <p:cNvSpPr>
            <a:spLocks noGrp="1"/>
          </p:cNvSpPr>
          <p:nvPr>
            <p:ph type="title"/>
          </p:nvPr>
        </p:nvSpPr>
        <p:spPr>
          <a:xfrm>
            <a:off x="1151620" y="0"/>
            <a:ext cx="7608204" cy="693040"/>
          </a:xfrm>
        </p:spPr>
        <p:txBody>
          <a:bodyPr>
            <a:noAutofit/>
          </a:bodyPr>
          <a:lstStyle/>
          <a:p>
            <a:pPr algn="ctr"/>
            <a:r>
              <a:rPr lang="en-US" sz="2400" b="1" dirty="0" smtClean="0"/>
              <a:t>TANGRA in 2017 - 2019</a:t>
            </a:r>
            <a:endParaRPr lang="ru-RU" sz="2400" dirty="0"/>
          </a:p>
        </p:txBody>
      </p:sp>
      <p:grpSp>
        <p:nvGrpSpPr>
          <p:cNvPr id="20" name="Группа 19"/>
          <p:cNvGrpSpPr/>
          <p:nvPr/>
        </p:nvGrpSpPr>
        <p:grpSpPr>
          <a:xfrm>
            <a:off x="107168" y="251464"/>
            <a:ext cx="755192" cy="6394552"/>
            <a:chOff x="107168" y="251464"/>
            <a:chExt cx="755192" cy="6394552"/>
          </a:xfrm>
        </p:grpSpPr>
        <p:pic>
          <p:nvPicPr>
            <p:cNvPr id="22"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7"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9" name="Группа 1"/>
            <p:cNvGrpSpPr>
              <a:grpSpLocks/>
            </p:cNvGrpSpPr>
            <p:nvPr/>
          </p:nvGrpSpPr>
          <p:grpSpPr bwMode="auto">
            <a:xfrm>
              <a:off x="220397" y="4263564"/>
              <a:ext cx="558229" cy="332305"/>
              <a:chOff x="566735" y="5357797"/>
              <a:chExt cx="2133057" cy="966624"/>
            </a:xfrm>
          </p:grpSpPr>
          <p:pic>
            <p:nvPicPr>
              <p:cNvPr id="34"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0"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Рисунок 32" descr="india.png"/>
            <p:cNvPicPr>
              <a:picLocks noChangeAspect="1"/>
            </p:cNvPicPr>
            <p:nvPr/>
          </p:nvPicPr>
          <p:blipFill>
            <a:blip r:embed="rId13"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C401C49-700B-442E-9CC6-F64ED1A436FF}" type="slidenum">
              <a:rPr lang="ru-RU" smtClean="0"/>
              <a:pPr>
                <a:defRPr/>
              </a:pPr>
              <a:t>14</a:t>
            </a:fld>
            <a:endParaRPr lang="ru-RU"/>
          </a:p>
        </p:txBody>
      </p:sp>
      <p:sp>
        <p:nvSpPr>
          <p:cNvPr id="22531"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18" name="Нижний колонтитул 17"/>
          <p:cNvSpPr>
            <a:spLocks noGrp="1"/>
          </p:cNvSpPr>
          <p:nvPr>
            <p:ph type="ftr" sz="quarter" idx="11"/>
          </p:nvPr>
        </p:nvSpPr>
        <p:spPr/>
        <p:txBody>
          <a:bodyPr/>
          <a:lstStyle/>
          <a:p>
            <a:pPr>
              <a:defRPr/>
            </a:pPr>
            <a:r>
              <a:rPr lang="en-US" smtClean="0"/>
              <a:t>Yu.N.Kopatch, PAC for Nuclear Physics 46-th Session</a:t>
            </a:r>
            <a:endParaRPr lang="ru-RU" dirty="0"/>
          </a:p>
        </p:txBody>
      </p:sp>
      <p:sp>
        <p:nvSpPr>
          <p:cNvPr id="20" name="Заголовок 19"/>
          <p:cNvSpPr>
            <a:spLocks noGrp="1"/>
          </p:cNvSpPr>
          <p:nvPr>
            <p:ph type="title"/>
          </p:nvPr>
        </p:nvSpPr>
        <p:spPr>
          <a:xfrm>
            <a:off x="2339752" y="0"/>
            <a:ext cx="4968552" cy="440668"/>
          </a:xfrm>
        </p:spPr>
        <p:txBody>
          <a:bodyPr>
            <a:normAutofit fontScale="90000"/>
          </a:bodyPr>
          <a:lstStyle/>
          <a:p>
            <a:pPr marL="342900" indent="-342900" algn="ctr">
              <a:defRPr/>
            </a:pPr>
            <a:r>
              <a:rPr lang="en-US" sz="2400" b="1" dirty="0" smtClean="0">
                <a:latin typeface="Arial" pitchFamily="34" charset="0"/>
                <a:cs typeface="Arial" pitchFamily="34" charset="0"/>
              </a:rPr>
              <a:t>Plans for 2017-2019</a:t>
            </a:r>
          </a:p>
        </p:txBody>
      </p:sp>
      <p:graphicFrame>
        <p:nvGraphicFramePr>
          <p:cNvPr id="10" name="Таблица 9"/>
          <p:cNvGraphicFramePr>
            <a:graphicFrameLocks noGrp="1"/>
          </p:cNvGraphicFramePr>
          <p:nvPr/>
        </p:nvGraphicFramePr>
        <p:xfrm>
          <a:off x="1331641" y="584684"/>
          <a:ext cx="7282134" cy="5531541"/>
        </p:xfrm>
        <a:graphic>
          <a:graphicData uri="http://schemas.openxmlformats.org/drawingml/2006/table">
            <a:tbl>
              <a:tblPr firstRow="1" bandRow="1">
                <a:tableStyleId>{5C22544A-7EE6-4342-B048-85BDC9FD1C3A}</a:tableStyleId>
              </a:tblPr>
              <a:tblGrid>
                <a:gridCol w="6012667"/>
                <a:gridCol w="1269467"/>
              </a:tblGrid>
              <a:tr h="411287">
                <a:tc>
                  <a:txBody>
                    <a:bodyPr/>
                    <a:lstStyle/>
                    <a:p>
                      <a:pPr algn="ctr"/>
                      <a:r>
                        <a:rPr lang="en-US" sz="1600" dirty="0" smtClean="0">
                          <a:solidFill>
                            <a:srgbClr val="002060"/>
                          </a:solidFill>
                          <a:latin typeface="Arial" pitchFamily="34" charset="0"/>
                          <a:cs typeface="Arial" pitchFamily="34" charset="0"/>
                        </a:rPr>
                        <a:t>Task</a:t>
                      </a:r>
                      <a:endParaRPr lang="ru-RU" sz="1600" dirty="0">
                        <a:solidFill>
                          <a:srgbClr val="002060"/>
                        </a:solidFill>
                        <a:latin typeface="Arial" pitchFamily="34" charset="0"/>
                        <a:cs typeface="Arial" pitchFamily="34" charset="0"/>
                      </a:endParaRPr>
                    </a:p>
                  </a:txBody>
                  <a:tcPr anchor="ctr"/>
                </a:tc>
                <a:tc>
                  <a:txBody>
                    <a:bodyPr/>
                    <a:lstStyle/>
                    <a:p>
                      <a:pPr algn="ctr"/>
                      <a:r>
                        <a:rPr lang="en-US" sz="1600" dirty="0" smtClean="0">
                          <a:solidFill>
                            <a:srgbClr val="002060"/>
                          </a:solidFill>
                          <a:latin typeface="Arial" pitchFamily="34" charset="0"/>
                          <a:cs typeface="Arial" pitchFamily="34" charset="0"/>
                        </a:rPr>
                        <a:t>Years</a:t>
                      </a:r>
                      <a:endParaRPr lang="ru-RU" sz="1600" dirty="0">
                        <a:solidFill>
                          <a:srgbClr val="002060"/>
                        </a:solidFill>
                        <a:latin typeface="Arial" pitchFamily="34" charset="0"/>
                        <a:cs typeface="Arial" pitchFamily="34" charset="0"/>
                      </a:endParaRPr>
                    </a:p>
                  </a:txBody>
                  <a:tcPr anchor="ctr"/>
                </a:tc>
              </a:tr>
              <a:tr h="574675">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smtClean="0">
                          <a:solidFill>
                            <a:srgbClr val="002060"/>
                          </a:solidFill>
                          <a:latin typeface="Arial" pitchFamily="34" charset="0"/>
                          <a:cs typeface="Arial" pitchFamily="34" charset="0"/>
                        </a:rPr>
                        <a:t>Measurements of the n’-</a:t>
                      </a:r>
                      <a:r>
                        <a:rPr lang="en-US" sz="1600" dirty="0" smtClean="0">
                          <a:solidFill>
                            <a:srgbClr val="002060"/>
                          </a:solidFill>
                          <a:latin typeface="Arial" pitchFamily="34" charset="0"/>
                          <a:cs typeface="Arial" pitchFamily="34" charset="0"/>
                          <a:sym typeface="Symbol"/>
                        </a:rPr>
                        <a:t> angular and energy correlations in the inelastic scattering of 14 </a:t>
                      </a:r>
                      <a:r>
                        <a:rPr lang="en-US" sz="1600" dirty="0" err="1" smtClean="0">
                          <a:solidFill>
                            <a:srgbClr val="002060"/>
                          </a:solidFill>
                          <a:latin typeface="Arial" pitchFamily="34" charset="0"/>
                          <a:cs typeface="Arial" pitchFamily="34" charset="0"/>
                          <a:sym typeface="Symbol"/>
                        </a:rPr>
                        <a:t>MeV</a:t>
                      </a:r>
                      <a:r>
                        <a:rPr lang="en-US" sz="1600" dirty="0" smtClean="0">
                          <a:solidFill>
                            <a:srgbClr val="002060"/>
                          </a:solidFill>
                          <a:latin typeface="Arial" pitchFamily="34" charset="0"/>
                          <a:cs typeface="Arial" pitchFamily="34" charset="0"/>
                          <a:sym typeface="Symbol"/>
                        </a:rPr>
                        <a:t> neutrons on carbon</a:t>
                      </a:r>
                      <a:endParaRPr lang="ru-RU" sz="1600" dirty="0">
                        <a:solidFill>
                          <a:srgbClr val="002060"/>
                        </a:solidFill>
                        <a:latin typeface="Arial" pitchFamily="34" charset="0"/>
                        <a:cs typeface="Arial" pitchFamily="34" charset="0"/>
                      </a:endParaRPr>
                    </a:p>
                  </a:txBody>
                  <a:tcPr anchor="ctr"/>
                </a:tc>
                <a:tc>
                  <a:txBody>
                    <a:bodyPr/>
                    <a:lstStyle/>
                    <a:p>
                      <a:pPr algn="ctr"/>
                      <a:r>
                        <a:rPr lang="en-US" sz="1600" dirty="0" smtClean="0">
                          <a:solidFill>
                            <a:srgbClr val="002060"/>
                          </a:solidFill>
                          <a:latin typeface="Arial" pitchFamily="34" charset="0"/>
                          <a:cs typeface="Arial" pitchFamily="34" charset="0"/>
                        </a:rPr>
                        <a:t>2017</a:t>
                      </a:r>
                      <a:endParaRPr lang="ru-RU" sz="1600" dirty="0">
                        <a:solidFill>
                          <a:srgbClr val="002060"/>
                        </a:solidFill>
                        <a:latin typeface="Arial" pitchFamily="34" charset="0"/>
                        <a:cs typeface="Arial" pitchFamily="34" charset="0"/>
                      </a:endParaRPr>
                    </a:p>
                  </a:txBody>
                  <a:tcPr anchor="ctr"/>
                </a:tc>
              </a:tr>
              <a:tr h="574675">
                <a:tc>
                  <a:txBody>
                    <a:bodyPr/>
                    <a:lstStyle/>
                    <a:p>
                      <a:pPr marL="342900" indent="-342900">
                        <a:buFont typeface="+mj-lt"/>
                        <a:buAutoNum type="arabicPeriod" startAt="2"/>
                      </a:pPr>
                      <a:r>
                        <a:rPr lang="en-US" sz="1600" dirty="0" smtClean="0">
                          <a:solidFill>
                            <a:srgbClr val="002060"/>
                          </a:solidFill>
                          <a:sym typeface="Symbol"/>
                        </a:rPr>
                        <a:t>Measurements of the 14 </a:t>
                      </a:r>
                      <a:r>
                        <a:rPr lang="en-US" sz="1600" dirty="0" err="1" smtClean="0">
                          <a:solidFill>
                            <a:srgbClr val="002060"/>
                          </a:solidFill>
                          <a:sym typeface="Symbol"/>
                        </a:rPr>
                        <a:t>MeV</a:t>
                      </a:r>
                      <a:r>
                        <a:rPr lang="en-US" sz="1600" dirty="0" smtClean="0">
                          <a:solidFill>
                            <a:srgbClr val="002060"/>
                          </a:solidFill>
                          <a:sym typeface="Symbol"/>
                        </a:rPr>
                        <a:t> neutron inelastic scattering reaction on other light elements (O, N, Be)</a:t>
                      </a:r>
                      <a:endParaRPr lang="ru-RU" sz="1600" dirty="0">
                        <a:solidFill>
                          <a:srgbClr val="002060"/>
                        </a:solidFill>
                        <a:latin typeface="Arial" pitchFamily="34" charset="0"/>
                        <a:cs typeface="Arial" pitchFamily="34" charset="0"/>
                      </a:endParaRPr>
                    </a:p>
                  </a:txBody>
                  <a:tcPr anchor="ctr"/>
                </a:tc>
                <a:tc>
                  <a:txBody>
                    <a:bodyPr/>
                    <a:lstStyle/>
                    <a:p>
                      <a:pPr algn="ctr"/>
                      <a:r>
                        <a:rPr lang="en-US" sz="1600" dirty="0" smtClean="0">
                          <a:solidFill>
                            <a:srgbClr val="002060"/>
                          </a:solidFill>
                          <a:latin typeface="Arial" pitchFamily="34" charset="0"/>
                          <a:cs typeface="Arial" pitchFamily="34" charset="0"/>
                        </a:rPr>
                        <a:t>2017-2018</a:t>
                      </a:r>
                      <a:endParaRPr lang="ru-RU" sz="1600" dirty="0">
                        <a:solidFill>
                          <a:srgbClr val="002060"/>
                        </a:solidFill>
                        <a:latin typeface="Arial" pitchFamily="34" charset="0"/>
                        <a:cs typeface="Arial" pitchFamily="34" charset="0"/>
                      </a:endParaRPr>
                    </a:p>
                  </a:txBody>
                  <a:tcPr anchor="ctr"/>
                </a:tc>
              </a:tr>
              <a:tr h="411287">
                <a:tc>
                  <a:txBody>
                    <a:bodyPr/>
                    <a:lstStyle/>
                    <a:p>
                      <a:pPr marL="342900" indent="-342900">
                        <a:buFont typeface="+mj-lt"/>
                        <a:buAutoNum type="arabicPeriod" startAt="3"/>
                      </a:pPr>
                      <a:r>
                        <a:rPr lang="en-US" sz="1600" b="0" dirty="0" smtClean="0">
                          <a:solidFill>
                            <a:srgbClr val="002060"/>
                          </a:solidFill>
                          <a:cs typeface="Arial" pitchFamily="34" charset="0"/>
                          <a:sym typeface="Symbol"/>
                        </a:rPr>
                        <a:t>M</a:t>
                      </a:r>
                      <a:r>
                        <a:rPr lang="en-US" sz="1600" b="0" dirty="0" smtClean="0">
                          <a:solidFill>
                            <a:srgbClr val="002060"/>
                          </a:solidFill>
                          <a:cs typeface="Arial" pitchFamily="34" charset="0"/>
                        </a:rPr>
                        <a:t>easurement of cross-sections in the (n,2n), (</a:t>
                      </a:r>
                      <a:r>
                        <a:rPr lang="en-US" sz="1600" b="0" dirty="0" err="1" smtClean="0">
                          <a:solidFill>
                            <a:srgbClr val="002060"/>
                          </a:solidFill>
                          <a:cs typeface="Arial" pitchFamily="34" charset="0"/>
                        </a:rPr>
                        <a:t>n,n</a:t>
                      </a:r>
                      <a:r>
                        <a:rPr lang="en-US" sz="1600" b="0" dirty="0" smtClean="0">
                          <a:solidFill>
                            <a:srgbClr val="002060"/>
                          </a:solidFill>
                          <a:cs typeface="Arial" pitchFamily="34" charset="0"/>
                        </a:rPr>
                        <a:t>`) reactions</a:t>
                      </a:r>
                      <a:endParaRPr lang="ru-RU" sz="1600" dirty="0">
                        <a:solidFill>
                          <a:srgbClr val="002060"/>
                        </a:solidFill>
                        <a:latin typeface="Arial" pitchFamily="34" charset="0"/>
                        <a:cs typeface="Arial" pitchFamily="34" charset="0"/>
                      </a:endParaRPr>
                    </a:p>
                  </a:txBody>
                  <a:tcPr anchor="ctr"/>
                </a:tc>
                <a:tc>
                  <a:txBody>
                    <a:bodyPr/>
                    <a:lstStyle/>
                    <a:p>
                      <a:pPr algn="ctr"/>
                      <a:r>
                        <a:rPr lang="en-US" sz="1600" dirty="0" smtClean="0">
                          <a:solidFill>
                            <a:srgbClr val="002060"/>
                          </a:solidFill>
                          <a:latin typeface="Arial" pitchFamily="34" charset="0"/>
                          <a:cs typeface="Arial" pitchFamily="34" charset="0"/>
                        </a:rPr>
                        <a:t>2018-2019</a:t>
                      </a:r>
                      <a:endParaRPr lang="ru-RU" sz="1600" dirty="0">
                        <a:solidFill>
                          <a:srgbClr val="002060"/>
                        </a:solidFill>
                        <a:latin typeface="Arial" pitchFamily="34" charset="0"/>
                        <a:cs typeface="Arial" pitchFamily="34" charset="0"/>
                      </a:endParaRPr>
                    </a:p>
                  </a:txBody>
                  <a:tcPr anchor="ctr"/>
                </a:tc>
              </a:tr>
              <a:tr h="574675">
                <a:tc>
                  <a:txBody>
                    <a:bodyPr/>
                    <a:lstStyle/>
                    <a:p>
                      <a:pPr marL="342900" indent="-342900">
                        <a:buFont typeface="+mj-lt"/>
                        <a:buAutoNum type="arabicPeriod" startAt="4"/>
                      </a:pPr>
                      <a:r>
                        <a:rPr lang="en-US" sz="1600" dirty="0" smtClean="0">
                          <a:solidFill>
                            <a:srgbClr val="002060"/>
                          </a:solidFill>
                          <a:sym typeface="Symbol"/>
                        </a:rPr>
                        <a:t>Further development of the elemental analysis using the tagged neutrons method</a:t>
                      </a:r>
                      <a:endParaRPr lang="ru-RU" sz="1600" dirty="0">
                        <a:solidFill>
                          <a:srgbClr val="002060"/>
                        </a:solidFill>
                        <a:latin typeface="Arial" pitchFamily="34" charset="0"/>
                        <a:cs typeface="Arial" pitchFamily="34" charset="0"/>
                      </a:endParaRPr>
                    </a:p>
                  </a:txBody>
                  <a:tcPr anchor="ctr"/>
                </a:tc>
                <a:tc>
                  <a:txBody>
                    <a:bodyPr/>
                    <a:lstStyle/>
                    <a:p>
                      <a:pPr algn="ctr"/>
                      <a:r>
                        <a:rPr lang="en-US" sz="1600" dirty="0" smtClean="0">
                          <a:solidFill>
                            <a:srgbClr val="002060"/>
                          </a:solidFill>
                          <a:latin typeface="Arial" pitchFamily="34" charset="0"/>
                          <a:cs typeface="Arial" pitchFamily="34" charset="0"/>
                        </a:rPr>
                        <a:t>2017-2019</a:t>
                      </a:r>
                      <a:endParaRPr lang="ru-RU" sz="1600" dirty="0">
                        <a:solidFill>
                          <a:srgbClr val="002060"/>
                        </a:solidFill>
                        <a:latin typeface="Arial" pitchFamily="34" charset="0"/>
                        <a:cs typeface="Arial" pitchFamily="34" charset="0"/>
                      </a:endParaRPr>
                    </a:p>
                  </a:txBody>
                  <a:tcPr anchor="ctr"/>
                </a:tc>
              </a:tr>
              <a:tr h="574675">
                <a:tc>
                  <a:txBody>
                    <a:bodyPr/>
                    <a:lstStyle/>
                    <a:p>
                      <a:pPr marL="342900" indent="-342900">
                        <a:buFont typeface="+mj-lt"/>
                        <a:buAutoNum type="arabicPeriod" startAt="5"/>
                      </a:pPr>
                      <a:r>
                        <a:rPr lang="en-US" sz="1600" dirty="0" smtClean="0">
                          <a:solidFill>
                            <a:srgbClr val="002060"/>
                          </a:solidFill>
                        </a:rPr>
                        <a:t>Development of the </a:t>
                      </a:r>
                      <a:r>
                        <a:rPr lang="en-US" sz="1600" dirty="0" err="1" smtClean="0">
                          <a:solidFill>
                            <a:srgbClr val="002060"/>
                          </a:solidFill>
                        </a:rPr>
                        <a:t>Mone</a:t>
                      </a:r>
                      <a:r>
                        <a:rPr lang="en-US" sz="1600" dirty="0" smtClean="0">
                          <a:solidFill>
                            <a:srgbClr val="002060"/>
                          </a:solidFill>
                        </a:rPr>
                        <a:t> Carlo methods for simulations of experiments for the element and isotopic composition analysis</a:t>
                      </a:r>
                      <a:endParaRPr lang="ru-RU" sz="1600" dirty="0">
                        <a:solidFill>
                          <a:srgbClr val="002060"/>
                        </a:solidFill>
                        <a:latin typeface="Arial" pitchFamily="34" charset="0"/>
                        <a:cs typeface="Arial" pitchFamily="34" charset="0"/>
                      </a:endParaRPr>
                    </a:p>
                  </a:txBody>
                  <a:tcPr anchor="ctr"/>
                </a:tc>
                <a:tc>
                  <a:txBody>
                    <a:bodyPr/>
                    <a:lstStyle/>
                    <a:p>
                      <a:pPr algn="ctr"/>
                      <a:r>
                        <a:rPr lang="en-US" sz="1600" dirty="0" smtClean="0">
                          <a:solidFill>
                            <a:srgbClr val="002060"/>
                          </a:solidFill>
                          <a:latin typeface="Arial" pitchFamily="34" charset="0"/>
                          <a:cs typeface="Arial" pitchFamily="34" charset="0"/>
                        </a:rPr>
                        <a:t>2017-2019</a:t>
                      </a:r>
                      <a:endParaRPr lang="ru-RU" sz="1600" dirty="0">
                        <a:solidFill>
                          <a:srgbClr val="002060"/>
                        </a:solidFill>
                        <a:latin typeface="Arial" pitchFamily="34" charset="0"/>
                        <a:cs typeface="Arial" pitchFamily="34" charset="0"/>
                      </a:endParaRPr>
                    </a:p>
                  </a:txBody>
                  <a:tcPr anchor="ctr"/>
                </a:tc>
              </a:tr>
              <a:tr h="574675">
                <a:tc>
                  <a:txBody>
                    <a:bodyPr/>
                    <a:lstStyle/>
                    <a:p>
                      <a:pPr marL="342900" indent="-342900">
                        <a:buFont typeface="+mj-lt"/>
                        <a:buAutoNum type="arabicPeriod" startAt="6"/>
                      </a:pPr>
                      <a:r>
                        <a:rPr lang="en-US" sz="1600" dirty="0" smtClean="0">
                          <a:solidFill>
                            <a:srgbClr val="002060"/>
                          </a:solidFill>
                        </a:rPr>
                        <a:t>Study of radiation damage in </a:t>
                      </a:r>
                      <a:r>
                        <a:rPr lang="en-US" sz="1600" dirty="0" err="1" smtClean="0">
                          <a:solidFill>
                            <a:srgbClr val="002060"/>
                          </a:solidFill>
                        </a:rPr>
                        <a:t>scintillators</a:t>
                      </a:r>
                      <a:r>
                        <a:rPr lang="en-US" sz="1600" dirty="0" smtClean="0">
                          <a:solidFill>
                            <a:srgbClr val="002060"/>
                          </a:solidFill>
                        </a:rPr>
                        <a:t> and silicon </a:t>
                      </a:r>
                      <a:r>
                        <a:rPr lang="en-US" sz="1600" dirty="0" err="1" smtClean="0">
                          <a:solidFill>
                            <a:srgbClr val="002060"/>
                          </a:solidFill>
                        </a:rPr>
                        <a:t>photodetectors</a:t>
                      </a:r>
                      <a:r>
                        <a:rPr lang="en-US" sz="1600" dirty="0" smtClean="0">
                          <a:solidFill>
                            <a:srgbClr val="002060"/>
                          </a:solidFill>
                        </a:rPr>
                        <a:t> by neutron irradiation</a:t>
                      </a:r>
                      <a:endParaRPr lang="ru-RU" sz="1600" dirty="0">
                        <a:solidFill>
                          <a:srgbClr val="002060"/>
                        </a:solidFill>
                        <a:latin typeface="Arial" pitchFamily="34" charset="0"/>
                        <a:cs typeface="Arial" pitchFamily="34" charset="0"/>
                      </a:endParaRPr>
                    </a:p>
                  </a:txBody>
                  <a:tcPr anchor="ctr"/>
                </a:tc>
                <a:tc>
                  <a:txBody>
                    <a:bodyPr/>
                    <a:lstStyle/>
                    <a:p>
                      <a:pPr algn="ctr"/>
                      <a:r>
                        <a:rPr lang="en-US" sz="1600" dirty="0" smtClean="0">
                          <a:solidFill>
                            <a:srgbClr val="002060"/>
                          </a:solidFill>
                          <a:latin typeface="Arial" pitchFamily="34" charset="0"/>
                          <a:cs typeface="Arial" pitchFamily="34" charset="0"/>
                        </a:rPr>
                        <a:t>2017-2019</a:t>
                      </a:r>
                      <a:endParaRPr lang="ru-RU" sz="1600" dirty="0">
                        <a:solidFill>
                          <a:srgbClr val="002060"/>
                        </a:solidFill>
                        <a:latin typeface="Arial" pitchFamily="34" charset="0"/>
                        <a:cs typeface="Arial" pitchFamily="34" charset="0"/>
                      </a:endParaRPr>
                    </a:p>
                  </a:txBody>
                  <a:tcPr anchor="ctr"/>
                </a:tc>
              </a:tr>
              <a:tr h="411287">
                <a:tc>
                  <a:txBody>
                    <a:bodyPr/>
                    <a:lstStyle/>
                    <a:p>
                      <a:pPr marL="342900" indent="-342900">
                        <a:buFont typeface="+mj-lt"/>
                        <a:buAutoNum type="arabicPeriod" startAt="7"/>
                      </a:pPr>
                      <a:r>
                        <a:rPr lang="en-US" sz="1600" b="0" dirty="0" smtClean="0">
                          <a:solidFill>
                            <a:srgbClr val="002060"/>
                          </a:solidFill>
                          <a:cs typeface="Arial" pitchFamily="34" charset="0"/>
                        </a:rPr>
                        <a:t>Studies of the Martian soil model</a:t>
                      </a:r>
                      <a:endParaRPr lang="ru-RU" sz="1600" dirty="0">
                        <a:solidFill>
                          <a:srgbClr val="002060"/>
                        </a:solidFill>
                        <a:latin typeface="Arial" pitchFamily="34" charset="0"/>
                        <a:cs typeface="Arial" pitchFamily="34" charset="0"/>
                      </a:endParaRPr>
                    </a:p>
                  </a:txBody>
                  <a:tcPr anchor="ctr"/>
                </a:tc>
                <a:tc>
                  <a:txBody>
                    <a:bodyPr/>
                    <a:lstStyle/>
                    <a:p>
                      <a:pPr algn="ctr"/>
                      <a:r>
                        <a:rPr lang="en-US" sz="1600" dirty="0" smtClean="0">
                          <a:solidFill>
                            <a:srgbClr val="002060"/>
                          </a:solidFill>
                          <a:latin typeface="Arial" pitchFamily="34" charset="0"/>
                          <a:cs typeface="Arial" pitchFamily="34" charset="0"/>
                        </a:rPr>
                        <a:t>2017-2019</a:t>
                      </a:r>
                      <a:endParaRPr lang="ru-RU" sz="1600" dirty="0">
                        <a:solidFill>
                          <a:srgbClr val="002060"/>
                        </a:solidFill>
                        <a:latin typeface="Arial" pitchFamily="34" charset="0"/>
                        <a:cs typeface="Arial" pitchFamily="34" charset="0"/>
                      </a:endParaRPr>
                    </a:p>
                  </a:txBody>
                  <a:tcPr anchor="ctr"/>
                </a:tc>
              </a:tr>
              <a:tr h="574675">
                <a:tc>
                  <a:txBody>
                    <a:bodyPr/>
                    <a:lstStyle/>
                    <a:p>
                      <a:pPr marL="342900" indent="-342900">
                        <a:buFont typeface="+mj-lt"/>
                        <a:buAutoNum type="arabicPeriod" startAt="8"/>
                      </a:pPr>
                      <a:r>
                        <a:rPr lang="en-US" sz="1600" b="0" dirty="0" smtClean="0">
                          <a:solidFill>
                            <a:srgbClr val="002060"/>
                          </a:solidFill>
                          <a:cs typeface="Arial" pitchFamily="34" charset="0"/>
                        </a:rPr>
                        <a:t>Construction and testing of the position sensitive 2D fast neutron silicon detector</a:t>
                      </a:r>
                      <a:endParaRPr lang="ru-RU" sz="1600" dirty="0">
                        <a:solidFill>
                          <a:srgbClr val="002060"/>
                        </a:solidFill>
                        <a:latin typeface="Arial" pitchFamily="34" charset="0"/>
                        <a:cs typeface="Arial" pitchFamily="34" charset="0"/>
                      </a:endParaRPr>
                    </a:p>
                  </a:txBody>
                  <a:tcPr anchor="ctr"/>
                </a:tc>
                <a:tc>
                  <a:txBody>
                    <a:bodyPr/>
                    <a:lstStyle/>
                    <a:p>
                      <a:pPr algn="ctr"/>
                      <a:r>
                        <a:rPr lang="en-US" sz="1600" dirty="0" smtClean="0">
                          <a:solidFill>
                            <a:srgbClr val="002060"/>
                          </a:solidFill>
                          <a:latin typeface="Arial" pitchFamily="34" charset="0"/>
                          <a:cs typeface="Arial" pitchFamily="34" charset="0"/>
                        </a:rPr>
                        <a:t>2017</a:t>
                      </a:r>
                      <a:endParaRPr lang="ru-RU" sz="1600" dirty="0">
                        <a:solidFill>
                          <a:srgbClr val="002060"/>
                        </a:solidFill>
                        <a:latin typeface="Arial" pitchFamily="34" charset="0"/>
                        <a:cs typeface="Arial" pitchFamily="34" charset="0"/>
                      </a:endParaRPr>
                    </a:p>
                  </a:txBody>
                  <a:tcPr anchor="ctr"/>
                </a:tc>
              </a:tr>
              <a:tr h="574675">
                <a:tc>
                  <a:txBody>
                    <a:bodyPr/>
                    <a:lstStyle/>
                    <a:p>
                      <a:pPr marL="342900" indent="-342900">
                        <a:buFont typeface="+mj-lt"/>
                        <a:buAutoNum type="arabicPeriod" startAt="9"/>
                      </a:pPr>
                      <a:r>
                        <a:rPr lang="en-US" sz="1600" dirty="0" smtClean="0">
                          <a:solidFill>
                            <a:srgbClr val="002060"/>
                          </a:solidFill>
                          <a:latin typeface="Arial" pitchFamily="34" charset="0"/>
                          <a:cs typeface="Arial" pitchFamily="34" charset="0"/>
                        </a:rPr>
                        <a:t>Construction of a new gamma spectrometer based on 24 BGO </a:t>
                      </a:r>
                      <a:r>
                        <a:rPr lang="en-US" sz="1600" dirty="0" err="1" smtClean="0">
                          <a:solidFill>
                            <a:srgbClr val="002060"/>
                          </a:solidFill>
                          <a:latin typeface="Arial" pitchFamily="34" charset="0"/>
                          <a:cs typeface="Arial" pitchFamily="34" charset="0"/>
                        </a:rPr>
                        <a:t>scintillator</a:t>
                      </a:r>
                      <a:r>
                        <a:rPr lang="en-US" sz="1600" baseline="0" dirty="0" smtClean="0">
                          <a:solidFill>
                            <a:srgbClr val="002060"/>
                          </a:solidFill>
                          <a:latin typeface="Arial" pitchFamily="34" charset="0"/>
                          <a:cs typeface="Arial" pitchFamily="34" charset="0"/>
                        </a:rPr>
                        <a:t> detectors</a:t>
                      </a:r>
                      <a:endParaRPr lang="ru-RU" sz="1600" dirty="0">
                        <a:solidFill>
                          <a:srgbClr val="002060"/>
                        </a:solidFill>
                        <a:latin typeface="Arial" pitchFamily="34" charset="0"/>
                        <a:cs typeface="Arial" pitchFamily="34" charset="0"/>
                      </a:endParaRPr>
                    </a:p>
                  </a:txBody>
                  <a:tcPr anchor="ctr"/>
                </a:tc>
                <a:tc>
                  <a:txBody>
                    <a:bodyPr/>
                    <a:lstStyle/>
                    <a:p>
                      <a:pPr algn="ctr"/>
                      <a:r>
                        <a:rPr lang="en-US" sz="1600" dirty="0" smtClean="0">
                          <a:solidFill>
                            <a:srgbClr val="002060"/>
                          </a:solidFill>
                          <a:latin typeface="Arial" pitchFamily="34" charset="0"/>
                          <a:cs typeface="Arial" pitchFamily="34" charset="0"/>
                        </a:rPr>
                        <a:t>2017</a:t>
                      </a:r>
                      <a:endParaRPr lang="ru-RU" sz="1600" dirty="0">
                        <a:solidFill>
                          <a:srgbClr val="002060"/>
                        </a:solidFill>
                        <a:latin typeface="Arial" pitchFamily="34" charset="0"/>
                        <a:cs typeface="Arial" pitchFamily="34" charset="0"/>
                      </a:endParaRPr>
                    </a:p>
                  </a:txBody>
                  <a:tcPr anchor="ctr"/>
                </a:tc>
              </a:tr>
            </a:tbl>
          </a:graphicData>
        </a:graphic>
      </p:graphicFrame>
      <p:grpSp>
        <p:nvGrpSpPr>
          <p:cNvPr id="22" name="Группа 21"/>
          <p:cNvGrpSpPr/>
          <p:nvPr/>
        </p:nvGrpSpPr>
        <p:grpSpPr>
          <a:xfrm>
            <a:off x="107168" y="251464"/>
            <a:ext cx="755192" cy="6394552"/>
            <a:chOff x="107168" y="251464"/>
            <a:chExt cx="755192" cy="6394552"/>
          </a:xfrm>
        </p:grpSpPr>
        <p:pic>
          <p:nvPicPr>
            <p:cNvPr id="23"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6"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8" name="Группа 1"/>
            <p:cNvGrpSpPr>
              <a:grpSpLocks/>
            </p:cNvGrpSpPr>
            <p:nvPr/>
          </p:nvGrpSpPr>
          <p:grpSpPr bwMode="auto">
            <a:xfrm>
              <a:off x="220397" y="4263564"/>
              <a:ext cx="558229" cy="332305"/>
              <a:chOff x="566735" y="5357797"/>
              <a:chExt cx="2133057" cy="966624"/>
            </a:xfrm>
          </p:grpSpPr>
          <p:pic>
            <p:nvPicPr>
              <p:cNvPr id="33"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29"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Рисунок 31" descr="india.png"/>
            <p:cNvPicPr>
              <a:picLocks noChangeAspect="1"/>
            </p:cNvPicPr>
            <p:nvPr/>
          </p:nvPicPr>
          <p:blipFill>
            <a:blip r:embed="rId13"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C401C49-700B-442E-9CC6-F64ED1A436FF}" type="slidenum">
              <a:rPr lang="ru-RU" smtClean="0"/>
              <a:pPr>
                <a:defRPr/>
              </a:pPr>
              <a:t>15</a:t>
            </a:fld>
            <a:endParaRPr lang="ru-RU"/>
          </a:p>
        </p:txBody>
      </p:sp>
      <p:sp>
        <p:nvSpPr>
          <p:cNvPr id="22531"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18" name="Нижний колонтитул 17"/>
          <p:cNvSpPr>
            <a:spLocks noGrp="1"/>
          </p:cNvSpPr>
          <p:nvPr>
            <p:ph type="ftr" sz="quarter" idx="11"/>
          </p:nvPr>
        </p:nvSpPr>
        <p:spPr/>
        <p:txBody>
          <a:bodyPr/>
          <a:lstStyle/>
          <a:p>
            <a:pPr>
              <a:defRPr/>
            </a:pPr>
            <a:r>
              <a:rPr lang="en-US" smtClean="0"/>
              <a:t>Yu.N.Kopatch, PAC for Nuclear Physics 46-th Session</a:t>
            </a:r>
            <a:endParaRPr lang="ru-RU" dirty="0"/>
          </a:p>
        </p:txBody>
      </p:sp>
      <p:sp>
        <p:nvSpPr>
          <p:cNvPr id="20" name="Заголовок 19"/>
          <p:cNvSpPr>
            <a:spLocks noGrp="1"/>
          </p:cNvSpPr>
          <p:nvPr>
            <p:ph type="title"/>
          </p:nvPr>
        </p:nvSpPr>
        <p:spPr>
          <a:xfrm>
            <a:off x="1043608" y="0"/>
            <a:ext cx="7884876" cy="1012036"/>
          </a:xfrm>
        </p:spPr>
        <p:txBody>
          <a:bodyPr>
            <a:normAutofit/>
          </a:bodyPr>
          <a:lstStyle/>
          <a:p>
            <a:pPr marL="342900" indent="-342900" algn="ctr">
              <a:defRPr/>
            </a:pPr>
            <a:r>
              <a:rPr lang="en-US" sz="2400" b="1" dirty="0" smtClean="0">
                <a:latin typeface="Arial" pitchFamily="34" charset="0"/>
                <a:cs typeface="Arial" pitchFamily="34" charset="0"/>
              </a:rPr>
              <a:t>Plans for 2017-2019</a:t>
            </a:r>
            <a:br>
              <a:rPr lang="en-US" sz="2400" b="1" dirty="0" smtClean="0">
                <a:latin typeface="Arial" pitchFamily="34" charset="0"/>
                <a:cs typeface="Arial" pitchFamily="34" charset="0"/>
              </a:rPr>
            </a:br>
            <a:r>
              <a:rPr lang="en-US" sz="2000" b="1" dirty="0" smtClean="0">
                <a:solidFill>
                  <a:srgbClr val="7030A0"/>
                </a:solidFill>
                <a:latin typeface="Arial" pitchFamily="34" charset="0"/>
                <a:cs typeface="Arial" pitchFamily="34" charset="0"/>
              </a:rPr>
              <a:t>New gamma-ray detectors, based on BGO crystals</a:t>
            </a:r>
            <a:endParaRPr lang="en-US" sz="2400" b="1" dirty="0" smtClean="0">
              <a:solidFill>
                <a:srgbClr val="7030A0"/>
              </a:solidFill>
              <a:latin typeface="Arial" pitchFamily="34" charset="0"/>
              <a:cs typeface="Arial" pitchFamily="34" charset="0"/>
            </a:endParaRPr>
          </a:p>
        </p:txBody>
      </p:sp>
      <p:pic>
        <p:nvPicPr>
          <p:cNvPr id="79874" name="Picture 2"/>
          <p:cNvPicPr>
            <a:picLocks noChangeAspect="1" noChangeArrowheads="1"/>
          </p:cNvPicPr>
          <p:nvPr/>
        </p:nvPicPr>
        <p:blipFill>
          <a:blip r:embed="rId3" cstate="print"/>
          <a:srcRect/>
          <a:stretch>
            <a:fillRect/>
          </a:stretch>
        </p:blipFill>
        <p:spPr bwMode="auto">
          <a:xfrm>
            <a:off x="1691680" y="1012036"/>
            <a:ext cx="1912591" cy="2525075"/>
          </a:xfrm>
          <a:prstGeom prst="rect">
            <a:avLst/>
          </a:prstGeom>
          <a:noFill/>
          <a:ln w="9525">
            <a:noFill/>
            <a:miter lim="800000"/>
            <a:headEnd/>
            <a:tailEnd/>
          </a:ln>
        </p:spPr>
      </p:pic>
      <p:pic>
        <p:nvPicPr>
          <p:cNvPr id="30" name="Рисунок 29" descr="Screenshot at 2017-06-14 10-48-06.png"/>
          <p:cNvPicPr>
            <a:picLocks noChangeAspect="1"/>
          </p:cNvPicPr>
          <p:nvPr/>
        </p:nvPicPr>
        <p:blipFill>
          <a:blip r:embed="rId4" cstate="print"/>
          <a:stretch>
            <a:fillRect/>
          </a:stretch>
        </p:blipFill>
        <p:spPr>
          <a:xfrm>
            <a:off x="4492165" y="4494485"/>
            <a:ext cx="2340260" cy="1904863"/>
          </a:xfrm>
          <a:prstGeom prst="rect">
            <a:avLst/>
          </a:prstGeom>
        </p:spPr>
      </p:pic>
      <p:pic>
        <p:nvPicPr>
          <p:cNvPr id="31" name="Рисунок 30" descr="Screenshot at 2017-06-14 10-48-22.png"/>
          <p:cNvPicPr>
            <a:picLocks noChangeAspect="1"/>
          </p:cNvPicPr>
          <p:nvPr/>
        </p:nvPicPr>
        <p:blipFill>
          <a:blip r:embed="rId5" cstate="print"/>
          <a:stretch>
            <a:fillRect/>
          </a:stretch>
        </p:blipFill>
        <p:spPr>
          <a:xfrm>
            <a:off x="6662653" y="4558365"/>
            <a:ext cx="2204634" cy="1840983"/>
          </a:xfrm>
          <a:prstGeom prst="rect">
            <a:avLst/>
          </a:prstGeom>
        </p:spPr>
      </p:pic>
      <p:sp>
        <p:nvSpPr>
          <p:cNvPr id="32" name="TextBox 31"/>
          <p:cNvSpPr txBox="1"/>
          <p:nvPr/>
        </p:nvSpPr>
        <p:spPr>
          <a:xfrm>
            <a:off x="4492165" y="1099920"/>
            <a:ext cx="4118435" cy="2354491"/>
          </a:xfrm>
          <a:prstGeom prst="rect">
            <a:avLst/>
          </a:prstGeom>
          <a:noFill/>
        </p:spPr>
        <p:txBody>
          <a:bodyPr wrap="none" rtlCol="0">
            <a:spAutoFit/>
          </a:bodyPr>
          <a:lstStyle/>
          <a:p>
            <a:pPr>
              <a:lnSpc>
                <a:spcPct val="150000"/>
              </a:lnSpc>
            </a:pPr>
            <a:r>
              <a:rPr lang="en-US" sz="1400" dirty="0" smtClean="0"/>
              <a:t>Number of detectors:		24</a:t>
            </a:r>
          </a:p>
          <a:p>
            <a:pPr>
              <a:lnSpc>
                <a:spcPct val="150000"/>
              </a:lnSpc>
            </a:pPr>
            <a:r>
              <a:rPr lang="en-US" sz="1400" dirty="0" smtClean="0"/>
              <a:t>Total size:			 </a:t>
            </a:r>
            <a:r>
              <a:rPr lang="en-US" sz="1400" dirty="0" smtClean="0">
                <a:sym typeface="Symbol"/>
              </a:rPr>
              <a:t>89</a:t>
            </a:r>
            <a:r>
              <a:rPr lang="en-US" sz="1400" dirty="0" smtClean="0"/>
              <a:t>x280 mm</a:t>
            </a:r>
            <a:endParaRPr lang="ru-RU" sz="1400" dirty="0" smtClean="0"/>
          </a:p>
          <a:p>
            <a:pPr>
              <a:lnSpc>
                <a:spcPct val="150000"/>
              </a:lnSpc>
            </a:pPr>
            <a:r>
              <a:rPr lang="en-US" sz="1400" dirty="0" smtClean="0"/>
              <a:t>Size of BGO crystals:		 </a:t>
            </a:r>
            <a:r>
              <a:rPr lang="en-US" sz="1400" dirty="0" smtClean="0">
                <a:sym typeface="Symbol"/>
              </a:rPr>
              <a:t></a:t>
            </a:r>
            <a:r>
              <a:rPr lang="en-US" sz="1400" dirty="0" smtClean="0"/>
              <a:t>76x65 mm</a:t>
            </a:r>
          </a:p>
          <a:p>
            <a:pPr>
              <a:lnSpc>
                <a:spcPct val="150000"/>
              </a:lnSpc>
            </a:pPr>
            <a:r>
              <a:rPr lang="en-US" sz="1400" dirty="0" smtClean="0"/>
              <a:t>PMT type:			 R1307</a:t>
            </a:r>
          </a:p>
          <a:p>
            <a:pPr>
              <a:lnSpc>
                <a:spcPct val="150000"/>
              </a:lnSpc>
            </a:pPr>
            <a:r>
              <a:rPr lang="en-US" sz="1400" dirty="0" smtClean="0"/>
              <a:t>Energy resolution @662 </a:t>
            </a:r>
            <a:r>
              <a:rPr lang="en-US" sz="1400" dirty="0" err="1" smtClean="0"/>
              <a:t>keV</a:t>
            </a:r>
            <a:r>
              <a:rPr lang="en-US" sz="1400" dirty="0" smtClean="0"/>
              <a:t>:	~11 %</a:t>
            </a:r>
          </a:p>
          <a:p>
            <a:pPr>
              <a:lnSpc>
                <a:spcPct val="150000"/>
              </a:lnSpc>
            </a:pPr>
            <a:r>
              <a:rPr lang="en-US" sz="1400" dirty="0" smtClean="0"/>
              <a:t>Energy resolution @4.4 </a:t>
            </a:r>
            <a:r>
              <a:rPr lang="en-US" sz="1400" dirty="0" err="1" smtClean="0"/>
              <a:t>MeV</a:t>
            </a:r>
            <a:r>
              <a:rPr lang="en-US" sz="1400" dirty="0" smtClean="0"/>
              <a:t>:	~4.5 %</a:t>
            </a:r>
          </a:p>
          <a:p>
            <a:pPr>
              <a:lnSpc>
                <a:spcPct val="150000"/>
              </a:lnSpc>
            </a:pPr>
            <a:r>
              <a:rPr lang="en-US" sz="1400" dirty="0" smtClean="0"/>
              <a:t>Time resolution @4.4 </a:t>
            </a:r>
            <a:r>
              <a:rPr lang="en-US" sz="1400" dirty="0" err="1" smtClean="0"/>
              <a:t>Mev</a:t>
            </a:r>
            <a:r>
              <a:rPr lang="en-US" sz="1400" dirty="0" smtClean="0"/>
              <a:t>:	~3.5 ns</a:t>
            </a:r>
          </a:p>
        </p:txBody>
      </p:sp>
      <p:sp>
        <p:nvSpPr>
          <p:cNvPr id="33" name="TextBox 32"/>
          <p:cNvSpPr txBox="1"/>
          <p:nvPr/>
        </p:nvSpPr>
        <p:spPr>
          <a:xfrm>
            <a:off x="1709321" y="3672533"/>
            <a:ext cx="6904454" cy="369332"/>
          </a:xfrm>
          <a:prstGeom prst="rect">
            <a:avLst/>
          </a:prstGeom>
          <a:noFill/>
        </p:spPr>
        <p:txBody>
          <a:bodyPr wrap="none" rtlCol="0">
            <a:spAutoFit/>
          </a:bodyPr>
          <a:lstStyle/>
          <a:p>
            <a:r>
              <a:rPr lang="en-US" dirty="0" smtClean="0"/>
              <a:t>Modular design allowing construction of different geometries</a:t>
            </a:r>
            <a:endParaRPr lang="ru-RU" dirty="0"/>
          </a:p>
        </p:txBody>
      </p:sp>
      <p:pic>
        <p:nvPicPr>
          <p:cNvPr id="23" name="Рисунок 22" descr="27.png"/>
          <p:cNvPicPr>
            <a:picLocks noChangeAspect="1"/>
          </p:cNvPicPr>
          <p:nvPr/>
        </p:nvPicPr>
        <p:blipFill>
          <a:blip r:embed="rId6" cstate="print"/>
          <a:stretch>
            <a:fillRect/>
          </a:stretch>
        </p:blipFill>
        <p:spPr>
          <a:xfrm>
            <a:off x="1210364" y="4494485"/>
            <a:ext cx="3106049" cy="1811065"/>
          </a:xfrm>
          <a:prstGeom prst="rect">
            <a:avLst/>
          </a:prstGeom>
        </p:spPr>
      </p:pic>
      <p:sp>
        <p:nvSpPr>
          <p:cNvPr id="24" name="TextBox 23"/>
          <p:cNvSpPr txBox="1"/>
          <p:nvPr/>
        </p:nvSpPr>
        <p:spPr>
          <a:xfrm>
            <a:off x="2231740" y="4155931"/>
            <a:ext cx="1120820" cy="338554"/>
          </a:xfrm>
          <a:prstGeom prst="rect">
            <a:avLst/>
          </a:prstGeom>
          <a:noFill/>
        </p:spPr>
        <p:txBody>
          <a:bodyPr wrap="none" rtlCol="0">
            <a:spAutoFit/>
          </a:bodyPr>
          <a:lstStyle/>
          <a:p>
            <a:r>
              <a:rPr lang="en-US" sz="1600" i="1" dirty="0" smtClean="0"/>
              <a:t>Side view</a:t>
            </a:r>
            <a:endParaRPr lang="ru-RU" sz="1600" i="1" dirty="0"/>
          </a:p>
        </p:txBody>
      </p:sp>
      <p:sp>
        <p:nvSpPr>
          <p:cNvPr id="25" name="TextBox 24"/>
          <p:cNvSpPr txBox="1"/>
          <p:nvPr/>
        </p:nvSpPr>
        <p:spPr>
          <a:xfrm>
            <a:off x="6102243" y="4139054"/>
            <a:ext cx="1055482" cy="338554"/>
          </a:xfrm>
          <a:prstGeom prst="rect">
            <a:avLst/>
          </a:prstGeom>
          <a:noFill/>
        </p:spPr>
        <p:txBody>
          <a:bodyPr wrap="none" rtlCol="0">
            <a:spAutoFit/>
          </a:bodyPr>
          <a:lstStyle/>
          <a:p>
            <a:r>
              <a:rPr lang="en-US" sz="1600" i="1" dirty="0" smtClean="0"/>
              <a:t>Top view</a:t>
            </a:r>
            <a:endParaRPr lang="ru-RU" sz="1600" i="1" dirty="0"/>
          </a:p>
        </p:txBody>
      </p:sp>
      <p:grpSp>
        <p:nvGrpSpPr>
          <p:cNvPr id="26" name="Группа 25"/>
          <p:cNvGrpSpPr/>
          <p:nvPr/>
        </p:nvGrpSpPr>
        <p:grpSpPr>
          <a:xfrm>
            <a:off x="107168" y="251464"/>
            <a:ext cx="755192" cy="6394552"/>
            <a:chOff x="107168" y="251464"/>
            <a:chExt cx="755192" cy="6394552"/>
          </a:xfrm>
        </p:grpSpPr>
        <p:pic>
          <p:nvPicPr>
            <p:cNvPr id="27" name="Picture 5"/>
            <p:cNvPicPr>
              <a:picLocks noChangeAspect="1" noChangeArrowheads="1"/>
            </p:cNvPicPr>
            <p:nvPr/>
          </p:nvPicPr>
          <p:blipFill>
            <a:blip r:embed="rId7"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11"/>
            <p:cNvPicPr>
              <a:picLocks noChangeAspect="1" noChangeArrowheads="1"/>
            </p:cNvPicPr>
            <p:nvPr/>
          </p:nvPicPr>
          <p:blipFill>
            <a:blip r:embed="rId8"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13" descr="http://lrb.jinr.ru/new/dimg/lab22_ru.png"/>
            <p:cNvPicPr>
              <a:picLocks noChangeAspect="1" noChangeArrowheads="1"/>
            </p:cNvPicPr>
            <p:nvPr/>
          </p:nvPicPr>
          <p:blipFill>
            <a:blip r:embed="rId9"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4" name="Picture 14"/>
            <p:cNvPicPr>
              <a:picLocks noChangeAspect="1" noChangeArrowheads="1"/>
            </p:cNvPicPr>
            <p:nvPr/>
          </p:nvPicPr>
          <p:blipFill>
            <a:blip r:embed="rId10"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5"/>
            <p:cNvPicPr>
              <a:picLocks noChangeAspect="1" noChangeArrowheads="1"/>
            </p:cNvPicPr>
            <p:nvPr/>
          </p:nvPicPr>
          <p:blipFill>
            <a:blip r:embed="rId11"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6" name="Группа 1"/>
            <p:cNvGrpSpPr>
              <a:grpSpLocks/>
            </p:cNvGrpSpPr>
            <p:nvPr/>
          </p:nvGrpSpPr>
          <p:grpSpPr bwMode="auto">
            <a:xfrm>
              <a:off x="220397" y="4263564"/>
              <a:ext cx="558229" cy="332305"/>
              <a:chOff x="566735" y="5357797"/>
              <a:chExt cx="2133057" cy="966624"/>
            </a:xfrm>
          </p:grpSpPr>
          <p:pic>
            <p:nvPicPr>
              <p:cNvPr id="41" name="Picture 16"/>
              <p:cNvPicPr>
                <a:picLocks noChangeAspect="1" noChangeArrowheads="1"/>
              </p:cNvPicPr>
              <p:nvPr/>
            </p:nvPicPr>
            <p:blipFill>
              <a:blip r:embed="rId12"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17"/>
              <p:cNvPicPr>
                <a:picLocks noChangeAspect="1" noChangeArrowheads="1"/>
              </p:cNvPicPr>
              <p:nvPr/>
            </p:nvPicPr>
            <p:blipFill>
              <a:blip r:embed="rId13"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7" name="Picture 4" descr="http://theo.inrne.bas.bg/~grah/side9/inrnelogo.gif"/>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6"/>
            <p:cNvPicPr>
              <a:picLocks noChangeAspect="1" noChangeArrowheads="1"/>
            </p:cNvPicPr>
            <p:nvPr/>
          </p:nvPicPr>
          <p:blipFill>
            <a:blip r:embed="rId15"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Рисунок 5"/>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Рисунок 39" descr="india.png"/>
            <p:cNvPicPr>
              <a:picLocks noChangeAspect="1"/>
            </p:cNvPicPr>
            <p:nvPr/>
          </p:nvPicPr>
          <p:blipFill>
            <a:blip r:embed="rId17"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C401C49-700B-442E-9CC6-F64ED1A436FF}" type="slidenum">
              <a:rPr lang="ru-RU" smtClean="0"/>
              <a:pPr>
                <a:defRPr/>
              </a:pPr>
              <a:t>16</a:t>
            </a:fld>
            <a:endParaRPr lang="ru-RU"/>
          </a:p>
        </p:txBody>
      </p:sp>
      <p:sp>
        <p:nvSpPr>
          <p:cNvPr id="22531"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18" name="Нижний колонтитул 17"/>
          <p:cNvSpPr>
            <a:spLocks noGrp="1"/>
          </p:cNvSpPr>
          <p:nvPr>
            <p:ph type="ftr" sz="quarter" idx="11"/>
          </p:nvPr>
        </p:nvSpPr>
        <p:spPr/>
        <p:txBody>
          <a:bodyPr/>
          <a:lstStyle/>
          <a:p>
            <a:pPr>
              <a:defRPr/>
            </a:pPr>
            <a:r>
              <a:rPr lang="en-US" smtClean="0"/>
              <a:t>Yu.N.Kopatch, PAC for Nuclear Physics 46-th Session</a:t>
            </a:r>
            <a:endParaRPr lang="ru-RU" dirty="0"/>
          </a:p>
        </p:txBody>
      </p:sp>
      <p:sp>
        <p:nvSpPr>
          <p:cNvPr id="20" name="Заголовок 19"/>
          <p:cNvSpPr>
            <a:spLocks noGrp="1"/>
          </p:cNvSpPr>
          <p:nvPr>
            <p:ph type="title"/>
          </p:nvPr>
        </p:nvSpPr>
        <p:spPr>
          <a:xfrm>
            <a:off x="1043608" y="0"/>
            <a:ext cx="7884876" cy="1012036"/>
          </a:xfrm>
        </p:spPr>
        <p:txBody>
          <a:bodyPr>
            <a:normAutofit fontScale="90000"/>
          </a:bodyPr>
          <a:lstStyle/>
          <a:p>
            <a:pPr marL="342900" indent="-342900" algn="ctr">
              <a:defRPr/>
            </a:pPr>
            <a:r>
              <a:rPr lang="en-US" sz="2400" b="1" dirty="0" smtClean="0">
                <a:latin typeface="Arial" pitchFamily="34" charset="0"/>
                <a:cs typeface="Arial" pitchFamily="34" charset="0"/>
              </a:rPr>
              <a:t>Plans for 2017-2019</a:t>
            </a:r>
            <a:br>
              <a:rPr lang="en-US" sz="2400" b="1" dirty="0" smtClean="0">
                <a:latin typeface="Arial" pitchFamily="34" charset="0"/>
                <a:cs typeface="Arial" pitchFamily="34" charset="0"/>
              </a:rPr>
            </a:br>
            <a:r>
              <a:rPr lang="en-US" sz="2000" b="1" dirty="0" smtClean="0">
                <a:solidFill>
                  <a:srgbClr val="7030A0"/>
                </a:solidFill>
                <a:latin typeface="Arial" pitchFamily="34" charset="0"/>
                <a:cs typeface="Arial" pitchFamily="34" charset="0"/>
              </a:rPr>
              <a:t>Measurements of differential cross sections of the inelastic </a:t>
            </a:r>
            <a:r>
              <a:rPr lang="en-US" sz="2000" b="1" dirty="0" err="1" smtClean="0">
                <a:solidFill>
                  <a:srgbClr val="7030A0"/>
                </a:solidFill>
                <a:latin typeface="Arial" pitchFamily="34" charset="0"/>
                <a:cs typeface="Arial" pitchFamily="34" charset="0"/>
              </a:rPr>
              <a:t>scatering</a:t>
            </a:r>
            <a:r>
              <a:rPr lang="en-US" sz="2000" b="1" dirty="0" smtClean="0">
                <a:solidFill>
                  <a:srgbClr val="7030A0"/>
                </a:solidFill>
                <a:latin typeface="Arial" pitchFamily="34" charset="0"/>
                <a:cs typeface="Arial" pitchFamily="34" charset="0"/>
              </a:rPr>
              <a:t> of 14.1 </a:t>
            </a:r>
            <a:r>
              <a:rPr lang="en-US" sz="2000" b="1" dirty="0" err="1" smtClean="0">
                <a:solidFill>
                  <a:srgbClr val="7030A0"/>
                </a:solidFill>
                <a:latin typeface="Arial" pitchFamily="34" charset="0"/>
                <a:cs typeface="Arial" pitchFamily="34" charset="0"/>
              </a:rPr>
              <a:t>MeV</a:t>
            </a:r>
            <a:r>
              <a:rPr lang="en-US" sz="2000" b="1" dirty="0" smtClean="0">
                <a:solidFill>
                  <a:srgbClr val="7030A0"/>
                </a:solidFill>
                <a:latin typeface="Arial" pitchFamily="34" charset="0"/>
                <a:cs typeface="Arial" pitchFamily="34" charset="0"/>
              </a:rPr>
              <a:t> neutrons on different materials</a:t>
            </a:r>
            <a:endParaRPr lang="en-US" sz="2400" b="1" dirty="0" smtClean="0">
              <a:solidFill>
                <a:srgbClr val="7030A0"/>
              </a:solidFill>
              <a:latin typeface="Arial" pitchFamily="34" charset="0"/>
              <a:cs typeface="Arial" pitchFamily="34" charset="0"/>
            </a:endParaRPr>
          </a:p>
        </p:txBody>
      </p:sp>
      <p:grpSp>
        <p:nvGrpSpPr>
          <p:cNvPr id="5" name="Группа 28"/>
          <p:cNvGrpSpPr/>
          <p:nvPr/>
        </p:nvGrpSpPr>
        <p:grpSpPr>
          <a:xfrm>
            <a:off x="2047784" y="5301208"/>
            <a:ext cx="5724636" cy="1164902"/>
            <a:chOff x="1907704" y="693040"/>
            <a:chExt cx="5724636" cy="1164902"/>
          </a:xfrm>
        </p:grpSpPr>
        <p:pic>
          <p:nvPicPr>
            <p:cNvPr id="23" name="Рисунок 3"/>
            <p:cNvPicPr>
              <a:picLocks noChangeAspect="1"/>
            </p:cNvPicPr>
            <p:nvPr/>
          </p:nvPicPr>
          <p:blipFill rotWithShape="1">
            <a:blip r:embed="rId3" cstate="print">
              <a:grayscl/>
              <a:extLst>
                <a:ext uri="{28A0092B-C50C-407E-A947-70E740481C1C}">
                  <a14:useLocalDpi xmlns="" xmlns:a14="http://schemas.microsoft.com/office/drawing/2010/main" val="0"/>
                </a:ext>
              </a:extLst>
            </a:blip>
            <a:srcRect l="4568" t="33503" r="3596" b="41299"/>
            <a:stretch/>
          </p:blipFill>
          <p:spPr>
            <a:xfrm>
              <a:off x="1907704" y="693040"/>
              <a:ext cx="5724636" cy="1164902"/>
            </a:xfrm>
            <a:prstGeom prst="rect">
              <a:avLst/>
            </a:prstGeom>
          </p:spPr>
        </p:pic>
        <p:sp>
          <p:nvSpPr>
            <p:cNvPr id="24" name="TextBox 23"/>
            <p:cNvSpPr txBox="1"/>
            <p:nvPr/>
          </p:nvSpPr>
          <p:spPr>
            <a:xfrm>
              <a:off x="3463430" y="1316511"/>
              <a:ext cx="532506" cy="338554"/>
            </a:xfrm>
            <a:prstGeom prst="rect">
              <a:avLst/>
            </a:prstGeom>
            <a:noFill/>
          </p:spPr>
          <p:txBody>
            <a:bodyPr wrap="square" rtlCol="0">
              <a:spAutoFit/>
            </a:bodyPr>
            <a:lstStyle/>
            <a:p>
              <a:r>
                <a:rPr lang="en-US" sz="1600" baseline="30000" dirty="0" smtClean="0">
                  <a:solidFill>
                    <a:srgbClr val="FF0000"/>
                  </a:solidFill>
                  <a:latin typeface="Times New Roman"/>
                </a:rPr>
                <a:t>12</a:t>
              </a:r>
              <a:r>
                <a:rPr lang="en-US" sz="1600" dirty="0" smtClean="0">
                  <a:solidFill>
                    <a:srgbClr val="FF0000"/>
                  </a:solidFill>
                  <a:latin typeface="Times New Roman"/>
                </a:rPr>
                <a:t>C</a:t>
              </a:r>
              <a:endParaRPr lang="en-US" sz="1600" dirty="0">
                <a:solidFill>
                  <a:srgbClr val="FF0000"/>
                </a:solidFill>
                <a:latin typeface="Times New Roman"/>
              </a:endParaRPr>
            </a:p>
          </p:txBody>
        </p:sp>
        <p:sp>
          <p:nvSpPr>
            <p:cNvPr id="25" name="TextBox 24"/>
            <p:cNvSpPr txBox="1"/>
            <p:nvPr/>
          </p:nvSpPr>
          <p:spPr>
            <a:xfrm>
              <a:off x="6801444" y="1280160"/>
              <a:ext cx="539972" cy="338554"/>
            </a:xfrm>
            <a:prstGeom prst="rect">
              <a:avLst/>
            </a:prstGeom>
            <a:noFill/>
          </p:spPr>
          <p:txBody>
            <a:bodyPr wrap="square" rtlCol="0">
              <a:spAutoFit/>
            </a:bodyPr>
            <a:lstStyle/>
            <a:p>
              <a:r>
                <a:rPr lang="en-US" sz="1600" baseline="30000" dirty="0" smtClean="0">
                  <a:solidFill>
                    <a:srgbClr val="FF0000"/>
                  </a:solidFill>
                  <a:latin typeface="Times New Roman"/>
                </a:rPr>
                <a:t>27</a:t>
              </a:r>
              <a:r>
                <a:rPr lang="en-US" sz="1600" dirty="0" smtClean="0">
                  <a:solidFill>
                    <a:srgbClr val="FF0000"/>
                  </a:solidFill>
                  <a:latin typeface="Times New Roman"/>
                </a:rPr>
                <a:t>Al</a:t>
              </a:r>
              <a:endParaRPr lang="en-US" sz="1600" dirty="0">
                <a:solidFill>
                  <a:srgbClr val="FF0000"/>
                </a:solidFill>
                <a:latin typeface="Times New Roman"/>
              </a:endParaRPr>
            </a:p>
          </p:txBody>
        </p:sp>
        <p:sp>
          <p:nvSpPr>
            <p:cNvPr id="26" name="TextBox 25"/>
            <p:cNvSpPr txBox="1"/>
            <p:nvPr/>
          </p:nvSpPr>
          <p:spPr>
            <a:xfrm>
              <a:off x="2285307" y="1316512"/>
              <a:ext cx="738521" cy="338554"/>
            </a:xfrm>
            <a:prstGeom prst="rect">
              <a:avLst/>
            </a:prstGeom>
            <a:noFill/>
          </p:spPr>
          <p:txBody>
            <a:bodyPr wrap="square" rtlCol="0">
              <a:spAutoFit/>
            </a:bodyPr>
            <a:lstStyle/>
            <a:p>
              <a:r>
                <a:rPr lang="en-US" sz="1600" baseline="30000" dirty="0" smtClean="0">
                  <a:solidFill>
                    <a:srgbClr val="FF0000"/>
                  </a:solidFill>
                  <a:latin typeface="Times New Roman"/>
                </a:rPr>
                <a:t>208</a:t>
              </a:r>
              <a:r>
                <a:rPr lang="en-US" sz="1600" dirty="0" smtClean="0">
                  <a:solidFill>
                    <a:srgbClr val="FF0000"/>
                  </a:solidFill>
                  <a:latin typeface="Times New Roman"/>
                </a:rPr>
                <a:t>Pb</a:t>
              </a:r>
              <a:endParaRPr lang="en-US" sz="1600" dirty="0">
                <a:solidFill>
                  <a:srgbClr val="FF0000"/>
                </a:solidFill>
                <a:latin typeface="Times New Roman"/>
              </a:endParaRPr>
            </a:p>
          </p:txBody>
        </p:sp>
        <p:sp>
          <p:nvSpPr>
            <p:cNvPr id="27" name="TextBox 26"/>
            <p:cNvSpPr txBox="1"/>
            <p:nvPr/>
          </p:nvSpPr>
          <p:spPr>
            <a:xfrm>
              <a:off x="5667501" y="1289501"/>
              <a:ext cx="593970" cy="338554"/>
            </a:xfrm>
            <a:prstGeom prst="rect">
              <a:avLst/>
            </a:prstGeom>
            <a:noFill/>
          </p:spPr>
          <p:txBody>
            <a:bodyPr wrap="square" rtlCol="0">
              <a:spAutoFit/>
            </a:bodyPr>
            <a:lstStyle/>
            <a:p>
              <a:r>
                <a:rPr lang="en-US" sz="1600" baseline="30000" dirty="0" smtClean="0">
                  <a:solidFill>
                    <a:srgbClr val="FF0000"/>
                  </a:solidFill>
                  <a:latin typeface="Times New Roman"/>
                </a:rPr>
                <a:t>209</a:t>
              </a:r>
              <a:r>
                <a:rPr lang="en-US" sz="1600" dirty="0" smtClean="0">
                  <a:solidFill>
                    <a:srgbClr val="FF0000"/>
                  </a:solidFill>
                  <a:latin typeface="Times New Roman"/>
                </a:rPr>
                <a:t>Bi</a:t>
              </a:r>
              <a:endParaRPr lang="en-US" sz="1600" dirty="0">
                <a:solidFill>
                  <a:srgbClr val="FF0000"/>
                </a:solidFill>
                <a:latin typeface="Times New Roman"/>
              </a:endParaRPr>
            </a:p>
          </p:txBody>
        </p:sp>
        <p:sp>
          <p:nvSpPr>
            <p:cNvPr id="28" name="TextBox 27"/>
            <p:cNvSpPr txBox="1"/>
            <p:nvPr/>
          </p:nvSpPr>
          <p:spPr>
            <a:xfrm>
              <a:off x="4572235" y="1327923"/>
              <a:ext cx="560201" cy="338554"/>
            </a:xfrm>
            <a:prstGeom prst="rect">
              <a:avLst/>
            </a:prstGeom>
            <a:noFill/>
          </p:spPr>
          <p:txBody>
            <a:bodyPr wrap="square" rtlCol="0">
              <a:spAutoFit/>
            </a:bodyPr>
            <a:lstStyle/>
            <a:p>
              <a:r>
                <a:rPr lang="en-US" sz="1600" baseline="30000" dirty="0" smtClean="0">
                  <a:solidFill>
                    <a:srgbClr val="FF0000"/>
                  </a:solidFill>
                  <a:latin typeface="Times New Roman"/>
                </a:rPr>
                <a:t>56</a:t>
              </a:r>
              <a:r>
                <a:rPr lang="en-US" sz="1600" dirty="0" smtClean="0">
                  <a:solidFill>
                    <a:srgbClr val="FF0000"/>
                  </a:solidFill>
                  <a:latin typeface="Times New Roman"/>
                </a:rPr>
                <a:t>Fe</a:t>
              </a:r>
              <a:endParaRPr lang="en-US" sz="1600" dirty="0">
                <a:solidFill>
                  <a:srgbClr val="FF0000"/>
                </a:solidFill>
                <a:latin typeface="Times New Roman"/>
              </a:endParaRPr>
            </a:p>
          </p:txBody>
        </p:sp>
      </p:grpSp>
      <p:grpSp>
        <p:nvGrpSpPr>
          <p:cNvPr id="29" name="Group 2067"/>
          <p:cNvGrpSpPr/>
          <p:nvPr/>
        </p:nvGrpSpPr>
        <p:grpSpPr>
          <a:xfrm>
            <a:off x="5125767" y="3163066"/>
            <a:ext cx="2265851" cy="1757598"/>
            <a:chOff x="14515239" y="20396571"/>
            <a:chExt cx="3072599" cy="2160000"/>
          </a:xfrm>
        </p:grpSpPr>
        <p:pic>
          <p:nvPicPr>
            <p:cNvPr id="30" name="Picture 13" descr="Z:\home\dimitar\data\DUBNA\POSTERI\pic\Si_28_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515239" y="20396571"/>
              <a:ext cx="3072599"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31" name="TextBox 30"/>
            <p:cNvSpPr txBox="1"/>
            <p:nvPr/>
          </p:nvSpPr>
          <p:spPr>
            <a:xfrm>
              <a:off x="15283582" y="20396571"/>
              <a:ext cx="1706826" cy="321506"/>
            </a:xfrm>
            <a:prstGeom prst="rect">
              <a:avLst/>
            </a:prstGeom>
            <a:noFill/>
          </p:spPr>
          <p:txBody>
            <a:bodyPr wrap="none" rtlCol="0">
              <a:spAutoFit/>
            </a:bodyPr>
            <a:lstStyle/>
            <a:p>
              <a:r>
                <a:rPr lang="en-US" sz="1100" baseline="30000" dirty="0" smtClean="0">
                  <a:latin typeface="Times New Roman"/>
                </a:rPr>
                <a:t>28</a:t>
              </a:r>
              <a:r>
                <a:rPr lang="en-US" sz="1100" dirty="0" smtClean="0">
                  <a:latin typeface="Times New Roman"/>
                </a:rPr>
                <a:t>Si, </a:t>
              </a:r>
              <a:r>
                <a:rPr lang="en-US" sz="1100" dirty="0" err="1" smtClean="0">
                  <a:latin typeface="Times New Roman"/>
                </a:rPr>
                <a:t>E</a:t>
              </a:r>
              <a:r>
                <a:rPr lang="en-US" sz="1100" baseline="-25000" dirty="0" err="1" smtClean="0">
                  <a:latin typeface="Symbol" panose="05050102010706020507" pitchFamily="18" charset="2"/>
                </a:rPr>
                <a:t>g</a:t>
              </a:r>
              <a:r>
                <a:rPr lang="en-US" sz="1100" dirty="0" smtClean="0">
                  <a:latin typeface="Times New Roman"/>
                </a:rPr>
                <a:t> = 1.8 MeV</a:t>
              </a:r>
              <a:endParaRPr lang="en-US" sz="1100" dirty="0">
                <a:latin typeface="Times New Roman"/>
              </a:endParaRPr>
            </a:p>
          </p:txBody>
        </p:sp>
      </p:grpSp>
      <p:grpSp>
        <p:nvGrpSpPr>
          <p:cNvPr id="32" name="Group 2070"/>
          <p:cNvGrpSpPr/>
          <p:nvPr/>
        </p:nvGrpSpPr>
        <p:grpSpPr>
          <a:xfrm>
            <a:off x="2047784" y="3163066"/>
            <a:ext cx="2265851" cy="1757598"/>
            <a:chOff x="17659846" y="20396571"/>
            <a:chExt cx="3072599" cy="2160000"/>
          </a:xfrm>
        </p:grpSpPr>
        <p:pic>
          <p:nvPicPr>
            <p:cNvPr id="33" name="Picture 12" descr="Z:\home\dimitar\data\DUBNA\POSTERI\pic\Mg-24_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659846" y="20396571"/>
              <a:ext cx="3072599"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34" name="TextBox 33"/>
            <p:cNvSpPr txBox="1"/>
            <p:nvPr/>
          </p:nvSpPr>
          <p:spPr>
            <a:xfrm>
              <a:off x="18379926" y="20396571"/>
              <a:ext cx="1824208" cy="321506"/>
            </a:xfrm>
            <a:prstGeom prst="rect">
              <a:avLst/>
            </a:prstGeom>
            <a:noFill/>
          </p:spPr>
          <p:txBody>
            <a:bodyPr wrap="none" rtlCol="0">
              <a:spAutoFit/>
            </a:bodyPr>
            <a:lstStyle/>
            <a:p>
              <a:r>
                <a:rPr lang="en-US" sz="1100" baseline="30000" dirty="0" smtClean="0">
                  <a:latin typeface="Times New Roman"/>
                </a:rPr>
                <a:t>24</a:t>
              </a:r>
              <a:r>
                <a:rPr lang="en-US" sz="1100" dirty="0" smtClean="0">
                  <a:latin typeface="Times New Roman"/>
                </a:rPr>
                <a:t>Mg, </a:t>
              </a:r>
              <a:r>
                <a:rPr lang="en-US" sz="1100" dirty="0" err="1" smtClean="0">
                  <a:latin typeface="Times New Roman"/>
                </a:rPr>
                <a:t>E</a:t>
              </a:r>
              <a:r>
                <a:rPr lang="en-US" sz="1100" baseline="-25000" dirty="0" err="1" smtClean="0">
                  <a:latin typeface="Symbol" panose="05050102010706020507" pitchFamily="18" charset="2"/>
                </a:rPr>
                <a:t>g</a:t>
              </a:r>
              <a:r>
                <a:rPr lang="en-US" sz="1100" dirty="0" smtClean="0">
                  <a:latin typeface="Times New Roman"/>
                </a:rPr>
                <a:t> = 1.4 MeV</a:t>
              </a:r>
              <a:endParaRPr lang="en-US" sz="1100" dirty="0">
                <a:latin typeface="Times New Roman"/>
              </a:endParaRPr>
            </a:p>
          </p:txBody>
        </p:sp>
      </p:grpSp>
      <p:grpSp>
        <p:nvGrpSpPr>
          <p:cNvPr id="35" name="Group 2068"/>
          <p:cNvGrpSpPr/>
          <p:nvPr/>
        </p:nvGrpSpPr>
        <p:grpSpPr>
          <a:xfrm>
            <a:off x="2047784" y="1421059"/>
            <a:ext cx="2283488" cy="1757598"/>
            <a:chOff x="14491321" y="18164323"/>
            <a:chExt cx="3096517" cy="2160000"/>
          </a:xfrm>
        </p:grpSpPr>
        <p:pic>
          <p:nvPicPr>
            <p:cNvPr id="36" name="Picture 14" descr="Z:\home\dimitar\data\DUBNA\POSTERI\pic\C-12_1.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4491321" y="18164323"/>
              <a:ext cx="3096517"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37" name="TextBox 36"/>
            <p:cNvSpPr txBox="1"/>
            <p:nvPr/>
          </p:nvSpPr>
          <p:spPr>
            <a:xfrm>
              <a:off x="15289932" y="18164323"/>
              <a:ext cx="1687263" cy="321506"/>
            </a:xfrm>
            <a:prstGeom prst="rect">
              <a:avLst/>
            </a:prstGeom>
            <a:noFill/>
          </p:spPr>
          <p:txBody>
            <a:bodyPr wrap="none" rtlCol="0">
              <a:spAutoFit/>
            </a:bodyPr>
            <a:lstStyle/>
            <a:p>
              <a:r>
                <a:rPr lang="en-US" sz="1100" baseline="30000" dirty="0" smtClean="0">
                  <a:latin typeface="Times New Roman"/>
                </a:rPr>
                <a:t>12</a:t>
              </a:r>
              <a:r>
                <a:rPr lang="en-US" sz="1100" dirty="0" smtClean="0">
                  <a:latin typeface="Times New Roman"/>
                </a:rPr>
                <a:t>C, </a:t>
              </a:r>
              <a:r>
                <a:rPr lang="en-US" sz="1100" dirty="0" err="1" smtClean="0">
                  <a:latin typeface="Times New Roman"/>
                </a:rPr>
                <a:t>E</a:t>
              </a:r>
              <a:r>
                <a:rPr lang="en-US" sz="1100" baseline="-25000" dirty="0" err="1" smtClean="0">
                  <a:latin typeface="Symbol" panose="05050102010706020507" pitchFamily="18" charset="2"/>
                </a:rPr>
                <a:t>g</a:t>
              </a:r>
              <a:r>
                <a:rPr lang="en-US" sz="1100" dirty="0" smtClean="0">
                  <a:latin typeface="Times New Roman"/>
                </a:rPr>
                <a:t> = 4.4 MeV</a:t>
              </a:r>
              <a:endParaRPr lang="en-US" sz="1100" dirty="0">
                <a:latin typeface="Times New Roman"/>
              </a:endParaRPr>
            </a:p>
          </p:txBody>
        </p:sp>
      </p:grpSp>
      <p:grpSp>
        <p:nvGrpSpPr>
          <p:cNvPr id="38" name="Group 2069"/>
          <p:cNvGrpSpPr/>
          <p:nvPr/>
        </p:nvGrpSpPr>
        <p:grpSpPr>
          <a:xfrm>
            <a:off x="5127357" y="1419659"/>
            <a:ext cx="2265187" cy="1757598"/>
            <a:chOff x="17659846" y="18155932"/>
            <a:chExt cx="3071700" cy="2160000"/>
          </a:xfrm>
        </p:grpSpPr>
        <p:pic>
          <p:nvPicPr>
            <p:cNvPr id="39" name="Picture 11" descr="Z:\home\dimitar\data\DUBNA\POSTERI\pic\O-16_exp_1.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7659846" y="18155932"/>
              <a:ext cx="3071700"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40" name="TextBox 39"/>
            <p:cNvSpPr txBox="1"/>
            <p:nvPr/>
          </p:nvSpPr>
          <p:spPr>
            <a:xfrm>
              <a:off x="18438580" y="18157973"/>
              <a:ext cx="1695958" cy="321506"/>
            </a:xfrm>
            <a:prstGeom prst="rect">
              <a:avLst/>
            </a:prstGeom>
            <a:noFill/>
          </p:spPr>
          <p:txBody>
            <a:bodyPr wrap="none" rtlCol="0">
              <a:spAutoFit/>
            </a:bodyPr>
            <a:lstStyle/>
            <a:p>
              <a:r>
                <a:rPr lang="en-US" sz="1100" baseline="30000" dirty="0" smtClean="0">
                  <a:latin typeface="Times New Roman"/>
                </a:rPr>
                <a:t>16</a:t>
              </a:r>
              <a:r>
                <a:rPr lang="en-US" sz="1100" dirty="0" smtClean="0">
                  <a:latin typeface="Times New Roman"/>
                </a:rPr>
                <a:t>O, </a:t>
              </a:r>
              <a:r>
                <a:rPr lang="en-US" sz="1100" dirty="0" err="1" smtClean="0">
                  <a:latin typeface="Times New Roman"/>
                </a:rPr>
                <a:t>E</a:t>
              </a:r>
              <a:r>
                <a:rPr lang="en-US" sz="1100" baseline="-25000" dirty="0" err="1" smtClean="0">
                  <a:latin typeface="Symbol" panose="05050102010706020507" pitchFamily="18" charset="2"/>
                </a:rPr>
                <a:t>g</a:t>
              </a:r>
              <a:r>
                <a:rPr lang="en-US" sz="1100" dirty="0" smtClean="0">
                  <a:latin typeface="Times New Roman"/>
                </a:rPr>
                <a:t> = 6.1 MeV</a:t>
              </a:r>
              <a:endParaRPr lang="en-US" sz="1100" dirty="0">
                <a:latin typeface="Times New Roman"/>
              </a:endParaRPr>
            </a:p>
          </p:txBody>
        </p:sp>
      </p:grpSp>
      <p:sp>
        <p:nvSpPr>
          <p:cNvPr id="41" name="TextBox 40"/>
          <p:cNvSpPr txBox="1"/>
          <p:nvPr/>
        </p:nvSpPr>
        <p:spPr>
          <a:xfrm>
            <a:off x="1560602" y="1012036"/>
            <a:ext cx="7423827" cy="307777"/>
          </a:xfrm>
          <a:prstGeom prst="rect">
            <a:avLst/>
          </a:prstGeom>
          <a:noFill/>
        </p:spPr>
        <p:txBody>
          <a:bodyPr wrap="none" rtlCol="0">
            <a:spAutoFit/>
          </a:bodyPr>
          <a:lstStyle/>
          <a:p>
            <a:r>
              <a:rPr lang="en-US" sz="1400" dirty="0" smtClean="0">
                <a:solidFill>
                  <a:schemeClr val="accent3"/>
                </a:solidFill>
              </a:rPr>
              <a:t>Angular distributions of gamma-rays: preliminary </a:t>
            </a:r>
            <a:r>
              <a:rPr lang="en-US" sz="1400" dirty="0" smtClean="0">
                <a:solidFill>
                  <a:schemeClr val="accent3"/>
                </a:solidFill>
              </a:rPr>
              <a:t>results obtained with </a:t>
            </a:r>
            <a:r>
              <a:rPr lang="en-US" sz="1400" dirty="0" err="1" smtClean="0">
                <a:solidFill>
                  <a:schemeClr val="accent3"/>
                </a:solidFill>
              </a:rPr>
              <a:t>NaI</a:t>
            </a:r>
            <a:r>
              <a:rPr lang="en-US" sz="1400" dirty="0" smtClean="0">
                <a:solidFill>
                  <a:schemeClr val="accent3"/>
                </a:solidFill>
              </a:rPr>
              <a:t> detectors</a:t>
            </a:r>
            <a:endParaRPr lang="ru-RU" sz="1400" dirty="0">
              <a:solidFill>
                <a:schemeClr val="accent3"/>
              </a:solidFill>
            </a:endParaRPr>
          </a:p>
        </p:txBody>
      </p:sp>
      <p:sp>
        <p:nvSpPr>
          <p:cNvPr id="42" name="TextBox 41"/>
          <p:cNvSpPr txBox="1"/>
          <p:nvPr/>
        </p:nvSpPr>
        <p:spPr>
          <a:xfrm>
            <a:off x="4089325" y="4920664"/>
            <a:ext cx="1319592" cy="307777"/>
          </a:xfrm>
          <a:prstGeom prst="rect">
            <a:avLst/>
          </a:prstGeom>
          <a:noFill/>
        </p:spPr>
        <p:txBody>
          <a:bodyPr wrap="none" rtlCol="0">
            <a:spAutoFit/>
          </a:bodyPr>
          <a:lstStyle/>
          <a:p>
            <a:r>
              <a:rPr lang="en-US" sz="1400" dirty="0" smtClean="0">
                <a:solidFill>
                  <a:schemeClr val="accent3"/>
                </a:solidFill>
              </a:rPr>
              <a:t>New samples</a:t>
            </a:r>
            <a:endParaRPr lang="ru-RU" sz="1400" dirty="0">
              <a:solidFill>
                <a:schemeClr val="accent3"/>
              </a:solidFill>
            </a:endParaRPr>
          </a:p>
        </p:txBody>
      </p:sp>
      <p:grpSp>
        <p:nvGrpSpPr>
          <p:cNvPr id="43" name="Группа 42"/>
          <p:cNvGrpSpPr/>
          <p:nvPr/>
        </p:nvGrpSpPr>
        <p:grpSpPr>
          <a:xfrm>
            <a:off x="107168" y="251464"/>
            <a:ext cx="755192" cy="6394552"/>
            <a:chOff x="107168" y="251464"/>
            <a:chExt cx="755192" cy="6394552"/>
          </a:xfrm>
        </p:grpSpPr>
        <p:pic>
          <p:nvPicPr>
            <p:cNvPr id="44" name="Picture 5"/>
            <p:cNvPicPr>
              <a:picLocks noChangeAspect="1" noChangeArrowheads="1"/>
            </p:cNvPicPr>
            <p:nvPr/>
          </p:nvPicPr>
          <p:blipFill>
            <a:blip r:embed="rId8"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5" name="Picture 11"/>
            <p:cNvPicPr>
              <a:picLocks noChangeAspect="1" noChangeArrowheads="1"/>
            </p:cNvPicPr>
            <p:nvPr/>
          </p:nvPicPr>
          <p:blipFill>
            <a:blip r:embed="rId9"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6" name="Picture 13" descr="http://lrb.jinr.ru/new/dimg/lab22_ru.png"/>
            <p:cNvPicPr>
              <a:picLocks noChangeAspect="1" noChangeArrowheads="1"/>
            </p:cNvPicPr>
            <p:nvPr/>
          </p:nvPicPr>
          <p:blipFill>
            <a:blip r:embed="rId10"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7" name="Picture 14"/>
            <p:cNvPicPr>
              <a:picLocks noChangeAspect="1" noChangeArrowheads="1"/>
            </p:cNvPicPr>
            <p:nvPr/>
          </p:nvPicPr>
          <p:blipFill>
            <a:blip r:embed="rId11"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8" name="Picture 15"/>
            <p:cNvPicPr>
              <a:picLocks noChangeAspect="1" noChangeArrowheads="1"/>
            </p:cNvPicPr>
            <p:nvPr/>
          </p:nvPicPr>
          <p:blipFill>
            <a:blip r:embed="rId12"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9" name="Группа 1"/>
            <p:cNvGrpSpPr>
              <a:grpSpLocks/>
            </p:cNvGrpSpPr>
            <p:nvPr/>
          </p:nvGrpSpPr>
          <p:grpSpPr bwMode="auto">
            <a:xfrm>
              <a:off x="220397" y="4263564"/>
              <a:ext cx="558229" cy="332305"/>
              <a:chOff x="566735" y="5357797"/>
              <a:chExt cx="2133057" cy="966624"/>
            </a:xfrm>
          </p:grpSpPr>
          <p:pic>
            <p:nvPicPr>
              <p:cNvPr id="54" name="Picture 16"/>
              <p:cNvPicPr>
                <a:picLocks noChangeAspect="1" noChangeArrowheads="1"/>
              </p:cNvPicPr>
              <p:nvPr/>
            </p:nvPicPr>
            <p:blipFill>
              <a:blip r:embed="rId13"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5" name="Picture 17"/>
              <p:cNvPicPr>
                <a:picLocks noChangeAspect="1" noChangeArrowheads="1"/>
              </p:cNvPicPr>
              <p:nvPr/>
            </p:nvPicPr>
            <p:blipFill>
              <a:blip r:embed="rId14"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50" name="Picture 4" descr="http://theo.inrne.bas.bg/~grah/side9/inrnelogo.gif"/>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 name="Picture 6"/>
            <p:cNvPicPr>
              <a:picLocks noChangeAspect="1" noChangeArrowheads="1"/>
            </p:cNvPicPr>
            <p:nvPr/>
          </p:nvPicPr>
          <p:blipFill>
            <a:blip r:embed="rId16"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2" name="Рисунок 5"/>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Рисунок 52" descr="india.png"/>
            <p:cNvPicPr>
              <a:picLocks noChangeAspect="1"/>
            </p:cNvPicPr>
            <p:nvPr/>
          </p:nvPicPr>
          <p:blipFill>
            <a:blip r:embed="rId18"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C401C49-700B-442E-9CC6-F64ED1A436FF}" type="slidenum">
              <a:rPr lang="ru-RU" smtClean="0"/>
              <a:pPr>
                <a:defRPr/>
              </a:pPr>
              <a:t>17</a:t>
            </a:fld>
            <a:endParaRPr lang="ru-RU"/>
          </a:p>
        </p:txBody>
      </p:sp>
      <p:sp>
        <p:nvSpPr>
          <p:cNvPr id="22531"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18" name="Нижний колонтитул 17"/>
          <p:cNvSpPr>
            <a:spLocks noGrp="1"/>
          </p:cNvSpPr>
          <p:nvPr>
            <p:ph type="ftr" sz="quarter" idx="11"/>
          </p:nvPr>
        </p:nvSpPr>
        <p:spPr/>
        <p:txBody>
          <a:bodyPr/>
          <a:lstStyle/>
          <a:p>
            <a:pPr>
              <a:defRPr/>
            </a:pPr>
            <a:r>
              <a:rPr lang="en-US" smtClean="0"/>
              <a:t>Yu.N.Kopatch, PAC for Nuclear Physics 46-th Session</a:t>
            </a:r>
            <a:endParaRPr lang="ru-RU" dirty="0"/>
          </a:p>
        </p:txBody>
      </p:sp>
      <p:sp>
        <p:nvSpPr>
          <p:cNvPr id="20" name="Заголовок 19"/>
          <p:cNvSpPr>
            <a:spLocks noGrp="1"/>
          </p:cNvSpPr>
          <p:nvPr>
            <p:ph type="title"/>
          </p:nvPr>
        </p:nvSpPr>
        <p:spPr>
          <a:xfrm>
            <a:off x="1043608" y="0"/>
            <a:ext cx="7884876" cy="1012036"/>
          </a:xfrm>
        </p:spPr>
        <p:txBody>
          <a:bodyPr>
            <a:normAutofit fontScale="90000"/>
          </a:bodyPr>
          <a:lstStyle/>
          <a:p>
            <a:pPr marL="342900" indent="-342900" algn="ctr">
              <a:defRPr/>
            </a:pPr>
            <a:r>
              <a:rPr lang="en-US" sz="2400" b="1" dirty="0" smtClean="0">
                <a:latin typeface="Arial" pitchFamily="34" charset="0"/>
                <a:cs typeface="Arial" pitchFamily="34" charset="0"/>
              </a:rPr>
              <a:t>Plans for 2017-2019</a:t>
            </a:r>
            <a:br>
              <a:rPr lang="en-US" sz="2400" b="1" dirty="0" smtClean="0">
                <a:latin typeface="Arial" pitchFamily="34" charset="0"/>
                <a:cs typeface="Arial" pitchFamily="34" charset="0"/>
              </a:rPr>
            </a:br>
            <a:r>
              <a:rPr lang="en-US" sz="2000" b="1" dirty="0" smtClean="0">
                <a:solidFill>
                  <a:srgbClr val="7030A0"/>
                </a:solidFill>
                <a:latin typeface="Arial" pitchFamily="34" charset="0"/>
                <a:cs typeface="Arial" pitchFamily="34" charset="0"/>
              </a:rPr>
              <a:t>Development of theoretical models describing angular correlations in the inelastic scattering on 14.1 </a:t>
            </a:r>
            <a:r>
              <a:rPr lang="en-US" sz="2000" b="1" dirty="0" err="1" smtClean="0">
                <a:solidFill>
                  <a:srgbClr val="7030A0"/>
                </a:solidFill>
                <a:latin typeface="Arial" pitchFamily="34" charset="0"/>
                <a:cs typeface="Arial" pitchFamily="34" charset="0"/>
              </a:rPr>
              <a:t>MeV</a:t>
            </a:r>
            <a:r>
              <a:rPr lang="en-US" sz="2000" b="1" dirty="0" smtClean="0">
                <a:solidFill>
                  <a:srgbClr val="7030A0"/>
                </a:solidFill>
                <a:latin typeface="Arial" pitchFamily="34" charset="0"/>
                <a:cs typeface="Arial" pitchFamily="34" charset="0"/>
              </a:rPr>
              <a:t> neutrons on nuclei</a:t>
            </a:r>
            <a:endParaRPr lang="en-US" sz="2400" b="1" dirty="0" smtClean="0">
              <a:solidFill>
                <a:srgbClr val="7030A0"/>
              </a:solidFill>
              <a:latin typeface="Arial" pitchFamily="34" charset="0"/>
              <a:cs typeface="Arial" pitchFamily="34" charset="0"/>
            </a:endParaRPr>
          </a:p>
        </p:txBody>
      </p:sp>
      <p:sp>
        <p:nvSpPr>
          <p:cNvPr id="44" name="TextBox 43"/>
          <p:cNvSpPr txBox="1"/>
          <p:nvPr/>
        </p:nvSpPr>
        <p:spPr>
          <a:xfrm>
            <a:off x="1791651" y="5905829"/>
            <a:ext cx="5049524" cy="523220"/>
          </a:xfrm>
          <a:prstGeom prst="rect">
            <a:avLst/>
          </a:prstGeom>
          <a:noFill/>
        </p:spPr>
        <p:txBody>
          <a:bodyPr wrap="none" rtlCol="0">
            <a:spAutoFit/>
          </a:bodyPr>
          <a:lstStyle/>
          <a:p>
            <a:pPr>
              <a:buFont typeface="Arial" pitchFamily="34" charset="0"/>
              <a:buChar char="•"/>
            </a:pPr>
            <a:r>
              <a:rPr lang="en-US" sz="1400" i="1" dirty="0" smtClean="0"/>
              <a:t> </a:t>
            </a:r>
            <a:r>
              <a:rPr lang="en-US" sz="1400" i="1" dirty="0" err="1" smtClean="0"/>
              <a:t>N.Fedorov</a:t>
            </a:r>
            <a:r>
              <a:rPr lang="en-US" sz="1400" i="1" dirty="0" smtClean="0"/>
              <a:t>, reported at ISINN-25, May 22-26 2017, </a:t>
            </a:r>
            <a:r>
              <a:rPr lang="en-US" sz="1400" i="1" dirty="0" err="1" smtClean="0"/>
              <a:t>Dubna</a:t>
            </a:r>
            <a:endParaRPr lang="en-US" sz="1400" i="1" dirty="0" smtClean="0"/>
          </a:p>
          <a:p>
            <a:pPr>
              <a:buFont typeface="Arial" pitchFamily="34" charset="0"/>
              <a:buChar char="•"/>
            </a:pPr>
            <a:r>
              <a:rPr lang="en-US" sz="1400" i="1" dirty="0" smtClean="0"/>
              <a:t> </a:t>
            </a:r>
            <a:r>
              <a:rPr lang="en-US" sz="1400" i="1" dirty="0" err="1" smtClean="0"/>
              <a:t>N.Fedorov</a:t>
            </a:r>
            <a:r>
              <a:rPr lang="en-US" sz="1400" i="1" dirty="0" smtClean="0"/>
              <a:t>, Master Thesis, 2017</a:t>
            </a:r>
            <a:endParaRPr lang="ru-RU" sz="1400" i="1" dirty="0"/>
          </a:p>
        </p:txBody>
      </p:sp>
      <p:pic>
        <p:nvPicPr>
          <p:cNvPr id="22" name="Рисунок 21" descr="48.png"/>
          <p:cNvPicPr>
            <a:picLocks noChangeAspect="1"/>
          </p:cNvPicPr>
          <p:nvPr/>
        </p:nvPicPr>
        <p:blipFill>
          <a:blip r:embed="rId3" cstate="print"/>
          <a:stretch>
            <a:fillRect/>
          </a:stretch>
        </p:blipFill>
        <p:spPr>
          <a:xfrm>
            <a:off x="1791651" y="1057307"/>
            <a:ext cx="6395086" cy="4794208"/>
          </a:xfrm>
          <a:prstGeom prst="rect">
            <a:avLst/>
          </a:prstGeom>
          <a:ln>
            <a:solidFill>
              <a:schemeClr val="accent1"/>
            </a:solidFill>
          </a:ln>
        </p:spPr>
      </p:pic>
      <p:grpSp>
        <p:nvGrpSpPr>
          <p:cNvPr id="23" name="Группа 22"/>
          <p:cNvGrpSpPr/>
          <p:nvPr/>
        </p:nvGrpSpPr>
        <p:grpSpPr>
          <a:xfrm>
            <a:off x="107168" y="251464"/>
            <a:ext cx="755192" cy="6394552"/>
            <a:chOff x="107168" y="251464"/>
            <a:chExt cx="755192" cy="6394552"/>
          </a:xfrm>
        </p:grpSpPr>
        <p:pic>
          <p:nvPicPr>
            <p:cNvPr id="24" name="Picture 5"/>
            <p:cNvPicPr>
              <a:picLocks noChangeAspect="1" noChangeArrowheads="1"/>
            </p:cNvPicPr>
            <p:nvPr/>
          </p:nvPicPr>
          <p:blipFill>
            <a:blip r:embed="rId4"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11"/>
            <p:cNvPicPr>
              <a:picLocks noChangeAspect="1" noChangeArrowheads="1"/>
            </p:cNvPicPr>
            <p:nvPr/>
          </p:nvPicPr>
          <p:blipFill>
            <a:blip r:embed="rId5"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13" descr="http://lrb.jinr.ru/new/dimg/lab22_ru.png"/>
            <p:cNvPicPr>
              <a:picLocks noChangeAspect="1" noChangeArrowheads="1"/>
            </p:cNvPicPr>
            <p:nvPr/>
          </p:nvPicPr>
          <p:blipFill>
            <a:blip r:embed="rId6"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7" name="Picture 14"/>
            <p:cNvPicPr>
              <a:picLocks noChangeAspect="1" noChangeArrowheads="1"/>
            </p:cNvPicPr>
            <p:nvPr/>
          </p:nvPicPr>
          <p:blipFill>
            <a:blip r:embed="rId7"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15"/>
            <p:cNvPicPr>
              <a:picLocks noChangeAspect="1" noChangeArrowheads="1"/>
            </p:cNvPicPr>
            <p:nvPr/>
          </p:nvPicPr>
          <p:blipFill>
            <a:blip r:embed="rId8"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9" name="Группа 1"/>
            <p:cNvGrpSpPr>
              <a:grpSpLocks/>
            </p:cNvGrpSpPr>
            <p:nvPr/>
          </p:nvGrpSpPr>
          <p:grpSpPr bwMode="auto">
            <a:xfrm>
              <a:off x="220397" y="4263564"/>
              <a:ext cx="558229" cy="332305"/>
              <a:chOff x="566735" y="5357797"/>
              <a:chExt cx="2133057" cy="966624"/>
            </a:xfrm>
          </p:grpSpPr>
          <p:pic>
            <p:nvPicPr>
              <p:cNvPr id="34" name="Picture 16"/>
              <p:cNvPicPr>
                <a:picLocks noChangeAspect="1" noChangeArrowheads="1"/>
              </p:cNvPicPr>
              <p:nvPr/>
            </p:nvPicPr>
            <p:blipFill>
              <a:blip r:embed="rId9"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7"/>
              <p:cNvPicPr>
                <a:picLocks noChangeAspect="1" noChangeArrowheads="1"/>
              </p:cNvPicPr>
              <p:nvPr/>
            </p:nvPicPr>
            <p:blipFill>
              <a:blip r:embed="rId10"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0" name="Picture 4" descr="http://theo.inrne.bas.bg/~grah/side9/inrnelogo.gi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6"/>
            <p:cNvPicPr>
              <a:picLocks noChangeAspect="1" noChangeArrowheads="1"/>
            </p:cNvPicPr>
            <p:nvPr/>
          </p:nvPicPr>
          <p:blipFill>
            <a:blip r:embed="rId12"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Рисунок 5"/>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Рисунок 32" descr="india.png"/>
            <p:cNvPicPr>
              <a:picLocks noChangeAspect="1"/>
            </p:cNvPicPr>
            <p:nvPr/>
          </p:nvPicPr>
          <p:blipFill>
            <a:blip r:embed="rId14"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C401C49-700B-442E-9CC6-F64ED1A436FF}" type="slidenum">
              <a:rPr lang="ru-RU" smtClean="0"/>
              <a:pPr>
                <a:defRPr/>
              </a:pPr>
              <a:t>18</a:t>
            </a:fld>
            <a:endParaRPr lang="ru-RU"/>
          </a:p>
        </p:txBody>
      </p:sp>
      <p:sp>
        <p:nvSpPr>
          <p:cNvPr id="22531"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18" name="Нижний колонтитул 17"/>
          <p:cNvSpPr>
            <a:spLocks noGrp="1"/>
          </p:cNvSpPr>
          <p:nvPr>
            <p:ph type="ftr" sz="quarter" idx="11"/>
          </p:nvPr>
        </p:nvSpPr>
        <p:spPr/>
        <p:txBody>
          <a:bodyPr/>
          <a:lstStyle/>
          <a:p>
            <a:pPr>
              <a:defRPr/>
            </a:pPr>
            <a:r>
              <a:rPr lang="en-US" smtClean="0"/>
              <a:t>Yu.N.Kopatch, PAC for Nuclear Physics 46-th Session</a:t>
            </a:r>
            <a:endParaRPr lang="ru-RU" dirty="0"/>
          </a:p>
        </p:txBody>
      </p:sp>
      <p:sp>
        <p:nvSpPr>
          <p:cNvPr id="20" name="Заголовок 19"/>
          <p:cNvSpPr>
            <a:spLocks noGrp="1"/>
          </p:cNvSpPr>
          <p:nvPr>
            <p:ph type="title"/>
          </p:nvPr>
        </p:nvSpPr>
        <p:spPr>
          <a:xfrm>
            <a:off x="1267420" y="0"/>
            <a:ext cx="7346355" cy="1012036"/>
          </a:xfrm>
        </p:spPr>
        <p:txBody>
          <a:bodyPr>
            <a:normAutofit fontScale="90000"/>
          </a:bodyPr>
          <a:lstStyle/>
          <a:p>
            <a:pPr marL="342900" indent="-342900" algn="ctr">
              <a:defRPr/>
            </a:pPr>
            <a:r>
              <a:rPr lang="en-US" sz="2400" b="1" dirty="0" smtClean="0">
                <a:latin typeface="Arial" pitchFamily="34" charset="0"/>
                <a:cs typeface="Arial" pitchFamily="34" charset="0"/>
              </a:rPr>
              <a:t>Plans for 2017-2019</a:t>
            </a:r>
            <a:br>
              <a:rPr lang="en-US" sz="2400" b="1" dirty="0" smtClean="0">
                <a:latin typeface="Arial" pitchFamily="34" charset="0"/>
                <a:cs typeface="Arial" pitchFamily="34" charset="0"/>
              </a:rPr>
            </a:br>
            <a:r>
              <a:rPr lang="en-US" sz="2200" dirty="0" smtClean="0">
                <a:solidFill>
                  <a:srgbClr val="7030A0"/>
                </a:solidFill>
                <a:latin typeface="Arial" pitchFamily="34" charset="0"/>
                <a:cs typeface="Arial" pitchFamily="34" charset="0"/>
              </a:rPr>
              <a:t>Investigation of</a:t>
            </a:r>
            <a:r>
              <a:rPr lang="ru-RU" sz="2200" dirty="0" smtClean="0">
                <a:solidFill>
                  <a:srgbClr val="7030A0"/>
                </a:solidFill>
                <a:latin typeface="Arial" pitchFamily="34" charset="0"/>
                <a:cs typeface="Arial" pitchFamily="34" charset="0"/>
              </a:rPr>
              <a:t> </a:t>
            </a:r>
            <a:r>
              <a:rPr lang="en-US" sz="2200" dirty="0" smtClean="0">
                <a:solidFill>
                  <a:srgbClr val="7030A0"/>
                </a:solidFill>
                <a:latin typeface="Arial" pitchFamily="34" charset="0"/>
                <a:cs typeface="Arial" pitchFamily="34" charset="0"/>
              </a:rPr>
              <a:t>the </a:t>
            </a:r>
            <a:r>
              <a:rPr lang="ru-RU" sz="2200" dirty="0" smtClean="0">
                <a:solidFill>
                  <a:srgbClr val="7030A0"/>
                </a:solidFill>
                <a:latin typeface="Arial" pitchFamily="34" charset="0"/>
                <a:cs typeface="Arial" pitchFamily="34" charset="0"/>
              </a:rPr>
              <a:t>(n,2n`) </a:t>
            </a:r>
            <a:r>
              <a:rPr lang="en-US" sz="2200" dirty="0" smtClean="0">
                <a:solidFill>
                  <a:srgbClr val="7030A0"/>
                </a:solidFill>
                <a:latin typeface="Arial" pitchFamily="34" charset="0"/>
                <a:cs typeface="Arial" pitchFamily="34" charset="0"/>
              </a:rPr>
              <a:t>and</a:t>
            </a:r>
            <a:r>
              <a:rPr lang="ru-RU" sz="2200" dirty="0" smtClean="0">
                <a:solidFill>
                  <a:srgbClr val="7030A0"/>
                </a:solidFill>
                <a:latin typeface="Arial" pitchFamily="34" charset="0"/>
                <a:cs typeface="Arial" pitchFamily="34" charset="0"/>
              </a:rPr>
              <a:t> (</a:t>
            </a:r>
            <a:r>
              <a:rPr lang="en-US" sz="2200" dirty="0" err="1" smtClean="0">
                <a:solidFill>
                  <a:srgbClr val="7030A0"/>
                </a:solidFill>
                <a:latin typeface="Arial" pitchFamily="34" charset="0"/>
                <a:cs typeface="Arial" pitchFamily="34" charset="0"/>
              </a:rPr>
              <a:t>n,n</a:t>
            </a:r>
            <a:r>
              <a:rPr lang="en-US" sz="2200" dirty="0" smtClean="0">
                <a:solidFill>
                  <a:srgbClr val="7030A0"/>
                </a:solidFill>
                <a:latin typeface="Arial" pitchFamily="34" charset="0"/>
                <a:cs typeface="Arial" pitchFamily="34" charset="0"/>
              </a:rPr>
              <a:t>`) </a:t>
            </a:r>
            <a:r>
              <a:rPr lang="ru-RU" sz="2200" dirty="0" smtClean="0">
                <a:solidFill>
                  <a:srgbClr val="7030A0"/>
                </a:solidFill>
                <a:latin typeface="Arial" pitchFamily="34" charset="0"/>
                <a:cs typeface="Arial" pitchFamily="34" charset="0"/>
              </a:rPr>
              <a:t>– </a:t>
            </a:r>
            <a:r>
              <a:rPr lang="en-US" sz="2200" dirty="0" smtClean="0">
                <a:solidFill>
                  <a:srgbClr val="7030A0"/>
                </a:solidFill>
                <a:latin typeface="Arial" pitchFamily="34" charset="0"/>
                <a:cs typeface="Arial" pitchFamily="34" charset="0"/>
              </a:rPr>
              <a:t>reactions using the tagged neutron method</a:t>
            </a:r>
            <a:endParaRPr lang="en-US" sz="2700" b="1" dirty="0" smtClean="0">
              <a:solidFill>
                <a:srgbClr val="7030A0"/>
              </a:solidFill>
              <a:latin typeface="Arial" pitchFamily="34" charset="0"/>
              <a:cs typeface="Arial" pitchFamily="34" charset="0"/>
            </a:endParaRPr>
          </a:p>
        </p:txBody>
      </p:sp>
      <p:pic>
        <p:nvPicPr>
          <p:cNvPr id="23" name="Рисунок 7" descr="Fig.1-corr..jpg"/>
          <p:cNvPicPr>
            <a:picLocks noChangeAspect="1"/>
          </p:cNvPicPr>
          <p:nvPr/>
        </p:nvPicPr>
        <p:blipFill>
          <a:blip r:embed="rId3" cstate="print"/>
          <a:srcRect/>
          <a:stretch>
            <a:fillRect/>
          </a:stretch>
        </p:blipFill>
        <p:spPr bwMode="auto">
          <a:xfrm>
            <a:off x="2843808" y="1037313"/>
            <a:ext cx="4538663" cy="1930400"/>
          </a:xfrm>
          <a:prstGeom prst="rect">
            <a:avLst/>
          </a:prstGeom>
          <a:noFill/>
          <a:ln w="9525">
            <a:noFill/>
            <a:miter lim="800000"/>
            <a:headEnd/>
            <a:tailEnd/>
          </a:ln>
        </p:spPr>
      </p:pic>
      <p:sp>
        <p:nvSpPr>
          <p:cNvPr id="24" name="Прямоугольник 24"/>
          <p:cNvSpPr>
            <a:spLocks noChangeArrowheads="1"/>
          </p:cNvSpPr>
          <p:nvPr/>
        </p:nvSpPr>
        <p:spPr bwMode="auto">
          <a:xfrm>
            <a:off x="1143384" y="2967713"/>
            <a:ext cx="7785100" cy="1384995"/>
          </a:xfrm>
          <a:prstGeom prst="rect">
            <a:avLst/>
          </a:prstGeom>
          <a:noFill/>
          <a:ln w="9525">
            <a:noFill/>
            <a:miter lim="800000"/>
            <a:headEnd/>
            <a:tailEnd/>
          </a:ln>
        </p:spPr>
        <p:txBody>
          <a:bodyPr>
            <a:spAutoFit/>
          </a:bodyPr>
          <a:lstStyle/>
          <a:p>
            <a:pPr>
              <a:defRPr/>
            </a:pPr>
            <a:r>
              <a:rPr lang="en-US" sz="1400" dirty="0"/>
              <a:t>Investigation of the reaction </a:t>
            </a:r>
            <a:r>
              <a:rPr lang="ru-RU" sz="1400" baseline="30000" dirty="0"/>
              <a:t>10</a:t>
            </a:r>
            <a:r>
              <a:rPr lang="ru-RU" sz="1400" dirty="0"/>
              <a:t>B(n,2n)</a:t>
            </a:r>
            <a:r>
              <a:rPr lang="ru-RU" sz="1400" baseline="30000" dirty="0"/>
              <a:t>9</a:t>
            </a:r>
            <a:r>
              <a:rPr lang="ru-RU" sz="1400" dirty="0"/>
              <a:t>B </a:t>
            </a:r>
            <a:r>
              <a:rPr lang="en-US" sz="1400" dirty="0">
                <a:sym typeface="Symbol" pitchFamily="18" charset="2"/>
              </a:rPr>
              <a:t></a:t>
            </a:r>
            <a:r>
              <a:rPr lang="ru-RU" sz="1400" dirty="0"/>
              <a:t> </a:t>
            </a:r>
            <a:r>
              <a:rPr lang="ru-RU" sz="1400" dirty="0" err="1"/>
              <a:t>p</a:t>
            </a:r>
            <a:r>
              <a:rPr lang="ru-RU" sz="1400" dirty="0"/>
              <a:t> + </a:t>
            </a:r>
            <a:r>
              <a:rPr lang="en-US" sz="1400" baseline="30000" dirty="0"/>
              <a:t>8</a:t>
            </a:r>
            <a:r>
              <a:rPr lang="ru-RU" sz="1400" dirty="0" err="1"/>
              <a:t>Be</a:t>
            </a:r>
            <a:r>
              <a:rPr lang="ru-RU" sz="1400" dirty="0"/>
              <a:t>.</a:t>
            </a:r>
          </a:p>
          <a:p>
            <a:pPr>
              <a:defRPr/>
            </a:pPr>
            <a:endParaRPr lang="ru-RU" sz="1400" dirty="0"/>
          </a:p>
          <a:p>
            <a:pPr>
              <a:defRPr/>
            </a:pPr>
            <a:r>
              <a:rPr lang="en-US" sz="1400" u="sng" dirty="0"/>
              <a:t>Aim</a:t>
            </a:r>
            <a:r>
              <a:rPr lang="ru-RU" sz="1400" u="sng" dirty="0"/>
              <a:t>:</a:t>
            </a:r>
            <a:r>
              <a:rPr lang="ru-RU" sz="1400" dirty="0"/>
              <a:t> </a:t>
            </a:r>
            <a:r>
              <a:rPr lang="en-US" sz="1400" i="1" dirty="0">
                <a:solidFill>
                  <a:schemeClr val="accent3"/>
                </a:solidFill>
              </a:rPr>
              <a:t>Obtaining information about the low-lying levels of the unstable nucleus </a:t>
            </a:r>
            <a:r>
              <a:rPr lang="ru-RU" sz="1400" i="1" baseline="30000" dirty="0">
                <a:solidFill>
                  <a:schemeClr val="accent3"/>
                </a:solidFill>
              </a:rPr>
              <a:t>9</a:t>
            </a:r>
            <a:r>
              <a:rPr lang="ru-RU" sz="1400" i="1" dirty="0">
                <a:solidFill>
                  <a:schemeClr val="accent3"/>
                </a:solidFill>
              </a:rPr>
              <a:t>B</a:t>
            </a:r>
          </a:p>
          <a:p>
            <a:pPr>
              <a:defRPr/>
            </a:pPr>
            <a:endParaRPr lang="ru-RU" sz="1400" dirty="0"/>
          </a:p>
          <a:p>
            <a:pPr>
              <a:defRPr/>
            </a:pPr>
            <a:r>
              <a:rPr lang="en-US" sz="1400" u="sng" dirty="0"/>
              <a:t>Method</a:t>
            </a:r>
            <a:r>
              <a:rPr lang="ru-RU" sz="1400" u="sng" dirty="0"/>
              <a:t>: </a:t>
            </a:r>
            <a:r>
              <a:rPr lang="en-US" sz="1400" i="1" dirty="0">
                <a:solidFill>
                  <a:schemeClr val="accent3"/>
                </a:solidFill>
              </a:rPr>
              <a:t>Measurement of the energies of two neutrons using time of flight and calculation of missing-mass spectrum for </a:t>
            </a:r>
            <a:r>
              <a:rPr lang="ru-RU" sz="1400" i="1" baseline="30000" dirty="0">
                <a:solidFill>
                  <a:schemeClr val="accent3"/>
                </a:solidFill>
              </a:rPr>
              <a:t>9</a:t>
            </a:r>
            <a:r>
              <a:rPr lang="ru-RU" sz="1400" i="1" dirty="0">
                <a:solidFill>
                  <a:schemeClr val="accent3"/>
                </a:solidFill>
              </a:rPr>
              <a:t>B.</a:t>
            </a:r>
          </a:p>
        </p:txBody>
      </p:sp>
      <p:pic>
        <p:nvPicPr>
          <p:cNvPr id="26" name="Рисунок 25" descr="12.png"/>
          <p:cNvPicPr>
            <a:picLocks noChangeAspect="1"/>
          </p:cNvPicPr>
          <p:nvPr/>
        </p:nvPicPr>
        <p:blipFill>
          <a:blip r:embed="rId4" cstate="print"/>
          <a:stretch>
            <a:fillRect/>
          </a:stretch>
        </p:blipFill>
        <p:spPr>
          <a:xfrm>
            <a:off x="1267420" y="4800091"/>
            <a:ext cx="3152775" cy="1200150"/>
          </a:xfrm>
          <a:prstGeom prst="rect">
            <a:avLst/>
          </a:prstGeom>
        </p:spPr>
      </p:pic>
      <p:sp>
        <p:nvSpPr>
          <p:cNvPr id="27" name="TextBox 26"/>
          <p:cNvSpPr txBox="1"/>
          <p:nvPr/>
        </p:nvSpPr>
        <p:spPr>
          <a:xfrm>
            <a:off x="4752020" y="5028497"/>
            <a:ext cx="4176464" cy="584775"/>
          </a:xfrm>
          <a:prstGeom prst="rect">
            <a:avLst/>
          </a:prstGeom>
          <a:noFill/>
        </p:spPr>
        <p:txBody>
          <a:bodyPr wrap="square" rtlCol="0">
            <a:spAutoFit/>
          </a:bodyPr>
          <a:lstStyle/>
          <a:p>
            <a:r>
              <a:rPr lang="en-US" sz="1600" i="1" dirty="0" smtClean="0"/>
              <a:t>Using high efficiency DEMON detectors with n-gamma separation capability</a:t>
            </a:r>
          </a:p>
        </p:txBody>
      </p:sp>
      <p:grpSp>
        <p:nvGrpSpPr>
          <p:cNvPr id="28" name="Группа 27"/>
          <p:cNvGrpSpPr/>
          <p:nvPr/>
        </p:nvGrpSpPr>
        <p:grpSpPr>
          <a:xfrm>
            <a:off x="107168" y="251464"/>
            <a:ext cx="755192" cy="6394552"/>
            <a:chOff x="107168" y="251464"/>
            <a:chExt cx="755192" cy="6394552"/>
          </a:xfrm>
        </p:grpSpPr>
        <p:pic>
          <p:nvPicPr>
            <p:cNvPr id="29" name="Picture 5"/>
            <p:cNvPicPr>
              <a:picLocks noChangeAspect="1" noChangeArrowheads="1"/>
            </p:cNvPicPr>
            <p:nvPr/>
          </p:nvPicPr>
          <p:blipFill>
            <a:blip r:embed="rId5"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11"/>
            <p:cNvPicPr>
              <a:picLocks noChangeAspect="1" noChangeArrowheads="1"/>
            </p:cNvPicPr>
            <p:nvPr/>
          </p:nvPicPr>
          <p:blipFill>
            <a:blip r:embed="rId6"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 name="Picture 13" descr="http://lrb.jinr.ru/new/dimg/lab22_ru.png"/>
            <p:cNvPicPr>
              <a:picLocks noChangeAspect="1" noChangeArrowheads="1"/>
            </p:cNvPicPr>
            <p:nvPr/>
          </p:nvPicPr>
          <p:blipFill>
            <a:blip r:embed="rId7"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2" name="Picture 14"/>
            <p:cNvPicPr>
              <a:picLocks noChangeAspect="1" noChangeArrowheads="1"/>
            </p:cNvPicPr>
            <p:nvPr/>
          </p:nvPicPr>
          <p:blipFill>
            <a:blip r:embed="rId8"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15"/>
            <p:cNvPicPr>
              <a:picLocks noChangeAspect="1" noChangeArrowheads="1"/>
            </p:cNvPicPr>
            <p:nvPr/>
          </p:nvPicPr>
          <p:blipFill>
            <a:blip r:embed="rId9"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4" name="Группа 1"/>
            <p:cNvGrpSpPr>
              <a:grpSpLocks/>
            </p:cNvGrpSpPr>
            <p:nvPr/>
          </p:nvGrpSpPr>
          <p:grpSpPr bwMode="auto">
            <a:xfrm>
              <a:off x="220397" y="4263564"/>
              <a:ext cx="558229" cy="332305"/>
              <a:chOff x="566735" y="5357797"/>
              <a:chExt cx="2133057" cy="966624"/>
            </a:xfrm>
          </p:grpSpPr>
          <p:pic>
            <p:nvPicPr>
              <p:cNvPr id="39" name="Picture 16"/>
              <p:cNvPicPr>
                <a:picLocks noChangeAspect="1" noChangeArrowheads="1"/>
              </p:cNvPicPr>
              <p:nvPr/>
            </p:nvPicPr>
            <p:blipFill>
              <a:blip r:embed="rId10"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 name="Picture 17"/>
              <p:cNvPicPr>
                <a:picLocks noChangeAspect="1" noChangeArrowheads="1"/>
              </p:cNvPicPr>
              <p:nvPr/>
            </p:nvPicPr>
            <p:blipFill>
              <a:blip r:embed="rId11"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5" name="Picture 4" descr="http://theo.inrne.bas.bg/~grah/side9/inrnelogo.gif"/>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6"/>
            <p:cNvPicPr>
              <a:picLocks noChangeAspect="1" noChangeArrowheads="1"/>
            </p:cNvPicPr>
            <p:nvPr/>
          </p:nvPicPr>
          <p:blipFill>
            <a:blip r:embed="rId13"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7" name="Рисунок 5"/>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Рисунок 37" descr="india.png"/>
            <p:cNvPicPr>
              <a:picLocks noChangeAspect="1"/>
            </p:cNvPicPr>
            <p:nvPr/>
          </p:nvPicPr>
          <p:blipFill>
            <a:blip r:embed="rId15"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817A365E-D625-418C-A38E-A5A0497DF353}" type="slidenum">
              <a:rPr lang="ru-RU" smtClean="0"/>
              <a:pPr>
                <a:defRPr/>
              </a:pPr>
              <a:t>19</a:t>
            </a:fld>
            <a:endParaRPr lang="ru-RU"/>
          </a:p>
        </p:txBody>
      </p:sp>
      <p:sp>
        <p:nvSpPr>
          <p:cNvPr id="39938" name="Rectangle 2"/>
          <p:cNvSpPr>
            <a:spLocks noChangeArrowheads="1"/>
          </p:cNvSpPr>
          <p:nvPr/>
        </p:nvSpPr>
        <p:spPr bwMode="auto">
          <a:xfrm>
            <a:off x="1871700" y="268016"/>
            <a:ext cx="6582251" cy="535531"/>
          </a:xfrm>
          <a:prstGeom prst="rect">
            <a:avLst/>
          </a:prstGeom>
          <a:noFill/>
          <a:ln w="9525" cap="flat" cmpd="sng" algn="ctr">
            <a:noFill/>
            <a:prstDash val="solid"/>
            <a:miter lim="800000"/>
            <a:headEnd/>
            <a:tailEnd/>
          </a:ln>
          <a:effectLst/>
        </p:spPr>
        <p:txBody>
          <a:bodyPr wrap="none" anchor="ctr">
            <a:spAutoFit/>
          </a:bodyPr>
          <a:lstStyle/>
          <a:p>
            <a:pPr eaLnBrk="0" hangingPunct="0">
              <a:lnSpc>
                <a:spcPct val="90000"/>
              </a:lnSpc>
              <a:defRPr/>
            </a:pPr>
            <a:r>
              <a:rPr lang="en-US" sz="3200" dirty="0" smtClean="0">
                <a:ea typeface="Times New Roman" pitchFamily="18" charset="0"/>
              </a:rPr>
              <a:t>Required resources in 2017-2019</a:t>
            </a:r>
            <a:endParaRPr lang="ru-RU" altLang="ja-JP" sz="3200" b="0" dirty="0">
              <a:solidFill>
                <a:srgbClr val="572314"/>
              </a:solidFill>
              <a:effectLst>
                <a:outerShdw blurRad="50000" dist="30000" dir="5400000" algn="tl" rotWithShape="0">
                  <a:srgbClr val="000000">
                    <a:alpha val="30000"/>
                  </a:srgbClr>
                </a:outerShdw>
              </a:effectLst>
              <a:latin typeface="+mj-lt"/>
              <a:ea typeface="+mj-ea"/>
              <a:cs typeface="+mj-cs"/>
            </a:endParaRPr>
          </a:p>
        </p:txBody>
      </p:sp>
      <p:graphicFrame>
        <p:nvGraphicFramePr>
          <p:cNvPr id="6" name="Таблица 5"/>
          <p:cNvGraphicFramePr>
            <a:graphicFrameLocks noGrp="1"/>
          </p:cNvGraphicFramePr>
          <p:nvPr/>
        </p:nvGraphicFramePr>
        <p:xfrm>
          <a:off x="1259632" y="866709"/>
          <a:ext cx="7350967" cy="5222919"/>
        </p:xfrm>
        <a:graphic>
          <a:graphicData uri="http://schemas.openxmlformats.org/drawingml/2006/table">
            <a:tbl>
              <a:tblPr/>
              <a:tblGrid>
                <a:gridCol w="1122923"/>
                <a:gridCol w="2357949"/>
                <a:gridCol w="1459991"/>
                <a:gridCol w="935770"/>
                <a:gridCol w="524032"/>
                <a:gridCol w="475151"/>
                <a:gridCol w="475151"/>
              </a:tblGrid>
              <a:tr h="955719">
                <a:tc rowSpan="2" gridSpan="3">
                  <a:txBody>
                    <a:bodyPr/>
                    <a:lstStyle/>
                    <a:p>
                      <a:pPr algn="ctr">
                        <a:spcAft>
                          <a:spcPts val="0"/>
                        </a:spcAft>
                      </a:pPr>
                      <a:r>
                        <a:rPr lang="en-US" sz="1400" b="1" dirty="0">
                          <a:latin typeface="Arial" pitchFamily="34" charset="0"/>
                          <a:ea typeface="Times New Roman"/>
                          <a:cs typeface="Arial" pitchFamily="34" charset="0"/>
                        </a:rPr>
                        <a:t>Description of units and systems,</a:t>
                      </a:r>
                      <a:endParaRPr lang="ru-RU" sz="1400" b="1" dirty="0">
                        <a:latin typeface="Arial" pitchFamily="34" charset="0"/>
                        <a:ea typeface="Times New Roman"/>
                        <a:cs typeface="Arial" pitchFamily="34" charset="0"/>
                      </a:endParaRPr>
                    </a:p>
                    <a:p>
                      <a:pPr algn="ctr">
                        <a:spcAft>
                          <a:spcPts val="0"/>
                        </a:spcAft>
                      </a:pPr>
                      <a:r>
                        <a:rPr lang="en-US" sz="1400" b="1" dirty="0">
                          <a:latin typeface="Arial" pitchFamily="34" charset="0"/>
                          <a:ea typeface="Times New Roman"/>
                          <a:cs typeface="Arial" pitchFamily="34" charset="0"/>
                        </a:rPr>
                        <a:t>resources, funding sources</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a:txBody>
                    <a:bodyPr/>
                    <a:lstStyle/>
                    <a:p>
                      <a:pPr algn="ctr">
                        <a:spcAft>
                          <a:spcPts val="0"/>
                        </a:spcAft>
                      </a:pPr>
                      <a:r>
                        <a:rPr lang="en-US" sz="1400" b="1">
                          <a:latin typeface="Arial" pitchFamily="34" charset="0"/>
                          <a:ea typeface="Times New Roman"/>
                          <a:cs typeface="Arial" pitchFamily="34" charset="0"/>
                        </a:rPr>
                        <a:t>Cost of units (k$). Resource requirements.</a:t>
                      </a:r>
                      <a:endParaRPr lang="ru-RU" sz="1400" b="1">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1400" b="1" dirty="0">
                          <a:latin typeface="Arial" pitchFamily="34" charset="0"/>
                          <a:ea typeface="Times New Roman"/>
                          <a:cs typeface="Arial" pitchFamily="34" charset="0"/>
                        </a:rPr>
                        <a:t>Proposals </a:t>
                      </a:r>
                      <a:r>
                        <a:rPr lang="en-US" sz="1400" b="1" dirty="0" smtClean="0">
                          <a:latin typeface="Arial" pitchFamily="34" charset="0"/>
                          <a:ea typeface="Times New Roman"/>
                          <a:cs typeface="Arial" pitchFamily="34" charset="0"/>
                        </a:rPr>
                        <a:t>for </a:t>
                      </a:r>
                      <a:r>
                        <a:rPr lang="en-US" sz="1400" b="1" dirty="0">
                          <a:latin typeface="Arial" pitchFamily="34" charset="0"/>
                          <a:ea typeface="Times New Roman"/>
                          <a:cs typeface="Arial" pitchFamily="34" charset="0"/>
                        </a:rPr>
                        <a:t>distribution of funds and resources.</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ctr">
                        <a:spcAft>
                          <a:spcPts val="0"/>
                        </a:spcAft>
                      </a:pPr>
                      <a:endParaRPr lang="ru-RU" sz="1400" dirty="0">
                        <a:latin typeface="Times New Roman"/>
                        <a:ea typeface="Times New Roman"/>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vMerge="1">
                  <a:txBody>
                    <a:bodyPr/>
                    <a:lstStyle/>
                    <a:p>
                      <a:endParaRPr lang="ru-RU"/>
                    </a:p>
                  </a:txBody>
                  <a:tcPr/>
                </a:tc>
                <a:tc>
                  <a:txBody>
                    <a:bodyPr/>
                    <a:lstStyle/>
                    <a:p>
                      <a:pPr algn="ctr">
                        <a:spcAft>
                          <a:spcPts val="0"/>
                        </a:spcAft>
                      </a:pPr>
                      <a:r>
                        <a:rPr lang="ru-RU" sz="1400" b="1" dirty="0" smtClean="0">
                          <a:latin typeface="Arial" pitchFamily="34" charset="0"/>
                          <a:ea typeface="Times New Roman"/>
                          <a:cs typeface="Arial" pitchFamily="34" charset="0"/>
                        </a:rPr>
                        <a:t>201</a:t>
                      </a:r>
                      <a:r>
                        <a:rPr lang="en-US" sz="1400" b="1" dirty="0" smtClean="0">
                          <a:latin typeface="Arial" pitchFamily="34" charset="0"/>
                          <a:ea typeface="Times New Roman"/>
                          <a:cs typeface="Arial" pitchFamily="34" charset="0"/>
                        </a:rPr>
                        <a:t>7</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Arial" pitchFamily="34" charset="0"/>
                          <a:ea typeface="Times New Roman"/>
                          <a:cs typeface="Arial" pitchFamily="34" charset="0"/>
                        </a:rPr>
                        <a:t>201</a:t>
                      </a:r>
                      <a:r>
                        <a:rPr lang="en-US" sz="1400" b="1" dirty="0" smtClean="0">
                          <a:latin typeface="Arial" pitchFamily="34" charset="0"/>
                          <a:ea typeface="Times New Roman"/>
                          <a:cs typeface="Arial" pitchFamily="34" charset="0"/>
                        </a:rPr>
                        <a:t>8</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Arial" pitchFamily="34" charset="0"/>
                          <a:ea typeface="Times New Roman"/>
                          <a:cs typeface="Arial" pitchFamily="34" charset="0"/>
                        </a:rPr>
                        <a:t>201</a:t>
                      </a:r>
                      <a:r>
                        <a:rPr lang="en-US" sz="1400" b="1" dirty="0" smtClean="0">
                          <a:latin typeface="Arial" pitchFamily="34" charset="0"/>
                          <a:ea typeface="Times New Roman"/>
                          <a:cs typeface="Arial" pitchFamily="34" charset="0"/>
                        </a:rPr>
                        <a:t>9</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616">
                <a:tc rowSpan="7">
                  <a:txBody>
                    <a:bodyPr/>
                    <a:lstStyle/>
                    <a:p>
                      <a:pPr algn="ctr">
                        <a:spcAft>
                          <a:spcPts val="0"/>
                        </a:spcAft>
                      </a:pPr>
                      <a:r>
                        <a:rPr lang="en-US" sz="1400" b="1" dirty="0">
                          <a:latin typeface="Arial" pitchFamily="34" charset="0"/>
                          <a:ea typeface="Times New Roman"/>
                          <a:cs typeface="Arial" pitchFamily="34" charset="0"/>
                        </a:rPr>
                        <a:t>Main units and equipment </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lvl="0" indent="-342900">
                        <a:spcAft>
                          <a:spcPts val="0"/>
                        </a:spcAft>
                        <a:buFont typeface="+mj-lt"/>
                        <a:buNone/>
                      </a:pPr>
                      <a:r>
                        <a:rPr lang="en-US" sz="1400" b="1" dirty="0" smtClean="0">
                          <a:latin typeface="Arial" pitchFamily="34" charset="0"/>
                          <a:ea typeface="Times New Roman"/>
                          <a:cs typeface="Arial" pitchFamily="34" charset="0"/>
                        </a:rPr>
                        <a:t>1.</a:t>
                      </a:r>
                      <a:r>
                        <a:rPr lang="en-US" sz="1400" b="1" baseline="0" dirty="0" smtClean="0">
                          <a:latin typeface="Arial" pitchFamily="34" charset="0"/>
                          <a:ea typeface="Times New Roman"/>
                          <a:cs typeface="Arial" pitchFamily="34" charset="0"/>
                        </a:rPr>
                        <a:t> </a:t>
                      </a:r>
                      <a:r>
                        <a:rPr lang="en-US" sz="1400" b="1" dirty="0" smtClean="0">
                          <a:latin typeface="Arial" pitchFamily="34" charset="0"/>
                          <a:ea typeface="Times New Roman"/>
                          <a:cs typeface="Arial" pitchFamily="34" charset="0"/>
                        </a:rPr>
                        <a:t>Construction of the 24-section</a:t>
                      </a:r>
                      <a:r>
                        <a:rPr lang="en-US" sz="1400" b="1" baseline="0" dirty="0" smtClean="0">
                          <a:latin typeface="Arial" pitchFamily="34" charset="0"/>
                          <a:ea typeface="Times New Roman"/>
                          <a:cs typeface="Arial" pitchFamily="34" charset="0"/>
                        </a:rPr>
                        <a:t> gamma spectrometer based on BGO detectors</a:t>
                      </a:r>
                      <a:endParaRPr lang="ru-RU" sz="1400" b="1" dirty="0">
                        <a:latin typeface="Arial" pitchFamily="34" charset="0"/>
                        <a:ea typeface="Times New Roman"/>
                        <a:cs typeface="Arial" pitchFamily="34" charset="0"/>
                      </a:endParaRPr>
                    </a:p>
                  </a:txBody>
                  <a:tcPr marL="39952" marR="3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en-US" sz="1400" b="1" dirty="0" smtClean="0">
                          <a:latin typeface="Arial" pitchFamily="34" charset="0"/>
                          <a:ea typeface="Times New Roman"/>
                          <a:cs typeface="Arial" pitchFamily="34" charset="0"/>
                        </a:rPr>
                        <a:t>3</a:t>
                      </a:r>
                      <a:r>
                        <a:rPr lang="ru-RU" sz="1400" b="1" dirty="0" smtClean="0">
                          <a:latin typeface="Arial" pitchFamily="34" charset="0"/>
                          <a:ea typeface="Times New Roman"/>
                          <a:cs typeface="Arial" pitchFamily="34" charset="0"/>
                        </a:rPr>
                        <a:t>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3</a:t>
                      </a:r>
                      <a:r>
                        <a:rPr lang="ru-RU" sz="1400" b="1" dirty="0" smtClean="0">
                          <a:latin typeface="Arial" pitchFamily="34" charset="0"/>
                          <a:ea typeface="Times New Roman"/>
                          <a:cs typeface="Arial" pitchFamily="34" charset="0"/>
                        </a:rPr>
                        <a:t>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077">
                <a:tc vMerge="1">
                  <a:txBody>
                    <a:bodyPr/>
                    <a:lstStyle/>
                    <a:p>
                      <a:endParaRPr lang="ru-RU"/>
                    </a:p>
                  </a:txBody>
                  <a:tcPr/>
                </a:tc>
                <a:tc gridSpan="2">
                  <a:txBody>
                    <a:bodyPr/>
                    <a:lstStyle/>
                    <a:p>
                      <a:pPr marL="342900" lvl="0" indent="-342900">
                        <a:spcAft>
                          <a:spcPts val="0"/>
                        </a:spcAft>
                        <a:buFont typeface="+mj-lt"/>
                        <a:buNone/>
                      </a:pPr>
                      <a:r>
                        <a:rPr lang="en-US" sz="1400" b="1" dirty="0" smtClean="0">
                          <a:latin typeface="Arial" pitchFamily="34" charset="0"/>
                          <a:ea typeface="Times New Roman"/>
                          <a:cs typeface="Arial" pitchFamily="34" charset="0"/>
                        </a:rPr>
                        <a:t>2. Design </a:t>
                      </a:r>
                      <a:r>
                        <a:rPr lang="en-US" sz="1400" b="1" dirty="0">
                          <a:latin typeface="Arial" pitchFamily="34" charset="0"/>
                          <a:ea typeface="Times New Roman"/>
                          <a:cs typeface="Arial" pitchFamily="34" charset="0"/>
                        </a:rPr>
                        <a:t>and development of a position-sensitive </a:t>
                      </a:r>
                      <a:r>
                        <a:rPr lang="en-US" sz="1400" b="1" dirty="0" smtClean="0">
                          <a:latin typeface="Arial" pitchFamily="34" charset="0"/>
                          <a:ea typeface="Times New Roman"/>
                          <a:cs typeface="Arial" pitchFamily="34" charset="0"/>
                        </a:rPr>
                        <a:t>Si neutron </a:t>
                      </a:r>
                      <a:r>
                        <a:rPr lang="en-US" sz="1400" b="1" dirty="0">
                          <a:latin typeface="Arial" pitchFamily="34" charset="0"/>
                          <a:ea typeface="Times New Roman"/>
                          <a:cs typeface="Arial" pitchFamily="34" charset="0"/>
                        </a:rPr>
                        <a:t>detector</a:t>
                      </a:r>
                      <a:endParaRPr lang="ru-RU" sz="1400" b="1" dirty="0">
                        <a:latin typeface="Arial" pitchFamily="34" charset="0"/>
                        <a:ea typeface="Times New Roman"/>
                        <a:cs typeface="Arial" pitchFamily="34" charset="0"/>
                      </a:endParaRPr>
                    </a:p>
                  </a:txBody>
                  <a:tcPr marL="39952" marR="3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en-US" sz="1400" b="1" dirty="0">
                          <a:latin typeface="Arial" pitchFamily="34" charset="0"/>
                          <a:ea typeface="Times New Roman"/>
                          <a:cs typeface="Arial" pitchFamily="34" charset="0"/>
                        </a:rPr>
                        <a:t>10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10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077">
                <a:tc vMerge="1">
                  <a:txBody>
                    <a:bodyPr/>
                    <a:lstStyle/>
                    <a:p>
                      <a:endParaRPr lang="ru-RU"/>
                    </a:p>
                  </a:txBody>
                  <a:tcPr/>
                </a:tc>
                <a:tc gridSpan="2">
                  <a:txBody>
                    <a:bodyPr/>
                    <a:lstStyle/>
                    <a:p>
                      <a:pPr marL="342900" lvl="0" indent="-342900">
                        <a:spcAft>
                          <a:spcPts val="0"/>
                        </a:spcAft>
                        <a:buFont typeface="+mj-lt"/>
                        <a:buNone/>
                      </a:pPr>
                      <a:r>
                        <a:rPr lang="en-US" sz="1400" b="1" dirty="0" smtClean="0">
                          <a:latin typeface="Arial" pitchFamily="34" charset="0"/>
                          <a:ea typeface="Times New Roman"/>
                          <a:cs typeface="Arial" pitchFamily="34" charset="0"/>
                        </a:rPr>
                        <a:t>3. Purchase </a:t>
                      </a:r>
                      <a:r>
                        <a:rPr lang="en-US" sz="1400" b="1" dirty="0">
                          <a:latin typeface="Arial" pitchFamily="34" charset="0"/>
                          <a:ea typeface="Times New Roman"/>
                          <a:cs typeface="Arial" pitchFamily="34" charset="0"/>
                        </a:rPr>
                        <a:t>of neutron detectors</a:t>
                      </a:r>
                      <a:endParaRPr lang="ru-RU" sz="1400" b="1" dirty="0">
                        <a:latin typeface="Arial" pitchFamily="34" charset="0"/>
                        <a:ea typeface="Times New Roman"/>
                        <a:cs typeface="Arial" pitchFamily="34" charset="0"/>
                      </a:endParaRPr>
                    </a:p>
                  </a:txBody>
                  <a:tcPr marL="39952" marR="3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en-US" sz="1400" b="1" dirty="0" smtClean="0">
                          <a:latin typeface="Arial" pitchFamily="34" charset="0"/>
                          <a:ea typeface="Times New Roman"/>
                          <a:cs typeface="Arial" pitchFamily="34" charset="0"/>
                        </a:rPr>
                        <a:t>7</a:t>
                      </a:r>
                      <a:r>
                        <a:rPr lang="ru-RU" sz="1400" b="1" dirty="0" smtClean="0">
                          <a:latin typeface="Arial" pitchFamily="34" charset="0"/>
                          <a:ea typeface="Times New Roman"/>
                          <a:cs typeface="Arial" pitchFamily="34" charset="0"/>
                        </a:rPr>
                        <a:t>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20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20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30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077">
                <a:tc vMerge="1">
                  <a:txBody>
                    <a:bodyPr/>
                    <a:lstStyle/>
                    <a:p>
                      <a:endParaRPr lang="ru-RU"/>
                    </a:p>
                  </a:txBody>
                  <a:tcPr/>
                </a:tc>
                <a:tc gridSpan="2">
                  <a:txBody>
                    <a:bodyPr/>
                    <a:lstStyle/>
                    <a:p>
                      <a:pPr marL="342900" lvl="0" indent="-342900">
                        <a:spcAft>
                          <a:spcPts val="0"/>
                        </a:spcAft>
                        <a:buFont typeface="+mj-lt"/>
                        <a:buNone/>
                      </a:pPr>
                      <a:r>
                        <a:rPr lang="en-US" sz="1400" b="1" dirty="0" smtClean="0">
                          <a:latin typeface="Arial" pitchFamily="34" charset="0"/>
                          <a:ea typeface="Times New Roman"/>
                          <a:cs typeface="Arial" pitchFamily="34" charset="0"/>
                        </a:rPr>
                        <a:t>4. Purchase </a:t>
                      </a:r>
                      <a:r>
                        <a:rPr lang="en-US" sz="1400" b="1" dirty="0">
                          <a:latin typeface="Arial" pitchFamily="34" charset="0"/>
                          <a:ea typeface="Times New Roman"/>
                          <a:cs typeface="Arial" pitchFamily="34" charset="0"/>
                        </a:rPr>
                        <a:t>of </a:t>
                      </a:r>
                      <a:r>
                        <a:rPr lang="en-US" sz="1400" b="1" dirty="0" smtClean="0">
                          <a:latin typeface="Arial" pitchFamily="34" charset="0"/>
                          <a:ea typeface="Times New Roman"/>
                          <a:cs typeface="Arial" pitchFamily="34" charset="0"/>
                        </a:rPr>
                        <a:t>high resolution gamma detectors</a:t>
                      </a:r>
                      <a:endParaRPr lang="ru-RU" sz="1400" b="1" dirty="0">
                        <a:latin typeface="Arial" pitchFamily="34" charset="0"/>
                        <a:ea typeface="Times New Roman"/>
                        <a:cs typeface="Arial" pitchFamily="34" charset="0"/>
                      </a:endParaRPr>
                    </a:p>
                  </a:txBody>
                  <a:tcPr marL="39952" marR="3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en-US" sz="1400" b="1" dirty="0" smtClean="0">
                          <a:latin typeface="Arial" pitchFamily="34" charset="0"/>
                          <a:ea typeface="Times New Roman"/>
                          <a:cs typeface="Arial" pitchFamily="34" charset="0"/>
                        </a:rPr>
                        <a:t>12</a:t>
                      </a:r>
                      <a:r>
                        <a:rPr lang="ru-RU" sz="1400" b="1" dirty="0" smtClean="0">
                          <a:latin typeface="Arial" pitchFamily="34" charset="0"/>
                          <a:ea typeface="Times New Roman"/>
                          <a:cs typeface="Arial" pitchFamily="34" charset="0"/>
                        </a:rPr>
                        <a:t>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60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60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077">
                <a:tc vMerge="1">
                  <a:txBody>
                    <a:bodyPr/>
                    <a:lstStyle/>
                    <a:p>
                      <a:endParaRPr lang="ru-RU"/>
                    </a:p>
                  </a:txBody>
                  <a:tcPr/>
                </a:tc>
                <a:tc gridSpan="2">
                  <a:txBody>
                    <a:bodyPr/>
                    <a:lstStyle/>
                    <a:p>
                      <a:pPr marL="342900" lvl="0" indent="-342900">
                        <a:spcAft>
                          <a:spcPts val="0"/>
                        </a:spcAft>
                        <a:buFont typeface="+mj-lt"/>
                        <a:buNone/>
                      </a:pPr>
                      <a:r>
                        <a:rPr lang="en-US" sz="1400" b="1" dirty="0" smtClean="0">
                          <a:latin typeface="Arial" pitchFamily="34" charset="0"/>
                          <a:ea typeface="Times New Roman"/>
                          <a:cs typeface="Arial" pitchFamily="34" charset="0"/>
                        </a:rPr>
                        <a:t>5. Design </a:t>
                      </a:r>
                      <a:r>
                        <a:rPr lang="en-US" sz="1400" b="1" dirty="0">
                          <a:latin typeface="Arial" pitchFamily="34" charset="0"/>
                          <a:ea typeface="Times New Roman"/>
                          <a:cs typeface="Arial" pitchFamily="34" charset="0"/>
                        </a:rPr>
                        <a:t>and development of digital electronics </a:t>
                      </a:r>
                      <a:endParaRPr lang="ru-RU" sz="1400" b="1" dirty="0">
                        <a:latin typeface="Arial" pitchFamily="34" charset="0"/>
                        <a:ea typeface="Times New Roman"/>
                        <a:cs typeface="Arial" pitchFamily="34" charset="0"/>
                      </a:endParaRPr>
                    </a:p>
                  </a:txBody>
                  <a:tcPr marL="39952" marR="3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en-US" sz="1400" b="1" dirty="0" smtClean="0">
                          <a:latin typeface="Arial" pitchFamily="34" charset="0"/>
                          <a:ea typeface="Times New Roman"/>
                          <a:cs typeface="Arial" pitchFamily="34" charset="0"/>
                        </a:rPr>
                        <a:t>80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20</a:t>
                      </a:r>
                      <a:endParaRPr lang="en-US"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30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30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539">
                <a:tc vMerge="1">
                  <a:txBody>
                    <a:bodyPr/>
                    <a:lstStyle/>
                    <a:p>
                      <a:endParaRPr lang="ru-RU"/>
                    </a:p>
                  </a:txBody>
                  <a:tcPr/>
                </a:tc>
                <a:tc gridSpan="2">
                  <a:txBody>
                    <a:bodyPr/>
                    <a:lstStyle/>
                    <a:p>
                      <a:pPr marL="342900" lvl="0" indent="-342900">
                        <a:spcAft>
                          <a:spcPts val="0"/>
                        </a:spcAft>
                        <a:buFont typeface="+mj-lt"/>
                        <a:buNone/>
                      </a:pPr>
                      <a:r>
                        <a:rPr lang="en-US" sz="1400" b="1" dirty="0" smtClean="0">
                          <a:latin typeface="Arial" pitchFamily="34" charset="0"/>
                          <a:ea typeface="Times New Roman"/>
                          <a:cs typeface="Arial" pitchFamily="34" charset="0"/>
                        </a:rPr>
                        <a:t>6. Purchase </a:t>
                      </a:r>
                      <a:r>
                        <a:rPr lang="en-US" sz="1400" b="1" dirty="0">
                          <a:latin typeface="Arial" pitchFamily="34" charset="0"/>
                          <a:ea typeface="Times New Roman"/>
                          <a:cs typeface="Arial" pitchFamily="34" charset="0"/>
                        </a:rPr>
                        <a:t>of targets</a:t>
                      </a:r>
                      <a:endParaRPr lang="ru-RU" sz="1400" b="1" dirty="0">
                        <a:latin typeface="Arial" pitchFamily="34" charset="0"/>
                        <a:ea typeface="Times New Roman"/>
                        <a:cs typeface="Arial" pitchFamily="34" charset="0"/>
                      </a:endParaRPr>
                    </a:p>
                  </a:txBody>
                  <a:tcPr marL="39952" marR="3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en-US" sz="1400" b="1" dirty="0" smtClean="0">
                          <a:latin typeface="Arial" pitchFamily="34" charset="0"/>
                          <a:ea typeface="Times New Roman"/>
                          <a:cs typeface="Arial" pitchFamily="34" charset="0"/>
                        </a:rPr>
                        <a:t>50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10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20</a:t>
                      </a:r>
                      <a:endParaRPr lang="en-US"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20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539">
                <a:tc vMerge="1">
                  <a:txBody>
                    <a:bodyPr/>
                    <a:lstStyle/>
                    <a:p>
                      <a:endParaRPr lang="ru-RU"/>
                    </a:p>
                  </a:txBody>
                  <a:tcPr/>
                </a:tc>
                <a:tc gridSpan="2">
                  <a:txBody>
                    <a:bodyPr/>
                    <a:lstStyle/>
                    <a:p>
                      <a:pPr marL="342900" lvl="0" indent="-342900">
                        <a:spcAft>
                          <a:spcPts val="0"/>
                        </a:spcAft>
                        <a:buFont typeface="+mj-lt"/>
                        <a:buNone/>
                      </a:pPr>
                      <a:r>
                        <a:rPr lang="en-US" sz="1400" b="1" dirty="0" smtClean="0">
                          <a:solidFill>
                            <a:srgbClr val="C00000"/>
                          </a:solidFill>
                          <a:latin typeface="Arial" pitchFamily="34" charset="0"/>
                          <a:ea typeface="Times New Roman"/>
                          <a:cs typeface="Arial" pitchFamily="34" charset="0"/>
                        </a:rPr>
                        <a:t>7. Neutron</a:t>
                      </a:r>
                      <a:r>
                        <a:rPr lang="en-US" sz="1400" b="1" baseline="0" dirty="0" smtClean="0">
                          <a:solidFill>
                            <a:srgbClr val="C00000"/>
                          </a:solidFill>
                          <a:latin typeface="Arial" pitchFamily="34" charset="0"/>
                          <a:ea typeface="Times New Roman"/>
                          <a:cs typeface="Arial" pitchFamily="34" charset="0"/>
                        </a:rPr>
                        <a:t> generator ING-27 from VNIIA</a:t>
                      </a:r>
                      <a:endParaRPr lang="ru-RU" sz="1400" b="1" dirty="0">
                        <a:solidFill>
                          <a:srgbClr val="C00000"/>
                        </a:solidFill>
                        <a:latin typeface="Arial" pitchFamily="34" charset="0"/>
                        <a:ea typeface="Times New Roman"/>
                        <a:cs typeface="Arial" pitchFamily="34" charset="0"/>
                      </a:endParaRPr>
                    </a:p>
                  </a:txBody>
                  <a:tcPr marL="39952" marR="3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en-US" sz="1400" b="1" dirty="0" smtClean="0">
                          <a:solidFill>
                            <a:srgbClr val="C00000"/>
                          </a:solidFill>
                          <a:latin typeface="Arial" pitchFamily="34" charset="0"/>
                          <a:ea typeface="Times New Roman"/>
                          <a:cs typeface="Arial" pitchFamily="34" charset="0"/>
                        </a:rPr>
                        <a:t>100</a:t>
                      </a:r>
                      <a:endParaRPr lang="ru-RU" sz="1400" b="1" dirty="0">
                        <a:solidFill>
                          <a:srgbClr val="C00000"/>
                        </a:solidFill>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a:t>
                      </a:r>
                      <a:endParaRPr lang="en-US"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616">
                <a:tc>
                  <a:txBody>
                    <a:bodyPr/>
                    <a:lstStyle/>
                    <a:p>
                      <a:pPr algn="ctr">
                        <a:spcAft>
                          <a:spcPts val="0"/>
                        </a:spcAft>
                      </a:pPr>
                      <a:r>
                        <a:rPr lang="en-US" sz="1400" b="1" dirty="0" smtClean="0">
                          <a:solidFill>
                            <a:schemeClr val="tx1"/>
                          </a:solidFill>
                          <a:latin typeface="Arial" pitchFamily="34" charset="0"/>
                          <a:ea typeface="Times New Roman"/>
                          <a:cs typeface="Arial" pitchFamily="34" charset="0"/>
                        </a:rPr>
                        <a:t>Travel expenses</a:t>
                      </a:r>
                      <a:endParaRPr lang="ru-RU" sz="1400" b="1" dirty="0">
                        <a:solidFill>
                          <a:schemeClr val="tx1"/>
                        </a:solidFill>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endParaRPr lang="ru-RU" sz="1400" b="1" dirty="0">
                        <a:solidFill>
                          <a:schemeClr val="tx1"/>
                        </a:solidFill>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400" b="1" dirty="0">
                        <a:solidFill>
                          <a:schemeClr val="tx1"/>
                        </a:solidFill>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i="1" dirty="0" smtClean="0">
                          <a:solidFill>
                            <a:schemeClr val="tx1"/>
                          </a:solidFill>
                          <a:latin typeface="Arial" pitchFamily="34" charset="0"/>
                          <a:ea typeface="Times New Roman"/>
                          <a:cs typeface="Arial" pitchFamily="34" charset="0"/>
                        </a:rPr>
                        <a:t>90</a:t>
                      </a:r>
                      <a:endParaRPr lang="ru-RU" sz="1200" b="1" i="1" dirty="0">
                        <a:solidFill>
                          <a:schemeClr val="tx1"/>
                        </a:solidFill>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i="1" dirty="0" smtClean="0">
                          <a:solidFill>
                            <a:schemeClr val="tx1"/>
                          </a:solidFill>
                          <a:latin typeface="Arial" pitchFamily="34" charset="0"/>
                          <a:ea typeface="Times New Roman"/>
                          <a:cs typeface="Arial" pitchFamily="34" charset="0"/>
                        </a:rPr>
                        <a:t>30</a:t>
                      </a:r>
                      <a:endParaRPr lang="ru-RU" sz="1200" b="1" i="1" dirty="0">
                        <a:solidFill>
                          <a:schemeClr val="tx1"/>
                        </a:solidFill>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i="1" dirty="0" smtClean="0">
                          <a:solidFill>
                            <a:schemeClr val="tx1"/>
                          </a:solidFill>
                          <a:latin typeface="Arial" pitchFamily="34" charset="0"/>
                          <a:ea typeface="Times New Roman"/>
                          <a:cs typeface="Arial" pitchFamily="34" charset="0"/>
                        </a:rPr>
                        <a:t>30</a:t>
                      </a:r>
                      <a:endParaRPr lang="ru-RU" sz="1200" b="1" i="1" dirty="0">
                        <a:solidFill>
                          <a:schemeClr val="tx1"/>
                        </a:solidFill>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i="1" dirty="0" smtClean="0">
                          <a:solidFill>
                            <a:schemeClr val="tx1"/>
                          </a:solidFill>
                          <a:latin typeface="Arial" pitchFamily="34" charset="0"/>
                          <a:ea typeface="Times New Roman"/>
                          <a:cs typeface="Arial" pitchFamily="34" charset="0"/>
                        </a:rPr>
                        <a:t>30</a:t>
                      </a:r>
                      <a:endParaRPr lang="ru-RU" sz="1200" b="1" i="1" dirty="0">
                        <a:solidFill>
                          <a:schemeClr val="tx1"/>
                        </a:solidFill>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616">
                <a:tc rowSpan="3">
                  <a:txBody>
                    <a:bodyPr/>
                    <a:lstStyle/>
                    <a:p>
                      <a:pPr algn="ctr">
                        <a:spcAft>
                          <a:spcPts val="0"/>
                        </a:spcAft>
                      </a:pPr>
                      <a:r>
                        <a:rPr lang="en-US" sz="1400" b="1" dirty="0">
                          <a:latin typeface="Arial" pitchFamily="34" charset="0"/>
                          <a:ea typeface="Times New Roman"/>
                          <a:cs typeface="Arial" pitchFamily="34" charset="0"/>
                        </a:rPr>
                        <a:t>Required resources</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en-US" sz="1400" b="1" dirty="0">
                          <a:latin typeface="Arial" pitchFamily="34" charset="0"/>
                          <a:ea typeface="Times New Roman"/>
                          <a:cs typeface="Arial" pitchFamily="34" charset="0"/>
                        </a:rPr>
                        <a:t>N</a:t>
                      </a:r>
                      <a:r>
                        <a:rPr lang="ru-RU" sz="1400" b="1" dirty="0" err="1">
                          <a:latin typeface="Arial" pitchFamily="34" charset="0"/>
                          <a:ea typeface="Times New Roman"/>
                          <a:cs typeface="Arial" pitchFamily="34" charset="0"/>
                        </a:rPr>
                        <a:t>orm-hour</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latin typeface="Arial" pitchFamily="34" charset="0"/>
                          <a:ea typeface="Times New Roman"/>
                          <a:cs typeface="Arial" pitchFamily="34" charset="0"/>
                        </a:rPr>
                        <a:t>FLNP workshops</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0" i="1" dirty="0" smtClean="0">
                          <a:solidFill>
                            <a:srgbClr val="0070C0"/>
                          </a:solidFill>
                          <a:latin typeface="Arial" pitchFamily="34" charset="0"/>
                          <a:ea typeface="Times New Roman"/>
                          <a:cs typeface="Arial" pitchFamily="34" charset="0"/>
                        </a:rPr>
                        <a:t>6</a:t>
                      </a:r>
                      <a:r>
                        <a:rPr lang="ru-RU" sz="1200" b="0" i="1" dirty="0" smtClean="0">
                          <a:solidFill>
                            <a:srgbClr val="0070C0"/>
                          </a:solidFill>
                          <a:latin typeface="Arial" pitchFamily="34" charset="0"/>
                          <a:ea typeface="Times New Roman"/>
                          <a:cs typeface="Arial" pitchFamily="34" charset="0"/>
                        </a:rPr>
                        <a:t>00</a:t>
                      </a:r>
                      <a:endParaRPr lang="ru-RU" sz="1200" b="0" i="1" dirty="0">
                        <a:solidFill>
                          <a:srgbClr val="0070C0"/>
                        </a:solidFill>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0" i="1" dirty="0">
                          <a:solidFill>
                            <a:srgbClr val="0070C0"/>
                          </a:solidFill>
                          <a:latin typeface="Arial" pitchFamily="34" charset="0"/>
                          <a:ea typeface="Times New Roman"/>
                          <a:cs typeface="Arial" pitchFamily="34" charset="0"/>
                        </a:rPr>
                        <a:t>200</a:t>
                      </a: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0" i="1" dirty="0" smtClean="0">
                          <a:solidFill>
                            <a:srgbClr val="0070C0"/>
                          </a:solidFill>
                          <a:latin typeface="Arial" pitchFamily="34" charset="0"/>
                          <a:ea typeface="Times New Roman"/>
                          <a:cs typeface="Arial" pitchFamily="34" charset="0"/>
                        </a:rPr>
                        <a:t>2</a:t>
                      </a:r>
                      <a:r>
                        <a:rPr lang="ru-RU" sz="1200" b="0" i="1" dirty="0" smtClean="0">
                          <a:solidFill>
                            <a:srgbClr val="0070C0"/>
                          </a:solidFill>
                          <a:latin typeface="Arial" pitchFamily="34" charset="0"/>
                          <a:ea typeface="Times New Roman"/>
                          <a:cs typeface="Arial" pitchFamily="34" charset="0"/>
                        </a:rPr>
                        <a:t>00</a:t>
                      </a:r>
                      <a:endParaRPr lang="ru-RU" sz="1200" b="0" i="1" dirty="0">
                        <a:solidFill>
                          <a:srgbClr val="0070C0"/>
                        </a:solidFill>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0" i="1" dirty="0" smtClean="0">
                          <a:solidFill>
                            <a:srgbClr val="0070C0"/>
                          </a:solidFill>
                          <a:latin typeface="Arial" pitchFamily="34" charset="0"/>
                          <a:ea typeface="Times New Roman"/>
                          <a:cs typeface="Arial" pitchFamily="34" charset="0"/>
                        </a:rPr>
                        <a:t>2</a:t>
                      </a:r>
                      <a:r>
                        <a:rPr lang="ru-RU" sz="1200" b="0" i="1" dirty="0" smtClean="0">
                          <a:solidFill>
                            <a:srgbClr val="0070C0"/>
                          </a:solidFill>
                          <a:latin typeface="Arial" pitchFamily="34" charset="0"/>
                          <a:ea typeface="Times New Roman"/>
                          <a:cs typeface="Arial" pitchFamily="34" charset="0"/>
                        </a:rPr>
                        <a:t>00</a:t>
                      </a:r>
                      <a:endParaRPr lang="ru-RU" sz="1200" b="0" i="1" dirty="0">
                        <a:solidFill>
                          <a:srgbClr val="0070C0"/>
                        </a:solidFill>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075">
                <a:tc vMerge="1">
                  <a:txBody>
                    <a:bodyPr/>
                    <a:lstStyle/>
                    <a:p>
                      <a:endParaRPr lang="ru-RU"/>
                    </a:p>
                  </a:txBody>
                  <a:tcPr/>
                </a:tc>
                <a:tc vMerge="1">
                  <a:txBody>
                    <a:bodyPr/>
                    <a:lstStyle/>
                    <a:p>
                      <a:endParaRPr lang="ru-RU"/>
                    </a:p>
                  </a:txBody>
                  <a:tcPr/>
                </a:tc>
                <a:tc>
                  <a:txBody>
                    <a:bodyPr/>
                    <a:lstStyle/>
                    <a:p>
                      <a:pPr algn="ctr">
                        <a:spcAft>
                          <a:spcPts val="0"/>
                        </a:spcAft>
                      </a:pPr>
                      <a:r>
                        <a:rPr lang="en-US" sz="1400" b="1">
                          <a:latin typeface="Arial" pitchFamily="34" charset="0"/>
                          <a:ea typeface="Times New Roman"/>
                          <a:cs typeface="Arial" pitchFamily="34" charset="0"/>
                        </a:rPr>
                        <a:t>D</a:t>
                      </a:r>
                      <a:r>
                        <a:rPr lang="ru-RU" sz="1400" b="1">
                          <a:latin typeface="Arial" pitchFamily="34" charset="0"/>
                          <a:ea typeface="Times New Roman"/>
                          <a:cs typeface="Arial" pitchFamily="34" charset="0"/>
                        </a:rPr>
                        <a:t>esign bureau</a:t>
                      </a: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Arial" pitchFamily="34" charset="0"/>
                          <a:ea typeface="Times New Roman"/>
                          <a:cs typeface="Arial" pitchFamily="34" charset="0"/>
                        </a:rPr>
                        <a:t>-</a:t>
                      </a: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Arial" pitchFamily="34" charset="0"/>
                          <a:ea typeface="Times New Roman"/>
                          <a:cs typeface="Arial" pitchFamily="34" charset="0"/>
                        </a:rPr>
                        <a:t>-</a:t>
                      </a: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Arial" pitchFamily="34" charset="0"/>
                          <a:ea typeface="Times New Roman"/>
                          <a:cs typeface="Arial" pitchFamily="34" charset="0"/>
                        </a:rPr>
                        <a:t>-</a:t>
                      </a: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latin typeface="Arial" pitchFamily="34" charset="0"/>
                          <a:ea typeface="Times New Roman"/>
                          <a:cs typeface="Arial" pitchFamily="34" charset="0"/>
                        </a:rPr>
                        <a:t>-</a:t>
                      </a: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539">
                <a:tc vMerge="1">
                  <a:txBody>
                    <a:bodyPr/>
                    <a:lstStyle/>
                    <a:p>
                      <a:endParaRPr lang="ru-RU"/>
                    </a:p>
                  </a:txBody>
                  <a:tcPr/>
                </a:tc>
                <a:tc vMerge="1">
                  <a:txBody>
                    <a:bodyPr/>
                    <a:lstStyle/>
                    <a:p>
                      <a:endParaRPr lang="ru-RU"/>
                    </a:p>
                  </a:txBody>
                  <a:tcPr/>
                </a:tc>
                <a:tc>
                  <a:txBody>
                    <a:bodyPr/>
                    <a:lstStyle/>
                    <a:p>
                      <a:pPr algn="ctr">
                        <a:spcAft>
                          <a:spcPts val="0"/>
                        </a:spcAft>
                      </a:pPr>
                      <a:r>
                        <a:rPr lang="en-US" sz="1400" b="1">
                          <a:latin typeface="Arial" pitchFamily="34" charset="0"/>
                          <a:ea typeface="Times New Roman"/>
                          <a:cs typeface="Arial" pitchFamily="34" charset="0"/>
                        </a:rPr>
                        <a:t>Reactor</a:t>
                      </a:r>
                      <a:endParaRPr lang="ru-RU" sz="1400" b="1">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Arial" pitchFamily="34" charset="0"/>
                          <a:ea typeface="Times New Roman"/>
                          <a:cs typeface="Arial" pitchFamily="34" charset="0"/>
                        </a:rPr>
                        <a:t>-</a:t>
                      </a: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Arial" pitchFamily="34" charset="0"/>
                          <a:ea typeface="Times New Roman"/>
                          <a:cs typeface="Arial" pitchFamily="34" charset="0"/>
                        </a:rPr>
                        <a:t>-</a:t>
                      </a: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Arial" pitchFamily="34" charset="0"/>
                          <a:ea typeface="Times New Roman"/>
                          <a:cs typeface="Arial" pitchFamily="34" charset="0"/>
                        </a:rPr>
                        <a:t>-</a:t>
                      </a: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latin typeface="Arial" pitchFamily="34" charset="0"/>
                          <a:ea typeface="Times New Roman"/>
                          <a:cs typeface="Arial" pitchFamily="34" charset="0"/>
                        </a:rPr>
                        <a:t>-</a:t>
                      </a: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077">
                <a:tc rowSpan="2">
                  <a:txBody>
                    <a:bodyPr/>
                    <a:lstStyle/>
                    <a:p>
                      <a:pPr algn="ctr">
                        <a:spcAft>
                          <a:spcPts val="0"/>
                        </a:spcAft>
                      </a:pPr>
                      <a:r>
                        <a:rPr lang="en-US" sz="1400" b="1" dirty="0">
                          <a:latin typeface="Arial" pitchFamily="34" charset="0"/>
                          <a:ea typeface="Times New Roman"/>
                          <a:cs typeface="Arial" pitchFamily="34" charset="0"/>
                        </a:rPr>
                        <a:t>Funding sources</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pitchFamily="34" charset="0"/>
                          <a:ea typeface="Times New Roman"/>
                          <a:cs typeface="Arial" pitchFamily="34" charset="0"/>
                        </a:rPr>
                        <a:t>Budget</a:t>
                      </a:r>
                      <a:endParaRPr lang="ru-RU" sz="1400" b="1">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pitchFamily="34" charset="0"/>
                          <a:ea typeface="Times New Roman"/>
                          <a:cs typeface="Arial" pitchFamily="34" charset="0"/>
                        </a:rPr>
                        <a:t>Theme</a:t>
                      </a:r>
                      <a:r>
                        <a:rPr lang="ru-RU" sz="1400" b="1">
                          <a:latin typeface="Arial" pitchFamily="34" charset="0"/>
                          <a:ea typeface="Times New Roman"/>
                          <a:cs typeface="Arial" pitchFamily="34" charset="0"/>
                        </a:rPr>
                        <a:t> 110</a:t>
                      </a:r>
                      <a:r>
                        <a:rPr lang="en-US" sz="1400" b="1">
                          <a:latin typeface="Arial" pitchFamily="34" charset="0"/>
                          <a:ea typeface="Times New Roman"/>
                          <a:cs typeface="Arial" pitchFamily="34" charset="0"/>
                        </a:rPr>
                        <a:t>4</a:t>
                      </a:r>
                      <a:endParaRPr lang="ru-RU" sz="1400" b="1">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450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120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160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170</a:t>
                      </a: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077">
                <a:tc vMerge="1">
                  <a:txBody>
                    <a:bodyPr/>
                    <a:lstStyle/>
                    <a:p>
                      <a:pPr algn="ctr">
                        <a:spcAft>
                          <a:spcPts val="0"/>
                        </a:spcAft>
                      </a:pPr>
                      <a:endParaRPr lang="ru-RU" sz="1400" dirty="0">
                        <a:latin typeface="Times New Roman"/>
                        <a:ea typeface="Times New Roman"/>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solidFill>
                            <a:srgbClr val="C00000"/>
                          </a:solidFill>
                          <a:latin typeface="Arial" pitchFamily="34" charset="0"/>
                          <a:ea typeface="Times New Roman"/>
                          <a:cs typeface="Arial" pitchFamily="34" charset="0"/>
                        </a:rPr>
                        <a:t>Contribution</a:t>
                      </a:r>
                      <a:r>
                        <a:rPr lang="en-US" sz="1400" b="1" baseline="0" dirty="0" smtClean="0">
                          <a:solidFill>
                            <a:srgbClr val="C00000"/>
                          </a:solidFill>
                          <a:latin typeface="Arial" pitchFamily="34" charset="0"/>
                          <a:ea typeface="Times New Roman"/>
                          <a:cs typeface="Arial" pitchFamily="34" charset="0"/>
                        </a:rPr>
                        <a:t> from VNIIA</a:t>
                      </a:r>
                      <a:endParaRPr lang="ru-RU" sz="1400" b="1" dirty="0">
                        <a:solidFill>
                          <a:srgbClr val="C00000"/>
                        </a:solidFill>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dirty="0">
                        <a:solidFill>
                          <a:srgbClr val="C00000"/>
                        </a:solidFill>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solidFill>
                            <a:srgbClr val="C00000"/>
                          </a:solidFill>
                          <a:latin typeface="Arial" pitchFamily="34" charset="0"/>
                          <a:ea typeface="Times New Roman"/>
                          <a:cs typeface="Arial" pitchFamily="34" charset="0"/>
                        </a:rPr>
                        <a:t>100</a:t>
                      </a:r>
                      <a:endParaRPr lang="ru-RU" sz="1400" b="1" dirty="0">
                        <a:solidFill>
                          <a:srgbClr val="C00000"/>
                        </a:solidFill>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dirty="0">
                        <a:latin typeface="Arial" pitchFamily="34" charset="0"/>
                        <a:ea typeface="Times New Roman"/>
                        <a:cs typeface="Arial" pitchFamily="34" charset="0"/>
                      </a:endParaRPr>
                    </a:p>
                  </a:txBody>
                  <a:tcPr marL="39952" marR="3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Нижний колонтитул 6"/>
          <p:cNvSpPr>
            <a:spLocks noGrp="1"/>
          </p:cNvSpPr>
          <p:nvPr>
            <p:ph type="ftr" sz="quarter" idx="11"/>
          </p:nvPr>
        </p:nvSpPr>
        <p:spPr/>
        <p:txBody>
          <a:bodyPr/>
          <a:lstStyle/>
          <a:p>
            <a:pPr>
              <a:defRPr/>
            </a:pPr>
            <a:r>
              <a:rPr lang="en-US" smtClean="0"/>
              <a:t>Yu.N.Kopatch, PAC for Nuclear Physics 46-th Session</a:t>
            </a:r>
            <a:endParaRPr lang="ru-RU"/>
          </a:p>
        </p:txBody>
      </p:sp>
      <p:grpSp>
        <p:nvGrpSpPr>
          <p:cNvPr id="20" name="Группа 19"/>
          <p:cNvGrpSpPr/>
          <p:nvPr/>
        </p:nvGrpSpPr>
        <p:grpSpPr>
          <a:xfrm>
            <a:off x="107168" y="251464"/>
            <a:ext cx="755192" cy="6394552"/>
            <a:chOff x="107168" y="251464"/>
            <a:chExt cx="755192" cy="6394552"/>
          </a:xfrm>
        </p:grpSpPr>
        <p:pic>
          <p:nvPicPr>
            <p:cNvPr id="21" name="Picture 5"/>
            <p:cNvPicPr>
              <a:picLocks noChangeAspect="1" noChangeArrowheads="1"/>
            </p:cNvPicPr>
            <p:nvPr/>
          </p:nvPicPr>
          <p:blipFill>
            <a:blip r:embed="rId2"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Picture 11"/>
            <p:cNvPicPr>
              <a:picLocks noChangeAspect="1" noChangeArrowheads="1"/>
            </p:cNvPicPr>
            <p:nvPr/>
          </p:nvPicPr>
          <p:blipFill>
            <a:blip r:embed="rId3"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13" descr="http://lrb.jinr.ru/new/dimg/lab22_ru.png"/>
            <p:cNvPicPr>
              <a:picLocks noChangeAspect="1" noChangeArrowheads="1"/>
            </p:cNvPicPr>
            <p:nvPr/>
          </p:nvPicPr>
          <p:blipFill>
            <a:blip r:embed="rId4"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4" name="Picture 14"/>
            <p:cNvPicPr>
              <a:picLocks noChangeAspect="1" noChangeArrowheads="1"/>
            </p:cNvPicPr>
            <p:nvPr/>
          </p:nvPicPr>
          <p:blipFill>
            <a:blip r:embed="rId5"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15"/>
            <p:cNvPicPr>
              <a:picLocks noChangeAspect="1" noChangeArrowheads="1"/>
            </p:cNvPicPr>
            <p:nvPr/>
          </p:nvPicPr>
          <p:blipFill>
            <a:blip r:embed="rId6"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6" name="Группа 1"/>
            <p:cNvGrpSpPr>
              <a:grpSpLocks/>
            </p:cNvGrpSpPr>
            <p:nvPr/>
          </p:nvGrpSpPr>
          <p:grpSpPr bwMode="auto">
            <a:xfrm>
              <a:off x="220397" y="4263564"/>
              <a:ext cx="558229" cy="332305"/>
              <a:chOff x="566735" y="5357797"/>
              <a:chExt cx="2133057" cy="966624"/>
            </a:xfrm>
          </p:grpSpPr>
          <p:pic>
            <p:nvPicPr>
              <p:cNvPr id="31" name="Picture 16"/>
              <p:cNvPicPr>
                <a:picLocks noChangeAspect="1" noChangeArrowheads="1"/>
              </p:cNvPicPr>
              <p:nvPr/>
            </p:nvPicPr>
            <p:blipFill>
              <a:blip r:embed="rId7"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17"/>
              <p:cNvPicPr>
                <a:picLocks noChangeAspect="1" noChangeArrowheads="1"/>
              </p:cNvPicPr>
              <p:nvPr/>
            </p:nvPicPr>
            <p:blipFill>
              <a:blip r:embed="rId8"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27" name="Picture 4" descr="http://theo.inrne.bas.bg/~grah/side9/inrnelogo.g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6"/>
            <p:cNvPicPr>
              <a:picLocks noChangeAspect="1" noChangeArrowheads="1"/>
            </p:cNvPicPr>
            <p:nvPr/>
          </p:nvPicPr>
          <p:blipFill>
            <a:blip r:embed="rId10"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Рисунок 5"/>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Рисунок 29" descr="india.png"/>
            <p:cNvPicPr>
              <a:picLocks noChangeAspect="1"/>
            </p:cNvPicPr>
            <p:nvPr/>
          </p:nvPicPr>
          <p:blipFill>
            <a:blip r:embed="rId12"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0"/>
            <a:ext cx="7499350" cy="800100"/>
          </a:xfrm>
        </p:spPr>
        <p:txBody>
          <a:bodyPr>
            <a:noAutofit/>
          </a:bodyPr>
          <a:lstStyle/>
          <a:p>
            <a:pPr algn="ctr">
              <a:defRPr/>
            </a:pPr>
            <a:r>
              <a:rPr lang="en-US" sz="3200" dirty="0" smtClean="0">
                <a:latin typeface="Arial" pitchFamily="34" charset="0"/>
                <a:cs typeface="Arial" pitchFamily="34" charset="0"/>
              </a:rPr>
              <a:t>Tagged Neutrons Method – TNM</a:t>
            </a:r>
            <a:endParaRPr lang="ru-RU" sz="3200" dirty="0">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pPr>
              <a:defRPr/>
            </a:pPr>
            <a:fld id="{D184C9EA-8AA1-4404-884E-B757C26CB0C4}" type="slidenum">
              <a:rPr lang="ru-RU" smtClean="0"/>
              <a:pPr>
                <a:defRPr/>
              </a:pPr>
              <a:t>2</a:t>
            </a:fld>
            <a:endParaRPr lang="ru-RU"/>
          </a:p>
        </p:txBody>
      </p:sp>
      <p:sp>
        <p:nvSpPr>
          <p:cNvPr id="12293" name="TextBox 4"/>
          <p:cNvSpPr txBox="1">
            <a:spLocks noChangeArrowheads="1"/>
          </p:cNvSpPr>
          <p:nvPr/>
        </p:nvSpPr>
        <p:spPr bwMode="auto">
          <a:xfrm>
            <a:off x="6148157" y="1622132"/>
            <a:ext cx="2408237" cy="2554545"/>
          </a:xfrm>
          <a:prstGeom prst="rect">
            <a:avLst/>
          </a:prstGeom>
          <a:noFill/>
          <a:ln w="9525">
            <a:noFill/>
            <a:miter lim="800000"/>
            <a:headEnd/>
            <a:tailEnd/>
          </a:ln>
        </p:spPr>
        <p:txBody>
          <a:bodyPr>
            <a:spAutoFit/>
          </a:bodyPr>
          <a:lstStyle/>
          <a:p>
            <a:pPr marL="342900" indent="-342900" algn="ctr"/>
            <a:r>
              <a:rPr lang="en-US" sz="1600" u="sng" dirty="0"/>
              <a:t>Main components</a:t>
            </a:r>
            <a:r>
              <a:rPr lang="ru-RU" sz="1600" u="sng" dirty="0"/>
              <a:t>:</a:t>
            </a:r>
          </a:p>
          <a:p>
            <a:pPr marL="342900" indent="-342900">
              <a:buFont typeface="+mj-lt"/>
              <a:buAutoNum type="arabicPeriod"/>
            </a:pPr>
            <a:endParaRPr lang="ru-RU" sz="1600" u="sng" dirty="0"/>
          </a:p>
          <a:p>
            <a:pPr marL="342900" indent="-342900">
              <a:buFont typeface="+mj-lt"/>
              <a:buAutoNum type="arabicPeriod"/>
            </a:pPr>
            <a:r>
              <a:rPr lang="en-US" sz="1600" dirty="0" smtClean="0"/>
              <a:t>Neutron generator with a position </a:t>
            </a:r>
            <a:r>
              <a:rPr lang="en-US" sz="1600" dirty="0"/>
              <a:t>sensitive detector of </a:t>
            </a:r>
            <a:r>
              <a:rPr lang="en-US" sz="1600" dirty="0">
                <a:sym typeface="Symbol" pitchFamily="18" charset="2"/>
              </a:rPr>
              <a:t>-</a:t>
            </a:r>
            <a:r>
              <a:rPr lang="en-US" sz="1600" dirty="0" smtClean="0">
                <a:sym typeface="Symbol" pitchFamily="18" charset="2"/>
              </a:rPr>
              <a:t>particles</a:t>
            </a:r>
            <a:endParaRPr lang="ru-RU" sz="1600" dirty="0"/>
          </a:p>
          <a:p>
            <a:pPr marL="342900" indent="-342900">
              <a:buFont typeface="+mj-lt"/>
              <a:buAutoNum type="arabicPeriod"/>
            </a:pPr>
            <a:r>
              <a:rPr lang="en-US" sz="1600" dirty="0" smtClean="0"/>
              <a:t>Shielding</a:t>
            </a:r>
            <a:endParaRPr lang="en-US" sz="1600" dirty="0"/>
          </a:p>
          <a:p>
            <a:pPr marL="342900" indent="-342900">
              <a:buFont typeface="+mj-lt"/>
              <a:buAutoNum type="arabicPeriod"/>
            </a:pPr>
            <a:r>
              <a:rPr lang="en-US" sz="1600" dirty="0" smtClean="0"/>
              <a:t>Detectors </a:t>
            </a:r>
            <a:r>
              <a:rPr lang="en-US" sz="1600" dirty="0"/>
              <a:t>of </a:t>
            </a:r>
            <a:r>
              <a:rPr lang="ru-RU" sz="1600" dirty="0">
                <a:sym typeface="Symbol" pitchFamily="18" charset="2"/>
              </a:rPr>
              <a:t></a:t>
            </a:r>
            <a:r>
              <a:rPr lang="ru-RU" sz="1600" dirty="0"/>
              <a:t>-</a:t>
            </a:r>
            <a:r>
              <a:rPr lang="en-US" sz="1600" dirty="0"/>
              <a:t>rays </a:t>
            </a:r>
            <a:r>
              <a:rPr lang="ru-RU" sz="1600" dirty="0"/>
              <a:t>/</a:t>
            </a:r>
            <a:r>
              <a:rPr lang="en-US" sz="1600" dirty="0"/>
              <a:t> </a:t>
            </a:r>
            <a:r>
              <a:rPr lang="en-US" sz="1600" dirty="0" smtClean="0"/>
              <a:t>neutrons</a:t>
            </a:r>
          </a:p>
          <a:p>
            <a:pPr marL="342900" indent="-342900">
              <a:buFont typeface="+mj-lt"/>
              <a:buAutoNum type="arabicPeriod"/>
            </a:pPr>
            <a:r>
              <a:rPr lang="en-US" sz="1600" dirty="0" smtClean="0"/>
              <a:t>Sample</a:t>
            </a:r>
            <a:endParaRPr lang="ru-RU" sz="1600" dirty="0"/>
          </a:p>
        </p:txBody>
      </p:sp>
      <p:sp>
        <p:nvSpPr>
          <p:cNvPr id="12294" name="Прямоугольник 5"/>
          <p:cNvSpPr>
            <a:spLocks noChangeArrowheads="1"/>
          </p:cNvSpPr>
          <p:nvPr/>
        </p:nvSpPr>
        <p:spPr bwMode="auto">
          <a:xfrm>
            <a:off x="3051683" y="944724"/>
            <a:ext cx="3661580" cy="338554"/>
          </a:xfrm>
          <a:prstGeom prst="rect">
            <a:avLst/>
          </a:prstGeom>
          <a:noFill/>
          <a:ln w="9525">
            <a:noFill/>
            <a:miter lim="800000"/>
            <a:headEnd/>
            <a:tailEnd/>
          </a:ln>
        </p:spPr>
        <p:txBody>
          <a:bodyPr wrap="none">
            <a:spAutoFit/>
          </a:bodyPr>
          <a:lstStyle/>
          <a:p>
            <a:r>
              <a:rPr lang="en-US" sz="1600" dirty="0">
                <a:solidFill>
                  <a:srgbClr val="FF0000"/>
                </a:solidFill>
              </a:rPr>
              <a:t>d</a:t>
            </a:r>
            <a:r>
              <a:rPr lang="ru-RU" sz="1600" dirty="0">
                <a:solidFill>
                  <a:srgbClr val="FF0000"/>
                </a:solidFill>
              </a:rPr>
              <a:t> </a:t>
            </a:r>
            <a:r>
              <a:rPr lang="ru-RU" sz="1600" dirty="0" smtClean="0">
                <a:solidFill>
                  <a:srgbClr val="FF0000"/>
                </a:solidFill>
              </a:rPr>
              <a:t>+</a:t>
            </a:r>
            <a:r>
              <a:rPr lang="en-US" sz="1600" dirty="0" smtClean="0">
                <a:solidFill>
                  <a:srgbClr val="FF0000"/>
                </a:solidFill>
              </a:rPr>
              <a:t> t </a:t>
            </a:r>
            <a:r>
              <a:rPr lang="ru-RU" sz="1600" dirty="0" smtClean="0">
                <a:solidFill>
                  <a:srgbClr val="FF0000"/>
                </a:solidFill>
                <a:sym typeface="Symbol" pitchFamily="18" charset="2"/>
              </a:rPr>
              <a:t></a:t>
            </a:r>
            <a:r>
              <a:rPr lang="ru-RU" sz="1600" dirty="0" smtClean="0">
                <a:solidFill>
                  <a:srgbClr val="FF0000"/>
                </a:solidFill>
              </a:rPr>
              <a:t> </a:t>
            </a:r>
            <a:r>
              <a:rPr lang="ru-RU" sz="1600" baseline="30000" dirty="0">
                <a:solidFill>
                  <a:srgbClr val="FF0000"/>
                </a:solidFill>
              </a:rPr>
              <a:t>4</a:t>
            </a:r>
            <a:r>
              <a:rPr lang="ru-RU" sz="1600" dirty="0">
                <a:solidFill>
                  <a:srgbClr val="FF0000"/>
                </a:solidFill>
              </a:rPr>
              <a:t>He (3.5М</a:t>
            </a:r>
            <a:r>
              <a:rPr lang="en-US" sz="1600" dirty="0" err="1">
                <a:solidFill>
                  <a:srgbClr val="FF0000"/>
                </a:solidFill>
              </a:rPr>
              <a:t>eV</a:t>
            </a:r>
            <a:r>
              <a:rPr lang="ru-RU" sz="1600" dirty="0">
                <a:solidFill>
                  <a:srgbClr val="FF0000"/>
                </a:solidFill>
              </a:rPr>
              <a:t>)  + </a:t>
            </a:r>
            <a:r>
              <a:rPr lang="ru-RU" sz="1600" dirty="0" err="1">
                <a:solidFill>
                  <a:srgbClr val="FF0000"/>
                </a:solidFill>
              </a:rPr>
              <a:t>n</a:t>
            </a:r>
            <a:r>
              <a:rPr lang="ru-RU" sz="1600" dirty="0">
                <a:solidFill>
                  <a:srgbClr val="FF0000"/>
                </a:solidFill>
              </a:rPr>
              <a:t> (14.1М</a:t>
            </a:r>
            <a:r>
              <a:rPr lang="en-US" sz="1600" dirty="0" err="1">
                <a:solidFill>
                  <a:srgbClr val="FF0000"/>
                </a:solidFill>
              </a:rPr>
              <a:t>eV</a:t>
            </a:r>
            <a:r>
              <a:rPr lang="ru-RU" sz="1600" dirty="0">
                <a:solidFill>
                  <a:srgbClr val="FF0000"/>
                </a:solidFill>
              </a:rPr>
              <a:t>)</a:t>
            </a:r>
          </a:p>
        </p:txBody>
      </p:sp>
      <p:sp>
        <p:nvSpPr>
          <p:cNvPr id="12295" name="TextBox 4"/>
          <p:cNvSpPr txBox="1">
            <a:spLocks noChangeArrowheads="1"/>
          </p:cNvSpPr>
          <p:nvPr/>
        </p:nvSpPr>
        <p:spPr bwMode="auto">
          <a:xfrm>
            <a:off x="1008063" y="4657725"/>
            <a:ext cx="7926387" cy="1870075"/>
          </a:xfrm>
          <a:prstGeom prst="rect">
            <a:avLst/>
          </a:prstGeom>
          <a:noFill/>
          <a:ln w="9525">
            <a:noFill/>
            <a:miter lim="800000"/>
            <a:headEnd/>
            <a:tailEnd/>
          </a:ln>
        </p:spPr>
        <p:txBody>
          <a:bodyPr>
            <a:spAutoFit/>
          </a:bodyPr>
          <a:lstStyle/>
          <a:p>
            <a:pPr algn="ctr">
              <a:lnSpc>
                <a:spcPct val="150000"/>
              </a:lnSpc>
            </a:pPr>
            <a:r>
              <a:rPr lang="en-US" sz="1100" dirty="0"/>
              <a:t>Main advantages of the method</a:t>
            </a:r>
            <a:r>
              <a:rPr lang="ru-RU" sz="1100" dirty="0"/>
              <a:t>:</a:t>
            </a:r>
          </a:p>
          <a:p>
            <a:pPr algn="just">
              <a:lnSpc>
                <a:spcPct val="150000"/>
              </a:lnSpc>
              <a:buFont typeface="Arial" pitchFamily="34" charset="0"/>
              <a:buChar char="•"/>
            </a:pPr>
            <a:r>
              <a:rPr lang="en-US" sz="1100" dirty="0">
                <a:solidFill>
                  <a:srgbClr val="0D21B3"/>
                </a:solidFill>
                <a:sym typeface="Symbol" pitchFamily="18" charset="2"/>
              </a:rPr>
              <a:t> Precise determination of the number of neutrons hitting the target: each neutron is “tagged” by the </a:t>
            </a:r>
            <a:r>
              <a:rPr lang="ru-RU" sz="1100" dirty="0">
                <a:solidFill>
                  <a:srgbClr val="0D21B3"/>
                </a:solidFill>
                <a:sym typeface="Symbol" pitchFamily="18" charset="2"/>
              </a:rPr>
              <a:t>-</a:t>
            </a:r>
            <a:r>
              <a:rPr lang="en-US" sz="1100" dirty="0">
                <a:solidFill>
                  <a:srgbClr val="0D21B3"/>
                </a:solidFill>
                <a:sym typeface="Symbol" pitchFamily="18" charset="2"/>
              </a:rPr>
              <a:t>detector </a:t>
            </a:r>
          </a:p>
          <a:p>
            <a:pPr algn="just">
              <a:lnSpc>
                <a:spcPct val="150000"/>
              </a:lnSpc>
              <a:buFont typeface="Arial" pitchFamily="34" charset="0"/>
              <a:buChar char="•"/>
            </a:pPr>
            <a:r>
              <a:rPr lang="en-US" sz="1100" dirty="0">
                <a:solidFill>
                  <a:srgbClr val="0D21B3"/>
                </a:solidFill>
              </a:rPr>
              <a:t> Information about space and time location of the interaction of the neutron with a target (X,Y-coordinates are given by the pixels of the </a:t>
            </a:r>
            <a:r>
              <a:rPr lang="ru-RU" sz="1100" dirty="0">
                <a:solidFill>
                  <a:srgbClr val="0D21B3"/>
                </a:solidFill>
                <a:sym typeface="Symbol" pitchFamily="18" charset="2"/>
              </a:rPr>
              <a:t>-</a:t>
            </a:r>
            <a:r>
              <a:rPr lang="en-US" sz="1100" dirty="0">
                <a:solidFill>
                  <a:srgbClr val="0D21B3"/>
                </a:solidFill>
                <a:sym typeface="Symbol" pitchFamily="18" charset="2"/>
              </a:rPr>
              <a:t>detector; </a:t>
            </a:r>
            <a:r>
              <a:rPr lang="en-US" sz="1100" dirty="0" err="1">
                <a:solidFill>
                  <a:srgbClr val="0D21B3"/>
                </a:solidFill>
                <a:sym typeface="Symbol" pitchFamily="18" charset="2"/>
              </a:rPr>
              <a:t>Z,t</a:t>
            </a:r>
            <a:r>
              <a:rPr lang="en-US" sz="1100" dirty="0">
                <a:solidFill>
                  <a:srgbClr val="0D21B3"/>
                </a:solidFill>
                <a:sym typeface="Symbol" pitchFamily="18" charset="2"/>
              </a:rPr>
              <a:t>-coordinates are defined by the time-of-flight)</a:t>
            </a:r>
            <a:endParaRPr lang="en-US" sz="1100" dirty="0">
              <a:solidFill>
                <a:srgbClr val="0D21B3"/>
              </a:solidFill>
            </a:endParaRPr>
          </a:p>
          <a:p>
            <a:pPr algn="just">
              <a:lnSpc>
                <a:spcPct val="150000"/>
              </a:lnSpc>
              <a:buFont typeface="Arial" pitchFamily="34" charset="0"/>
              <a:buChar char="•"/>
            </a:pPr>
            <a:r>
              <a:rPr lang="en-US" sz="1100" dirty="0">
                <a:solidFill>
                  <a:srgbClr val="0D21B3"/>
                </a:solidFill>
                <a:sym typeface="Symbol" pitchFamily="18" charset="2"/>
              </a:rPr>
              <a:t> Due to the selection of a small space-time volume of interaction (</a:t>
            </a:r>
            <a:r>
              <a:rPr lang="en-US" sz="1100" dirty="0" err="1">
                <a:solidFill>
                  <a:srgbClr val="0D21B3"/>
                </a:solidFill>
                <a:sym typeface="Symbol" pitchFamily="18" charset="2"/>
              </a:rPr>
              <a:t>voxel</a:t>
            </a:r>
            <a:r>
              <a:rPr lang="en-US" sz="1100" dirty="0">
                <a:solidFill>
                  <a:srgbClr val="0D21B3"/>
                </a:solidFill>
                <a:sym typeface="Symbol" pitchFamily="18" charset="2"/>
              </a:rPr>
              <a:t>) the contribution of background is significantly reduced</a:t>
            </a:r>
          </a:p>
          <a:p>
            <a:pPr algn="just">
              <a:lnSpc>
                <a:spcPct val="150000"/>
              </a:lnSpc>
              <a:buFont typeface="Arial" pitchFamily="34" charset="0"/>
              <a:buChar char="•"/>
            </a:pPr>
            <a:r>
              <a:rPr lang="en-US" sz="1100" dirty="0">
                <a:solidFill>
                  <a:srgbClr val="0D21B3"/>
                </a:solidFill>
              </a:rPr>
              <a:t> The method allows to identify different elements and substances using their characteristic gamma-rays</a:t>
            </a:r>
          </a:p>
        </p:txBody>
      </p:sp>
      <p:sp>
        <p:nvSpPr>
          <p:cNvPr id="8" name="Нижний колонтитул 7"/>
          <p:cNvSpPr>
            <a:spLocks noGrp="1"/>
          </p:cNvSpPr>
          <p:nvPr>
            <p:ph type="ftr" sz="quarter" idx="11"/>
          </p:nvPr>
        </p:nvSpPr>
        <p:spPr/>
        <p:txBody>
          <a:bodyPr/>
          <a:lstStyle/>
          <a:p>
            <a:pPr>
              <a:defRPr/>
            </a:pPr>
            <a:r>
              <a:rPr lang="en-US" smtClean="0"/>
              <a:t>Yu.N.Kopatch, PAC for Nuclear Physics 46-th Session</a:t>
            </a:r>
            <a:endParaRPr lang="ru-RU"/>
          </a:p>
        </p:txBody>
      </p:sp>
      <p:pic>
        <p:nvPicPr>
          <p:cNvPr id="10" name="Picture 80"/>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196" t="5604" r="2411" b="10614"/>
          <a:stretch/>
        </p:blipFill>
        <p:spPr bwMode="auto">
          <a:xfrm>
            <a:off x="1435100" y="1622132"/>
            <a:ext cx="4018798" cy="30355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TextBox 10"/>
          <p:cNvSpPr txBox="1"/>
          <p:nvPr/>
        </p:nvSpPr>
        <p:spPr>
          <a:xfrm>
            <a:off x="1435100" y="1955393"/>
            <a:ext cx="312906" cy="369332"/>
          </a:xfrm>
          <a:prstGeom prst="rect">
            <a:avLst/>
          </a:prstGeom>
          <a:noFill/>
        </p:spPr>
        <p:txBody>
          <a:bodyPr wrap="none" rtlCol="0">
            <a:spAutoFit/>
          </a:bodyPr>
          <a:lstStyle/>
          <a:p>
            <a:r>
              <a:rPr lang="en-US" dirty="0" smtClean="0"/>
              <a:t>1</a:t>
            </a:r>
            <a:endParaRPr lang="ru-RU" dirty="0"/>
          </a:p>
        </p:txBody>
      </p:sp>
      <p:cxnSp>
        <p:nvCxnSpPr>
          <p:cNvPr id="13" name="Прямая со стрелкой 12"/>
          <p:cNvCxnSpPr>
            <a:stCxn id="11" idx="2"/>
          </p:cNvCxnSpPr>
          <p:nvPr/>
        </p:nvCxnSpPr>
        <p:spPr>
          <a:xfrm>
            <a:off x="1591553" y="2324725"/>
            <a:ext cx="156453"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13538" y="1738461"/>
            <a:ext cx="312906" cy="369332"/>
          </a:xfrm>
          <a:prstGeom prst="rect">
            <a:avLst/>
          </a:prstGeom>
          <a:noFill/>
        </p:spPr>
        <p:txBody>
          <a:bodyPr wrap="none" rtlCol="0">
            <a:spAutoFit/>
          </a:bodyPr>
          <a:lstStyle/>
          <a:p>
            <a:r>
              <a:rPr lang="en-US" dirty="0" smtClean="0"/>
              <a:t>2</a:t>
            </a:r>
            <a:endParaRPr lang="ru-RU" dirty="0"/>
          </a:p>
        </p:txBody>
      </p:sp>
      <p:cxnSp>
        <p:nvCxnSpPr>
          <p:cNvPr id="17" name="Прямая со стрелкой 16"/>
          <p:cNvCxnSpPr/>
          <p:nvPr/>
        </p:nvCxnSpPr>
        <p:spPr>
          <a:xfrm>
            <a:off x="2369991" y="2117085"/>
            <a:ext cx="156453"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97714" y="1487626"/>
            <a:ext cx="312906" cy="369332"/>
          </a:xfrm>
          <a:prstGeom prst="rect">
            <a:avLst/>
          </a:prstGeom>
          <a:noFill/>
        </p:spPr>
        <p:txBody>
          <a:bodyPr wrap="none" rtlCol="0">
            <a:spAutoFit/>
          </a:bodyPr>
          <a:lstStyle/>
          <a:p>
            <a:r>
              <a:rPr lang="en-US" dirty="0"/>
              <a:t>3</a:t>
            </a:r>
            <a:endParaRPr lang="ru-RU" dirty="0"/>
          </a:p>
        </p:txBody>
      </p:sp>
      <p:cxnSp>
        <p:nvCxnSpPr>
          <p:cNvPr id="20" name="Прямая со стрелкой 19"/>
          <p:cNvCxnSpPr>
            <a:stCxn id="19" idx="2"/>
          </p:cNvCxnSpPr>
          <p:nvPr/>
        </p:nvCxnSpPr>
        <p:spPr>
          <a:xfrm flipH="1">
            <a:off x="3617695" y="1856958"/>
            <a:ext cx="336472" cy="2508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19" idx="2"/>
          </p:cNvCxnSpPr>
          <p:nvPr/>
        </p:nvCxnSpPr>
        <p:spPr>
          <a:xfrm>
            <a:off x="3954167" y="1856958"/>
            <a:ext cx="308040" cy="2508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89802" y="1487626"/>
            <a:ext cx="312906" cy="369332"/>
          </a:xfrm>
          <a:prstGeom prst="rect">
            <a:avLst/>
          </a:prstGeom>
          <a:noFill/>
        </p:spPr>
        <p:txBody>
          <a:bodyPr wrap="none" rtlCol="0">
            <a:spAutoFit/>
          </a:bodyPr>
          <a:lstStyle/>
          <a:p>
            <a:r>
              <a:rPr lang="en-US" dirty="0" smtClean="0"/>
              <a:t>4</a:t>
            </a:r>
            <a:endParaRPr lang="ru-RU" dirty="0"/>
          </a:p>
        </p:txBody>
      </p:sp>
      <p:cxnSp>
        <p:nvCxnSpPr>
          <p:cNvPr id="21" name="Прямая со стрелкой 20"/>
          <p:cNvCxnSpPr/>
          <p:nvPr/>
        </p:nvCxnSpPr>
        <p:spPr>
          <a:xfrm flipH="1">
            <a:off x="4110620" y="1856958"/>
            <a:ext cx="479182" cy="11158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3954167" y="2972797"/>
            <a:ext cx="95575"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3" name="Группа 22"/>
          <p:cNvGrpSpPr/>
          <p:nvPr/>
        </p:nvGrpSpPr>
        <p:grpSpPr>
          <a:xfrm>
            <a:off x="107168" y="251464"/>
            <a:ext cx="755192" cy="6394552"/>
            <a:chOff x="107168" y="251464"/>
            <a:chExt cx="755192" cy="6394552"/>
          </a:xfrm>
        </p:grpSpPr>
        <p:pic>
          <p:nvPicPr>
            <p:cNvPr id="24"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8"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0" name="Группа 1"/>
            <p:cNvGrpSpPr>
              <a:grpSpLocks/>
            </p:cNvGrpSpPr>
            <p:nvPr/>
          </p:nvGrpSpPr>
          <p:grpSpPr bwMode="auto">
            <a:xfrm>
              <a:off x="220397" y="4263564"/>
              <a:ext cx="558229" cy="332305"/>
              <a:chOff x="566735" y="5357797"/>
              <a:chExt cx="2133057" cy="966624"/>
            </a:xfrm>
          </p:grpSpPr>
          <p:pic>
            <p:nvPicPr>
              <p:cNvPr id="35"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6"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1"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Рисунок 33" descr="india.png"/>
            <p:cNvPicPr>
              <a:picLocks noChangeAspect="1"/>
            </p:cNvPicPr>
            <p:nvPr/>
          </p:nvPicPr>
          <p:blipFill>
            <a:blip r:embed="rId13"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6375" y="274638"/>
            <a:ext cx="4527550" cy="1143000"/>
          </a:xfrm>
        </p:spPr>
        <p:txBody>
          <a:bodyPr/>
          <a:lstStyle/>
          <a:p>
            <a:pPr algn="ctr">
              <a:defRPr/>
            </a:pPr>
            <a:r>
              <a:rPr lang="en-US" dirty="0" smtClean="0"/>
              <a:t>Summary</a:t>
            </a:r>
            <a:endParaRPr lang="ru-RU" dirty="0"/>
          </a:p>
        </p:txBody>
      </p:sp>
      <p:sp>
        <p:nvSpPr>
          <p:cNvPr id="3" name="Нижний колонтитул 2"/>
          <p:cNvSpPr>
            <a:spLocks noGrp="1"/>
          </p:cNvSpPr>
          <p:nvPr>
            <p:ph type="ftr" sz="quarter" idx="11"/>
          </p:nvPr>
        </p:nvSpPr>
        <p:spPr/>
        <p:txBody>
          <a:bodyPr/>
          <a:lstStyle/>
          <a:p>
            <a:pPr>
              <a:defRPr/>
            </a:pPr>
            <a:r>
              <a:rPr lang="en-US" smtClean="0"/>
              <a:t>Yu.N.Kopatch, PAC for Nuclear Physics 46-th Session</a:t>
            </a:r>
            <a:endParaRPr lang="ru-RU"/>
          </a:p>
        </p:txBody>
      </p:sp>
      <p:sp>
        <p:nvSpPr>
          <p:cNvPr id="4" name="Номер слайда 3"/>
          <p:cNvSpPr>
            <a:spLocks noGrp="1"/>
          </p:cNvSpPr>
          <p:nvPr>
            <p:ph type="sldNum" sz="quarter" idx="12"/>
          </p:nvPr>
        </p:nvSpPr>
        <p:spPr/>
        <p:txBody>
          <a:bodyPr/>
          <a:lstStyle/>
          <a:p>
            <a:pPr>
              <a:defRPr/>
            </a:pPr>
            <a:fld id="{ABD7AB1D-AE24-4D49-B868-9E3B923CE152}" type="slidenum">
              <a:rPr lang="ru-RU" smtClean="0"/>
              <a:pPr>
                <a:defRPr/>
              </a:pPr>
              <a:t>20</a:t>
            </a:fld>
            <a:endParaRPr lang="ru-RU"/>
          </a:p>
        </p:txBody>
      </p:sp>
      <p:sp>
        <p:nvSpPr>
          <p:cNvPr id="26629" name="TextBox 4"/>
          <p:cNvSpPr txBox="1">
            <a:spLocks noChangeArrowheads="1"/>
          </p:cNvSpPr>
          <p:nvPr/>
        </p:nvSpPr>
        <p:spPr bwMode="auto">
          <a:xfrm>
            <a:off x="1355725" y="1417638"/>
            <a:ext cx="7254875" cy="4093428"/>
          </a:xfrm>
          <a:prstGeom prst="rect">
            <a:avLst/>
          </a:prstGeom>
          <a:noFill/>
          <a:ln w="9525">
            <a:noFill/>
            <a:miter lim="800000"/>
            <a:headEnd/>
            <a:tailEnd/>
          </a:ln>
        </p:spPr>
        <p:txBody>
          <a:bodyPr>
            <a:spAutoFit/>
          </a:bodyPr>
          <a:lstStyle/>
          <a:p>
            <a:pPr algn="just">
              <a:buFont typeface="Arial" pitchFamily="34" charset="0"/>
              <a:buChar char="•"/>
            </a:pPr>
            <a:r>
              <a:rPr lang="en-US" sz="2000" dirty="0"/>
              <a:t> The project aimed at the experimental investigations in the field of basic and applied nuclear physics using tagged neutron beam is proposed </a:t>
            </a:r>
            <a:r>
              <a:rPr lang="en-US" sz="2000" dirty="0" smtClean="0"/>
              <a:t>to be extended in </a:t>
            </a:r>
            <a:r>
              <a:rPr lang="en-US" sz="2000" dirty="0"/>
              <a:t>the framework of the theme </a:t>
            </a:r>
            <a:r>
              <a:rPr lang="en-US" sz="2000" dirty="0" smtClean="0"/>
              <a:t>1128 </a:t>
            </a:r>
            <a:r>
              <a:rPr lang="en-US" sz="2000" dirty="0"/>
              <a:t>(FLNP) with participation of 4 JINR laboratories and </a:t>
            </a:r>
            <a:r>
              <a:rPr lang="en-US" sz="2000" dirty="0" smtClean="0"/>
              <a:t>7 </a:t>
            </a:r>
            <a:r>
              <a:rPr lang="en-US" sz="2000" dirty="0"/>
              <a:t>external institutes.</a:t>
            </a:r>
          </a:p>
          <a:p>
            <a:pPr algn="just">
              <a:buFont typeface="Arial" pitchFamily="34" charset="0"/>
              <a:buChar char="•"/>
            </a:pPr>
            <a:endParaRPr lang="en-US" sz="2000" dirty="0"/>
          </a:p>
          <a:p>
            <a:pPr algn="just">
              <a:buFont typeface="Arial" pitchFamily="34" charset="0"/>
              <a:buChar char="•"/>
            </a:pPr>
            <a:r>
              <a:rPr lang="en-US" sz="2000" dirty="0"/>
              <a:t> Total funding of </a:t>
            </a:r>
            <a:r>
              <a:rPr lang="en-US" sz="2000" i="1" u="sng" dirty="0" smtClean="0">
                <a:solidFill>
                  <a:srgbClr val="FF0000"/>
                </a:solidFill>
              </a:rPr>
              <a:t>450 </a:t>
            </a:r>
            <a:r>
              <a:rPr lang="en-US" sz="2000" i="1" u="sng" dirty="0">
                <a:solidFill>
                  <a:srgbClr val="FF0000"/>
                </a:solidFill>
              </a:rPr>
              <a:t>k$</a:t>
            </a:r>
            <a:r>
              <a:rPr lang="en-US" sz="2000" dirty="0">
                <a:solidFill>
                  <a:srgbClr val="FF0000"/>
                </a:solidFill>
              </a:rPr>
              <a:t> </a:t>
            </a:r>
            <a:r>
              <a:rPr lang="en-US" sz="2000" dirty="0" smtClean="0"/>
              <a:t>is </a:t>
            </a:r>
            <a:r>
              <a:rPr lang="en-US" sz="2000" dirty="0"/>
              <a:t>requested for 3 years.</a:t>
            </a:r>
          </a:p>
          <a:p>
            <a:pPr algn="just">
              <a:buFont typeface="Arial" pitchFamily="34" charset="0"/>
              <a:buChar char="•"/>
            </a:pPr>
            <a:endParaRPr lang="en-US" sz="2000" dirty="0"/>
          </a:p>
          <a:p>
            <a:pPr algn="just">
              <a:buFont typeface="Arial" pitchFamily="34" charset="0"/>
              <a:buChar char="•"/>
            </a:pPr>
            <a:r>
              <a:rPr lang="en-US" sz="2000" dirty="0"/>
              <a:t> </a:t>
            </a:r>
            <a:r>
              <a:rPr lang="en-US" sz="2000" dirty="0" smtClean="0"/>
              <a:t>A large part of the </a:t>
            </a:r>
            <a:r>
              <a:rPr lang="en-US" sz="2000" dirty="0"/>
              <a:t>equipment </a:t>
            </a:r>
            <a:r>
              <a:rPr lang="en-US" sz="2000" dirty="0" smtClean="0"/>
              <a:t>including ING-27 neutron generator (contribution by VNIIA) is </a:t>
            </a:r>
            <a:r>
              <a:rPr lang="en-US" sz="2000" dirty="0"/>
              <a:t>already available.</a:t>
            </a:r>
          </a:p>
          <a:p>
            <a:pPr algn="just">
              <a:buFont typeface="Arial" pitchFamily="34" charset="0"/>
              <a:buChar char="•"/>
            </a:pPr>
            <a:endParaRPr lang="en-US" sz="2000" dirty="0"/>
          </a:p>
          <a:p>
            <a:pPr algn="just">
              <a:buFont typeface="Arial" pitchFamily="34" charset="0"/>
              <a:buChar char="•"/>
            </a:pPr>
            <a:r>
              <a:rPr lang="en-US" sz="2000" dirty="0"/>
              <a:t> Good experience of the teams participating in the project assures its successful realization.</a:t>
            </a:r>
            <a:endParaRPr lang="ru-RU" sz="2000" dirty="0"/>
          </a:p>
        </p:txBody>
      </p:sp>
      <p:grpSp>
        <p:nvGrpSpPr>
          <p:cNvPr id="18" name="Группа 17"/>
          <p:cNvGrpSpPr/>
          <p:nvPr/>
        </p:nvGrpSpPr>
        <p:grpSpPr>
          <a:xfrm>
            <a:off x="107168" y="251464"/>
            <a:ext cx="755192" cy="6394552"/>
            <a:chOff x="107168" y="251464"/>
            <a:chExt cx="755192" cy="6394552"/>
          </a:xfrm>
        </p:grpSpPr>
        <p:pic>
          <p:nvPicPr>
            <p:cNvPr id="19" name="Picture 5"/>
            <p:cNvPicPr>
              <a:picLocks noChangeAspect="1" noChangeArrowheads="1"/>
            </p:cNvPicPr>
            <p:nvPr/>
          </p:nvPicPr>
          <p:blipFill>
            <a:blip r:embed="rId2"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11"/>
            <p:cNvPicPr>
              <a:picLocks noChangeAspect="1" noChangeArrowheads="1"/>
            </p:cNvPicPr>
            <p:nvPr/>
          </p:nvPicPr>
          <p:blipFill>
            <a:blip r:embed="rId3"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13" descr="http://lrb.jinr.ru/new/dimg/lab22_ru.png"/>
            <p:cNvPicPr>
              <a:picLocks noChangeAspect="1" noChangeArrowheads="1"/>
            </p:cNvPicPr>
            <p:nvPr/>
          </p:nvPicPr>
          <p:blipFill>
            <a:blip r:embed="rId4"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2" name="Picture 14"/>
            <p:cNvPicPr>
              <a:picLocks noChangeAspect="1" noChangeArrowheads="1"/>
            </p:cNvPicPr>
            <p:nvPr/>
          </p:nvPicPr>
          <p:blipFill>
            <a:blip r:embed="rId5"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15"/>
            <p:cNvPicPr>
              <a:picLocks noChangeAspect="1" noChangeArrowheads="1"/>
            </p:cNvPicPr>
            <p:nvPr/>
          </p:nvPicPr>
          <p:blipFill>
            <a:blip r:embed="rId6"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4" name="Группа 1"/>
            <p:cNvGrpSpPr>
              <a:grpSpLocks/>
            </p:cNvGrpSpPr>
            <p:nvPr/>
          </p:nvGrpSpPr>
          <p:grpSpPr bwMode="auto">
            <a:xfrm>
              <a:off x="220397" y="4263564"/>
              <a:ext cx="558229" cy="332305"/>
              <a:chOff x="566735" y="5357797"/>
              <a:chExt cx="2133057" cy="966624"/>
            </a:xfrm>
          </p:grpSpPr>
          <p:pic>
            <p:nvPicPr>
              <p:cNvPr id="29" name="Picture 16"/>
              <p:cNvPicPr>
                <a:picLocks noChangeAspect="1" noChangeArrowheads="1"/>
              </p:cNvPicPr>
              <p:nvPr/>
            </p:nvPicPr>
            <p:blipFill>
              <a:blip r:embed="rId7"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17"/>
              <p:cNvPicPr>
                <a:picLocks noChangeAspect="1" noChangeArrowheads="1"/>
              </p:cNvPicPr>
              <p:nvPr/>
            </p:nvPicPr>
            <p:blipFill>
              <a:blip r:embed="rId8"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25" name="Picture 4" descr="http://theo.inrne.bas.bg/~grah/side9/inrnelogo.g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6"/>
            <p:cNvPicPr>
              <a:picLocks noChangeAspect="1" noChangeArrowheads="1"/>
            </p:cNvPicPr>
            <p:nvPr/>
          </p:nvPicPr>
          <p:blipFill>
            <a:blip r:embed="rId10"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Рисунок 5"/>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Рисунок 27" descr="india.png"/>
            <p:cNvPicPr>
              <a:picLocks noChangeAspect="1"/>
            </p:cNvPicPr>
            <p:nvPr/>
          </p:nvPicPr>
          <p:blipFill>
            <a:blip r:embed="rId12"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2913" y="2370138"/>
            <a:ext cx="6900862" cy="1789112"/>
          </a:xfrm>
        </p:spPr>
        <p:txBody>
          <a:bodyPr>
            <a:noAutofit/>
          </a:bodyPr>
          <a:lstStyle/>
          <a:p>
            <a:pPr algn="ctr">
              <a:defRPr/>
            </a:pPr>
            <a:r>
              <a:rPr lang="en-US" sz="5400" i="1" dirty="0" smtClean="0"/>
              <a:t>Thank you </a:t>
            </a:r>
            <a:br>
              <a:rPr lang="en-US" sz="5400" i="1" dirty="0" smtClean="0"/>
            </a:br>
            <a:r>
              <a:rPr lang="en-US" sz="5400" i="1" dirty="0" smtClean="0"/>
              <a:t>for your attention</a:t>
            </a:r>
            <a:endParaRPr lang="ru-RU" sz="5400" i="1" dirty="0"/>
          </a:p>
        </p:txBody>
      </p:sp>
      <p:sp>
        <p:nvSpPr>
          <p:cNvPr id="3" name="Номер слайда 2"/>
          <p:cNvSpPr>
            <a:spLocks noGrp="1"/>
          </p:cNvSpPr>
          <p:nvPr>
            <p:ph type="sldNum" sz="quarter" idx="12"/>
          </p:nvPr>
        </p:nvSpPr>
        <p:spPr/>
        <p:txBody>
          <a:bodyPr/>
          <a:lstStyle/>
          <a:p>
            <a:pPr>
              <a:defRPr/>
            </a:pPr>
            <a:fld id="{DFDBDC84-8731-4A59-93F3-CC6670103EC8}" type="slidenum">
              <a:rPr lang="ru-RU" smtClean="0"/>
              <a:pPr>
                <a:defRPr/>
              </a:pPr>
              <a:t>21</a:t>
            </a:fld>
            <a:endParaRPr lang="ru-RU"/>
          </a:p>
        </p:txBody>
      </p:sp>
      <p:sp>
        <p:nvSpPr>
          <p:cNvPr id="4" name="Нижний колонтитул 3"/>
          <p:cNvSpPr>
            <a:spLocks noGrp="1"/>
          </p:cNvSpPr>
          <p:nvPr>
            <p:ph type="ftr" sz="quarter" idx="11"/>
          </p:nvPr>
        </p:nvSpPr>
        <p:spPr/>
        <p:txBody>
          <a:bodyPr/>
          <a:lstStyle/>
          <a:p>
            <a:pPr>
              <a:defRPr/>
            </a:pPr>
            <a:r>
              <a:rPr lang="en-US" smtClean="0"/>
              <a:t>Yu.N.Kopatch, PAC for Nuclear Physics 46-th Session</a:t>
            </a:r>
            <a:endParaRPr lang="ru-RU"/>
          </a:p>
        </p:txBody>
      </p:sp>
      <p:grpSp>
        <p:nvGrpSpPr>
          <p:cNvPr id="17" name="Группа 16"/>
          <p:cNvGrpSpPr/>
          <p:nvPr/>
        </p:nvGrpSpPr>
        <p:grpSpPr>
          <a:xfrm>
            <a:off x="107168" y="251464"/>
            <a:ext cx="755192" cy="6394552"/>
            <a:chOff x="107168" y="251464"/>
            <a:chExt cx="755192" cy="6394552"/>
          </a:xfrm>
        </p:grpSpPr>
        <p:pic>
          <p:nvPicPr>
            <p:cNvPr id="18" name="Picture 5"/>
            <p:cNvPicPr>
              <a:picLocks noChangeAspect="1" noChangeArrowheads="1"/>
            </p:cNvPicPr>
            <p:nvPr/>
          </p:nvPicPr>
          <p:blipFill>
            <a:blip r:embed="rId2"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Picture 11"/>
            <p:cNvPicPr>
              <a:picLocks noChangeAspect="1" noChangeArrowheads="1"/>
            </p:cNvPicPr>
            <p:nvPr/>
          </p:nvPicPr>
          <p:blipFill>
            <a:blip r:embed="rId3"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13" descr="http://lrb.jinr.ru/new/dimg/lab22_ru.png"/>
            <p:cNvPicPr>
              <a:picLocks noChangeAspect="1" noChangeArrowheads="1"/>
            </p:cNvPicPr>
            <p:nvPr/>
          </p:nvPicPr>
          <p:blipFill>
            <a:blip r:embed="rId4"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1" name="Picture 14"/>
            <p:cNvPicPr>
              <a:picLocks noChangeAspect="1" noChangeArrowheads="1"/>
            </p:cNvPicPr>
            <p:nvPr/>
          </p:nvPicPr>
          <p:blipFill>
            <a:blip r:embed="rId5"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Picture 15"/>
            <p:cNvPicPr>
              <a:picLocks noChangeAspect="1" noChangeArrowheads="1"/>
            </p:cNvPicPr>
            <p:nvPr/>
          </p:nvPicPr>
          <p:blipFill>
            <a:blip r:embed="rId6"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3" name="Группа 1"/>
            <p:cNvGrpSpPr>
              <a:grpSpLocks/>
            </p:cNvGrpSpPr>
            <p:nvPr/>
          </p:nvGrpSpPr>
          <p:grpSpPr bwMode="auto">
            <a:xfrm>
              <a:off x="220397" y="4263564"/>
              <a:ext cx="558229" cy="332305"/>
              <a:chOff x="566735" y="5357797"/>
              <a:chExt cx="2133057" cy="966624"/>
            </a:xfrm>
          </p:grpSpPr>
          <p:pic>
            <p:nvPicPr>
              <p:cNvPr id="28" name="Picture 16"/>
              <p:cNvPicPr>
                <a:picLocks noChangeAspect="1" noChangeArrowheads="1"/>
              </p:cNvPicPr>
              <p:nvPr/>
            </p:nvPicPr>
            <p:blipFill>
              <a:blip r:embed="rId7"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17"/>
              <p:cNvPicPr>
                <a:picLocks noChangeAspect="1" noChangeArrowheads="1"/>
              </p:cNvPicPr>
              <p:nvPr/>
            </p:nvPicPr>
            <p:blipFill>
              <a:blip r:embed="rId8"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24" name="Picture 4" descr="http://theo.inrne.bas.bg/~grah/side9/inrnelogo.g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6"/>
            <p:cNvPicPr>
              <a:picLocks noChangeAspect="1" noChangeArrowheads="1"/>
            </p:cNvPicPr>
            <p:nvPr/>
          </p:nvPicPr>
          <p:blipFill>
            <a:blip r:embed="rId10"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Рисунок 5"/>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Рисунок 26" descr="india.png"/>
            <p:cNvPicPr>
              <a:picLocks noChangeAspect="1"/>
            </p:cNvPicPr>
            <p:nvPr/>
          </p:nvPicPr>
          <p:blipFill>
            <a:blip r:embed="rId12"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4438" y="0"/>
            <a:ext cx="5472112" cy="765175"/>
          </a:xfrm>
        </p:spPr>
        <p:txBody>
          <a:bodyPr>
            <a:noAutofit/>
          </a:bodyPr>
          <a:lstStyle/>
          <a:p>
            <a:pPr algn="ctr">
              <a:defRPr/>
            </a:pPr>
            <a:r>
              <a:rPr lang="en-US" sz="3200" b="1" dirty="0" smtClean="0">
                <a:latin typeface="Arial" pitchFamily="34" charset="0"/>
                <a:cs typeface="Arial" pitchFamily="34" charset="0"/>
              </a:rPr>
              <a:t>Aims of the project</a:t>
            </a:r>
            <a:endParaRPr lang="ru-RU" sz="3200" b="1" dirty="0">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pPr>
              <a:defRPr/>
            </a:pPr>
            <a:fld id="{C936956B-FFE8-4647-9C5B-DF87E00CC76E}" type="slidenum">
              <a:rPr lang="ru-RU" smtClean="0">
                <a:solidFill>
                  <a:schemeClr val="accent3"/>
                </a:solidFill>
              </a:rPr>
              <a:pPr>
                <a:defRPr/>
              </a:pPr>
              <a:t>3</a:t>
            </a:fld>
            <a:endParaRPr lang="ru-RU">
              <a:solidFill>
                <a:schemeClr val="accent3"/>
              </a:solidFill>
            </a:endParaRPr>
          </a:p>
        </p:txBody>
      </p:sp>
      <p:sp>
        <p:nvSpPr>
          <p:cNvPr id="13316" name="TextBox 5"/>
          <p:cNvSpPr txBox="1">
            <a:spLocks noChangeArrowheads="1"/>
          </p:cNvSpPr>
          <p:nvPr/>
        </p:nvSpPr>
        <p:spPr bwMode="auto">
          <a:xfrm>
            <a:off x="5181600" y="1135063"/>
            <a:ext cx="3889375" cy="1200150"/>
          </a:xfrm>
          <a:prstGeom prst="rect">
            <a:avLst/>
          </a:prstGeom>
          <a:noFill/>
          <a:ln w="19050">
            <a:solidFill>
              <a:schemeClr val="accent1"/>
            </a:solidFill>
            <a:miter lim="800000"/>
            <a:headEnd/>
            <a:tailEnd/>
          </a:ln>
        </p:spPr>
        <p:txBody>
          <a:bodyPr>
            <a:spAutoFit/>
          </a:bodyPr>
          <a:lstStyle/>
          <a:p>
            <a:pPr indent="19050"/>
            <a:r>
              <a:rPr lang="en-US"/>
              <a:t>Development of the tagged neutron method for identification of a wider range of elements and substances</a:t>
            </a:r>
            <a:endParaRPr lang="ru-RU"/>
          </a:p>
        </p:txBody>
      </p:sp>
      <p:sp>
        <p:nvSpPr>
          <p:cNvPr id="13317" name="TextBox 6"/>
          <p:cNvSpPr txBox="1">
            <a:spLocks noChangeArrowheads="1"/>
          </p:cNvSpPr>
          <p:nvPr/>
        </p:nvSpPr>
        <p:spPr bwMode="auto">
          <a:xfrm>
            <a:off x="1030288" y="1166813"/>
            <a:ext cx="3851275" cy="1200150"/>
          </a:xfrm>
          <a:prstGeom prst="rect">
            <a:avLst/>
          </a:prstGeom>
          <a:noFill/>
          <a:ln w="19050">
            <a:solidFill>
              <a:schemeClr val="accent1"/>
            </a:solidFill>
            <a:miter lim="800000"/>
            <a:headEnd/>
            <a:tailEnd/>
          </a:ln>
        </p:spPr>
        <p:txBody>
          <a:bodyPr>
            <a:spAutoFit/>
          </a:bodyPr>
          <a:lstStyle/>
          <a:p>
            <a:pPr indent="19050"/>
            <a:r>
              <a:rPr lang="en-US"/>
              <a:t>Using tagged neutron beams for experimental investigations in the field of fundamental nuclear physics</a:t>
            </a:r>
          </a:p>
        </p:txBody>
      </p:sp>
      <p:sp>
        <p:nvSpPr>
          <p:cNvPr id="13318" name="Прямоугольник 8"/>
          <p:cNvSpPr>
            <a:spLocks noChangeArrowheads="1"/>
          </p:cNvSpPr>
          <p:nvPr/>
        </p:nvSpPr>
        <p:spPr bwMode="auto">
          <a:xfrm>
            <a:off x="5181600" y="3482975"/>
            <a:ext cx="3889375" cy="1169988"/>
          </a:xfrm>
          <a:prstGeom prst="rect">
            <a:avLst/>
          </a:prstGeom>
          <a:noFill/>
          <a:ln w="9525">
            <a:solidFill>
              <a:srgbClr val="0D21B3"/>
            </a:solidFill>
            <a:miter lim="800000"/>
            <a:headEnd/>
            <a:tailEnd/>
          </a:ln>
        </p:spPr>
        <p:txBody>
          <a:bodyPr>
            <a:spAutoFit/>
          </a:bodyPr>
          <a:lstStyle/>
          <a:p>
            <a:r>
              <a:rPr lang="en-US" sz="1400">
                <a:solidFill>
                  <a:srgbClr val="0D21B3"/>
                </a:solidFill>
              </a:rPr>
              <a:t>Development of methods to study the elemental composition of soils and minerals to determine the content of various elements</a:t>
            </a:r>
          </a:p>
          <a:p>
            <a:endParaRPr lang="ru-RU" sz="1400">
              <a:solidFill>
                <a:srgbClr val="0D21B3"/>
              </a:solidFill>
            </a:endParaRPr>
          </a:p>
        </p:txBody>
      </p:sp>
      <p:sp>
        <p:nvSpPr>
          <p:cNvPr id="13319" name="Прямоугольник 9"/>
          <p:cNvSpPr>
            <a:spLocks noChangeArrowheads="1"/>
          </p:cNvSpPr>
          <p:nvPr/>
        </p:nvSpPr>
        <p:spPr bwMode="auto">
          <a:xfrm>
            <a:off x="5181600" y="2528888"/>
            <a:ext cx="3889375" cy="954087"/>
          </a:xfrm>
          <a:prstGeom prst="rect">
            <a:avLst/>
          </a:prstGeom>
          <a:noFill/>
          <a:ln w="9525">
            <a:solidFill>
              <a:srgbClr val="0D21B3"/>
            </a:solidFill>
            <a:miter lim="800000"/>
            <a:headEnd/>
            <a:tailEnd/>
          </a:ln>
        </p:spPr>
        <p:txBody>
          <a:bodyPr>
            <a:spAutoFit/>
          </a:bodyPr>
          <a:lstStyle/>
          <a:p>
            <a:r>
              <a:rPr lang="en-US" sz="1400">
                <a:solidFill>
                  <a:srgbClr val="0D21B3"/>
                </a:solidFill>
              </a:rPr>
              <a:t>Development of a database on reaction cross sections for interaction of neutrons with energy 14.1 MeV with nuclei and on the characteristic gamma lines</a:t>
            </a:r>
            <a:endParaRPr lang="ru-RU" sz="1400">
              <a:solidFill>
                <a:srgbClr val="0D21B3"/>
              </a:solidFill>
            </a:endParaRPr>
          </a:p>
        </p:txBody>
      </p:sp>
      <p:sp>
        <p:nvSpPr>
          <p:cNvPr id="13320" name="Прямоугольник 10"/>
          <p:cNvSpPr>
            <a:spLocks noChangeArrowheads="1"/>
          </p:cNvSpPr>
          <p:nvPr/>
        </p:nvSpPr>
        <p:spPr bwMode="auto">
          <a:xfrm>
            <a:off x="1030288" y="2528888"/>
            <a:ext cx="3851275" cy="954087"/>
          </a:xfrm>
          <a:prstGeom prst="rect">
            <a:avLst/>
          </a:prstGeom>
          <a:noFill/>
          <a:ln w="9525">
            <a:solidFill>
              <a:srgbClr val="008000"/>
            </a:solidFill>
            <a:miter lim="800000"/>
            <a:headEnd/>
            <a:tailEnd/>
          </a:ln>
        </p:spPr>
        <p:txBody>
          <a:bodyPr anchor="ctr">
            <a:spAutoFit/>
          </a:bodyPr>
          <a:lstStyle/>
          <a:p>
            <a:endParaRPr lang="ru-RU" sz="1400">
              <a:solidFill>
                <a:srgbClr val="008000"/>
              </a:solidFill>
            </a:endParaRPr>
          </a:p>
          <a:p>
            <a:r>
              <a:rPr lang="en-US" sz="1400">
                <a:solidFill>
                  <a:srgbClr val="008000"/>
                </a:solidFill>
              </a:rPr>
              <a:t>Investigation of reactions </a:t>
            </a:r>
            <a:r>
              <a:rPr lang="ru-RU" sz="1400">
                <a:solidFill>
                  <a:srgbClr val="008000"/>
                </a:solidFill>
              </a:rPr>
              <a:t>(n,n`</a:t>
            </a:r>
            <a:r>
              <a:rPr lang="ru-RU" sz="1400">
                <a:solidFill>
                  <a:srgbClr val="008000"/>
                </a:solidFill>
                <a:sym typeface="Symbol" pitchFamily="18" charset="2"/>
              </a:rPr>
              <a:t></a:t>
            </a:r>
            <a:r>
              <a:rPr lang="ru-RU" sz="1400">
                <a:solidFill>
                  <a:srgbClr val="008000"/>
                </a:solidFill>
              </a:rPr>
              <a:t>)</a:t>
            </a:r>
            <a:endParaRPr lang="en-US" sz="1400">
              <a:solidFill>
                <a:srgbClr val="008000"/>
              </a:solidFill>
            </a:endParaRPr>
          </a:p>
          <a:p>
            <a:r>
              <a:rPr lang="en-US" sz="1400">
                <a:solidFill>
                  <a:srgbClr val="008000"/>
                </a:solidFill>
              </a:rPr>
              <a:t>using the tagged neutrons method.</a:t>
            </a:r>
          </a:p>
          <a:p>
            <a:endParaRPr lang="en-US" sz="1400">
              <a:solidFill>
                <a:srgbClr val="008000"/>
              </a:solidFill>
            </a:endParaRPr>
          </a:p>
        </p:txBody>
      </p:sp>
      <p:sp>
        <p:nvSpPr>
          <p:cNvPr id="12" name="Прямоугольник 11"/>
          <p:cNvSpPr/>
          <p:nvPr/>
        </p:nvSpPr>
        <p:spPr>
          <a:xfrm>
            <a:off x="1687513" y="4991100"/>
            <a:ext cx="6699250" cy="738188"/>
          </a:xfrm>
          <a:prstGeom prst="rect">
            <a:avLst/>
          </a:prstGeom>
          <a:ln>
            <a:solidFill>
              <a:schemeClr val="accent3"/>
            </a:solidFill>
          </a:ln>
        </p:spPr>
        <p:txBody>
          <a:bodyPr>
            <a:spAutoFit/>
          </a:bodyPr>
          <a:lstStyle/>
          <a:p>
            <a:pPr algn="ctr">
              <a:defRPr/>
            </a:pPr>
            <a:r>
              <a:rPr lang="en-US" sz="1400" dirty="0">
                <a:solidFill>
                  <a:schemeClr val="accent3"/>
                </a:solidFill>
              </a:rPr>
              <a:t>Design and construction of gamma and neutron detectors with improved timing and energy characteristics for use in intense neutron fields.</a:t>
            </a:r>
          </a:p>
          <a:p>
            <a:pPr algn="ctr">
              <a:defRPr/>
            </a:pPr>
            <a:endParaRPr lang="en-US" sz="1400" dirty="0">
              <a:solidFill>
                <a:schemeClr val="accent3"/>
              </a:solidFill>
            </a:endParaRPr>
          </a:p>
        </p:txBody>
      </p:sp>
      <p:sp>
        <p:nvSpPr>
          <p:cNvPr id="13" name="Прямоугольник 12"/>
          <p:cNvSpPr/>
          <p:nvPr/>
        </p:nvSpPr>
        <p:spPr>
          <a:xfrm>
            <a:off x="2646363" y="5729288"/>
            <a:ext cx="4572000" cy="739775"/>
          </a:xfrm>
          <a:prstGeom prst="rect">
            <a:avLst/>
          </a:prstGeom>
          <a:ln>
            <a:solidFill>
              <a:schemeClr val="accent3"/>
            </a:solidFill>
          </a:ln>
        </p:spPr>
        <p:txBody>
          <a:bodyPr>
            <a:spAutoFit/>
          </a:bodyPr>
          <a:lstStyle/>
          <a:p>
            <a:pPr algn="ctr">
              <a:defRPr/>
            </a:pPr>
            <a:r>
              <a:rPr lang="en-US" sz="1400" dirty="0">
                <a:solidFill>
                  <a:schemeClr val="accent3"/>
                </a:solidFill>
              </a:rPr>
              <a:t>Development of algorithms for the analysis of experimental data coming from the detectors of neutron and gamma radiation.</a:t>
            </a:r>
            <a:endParaRPr lang="ru-RU" sz="1400" dirty="0">
              <a:solidFill>
                <a:schemeClr val="accent3"/>
              </a:solidFill>
            </a:endParaRPr>
          </a:p>
        </p:txBody>
      </p:sp>
      <p:sp>
        <p:nvSpPr>
          <p:cNvPr id="13323" name="Прямоугольник 13"/>
          <p:cNvSpPr>
            <a:spLocks noChangeArrowheads="1"/>
          </p:cNvSpPr>
          <p:nvPr/>
        </p:nvSpPr>
        <p:spPr bwMode="auto">
          <a:xfrm>
            <a:off x="1030288" y="3482975"/>
            <a:ext cx="3851275" cy="1169988"/>
          </a:xfrm>
          <a:prstGeom prst="rect">
            <a:avLst/>
          </a:prstGeom>
          <a:noFill/>
          <a:ln w="9525">
            <a:solidFill>
              <a:srgbClr val="008000"/>
            </a:solidFill>
            <a:miter lim="800000"/>
            <a:headEnd/>
            <a:tailEnd/>
          </a:ln>
        </p:spPr>
        <p:txBody>
          <a:bodyPr>
            <a:spAutoFit/>
          </a:bodyPr>
          <a:lstStyle/>
          <a:p>
            <a:endParaRPr lang="ru-RU" sz="1400">
              <a:solidFill>
                <a:srgbClr val="008000"/>
              </a:solidFill>
            </a:endParaRPr>
          </a:p>
          <a:p>
            <a:r>
              <a:rPr lang="en-US" sz="1400">
                <a:solidFill>
                  <a:srgbClr val="008000"/>
                </a:solidFill>
              </a:rPr>
              <a:t>Investigation of reactions </a:t>
            </a:r>
            <a:r>
              <a:rPr lang="ru-RU" sz="1400">
                <a:solidFill>
                  <a:srgbClr val="008000"/>
                </a:solidFill>
              </a:rPr>
              <a:t>(n,2n`), (n,n`) </a:t>
            </a:r>
            <a:r>
              <a:rPr lang="en-US" sz="1400">
                <a:solidFill>
                  <a:srgbClr val="008000"/>
                </a:solidFill>
              </a:rPr>
              <a:t>using the tagged neutron method.</a:t>
            </a:r>
          </a:p>
          <a:p>
            <a:endParaRPr lang="ru-RU" sz="1400">
              <a:solidFill>
                <a:srgbClr val="008000"/>
              </a:solidFill>
            </a:endParaRPr>
          </a:p>
          <a:p>
            <a:endParaRPr lang="ru-RU" sz="1400">
              <a:solidFill>
                <a:srgbClr val="008000"/>
              </a:solidFill>
            </a:endParaRPr>
          </a:p>
        </p:txBody>
      </p:sp>
      <p:sp>
        <p:nvSpPr>
          <p:cNvPr id="15" name="Нижний колонтитул 14"/>
          <p:cNvSpPr>
            <a:spLocks noGrp="1"/>
          </p:cNvSpPr>
          <p:nvPr>
            <p:ph type="ftr" sz="quarter" idx="11"/>
          </p:nvPr>
        </p:nvSpPr>
        <p:spPr/>
        <p:txBody>
          <a:bodyPr/>
          <a:lstStyle/>
          <a:p>
            <a:pPr>
              <a:defRPr/>
            </a:pPr>
            <a:r>
              <a:rPr lang="en-US" smtClean="0"/>
              <a:t>Yu.N.Kopatch, PAC for Nuclear Physics 46-th Session</a:t>
            </a:r>
            <a:endParaRPr lang="ru-RU"/>
          </a:p>
        </p:txBody>
      </p:sp>
      <p:sp>
        <p:nvSpPr>
          <p:cNvPr id="13325" name="TextBox 15"/>
          <p:cNvSpPr txBox="1">
            <a:spLocks noChangeArrowheads="1"/>
          </p:cNvSpPr>
          <p:nvPr/>
        </p:nvSpPr>
        <p:spPr bwMode="auto">
          <a:xfrm>
            <a:off x="6081713" y="765175"/>
            <a:ext cx="2305050" cy="369888"/>
          </a:xfrm>
          <a:prstGeom prst="rect">
            <a:avLst/>
          </a:prstGeom>
          <a:noFill/>
          <a:ln w="9525">
            <a:noFill/>
            <a:miter lim="800000"/>
            <a:headEnd/>
            <a:tailEnd/>
          </a:ln>
        </p:spPr>
        <p:txBody>
          <a:bodyPr wrap="none">
            <a:spAutoFit/>
          </a:bodyPr>
          <a:lstStyle/>
          <a:p>
            <a:r>
              <a:rPr lang="en-US"/>
              <a:t>2. Applied research</a:t>
            </a:r>
            <a:endParaRPr lang="ru-RU"/>
          </a:p>
        </p:txBody>
      </p:sp>
      <p:sp>
        <p:nvSpPr>
          <p:cNvPr id="13326" name="TextBox 16"/>
          <p:cNvSpPr txBox="1">
            <a:spLocks noChangeArrowheads="1"/>
          </p:cNvSpPr>
          <p:nvPr/>
        </p:nvSpPr>
        <p:spPr bwMode="auto">
          <a:xfrm>
            <a:off x="1846263" y="796925"/>
            <a:ext cx="2082800" cy="369888"/>
          </a:xfrm>
          <a:prstGeom prst="rect">
            <a:avLst/>
          </a:prstGeom>
          <a:noFill/>
          <a:ln w="9525">
            <a:noFill/>
            <a:miter lim="800000"/>
            <a:headEnd/>
            <a:tailEnd/>
          </a:ln>
        </p:spPr>
        <p:txBody>
          <a:bodyPr wrap="none">
            <a:spAutoFit/>
          </a:bodyPr>
          <a:lstStyle/>
          <a:p>
            <a:r>
              <a:rPr lang="en-US"/>
              <a:t>1. Basic research</a:t>
            </a:r>
            <a:endParaRPr lang="ru-RU"/>
          </a:p>
        </p:txBody>
      </p:sp>
      <p:sp>
        <p:nvSpPr>
          <p:cNvPr id="13327" name="TextBox 17"/>
          <p:cNvSpPr txBox="1">
            <a:spLocks noChangeArrowheads="1"/>
          </p:cNvSpPr>
          <p:nvPr/>
        </p:nvSpPr>
        <p:spPr bwMode="auto">
          <a:xfrm>
            <a:off x="3875088" y="4621213"/>
            <a:ext cx="2671762" cy="369887"/>
          </a:xfrm>
          <a:prstGeom prst="rect">
            <a:avLst/>
          </a:prstGeom>
          <a:noFill/>
          <a:ln w="9525">
            <a:noFill/>
            <a:miter lim="800000"/>
            <a:headEnd/>
            <a:tailEnd/>
          </a:ln>
        </p:spPr>
        <p:txBody>
          <a:bodyPr wrap="none">
            <a:spAutoFit/>
          </a:bodyPr>
          <a:lstStyle/>
          <a:p>
            <a:r>
              <a:rPr lang="en-US"/>
              <a:t>3. Methodical research</a:t>
            </a:r>
            <a:endParaRPr lang="ru-RU"/>
          </a:p>
        </p:txBody>
      </p:sp>
      <p:grpSp>
        <p:nvGrpSpPr>
          <p:cNvPr id="30" name="Группа 29"/>
          <p:cNvGrpSpPr/>
          <p:nvPr/>
        </p:nvGrpSpPr>
        <p:grpSpPr>
          <a:xfrm>
            <a:off x="107168" y="251464"/>
            <a:ext cx="755192" cy="6394552"/>
            <a:chOff x="107168" y="251464"/>
            <a:chExt cx="755192" cy="6394552"/>
          </a:xfrm>
        </p:grpSpPr>
        <p:pic>
          <p:nvPicPr>
            <p:cNvPr id="17" name="Picture 5"/>
            <p:cNvPicPr>
              <a:picLocks noChangeAspect="1" noChangeArrowheads="1"/>
            </p:cNvPicPr>
            <p:nvPr/>
          </p:nvPicPr>
          <p:blipFill>
            <a:blip r:embed="rId2"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Picture 11"/>
            <p:cNvPicPr>
              <a:picLocks noChangeAspect="1" noChangeArrowheads="1"/>
            </p:cNvPicPr>
            <p:nvPr/>
          </p:nvPicPr>
          <p:blipFill>
            <a:blip r:embed="rId3"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Picture 13" descr="http://lrb.jinr.ru/new/dimg/lab22_ru.png"/>
            <p:cNvPicPr>
              <a:picLocks noChangeAspect="1" noChangeArrowheads="1"/>
            </p:cNvPicPr>
            <p:nvPr/>
          </p:nvPicPr>
          <p:blipFill>
            <a:blip r:embed="rId4"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0" name="Picture 14"/>
            <p:cNvPicPr>
              <a:picLocks noChangeAspect="1" noChangeArrowheads="1"/>
            </p:cNvPicPr>
            <p:nvPr/>
          </p:nvPicPr>
          <p:blipFill>
            <a:blip r:embed="rId5"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15"/>
            <p:cNvPicPr>
              <a:picLocks noChangeAspect="1" noChangeArrowheads="1"/>
            </p:cNvPicPr>
            <p:nvPr/>
          </p:nvPicPr>
          <p:blipFill>
            <a:blip r:embed="rId6"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2" name="Группа 1"/>
            <p:cNvGrpSpPr>
              <a:grpSpLocks/>
            </p:cNvGrpSpPr>
            <p:nvPr/>
          </p:nvGrpSpPr>
          <p:grpSpPr bwMode="auto">
            <a:xfrm>
              <a:off x="220397" y="4263564"/>
              <a:ext cx="558229" cy="332305"/>
              <a:chOff x="566735" y="5357797"/>
              <a:chExt cx="2133057" cy="966624"/>
            </a:xfrm>
          </p:grpSpPr>
          <p:pic>
            <p:nvPicPr>
              <p:cNvPr id="26" name="Picture 16"/>
              <p:cNvPicPr>
                <a:picLocks noChangeAspect="1" noChangeArrowheads="1"/>
              </p:cNvPicPr>
              <p:nvPr/>
            </p:nvPicPr>
            <p:blipFill>
              <a:blip r:embed="rId7"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17"/>
              <p:cNvPicPr>
                <a:picLocks noChangeAspect="1" noChangeArrowheads="1"/>
              </p:cNvPicPr>
              <p:nvPr/>
            </p:nvPicPr>
            <p:blipFill>
              <a:blip r:embed="rId8"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23" name="Picture 4" descr="http://theo.inrne.bas.bg/~grah/side9/inrnelogo.g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6"/>
            <p:cNvPicPr>
              <a:picLocks noChangeAspect="1" noChangeArrowheads="1"/>
            </p:cNvPicPr>
            <p:nvPr/>
          </p:nvPicPr>
          <p:blipFill>
            <a:blip r:embed="rId10"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Рисунок 5"/>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Рисунок 28" descr="india.png"/>
            <p:cNvPicPr>
              <a:picLocks noChangeAspect="1"/>
            </p:cNvPicPr>
            <p:nvPr/>
          </p:nvPicPr>
          <p:blipFill>
            <a:blip r:embed="rId12"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EA1560BD-746F-4049-9CF7-2D85A42807C4}" type="slidenum">
              <a:rPr lang="ru-RU" smtClean="0"/>
              <a:pPr>
                <a:defRPr/>
              </a:pPr>
              <a:t>4</a:t>
            </a:fld>
            <a:endParaRPr lang="ru-RU"/>
          </a:p>
        </p:txBody>
      </p:sp>
      <p:graphicFrame>
        <p:nvGraphicFramePr>
          <p:cNvPr id="5" name="Таблица 4"/>
          <p:cNvGraphicFramePr>
            <a:graphicFrameLocks noGrp="1"/>
          </p:cNvGraphicFramePr>
          <p:nvPr/>
        </p:nvGraphicFramePr>
        <p:xfrm>
          <a:off x="1047750" y="1092200"/>
          <a:ext cx="7566434" cy="5419485"/>
        </p:xfrm>
        <a:graphic>
          <a:graphicData uri="http://schemas.openxmlformats.org/drawingml/2006/table">
            <a:tbl>
              <a:tblPr/>
              <a:tblGrid>
                <a:gridCol w="344997"/>
                <a:gridCol w="4640182"/>
                <a:gridCol w="949338"/>
                <a:gridCol w="912825"/>
                <a:gridCol w="719092"/>
              </a:tblGrid>
              <a:tr h="350101">
                <a:tc rowSpan="2">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6583" marR="66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ts val="1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ts val="1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Name of main works and stages</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Work periods</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cs typeface="Arial" pitchFamily="34" charset="0"/>
                        </a:rPr>
                        <a:t>(</a:t>
                      </a:r>
                      <a:r>
                        <a:rPr kumimoji="0" lang="en-US" sz="1600" b="0" i="0" u="none" strike="noStrike" cap="none" normalizeH="0" baseline="0" dirty="0" smtClean="0">
                          <a:ln>
                            <a:noFill/>
                          </a:ln>
                          <a:solidFill>
                            <a:schemeClr val="tx1"/>
                          </a:solidFill>
                          <a:effectLst/>
                          <a:latin typeface="Arial" pitchFamily="34" charset="0"/>
                          <a:cs typeface="Arial" pitchFamily="34" charset="0"/>
                        </a:rPr>
                        <a:t>year</a:t>
                      </a:r>
                      <a:r>
                        <a:rPr kumimoji="0" lang="ru-RU"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cs typeface="Arial" pitchFamily="34" charset="0"/>
                        </a:rPr>
                        <a:t>quarter</a:t>
                      </a:r>
                      <a:r>
                        <a:rPr kumimoji="0" lang="ru-RU" sz="1600" b="0" i="0" u="none" strike="noStrike" cap="none" normalizeH="0" baseline="0" dirty="0" smtClean="0">
                          <a:ln>
                            <a:noFill/>
                          </a:ln>
                          <a:solidFill>
                            <a:schemeClr val="tx1"/>
                          </a:solidFill>
                          <a:effectLst/>
                          <a:latin typeface="Arial" pitchFamily="34" charset="0"/>
                          <a:cs typeface="Arial" pitchFamily="34" charset="0"/>
                        </a:rPr>
                        <a:t>)</a:t>
                      </a:r>
                    </a:p>
                  </a:txBody>
                  <a:tcPr marL="66583" marR="66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66583" marR="66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894">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ts val="1600"/>
                        </a:lnSpc>
                        <a:spcBef>
                          <a:spcPct val="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Beginning</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End</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34" charset="0"/>
                          <a:cs typeface="Arial" pitchFamily="34" charset="0"/>
                        </a:rPr>
                        <a:t>Compl</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6038">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583" marR="66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600"/>
                        </a:lnSpc>
                        <a:spcBef>
                          <a:spcPct val="0"/>
                        </a:spcBef>
                        <a:spcAft>
                          <a:spcPts val="200"/>
                        </a:spcAft>
                        <a:buClrTx/>
                        <a:buSzTx/>
                        <a:buFontTx/>
                        <a:buNone/>
                        <a:tabLst/>
                      </a:pPr>
                      <a:r>
                        <a:rPr kumimoji="0" lang="en-US" sz="1600" b="0" i="0" u="none" strike="noStrike" cap="none" normalizeH="0" baseline="0" dirty="0" smtClean="0">
                          <a:ln>
                            <a:noFill/>
                          </a:ln>
                          <a:solidFill>
                            <a:srgbClr val="008000"/>
                          </a:solidFill>
                          <a:effectLst/>
                          <a:latin typeface="Arial" pitchFamily="34" charset="0"/>
                          <a:cs typeface="Arial" pitchFamily="34" charset="0"/>
                        </a:rPr>
                        <a:t>Conduction of test measurements with the neutron generator and detection system “</a:t>
                      </a:r>
                      <a:r>
                        <a:rPr kumimoji="0" lang="en-US" sz="1600" b="0" i="0" u="none" strike="noStrike" cap="none" normalizeH="0" baseline="0" dirty="0" err="1" smtClean="0">
                          <a:ln>
                            <a:noFill/>
                          </a:ln>
                          <a:solidFill>
                            <a:srgbClr val="008000"/>
                          </a:solidFill>
                          <a:effectLst/>
                          <a:latin typeface="Arial" pitchFamily="34" charset="0"/>
                          <a:cs typeface="Arial" pitchFamily="34" charset="0"/>
                        </a:rPr>
                        <a:t>Romashka</a:t>
                      </a:r>
                      <a:r>
                        <a:rPr kumimoji="0" lang="en-US" sz="1600" b="0" i="0" u="none" strike="noStrike" cap="none" normalizeH="0" baseline="0" dirty="0" smtClean="0">
                          <a:ln>
                            <a:noFill/>
                          </a:ln>
                          <a:solidFill>
                            <a:srgbClr val="008000"/>
                          </a:solidFill>
                          <a:effectLst/>
                          <a:latin typeface="Arial" pitchFamily="34" charset="0"/>
                          <a:cs typeface="Arial" pitchFamily="34" charset="0"/>
                        </a:rPr>
                        <a:t>” to determine the parameters and structure of the shielding</a:t>
                      </a:r>
                      <a:endParaRPr kumimoji="0" lang="ru-RU" sz="1600" b="0" i="0" u="none" strike="noStrike" cap="none" normalizeH="0" baseline="0" dirty="0" smtClean="0">
                        <a:ln>
                          <a:noFill/>
                        </a:ln>
                        <a:solidFill>
                          <a:srgbClr val="008000"/>
                        </a:solidFill>
                        <a:effectLst/>
                        <a:latin typeface="Arial" pitchFamily="34" charset="0"/>
                        <a:cs typeface="Arial" pitchFamily="34" charset="0"/>
                      </a:endParaRPr>
                    </a:p>
                  </a:txBody>
                  <a:tcPr marL="66583" marR="66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ts val="200"/>
                        </a:spcAft>
                        <a:buClrTx/>
                        <a:buSzTx/>
                        <a:buFontTx/>
                        <a:buNone/>
                        <a:tabLst/>
                      </a:pPr>
                      <a:r>
                        <a:rPr kumimoji="0" lang="ru-RU" sz="1600" b="0" i="0" u="none" strike="noStrike" cap="none" normalizeH="0" baseline="0" dirty="0" smtClean="0">
                          <a:ln>
                            <a:noFill/>
                          </a:ln>
                          <a:solidFill>
                            <a:schemeClr val="tx1"/>
                          </a:solidFill>
                          <a:effectLst/>
                          <a:latin typeface="Arial" pitchFamily="34" charset="0"/>
                          <a:cs typeface="Arial" pitchFamily="34" charset="0"/>
                        </a:rPr>
                        <a:t>201</a:t>
                      </a:r>
                      <a:r>
                        <a:rPr kumimoji="0" lang="en-US" sz="1600" b="0" i="0" u="none" strike="noStrike" cap="none" normalizeH="0" baseline="0" dirty="0" smtClean="0">
                          <a:ln>
                            <a:noFill/>
                          </a:ln>
                          <a:solidFill>
                            <a:schemeClr val="tx1"/>
                          </a:solidFill>
                          <a:effectLst/>
                          <a:latin typeface="Arial" pitchFamily="34" charset="0"/>
                          <a:cs typeface="Arial" pitchFamily="34" charset="0"/>
                        </a:rPr>
                        <a:t>3</a:t>
                      </a:r>
                      <a:r>
                        <a:rPr kumimoji="0" lang="ru-RU"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cs typeface="Arial" pitchFamily="34" charset="0"/>
                        </a:rPr>
                        <a:t>IV</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ts val="200"/>
                        </a:spcAft>
                        <a:buClrTx/>
                        <a:buSzTx/>
                        <a:buFontTx/>
                        <a:buNone/>
                        <a:tabLst/>
                      </a:pPr>
                      <a:r>
                        <a:rPr kumimoji="0" lang="ru-RU" sz="1600" b="0" i="0" u="none" strike="noStrike" cap="none" normalizeH="0" baseline="0" smtClean="0">
                          <a:ln>
                            <a:noFill/>
                          </a:ln>
                          <a:solidFill>
                            <a:schemeClr val="tx1"/>
                          </a:solidFill>
                          <a:effectLst/>
                          <a:latin typeface="Arial" pitchFamily="34" charset="0"/>
                          <a:cs typeface="Arial" pitchFamily="34" charset="0"/>
                        </a:rPr>
                        <a:t>2014, </a:t>
                      </a:r>
                      <a:r>
                        <a:rPr kumimoji="0" lang="en-US" sz="1600" b="0" i="0" u="none" strike="noStrike" cap="none" normalizeH="0" baseline="0" smtClean="0">
                          <a:ln>
                            <a:noFill/>
                          </a:ln>
                          <a:solidFill>
                            <a:schemeClr val="tx1"/>
                          </a:solidFill>
                          <a:effectLst/>
                          <a:latin typeface="Arial" pitchFamily="34" charset="0"/>
                          <a:cs typeface="Arial" pitchFamily="34" charset="0"/>
                        </a:rPr>
                        <a:t>I</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ts val="200"/>
                        </a:spcAft>
                        <a:buClrTx/>
                        <a:buSzTx/>
                        <a:buFontTx/>
                        <a:buNone/>
                        <a:tabLst/>
                      </a:pPr>
                      <a:r>
                        <a:rPr kumimoji="0" lang="ru-RU" sz="2000" b="1" i="0" u="none" strike="noStrike" cap="none" normalizeH="0" baseline="0" dirty="0" smtClean="0">
                          <a:ln>
                            <a:noFill/>
                          </a:ln>
                          <a:solidFill>
                            <a:srgbClr val="008000"/>
                          </a:solidFill>
                          <a:effectLst/>
                          <a:latin typeface="Arial" pitchFamily="34" charset="0"/>
                          <a:cs typeface="Arial" pitchFamily="34" charset="0"/>
                          <a:sym typeface="Symbol"/>
                        </a:rPr>
                        <a:t></a:t>
                      </a:r>
                      <a:endParaRPr kumimoji="0" lang="ru-RU" sz="2000" b="1" i="0" u="none" strike="noStrike" cap="none" normalizeH="0" baseline="0" dirty="0" smtClean="0">
                        <a:ln>
                          <a:noFill/>
                        </a:ln>
                        <a:solidFill>
                          <a:srgbClr val="008000"/>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82">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583" marR="66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600"/>
                        </a:lnSpc>
                        <a:spcBef>
                          <a:spcPct val="0"/>
                        </a:spcBef>
                        <a:spcAft>
                          <a:spcPts val="200"/>
                        </a:spcAft>
                        <a:buClrTx/>
                        <a:buSzTx/>
                        <a:buFontTx/>
                        <a:buNone/>
                        <a:tabLst/>
                      </a:pPr>
                      <a:r>
                        <a:rPr kumimoji="0" lang="en-US" sz="1600" b="0" i="0" u="none" strike="noStrike" cap="none" normalizeH="0" baseline="0" dirty="0" smtClean="0">
                          <a:ln>
                            <a:noFill/>
                          </a:ln>
                          <a:solidFill>
                            <a:srgbClr val="008000"/>
                          </a:solidFill>
                          <a:effectLst/>
                          <a:latin typeface="Arial" pitchFamily="34" charset="0"/>
                          <a:cs typeface="Arial" pitchFamily="34" charset="0"/>
                        </a:rPr>
                        <a:t>Development of the combined shielding for gamma-radiation and neutron detectors</a:t>
                      </a:r>
                      <a:endParaRPr kumimoji="0" lang="ru-RU" sz="1600" b="0" i="0" u="none" strike="noStrike" cap="none" normalizeH="0" baseline="0" dirty="0" smtClean="0">
                        <a:ln>
                          <a:noFill/>
                        </a:ln>
                        <a:solidFill>
                          <a:srgbClr val="008000"/>
                        </a:solidFill>
                        <a:effectLst/>
                        <a:latin typeface="Arial" pitchFamily="34" charset="0"/>
                        <a:cs typeface="Arial" pitchFamily="34" charset="0"/>
                      </a:endParaRPr>
                    </a:p>
                  </a:txBody>
                  <a:tcPr marL="66583" marR="66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ts val="200"/>
                        </a:spcAft>
                        <a:buClrTx/>
                        <a:buSzTx/>
                        <a:buFontTx/>
                        <a:buNone/>
                        <a:tabLst/>
                      </a:pPr>
                      <a:r>
                        <a:rPr kumimoji="0" lang="ru-RU" sz="1600" b="0" i="0" u="none" strike="noStrike" cap="none" normalizeH="0" baseline="0" dirty="0" smtClean="0">
                          <a:ln>
                            <a:noFill/>
                          </a:ln>
                          <a:solidFill>
                            <a:schemeClr val="tx1"/>
                          </a:solidFill>
                          <a:effectLst/>
                          <a:latin typeface="Arial" pitchFamily="34" charset="0"/>
                          <a:cs typeface="Arial" pitchFamily="34" charset="0"/>
                        </a:rPr>
                        <a:t>2014, </a:t>
                      </a:r>
                      <a:r>
                        <a:rPr kumimoji="0" lang="en-US" sz="1600" b="0" i="0" u="none" strike="noStrike" cap="none" normalizeH="0" baseline="0" dirty="0" smtClean="0">
                          <a:ln>
                            <a:noFill/>
                          </a:ln>
                          <a:solidFill>
                            <a:schemeClr val="tx1"/>
                          </a:solidFill>
                          <a:effectLst/>
                          <a:latin typeface="Arial" pitchFamily="34" charset="0"/>
                          <a:cs typeface="Arial" pitchFamily="34" charset="0"/>
                        </a:rPr>
                        <a:t>I</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ts val="200"/>
                        </a:spcAft>
                        <a:buClrTx/>
                        <a:buSzTx/>
                        <a:buFontTx/>
                        <a:buNone/>
                        <a:tabLst/>
                      </a:pPr>
                      <a:r>
                        <a:rPr kumimoji="0" lang="ru-RU" sz="1600" b="0" i="0" u="none" strike="noStrike" cap="none" normalizeH="0" baseline="0" dirty="0" smtClean="0">
                          <a:ln>
                            <a:noFill/>
                          </a:ln>
                          <a:solidFill>
                            <a:schemeClr val="tx1"/>
                          </a:solidFill>
                          <a:effectLst/>
                          <a:latin typeface="Arial" pitchFamily="34" charset="0"/>
                          <a:cs typeface="Arial" pitchFamily="34" charset="0"/>
                        </a:rPr>
                        <a:t>2014, </a:t>
                      </a:r>
                      <a:r>
                        <a:rPr kumimoji="0" lang="en-US" sz="1600" b="0" i="0" u="none" strike="noStrike" cap="none" normalizeH="0" baseline="0" dirty="0" smtClean="0">
                          <a:ln>
                            <a:noFill/>
                          </a:ln>
                          <a:solidFill>
                            <a:schemeClr val="tx1"/>
                          </a:solidFill>
                          <a:effectLst/>
                          <a:latin typeface="Arial" pitchFamily="34" charset="0"/>
                          <a:cs typeface="Arial" pitchFamily="34" charset="0"/>
                        </a:rPr>
                        <a:t>II</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ts val="200"/>
                        </a:spcAft>
                        <a:buClrTx/>
                        <a:buSzTx/>
                        <a:buFontTx/>
                        <a:buNone/>
                        <a:tabLst/>
                        <a:defRPr/>
                      </a:pPr>
                      <a:r>
                        <a:rPr kumimoji="0" lang="ru-RU" sz="2000" b="1" i="0" u="none" strike="noStrike" cap="none" normalizeH="0" baseline="0" dirty="0" smtClean="0">
                          <a:ln>
                            <a:noFill/>
                          </a:ln>
                          <a:solidFill>
                            <a:srgbClr val="008000"/>
                          </a:solidFill>
                          <a:effectLst/>
                          <a:latin typeface="Arial" pitchFamily="34" charset="0"/>
                          <a:cs typeface="Arial" pitchFamily="34" charset="0"/>
                          <a:sym typeface="Symbol"/>
                        </a:rPr>
                        <a:t></a:t>
                      </a:r>
                      <a:endParaRPr kumimoji="0" lang="ru-RU" sz="2000" b="1" i="0" u="none" strike="noStrike" cap="none" normalizeH="0" baseline="0" dirty="0" smtClean="0">
                        <a:ln>
                          <a:noFill/>
                        </a:ln>
                        <a:solidFill>
                          <a:srgbClr val="008000"/>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5129">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583" marR="66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600"/>
                        </a:lnSpc>
                        <a:spcBef>
                          <a:spcPct val="0"/>
                        </a:spcBef>
                        <a:spcAft>
                          <a:spcPts val="200"/>
                        </a:spcAft>
                        <a:buClrTx/>
                        <a:buSzTx/>
                        <a:buFontTx/>
                        <a:buNone/>
                        <a:tabLst/>
                      </a:pPr>
                      <a:r>
                        <a:rPr kumimoji="0" lang="en-US" sz="1600" b="0" i="0" u="none" strike="noStrike" cap="none" normalizeH="0" baseline="0" dirty="0" smtClean="0">
                          <a:ln>
                            <a:noFill/>
                          </a:ln>
                          <a:solidFill>
                            <a:srgbClr val="008000"/>
                          </a:solidFill>
                          <a:effectLst/>
                          <a:latin typeface="Arial" pitchFamily="34" charset="0"/>
                          <a:cs typeface="Arial" pitchFamily="34" charset="0"/>
                        </a:rPr>
                        <a:t>Conduction of measurements of characteristic gamma-spectra for various elements. Creation of data base for element identification.</a:t>
                      </a:r>
                      <a:endParaRPr kumimoji="0" lang="ru-RU" sz="1600" b="0" i="0" u="none" strike="noStrike" cap="none" normalizeH="0" baseline="0" dirty="0" smtClean="0">
                        <a:ln>
                          <a:noFill/>
                        </a:ln>
                        <a:solidFill>
                          <a:srgbClr val="008000"/>
                        </a:solidFill>
                        <a:effectLst/>
                        <a:latin typeface="Arial" pitchFamily="34" charset="0"/>
                        <a:cs typeface="Arial" pitchFamily="34" charset="0"/>
                      </a:endParaRPr>
                    </a:p>
                  </a:txBody>
                  <a:tcPr marL="66583" marR="66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cs typeface="Arial" pitchFamily="34" charset="0"/>
                        </a:rPr>
                        <a:t>2014, </a:t>
                      </a:r>
                      <a:r>
                        <a:rPr kumimoji="0" lang="en-US" sz="1600" b="0" i="0" u="none" strike="noStrike" cap="none" normalizeH="0" baseline="0" dirty="0" smtClean="0">
                          <a:ln>
                            <a:noFill/>
                          </a:ln>
                          <a:solidFill>
                            <a:schemeClr val="tx1"/>
                          </a:solidFill>
                          <a:effectLst/>
                          <a:latin typeface="Arial" pitchFamily="34" charset="0"/>
                          <a:cs typeface="Arial" pitchFamily="34" charset="0"/>
                        </a:rPr>
                        <a:t>II</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cs typeface="Arial" pitchFamily="34" charset="0"/>
                        </a:rPr>
                        <a:t>201</a:t>
                      </a:r>
                      <a:r>
                        <a:rPr kumimoji="0" lang="en-US" sz="1600" b="0" i="0" u="none" strike="noStrike" cap="none" normalizeH="0" baseline="0" dirty="0" smtClean="0">
                          <a:ln>
                            <a:noFill/>
                          </a:ln>
                          <a:solidFill>
                            <a:schemeClr val="tx1"/>
                          </a:solidFill>
                          <a:effectLst/>
                          <a:latin typeface="Arial" pitchFamily="34" charset="0"/>
                          <a:cs typeface="Arial" pitchFamily="34" charset="0"/>
                        </a:rPr>
                        <a:t>6</a:t>
                      </a:r>
                      <a:r>
                        <a:rPr kumimoji="0" lang="ru-RU"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cs typeface="Arial" pitchFamily="34" charset="0"/>
                        </a:rPr>
                        <a:t>IV</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ts val="200"/>
                        </a:spcAft>
                        <a:buClrTx/>
                        <a:buSzTx/>
                        <a:buFontTx/>
                        <a:buNone/>
                        <a:tabLst/>
                        <a:defRPr/>
                      </a:pPr>
                      <a:r>
                        <a:rPr kumimoji="0" lang="ru-RU" sz="2000" b="1" i="0" u="none" strike="noStrike" cap="none" normalizeH="0" baseline="0" dirty="0" smtClean="0">
                          <a:ln>
                            <a:noFill/>
                          </a:ln>
                          <a:solidFill>
                            <a:srgbClr val="008000"/>
                          </a:solidFill>
                          <a:effectLst/>
                          <a:latin typeface="Arial" pitchFamily="34" charset="0"/>
                          <a:cs typeface="Arial" pitchFamily="34" charset="0"/>
                          <a:sym typeface="Symbol"/>
                        </a:rPr>
                        <a:t></a:t>
                      </a:r>
                      <a:endParaRPr kumimoji="0" lang="ru-RU" sz="2000" b="1" i="0" u="none" strike="noStrike" cap="none" normalizeH="0" baseline="0" dirty="0" smtClean="0">
                        <a:ln>
                          <a:noFill/>
                        </a:ln>
                        <a:solidFill>
                          <a:srgbClr val="008000"/>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7418">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583" marR="66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600"/>
                        </a:lnSpc>
                        <a:spcBef>
                          <a:spcPct val="0"/>
                        </a:spcBef>
                        <a:spcAft>
                          <a:spcPts val="200"/>
                        </a:spcAft>
                        <a:buClrTx/>
                        <a:buSzTx/>
                        <a:buFontTx/>
                        <a:buNone/>
                        <a:tabLst/>
                      </a:pPr>
                      <a:r>
                        <a:rPr kumimoji="0" lang="en-US" sz="1600" b="0" i="0" u="none" strike="noStrike" cap="none" normalizeH="0" baseline="0" dirty="0" smtClean="0">
                          <a:ln>
                            <a:noFill/>
                          </a:ln>
                          <a:solidFill>
                            <a:srgbClr val="008000"/>
                          </a:solidFill>
                          <a:effectLst/>
                          <a:latin typeface="Arial" pitchFamily="34" charset="0"/>
                          <a:cs typeface="Arial" pitchFamily="34" charset="0"/>
                        </a:rPr>
                        <a:t>Conduction of experiments on measurements of angular correlations of gamma-ray emission in the reactions of neutron inelastic scattering on light nuclei.</a:t>
                      </a:r>
                      <a:endParaRPr kumimoji="0" lang="ru-RU" sz="1600" b="0" i="0" u="none" strike="noStrike" cap="none" normalizeH="0" baseline="0" dirty="0" smtClean="0">
                        <a:ln>
                          <a:noFill/>
                        </a:ln>
                        <a:solidFill>
                          <a:srgbClr val="008000"/>
                        </a:solidFill>
                        <a:effectLst/>
                        <a:latin typeface="Arial" pitchFamily="34" charset="0"/>
                        <a:cs typeface="Arial" pitchFamily="34" charset="0"/>
                      </a:endParaRPr>
                    </a:p>
                  </a:txBody>
                  <a:tcPr marL="66583" marR="66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2014, IV</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2016, IV</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ts val="200"/>
                        </a:spcAft>
                        <a:buClrTx/>
                        <a:buSzTx/>
                        <a:buFontTx/>
                        <a:buNone/>
                        <a:tabLst/>
                        <a:defRPr/>
                      </a:pPr>
                      <a:r>
                        <a:rPr kumimoji="0" lang="ru-RU" sz="2000" b="1" i="0" u="none" strike="noStrike" cap="none" normalizeH="0" baseline="0" dirty="0" smtClean="0">
                          <a:ln>
                            <a:noFill/>
                          </a:ln>
                          <a:solidFill>
                            <a:srgbClr val="008000"/>
                          </a:solidFill>
                          <a:effectLst/>
                          <a:latin typeface="Arial" pitchFamily="34" charset="0"/>
                          <a:cs typeface="Arial" pitchFamily="34" charset="0"/>
                          <a:sym typeface="Symbol"/>
                        </a:rPr>
                        <a:t></a:t>
                      </a:r>
                      <a:endParaRPr kumimoji="0" lang="ru-RU" sz="2000" b="1" i="0" u="none" strike="noStrike" cap="none" normalizeH="0" baseline="0" dirty="0" smtClean="0">
                        <a:ln>
                          <a:noFill/>
                        </a:ln>
                        <a:solidFill>
                          <a:srgbClr val="008000"/>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3184">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5</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6583" marR="66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600"/>
                        </a:lnSpc>
                        <a:spcBef>
                          <a:spcPct val="0"/>
                        </a:spcBef>
                        <a:spcAft>
                          <a:spcPts val="200"/>
                        </a:spcAft>
                        <a:buClrTx/>
                        <a:buSzTx/>
                        <a:buFontTx/>
                        <a:buNone/>
                        <a:tabLst/>
                      </a:pPr>
                      <a:r>
                        <a:rPr kumimoji="0" lang="en-US" sz="1600" b="0" i="0" u="none" strike="noStrike" cap="none" normalizeH="0" baseline="0" dirty="0" smtClean="0">
                          <a:ln>
                            <a:noFill/>
                          </a:ln>
                          <a:solidFill>
                            <a:srgbClr val="FF0000"/>
                          </a:solidFill>
                          <a:effectLst/>
                          <a:latin typeface="Arial" pitchFamily="34" charset="0"/>
                          <a:cs typeface="Arial" pitchFamily="34" charset="0"/>
                        </a:rPr>
                        <a:t>Conduction of experiments on measurement of cross-sections in the (n,2n), (</a:t>
                      </a:r>
                      <a:r>
                        <a:rPr kumimoji="0" lang="en-US" sz="1600" b="0" i="0" u="none" strike="noStrike" cap="none" normalizeH="0" baseline="0" dirty="0" err="1" smtClean="0">
                          <a:ln>
                            <a:noFill/>
                          </a:ln>
                          <a:solidFill>
                            <a:srgbClr val="FF0000"/>
                          </a:solidFill>
                          <a:effectLst/>
                          <a:latin typeface="Arial" pitchFamily="34" charset="0"/>
                          <a:cs typeface="Arial" pitchFamily="34" charset="0"/>
                        </a:rPr>
                        <a:t>n,n</a:t>
                      </a:r>
                      <a:r>
                        <a:rPr kumimoji="0" lang="en-US" sz="1600" b="0" i="0" u="none" strike="noStrike" cap="none" normalizeH="0" baseline="0" dirty="0" smtClean="0">
                          <a:ln>
                            <a:noFill/>
                          </a:ln>
                          <a:solidFill>
                            <a:srgbClr val="FF0000"/>
                          </a:solidFill>
                          <a:effectLst/>
                          <a:latin typeface="Arial" pitchFamily="34" charset="0"/>
                          <a:cs typeface="Arial" pitchFamily="34" charset="0"/>
                        </a:rPr>
                        <a:t>`) reactions.</a:t>
                      </a:r>
                      <a:endParaRPr kumimoji="0" lang="ru-RU" sz="1600" b="0" i="0" u="none" strike="noStrike" cap="none" normalizeH="0" baseline="0" dirty="0" smtClean="0">
                        <a:ln>
                          <a:noFill/>
                        </a:ln>
                        <a:solidFill>
                          <a:srgbClr val="FF0000"/>
                        </a:solidFill>
                        <a:effectLst/>
                        <a:latin typeface="Arial" pitchFamily="34" charset="0"/>
                        <a:cs typeface="Arial" pitchFamily="34" charset="0"/>
                      </a:endParaRPr>
                    </a:p>
                  </a:txBody>
                  <a:tcPr marL="66583" marR="66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2015, I</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2016, IV</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ts val="200"/>
                        </a:spcAft>
                        <a:buClrTx/>
                        <a:buSzTx/>
                        <a:buFontTx/>
                        <a:buNone/>
                        <a:tabLst/>
                        <a:defRPr/>
                      </a:pPr>
                      <a:r>
                        <a:rPr kumimoji="0" lang="ar-AE" sz="2000" b="1" i="0" u="none" strike="noStrike" cap="none" normalizeH="0" baseline="0" dirty="0" smtClean="0">
                          <a:ln>
                            <a:noFill/>
                          </a:ln>
                          <a:solidFill>
                            <a:srgbClr val="FF0000"/>
                          </a:solidFill>
                          <a:effectLst/>
                          <a:latin typeface="Arial" pitchFamily="34" charset="0"/>
                          <a:cs typeface="Arial" pitchFamily="34" charset="0"/>
                          <a:sym typeface="Symbol"/>
                        </a:rPr>
                        <a:t>▬</a:t>
                      </a:r>
                      <a:endParaRPr kumimoji="0" lang="ru-RU" sz="2000" b="1" i="0" u="none" strike="noStrike" cap="none" normalizeH="0" baseline="0" dirty="0" smtClean="0">
                        <a:ln>
                          <a:noFill/>
                        </a:ln>
                        <a:solidFill>
                          <a:srgbClr val="FF0000"/>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857">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583" marR="66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600"/>
                        </a:lnSpc>
                        <a:spcBef>
                          <a:spcPct val="0"/>
                        </a:spcBef>
                        <a:spcAft>
                          <a:spcPts val="200"/>
                        </a:spcAft>
                        <a:buClrTx/>
                        <a:buSzTx/>
                        <a:buFontTx/>
                        <a:buNone/>
                        <a:tabLst/>
                      </a:pPr>
                      <a:r>
                        <a:rPr kumimoji="0" lang="en-US" sz="1600" b="0" i="0" u="none" strike="noStrike" cap="none" normalizeH="0" baseline="0" dirty="0" smtClean="0">
                          <a:ln>
                            <a:noFill/>
                          </a:ln>
                          <a:solidFill>
                            <a:srgbClr val="008000"/>
                          </a:solidFill>
                          <a:effectLst/>
                          <a:latin typeface="Arial" pitchFamily="34" charset="0"/>
                          <a:cs typeface="Arial" pitchFamily="34" charset="0"/>
                        </a:rPr>
                        <a:t>Studies of the Martian soil model.</a:t>
                      </a:r>
                      <a:endParaRPr kumimoji="0" lang="ru-RU" sz="1600" b="0" i="0" u="none" strike="noStrike" cap="none" normalizeH="0" baseline="0" dirty="0" smtClean="0">
                        <a:ln>
                          <a:noFill/>
                        </a:ln>
                        <a:solidFill>
                          <a:srgbClr val="008000"/>
                        </a:solidFill>
                        <a:effectLst/>
                        <a:latin typeface="Arial" pitchFamily="34" charset="0"/>
                        <a:cs typeface="Arial" pitchFamily="34" charset="0"/>
                      </a:endParaRPr>
                    </a:p>
                  </a:txBody>
                  <a:tcPr marL="66583" marR="66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cs typeface="Arial" pitchFamily="34" charset="0"/>
                        </a:rPr>
                        <a:t>201</a:t>
                      </a:r>
                      <a:r>
                        <a:rPr kumimoji="0" lang="en-US" sz="1600" b="0" i="0" u="none" strike="noStrike" cap="none" normalizeH="0" baseline="0" dirty="0" smtClean="0">
                          <a:ln>
                            <a:noFill/>
                          </a:ln>
                          <a:solidFill>
                            <a:schemeClr val="tx1"/>
                          </a:solidFill>
                          <a:effectLst/>
                          <a:latin typeface="Arial" pitchFamily="34" charset="0"/>
                          <a:cs typeface="Arial" pitchFamily="34" charset="0"/>
                        </a:rPr>
                        <a:t>5</a:t>
                      </a:r>
                      <a:r>
                        <a:rPr kumimoji="0" lang="ru-RU"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cs typeface="Arial" pitchFamily="34" charset="0"/>
                        </a:rPr>
                        <a:t>I</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cs typeface="Arial" pitchFamily="34" charset="0"/>
                        </a:rPr>
                        <a:t>2016, </a:t>
                      </a:r>
                      <a:r>
                        <a:rPr kumimoji="0" lang="en-US" sz="1600" b="0" i="0" u="none" strike="noStrike" cap="none" normalizeH="0" baseline="0" dirty="0" smtClean="0">
                          <a:ln>
                            <a:noFill/>
                          </a:ln>
                          <a:solidFill>
                            <a:schemeClr val="tx1"/>
                          </a:solidFill>
                          <a:effectLst/>
                          <a:latin typeface="Arial" pitchFamily="34" charset="0"/>
                          <a:cs typeface="Arial" pitchFamily="34" charset="0"/>
                        </a:rPr>
                        <a:t>IV</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ts val="200"/>
                        </a:spcAft>
                        <a:buClrTx/>
                        <a:buSzTx/>
                        <a:buFontTx/>
                        <a:buNone/>
                        <a:tabLst/>
                        <a:defRPr/>
                      </a:pPr>
                      <a:r>
                        <a:rPr kumimoji="0" lang="ru-RU" sz="2000" b="1" i="0" u="none" strike="noStrike" cap="none" normalizeH="0" baseline="0" dirty="0" smtClean="0">
                          <a:ln>
                            <a:noFill/>
                          </a:ln>
                          <a:solidFill>
                            <a:srgbClr val="008000"/>
                          </a:solidFill>
                          <a:effectLst/>
                          <a:latin typeface="Arial" pitchFamily="34" charset="0"/>
                          <a:cs typeface="Arial" pitchFamily="34" charset="0"/>
                          <a:sym typeface="Symbol"/>
                        </a:rPr>
                        <a:t></a:t>
                      </a:r>
                      <a:endParaRPr kumimoji="0" lang="ru-RU" sz="2000" b="1" i="0" u="none" strike="noStrike" cap="none" normalizeH="0" baseline="0" dirty="0" smtClean="0">
                        <a:ln>
                          <a:noFill/>
                        </a:ln>
                        <a:solidFill>
                          <a:srgbClr val="008000"/>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7538">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583" marR="66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1600" b="0" i="0" u="none" strike="noStrike" cap="none" normalizeH="0" baseline="0" dirty="0" smtClean="0">
                          <a:ln>
                            <a:noFill/>
                          </a:ln>
                          <a:solidFill>
                            <a:srgbClr val="008000"/>
                          </a:solidFill>
                          <a:effectLst/>
                          <a:latin typeface="Arial" pitchFamily="34" charset="0"/>
                          <a:cs typeface="Arial" pitchFamily="34" charset="0"/>
                        </a:rPr>
                        <a:t>Development of the technique for studies of the elemental composition of soils and minerals.</a:t>
                      </a:r>
                      <a:endParaRPr kumimoji="0" lang="ru-RU" sz="1600" b="0" i="0" u="none" strike="noStrike" cap="none" normalizeH="0" baseline="0" dirty="0" smtClean="0">
                        <a:ln>
                          <a:noFill/>
                        </a:ln>
                        <a:solidFill>
                          <a:srgbClr val="008000"/>
                        </a:solidFill>
                        <a:effectLst/>
                        <a:latin typeface="Arial" pitchFamily="34" charset="0"/>
                        <a:cs typeface="Arial" pitchFamily="34" charset="0"/>
                      </a:endParaRPr>
                    </a:p>
                  </a:txBody>
                  <a:tcPr marL="66583" marR="66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cs typeface="Arial" pitchFamily="34" charset="0"/>
                        </a:rPr>
                        <a:t>201</a:t>
                      </a:r>
                      <a:r>
                        <a:rPr kumimoji="0" lang="en-US" sz="1600" b="0" i="0" u="none" strike="noStrike" cap="none" normalizeH="0" baseline="0" dirty="0" smtClean="0">
                          <a:ln>
                            <a:noFill/>
                          </a:ln>
                          <a:solidFill>
                            <a:schemeClr val="tx1"/>
                          </a:solidFill>
                          <a:effectLst/>
                          <a:latin typeface="Arial" pitchFamily="34" charset="0"/>
                          <a:cs typeface="Arial" pitchFamily="34" charset="0"/>
                        </a:rPr>
                        <a:t>4</a:t>
                      </a:r>
                      <a:r>
                        <a:rPr kumimoji="0" lang="ru-RU"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cs typeface="Arial" pitchFamily="34" charset="0"/>
                        </a:rPr>
                        <a:t>I</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cs typeface="Arial" pitchFamily="34" charset="0"/>
                        </a:rPr>
                        <a:t>201</a:t>
                      </a:r>
                      <a:r>
                        <a:rPr kumimoji="0" lang="en-US" sz="1600" b="0" i="0" u="none" strike="noStrike" cap="none" normalizeH="0" baseline="0" dirty="0" smtClean="0">
                          <a:ln>
                            <a:noFill/>
                          </a:ln>
                          <a:solidFill>
                            <a:schemeClr val="tx1"/>
                          </a:solidFill>
                          <a:effectLst/>
                          <a:latin typeface="Arial" pitchFamily="34" charset="0"/>
                          <a:cs typeface="Arial" pitchFamily="34" charset="0"/>
                        </a:rPr>
                        <a:t>6</a:t>
                      </a:r>
                      <a:r>
                        <a:rPr kumimoji="0" lang="ru-RU"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cs typeface="Arial" pitchFamily="34" charset="0"/>
                        </a:rPr>
                        <a:t>IV</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ts val="200"/>
                        </a:spcAft>
                        <a:buClrTx/>
                        <a:buSzTx/>
                        <a:buFontTx/>
                        <a:buNone/>
                        <a:tabLst/>
                        <a:defRPr/>
                      </a:pPr>
                      <a:r>
                        <a:rPr kumimoji="0" lang="ru-RU" sz="2000" b="1" i="0" u="none" strike="noStrike" cap="none" normalizeH="0" baseline="0" dirty="0" smtClean="0">
                          <a:ln>
                            <a:noFill/>
                          </a:ln>
                          <a:solidFill>
                            <a:srgbClr val="008000"/>
                          </a:solidFill>
                          <a:effectLst/>
                          <a:latin typeface="Arial" pitchFamily="34" charset="0"/>
                          <a:cs typeface="Arial" pitchFamily="34" charset="0"/>
                          <a:sym typeface="Symbol"/>
                        </a:rPr>
                        <a:t></a:t>
                      </a:r>
                      <a:endParaRPr kumimoji="0" lang="ru-RU" sz="2000" b="1" i="0" u="none" strike="noStrike" cap="none" normalizeH="0" baseline="0" dirty="0" smtClean="0">
                        <a:ln>
                          <a:noFill/>
                        </a:ln>
                        <a:solidFill>
                          <a:srgbClr val="008000"/>
                        </a:solidFill>
                        <a:effectLst/>
                        <a:latin typeface="Arial" pitchFamily="34" charset="0"/>
                        <a:cs typeface="Arial" pitchFamily="34" charset="0"/>
                      </a:endParaRPr>
                    </a:p>
                  </a:txBody>
                  <a:tcPr marL="66583" marR="66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938" name="Rectangle 2"/>
          <p:cNvSpPr>
            <a:spLocks noChangeArrowheads="1"/>
          </p:cNvSpPr>
          <p:nvPr/>
        </p:nvSpPr>
        <p:spPr bwMode="auto">
          <a:xfrm>
            <a:off x="1050925" y="0"/>
            <a:ext cx="7559675" cy="757238"/>
          </a:xfrm>
          <a:prstGeom prst="rect">
            <a:avLst/>
          </a:prstGeom>
          <a:noFill/>
          <a:ln w="9525" cap="flat" cmpd="sng" algn="ctr">
            <a:noFill/>
            <a:prstDash val="solid"/>
            <a:miter lim="800000"/>
            <a:headEnd/>
            <a:tailEnd/>
          </a:ln>
          <a:effectLst/>
        </p:spPr>
        <p:txBody>
          <a:bodyPr wrap="none" anchor="ctr">
            <a:spAutoFit/>
          </a:bodyPr>
          <a:lstStyle/>
          <a:p>
            <a:pPr eaLnBrk="0" hangingPunct="0">
              <a:lnSpc>
                <a:spcPct val="90000"/>
              </a:lnSpc>
              <a:defRPr/>
            </a:pPr>
            <a:r>
              <a:rPr lang="en-US" altLang="ja-JP" sz="2400" b="0" dirty="0">
                <a:solidFill>
                  <a:srgbClr val="572314"/>
                </a:solidFill>
                <a:effectLst>
                  <a:outerShdw blurRad="50000" dist="30000" dir="5400000" algn="tl" rotWithShape="0">
                    <a:srgbClr val="000000">
                      <a:alpha val="30000"/>
                    </a:srgbClr>
                  </a:outerShdw>
                </a:effectLst>
                <a:latin typeface="+mj-lt"/>
                <a:ea typeface="+mj-ea"/>
                <a:cs typeface="+mj-cs"/>
              </a:rPr>
              <a:t>Main works and stages in the framework of the project</a:t>
            </a:r>
          </a:p>
          <a:p>
            <a:pPr algn="ctr" eaLnBrk="0" hangingPunct="0">
              <a:lnSpc>
                <a:spcPct val="90000"/>
              </a:lnSpc>
              <a:defRPr/>
            </a:pPr>
            <a:r>
              <a:rPr lang="en-US" altLang="ja-JP" sz="2400" b="0" dirty="0" smtClean="0">
                <a:solidFill>
                  <a:srgbClr val="572314"/>
                </a:solidFill>
                <a:effectLst>
                  <a:outerShdw blurRad="50000" dist="30000" dir="5400000" algn="tl" rotWithShape="0">
                    <a:srgbClr val="000000">
                      <a:alpha val="30000"/>
                    </a:srgbClr>
                  </a:outerShdw>
                </a:effectLst>
                <a:latin typeface="+mj-lt"/>
                <a:ea typeface="+mj-ea"/>
                <a:cs typeface="+mj-cs"/>
              </a:rPr>
              <a:t>in 2014-2016</a:t>
            </a:r>
            <a:endParaRPr lang="ru-RU" altLang="ja-JP" sz="2400" b="0" dirty="0">
              <a:solidFill>
                <a:srgbClr val="572314"/>
              </a:solidFill>
              <a:effectLst>
                <a:outerShdw blurRad="50000" dist="30000" dir="5400000" algn="tl" rotWithShape="0">
                  <a:srgbClr val="000000">
                    <a:alpha val="30000"/>
                  </a:srgbClr>
                </a:outerShdw>
              </a:effectLst>
              <a:latin typeface="+mj-lt"/>
              <a:ea typeface="+mj-ea"/>
              <a:cs typeface="+mj-cs"/>
            </a:endParaRPr>
          </a:p>
        </p:txBody>
      </p:sp>
      <p:sp>
        <p:nvSpPr>
          <p:cNvPr id="7" name="Нижний колонтитул 6"/>
          <p:cNvSpPr>
            <a:spLocks noGrp="1"/>
          </p:cNvSpPr>
          <p:nvPr>
            <p:ph type="ftr" sz="quarter" idx="11"/>
          </p:nvPr>
        </p:nvSpPr>
        <p:spPr/>
        <p:txBody>
          <a:bodyPr/>
          <a:lstStyle/>
          <a:p>
            <a:pPr>
              <a:defRPr/>
            </a:pPr>
            <a:r>
              <a:rPr lang="en-US" smtClean="0"/>
              <a:t>Yu.N.Kopatch, PAC for Nuclear Physics 46-th Session</a:t>
            </a:r>
            <a:endParaRPr lang="ru-RU"/>
          </a:p>
        </p:txBody>
      </p:sp>
      <p:grpSp>
        <p:nvGrpSpPr>
          <p:cNvPr id="19" name="Группа 18"/>
          <p:cNvGrpSpPr/>
          <p:nvPr/>
        </p:nvGrpSpPr>
        <p:grpSpPr>
          <a:xfrm>
            <a:off x="107168" y="251464"/>
            <a:ext cx="755192" cy="6394552"/>
            <a:chOff x="107168" y="251464"/>
            <a:chExt cx="755192" cy="6394552"/>
          </a:xfrm>
        </p:grpSpPr>
        <p:pic>
          <p:nvPicPr>
            <p:cNvPr id="20" name="Picture 5"/>
            <p:cNvPicPr>
              <a:picLocks noChangeAspect="1" noChangeArrowheads="1"/>
            </p:cNvPicPr>
            <p:nvPr/>
          </p:nvPicPr>
          <p:blipFill>
            <a:blip r:embed="rId2"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11"/>
            <p:cNvPicPr>
              <a:picLocks noChangeAspect="1" noChangeArrowheads="1"/>
            </p:cNvPicPr>
            <p:nvPr/>
          </p:nvPicPr>
          <p:blipFill>
            <a:blip r:embed="rId3"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Picture 13" descr="http://lrb.jinr.ru/new/dimg/lab22_ru.png"/>
            <p:cNvPicPr>
              <a:picLocks noChangeAspect="1" noChangeArrowheads="1"/>
            </p:cNvPicPr>
            <p:nvPr/>
          </p:nvPicPr>
          <p:blipFill>
            <a:blip r:embed="rId4"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3" name="Picture 14"/>
            <p:cNvPicPr>
              <a:picLocks noChangeAspect="1" noChangeArrowheads="1"/>
            </p:cNvPicPr>
            <p:nvPr/>
          </p:nvPicPr>
          <p:blipFill>
            <a:blip r:embed="rId5"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15"/>
            <p:cNvPicPr>
              <a:picLocks noChangeAspect="1" noChangeArrowheads="1"/>
            </p:cNvPicPr>
            <p:nvPr/>
          </p:nvPicPr>
          <p:blipFill>
            <a:blip r:embed="rId6"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5" name="Группа 1"/>
            <p:cNvGrpSpPr>
              <a:grpSpLocks/>
            </p:cNvGrpSpPr>
            <p:nvPr/>
          </p:nvGrpSpPr>
          <p:grpSpPr bwMode="auto">
            <a:xfrm>
              <a:off x="220397" y="4263564"/>
              <a:ext cx="558229" cy="332305"/>
              <a:chOff x="566735" y="5357797"/>
              <a:chExt cx="2133057" cy="966624"/>
            </a:xfrm>
          </p:grpSpPr>
          <p:pic>
            <p:nvPicPr>
              <p:cNvPr id="30" name="Picture 16"/>
              <p:cNvPicPr>
                <a:picLocks noChangeAspect="1" noChangeArrowheads="1"/>
              </p:cNvPicPr>
              <p:nvPr/>
            </p:nvPicPr>
            <p:blipFill>
              <a:blip r:embed="rId7"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 name="Picture 17"/>
              <p:cNvPicPr>
                <a:picLocks noChangeAspect="1" noChangeArrowheads="1"/>
              </p:cNvPicPr>
              <p:nvPr/>
            </p:nvPicPr>
            <p:blipFill>
              <a:blip r:embed="rId8"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26" name="Picture 4" descr="http://theo.inrne.bas.bg/~grah/side9/inrnelogo.g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6"/>
            <p:cNvPicPr>
              <a:picLocks noChangeAspect="1" noChangeArrowheads="1"/>
            </p:cNvPicPr>
            <p:nvPr/>
          </p:nvPicPr>
          <p:blipFill>
            <a:blip r:embed="rId10"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Рисунок 5"/>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Рисунок 28" descr="india.png"/>
            <p:cNvPicPr>
              <a:picLocks noChangeAspect="1"/>
            </p:cNvPicPr>
            <p:nvPr/>
          </p:nvPicPr>
          <p:blipFill>
            <a:blip r:embed="rId12"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989CACCF-9733-4C41-BE6B-EFA68C3D5B2A}" type="slidenum">
              <a:rPr lang="ru-RU" smtClean="0"/>
              <a:pPr>
                <a:defRPr/>
              </a:pPr>
              <a:t>5</a:t>
            </a:fld>
            <a:endParaRPr lang="ru-RU"/>
          </a:p>
        </p:txBody>
      </p:sp>
      <p:sp>
        <p:nvSpPr>
          <p:cNvPr id="7" name="Нижний колонтитул 6"/>
          <p:cNvSpPr>
            <a:spLocks noGrp="1"/>
          </p:cNvSpPr>
          <p:nvPr>
            <p:ph type="ftr" sz="quarter" idx="11"/>
          </p:nvPr>
        </p:nvSpPr>
        <p:spPr/>
        <p:txBody>
          <a:bodyPr/>
          <a:lstStyle/>
          <a:p>
            <a:pPr>
              <a:defRPr/>
            </a:pPr>
            <a:r>
              <a:rPr lang="en-US" smtClean="0"/>
              <a:t>Yu.N.Kopatch, PAC for Nuclear Physics 46-th Session</a:t>
            </a:r>
            <a:endParaRPr lang="ru-RU" dirty="0"/>
          </a:p>
        </p:txBody>
      </p:sp>
      <p:sp>
        <p:nvSpPr>
          <p:cNvPr id="16391"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6390" name="Object 6"/>
          <p:cNvGraphicFramePr>
            <a:graphicFrameLocks noChangeAspect="1"/>
          </p:cNvGraphicFramePr>
          <p:nvPr/>
        </p:nvGraphicFramePr>
        <p:xfrm>
          <a:off x="1319213" y="3555744"/>
          <a:ext cx="3628988" cy="2549240"/>
        </p:xfrm>
        <a:graphic>
          <a:graphicData uri="http://schemas.openxmlformats.org/presentationml/2006/ole">
            <p:oleObj spid="_x0000_s43010" name="Graph" r:id="rId4" imgW="4380807" imgH="2660073" progId="">
              <p:embed/>
            </p:oleObj>
          </a:graphicData>
        </a:graphic>
      </p:graphicFrame>
      <p:sp>
        <p:nvSpPr>
          <p:cNvPr id="16393" name="Rectangle 9"/>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6392" name="Object 8"/>
          <p:cNvGraphicFramePr>
            <a:graphicFrameLocks noChangeAspect="1"/>
          </p:cNvGraphicFramePr>
          <p:nvPr/>
        </p:nvGraphicFramePr>
        <p:xfrm>
          <a:off x="5266977" y="3616064"/>
          <a:ext cx="3229460" cy="2527392"/>
        </p:xfrm>
        <a:graphic>
          <a:graphicData uri="http://schemas.openxmlformats.org/presentationml/2006/ole">
            <p:oleObj spid="_x0000_s43011" name="Graph" r:id="rId5" imgW="4380807" imgH="2660073" progId="">
              <p:embed/>
            </p:oleObj>
          </a:graphicData>
        </a:graphic>
      </p:graphicFrame>
      <p:sp>
        <p:nvSpPr>
          <p:cNvPr id="11" name="TextBox 10"/>
          <p:cNvSpPr txBox="1"/>
          <p:nvPr/>
        </p:nvSpPr>
        <p:spPr>
          <a:xfrm>
            <a:off x="5988583" y="1232756"/>
            <a:ext cx="2621230" cy="369332"/>
          </a:xfrm>
          <a:prstGeom prst="rect">
            <a:avLst/>
          </a:prstGeom>
          <a:noFill/>
        </p:spPr>
        <p:txBody>
          <a:bodyPr wrap="none" rtlCol="0">
            <a:spAutoFit/>
          </a:bodyPr>
          <a:lstStyle/>
          <a:p>
            <a:r>
              <a:rPr lang="en-US" dirty="0" smtClean="0"/>
              <a:t>Materials: Fe, </a:t>
            </a:r>
            <a:r>
              <a:rPr lang="en-US" dirty="0" err="1" smtClean="0"/>
              <a:t>Pb</a:t>
            </a:r>
            <a:r>
              <a:rPr lang="en-US" dirty="0" smtClean="0"/>
              <a:t>, BPE</a:t>
            </a:r>
            <a:endParaRPr lang="ru-RU" dirty="0"/>
          </a:p>
        </p:txBody>
      </p:sp>
      <p:sp>
        <p:nvSpPr>
          <p:cNvPr id="12" name="TextBox 11"/>
          <p:cNvSpPr txBox="1"/>
          <p:nvPr/>
        </p:nvSpPr>
        <p:spPr>
          <a:xfrm>
            <a:off x="5796136" y="2024842"/>
            <a:ext cx="3274839" cy="646331"/>
          </a:xfrm>
          <a:prstGeom prst="rect">
            <a:avLst/>
          </a:prstGeom>
          <a:noFill/>
        </p:spPr>
        <p:txBody>
          <a:bodyPr wrap="square" rtlCol="0">
            <a:spAutoFit/>
          </a:bodyPr>
          <a:lstStyle/>
          <a:p>
            <a:r>
              <a:rPr lang="en-US" dirty="0" smtClean="0"/>
              <a:t>Detectors: </a:t>
            </a:r>
            <a:r>
              <a:rPr lang="en-US" dirty="0" err="1" smtClean="0"/>
              <a:t>NaI</a:t>
            </a:r>
            <a:r>
              <a:rPr lang="en-US" dirty="0" smtClean="0"/>
              <a:t>, BGO, 	  	    </a:t>
            </a:r>
            <a:r>
              <a:rPr lang="en-US" dirty="0" err="1" smtClean="0"/>
              <a:t>Stilbene</a:t>
            </a:r>
            <a:r>
              <a:rPr lang="en-US" dirty="0" smtClean="0"/>
              <a:t>, Ne-213</a:t>
            </a:r>
          </a:p>
        </p:txBody>
      </p:sp>
      <p:pic>
        <p:nvPicPr>
          <p:cNvPr id="13" name="Picture 1094"/>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b="2570"/>
          <a:stretch/>
        </p:blipFill>
        <p:spPr bwMode="auto">
          <a:xfrm>
            <a:off x="1414012" y="1225284"/>
            <a:ext cx="3698047" cy="2484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1530350" y="6104984"/>
            <a:ext cx="5145732" cy="261610"/>
          </a:xfrm>
          <a:prstGeom prst="rect">
            <a:avLst/>
          </a:prstGeom>
        </p:spPr>
        <p:txBody>
          <a:bodyPr wrap="square">
            <a:spAutoFit/>
          </a:bodyPr>
          <a:lstStyle/>
          <a:p>
            <a:r>
              <a:rPr lang="en-US" sz="1050" i="1" dirty="0"/>
              <a:t>V. M. </a:t>
            </a:r>
            <a:r>
              <a:rPr lang="en-US" sz="1050" i="1" dirty="0" err="1" smtClean="0"/>
              <a:t>Bystritsky</a:t>
            </a:r>
            <a:r>
              <a:rPr lang="en-US" sz="1050" i="1" dirty="0" smtClean="0"/>
              <a:t> et al, Physics </a:t>
            </a:r>
            <a:r>
              <a:rPr lang="en-US" sz="1050" i="1" dirty="0"/>
              <a:t>of Particles and Nuclei Letters 12(2) (2015)</a:t>
            </a:r>
            <a:endParaRPr lang="ru-RU" sz="1050" i="1" dirty="0"/>
          </a:p>
        </p:txBody>
      </p:sp>
      <p:sp>
        <p:nvSpPr>
          <p:cNvPr id="16" name="TextBox 15"/>
          <p:cNvSpPr txBox="1"/>
          <p:nvPr/>
        </p:nvSpPr>
        <p:spPr>
          <a:xfrm>
            <a:off x="4948201" y="2855840"/>
            <a:ext cx="3895820" cy="646331"/>
          </a:xfrm>
          <a:prstGeom prst="rect">
            <a:avLst/>
          </a:prstGeom>
          <a:noFill/>
        </p:spPr>
        <p:txBody>
          <a:bodyPr wrap="square" rtlCol="0">
            <a:spAutoFit/>
          </a:bodyPr>
          <a:lstStyle/>
          <a:p>
            <a:r>
              <a:rPr lang="en-US" dirty="0" smtClean="0"/>
              <a:t>Neutron and gamma components are measured separately</a:t>
            </a:r>
            <a:endParaRPr lang="ru-RU" dirty="0"/>
          </a:p>
        </p:txBody>
      </p:sp>
      <p:sp>
        <p:nvSpPr>
          <p:cNvPr id="30" name="Заголовок 1"/>
          <p:cNvSpPr>
            <a:spLocks noGrp="1"/>
          </p:cNvSpPr>
          <p:nvPr>
            <p:ph type="title"/>
          </p:nvPr>
        </p:nvSpPr>
        <p:spPr>
          <a:xfrm>
            <a:off x="1174750" y="25400"/>
            <a:ext cx="7896225" cy="1169988"/>
          </a:xfrm>
        </p:spPr>
        <p:txBody>
          <a:bodyPr>
            <a:noAutofit/>
          </a:bodyPr>
          <a:lstStyle/>
          <a:p>
            <a:pPr algn="ctr">
              <a:defRPr/>
            </a:pPr>
            <a:r>
              <a:rPr lang="en-US" sz="2400" b="1" dirty="0" smtClean="0">
                <a:solidFill>
                  <a:srgbClr val="002060"/>
                </a:solidFill>
                <a:latin typeface="Arial" pitchFamily="34" charset="0"/>
                <a:cs typeface="Arial" pitchFamily="34" charset="0"/>
              </a:rPr>
              <a:t>Main </a:t>
            </a:r>
            <a:r>
              <a:rPr lang="en-US" sz="2400" b="1" dirty="0" smtClean="0">
                <a:solidFill>
                  <a:srgbClr val="002060"/>
                </a:solidFill>
                <a:latin typeface="Arial" pitchFamily="34" charset="0"/>
                <a:cs typeface="Arial" pitchFamily="34" charset="0"/>
              </a:rPr>
              <a:t>results </a:t>
            </a:r>
            <a:r>
              <a:rPr lang="en-US" sz="2400" b="1" dirty="0" smtClean="0">
                <a:solidFill>
                  <a:srgbClr val="002060"/>
                </a:solidFill>
                <a:latin typeface="Arial" pitchFamily="34" charset="0"/>
                <a:cs typeface="Arial" pitchFamily="34" charset="0"/>
              </a:rPr>
              <a:t>obtained in 2014-2016:</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000" b="1" dirty="0" smtClean="0">
                <a:latin typeface="Arial" pitchFamily="34" charset="0"/>
                <a:cs typeface="Arial" pitchFamily="34" charset="0"/>
              </a:rPr>
              <a:t>1. Measurements of direct 14 </a:t>
            </a:r>
            <a:r>
              <a:rPr lang="en-US" sz="2000" b="1" dirty="0" err="1" smtClean="0">
                <a:latin typeface="Arial" pitchFamily="34" charset="0"/>
                <a:cs typeface="Arial" pitchFamily="34" charset="0"/>
              </a:rPr>
              <a:t>MeV</a:t>
            </a:r>
            <a:r>
              <a:rPr lang="en-US" sz="2000" b="1" dirty="0" smtClean="0">
                <a:latin typeface="Arial" pitchFamily="34" charset="0"/>
                <a:cs typeface="Arial" pitchFamily="34" charset="0"/>
              </a:rPr>
              <a:t> neutron beam suppression factor for different materials</a:t>
            </a:r>
            <a:endParaRPr lang="ru-RU" sz="2400" b="1" dirty="0">
              <a:latin typeface="Arial" pitchFamily="34" charset="0"/>
              <a:cs typeface="Arial" pitchFamily="34" charset="0"/>
            </a:endParaRPr>
          </a:p>
        </p:txBody>
      </p:sp>
      <p:grpSp>
        <p:nvGrpSpPr>
          <p:cNvPr id="29" name="Группа 28"/>
          <p:cNvGrpSpPr/>
          <p:nvPr/>
        </p:nvGrpSpPr>
        <p:grpSpPr>
          <a:xfrm>
            <a:off x="107168" y="251464"/>
            <a:ext cx="755192" cy="6394552"/>
            <a:chOff x="107168" y="251464"/>
            <a:chExt cx="755192" cy="6394552"/>
          </a:xfrm>
        </p:grpSpPr>
        <p:pic>
          <p:nvPicPr>
            <p:cNvPr id="31" name="Picture 5"/>
            <p:cNvPicPr>
              <a:picLocks noChangeAspect="1" noChangeArrowheads="1"/>
            </p:cNvPicPr>
            <p:nvPr/>
          </p:nvPicPr>
          <p:blipFill>
            <a:blip r:embed="rId7"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11"/>
            <p:cNvPicPr>
              <a:picLocks noChangeAspect="1" noChangeArrowheads="1"/>
            </p:cNvPicPr>
            <p:nvPr/>
          </p:nvPicPr>
          <p:blipFill>
            <a:blip r:embed="rId8"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13" descr="http://lrb.jinr.ru/new/dimg/lab22_ru.png"/>
            <p:cNvPicPr>
              <a:picLocks noChangeAspect="1" noChangeArrowheads="1"/>
            </p:cNvPicPr>
            <p:nvPr/>
          </p:nvPicPr>
          <p:blipFill>
            <a:blip r:embed="rId9"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4" name="Picture 14"/>
            <p:cNvPicPr>
              <a:picLocks noChangeAspect="1" noChangeArrowheads="1"/>
            </p:cNvPicPr>
            <p:nvPr/>
          </p:nvPicPr>
          <p:blipFill>
            <a:blip r:embed="rId10"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5"/>
            <p:cNvPicPr>
              <a:picLocks noChangeAspect="1" noChangeArrowheads="1"/>
            </p:cNvPicPr>
            <p:nvPr/>
          </p:nvPicPr>
          <p:blipFill>
            <a:blip r:embed="rId11"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6" name="Группа 1"/>
            <p:cNvGrpSpPr>
              <a:grpSpLocks/>
            </p:cNvGrpSpPr>
            <p:nvPr/>
          </p:nvGrpSpPr>
          <p:grpSpPr bwMode="auto">
            <a:xfrm>
              <a:off x="220397" y="4263564"/>
              <a:ext cx="558229" cy="332305"/>
              <a:chOff x="566735" y="5357797"/>
              <a:chExt cx="2133057" cy="966624"/>
            </a:xfrm>
          </p:grpSpPr>
          <p:pic>
            <p:nvPicPr>
              <p:cNvPr id="41" name="Picture 16"/>
              <p:cNvPicPr>
                <a:picLocks noChangeAspect="1" noChangeArrowheads="1"/>
              </p:cNvPicPr>
              <p:nvPr/>
            </p:nvPicPr>
            <p:blipFill>
              <a:blip r:embed="rId12"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17"/>
              <p:cNvPicPr>
                <a:picLocks noChangeAspect="1" noChangeArrowheads="1"/>
              </p:cNvPicPr>
              <p:nvPr/>
            </p:nvPicPr>
            <p:blipFill>
              <a:blip r:embed="rId13"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7" name="Picture 4" descr="http://theo.inrne.bas.bg/~grah/side9/inrnelogo.gif"/>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6"/>
            <p:cNvPicPr>
              <a:picLocks noChangeAspect="1" noChangeArrowheads="1"/>
            </p:cNvPicPr>
            <p:nvPr/>
          </p:nvPicPr>
          <p:blipFill>
            <a:blip r:embed="rId15"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Рисунок 5"/>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Рисунок 39" descr="india.png"/>
            <p:cNvPicPr>
              <a:picLocks noChangeAspect="1"/>
            </p:cNvPicPr>
            <p:nvPr/>
          </p:nvPicPr>
          <p:blipFill>
            <a:blip r:embed="rId17" cstate="print"/>
            <a:stretch>
              <a:fillRect/>
            </a:stretch>
          </p:blipFill>
          <p:spPr>
            <a:xfrm>
              <a:off x="205587" y="5965084"/>
              <a:ext cx="549139" cy="680932"/>
            </a:xfrm>
            <a:prstGeom prst="rect">
              <a:avLst/>
            </a:prstGeom>
          </p:spPr>
        </p:pic>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4750" y="25400"/>
            <a:ext cx="7896225" cy="1169988"/>
          </a:xfrm>
        </p:spPr>
        <p:txBody>
          <a:bodyPr>
            <a:noAutofit/>
          </a:bodyPr>
          <a:lstStyle/>
          <a:p>
            <a:pPr algn="ctr">
              <a:defRPr/>
            </a:pPr>
            <a:r>
              <a:rPr lang="en-US" sz="2400" b="1" dirty="0" smtClean="0">
                <a:solidFill>
                  <a:srgbClr val="002060"/>
                </a:solidFill>
              </a:rPr>
              <a:t>Main </a:t>
            </a:r>
            <a:r>
              <a:rPr lang="en-US" sz="2400" b="1" dirty="0" smtClean="0">
                <a:solidFill>
                  <a:srgbClr val="002060"/>
                </a:solidFill>
              </a:rPr>
              <a:t>results </a:t>
            </a:r>
            <a:r>
              <a:rPr lang="en-US" sz="2400" b="1" dirty="0" smtClean="0">
                <a:solidFill>
                  <a:srgbClr val="002060"/>
                </a:solidFill>
              </a:rPr>
              <a:t>obtained in 2014-2016:</a:t>
            </a:r>
            <a:r>
              <a:rPr lang="en-US" sz="2400" b="1" dirty="0" smtClean="0"/>
              <a:t/>
            </a:r>
            <a:br>
              <a:rPr lang="en-US" sz="2400" b="1" dirty="0" smtClean="0"/>
            </a:br>
            <a:r>
              <a:rPr lang="en-US" sz="2000" b="1" dirty="0" smtClean="0"/>
              <a:t>2. Measurement of angular distribution of 4.43 </a:t>
            </a:r>
            <a:r>
              <a:rPr lang="en-US" sz="2000" b="1" dirty="0" err="1" smtClean="0"/>
              <a:t>MeV</a:t>
            </a:r>
            <a:r>
              <a:rPr lang="en-US" sz="2000" b="1" dirty="0" smtClean="0"/>
              <a:t> </a:t>
            </a:r>
            <a:r>
              <a:rPr lang="en-US" sz="2000" b="1" dirty="0" smtClean="0">
                <a:sym typeface="Symbol"/>
              </a:rPr>
              <a:t>-rays from 12C(</a:t>
            </a:r>
            <a:r>
              <a:rPr lang="en-US" sz="2000" b="1" dirty="0" err="1" smtClean="0">
                <a:sym typeface="Symbol"/>
              </a:rPr>
              <a:t>n,n</a:t>
            </a:r>
            <a:r>
              <a:rPr lang="en-US" sz="2000" b="1" dirty="0" smtClean="0">
                <a:sym typeface="Symbol"/>
              </a:rPr>
              <a:t>’) reaction</a:t>
            </a:r>
            <a:endParaRPr lang="ru-RU" sz="2400" b="1" dirty="0"/>
          </a:p>
        </p:txBody>
      </p:sp>
      <p:sp>
        <p:nvSpPr>
          <p:cNvPr id="3" name="Номер слайда 2"/>
          <p:cNvSpPr>
            <a:spLocks noGrp="1"/>
          </p:cNvSpPr>
          <p:nvPr>
            <p:ph type="sldNum" sz="quarter" idx="12"/>
          </p:nvPr>
        </p:nvSpPr>
        <p:spPr/>
        <p:txBody>
          <a:bodyPr/>
          <a:lstStyle/>
          <a:p>
            <a:pPr>
              <a:defRPr/>
            </a:pPr>
            <a:fld id="{EEE7E7CF-67D4-478F-844F-50A766AB08A5}" type="slidenum">
              <a:rPr lang="ru-RU" smtClean="0"/>
              <a:pPr>
                <a:defRPr/>
              </a:pPr>
              <a:t>6</a:t>
            </a:fld>
            <a:endParaRPr lang="ru-RU"/>
          </a:p>
        </p:txBody>
      </p:sp>
      <p:sp>
        <p:nvSpPr>
          <p:cNvPr id="7" name="Нижний колонтитул 6"/>
          <p:cNvSpPr>
            <a:spLocks noGrp="1"/>
          </p:cNvSpPr>
          <p:nvPr>
            <p:ph type="ftr" sz="quarter" idx="11"/>
          </p:nvPr>
        </p:nvSpPr>
        <p:spPr/>
        <p:txBody>
          <a:bodyPr/>
          <a:lstStyle/>
          <a:p>
            <a:pPr>
              <a:defRPr/>
            </a:pPr>
            <a:r>
              <a:rPr lang="en-US" smtClean="0"/>
              <a:t>Yu.N.Kopatch, PAC for Nuclear Physics 46-th Session</a:t>
            </a:r>
            <a:endParaRPr lang="ru-RU" dirty="0"/>
          </a:p>
        </p:txBody>
      </p:sp>
      <p:graphicFrame>
        <p:nvGraphicFramePr>
          <p:cNvPr id="1026" name="Object 2"/>
          <p:cNvGraphicFramePr>
            <a:graphicFrameLocks noChangeAspect="1"/>
          </p:cNvGraphicFramePr>
          <p:nvPr/>
        </p:nvGraphicFramePr>
        <p:xfrm>
          <a:off x="1157288" y="5234473"/>
          <a:ext cx="3159125" cy="383461"/>
        </p:xfrm>
        <a:graphic>
          <a:graphicData uri="http://schemas.openxmlformats.org/presentationml/2006/ole">
            <p:oleObj spid="_x0000_s41986" name="Формула" r:id="rId4" imgW="1676160" imgH="203040" progId="Equation.3">
              <p:embed/>
            </p:oleObj>
          </a:graphicData>
        </a:graphic>
      </p:graphicFrame>
      <p:sp>
        <p:nvSpPr>
          <p:cNvPr id="1030" name="TextBox 9"/>
          <p:cNvSpPr txBox="1">
            <a:spLocks noChangeArrowheads="1"/>
          </p:cNvSpPr>
          <p:nvPr/>
        </p:nvSpPr>
        <p:spPr bwMode="auto">
          <a:xfrm>
            <a:off x="4832350" y="5153154"/>
            <a:ext cx="1398140" cy="584775"/>
          </a:xfrm>
          <a:prstGeom prst="rect">
            <a:avLst/>
          </a:prstGeom>
          <a:noFill/>
          <a:ln w="9525">
            <a:noFill/>
            <a:miter lim="800000"/>
            <a:headEnd/>
            <a:tailEnd/>
          </a:ln>
        </p:spPr>
        <p:txBody>
          <a:bodyPr wrap="none">
            <a:spAutoFit/>
          </a:bodyPr>
          <a:lstStyle/>
          <a:p>
            <a:r>
              <a:rPr lang="en-US" sz="1600" dirty="0"/>
              <a:t>a=2.47</a:t>
            </a:r>
            <a:r>
              <a:rPr lang="en-US" sz="1600" dirty="0">
                <a:sym typeface="Symbol" pitchFamily="18" charset="2"/>
              </a:rPr>
              <a:t>0.1</a:t>
            </a:r>
          </a:p>
          <a:p>
            <a:r>
              <a:rPr lang="en-US" sz="1600" dirty="0">
                <a:sym typeface="Symbol" pitchFamily="18" charset="2"/>
              </a:rPr>
              <a:t>b=2.04 0.12</a:t>
            </a:r>
            <a:endParaRPr lang="ru-RU" sz="1600" dirty="0"/>
          </a:p>
        </p:txBody>
      </p:sp>
      <p:pic>
        <p:nvPicPr>
          <p:cNvPr id="1031" name="Рисунок 7" descr="compar.png"/>
          <p:cNvPicPr>
            <a:picLocks noChangeAspect="1"/>
          </p:cNvPicPr>
          <p:nvPr/>
        </p:nvPicPr>
        <p:blipFill>
          <a:blip r:embed="rId5" cstate="print"/>
          <a:srcRect/>
          <a:stretch>
            <a:fillRect/>
          </a:stretch>
        </p:blipFill>
        <p:spPr bwMode="auto">
          <a:xfrm>
            <a:off x="5187625" y="1798823"/>
            <a:ext cx="3451875" cy="2566281"/>
          </a:xfrm>
          <a:prstGeom prst="rect">
            <a:avLst/>
          </a:prstGeom>
          <a:noFill/>
          <a:ln w="9525">
            <a:noFill/>
            <a:miter lim="800000"/>
            <a:headEnd/>
            <a:tailEnd/>
          </a:ln>
        </p:spPr>
      </p:pic>
      <p:sp>
        <p:nvSpPr>
          <p:cNvPr id="1033" name="TextBox 11"/>
          <p:cNvSpPr txBox="1">
            <a:spLocks noChangeArrowheads="1"/>
          </p:cNvSpPr>
          <p:nvPr/>
        </p:nvSpPr>
        <p:spPr bwMode="auto">
          <a:xfrm>
            <a:off x="6913563" y="4967714"/>
            <a:ext cx="1678665" cy="830997"/>
          </a:xfrm>
          <a:prstGeom prst="rect">
            <a:avLst/>
          </a:prstGeom>
          <a:noFill/>
          <a:ln w="9525">
            <a:noFill/>
            <a:miter lim="800000"/>
            <a:headEnd/>
            <a:tailEnd/>
          </a:ln>
        </p:spPr>
        <p:txBody>
          <a:bodyPr wrap="none">
            <a:spAutoFit/>
          </a:bodyPr>
          <a:lstStyle/>
          <a:p>
            <a:r>
              <a:rPr lang="en-US" sz="1600" i="1" dirty="0" smtClean="0">
                <a:solidFill>
                  <a:srgbClr val="FF0000"/>
                </a:solidFill>
              </a:rPr>
              <a:t>Anderson et al:</a:t>
            </a:r>
            <a:endParaRPr lang="ru-RU" sz="1600" i="1" dirty="0" smtClean="0">
              <a:solidFill>
                <a:srgbClr val="FF0000"/>
              </a:solidFill>
            </a:endParaRPr>
          </a:p>
          <a:p>
            <a:r>
              <a:rPr lang="en-US" sz="1600" dirty="0" smtClean="0">
                <a:solidFill>
                  <a:srgbClr val="FF0000"/>
                </a:solidFill>
              </a:rPr>
              <a:t>a=1.75</a:t>
            </a:r>
            <a:r>
              <a:rPr lang="en-US" sz="1600" dirty="0">
                <a:solidFill>
                  <a:srgbClr val="FF0000"/>
                </a:solidFill>
                <a:sym typeface="Symbol" pitchFamily="18" charset="2"/>
              </a:rPr>
              <a:t>0.18</a:t>
            </a:r>
          </a:p>
          <a:p>
            <a:r>
              <a:rPr lang="en-US" sz="1600" dirty="0">
                <a:solidFill>
                  <a:srgbClr val="FF0000"/>
                </a:solidFill>
                <a:sym typeface="Symbol" pitchFamily="18" charset="2"/>
              </a:rPr>
              <a:t>b=1.20 0.31</a:t>
            </a:r>
            <a:endParaRPr lang="ru-RU" sz="1600" dirty="0">
              <a:solidFill>
                <a:srgbClr val="FF0000"/>
              </a:solidFill>
            </a:endParaRPr>
          </a:p>
        </p:txBody>
      </p:sp>
      <p:sp>
        <p:nvSpPr>
          <p:cNvPr id="12" name="Прямоугольник 11"/>
          <p:cNvSpPr/>
          <p:nvPr/>
        </p:nvSpPr>
        <p:spPr>
          <a:xfrm>
            <a:off x="1530350" y="6104984"/>
            <a:ext cx="6390022" cy="415498"/>
          </a:xfrm>
          <a:prstGeom prst="rect">
            <a:avLst/>
          </a:prstGeom>
        </p:spPr>
        <p:txBody>
          <a:bodyPr wrap="square">
            <a:spAutoFit/>
          </a:bodyPr>
          <a:lstStyle/>
          <a:p>
            <a:r>
              <a:rPr lang="en-US" sz="1050" i="1" dirty="0" err="1" smtClean="0"/>
              <a:t>Yu.N</a:t>
            </a:r>
            <a:r>
              <a:rPr lang="en-US" sz="1050" i="1" dirty="0" smtClean="0"/>
              <a:t>. </a:t>
            </a:r>
            <a:r>
              <a:rPr lang="en-US" sz="1050" i="1" dirty="0" err="1" smtClean="0"/>
              <a:t>Kopatch</a:t>
            </a:r>
            <a:r>
              <a:rPr lang="en-US" sz="1050" i="1" dirty="0" smtClean="0"/>
              <a:t> et al, Reported at ISINN-23, </a:t>
            </a:r>
            <a:r>
              <a:rPr lang="en-US" sz="1050" i="1" dirty="0" err="1" smtClean="0"/>
              <a:t>Dubna</a:t>
            </a:r>
            <a:r>
              <a:rPr lang="en-US" sz="1050" i="1" dirty="0" smtClean="0"/>
              <a:t> (2015)</a:t>
            </a:r>
          </a:p>
          <a:p>
            <a:r>
              <a:rPr lang="en-US" sz="1050" i="1" dirty="0" smtClean="0"/>
              <a:t>V</a:t>
            </a:r>
            <a:r>
              <a:rPr lang="en-US" sz="1050" i="1" dirty="0"/>
              <a:t>. M. </a:t>
            </a:r>
            <a:r>
              <a:rPr lang="en-US" sz="1050" i="1" dirty="0" err="1" smtClean="0"/>
              <a:t>Bystritsky</a:t>
            </a:r>
            <a:r>
              <a:rPr lang="en-US" sz="1050" i="1" dirty="0" smtClean="0"/>
              <a:t> et al, Physics </a:t>
            </a:r>
            <a:r>
              <a:rPr lang="en-US" sz="1050" i="1" dirty="0"/>
              <a:t>of Particles and Nuclei Letters </a:t>
            </a:r>
            <a:r>
              <a:rPr lang="en-US" sz="1050" i="1" dirty="0" smtClean="0"/>
              <a:t>(2016)</a:t>
            </a:r>
            <a:endParaRPr lang="ru-RU" sz="1050" i="1" dirty="0"/>
          </a:p>
        </p:txBody>
      </p:sp>
      <p:sp>
        <p:nvSpPr>
          <p:cNvPr id="14" name="TextBox 13"/>
          <p:cNvSpPr txBox="1"/>
          <p:nvPr/>
        </p:nvSpPr>
        <p:spPr>
          <a:xfrm>
            <a:off x="1157288" y="1195388"/>
            <a:ext cx="4681603" cy="369332"/>
          </a:xfrm>
          <a:prstGeom prst="rect">
            <a:avLst/>
          </a:prstGeom>
          <a:noFill/>
        </p:spPr>
        <p:txBody>
          <a:bodyPr wrap="none" rtlCol="0">
            <a:spAutoFit/>
          </a:bodyPr>
          <a:lstStyle/>
          <a:p>
            <a:r>
              <a:rPr lang="en-US" dirty="0" smtClean="0">
                <a:solidFill>
                  <a:srgbClr val="C00000"/>
                </a:solidFill>
              </a:rPr>
              <a:t>Reported at the </a:t>
            </a:r>
            <a:r>
              <a:rPr lang="en-US" dirty="0" smtClean="0">
                <a:solidFill>
                  <a:srgbClr val="C00000"/>
                </a:solidFill>
              </a:rPr>
              <a:t>43</a:t>
            </a:r>
            <a:r>
              <a:rPr lang="en-US" baseline="30000" dirty="0" smtClean="0">
                <a:solidFill>
                  <a:srgbClr val="C00000"/>
                </a:solidFill>
              </a:rPr>
              <a:t>rd</a:t>
            </a:r>
            <a:r>
              <a:rPr lang="en-US" dirty="0" smtClean="0">
                <a:solidFill>
                  <a:srgbClr val="C00000"/>
                </a:solidFill>
              </a:rPr>
              <a:t> </a:t>
            </a:r>
            <a:r>
              <a:rPr lang="en-US" dirty="0" smtClean="0">
                <a:solidFill>
                  <a:srgbClr val="C00000"/>
                </a:solidFill>
              </a:rPr>
              <a:t>PAC meeting in 2016</a:t>
            </a:r>
            <a:endParaRPr lang="ru-RU" dirty="0">
              <a:solidFill>
                <a:srgbClr val="C00000"/>
              </a:solidFill>
            </a:endParaRPr>
          </a:p>
        </p:txBody>
      </p:sp>
      <p:pic>
        <p:nvPicPr>
          <p:cNvPr id="15" name="Рисунок 14" descr="TANGRA_ALL.JPG"/>
          <p:cNvPicPr>
            <a:picLocks noChangeAspect="1"/>
          </p:cNvPicPr>
          <p:nvPr/>
        </p:nvPicPr>
        <p:blipFill>
          <a:blip r:embed="rId6" cstate="print"/>
          <a:srcRect l="18470" t="23379" b="7315"/>
          <a:stretch>
            <a:fillRect/>
          </a:stretch>
        </p:blipFill>
        <p:spPr>
          <a:xfrm>
            <a:off x="1174750" y="1798823"/>
            <a:ext cx="4025252" cy="2566281"/>
          </a:xfrm>
          <a:prstGeom prst="rect">
            <a:avLst/>
          </a:prstGeom>
        </p:spPr>
      </p:pic>
      <p:grpSp>
        <p:nvGrpSpPr>
          <p:cNvPr id="27" name="Группа 26"/>
          <p:cNvGrpSpPr/>
          <p:nvPr/>
        </p:nvGrpSpPr>
        <p:grpSpPr>
          <a:xfrm>
            <a:off x="107168" y="251464"/>
            <a:ext cx="755192" cy="6394552"/>
            <a:chOff x="107168" y="251464"/>
            <a:chExt cx="755192" cy="6394552"/>
          </a:xfrm>
        </p:grpSpPr>
        <p:pic>
          <p:nvPicPr>
            <p:cNvPr id="28" name="Picture 5"/>
            <p:cNvPicPr>
              <a:picLocks noChangeAspect="1" noChangeArrowheads="1"/>
            </p:cNvPicPr>
            <p:nvPr/>
          </p:nvPicPr>
          <p:blipFill>
            <a:blip r:embed="rId7"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11"/>
            <p:cNvPicPr>
              <a:picLocks noChangeAspect="1" noChangeArrowheads="1"/>
            </p:cNvPicPr>
            <p:nvPr/>
          </p:nvPicPr>
          <p:blipFill>
            <a:blip r:embed="rId8"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13" descr="http://lrb.jinr.ru/new/dimg/lab22_ru.png"/>
            <p:cNvPicPr>
              <a:picLocks noChangeAspect="1" noChangeArrowheads="1"/>
            </p:cNvPicPr>
            <p:nvPr/>
          </p:nvPicPr>
          <p:blipFill>
            <a:blip r:embed="rId9"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1" name="Picture 14"/>
            <p:cNvPicPr>
              <a:picLocks noChangeAspect="1" noChangeArrowheads="1"/>
            </p:cNvPicPr>
            <p:nvPr/>
          </p:nvPicPr>
          <p:blipFill>
            <a:blip r:embed="rId10"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15"/>
            <p:cNvPicPr>
              <a:picLocks noChangeAspect="1" noChangeArrowheads="1"/>
            </p:cNvPicPr>
            <p:nvPr/>
          </p:nvPicPr>
          <p:blipFill>
            <a:blip r:embed="rId11"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3" name="Группа 1"/>
            <p:cNvGrpSpPr>
              <a:grpSpLocks/>
            </p:cNvGrpSpPr>
            <p:nvPr/>
          </p:nvGrpSpPr>
          <p:grpSpPr bwMode="auto">
            <a:xfrm>
              <a:off x="220397" y="4263564"/>
              <a:ext cx="558229" cy="332305"/>
              <a:chOff x="566735" y="5357797"/>
              <a:chExt cx="2133057" cy="966624"/>
            </a:xfrm>
          </p:grpSpPr>
          <p:pic>
            <p:nvPicPr>
              <p:cNvPr id="38" name="Picture 16"/>
              <p:cNvPicPr>
                <a:picLocks noChangeAspect="1" noChangeArrowheads="1"/>
              </p:cNvPicPr>
              <p:nvPr/>
            </p:nvPicPr>
            <p:blipFill>
              <a:blip r:embed="rId12"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Picture 17"/>
              <p:cNvPicPr>
                <a:picLocks noChangeAspect="1" noChangeArrowheads="1"/>
              </p:cNvPicPr>
              <p:nvPr/>
            </p:nvPicPr>
            <p:blipFill>
              <a:blip r:embed="rId13"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4" name="Picture 4" descr="http://theo.inrne.bas.bg/~grah/side9/inrnelogo.gif"/>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6"/>
            <p:cNvPicPr>
              <a:picLocks noChangeAspect="1" noChangeArrowheads="1"/>
            </p:cNvPicPr>
            <p:nvPr/>
          </p:nvPicPr>
          <p:blipFill>
            <a:blip r:embed="rId15"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6" name="Рисунок 5"/>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Рисунок 36" descr="india.png"/>
            <p:cNvPicPr>
              <a:picLocks noChangeAspect="1"/>
            </p:cNvPicPr>
            <p:nvPr/>
          </p:nvPicPr>
          <p:blipFill>
            <a:blip r:embed="rId17" cstate="print"/>
            <a:stretch>
              <a:fillRect/>
            </a:stretch>
          </p:blipFill>
          <p:spPr>
            <a:xfrm>
              <a:off x="205587" y="5965084"/>
              <a:ext cx="549139" cy="680932"/>
            </a:xfrm>
            <a:prstGeom prst="rect">
              <a:avLst/>
            </a:prstGeom>
          </p:spPr>
        </p:pic>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4750" y="25400"/>
            <a:ext cx="7896225" cy="1169988"/>
          </a:xfrm>
        </p:spPr>
        <p:txBody>
          <a:bodyPr>
            <a:noAutofit/>
          </a:bodyPr>
          <a:lstStyle/>
          <a:p>
            <a:pPr lvl="0" algn="ctr">
              <a:defRPr/>
            </a:pPr>
            <a:r>
              <a:rPr lang="en-US" sz="2400" b="1" dirty="0" smtClean="0">
                <a:solidFill>
                  <a:srgbClr val="002060"/>
                </a:solidFill>
              </a:rPr>
              <a:t>Main </a:t>
            </a:r>
            <a:r>
              <a:rPr lang="en-US" sz="2400" b="1" dirty="0" smtClean="0">
                <a:solidFill>
                  <a:srgbClr val="002060"/>
                </a:solidFill>
              </a:rPr>
              <a:t>results </a:t>
            </a:r>
            <a:r>
              <a:rPr lang="en-US" sz="2400" b="1" dirty="0" smtClean="0">
                <a:solidFill>
                  <a:srgbClr val="002060"/>
                </a:solidFill>
              </a:rPr>
              <a:t>obtained in 2014-2016:</a:t>
            </a:r>
            <a:r>
              <a:rPr lang="en-US" sz="2400" b="1" dirty="0" smtClean="0"/>
              <a:t/>
            </a:r>
            <a:br>
              <a:rPr lang="en-US" sz="2400" b="1" dirty="0" smtClean="0"/>
            </a:br>
            <a:r>
              <a:rPr lang="en-US" sz="2000" b="1" dirty="0" smtClean="0"/>
              <a:t>3.</a:t>
            </a:r>
            <a:r>
              <a:rPr lang="en-US" sz="2000" b="1" i="1" dirty="0" smtClean="0"/>
              <a:t> Determination of the elemental composition of friable ores</a:t>
            </a:r>
            <a:endParaRPr lang="ru-RU" sz="2400" b="1" dirty="0"/>
          </a:p>
        </p:txBody>
      </p:sp>
      <p:sp>
        <p:nvSpPr>
          <p:cNvPr id="3" name="Номер слайда 2"/>
          <p:cNvSpPr>
            <a:spLocks noGrp="1"/>
          </p:cNvSpPr>
          <p:nvPr>
            <p:ph type="sldNum" sz="quarter" idx="12"/>
          </p:nvPr>
        </p:nvSpPr>
        <p:spPr/>
        <p:txBody>
          <a:bodyPr/>
          <a:lstStyle/>
          <a:p>
            <a:pPr>
              <a:defRPr/>
            </a:pPr>
            <a:fld id="{EEE7E7CF-67D4-478F-844F-50A766AB08A5}" type="slidenum">
              <a:rPr lang="ru-RU" smtClean="0"/>
              <a:pPr>
                <a:defRPr/>
              </a:pPr>
              <a:t>7</a:t>
            </a:fld>
            <a:endParaRPr lang="ru-RU"/>
          </a:p>
        </p:txBody>
      </p:sp>
      <p:sp>
        <p:nvSpPr>
          <p:cNvPr id="7" name="Нижний колонтитул 6"/>
          <p:cNvSpPr>
            <a:spLocks noGrp="1"/>
          </p:cNvSpPr>
          <p:nvPr>
            <p:ph type="ftr" sz="quarter" idx="11"/>
          </p:nvPr>
        </p:nvSpPr>
        <p:spPr/>
        <p:txBody>
          <a:bodyPr/>
          <a:lstStyle/>
          <a:p>
            <a:pPr>
              <a:defRPr/>
            </a:pPr>
            <a:r>
              <a:rPr lang="en-US" dirty="0" err="1" smtClean="0"/>
              <a:t>Yu.N.Kopatch</a:t>
            </a:r>
            <a:r>
              <a:rPr lang="en-US" dirty="0" smtClean="0"/>
              <a:t>, PAC for Nuclear Physics 46-th Session</a:t>
            </a:r>
            <a:endParaRPr lang="ru-RU" dirty="0"/>
          </a:p>
        </p:txBody>
      </p:sp>
      <p:pic>
        <p:nvPicPr>
          <p:cNvPr id="44035" name="Picture 2" descr="Описание: F:\Безимянный1.jpg"/>
          <p:cNvPicPr>
            <a:picLocks noChangeAspect="1" noChangeArrowheads="1"/>
          </p:cNvPicPr>
          <p:nvPr/>
        </p:nvPicPr>
        <p:blipFill>
          <a:blip r:embed="rId3" cstate="print"/>
          <a:srcRect/>
          <a:stretch>
            <a:fillRect/>
          </a:stretch>
        </p:blipFill>
        <p:spPr bwMode="auto">
          <a:xfrm>
            <a:off x="1174750" y="1195388"/>
            <a:ext cx="4101953" cy="2304256"/>
          </a:xfrm>
          <a:prstGeom prst="rect">
            <a:avLst/>
          </a:prstGeom>
          <a:noFill/>
          <a:ln w="9525">
            <a:noFill/>
            <a:miter lim="800000"/>
            <a:headEnd/>
            <a:tailEnd/>
          </a:ln>
        </p:spPr>
      </p:pic>
      <p:pic>
        <p:nvPicPr>
          <p:cNvPr id="44036" name="Рисунок 1421"/>
          <p:cNvPicPr>
            <a:picLocks noChangeAspect="1" noChangeArrowheads="1"/>
          </p:cNvPicPr>
          <p:nvPr/>
        </p:nvPicPr>
        <p:blipFill>
          <a:blip r:embed="rId4" cstate="print"/>
          <a:srcRect/>
          <a:stretch>
            <a:fillRect/>
          </a:stretch>
        </p:blipFill>
        <p:spPr bwMode="auto">
          <a:xfrm>
            <a:off x="5739062" y="1195388"/>
            <a:ext cx="2871538" cy="2380725"/>
          </a:xfrm>
          <a:prstGeom prst="rect">
            <a:avLst/>
          </a:prstGeom>
          <a:noFill/>
          <a:ln w="9525">
            <a:noFill/>
            <a:miter lim="800000"/>
            <a:headEnd/>
            <a:tailEnd/>
          </a:ln>
        </p:spPr>
      </p:pic>
      <p:pic>
        <p:nvPicPr>
          <p:cNvPr id="44039" name="Рисунок 37" descr="Comparison(0-2000keV)"/>
          <p:cNvPicPr>
            <a:picLocks noChangeAspect="1" noChangeArrowheads="1"/>
          </p:cNvPicPr>
          <p:nvPr/>
        </p:nvPicPr>
        <p:blipFill>
          <a:blip r:embed="rId5" cstate="print"/>
          <a:srcRect/>
          <a:stretch>
            <a:fillRect/>
          </a:stretch>
        </p:blipFill>
        <p:spPr bwMode="auto">
          <a:xfrm>
            <a:off x="1828800" y="3576113"/>
            <a:ext cx="3116528" cy="2410486"/>
          </a:xfrm>
          <a:prstGeom prst="rect">
            <a:avLst/>
          </a:prstGeom>
          <a:noFill/>
          <a:ln w="9525">
            <a:noFill/>
            <a:miter lim="800000"/>
            <a:headEnd/>
            <a:tailEnd/>
          </a:ln>
        </p:spPr>
      </p:pic>
      <p:pic>
        <p:nvPicPr>
          <p:cNvPr id="44040" name="Рисунок 38" descr="Comparison(2000-4000)"/>
          <p:cNvPicPr>
            <a:picLocks noChangeAspect="1" noChangeArrowheads="1"/>
          </p:cNvPicPr>
          <p:nvPr/>
        </p:nvPicPr>
        <p:blipFill>
          <a:blip r:embed="rId6" cstate="print"/>
          <a:srcRect/>
          <a:stretch>
            <a:fillRect/>
          </a:stretch>
        </p:blipFill>
        <p:spPr bwMode="auto">
          <a:xfrm>
            <a:off x="5276703" y="3576113"/>
            <a:ext cx="3116528" cy="2410486"/>
          </a:xfrm>
          <a:prstGeom prst="rect">
            <a:avLst/>
          </a:prstGeom>
          <a:noFill/>
          <a:ln w="9525">
            <a:noFill/>
            <a:miter lim="800000"/>
            <a:headEnd/>
            <a:tailEnd/>
          </a:ln>
        </p:spPr>
      </p:pic>
      <p:sp>
        <p:nvSpPr>
          <p:cNvPr id="19" name="Прямоугольник 18"/>
          <p:cNvSpPr/>
          <p:nvPr/>
        </p:nvSpPr>
        <p:spPr>
          <a:xfrm>
            <a:off x="1530350" y="6104984"/>
            <a:ext cx="6390022" cy="253916"/>
          </a:xfrm>
          <a:prstGeom prst="rect">
            <a:avLst/>
          </a:prstGeom>
        </p:spPr>
        <p:txBody>
          <a:bodyPr wrap="square">
            <a:spAutoFit/>
          </a:bodyPr>
          <a:lstStyle/>
          <a:p>
            <a:r>
              <a:rPr lang="en-US" sz="1050" i="1" dirty="0" err="1" smtClean="0"/>
              <a:t>C.Hramco</a:t>
            </a:r>
            <a:r>
              <a:rPr lang="en-US" sz="1050" i="1" dirty="0" smtClean="0"/>
              <a:t> et al, ISINN-24 </a:t>
            </a:r>
            <a:r>
              <a:rPr lang="it-IT" sz="1050" i="1" dirty="0" smtClean="0"/>
              <a:t>Dubna, May 24–27, 2016,JINR, E3-2017-8, p. 157</a:t>
            </a:r>
            <a:endParaRPr lang="en-US" sz="1050" i="1" dirty="0" smtClean="0"/>
          </a:p>
        </p:txBody>
      </p:sp>
      <p:grpSp>
        <p:nvGrpSpPr>
          <p:cNvPr id="23" name="Группа 22"/>
          <p:cNvGrpSpPr/>
          <p:nvPr/>
        </p:nvGrpSpPr>
        <p:grpSpPr>
          <a:xfrm>
            <a:off x="107168" y="251464"/>
            <a:ext cx="755192" cy="6394552"/>
            <a:chOff x="107168" y="251464"/>
            <a:chExt cx="755192" cy="6394552"/>
          </a:xfrm>
        </p:grpSpPr>
        <p:pic>
          <p:nvPicPr>
            <p:cNvPr id="24" name="Picture 5"/>
            <p:cNvPicPr>
              <a:picLocks noChangeAspect="1" noChangeArrowheads="1"/>
            </p:cNvPicPr>
            <p:nvPr/>
          </p:nvPicPr>
          <p:blipFill>
            <a:blip r:embed="rId7"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11"/>
            <p:cNvPicPr>
              <a:picLocks noChangeAspect="1" noChangeArrowheads="1"/>
            </p:cNvPicPr>
            <p:nvPr/>
          </p:nvPicPr>
          <p:blipFill>
            <a:blip r:embed="rId8"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13" descr="http://lrb.jinr.ru/new/dimg/lab22_ru.png"/>
            <p:cNvPicPr>
              <a:picLocks noChangeAspect="1" noChangeArrowheads="1"/>
            </p:cNvPicPr>
            <p:nvPr/>
          </p:nvPicPr>
          <p:blipFill>
            <a:blip r:embed="rId9"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7" name="Picture 14"/>
            <p:cNvPicPr>
              <a:picLocks noChangeAspect="1" noChangeArrowheads="1"/>
            </p:cNvPicPr>
            <p:nvPr/>
          </p:nvPicPr>
          <p:blipFill>
            <a:blip r:embed="rId10"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15"/>
            <p:cNvPicPr>
              <a:picLocks noChangeAspect="1" noChangeArrowheads="1"/>
            </p:cNvPicPr>
            <p:nvPr/>
          </p:nvPicPr>
          <p:blipFill>
            <a:blip r:embed="rId11"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9" name="Группа 1"/>
            <p:cNvGrpSpPr>
              <a:grpSpLocks/>
            </p:cNvGrpSpPr>
            <p:nvPr/>
          </p:nvGrpSpPr>
          <p:grpSpPr bwMode="auto">
            <a:xfrm>
              <a:off x="220397" y="4263564"/>
              <a:ext cx="558229" cy="332305"/>
              <a:chOff x="566735" y="5357797"/>
              <a:chExt cx="2133057" cy="966624"/>
            </a:xfrm>
          </p:grpSpPr>
          <p:pic>
            <p:nvPicPr>
              <p:cNvPr id="34" name="Picture 16"/>
              <p:cNvPicPr>
                <a:picLocks noChangeAspect="1" noChangeArrowheads="1"/>
              </p:cNvPicPr>
              <p:nvPr/>
            </p:nvPicPr>
            <p:blipFill>
              <a:blip r:embed="rId12"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7"/>
              <p:cNvPicPr>
                <a:picLocks noChangeAspect="1" noChangeArrowheads="1"/>
              </p:cNvPicPr>
              <p:nvPr/>
            </p:nvPicPr>
            <p:blipFill>
              <a:blip r:embed="rId13"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0" name="Picture 4" descr="http://theo.inrne.bas.bg/~grah/side9/inrnelogo.gif"/>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6"/>
            <p:cNvPicPr>
              <a:picLocks noChangeAspect="1" noChangeArrowheads="1"/>
            </p:cNvPicPr>
            <p:nvPr/>
          </p:nvPicPr>
          <p:blipFill>
            <a:blip r:embed="rId15"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Рисунок 5"/>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Рисунок 32" descr="india.png"/>
            <p:cNvPicPr>
              <a:picLocks noChangeAspect="1"/>
            </p:cNvPicPr>
            <p:nvPr/>
          </p:nvPicPr>
          <p:blipFill>
            <a:blip r:embed="rId17" cstate="print"/>
            <a:stretch>
              <a:fillRect/>
            </a:stretch>
          </p:blipFill>
          <p:spPr>
            <a:xfrm>
              <a:off x="205587" y="5965084"/>
              <a:ext cx="549139" cy="680932"/>
            </a:xfrm>
            <a:prstGeom prst="rect">
              <a:avLst/>
            </a:prstGeom>
          </p:spPr>
        </p:pic>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4750" y="25400"/>
            <a:ext cx="7896225" cy="883320"/>
          </a:xfrm>
        </p:spPr>
        <p:txBody>
          <a:bodyPr>
            <a:noAutofit/>
          </a:bodyPr>
          <a:lstStyle/>
          <a:p>
            <a:pPr lvl="0" algn="ctr">
              <a:defRPr/>
            </a:pPr>
            <a:r>
              <a:rPr lang="en-US" sz="2400" b="1" dirty="0" smtClean="0">
                <a:solidFill>
                  <a:srgbClr val="002060"/>
                </a:solidFill>
              </a:rPr>
              <a:t>Main </a:t>
            </a:r>
            <a:r>
              <a:rPr lang="en-US" sz="2400" b="1" dirty="0" smtClean="0">
                <a:solidFill>
                  <a:srgbClr val="002060"/>
                </a:solidFill>
              </a:rPr>
              <a:t>results </a:t>
            </a:r>
            <a:r>
              <a:rPr lang="en-US" sz="2400" b="1" dirty="0" smtClean="0">
                <a:solidFill>
                  <a:srgbClr val="002060"/>
                </a:solidFill>
              </a:rPr>
              <a:t>obtained in 2014-2016:</a:t>
            </a:r>
            <a:r>
              <a:rPr lang="en-US" sz="2400" b="1" dirty="0" smtClean="0"/>
              <a:t/>
            </a:r>
            <a:br>
              <a:rPr lang="en-US" sz="2400" b="1" dirty="0" smtClean="0"/>
            </a:br>
            <a:r>
              <a:rPr lang="en-US" sz="2000" b="1" dirty="0" smtClean="0"/>
              <a:t>4.</a:t>
            </a:r>
            <a:r>
              <a:rPr lang="en-US" sz="2000" b="1" i="1" dirty="0" smtClean="0"/>
              <a:t> Determination of the relative humidity of coke (fuel)</a:t>
            </a:r>
            <a:endParaRPr lang="ru-RU" sz="2400" b="1" dirty="0"/>
          </a:p>
        </p:txBody>
      </p:sp>
      <p:sp>
        <p:nvSpPr>
          <p:cNvPr id="3" name="Номер слайда 2"/>
          <p:cNvSpPr>
            <a:spLocks noGrp="1"/>
          </p:cNvSpPr>
          <p:nvPr>
            <p:ph type="sldNum" sz="quarter" idx="12"/>
          </p:nvPr>
        </p:nvSpPr>
        <p:spPr/>
        <p:txBody>
          <a:bodyPr/>
          <a:lstStyle/>
          <a:p>
            <a:pPr>
              <a:defRPr/>
            </a:pPr>
            <a:fld id="{EEE7E7CF-67D4-478F-844F-50A766AB08A5}" type="slidenum">
              <a:rPr lang="ru-RU" smtClean="0"/>
              <a:pPr>
                <a:defRPr/>
              </a:pPr>
              <a:t>8</a:t>
            </a:fld>
            <a:endParaRPr lang="ru-RU"/>
          </a:p>
        </p:txBody>
      </p:sp>
      <p:sp>
        <p:nvSpPr>
          <p:cNvPr id="7" name="Нижний колонтитул 6"/>
          <p:cNvSpPr>
            <a:spLocks noGrp="1"/>
          </p:cNvSpPr>
          <p:nvPr>
            <p:ph type="ftr" sz="quarter" idx="11"/>
          </p:nvPr>
        </p:nvSpPr>
        <p:spPr/>
        <p:txBody>
          <a:bodyPr/>
          <a:lstStyle/>
          <a:p>
            <a:pPr>
              <a:defRPr/>
            </a:pPr>
            <a:r>
              <a:rPr lang="en-US" dirty="0" err="1" smtClean="0"/>
              <a:t>Yu.N.Kopatch</a:t>
            </a:r>
            <a:r>
              <a:rPr lang="en-US" dirty="0" smtClean="0"/>
              <a:t>, PAC for Nuclear Physics 46-th Session</a:t>
            </a:r>
            <a:endParaRPr lang="ru-RU" dirty="0"/>
          </a:p>
        </p:txBody>
      </p:sp>
      <p:sp>
        <p:nvSpPr>
          <p:cNvPr id="19" name="Прямоугольник 18"/>
          <p:cNvSpPr/>
          <p:nvPr/>
        </p:nvSpPr>
        <p:spPr>
          <a:xfrm>
            <a:off x="1530350" y="6305550"/>
            <a:ext cx="5294779" cy="253916"/>
          </a:xfrm>
          <a:prstGeom prst="rect">
            <a:avLst/>
          </a:prstGeom>
        </p:spPr>
        <p:txBody>
          <a:bodyPr wrap="square">
            <a:spAutoFit/>
          </a:bodyPr>
          <a:lstStyle/>
          <a:p>
            <a:r>
              <a:rPr lang="en-US" sz="1050" i="1" dirty="0" err="1" smtClean="0"/>
              <a:t>D.Grozdanov</a:t>
            </a:r>
            <a:r>
              <a:rPr lang="en-US" sz="1050" i="1" dirty="0" smtClean="0"/>
              <a:t> et al., Physics of Particles and Nuclei Letters (2016), submitted</a:t>
            </a:r>
            <a:endParaRPr lang="ru-RU" sz="1050" i="1" dirty="0"/>
          </a:p>
        </p:txBody>
      </p:sp>
      <p:pic>
        <p:nvPicPr>
          <p:cNvPr id="62466" name="Picture 4120"/>
          <p:cNvPicPr>
            <a:picLocks noChangeAspect="1" noChangeArrowheads="1"/>
          </p:cNvPicPr>
          <p:nvPr/>
        </p:nvPicPr>
        <p:blipFill>
          <a:blip r:embed="rId3" cstate="print"/>
          <a:srcRect/>
          <a:stretch>
            <a:fillRect/>
          </a:stretch>
        </p:blipFill>
        <p:spPr bwMode="auto">
          <a:xfrm>
            <a:off x="1174750" y="1195388"/>
            <a:ext cx="2955250" cy="2323032"/>
          </a:xfrm>
          <a:prstGeom prst="rect">
            <a:avLst/>
          </a:prstGeom>
          <a:noFill/>
          <a:ln w="9525">
            <a:noFill/>
            <a:miter lim="800000"/>
            <a:headEnd/>
            <a:tailEnd/>
          </a:ln>
        </p:spPr>
      </p:pic>
      <p:pic>
        <p:nvPicPr>
          <p:cNvPr id="62467" name="Picture 3"/>
          <p:cNvPicPr>
            <a:picLocks noChangeAspect="1" noChangeArrowheads="1"/>
          </p:cNvPicPr>
          <p:nvPr/>
        </p:nvPicPr>
        <p:blipFill>
          <a:blip r:embed="rId4" cstate="print"/>
          <a:srcRect/>
          <a:stretch>
            <a:fillRect/>
          </a:stretch>
        </p:blipFill>
        <p:spPr bwMode="auto">
          <a:xfrm>
            <a:off x="4316413" y="1953716"/>
            <a:ext cx="2508716" cy="1143843"/>
          </a:xfrm>
          <a:prstGeom prst="rect">
            <a:avLst/>
          </a:prstGeom>
          <a:noFill/>
          <a:ln w="9525" cap="flat" cmpd="sng" algn="ctr">
            <a:noFill/>
            <a:prstDash val="solid"/>
            <a:miter lim="800000"/>
            <a:headEnd/>
            <a:tailEnd/>
          </a:ln>
        </p:spPr>
      </p:pic>
      <p:pic>
        <p:nvPicPr>
          <p:cNvPr id="62468" name="Picture 4"/>
          <p:cNvPicPr>
            <a:picLocks noChangeAspect="1" noChangeArrowheads="1"/>
          </p:cNvPicPr>
          <p:nvPr/>
        </p:nvPicPr>
        <p:blipFill>
          <a:blip r:embed="rId5" cstate="print"/>
          <a:srcRect/>
          <a:stretch>
            <a:fillRect/>
          </a:stretch>
        </p:blipFill>
        <p:spPr bwMode="auto">
          <a:xfrm>
            <a:off x="7083385" y="1651594"/>
            <a:ext cx="1395261" cy="1445965"/>
          </a:xfrm>
          <a:prstGeom prst="rect">
            <a:avLst/>
          </a:prstGeom>
          <a:noFill/>
          <a:ln w="9525" cap="flat" cmpd="sng" algn="ctr">
            <a:noFill/>
            <a:prstDash val="solid"/>
            <a:miter lim="800000"/>
            <a:headEnd/>
            <a:tailEnd/>
          </a:ln>
        </p:spPr>
      </p:pic>
      <p:sp>
        <p:nvSpPr>
          <p:cNvPr id="13" name="TextBox 12"/>
          <p:cNvSpPr txBox="1"/>
          <p:nvPr/>
        </p:nvSpPr>
        <p:spPr>
          <a:xfrm>
            <a:off x="4572000" y="1466928"/>
            <a:ext cx="1768433" cy="338554"/>
          </a:xfrm>
          <a:prstGeom prst="rect">
            <a:avLst/>
          </a:prstGeom>
          <a:noFill/>
        </p:spPr>
        <p:txBody>
          <a:bodyPr wrap="none" rtlCol="0">
            <a:spAutoFit/>
          </a:bodyPr>
          <a:lstStyle/>
          <a:p>
            <a:r>
              <a:rPr lang="en-US" sz="1600" dirty="0" smtClean="0"/>
              <a:t>Neutron capture</a:t>
            </a:r>
            <a:endParaRPr lang="ru-RU" sz="1600" dirty="0"/>
          </a:p>
        </p:txBody>
      </p:sp>
      <p:pic>
        <p:nvPicPr>
          <p:cNvPr id="62469" name="Picture 2" descr="Z:\mnt\data\Mesurment_data\Konvels\BGO-12-58\Coke\root\pic\Area Peak H-1 (2223.25 keV).png"/>
          <p:cNvPicPr>
            <a:picLocks noChangeAspect="1" noChangeArrowheads="1"/>
          </p:cNvPicPr>
          <p:nvPr/>
        </p:nvPicPr>
        <p:blipFill>
          <a:blip r:embed="rId6" cstate="print"/>
          <a:srcRect/>
          <a:stretch>
            <a:fillRect/>
          </a:stretch>
        </p:blipFill>
        <p:spPr bwMode="auto">
          <a:xfrm>
            <a:off x="1361163" y="3518420"/>
            <a:ext cx="3813524" cy="2586564"/>
          </a:xfrm>
          <a:prstGeom prst="rect">
            <a:avLst/>
          </a:prstGeom>
          <a:noFill/>
          <a:ln w="9525">
            <a:noFill/>
            <a:miter lim="800000"/>
            <a:headEnd/>
            <a:tailEnd/>
          </a:ln>
        </p:spPr>
      </p:pic>
      <p:pic>
        <p:nvPicPr>
          <p:cNvPr id="62470" name="Picture 4" descr="Z:\mnt\data\Mesurment_data\Konvels\BGO-12-58\Coke\root\pic\Area Peak O-16 (6129 keV).png"/>
          <p:cNvPicPr>
            <a:picLocks noChangeAspect="1" noChangeArrowheads="1"/>
          </p:cNvPicPr>
          <p:nvPr/>
        </p:nvPicPr>
        <p:blipFill>
          <a:blip r:embed="rId7" cstate="print"/>
          <a:srcRect/>
          <a:stretch>
            <a:fillRect/>
          </a:stretch>
        </p:blipFill>
        <p:spPr bwMode="auto">
          <a:xfrm>
            <a:off x="5078705" y="3518420"/>
            <a:ext cx="3813524" cy="2586564"/>
          </a:xfrm>
          <a:prstGeom prst="rect">
            <a:avLst/>
          </a:prstGeom>
          <a:noFill/>
          <a:ln w="9525">
            <a:noFill/>
            <a:miter lim="800000"/>
            <a:headEnd/>
            <a:tailEnd/>
          </a:ln>
        </p:spPr>
      </p:pic>
      <p:sp>
        <p:nvSpPr>
          <p:cNvPr id="17" name="Стрелка вправо с вырезом 16"/>
          <p:cNvSpPr/>
          <p:nvPr/>
        </p:nvSpPr>
        <p:spPr>
          <a:xfrm rot="8040000">
            <a:off x="4299910" y="3242683"/>
            <a:ext cx="544180" cy="33144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с вырезом 17"/>
          <p:cNvSpPr/>
          <p:nvPr/>
        </p:nvSpPr>
        <p:spPr>
          <a:xfrm rot="5400000">
            <a:off x="7763695" y="3261638"/>
            <a:ext cx="428762" cy="33144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p:cNvSpPr txBox="1"/>
          <p:nvPr/>
        </p:nvSpPr>
        <p:spPr>
          <a:xfrm>
            <a:off x="6825129" y="1066819"/>
            <a:ext cx="2067100" cy="584775"/>
          </a:xfrm>
          <a:prstGeom prst="rect">
            <a:avLst/>
          </a:prstGeom>
          <a:noFill/>
        </p:spPr>
        <p:txBody>
          <a:bodyPr wrap="square" rtlCol="0">
            <a:spAutoFit/>
          </a:bodyPr>
          <a:lstStyle/>
          <a:p>
            <a:r>
              <a:rPr lang="en-US" sz="1600" dirty="0" smtClean="0"/>
              <a:t>Neutron inelastic scattering</a:t>
            </a:r>
            <a:endParaRPr lang="ru-RU" sz="1600" dirty="0"/>
          </a:p>
        </p:txBody>
      </p:sp>
      <p:grpSp>
        <p:nvGrpSpPr>
          <p:cNvPr id="30" name="Группа 29"/>
          <p:cNvGrpSpPr/>
          <p:nvPr/>
        </p:nvGrpSpPr>
        <p:grpSpPr>
          <a:xfrm>
            <a:off x="107168" y="251464"/>
            <a:ext cx="755192" cy="6394552"/>
            <a:chOff x="107168" y="251464"/>
            <a:chExt cx="755192" cy="6394552"/>
          </a:xfrm>
        </p:grpSpPr>
        <p:pic>
          <p:nvPicPr>
            <p:cNvPr id="31" name="Picture 5"/>
            <p:cNvPicPr>
              <a:picLocks noChangeAspect="1" noChangeArrowheads="1"/>
            </p:cNvPicPr>
            <p:nvPr/>
          </p:nvPicPr>
          <p:blipFill>
            <a:blip r:embed="rId8"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11"/>
            <p:cNvPicPr>
              <a:picLocks noChangeAspect="1" noChangeArrowheads="1"/>
            </p:cNvPicPr>
            <p:nvPr/>
          </p:nvPicPr>
          <p:blipFill>
            <a:blip r:embed="rId9"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13" descr="http://lrb.jinr.ru/new/dimg/lab22_ru.png"/>
            <p:cNvPicPr>
              <a:picLocks noChangeAspect="1" noChangeArrowheads="1"/>
            </p:cNvPicPr>
            <p:nvPr/>
          </p:nvPicPr>
          <p:blipFill>
            <a:blip r:embed="rId10"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4" name="Picture 14"/>
            <p:cNvPicPr>
              <a:picLocks noChangeAspect="1" noChangeArrowheads="1"/>
            </p:cNvPicPr>
            <p:nvPr/>
          </p:nvPicPr>
          <p:blipFill>
            <a:blip r:embed="rId11"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5"/>
            <p:cNvPicPr>
              <a:picLocks noChangeAspect="1" noChangeArrowheads="1"/>
            </p:cNvPicPr>
            <p:nvPr/>
          </p:nvPicPr>
          <p:blipFill>
            <a:blip r:embed="rId12"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6" name="Группа 1"/>
            <p:cNvGrpSpPr>
              <a:grpSpLocks/>
            </p:cNvGrpSpPr>
            <p:nvPr/>
          </p:nvGrpSpPr>
          <p:grpSpPr bwMode="auto">
            <a:xfrm>
              <a:off x="220397" y="4263564"/>
              <a:ext cx="558229" cy="332305"/>
              <a:chOff x="566735" y="5357797"/>
              <a:chExt cx="2133057" cy="966624"/>
            </a:xfrm>
          </p:grpSpPr>
          <p:pic>
            <p:nvPicPr>
              <p:cNvPr id="41" name="Picture 16"/>
              <p:cNvPicPr>
                <a:picLocks noChangeAspect="1" noChangeArrowheads="1"/>
              </p:cNvPicPr>
              <p:nvPr/>
            </p:nvPicPr>
            <p:blipFill>
              <a:blip r:embed="rId13"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17"/>
              <p:cNvPicPr>
                <a:picLocks noChangeAspect="1" noChangeArrowheads="1"/>
              </p:cNvPicPr>
              <p:nvPr/>
            </p:nvPicPr>
            <p:blipFill>
              <a:blip r:embed="rId14"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7" name="Picture 4" descr="http://theo.inrne.bas.bg/~grah/side9/inrnelogo.gif"/>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6"/>
            <p:cNvPicPr>
              <a:picLocks noChangeAspect="1" noChangeArrowheads="1"/>
            </p:cNvPicPr>
            <p:nvPr/>
          </p:nvPicPr>
          <p:blipFill>
            <a:blip r:embed="rId16"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Рисунок 5"/>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Рисунок 39" descr="india.png"/>
            <p:cNvPicPr>
              <a:picLocks noChangeAspect="1"/>
            </p:cNvPicPr>
            <p:nvPr/>
          </p:nvPicPr>
          <p:blipFill>
            <a:blip r:embed="rId18" cstate="print"/>
            <a:stretch>
              <a:fillRect/>
            </a:stretch>
          </p:blipFill>
          <p:spPr>
            <a:xfrm>
              <a:off x="205587" y="5965084"/>
              <a:ext cx="549139" cy="680932"/>
            </a:xfrm>
            <a:prstGeom prst="rect">
              <a:avLst/>
            </a:prstGeom>
          </p:spPr>
        </p:pic>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1BEDCD91-B832-49FC-A4A2-D780DE760AF2}" type="slidenum">
              <a:rPr lang="ru-RU" smtClean="0"/>
              <a:pPr>
                <a:defRPr/>
              </a:pPr>
              <a:t>9</a:t>
            </a:fld>
            <a:endParaRPr lang="ru-RU"/>
          </a:p>
        </p:txBody>
      </p:sp>
      <p:sp>
        <p:nvSpPr>
          <p:cNvPr id="33796"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pic>
        <p:nvPicPr>
          <p:cNvPr id="33797" name="Picture 2" descr="cube_in_cage_field"/>
          <p:cNvPicPr>
            <a:picLocks noChangeAspect="1" noChangeArrowheads="1"/>
          </p:cNvPicPr>
          <p:nvPr/>
        </p:nvPicPr>
        <p:blipFill>
          <a:blip r:embed="rId2" cstate="print"/>
          <a:srcRect l="23534" t="8313" r="28369" b="2519"/>
          <a:stretch>
            <a:fillRect/>
          </a:stretch>
        </p:blipFill>
        <p:spPr bwMode="auto">
          <a:xfrm>
            <a:off x="4811712" y="1787525"/>
            <a:ext cx="3798888" cy="3602037"/>
          </a:xfrm>
          <a:prstGeom prst="rect">
            <a:avLst/>
          </a:prstGeom>
          <a:noFill/>
          <a:ln w="9525">
            <a:noFill/>
            <a:miter lim="800000"/>
            <a:headEnd/>
            <a:tailEnd/>
          </a:ln>
        </p:spPr>
      </p:pic>
      <p:sp>
        <p:nvSpPr>
          <p:cNvPr id="10" name="Нижний колонтитул 9"/>
          <p:cNvSpPr>
            <a:spLocks noGrp="1"/>
          </p:cNvSpPr>
          <p:nvPr>
            <p:ph type="ftr" sz="quarter" idx="11"/>
          </p:nvPr>
        </p:nvSpPr>
        <p:spPr/>
        <p:txBody>
          <a:bodyPr/>
          <a:lstStyle/>
          <a:p>
            <a:pPr>
              <a:defRPr/>
            </a:pPr>
            <a:r>
              <a:rPr lang="en-US" smtClean="0"/>
              <a:t>Yu.N.Kopatch, PAC for Nuclear Physics 46-th Session</a:t>
            </a:r>
            <a:endParaRPr lang="ru-RU"/>
          </a:p>
        </p:txBody>
      </p:sp>
      <p:pic>
        <p:nvPicPr>
          <p:cNvPr id="33801" name="Рисунок 8" descr="Drawing-of-the-Mars-Science_Laboratory.png"/>
          <p:cNvPicPr>
            <a:picLocks noChangeAspect="1"/>
          </p:cNvPicPr>
          <p:nvPr/>
        </p:nvPicPr>
        <p:blipFill>
          <a:blip r:embed="rId3" cstate="print"/>
          <a:srcRect/>
          <a:stretch>
            <a:fillRect/>
          </a:stretch>
        </p:blipFill>
        <p:spPr bwMode="auto">
          <a:xfrm>
            <a:off x="1530350" y="2348880"/>
            <a:ext cx="3021013" cy="2520950"/>
          </a:xfrm>
          <a:prstGeom prst="rect">
            <a:avLst/>
          </a:prstGeom>
          <a:noFill/>
          <a:ln w="9525">
            <a:noFill/>
            <a:miter lim="800000"/>
            <a:headEnd/>
            <a:tailEnd/>
          </a:ln>
        </p:spPr>
      </p:pic>
      <p:sp>
        <p:nvSpPr>
          <p:cNvPr id="33802" name="TextBox 10"/>
          <p:cNvSpPr txBox="1">
            <a:spLocks noChangeArrowheads="1"/>
          </p:cNvSpPr>
          <p:nvPr/>
        </p:nvSpPr>
        <p:spPr bwMode="auto">
          <a:xfrm>
            <a:off x="2206625" y="1603375"/>
            <a:ext cx="1185863" cy="368300"/>
          </a:xfrm>
          <a:prstGeom prst="rect">
            <a:avLst/>
          </a:prstGeom>
          <a:noFill/>
          <a:ln w="9525">
            <a:noFill/>
            <a:miter lim="800000"/>
            <a:headEnd/>
            <a:tailEnd/>
          </a:ln>
        </p:spPr>
        <p:txBody>
          <a:bodyPr wrap="none">
            <a:spAutoFit/>
          </a:bodyPr>
          <a:lstStyle/>
          <a:p>
            <a:r>
              <a:rPr lang="en-US" dirty="0">
                <a:solidFill>
                  <a:srgbClr val="0D21B3"/>
                </a:solidFill>
              </a:rPr>
              <a:t>Curiosity</a:t>
            </a:r>
            <a:endParaRPr lang="ru-RU" dirty="0">
              <a:solidFill>
                <a:srgbClr val="0D21B3"/>
              </a:solidFill>
            </a:endParaRPr>
          </a:p>
        </p:txBody>
      </p:sp>
      <p:sp>
        <p:nvSpPr>
          <p:cNvPr id="12" name="Прямоугольник 11"/>
          <p:cNvSpPr/>
          <p:nvPr/>
        </p:nvSpPr>
        <p:spPr>
          <a:xfrm>
            <a:off x="1530350" y="5809261"/>
            <a:ext cx="6390022" cy="253916"/>
          </a:xfrm>
          <a:prstGeom prst="rect">
            <a:avLst/>
          </a:prstGeom>
        </p:spPr>
        <p:txBody>
          <a:bodyPr wrap="square">
            <a:spAutoFit/>
          </a:bodyPr>
          <a:lstStyle/>
          <a:p>
            <a:r>
              <a:rPr lang="en-US" sz="1050" dirty="0" smtClean="0"/>
              <a:t>A.A. </a:t>
            </a:r>
            <a:r>
              <a:rPr lang="en-US" sz="1050" dirty="0" err="1" smtClean="0"/>
              <a:t>Vostrukhin</a:t>
            </a:r>
            <a:r>
              <a:rPr lang="en-US" sz="1050" dirty="0" smtClean="0"/>
              <a:t> </a:t>
            </a:r>
            <a:r>
              <a:rPr lang="en-US" sz="1050" i="1" dirty="0" smtClean="0"/>
              <a:t>et al, Physics of Particles and Nuclei Letters (2016)</a:t>
            </a:r>
          </a:p>
        </p:txBody>
      </p:sp>
      <p:sp>
        <p:nvSpPr>
          <p:cNvPr id="13" name="Заголовок 1"/>
          <p:cNvSpPr>
            <a:spLocks noGrp="1"/>
          </p:cNvSpPr>
          <p:nvPr>
            <p:ph type="title"/>
          </p:nvPr>
        </p:nvSpPr>
        <p:spPr>
          <a:xfrm>
            <a:off x="863599" y="0"/>
            <a:ext cx="7896225" cy="1169988"/>
          </a:xfrm>
        </p:spPr>
        <p:txBody>
          <a:bodyPr>
            <a:noAutofit/>
          </a:bodyPr>
          <a:lstStyle/>
          <a:p>
            <a:pPr lvl="0" algn="ctr">
              <a:defRPr/>
            </a:pPr>
            <a:r>
              <a:rPr lang="en-US" sz="2400" b="1" dirty="0" smtClean="0">
                <a:solidFill>
                  <a:srgbClr val="002060"/>
                </a:solidFill>
                <a:latin typeface="Arial" pitchFamily="34" charset="0"/>
                <a:cs typeface="Arial" pitchFamily="34" charset="0"/>
              </a:rPr>
              <a:t>Main </a:t>
            </a:r>
            <a:r>
              <a:rPr lang="en-US" sz="2400" b="1" dirty="0" smtClean="0">
                <a:solidFill>
                  <a:srgbClr val="002060"/>
                </a:solidFill>
                <a:latin typeface="Arial" pitchFamily="34" charset="0"/>
                <a:cs typeface="Arial" pitchFamily="34" charset="0"/>
              </a:rPr>
              <a:t>results </a:t>
            </a:r>
            <a:r>
              <a:rPr lang="en-US" sz="2400" b="1" dirty="0" smtClean="0">
                <a:solidFill>
                  <a:srgbClr val="002060"/>
                </a:solidFill>
                <a:latin typeface="Arial" pitchFamily="34" charset="0"/>
                <a:cs typeface="Arial" pitchFamily="34" charset="0"/>
              </a:rPr>
              <a:t>obtained in 2014-2016:</a:t>
            </a: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5. </a:t>
            </a:r>
            <a:r>
              <a:rPr lang="en-US" sz="2000" b="1" i="1" dirty="0" smtClean="0">
                <a:latin typeface="Arial" pitchFamily="34" charset="0"/>
                <a:cs typeface="Arial" pitchFamily="34" charset="0"/>
              </a:rPr>
              <a:t>Construction of an experimental stand for the testing of devices of nuclear </a:t>
            </a:r>
            <a:r>
              <a:rPr lang="en-US" sz="2000" b="1" i="1" dirty="0" err="1" smtClean="0">
                <a:latin typeface="Arial" pitchFamily="34" charset="0"/>
                <a:cs typeface="Arial" pitchFamily="34" charset="0"/>
              </a:rPr>
              <a:t>planetology</a:t>
            </a:r>
            <a:endParaRPr lang="ru-RU" sz="2400" b="1" dirty="0">
              <a:latin typeface="Arial" pitchFamily="34" charset="0"/>
              <a:cs typeface="Arial" pitchFamily="34" charset="0"/>
            </a:endParaRPr>
          </a:p>
        </p:txBody>
      </p:sp>
      <p:sp>
        <p:nvSpPr>
          <p:cNvPr id="14" name="TextBox 13"/>
          <p:cNvSpPr txBox="1"/>
          <p:nvPr/>
        </p:nvSpPr>
        <p:spPr>
          <a:xfrm>
            <a:off x="1051686" y="1169988"/>
            <a:ext cx="4681603" cy="369332"/>
          </a:xfrm>
          <a:prstGeom prst="rect">
            <a:avLst/>
          </a:prstGeom>
          <a:noFill/>
        </p:spPr>
        <p:txBody>
          <a:bodyPr wrap="none" rtlCol="0">
            <a:spAutoFit/>
          </a:bodyPr>
          <a:lstStyle/>
          <a:p>
            <a:r>
              <a:rPr lang="en-US" dirty="0" smtClean="0">
                <a:solidFill>
                  <a:srgbClr val="C00000"/>
                </a:solidFill>
              </a:rPr>
              <a:t>Reported at the 43</a:t>
            </a:r>
            <a:r>
              <a:rPr lang="en-US" baseline="30000" dirty="0" smtClean="0">
                <a:solidFill>
                  <a:srgbClr val="C00000"/>
                </a:solidFill>
              </a:rPr>
              <a:t>rd</a:t>
            </a:r>
            <a:r>
              <a:rPr lang="en-US" dirty="0" smtClean="0">
                <a:solidFill>
                  <a:srgbClr val="C00000"/>
                </a:solidFill>
              </a:rPr>
              <a:t> PAC meeting in 2016</a:t>
            </a:r>
            <a:endParaRPr lang="ru-RU" dirty="0">
              <a:solidFill>
                <a:srgbClr val="C00000"/>
              </a:solidFill>
            </a:endParaRPr>
          </a:p>
        </p:txBody>
      </p:sp>
      <p:grpSp>
        <p:nvGrpSpPr>
          <p:cNvPr id="26" name="Группа 25"/>
          <p:cNvGrpSpPr/>
          <p:nvPr/>
        </p:nvGrpSpPr>
        <p:grpSpPr>
          <a:xfrm>
            <a:off x="107168" y="251464"/>
            <a:ext cx="755192" cy="6394552"/>
            <a:chOff x="107168" y="251464"/>
            <a:chExt cx="755192" cy="6394552"/>
          </a:xfrm>
        </p:grpSpPr>
        <p:pic>
          <p:nvPicPr>
            <p:cNvPr id="27" name="Picture 5"/>
            <p:cNvPicPr>
              <a:picLocks noChangeAspect="1" noChangeArrowheads="1"/>
            </p:cNvPicPr>
            <p:nvPr/>
          </p:nvPicPr>
          <p:blipFill>
            <a:blip r:embed="rId4"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11"/>
            <p:cNvPicPr>
              <a:picLocks noChangeAspect="1" noChangeArrowheads="1"/>
            </p:cNvPicPr>
            <p:nvPr/>
          </p:nvPicPr>
          <p:blipFill>
            <a:blip r:embed="rId5"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13" descr="http://lrb.jinr.ru/new/dimg/lab22_ru.png"/>
            <p:cNvPicPr>
              <a:picLocks noChangeAspect="1" noChangeArrowheads="1"/>
            </p:cNvPicPr>
            <p:nvPr/>
          </p:nvPicPr>
          <p:blipFill>
            <a:blip r:embed="rId6"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 name="Picture 14"/>
            <p:cNvPicPr>
              <a:picLocks noChangeAspect="1" noChangeArrowheads="1"/>
            </p:cNvPicPr>
            <p:nvPr/>
          </p:nvPicPr>
          <p:blipFill>
            <a:blip r:embed="rId7"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 name="Picture 15"/>
            <p:cNvPicPr>
              <a:picLocks noChangeAspect="1" noChangeArrowheads="1"/>
            </p:cNvPicPr>
            <p:nvPr/>
          </p:nvPicPr>
          <p:blipFill>
            <a:blip r:embed="rId8"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2" name="Группа 1"/>
            <p:cNvGrpSpPr>
              <a:grpSpLocks/>
            </p:cNvGrpSpPr>
            <p:nvPr/>
          </p:nvGrpSpPr>
          <p:grpSpPr bwMode="auto">
            <a:xfrm>
              <a:off x="220397" y="4263564"/>
              <a:ext cx="558229" cy="332305"/>
              <a:chOff x="566735" y="5357797"/>
              <a:chExt cx="2133057" cy="966624"/>
            </a:xfrm>
          </p:grpSpPr>
          <p:pic>
            <p:nvPicPr>
              <p:cNvPr id="37" name="Picture 16"/>
              <p:cNvPicPr>
                <a:picLocks noChangeAspect="1" noChangeArrowheads="1"/>
              </p:cNvPicPr>
              <p:nvPr/>
            </p:nvPicPr>
            <p:blipFill>
              <a:blip r:embed="rId9"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8" name="Picture 17"/>
              <p:cNvPicPr>
                <a:picLocks noChangeAspect="1" noChangeArrowheads="1"/>
              </p:cNvPicPr>
              <p:nvPr/>
            </p:nvPicPr>
            <p:blipFill>
              <a:blip r:embed="rId10"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3" name="Picture 4" descr="http://theo.inrne.bas.bg/~grah/side9/inrnelogo.gi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6"/>
            <p:cNvPicPr>
              <a:picLocks noChangeAspect="1" noChangeArrowheads="1"/>
            </p:cNvPicPr>
            <p:nvPr/>
          </p:nvPicPr>
          <p:blipFill>
            <a:blip r:embed="rId12"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Рисунок 5"/>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Рисунок 35" descr="india.png"/>
            <p:cNvPicPr>
              <a:picLocks noChangeAspect="1"/>
            </p:cNvPicPr>
            <p:nvPr/>
          </p:nvPicPr>
          <p:blipFill>
            <a:blip r:embed="rId14"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4665</TotalTime>
  <Words>1835</Words>
  <Application>Microsoft Office PowerPoint</Application>
  <PresentationFormat>Экран (4:3)</PresentationFormat>
  <Paragraphs>358</Paragraphs>
  <Slides>21</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21</vt:i4>
      </vt:variant>
    </vt:vector>
  </HeadingPairs>
  <TitlesOfParts>
    <vt:vector size="24" baseType="lpstr">
      <vt:lpstr>Солнцестояние</vt:lpstr>
      <vt:lpstr>Graph</vt:lpstr>
      <vt:lpstr>Формула</vt:lpstr>
      <vt:lpstr>Proposal for the extension of the project “Design and development of the tagged neutron method for determination of the elemental structure of materials and nuclear reaction studies”  project TANGRA TAgged Neutrons &amp; Gamma-Rays</vt:lpstr>
      <vt:lpstr>Tagged Neutrons Method – TNM</vt:lpstr>
      <vt:lpstr>Aims of the project</vt:lpstr>
      <vt:lpstr>Слайд 4</vt:lpstr>
      <vt:lpstr>Main results obtained in 2014-2016: 1. Measurements of direct 14 MeV neutron beam suppression factor for different materials</vt:lpstr>
      <vt:lpstr>Main results obtained in 2014-2016: 2. Measurement of angular distribution of 4.43 MeV -rays from 12C(n,n’) reaction</vt:lpstr>
      <vt:lpstr>Main results obtained in 2014-2016: 3. Determination of the elemental composition of friable ores</vt:lpstr>
      <vt:lpstr>Main results obtained in 2014-2016: 4. Determination of the relative humidity of coke (fuel)</vt:lpstr>
      <vt:lpstr>Main results obtained in 2014-2016: 5. Construction of an experimental stand for the testing of devices of nuclear planetology</vt:lpstr>
      <vt:lpstr>Main results obtained in 2014-2016: 6. Construction of a silicon two-dimensional position-sensitive fast neutron detector for beam profile measurement</vt:lpstr>
      <vt:lpstr>Слайд 11</vt:lpstr>
      <vt:lpstr>TANGRA collaboration meetings in 2016</vt:lpstr>
      <vt:lpstr>TANGRA in 2017 - 2019</vt:lpstr>
      <vt:lpstr>Plans for 2017-2019</vt:lpstr>
      <vt:lpstr>Plans for 2017-2019 New gamma-ray detectors, based on BGO crystals</vt:lpstr>
      <vt:lpstr>Plans for 2017-2019 Measurements of differential cross sections of the inelastic scatering of 14.1 MeV neutrons on different materials</vt:lpstr>
      <vt:lpstr>Plans for 2017-2019 Development of theoretical models describing angular correlations in the inelastic scattering on 14.1 MeV neutrons on nuclei</vt:lpstr>
      <vt:lpstr>Plans for 2017-2019 Investigation of the (n,2n`) and (n,n`) – reactions using the tagged neutron method</vt:lpstr>
      <vt:lpstr>Слайд 19</vt:lpstr>
      <vt:lpstr>Summary</vt:lpstr>
      <vt:lpstr>Thank you  for your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shv</dc:creator>
  <cp:lastModifiedBy>Admin</cp:lastModifiedBy>
  <cp:revision>613</cp:revision>
  <dcterms:created xsi:type="dcterms:W3CDTF">2007-12-24T11:56:30Z</dcterms:created>
  <dcterms:modified xsi:type="dcterms:W3CDTF">2017-06-14T11:50:38Z</dcterms:modified>
</cp:coreProperties>
</file>