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49" r:id="rId2"/>
  </p:sldMasterIdLst>
  <p:notesMasterIdLst>
    <p:notesMasterId r:id="rId39"/>
  </p:notesMasterIdLst>
  <p:sldIdLst>
    <p:sldId id="346" r:id="rId3"/>
    <p:sldId id="677" r:id="rId4"/>
    <p:sldId id="668" r:id="rId5"/>
    <p:sldId id="691" r:id="rId6"/>
    <p:sldId id="692" r:id="rId7"/>
    <p:sldId id="693" r:id="rId8"/>
    <p:sldId id="694" r:id="rId9"/>
    <p:sldId id="695" r:id="rId10"/>
    <p:sldId id="696" r:id="rId11"/>
    <p:sldId id="698" r:id="rId12"/>
    <p:sldId id="699" r:id="rId13"/>
    <p:sldId id="700" r:id="rId14"/>
    <p:sldId id="701" r:id="rId15"/>
    <p:sldId id="684" r:id="rId16"/>
    <p:sldId id="685" r:id="rId17"/>
    <p:sldId id="686" r:id="rId18"/>
    <p:sldId id="687" r:id="rId19"/>
    <p:sldId id="688" r:id="rId20"/>
    <p:sldId id="666" r:id="rId21"/>
    <p:sldId id="670" r:id="rId22"/>
    <p:sldId id="647" r:id="rId23"/>
    <p:sldId id="674" r:id="rId24"/>
    <p:sldId id="673" r:id="rId25"/>
    <p:sldId id="671" r:id="rId26"/>
    <p:sldId id="669" r:id="rId27"/>
    <p:sldId id="675" r:id="rId28"/>
    <p:sldId id="644" r:id="rId29"/>
    <p:sldId id="676" r:id="rId30"/>
    <p:sldId id="648" r:id="rId31"/>
    <p:sldId id="690" r:id="rId32"/>
    <p:sldId id="702" r:id="rId33"/>
    <p:sldId id="683" r:id="rId34"/>
    <p:sldId id="646" r:id="rId35"/>
    <p:sldId id="645" r:id="rId36"/>
    <p:sldId id="682" r:id="rId37"/>
    <p:sldId id="672" r:id="rId3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  <a:srgbClr val="33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92" y="4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19BCD47-ED3B-4E52-872D-DE789D9A03C2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7F6DBD9-C0A2-468B-811A-3AB47734A4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159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AED077-1E17-4194-8699-C70CD402D6F5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87388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28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20498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90729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6DBD9-C0A2-468B-811A-3AB47734A488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31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FCDDC327-E553-45EB-99C0-E52AAC408231}" type="slidenum">
              <a:rPr lang="ru-RU" altLang="ru-RU" sz="1200" smtClean="0"/>
              <a:pPr eaLnBrk="1" hangingPunct="1">
                <a:defRPr/>
              </a:pPr>
              <a:t>33</a:t>
            </a:fld>
            <a:endParaRPr lang="ru-RU" altLang="ru-RU" sz="1200" smtClean="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92650"/>
            <a:ext cx="4946650" cy="444658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ru-R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00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ru-RU" smtClean="0"/>
              <a:t>For the synthesis of elements heavier than 118, the beams of ions heavier than Ca-48 are needed. In cooperation with our colleagues from France the Ti-50 ions were accelerated at the U400. First experiments were dedicated to the measurement of  the average number of prompt neutrons from spontaneous fission of Rf, produced in 50Ti+208Pb reaction using the modernized VASSILISSA separator He-3 neutron detector. These set-ups were developed in accordance with the DRIBS-III project. The average number of neutrons was found to be 4.47 n/SF.  These measurements are of special interest for understanding properties of SHE and for their search in nature.</a:t>
            </a:r>
            <a:endParaRPr lang="ru-RU" altLang="ru-RU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259EB5-2524-4554-9F86-5925E982D889}" type="slidenum">
              <a:rPr lang="ru-RU" altLang="ru-RU" smtClean="0">
                <a:solidFill>
                  <a:srgbClr val="000000"/>
                </a:solidFill>
              </a:rPr>
              <a:pPr/>
              <a:t>34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4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ru-RU" smtClean="0"/>
          </a:p>
        </p:txBody>
      </p:sp>
    </p:spTree>
    <p:extLst>
      <p:ext uri="{BB962C8B-B14F-4D97-AF65-F5344CB8AC3E}">
        <p14:creationId xmlns:p14="http://schemas.microsoft.com/office/powerpoint/2010/main" val="70550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377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73A1E-50A5-4AF2-94AC-4CF20A32B43D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154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D75D0F-200B-4C09-A187-9EF084277EA2}" type="slidenum">
              <a:rPr lang="ru-RU" altLang="ru-RU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mtClean="0">
              <a:latin typeface="Times New Roman" panose="02020603050405020304" pitchFamily="18" charset="0"/>
            </a:endParaRPr>
          </a:p>
        </p:txBody>
      </p:sp>
      <p:sp>
        <p:nvSpPr>
          <p:cNvPr id="675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11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51FA83-EC84-4D44-AEE3-71715F95498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90030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850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49829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852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FACE08-77FA-43D2-95C8-E11506EFD337}" type="slidenum">
              <a:rPr lang="ru-RU" altLang="ru-RU" smtClean="0"/>
              <a:pPr>
                <a:spcBef>
                  <a:spcPct val="0"/>
                </a:spcBef>
              </a:pPr>
              <a:t>26</a:t>
            </a:fld>
            <a:endParaRPr lang="ru-RU" alt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2162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6307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982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38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45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6DE5-F421-47CC-BFDD-102C8FB9AD71}" type="datetime1">
              <a:rPr lang="en-US" altLang="ru-RU"/>
              <a:pPr>
                <a:defRPr/>
              </a:pPr>
              <a:t>6/14/2017</a:t>
            </a:fld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ru-RU"/>
              <a:t>A. Popeko, EMIS-XVII. Grand Rapids, MI, USA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B43A7-ECFA-48C3-98B7-40947CD1DA0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1744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279CD-220D-4A64-9B8A-3F8D6490D32B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0DDA4A-1FBB-4459-B358-A86DB61A00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140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B25FF9-1903-4F36-A4A2-CA1E68E59884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E7A549-E8A8-4FCC-9228-953265CFB4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384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5639ACA-4305-4884-A4D4-926FF56E8F96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882C3FB-69DE-4BDE-B440-2790B9AEB7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6305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A0B79E-FCB8-4DAB-8AC5-61D01F9B25A0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72D51-912C-4C4A-8AF2-956E5DFCA6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8942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4BC01F-8A53-42A3-AF7E-767C993D46D3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CF0F6B-6F2E-4E6E-B4E2-0EE8544E83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279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CDCC19-D322-498C-85B6-D512E32A41A7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4B6EE0-35CE-4E9F-ACDE-807E637E79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46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221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5ED19A5-9CAE-4F71-BD60-BCD041C22638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5B2F863-4021-43D9-AAF8-71F764C04C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45541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2DDAA4-7E31-480F-A5A9-B089726C9AF1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E8AD98-1764-4EC7-BA7A-60852475AF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3177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2518F2-D193-4257-8BA9-1861B74761FB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5A7B66-0D69-40CF-A3B0-426582D834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2829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38E67B-9D3F-4A9A-BB6A-7ACD227FC100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21BC699-54B0-4E38-A537-845C010FB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795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7C4F41-4F2A-45E6-95D3-53E0721B5927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BCCD8A8-C75E-49B2-91E5-43A3F6A4F5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928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D820B8-4B9C-4FD7-A3E5-AF9B5A52B3FF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6CFAAEF-9C0D-4F0E-A2B8-ABD03734A7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3816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61AB31-8836-41BD-BCDF-2E00F7F58B13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07B9907-E026-49B9-A6DD-5E2F05D15F7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929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266E89E-D5F2-498F-BC06-5E6CDF5D923E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837F98-543C-4107-8748-E9659802405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6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83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659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809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64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37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358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45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1760AB6-3576-424F-A60E-133CFCDE4F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7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E1E1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A490842-210B-4D80-A892-6C4DABEC6658}" type="datetime1">
              <a:rPr lang="en-US"/>
              <a:pPr>
                <a:defRPr/>
              </a:pPr>
              <a:t>6/14/2017</a:t>
            </a:fld>
            <a:endParaRPr 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Dr. A.V. Yeremin                                                                                    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13A2374-E6CC-4409-937E-CC72E4F674D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3319" name="Rectangle 7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2" name="Rectangle 10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3" name="Rectangle 11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4" name="Rectangle 12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5" name="Rectangle 13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  <p:sp>
        <p:nvSpPr>
          <p:cNvPr id="13326" name="Rectangle 14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  <p:sldLayoutId id="2147484572" r:id="rId12"/>
    <p:sldLayoutId id="2147484573" r:id="rId13"/>
    <p:sldLayoutId id="21474845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323850" y="404813"/>
            <a:ext cx="8640763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400" dirty="0"/>
          </a:p>
          <a:p>
            <a:pPr algn="r"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PAC for Nuclear Physics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June, 14, 2017, JINR, </a:t>
            </a:r>
            <a:r>
              <a:rPr lang="de-DE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de-DE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de-DE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Separators, Detector Units for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Elements Factory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32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A.G. Popeko</a:t>
            </a:r>
          </a:p>
          <a:p>
            <a:pPr algn="ctr" eaLnBrk="1" hangingPunct="1">
              <a:defRPr/>
            </a:pPr>
            <a:endParaRPr lang="en-GB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GB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Flerov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Laboratory of Nuclear Reactions, </a:t>
            </a:r>
          </a:p>
          <a:p>
            <a:pPr algn="ctr" eaLnBrk="1" hangingPunct="1">
              <a:defRPr/>
            </a:pP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Joint Institute for Nuclear Research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68" descr="0102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428750"/>
            <a:ext cx="34290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9" descr="20060426_IMG_0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447800"/>
            <a:ext cx="33115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427038"/>
            <a:ext cx="8229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  </a:t>
            </a:r>
            <a:r>
              <a:rPr lang="en-US" altLang="ru-RU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en-US" altLang="ru-RU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destruction</a:t>
            </a:r>
            <a:endParaRPr lang="ru-RU" altLang="ru-RU" sz="32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0FC9D5-E9DE-4A6D-AA8E-2037A1BF62D3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400" smtClean="0"/>
          </a:p>
        </p:txBody>
      </p:sp>
      <p:sp>
        <p:nvSpPr>
          <p:cNvPr id="107526" name="TextBox 1"/>
          <p:cNvSpPr txBox="1">
            <a:spLocks noChangeArrowheads="1"/>
          </p:cNvSpPr>
          <p:nvPr/>
        </p:nvSpPr>
        <p:spPr bwMode="auto">
          <a:xfrm>
            <a:off x="914400" y="5211763"/>
            <a:ext cx="3983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Heating and melting;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sputtering;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radiation damage.</a:t>
            </a:r>
            <a:endParaRPr lang="ru-RU" altLang="ru-RU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Заголовок 1"/>
          <p:cNvSpPr>
            <a:spLocks noGrp="1"/>
          </p:cNvSpPr>
          <p:nvPr>
            <p:ph type="title"/>
          </p:nvPr>
        </p:nvSpPr>
        <p:spPr>
          <a:xfrm>
            <a:off x="685800" y="134938"/>
            <a:ext cx="7772400" cy="990600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  </a:t>
            </a:r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reduction of heating</a:t>
            </a:r>
            <a:endParaRPr lang="ru-RU" alt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4451" name="Объект 4"/>
          <p:cNvGraphicFramePr>
            <a:graphicFrameLocks noChangeAspect="1"/>
          </p:cNvGraphicFramePr>
          <p:nvPr/>
        </p:nvGraphicFramePr>
        <p:xfrm>
          <a:off x="2076450" y="2286000"/>
          <a:ext cx="1001713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PHOTO-PAINT" r:id="rId3" imgW="4876397" imgH="3666751" progId="CorelPHOTOPAINT.Image.15">
                  <p:embed/>
                </p:oleObj>
              </mc:Choice>
              <mc:Fallback>
                <p:oleObj name="PHOTO-PAINT" r:id="rId3" imgW="4876397" imgH="3666751" progId="CorelPHOTOPAINT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6450" y="2286000"/>
                        <a:ext cx="1001713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52" name="Picture 2" descr="http://www.gsi.de/portrait/presse/Mediathek/Bilderdatenbank/GSI_Experimente_/8_GSI_TASCA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t="7465" r="7858" b="7372"/>
          <a:stretch>
            <a:fillRect/>
          </a:stretch>
        </p:blipFill>
        <p:spPr bwMode="auto">
          <a:xfrm>
            <a:off x="2100263" y="1295400"/>
            <a:ext cx="4778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3657600"/>
            <a:ext cx="24717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3" descr="DSC00223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662238"/>
            <a:ext cx="2627313" cy="3503612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850900" y="1335088"/>
            <a:ext cx="831850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ø5 cm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900" y="2478088"/>
            <a:ext cx="9604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ø10 cm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900" y="4335463"/>
            <a:ext cx="9604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ø30 cm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58" name="Прямоугольник 5"/>
          <p:cNvSpPr>
            <a:spLocks noChangeArrowheads="1"/>
          </p:cNvSpPr>
          <p:nvPr/>
        </p:nvSpPr>
        <p:spPr bwMode="auto">
          <a:xfrm>
            <a:off x="850900" y="5764213"/>
            <a:ext cx="1281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</a:rPr>
              <a:t>ø60 cm </a:t>
            </a:r>
            <a:r>
              <a:rPr lang="en-US" altLang="ru-RU" sz="2000" b="1">
                <a:solidFill>
                  <a:srgbClr val="22228B"/>
                </a:solidFill>
                <a:latin typeface="Times New Roman" panose="02020603050405020304" pitchFamily="18" charset="0"/>
              </a:rPr>
              <a:t>→</a:t>
            </a:r>
            <a:endParaRPr lang="ru-RU" altLang="ru-RU" sz="2000" b="1">
              <a:solidFill>
                <a:srgbClr val="22228B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4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E654C-573E-4348-BA53-0830BD4ADDD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400" smtClean="0"/>
          </a:p>
        </p:txBody>
      </p:sp>
      <p:sp>
        <p:nvSpPr>
          <p:cNvPr id="5" name="TextBox 4"/>
          <p:cNvSpPr txBox="1"/>
          <p:nvPr/>
        </p:nvSpPr>
        <p:spPr>
          <a:xfrm>
            <a:off x="3733800" y="1219200"/>
            <a:ext cx="4852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Target: 2 </a:t>
            </a:r>
            <a:r>
              <a:rPr lang="el-GR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+ 0.5 mg/cm</a:t>
            </a:r>
            <a:r>
              <a:rPr lang="en-US" b="1" baseline="30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b="1" baseline="-25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baseline="-25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Beam: </a:t>
            </a:r>
            <a:r>
              <a:rPr lang="en-US" b="1" baseline="30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1 p</a:t>
            </a:r>
            <a:r>
              <a:rPr lang="el-GR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→ 20 W/cm</a:t>
            </a:r>
            <a:r>
              <a:rPr lang="en-US" b="1" baseline="30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T = 1600K 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76"/>
            <a:ext cx="82296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design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(G.N. Ivanov)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1"/>
            <a:ext cx="3423247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061451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9303" y="71036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594" y="7103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29200"/>
            <a:ext cx="3871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120, 1500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ronous</a:t>
            </a:r>
            <a:endParaRPr lang="de-DE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wobbler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diafragm</a:t>
            </a:r>
            <a:endParaRPr lang="de-DE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GFS, SHELS, MASHA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761326"/>
            <a:ext cx="3810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480, 1500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&amp;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</a:t>
            </a:r>
            <a:r>
              <a:rPr lang="de-DE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931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108D8A-C9BD-4EF4-AA5B-EE21008E04DD}" type="slidenum">
              <a:rPr lang="en-US" altLang="ru-RU" sz="1400" smtClean="0">
                <a:solidFill>
                  <a:srgbClr val="FF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1400" smtClean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Analyzed reactions</a:t>
            </a:r>
            <a:endParaRPr lang="ru-RU" alt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43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295400" y="976313"/>
          <a:ext cx="68580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2" name="Graph" r:id="rId3" imgW="3906317" imgH="3168701" progId="Origin50.Graph">
                  <p:embed/>
                </p:oleObj>
              </mc:Choice>
              <mc:Fallback>
                <p:oleObj name="Graph" r:id="rId3" imgW="3906317" imgH="316870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976313"/>
                        <a:ext cx="6858000" cy="556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53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906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I</a:t>
            </a:r>
            <a:b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Pure magnetic vacuum systems will not work</a:t>
            </a:r>
            <a:endParaRPr lang="ru-RU" alt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3288"/>
            <a:ext cx="7539038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22275" y="6248400"/>
            <a:ext cx="83058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ru-RU" sz="1800" b="1" kern="0" baseline="30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Ca(E</a:t>
            </a:r>
            <a:r>
              <a:rPr lang="en-US" altLang="ru-RU" sz="1800" b="1" kern="0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236MeV) + </a:t>
            </a:r>
            <a:r>
              <a:rPr lang="en-US" altLang="ru-RU" sz="1800" b="1" kern="0" baseline="30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Cm(300</a:t>
            </a:r>
            <a:r>
              <a:rPr lang="el-GR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g/cm</a:t>
            </a:r>
            <a:r>
              <a:rPr lang="en-US" altLang="ru-RU" sz="1800" b="1" kern="0" baseline="30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CmO</a:t>
            </a:r>
            <a:r>
              <a:rPr lang="en-US" altLang="ru-RU" sz="1800" b="1" kern="0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→ </a:t>
            </a:r>
            <a:r>
              <a:rPr lang="en-US" altLang="ru-RU" sz="1800" b="1" kern="0" baseline="300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</a:t>
            </a:r>
            <a:r>
              <a:rPr lang="en-US" altLang="ru-RU" sz="1800" b="1" kern="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116*</a:t>
            </a:r>
            <a:endParaRPr lang="ru-RU" altLang="ru-RU" sz="1800" b="1" kern="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30A05C-9807-48ED-BA11-BC6161B68D1D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6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II</a:t>
            </a:r>
            <a:b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requirements</a:t>
            </a:r>
            <a:endParaRPr lang="ru-RU" alt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9740177"/>
              </p:ext>
            </p:extLst>
          </p:nvPr>
        </p:nvGraphicFramePr>
        <p:xfrm>
          <a:off x="685800" y="1752600"/>
          <a:ext cx="77724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Air-free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Gas-filled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Electric rigidity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MV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rigidity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1.0 </a:t>
                      </a:r>
                      <a:r>
                        <a:rPr lang="en-US" sz="24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T×m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3.1 </a:t>
                      </a:r>
                      <a:r>
                        <a:rPr lang="en-US" sz="24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T×m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</a:t>
                      </a:r>
                      <a:r>
                        <a:rPr lang="en-US" sz="24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gradients in quadrupoles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5 T/m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15 T/m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55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9DEECA-47E7-4FC5-A3C9-957700371F12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III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766163" y="1293812"/>
            <a:ext cx="7697788" cy="47244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gas-filled separator QDQQD</a:t>
            </a:r>
          </a:p>
          <a:p>
            <a:pPr marL="0" indent="0">
              <a:buClr>
                <a:srgbClr val="FF0000"/>
              </a:buClr>
              <a:buFontTx/>
              <a:buNone/>
              <a:defRPr/>
            </a:pPr>
            <a:r>
              <a:rPr lang="en-US" alt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performs focusing in impulse &amp; charge spaces,</a:t>
            </a:r>
          </a:p>
          <a:p>
            <a:pPr marL="0" indent="0">
              <a:buClr>
                <a:srgbClr val="FF0000"/>
              </a:buClr>
              <a:buFontTx/>
              <a:buNone/>
              <a:defRPr/>
            </a:pPr>
            <a:r>
              <a:rPr lang="en-US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is </a:t>
            </a:r>
            <a:r>
              <a:rPr lang="en-US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endParaRPr lang="en-US" altLang="ru-RU" sz="2800" b="1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selector</a:t>
            </a:r>
            <a:r>
              <a:rPr lang="ru-RU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SHELS performs focusing in charge space, 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test operation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n-US" alt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pre-separator</a:t>
            </a:r>
            <a:endParaRPr lang="en-US" altLang="ru-RU" sz="28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FontTx/>
              <a:buNone/>
              <a:defRPr/>
            </a:pPr>
            <a:r>
              <a:rPr lang="en-US" altLang="ru-RU" sz="2800" b="1" baseline="-25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project</a:t>
            </a:r>
            <a:endParaRPr lang="ru-RU" altLang="ru-RU" sz="2800" b="1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AF721F-EA63-4841-9526-92CAE758BB45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3820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separator:</a:t>
            </a:r>
            <a:endParaRPr lang="ru-RU" alt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295400" y="2286000"/>
            <a:ext cx="6620274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Pros: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Can provide the highest efficiency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Provides additional cooling due to filling gas</a:t>
            </a:r>
          </a:p>
          <a:p>
            <a:pPr marL="271463" indent="-271463" eaLnBrk="1" hangingPunct="1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altLang="ru-RU" b="1" dirty="0" smtClean="0">
                <a:cs typeface="Times New Roman" panose="02020603050405020304" pitchFamily="18" charset="0"/>
              </a:rPr>
              <a:t>Cons: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/>
              <a:t>Is not </a:t>
            </a:r>
            <a:r>
              <a:rPr lang="en-US" altLang="ru-RU" b="1" dirty="0"/>
              <a:t>applicable for symmetric reactions</a:t>
            </a:r>
            <a:endParaRPr lang="en-US" altLang="ru-RU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945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66800"/>
            <a:ext cx="83820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separator, the tasks:</a:t>
            </a:r>
            <a:endParaRPr lang="ru-RU" alt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1295400" y="2286000"/>
            <a:ext cx="5756256" cy="161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 dirty="0" smtClean="0">
                <a:solidFill>
                  <a:srgbClr val="003399"/>
                </a:solidFill>
                <a:latin typeface="+mj-lt"/>
              </a:rPr>
              <a:t>	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asymmetric complete fusion reactions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multi-nucleon </a:t>
            </a: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transfer </a:t>
            </a: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reactions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nuclear spectroscopy @ focal plane</a:t>
            </a:r>
          </a:p>
        </p:txBody>
      </p:sp>
    </p:spTree>
    <p:extLst>
      <p:ext uri="{BB962C8B-B14F-4D97-AF65-F5344CB8AC3E}">
        <p14:creationId xmlns:p14="http://schemas.microsoft.com/office/powerpoint/2010/main" val="2106482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36525" y="30449"/>
            <a:ext cx="9293225" cy="6668801"/>
            <a:chOff x="136525" y="30449"/>
            <a:chExt cx="9293225" cy="6668801"/>
          </a:xfrm>
        </p:grpSpPr>
        <p:graphicFrame>
          <p:nvGraphicFramePr>
            <p:cNvPr id="1229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79351103"/>
                </p:ext>
              </p:extLst>
            </p:nvPr>
          </p:nvGraphicFramePr>
          <p:xfrm>
            <a:off x="136525" y="279400"/>
            <a:ext cx="7632700" cy="6419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8" name="CorelDRAW" r:id="rId4" imgW="8166960" imgH="6885000" progId="">
                    <p:embed/>
                  </p:oleObj>
                </mc:Choice>
                <mc:Fallback>
                  <p:oleObj name="CorelDRAW" r:id="rId4" imgW="8166960" imgH="6885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525" y="279400"/>
                          <a:ext cx="7632700" cy="6419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294" name="Line 29"/>
            <p:cNvSpPr>
              <a:spLocks noChangeShapeType="1"/>
            </p:cNvSpPr>
            <p:nvPr/>
          </p:nvSpPr>
          <p:spPr bwMode="auto">
            <a:xfrm>
              <a:off x="1633538" y="4019550"/>
              <a:ext cx="0" cy="2411413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2295" name="Line 30"/>
            <p:cNvSpPr>
              <a:spLocks noChangeShapeType="1"/>
            </p:cNvSpPr>
            <p:nvPr/>
          </p:nvSpPr>
          <p:spPr bwMode="auto">
            <a:xfrm>
              <a:off x="2005013" y="4032250"/>
              <a:ext cx="0" cy="2411413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2296" name="Line 31"/>
            <p:cNvSpPr>
              <a:spLocks noChangeShapeType="1"/>
            </p:cNvSpPr>
            <p:nvPr/>
          </p:nvSpPr>
          <p:spPr bwMode="auto">
            <a:xfrm rot="16200000">
              <a:off x="1374776" y="3814762"/>
              <a:ext cx="0" cy="1654175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2297" name="Line 37"/>
            <p:cNvSpPr>
              <a:spLocks noChangeShapeType="1"/>
            </p:cNvSpPr>
            <p:nvPr/>
          </p:nvSpPr>
          <p:spPr bwMode="auto">
            <a:xfrm rot="16200000">
              <a:off x="1374776" y="3814762"/>
              <a:ext cx="0" cy="1654175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2298" name="Line 38"/>
            <p:cNvSpPr>
              <a:spLocks noChangeShapeType="1"/>
            </p:cNvSpPr>
            <p:nvPr/>
          </p:nvSpPr>
          <p:spPr bwMode="auto">
            <a:xfrm rot="16200000">
              <a:off x="1368426" y="3452812"/>
              <a:ext cx="0" cy="1654175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2299" name="Line 39"/>
            <p:cNvSpPr>
              <a:spLocks noChangeShapeType="1"/>
            </p:cNvSpPr>
            <p:nvPr/>
          </p:nvSpPr>
          <p:spPr bwMode="auto">
            <a:xfrm rot="16200000">
              <a:off x="1368426" y="3452812"/>
              <a:ext cx="0" cy="1654175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grpSp>
          <p:nvGrpSpPr>
            <p:cNvPr id="69" name="Группа 68"/>
            <p:cNvGrpSpPr/>
            <p:nvPr/>
          </p:nvGrpSpPr>
          <p:grpSpPr>
            <a:xfrm>
              <a:off x="7524750" y="1239838"/>
              <a:ext cx="1905000" cy="2716212"/>
              <a:chOff x="7524750" y="1239838"/>
              <a:chExt cx="1905000" cy="2716212"/>
            </a:xfrm>
          </p:grpSpPr>
          <p:grpSp>
            <p:nvGrpSpPr>
              <p:cNvPr id="2" name="Group 43"/>
              <p:cNvGrpSpPr>
                <a:grpSpLocks/>
              </p:cNvGrpSpPr>
              <p:nvPr/>
            </p:nvGrpSpPr>
            <p:grpSpPr bwMode="auto">
              <a:xfrm>
                <a:off x="7524750" y="2106613"/>
                <a:ext cx="1905000" cy="361950"/>
                <a:chOff x="4351" y="1339"/>
                <a:chExt cx="1589" cy="228"/>
              </a:xfrm>
            </p:grpSpPr>
            <p:sp>
              <p:nvSpPr>
                <p:cNvPr id="12321" name="Line 40"/>
                <p:cNvSpPr>
                  <a:spLocks noChangeShapeType="1"/>
                </p:cNvSpPr>
                <p:nvPr/>
              </p:nvSpPr>
              <p:spPr bwMode="auto">
                <a:xfrm rot="-5400000">
                  <a:off x="5143" y="769"/>
                  <a:ext cx="6" cy="1589"/>
                </a:xfrm>
                <a:prstGeom prst="line">
                  <a:avLst/>
                </a:prstGeom>
                <a:noFill/>
                <a:ln w="28575">
                  <a:solidFill>
                    <a:srgbClr val="996633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  <p:sp>
              <p:nvSpPr>
                <p:cNvPr id="12322" name="Line 41"/>
                <p:cNvSpPr>
                  <a:spLocks noChangeShapeType="1"/>
                </p:cNvSpPr>
                <p:nvPr/>
              </p:nvSpPr>
              <p:spPr bwMode="auto">
                <a:xfrm rot="-5400000">
                  <a:off x="5143" y="547"/>
                  <a:ext cx="6" cy="1589"/>
                </a:xfrm>
                <a:prstGeom prst="line">
                  <a:avLst/>
                </a:prstGeom>
                <a:noFill/>
                <a:ln w="28575">
                  <a:solidFill>
                    <a:srgbClr val="996633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2301" name="Rectangle 44"/>
              <p:cNvSpPr>
                <a:spLocks noChangeArrowheads="1"/>
              </p:cNvSpPr>
              <p:nvPr/>
            </p:nvSpPr>
            <p:spPr bwMode="auto">
              <a:xfrm>
                <a:off x="8782050" y="2117725"/>
                <a:ext cx="355600" cy="336550"/>
              </a:xfrm>
              <a:prstGeom prst="rect">
                <a:avLst/>
              </a:prstGeom>
              <a:solidFill>
                <a:schemeClr val="bg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2302" name="Line 45"/>
              <p:cNvSpPr>
                <a:spLocks noChangeShapeType="1"/>
              </p:cNvSpPr>
              <p:nvPr/>
            </p:nvSpPr>
            <p:spPr bwMode="auto">
              <a:xfrm>
                <a:off x="8772525" y="1239838"/>
                <a:ext cx="0" cy="2411412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303" name="Line 46"/>
              <p:cNvSpPr>
                <a:spLocks noChangeShapeType="1"/>
              </p:cNvSpPr>
              <p:nvPr/>
            </p:nvSpPr>
            <p:spPr bwMode="auto">
              <a:xfrm>
                <a:off x="9144000" y="1252538"/>
                <a:ext cx="0" cy="2411412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304" name="Text Box 47"/>
              <p:cNvSpPr txBox="1">
                <a:spLocks noChangeArrowheads="1"/>
              </p:cNvSpPr>
              <p:nvPr/>
            </p:nvSpPr>
            <p:spPr bwMode="auto">
              <a:xfrm>
                <a:off x="8682038" y="3619500"/>
                <a:ext cx="522287" cy="3365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184</a:t>
                </a:r>
                <a:endParaRPr lang="ru-RU" sz="1600"/>
              </a:p>
            </p:txBody>
          </p:sp>
          <p:sp>
            <p:nvSpPr>
              <p:cNvPr id="12309" name="Text Box 48"/>
              <p:cNvSpPr txBox="1">
                <a:spLocks noChangeArrowheads="1"/>
              </p:cNvSpPr>
              <p:nvPr/>
            </p:nvSpPr>
            <p:spPr bwMode="auto">
              <a:xfrm>
                <a:off x="7721600" y="2120900"/>
                <a:ext cx="522288" cy="3365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114</a:t>
                </a:r>
                <a:endParaRPr lang="ru-RU" sz="1600"/>
              </a:p>
            </p:txBody>
          </p:sp>
        </p:grpSp>
        <p:graphicFrame>
          <p:nvGraphicFramePr>
            <p:cNvPr id="3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2231602"/>
                </p:ext>
              </p:extLst>
            </p:nvPr>
          </p:nvGraphicFramePr>
          <p:xfrm>
            <a:off x="1087249" y="622763"/>
            <a:ext cx="7225211" cy="5503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89" name="CorelDRAW" r:id="rId6" imgW="2789280" imgH="2130120" progId="CorelDraw.Graphic.16">
                    <p:embed/>
                  </p:oleObj>
                </mc:Choice>
                <mc:Fallback>
                  <p:oleObj name="CorelDRAW" r:id="rId6" imgW="2789280" imgH="2130120" progId="CorelDraw.Graphic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7249" y="622763"/>
                          <a:ext cx="7225211" cy="55037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1" name="Группа 70"/>
            <p:cNvGrpSpPr/>
            <p:nvPr/>
          </p:nvGrpSpPr>
          <p:grpSpPr>
            <a:xfrm>
              <a:off x="3444236" y="657971"/>
              <a:ext cx="3206822" cy="2185589"/>
              <a:chOff x="3444236" y="657971"/>
              <a:chExt cx="3206822" cy="2185589"/>
            </a:xfrm>
          </p:grpSpPr>
          <p:sp>
            <p:nvSpPr>
              <p:cNvPr id="45" name="TextBox 44"/>
              <p:cNvSpPr txBox="1"/>
              <p:nvPr/>
            </p:nvSpPr>
            <p:spPr bwMode="auto">
              <a:xfrm>
                <a:off x="6201896" y="666408"/>
                <a:ext cx="44916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err="1" smtClean="0">
                    <a:solidFill>
                      <a:srgbClr val="320FB1"/>
                    </a:solidFill>
                    <a:latin typeface="+mn-lt"/>
                  </a:rPr>
                  <a:t>Og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 bwMode="auto">
              <a:xfrm>
                <a:off x="5928722" y="1010826"/>
                <a:ext cx="374526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srgbClr val="320FB1"/>
                    </a:solidFill>
                    <a:latin typeface="+mn-lt"/>
                  </a:rPr>
                  <a:t>Ts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 bwMode="auto">
              <a:xfrm>
                <a:off x="3444236" y="2474228"/>
                <a:ext cx="46038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err="1" smtClean="0">
                    <a:solidFill>
                      <a:srgbClr val="320FB1"/>
                    </a:solidFill>
                    <a:latin typeface="+mn-lt"/>
                  </a:rPr>
                  <a:t>Nh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5976" y="657971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2016</a:t>
                </a:r>
                <a:endPara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 bwMode="auto">
              <a:xfrm>
                <a:off x="4134708" y="2085066"/>
                <a:ext cx="346570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srgbClr val="320FB1"/>
                    </a:solidFill>
                    <a:latin typeface="+mn-lt"/>
                  </a:rPr>
                  <a:t>Fl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 bwMode="auto">
              <a:xfrm>
                <a:off x="4669716" y="1735533"/>
                <a:ext cx="482824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smtClean="0">
                    <a:solidFill>
                      <a:srgbClr val="320FB1"/>
                    </a:solidFill>
                    <a:latin typeface="+mn-lt"/>
                  </a:rPr>
                  <a:t>Mc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 bwMode="auto">
              <a:xfrm>
                <a:off x="5539766" y="1363918"/>
                <a:ext cx="382669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dirty="0" err="1" smtClean="0">
                    <a:solidFill>
                      <a:srgbClr val="320FB1"/>
                    </a:solidFill>
                    <a:latin typeface="+mn-lt"/>
                  </a:rPr>
                  <a:t>Lv</a:t>
                </a:r>
                <a:endParaRPr lang="ru-RU" b="1" dirty="0">
                  <a:solidFill>
                    <a:srgbClr val="320FB1"/>
                  </a:solidFill>
                  <a:latin typeface="+mn-lt"/>
                </a:endParaRPr>
              </a:p>
            </p:txBody>
          </p:sp>
        </p:grpSp>
        <p:sp>
          <p:nvSpPr>
            <p:cNvPr id="12324" name="Text Box 24"/>
            <p:cNvSpPr txBox="1">
              <a:spLocks noChangeArrowheads="1"/>
            </p:cNvSpPr>
            <p:nvPr/>
          </p:nvSpPr>
          <p:spPr bwMode="auto">
            <a:xfrm>
              <a:off x="161423" y="30449"/>
              <a:ext cx="1125785" cy="831639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2075" tIns="46038" rIns="92075" bIns="46038">
              <a:spAutoFit/>
            </a:bodyPr>
            <a:lstStyle/>
            <a:p>
              <a:pPr eaLnBrk="0" hangingPunct="0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Decay chains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9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64354E-9F6B-4482-94A6-6B9738190E8B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graphicFrame>
        <p:nvGraphicFramePr>
          <p:cNvPr id="327741" name="Group 61"/>
          <p:cNvGraphicFramePr>
            <a:graphicFrameLocks noGrp="1"/>
          </p:cNvGraphicFramePr>
          <p:nvPr>
            <p:ph sz="half" idx="4294967295"/>
          </p:nvPr>
        </p:nvGraphicFramePr>
        <p:xfrm>
          <a:off x="152400" y="2147888"/>
          <a:ext cx="8839201" cy="2424113"/>
        </p:xfrm>
        <a:graphic>
          <a:graphicData uri="http://schemas.openxmlformats.org/drawingml/2006/table">
            <a:tbl>
              <a:tblPr/>
              <a:tblGrid>
                <a:gridCol w="1963177"/>
                <a:gridCol w="1099379"/>
                <a:gridCol w="1177904"/>
                <a:gridCol w="1256432"/>
                <a:gridCol w="1020851"/>
                <a:gridCol w="1026058"/>
                <a:gridCol w="1295400"/>
              </a:tblGrid>
              <a:tr h="328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Separator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DGFRS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GARIS 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RITU 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BGS 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TASCA 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SHANS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399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Configuration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DQ</a:t>
                      </a:r>
                      <a:r>
                        <a:rPr kumimoji="0" lang="en-US" altLang="ru-RU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kumimoji="0" lang="en-US" alt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altLang="ru-RU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altLang="ru-RU" sz="20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Deflection angle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45º+10º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52º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Bρ (max/T∙m)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2.9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5.75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Dispersion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/%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Bρ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.5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9.7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9.0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A026E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7.3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A026E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3069" name="TextBox 5"/>
          <p:cNvSpPr txBox="1">
            <a:spLocks noChangeArrowheads="1"/>
          </p:cNvSpPr>
          <p:nvPr/>
        </p:nvSpPr>
        <p:spPr bwMode="auto">
          <a:xfrm>
            <a:off x="2895600" y="304800"/>
            <a:ext cx="3057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>
                <a:solidFill>
                  <a:srgbClr val="FF0000"/>
                </a:solidFill>
                <a:cs typeface="Arial" panose="020B0604020202020204" pitchFamily="34" charset="0"/>
              </a:rPr>
              <a:t>GF-separators</a:t>
            </a:r>
            <a:endParaRPr lang="ru-RU" altLang="ru-RU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40259"/>
            <a:ext cx="6172200" cy="357400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11338" y="76200"/>
            <a:ext cx="5554662" cy="564059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  <a:t>New </a:t>
            </a:r>
            <a:r>
              <a:rPr lang="en-US" sz="2800" b="1" kern="1200" dirty="0" smtClean="0">
                <a:solidFill>
                  <a:srgbClr val="FF0000"/>
                </a:solidFill>
                <a:latin typeface="Times New Roman" pitchFamily="18" charset="0"/>
              </a:rPr>
              <a:t>gas-filled separator GFS-2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91000"/>
            <a:ext cx="3505200" cy="2450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91000"/>
            <a:ext cx="3098292" cy="2502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152400"/>
            <a:ext cx="1308470" cy="685800"/>
          </a:xfrm>
          <a:prstGeom prst="rect">
            <a:avLst/>
          </a:prstGeom>
        </p:spPr>
      </p:pic>
      <p:pic>
        <p:nvPicPr>
          <p:cNvPr id="97281" name="Picture 2" descr="flerovlab new logotyp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8662"/>
            <a:ext cx="1365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340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01FCD9-721F-4CA7-BF7D-0765563925E2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altLang="ru-RU" sz="32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elements of GFS-2</a:t>
            </a:r>
            <a:endParaRPr lang="ru-RU" altLang="ru-RU" sz="3200" b="1" dirty="0" smtClean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069" name="Group 10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8900957"/>
              </p:ext>
            </p:extLst>
          </p:nvPr>
        </p:nvGraphicFramePr>
        <p:xfrm>
          <a:off x="609600" y="1676400"/>
          <a:ext cx="3810000" cy="13716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460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150 mm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13.2 T/m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71" name="Group 111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567613991"/>
              </p:ext>
            </p:extLst>
          </p:nvPr>
        </p:nvGraphicFramePr>
        <p:xfrm>
          <a:off x="4724400" y="1676400"/>
          <a:ext cx="3810000" cy="13716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Effective length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Bore diameter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 gradient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 T/m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56" name="Group 96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733236657"/>
              </p:ext>
            </p:extLst>
          </p:nvPr>
        </p:nvGraphicFramePr>
        <p:xfrm>
          <a:off x="533400" y="3937000"/>
          <a:ext cx="3962400" cy="2590800"/>
        </p:xfrm>
        <a:graphic>
          <a:graphicData uri="http://schemas.openxmlformats.org/drawingml/2006/table">
            <a:tbl>
              <a:tblPr/>
              <a:tblGrid>
                <a:gridCol w="2590800"/>
                <a:gridCol w="1371600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132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Deflection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 of curvature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T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Face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43.5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7067" name="Group 10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78218431"/>
              </p:ext>
            </p:extLst>
          </p:nvPr>
        </p:nvGraphicFramePr>
        <p:xfrm>
          <a:off x="4724400" y="3940175"/>
          <a:ext cx="3810000" cy="2590800"/>
        </p:xfrm>
        <a:graphic>
          <a:graphicData uri="http://schemas.openxmlformats.org/drawingml/2006/table">
            <a:tbl>
              <a:tblPr/>
              <a:tblGrid>
                <a:gridCol w="2590800"/>
                <a:gridCol w="1219200"/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Gap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132 mm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Deflection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Radius of curvature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Maximum field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1.8 T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Face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Rear pole rotation angle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ru-RU" altLang="ru-RU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54" name="Text Box 59"/>
          <p:cNvSpPr txBox="1">
            <a:spLocks noChangeArrowheads="1"/>
          </p:cNvSpPr>
          <p:nvPr/>
        </p:nvSpPr>
        <p:spPr bwMode="auto">
          <a:xfrm>
            <a:off x="609600" y="1143000"/>
            <a:ext cx="245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quadrupole 1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5" name="Text Box 60"/>
          <p:cNvSpPr txBox="1">
            <a:spLocks noChangeArrowheads="1"/>
          </p:cNvSpPr>
          <p:nvPr/>
        </p:nvSpPr>
        <p:spPr bwMode="auto">
          <a:xfrm>
            <a:off x="4800600" y="11430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quadrupole 2 &amp; 3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6" name="Text Box 61"/>
          <p:cNvSpPr txBox="1">
            <a:spLocks noChangeArrowheads="1"/>
          </p:cNvSpPr>
          <p:nvPr/>
        </p:nvSpPr>
        <p:spPr bwMode="auto">
          <a:xfrm>
            <a:off x="609600" y="3429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dipole 1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  <p:sp>
        <p:nvSpPr>
          <p:cNvPr id="50257" name="Text Box 62"/>
          <p:cNvSpPr txBox="1">
            <a:spLocks noChangeArrowheads="1"/>
          </p:cNvSpPr>
          <p:nvPr/>
        </p:nvSpPr>
        <p:spPr bwMode="auto">
          <a:xfrm>
            <a:off x="4800600" y="3429000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3399"/>
                </a:solidFill>
              </a:rPr>
              <a:t>Magnetic dipole 2</a:t>
            </a:r>
            <a:endParaRPr lang="ru-RU" altLang="ru-RU" sz="18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710A0-58E1-4381-B758-E8B59BFB4753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834"/>
            <a:ext cx="9144000" cy="514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3720" y="152400"/>
            <a:ext cx="2953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GFS-2, the coils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GFS-2, manufacturing progress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" y="1066800"/>
            <a:ext cx="8996467" cy="5059363"/>
          </a:xfrm>
        </p:spPr>
      </p:pic>
    </p:spTree>
    <p:extLst>
      <p:ext uri="{BB962C8B-B14F-4D97-AF65-F5344CB8AC3E}">
        <p14:creationId xmlns:p14="http://schemas.microsoft.com/office/powerpoint/2010/main" val="113476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GFS-2 at the beam line No3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601" y="1195799"/>
            <a:ext cx="3352800" cy="492360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76119"/>
            <a:ext cx="4325470" cy="33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9248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Velocity selector, the tasks:</a:t>
            </a:r>
            <a:endParaRPr lang="ru-RU" alt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687028" y="1905000"/>
            <a:ext cx="7703904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 dirty="0" smtClean="0">
                <a:solidFill>
                  <a:srgbClr val="003399"/>
                </a:solidFill>
                <a:latin typeface="+mj-lt"/>
              </a:rPr>
              <a:t>	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s</a:t>
            </a: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ymmetric &amp; asymmetric complete fusion reactions;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multi-nucleon </a:t>
            </a: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transfer reactions</a:t>
            </a: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;</a:t>
            </a:r>
          </a:p>
          <a:p>
            <a:pPr marL="623888" indent="-35242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nuclear spectroscopy @ target &amp; focal plane.</a:t>
            </a:r>
          </a:p>
          <a:p>
            <a:pPr eaLnBrk="1" hangingPunct="1">
              <a:buFont typeface="Wingdings" pitchFamily="2" charset="2"/>
              <a:buChar char="Ш"/>
              <a:defRPr/>
            </a:pPr>
            <a:endParaRPr lang="en-US" altLang="ru-RU" sz="2000" b="1" dirty="0" smtClean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6676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1000" y="26801"/>
            <a:ext cx="86106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for Heavy </a:t>
            </a:r>
            <a:r>
              <a:rPr lang="en-US" altLang="ru-RU" sz="28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en-US" altLang="ru-RU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Spectroscopy (SHELS)</a:t>
            </a:r>
            <a:endParaRPr lang="ru-RU" altLang="ru-RU" sz="2800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1539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6324600" cy="369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EAC980-4FDE-4459-90D5-CE9EDF9A45D5}" type="slidenum">
              <a:rPr lang="en-US" altLang="ru-RU" sz="1400" smtClean="0">
                <a:solidFill>
                  <a:srgbClr val="FF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ru-RU" sz="14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20" descr="SHELS 2013-09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5325147" cy="28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7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938213" y="1066800"/>
            <a:ext cx="7860165" cy="29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000" b="1" dirty="0" smtClean="0">
                <a:solidFill>
                  <a:srgbClr val="003399"/>
                </a:solidFill>
                <a:latin typeface="+mj-lt"/>
              </a:rPr>
              <a:t>	</a:t>
            </a:r>
          </a:p>
          <a:p>
            <a:pPr marL="0" indent="0" eaLnBrk="1" hangingPunct="1">
              <a:defRPr/>
            </a:pPr>
            <a:r>
              <a:rPr lang="en-US" altLang="ru-RU" sz="32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Preseparator</a:t>
            </a:r>
            <a:r>
              <a:rPr lang="en-US" altLang="ru-RU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&amp; gas-catcher, RSC-chamber:</a:t>
            </a:r>
          </a:p>
          <a:p>
            <a:pPr eaLnBrk="1" hangingPunct="1">
              <a:buFont typeface="Wingdings" pitchFamily="2" charset="2"/>
              <a:buChar char="Ш"/>
              <a:defRPr/>
            </a:pPr>
            <a:endParaRPr lang="en-US" altLang="ru-RU" sz="2000" b="1" dirty="0" smtClean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 marL="1198563" indent="-39687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chemistry</a:t>
            </a:r>
          </a:p>
          <a:p>
            <a:pPr marL="1198563" indent="-39687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fusion and multi-nucleon transfer reactions</a:t>
            </a:r>
          </a:p>
          <a:p>
            <a:pPr marL="1198563" indent="-39687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mass-spectrometry and nuclear spectroscopy</a:t>
            </a:r>
          </a:p>
          <a:p>
            <a:pPr marL="1198563" indent="-396875" eaLnBrk="1" hangingPunct="1"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ru-RU" b="1" dirty="0" smtClean="0">
                <a:solidFill>
                  <a:srgbClr val="003399"/>
                </a:solidFill>
                <a:cs typeface="Times New Roman" panose="02020603050405020304" pitchFamily="18" charset="0"/>
              </a:rPr>
              <a:t>laser spectroscopy of heavy atoms</a:t>
            </a:r>
            <a:endParaRPr lang="ru-RU" altLang="ru-RU" b="1" dirty="0" smtClean="0">
              <a:solidFill>
                <a:srgbClr val="0033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95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1" name="Text Box 6"/>
          <p:cNvSpPr txBox="1">
            <a:spLocks noChangeArrowheads="1"/>
          </p:cNvSpPr>
          <p:nvPr/>
        </p:nvSpPr>
        <p:spPr bwMode="auto">
          <a:xfrm>
            <a:off x="1600200" y="4828817"/>
            <a:ext cx="990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DQ</a:t>
            </a:r>
            <a:r>
              <a:rPr lang="en-US" altLang="ru-RU" sz="2000" b="1" baseline="-25000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endParaRPr lang="ru-RU" altLang="ru-RU" sz="2000" b="1" baseline="-25000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825290" y="152400"/>
            <a:ext cx="3908425" cy="511176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 smtClean="0">
                <a:solidFill>
                  <a:srgbClr val="C00000"/>
                </a:solidFill>
                <a:latin typeface="Times New Roman" pitchFamily="18" charset="0"/>
              </a:rPr>
              <a:t>Gas-filled pre-separators</a:t>
            </a:r>
            <a:r>
              <a:rPr lang="en-US" sz="2400" b="1" kern="12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50839"/>
            <a:ext cx="3967839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791200" y="4828817"/>
            <a:ext cx="20468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Superconducting</a:t>
            </a:r>
            <a:endParaRPr lang="ru-RU" altLang="ru-RU" sz="2000" b="1" baseline="-25000" dirty="0">
              <a:solidFill>
                <a:srgbClr val="0033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879646"/>
              </p:ext>
            </p:extLst>
          </p:nvPr>
        </p:nvGraphicFramePr>
        <p:xfrm>
          <a:off x="174338" y="1545602"/>
          <a:ext cx="4092862" cy="293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6"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38" y="1545602"/>
                        <a:ext cx="4092862" cy="293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5190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" y="609600"/>
            <a:ext cx="8820150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ru-RU" sz="32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32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 factory – the goals</a:t>
            </a:r>
            <a:endParaRPr lang="ru-RU" altLang="ru-RU" sz="32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773113" y="1828800"/>
            <a:ext cx="813806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/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Synthesis and study of properties of </a:t>
            </a:r>
            <a:r>
              <a:rPr lang="en-US" altLang="ru-RU" b="1" dirty="0" err="1">
                <a:solidFill>
                  <a:srgbClr val="003399"/>
                </a:solidFill>
                <a:cs typeface="Times New Roman" panose="02020603050405020304" pitchFamily="18" charset="0"/>
              </a:rPr>
              <a:t>superheavy</a:t>
            </a: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 isotopes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Chemistry of new elements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Fusion and multi-nucleon transfer reactions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Mass-spectrometry and nuclear spectroscopy of SH nuclei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ru-RU" b="1" dirty="0">
                <a:solidFill>
                  <a:srgbClr val="003399"/>
                </a:solidFill>
                <a:cs typeface="Times New Roman" panose="02020603050405020304" pitchFamily="18" charset="0"/>
              </a:rPr>
              <a:t>Laser spectroscopy of heavy atoms.</a:t>
            </a:r>
            <a:endParaRPr lang="ru-RU" altLang="ru-RU" b="1" dirty="0">
              <a:solidFill>
                <a:srgbClr val="00339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52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133610"/>
            <a:ext cx="7772400" cy="6858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Pre-separator Q</a:t>
            </a:r>
            <a:r>
              <a:rPr lang="en-US" altLang="ru-RU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3200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ru-RU" altLang="ru-RU" sz="3200" b="1" baseline="-25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FD128B-BCFE-4700-9A1F-C60053A23D4F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46842"/>
            <a:ext cx="6501833" cy="318599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46187"/>
              </p:ext>
            </p:extLst>
          </p:nvPr>
        </p:nvGraphicFramePr>
        <p:xfrm>
          <a:off x="4479703" y="3580584"/>
          <a:ext cx="4575919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070719"/>
                <a:gridCol w="1066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D1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warm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angle 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Bending radius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m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 T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 T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Field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inhomogeneity factor n</a:t>
                      </a:r>
                      <a:r>
                        <a:rPr lang="en-US" b="1" baseline="-25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baseline="-25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-1.262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-1.249</a:t>
                      </a:r>
                      <a:endParaRPr lang="ru-RU" b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Front</a:t>
                      </a:r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rear pole face rotation angles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-35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ru-RU" b="1" baseline="30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34111"/>
              </p:ext>
            </p:extLst>
          </p:nvPr>
        </p:nvGraphicFramePr>
        <p:xfrm>
          <a:off x="152400" y="4343400"/>
          <a:ext cx="3429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12954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Quadrupole Q1 (vertical)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length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mm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 diameter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mm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field gradient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13.5 T/m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5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0574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2A957-CA73-469D-8A33-2FB5BED41FA1}" type="slidenum">
              <a:rPr lang="ru-RU" altLang="ru-RU" smtClean="0"/>
              <a:pPr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753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Focal plane DSS-Detectors</a:t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Micron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Semiconductors, UK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2261962"/>
            <a:ext cx="2209800" cy="23939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70" y="2261962"/>
            <a:ext cx="2290603" cy="239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244844"/>
            <a:ext cx="3683575" cy="2411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523" y="4844534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7487" y="4844534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× 128 strips</a:t>
            </a:r>
          </a:p>
          <a:p>
            <a:pPr algn="ctr"/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16384 pixels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0154" y="4844534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box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3"/>
          <p:cNvSpPr>
            <a:spLocks noChangeArrowheads="1"/>
          </p:cNvSpPr>
          <p:nvPr/>
        </p:nvSpPr>
        <p:spPr bwMode="auto">
          <a:xfrm>
            <a:off x="479425" y="6369050"/>
            <a:ext cx="815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GABRIELA</a:t>
            </a:r>
            <a:r>
              <a:rPr lang="ru-RU" sz="1600" b="1">
                <a:solidFill>
                  <a:srgbClr val="CC0000"/>
                </a:solidFill>
                <a:latin typeface="Times New Roman" charset="0"/>
                <a:ea typeface="Arial" charset="0"/>
              </a:rPr>
              <a:t> -</a:t>
            </a:r>
            <a:r>
              <a:rPr lang="fr-FR" sz="1600" b="1">
                <a:solidFill>
                  <a:srgbClr val="FF0000"/>
                </a:solidFill>
                <a:latin typeface="Times New Roman" charset="0"/>
                <a:ea typeface="Arial" charset="0"/>
              </a:rPr>
              <a:t> </a:t>
            </a:r>
            <a:r>
              <a:rPr lang="fr-FR" sz="1600" b="1">
                <a:latin typeface="Times New Roman" charset="0"/>
                <a:ea typeface="Arial" charset="0"/>
              </a:rPr>
              <a:t>G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amma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lpha </a:t>
            </a:r>
            <a:r>
              <a:rPr lang="fr-FR" sz="1600" b="1">
                <a:latin typeface="Times New Roman" charset="0"/>
                <a:ea typeface="Arial" charset="0"/>
              </a:rPr>
              <a:t>B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eta </a:t>
            </a:r>
            <a:r>
              <a:rPr lang="fr-FR" sz="1600" b="1">
                <a:latin typeface="Times New Roman" charset="0"/>
                <a:ea typeface="Arial" charset="0"/>
              </a:rPr>
              <a:t>R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ecoil </a:t>
            </a:r>
            <a:r>
              <a:rPr lang="fr-FR" sz="1600" b="1">
                <a:latin typeface="Times New Roman" charset="0"/>
                <a:ea typeface="Arial" charset="0"/>
              </a:rPr>
              <a:t>I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nvestigation with the </a:t>
            </a:r>
            <a:r>
              <a:rPr lang="fr-FR" sz="1600" b="1">
                <a:latin typeface="Times New Roman" charset="0"/>
                <a:ea typeface="Arial" charset="0"/>
              </a:rPr>
              <a:t>El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ectromagnetic </a:t>
            </a:r>
            <a:r>
              <a:rPr lang="fr-FR" sz="1600" b="1">
                <a:latin typeface="Times New Roman" charset="0"/>
                <a:ea typeface="Arial" charset="0"/>
              </a:rPr>
              <a:t>A</a:t>
            </a:r>
            <a:r>
              <a:rPr lang="fr-FR" sz="1600" b="1">
                <a:solidFill>
                  <a:srgbClr val="FF0066"/>
                </a:solidFill>
                <a:latin typeface="Times New Roman" charset="0"/>
                <a:ea typeface="Arial" charset="0"/>
              </a:rPr>
              <a:t>nalyser</a:t>
            </a:r>
            <a:endParaRPr lang="ru-RU" sz="1600" b="1">
              <a:solidFill>
                <a:srgbClr val="FF0066"/>
              </a:solidFill>
              <a:latin typeface="Times New Roman" charset="0"/>
              <a:ea typeface="Arial" charset="0"/>
            </a:endParaRPr>
          </a:p>
        </p:txBody>
      </p:sp>
      <p:sp>
        <p:nvSpPr>
          <p:cNvPr id="84997" name="Text Box 4"/>
          <p:cNvSpPr txBox="1">
            <a:spLocks noChangeArrowheads="1"/>
          </p:cNvSpPr>
          <p:nvPr/>
        </p:nvSpPr>
        <p:spPr bwMode="auto">
          <a:xfrm>
            <a:off x="1148541" y="91460"/>
            <a:ext cx="69050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solidFill>
                  <a:srgbClr val="CC3300"/>
                </a:solidFill>
              </a:rPr>
              <a:t>New focal plane detector</a:t>
            </a:r>
            <a:r>
              <a:rPr lang="ru-RU" sz="3200" b="1" dirty="0" smtClean="0">
                <a:solidFill>
                  <a:srgbClr val="CC3300"/>
                </a:solidFill>
              </a:rPr>
              <a:t> </a:t>
            </a:r>
            <a:r>
              <a:rPr lang="en-US" sz="3200" b="1" dirty="0" smtClean="0">
                <a:solidFill>
                  <a:srgbClr val="CC3300"/>
                </a:solidFill>
              </a:rPr>
              <a:t>GABRIELA</a:t>
            </a:r>
            <a:endParaRPr lang="ru-RU" sz="3200" b="1" dirty="0" smtClean="0">
              <a:solidFill>
                <a:srgbClr val="CC3300"/>
              </a:solidFill>
            </a:endParaRPr>
          </a:p>
        </p:txBody>
      </p:sp>
      <p:sp>
        <p:nvSpPr>
          <p:cNvPr id="22323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02DAC-B37F-44C2-85B7-15CE83272F0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4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7" y="738148"/>
            <a:ext cx="8229600" cy="54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514" y="2438043"/>
            <a:ext cx="3795411" cy="11666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beam intensity – 3×10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+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= 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+ 2n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2868" name="Рисунок 6" descr="Gra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84575"/>
            <a:ext cx="40671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9" name="Рисунок 7" descr="Graph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44888"/>
            <a:ext cx="41211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TextBox 8"/>
          <p:cNvSpPr txBox="1">
            <a:spLocks noChangeArrowheads="1"/>
          </p:cNvSpPr>
          <p:nvPr/>
        </p:nvSpPr>
        <p:spPr bwMode="auto">
          <a:xfrm>
            <a:off x="161925" y="94499"/>
            <a:ext cx="5553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– neutron detector system </a:t>
            </a:r>
          </a:p>
          <a:p>
            <a:r>
              <a:rPr lang="el-GR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Cf) = 40%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1" name="TextBox 9"/>
          <p:cNvSpPr txBox="1">
            <a:spLocks noChangeArrowheads="1"/>
          </p:cNvSpPr>
          <p:nvPr/>
        </p:nvSpPr>
        <p:spPr bwMode="auto">
          <a:xfrm>
            <a:off x="5118100" y="6305550"/>
            <a:ext cx="35718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multiplicity measured for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of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872" name="TextBox 10"/>
          <p:cNvSpPr txBox="1">
            <a:spLocks noChangeArrowheads="1"/>
          </p:cNvSpPr>
          <p:nvPr/>
        </p:nvSpPr>
        <p:spPr bwMode="auto">
          <a:xfrm>
            <a:off x="466725" y="6397625"/>
            <a:ext cx="35718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TKE spectra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S.F. of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256</a:t>
            </a:r>
            <a:r>
              <a:rPr lang="en-US" alt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isotope</a:t>
            </a:r>
            <a:endParaRPr lang="ru-RU" alt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761608"/>
            <a:ext cx="4371975" cy="28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taking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3909"/>
            <a:ext cx="2545854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35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2809875" cy="37599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1493" y="1143000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 made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115301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ORNL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  <p:sp>
        <p:nvSpPr>
          <p:cNvPr id="102403" name="Прямоугольник 4"/>
          <p:cNvSpPr>
            <a:spLocks noChangeArrowheads="1"/>
          </p:cNvSpPr>
          <p:nvPr/>
        </p:nvSpPr>
        <p:spPr bwMode="auto">
          <a:xfrm>
            <a:off x="266700" y="5791200"/>
            <a:ext cx="8610600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FOR YOUR ATTENTION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710A0-58E1-4381-B758-E8B59BFB4753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3352800" y="2819400"/>
            <a:ext cx="2143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1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isotopes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066800" y="1795091"/>
          <a:ext cx="7010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828800"/>
                <a:gridCol w="1676400"/>
                <a:gridCol w="1828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Enrichment %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Isotope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Enrichment %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98.6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98.7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97.4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&gt;95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97.3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99.98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430462" y="5783262"/>
            <a:ext cx="46242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separators are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!</a:t>
            </a:r>
            <a:endParaRPr lang="ru-RU" alt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EE0DE7A-4F00-487F-867D-F85F7CF52870}" type="slidenum">
              <a:rPr lang="en-US" altLang="ru-RU" sz="1400" smtClean="0">
                <a:solidFill>
                  <a:srgbClr val="FF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4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513" y="0"/>
            <a:ext cx="8828087" cy="584200"/>
          </a:xfrm>
        </p:spPr>
        <p:txBody>
          <a:bodyPr anchor="t">
            <a:spAutoFit/>
          </a:bodyPr>
          <a:lstStyle/>
          <a:p>
            <a:pPr eaLnBrk="1" hangingPunct="1"/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Isotope reactors</a:t>
            </a:r>
          </a:p>
        </p:txBody>
      </p:sp>
      <p:pic>
        <p:nvPicPr>
          <p:cNvPr id="8" name="Picture 7" descr="11299-92_pool.png"/>
          <p:cNvPicPr>
            <a:picLocks noChangeAspect="1"/>
          </p:cNvPicPr>
          <p:nvPr/>
        </p:nvPicPr>
        <p:blipFill>
          <a:blip r:embed="rId3"/>
          <a:srcRect l="12187" r="10156"/>
          <a:stretch>
            <a:fillRect/>
          </a:stretch>
        </p:blipFill>
        <p:spPr bwMode="auto">
          <a:xfrm>
            <a:off x="304800" y="1219200"/>
            <a:ext cx="38862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656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2850"/>
            <a:ext cx="41529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1"/>
          <p:cNvSpPr txBox="1">
            <a:spLocks noChangeArrowheads="1"/>
          </p:cNvSpPr>
          <p:nvPr/>
        </p:nvSpPr>
        <p:spPr bwMode="auto">
          <a:xfrm>
            <a:off x="163513" y="765175"/>
            <a:ext cx="4258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HFIR, ORNL, Oak Ridge, </a:t>
            </a:r>
            <a:r>
              <a:rPr lang="en-US" altLang="ru-RU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USA, 85 MW </a:t>
            </a:r>
            <a:endParaRPr lang="ru-RU" altLang="ru-RU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567" name="TextBox 8"/>
          <p:cNvSpPr txBox="1">
            <a:spLocks noChangeArrowheads="1"/>
          </p:cNvSpPr>
          <p:nvPr/>
        </p:nvSpPr>
        <p:spPr bwMode="auto">
          <a:xfrm>
            <a:off x="4698650" y="760993"/>
            <a:ext cx="4252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CM-3, IAR, </a:t>
            </a:r>
            <a:r>
              <a:rPr lang="en-US" altLang="ru-RU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Dimitrovgrad</a:t>
            </a:r>
            <a:r>
              <a:rPr lang="en-US" altLang="ru-RU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RF, 100 MW  </a:t>
            </a:r>
            <a:endParaRPr lang="ru-RU" altLang="ru-RU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1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  I – material availability</a:t>
            </a:r>
            <a: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mg of </a:t>
            </a:r>
            <a:r>
              <a:rPr lang="en-US" altLang="ru-RU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Bk, 1 year at HIFR ORNL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47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47800"/>
            <a:ext cx="58674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E5930C-CD60-4FC8-BE70-E372C8F4D911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10888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7D3C7D-A0E5-439B-AC27-FDD9B5160F3C}" type="slidenum">
              <a:rPr lang="en-US" altLang="ru-RU" sz="1400" smtClean="0">
                <a:solidFill>
                  <a:srgbClr val="FF0000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ru-RU" sz="1400" smtClean="0">
              <a:solidFill>
                <a:srgbClr val="FF0000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75966"/>
            <a:ext cx="7624844" cy="838200"/>
          </a:xfrm>
        </p:spPr>
        <p:txBody>
          <a:bodyPr/>
          <a:lstStyle/>
          <a:p>
            <a:pPr eaLnBrk="1" hangingPunct="1"/>
            <a:r>
              <a:rPr lang="en-US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&amp; yield of </a:t>
            </a:r>
            <a:r>
              <a:rPr lang="en-US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br>
              <a:rPr lang="en-US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pt-BR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pt-BR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(FWHM=10.0 MeV→1.37 mg/cm</a:t>
            </a:r>
            <a:r>
              <a:rPr lang="pt-BR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=0.583 mg/cm</a:t>
            </a:r>
            <a:r>
              <a:rPr lang="pt-BR" altLang="ru-RU" sz="1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6200" y="1219200"/>
            <a:ext cx="8915400" cy="3962400"/>
            <a:chOff x="457200" y="1706563"/>
            <a:chExt cx="8305800" cy="3511550"/>
          </a:xfrm>
        </p:grpSpPr>
        <p:graphicFrame>
          <p:nvGraphicFramePr>
            <p:cNvPr id="24580" name="Object 3"/>
            <p:cNvGraphicFramePr>
              <a:graphicFrameLocks noGrp="1" noChangeAspect="1"/>
            </p:cNvGraphicFramePr>
            <p:nvPr>
              <p:ph sz="half" idx="1"/>
              <p:extLst/>
            </p:nvPr>
          </p:nvGraphicFramePr>
          <p:xfrm>
            <a:off x="457200" y="1706563"/>
            <a:ext cx="4343400" cy="3475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20" name="Graph" r:id="rId4" imgW="3767328" imgH="3012643" progId="Origin50.Graph">
                    <p:embed/>
                  </p:oleObj>
                </mc:Choice>
                <mc:Fallback>
                  <p:oleObj name="Graph" r:id="rId4" imgW="3767328" imgH="3012643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bright="-36000"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" y="1706563"/>
                          <a:ext cx="4343400" cy="3475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81" name="Object 4"/>
            <p:cNvGraphicFramePr>
              <a:graphicFrameLocks noGrp="1" noChangeAspect="1"/>
            </p:cNvGraphicFramePr>
            <p:nvPr>
              <p:ph sz="half" idx="2"/>
              <p:extLst/>
            </p:nvPr>
          </p:nvGraphicFramePr>
          <p:xfrm>
            <a:off x="4419600" y="1782763"/>
            <a:ext cx="4343400" cy="343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21" name="Graph" r:id="rId6" imgW="3811219" imgH="3013862" progId="Origin50.Graph">
                    <p:embed/>
                  </p:oleObj>
                </mc:Choice>
                <mc:Fallback>
                  <p:oleObj name="Graph" r:id="rId6" imgW="3811219" imgH="3013862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9600" y="1782763"/>
                          <a:ext cx="4343400" cy="3435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582" name="TextBox 1"/>
          <p:cNvSpPr txBox="1">
            <a:spLocks noChangeArrowheads="1"/>
          </p:cNvSpPr>
          <p:nvPr/>
        </p:nvSpPr>
        <p:spPr bwMode="auto">
          <a:xfrm>
            <a:off x="988179" y="421968"/>
            <a:ext cx="76248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rgbClr val="FF0000"/>
                </a:solidFill>
              </a:rPr>
              <a:t>Targets II – optimization for the </a:t>
            </a:r>
            <a:r>
              <a:rPr lang="en-US" altLang="ru-RU" sz="2400" b="1" dirty="0">
                <a:solidFill>
                  <a:srgbClr val="FF0000"/>
                </a:solidFill>
              </a:rPr>
              <a:t>highest production rate 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  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radiation safety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39624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21" y="1828800"/>
            <a:ext cx="3752850" cy="300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5086290"/>
            <a:ext cx="18036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@ SHIP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(S. Hofmann)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5083471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 @ DGFRS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6580</TotalTime>
  <Words>851</Words>
  <Application>Microsoft Office PowerPoint</Application>
  <PresentationFormat>On-screen Show (4:3)</PresentationFormat>
  <Paragraphs>323</Paragraphs>
  <Slides>36</Slides>
  <Notes>15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Gungsuh</vt:lpstr>
      <vt:lpstr>Times New Roman</vt:lpstr>
      <vt:lpstr>Wingdings</vt:lpstr>
      <vt:lpstr>Оформление по умолчанию</vt:lpstr>
      <vt:lpstr>1_Default Design</vt:lpstr>
      <vt:lpstr>CorelDRAW</vt:lpstr>
      <vt:lpstr>Graph</vt:lpstr>
      <vt:lpstr>PHOTO-PAINT</vt:lpstr>
      <vt:lpstr>PowerPoint Presentation</vt:lpstr>
      <vt:lpstr>PowerPoint Presentation</vt:lpstr>
      <vt:lpstr>Superheavy element factory – the goals</vt:lpstr>
      <vt:lpstr>PowerPoint Presentation</vt:lpstr>
      <vt:lpstr>Target isotopes</vt:lpstr>
      <vt:lpstr>Isotope reactors</vt:lpstr>
      <vt:lpstr>Targets  I – material availability 22 mg of 249Bk, 1 year at HIFR ORNL</vt:lpstr>
      <vt:lpstr>Transmission &amp; yield of 254No  208Pb(48Ca,2n)254No (FWHM=10.0 MeV→1.37 mg/cm2, σ =0.583 mg/cm2)</vt:lpstr>
      <vt:lpstr>Targets  III – radiation safety</vt:lpstr>
      <vt:lpstr>PowerPoint Presentation</vt:lpstr>
      <vt:lpstr>Targets  V – reduction of heating</vt:lpstr>
      <vt:lpstr>Target block design (G.N. Ivanov)</vt:lpstr>
      <vt:lpstr>Separators</vt:lpstr>
      <vt:lpstr>Analyzed reactions</vt:lpstr>
      <vt:lpstr>Conclusion I Pure magnetic vacuum systems will not work</vt:lpstr>
      <vt:lpstr>Conclusion II Technical requirements</vt:lpstr>
      <vt:lpstr>Conclusion III:</vt:lpstr>
      <vt:lpstr>Gas-filled separator:</vt:lpstr>
      <vt:lpstr>Gas-filled separator, the tasks:</vt:lpstr>
      <vt:lpstr>PowerPoint Presentation</vt:lpstr>
      <vt:lpstr>New gas-filled separator GFS-2</vt:lpstr>
      <vt:lpstr>Optical elements of GFS-2</vt:lpstr>
      <vt:lpstr>PowerPoint Presentation</vt:lpstr>
      <vt:lpstr>GFS-2, manufacturing progress</vt:lpstr>
      <vt:lpstr>Arrangement of GFS-2 at the beam line No3</vt:lpstr>
      <vt:lpstr>Velocity selector, the tasks:</vt:lpstr>
      <vt:lpstr>PowerPoint Presentation</vt:lpstr>
      <vt:lpstr>PowerPoint Presentation</vt:lpstr>
      <vt:lpstr>Gas-filled pre-separators </vt:lpstr>
      <vt:lpstr>Gas-Filled Pre-separator QVDH</vt:lpstr>
      <vt:lpstr>Detectors</vt:lpstr>
      <vt:lpstr>Focal plane DSS-Detectors (Micron Semiconductors, UK)</vt:lpstr>
      <vt:lpstr>PowerPoint Presentation</vt:lpstr>
      <vt:lpstr>50Ti beam intensity – 3×1012 pps.  50Ti + 208Pb = 256Rf + 2n</vt:lpstr>
      <vt:lpstr>Data taking</vt:lpstr>
      <vt:lpstr>PowerPoint Presentation</vt:lpstr>
    </vt:vector>
  </TitlesOfParts>
  <Company>FLNR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нас ждёт?</dc:title>
  <dc:creator>Dr. Andrey G. Popeko</dc:creator>
  <cp:lastModifiedBy>Dr. Andrey G. Popeko</cp:lastModifiedBy>
  <cp:revision>215</cp:revision>
  <dcterms:created xsi:type="dcterms:W3CDTF">2007-09-05T15:00:29Z</dcterms:created>
  <dcterms:modified xsi:type="dcterms:W3CDTF">2017-06-14T06:35:54Z</dcterms:modified>
</cp:coreProperties>
</file>