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393" r:id="rId2"/>
    <p:sldId id="526" r:id="rId3"/>
    <p:sldId id="547" r:id="rId4"/>
    <p:sldId id="535" r:id="rId5"/>
    <p:sldId id="536" r:id="rId6"/>
    <p:sldId id="537" r:id="rId7"/>
    <p:sldId id="538" r:id="rId8"/>
    <p:sldId id="539" r:id="rId9"/>
    <p:sldId id="541" r:id="rId10"/>
    <p:sldId id="542" r:id="rId11"/>
    <p:sldId id="543" r:id="rId12"/>
    <p:sldId id="544" r:id="rId13"/>
    <p:sldId id="513" r:id="rId14"/>
    <p:sldId id="520" r:id="rId15"/>
    <p:sldId id="534" r:id="rId16"/>
    <p:sldId id="515" r:id="rId17"/>
    <p:sldId id="540" r:id="rId18"/>
    <p:sldId id="549" r:id="rId19"/>
    <p:sldId id="545" r:id="rId20"/>
    <p:sldId id="546" r:id="rId21"/>
    <p:sldId id="511" r:id="rId22"/>
    <p:sldId id="524" r:id="rId2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folHlink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7635"/>
    <a:srgbClr val="99FF66"/>
    <a:srgbClr val="000066"/>
    <a:srgbClr val="007A37"/>
    <a:srgbClr val="C4F8F6"/>
    <a:srgbClr val="FF33CC"/>
    <a:srgbClr val="FFB337"/>
    <a:srgbClr val="EF4235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5" autoAdjust="0"/>
    <p:restoredTop sz="94895" autoAdjust="0"/>
  </p:normalViewPr>
  <p:slideViewPr>
    <p:cSldViewPr>
      <p:cViewPr varScale="1">
        <p:scale>
          <a:sx n="88" d="100"/>
          <a:sy n="88" d="100"/>
        </p:scale>
        <p:origin x="9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067" y="-69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25D7A7-3926-407A-BA90-EA24C89A304A}" type="datetimeFigureOut">
              <a:rPr lang="ru-RU"/>
              <a:pPr>
                <a:defRPr/>
              </a:pPr>
              <a:t>13.06.2017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30A273-1F30-4E84-8D27-A48CCB38A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7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4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629"/>
            <a:ext cx="5438775" cy="44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4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871B972-3CAC-4F1D-B46E-6AA104396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30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3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 txBox="1">
            <a:spLocks noGrp="1"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r>
              <a:rPr lang="fr-FR" sz="1300">
                <a:latin typeface="+mn-lt"/>
              </a:rPr>
              <a:t>SIGMAPHI PRESENTATION - JUNE 2001</a:t>
            </a: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val="410837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248899-FB01-4FC2-9A0C-A6BBAB37FE4F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89672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39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8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5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1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01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CBA00F-C996-429A-B86F-FE647332C8EE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35580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1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97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18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99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5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3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6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0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9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40DE79-6337-4E0F-B927-DE8A97752A11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2283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2147483647 w 596"/>
                  <a:gd name="T1" fmla="*/ 2147483647 h 666"/>
                  <a:gd name="T2" fmla="*/ 2147483647 w 596"/>
                  <a:gd name="T3" fmla="*/ 2147483647 h 666"/>
                  <a:gd name="T4" fmla="*/ 0 w 596"/>
                  <a:gd name="T5" fmla="*/ 2147483647 h 666"/>
                  <a:gd name="T6" fmla="*/ 2147483647 w 596"/>
                  <a:gd name="T7" fmla="*/ 2147483647 h 666"/>
                  <a:gd name="T8" fmla="*/ 2147483647 w 596"/>
                  <a:gd name="T9" fmla="*/ 2147483647 h 666"/>
                  <a:gd name="T10" fmla="*/ 2147483647 w 596"/>
                  <a:gd name="T11" fmla="*/ 2147483647 h 666"/>
                  <a:gd name="T12" fmla="*/ 2147483647 w 596"/>
                  <a:gd name="T13" fmla="*/ 2147483647 h 666"/>
                  <a:gd name="T14" fmla="*/ 2147483647 w 596"/>
                  <a:gd name="T15" fmla="*/ 2147483647 h 666"/>
                  <a:gd name="T16" fmla="*/ 2147483647 w 596"/>
                  <a:gd name="T17" fmla="*/ 2147483647 h 666"/>
                  <a:gd name="T18" fmla="*/ 2147483647 w 596"/>
                  <a:gd name="T19" fmla="*/ 2147483647 h 666"/>
                  <a:gd name="T20" fmla="*/ 2147483647 w 596"/>
                  <a:gd name="T21" fmla="*/ 2147483647 h 666"/>
                  <a:gd name="T22" fmla="*/ 2147483647 w 596"/>
                  <a:gd name="T23" fmla="*/ 2147483647 h 666"/>
                  <a:gd name="T24" fmla="*/ 2147483647 w 596"/>
                  <a:gd name="T25" fmla="*/ 2147483647 h 666"/>
                  <a:gd name="T26" fmla="*/ 2147483647 w 596"/>
                  <a:gd name="T27" fmla="*/ 2147483647 h 666"/>
                  <a:gd name="T28" fmla="*/ 2147483647 w 596"/>
                  <a:gd name="T29" fmla="*/ 2147483647 h 666"/>
                  <a:gd name="T30" fmla="*/ 2147483647 w 596"/>
                  <a:gd name="T31" fmla="*/ 2147483647 h 666"/>
                  <a:gd name="T32" fmla="*/ 2147483647 w 596"/>
                  <a:gd name="T33" fmla="*/ 2147483647 h 666"/>
                  <a:gd name="T34" fmla="*/ 2147483647 w 596"/>
                  <a:gd name="T35" fmla="*/ 2147483647 h 666"/>
                  <a:gd name="T36" fmla="*/ 2147483647 w 596"/>
                  <a:gd name="T37" fmla="*/ 2147483647 h 666"/>
                  <a:gd name="T38" fmla="*/ 2147483647 w 596"/>
                  <a:gd name="T39" fmla="*/ 2147483647 h 666"/>
                  <a:gd name="T40" fmla="*/ 2147483647 w 596"/>
                  <a:gd name="T41" fmla="*/ 2147483647 h 666"/>
                  <a:gd name="T42" fmla="*/ 2147483647 w 596"/>
                  <a:gd name="T43" fmla="*/ 2147483647 h 666"/>
                  <a:gd name="T44" fmla="*/ 2147483647 w 596"/>
                  <a:gd name="T45" fmla="*/ 2147483647 h 666"/>
                  <a:gd name="T46" fmla="*/ 2147483647 w 596"/>
                  <a:gd name="T47" fmla="*/ 2147483647 h 666"/>
                  <a:gd name="T48" fmla="*/ 2147483647 w 596"/>
                  <a:gd name="T49" fmla="*/ 2147483647 h 666"/>
                  <a:gd name="T50" fmla="*/ 2147483647 w 596"/>
                  <a:gd name="T51" fmla="*/ 2147483647 h 666"/>
                  <a:gd name="T52" fmla="*/ 2147483647 w 596"/>
                  <a:gd name="T53" fmla="*/ 2147483647 h 666"/>
                  <a:gd name="T54" fmla="*/ 2147483647 w 596"/>
                  <a:gd name="T55" fmla="*/ 2147483647 h 666"/>
                  <a:gd name="T56" fmla="*/ 2147483647 w 596"/>
                  <a:gd name="T57" fmla="*/ 2147483647 h 666"/>
                  <a:gd name="T58" fmla="*/ 2147483647 w 596"/>
                  <a:gd name="T59" fmla="*/ 2147483647 h 666"/>
                  <a:gd name="T60" fmla="*/ 2147483647 w 596"/>
                  <a:gd name="T61" fmla="*/ 2147483647 h 666"/>
                  <a:gd name="T62" fmla="*/ 2147483647 w 596"/>
                  <a:gd name="T63" fmla="*/ 2147483647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147483647 h 237"/>
                  <a:gd name="T4" fmla="*/ 2147483647 w 257"/>
                  <a:gd name="T5" fmla="*/ 2147483647 h 237"/>
                  <a:gd name="T6" fmla="*/ 2147483647 w 257"/>
                  <a:gd name="T7" fmla="*/ 2147483647 h 237"/>
                  <a:gd name="T8" fmla="*/ 2147483647 w 257"/>
                  <a:gd name="T9" fmla="*/ 2147483647 h 237"/>
                  <a:gd name="T10" fmla="*/ 2147483647 w 257"/>
                  <a:gd name="T11" fmla="*/ 2147483647 h 237"/>
                  <a:gd name="T12" fmla="*/ 2147483647 w 257"/>
                  <a:gd name="T13" fmla="*/ 2147483647 h 237"/>
                  <a:gd name="T14" fmla="*/ 2147483647 w 257"/>
                  <a:gd name="T15" fmla="*/ 2147483647 h 237"/>
                  <a:gd name="T16" fmla="*/ 2147483647 w 257"/>
                  <a:gd name="T17" fmla="*/ 2147483647 h 237"/>
                  <a:gd name="T18" fmla="*/ 2147483647 w 257"/>
                  <a:gd name="T19" fmla="*/ 2147483647 h 237"/>
                  <a:gd name="T20" fmla="*/ 2147483647 w 257"/>
                  <a:gd name="T21" fmla="*/ 2147483647 h 237"/>
                  <a:gd name="T22" fmla="*/ 2147483647 w 257"/>
                  <a:gd name="T23" fmla="*/ 2147483647 h 237"/>
                  <a:gd name="T24" fmla="*/ 2147483647 w 257"/>
                  <a:gd name="T25" fmla="*/ 2147483647 h 237"/>
                  <a:gd name="T26" fmla="*/ 2147483647 w 257"/>
                  <a:gd name="T27" fmla="*/ 2147483647 h 237"/>
                  <a:gd name="T28" fmla="*/ 2147483647 w 257"/>
                  <a:gd name="T29" fmla="*/ 2147483647 h 237"/>
                  <a:gd name="T30" fmla="*/ 2147483647 w 257"/>
                  <a:gd name="T31" fmla="*/ 2147483647 h 237"/>
                  <a:gd name="T32" fmla="*/ 2147483647 w 257"/>
                  <a:gd name="T33" fmla="*/ 2147483647 h 237"/>
                  <a:gd name="T34" fmla="*/ 2147483647 w 257"/>
                  <a:gd name="T35" fmla="*/ 2147483647 h 237"/>
                  <a:gd name="T36" fmla="*/ 2147483647 w 257"/>
                  <a:gd name="T37" fmla="*/ 2147483647 h 237"/>
                  <a:gd name="T38" fmla="*/ 2147483647 w 257"/>
                  <a:gd name="T39" fmla="*/ 2147483647 h 237"/>
                  <a:gd name="T40" fmla="*/ 2147483647 w 257"/>
                  <a:gd name="T41" fmla="*/ 2147483647 h 237"/>
                  <a:gd name="T42" fmla="*/ 2147483647 w 257"/>
                  <a:gd name="T43" fmla="*/ 2147483647 h 237"/>
                  <a:gd name="T44" fmla="*/ 2147483647 w 257"/>
                  <a:gd name="T45" fmla="*/ 2147483647 h 237"/>
                  <a:gd name="T46" fmla="*/ 2147483647 w 257"/>
                  <a:gd name="T47" fmla="*/ 2147483647 h 237"/>
                  <a:gd name="T48" fmla="*/ 2147483647 w 257"/>
                  <a:gd name="T49" fmla="*/ 2147483647 h 237"/>
                  <a:gd name="T50" fmla="*/ 2147483647 w 257"/>
                  <a:gd name="T51" fmla="*/ 2147483647 h 237"/>
                  <a:gd name="T52" fmla="*/ 2147483647 w 257"/>
                  <a:gd name="T53" fmla="*/ 2147483647 h 237"/>
                  <a:gd name="T54" fmla="*/ 2147483647 w 257"/>
                  <a:gd name="T55" fmla="*/ 2147483647 h 237"/>
                  <a:gd name="T56" fmla="*/ 2147483647 w 257"/>
                  <a:gd name="T57" fmla="*/ 2147483647 h 237"/>
                  <a:gd name="T58" fmla="*/ 2147483647 w 257"/>
                  <a:gd name="T59" fmla="*/ 2147483647 h 237"/>
                  <a:gd name="T60" fmla="*/ 2147483647 w 257"/>
                  <a:gd name="T61" fmla="*/ 2147483647 h 237"/>
                  <a:gd name="T62" fmla="*/ 2147483647 w 257"/>
                  <a:gd name="T63" fmla="*/ 2147483647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147483647 w 124"/>
                  <a:gd name="T1" fmla="*/ 0 h 110"/>
                  <a:gd name="T2" fmla="*/ 2147483647 w 124"/>
                  <a:gd name="T3" fmla="*/ 2147483647 h 110"/>
                  <a:gd name="T4" fmla="*/ 2147483647 w 124"/>
                  <a:gd name="T5" fmla="*/ 2147483647 h 110"/>
                  <a:gd name="T6" fmla="*/ 2147483647 w 124"/>
                  <a:gd name="T7" fmla="*/ 2147483647 h 110"/>
                  <a:gd name="T8" fmla="*/ 2147483647 w 124"/>
                  <a:gd name="T9" fmla="*/ 2147483647 h 110"/>
                  <a:gd name="T10" fmla="*/ 2147483647 w 124"/>
                  <a:gd name="T11" fmla="*/ 2147483647 h 110"/>
                  <a:gd name="T12" fmla="*/ 2147483647 w 124"/>
                  <a:gd name="T13" fmla="*/ 2147483647 h 110"/>
                  <a:gd name="T14" fmla="*/ 2147483647 w 124"/>
                  <a:gd name="T15" fmla="*/ 2147483647 h 110"/>
                  <a:gd name="T16" fmla="*/ 2147483647 w 124"/>
                  <a:gd name="T17" fmla="*/ 2147483647 h 110"/>
                  <a:gd name="T18" fmla="*/ 0 w 124"/>
                  <a:gd name="T19" fmla="*/ 2147483647 h 110"/>
                  <a:gd name="T20" fmla="*/ 2147483647 w 124"/>
                  <a:gd name="T21" fmla="*/ 2147483647 h 110"/>
                  <a:gd name="T22" fmla="*/ 2147483647 w 124"/>
                  <a:gd name="T23" fmla="*/ 2147483647 h 110"/>
                  <a:gd name="T24" fmla="*/ 2147483647 w 124"/>
                  <a:gd name="T25" fmla="*/ 2147483647 h 110"/>
                  <a:gd name="T26" fmla="*/ 2147483647 w 124"/>
                  <a:gd name="T27" fmla="*/ 2147483647 h 110"/>
                  <a:gd name="T28" fmla="*/ 2147483647 w 124"/>
                  <a:gd name="T29" fmla="*/ 2147483647 h 110"/>
                  <a:gd name="T30" fmla="*/ 2147483647 w 124"/>
                  <a:gd name="T31" fmla="*/ 2147483647 h 110"/>
                  <a:gd name="T32" fmla="*/ 2147483647 w 124"/>
                  <a:gd name="T33" fmla="*/ 2147483647 h 110"/>
                  <a:gd name="T34" fmla="*/ 2147483647 w 124"/>
                  <a:gd name="T35" fmla="*/ 2147483647 h 110"/>
                  <a:gd name="T36" fmla="*/ 2147483647 w 124"/>
                  <a:gd name="T37" fmla="*/ 2147483647 h 110"/>
                  <a:gd name="T38" fmla="*/ 2147483647 w 124"/>
                  <a:gd name="T39" fmla="*/ 2147483647 h 110"/>
                  <a:gd name="T40" fmla="*/ 2147483647 w 124"/>
                  <a:gd name="T41" fmla="*/ 2147483647 h 110"/>
                  <a:gd name="T42" fmla="*/ 2147483647 w 124"/>
                  <a:gd name="T43" fmla="*/ 2147483647 h 110"/>
                  <a:gd name="T44" fmla="*/ 2147483647 w 124"/>
                  <a:gd name="T45" fmla="*/ 2147483647 h 110"/>
                  <a:gd name="T46" fmla="*/ 2147483647 w 124"/>
                  <a:gd name="T47" fmla="*/ 2147483647 h 110"/>
                  <a:gd name="T48" fmla="*/ 2147483647 w 124"/>
                  <a:gd name="T49" fmla="*/ 2147483647 h 110"/>
                  <a:gd name="T50" fmla="*/ 2147483647 w 124"/>
                  <a:gd name="T51" fmla="*/ 2147483647 h 110"/>
                  <a:gd name="T52" fmla="*/ 2147483647 w 124"/>
                  <a:gd name="T53" fmla="*/ 2147483647 h 110"/>
                  <a:gd name="T54" fmla="*/ 2147483647 w 124"/>
                  <a:gd name="T55" fmla="*/ 2147483647 h 110"/>
                  <a:gd name="T56" fmla="*/ 2147483647 w 124"/>
                  <a:gd name="T57" fmla="*/ 2147483647 h 110"/>
                  <a:gd name="T58" fmla="*/ 214748364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147483647 w 109"/>
                  <a:gd name="T3" fmla="*/ 2147483647 h 156"/>
                  <a:gd name="T4" fmla="*/ 2147483647 w 109"/>
                  <a:gd name="T5" fmla="*/ 2147483647 h 156"/>
                  <a:gd name="T6" fmla="*/ 2147483647 w 109"/>
                  <a:gd name="T7" fmla="*/ 2147483647 h 156"/>
                  <a:gd name="T8" fmla="*/ 2147483647 w 109"/>
                  <a:gd name="T9" fmla="*/ 2147483647 h 156"/>
                  <a:gd name="T10" fmla="*/ 2147483647 w 109"/>
                  <a:gd name="T11" fmla="*/ 2147483647 h 156"/>
                  <a:gd name="T12" fmla="*/ 2147483647 w 109"/>
                  <a:gd name="T13" fmla="*/ 2147483647 h 156"/>
                  <a:gd name="T14" fmla="*/ 2147483647 w 109"/>
                  <a:gd name="T15" fmla="*/ 2147483647 h 156"/>
                  <a:gd name="T16" fmla="*/ 2147483647 w 109"/>
                  <a:gd name="T17" fmla="*/ 2147483647 h 156"/>
                  <a:gd name="T18" fmla="*/ 2147483647 w 109"/>
                  <a:gd name="T19" fmla="*/ 2147483647 h 156"/>
                  <a:gd name="T20" fmla="*/ 2147483647 w 109"/>
                  <a:gd name="T21" fmla="*/ 2147483647 h 156"/>
                  <a:gd name="T22" fmla="*/ 2147483647 w 109"/>
                  <a:gd name="T23" fmla="*/ 2147483647 h 156"/>
                  <a:gd name="T24" fmla="*/ 2147483647 w 109"/>
                  <a:gd name="T25" fmla="*/ 2147483647 h 156"/>
                  <a:gd name="T26" fmla="*/ 2147483647 w 109"/>
                  <a:gd name="T27" fmla="*/ 2147483647 h 156"/>
                  <a:gd name="T28" fmla="*/ 2147483647 w 109"/>
                  <a:gd name="T29" fmla="*/ 2147483647 h 156"/>
                  <a:gd name="T30" fmla="*/ 2147483647 w 109"/>
                  <a:gd name="T31" fmla="*/ 2147483647 h 156"/>
                  <a:gd name="T32" fmla="*/ 2147483647 w 109"/>
                  <a:gd name="T33" fmla="*/ 2147483647 h 156"/>
                  <a:gd name="T34" fmla="*/ 2147483647 w 109"/>
                  <a:gd name="T35" fmla="*/ 2147483647 h 156"/>
                  <a:gd name="T36" fmla="*/ 2147483647 w 109"/>
                  <a:gd name="T37" fmla="*/ 2147483647 h 156"/>
                  <a:gd name="T38" fmla="*/ 2147483647 w 109"/>
                  <a:gd name="T39" fmla="*/ 2147483647 h 156"/>
                  <a:gd name="T40" fmla="*/ 2147483647 w 109"/>
                  <a:gd name="T41" fmla="*/ 2147483647 h 156"/>
                  <a:gd name="T42" fmla="*/ 2147483647 w 109"/>
                  <a:gd name="T43" fmla="*/ 2147483647 h 156"/>
                  <a:gd name="T44" fmla="*/ 2147483647 w 109"/>
                  <a:gd name="T45" fmla="*/ 2147483647 h 156"/>
                  <a:gd name="T46" fmla="*/ 2147483647 w 109"/>
                  <a:gd name="T47" fmla="*/ 2147483647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2147483647 w 46"/>
                  <a:gd name="T1" fmla="*/ 0 h 94"/>
                  <a:gd name="T2" fmla="*/ 2147483647 w 46"/>
                  <a:gd name="T3" fmla="*/ 2147483647 h 94"/>
                  <a:gd name="T4" fmla="*/ 2147483647 w 46"/>
                  <a:gd name="T5" fmla="*/ 2147483647 h 94"/>
                  <a:gd name="T6" fmla="*/ 2147483647 w 46"/>
                  <a:gd name="T7" fmla="*/ 2147483647 h 94"/>
                  <a:gd name="T8" fmla="*/ 0 w 46"/>
                  <a:gd name="T9" fmla="*/ 2147483647 h 94"/>
                  <a:gd name="T10" fmla="*/ 2147483647 w 46"/>
                  <a:gd name="T11" fmla="*/ 2147483647 h 94"/>
                  <a:gd name="T12" fmla="*/ 2147483647 w 46"/>
                  <a:gd name="T13" fmla="*/ 2147483647 h 94"/>
                  <a:gd name="T14" fmla="*/ 2147483647 w 46"/>
                  <a:gd name="T15" fmla="*/ 2147483647 h 94"/>
                  <a:gd name="T16" fmla="*/ 2147483647 w 46"/>
                  <a:gd name="T17" fmla="*/ 2147483647 h 94"/>
                  <a:gd name="T18" fmla="*/ 2147483647 w 46"/>
                  <a:gd name="T19" fmla="*/ 2147483647 h 94"/>
                  <a:gd name="T20" fmla="*/ 2147483647 w 46"/>
                  <a:gd name="T21" fmla="*/ 2147483647 h 94"/>
                  <a:gd name="T22" fmla="*/ 2147483647 w 46"/>
                  <a:gd name="T23" fmla="*/ 2147483647 h 94"/>
                  <a:gd name="T24" fmla="*/ 214748364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147483647 w 54"/>
                  <a:gd name="T3" fmla="*/ 2147483647 h 40"/>
                  <a:gd name="T4" fmla="*/ 2147483647 w 54"/>
                  <a:gd name="T5" fmla="*/ 2147483647 h 40"/>
                  <a:gd name="T6" fmla="*/ 2147483647 w 54"/>
                  <a:gd name="T7" fmla="*/ 2147483647 h 40"/>
                  <a:gd name="T8" fmla="*/ 2147483647 w 54"/>
                  <a:gd name="T9" fmla="*/ 2147483647 h 40"/>
                  <a:gd name="T10" fmla="*/ 2147483647 w 54"/>
                  <a:gd name="T11" fmla="*/ 2147483647 h 40"/>
                  <a:gd name="T12" fmla="*/ 2147483647 w 54"/>
                  <a:gd name="T13" fmla="*/ 2147483647 h 40"/>
                  <a:gd name="T14" fmla="*/ 2147483647 w 54"/>
                  <a:gd name="T15" fmla="*/ 2147483647 h 40"/>
                  <a:gd name="T16" fmla="*/ 2147483647 w 54"/>
                  <a:gd name="T17" fmla="*/ 2147483647 h 40"/>
                  <a:gd name="T18" fmla="*/ 2147483647 w 54"/>
                  <a:gd name="T19" fmla="*/ 2147483647 h 40"/>
                  <a:gd name="T20" fmla="*/ 2147483647 w 54"/>
                  <a:gd name="T21" fmla="*/ 2147483647 h 40"/>
                  <a:gd name="T22" fmla="*/ 2147483647 w 54"/>
                  <a:gd name="T23" fmla="*/ 2147483647 h 40"/>
                  <a:gd name="T24" fmla="*/ 2147483647 w 54"/>
                  <a:gd name="T25" fmla="*/ 2147483647 h 40"/>
                  <a:gd name="T26" fmla="*/ 2147483647 w 54"/>
                  <a:gd name="T27" fmla="*/ 2147483647 h 40"/>
                  <a:gd name="T28" fmla="*/ 2147483647 w 54"/>
                  <a:gd name="T29" fmla="*/ 2147483647 h 40"/>
                  <a:gd name="T30" fmla="*/ 2147483647 w 54"/>
                  <a:gd name="T31" fmla="*/ 2147483647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7483647 w 149"/>
                  <a:gd name="T3" fmla="*/ 2147483647 h 704"/>
                  <a:gd name="T4" fmla="*/ 2147483647 w 149"/>
                  <a:gd name="T5" fmla="*/ 2147483647 h 704"/>
                  <a:gd name="T6" fmla="*/ 2147483647 w 149"/>
                  <a:gd name="T7" fmla="*/ 2147483647 h 704"/>
                  <a:gd name="T8" fmla="*/ 2147483647 w 149"/>
                  <a:gd name="T9" fmla="*/ 2147483647 h 704"/>
                  <a:gd name="T10" fmla="*/ 2147483647 w 149"/>
                  <a:gd name="T11" fmla="*/ 2147483647 h 704"/>
                  <a:gd name="T12" fmla="*/ 2147483647 w 149"/>
                  <a:gd name="T13" fmla="*/ 2147483647 h 704"/>
                  <a:gd name="T14" fmla="*/ 2147483647 w 149"/>
                  <a:gd name="T15" fmla="*/ 2147483647 h 704"/>
                  <a:gd name="T16" fmla="*/ 2147483647 w 149"/>
                  <a:gd name="T17" fmla="*/ 2147483647 h 704"/>
                  <a:gd name="T18" fmla="*/ 2147483647 w 149"/>
                  <a:gd name="T19" fmla="*/ 2147483647 h 704"/>
                  <a:gd name="T20" fmla="*/ 2147483647 w 149"/>
                  <a:gd name="T21" fmla="*/ 2147483647 h 704"/>
                  <a:gd name="T22" fmla="*/ 2147483647 w 149"/>
                  <a:gd name="T23" fmla="*/ 2147483647 h 704"/>
                  <a:gd name="T24" fmla="*/ 2147483647 w 149"/>
                  <a:gd name="T25" fmla="*/ 2147483647 h 704"/>
                  <a:gd name="T26" fmla="*/ 2147483647 w 149"/>
                  <a:gd name="T27" fmla="*/ 2147483647 h 704"/>
                  <a:gd name="T28" fmla="*/ 2147483647 w 149"/>
                  <a:gd name="T29" fmla="*/ 2147483647 h 704"/>
                  <a:gd name="T30" fmla="*/ 2147483647 w 149"/>
                  <a:gd name="T31" fmla="*/ 2147483647 h 704"/>
                  <a:gd name="T32" fmla="*/ 2147483647 w 149"/>
                  <a:gd name="T33" fmla="*/ 2147483647 h 704"/>
                  <a:gd name="T34" fmla="*/ 2147483647 w 149"/>
                  <a:gd name="T35" fmla="*/ 2147483647 h 704"/>
                  <a:gd name="T36" fmla="*/ 2147483647 w 149"/>
                  <a:gd name="T37" fmla="*/ 2147483647 h 704"/>
                  <a:gd name="T38" fmla="*/ 2147483647 w 149"/>
                  <a:gd name="T39" fmla="*/ 2147483647 h 704"/>
                  <a:gd name="T40" fmla="*/ 2147483647 w 149"/>
                  <a:gd name="T41" fmla="*/ 2147483647 h 704"/>
                  <a:gd name="T42" fmla="*/ 2147483647 w 149"/>
                  <a:gd name="T43" fmla="*/ 2147483647 h 704"/>
                  <a:gd name="T44" fmla="*/ 2147483647 w 149"/>
                  <a:gd name="T45" fmla="*/ 2147483647 h 704"/>
                  <a:gd name="T46" fmla="*/ 2147483647 w 149"/>
                  <a:gd name="T47" fmla="*/ 2147483647 h 704"/>
                  <a:gd name="T48" fmla="*/ 2147483647 w 149"/>
                  <a:gd name="T49" fmla="*/ 2147483647 h 704"/>
                  <a:gd name="T50" fmla="*/ 2147483647 w 149"/>
                  <a:gd name="T51" fmla="*/ 2147483647 h 704"/>
                  <a:gd name="T52" fmla="*/ 2147483647 w 149"/>
                  <a:gd name="T53" fmla="*/ 2147483647 h 704"/>
                  <a:gd name="T54" fmla="*/ 2147483647 w 149"/>
                  <a:gd name="T55" fmla="*/ 2147483647 h 704"/>
                  <a:gd name="T56" fmla="*/ 2147483647 w 149"/>
                  <a:gd name="T57" fmla="*/ 2147483647 h 704"/>
                  <a:gd name="T58" fmla="*/ 2147483647 w 149"/>
                  <a:gd name="T59" fmla="*/ 2147483647 h 704"/>
                  <a:gd name="T60" fmla="*/ 2147483647 w 149"/>
                  <a:gd name="T61" fmla="*/ 2147483647 h 704"/>
                  <a:gd name="T62" fmla="*/ 2147483647 w 149"/>
                  <a:gd name="T63" fmla="*/ 2147483647 h 704"/>
                  <a:gd name="T64" fmla="*/ 2147483647 w 149"/>
                  <a:gd name="T65" fmla="*/ 2147483647 h 704"/>
                  <a:gd name="T66" fmla="*/ 2147483647 w 149"/>
                  <a:gd name="T67" fmla="*/ 2147483647 h 704"/>
                  <a:gd name="T68" fmla="*/ 2147483647 w 149"/>
                  <a:gd name="T69" fmla="*/ 2147483647 h 704"/>
                  <a:gd name="T70" fmla="*/ 2147483647 w 149"/>
                  <a:gd name="T71" fmla="*/ 2147483647 h 704"/>
                  <a:gd name="T72" fmla="*/ 2147483647 w 149"/>
                  <a:gd name="T73" fmla="*/ 2147483647 h 704"/>
                  <a:gd name="T74" fmla="*/ 2147483647 w 149"/>
                  <a:gd name="T75" fmla="*/ 2147483647 h 704"/>
                  <a:gd name="T76" fmla="*/ 2147483647 w 149"/>
                  <a:gd name="T77" fmla="*/ 2147483647 h 704"/>
                  <a:gd name="T78" fmla="*/ 2147483647 w 149"/>
                  <a:gd name="T79" fmla="*/ 2147483647 h 704"/>
                  <a:gd name="T80" fmla="*/ 2147483647 w 149"/>
                  <a:gd name="T81" fmla="*/ 2147483647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7 w 128"/>
                <a:gd name="T1" fmla="*/ 0 h 217"/>
                <a:gd name="T2" fmla="*/ 2147483647 w 128"/>
                <a:gd name="T3" fmla="*/ 2147483647 h 217"/>
                <a:gd name="T4" fmla="*/ 2147483647 w 128"/>
                <a:gd name="T5" fmla="*/ 2147483647 h 217"/>
                <a:gd name="T6" fmla="*/ 2147483647 w 128"/>
                <a:gd name="T7" fmla="*/ 2147483647 h 217"/>
                <a:gd name="T8" fmla="*/ 2147483647 w 128"/>
                <a:gd name="T9" fmla="*/ 2147483647 h 217"/>
                <a:gd name="T10" fmla="*/ 2147483647 w 128"/>
                <a:gd name="T11" fmla="*/ 2147483647 h 217"/>
                <a:gd name="T12" fmla="*/ 2147483647 w 128"/>
                <a:gd name="T13" fmla="*/ 2147483647 h 217"/>
                <a:gd name="T14" fmla="*/ 2147483647 w 128"/>
                <a:gd name="T15" fmla="*/ 2147483647 h 217"/>
                <a:gd name="T16" fmla="*/ 2147483647 w 128"/>
                <a:gd name="T17" fmla="*/ 2147483647 h 217"/>
                <a:gd name="T18" fmla="*/ 2147483647 w 128"/>
                <a:gd name="T19" fmla="*/ 2147483647 h 217"/>
                <a:gd name="T20" fmla="*/ 2147483647 w 128"/>
                <a:gd name="T21" fmla="*/ 2147483647 h 217"/>
                <a:gd name="T22" fmla="*/ 2147483647 w 128"/>
                <a:gd name="T23" fmla="*/ 2147483647 h 217"/>
                <a:gd name="T24" fmla="*/ 2147483647 w 128"/>
                <a:gd name="T25" fmla="*/ 2147483647 h 217"/>
                <a:gd name="T26" fmla="*/ 2147483647 w 128"/>
                <a:gd name="T27" fmla="*/ 2147483647 h 217"/>
                <a:gd name="T28" fmla="*/ 2147483647 w 128"/>
                <a:gd name="T29" fmla="*/ 2147483647 h 217"/>
                <a:gd name="T30" fmla="*/ 0 w 128"/>
                <a:gd name="T31" fmla="*/ 2147483647 h 217"/>
                <a:gd name="T32" fmla="*/ 2147483647 w 128"/>
                <a:gd name="T33" fmla="*/ 2147483647 h 217"/>
                <a:gd name="T34" fmla="*/ 2147483647 w 128"/>
                <a:gd name="T35" fmla="*/ 2147483647 h 217"/>
                <a:gd name="T36" fmla="*/ 2147483647 w 128"/>
                <a:gd name="T37" fmla="*/ 2147483647 h 217"/>
                <a:gd name="T38" fmla="*/ 2147483647 w 128"/>
                <a:gd name="T39" fmla="*/ 2147483647 h 217"/>
                <a:gd name="T40" fmla="*/ 2147483647 w 128"/>
                <a:gd name="T41" fmla="*/ 2147483647 h 217"/>
                <a:gd name="T42" fmla="*/ 2147483647 w 128"/>
                <a:gd name="T43" fmla="*/ 2147483647 h 217"/>
                <a:gd name="T44" fmla="*/ 2147483647 w 128"/>
                <a:gd name="T45" fmla="*/ 2147483647 h 217"/>
                <a:gd name="T46" fmla="*/ 2147483647 w 128"/>
                <a:gd name="T47" fmla="*/ 2147483647 h 217"/>
                <a:gd name="T48" fmla="*/ 214748364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7 w 117"/>
                <a:gd name="T1" fmla="*/ 0 h 132"/>
                <a:gd name="T2" fmla="*/ 0 w 117"/>
                <a:gd name="T3" fmla="*/ 2147483647 h 132"/>
                <a:gd name="T4" fmla="*/ 2147483647 w 117"/>
                <a:gd name="T5" fmla="*/ 2147483647 h 132"/>
                <a:gd name="T6" fmla="*/ 2147483647 w 117"/>
                <a:gd name="T7" fmla="*/ 2147483647 h 132"/>
                <a:gd name="T8" fmla="*/ 2147483647 w 117"/>
                <a:gd name="T9" fmla="*/ 2147483647 h 132"/>
                <a:gd name="T10" fmla="*/ 2147483647 w 117"/>
                <a:gd name="T11" fmla="*/ 2147483647 h 132"/>
                <a:gd name="T12" fmla="*/ 2147483647 w 117"/>
                <a:gd name="T13" fmla="*/ 2147483647 h 132"/>
                <a:gd name="T14" fmla="*/ 2147483647 w 117"/>
                <a:gd name="T15" fmla="*/ 2147483647 h 132"/>
                <a:gd name="T16" fmla="*/ 2147483647 w 117"/>
                <a:gd name="T17" fmla="*/ 2147483647 h 132"/>
                <a:gd name="T18" fmla="*/ 2147483647 w 117"/>
                <a:gd name="T19" fmla="*/ 2147483647 h 132"/>
                <a:gd name="T20" fmla="*/ 2147483647 w 117"/>
                <a:gd name="T21" fmla="*/ 2147483647 h 132"/>
                <a:gd name="T22" fmla="*/ 2147483647 w 117"/>
                <a:gd name="T23" fmla="*/ 2147483647 h 132"/>
                <a:gd name="T24" fmla="*/ 2147483647 w 117"/>
                <a:gd name="T25" fmla="*/ 2147483647 h 132"/>
                <a:gd name="T26" fmla="*/ 2147483647 w 117"/>
                <a:gd name="T27" fmla="*/ 2147483647 h 132"/>
                <a:gd name="T28" fmla="*/ 2147483647 w 117"/>
                <a:gd name="T29" fmla="*/ 2147483647 h 132"/>
                <a:gd name="T30" fmla="*/ 2147483647 w 117"/>
                <a:gd name="T31" fmla="*/ 2147483647 h 132"/>
                <a:gd name="T32" fmla="*/ 2147483647 w 117"/>
                <a:gd name="T33" fmla="*/ 2147483647 h 132"/>
                <a:gd name="T34" fmla="*/ 2147483647 w 117"/>
                <a:gd name="T35" fmla="*/ 2147483647 h 132"/>
                <a:gd name="T36" fmla="*/ 2147483647 w 117"/>
                <a:gd name="T37" fmla="*/ 2147483647 h 132"/>
                <a:gd name="T38" fmla="*/ 2147483647 w 117"/>
                <a:gd name="T39" fmla="*/ 2147483647 h 132"/>
                <a:gd name="T40" fmla="*/ 2147483647 w 117"/>
                <a:gd name="T41" fmla="*/ 2147483647 h 132"/>
                <a:gd name="T42" fmla="*/ 2147483647 w 117"/>
                <a:gd name="T43" fmla="*/ 2147483647 h 132"/>
                <a:gd name="T44" fmla="*/ 2147483647 w 117"/>
                <a:gd name="T45" fmla="*/ 2147483647 h 132"/>
                <a:gd name="T46" fmla="*/ 2147483647 w 117"/>
                <a:gd name="T47" fmla="*/ 2147483647 h 132"/>
                <a:gd name="T48" fmla="*/ 2147483647 w 117"/>
                <a:gd name="T49" fmla="*/ 2147483647 h 132"/>
                <a:gd name="T50" fmla="*/ 2147483647 w 117"/>
                <a:gd name="T51" fmla="*/ 2147483647 h 132"/>
                <a:gd name="T52" fmla="*/ 214748364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7 w 29"/>
                <a:gd name="T1" fmla="*/ 0 h 77"/>
                <a:gd name="T2" fmla="*/ 2147483647 w 29"/>
                <a:gd name="T3" fmla="*/ 0 h 77"/>
                <a:gd name="T4" fmla="*/ 2147483647 w 29"/>
                <a:gd name="T5" fmla="*/ 2147483647 h 77"/>
                <a:gd name="T6" fmla="*/ 2147483647 w 29"/>
                <a:gd name="T7" fmla="*/ 2147483647 h 77"/>
                <a:gd name="T8" fmla="*/ 2147483647 w 29"/>
                <a:gd name="T9" fmla="*/ 2147483647 h 77"/>
                <a:gd name="T10" fmla="*/ 2147483647 w 29"/>
                <a:gd name="T11" fmla="*/ 2147483647 h 77"/>
                <a:gd name="T12" fmla="*/ 0 w 29"/>
                <a:gd name="T13" fmla="*/ 2147483647 h 77"/>
                <a:gd name="T14" fmla="*/ 2147483647 w 29"/>
                <a:gd name="T15" fmla="*/ 2147483647 h 77"/>
                <a:gd name="T16" fmla="*/ 2147483647 w 29"/>
                <a:gd name="T17" fmla="*/ 2147483647 h 77"/>
                <a:gd name="T18" fmla="*/ 2147483647 w 29"/>
                <a:gd name="T19" fmla="*/ 2147483647 h 77"/>
                <a:gd name="T20" fmla="*/ 2147483647 w 29"/>
                <a:gd name="T21" fmla="*/ 2147483647 h 77"/>
                <a:gd name="T22" fmla="*/ 2147483647 w 29"/>
                <a:gd name="T23" fmla="*/ 2147483647 h 77"/>
                <a:gd name="T24" fmla="*/ 214748364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147483647 h 237"/>
                <a:gd name="T4" fmla="*/ 2147483647 w 257"/>
                <a:gd name="T5" fmla="*/ 2147483647 h 237"/>
                <a:gd name="T6" fmla="*/ 2147483647 w 257"/>
                <a:gd name="T7" fmla="*/ 2147483647 h 237"/>
                <a:gd name="T8" fmla="*/ 2147483647 w 257"/>
                <a:gd name="T9" fmla="*/ 2147483647 h 237"/>
                <a:gd name="T10" fmla="*/ 2147483647 w 257"/>
                <a:gd name="T11" fmla="*/ 2147483647 h 237"/>
                <a:gd name="T12" fmla="*/ 2147483647 w 257"/>
                <a:gd name="T13" fmla="*/ 2147483647 h 237"/>
                <a:gd name="T14" fmla="*/ 2147483647 w 257"/>
                <a:gd name="T15" fmla="*/ 2147483647 h 237"/>
                <a:gd name="T16" fmla="*/ 2147483647 w 257"/>
                <a:gd name="T17" fmla="*/ 2147483647 h 237"/>
                <a:gd name="T18" fmla="*/ 2147483647 w 257"/>
                <a:gd name="T19" fmla="*/ 2147483647 h 237"/>
                <a:gd name="T20" fmla="*/ 2147483647 w 257"/>
                <a:gd name="T21" fmla="*/ 2147483647 h 237"/>
                <a:gd name="T22" fmla="*/ 2147483647 w 257"/>
                <a:gd name="T23" fmla="*/ 2147483647 h 237"/>
                <a:gd name="T24" fmla="*/ 2147483647 w 257"/>
                <a:gd name="T25" fmla="*/ 2147483647 h 237"/>
                <a:gd name="T26" fmla="*/ 2147483647 w 257"/>
                <a:gd name="T27" fmla="*/ 2147483647 h 237"/>
                <a:gd name="T28" fmla="*/ 2147483647 w 257"/>
                <a:gd name="T29" fmla="*/ 2147483647 h 237"/>
                <a:gd name="T30" fmla="*/ 2147483647 w 257"/>
                <a:gd name="T31" fmla="*/ 2147483647 h 237"/>
                <a:gd name="T32" fmla="*/ 2147483647 w 257"/>
                <a:gd name="T33" fmla="*/ 2147483647 h 237"/>
                <a:gd name="T34" fmla="*/ 2147483647 w 257"/>
                <a:gd name="T35" fmla="*/ 2147483647 h 237"/>
                <a:gd name="T36" fmla="*/ 2147483647 w 257"/>
                <a:gd name="T37" fmla="*/ 2147483647 h 237"/>
                <a:gd name="T38" fmla="*/ 2147483647 w 257"/>
                <a:gd name="T39" fmla="*/ 2147483647 h 237"/>
                <a:gd name="T40" fmla="*/ 2147483647 w 257"/>
                <a:gd name="T41" fmla="*/ 2147483647 h 237"/>
                <a:gd name="T42" fmla="*/ 2147483647 w 257"/>
                <a:gd name="T43" fmla="*/ 2147483647 h 237"/>
                <a:gd name="T44" fmla="*/ 2147483647 w 257"/>
                <a:gd name="T45" fmla="*/ 2147483647 h 237"/>
                <a:gd name="T46" fmla="*/ 2147483647 w 257"/>
                <a:gd name="T47" fmla="*/ 2147483647 h 237"/>
                <a:gd name="T48" fmla="*/ 2147483647 w 257"/>
                <a:gd name="T49" fmla="*/ 2147483647 h 237"/>
                <a:gd name="T50" fmla="*/ 2147483647 w 257"/>
                <a:gd name="T51" fmla="*/ 2147483647 h 237"/>
                <a:gd name="T52" fmla="*/ 2147483647 w 257"/>
                <a:gd name="T53" fmla="*/ 2147483647 h 237"/>
                <a:gd name="T54" fmla="*/ 2147483647 w 257"/>
                <a:gd name="T55" fmla="*/ 2147483647 h 237"/>
                <a:gd name="T56" fmla="*/ 2147483647 w 257"/>
                <a:gd name="T57" fmla="*/ 2147483647 h 237"/>
                <a:gd name="T58" fmla="*/ 2147483647 w 257"/>
                <a:gd name="T59" fmla="*/ 2147483647 h 237"/>
                <a:gd name="T60" fmla="*/ 2147483647 w 257"/>
                <a:gd name="T61" fmla="*/ 2147483647 h 237"/>
                <a:gd name="T62" fmla="*/ 2147483647 w 257"/>
                <a:gd name="T63" fmla="*/ 214748364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7 w 124"/>
                <a:gd name="T1" fmla="*/ 0 h 110"/>
                <a:gd name="T2" fmla="*/ 2147483647 w 124"/>
                <a:gd name="T3" fmla="*/ 2147483647 h 110"/>
                <a:gd name="T4" fmla="*/ 2147483647 w 124"/>
                <a:gd name="T5" fmla="*/ 2147483647 h 110"/>
                <a:gd name="T6" fmla="*/ 2147483647 w 124"/>
                <a:gd name="T7" fmla="*/ 2147483647 h 110"/>
                <a:gd name="T8" fmla="*/ 2147483647 w 124"/>
                <a:gd name="T9" fmla="*/ 2147483647 h 110"/>
                <a:gd name="T10" fmla="*/ 2147483647 w 124"/>
                <a:gd name="T11" fmla="*/ 2147483647 h 110"/>
                <a:gd name="T12" fmla="*/ 2147483647 w 124"/>
                <a:gd name="T13" fmla="*/ 2147483647 h 110"/>
                <a:gd name="T14" fmla="*/ 2147483647 w 124"/>
                <a:gd name="T15" fmla="*/ 2147483647 h 110"/>
                <a:gd name="T16" fmla="*/ 2147483647 w 124"/>
                <a:gd name="T17" fmla="*/ 2147483647 h 110"/>
                <a:gd name="T18" fmla="*/ 0 w 124"/>
                <a:gd name="T19" fmla="*/ 2147483647 h 110"/>
                <a:gd name="T20" fmla="*/ 2147483647 w 124"/>
                <a:gd name="T21" fmla="*/ 2147483647 h 110"/>
                <a:gd name="T22" fmla="*/ 2147483647 w 124"/>
                <a:gd name="T23" fmla="*/ 2147483647 h 110"/>
                <a:gd name="T24" fmla="*/ 2147483647 w 124"/>
                <a:gd name="T25" fmla="*/ 2147483647 h 110"/>
                <a:gd name="T26" fmla="*/ 2147483647 w 124"/>
                <a:gd name="T27" fmla="*/ 2147483647 h 110"/>
                <a:gd name="T28" fmla="*/ 2147483647 w 124"/>
                <a:gd name="T29" fmla="*/ 2147483647 h 110"/>
                <a:gd name="T30" fmla="*/ 2147483647 w 124"/>
                <a:gd name="T31" fmla="*/ 2147483647 h 110"/>
                <a:gd name="T32" fmla="*/ 2147483647 w 124"/>
                <a:gd name="T33" fmla="*/ 2147483647 h 110"/>
                <a:gd name="T34" fmla="*/ 2147483647 w 124"/>
                <a:gd name="T35" fmla="*/ 2147483647 h 110"/>
                <a:gd name="T36" fmla="*/ 2147483647 w 124"/>
                <a:gd name="T37" fmla="*/ 2147483647 h 110"/>
                <a:gd name="T38" fmla="*/ 2147483647 w 124"/>
                <a:gd name="T39" fmla="*/ 2147483647 h 110"/>
                <a:gd name="T40" fmla="*/ 2147483647 w 124"/>
                <a:gd name="T41" fmla="*/ 2147483647 h 110"/>
                <a:gd name="T42" fmla="*/ 2147483647 w 124"/>
                <a:gd name="T43" fmla="*/ 2147483647 h 110"/>
                <a:gd name="T44" fmla="*/ 2147483647 w 124"/>
                <a:gd name="T45" fmla="*/ 2147483647 h 110"/>
                <a:gd name="T46" fmla="*/ 2147483647 w 124"/>
                <a:gd name="T47" fmla="*/ 2147483647 h 110"/>
                <a:gd name="T48" fmla="*/ 2147483647 w 124"/>
                <a:gd name="T49" fmla="*/ 2147483647 h 110"/>
                <a:gd name="T50" fmla="*/ 2147483647 w 124"/>
                <a:gd name="T51" fmla="*/ 2147483647 h 110"/>
                <a:gd name="T52" fmla="*/ 2147483647 w 124"/>
                <a:gd name="T53" fmla="*/ 2147483647 h 110"/>
                <a:gd name="T54" fmla="*/ 2147483647 w 124"/>
                <a:gd name="T55" fmla="*/ 2147483647 h 110"/>
                <a:gd name="T56" fmla="*/ 2147483647 w 124"/>
                <a:gd name="T57" fmla="*/ 2147483647 h 110"/>
                <a:gd name="T58" fmla="*/ 214748364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7 w 46"/>
                <a:gd name="T1" fmla="*/ 0 h 94"/>
                <a:gd name="T2" fmla="*/ 2147483647 w 46"/>
                <a:gd name="T3" fmla="*/ 2147483647 h 94"/>
                <a:gd name="T4" fmla="*/ 2147483647 w 46"/>
                <a:gd name="T5" fmla="*/ 2147483647 h 94"/>
                <a:gd name="T6" fmla="*/ 2147483647 w 46"/>
                <a:gd name="T7" fmla="*/ 2147483647 h 94"/>
                <a:gd name="T8" fmla="*/ 0 w 46"/>
                <a:gd name="T9" fmla="*/ 2147483647 h 94"/>
                <a:gd name="T10" fmla="*/ 2147483647 w 46"/>
                <a:gd name="T11" fmla="*/ 2147483647 h 94"/>
                <a:gd name="T12" fmla="*/ 2147483647 w 46"/>
                <a:gd name="T13" fmla="*/ 2147483647 h 94"/>
                <a:gd name="T14" fmla="*/ 2147483647 w 46"/>
                <a:gd name="T15" fmla="*/ 2147483647 h 94"/>
                <a:gd name="T16" fmla="*/ 2147483647 w 46"/>
                <a:gd name="T17" fmla="*/ 2147483647 h 94"/>
                <a:gd name="T18" fmla="*/ 2147483647 w 46"/>
                <a:gd name="T19" fmla="*/ 2147483647 h 94"/>
                <a:gd name="T20" fmla="*/ 2147483647 w 46"/>
                <a:gd name="T21" fmla="*/ 2147483647 h 94"/>
                <a:gd name="T22" fmla="*/ 2147483647 w 46"/>
                <a:gd name="T23" fmla="*/ 2147483647 h 94"/>
                <a:gd name="T24" fmla="*/ 214748364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147483647 w 149"/>
                <a:gd name="T3" fmla="*/ 2147483647 h 704"/>
                <a:gd name="T4" fmla="*/ 2147483647 w 149"/>
                <a:gd name="T5" fmla="*/ 2147483647 h 704"/>
                <a:gd name="T6" fmla="*/ 2147483647 w 149"/>
                <a:gd name="T7" fmla="*/ 2147483647 h 704"/>
                <a:gd name="T8" fmla="*/ 2147483647 w 149"/>
                <a:gd name="T9" fmla="*/ 2147483647 h 704"/>
                <a:gd name="T10" fmla="*/ 2147483647 w 149"/>
                <a:gd name="T11" fmla="*/ 2147483647 h 704"/>
                <a:gd name="T12" fmla="*/ 2147483647 w 149"/>
                <a:gd name="T13" fmla="*/ 2147483647 h 704"/>
                <a:gd name="T14" fmla="*/ 2147483647 w 149"/>
                <a:gd name="T15" fmla="*/ 2147483647 h 704"/>
                <a:gd name="T16" fmla="*/ 2147483647 w 149"/>
                <a:gd name="T17" fmla="*/ 2147483647 h 704"/>
                <a:gd name="T18" fmla="*/ 2147483647 w 149"/>
                <a:gd name="T19" fmla="*/ 2147483647 h 704"/>
                <a:gd name="T20" fmla="*/ 2147483647 w 149"/>
                <a:gd name="T21" fmla="*/ 2147483647 h 704"/>
                <a:gd name="T22" fmla="*/ 2147483647 w 149"/>
                <a:gd name="T23" fmla="*/ 2147483647 h 704"/>
                <a:gd name="T24" fmla="*/ 2147483647 w 149"/>
                <a:gd name="T25" fmla="*/ 2147483647 h 704"/>
                <a:gd name="T26" fmla="*/ 2147483647 w 149"/>
                <a:gd name="T27" fmla="*/ 2147483647 h 704"/>
                <a:gd name="T28" fmla="*/ 2147483647 w 149"/>
                <a:gd name="T29" fmla="*/ 2147483647 h 704"/>
                <a:gd name="T30" fmla="*/ 2147483647 w 149"/>
                <a:gd name="T31" fmla="*/ 2147483647 h 704"/>
                <a:gd name="T32" fmla="*/ 2147483647 w 149"/>
                <a:gd name="T33" fmla="*/ 2147483647 h 704"/>
                <a:gd name="T34" fmla="*/ 2147483647 w 149"/>
                <a:gd name="T35" fmla="*/ 2147483647 h 704"/>
                <a:gd name="T36" fmla="*/ 2147483647 w 149"/>
                <a:gd name="T37" fmla="*/ 2147483647 h 704"/>
                <a:gd name="T38" fmla="*/ 2147483647 w 149"/>
                <a:gd name="T39" fmla="*/ 2147483647 h 704"/>
                <a:gd name="T40" fmla="*/ 2147483647 w 149"/>
                <a:gd name="T41" fmla="*/ 2147483647 h 704"/>
                <a:gd name="T42" fmla="*/ 2147483647 w 149"/>
                <a:gd name="T43" fmla="*/ 2147483647 h 704"/>
                <a:gd name="T44" fmla="*/ 2147483647 w 149"/>
                <a:gd name="T45" fmla="*/ 2147483647 h 704"/>
                <a:gd name="T46" fmla="*/ 2147483647 w 149"/>
                <a:gd name="T47" fmla="*/ 2147483647 h 704"/>
                <a:gd name="T48" fmla="*/ 2147483647 w 149"/>
                <a:gd name="T49" fmla="*/ 2147483647 h 704"/>
                <a:gd name="T50" fmla="*/ 2147483647 w 149"/>
                <a:gd name="T51" fmla="*/ 2147483647 h 704"/>
                <a:gd name="T52" fmla="*/ 2147483647 w 149"/>
                <a:gd name="T53" fmla="*/ 2147483647 h 704"/>
                <a:gd name="T54" fmla="*/ 2147483647 w 149"/>
                <a:gd name="T55" fmla="*/ 2147483647 h 704"/>
                <a:gd name="T56" fmla="*/ 2147483647 w 149"/>
                <a:gd name="T57" fmla="*/ 2147483647 h 704"/>
                <a:gd name="T58" fmla="*/ 2147483647 w 149"/>
                <a:gd name="T59" fmla="*/ 2147483647 h 704"/>
                <a:gd name="T60" fmla="*/ 2147483647 w 149"/>
                <a:gd name="T61" fmla="*/ 2147483647 h 704"/>
                <a:gd name="T62" fmla="*/ 2147483647 w 149"/>
                <a:gd name="T63" fmla="*/ 2147483647 h 704"/>
                <a:gd name="T64" fmla="*/ 2147483647 w 149"/>
                <a:gd name="T65" fmla="*/ 2147483647 h 704"/>
                <a:gd name="T66" fmla="*/ 2147483647 w 149"/>
                <a:gd name="T67" fmla="*/ 2147483647 h 704"/>
                <a:gd name="T68" fmla="*/ 2147483647 w 149"/>
                <a:gd name="T69" fmla="*/ 2147483647 h 704"/>
                <a:gd name="T70" fmla="*/ 2147483647 w 149"/>
                <a:gd name="T71" fmla="*/ 2147483647 h 704"/>
                <a:gd name="T72" fmla="*/ 2147483647 w 149"/>
                <a:gd name="T73" fmla="*/ 2147483647 h 704"/>
                <a:gd name="T74" fmla="*/ 2147483647 w 149"/>
                <a:gd name="T75" fmla="*/ 2147483647 h 704"/>
                <a:gd name="T76" fmla="*/ 2147483647 w 149"/>
                <a:gd name="T77" fmla="*/ 2147483647 h 704"/>
                <a:gd name="T78" fmla="*/ 2147483647 w 149"/>
                <a:gd name="T79" fmla="*/ 2147483647 h 704"/>
                <a:gd name="T80" fmla="*/ 2147483647 w 149"/>
                <a:gd name="T81" fmla="*/ 2147483647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003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003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AAFD4-5CD6-45D2-882A-22034CF02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6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D942-C40A-479D-9E11-834509D22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7DB1D-53DF-46F0-9F78-AB99656AE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20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1ACB-9FC0-4A07-A7C2-435D2C596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7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2B7C-86DC-46F0-AB77-982F5C3D2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15F17-0EAB-43CB-8ECB-F425F085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7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4233C-31FB-4D5B-8DB8-4DAD27CC8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4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DDA3-A4BA-404C-BD84-B475F825D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3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629BD-2D7B-4E68-BCAB-2D7790F55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2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210A8-BADF-4F47-8861-DF6F5DF07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9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E5A4-F475-4414-BE76-746E862F9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7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F22BD-7B68-44C3-A92A-A5D6B3B096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2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3D184-23BD-45A3-87DA-6906E3BA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4398D-AACF-4CBD-9292-19787E3E3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8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317881037 w 217"/>
                  <a:gd name="T1" fmla="*/ 1474435615 h 210"/>
                  <a:gd name="T2" fmla="*/ 253980931 w 217"/>
                  <a:gd name="T3" fmla="*/ 1394067814 h 210"/>
                  <a:gd name="T4" fmla="*/ 182458848 w 217"/>
                  <a:gd name="T5" fmla="*/ 1272856326 h 210"/>
                  <a:gd name="T6" fmla="*/ 105928009 w 217"/>
                  <a:gd name="T7" fmla="*/ 1113105592 h 210"/>
                  <a:gd name="T8" fmla="*/ 32569834 w 217"/>
                  <a:gd name="T9" fmla="*/ 946734324 h 210"/>
                  <a:gd name="T10" fmla="*/ 0 w 217"/>
                  <a:gd name="T11" fmla="*/ 766091438 h 210"/>
                  <a:gd name="T12" fmla="*/ 1 w 217"/>
                  <a:gd name="T13" fmla="*/ 573513852 h 210"/>
                  <a:gd name="T14" fmla="*/ 62634371 w 217"/>
                  <a:gd name="T15" fmla="*/ 397484848 h 210"/>
                  <a:gd name="T16" fmla="*/ 187960474 w 217"/>
                  <a:gd name="T17" fmla="*/ 249398707 h 210"/>
                  <a:gd name="T18" fmla="*/ 313449543 w 217"/>
                  <a:gd name="T19" fmla="*/ 154505484 h 210"/>
                  <a:gd name="T20" fmla="*/ 416136174 w 217"/>
                  <a:gd name="T21" fmla="*/ 84316220 h 210"/>
                  <a:gd name="T22" fmla="*/ 499090871 w 217"/>
                  <a:gd name="T23" fmla="*/ 47504595 h 210"/>
                  <a:gd name="T24" fmla="*/ 564053558 w 217"/>
                  <a:gd name="T25" fmla="*/ 32923977 h 210"/>
                  <a:gd name="T26" fmla="*/ 610228340 w 217"/>
                  <a:gd name="T27" fmla="*/ 32923977 h 210"/>
                  <a:gd name="T28" fmla="*/ 719886832 w 217"/>
                  <a:gd name="T29" fmla="*/ 0 h 210"/>
                  <a:gd name="T30" fmla="*/ 1023311531 w 217"/>
                  <a:gd name="T31" fmla="*/ 58436984 h 210"/>
                  <a:gd name="T32" fmla="*/ 1107817705 w 217"/>
                  <a:gd name="T33" fmla="*/ 84316220 h 210"/>
                  <a:gd name="T34" fmla="*/ 1191010609 w 217"/>
                  <a:gd name="T35" fmla="*/ 107083009 h 210"/>
                  <a:gd name="T36" fmla="*/ 1262365054 w 217"/>
                  <a:gd name="T37" fmla="*/ 131759661 h 210"/>
                  <a:gd name="T38" fmla="*/ 1316618944 w 217"/>
                  <a:gd name="T39" fmla="*/ 161912807 h 210"/>
                  <a:gd name="T40" fmla="*/ 1375951217 w 217"/>
                  <a:gd name="T41" fmla="*/ 190110368 h 210"/>
                  <a:gd name="T42" fmla="*/ 1422626124 w 217"/>
                  <a:gd name="T43" fmla="*/ 222929341 h 210"/>
                  <a:gd name="T44" fmla="*/ 1459301624 w 217"/>
                  <a:gd name="T45" fmla="*/ 265818124 h 210"/>
                  <a:gd name="T46" fmla="*/ 1502209129 w 217"/>
                  <a:gd name="T47" fmla="*/ 317723552 h 210"/>
                  <a:gd name="T48" fmla="*/ 1422626124 w 217"/>
                  <a:gd name="T49" fmla="*/ 284292709 h 210"/>
                  <a:gd name="T50" fmla="*/ 1346417180 w 217"/>
                  <a:gd name="T51" fmla="*/ 253268471 h 210"/>
                  <a:gd name="T52" fmla="*/ 1269584409 w 217"/>
                  <a:gd name="T53" fmla="*/ 233617050 h 210"/>
                  <a:gd name="T54" fmla="*/ 1191010609 w 217"/>
                  <a:gd name="T55" fmla="*/ 207744775 h 210"/>
                  <a:gd name="T56" fmla="*/ 1128510502 w 217"/>
                  <a:gd name="T57" fmla="*/ 190110368 h 210"/>
                  <a:gd name="T58" fmla="*/ 1063214696 w 217"/>
                  <a:gd name="T59" fmla="*/ 184230383 h 210"/>
                  <a:gd name="T60" fmla="*/ 987942656 w 217"/>
                  <a:gd name="T61" fmla="*/ 172850589 h 210"/>
                  <a:gd name="T62" fmla="*/ 925565467 w 217"/>
                  <a:gd name="T63" fmla="*/ 172850589 h 210"/>
                  <a:gd name="T64" fmla="*/ 865774275 w 217"/>
                  <a:gd name="T65" fmla="*/ 172850589 h 210"/>
                  <a:gd name="T66" fmla="*/ 803178944 w 217"/>
                  <a:gd name="T67" fmla="*/ 175532604 h 210"/>
                  <a:gd name="T68" fmla="*/ 739019141 w 217"/>
                  <a:gd name="T69" fmla="*/ 190110368 h 210"/>
                  <a:gd name="T70" fmla="*/ 684931490 w 217"/>
                  <a:gd name="T71" fmla="*/ 205887014 h 210"/>
                  <a:gd name="T72" fmla="*/ 629759946 w 217"/>
                  <a:gd name="T73" fmla="*/ 233617050 h 210"/>
                  <a:gd name="T74" fmla="*/ 564877605 w 217"/>
                  <a:gd name="T75" fmla="*/ 253268471 h 210"/>
                  <a:gd name="T76" fmla="*/ 512355123 w 217"/>
                  <a:gd name="T77" fmla="*/ 286388970 h 210"/>
                  <a:gd name="T78" fmla="*/ 458510436 w 217"/>
                  <a:gd name="T79" fmla="*/ 321655192 h 210"/>
                  <a:gd name="T80" fmla="*/ 360427730 w 217"/>
                  <a:gd name="T81" fmla="*/ 428623149 h 210"/>
                  <a:gd name="T82" fmla="*/ 293307498 w 217"/>
                  <a:gd name="T83" fmla="*/ 560558299 h 210"/>
                  <a:gd name="T84" fmla="*/ 253980931 w 217"/>
                  <a:gd name="T85" fmla="*/ 724563913 h 210"/>
                  <a:gd name="T86" fmla="*/ 239889047 w 217"/>
                  <a:gd name="T87" fmla="*/ 885863679 h 210"/>
                  <a:gd name="T88" fmla="*/ 239889047 w 217"/>
                  <a:gd name="T89" fmla="*/ 1065097175 h 210"/>
                  <a:gd name="T90" fmla="*/ 263177970 w 217"/>
                  <a:gd name="T91" fmla="*/ 1220005312 h 210"/>
                  <a:gd name="T92" fmla="*/ 283289340 w 217"/>
                  <a:gd name="T93" fmla="*/ 1362322471 h 210"/>
                  <a:gd name="T94" fmla="*/ 317881037 w 217"/>
                  <a:gd name="T95" fmla="*/ 1474435615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693901311 w 182"/>
                  <a:gd name="T1" fmla="*/ 0 h 213"/>
                  <a:gd name="T2" fmla="*/ 712366183 w 182"/>
                  <a:gd name="T3" fmla="*/ 15561949 h 213"/>
                  <a:gd name="T4" fmla="*/ 752235415 w 182"/>
                  <a:gd name="T5" fmla="*/ 63153452 h 213"/>
                  <a:gd name="T6" fmla="*/ 808978639 w 182"/>
                  <a:gd name="T7" fmla="*/ 141901105 h 213"/>
                  <a:gd name="T8" fmla="*/ 873871493 w 182"/>
                  <a:gd name="T9" fmla="*/ 256705762 h 213"/>
                  <a:gd name="T10" fmla="*/ 923403133 w 182"/>
                  <a:gd name="T11" fmla="*/ 399257112 h 213"/>
                  <a:gd name="T12" fmla="*/ 956381125 w 182"/>
                  <a:gd name="T13" fmla="*/ 588354033 h 213"/>
                  <a:gd name="T14" fmla="*/ 956381125 w 182"/>
                  <a:gd name="T15" fmla="*/ 811680930 h 213"/>
                  <a:gd name="T16" fmla="*/ 916335549 w 182"/>
                  <a:gd name="T17" fmla="*/ 1075178286 h 213"/>
                  <a:gd name="T18" fmla="*/ 893965719 w 182"/>
                  <a:gd name="T19" fmla="*/ 1148586904 h 213"/>
                  <a:gd name="T20" fmla="*/ 866204420 w 182"/>
                  <a:gd name="T21" fmla="*/ 1209230545 h 213"/>
                  <a:gd name="T22" fmla="*/ 836324363 w 182"/>
                  <a:gd name="T23" fmla="*/ 1275438593 h 213"/>
                  <a:gd name="T24" fmla="*/ 796041896 w 182"/>
                  <a:gd name="T25" fmla="*/ 1333700514 h 213"/>
                  <a:gd name="T26" fmla="*/ 742344950 w 182"/>
                  <a:gd name="T27" fmla="*/ 1389372134 h 213"/>
                  <a:gd name="T28" fmla="*/ 698322483 w 182"/>
                  <a:gd name="T29" fmla="*/ 1431379109 h 213"/>
                  <a:gd name="T30" fmla="*/ 650985882 w 182"/>
                  <a:gd name="T31" fmla="*/ 1472113682 h 213"/>
                  <a:gd name="T32" fmla="*/ 583654017 w 182"/>
                  <a:gd name="T33" fmla="*/ 1504777337 h 213"/>
                  <a:gd name="T34" fmla="*/ 522545212 w 182"/>
                  <a:gd name="T35" fmla="*/ 1520955009 h 213"/>
                  <a:gd name="T36" fmla="*/ 461499452 w 182"/>
                  <a:gd name="T37" fmla="*/ 1540274346 h 213"/>
                  <a:gd name="T38" fmla="*/ 390370731 w 182"/>
                  <a:gd name="T39" fmla="*/ 1554717897 h 213"/>
                  <a:gd name="T40" fmla="*/ 314131699 w 182"/>
                  <a:gd name="T41" fmla="*/ 1554717897 h 213"/>
                  <a:gd name="T42" fmla="*/ 232599083 w 182"/>
                  <a:gd name="T43" fmla="*/ 1540274346 h 213"/>
                  <a:gd name="T44" fmla="*/ 159443050 w 182"/>
                  <a:gd name="T45" fmla="*/ 1520955009 h 213"/>
                  <a:gd name="T46" fmla="*/ 74648601 w 182"/>
                  <a:gd name="T47" fmla="*/ 1487643601 h 213"/>
                  <a:gd name="T48" fmla="*/ 0 w 182"/>
                  <a:gd name="T49" fmla="*/ 1448109565 h 213"/>
                  <a:gd name="T50" fmla="*/ 71276200 w 182"/>
                  <a:gd name="T51" fmla="*/ 1504777337 h 213"/>
                  <a:gd name="T52" fmla="*/ 141350730 w 182"/>
                  <a:gd name="T53" fmla="*/ 1540274346 h 213"/>
                  <a:gd name="T54" fmla="*/ 212634753 w 182"/>
                  <a:gd name="T55" fmla="*/ 1578519027 h 213"/>
                  <a:gd name="T56" fmla="*/ 272407006 w 182"/>
                  <a:gd name="T57" fmla="*/ 1606108236 h 213"/>
                  <a:gd name="T58" fmla="*/ 334840438 w 182"/>
                  <a:gd name="T59" fmla="*/ 1629069201 h 213"/>
                  <a:gd name="T60" fmla="*/ 403566345 w 182"/>
                  <a:gd name="T61" fmla="*/ 1638204021 h 213"/>
                  <a:gd name="T62" fmla="*/ 462264928 w 182"/>
                  <a:gd name="T63" fmla="*/ 1641089438 h 213"/>
                  <a:gd name="T64" fmla="*/ 525345559 w 182"/>
                  <a:gd name="T65" fmla="*/ 1641089438 h 213"/>
                  <a:gd name="T66" fmla="*/ 580958145 w 182"/>
                  <a:gd name="T67" fmla="*/ 1638204021 h 213"/>
                  <a:gd name="T68" fmla="*/ 636538435 w 182"/>
                  <a:gd name="T69" fmla="*/ 1622897841 h 213"/>
                  <a:gd name="T70" fmla="*/ 684739226 w 182"/>
                  <a:gd name="T71" fmla="*/ 1606108236 h 213"/>
                  <a:gd name="T72" fmla="*/ 735961956 w 182"/>
                  <a:gd name="T73" fmla="*/ 1589894490 h 213"/>
                  <a:gd name="T74" fmla="*/ 782413033 w 182"/>
                  <a:gd name="T75" fmla="*/ 1570206409 h 213"/>
                  <a:gd name="T76" fmla="*/ 826321280 w 182"/>
                  <a:gd name="T77" fmla="*/ 1535120569 h 213"/>
                  <a:gd name="T78" fmla="*/ 866204420 w 182"/>
                  <a:gd name="T79" fmla="*/ 1504777337 h 213"/>
                  <a:gd name="T80" fmla="*/ 902941446 w 182"/>
                  <a:gd name="T81" fmla="*/ 1472113682 h 213"/>
                  <a:gd name="T82" fmla="*/ 1005277421 w 182"/>
                  <a:gd name="T83" fmla="*/ 1356767693 h 213"/>
                  <a:gd name="T84" fmla="*/ 1075875766 w 182"/>
                  <a:gd name="T85" fmla="*/ 1242783640 h 213"/>
                  <a:gd name="T86" fmla="*/ 1117632006 w 182"/>
                  <a:gd name="T87" fmla="*/ 1110717709 h 213"/>
                  <a:gd name="T88" fmla="*/ 1140510670 w 182"/>
                  <a:gd name="T89" fmla="*/ 989882306 h 213"/>
                  <a:gd name="T90" fmla="*/ 1154294091 w 182"/>
                  <a:gd name="T91" fmla="*/ 859457517 h 213"/>
                  <a:gd name="T92" fmla="*/ 1154294091 w 182"/>
                  <a:gd name="T93" fmla="*/ 730504300 h 213"/>
                  <a:gd name="T94" fmla="*/ 1159845799 w 182"/>
                  <a:gd name="T95" fmla="*/ 609982433 h 213"/>
                  <a:gd name="T96" fmla="*/ 1098639372 w 182"/>
                  <a:gd name="T97" fmla="*/ 355879134 h 213"/>
                  <a:gd name="T98" fmla="*/ 994801293 w 182"/>
                  <a:gd name="T99" fmla="*/ 158407137 h 213"/>
                  <a:gd name="T100" fmla="*/ 957967447 w 182"/>
                  <a:gd name="T101" fmla="*/ 141901105 h 213"/>
                  <a:gd name="T102" fmla="*/ 937133522 w 182"/>
                  <a:gd name="T103" fmla="*/ 117703448 h 213"/>
                  <a:gd name="T104" fmla="*/ 902941446 w 182"/>
                  <a:gd name="T105" fmla="*/ 98382881 h 213"/>
                  <a:gd name="T106" fmla="*/ 879211776 w 182"/>
                  <a:gd name="T107" fmla="*/ 84902852 h 213"/>
                  <a:gd name="T108" fmla="*/ 840205233 w 182"/>
                  <a:gd name="T109" fmla="*/ 68037512 h 213"/>
                  <a:gd name="T110" fmla="*/ 801837880 w 182"/>
                  <a:gd name="T111" fmla="*/ 47051916 h 213"/>
                  <a:gd name="T112" fmla="*/ 756266684 w 182"/>
                  <a:gd name="T113" fmla="*/ 22502724 h 213"/>
                  <a:gd name="T114" fmla="*/ 693901311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166 w 109"/>
                <a:gd name="T3" fmla="*/ 1 h 156"/>
                <a:gd name="T4" fmla="*/ 69388 w 109"/>
                <a:gd name="T5" fmla="*/ 5 h 156"/>
                <a:gd name="T6" fmla="*/ 138176 w 109"/>
                <a:gd name="T7" fmla="*/ 213 h 156"/>
                <a:gd name="T8" fmla="*/ 218864 w 109"/>
                <a:gd name="T9" fmla="*/ 451 h 156"/>
                <a:gd name="T10" fmla="*/ 292523 w 109"/>
                <a:gd name="T11" fmla="*/ 831 h 156"/>
                <a:gd name="T12" fmla="*/ 359890 w 109"/>
                <a:gd name="T13" fmla="*/ 1339 h 156"/>
                <a:gd name="T14" fmla="*/ 401703 w 109"/>
                <a:gd name="T15" fmla="*/ 2019 h 156"/>
                <a:gd name="T16" fmla="*/ 411712 w 109"/>
                <a:gd name="T17" fmla="*/ 2961 h 156"/>
                <a:gd name="T18" fmla="*/ 392132 w 109"/>
                <a:gd name="T19" fmla="*/ 2961 h 156"/>
                <a:gd name="T20" fmla="*/ 372652 w 109"/>
                <a:gd name="T21" fmla="*/ 2961 h 156"/>
                <a:gd name="T22" fmla="*/ 350111 w 109"/>
                <a:gd name="T23" fmla="*/ 2961 h 156"/>
                <a:gd name="T24" fmla="*/ 323806 w 109"/>
                <a:gd name="T25" fmla="*/ 2859 h 156"/>
                <a:gd name="T26" fmla="*/ 304895 w 109"/>
                <a:gd name="T27" fmla="*/ 2856 h 156"/>
                <a:gd name="T28" fmla="*/ 280736 w 109"/>
                <a:gd name="T29" fmla="*/ 2812 h 156"/>
                <a:gd name="T30" fmla="*/ 247559 w 109"/>
                <a:gd name="T31" fmla="*/ 2714 h 156"/>
                <a:gd name="T32" fmla="*/ 218864 w 109"/>
                <a:gd name="T33" fmla="*/ 2608 h 156"/>
                <a:gd name="T34" fmla="*/ 199464 w 109"/>
                <a:gd name="T35" fmla="*/ 2368 h 156"/>
                <a:gd name="T36" fmla="*/ 199464 w 109"/>
                <a:gd name="T37" fmla="*/ 2106 h 156"/>
                <a:gd name="T38" fmla="*/ 209827 w 109"/>
                <a:gd name="T39" fmla="*/ 1803 h 156"/>
                <a:gd name="T40" fmla="*/ 220049 w 109"/>
                <a:gd name="T41" fmla="*/ 1501 h 156"/>
                <a:gd name="T42" fmla="*/ 209827 w 109"/>
                <a:gd name="T43" fmla="*/ 1169 h 156"/>
                <a:gd name="T44" fmla="*/ 180729 w 109"/>
                <a:gd name="T45" fmla="*/ 811 h 156"/>
                <a:gd name="T46" fmla="*/ 118146 w 109"/>
                <a:gd name="T47" fmla="*/ 43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32617 w 54"/>
                <a:gd name="T5" fmla="*/ 3 h 40"/>
                <a:gd name="T6" fmla="*/ 72786 w 54"/>
                <a:gd name="T7" fmla="*/ 197 h 40"/>
                <a:gd name="T8" fmla="*/ 121517 w 54"/>
                <a:gd name="T9" fmla="*/ 263 h 40"/>
                <a:gd name="T10" fmla="*/ 162424 w 54"/>
                <a:gd name="T11" fmla="*/ 327 h 40"/>
                <a:gd name="T12" fmla="*/ 205778 w 54"/>
                <a:gd name="T13" fmla="*/ 378 h 40"/>
                <a:gd name="T14" fmla="*/ 251506 w 54"/>
                <a:gd name="T15" fmla="*/ 406 h 40"/>
                <a:gd name="T16" fmla="*/ 303544 w 54"/>
                <a:gd name="T17" fmla="*/ 352 h 40"/>
                <a:gd name="T18" fmla="*/ 296551 w 54"/>
                <a:gd name="T19" fmla="*/ 549 h 40"/>
                <a:gd name="T20" fmla="*/ 279979 w 54"/>
                <a:gd name="T21" fmla="*/ 733 h 40"/>
                <a:gd name="T22" fmla="*/ 248354 w 54"/>
                <a:gd name="T23" fmla="*/ 847 h 40"/>
                <a:gd name="T24" fmla="*/ 203578 w 54"/>
                <a:gd name="T25" fmla="*/ 900 h 40"/>
                <a:gd name="T26" fmla="*/ 156095 w 54"/>
                <a:gd name="T27" fmla="*/ 892 h 40"/>
                <a:gd name="T28" fmla="*/ 104493 w 54"/>
                <a:gd name="T29" fmla="*/ 725 h 40"/>
                <a:gd name="T30" fmla="*/ 54859 w 54"/>
                <a:gd name="T31" fmla="*/ 46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9 h 237"/>
                <a:gd name="T4" fmla="*/ 758177 w 257"/>
                <a:gd name="T5" fmla="*/ 208 h 237"/>
                <a:gd name="T6" fmla="*/ 1735330 w 257"/>
                <a:gd name="T7" fmla="*/ 314 h 237"/>
                <a:gd name="T8" fmla="*/ 3109085 w 257"/>
                <a:gd name="T9" fmla="*/ 408 h 237"/>
                <a:gd name="T10" fmla="*/ 5023436 w 257"/>
                <a:gd name="T11" fmla="*/ 497 h 237"/>
                <a:gd name="T12" fmla="*/ 7456046 w 257"/>
                <a:gd name="T13" fmla="*/ 588 h 237"/>
                <a:gd name="T14" fmla="*/ 10562200 w 257"/>
                <a:gd name="T15" fmla="*/ 672 h 237"/>
                <a:gd name="T16" fmla="*/ 14137731 w 257"/>
                <a:gd name="T17" fmla="*/ 742 h 237"/>
                <a:gd name="T18" fmla="*/ 18734809 w 257"/>
                <a:gd name="T19" fmla="*/ 811 h 237"/>
                <a:gd name="T20" fmla="*/ 23933701 w 257"/>
                <a:gd name="T21" fmla="*/ 866 h 237"/>
                <a:gd name="T22" fmla="*/ 29478514 w 257"/>
                <a:gd name="T23" fmla="*/ 911 h 237"/>
                <a:gd name="T24" fmla="*/ 36338436 w 257"/>
                <a:gd name="T25" fmla="*/ 951 h 237"/>
                <a:gd name="T26" fmla="*/ 43826550 w 257"/>
                <a:gd name="T27" fmla="*/ 974 h 237"/>
                <a:gd name="T28" fmla="*/ 52387405 w 257"/>
                <a:gd name="T29" fmla="*/ 988 h 237"/>
                <a:gd name="T30" fmla="*/ 61227291 w 257"/>
                <a:gd name="T31" fmla="*/ 983 h 237"/>
                <a:gd name="T32" fmla="*/ 71576957 w 257"/>
                <a:gd name="T33" fmla="*/ 970 h 237"/>
                <a:gd name="T34" fmla="*/ 62508941 w 257"/>
                <a:gd name="T35" fmla="*/ 944 h 237"/>
                <a:gd name="T36" fmla="*/ 54233347 w 257"/>
                <a:gd name="T37" fmla="*/ 913 h 237"/>
                <a:gd name="T38" fmla="*/ 47362054 w 257"/>
                <a:gd name="T39" fmla="*/ 881 h 237"/>
                <a:gd name="T40" fmla="*/ 41222931 w 257"/>
                <a:gd name="T41" fmla="*/ 851 h 237"/>
                <a:gd name="T42" fmla="*/ 35625576 w 257"/>
                <a:gd name="T43" fmla="*/ 806 h 237"/>
                <a:gd name="T44" fmla="*/ 31211965 w 257"/>
                <a:gd name="T45" fmla="*/ 759 h 237"/>
                <a:gd name="T46" fmla="*/ 27139935 w 257"/>
                <a:gd name="T47" fmla="*/ 706 h 237"/>
                <a:gd name="T48" fmla="*/ 23318241 w 257"/>
                <a:gd name="T49" fmla="*/ 648 h 237"/>
                <a:gd name="T50" fmla="*/ 19884343 w 257"/>
                <a:gd name="T51" fmla="*/ 588 h 237"/>
                <a:gd name="T52" fmla="*/ 17081606 w 257"/>
                <a:gd name="T53" fmla="*/ 517 h 237"/>
                <a:gd name="T54" fmla="*/ 14678463 w 257"/>
                <a:gd name="T55" fmla="*/ 450 h 237"/>
                <a:gd name="T56" fmla="*/ 12046943 w 257"/>
                <a:gd name="T57" fmla="*/ 365 h 237"/>
                <a:gd name="T58" fmla="*/ 9183417 w 257"/>
                <a:gd name="T59" fmla="*/ 284 h 237"/>
                <a:gd name="T60" fmla="*/ 6448960 w 257"/>
                <a:gd name="T61" fmla="*/ 197 h 237"/>
                <a:gd name="T62" fmla="*/ 3257597 w 257"/>
                <a:gd name="T63" fmla="*/ 9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8100167 w 124"/>
                <a:gd name="T1" fmla="*/ 0 h 110"/>
                <a:gd name="T2" fmla="*/ 44923113 w 124"/>
                <a:gd name="T3" fmla="*/ 727 h 110"/>
                <a:gd name="T4" fmla="*/ 43655578 w 124"/>
                <a:gd name="T5" fmla="*/ 726 h 110"/>
                <a:gd name="T6" fmla="*/ 38781401 w 124"/>
                <a:gd name="T7" fmla="*/ 714 h 110"/>
                <a:gd name="T8" fmla="*/ 32414920 w 124"/>
                <a:gd name="T9" fmla="*/ 688 h 110"/>
                <a:gd name="T10" fmla="*/ 24767392 w 124"/>
                <a:gd name="T11" fmla="*/ 677 h 110"/>
                <a:gd name="T12" fmla="*/ 16299467 w 124"/>
                <a:gd name="T13" fmla="*/ 658 h 110"/>
                <a:gd name="T14" fmla="*/ 9252782 w 124"/>
                <a:gd name="T15" fmla="*/ 664 h 110"/>
                <a:gd name="T16" fmla="*/ 3293911 w 124"/>
                <a:gd name="T17" fmla="*/ 694 h 110"/>
                <a:gd name="T18" fmla="*/ 0 w 124"/>
                <a:gd name="T19" fmla="*/ 746 h 110"/>
                <a:gd name="T20" fmla="*/ 1348427 w 124"/>
                <a:gd name="T21" fmla="*/ 664 h 110"/>
                <a:gd name="T22" fmla="*/ 2962556 w 124"/>
                <a:gd name="T23" fmla="*/ 602 h 110"/>
                <a:gd name="T24" fmla="*/ 5974498 w 124"/>
                <a:gd name="T25" fmla="*/ 556 h 110"/>
                <a:gd name="T26" fmla="*/ 9252782 w 124"/>
                <a:gd name="T27" fmla="*/ 518 h 110"/>
                <a:gd name="T28" fmla="*/ 13126243 w 124"/>
                <a:gd name="T29" fmla="*/ 487 h 110"/>
                <a:gd name="T30" fmla="*/ 16948877 w 124"/>
                <a:gd name="T31" fmla="*/ 482 h 110"/>
                <a:gd name="T32" fmla="*/ 21253535 w 124"/>
                <a:gd name="T33" fmla="*/ 482 h 110"/>
                <a:gd name="T34" fmla="*/ 26123720 w 124"/>
                <a:gd name="T35" fmla="*/ 504 h 110"/>
                <a:gd name="T36" fmla="*/ 26471306 w 124"/>
                <a:gd name="T37" fmla="*/ 482 h 110"/>
                <a:gd name="T38" fmla="*/ 25417357 w 124"/>
                <a:gd name="T39" fmla="*/ 386 h 110"/>
                <a:gd name="T40" fmla="*/ 24247488 w 124"/>
                <a:gd name="T41" fmla="*/ 259 h 110"/>
                <a:gd name="T42" fmla="*/ 23808389 w 124"/>
                <a:gd name="T43" fmla="*/ 202 h 110"/>
                <a:gd name="T44" fmla="*/ 22826310 w 124"/>
                <a:gd name="T45" fmla="*/ 202 h 110"/>
                <a:gd name="T46" fmla="*/ 21951702 w 124"/>
                <a:gd name="T47" fmla="*/ 193 h 110"/>
                <a:gd name="T48" fmla="*/ 21253535 w 124"/>
                <a:gd name="T49" fmla="*/ 169 h 110"/>
                <a:gd name="T50" fmla="*/ 20864795 w 124"/>
                <a:gd name="T51" fmla="*/ 148 h 110"/>
                <a:gd name="T52" fmla="*/ 20864795 w 124"/>
                <a:gd name="T53" fmla="*/ 124 h 110"/>
                <a:gd name="T54" fmla="*/ 21253535 w 124"/>
                <a:gd name="T55" fmla="*/ 99 h 110"/>
                <a:gd name="T56" fmla="*/ 24068563 w 124"/>
                <a:gd name="T57" fmla="*/ 8 h 110"/>
                <a:gd name="T58" fmla="*/ 28100167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891519 w 109"/>
                <a:gd name="T3" fmla="*/ 1 h 156"/>
                <a:gd name="T4" fmla="*/ 6741761 w 109"/>
                <a:gd name="T5" fmla="*/ 5 h 156"/>
                <a:gd name="T6" fmla="*/ 14113840 w 109"/>
                <a:gd name="T7" fmla="*/ 12 h 156"/>
                <a:gd name="T8" fmla="*/ 22301636 w 109"/>
                <a:gd name="T9" fmla="*/ 75 h 156"/>
                <a:gd name="T10" fmla="*/ 30076518 w 109"/>
                <a:gd name="T11" fmla="*/ 123 h 156"/>
                <a:gd name="T12" fmla="*/ 36901651 w 109"/>
                <a:gd name="T13" fmla="*/ 208 h 156"/>
                <a:gd name="T14" fmla="*/ 41063205 w 109"/>
                <a:gd name="T15" fmla="*/ 320 h 156"/>
                <a:gd name="T16" fmla="*/ 41879696 w 109"/>
                <a:gd name="T17" fmla="*/ 463 h 156"/>
                <a:gd name="T18" fmla="*/ 40561910 w 109"/>
                <a:gd name="T19" fmla="*/ 463 h 156"/>
                <a:gd name="T20" fmla="*/ 38331090 w 109"/>
                <a:gd name="T21" fmla="*/ 463 h 156"/>
                <a:gd name="T22" fmla="*/ 35733805 w 109"/>
                <a:gd name="T23" fmla="*/ 463 h 156"/>
                <a:gd name="T24" fmla="*/ 33384585 w 109"/>
                <a:gd name="T25" fmla="*/ 456 h 156"/>
                <a:gd name="T26" fmla="*/ 31053652 w 109"/>
                <a:gd name="T27" fmla="*/ 452 h 156"/>
                <a:gd name="T28" fmla="*/ 28451853 w 109"/>
                <a:gd name="T29" fmla="*/ 445 h 156"/>
                <a:gd name="T30" fmla="*/ 25335646 w 109"/>
                <a:gd name="T31" fmla="*/ 430 h 156"/>
                <a:gd name="T32" fmla="*/ 22301636 w 109"/>
                <a:gd name="T33" fmla="*/ 413 h 156"/>
                <a:gd name="T34" fmla="*/ 20289163 w 109"/>
                <a:gd name="T35" fmla="*/ 372 h 156"/>
                <a:gd name="T36" fmla="*/ 20289163 w 109"/>
                <a:gd name="T37" fmla="*/ 328 h 156"/>
                <a:gd name="T38" fmla="*/ 21683487 w 109"/>
                <a:gd name="T39" fmla="*/ 287 h 156"/>
                <a:gd name="T40" fmla="*/ 22967513 w 109"/>
                <a:gd name="T41" fmla="*/ 235 h 156"/>
                <a:gd name="T42" fmla="*/ 21683487 w 109"/>
                <a:gd name="T43" fmla="*/ 187 h 156"/>
                <a:gd name="T44" fmla="*/ 18596484 w 109"/>
                <a:gd name="T45" fmla="*/ 120 h 156"/>
                <a:gd name="T46" fmla="*/ 12101060 w 109"/>
                <a:gd name="T47" fmla="*/ 7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11848503 w 46"/>
                <a:gd name="T1" fmla="*/ 0 h 94"/>
                <a:gd name="T2" fmla="*/ 7512195 w 46"/>
                <a:gd name="T3" fmla="*/ 140 h 94"/>
                <a:gd name="T4" fmla="*/ 5573564 w 46"/>
                <a:gd name="T5" fmla="*/ 235 h 94"/>
                <a:gd name="T6" fmla="*/ 4135225 w 46"/>
                <a:gd name="T7" fmla="*/ 308 h 94"/>
                <a:gd name="T8" fmla="*/ 0 w 46"/>
                <a:gd name="T9" fmla="*/ 360 h 94"/>
                <a:gd name="T10" fmla="*/ 4538924 w 46"/>
                <a:gd name="T11" fmla="*/ 338 h 94"/>
                <a:gd name="T12" fmla="*/ 8790825 w 46"/>
                <a:gd name="T13" fmla="*/ 313 h 94"/>
                <a:gd name="T14" fmla="*/ 11906340 w 46"/>
                <a:gd name="T15" fmla="*/ 263 h 94"/>
                <a:gd name="T16" fmla="*/ 14979191 w 46"/>
                <a:gd name="T17" fmla="*/ 218 h 94"/>
                <a:gd name="T18" fmla="*/ 17051201 w 46"/>
                <a:gd name="T19" fmla="*/ 169 h 94"/>
                <a:gd name="T20" fmla="*/ 17260219 w 46"/>
                <a:gd name="T21" fmla="*/ 109 h 94"/>
                <a:gd name="T22" fmla="*/ 15969721 w 46"/>
                <a:gd name="T23" fmla="*/ 15 h 94"/>
                <a:gd name="T24" fmla="*/ 1184850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500160 w 54"/>
                <a:gd name="T5" fmla="*/ 3 h 40"/>
                <a:gd name="T6" fmla="*/ 3040767 w 54"/>
                <a:gd name="T7" fmla="*/ 8 h 40"/>
                <a:gd name="T8" fmla="*/ 4888613 w 54"/>
                <a:gd name="T9" fmla="*/ 12 h 40"/>
                <a:gd name="T10" fmla="*/ 6889168 w 54"/>
                <a:gd name="T11" fmla="*/ 15 h 40"/>
                <a:gd name="T12" fmla="*/ 9041941 w 54"/>
                <a:gd name="T13" fmla="*/ 17 h 40"/>
                <a:gd name="T14" fmla="*/ 10746416 w 54"/>
                <a:gd name="T15" fmla="*/ 18 h 40"/>
                <a:gd name="T16" fmla="*/ 12748272 w 54"/>
                <a:gd name="T17" fmla="*/ 16 h 40"/>
                <a:gd name="T18" fmla="*/ 12584780 w 54"/>
                <a:gd name="T19" fmla="*/ 75 h 40"/>
                <a:gd name="T20" fmla="*/ 11878352 w 54"/>
                <a:gd name="T21" fmla="*/ 91 h 40"/>
                <a:gd name="T22" fmla="*/ 10460777 w 54"/>
                <a:gd name="T23" fmla="*/ 101 h 40"/>
                <a:gd name="T24" fmla="*/ 8690868 w 54"/>
                <a:gd name="T25" fmla="*/ 107 h 40"/>
                <a:gd name="T26" fmla="*/ 6518151 w 54"/>
                <a:gd name="T27" fmla="*/ 104 h 40"/>
                <a:gd name="T28" fmla="*/ 4413140 w 54"/>
                <a:gd name="T29" fmla="*/ 89 h 40"/>
                <a:gd name="T30" fmla="*/ 2280575 w 54"/>
                <a:gd name="T31" fmla="*/ 65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6327951 w 596"/>
                <a:gd name="T1" fmla="*/ 1315 h 666"/>
                <a:gd name="T2" fmla="*/ 2345051 w 596"/>
                <a:gd name="T3" fmla="*/ 1223 h 666"/>
                <a:gd name="T4" fmla="*/ 0 w 596"/>
                <a:gd name="T5" fmla="*/ 1031 h 666"/>
                <a:gd name="T6" fmla="*/ 1416492 w 596"/>
                <a:gd name="T7" fmla="*/ 793 h 666"/>
                <a:gd name="T8" fmla="*/ 9860883 w 596"/>
                <a:gd name="T9" fmla="*/ 540 h 666"/>
                <a:gd name="T10" fmla="*/ 26786910 w 596"/>
                <a:gd name="T11" fmla="*/ 303 h 666"/>
                <a:gd name="T12" fmla="*/ 55363088 w 596"/>
                <a:gd name="T13" fmla="*/ 105 h 666"/>
                <a:gd name="T14" fmla="*/ 96072144 w 596"/>
                <a:gd name="T15" fmla="*/ 2 h 666"/>
                <a:gd name="T16" fmla="*/ 148151009 w 596"/>
                <a:gd name="T17" fmla="*/ 9 h 666"/>
                <a:gd name="T18" fmla="*/ 188471995 w 596"/>
                <a:gd name="T19" fmla="*/ 239 h 666"/>
                <a:gd name="T20" fmla="*/ 215725140 w 596"/>
                <a:gd name="T21" fmla="*/ 586 h 666"/>
                <a:gd name="T22" fmla="*/ 230036911 w 596"/>
                <a:gd name="T23" fmla="*/ 1017 h 666"/>
                <a:gd name="T24" fmla="*/ 231808604 w 596"/>
                <a:gd name="T25" fmla="*/ 1465 h 666"/>
                <a:gd name="T26" fmla="*/ 220585540 w 596"/>
                <a:gd name="T27" fmla="*/ 1871 h 666"/>
                <a:gd name="T28" fmla="*/ 197382084 w 596"/>
                <a:gd name="T29" fmla="*/ 2194 h 666"/>
                <a:gd name="T30" fmla="*/ 162387683 w 596"/>
                <a:gd name="T31" fmla="*/ 2367 h 666"/>
                <a:gd name="T32" fmla="*/ 151526924 w 596"/>
                <a:gd name="T33" fmla="*/ 2357 h 666"/>
                <a:gd name="T34" fmla="*/ 171838219 w 596"/>
                <a:gd name="T35" fmla="*/ 2211 h 666"/>
                <a:gd name="T36" fmla="*/ 187634439 w 596"/>
                <a:gd name="T37" fmla="*/ 1936 h 666"/>
                <a:gd name="T38" fmla="*/ 198499735 w 596"/>
                <a:gd name="T39" fmla="*/ 1617 h 666"/>
                <a:gd name="T40" fmla="*/ 202357418 w 596"/>
                <a:gd name="T41" fmla="*/ 1269 h 666"/>
                <a:gd name="T42" fmla="*/ 200023267 w 596"/>
                <a:gd name="T43" fmla="*/ 920 h 666"/>
                <a:gd name="T44" fmla="*/ 188721759 w 596"/>
                <a:gd name="T45" fmla="*/ 621 h 666"/>
                <a:gd name="T46" fmla="*/ 168589229 w 596"/>
                <a:gd name="T47" fmla="*/ 399 h 666"/>
                <a:gd name="T48" fmla="*/ 132881116 w 596"/>
                <a:gd name="T49" fmla="*/ 264 h 666"/>
                <a:gd name="T50" fmla="*/ 95837241 w 596"/>
                <a:gd name="T51" fmla="*/ 215 h 666"/>
                <a:gd name="T52" fmla="*/ 67821071 w 596"/>
                <a:gd name="T53" fmla="*/ 249 h 666"/>
                <a:gd name="T54" fmla="*/ 47195908 w 596"/>
                <a:gd name="T55" fmla="*/ 357 h 666"/>
                <a:gd name="T56" fmla="*/ 32655396 w 596"/>
                <a:gd name="T57" fmla="*/ 533 h 666"/>
                <a:gd name="T58" fmla="*/ 22222658 w 596"/>
                <a:gd name="T59" fmla="*/ 738 h 666"/>
                <a:gd name="T60" fmla="*/ 15534327 w 596"/>
                <a:gd name="T61" fmla="*/ 969 h 666"/>
                <a:gd name="T62" fmla="*/ 10911721 w 596"/>
                <a:gd name="T63" fmla="*/ 120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900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900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00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00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65596C8-F0D4-4241-9992-4EDEA6B2A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  <p:sldLayoutId id="2147484901" r:id="rId13"/>
    <p:sldLayoutId id="2147484902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90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40619"/>
            <a:ext cx="358457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12123" y="6194790"/>
            <a:ext cx="2468389" cy="646331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err="1" smtClean="0">
                <a:solidFill>
                  <a:schemeClr val="accent6">
                    <a:lumMod val="10000"/>
                  </a:schemeClr>
                </a:solidFill>
              </a:rPr>
              <a:t>Dubna</a:t>
            </a:r>
            <a:r>
              <a:rPr lang="en-US" sz="1800" b="1" dirty="0" smtClean="0">
                <a:solidFill>
                  <a:schemeClr val="accent6">
                    <a:lumMod val="10000"/>
                  </a:schemeClr>
                </a:solidFill>
              </a:rPr>
              <a:t> PAC meeting, June 14-15, 2017</a:t>
            </a:r>
            <a:endParaRPr lang="ru-RU" sz="18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6138"/>
            <a:ext cx="8836025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600" b="1" dirty="0" smtClean="0">
                <a:solidFill>
                  <a:srgbClr val="C00000"/>
                </a:solidFill>
              </a:rPr>
              <a:t>Commissioning of the ACCULINNA-2</a:t>
            </a:r>
          </a:p>
          <a:p>
            <a:pPr algn="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 separator and </a:t>
            </a:r>
          </a:p>
          <a:p>
            <a:pPr algn="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 first day experiments</a:t>
            </a:r>
            <a:r>
              <a:rPr lang="ru-RU" sz="1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en-US" sz="2800" b="1" dirty="0" smtClean="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7030A0"/>
                </a:solidFill>
              </a:rPr>
              <a:t>Andrey </a:t>
            </a:r>
            <a:r>
              <a:rPr lang="en-US" sz="2800" b="1" dirty="0" err="1">
                <a:solidFill>
                  <a:srgbClr val="7030A0"/>
                </a:solidFill>
              </a:rPr>
              <a:t>Fomichev</a:t>
            </a:r>
            <a:r>
              <a:rPr lang="en-US" sz="2800" b="1" baseline="30000" dirty="0" err="1">
                <a:solidFill>
                  <a:srgbClr val="7030A0"/>
                </a:solidFill>
              </a:rPr>
              <a:t>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</a:rPr>
              <a:t>for ACCULINNA </a:t>
            </a:r>
            <a:r>
              <a:rPr lang="en-US" sz="2800" b="1" dirty="0" smtClean="0">
                <a:solidFill>
                  <a:srgbClr val="7030A0"/>
                </a:solidFill>
              </a:rPr>
              <a:t>Collaboration</a:t>
            </a:r>
          </a:p>
          <a:p>
            <a:pPr>
              <a:defRPr/>
            </a:pPr>
            <a:endParaRPr lang="en-US" sz="800" dirty="0" smtClean="0">
              <a:solidFill>
                <a:srgbClr val="0000CC"/>
              </a:solidFill>
            </a:endParaRPr>
          </a:p>
          <a:p>
            <a:pPr>
              <a:defRPr/>
            </a:pPr>
            <a:endParaRPr lang="en-US" sz="800" dirty="0" smtClean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 of Nuclear Reactions, JINR,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Physics, Silesian University in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Opava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Czech Republic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Bogolyubov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 of Theoretical Physics, JINR,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Helmholtzzentrum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fur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Schwerionenforschung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Darmstadt, Germany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Center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800" i="1" dirty="0" err="1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Kurchatov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Institute”, Moscow,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Nuclear Physics PAN, Krakow, Poland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Skobel’tsyn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Institute of Nuclear Physics, Moscow State University,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of Physics, University of Warsaw, Warsaw, Poland</a:t>
            </a:r>
          </a:p>
          <a:p>
            <a:pPr>
              <a:defRPr/>
            </a:pPr>
            <a:r>
              <a:rPr lang="en-US" sz="1800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Physics, Chalmers University of Technology, Goteborg, Sweden</a:t>
            </a:r>
            <a:endParaRPr lang="ru-RU" sz="1800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All-Russian Research Institute of Experimental Physics,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Sarov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Russia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800" i="1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Ioffe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Physical Technical Institute, St. Petersburg, 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</a:p>
          <a:p>
            <a:pPr>
              <a:defRPr/>
            </a:pP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NSCL, Michigan State University, East Lansing, Michigan, USA</a:t>
            </a:r>
            <a:endParaRPr lang="ru-RU" sz="1800" i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16832"/>
            <a:ext cx="1981200" cy="109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584" y="1196752"/>
            <a:ext cx="3732276" cy="405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rganigramme : Ou 6"/>
          <p:cNvSpPr>
            <a:spLocks noChangeAspect="1"/>
          </p:cNvSpPr>
          <p:nvPr/>
        </p:nvSpPr>
        <p:spPr>
          <a:xfrm>
            <a:off x="3629720" y="3432175"/>
            <a:ext cx="160337" cy="160338"/>
          </a:xfrm>
          <a:prstGeom prst="flowChartOr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Organigramme : Processus 12"/>
          <p:cNvSpPr>
            <a:spLocks noChangeAspect="1"/>
          </p:cNvSpPr>
          <p:nvPr/>
        </p:nvSpPr>
        <p:spPr>
          <a:xfrm rot="20940000">
            <a:off x="3982145" y="3243263"/>
            <a:ext cx="657225" cy="554037"/>
          </a:xfrm>
          <a:prstGeom prst="flowChartProcess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5365" name="Groupe 30"/>
          <p:cNvGrpSpPr>
            <a:grpSpLocks/>
          </p:cNvGrpSpPr>
          <p:nvPr/>
        </p:nvGrpSpPr>
        <p:grpSpPr bwMode="auto">
          <a:xfrm>
            <a:off x="3697982" y="1697038"/>
            <a:ext cx="3498850" cy="1949450"/>
            <a:chOff x="5634293" y="2773614"/>
            <a:chExt cx="3498544" cy="1949077"/>
          </a:xfrm>
        </p:grpSpPr>
        <p:sp>
          <p:nvSpPr>
            <p:cNvPr id="15390" name="ZoneTexte 34"/>
            <p:cNvSpPr txBox="1">
              <a:spLocks noChangeArrowheads="1"/>
            </p:cNvSpPr>
            <p:nvPr/>
          </p:nvSpPr>
          <p:spPr bwMode="auto">
            <a:xfrm>
              <a:off x="7191715" y="2773614"/>
              <a:ext cx="1941122" cy="738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>
                  <a:solidFill>
                    <a:srgbClr val="0000FF"/>
                  </a:solidFill>
                </a:rPr>
                <a:t>Decay </a:t>
              </a:r>
              <a:r>
                <a:rPr lang="en-US" altLang="ru-RU" sz="1400" b="1" i="1">
                  <a:solidFill>
                    <a:srgbClr val="0000FF"/>
                  </a:solidFill>
                </a:rPr>
                <a:t>triton</a:t>
              </a:r>
              <a:r>
                <a:rPr lang="fr-FR" altLang="ru-RU" sz="1400" b="1" i="1">
                  <a:solidFill>
                    <a:srgbClr val="0000FF"/>
                  </a:solidFill>
                </a:rPr>
                <a:t>s</a:t>
              </a:r>
              <a:r>
                <a:rPr lang="ru-RU" altLang="ru-RU" sz="1400" b="1" i="1">
                  <a:solidFill>
                    <a:srgbClr val="0000FF"/>
                  </a:solidFill>
                </a:rPr>
                <a:t> </a:t>
              </a:r>
              <a:r>
                <a:rPr lang="en-US" altLang="ru-RU" sz="1400" b="1" i="1">
                  <a:solidFill>
                    <a:srgbClr val="0000FF"/>
                  </a:solidFill>
                </a:rPr>
                <a:t>&amp; </a:t>
              </a:r>
              <a:r>
                <a:rPr lang="en-US" altLang="ru-RU" sz="1400" b="1" i="1" baseline="30000">
                  <a:solidFill>
                    <a:srgbClr val="0000FF"/>
                  </a:solidFill>
                </a:rPr>
                <a:t>11</a:t>
              </a:r>
              <a:r>
                <a:rPr lang="en-US" altLang="ru-RU" sz="1400" b="1" i="1">
                  <a:solidFill>
                    <a:srgbClr val="0000FF"/>
                  </a:solidFill>
                </a:rPr>
                <a:t>Li</a:t>
              </a:r>
              <a:r>
                <a:rPr lang="fr-FR" altLang="ru-RU" sz="1400" b="1" i="1">
                  <a:solidFill>
                    <a:srgbClr val="0000FF"/>
                  </a:solidFill>
                </a:rPr>
                <a:t>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>
                  <a:solidFill>
                    <a:srgbClr val="0000FF"/>
                  </a:solidFill>
                </a:rPr>
                <a:t>B</a:t>
              </a:r>
              <a:r>
                <a:rPr lang="fr-FR" altLang="ru-RU" sz="1400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fr-FR" altLang="ru-RU" sz="1400" b="1">
                  <a:solidFill>
                    <a:srgbClr val="0000FF"/>
                  </a:solidFill>
                </a:rPr>
                <a:t> = 0.4 ~ 1.0 Tm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>
                  <a:solidFill>
                    <a:srgbClr val="0000FF"/>
                  </a:solidFill>
                </a:rPr>
                <a:t>Cone 0 ~ 14°</a:t>
              </a:r>
            </a:p>
          </p:txBody>
        </p:sp>
        <p:cxnSp>
          <p:nvCxnSpPr>
            <p:cNvPr id="36" name="Connecteur droit 35"/>
            <p:cNvCxnSpPr/>
            <p:nvPr/>
          </p:nvCxnSpPr>
          <p:spPr>
            <a:xfrm flipV="1">
              <a:off x="5639056" y="4454454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orme libre 38"/>
            <p:cNvSpPr/>
            <p:nvPr/>
          </p:nvSpPr>
          <p:spPr>
            <a:xfrm rot="21480000">
              <a:off x="6210506" y="4322718"/>
              <a:ext cx="252390" cy="128562"/>
            </a:xfrm>
            <a:custGeom>
              <a:avLst/>
              <a:gdLst>
                <a:gd name="connsiteX0" fmla="*/ 0 w 252412"/>
                <a:gd name="connsiteY0" fmla="*/ 128587 h 128587"/>
                <a:gd name="connsiteX1" fmla="*/ 80962 w 252412"/>
                <a:gd name="connsiteY1" fmla="*/ 107156 h 128587"/>
                <a:gd name="connsiteX2" fmla="*/ 154781 w 252412"/>
                <a:gd name="connsiteY2" fmla="*/ 76200 h 128587"/>
                <a:gd name="connsiteX3" fmla="*/ 214312 w 252412"/>
                <a:gd name="connsiteY3" fmla="*/ 30956 h 128587"/>
                <a:gd name="connsiteX4" fmla="*/ 252412 w 252412"/>
                <a:gd name="connsiteY4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412" h="128587">
                  <a:moveTo>
                    <a:pt x="0" y="128587"/>
                  </a:moveTo>
                  <a:cubicBezTo>
                    <a:pt x="27582" y="122237"/>
                    <a:pt x="55165" y="115887"/>
                    <a:pt x="80962" y="107156"/>
                  </a:cubicBezTo>
                  <a:cubicBezTo>
                    <a:pt x="106759" y="98425"/>
                    <a:pt x="132556" y="88900"/>
                    <a:pt x="154781" y="76200"/>
                  </a:cubicBezTo>
                  <a:cubicBezTo>
                    <a:pt x="177006" y="63500"/>
                    <a:pt x="198040" y="43656"/>
                    <a:pt x="214312" y="30956"/>
                  </a:cubicBezTo>
                  <a:cubicBezTo>
                    <a:pt x="230584" y="18256"/>
                    <a:pt x="241498" y="9128"/>
                    <a:pt x="252412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 flipV="1">
              <a:off x="5634293" y="4587779"/>
              <a:ext cx="580974" cy="13491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6208918" y="4665552"/>
              <a:ext cx="339695" cy="57139"/>
            </a:xfrm>
            <a:custGeom>
              <a:avLst/>
              <a:gdLst>
                <a:gd name="connsiteX0" fmla="*/ 0 w 340518"/>
                <a:gd name="connsiteY0" fmla="*/ 52388 h 57226"/>
                <a:gd name="connsiteX1" fmla="*/ 88106 w 340518"/>
                <a:gd name="connsiteY1" fmla="*/ 57150 h 57226"/>
                <a:gd name="connsiteX2" fmla="*/ 138112 w 340518"/>
                <a:gd name="connsiteY2" fmla="*/ 54769 h 57226"/>
                <a:gd name="connsiteX3" fmla="*/ 195262 w 340518"/>
                <a:gd name="connsiteY3" fmla="*/ 47625 h 57226"/>
                <a:gd name="connsiteX4" fmla="*/ 250031 w 340518"/>
                <a:gd name="connsiteY4" fmla="*/ 33338 h 57226"/>
                <a:gd name="connsiteX5" fmla="*/ 297656 w 340518"/>
                <a:gd name="connsiteY5" fmla="*/ 14288 h 57226"/>
                <a:gd name="connsiteX6" fmla="*/ 340518 w 340518"/>
                <a:gd name="connsiteY6" fmla="*/ 0 h 5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518" h="57226">
                  <a:moveTo>
                    <a:pt x="0" y="52388"/>
                  </a:moveTo>
                  <a:cubicBezTo>
                    <a:pt x="32543" y="54570"/>
                    <a:pt x="65087" y="56753"/>
                    <a:pt x="88106" y="57150"/>
                  </a:cubicBezTo>
                  <a:cubicBezTo>
                    <a:pt x="111125" y="57547"/>
                    <a:pt x="120253" y="56356"/>
                    <a:pt x="138112" y="54769"/>
                  </a:cubicBezTo>
                  <a:cubicBezTo>
                    <a:pt x="155971" y="53182"/>
                    <a:pt x="176609" y="51197"/>
                    <a:pt x="195262" y="47625"/>
                  </a:cubicBezTo>
                  <a:cubicBezTo>
                    <a:pt x="213915" y="44053"/>
                    <a:pt x="232965" y="38894"/>
                    <a:pt x="250031" y="33338"/>
                  </a:cubicBezTo>
                  <a:cubicBezTo>
                    <a:pt x="267097" y="27782"/>
                    <a:pt x="282575" y="19844"/>
                    <a:pt x="297656" y="14288"/>
                  </a:cubicBezTo>
                  <a:cubicBezTo>
                    <a:pt x="312737" y="8732"/>
                    <a:pt x="326627" y="4366"/>
                    <a:pt x="340518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395" name="ZoneTexte 44"/>
            <p:cNvSpPr txBox="1">
              <a:spLocks noChangeArrowheads="1"/>
            </p:cNvSpPr>
            <p:nvPr/>
          </p:nvSpPr>
          <p:spPr bwMode="auto">
            <a:xfrm>
              <a:off x="7064914" y="3800158"/>
              <a:ext cx="683208" cy="27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200" b="1">
                  <a:solidFill>
                    <a:srgbClr val="0000FF"/>
                  </a:solidFill>
                </a:rPr>
                <a:t>B</a:t>
              </a:r>
              <a:r>
                <a:rPr lang="fr-FR" altLang="ru-RU" sz="1200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fr-FR" altLang="ru-RU" sz="1200" b="1">
                  <a:solidFill>
                    <a:srgbClr val="0000FF"/>
                  </a:solidFill>
                </a:rPr>
                <a:t>=0.4</a:t>
              </a:r>
            </a:p>
          </p:txBody>
        </p:sp>
        <p:sp>
          <p:nvSpPr>
            <p:cNvPr id="15396" name="ZoneTexte 46"/>
            <p:cNvSpPr txBox="1">
              <a:spLocks noChangeArrowheads="1"/>
            </p:cNvSpPr>
            <p:nvPr/>
          </p:nvSpPr>
          <p:spPr bwMode="auto">
            <a:xfrm>
              <a:off x="7006674" y="3452756"/>
              <a:ext cx="683208" cy="27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200" b="1">
                  <a:solidFill>
                    <a:srgbClr val="0000FF"/>
                  </a:solidFill>
                </a:rPr>
                <a:t>B</a:t>
              </a:r>
              <a:r>
                <a:rPr lang="fr-FR" altLang="ru-RU" sz="1200" b="1">
                  <a:solidFill>
                    <a:srgbClr val="0000FF"/>
                  </a:solidFill>
                  <a:latin typeface="Symbol" panose="05050102010706020507" pitchFamily="18" charset="2"/>
                </a:rPr>
                <a:t>r</a:t>
              </a:r>
              <a:r>
                <a:rPr lang="fr-FR" altLang="ru-RU" sz="1200" b="1">
                  <a:solidFill>
                    <a:srgbClr val="0000FF"/>
                  </a:solidFill>
                </a:rPr>
                <a:t>=1.0</a:t>
              </a:r>
            </a:p>
          </p:txBody>
        </p:sp>
        <p:cxnSp>
          <p:nvCxnSpPr>
            <p:cNvPr id="43" name="Connecteur droit 42"/>
            <p:cNvCxnSpPr/>
            <p:nvPr/>
          </p:nvCxnSpPr>
          <p:spPr>
            <a:xfrm flipV="1">
              <a:off x="6542264" y="4297322"/>
              <a:ext cx="538116" cy="366642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flipV="1">
              <a:off x="6451784" y="3649746"/>
              <a:ext cx="534940" cy="674558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6" name="Groupe 1"/>
          <p:cNvGrpSpPr>
            <a:grpSpLocks/>
          </p:cNvGrpSpPr>
          <p:nvPr/>
        </p:nvGrpSpPr>
        <p:grpSpPr bwMode="auto">
          <a:xfrm>
            <a:off x="3723382" y="2763838"/>
            <a:ext cx="2919413" cy="1708150"/>
            <a:chOff x="5903447" y="1717440"/>
            <a:chExt cx="2920244" cy="1710623"/>
          </a:xfrm>
        </p:grpSpPr>
        <p:sp>
          <p:nvSpPr>
            <p:cNvPr id="15386" name="ZoneTexte 51"/>
            <p:cNvSpPr txBox="1">
              <a:spLocks noChangeArrowheads="1"/>
            </p:cNvSpPr>
            <p:nvPr/>
          </p:nvSpPr>
          <p:spPr bwMode="auto">
            <a:xfrm>
              <a:off x="7553615" y="2903978"/>
              <a:ext cx="1256002" cy="52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 i="1">
                  <a:solidFill>
                    <a:srgbClr val="259B4C"/>
                  </a:solidFill>
                </a:rPr>
                <a:t>Neutrons,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ru-RU" sz="1400" b="1">
                  <a:solidFill>
                    <a:srgbClr val="259B4C"/>
                  </a:solidFill>
                </a:rPr>
                <a:t>Cone 0 ~ 14°</a:t>
              </a:r>
            </a:p>
          </p:txBody>
        </p:sp>
        <p:cxnSp>
          <p:nvCxnSpPr>
            <p:cNvPr id="53" name="Connecteur droit 52"/>
            <p:cNvCxnSpPr/>
            <p:nvPr/>
          </p:nvCxnSpPr>
          <p:spPr>
            <a:xfrm flipV="1">
              <a:off x="5903447" y="1932062"/>
              <a:ext cx="2920244" cy="530993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5930443" y="2482132"/>
              <a:ext cx="2885308" cy="39745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89" name="ZoneTexte 58"/>
            <p:cNvSpPr txBox="1">
              <a:spLocks noChangeArrowheads="1"/>
            </p:cNvSpPr>
            <p:nvPr/>
          </p:nvSpPr>
          <p:spPr bwMode="auto">
            <a:xfrm>
              <a:off x="8050027" y="1717440"/>
              <a:ext cx="184809" cy="27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ru-RU" sz="12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15367" name="Groupe 2"/>
          <p:cNvGrpSpPr>
            <a:grpSpLocks/>
          </p:cNvGrpSpPr>
          <p:nvPr/>
        </p:nvGrpSpPr>
        <p:grpSpPr bwMode="auto">
          <a:xfrm>
            <a:off x="3697982" y="1177925"/>
            <a:ext cx="2546350" cy="2109788"/>
            <a:chOff x="2477948" y="1820533"/>
            <a:chExt cx="2544515" cy="2326236"/>
          </a:xfrm>
        </p:grpSpPr>
        <p:sp>
          <p:nvSpPr>
            <p:cNvPr id="8" name="Rectangle 7"/>
            <p:cNvSpPr/>
            <p:nvPr/>
          </p:nvSpPr>
          <p:spPr>
            <a:xfrm rot="21000000">
              <a:off x="3737515" y="3303093"/>
              <a:ext cx="158636" cy="84367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5" name="Connecteur droit avec flèche 64"/>
            <p:cNvCxnSpPr>
              <a:endCxn id="8" idx="0"/>
            </p:cNvCxnSpPr>
            <p:nvPr/>
          </p:nvCxnSpPr>
          <p:spPr>
            <a:xfrm>
              <a:off x="3578879" y="2433161"/>
              <a:ext cx="171326" cy="876934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7" name="ZoneTexte 63"/>
            <p:cNvSpPr txBox="1"/>
            <p:nvPr/>
          </p:nvSpPr>
          <p:spPr>
            <a:xfrm>
              <a:off x="2477948" y="1820533"/>
              <a:ext cx="2544515" cy="575871"/>
            </a:xfrm>
            <a:prstGeom prst="rect">
              <a:avLst/>
            </a:prstGeom>
            <a:ln w="12700">
              <a:solidFill>
                <a:srgbClr val="FFFF99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chemeClr val="accent6">
                      <a:lumMod val="10000"/>
                    </a:schemeClr>
                  </a:solidFill>
                </a:rPr>
                <a:t>Hodoscope</a:t>
              </a: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</a:rPr>
                <a:t> X_Y~20x80 cm</a:t>
              </a:r>
              <a:endParaRPr lang="ru-RU" sz="1400" b="1" dirty="0">
                <a:solidFill>
                  <a:schemeClr val="accent6">
                    <a:lumMod val="10000"/>
                  </a:schemeClr>
                </a:solidFill>
              </a:endParaRPr>
            </a:p>
            <a:p>
              <a:pPr>
                <a:defRPr/>
              </a:pPr>
              <a:r>
                <a:rPr lang="ru-RU" sz="1400" b="1" dirty="0">
                  <a:solidFill>
                    <a:schemeClr val="accent6">
                      <a:lumMod val="10000"/>
                    </a:schemeClr>
                  </a:solidFill>
                </a:rPr>
                <a:t>(</a:t>
              </a: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</a:rPr>
                <a:t>it should be done)</a:t>
              </a:r>
              <a:endParaRPr lang="fr-FR" sz="1400" b="1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600770" y="3505200"/>
            <a:ext cx="1182687" cy="14288"/>
          </a:xfrm>
          <a:prstGeom prst="line">
            <a:avLst/>
          </a:prstGeom>
          <a:noFill/>
          <a:ln w="63500">
            <a:solidFill>
              <a:srgbClr val="0000CC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9" name="Прямоугольник 9"/>
          <p:cNvSpPr>
            <a:spLocks noChangeArrowheads="1"/>
          </p:cNvSpPr>
          <p:nvPr/>
        </p:nvSpPr>
        <p:spPr bwMode="auto">
          <a:xfrm>
            <a:off x="603945" y="3117850"/>
            <a:ext cx="547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i="1" baseline="30000" dirty="0">
                <a:solidFill>
                  <a:srgbClr val="0000CC"/>
                </a:solidFill>
              </a:rPr>
              <a:t>11</a:t>
            </a:r>
            <a:r>
              <a:rPr lang="en-US" altLang="ru-RU" sz="1800" b="1" i="1" dirty="0">
                <a:solidFill>
                  <a:srgbClr val="0000CC"/>
                </a:solidFill>
              </a:rPr>
              <a:t>Li</a:t>
            </a:r>
            <a:endParaRPr lang="ru-RU" altLang="ru-RU" sz="1800" dirty="0">
              <a:solidFill>
                <a:srgbClr val="0000C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32707" y="4595813"/>
            <a:ext cx="1344613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D-target</a:t>
            </a:r>
          </a:p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3x10</a:t>
            </a:r>
            <a:r>
              <a:rPr lang="en-US" sz="16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at/cm</a:t>
            </a:r>
            <a:r>
              <a:rPr lang="en-US" sz="16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600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3196332" y="3551238"/>
            <a:ext cx="487363" cy="1081087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712474" y="50007"/>
            <a:ext cx="7632700" cy="977900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2400" b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 for </a:t>
            </a:r>
            <a:r>
              <a:rPr lang="fr-FR" altLang="fr-FR" sz="2400" b="1" baseline="30000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altLang="fr-FR" sz="2400" b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and search </a:t>
            </a:r>
            <a:r>
              <a:rPr lang="fr-FR" altLang="fr-FR" sz="24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fr-FR" altLang="fr-FR" sz="24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4n</a:t>
            </a:r>
            <a:r>
              <a:rPr lang="fr-FR" altLang="fr-FR" sz="24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radioactivity </a:t>
            </a:r>
          </a:p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24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i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Li,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Li)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reaction</a:t>
            </a:r>
            <a:endParaRPr lang="en-US" sz="2400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10520" y="1874838"/>
            <a:ext cx="1222375" cy="10779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annular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 –telescope for </a:t>
            </a:r>
            <a:r>
              <a:rPr lang="en-US" sz="1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амять с прямым доступом 9"/>
          <p:cNvSpPr/>
          <p:nvPr/>
        </p:nvSpPr>
        <p:spPr>
          <a:xfrm flipH="1">
            <a:off x="3790057" y="3314700"/>
            <a:ext cx="139700" cy="395288"/>
          </a:xfrm>
          <a:prstGeom prst="flowChartMagneticDru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3467795" y="2879725"/>
            <a:ext cx="328612" cy="4191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1520" y="3552825"/>
            <a:ext cx="14382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E~30 MeV/A</a:t>
            </a:r>
            <a:endParaRPr lang="ru-RU" sz="1800" dirty="0"/>
          </a:p>
        </p:txBody>
      </p:sp>
      <p:graphicFrame>
        <p:nvGraphicFramePr>
          <p:cNvPr id="15377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741221"/>
              </p:ext>
            </p:extLst>
          </p:nvPr>
        </p:nvGraphicFramePr>
        <p:xfrm>
          <a:off x="6604695" y="2659063"/>
          <a:ext cx="406400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5" name="CorelDRAW" r:id="rId5" imgW="381907" imgH="1773773" progId="CorelDraw.Graphic.16">
                  <p:embed/>
                </p:oleObj>
              </mc:Choice>
              <mc:Fallback>
                <p:oleObj name="CorelDRAW" r:id="rId5" imgW="381907" imgH="1773773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695" y="2659063"/>
                        <a:ext cx="406400" cy="159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8" name="Прямоугольник 22"/>
          <p:cNvSpPr>
            <a:spLocks noChangeArrowheads="1"/>
          </p:cNvSpPr>
          <p:nvPr/>
        </p:nvSpPr>
        <p:spPr bwMode="auto">
          <a:xfrm>
            <a:off x="5379145" y="4411663"/>
            <a:ext cx="28813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9B4C"/>
                </a:solidFill>
              </a:rPr>
              <a:t>Stilbene  modules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9B4C"/>
                </a:solidFill>
                <a:sym typeface="Symbol" panose="05050102010706020507" pitchFamily="18" charset="2"/>
              </a:rPr>
              <a:t></a:t>
            </a:r>
            <a:r>
              <a:rPr lang="en-US" altLang="ru-RU" sz="1400" b="1">
                <a:solidFill>
                  <a:srgbClr val="259B4C"/>
                </a:solidFill>
                <a:sym typeface="Symbol" panose="05050102010706020507" pitchFamily="18" charset="2"/>
              </a:rPr>
              <a:t> </a:t>
            </a:r>
            <a:r>
              <a:rPr lang="ru-RU" altLang="ru-RU" sz="1400" b="1">
                <a:solidFill>
                  <a:srgbClr val="259B4C"/>
                </a:solidFill>
              </a:rPr>
              <a:t>80x50 mm</a:t>
            </a:r>
            <a:r>
              <a:rPr lang="en-US" altLang="ru-RU" sz="1400" b="1">
                <a:solidFill>
                  <a:srgbClr val="259B4C"/>
                </a:solidFill>
              </a:rPr>
              <a:t> </a:t>
            </a:r>
            <a:r>
              <a:rPr lang="ru-RU" altLang="ru-RU" sz="1400">
                <a:solidFill>
                  <a:srgbClr val="259B4C"/>
                </a:solidFill>
              </a:rPr>
              <a:t>→</a:t>
            </a:r>
            <a:r>
              <a:rPr lang="en-US" altLang="ru-RU" sz="1400">
                <a:solidFill>
                  <a:srgbClr val="259B4C"/>
                </a:solidFill>
              </a:rPr>
              <a:t> </a:t>
            </a:r>
            <a:r>
              <a:rPr lang="en-US" altLang="ru-RU" sz="1400" b="1">
                <a:solidFill>
                  <a:srgbClr val="259B4C"/>
                </a:solidFill>
              </a:rPr>
              <a:t>0.25</a:t>
            </a:r>
            <a:r>
              <a:rPr lang="fr-FR" altLang="ru-RU" sz="1400" b="1">
                <a:solidFill>
                  <a:srgbClr val="259B4C"/>
                </a:solidFill>
              </a:rPr>
              <a:t>°</a:t>
            </a:r>
            <a:r>
              <a:rPr lang="en-US" altLang="ru-RU" sz="1400" b="1">
                <a:solidFill>
                  <a:srgbClr val="259B4C"/>
                </a:solidFill>
              </a:rPr>
              <a:t> accuracy</a:t>
            </a:r>
            <a:endParaRPr lang="ru-RU" altLang="ru-RU" sz="1400" b="1">
              <a:solidFill>
                <a:srgbClr val="259B4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9B4C"/>
                </a:solidFill>
              </a:rPr>
              <a:t>7x</a:t>
            </a:r>
            <a:r>
              <a:rPr lang="en-US" altLang="ru-RU" sz="1400" b="1">
                <a:solidFill>
                  <a:srgbClr val="259B4C"/>
                </a:solidFill>
              </a:rPr>
              <a:t>6</a:t>
            </a:r>
            <a:r>
              <a:rPr lang="ru-RU" altLang="ru-RU" sz="1400" b="1">
                <a:solidFill>
                  <a:srgbClr val="259B4C"/>
                </a:solidFill>
              </a:rPr>
              <a:t>=</a:t>
            </a:r>
            <a:r>
              <a:rPr lang="en-US" altLang="ru-RU" sz="1400" b="1">
                <a:solidFill>
                  <a:srgbClr val="259B4C"/>
                </a:solidFill>
              </a:rPr>
              <a:t>42</a:t>
            </a:r>
            <a:r>
              <a:rPr lang="ru-RU" altLang="ru-RU" sz="1400" b="1">
                <a:solidFill>
                  <a:srgbClr val="259B4C"/>
                </a:solidFill>
              </a:rPr>
              <a:t> </a:t>
            </a:r>
            <a:r>
              <a:rPr lang="ru-RU" altLang="ru-RU" sz="1400">
                <a:solidFill>
                  <a:srgbClr val="259B4C"/>
                </a:solidFill>
              </a:rPr>
              <a:t>→</a:t>
            </a:r>
            <a:r>
              <a:rPr lang="en-US" altLang="ru-RU" sz="1400" b="1">
                <a:solidFill>
                  <a:srgbClr val="259B4C"/>
                </a:solidFill>
              </a:rPr>
              <a:t> 64 </a:t>
            </a:r>
            <a:r>
              <a:rPr lang="ru-RU" altLang="ru-RU" sz="1400" b="1">
                <a:solidFill>
                  <a:srgbClr val="259B4C"/>
                </a:solidFill>
              </a:rPr>
              <a:t>units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9552" y="5529263"/>
            <a:ext cx="8224837" cy="10397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   I(</a:t>
            </a:r>
            <a:r>
              <a:rPr lang="en-US" sz="1800" b="1" i="1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@ 30 </a:t>
            </a:r>
            <a:r>
              <a:rPr lang="en-US" sz="1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sz="1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~ 2x10</a:t>
            </a:r>
            <a:r>
              <a:rPr lang="en-US" sz="1800" b="1" i="1" baseline="30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US" sz="1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==&gt;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10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events/day (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mass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4000"/>
              </a:lnSpc>
              <a:defRPr/>
            </a:pP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 Decay energy will be measured with around 100 </a:t>
            </a:r>
            <a:r>
              <a:rPr lang="en-US" sz="1800" b="1" dirty="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resolution, </a:t>
            </a:r>
          </a:p>
          <a:p>
            <a:pPr>
              <a:lnSpc>
                <a:spcPct val="114000"/>
              </a:lnSpc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3 events/day (</a:t>
            </a:r>
            <a:r>
              <a:rPr lang="en-US" sz="1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Li-t-n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coincidences)</a:t>
            </a:r>
          </a:p>
        </p:txBody>
      </p:sp>
      <p:sp>
        <p:nvSpPr>
          <p:cNvPr id="15380" name="Rectangle 26"/>
          <p:cNvSpPr>
            <a:spLocks noChangeArrowheads="1"/>
          </p:cNvSpPr>
          <p:nvPr/>
        </p:nvSpPr>
        <p:spPr bwMode="auto">
          <a:xfrm>
            <a:off x="7164388" y="1035050"/>
            <a:ext cx="1844675" cy="369888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Plan on </a:t>
            </a:r>
            <a:r>
              <a:rPr lang="ru-RU" altLang="ru-RU" sz="1800" b="1" i="1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2018</a:t>
            </a:r>
            <a:endParaRPr lang="en-US" altLang="ru-RU" sz="18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5381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45" y="2336800"/>
            <a:ext cx="177482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926707" y="2543175"/>
            <a:ext cx="139700" cy="728663"/>
          </a:xfrm>
          <a:prstGeom prst="line">
            <a:avLst/>
          </a:prstGeom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50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3" y="1340768"/>
            <a:ext cx="5613109" cy="4746275"/>
          </a:xfrm>
          <a:prstGeom prst="rect">
            <a:avLst/>
          </a:prstGeom>
        </p:spPr>
      </p:pic>
      <p:pic>
        <p:nvPicPr>
          <p:cNvPr id="1741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6" y="2570586"/>
            <a:ext cx="249053" cy="16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40796"/>
            <a:ext cx="1738425" cy="24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9"/>
          <p:cNvSpPr>
            <a:spLocks noChangeArrowheads="1"/>
          </p:cNvSpPr>
          <p:nvPr/>
        </p:nvSpPr>
        <p:spPr bwMode="auto">
          <a:xfrm>
            <a:off x="3912853" y="4591156"/>
            <a:ext cx="474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7414" name="Прямоугольник 10"/>
          <p:cNvSpPr>
            <a:spLocks noChangeArrowheads="1"/>
          </p:cNvSpPr>
          <p:nvPr/>
        </p:nvSpPr>
        <p:spPr bwMode="auto">
          <a:xfrm>
            <a:off x="3066070" y="4182660"/>
            <a:ext cx="563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baseline="30000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1735060" y="5123178"/>
            <a:ext cx="2415125" cy="271194"/>
          </a:xfrm>
          <a:prstGeom prst="leftRightArrow">
            <a:avLst/>
          </a:prstGeom>
          <a:solidFill>
            <a:srgbClr val="8CF9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6" name="Прямоугольник 12"/>
          <p:cNvSpPr>
            <a:spLocks noChangeArrowheads="1"/>
          </p:cNvSpPr>
          <p:nvPr/>
        </p:nvSpPr>
        <p:spPr bwMode="auto">
          <a:xfrm>
            <a:off x="2068023" y="5302791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00B05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Angular range</a:t>
            </a:r>
            <a:endParaRPr lang="ru-RU" altLang="ru-RU" sz="1800" dirty="0">
              <a:solidFill>
                <a:srgbClr val="00B050"/>
              </a:solidFill>
            </a:endParaRPr>
          </a:p>
        </p:txBody>
      </p:sp>
      <p:sp>
        <p:nvSpPr>
          <p:cNvPr id="17417" name="Rectangle 26"/>
          <p:cNvSpPr>
            <a:spLocks noChangeArrowheads="1"/>
          </p:cNvSpPr>
          <p:nvPr/>
        </p:nvSpPr>
        <p:spPr bwMode="auto">
          <a:xfrm>
            <a:off x="467544" y="107517"/>
            <a:ext cx="8224270" cy="1200329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Plan on </a:t>
            </a:r>
            <a:r>
              <a:rPr lang="en-US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2017</a:t>
            </a:r>
            <a:r>
              <a:rPr lang="ru-RU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:   </a:t>
            </a:r>
            <a:r>
              <a:rPr lang="en-US" altLang="ru-RU" sz="1800" b="1" i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</a:t>
            </a:r>
            <a:r>
              <a:rPr lang="ru-RU" altLang="ru-RU" sz="1800" b="1" baseline="30000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2</a:t>
            </a:r>
            <a:r>
              <a:rPr lang="en-US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Be,</a:t>
            </a:r>
            <a:r>
              <a:rPr lang="en-US" altLang="ru-RU" sz="1800" b="1" baseline="30000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Li)</a:t>
            </a:r>
            <a:r>
              <a:rPr lang="en-US" altLang="ru-RU" sz="1800" b="1" baseline="30000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</a:t>
            </a:r>
            <a:r>
              <a:rPr lang="ru-RU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as a tool for the main run </a:t>
            </a:r>
            <a:r>
              <a:rPr lang="en-US" altLang="ru-RU" sz="1800" b="1" i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ru-RU" altLang="ru-RU" sz="1800" b="1" baseline="30000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11</a:t>
            </a:r>
            <a:r>
              <a:rPr lang="en-US" altLang="ru-RU" sz="1800" b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Li,</a:t>
            </a:r>
            <a:r>
              <a:rPr lang="en-US" altLang="ru-RU" sz="1800" b="1" baseline="30000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Li)</a:t>
            </a:r>
            <a:r>
              <a:rPr lang="en-US" altLang="ru-RU" sz="1800" b="1" baseline="30000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ru-RU" altLang="ru-RU" sz="1800" b="1" dirty="0">
              <a:solidFill>
                <a:srgbClr val="C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*</a:t>
            </a:r>
            <a:r>
              <a:rPr lang="ru-RU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alpha transfer cross section at 25 and 35 </a:t>
            </a:r>
            <a:r>
              <a:rPr lang="en-US" altLang="ru-RU" sz="1800" b="1" dirty="0" err="1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AMeV</a:t>
            </a:r>
            <a:r>
              <a:rPr lang="ru-RU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;</a:t>
            </a:r>
            <a:endParaRPr lang="ru-RU" altLang="ru-RU" sz="1800" b="1" dirty="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** 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useful kinematics to detect two stable particles via annular telescope</a:t>
            </a:r>
            <a:r>
              <a:rPr lang="ru-RU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;</a:t>
            </a:r>
            <a:endParaRPr lang="en-US" altLang="ru-RU" sz="1800" b="1" dirty="0" smtClean="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*** could be done at I(</a:t>
            </a:r>
            <a:r>
              <a:rPr lang="en-US" altLang="ru-RU" sz="1800" b="1" baseline="30000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15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N) ~ 100 </a:t>
            </a:r>
            <a:r>
              <a:rPr lang="en-US" altLang="ru-RU" sz="1800" b="1" dirty="0" err="1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pnA</a:t>
            </a:r>
            <a:r>
              <a:rPr lang="en-US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==&gt;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 I(</a:t>
            </a:r>
            <a:r>
              <a:rPr lang="en-US" altLang="ru-RU" sz="1800" b="1" baseline="30000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12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Be) ~ 2*10</a:t>
            </a:r>
            <a:r>
              <a:rPr lang="en-US" altLang="ru-RU" sz="1800" b="1" baseline="30000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4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err="1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pps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; </a:t>
            </a:r>
            <a:r>
              <a:rPr lang="en-US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BT ~ 2 weeks</a:t>
            </a:r>
            <a:endParaRPr lang="ru-RU" altLang="ru-RU" sz="1800" b="1" i="1" dirty="0">
              <a:solidFill>
                <a:srgbClr val="0000CC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7418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90" y="1340190"/>
            <a:ext cx="2034309" cy="267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1340768"/>
            <a:ext cx="2736305" cy="2293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767" y="1339260"/>
            <a:ext cx="754504" cy="157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6832" y="3691483"/>
            <a:ext cx="2942549" cy="3057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8031" y="6205627"/>
            <a:ext cx="51643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b="1" i="1" dirty="0" err="1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E.Rich</a:t>
            </a:r>
            <a:r>
              <a:rPr lang="en-US" altLang="ru-RU" sz="1600" b="1" i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et al., </a:t>
            </a:r>
            <a:r>
              <a:rPr lang="en-US" altLang="ru-RU" sz="16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2005 Proc. EXON, </a:t>
            </a:r>
            <a:r>
              <a:rPr lang="en-US" altLang="ru-RU" sz="1600" b="1" dirty="0" err="1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Peterhof</a:t>
            </a:r>
            <a:r>
              <a:rPr lang="en-US" altLang="ru-RU" sz="16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, Russia   ==&gt;  </a:t>
            </a:r>
          </a:p>
          <a:p>
            <a:r>
              <a:rPr lang="en-US" altLang="ru-RU" sz="1800" b="1" i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Li)</a:t>
            </a:r>
            <a:r>
              <a:rPr lang="en-US" altLang="ru-RU" sz="1800" b="1" baseline="30000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4</a:t>
            </a:r>
            <a:r>
              <a:rPr lang="en-US" altLang="ru-RU" sz="18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n @ 15.4 </a:t>
            </a:r>
            <a:r>
              <a:rPr lang="en-US" altLang="ru-RU" sz="1800" b="1" dirty="0" err="1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AMeV</a:t>
            </a:r>
            <a:r>
              <a:rPr lang="en-US" altLang="ru-RU" sz="1800" b="1" dirty="0" smtClean="0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l-GR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σ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/d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  <a:sym typeface="Symbol" panose="05050102010706020507" pitchFamily="18" charset="2"/>
              </a:rPr>
              <a:t>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~ 0.2÷1.0 </a:t>
            </a:r>
            <a:r>
              <a:rPr lang="en-US" altLang="ru-RU" sz="1800" b="1" dirty="0" err="1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mb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/</a:t>
            </a:r>
            <a:r>
              <a:rPr lang="en-US" altLang="ru-RU" sz="1800" b="1" dirty="0" err="1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sr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ru-RU" altLang="ru-RU" sz="1800" b="1" dirty="0">
              <a:solidFill>
                <a:srgbClr val="00206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516797" y="100401"/>
            <a:ext cx="8042672" cy="923330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Plan on 2017</a:t>
            </a:r>
            <a:r>
              <a:rPr lang="ru-RU" altLang="ru-RU" sz="1800" b="1" i="1" dirty="0" smtClean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:   </a:t>
            </a:r>
            <a:r>
              <a:rPr lang="en-US" altLang="ru-RU" sz="18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5</a:t>
            </a:r>
            <a:r>
              <a:rPr lang="en-US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r>
              <a:rPr lang="ru-RU" altLang="ru-RU" sz="1800" b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as a tool for the main run </a:t>
            </a:r>
            <a:r>
              <a:rPr lang="en-US" altLang="ru-RU" sz="1800" b="1" i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ru-RU" altLang="ru-RU" sz="1800" b="1" dirty="0">
              <a:solidFill>
                <a:srgbClr val="C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*</a:t>
            </a:r>
            <a:r>
              <a:rPr lang="ru-RU" altLang="ru-RU" sz="1800" b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cross section values for the </a:t>
            </a:r>
            <a:r>
              <a:rPr lang="en-US" altLang="ru-RU" sz="1800" b="1" i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1p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 and </a:t>
            </a:r>
            <a:r>
              <a:rPr lang="en-US" altLang="ru-RU" sz="1800" b="1" i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1n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 transfer reactions in a wide </a:t>
            </a:r>
            <a:r>
              <a:rPr lang="el-GR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θ</a:t>
            </a:r>
            <a:r>
              <a:rPr lang="en-US" altLang="ru-RU" sz="1800" b="1" baseline="-25000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CM</a:t>
            </a:r>
            <a:endParaRPr lang="ru-RU" altLang="ru-RU" sz="1800" b="1" dirty="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ea typeface="Lucida Sans Unicode" panose="020B0602030504020204" pitchFamily="34" charset="0"/>
                <a:cs typeface="Lucida Sans Unicode" panose="020B0602030504020204" pitchFamily="34" charset="0"/>
              </a:rPr>
              <a:t>** </a:t>
            </a:r>
            <a:r>
              <a:rPr lang="en-US" altLang="ru-RU" sz="1800" b="1" dirty="0" smtClean="0">
                <a:ea typeface="Lucida Sans Unicode" panose="020B0602030504020204" pitchFamily="34" charset="0"/>
                <a:cs typeface="Lucida Sans Unicode" panose="020B0602030504020204" pitchFamily="34" charset="0"/>
              </a:rPr>
              <a:t>improvement in missing mass measurements via novel telescopes </a:t>
            </a:r>
            <a:endParaRPr lang="ru-RU" altLang="ru-RU" sz="1800" b="1" dirty="0"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1" y="1167700"/>
            <a:ext cx="3932880" cy="2376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58" y="3710047"/>
            <a:ext cx="7228291" cy="2531873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27584" y="6309320"/>
            <a:ext cx="7560840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1800" b="1" i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(left) and </a:t>
            </a:r>
            <a:r>
              <a:rPr lang="en-US" altLang="ru-RU" sz="1800" b="1" i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(right) energy spectra depending on </a:t>
            </a:r>
            <a:r>
              <a:rPr lang="en-US" altLang="ru-RU" sz="1800" b="1" i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He-t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coincidences </a:t>
            </a:r>
            <a:endParaRPr lang="en-US" altLang="ru-RU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286" y="3186827"/>
            <a:ext cx="1843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Stepantsov</a:t>
            </a:r>
            <a:r>
              <a:rPr lang="en-US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NPA 738 (2004) 436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788" y="2316150"/>
            <a:ext cx="11993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- 70 </a:t>
            </a:r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US" sz="1400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- 1000 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15 mm</a:t>
            </a:r>
          </a:p>
          <a:p>
            <a:pPr algn="r"/>
            <a:r>
              <a:rPr lang="en-US" sz="14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(single)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89699" y="2146933"/>
            <a:ext cx="2196244" cy="1270398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79" y="1124744"/>
            <a:ext cx="3061838" cy="245240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17037" y="2320362"/>
            <a:ext cx="1231427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- 22 </a:t>
            </a:r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endParaRPr lang="en-US" sz="1400" b="1" i="1" dirty="0" smtClean="0">
              <a:solidFill>
                <a:srgbClr val="007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- 1000 </a:t>
            </a:r>
            <a:r>
              <a:rPr lang="en-US" sz="1400" b="1" i="1" dirty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i="1" dirty="0" err="1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45 mm</a:t>
            </a:r>
          </a:p>
          <a:p>
            <a:pPr algn="r"/>
            <a:r>
              <a:rPr lang="en-US" sz="1400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units)</a:t>
            </a:r>
            <a:endParaRPr lang="ru-RU" sz="1400" b="1" dirty="0">
              <a:solidFill>
                <a:srgbClr val="007635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20654073">
            <a:off x="4574434" y="2874457"/>
            <a:ext cx="2582266" cy="624737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43444" y="3129298"/>
            <a:ext cx="4700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907704" y="4893215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1927212" y="4595649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18" name="Прямоугольник 9"/>
          <p:cNvSpPr>
            <a:spLocks noChangeArrowheads="1"/>
          </p:cNvSpPr>
          <p:nvPr/>
        </p:nvSpPr>
        <p:spPr bwMode="auto">
          <a:xfrm>
            <a:off x="96802" y="1866310"/>
            <a:ext cx="521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i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600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</a:t>
            </a:r>
            <a:endParaRPr lang="ru-RU" altLang="ru-RU" sz="16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8020985" y="731405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~ 1 week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907" y="2932384"/>
            <a:ext cx="2478774" cy="1937748"/>
          </a:xfrm>
          <a:prstGeom prst="rect">
            <a:avLst/>
          </a:prstGeom>
        </p:spPr>
      </p:pic>
      <p:pic>
        <p:nvPicPr>
          <p:cNvPr id="44" name="Рисунок 43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908720"/>
            <a:ext cx="3960440" cy="3818272"/>
          </a:xfrm>
          <a:prstGeom prst="rect">
            <a:avLst/>
          </a:prstGeom>
        </p:spPr>
      </p:pic>
      <p:sp>
        <p:nvSpPr>
          <p:cNvPr id="25610" name="Rectangle 124"/>
          <p:cNvSpPr>
            <a:spLocks noChangeArrowheads="1"/>
          </p:cNvSpPr>
          <p:nvPr/>
        </p:nvSpPr>
        <p:spPr bwMode="auto">
          <a:xfrm>
            <a:off x="179512" y="4731993"/>
            <a:ext cx="314493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l-PL" altLang="ru-RU" sz="1400" i="1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Lucida Sans Unicode" pitchFamily="34" charset="0"/>
              </a:rPr>
              <a:t>Miernik </a:t>
            </a:r>
            <a:r>
              <a:rPr lang="pl-PL" altLang="ru-RU" sz="1400" i="1" dirty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Lucida Sans Unicode" pitchFamily="34" charset="0"/>
              </a:rPr>
              <a:t>et al., </a:t>
            </a:r>
            <a:r>
              <a:rPr lang="pl-PL" altLang="ru-RU" sz="1400" dirty="0" smtClean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Lucida Sans Unicode" pitchFamily="34" charset="0"/>
              </a:rPr>
              <a:t>NIM </a:t>
            </a:r>
            <a:r>
              <a:rPr lang="pl-PL" altLang="ru-RU" sz="1400" dirty="0">
                <a:solidFill>
                  <a:schemeClr val="accent6">
                    <a:lumMod val="10000"/>
                  </a:schemeClr>
                </a:solidFill>
                <a:latin typeface="Arial" pitchFamily="34" charset="0"/>
                <a:cs typeface="Lucida Sans Unicode" pitchFamily="34" charset="0"/>
              </a:rPr>
              <a:t>A581 (2007) 194</a:t>
            </a:r>
            <a:endParaRPr lang="en-GB" altLang="ru-RU" sz="1400" dirty="0">
              <a:solidFill>
                <a:schemeClr val="accent6">
                  <a:lumMod val="10000"/>
                </a:schemeClr>
              </a:solidFill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25613" name="Text Box 16"/>
          <p:cNvSpPr txBox="1">
            <a:spLocks noChangeArrowheads="1"/>
          </p:cNvSpPr>
          <p:nvPr/>
        </p:nvSpPr>
        <p:spPr bwMode="auto">
          <a:xfrm>
            <a:off x="107504" y="44624"/>
            <a:ext cx="8928992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ru-RU" sz="2400" b="1" dirty="0" smtClean="0">
                <a:solidFill>
                  <a:srgbClr val="002060"/>
                </a:solidFill>
              </a:rPr>
              <a:t>Beta-delayed proton emission from </a:t>
            </a:r>
            <a:r>
              <a:rPr lang="en-GB" altLang="ru-RU" sz="2400" b="1" baseline="30000" dirty="0" smtClean="0">
                <a:solidFill>
                  <a:srgbClr val="002060"/>
                </a:solidFill>
              </a:rPr>
              <a:t>27</a:t>
            </a:r>
            <a:r>
              <a:rPr lang="en-GB" altLang="ru-RU" sz="2400" b="1" dirty="0" smtClean="0">
                <a:solidFill>
                  <a:srgbClr val="002060"/>
                </a:solidFill>
              </a:rPr>
              <a:t>S and </a:t>
            </a:r>
            <a:r>
              <a:rPr lang="en-GB" altLang="ru-RU" sz="2400" b="1" baseline="30000" dirty="0" smtClean="0">
                <a:solidFill>
                  <a:srgbClr val="002060"/>
                </a:solidFill>
              </a:rPr>
              <a:t>26</a:t>
            </a:r>
            <a:r>
              <a:rPr lang="en-GB" altLang="ru-RU" sz="2400" b="1" dirty="0" smtClean="0">
                <a:solidFill>
                  <a:srgbClr val="002060"/>
                </a:solidFill>
              </a:rPr>
              <a:t>P </a:t>
            </a:r>
            <a:endParaRPr lang="en-GB" altLang="ru-RU" b="1" dirty="0" smtClean="0">
              <a:solidFill>
                <a:srgbClr val="002060"/>
              </a:solidFill>
            </a:endParaRPr>
          </a:p>
          <a:p>
            <a:pPr algn="ctr" eaLnBrk="1" hangingPunct="1"/>
            <a:r>
              <a:rPr lang="en-GB" altLang="ru-RU" b="1" dirty="0">
                <a:solidFill>
                  <a:srgbClr val="002060"/>
                </a:solidFill>
              </a:rPr>
              <a:t>v</a:t>
            </a:r>
            <a:r>
              <a:rPr lang="en-GB" altLang="ru-RU" b="1" dirty="0" smtClean="0">
                <a:solidFill>
                  <a:srgbClr val="002060"/>
                </a:solidFill>
              </a:rPr>
              <a:t>ia Optical </a:t>
            </a:r>
            <a:r>
              <a:rPr lang="en-GB" altLang="ru-RU" b="1" dirty="0">
                <a:solidFill>
                  <a:srgbClr val="002060"/>
                </a:solidFill>
              </a:rPr>
              <a:t>Time Projection </a:t>
            </a:r>
            <a:r>
              <a:rPr lang="en-GB" altLang="ru-RU" b="1" dirty="0" smtClean="0">
                <a:solidFill>
                  <a:srgbClr val="002060"/>
                </a:solidFill>
              </a:rPr>
              <a:t>Chamber</a:t>
            </a:r>
            <a:r>
              <a:rPr lang="en-GB" altLang="ru-RU" sz="2400" b="1" dirty="0" smtClean="0">
                <a:solidFill>
                  <a:srgbClr val="002060"/>
                </a:solidFill>
              </a:rPr>
              <a:t> </a:t>
            </a:r>
            <a:r>
              <a:rPr lang="en-GB" altLang="ru-RU" b="1" dirty="0" smtClean="0">
                <a:solidFill>
                  <a:schemeClr val="accent6">
                    <a:lumMod val="10000"/>
                  </a:schemeClr>
                </a:solidFill>
              </a:rPr>
              <a:t>/</a:t>
            </a:r>
            <a:r>
              <a:rPr lang="en-GB" altLang="ru-RU" b="1" i="1" dirty="0" err="1" smtClean="0">
                <a:solidFill>
                  <a:schemeClr val="accent6">
                    <a:lumMod val="10000"/>
                  </a:schemeClr>
                </a:solidFill>
              </a:rPr>
              <a:t>Janiak</a:t>
            </a:r>
            <a:r>
              <a:rPr lang="en-GB" altLang="ru-RU" b="1" i="1" dirty="0" smtClean="0">
                <a:solidFill>
                  <a:schemeClr val="accent6">
                    <a:lumMod val="10000"/>
                  </a:schemeClr>
                </a:solidFill>
              </a:rPr>
              <a:t> et al</a:t>
            </a:r>
            <a:r>
              <a:rPr lang="en-GB" altLang="ru-RU" b="1" dirty="0" smtClean="0">
                <a:solidFill>
                  <a:schemeClr val="accent6">
                    <a:lumMod val="10000"/>
                  </a:schemeClr>
                </a:solidFill>
              </a:rPr>
              <a:t>., PRC 95 (2017) 034315/</a:t>
            </a:r>
            <a:endParaRPr lang="ru-RU" altLang="ru-RU" b="1" dirty="0">
              <a:solidFill>
                <a:schemeClr val="accent6">
                  <a:lumMod val="10000"/>
                </a:schemeClr>
              </a:solidFill>
              <a:cs typeface="Lucida Sans Unicode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1512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" name="Рисунок 38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944" y="935456"/>
            <a:ext cx="2467610" cy="3771848"/>
          </a:xfrm>
          <a:prstGeom prst="rect">
            <a:avLst/>
          </a:prstGeom>
        </p:spPr>
      </p:pic>
      <p:pic>
        <p:nvPicPr>
          <p:cNvPr id="45" name="Рисунок 4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63" y="920732"/>
            <a:ext cx="2468977" cy="1948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276403"/>
              </p:ext>
            </p:extLst>
          </p:nvPr>
        </p:nvGraphicFramePr>
        <p:xfrm>
          <a:off x="451488" y="5065659"/>
          <a:ext cx="8008944" cy="1400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4497"/>
                <a:gridCol w="1053207"/>
                <a:gridCol w="945858"/>
                <a:gridCol w="982207"/>
                <a:gridCol w="1022777"/>
                <a:gridCol w="1083638"/>
                <a:gridCol w="967835"/>
                <a:gridCol w="808925"/>
              </a:tblGrid>
              <a:tr h="28437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aseline="30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26</a:t>
                      </a:r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endParaRPr lang="ru-RU" sz="11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aseline="30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27</a:t>
                      </a:r>
                      <a:r>
                        <a:rPr lang="en-US" sz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S</a:t>
                      </a:r>
                      <a:endParaRPr lang="ru-RU" sz="11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βp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415 кэВ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βp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~</a:t>
                      </a: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800 кэВ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</a:t>
                      </a:r>
                      <a:r>
                        <a:rPr lang="ru-RU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tot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βp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320 </a:t>
                      </a: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кэВ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βp</a:t>
                      </a:r>
                      <a:endParaRPr lang="ru-RU" sz="1100" b="1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71</a:t>
                      </a:r>
                      <a:r>
                        <a:rPr lang="en-US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0 </a:t>
                      </a:r>
                      <a:r>
                        <a:rPr lang="ru-RU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кэВ</a:t>
                      </a:r>
                      <a:endParaRPr lang="ru-RU" sz="1100" b="1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β</a:t>
                      </a:r>
                      <a:r>
                        <a:rPr lang="ru-RU" sz="1100" b="1" baseline="-250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1100" b="1" baseline="-250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endParaRPr lang="ru-RU" sz="1100" b="1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en-US" sz="1100" b="1" baseline="-2500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tot</a:t>
                      </a:r>
                      <a:endParaRPr lang="ru-RU" sz="1100" b="1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10.4(9)% ÷ 13.8(10)%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1.1(3)%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1.5(4)%</a:t>
                      </a:r>
                      <a:endParaRPr lang="ru-RU" sz="1100" b="1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35(2)%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24(3)% ÷  28(2)%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&gt; 6.7(8)%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3.0(6)%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</a:rPr>
                        <a:t>64(3)%</a:t>
                      </a:r>
                      <a:endParaRPr lang="ru-RU" sz="1100" b="1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17.96(90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</a:rPr>
                        <a:t>)%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2.5(3)%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2.2(3)%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39(2)%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0000CC"/>
                          </a:solidFill>
                          <a:effectLst/>
                        </a:rPr>
                        <a:t>2.3±0.9%</a:t>
                      </a:r>
                      <a:endParaRPr lang="ru-RU" sz="11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0000CC"/>
                          </a:solidFill>
                          <a:effectLst/>
                        </a:rPr>
                        <a:t>1.1±0.5%</a:t>
                      </a:r>
                      <a:endParaRPr lang="ru-RU" sz="11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solidFill>
                            <a:srgbClr val="0000CC"/>
                          </a:solidFill>
                          <a:effectLst/>
                        </a:rPr>
                        <a:t>~ 4%</a:t>
                      </a:r>
                      <a:endParaRPr lang="ru-RU" sz="11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915817" y="47411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" name="Rectangle 124"/>
          <p:cNvSpPr>
            <a:spLocks noChangeArrowheads="1"/>
          </p:cNvSpPr>
          <p:nvPr/>
        </p:nvSpPr>
        <p:spPr bwMode="auto">
          <a:xfrm>
            <a:off x="5940152" y="4770286"/>
            <a:ext cx="3194997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ru-RU" sz="1400" i="1" dirty="0" err="1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Canchel</a:t>
            </a:r>
            <a:r>
              <a:rPr lang="pl-PL" altLang="ru-RU" sz="1400" i="1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pl-PL" altLang="ru-RU" sz="1400" i="1" dirty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et al., 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EPJ</a:t>
            </a:r>
            <a:r>
              <a:rPr lang="pl-PL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 A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12</a:t>
            </a:r>
            <a:r>
              <a:rPr lang="pl-PL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pl-PL" altLang="ru-RU" sz="1400" dirty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(</a:t>
            </a:r>
            <a:r>
              <a:rPr lang="pl-PL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200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1</a:t>
            </a:r>
            <a:r>
              <a:rPr lang="pl-PL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) 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Lucida Sans Unicode" pitchFamily="34" charset="0"/>
              </a:rPr>
              <a:t>377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37650" y="6468934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1600" b="1" i="1" baseline="-25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β</a:t>
            </a:r>
            <a:r>
              <a:rPr lang="ru-RU" sz="1600" b="1" i="1" baseline="-25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1600" b="1" i="1" baseline="-25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&lt; </a:t>
            </a:r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0.08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%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53" name="Rectangle 124"/>
          <p:cNvSpPr>
            <a:spLocks noChangeArrowheads="1"/>
          </p:cNvSpPr>
          <p:nvPr/>
        </p:nvSpPr>
        <p:spPr bwMode="auto">
          <a:xfrm>
            <a:off x="8194140" y="3214190"/>
            <a:ext cx="58323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ru-RU" sz="1600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27</a:t>
            </a:r>
            <a:r>
              <a:rPr lang="en-US" altLang="ru-RU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S</a:t>
            </a:r>
            <a:endParaRPr lang="en-GB" altLang="ru-RU" sz="1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54" name="Rectangle 124"/>
          <p:cNvSpPr>
            <a:spLocks noChangeArrowheads="1"/>
          </p:cNvSpPr>
          <p:nvPr/>
        </p:nvSpPr>
        <p:spPr bwMode="auto">
          <a:xfrm>
            <a:off x="872947" y="6472281"/>
            <a:ext cx="3194997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ru-RU" sz="1400" i="1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Thomas</a:t>
            </a:r>
            <a:r>
              <a:rPr lang="pl-PL" altLang="ru-RU" sz="1400" i="1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pl-PL" altLang="ru-RU" sz="1400" i="1" dirty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et al., </a:t>
            </a:r>
            <a:r>
              <a:rPr lang="en-US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EPJ</a:t>
            </a:r>
            <a:r>
              <a:rPr lang="pl-PL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 A</a:t>
            </a:r>
            <a:r>
              <a:rPr lang="en-US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21</a:t>
            </a:r>
            <a:r>
              <a:rPr lang="pl-PL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 </a:t>
            </a:r>
            <a:r>
              <a:rPr lang="pl-PL" altLang="ru-RU" sz="1400" dirty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(</a:t>
            </a:r>
            <a:r>
              <a:rPr lang="pl-PL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200</a:t>
            </a:r>
            <a:r>
              <a:rPr lang="en-US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4</a:t>
            </a:r>
            <a:r>
              <a:rPr lang="pl-PL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) </a:t>
            </a:r>
            <a:r>
              <a:rPr lang="en-US" altLang="ru-RU" sz="1400" dirty="0" smtClean="0">
                <a:solidFill>
                  <a:srgbClr val="C00000"/>
                </a:solidFill>
                <a:latin typeface="Arial" pitchFamily="34" charset="0"/>
                <a:cs typeface="Lucida Sans Unicode" pitchFamily="34" charset="0"/>
              </a:rPr>
              <a:t>419</a:t>
            </a: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8460432" y="1595482"/>
            <a:ext cx="504056" cy="576064"/>
          </a:xfrm>
          <a:prstGeom prst="stripedRightArrow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460432" y="1595482"/>
            <a:ext cx="0" cy="86409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427181" y="2182579"/>
            <a:ext cx="817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2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EPJ</a:t>
            </a:r>
            <a:r>
              <a:rPr lang="pl-PL" altLang="ru-RU" sz="12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 A</a:t>
            </a:r>
            <a:r>
              <a:rPr lang="en-US" altLang="ru-RU" sz="12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12</a:t>
            </a:r>
            <a:r>
              <a:rPr lang="pl-PL" altLang="ru-RU" sz="12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Lucida Sans Unicode" pitchFamily="34" charset="0"/>
              </a:rPr>
              <a:t> </a:t>
            </a:r>
            <a:endParaRPr lang="ru-RU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524328" y="6473902"/>
            <a:ext cx="1354359" cy="351877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7" y="620688"/>
            <a:ext cx="837868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3434" y="59101"/>
            <a:ext cx="9036495" cy="5492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ru-RU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 </a:t>
            </a:r>
            <a:r>
              <a:rPr lang="en-US" sz="24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delayed </a:t>
            </a:r>
            <a:r>
              <a:rPr lang="en-US" sz="2400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</a:t>
            </a:r>
            <a:r>
              <a:rPr lang="en-US" sz="24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radioactivity search 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via OTPC</a:t>
            </a:r>
          </a:p>
        </p:txBody>
      </p:sp>
      <p:sp useBgFill="1">
        <p:nvSpPr>
          <p:cNvPr id="4" name="Прямоугольник 3"/>
          <p:cNvSpPr/>
          <p:nvPr/>
        </p:nvSpPr>
        <p:spPr>
          <a:xfrm>
            <a:off x="63434" y="632882"/>
            <a:ext cx="3816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32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(@52 </a:t>
            </a:r>
            <a:r>
              <a:rPr lang="en-US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AMeV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, 100 </a:t>
            </a:r>
            <a:r>
              <a:rPr lang="en-US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pnA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) </a:t>
            </a:r>
          </a:p>
          <a:p>
            <a:pPr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→ 8 </a:t>
            </a:r>
            <a:r>
              <a:rPr lang="en-US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pps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23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Si (T</a:t>
            </a:r>
            <a:r>
              <a:rPr lang="en-US" b="1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1/2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= 42.3 </a:t>
            </a:r>
            <a:r>
              <a:rPr lang="en-US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ms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b="1" dirty="0"/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3321992" y="3140968"/>
            <a:ext cx="5804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 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 open channel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delayed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emission -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seen before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Moreover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this channel should be relatively easy to see,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beta-alpha decay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unbound </a:t>
            </a:r>
            <a:r>
              <a:rPr lang="en-US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Na.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channel is the only one in which a single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Z=2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emitted. The </a:t>
            </a:r>
            <a:r>
              <a:rPr lang="en-US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emission is a sort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mirror of tritium emission - this may contain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physics.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point was born in discussion with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Karsten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Riisager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Hans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Fynbo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Aarhus.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would be </a:t>
            </a:r>
            <a:b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if we could make the </a:t>
            </a:r>
            <a:r>
              <a:rPr lang="en-US" baseline="300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experiment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Dubna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ru-RU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271676" y="4080969"/>
            <a:ext cx="432048" cy="72008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37340" y="4237057"/>
            <a:ext cx="638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15107" y="6316995"/>
            <a:ext cx="3499676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66"/>
                </a:solidFill>
              </a:rPr>
              <a:t>Proposal by </a:t>
            </a:r>
            <a:r>
              <a:rPr lang="en-US" b="1" i="1" dirty="0">
                <a:solidFill>
                  <a:srgbClr val="000066"/>
                </a:solidFill>
              </a:rPr>
              <a:t>M. Pf</a:t>
            </a:r>
            <a:r>
              <a:rPr lang="hu-HU" b="1" i="1" dirty="0">
                <a:solidFill>
                  <a:srgbClr val="000066"/>
                </a:solidFill>
              </a:rPr>
              <a:t>ü</a:t>
            </a:r>
            <a:r>
              <a:rPr lang="en-US" b="1" i="1" dirty="0" err="1" smtClean="0">
                <a:solidFill>
                  <a:srgbClr val="000066"/>
                </a:solidFill>
              </a:rPr>
              <a:t>tzner</a:t>
            </a:r>
            <a:r>
              <a:rPr lang="en-US" b="1" i="1" dirty="0" smtClean="0">
                <a:solidFill>
                  <a:srgbClr val="000066"/>
                </a:solidFill>
              </a:rPr>
              <a:t> et al. </a:t>
            </a:r>
            <a:endParaRPr lang="ru-RU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217871"/>
            <a:ext cx="1750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Acculinna-2</a:t>
            </a:r>
            <a:endParaRPr lang="ru-RU" i="1" dirty="0">
              <a:solidFill>
                <a:srgbClr val="99FF66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18635667">
            <a:off x="657330" y="3483998"/>
            <a:ext cx="2037912" cy="1436722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8034129" y="1300226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~ 0.5 week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5639"/>
            <a:ext cx="8208912" cy="4524315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ACCULINNA-2 fragment separator is commissioned in 2017,</a:t>
            </a: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he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design parameters of this facility were experimentally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confirmed.</a:t>
            </a:r>
          </a:p>
          <a:p>
            <a:pPr algn="just">
              <a:spcAft>
                <a:spcPts val="0"/>
              </a:spcAft>
            </a:pPr>
            <a:endParaRPr lang="en-US" sz="2400" b="1" dirty="0" smtClean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The intensities obtained in the fragmentation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reaction</a:t>
            </a:r>
          </a:p>
          <a:p>
            <a:pPr algn="just">
              <a:spcAft>
                <a:spcPts val="0"/>
              </a:spcAft>
            </a:pPr>
            <a:r>
              <a:rPr lang="en-US" sz="2400" b="1" baseline="30000" dirty="0" smtClean="0">
                <a:solidFill>
                  <a:schemeClr val="accent6">
                    <a:lumMod val="10000"/>
                  </a:schemeClr>
                </a:solidFill>
              </a:rPr>
              <a:t>15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N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(49.7 </a:t>
            </a:r>
            <a:r>
              <a:rPr lang="en-US" sz="2400" b="1" dirty="0" err="1">
                <a:solidFill>
                  <a:schemeClr val="accent6">
                    <a:lumMod val="10000"/>
                  </a:schemeClr>
                </a:solidFill>
              </a:rPr>
              <a:t>AMeV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) + Be (2 mm) for the RIBs of 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</a:rPr>
              <a:t>14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B, 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</a:rPr>
              <a:t>12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Be, </a:t>
            </a:r>
            <a:r>
              <a:rPr lang="en-US" sz="2400" b="1" baseline="30000" dirty="0">
                <a:solidFill>
                  <a:schemeClr val="accent6">
                    <a:lumMod val="10000"/>
                  </a:schemeClr>
                </a:solidFill>
              </a:rPr>
              <a:t>9,11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Li, </a:t>
            </a:r>
            <a:r>
              <a:rPr lang="en-US" sz="2400" b="1" baseline="30000" dirty="0" smtClean="0">
                <a:solidFill>
                  <a:schemeClr val="accent6">
                    <a:lumMod val="10000"/>
                  </a:schemeClr>
                </a:solidFill>
              </a:rPr>
              <a:t>6,8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He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were on average 25 times higher in comparison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with the values for old facility.</a:t>
            </a:r>
          </a:p>
          <a:p>
            <a:pPr algn="just">
              <a:spcAft>
                <a:spcPts val="0"/>
              </a:spcAft>
            </a:pPr>
            <a:endParaRPr lang="en-US" sz="2400" b="1" dirty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The first-priority experimental program with RIBs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is focused on </a:t>
            </a:r>
            <a:r>
              <a:rPr lang="en-US" sz="2400" b="1" baseline="30000" dirty="0" smtClean="0">
                <a:solidFill>
                  <a:schemeClr val="accent6">
                    <a:lumMod val="10000"/>
                  </a:schemeClr>
                </a:solidFill>
              </a:rPr>
              <a:t>7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H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and </a:t>
            </a:r>
            <a:r>
              <a:rPr lang="en-US" sz="2400" b="1" baseline="30000" dirty="0" smtClean="0">
                <a:solidFill>
                  <a:schemeClr val="accent6">
                    <a:lumMod val="10000"/>
                  </a:schemeClr>
                </a:solidFill>
              </a:rPr>
              <a:t>23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Si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nuclides and their possible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exotic decays. 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It will be started this year.</a:t>
            </a:r>
            <a:endParaRPr lang="ru-RU" sz="2400" b="1" dirty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5745450"/>
            <a:ext cx="5855129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15616" y="340868"/>
            <a:ext cx="6891653" cy="5492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Summary and outlook</a:t>
            </a:r>
            <a:endParaRPr lang="en-US" sz="32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62466"/>
            <a:ext cx="374441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Acculinna-2 since 2017/18</a:t>
            </a:r>
            <a:endParaRPr lang="ru-RU" sz="2400" i="1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541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463601"/>
              </p:ext>
            </p:extLst>
          </p:nvPr>
        </p:nvGraphicFramePr>
        <p:xfrm>
          <a:off x="107505" y="533487"/>
          <a:ext cx="8928991" cy="6279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7"/>
                <a:gridCol w="1224136"/>
                <a:gridCol w="1728192"/>
                <a:gridCol w="2304256"/>
              </a:tblGrid>
              <a:tr h="6364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name</a:t>
                      </a:r>
                      <a:endParaRPr lang="ru-RU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800" baseline="-250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en-US" sz="1800" baseline="-25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U400M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Beam,</a:t>
                      </a:r>
                      <a:endParaRPr lang="ru-RU" sz="18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E,</a:t>
                      </a:r>
                      <a:r>
                        <a:rPr lang="en-US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r>
                        <a:rPr lang="en-US" sz="1800" baseline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987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: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P(</a:t>
                      </a:r>
                      <a:r>
                        <a:rPr lang="el-GR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3p)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value/limit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 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P(</a:t>
                      </a:r>
                      <a:r>
                        <a:rPr lang="el-GR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He)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yes/no/limit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observation,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states</a:t>
                      </a:r>
                      <a:endParaRPr lang="ru-RU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week</a:t>
                      </a:r>
                      <a:endParaRPr lang="ru-RU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b="1" baseline="30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r>
                        <a:rPr lang="en-US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</a:t>
                      </a:r>
                      <a:r>
                        <a:rPr lang="ru-RU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b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b="1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AMeV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b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Times New Roman"/>
                          <a:cs typeface="Times New Roman"/>
                        </a:rPr>
                        <a:t>−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 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l-GR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b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OTPC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chopper &amp; RF-kicker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800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S,t)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missing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RF-kicker</a:t>
                      </a:r>
                      <a:endParaRPr lang="ru-RU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3174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i="1" baseline="30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: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2p decay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</a:t>
                      </a:r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− 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  <a:r>
                        <a:rPr lang="ru-RU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Γ</a:t>
                      </a:r>
                      <a:r>
                        <a:rPr lang="en-US" sz="1800" b="1" i="1" baseline="-25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2p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/Γ</a:t>
                      </a:r>
                      <a:r>
                        <a:rPr lang="en-US" sz="1800" b="1" i="1" baseline="-25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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→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</a:t>
                      </a:r>
                      <a:r>
                        <a:rPr lang="ru-RU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002%</a:t>
                      </a:r>
                      <a:endParaRPr lang="en-US" b="1" i="1" baseline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i="1" baseline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observation,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states, 4n decay</a:t>
                      </a:r>
                      <a:endParaRPr lang="ru-RU" b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ground state</a:t>
                      </a:r>
                      <a:endParaRPr lang="en-US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or</a:t>
                      </a:r>
                    </a:p>
                    <a:p>
                      <a:pPr algn="ctr"/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weeks</a:t>
                      </a:r>
                      <a:endParaRPr lang="ru-RU" b="1" i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</a:t>
                      </a:r>
                      <a:r>
                        <a:rPr lang="en-US" b="1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AMeV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l-GR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endParaRPr lang="en-US" b="1" baseline="30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US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N,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</a:t>
                      </a:r>
                      <a:r>
                        <a:rPr lang="en-US" b="1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AMeV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l-GR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endParaRPr lang="en-US" b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Ne,d)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Ne* </a:t>
                      </a:r>
                    </a:p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 mass, </a:t>
                      </a:r>
                      <a:r>
                        <a:rPr lang="ru-RU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 angle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spec.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ru-RU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He,</a:t>
                      </a:r>
                      <a:r>
                        <a:rPr lang="en-US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He)</a:t>
                      </a:r>
                      <a:r>
                        <a:rPr lang="en-US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H </a:t>
                      </a:r>
                      <a:r>
                        <a:rPr lang="en-US" altLang="ru-RU" sz="1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Li,</a:t>
                      </a:r>
                      <a:r>
                        <a:rPr lang="en-US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Li)</a:t>
                      </a:r>
                      <a:r>
                        <a:rPr lang="en-US" alt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800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lang="ru-RU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 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 mass</a:t>
                      </a:r>
                      <a:endParaRPr lang="en-US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1285953">
                <a:tc>
                  <a:txBody>
                    <a:bodyPr/>
                    <a:lstStyle/>
                    <a:p>
                      <a:pPr eaLnBrk="1" hangingPunct="1">
                        <a:defRPr/>
                      </a:pPr>
                      <a:r>
                        <a:rPr lang="ru-RU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b="1" i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eaLnBrk="1" hangingPunct="1">
                        <a:defRPr/>
                      </a:pPr>
                      <a:endParaRPr lang="en-US" sz="1800" b="1" i="1" baseline="30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eaLnBrk="1" hangingPunct="1">
                        <a:defRPr/>
                      </a:pPr>
                      <a:endParaRPr lang="ru-RU" sz="1800" b="1" i="1" baseline="30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eaLnBrk="1" hangingPunct="1">
                        <a:defRPr/>
                      </a:pPr>
                      <a:r>
                        <a:rPr lang="ru-RU" sz="1800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r>
                        <a:rPr lang="ru-RU" sz="18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</a:t>
                      </a:r>
                    </a:p>
                    <a:p>
                      <a:pPr eaLnBrk="1" hangingPunct="1">
                        <a:defRPr/>
                      </a:pPr>
                      <a:endParaRPr lang="ru-RU" sz="1800" b="1" i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b="1" i="1" baseline="30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:</a:t>
                      </a:r>
                      <a:endParaRPr lang="en-US" b="1" i="1" baseline="-2500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or</a:t>
                      </a:r>
                      <a:r>
                        <a:rPr lang="en-US" b="1" i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more weeks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r>
                        <a:rPr lang="en-US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en-US" b="1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AMeV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l-GR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baseline="0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  <a:r>
                        <a:rPr lang="en-US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</a:t>
                      </a:r>
                      <a:r>
                        <a:rPr lang="en-US" b="1" baseline="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AMeV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l-GR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He,p)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Li,p)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Be,p)</a:t>
                      </a:r>
                      <a:r>
                        <a:rPr lang="en-US" b="1" i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en-US" b="1" i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</a:t>
                      </a:r>
                      <a:endParaRPr lang="ru-RU" b="1" i="1" dirty="0" smtClean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139952" y="62466"/>
            <a:ext cx="4896544" cy="46166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/ Cost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5157192"/>
            <a:ext cx="2930743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8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8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el-GR" sz="1800" b="1" i="1" baseline="30000" dirty="0">
                <a:solidFill>
                  <a:schemeClr val="accent6">
                    <a:lumMod val="10000"/>
                  </a:schemeClr>
                </a:solidFill>
                <a:latin typeface="Times New Roman"/>
                <a:cs typeface="Times New Roman"/>
              </a:rPr>
              <a:t>π</a:t>
            </a:r>
            <a:r>
              <a:rPr lang="en-US" sz="1800" b="1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excited states</a:t>
            </a:r>
            <a:r>
              <a:rPr lang="ru-RU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exotic decays</a:t>
            </a:r>
            <a:r>
              <a:rPr lang="ru-RU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2n, 4n</a:t>
            </a:r>
            <a:endParaRPr lang="ru-RU" sz="1800" b="1" i="1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7777227" y="5482098"/>
            <a:ext cx="1872208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tritium target, neutron array</a:t>
            </a:r>
            <a:endParaRPr lang="ru-RU" sz="1800" b="1" i="1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3501008"/>
            <a:ext cx="3347864" cy="6480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35350"/>
            <a:ext cx="8353425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640"/>
            <a:ext cx="5240387" cy="31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5292825" y="3068960"/>
            <a:ext cx="34285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Z</a:t>
            </a:r>
            <a:endParaRPr lang="ru-RU" altLang="ru-RU" sz="1600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221" name="Прямоугольник 3"/>
          <p:cNvSpPr>
            <a:spLocks noChangeArrowheads="1"/>
          </p:cNvSpPr>
          <p:nvPr/>
        </p:nvSpPr>
        <p:spPr bwMode="auto">
          <a:xfrm rot="16200000">
            <a:off x="-659734" y="1427911"/>
            <a:ext cx="17714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</a:t>
            </a:r>
            <a:r>
              <a:rPr lang="en-US" altLang="ru-RU" sz="1600" b="1" i="1" baseline="-25000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RIB</a:t>
            </a:r>
            <a:r>
              <a:rPr lang="en-US" altLang="ru-RU" sz="16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, </a:t>
            </a:r>
            <a:r>
              <a:rPr lang="en-US" altLang="ru-RU" sz="1600" b="1" i="1" dirty="0" err="1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AMeV</a:t>
            </a:r>
            <a:endParaRPr lang="ru-RU" altLang="ru-RU" sz="1600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222" name="Rectangle 17"/>
          <p:cNvSpPr>
            <a:spLocks noChangeArrowheads="1"/>
          </p:cNvSpPr>
          <p:nvPr/>
        </p:nvSpPr>
        <p:spPr bwMode="auto">
          <a:xfrm>
            <a:off x="5580112" y="138689"/>
            <a:ext cx="3508325" cy="296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ACC-2 @ U400M advantages: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Room T operating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Relatively low cost beam time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Runs during 2,3 and even more weeks are possible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en-US" altLang="ru-RU" sz="10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Cryogenic targets </a:t>
            </a:r>
            <a:r>
              <a:rPr lang="en-US" altLang="ru-RU" sz="1800" b="1" i="1" baseline="300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He, </a:t>
            </a:r>
            <a:r>
              <a:rPr lang="en-US" altLang="ru-RU" sz="1800" b="1" i="1" baseline="30000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4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He and all hydrogen isotopes</a:t>
            </a: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en-US" altLang="ru-RU" sz="10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 err="1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ToF</a:t>
            </a:r>
            <a:r>
              <a:rPr lang="en-US" altLang="ru-RU" sz="1800" b="1" i="1" dirty="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length ~15 m</a:t>
            </a:r>
            <a:endParaRPr lang="ru-RU" altLang="ru-RU" sz="1800" b="1" i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84438" y="3444875"/>
            <a:ext cx="719137" cy="3297238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24525" y="3430588"/>
            <a:ext cx="647700" cy="3311525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7992888" cy="59766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560" y="8709"/>
            <a:ext cx="8064896" cy="6926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3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</a:t>
            </a:r>
            <a:r>
              <a:rPr lang="en-US" sz="33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lectron-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adioactive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 @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kern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CCULINNA-2</a:t>
            </a:r>
            <a:endParaRPr lang="ru-RU" sz="2200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 rot="16200000">
            <a:off x="-685821" y="4264716"/>
            <a:ext cx="288279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 smtClean="0">
                <a:latin typeface="Times New Roman" panose="02020603050405020304" pitchFamily="18" charset="0"/>
              </a:rPr>
              <a:t>Oganessian</a:t>
            </a:r>
            <a:r>
              <a:rPr lang="en-US" altLang="ru-RU" sz="1800" b="1" dirty="0" smtClean="0">
                <a:latin typeface="Times New Roman" panose="02020603050405020304" pitchFamily="18" charset="0"/>
              </a:rPr>
              <a:t> </a:t>
            </a:r>
            <a:r>
              <a:rPr lang="en-US" altLang="ru-RU" sz="1800" b="1" i="1" dirty="0">
                <a:latin typeface="Times New Roman" panose="02020603050405020304" pitchFamily="18" charset="0"/>
              </a:rPr>
              <a:t>et. al.</a:t>
            </a:r>
            <a:r>
              <a:rPr lang="en-US" altLang="ru-RU" sz="1800" b="1" dirty="0">
                <a:latin typeface="Times New Roman" panose="02020603050405020304" pitchFamily="18" charset="0"/>
              </a:rPr>
              <a:t>, </a:t>
            </a:r>
            <a:endParaRPr lang="en-US" altLang="ru-RU" sz="1800" b="1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Times New Roman" panose="02020603050405020304" pitchFamily="18" charset="0"/>
              </a:rPr>
              <a:t>K4-K10 project</a:t>
            </a:r>
            <a:endParaRPr lang="ru-RU" altLang="ru-RU" sz="1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Z. Phys. </a:t>
            </a:r>
            <a:r>
              <a:rPr lang="en-US" altLang="ru-RU" sz="1800" b="1" dirty="0" smtClean="0">
                <a:latin typeface="Times New Roman" panose="02020603050405020304" pitchFamily="18" charset="0"/>
              </a:rPr>
              <a:t>A341(1992)217 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2385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33375"/>
            <a:ext cx="327342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3268662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10"/>
          <p:cNvSpPr>
            <a:spLocks noChangeArrowheads="1"/>
          </p:cNvSpPr>
          <p:nvPr/>
        </p:nvSpPr>
        <p:spPr bwMode="auto">
          <a:xfrm rot="-1140965">
            <a:off x="2208213" y="3286125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 OFF</a:t>
            </a:r>
            <a:endParaRPr lang="ru-RU" altLang="ru-RU" sz="1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Прямоугольник 11"/>
          <p:cNvSpPr>
            <a:spLocks noChangeArrowheads="1"/>
          </p:cNvSpPr>
          <p:nvPr/>
        </p:nvSpPr>
        <p:spPr bwMode="auto">
          <a:xfrm rot="-1140965">
            <a:off x="5881688" y="3273425"/>
            <a:ext cx="1316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 ON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617788" y="5153025"/>
            <a:ext cx="73342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Прямоугольник 13"/>
          <p:cNvSpPr>
            <a:spLocks noChangeArrowheads="1"/>
          </p:cNvSpPr>
          <p:nvPr/>
        </p:nvSpPr>
        <p:spPr bwMode="auto">
          <a:xfrm>
            <a:off x="2630488" y="4845050"/>
            <a:ext cx="70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365875" y="5221288"/>
            <a:ext cx="57626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Прямоугольник 21"/>
          <p:cNvSpPr>
            <a:spLocks noChangeArrowheads="1"/>
          </p:cNvSpPr>
          <p:nvPr/>
        </p:nvSpPr>
        <p:spPr bwMode="auto">
          <a:xfrm>
            <a:off x="6365875" y="4872038"/>
            <a:ext cx="50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24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pic>
        <p:nvPicPr>
          <p:cNvPr id="25610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500"/>
            <a:ext cx="5337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952625" y="330200"/>
            <a:ext cx="747713" cy="31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Прямоугольник 13"/>
          <p:cNvSpPr>
            <a:spLocks noChangeArrowheads="1"/>
          </p:cNvSpPr>
          <p:nvPr/>
        </p:nvSpPr>
        <p:spPr bwMode="auto">
          <a:xfrm>
            <a:off x="2937405" y="6460123"/>
            <a:ext cx="4378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transfers profile at F5 (by S.V. </a:t>
            </a:r>
            <a:r>
              <a:rPr lang="en-US" altLang="ru-RU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Stepantsov</a:t>
            </a:r>
            <a:r>
              <a:rPr lang="en-US" alt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25613" name="Прямоугольник 21"/>
          <p:cNvSpPr>
            <a:spLocks noChangeArrowheads="1"/>
          </p:cNvSpPr>
          <p:nvPr/>
        </p:nvSpPr>
        <p:spPr bwMode="auto">
          <a:xfrm>
            <a:off x="4492625" y="1474788"/>
            <a:ext cx="50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25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492625" y="1341438"/>
            <a:ext cx="0" cy="6477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779838" y="1339850"/>
            <a:ext cx="2016125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735388" y="1989138"/>
            <a:ext cx="2016125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676456" cy="4591752"/>
          </a:xfrm>
          <a:prstGeom prst="rect">
            <a:avLst/>
          </a:prstGeom>
        </p:spPr>
      </p:pic>
      <p:pic>
        <p:nvPicPr>
          <p:cNvPr id="58371" name="Picture 3" descr="D:\Articles\fi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29" y="165340"/>
            <a:ext cx="5332736" cy="31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2646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76470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2548935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221088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51475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49815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6368" y="157827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177281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92280" y="265839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31840" y="3883990"/>
            <a:ext cx="3312368" cy="72008"/>
          </a:xfrm>
          <a:prstGeom prst="line">
            <a:avLst/>
          </a:prstGeom>
          <a:ln w="25400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347401" y="3555888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 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07996" y="165340"/>
            <a:ext cx="2549335" cy="138499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2800" b="1" dirty="0" smtClean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Setup layout </a:t>
            </a:r>
          </a:p>
          <a:p>
            <a:pPr algn="ctr"/>
            <a:r>
              <a:rPr lang="en-US" altLang="ru-RU" sz="2800" b="1" dirty="0" smtClean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&amp;</a:t>
            </a:r>
          </a:p>
          <a:p>
            <a:pPr algn="ctr"/>
            <a:r>
              <a:rPr lang="en-US" altLang="ru-RU" sz="2800" b="1" dirty="0" smtClean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Today status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59629" y="6425759"/>
            <a:ext cx="47000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5337" y="1540463"/>
            <a:ext cx="2863283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i="1" dirty="0" smtClean="0">
                <a:solidFill>
                  <a:srgbClr val="FF0000"/>
                </a:solidFill>
              </a:rPr>
              <a:t>otal length F0-F5 ~53m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39 magnetic elements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5888"/>
            <a:ext cx="50641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49500"/>
            <a:ext cx="512445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Прямоугольник 10"/>
          <p:cNvSpPr>
            <a:spLocks noChangeArrowheads="1"/>
          </p:cNvSpPr>
          <p:nvPr/>
        </p:nvSpPr>
        <p:spPr bwMode="auto">
          <a:xfrm rot="-1140965">
            <a:off x="2146300" y="3273425"/>
            <a:ext cx="1525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</a:t>
            </a:r>
            <a:r>
              <a:rPr lang="en-US" altLang="ru-RU" sz="1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</a:t>
            </a:r>
            <a:endParaRPr lang="ru-RU" altLang="ru-RU" sz="1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Прямоугольник 11"/>
          <p:cNvSpPr>
            <a:spLocks noChangeArrowheads="1"/>
          </p:cNvSpPr>
          <p:nvPr/>
        </p:nvSpPr>
        <p:spPr bwMode="auto">
          <a:xfrm rot="-1140965">
            <a:off x="6530975" y="5534025"/>
            <a:ext cx="1481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 ON</a:t>
            </a:r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34091" y="147638"/>
            <a:ext cx="3095912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b="1" baseline="30000" dirty="0">
                <a:solidFill>
                  <a:srgbClr val="0000CC"/>
                </a:solidFill>
                <a:cs typeface="Times New Roman" panose="02020603050405020304" pitchFamily="18" charset="0"/>
              </a:rPr>
              <a:t>12</a:t>
            </a:r>
            <a:r>
              <a:rPr lang="en-US" altLang="ru-RU" b="1" dirty="0">
                <a:solidFill>
                  <a:srgbClr val="0000CC"/>
                </a:solidFill>
                <a:cs typeface="Times New Roman" panose="02020603050405020304" pitchFamily="18" charset="0"/>
              </a:rPr>
              <a:t>Be transfers profile at </a:t>
            </a:r>
            <a:r>
              <a:rPr lang="en-US" altLang="ru-RU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F5</a:t>
            </a:r>
          </a:p>
          <a:p>
            <a:pPr>
              <a:defRPr/>
            </a:pPr>
            <a:endParaRPr lang="ru-RU" altLang="ru-RU" sz="18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Symbol" panose="05050102010706020507" pitchFamily="18" charset="2"/>
              <a:buChar char="¬"/>
              <a:defRPr/>
            </a:pPr>
            <a:r>
              <a:rPr lang="en-US" altLang="ru-RU" sz="1800" b="1" i="1" dirty="0" smtClean="0">
                <a:solidFill>
                  <a:srgbClr val="0000C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Multipoles OFF</a:t>
            </a:r>
            <a:endParaRPr lang="ru-RU" altLang="ru-RU" sz="1800" b="1" i="1" dirty="0">
              <a:solidFill>
                <a:srgbClr val="0000CC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endParaRPr lang="ru-RU" altLang="ru-RU" sz="18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0000CC"/>
                </a:solidFill>
                <a:cs typeface="Times New Roman" panose="02020603050405020304" pitchFamily="18" charset="0"/>
              </a:rPr>
              <a:t>	</a:t>
            </a:r>
            <a:r>
              <a:rPr lang="en-US" altLang="ru-RU" sz="1800" b="1" i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Multipoles ON</a:t>
            </a:r>
            <a:endParaRPr lang="ru-RU" altLang="ru-RU" sz="1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		</a:t>
            </a:r>
            <a:endParaRPr lang="ru-RU" sz="1800" dirty="0">
              <a:solidFill>
                <a:srgbClr val="C00000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900113" y="3521075"/>
            <a:ext cx="1006475" cy="635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Прямоугольник 25"/>
          <p:cNvSpPr>
            <a:spLocks noChangeArrowheads="1"/>
          </p:cNvSpPr>
          <p:nvPr/>
        </p:nvSpPr>
        <p:spPr bwMode="auto">
          <a:xfrm>
            <a:off x="1060450" y="3213100"/>
            <a:ext cx="70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3708400" y="1196975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Прямоугольник 32"/>
          <p:cNvSpPr>
            <a:spLocks noChangeArrowheads="1"/>
          </p:cNvSpPr>
          <p:nvPr/>
        </p:nvSpPr>
        <p:spPr bwMode="auto">
          <a:xfrm>
            <a:off x="3851275" y="890588"/>
            <a:ext cx="7080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7164388" y="3429000"/>
            <a:ext cx="93662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Прямоугольник 36"/>
          <p:cNvSpPr>
            <a:spLocks noChangeArrowheads="1"/>
          </p:cNvSpPr>
          <p:nvPr/>
        </p:nvSpPr>
        <p:spPr bwMode="auto">
          <a:xfrm>
            <a:off x="7308850" y="3122613"/>
            <a:ext cx="7080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4416425" y="5805488"/>
            <a:ext cx="731838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8" name="Прямоугольник 40"/>
          <p:cNvSpPr>
            <a:spLocks noChangeArrowheads="1"/>
          </p:cNvSpPr>
          <p:nvPr/>
        </p:nvSpPr>
        <p:spPr bwMode="auto">
          <a:xfrm>
            <a:off x="4500563" y="5445125"/>
            <a:ext cx="708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6639" name="Прямоугольник 1"/>
          <p:cNvSpPr>
            <a:spLocks noChangeArrowheads="1"/>
          </p:cNvSpPr>
          <p:nvPr/>
        </p:nvSpPr>
        <p:spPr bwMode="auto">
          <a:xfrm>
            <a:off x="23813" y="5102225"/>
            <a:ext cx="360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N(49.7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Be(2 mm) →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@ 39.4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Wedge(Be, 1 mm)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p/p = 4%</a:t>
            </a:r>
          </a:p>
        </p:txBody>
      </p:sp>
    </p:spTree>
    <p:extLst>
      <p:ext uri="{BB962C8B-B14F-4D97-AF65-F5344CB8AC3E}">
        <p14:creationId xmlns:p14="http://schemas.microsoft.com/office/powerpoint/2010/main" val="21914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figur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54" y="2953469"/>
            <a:ext cx="4465638" cy="3571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99411" y="774899"/>
            <a:ext cx="4248472" cy="2078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NNDC:</a:t>
            </a:r>
            <a:r>
              <a:rPr lang="en-GB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 T</a:t>
            </a:r>
            <a:r>
              <a:rPr lang="en-GB" b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1/2</a:t>
            </a:r>
            <a:r>
              <a:rPr lang="en-GB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 ~ 10 </a:t>
            </a:r>
            <a:r>
              <a:rPr lang="en-GB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ms</a:t>
            </a:r>
            <a:endParaRPr lang="en-GB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Acculinna-1: </a:t>
            </a:r>
            <a:r>
              <a:rPr lang="en-GB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ToF</a:t>
            </a:r>
            <a:r>
              <a:rPr lang="en-GB" b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F1-F4</a:t>
            </a:r>
            <a:r>
              <a:rPr lang="en-GB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 ~ 0.0003 </a:t>
            </a:r>
            <a:r>
              <a:rPr lang="en-GB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ms</a:t>
            </a:r>
            <a:endParaRPr lang="en-GB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lang="en-GB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anose="020B0604020202020204" pitchFamily="34" charset="0"/>
              </a:rPr>
              <a:t>Experiment (implantation method):</a:t>
            </a:r>
            <a:endParaRPr lang="en-GB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b="1" i="1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b="1" i="1" baseline="-25000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1/2</a:t>
            </a:r>
            <a:r>
              <a:rPr lang="en-GB" b="1" baseline="-25000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&lt; 79 ns, </a:t>
            </a:r>
            <a:r>
              <a:rPr lang="en-GB" b="1" i="1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GB" b="1" i="1" baseline="-25000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2p</a:t>
            </a:r>
            <a:r>
              <a:rPr lang="en-GB" b="1" dirty="0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 &gt; 640 </a:t>
            </a:r>
            <a:r>
              <a:rPr lang="en-GB" b="1" dirty="0" err="1">
                <a:solidFill>
                  <a:srgbClr val="C00000"/>
                </a:solidFill>
                <a:latin typeface="Times" panose="02020603050405020304" pitchFamily="18" charset="0"/>
                <a:cs typeface="Arial" panose="020B0604020202020204" pitchFamily="34" charset="0"/>
              </a:rPr>
              <a:t>keV</a:t>
            </a:r>
            <a:endParaRPr lang="en-GB" b="1" dirty="0">
              <a:solidFill>
                <a:srgbClr val="C0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GB" sz="18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itchFamily="34" charset="0"/>
              </a:rPr>
              <a:t>Fomichev</a:t>
            </a:r>
            <a:r>
              <a:rPr lang="en-GB" sz="1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itchFamily="34" charset="0"/>
              </a:rPr>
              <a:t> </a:t>
            </a:r>
            <a:r>
              <a:rPr lang="en-GB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itchFamily="34" charset="0"/>
              </a:rPr>
              <a:t>et al.,  </a:t>
            </a:r>
            <a:r>
              <a:rPr lang="en-GB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cs typeface="Arial" pitchFamily="34" charset="0"/>
              </a:rPr>
              <a:t>IJMP E20 (2011) 1491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49010" y="157056"/>
            <a:ext cx="7251694" cy="5492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26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S: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search 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via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missing mass measurement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47048" y="764704"/>
            <a:ext cx="4160113" cy="1986954"/>
          </a:xfrm>
          <a:prstGeom prst="rect">
            <a:avLst/>
          </a:prstGeom>
          <a:solidFill>
            <a:schemeClr val="bg2">
              <a:alpha val="6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Acculinna-2 with RF-kicker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 mass in 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S,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S:</a:t>
            </a:r>
          </a:p>
          <a:p>
            <a:pPr>
              <a:lnSpc>
                <a:spcPct val="114000"/>
              </a:lnSpc>
            </a:pP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I(</a:t>
            </a:r>
            <a:r>
              <a:rPr lang="en-US" b="1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S)~10</a:t>
            </a:r>
            <a:r>
              <a:rPr lang="en-US" b="1" i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pps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P~12%, E~38 MeV/A,</a:t>
            </a:r>
          </a:p>
          <a:p>
            <a:pPr>
              <a:lnSpc>
                <a:spcPct val="114000"/>
              </a:lnSpc>
            </a:pP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mm liquid H</a:t>
            </a:r>
            <a:r>
              <a:rPr lang="en-US" b="1" i="1" baseline="-25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~200 </a:t>
            </a:r>
            <a:r>
              <a:rPr lang="el-GR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b/</a:t>
            </a:r>
            <a:r>
              <a:rPr lang="en-US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r>
              <a:rPr lang="en-US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==&gt;</a:t>
            </a: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~ 10 events </a:t>
            </a:r>
            <a:r>
              <a:rPr lang="en-US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per week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1" name="Picture 3" descr="D:\FTP_BOX\Conferences\Meetings2014\S26 from S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57" y="2864862"/>
            <a:ext cx="4474247" cy="35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33304" y="3212976"/>
            <a:ext cx="1271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10000"/>
                  </a:schemeClr>
                </a:solidFill>
              </a:rPr>
              <a:t>p</a:t>
            </a:r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(</a:t>
            </a:r>
            <a:r>
              <a:rPr lang="en-US" b="1" baseline="30000" dirty="0" smtClean="0">
                <a:solidFill>
                  <a:schemeClr val="accent6">
                    <a:lumMod val="10000"/>
                  </a:schemeClr>
                </a:solidFill>
              </a:rPr>
              <a:t>28</a:t>
            </a:r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S,</a:t>
            </a:r>
            <a:r>
              <a:rPr lang="en-US" b="1" i="1" dirty="0" smtClean="0">
                <a:solidFill>
                  <a:schemeClr val="accent6">
                    <a:lumMod val="10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)</a:t>
            </a:r>
            <a:r>
              <a:rPr lang="en-US" b="1" baseline="30000" dirty="0" smtClean="0">
                <a:solidFill>
                  <a:schemeClr val="accent6">
                    <a:lumMod val="10000"/>
                  </a:schemeClr>
                </a:solidFill>
              </a:rPr>
              <a:t>26</a:t>
            </a:r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S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33682" y="5013176"/>
            <a:ext cx="3014781" cy="936104"/>
          </a:xfrm>
          <a:prstGeom prst="rect">
            <a:avLst/>
          </a:prstGeom>
          <a:solidFill>
            <a:schemeClr val="accent1">
              <a:alpha val="29000"/>
            </a:schemeClr>
          </a:solidFill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0000CC"/>
                </a:solidFill>
              </a:rPr>
              <a:t>tritons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4149080"/>
            <a:ext cx="49725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04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FASdocuments\GANIL\Figur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612068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32448" cy="415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476672"/>
            <a:ext cx="4878080" cy="35394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scheme of the complex. </a:t>
            </a:r>
            <a:endParaRPr lang="en-US" sz="1600" u="sng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>
                <a:solidFill>
                  <a:srgbClr val="0000CC"/>
                </a:solidFill>
              </a:rPr>
              <a:t>FS—filling </a:t>
            </a:r>
            <a:r>
              <a:rPr lang="en-US" sz="1600" dirty="0">
                <a:solidFill>
                  <a:srgbClr val="0000CC"/>
                </a:solidFill>
              </a:rPr>
              <a:t>system; RS—tritium recovery and radiation</a:t>
            </a:r>
          </a:p>
          <a:p>
            <a:r>
              <a:rPr lang="en-US" sz="1600" dirty="0">
                <a:solidFill>
                  <a:srgbClr val="0000CC"/>
                </a:solidFill>
              </a:rPr>
              <a:t>monitoring system; RC—reaction chamber; TT—tritium </a:t>
            </a:r>
            <a:r>
              <a:rPr lang="en-US" sz="1600" dirty="0" smtClean="0">
                <a:solidFill>
                  <a:srgbClr val="0000CC"/>
                </a:solidFill>
              </a:rPr>
              <a:t>target; GSE—gas </a:t>
            </a:r>
            <a:r>
              <a:rPr lang="en-US" sz="1600" dirty="0">
                <a:solidFill>
                  <a:srgbClr val="0000CC"/>
                </a:solidFill>
              </a:rPr>
              <a:t>supply/evacuation line; BS1(2)—hydrogen (</a:t>
            </a:r>
            <a:r>
              <a:rPr lang="en-US" sz="1600" dirty="0" smtClean="0">
                <a:solidFill>
                  <a:srgbClr val="0000CC"/>
                </a:solidFill>
              </a:rPr>
              <a:t>deuterium) source</a:t>
            </a:r>
            <a:r>
              <a:rPr lang="en-US" sz="1600" dirty="0">
                <a:solidFill>
                  <a:srgbClr val="0000CC"/>
                </a:solidFill>
              </a:rPr>
              <a:t>; BS3—tritium source; BS4, BS5—traps; </a:t>
            </a:r>
            <a:r>
              <a:rPr lang="en-US" sz="1600" dirty="0" smtClean="0">
                <a:solidFill>
                  <a:srgbClr val="0000CC"/>
                </a:solidFill>
              </a:rPr>
              <a:t>GC, GC1—helium </a:t>
            </a:r>
            <a:r>
              <a:rPr lang="en-US" sz="1600" dirty="0">
                <a:solidFill>
                  <a:srgbClr val="0000CC"/>
                </a:solidFill>
              </a:rPr>
              <a:t>gas-cylinders; D1, D2—pressure gauges; </a:t>
            </a:r>
            <a:r>
              <a:rPr lang="en-US" sz="1600" dirty="0" smtClean="0">
                <a:solidFill>
                  <a:srgbClr val="0000CC"/>
                </a:solidFill>
              </a:rPr>
              <a:t>D3, D4—vacuum </a:t>
            </a:r>
            <a:r>
              <a:rPr lang="en-US" sz="1600" dirty="0">
                <a:solidFill>
                  <a:srgbClr val="0000CC"/>
                </a:solidFill>
              </a:rPr>
              <a:t>gauges; FP1, FP2—vacuum pumps (BOC </a:t>
            </a:r>
            <a:r>
              <a:rPr lang="en-US" sz="1600" dirty="0" smtClean="0">
                <a:solidFill>
                  <a:srgbClr val="0000CC"/>
                </a:solidFill>
              </a:rPr>
              <a:t>EDWARDS </a:t>
            </a:r>
            <a:r>
              <a:rPr lang="sv-SE" sz="1600" dirty="0" smtClean="0">
                <a:solidFill>
                  <a:srgbClr val="0000CC"/>
                </a:solidFill>
              </a:rPr>
              <a:t>GVSP </a:t>
            </a:r>
            <a:r>
              <a:rPr lang="sv-SE" sz="1600" dirty="0">
                <a:solidFill>
                  <a:srgbClr val="0000CC"/>
                </a:solidFill>
              </a:rPr>
              <a:t>30); TMP1, TMP2—turbo pumps (</a:t>
            </a:r>
            <a:r>
              <a:rPr lang="sv-SE" sz="1600" dirty="0" smtClean="0">
                <a:solidFill>
                  <a:srgbClr val="0000CC"/>
                </a:solidFill>
              </a:rPr>
              <a:t>STR-</a:t>
            </a:r>
            <a:r>
              <a:rPr lang="en-US" sz="1600" dirty="0" smtClean="0">
                <a:solidFill>
                  <a:srgbClr val="0000CC"/>
                </a:solidFill>
              </a:rPr>
              <a:t>300M</a:t>
            </a:r>
            <a:r>
              <a:rPr lang="en-US" sz="1600" dirty="0">
                <a:solidFill>
                  <a:srgbClr val="0000CC"/>
                </a:solidFill>
              </a:rPr>
              <a:t>); MV—measuring vessel (270 cm3); G1, </a:t>
            </a:r>
            <a:r>
              <a:rPr lang="en-US" sz="1600" dirty="0" smtClean="0">
                <a:solidFill>
                  <a:srgbClr val="0000CC"/>
                </a:solidFill>
              </a:rPr>
              <a:t>G2—getters; VE1–VE6 </a:t>
            </a:r>
            <a:r>
              <a:rPr lang="en-US" sz="1600" dirty="0">
                <a:solidFill>
                  <a:srgbClr val="0000CC"/>
                </a:solidFill>
              </a:rPr>
              <a:t>valves (open circles show all other valves); </a:t>
            </a:r>
            <a:r>
              <a:rPr lang="en-US" sz="1600" dirty="0" smtClean="0">
                <a:solidFill>
                  <a:srgbClr val="0000CC"/>
                </a:solidFill>
              </a:rPr>
              <a:t>IC1, IC2—ionization </a:t>
            </a:r>
            <a:r>
              <a:rPr lang="en-US" sz="1600" dirty="0">
                <a:solidFill>
                  <a:srgbClr val="0000CC"/>
                </a:solidFill>
              </a:rPr>
              <a:t>chambers; VM1, VM2—vacuum gauges </a:t>
            </a:r>
            <a:r>
              <a:rPr lang="en-US" sz="1600" dirty="0" smtClean="0">
                <a:solidFill>
                  <a:srgbClr val="0000CC"/>
                </a:solidFill>
              </a:rPr>
              <a:t>blocking the </a:t>
            </a:r>
            <a:r>
              <a:rPr lang="en-US" sz="1600" dirty="0">
                <a:solidFill>
                  <a:srgbClr val="0000CC"/>
                </a:solidFill>
              </a:rPr>
              <a:t>gas release in ventilation in excess of a given level of </a:t>
            </a:r>
            <a:r>
              <a:rPr lang="en-US" sz="1600" dirty="0" smtClean="0">
                <a:solidFill>
                  <a:srgbClr val="0000CC"/>
                </a:solidFill>
              </a:rPr>
              <a:t>the gas-specific </a:t>
            </a:r>
            <a:r>
              <a:rPr lang="en-US" sz="1600" dirty="0">
                <a:solidFill>
                  <a:srgbClr val="0000CC"/>
                </a:solidFill>
              </a:rPr>
              <a:t>volumetric activity.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4005064"/>
            <a:ext cx="2771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accent6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A.A. </a:t>
            </a:r>
            <a:r>
              <a:rPr lang="en-US" sz="1600" b="1" i="1" dirty="0" err="1" smtClean="0">
                <a:solidFill>
                  <a:schemeClr val="accent6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Yukhimchuk</a:t>
            </a:r>
            <a:r>
              <a:rPr lang="en-US" sz="1600" b="1" i="1" dirty="0" smtClean="0">
                <a:solidFill>
                  <a:schemeClr val="accent6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al., </a:t>
            </a:r>
          </a:p>
          <a:p>
            <a:pPr algn="ctr"/>
            <a:r>
              <a:rPr lang="en-US" sz="1600" b="1" dirty="0" smtClean="0">
                <a:solidFill>
                  <a:schemeClr val="accent6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NIM A513 (2003) 439.</a:t>
            </a:r>
          </a:p>
          <a:p>
            <a:pPr algn="ctr"/>
            <a:r>
              <a:rPr lang="en-US" sz="1600" b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Gas: </a:t>
            </a:r>
          </a:p>
          <a:p>
            <a:pPr algn="ctr"/>
            <a:r>
              <a:rPr lang="el-GR" sz="1600" b="1" dirty="0" smtClean="0">
                <a:solidFill>
                  <a:srgbClr val="0000CC"/>
                </a:solidFill>
                <a:latin typeface="Arial"/>
                <a:cs typeface="Arial"/>
                <a:sym typeface="Times New Roman Special G1"/>
              </a:rPr>
              <a:t>ϕ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Times New Roman Special G1"/>
              </a:rPr>
              <a:t>=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25 mm, d=3÷6 mm,</a:t>
            </a:r>
          </a:p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T=26 K, P=0.92 </a:t>
            </a:r>
            <a:r>
              <a:rPr lang="en-US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Atm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x=3*10</a:t>
            </a:r>
            <a:r>
              <a:rPr lang="en-US" sz="1600" b="1" baseline="30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Atm</a:t>
            </a:r>
            <a:r>
              <a:rPr lang="en-US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/cm</a:t>
            </a:r>
            <a:r>
              <a:rPr lang="en-US" sz="1600" b="1" baseline="30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6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Liquid: </a:t>
            </a:r>
          </a:p>
          <a:p>
            <a:pPr algn="ctr"/>
            <a:r>
              <a:rPr lang="el-GR" sz="1600" b="1" dirty="0" smtClean="0">
                <a:solidFill>
                  <a:srgbClr val="C00000"/>
                </a:solidFill>
                <a:latin typeface="Arial"/>
                <a:cs typeface="Arial"/>
                <a:sym typeface="Times New Roman Special G1"/>
              </a:rPr>
              <a:t>ϕ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Times New Roman Special G1"/>
              </a:rPr>
              <a:t>=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mm,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d=0.4÷0.8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mm, 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w=2x8.4 </a:t>
            </a:r>
            <a:r>
              <a:rPr lang="el-G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stainless steel, x=1.1*10</a:t>
            </a:r>
            <a:r>
              <a:rPr lang="en-US" sz="16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Atm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/cm</a:t>
            </a:r>
            <a:r>
              <a:rPr lang="en-US" sz="16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≤ 960 </a:t>
            </a:r>
            <a:r>
              <a:rPr lang="en-US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(3.54*10</a:t>
            </a:r>
            <a:r>
              <a:rPr lang="en-US" sz="16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Bq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9" y="-27384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Physical unique targets H, He</a:t>
            </a:r>
          </a:p>
        </p:txBody>
      </p:sp>
    </p:spTree>
    <p:extLst>
      <p:ext uri="{BB962C8B-B14F-4D97-AF65-F5344CB8AC3E}">
        <p14:creationId xmlns:p14="http://schemas.microsoft.com/office/powerpoint/2010/main" val="15331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64904"/>
            <a:ext cx="4075874" cy="405110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rcRect l="23999" t="11099" r="8185" b="4289"/>
          <a:stretch/>
        </p:blipFill>
        <p:spPr>
          <a:xfrm>
            <a:off x="5030269" y="116632"/>
            <a:ext cx="4000379" cy="3737046"/>
          </a:xfrm>
          <a:prstGeom prst="rect">
            <a:avLst/>
          </a:prstGeom>
          <a:ln w="72000">
            <a:noFill/>
          </a:ln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686492" y="169476"/>
            <a:ext cx="3744416" cy="52322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2800" b="1" dirty="0" smtClean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Setup layout in F3-F5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69476"/>
            <a:ext cx="47000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193" y="755597"/>
            <a:ext cx="4856076" cy="163121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F5: </a:t>
            </a:r>
            <a:r>
              <a:rPr lang="en-US" b="1" i="1" dirty="0" smtClean="0">
                <a:solidFill>
                  <a:srgbClr val="0000CC"/>
                </a:solidFill>
              </a:rPr>
              <a:t>Dipole </a:t>
            </a:r>
            <a:r>
              <a:rPr lang="en-US" b="1" i="1" dirty="0">
                <a:solidFill>
                  <a:srgbClr val="0000CC"/>
                </a:solidFill>
              </a:rPr>
              <a:t>magnet – </a:t>
            </a:r>
            <a:r>
              <a:rPr lang="en-US" b="1" i="1" dirty="0" smtClean="0">
                <a:solidFill>
                  <a:srgbClr val="0000CC"/>
                </a:solidFill>
              </a:rPr>
              <a:t>installed, detector system &amp; electronics in a progress; new reaction chamber is recently delivered;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F3: </a:t>
            </a:r>
            <a:r>
              <a:rPr lang="en-US" b="1" i="1" dirty="0" smtClean="0">
                <a:solidFill>
                  <a:srgbClr val="0000CC"/>
                </a:solidFill>
              </a:rPr>
              <a:t>RF-kicker – contracted in 2016, will be ready in the middle 2018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44484" y="2673406"/>
            <a:ext cx="47000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1594" y="5877272"/>
            <a:ext cx="5838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3853678"/>
            <a:ext cx="2257155" cy="2940425"/>
          </a:xfrm>
          <a:prstGeom prst="rect">
            <a:avLst/>
          </a:prstGeom>
        </p:spPr>
      </p:pic>
      <p:graphicFrame>
        <p:nvGraphicFramePr>
          <p:cNvPr id="35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162620"/>
              </p:ext>
            </p:extLst>
          </p:nvPr>
        </p:nvGraphicFramePr>
        <p:xfrm>
          <a:off x="5263694" y="4509120"/>
          <a:ext cx="3738568" cy="2202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4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Frequency range (MHz)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solidFill>
                            <a:srgbClr val="C00000"/>
                          </a:solidFill>
                        </a:rPr>
                        <a:t>15 – 22</a:t>
                      </a:r>
                      <a:endParaRPr lang="fr-FR" sz="1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291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Peak voltage (KV)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223">
                <a:tc>
                  <a:txBody>
                    <a:bodyPr/>
                    <a:lstStyle/>
                    <a:p>
                      <a:r>
                        <a:rPr lang="en-US" sz="1200" b="1" noProof="0" dirty="0" smtClean="0"/>
                        <a:t>Gap </a:t>
                      </a:r>
                      <a:r>
                        <a:rPr lang="en-US" sz="1200" b="1" noProof="0" dirty="0"/>
                        <a:t>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C00000"/>
                          </a:solidFill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401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Width of electrode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120 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4577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Length of electrodes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577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Cylinder diameter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1200 max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440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Stem diameter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120</a:t>
                      </a:r>
                      <a:r>
                        <a:rPr lang="fr-FR" sz="1200" b="1" baseline="0" dirty="0"/>
                        <a:t> max</a:t>
                      </a:r>
                      <a:endParaRPr lang="fr-FR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4401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Length</a:t>
                      </a:r>
                      <a:r>
                        <a:rPr lang="en-US" sz="1200" b="1" baseline="0" noProof="0" dirty="0"/>
                        <a:t> of coaxial line</a:t>
                      </a:r>
                      <a:r>
                        <a:rPr lang="en-US" sz="1200" b="1" noProof="0" dirty="0"/>
                        <a:t> </a:t>
                      </a:r>
                      <a:r>
                        <a:rPr lang="en-US" sz="1200" b="1" noProof="0" dirty="0" smtClean="0"/>
                        <a:t>(</a:t>
                      </a:r>
                      <a:r>
                        <a:rPr lang="en-US" sz="1200" b="1" noProof="0" dirty="0"/>
                        <a:t>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C00000"/>
                          </a:solidFill>
                        </a:rPr>
                        <a:t>1830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767" y="2780928"/>
            <a:ext cx="1926220" cy="16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810667"/>
            <a:ext cx="792162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6"/>
          <p:cNvSpPr>
            <a:spLocks noChangeArrowheads="1"/>
          </p:cNvSpPr>
          <p:nvPr/>
        </p:nvSpPr>
        <p:spPr bwMode="auto">
          <a:xfrm rot="16200000">
            <a:off x="-234950" y="1491704"/>
            <a:ext cx="1425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X-MAX 0.25 m</a:t>
            </a: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1259632" y="5758110"/>
            <a:ext cx="6731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5.0 m</a:t>
            </a: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 rot="16200000">
            <a:off x="-234950" y="4660354"/>
            <a:ext cx="1425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-MAX 0.25 m</a:t>
            </a:r>
          </a:p>
        </p:txBody>
      </p:sp>
      <p:sp>
        <p:nvSpPr>
          <p:cNvPr id="19462" name="Rectangle 46"/>
          <p:cNvSpPr>
            <a:spLocks noChangeArrowheads="1"/>
          </p:cNvSpPr>
          <p:nvPr/>
        </p:nvSpPr>
        <p:spPr bwMode="auto">
          <a:xfrm>
            <a:off x="827088" y="3195092"/>
            <a:ext cx="79216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F1		   F2			      F3		F4               F5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	              wedge/slits			     slits			</a:t>
            </a:r>
          </a:p>
        </p:txBody>
      </p:sp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901054" y="6067026"/>
            <a:ext cx="74847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RIB’s profile estimation in </a:t>
            </a:r>
            <a:r>
              <a:rPr lang="ru-RU" altLang="ru-RU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(49.7 </a:t>
            </a:r>
            <a:r>
              <a:rPr lang="en-US" altLang="ru-RU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Be (2 mm) reaction</a:t>
            </a:r>
            <a:endParaRPr lang="en-US" alt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_Y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2_8 mm,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p/p = 2.5%, W = 1 mm)</a:t>
            </a:r>
            <a:endParaRPr lang="ru-RU" alt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Прямоугольник 2"/>
          <p:cNvSpPr>
            <a:spLocks noChangeArrowheads="1"/>
          </p:cNvSpPr>
          <p:nvPr/>
        </p:nvSpPr>
        <p:spPr bwMode="auto">
          <a:xfrm>
            <a:off x="2194746" y="56679"/>
            <a:ext cx="6841750" cy="70788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at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F1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diaph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25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mm) 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(I, P, X_Y) of some RIBs at F3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F4, F5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Прямоугольник 7"/>
          <p:cNvSpPr>
            <a:spLocks noChangeArrowheads="1"/>
          </p:cNvSpPr>
          <p:nvPr/>
        </p:nvSpPr>
        <p:spPr bwMode="auto">
          <a:xfrm>
            <a:off x="179512" y="56818"/>
            <a:ext cx="2015234" cy="707886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of the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March 2017: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8532813" y="4647654"/>
            <a:ext cx="0" cy="32543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Прямоугольник 21"/>
          <p:cNvSpPr>
            <a:spLocks noChangeArrowheads="1"/>
          </p:cNvSpPr>
          <p:nvPr/>
        </p:nvSpPr>
        <p:spPr bwMode="auto">
          <a:xfrm rot="-5400000">
            <a:off x="8451057" y="4669085"/>
            <a:ext cx="522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8532813" y="1582192"/>
            <a:ext cx="0" cy="32385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Прямоугольник 21"/>
          <p:cNvSpPr>
            <a:spLocks noChangeArrowheads="1"/>
          </p:cNvSpPr>
          <p:nvPr/>
        </p:nvSpPr>
        <p:spPr bwMode="auto">
          <a:xfrm rot="-5400000">
            <a:off x="8474076" y="1585366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7489825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107950" y="47625"/>
            <a:ext cx="8928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 profile of </a:t>
            </a:r>
            <a:r>
              <a:rPr lang="en-US" altLang="ru-RU" sz="24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  <a:r>
              <a:rPr lang="ru-RU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ru-RU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diaphragm at</a:t>
            </a:r>
            <a:r>
              <a:rPr lang="ru-RU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411413" y="5121275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2411413" y="4794250"/>
            <a:ext cx="45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2537" name="Прямоугольник 7"/>
          <p:cNvSpPr>
            <a:spLocks noChangeArrowheads="1"/>
          </p:cNvSpPr>
          <p:nvPr/>
        </p:nvSpPr>
        <p:spPr bwMode="auto">
          <a:xfrm rot="-1370379">
            <a:off x="2439156" y="2845252"/>
            <a:ext cx="2224087" cy="40163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F3: X_Y</a:t>
            </a:r>
            <a:r>
              <a:rPr lang="en-US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ru-RU" altLang="ru-RU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661150" y="2311400"/>
            <a:ext cx="431800" cy="4763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0" name="Прямоугольник 7"/>
          <p:cNvSpPr>
            <a:spLocks noChangeArrowheads="1"/>
          </p:cNvSpPr>
          <p:nvPr/>
        </p:nvSpPr>
        <p:spPr bwMode="auto">
          <a:xfrm>
            <a:off x="6707188" y="1949450"/>
            <a:ext cx="45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0245"/>
            <a:ext cx="4296365" cy="267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11960" y="3306506"/>
            <a:ext cx="4932040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Ion optics working well !</a:t>
            </a:r>
          </a:p>
          <a:p>
            <a:pPr algn="r">
              <a:defRPr/>
            </a:pPr>
            <a:r>
              <a:rPr lang="en-US" altLang="ru-RU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** RIB production could be started</a:t>
            </a:r>
            <a:endParaRPr lang="ru-RU" altLang="ru-RU" sz="24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27"/>
          <p:cNvSpPr>
            <a:spLocks noChangeArrowheads="1"/>
          </p:cNvSpPr>
          <p:nvPr/>
        </p:nvSpPr>
        <p:spPr bwMode="auto">
          <a:xfrm>
            <a:off x="1200573" y="673259"/>
            <a:ext cx="82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4х4 мм</a:t>
            </a:r>
            <a:endParaRPr lang="ru-RU" altLang="ru-RU" sz="1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1999234" y="755869"/>
            <a:ext cx="716898" cy="172918"/>
          </a:xfrm>
          <a:prstGeom prst="leftArrow">
            <a:avLst/>
          </a:prstGeom>
          <a:gradFill>
            <a:gsLst>
              <a:gs pos="12000">
                <a:srgbClr val="0000CC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123950"/>
            <a:ext cx="8813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160338" y="44450"/>
            <a:ext cx="881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ru-RU" altLang="ru-RU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(49.7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Be(2 mm):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190 1/s @ 1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pnA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p/p = 4%; P ~ 92%; E =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39.4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_Y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22_25 mm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agreement with calculation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Factor ~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(I_Acc2 / I_Acc1)</a:t>
            </a:r>
            <a:endParaRPr lang="en-US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116013" y="5443538"/>
            <a:ext cx="10795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Прямоугольник 25"/>
          <p:cNvSpPr>
            <a:spLocks noChangeArrowheads="1"/>
          </p:cNvSpPr>
          <p:nvPr/>
        </p:nvSpPr>
        <p:spPr bwMode="auto">
          <a:xfrm>
            <a:off x="1301750" y="5129213"/>
            <a:ext cx="70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900113" y="2590800"/>
            <a:ext cx="10795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Прямоугольник 32"/>
          <p:cNvSpPr>
            <a:spLocks noChangeArrowheads="1"/>
          </p:cNvSpPr>
          <p:nvPr/>
        </p:nvSpPr>
        <p:spPr bwMode="auto">
          <a:xfrm>
            <a:off x="1157288" y="2276475"/>
            <a:ext cx="708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4" name="Прямоугольник 6"/>
          <p:cNvSpPr>
            <a:spLocks noChangeArrowheads="1"/>
          </p:cNvSpPr>
          <p:nvPr/>
        </p:nvSpPr>
        <p:spPr bwMode="auto">
          <a:xfrm>
            <a:off x="7223125" y="1697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5" name="Прямоугольник 33"/>
          <p:cNvSpPr>
            <a:spLocks noChangeArrowheads="1"/>
          </p:cNvSpPr>
          <p:nvPr/>
        </p:nvSpPr>
        <p:spPr bwMode="auto">
          <a:xfrm>
            <a:off x="7000875" y="2005013"/>
            <a:ext cx="496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6" name="Прямоугольник 34"/>
          <p:cNvSpPr>
            <a:spLocks noChangeArrowheads="1"/>
          </p:cNvSpPr>
          <p:nvPr/>
        </p:nvSpPr>
        <p:spPr bwMode="auto">
          <a:xfrm>
            <a:off x="7842250" y="2116138"/>
            <a:ext cx="4651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7" name="Прямоугольник 35"/>
          <p:cNvSpPr>
            <a:spLocks noChangeArrowheads="1"/>
          </p:cNvSpPr>
          <p:nvPr/>
        </p:nvSpPr>
        <p:spPr bwMode="auto">
          <a:xfrm>
            <a:off x="7019925" y="2544763"/>
            <a:ext cx="4143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8" name="Прямоугольник 36"/>
          <p:cNvSpPr>
            <a:spLocks noChangeArrowheads="1"/>
          </p:cNvSpPr>
          <p:nvPr/>
        </p:nvSpPr>
        <p:spPr bwMode="auto">
          <a:xfrm>
            <a:off x="7308850" y="2400300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89" name="Прямоугольник 37"/>
          <p:cNvSpPr>
            <a:spLocks noChangeArrowheads="1"/>
          </p:cNvSpPr>
          <p:nvPr/>
        </p:nvSpPr>
        <p:spPr bwMode="auto">
          <a:xfrm>
            <a:off x="8172450" y="2635250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90" name="Прямоугольник 38"/>
          <p:cNvSpPr>
            <a:spLocks noChangeArrowheads="1"/>
          </p:cNvSpPr>
          <p:nvPr/>
        </p:nvSpPr>
        <p:spPr bwMode="auto">
          <a:xfrm>
            <a:off x="7235825" y="2903538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91" name="Прямоугольник 39"/>
          <p:cNvSpPr>
            <a:spLocks noChangeArrowheads="1"/>
          </p:cNvSpPr>
          <p:nvPr/>
        </p:nvSpPr>
        <p:spPr bwMode="auto">
          <a:xfrm rot="-1140965">
            <a:off x="923925" y="3692525"/>
            <a:ext cx="1403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 OFF</a:t>
            </a:r>
            <a:endParaRPr lang="ru-RU" altLang="ru-RU" sz="1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606675" y="3379788"/>
            <a:ext cx="720725" cy="57467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724525" y="3357563"/>
            <a:ext cx="719138" cy="57467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699375" y="3667125"/>
            <a:ext cx="0" cy="36036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5" name="Прямоугольник 6"/>
          <p:cNvSpPr>
            <a:spLocks noChangeArrowheads="1"/>
          </p:cNvSpPr>
          <p:nvPr/>
        </p:nvSpPr>
        <p:spPr bwMode="auto">
          <a:xfrm>
            <a:off x="5148263" y="542448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4596" name="Прямоугольник 37"/>
          <p:cNvSpPr>
            <a:spLocks noChangeArrowheads="1"/>
          </p:cNvSpPr>
          <p:nvPr/>
        </p:nvSpPr>
        <p:spPr bwMode="auto">
          <a:xfrm>
            <a:off x="3708400" y="5929313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815387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544763" y="3146425"/>
            <a:ext cx="785812" cy="79057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5724525" y="3357563"/>
            <a:ext cx="719138" cy="57467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7699375" y="3667125"/>
            <a:ext cx="0" cy="36036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Прямоугольник 3"/>
          <p:cNvSpPr>
            <a:spLocks noChangeArrowheads="1"/>
          </p:cNvSpPr>
          <p:nvPr/>
        </p:nvSpPr>
        <p:spPr bwMode="auto">
          <a:xfrm>
            <a:off x="160338" y="44450"/>
            <a:ext cx="881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ru-RU" altLang="ru-RU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(49.7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Be(2 mm):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2700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1/s @ 1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pnA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l-GR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p/p = 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%; E =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alt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_Y</a:t>
            </a:r>
            <a:r>
              <a:rPr lang="ru-RU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20_20 mm; P ~ 5</a:t>
            </a:r>
            <a:r>
              <a:rPr lang="ru-RU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@ F3: ±11 mm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Прямоугольник 11"/>
          <p:cNvSpPr>
            <a:spLocks noChangeArrowheads="1"/>
          </p:cNvSpPr>
          <p:nvPr/>
        </p:nvSpPr>
        <p:spPr bwMode="auto">
          <a:xfrm rot="-1140965">
            <a:off x="793750" y="3638550"/>
            <a:ext cx="1481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Multipoles ON</a:t>
            </a:r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27656" name="Прямоугольник 37"/>
          <p:cNvSpPr>
            <a:spLocks noChangeArrowheads="1"/>
          </p:cNvSpPr>
          <p:nvPr/>
        </p:nvSpPr>
        <p:spPr bwMode="auto">
          <a:xfrm>
            <a:off x="8027988" y="2636838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57" name="Прямоугольник 37"/>
          <p:cNvSpPr>
            <a:spLocks noChangeArrowheads="1"/>
          </p:cNvSpPr>
          <p:nvPr/>
        </p:nvSpPr>
        <p:spPr bwMode="auto">
          <a:xfrm>
            <a:off x="3708400" y="436562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58" name="Прямоугольник 37"/>
          <p:cNvSpPr>
            <a:spLocks noChangeArrowheads="1"/>
          </p:cNvSpPr>
          <p:nvPr/>
        </p:nvSpPr>
        <p:spPr bwMode="auto">
          <a:xfrm>
            <a:off x="7573963" y="1971675"/>
            <a:ext cx="41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59" name="Прямоугольник 37"/>
          <p:cNvSpPr>
            <a:spLocks noChangeArrowheads="1"/>
          </p:cNvSpPr>
          <p:nvPr/>
        </p:nvSpPr>
        <p:spPr bwMode="auto">
          <a:xfrm>
            <a:off x="7251700" y="2192338"/>
            <a:ext cx="41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0" name="Прямоугольник 37"/>
          <p:cNvSpPr>
            <a:spLocks noChangeArrowheads="1"/>
          </p:cNvSpPr>
          <p:nvPr/>
        </p:nvSpPr>
        <p:spPr bwMode="auto">
          <a:xfrm>
            <a:off x="4191000" y="5075238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1" name="Прямоугольник 37"/>
          <p:cNvSpPr>
            <a:spLocks noChangeArrowheads="1"/>
          </p:cNvSpPr>
          <p:nvPr/>
        </p:nvSpPr>
        <p:spPr bwMode="auto">
          <a:xfrm>
            <a:off x="3963988" y="4797425"/>
            <a:ext cx="41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2" name="Прямоугольник 37"/>
          <p:cNvSpPr>
            <a:spLocks noChangeArrowheads="1"/>
          </p:cNvSpPr>
          <p:nvPr/>
        </p:nvSpPr>
        <p:spPr bwMode="auto">
          <a:xfrm>
            <a:off x="7077075" y="1538288"/>
            <a:ext cx="442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3" name="Прямоугольник 37"/>
          <p:cNvSpPr>
            <a:spLocks noChangeArrowheads="1"/>
          </p:cNvSpPr>
          <p:nvPr/>
        </p:nvSpPr>
        <p:spPr bwMode="auto">
          <a:xfrm>
            <a:off x="4716463" y="5516563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68313" y="2484438"/>
            <a:ext cx="73342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Прямоугольник 13"/>
          <p:cNvSpPr>
            <a:spLocks noChangeArrowheads="1"/>
          </p:cNvSpPr>
          <p:nvPr/>
        </p:nvSpPr>
        <p:spPr bwMode="auto">
          <a:xfrm>
            <a:off x="474663" y="2139950"/>
            <a:ext cx="70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6" name="Прямоугольник 37"/>
          <p:cNvSpPr>
            <a:spLocks noChangeArrowheads="1"/>
          </p:cNvSpPr>
          <p:nvPr/>
        </p:nvSpPr>
        <p:spPr bwMode="auto">
          <a:xfrm>
            <a:off x="7812088" y="4921250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7" name="Прямоугольник 37"/>
          <p:cNvSpPr>
            <a:spLocks noChangeArrowheads="1"/>
          </p:cNvSpPr>
          <p:nvPr/>
        </p:nvSpPr>
        <p:spPr bwMode="auto">
          <a:xfrm>
            <a:off x="3563938" y="1516063"/>
            <a:ext cx="463550" cy="307975"/>
          </a:xfrm>
          <a:prstGeom prst="rect">
            <a:avLst/>
          </a:prstGeom>
          <a:solidFill>
            <a:schemeClr val="accent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27668" name="Прямоугольник 23"/>
          <p:cNvSpPr>
            <a:spLocks noChangeArrowheads="1"/>
          </p:cNvSpPr>
          <p:nvPr/>
        </p:nvSpPr>
        <p:spPr bwMode="auto">
          <a:xfrm>
            <a:off x="2882429" y="6399213"/>
            <a:ext cx="3565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good agrees with estimations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160338" y="193675"/>
            <a:ext cx="8813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RIBs production rates in </a:t>
            </a:r>
            <a:r>
              <a:rPr lang="ru-RU" altLang="ru-RU" sz="20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(49.7 </a:t>
            </a:r>
            <a:r>
              <a:rPr lang="en-US" altLang="ru-RU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AMeV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+ Be(2 mm) reaction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F1: I(</a:t>
            </a:r>
            <a:r>
              <a:rPr lang="en-US" altLang="ru-RU" sz="20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N) = 1 </a:t>
            </a:r>
            <a:r>
              <a:rPr lang="en-US" altLang="ru-RU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pnA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@ 7 mm; F2: </a:t>
            </a:r>
            <a:r>
              <a:rPr lang="el-GR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p/p = </a:t>
            </a:r>
            <a:r>
              <a:rPr lang="ru-RU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en-US" altLang="ru-RU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Wedge_Be</a:t>
            </a:r>
            <a:r>
              <a:rPr lang="en-US" alt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1 mm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1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22318"/>
              </p:ext>
            </p:extLst>
          </p:nvPr>
        </p:nvGraphicFramePr>
        <p:xfrm>
          <a:off x="1403648" y="1196752"/>
          <a:ext cx="6096000" cy="286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6400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RIB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Energy,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MeV/</a:t>
                      </a:r>
                      <a:r>
                        <a:rPr lang="en-US" sz="1800" dirty="0" err="1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nucl</a:t>
                      </a:r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Intensity,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1/s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14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B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37,7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120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12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Be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39,4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5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0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11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Li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37,0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4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9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Li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33,1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1100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8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He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35,8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25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  <a:tr h="370632"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300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Не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31,5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2700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T="45695" marB="45695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2262" y="4375623"/>
            <a:ext cx="81804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Main parameters (I, P, X_Y) are agree well with estimations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First experiments with RIBs could be started in 2017 (I &lt; 0.1 </a:t>
            </a:r>
            <a:r>
              <a:rPr 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Experiments with intense primary beam (~ 1 </a:t>
            </a:r>
            <a:r>
              <a:rPr lang="en-US" alt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</a:t>
            </a:r>
            <a:r>
              <a:rPr lang="en-US" alt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</a:t>
            </a:r>
            <a:r>
              <a:rPr lang="en-US" alt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) will be able since 2018</a:t>
            </a: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7452320" y="2276872"/>
            <a:ext cx="560387" cy="217488"/>
          </a:xfrm>
          <a:prstGeom prst="leftArrow">
            <a:avLst/>
          </a:prstGeom>
          <a:solidFill>
            <a:srgbClr val="00006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711" name="Прямоугольник 5"/>
          <p:cNvSpPr>
            <a:spLocks noChangeArrowheads="1"/>
          </p:cNvSpPr>
          <p:nvPr/>
        </p:nvSpPr>
        <p:spPr bwMode="auto">
          <a:xfrm>
            <a:off x="683568" y="5589240"/>
            <a:ext cx="5472608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+ d → </a:t>
            </a: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+ </a:t>
            </a: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(alpha transfer cross section)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 → </a:t>
            </a: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ru-RU" sz="1800" b="1" baseline="30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(proton </a:t>
            </a:r>
            <a:r>
              <a:rPr lang="en-US" altLang="ru-RU" sz="1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 cross section</a:t>
            </a: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ru-RU" sz="1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altLang="ru-RU" sz="1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7452320" y="3717032"/>
            <a:ext cx="560387" cy="217488"/>
          </a:xfrm>
          <a:prstGeom prst="leftArrow">
            <a:avLst/>
          </a:prstGeom>
          <a:solidFill>
            <a:srgbClr val="00006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 rot="16200000">
            <a:off x="7558832" y="2782530"/>
            <a:ext cx="1441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2017</a:t>
            </a:r>
            <a:endParaRPr lang="ru-RU" altLang="ru-RU" sz="1800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6313245" y="5589241"/>
            <a:ext cx="2147187" cy="92333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ahead to </a:t>
            </a:r>
            <a:r>
              <a:rPr lang="en-US" altLang="ru-RU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via </a:t>
            </a:r>
            <a:r>
              <a:rPr lang="en-US" altLang="ru-RU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or </a:t>
            </a:r>
            <a:r>
              <a:rPr lang="en-US" altLang="ru-RU" sz="1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2018 - flagship exp.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2"/>
          <p:cNvGrpSpPr>
            <a:grpSpLocks/>
          </p:cNvGrpSpPr>
          <p:nvPr/>
        </p:nvGrpSpPr>
        <p:grpSpPr bwMode="auto">
          <a:xfrm>
            <a:off x="5218113" y="818990"/>
            <a:ext cx="3314700" cy="2105025"/>
            <a:chOff x="3234" y="1734"/>
            <a:chExt cx="2316" cy="1260"/>
          </a:xfrm>
        </p:grpSpPr>
        <p:sp>
          <p:nvSpPr>
            <p:cNvPr id="13341" name="Rectangle 3"/>
            <p:cNvSpPr>
              <a:spLocks noChangeArrowheads="1"/>
            </p:cNvSpPr>
            <p:nvPr/>
          </p:nvSpPr>
          <p:spPr bwMode="auto">
            <a:xfrm>
              <a:off x="3234" y="1734"/>
              <a:ext cx="2316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graphicFrame>
          <p:nvGraphicFramePr>
            <p:cNvPr id="13342" name="Object 4"/>
            <p:cNvGraphicFramePr>
              <a:graphicFrameLocks noChangeAspect="1"/>
            </p:cNvGraphicFramePr>
            <p:nvPr/>
          </p:nvGraphicFramePr>
          <p:xfrm>
            <a:off x="3272" y="1839"/>
            <a:ext cx="2132" cy="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46" name="CorelDRAW" r:id="rId4" imgW="3598200" imgH="1914480" progId="CorelDRAW.Graphic.11">
                    <p:embed/>
                  </p:oleObj>
                </mc:Choice>
                <mc:Fallback>
                  <p:oleObj name="CorelDRAW" r:id="rId4" imgW="3598200" imgH="191448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" y="1839"/>
                          <a:ext cx="2132" cy="1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43" name="Rectangle 5"/>
            <p:cNvSpPr>
              <a:spLocks noChangeArrowheads="1"/>
            </p:cNvSpPr>
            <p:nvPr/>
          </p:nvSpPr>
          <p:spPr bwMode="auto">
            <a:xfrm>
              <a:off x="3576" y="1848"/>
              <a:ext cx="1788" cy="792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chemeClr val="bg1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3344" name="Text Box 6"/>
            <p:cNvSpPr txBox="1">
              <a:spLocks noChangeArrowheads="1"/>
            </p:cNvSpPr>
            <p:nvPr/>
          </p:nvSpPr>
          <p:spPr bwMode="auto">
            <a:xfrm>
              <a:off x="3585" y="1828"/>
              <a:ext cx="81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solidFill>
                    <a:schemeClr val="bg1"/>
                  </a:solidFill>
                  <a:latin typeface="Tahoma" panose="020B060403050404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rPr>
                <a:t>coincidences</a:t>
              </a:r>
              <a:endParaRPr lang="ru-RU" altLang="ru-RU" sz="1400">
                <a:solidFill>
                  <a:schemeClr val="bg1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</p:grp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7614"/>
            <a:ext cx="3599830" cy="25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13"/>
          <p:cNvSpPr>
            <a:spLocks noChangeShapeType="1"/>
          </p:cNvSpPr>
          <p:nvPr/>
        </p:nvSpPr>
        <p:spPr bwMode="auto">
          <a:xfrm flipH="1" flipV="1">
            <a:off x="6229350" y="1969928"/>
            <a:ext cx="3175" cy="2663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Line 14"/>
          <p:cNvSpPr>
            <a:spLocks noChangeShapeType="1"/>
          </p:cNvSpPr>
          <p:nvPr/>
        </p:nvSpPr>
        <p:spPr bwMode="auto">
          <a:xfrm flipH="1" flipV="1">
            <a:off x="7243763" y="2006440"/>
            <a:ext cx="7937" cy="2663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Rectangle 18"/>
          <p:cNvSpPr>
            <a:spLocks noChangeArrowheads="1"/>
          </p:cNvSpPr>
          <p:nvPr/>
        </p:nvSpPr>
        <p:spPr bwMode="auto">
          <a:xfrm rot="16200000">
            <a:off x="4454526" y="1480977"/>
            <a:ext cx="17272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Counts/0.6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21" name="Rectangle 19"/>
          <p:cNvSpPr>
            <a:spLocks noChangeArrowheads="1"/>
          </p:cNvSpPr>
          <p:nvPr/>
        </p:nvSpPr>
        <p:spPr bwMode="auto">
          <a:xfrm rot="16200000">
            <a:off x="3933826" y="3557427"/>
            <a:ext cx="17272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Counts/0.2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22" name="Line 20"/>
          <p:cNvSpPr>
            <a:spLocks noChangeShapeType="1"/>
          </p:cNvSpPr>
          <p:nvPr/>
        </p:nvSpPr>
        <p:spPr bwMode="auto">
          <a:xfrm>
            <a:off x="5724525" y="2330290"/>
            <a:ext cx="2520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3" name="Line 21"/>
          <p:cNvSpPr>
            <a:spLocks noChangeShapeType="1"/>
          </p:cNvSpPr>
          <p:nvPr/>
        </p:nvSpPr>
        <p:spPr bwMode="auto">
          <a:xfrm>
            <a:off x="5724525" y="103489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4" name="Rectangle 28"/>
          <p:cNvSpPr>
            <a:spLocks noChangeArrowheads="1"/>
          </p:cNvSpPr>
          <p:nvPr/>
        </p:nvSpPr>
        <p:spPr bwMode="auto">
          <a:xfrm>
            <a:off x="4919663" y="3027649"/>
            <a:ext cx="1309687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E=15.3 AMeV</a:t>
            </a:r>
          </a:p>
        </p:txBody>
      </p:sp>
      <p:sp>
        <p:nvSpPr>
          <p:cNvPr id="13325" name="Rectangle 30"/>
          <p:cNvSpPr>
            <a:spLocks noChangeArrowheads="1"/>
          </p:cNvSpPr>
          <p:nvPr/>
        </p:nvSpPr>
        <p:spPr bwMode="auto">
          <a:xfrm>
            <a:off x="5546725" y="734853"/>
            <a:ext cx="1222375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E=25 AMeV</a:t>
            </a:r>
          </a:p>
        </p:txBody>
      </p:sp>
      <p:sp>
        <p:nvSpPr>
          <p:cNvPr id="13326" name="Rectangle 33"/>
          <p:cNvSpPr>
            <a:spLocks noChangeArrowheads="1"/>
          </p:cNvSpPr>
          <p:nvPr/>
        </p:nvSpPr>
        <p:spPr bwMode="auto">
          <a:xfrm>
            <a:off x="7502525" y="3230849"/>
            <a:ext cx="15748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Fortier 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EXON-2006 p.3</a:t>
            </a:r>
          </a:p>
        </p:txBody>
      </p:sp>
      <p:sp>
        <p:nvSpPr>
          <p:cNvPr id="13327" name="Rectangle 34"/>
          <p:cNvSpPr>
            <a:spLocks noChangeArrowheads="1"/>
          </p:cNvSpPr>
          <p:nvPr/>
        </p:nvSpPr>
        <p:spPr bwMode="auto">
          <a:xfrm>
            <a:off x="7019925" y="698340"/>
            <a:ext cx="1947863" cy="522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 err="1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Golovkov</a:t>
            </a: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0000CC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EXON-2006 p.32</a:t>
            </a:r>
          </a:p>
        </p:txBody>
      </p:sp>
      <p:sp>
        <p:nvSpPr>
          <p:cNvPr id="13328" name="Text Box 42"/>
          <p:cNvSpPr txBox="1">
            <a:spLocks noChangeArrowheads="1"/>
          </p:cNvSpPr>
          <p:nvPr/>
        </p:nvSpPr>
        <p:spPr bwMode="auto">
          <a:xfrm rot="19378653">
            <a:off x="5913438" y="1128553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>
                <a:solidFill>
                  <a:srgbClr val="C00000"/>
                </a:solidFill>
                <a:cs typeface="Arial" panose="020B0604020202020204" pitchFamily="34" charset="0"/>
              </a:rPr>
              <a:t>~15 </a:t>
            </a:r>
            <a:r>
              <a:rPr lang="en-US" altLang="ru-RU" sz="1400" b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>
                <a:solidFill>
                  <a:srgbClr val="C00000"/>
                </a:solidFill>
                <a:cs typeface="Arial" panose="020B0604020202020204" pitchFamily="34" charset="0"/>
              </a:rPr>
              <a:t>b/sr</a:t>
            </a:r>
            <a:endParaRPr lang="ru-RU" altLang="ru-RU" sz="2000" i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29" name="Line 43"/>
          <p:cNvSpPr>
            <a:spLocks noChangeShapeType="1"/>
          </p:cNvSpPr>
          <p:nvPr/>
        </p:nvSpPr>
        <p:spPr bwMode="auto">
          <a:xfrm>
            <a:off x="6156325" y="1636553"/>
            <a:ext cx="215900" cy="2873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0" name="Text Box 47"/>
          <p:cNvSpPr txBox="1">
            <a:spLocks noChangeArrowheads="1"/>
          </p:cNvSpPr>
          <p:nvPr/>
        </p:nvSpPr>
        <p:spPr bwMode="auto">
          <a:xfrm>
            <a:off x="6805613" y="4410362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~10 </a:t>
            </a:r>
            <a:r>
              <a:rPr lang="en-US" altLang="ru-RU" sz="1400" b="1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/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sr</a:t>
            </a:r>
            <a:endParaRPr lang="ru-RU" altLang="ru-RU" sz="20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31" name="Line 48"/>
          <p:cNvSpPr>
            <a:spLocks noChangeShapeType="1"/>
          </p:cNvSpPr>
          <p:nvPr/>
        </p:nvSpPr>
        <p:spPr bwMode="auto">
          <a:xfrm flipH="1" flipV="1">
            <a:off x="6596063" y="4031863"/>
            <a:ext cx="215900" cy="4318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2" name="Rectangle 26"/>
          <p:cNvSpPr>
            <a:spLocks noChangeArrowheads="1"/>
          </p:cNvSpPr>
          <p:nvPr/>
        </p:nvSpPr>
        <p:spPr bwMode="auto">
          <a:xfrm>
            <a:off x="7453313" y="2609928"/>
            <a:ext cx="1584325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600" b="1" baseline="30000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 dirty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68474" y="52983"/>
            <a:ext cx="8621712" cy="433729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7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puzzle: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each time only limits of </a:t>
            </a:r>
            <a:r>
              <a:rPr lang="el-GR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σ</a:t>
            </a:r>
            <a:r>
              <a:rPr lang="ru-RU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were observed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3339" name="Прямоугольник 1"/>
          <p:cNvSpPr>
            <a:spLocks noChangeArrowheads="1"/>
          </p:cNvSpPr>
          <p:nvPr/>
        </p:nvSpPr>
        <p:spPr bwMode="auto">
          <a:xfrm>
            <a:off x="441450" y="5959337"/>
            <a:ext cx="8448736" cy="723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</a:t>
            </a:r>
            <a:r>
              <a:rPr lang="en-US" alt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 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Drastically improvement of sensitivity in d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He)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 or 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8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pp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  <a:r>
              <a:rPr lang="en-US" altLang="ru-RU" sz="18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</a:p>
          <a:p>
            <a:pPr algn="ctr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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  <a:sym typeface="Marlett" pitchFamily="2" charset="2"/>
              </a:rPr>
              <a:t>  </a:t>
            </a:r>
            <a:r>
              <a:rPr lang="en-US" altLang="ru-RU" sz="1800" b="1" i="1" baseline="30000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11</a:t>
            </a:r>
            <a:r>
              <a:rPr lang="en-US" altLang="ru-RU" sz="1800" b="1" i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 as a projectile and alpha transfer reaction d</a:t>
            </a:r>
            <a:r>
              <a:rPr lang="en-US" altLang="ru-RU" sz="1800" b="1" dirty="0" smtClean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ru-RU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11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Li,</a:t>
            </a:r>
            <a:r>
              <a:rPr lang="en-US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Li)</a:t>
            </a:r>
            <a:r>
              <a:rPr lang="en-US" altLang="ru-RU" sz="1800" b="1" baseline="30000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800" b="1" dirty="0">
                <a:solidFill>
                  <a:schemeClr val="accent6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ru-RU" altLang="ru-RU" sz="18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3334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21456"/>
            <a:ext cx="3646216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739776" y="599863"/>
            <a:ext cx="1511300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i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pp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)</a:t>
            </a:r>
            <a:r>
              <a:rPr lang="en-US" altLang="ru-RU" sz="1600" b="1" baseline="3000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336" name="Rectangle 19"/>
          <p:cNvSpPr>
            <a:spLocks noChangeArrowheads="1"/>
          </p:cNvSpPr>
          <p:nvPr/>
        </p:nvSpPr>
        <p:spPr bwMode="auto">
          <a:xfrm rot="16200000">
            <a:off x="-581818" y="1429540"/>
            <a:ext cx="1727200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Counts/1.5 MeV</a:t>
            </a:r>
            <a:r>
              <a:rPr lang="en-US" altLang="ru-RU" sz="1400" b="1">
                <a:solidFill>
                  <a:srgbClr val="0000FF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</p:txBody>
      </p:sp>
      <p:sp>
        <p:nvSpPr>
          <p:cNvPr id="13337" name="Rectangle 24"/>
          <p:cNvSpPr>
            <a:spLocks noChangeArrowheads="1"/>
          </p:cNvSpPr>
          <p:nvPr/>
        </p:nvSpPr>
        <p:spPr bwMode="auto">
          <a:xfrm>
            <a:off x="2978652" y="1993230"/>
            <a:ext cx="214312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 err="1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Korsheninnikov</a:t>
            </a:r>
            <a:r>
              <a:rPr lang="en-US" altLang="ru-RU" sz="1400" b="1" i="1" dirty="0" smtClean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ru-RU" sz="1400" b="1" i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et al.,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 dirty="0">
                <a:solidFill>
                  <a:srgbClr val="C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PRL 90(2003)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739776" y="1060446"/>
            <a:ext cx="1217612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E=</a:t>
            </a:r>
            <a:r>
              <a:rPr lang="ru-RU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61</a:t>
            </a:r>
            <a:r>
              <a:rPr lang="en-US" altLang="ru-RU" sz="1400" b="1" i="1">
                <a:solidFill>
                  <a:srgbClr val="00206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AMeV</a:t>
            </a:r>
          </a:p>
        </p:txBody>
      </p:sp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8" y="2934416"/>
            <a:ext cx="3643220" cy="257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2"/>
          <p:cNvSpPr txBox="1">
            <a:spLocks noChangeArrowheads="1"/>
          </p:cNvSpPr>
          <p:nvPr/>
        </p:nvSpPr>
        <p:spPr bwMode="auto">
          <a:xfrm rot="19378653">
            <a:off x="1132568" y="3831154"/>
            <a:ext cx="1179512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40000"/>
              </a:spcBef>
              <a:buFontTx/>
              <a:buNone/>
            </a:pPr>
            <a:r>
              <a:rPr lang="en-US" altLang="ru-RU" sz="1600" b="1" dirty="0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~30 </a:t>
            </a:r>
            <a:r>
              <a:rPr lang="en-US" altLang="ru-RU" sz="1400" b="1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/</a:t>
            </a:r>
            <a:r>
              <a:rPr lang="en-US" altLang="ru-RU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sr</a:t>
            </a:r>
            <a:endParaRPr lang="ru-RU" altLang="ru-RU" sz="20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1375455" y="4339154"/>
            <a:ext cx="215900" cy="2873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319741" y="3408168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Nikolskii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endParaRPr lang="en-US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PRC </a:t>
            </a: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2349500" y="2860266"/>
            <a:ext cx="1584325" cy="338554"/>
          </a:xfrm>
          <a:prstGeom prst="rect">
            <a:avLst/>
          </a:prstGeom>
          <a:solidFill>
            <a:srgbClr val="FFFF99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i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d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8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He,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Het)</a:t>
            </a:r>
            <a:r>
              <a:rPr lang="en-US" altLang="ru-RU" sz="1600" b="1" baseline="30000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600" b="1" dirty="0" smtClean="0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</a:t>
            </a:r>
            <a:endParaRPr lang="en-US" altLang="ru-RU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33"/>
          <p:cNvSpPr>
            <a:spLocks noChangeArrowheads="1"/>
          </p:cNvSpPr>
          <p:nvPr/>
        </p:nvSpPr>
        <p:spPr bwMode="auto">
          <a:xfrm>
            <a:off x="5692376" y="5126191"/>
            <a:ext cx="220083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aseline="30000" dirty="0" smtClean="0">
                <a:solidFill>
                  <a:schemeClr val="accent5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7</a:t>
            </a:r>
            <a:r>
              <a:rPr lang="en-US" altLang="ru-RU" sz="1400" dirty="0" smtClean="0">
                <a:solidFill>
                  <a:schemeClr val="accent5">
                    <a:lumMod val="10000"/>
                  </a:schemeClr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H missing mass (MeV)</a:t>
            </a:r>
            <a:endParaRPr lang="en-US" altLang="ru-RU" sz="1400" dirty="0">
              <a:solidFill>
                <a:schemeClr val="accent5">
                  <a:lumMod val="10000"/>
                </a:schemeClr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999" y="5539774"/>
            <a:ext cx="4855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Caamaño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en-US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PRL 99(2007)  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C(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He,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r>
              <a:rPr lang="en-US" altLang="en-US" sz="1600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1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16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==&gt;</a:t>
            </a:r>
            <a:endParaRPr lang="ru-RU" sz="1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21"/>
          <p:cNvGrpSpPr>
            <a:grpSpLocks/>
          </p:cNvGrpSpPr>
          <p:nvPr/>
        </p:nvGrpSpPr>
        <p:grpSpPr bwMode="auto">
          <a:xfrm>
            <a:off x="4962255" y="5430432"/>
            <a:ext cx="4002233" cy="518848"/>
            <a:chOff x="2786050" y="3429000"/>
            <a:chExt cx="3777522" cy="526820"/>
          </a:xfrm>
        </p:grpSpPr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2786050" y="3500438"/>
              <a:ext cx="950467" cy="40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 = 0.57</a:t>
              </a:r>
            </a:p>
          </p:txBody>
        </p:sp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3571868" y="3429000"/>
              <a:ext cx="560113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+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0.42</a:t>
              </a:r>
            </a:p>
          </p:txBody>
        </p:sp>
        <p:sp>
          <p:nvSpPr>
            <p:cNvPr id="47" name="TextBox 46"/>
            <p:cNvSpPr txBox="1">
              <a:spLocks noChangeArrowheads="1"/>
            </p:cNvSpPr>
            <p:nvPr/>
          </p:nvSpPr>
          <p:spPr bwMode="auto">
            <a:xfrm>
              <a:off x="3571868" y="3643314"/>
              <a:ext cx="526827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0.21</a:t>
              </a:r>
            </a:p>
          </p:txBody>
        </p: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4071934" y="3500438"/>
              <a:ext cx="1542110" cy="40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MeV,  </a:t>
              </a:r>
              <a:r>
                <a:rPr lang="el-GR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Γ</a:t>
              </a:r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= 0.09</a:t>
              </a:r>
            </a:p>
          </p:txBody>
        </p:sp>
        <p:sp>
          <p:nvSpPr>
            <p:cNvPr id="49" name="TextBox 48"/>
            <p:cNvSpPr txBox="1">
              <a:spLocks noChangeArrowheads="1"/>
            </p:cNvSpPr>
            <p:nvPr/>
          </p:nvSpPr>
          <p:spPr bwMode="auto">
            <a:xfrm>
              <a:off x="5429256" y="3429000"/>
              <a:ext cx="560113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+</a:t>
              </a:r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0.94</a:t>
              </a: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>
              <a:off x="5429256" y="3643314"/>
              <a:ext cx="526827" cy="31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-0.06</a:t>
              </a:r>
            </a:p>
          </p:txBody>
        </p:sp>
        <p:sp>
          <p:nvSpPr>
            <p:cNvPr id="51" name="Прямоугольник 50"/>
            <p:cNvSpPr>
              <a:spLocks noChangeArrowheads="1"/>
            </p:cNvSpPr>
            <p:nvPr/>
          </p:nvSpPr>
          <p:spPr bwMode="auto">
            <a:xfrm>
              <a:off x="5929322" y="3500438"/>
              <a:ext cx="634250" cy="40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24541</TotalTime>
  <Words>2001</Words>
  <Application>Microsoft Office PowerPoint</Application>
  <PresentationFormat>Экран (4:3)</PresentationFormat>
  <Paragraphs>436</Paragraphs>
  <Slides>22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Comic Sans MS</vt:lpstr>
      <vt:lpstr>Lucida Sans Unicode</vt:lpstr>
      <vt:lpstr>Marlett</vt:lpstr>
      <vt:lpstr>Symbol</vt:lpstr>
      <vt:lpstr>Tahoma</vt:lpstr>
      <vt:lpstr>Times</vt:lpstr>
      <vt:lpstr>Times New Roman</vt:lpstr>
      <vt:lpstr>Times New Roman Special G1</vt:lpstr>
      <vt:lpstr>Verdana</vt:lpstr>
      <vt:lpstr>Wingdings</vt:lpstr>
      <vt:lpstr>Шары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JINR, 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Gurgen Ter-Akopian</dc:creator>
  <cp:lastModifiedBy>Андрей</cp:lastModifiedBy>
  <cp:revision>1362</cp:revision>
  <cp:lastPrinted>2014-02-25T05:57:01Z</cp:lastPrinted>
  <dcterms:created xsi:type="dcterms:W3CDTF">2004-12-11T16:10:41Z</dcterms:created>
  <dcterms:modified xsi:type="dcterms:W3CDTF">2017-06-13T15:20:00Z</dcterms:modified>
</cp:coreProperties>
</file>