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4" r:id="rId2"/>
    <p:sldId id="471" r:id="rId3"/>
    <p:sldId id="440" r:id="rId4"/>
    <p:sldId id="470" r:id="rId5"/>
    <p:sldId id="473" r:id="rId6"/>
    <p:sldId id="381" r:id="rId7"/>
    <p:sldId id="475" r:id="rId8"/>
    <p:sldId id="361" r:id="rId9"/>
    <p:sldId id="426" r:id="rId10"/>
    <p:sldId id="455" r:id="rId11"/>
    <p:sldId id="423" r:id="rId12"/>
    <p:sldId id="427" r:id="rId13"/>
    <p:sldId id="479" r:id="rId14"/>
    <p:sldId id="429" r:id="rId15"/>
    <p:sldId id="478" r:id="rId16"/>
    <p:sldId id="360" r:id="rId17"/>
    <p:sldId id="418" r:id="rId18"/>
    <p:sldId id="482" r:id="rId19"/>
    <p:sldId id="437" r:id="rId20"/>
    <p:sldId id="442" r:id="rId21"/>
    <p:sldId id="444" r:id="rId22"/>
    <p:sldId id="463" r:id="rId23"/>
    <p:sldId id="464" r:id="rId24"/>
    <p:sldId id="453" r:id="rId25"/>
    <p:sldId id="480" r:id="rId26"/>
    <p:sldId id="466" r:id="rId27"/>
    <p:sldId id="481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38A3"/>
    <a:srgbClr val="006600"/>
    <a:srgbClr val="FF33CC"/>
    <a:srgbClr val="CC66FF"/>
    <a:srgbClr val="0000CC"/>
    <a:srgbClr val="990099"/>
    <a:srgbClr val="FFFFFF"/>
    <a:srgbClr val="FFCCCC"/>
    <a:srgbClr val="FF3300"/>
    <a:srgbClr val="B74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8934" autoAdjust="0"/>
  </p:normalViewPr>
  <p:slideViewPr>
    <p:cSldViewPr snapToGrid="0">
      <p:cViewPr varScale="1">
        <p:scale>
          <a:sx n="73" d="100"/>
          <a:sy n="73" d="100"/>
        </p:scale>
        <p:origin x="-11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B08F79-3761-40D6-BFF2-FD76B00D8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FAAD75-BFCA-4097-9A88-AAFF63100A3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4183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7A523-6BAF-4B0A-B432-656D79DB39F1}" type="slidenum">
              <a:rPr lang="en-US" altLang="ru-RU" smtClean="0">
                <a:solidFill>
                  <a:srgbClr val="000000"/>
                </a:solidFill>
              </a:rPr>
              <a:pPr/>
              <a:t>14</a:t>
            </a:fld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1493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B08F79-3761-40D6-BFF2-FD76B00D82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86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16084-AEAD-4F3B-A517-109501EF1DB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9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796B1E7-BAC8-40A8-80D8-CB37AEB9D970}" type="slidenum">
              <a:rPr lang="en-US" altLang="ru-RU" sz="1200"/>
              <a:pPr algn="r" eaLnBrk="1" hangingPunct="1"/>
              <a:t>24</a:t>
            </a:fld>
            <a:endParaRPr lang="en-US" altLang="ru-RU" sz="120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425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643562F-8CF0-45F1-BEF6-FED4B076FAD1}" type="slidenum">
              <a:rPr lang="en-US" altLang="ru-RU" smtClean="0"/>
              <a:pPr algn="r" eaLnBrk="1" hangingPunct="1"/>
              <a:t>27</a:t>
            </a:fld>
            <a:endParaRPr lang="en-US" alt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2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3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55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DEAC1-6D76-4593-9181-A12160EF1DF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952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832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2E6A-B84C-418D-B70D-3D9FE66504A1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7650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F7F452C-845F-46EB-AC4D-ABB8BB3A3F2A}" type="slidenum">
              <a:rPr lang="en-US" altLang="ru-RU" smtClean="0"/>
              <a:pPr algn="r" eaLnBrk="1" hangingPunct="1"/>
              <a:t>10</a:t>
            </a:fld>
            <a:endParaRPr lang="en-US" altLang="ru-RU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4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DBDCE-BBAA-44FD-AEDD-3D932E5134F7}" type="slidenum">
              <a:rPr lang="en-US" altLang="ru-RU" smtClean="0"/>
              <a:pPr/>
              <a:t>11</a:t>
            </a:fld>
            <a:endParaRPr lang="en-US" altLang="ru-RU" dirty="0" smtClean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4428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899C2-824F-4EB9-AD6A-41BBAB6CD2DC}" type="slidenum">
              <a:rPr lang="en-US" smtClean="0"/>
              <a:pPr/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14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DF9B-DD28-4B97-A778-00D9548C33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77933-03A3-4320-A087-3C27AA5F6C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FB76-7073-4C86-827C-988D1142C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7142A-0CEA-4E0D-9DF4-5E1C3D248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C9622-315C-4258-858E-E4D1C005B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D54F7-9AD8-4ED2-916A-4381A781A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4BCD-15E9-4CD2-BE82-B7E9974ED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95FB-153F-4AEE-97AE-603EAC5CA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5E34-79A8-439F-9DF6-AA8DEB70D0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5296A-6198-42BF-8BEE-E28325E5E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EA4EB-97E0-4AAB-871D-4B276515ED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1556-9248-4B02-8A48-49B1FD167A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AB38-85A1-4DC9-811B-D7FE4B7AA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DB40-37BB-445F-B493-C21E54368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091A949-AC06-4F09-9A9E-F5665FCCE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1524" y="112542"/>
            <a:ext cx="7658100" cy="759655"/>
          </a:xfrm>
        </p:spPr>
        <p:txBody>
          <a:bodyPr/>
          <a:lstStyle/>
          <a:p>
            <a:pPr eaLnBrk="1" hangingPunct="1"/>
            <a:r>
              <a:rPr lang="en-GB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TATUS OF THE DC-280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  <a:b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</a:t>
            </a:r>
            <a:r>
              <a:rPr lang="en-US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of  Super </a:t>
            </a:r>
            <a:r>
              <a:rPr lang="en-US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</a:t>
            </a:r>
            <a:r>
              <a:rPr lang="en-US" alt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 </a:t>
            </a: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SHEF)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1474" y="916956"/>
            <a:ext cx="6778197" cy="571500"/>
          </a:xfrm>
        </p:spPr>
        <p:txBody>
          <a:bodyPr anchor="ctr"/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G.G.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Gulbekian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S.N.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Dmitriev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Yu.Ts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B.N.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Gikal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I.V.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Kalagin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S.L.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Bogomolov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Ivanenko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Kazarinov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Ivanov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Osipov</a:t>
            </a:r>
            <a:endParaRPr lang="ru-RU" altLang="ru-RU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419475" y="6469063"/>
            <a:ext cx="2222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1" i="1" dirty="0" smtClean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PAC, </a:t>
            </a:r>
            <a:r>
              <a:rPr lang="en-US" sz="1600" b="1" i="1" dirty="0" err="1" smtClean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600" b="1" i="1" dirty="0" smtClean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sz="1600" b="1" i="1" dirty="0">
              <a:solidFill>
                <a:srgbClr val="CC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4959" y="5853510"/>
            <a:ext cx="85312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buFontTx/>
              <a:buNone/>
            </a:pPr>
            <a:r>
              <a:rPr lang="en-US" altLang="ru-RU" dirty="0"/>
              <a:t> </a:t>
            </a:r>
            <a:r>
              <a:rPr lang="en-US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FLEROV LABORATORY of  NUCLEAR REACTIONS</a:t>
            </a:r>
          </a:p>
          <a:p>
            <a:pPr algn="ctr">
              <a:buFontTx/>
              <a:buNone/>
            </a:pPr>
            <a:r>
              <a:rPr lang="en-US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</a:t>
            </a:r>
            <a:r>
              <a:rPr lang="en-US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</a:p>
        </p:txBody>
      </p:sp>
      <p:pic>
        <p:nvPicPr>
          <p:cNvPr id="15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911" y="1512136"/>
            <a:ext cx="4810116" cy="393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741941" y="5376457"/>
            <a:ext cx="2141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Igor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Kalagin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9107"/>
          <a:stretch/>
        </p:blipFill>
        <p:spPr bwMode="auto">
          <a:xfrm>
            <a:off x="6186694" y="460089"/>
            <a:ext cx="2193635" cy="162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188723" y="0"/>
            <a:ext cx="5340486" cy="390525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of</a:t>
            </a:r>
            <a:r>
              <a:rPr lang="ru-RU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ДЦ-280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65297"/>
              </p:ext>
            </p:extLst>
          </p:nvPr>
        </p:nvGraphicFramePr>
        <p:xfrm>
          <a:off x="351895" y="453478"/>
          <a:ext cx="5120229" cy="2027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449"/>
                <a:gridCol w="2121780"/>
              </a:tblGrid>
              <a:tr h="253464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Size of magnet yoke L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76х4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08х4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84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b="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53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Pole diameter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 between central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plugs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Valley/hill gap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500/208 mm/mm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weight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 power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Maximal current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905 A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3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0.6÷1.3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293" y="2501949"/>
            <a:ext cx="4912832" cy="376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3747" y="6267014"/>
            <a:ext cx="4606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DC</a:t>
            </a:r>
            <a:r>
              <a:rPr lang="ru-RU" sz="1600" dirty="0" smtClean="0">
                <a:solidFill>
                  <a:schemeClr val="bg1"/>
                </a:solidFill>
                <a:cs typeface="Arial" charset="0"/>
              </a:rPr>
              <a:t>-280</a:t>
            </a: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 magnet at the FLNR</a:t>
            </a:r>
            <a:r>
              <a:rPr lang="ru-RU" sz="16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cs typeface="Arial" charset="0"/>
              </a:rPr>
              <a:t>February</a:t>
            </a:r>
            <a:r>
              <a:rPr lang="ru-RU" sz="1600" dirty="0" smtClean="0">
                <a:solidFill>
                  <a:schemeClr val="bg1"/>
                </a:solidFill>
                <a:cs typeface="Arial" charset="0"/>
              </a:rPr>
              <a:t> 2017</a:t>
            </a:r>
            <a:endParaRPr lang="ru-RU" sz="160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6095" y="2195086"/>
            <a:ext cx="2489955" cy="186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16228" y="4023945"/>
            <a:ext cx="3334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at the NKMZ, Ukraine (2014)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77148" y="6087404"/>
            <a:ext cx="3308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assembling (November 2016)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3381" r="9043" b="11461"/>
          <a:stretch/>
        </p:blipFill>
        <p:spPr>
          <a:xfrm>
            <a:off x="5811032" y="4408464"/>
            <a:ext cx="2944960" cy="17136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76401" y="1867446"/>
            <a:ext cx="26174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DC-280- isochronous cyclotron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3386" y="6488668"/>
            <a:ext cx="3692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coils made in N&amp;V, Romania (2016)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63952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295422" y="0"/>
            <a:ext cx="86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trimming coils</a:t>
            </a:r>
            <a:endParaRPr lang="en-US" alt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55985"/>
              </p:ext>
            </p:extLst>
          </p:nvPr>
        </p:nvGraphicFramePr>
        <p:xfrm>
          <a:off x="910042" y="5373011"/>
          <a:ext cx="3516694" cy="640080"/>
        </p:xfrm>
        <a:graphic>
          <a:graphicData uri="http://schemas.openxmlformats.org/drawingml/2006/table">
            <a:tbl>
              <a:tblPr/>
              <a:tblGrid>
                <a:gridCol w="2989446"/>
                <a:gridCol w="527248"/>
              </a:tblGrid>
              <a:tr h="0">
                <a:tc>
                  <a:txBody>
                    <a:bodyPr/>
                    <a:lstStyle/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</a:rPr>
                        <a:t>Number of radial trimming coils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15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</a:rPr>
                        <a:t>Number of azimuthal trimming coils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/>
                          <a:ea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3517" y="893324"/>
            <a:ext cx="3461571" cy="162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3517" y="3261789"/>
            <a:ext cx="29654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42165" y="2519464"/>
            <a:ext cx="2840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a typeface="Times New Roman"/>
              </a:rPr>
              <a:t>Block </a:t>
            </a:r>
            <a:r>
              <a:rPr lang="en-US" sz="1600" dirty="0">
                <a:solidFill>
                  <a:schemeClr val="bg1"/>
                </a:solidFill>
                <a:ea typeface="Times New Roman"/>
              </a:rPr>
              <a:t>of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Times New Roman"/>
              </a:rPr>
              <a:t>radial </a:t>
            </a:r>
            <a:r>
              <a:rPr lang="en-US" sz="1600" dirty="0">
                <a:solidFill>
                  <a:schemeClr val="bg1"/>
                </a:solidFill>
                <a:latin typeface="Arial"/>
                <a:ea typeface="Times New Roman"/>
              </a:rPr>
              <a:t>trimming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Times New Roman"/>
              </a:rPr>
              <a:t>coils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(EVPU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smtClean="0">
                <a:solidFill>
                  <a:schemeClr val="bg1"/>
                </a:solidFill>
              </a:rPr>
              <a:t>Slovakia)</a:t>
            </a:r>
            <a:endParaRPr lang="en-US" sz="1600" dirty="0" smtClean="0">
              <a:solidFill>
                <a:schemeClr val="bg1"/>
              </a:solidFill>
              <a:latin typeface="Arial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7405" y="5428316"/>
            <a:ext cx="3425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ea typeface="Times New Roman"/>
              </a:rPr>
              <a:t>Blocks of azimuthal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Times New Roman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ea typeface="Times New Roman"/>
              </a:rPr>
              <a:t>trimming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ea typeface="Times New Roman"/>
              </a:rPr>
              <a:t>coils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ea typeface="Times New Roman"/>
              </a:rPr>
              <a:t>(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GKMP</a:t>
            </a:r>
            <a:r>
              <a:rPr lang="en-GB" sz="16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Bryansk, 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Russia)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11086" y="1062601"/>
            <a:ext cx="5114606" cy="3955887"/>
            <a:chOff x="88728" y="1192888"/>
            <a:chExt cx="5114606" cy="3955887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2" t="3519" r="11456"/>
            <a:stretch>
              <a:fillRect/>
            </a:stretch>
          </p:blipFill>
          <p:spPr bwMode="auto">
            <a:xfrm>
              <a:off x="88728" y="1706394"/>
              <a:ext cx="5114606" cy="344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2700896" y="1192888"/>
              <a:ext cx="20821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600" dirty="0" smtClean="0">
                  <a:latin typeface="Arial"/>
                  <a:ea typeface="Times New Roman"/>
                </a:rPr>
                <a:t>Radial </a:t>
              </a:r>
              <a:r>
                <a:rPr lang="en-US" sz="1600" dirty="0">
                  <a:latin typeface="Arial"/>
                  <a:ea typeface="Times New Roman"/>
                </a:rPr>
                <a:t>trimming coils</a:t>
              </a:r>
              <a:endParaRPr lang="ru-RU" sz="1600" dirty="0">
                <a:latin typeface="Arial"/>
                <a:ea typeface="Times New Roman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8728" y="1202273"/>
              <a:ext cx="23952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ea typeface="Times New Roman"/>
                </a:rPr>
                <a:t>Azimuthal </a:t>
              </a:r>
              <a:r>
                <a:rPr lang="en-US" sz="1600" dirty="0">
                  <a:ea typeface="Times New Roman"/>
                </a:rPr>
                <a:t>trimming coils</a:t>
              </a:r>
              <a:endParaRPr lang="ru-RU" sz="1600" dirty="0"/>
            </a:p>
          </p:txBody>
        </p:sp>
        <p:cxnSp>
          <p:nvCxnSpPr>
            <p:cNvPr id="12" name="Прямая со стрелкой 21"/>
            <p:cNvCxnSpPr>
              <a:cxnSpLocks noChangeShapeType="1"/>
              <a:stCxn id="5" idx="2"/>
            </p:cNvCxnSpPr>
            <p:nvPr/>
          </p:nvCxnSpPr>
          <p:spPr bwMode="auto">
            <a:xfrm flipH="1">
              <a:off x="2700896" y="1531442"/>
              <a:ext cx="1041060" cy="1127352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cxnSp>
          <p:nvCxnSpPr>
            <p:cNvPr id="14" name="Прямая со стрелкой 21"/>
            <p:cNvCxnSpPr>
              <a:cxnSpLocks noChangeShapeType="1"/>
              <a:stCxn id="6" idx="2"/>
            </p:cNvCxnSpPr>
            <p:nvPr/>
          </p:nvCxnSpPr>
          <p:spPr bwMode="auto">
            <a:xfrm>
              <a:off x="1286332" y="1540827"/>
              <a:ext cx="629265" cy="1117967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1800" y="828675"/>
            <a:ext cx="63293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95422" y="101084"/>
            <a:ext cx="86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chamber of the DC-280 magnet</a:t>
            </a:r>
            <a:endParaRPr lang="en-US" alt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4976" y="5006975"/>
            <a:ext cx="6063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chamber has been manufactured at the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NKMZ plant.</a:t>
            </a:r>
          </a:p>
          <a:p>
            <a:pPr algn="ctr"/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Vacuum tests have been made at the FLNR (2016)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9309" y="5684025"/>
            <a:ext cx="3032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vacuum is 10</a:t>
            </a:r>
            <a:r>
              <a:rPr lang="en-GB" kern="800" baseline="300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 err="1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95422" y="101084"/>
            <a:ext cx="86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measurements</a:t>
            </a:r>
            <a:endParaRPr lang="en-US" alt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467" y="4733338"/>
            <a:ext cx="8363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magnetometer with 1</a:t>
            </a:r>
            <a:r>
              <a:rPr lang="ru-RU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Hall probes has been </a:t>
            </a:r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developed at the FLNR 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was manufactured at the SPA 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“ATOM”, </a:t>
            </a:r>
            <a:r>
              <a:rPr lang="en-US" sz="1600" kern="800" dirty="0" err="1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azimuthal motions are carried by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pneumatic engines with using toothed belt for azimuthal stepping. 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Measuring </a:t>
            </a:r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accuracy of 10</a:t>
            </a:r>
            <a:r>
              <a:rPr lang="en-GB" sz="1600" kern="800" baseline="30000" dirty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Actual period of magnetic field measurements: June - August of 2017. </a:t>
            </a:r>
          </a:p>
          <a:p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The delay in the beginning of the measurements has been cased by the delay in obtaining permission from federal supervisory authorities on connection the magnet to the power supply.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3084948" y="589223"/>
            <a:ext cx="5870140" cy="4209645"/>
            <a:chOff x="2081719" y="562749"/>
            <a:chExt cx="5870140" cy="4209645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2081719" y="562749"/>
              <a:ext cx="5870140" cy="4209645"/>
              <a:chOff x="2198451" y="485280"/>
              <a:chExt cx="5870140" cy="4209645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9"/>
              <a:stretch/>
            </p:blipFill>
            <p:spPr>
              <a:xfrm>
                <a:off x="2198451" y="485280"/>
                <a:ext cx="5112828" cy="4209645"/>
              </a:xfrm>
              <a:prstGeom prst="rect">
                <a:avLst/>
              </a:prstGeom>
            </p:spPr>
          </p:pic>
          <p:cxnSp>
            <p:nvCxnSpPr>
              <p:cNvPr id="6" name="Прямая со стрелкой 21"/>
              <p:cNvCxnSpPr>
                <a:cxnSpLocks noChangeShapeType="1"/>
                <a:stCxn id="9" idx="2"/>
              </p:cNvCxnSpPr>
              <p:nvPr/>
            </p:nvCxnSpPr>
            <p:spPr bwMode="auto">
              <a:xfrm flipH="1">
                <a:off x="5428110" y="1978473"/>
                <a:ext cx="1874887" cy="461665"/>
              </a:xfrm>
              <a:prstGeom prst="straightConnector1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9" name="Прямоугольник 8"/>
              <p:cNvSpPr/>
              <p:nvPr/>
            </p:nvSpPr>
            <p:spPr>
              <a:xfrm>
                <a:off x="6537403" y="1609141"/>
                <a:ext cx="15311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kern="800" dirty="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Magnetometer</a:t>
                </a:r>
                <a:endParaRPr lang="ru-RU" dirty="0"/>
              </a:p>
            </p:txBody>
          </p:sp>
          <p:cxnSp>
            <p:nvCxnSpPr>
              <p:cNvPr id="11" name="Прямая со стрелкой 21"/>
              <p:cNvCxnSpPr>
                <a:cxnSpLocks noChangeShapeType="1"/>
                <a:stCxn id="12" idx="0"/>
              </p:cNvCxnSpPr>
              <p:nvPr/>
            </p:nvCxnSpPr>
            <p:spPr bwMode="auto">
              <a:xfrm flipH="1" flipV="1">
                <a:off x="2480553" y="2159893"/>
                <a:ext cx="2159521" cy="1909144"/>
              </a:xfrm>
              <a:prstGeom prst="straightConnector1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2" name="Прямоугольник 11"/>
              <p:cNvSpPr/>
              <p:nvPr/>
            </p:nvSpPr>
            <p:spPr>
              <a:xfrm>
                <a:off x="3852038" y="4069037"/>
                <a:ext cx="15760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kern="800" dirty="0" smtClean="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Bottom sectors</a:t>
                </a:r>
                <a:endParaRPr lang="ru-RU" dirty="0"/>
              </a:p>
            </p:txBody>
          </p:sp>
          <p:cxnSp>
            <p:nvCxnSpPr>
              <p:cNvPr id="13" name="Прямая со стрелкой 21"/>
              <p:cNvCxnSpPr>
                <a:cxnSpLocks noChangeShapeType="1"/>
                <a:stCxn id="12" idx="0"/>
              </p:cNvCxnSpPr>
              <p:nvPr/>
            </p:nvCxnSpPr>
            <p:spPr bwMode="auto">
              <a:xfrm flipV="1">
                <a:off x="4640074" y="2509736"/>
                <a:ext cx="1630353" cy="1559301"/>
              </a:xfrm>
              <a:prstGeom prst="straightConnector1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" name="Прямоугольник 18"/>
            <p:cNvSpPr/>
            <p:nvPr/>
          </p:nvSpPr>
          <p:spPr>
            <a:xfrm>
              <a:off x="3819213" y="603576"/>
              <a:ext cx="1239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GB" kern="800" dirty="0" smtClean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Top sectors</a:t>
              </a:r>
              <a:endParaRPr lang="ru-RU" dirty="0"/>
            </a:p>
          </p:txBody>
        </p:sp>
        <p:cxnSp>
          <p:nvCxnSpPr>
            <p:cNvPr id="20" name="Прямая со стрелкой 21"/>
            <p:cNvCxnSpPr>
              <a:cxnSpLocks noChangeShapeType="1"/>
              <a:stCxn id="19" idx="2"/>
            </p:cNvCxnSpPr>
            <p:nvPr/>
          </p:nvCxnSpPr>
          <p:spPr bwMode="auto">
            <a:xfrm flipH="1">
              <a:off x="2416836" y="972908"/>
              <a:ext cx="2022066" cy="63856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23" name="Прямая со стрелкой 21"/>
            <p:cNvCxnSpPr>
              <a:cxnSpLocks noChangeShapeType="1"/>
            </p:cNvCxnSpPr>
            <p:nvPr/>
          </p:nvCxnSpPr>
          <p:spPr bwMode="auto">
            <a:xfrm>
              <a:off x="4413962" y="972908"/>
              <a:ext cx="1834859" cy="62588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17" y="1274323"/>
            <a:ext cx="2351838" cy="1612689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33500" y="2971209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Example: 3D field map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040974" y="3864988"/>
            <a:ext cx="14414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 smtClean="0">
                <a:latin typeface="TimesNewRoman-Identity-H"/>
              </a:rPr>
              <a:t>Toothed </a:t>
            </a:r>
            <a:r>
              <a:rPr lang="en-GB" dirty="0">
                <a:latin typeface="TimesNewRoman-Identity-H"/>
              </a:rPr>
              <a:t>belt</a:t>
            </a:r>
            <a:endParaRPr lang="ru-RU" dirty="0"/>
          </a:p>
        </p:txBody>
      </p:sp>
      <p:cxnSp>
        <p:nvCxnSpPr>
          <p:cNvPr id="40" name="Прямая со стрелкой 21"/>
          <p:cNvCxnSpPr>
            <a:cxnSpLocks noChangeShapeType="1"/>
            <a:stCxn id="39" idx="0"/>
          </p:cNvCxnSpPr>
          <p:nvPr/>
        </p:nvCxnSpPr>
        <p:spPr bwMode="auto">
          <a:xfrm flipH="1" flipV="1">
            <a:off x="3359092" y="3291933"/>
            <a:ext cx="402625" cy="57305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7825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16" name="Группа 37915"/>
          <p:cNvGrpSpPr/>
          <p:nvPr/>
        </p:nvGrpSpPr>
        <p:grpSpPr>
          <a:xfrm>
            <a:off x="182691" y="582613"/>
            <a:ext cx="5697603" cy="6183983"/>
            <a:chOff x="182691" y="582613"/>
            <a:chExt cx="5697603" cy="6183983"/>
          </a:xfrm>
        </p:grpSpPr>
        <p:grpSp>
          <p:nvGrpSpPr>
            <p:cNvPr id="37905" name="Группа 37904"/>
            <p:cNvGrpSpPr/>
            <p:nvPr/>
          </p:nvGrpSpPr>
          <p:grpSpPr>
            <a:xfrm>
              <a:off x="182691" y="582613"/>
              <a:ext cx="5697603" cy="6183983"/>
              <a:chOff x="182691" y="582613"/>
              <a:chExt cx="5697603" cy="6183983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182691" y="582613"/>
                <a:ext cx="5697603" cy="6183983"/>
                <a:chOff x="182691" y="582613"/>
                <a:chExt cx="5697603" cy="6183983"/>
              </a:xfrm>
            </p:grpSpPr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2691" y="582613"/>
                  <a:ext cx="5697603" cy="6183983"/>
                </a:xfrm>
                <a:prstGeom prst="rect">
                  <a:avLst/>
                </a:prstGeom>
              </p:spPr>
            </p:pic>
            <p:sp>
              <p:nvSpPr>
                <p:cNvPr id="37892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2743361" y="4382526"/>
                  <a:ext cx="188484" cy="985363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789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455230" y="5367890"/>
                  <a:ext cx="576262" cy="37623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ru-RU" dirty="0">
                      <a:solidFill>
                        <a:srgbClr val="FF3300"/>
                      </a:solidFill>
                    </a:rPr>
                    <a:t>3F</a:t>
                  </a:r>
                  <a:r>
                    <a:rPr lang="en-US" altLang="ru-RU" baseline="-25000" dirty="0">
                      <a:solidFill>
                        <a:srgbClr val="FF3300"/>
                      </a:solidFill>
                    </a:rPr>
                    <a:t>rf</a:t>
                  </a:r>
                  <a:endParaRPr lang="ru-RU" altLang="ru-RU" baseline="-25000" dirty="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37894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596371" y="4221163"/>
                  <a:ext cx="215900" cy="1404274"/>
                </a:xfrm>
                <a:prstGeom prst="line">
                  <a:avLst/>
                </a:prstGeom>
                <a:noFill/>
                <a:ln w="9525">
                  <a:solidFill>
                    <a:srgbClr val="FF33CC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789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596371" y="5625437"/>
                  <a:ext cx="576263" cy="376238"/>
                </a:xfrm>
                <a:prstGeom prst="rect">
                  <a:avLst/>
                </a:prstGeom>
                <a:noFill/>
                <a:ln w="9525">
                  <a:solidFill>
                    <a:srgbClr val="FF33CC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ru-RU" dirty="0" err="1">
                      <a:solidFill>
                        <a:srgbClr val="FF33CC"/>
                      </a:solidFill>
                    </a:rPr>
                    <a:t>F</a:t>
                  </a:r>
                  <a:r>
                    <a:rPr lang="en-US" altLang="ru-RU" baseline="-25000" dirty="0" err="1">
                      <a:solidFill>
                        <a:srgbClr val="FF33CC"/>
                      </a:solidFill>
                    </a:rPr>
                    <a:t>rf</a:t>
                  </a:r>
                  <a:endParaRPr lang="ru-RU" altLang="ru-RU" baseline="-25000" dirty="0">
                    <a:solidFill>
                      <a:srgbClr val="FF33CC"/>
                    </a:solidFill>
                  </a:endParaRPr>
                </a:p>
              </p:txBody>
            </p:sp>
          </p:grpSp>
          <p:grpSp>
            <p:nvGrpSpPr>
              <p:cNvPr id="37904" name="Группа 37903"/>
              <p:cNvGrpSpPr/>
              <p:nvPr/>
            </p:nvGrpSpPr>
            <p:grpSpPr>
              <a:xfrm>
                <a:off x="3062086" y="3792104"/>
                <a:ext cx="1055016" cy="1061998"/>
                <a:chOff x="3062086" y="3792104"/>
                <a:chExt cx="1055016" cy="1061998"/>
              </a:xfrm>
            </p:grpSpPr>
            <p:cxnSp>
              <p:nvCxnSpPr>
                <p:cNvPr id="20" name="Прямая соединительная линия 19"/>
                <p:cNvCxnSpPr/>
                <p:nvPr/>
              </p:nvCxnSpPr>
              <p:spPr bwMode="auto">
                <a:xfrm flipH="1" flipV="1">
                  <a:off x="3535705" y="4660435"/>
                  <a:ext cx="520731" cy="193667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 bwMode="auto">
                <a:xfrm flipH="1" flipV="1">
                  <a:off x="3398876" y="4563439"/>
                  <a:ext cx="136829" cy="93643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Прямая соединительная линия 33"/>
                <p:cNvCxnSpPr/>
                <p:nvPr/>
              </p:nvCxnSpPr>
              <p:spPr bwMode="auto">
                <a:xfrm flipH="1" flipV="1">
                  <a:off x="3062086" y="3823003"/>
                  <a:ext cx="336792" cy="737088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auto">
                <a:xfrm flipH="1" flipV="1">
                  <a:off x="3926827" y="4222268"/>
                  <a:ext cx="190275" cy="53500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auto">
                <a:xfrm flipH="1" flipV="1">
                  <a:off x="3827590" y="4125434"/>
                  <a:ext cx="96719" cy="92915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auto">
                <a:xfrm flipH="1" flipV="1">
                  <a:off x="3122752" y="3792104"/>
                  <a:ext cx="704839" cy="337414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1876829" y="2598585"/>
                <a:ext cx="1055016" cy="1061998"/>
                <a:chOff x="3062086" y="3792104"/>
                <a:chExt cx="1055016" cy="1061998"/>
              </a:xfrm>
              <a:scene3d>
                <a:camera prst="orthographicFront">
                  <a:rot lat="0" lon="0" rev="10800000"/>
                </a:camera>
                <a:lightRig rig="threePt" dir="t"/>
              </a:scene3d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auto">
                <a:xfrm flipH="1" flipV="1">
                  <a:off x="3535705" y="4660435"/>
                  <a:ext cx="520731" cy="193667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auto">
                <a:xfrm flipH="1" flipV="1">
                  <a:off x="3398876" y="4563439"/>
                  <a:ext cx="136829" cy="93643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auto">
                <a:xfrm flipH="1" flipV="1">
                  <a:off x="3062086" y="3823003"/>
                  <a:ext cx="336792" cy="737088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auto">
                <a:xfrm flipH="1" flipV="1">
                  <a:off x="3926827" y="4222268"/>
                  <a:ext cx="190275" cy="535000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auto">
                <a:xfrm flipH="1" flipV="1">
                  <a:off x="3827590" y="4125434"/>
                  <a:ext cx="96719" cy="92915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auto">
                <a:xfrm flipH="1" flipV="1">
                  <a:off x="3122752" y="3792104"/>
                  <a:ext cx="704839" cy="337414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FF33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37907" name="Прямая соединительная линия 37906"/>
            <p:cNvCxnSpPr/>
            <p:nvPr/>
          </p:nvCxnSpPr>
          <p:spPr bwMode="auto">
            <a:xfrm flipH="1" flipV="1">
              <a:off x="2980490" y="3823003"/>
              <a:ext cx="42367" cy="8671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Прямая соединительная линия 66"/>
            <p:cNvCxnSpPr/>
            <p:nvPr/>
          </p:nvCxnSpPr>
          <p:spPr bwMode="auto">
            <a:xfrm flipV="1">
              <a:off x="2739052" y="3823003"/>
              <a:ext cx="238920" cy="8340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913" name="Дуга 37912"/>
            <p:cNvSpPr/>
            <p:nvPr/>
          </p:nvSpPr>
          <p:spPr bwMode="auto">
            <a:xfrm>
              <a:off x="1999179" y="2511212"/>
              <a:ext cx="1950837" cy="2170624"/>
            </a:xfrm>
            <a:prstGeom prst="arc">
              <a:avLst>
                <a:gd name="adj1" fmla="val 5220519"/>
                <a:gd name="adj2" fmla="val 6141682"/>
              </a:avLst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RF system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37105"/>
              </p:ext>
            </p:extLst>
          </p:nvPr>
        </p:nvGraphicFramePr>
        <p:xfrm>
          <a:off x="229351" y="5012608"/>
          <a:ext cx="2021480" cy="731520"/>
        </p:xfrm>
        <a:graphic>
          <a:graphicData uri="http://schemas.openxmlformats.org/drawingml/2006/table">
            <a:tbl>
              <a:tblPr/>
              <a:tblGrid>
                <a:gridCol w="202148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=7.32÷10.38 MHz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÷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31.14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MHz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892" y="571930"/>
            <a:ext cx="2280798" cy="169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940960" y="2230665"/>
            <a:ext cx="2929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 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(EVPU, Slovakia)</a:t>
            </a:r>
            <a:endParaRPr lang="en-US" alt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15036" r="13298" b="12482"/>
          <a:stretch/>
        </p:blipFill>
        <p:spPr>
          <a:xfrm>
            <a:off x="6404746" y="2550731"/>
            <a:ext cx="1935091" cy="16480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17123" y="4105391"/>
            <a:ext cx="2776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RF </a:t>
            </a:r>
            <a:r>
              <a:rPr lang="en-GB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 at the FLNR</a:t>
            </a:r>
          </a:p>
          <a:p>
            <a:pPr algn="ctr"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(ZAVKOM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Tambov, Russia)</a:t>
            </a:r>
            <a:endParaRPr lang="en-US" alt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20" y="4660435"/>
            <a:ext cx="1886542" cy="141490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40960" y="6027343"/>
            <a:ext cx="3070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of the resonator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337" y="6170636"/>
            <a:ext cx="375562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kern="800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RF generators have been </a:t>
            </a:r>
            <a:r>
              <a:rPr lang="en-GB" sz="1600" b="1" kern="800" dirty="0" smtClean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 </a:t>
            </a:r>
            <a:r>
              <a:rPr lang="en-US" sz="1600" b="1" kern="800" dirty="0" smtClean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GB" sz="1600" b="1" kern="800" dirty="0" smtClean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kern="800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b="1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QEI Corporation, NJ, USA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64" y="534952"/>
            <a:ext cx="2699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of the DC-280</a:t>
            </a:r>
            <a:endParaRPr lang="ru-RU" sz="1600" b="1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 bwMode="auto">
          <a:xfrm flipH="1" flipV="1">
            <a:off x="2929863" y="2785766"/>
            <a:ext cx="100094" cy="8434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500000"/>
            </a:camera>
            <a:lightRig rig="threePt" dir="t"/>
          </a:scene3d>
        </p:spPr>
      </p:cxnSp>
      <p:cxnSp>
        <p:nvCxnSpPr>
          <p:cNvPr id="76" name="Прямая соединительная линия 75"/>
          <p:cNvCxnSpPr/>
          <p:nvPr/>
        </p:nvCxnSpPr>
        <p:spPr bwMode="auto">
          <a:xfrm flipV="1">
            <a:off x="3045072" y="2785763"/>
            <a:ext cx="178254" cy="8584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500000"/>
            </a:camera>
            <a:lightRig rig="threePt" dir="t"/>
          </a:scene3d>
        </p:spPr>
      </p:cxnSp>
      <p:sp>
        <p:nvSpPr>
          <p:cNvPr id="77" name="Дуга 76"/>
          <p:cNvSpPr/>
          <p:nvPr/>
        </p:nvSpPr>
        <p:spPr bwMode="auto">
          <a:xfrm>
            <a:off x="2213619" y="618569"/>
            <a:ext cx="1950837" cy="2170624"/>
          </a:xfrm>
          <a:prstGeom prst="arc">
            <a:avLst>
              <a:gd name="adj1" fmla="val 5220519"/>
              <a:gd name="adj2" fmla="val 6141682"/>
            </a:avLst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4" y="572727"/>
            <a:ext cx="8188264" cy="5787957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014133" y="2286000"/>
            <a:ext cx="3493671" cy="2918298"/>
            <a:chOff x="3014133" y="2286000"/>
            <a:chExt cx="3493671" cy="2918298"/>
          </a:xfrm>
        </p:grpSpPr>
        <p:cxnSp>
          <p:nvCxnSpPr>
            <p:cNvPr id="7" name="Прямая соединительная линия 6"/>
            <p:cNvCxnSpPr>
              <a:endCxn id="11" idx="2"/>
            </p:cNvCxnSpPr>
            <p:nvPr/>
          </p:nvCxnSpPr>
          <p:spPr bwMode="auto">
            <a:xfrm flipH="1">
              <a:off x="3213886" y="2286000"/>
              <a:ext cx="3293918" cy="32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Дуга 10"/>
            <p:cNvSpPr/>
            <p:nvPr/>
          </p:nvSpPr>
          <p:spPr bwMode="auto">
            <a:xfrm>
              <a:off x="3014133" y="2286000"/>
              <a:ext cx="406160" cy="479178"/>
            </a:xfrm>
            <a:prstGeom prst="arc">
              <a:avLst>
                <a:gd name="adj1" fmla="val 10885919"/>
                <a:gd name="adj2" fmla="val 16152252"/>
              </a:avLst>
            </a:prstGeom>
            <a:solidFill>
              <a:schemeClr val="bg1">
                <a:alpha val="0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Прямая со стрелкой 16"/>
            <p:cNvCxnSpPr/>
            <p:nvPr/>
          </p:nvCxnSpPr>
          <p:spPr bwMode="auto">
            <a:xfrm>
              <a:off x="3014133" y="2525589"/>
              <a:ext cx="0" cy="267870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Прямоугольник 20"/>
          <p:cNvSpPr/>
          <p:nvPr/>
        </p:nvSpPr>
        <p:spPr>
          <a:xfrm>
            <a:off x="1464712" y="2982485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Ion beam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1"/>
          <p:cNvCxnSpPr>
            <a:cxnSpLocks noChangeShapeType="1"/>
          </p:cNvCxnSpPr>
          <p:nvPr/>
        </p:nvCxnSpPr>
        <p:spPr bwMode="auto">
          <a:xfrm>
            <a:off x="2023353" y="3321039"/>
            <a:ext cx="990780" cy="696484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6" name="Прямоугольник 25"/>
          <p:cNvSpPr/>
          <p:nvPr/>
        </p:nvSpPr>
        <p:spPr>
          <a:xfrm>
            <a:off x="4495896" y="4165383"/>
            <a:ext cx="1484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Magnet yoke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03549" y="2236024"/>
            <a:ext cx="889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Bender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±15 kV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06836" y="1757729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HV platform</a:t>
            </a:r>
          </a:p>
          <a:p>
            <a:pPr algn="ctr"/>
            <a:r>
              <a:rPr lang="en-US" altLang="ru-RU" sz="1600" b="1" dirty="0" err="1">
                <a:solidFill>
                  <a:srgbClr val="0000CC"/>
                </a:solidFill>
              </a:rPr>
              <a:t>U</a:t>
            </a:r>
            <a:r>
              <a:rPr lang="en-US" altLang="ru-RU" sz="1600" b="1" baseline="-25000" dirty="0" err="1">
                <a:solidFill>
                  <a:srgbClr val="0000CC"/>
                </a:solidFill>
              </a:rPr>
              <a:t>max</a:t>
            </a:r>
            <a:r>
              <a:rPr lang="en-US" altLang="ru-RU" sz="1600" b="1" dirty="0">
                <a:solidFill>
                  <a:srgbClr val="0000CC"/>
                </a:solidFill>
              </a:rPr>
              <a:t>=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60 kV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 bwMode="auto">
          <a:xfrm>
            <a:off x="475673" y="91389"/>
            <a:ext cx="8229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injection system</a:t>
            </a:r>
            <a:endParaRPr lang="en-US" altLang="ru-RU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86466" y="3995791"/>
            <a:ext cx="1260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Focussing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solenoids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62222" y="585910"/>
            <a:ext cx="5176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vacuum in injection is 5·10</a:t>
            </a:r>
            <a:r>
              <a:rPr lang="en-GB" sz="1600" kern="800" baseline="300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sz="1600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kern="800" dirty="0" err="1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en-GB" sz="1600" kern="800" dirty="0" smtClean="0">
              <a:solidFill>
                <a:srgbClr val="006600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kern="800" dirty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volumes </a:t>
            </a:r>
            <a:r>
              <a:rPr lang="en-US" sz="1600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made by </a:t>
            </a:r>
            <a:r>
              <a:rPr lang="en-GB" sz="1600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“Vacuum </a:t>
            </a:r>
            <a:r>
              <a:rPr lang="en-GB" sz="1600" kern="800" dirty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Praha”, Czech Republic</a:t>
            </a:r>
            <a:r>
              <a:rPr lang="en-GB" sz="1600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rgbClr val="006600"/>
              </a:solidFill>
            </a:endParaRPr>
          </a:p>
        </p:txBody>
      </p:sp>
      <p:pic>
        <p:nvPicPr>
          <p:cNvPr id="20" name="Picture 3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2" r="7422"/>
          <a:stretch/>
        </p:blipFill>
        <p:spPr bwMode="auto">
          <a:xfrm>
            <a:off x="2267766" y="985590"/>
            <a:ext cx="746366" cy="62041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2171678" y="1614465"/>
            <a:ext cx="968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NEC,USA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4701226" y="2096991"/>
            <a:ext cx="392091" cy="423889"/>
          </a:xfrm>
          <a:prstGeom prst="ellipse">
            <a:avLst/>
          </a:prstGeom>
          <a:solidFill>
            <a:schemeClr val="accent2">
              <a:alpha val="0"/>
            </a:schemeClr>
          </a:solidFill>
          <a:ln w="158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Прямая со стрелкой 21"/>
          <p:cNvCxnSpPr>
            <a:cxnSpLocks noChangeShapeType="1"/>
            <a:endCxn id="3" idx="1"/>
          </p:cNvCxnSpPr>
          <p:nvPr/>
        </p:nvCxnSpPr>
        <p:spPr bwMode="auto">
          <a:xfrm>
            <a:off x="2887707" y="1332638"/>
            <a:ext cx="1870939" cy="826430"/>
          </a:xfrm>
          <a:prstGeom prst="straightConnector1">
            <a:avLst/>
          </a:prstGeom>
          <a:noFill/>
          <a:ln w="158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6" name="Прямоугольник 5"/>
          <p:cNvSpPr/>
          <p:nvPr/>
        </p:nvSpPr>
        <p:spPr>
          <a:xfrm>
            <a:off x="401764" y="4951996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42900" eaLnBrk="0" hangingPunct="0">
              <a:buClr>
                <a:schemeClr val="bg1"/>
              </a:buClr>
            </a:pPr>
            <a:r>
              <a:rPr lang="en-US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plane</a:t>
            </a:r>
            <a:endParaRPr lang="en-US" alt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8182" y="5774016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Inflector</a:t>
            </a:r>
            <a:endParaRPr lang="ru-RU" sz="1400" dirty="0"/>
          </a:p>
        </p:txBody>
      </p:sp>
      <p:cxnSp>
        <p:nvCxnSpPr>
          <p:cNvPr id="24" name="Прямая со стрелкой 23"/>
          <p:cNvCxnSpPr>
            <a:cxnSpLocks noChangeShapeType="1"/>
          </p:cNvCxnSpPr>
          <p:nvPr/>
        </p:nvCxnSpPr>
        <p:spPr bwMode="auto">
          <a:xfrm flipH="1" flipV="1">
            <a:off x="3014132" y="5255363"/>
            <a:ext cx="406161" cy="672541"/>
          </a:xfrm>
          <a:prstGeom prst="straightConnector1">
            <a:avLst/>
          </a:prstGeom>
          <a:noFill/>
          <a:ln w="15875" algn="ctr">
            <a:solidFill>
              <a:srgbClr val="0000FF"/>
            </a:solidFill>
            <a:round/>
            <a:headEnd/>
            <a:tailEnd type="arrow" w="med" len="med"/>
          </a:ln>
        </p:spPr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5" y="2096991"/>
            <a:ext cx="1450404" cy="6273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9642" y="2670601"/>
            <a:ext cx="1387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kern="800" dirty="0">
                <a:solidFill>
                  <a:srgbClr val="0000CC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“Vacuum Praha”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8414" y="2824489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Buncher</a:t>
            </a:r>
            <a:endParaRPr lang="en-US" sz="1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25" name="Прямая со стрелкой 24"/>
          <p:cNvCxnSpPr>
            <a:cxnSpLocks noChangeShapeType="1"/>
          </p:cNvCxnSpPr>
          <p:nvPr/>
        </p:nvCxnSpPr>
        <p:spPr bwMode="auto">
          <a:xfrm flipH="1" flipV="1">
            <a:off x="3014132" y="2839880"/>
            <a:ext cx="406161" cy="169275"/>
          </a:xfrm>
          <a:prstGeom prst="straightConnector1">
            <a:avLst/>
          </a:prstGeom>
          <a:noFill/>
          <a:ln w="15875" algn="ctr">
            <a:solidFill>
              <a:srgbClr val="0000FF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3064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2" grpId="0"/>
      <p:bldP spid="3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4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6082" name="Rectangle 15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46083" name="Rectangle 17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46084" name="Rectangle 19"/>
          <p:cNvSpPr>
            <a:spLocks noChangeArrowheads="1"/>
          </p:cNvSpPr>
          <p:nvPr/>
        </p:nvSpPr>
        <p:spPr bwMode="auto">
          <a:xfrm>
            <a:off x="0" y="2714625"/>
            <a:ext cx="20256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601"/>
            <a:ext cx="8229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injection system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33617" b="38156"/>
          <a:stretch/>
        </p:blipFill>
        <p:spPr>
          <a:xfrm>
            <a:off x="2889116" y="4145627"/>
            <a:ext cx="5797684" cy="1408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4" y="4073352"/>
            <a:ext cx="1930197" cy="2573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51" y="694386"/>
            <a:ext cx="3971643" cy="29787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6908" y="3712930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chemeClr val="bg1"/>
                </a:solidFill>
              </a:rPr>
              <a:t>The HV </a:t>
            </a:r>
            <a:r>
              <a:rPr lang="en-US" altLang="ru-RU" dirty="0">
                <a:solidFill>
                  <a:schemeClr val="bg1"/>
                </a:solidFill>
              </a:rPr>
              <a:t>platform </a:t>
            </a:r>
            <a:r>
              <a:rPr lang="en-US" altLang="ru-RU" b="1" dirty="0" smtClean="0">
                <a:solidFill>
                  <a:schemeClr val="bg1"/>
                </a:solidFill>
              </a:rPr>
              <a:t>N1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May 2017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59197" y="5550520"/>
            <a:ext cx="4927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 smtClean="0">
                <a:solidFill>
                  <a:schemeClr val="bg1"/>
                </a:solidFill>
              </a:rPr>
              <a:t>Internal focusing solenoids have been i</a:t>
            </a:r>
            <a:r>
              <a:rPr lang="en-US" dirty="0" smtClean="0">
                <a:solidFill>
                  <a:schemeClr val="bg1"/>
                </a:solidFill>
              </a:rPr>
              <a:t>nstalled to the cyclotron center (May 2017)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21"/>
          <p:cNvCxnSpPr>
            <a:cxnSpLocks noChangeShapeType="1"/>
          </p:cNvCxnSpPr>
          <p:nvPr/>
        </p:nvCxnSpPr>
        <p:spPr bwMode="auto">
          <a:xfrm flipH="1">
            <a:off x="1352145" y="4849986"/>
            <a:ext cx="3036134" cy="148272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Прямоугольник 12"/>
          <p:cNvSpPr/>
          <p:nvPr/>
        </p:nvSpPr>
        <p:spPr>
          <a:xfrm>
            <a:off x="0" y="3685204"/>
            <a:ext cx="4980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magnet with the base platform for injection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9288" y="6151273"/>
            <a:ext cx="5229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elements for the injection made in </a:t>
            </a:r>
            <a:r>
              <a:rPr lang="en-GB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EVPU, Slovakia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44" y="694654"/>
            <a:ext cx="4735254" cy="2971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248" y="527283"/>
            <a:ext cx="3672913" cy="275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2142" y="527281"/>
            <a:ext cx="3918856" cy="275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57200" y="148378"/>
            <a:ext cx="82296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ECR-ion sources</a:t>
            </a:r>
            <a:endParaRPr lang="en-US" altLang="ru-RU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2141" y="3281593"/>
            <a:ext cx="426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spectrum of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DECRIS-PM</a:t>
            </a:r>
            <a:r>
              <a:rPr lang="en-US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P10008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248" y="4325876"/>
            <a:ext cx="3278242" cy="21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34843" y="3277597"/>
            <a:ext cx="4746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new ECR-ion source 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DECRIS-PM (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14 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GHz)</a:t>
            </a:r>
            <a:endParaRPr lang="en-US" altLang="ru-RU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for the 1-st HV platform .</a:t>
            </a:r>
          </a:p>
          <a:p>
            <a:pPr>
              <a:defRPr/>
            </a:pP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(FLNR and “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ITT-Group”, Moscow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).</a:t>
            </a:r>
            <a:endParaRPr lang="en-US" altLang="ru-RU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8572" y="4533587"/>
            <a:ext cx="4333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FLNR has experience in developing and creation  of DECRIS-SC and DECRIS-SC2 (18 GHz). The 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experience 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will be used for developing the new 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superconducting ECR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for </a:t>
            </a:r>
            <a:r>
              <a:rPr lang="en-US" altLang="ru-RU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2-nd HV </a:t>
            </a:r>
            <a:r>
              <a:rPr lang="en-US" altLang="ru-RU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platform.</a:t>
            </a:r>
            <a:endParaRPr lang="en-US" altLang="ru-RU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4" y="554382"/>
            <a:ext cx="5951538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19"/>
          <p:cNvSpPr>
            <a:spLocks/>
          </p:cNvSpPr>
          <p:nvPr/>
        </p:nvSpPr>
        <p:spPr bwMode="auto">
          <a:xfrm rot="-240000">
            <a:off x="3872582" y="2531291"/>
            <a:ext cx="1922620" cy="1769121"/>
          </a:xfrm>
          <a:custGeom>
            <a:avLst/>
            <a:gdLst>
              <a:gd name="T0" fmla="*/ 8208 w 16258"/>
              <a:gd name="T1" fmla="*/ 7165 h 16258"/>
              <a:gd name="T2" fmla="*/ 8462 w 16258"/>
              <a:gd name="T3" fmla="*/ 6785 h 16258"/>
              <a:gd name="T4" fmla="*/ 8843 w 16258"/>
              <a:gd name="T5" fmla="*/ 6552 h 16258"/>
              <a:gd name="T6" fmla="*/ 9300 w 16258"/>
              <a:gd name="T7" fmla="*/ 6516 h 16258"/>
              <a:gd name="T8" fmla="*/ 9713 w 16258"/>
              <a:gd name="T9" fmla="*/ 6688 h 16258"/>
              <a:gd name="T10" fmla="*/ 10014 w 16258"/>
              <a:gd name="T11" fmla="*/ 7025 h 16258"/>
              <a:gd name="T12" fmla="*/ 10156 w 16258"/>
              <a:gd name="T13" fmla="*/ 7477 h 16258"/>
              <a:gd name="T14" fmla="*/ 10038 w 16258"/>
              <a:gd name="T15" fmla="*/ 8333 h 16258"/>
              <a:gd name="T16" fmla="*/ 9566 w 16258"/>
              <a:gd name="T17" fmla="*/ 9120 h 16258"/>
              <a:gd name="T18" fmla="*/ 8828 w 16258"/>
              <a:gd name="T19" fmla="*/ 9624 h 16258"/>
              <a:gd name="T20" fmla="*/ 7921 w 16258"/>
              <a:gd name="T21" fmla="*/ 9744 h 16258"/>
              <a:gd name="T22" fmla="*/ 7075 w 16258"/>
              <a:gd name="T23" fmla="*/ 9441 h 16258"/>
              <a:gd name="T24" fmla="*/ 6444 w 16258"/>
              <a:gd name="T25" fmla="*/ 8800 h 16258"/>
              <a:gd name="T26" fmla="*/ 6120 w 16258"/>
              <a:gd name="T27" fmla="*/ 7917 h 16258"/>
              <a:gd name="T28" fmla="*/ 6233 w 16258"/>
              <a:gd name="T29" fmla="*/ 6620 h 16258"/>
              <a:gd name="T30" fmla="*/ 6889 w 16258"/>
              <a:gd name="T31" fmla="*/ 5401 h 16258"/>
              <a:gd name="T32" fmla="*/ 7958 w 16258"/>
              <a:gd name="T33" fmla="*/ 4591 h 16258"/>
              <a:gd name="T34" fmla="*/ 9302 w 16258"/>
              <a:gd name="T35" fmla="*/ 4340 h 16258"/>
              <a:gd name="T36" fmla="*/ 10597 w 16258"/>
              <a:gd name="T37" fmla="*/ 4729 h 16258"/>
              <a:gd name="T38" fmla="*/ 11587 w 16258"/>
              <a:gd name="T39" fmla="*/ 5642 h 16258"/>
              <a:gd name="T40" fmla="*/ 12131 w 16258"/>
              <a:gd name="T41" fmla="*/ 6931 h 16258"/>
              <a:gd name="T42" fmla="*/ 12066 w 16258"/>
              <a:gd name="T43" fmla="*/ 8670 h 16258"/>
              <a:gd name="T44" fmla="*/ 11265 w 16258"/>
              <a:gd name="T45" fmla="*/ 10345 h 16258"/>
              <a:gd name="T46" fmla="*/ 9891 w 16258"/>
              <a:gd name="T47" fmla="*/ 11495 h 16258"/>
              <a:gd name="T48" fmla="*/ 8129 w 16258"/>
              <a:gd name="T49" fmla="*/ 11922 h 16258"/>
              <a:gd name="T50" fmla="*/ 6367 w 16258"/>
              <a:gd name="T51" fmla="*/ 11495 h 16258"/>
              <a:gd name="T52" fmla="*/ 4993 w 16258"/>
              <a:gd name="T53" fmla="*/ 10345 h 16258"/>
              <a:gd name="T54" fmla="*/ 4192 w 16258"/>
              <a:gd name="T55" fmla="*/ 8670 h 16258"/>
              <a:gd name="T56" fmla="*/ 4168 w 16258"/>
              <a:gd name="T57" fmla="*/ 6495 h 16258"/>
              <a:gd name="T58" fmla="*/ 5073 w 16258"/>
              <a:gd name="T59" fmla="*/ 4345 h 16258"/>
              <a:gd name="T60" fmla="*/ 6724 w 16258"/>
              <a:gd name="T61" fmla="*/ 2823 h 16258"/>
              <a:gd name="T62" fmla="*/ 8884 w 16258"/>
              <a:gd name="T63" fmla="*/ 2176 h 16258"/>
              <a:gd name="T64" fmla="*/ 11122 w 16258"/>
              <a:gd name="T65" fmla="*/ 2594 h 16258"/>
              <a:gd name="T66" fmla="*/ 12905 w 16258"/>
              <a:gd name="T67" fmla="*/ 3944 h 16258"/>
              <a:gd name="T68" fmla="*/ 13997 w 16258"/>
              <a:gd name="T69" fmla="*/ 5976 h 16258"/>
              <a:gd name="T70" fmla="*/ 14155 w 16258"/>
              <a:gd name="T71" fmla="*/ 8578 h 16258"/>
              <a:gd name="T72" fmla="*/ 13184 w 16258"/>
              <a:gd name="T73" fmla="*/ 11223 h 16258"/>
              <a:gd name="T74" fmla="*/ 11290 w 16258"/>
              <a:gd name="T75" fmla="*/ 13148 h 16258"/>
              <a:gd name="T76" fmla="*/ 8753 w 16258"/>
              <a:gd name="T77" fmla="*/ 14056 h 16258"/>
              <a:gd name="T78" fmla="*/ 6033 w 16258"/>
              <a:gd name="T79" fmla="*/ 13696 h 16258"/>
              <a:gd name="T80" fmla="*/ 3818 w 16258"/>
              <a:gd name="T81" fmla="*/ 12185 h 16258"/>
              <a:gd name="T82" fmla="*/ 2403 w 16258"/>
              <a:gd name="T83" fmla="*/ 9823 h 16258"/>
              <a:gd name="T84" fmla="*/ 2070 w 16258"/>
              <a:gd name="T85" fmla="*/ 6811 h 16258"/>
              <a:gd name="T86" fmla="*/ 3062 w 16258"/>
              <a:gd name="T87" fmla="*/ 3653 h 16258"/>
              <a:gd name="T88" fmla="*/ 5168 w 16258"/>
              <a:gd name="T89" fmla="*/ 1296 h 16258"/>
              <a:gd name="T90" fmla="*/ 8062 w 16258"/>
              <a:gd name="T91" fmla="*/ 88 h 16258"/>
              <a:gd name="T92" fmla="*/ 11260 w 16258"/>
              <a:gd name="T93" fmla="*/ 342 h 16258"/>
              <a:gd name="T94" fmla="*/ 13927 w 16258"/>
              <a:gd name="T95" fmla="*/ 1971 h 16258"/>
              <a:gd name="T96" fmla="*/ 15698 w 16258"/>
              <a:gd name="T97" fmla="*/ 4634 h 16258"/>
              <a:gd name="T98" fmla="*/ 16247 w 16258"/>
              <a:gd name="T99" fmla="*/ 8033 h 16258"/>
              <a:gd name="T100" fmla="*/ 15276 w 16258"/>
              <a:gd name="T101" fmla="*/ 11720 h 16258"/>
              <a:gd name="T102" fmla="*/ 12993 w 16258"/>
              <a:gd name="T103" fmla="*/ 14535 h 16258"/>
              <a:gd name="T104" fmla="*/ 9767 w 16258"/>
              <a:gd name="T105" fmla="*/ 16082 h 16258"/>
              <a:gd name="T106" fmla="*/ 6097 w 16258"/>
              <a:gd name="T107" fmla="*/ 15984 h 16258"/>
              <a:gd name="T108" fmla="*/ 2958 w 16258"/>
              <a:gd name="T109" fmla="*/ 14278 h 16258"/>
              <a:gd name="T110" fmla="*/ 802 w 16258"/>
              <a:gd name="T111" fmla="*/ 11346 h 16258"/>
              <a:gd name="T112" fmla="*/ 0 w 16258"/>
              <a:gd name="T113" fmla="*/ 7587 h 16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58" h="16258">
                <a:moveTo>
                  <a:pt x="8129" y="7587"/>
                </a:moveTo>
                <a:lnTo>
                  <a:pt x="8130" y="7532"/>
                </a:lnTo>
                <a:lnTo>
                  <a:pt x="8134" y="7477"/>
                </a:lnTo>
                <a:lnTo>
                  <a:pt x="8140" y="7422"/>
                </a:lnTo>
                <a:lnTo>
                  <a:pt x="8149" y="7369"/>
                </a:lnTo>
                <a:lnTo>
                  <a:pt x="8161" y="7316"/>
                </a:lnTo>
                <a:lnTo>
                  <a:pt x="8175" y="7265"/>
                </a:lnTo>
                <a:lnTo>
                  <a:pt x="8191" y="7214"/>
                </a:lnTo>
                <a:lnTo>
                  <a:pt x="8208" y="7165"/>
                </a:lnTo>
                <a:lnTo>
                  <a:pt x="8229" y="7118"/>
                </a:lnTo>
                <a:lnTo>
                  <a:pt x="8251" y="7071"/>
                </a:lnTo>
                <a:lnTo>
                  <a:pt x="8276" y="7025"/>
                </a:lnTo>
                <a:lnTo>
                  <a:pt x="8302" y="6981"/>
                </a:lnTo>
                <a:lnTo>
                  <a:pt x="8330" y="6939"/>
                </a:lnTo>
                <a:lnTo>
                  <a:pt x="8361" y="6898"/>
                </a:lnTo>
                <a:lnTo>
                  <a:pt x="8393" y="6858"/>
                </a:lnTo>
                <a:lnTo>
                  <a:pt x="8426" y="6820"/>
                </a:lnTo>
                <a:lnTo>
                  <a:pt x="8462" y="6785"/>
                </a:lnTo>
                <a:lnTo>
                  <a:pt x="8498" y="6751"/>
                </a:lnTo>
                <a:lnTo>
                  <a:pt x="8537" y="6719"/>
                </a:lnTo>
                <a:lnTo>
                  <a:pt x="8577" y="6688"/>
                </a:lnTo>
                <a:lnTo>
                  <a:pt x="8618" y="6661"/>
                </a:lnTo>
                <a:lnTo>
                  <a:pt x="8661" y="6634"/>
                </a:lnTo>
                <a:lnTo>
                  <a:pt x="8705" y="6610"/>
                </a:lnTo>
                <a:lnTo>
                  <a:pt x="8750" y="6589"/>
                </a:lnTo>
                <a:lnTo>
                  <a:pt x="8795" y="6569"/>
                </a:lnTo>
                <a:lnTo>
                  <a:pt x="8843" y="6552"/>
                </a:lnTo>
                <a:lnTo>
                  <a:pt x="8891" y="6538"/>
                </a:lnTo>
                <a:lnTo>
                  <a:pt x="8940" y="6525"/>
                </a:lnTo>
                <a:lnTo>
                  <a:pt x="8990" y="6516"/>
                </a:lnTo>
                <a:lnTo>
                  <a:pt x="9041" y="6509"/>
                </a:lnTo>
                <a:lnTo>
                  <a:pt x="9093" y="6505"/>
                </a:lnTo>
                <a:lnTo>
                  <a:pt x="9145" y="6503"/>
                </a:lnTo>
                <a:lnTo>
                  <a:pt x="9197" y="6505"/>
                </a:lnTo>
                <a:lnTo>
                  <a:pt x="9249" y="6509"/>
                </a:lnTo>
                <a:lnTo>
                  <a:pt x="9300" y="6516"/>
                </a:lnTo>
                <a:lnTo>
                  <a:pt x="9350" y="6525"/>
                </a:lnTo>
                <a:lnTo>
                  <a:pt x="9399" y="6538"/>
                </a:lnTo>
                <a:lnTo>
                  <a:pt x="9447" y="6552"/>
                </a:lnTo>
                <a:lnTo>
                  <a:pt x="9494" y="6569"/>
                </a:lnTo>
                <a:lnTo>
                  <a:pt x="9540" y="6589"/>
                </a:lnTo>
                <a:lnTo>
                  <a:pt x="9585" y="6610"/>
                </a:lnTo>
                <a:lnTo>
                  <a:pt x="9630" y="6634"/>
                </a:lnTo>
                <a:lnTo>
                  <a:pt x="9672" y="6661"/>
                </a:lnTo>
                <a:lnTo>
                  <a:pt x="9713" y="6688"/>
                </a:lnTo>
                <a:lnTo>
                  <a:pt x="9753" y="6719"/>
                </a:lnTo>
                <a:lnTo>
                  <a:pt x="9792" y="6751"/>
                </a:lnTo>
                <a:lnTo>
                  <a:pt x="9828" y="6785"/>
                </a:lnTo>
                <a:lnTo>
                  <a:pt x="9864" y="6820"/>
                </a:lnTo>
                <a:lnTo>
                  <a:pt x="9897" y="6858"/>
                </a:lnTo>
                <a:lnTo>
                  <a:pt x="9929" y="6898"/>
                </a:lnTo>
                <a:lnTo>
                  <a:pt x="9959" y="6939"/>
                </a:lnTo>
                <a:lnTo>
                  <a:pt x="9988" y="6981"/>
                </a:lnTo>
                <a:lnTo>
                  <a:pt x="10014" y="7025"/>
                </a:lnTo>
                <a:lnTo>
                  <a:pt x="10039" y="7071"/>
                </a:lnTo>
                <a:lnTo>
                  <a:pt x="10061" y="7118"/>
                </a:lnTo>
                <a:lnTo>
                  <a:pt x="10082" y="7165"/>
                </a:lnTo>
                <a:lnTo>
                  <a:pt x="10099" y="7214"/>
                </a:lnTo>
                <a:lnTo>
                  <a:pt x="10115" y="7265"/>
                </a:lnTo>
                <a:lnTo>
                  <a:pt x="10129" y="7316"/>
                </a:lnTo>
                <a:lnTo>
                  <a:pt x="10141" y="7369"/>
                </a:lnTo>
                <a:lnTo>
                  <a:pt x="10150" y="7422"/>
                </a:lnTo>
                <a:lnTo>
                  <a:pt x="10156" y="7477"/>
                </a:lnTo>
                <a:lnTo>
                  <a:pt x="10160" y="7532"/>
                </a:lnTo>
                <a:lnTo>
                  <a:pt x="10161" y="7587"/>
                </a:lnTo>
                <a:lnTo>
                  <a:pt x="10159" y="7699"/>
                </a:lnTo>
                <a:lnTo>
                  <a:pt x="10151" y="7808"/>
                </a:lnTo>
                <a:lnTo>
                  <a:pt x="10138" y="7917"/>
                </a:lnTo>
                <a:lnTo>
                  <a:pt x="10120" y="8024"/>
                </a:lnTo>
                <a:lnTo>
                  <a:pt x="10097" y="8129"/>
                </a:lnTo>
                <a:lnTo>
                  <a:pt x="10069" y="8232"/>
                </a:lnTo>
                <a:lnTo>
                  <a:pt x="10038" y="8333"/>
                </a:lnTo>
                <a:lnTo>
                  <a:pt x="10001" y="8431"/>
                </a:lnTo>
                <a:lnTo>
                  <a:pt x="9961" y="8527"/>
                </a:lnTo>
                <a:lnTo>
                  <a:pt x="9916" y="8620"/>
                </a:lnTo>
                <a:lnTo>
                  <a:pt x="9867" y="8711"/>
                </a:lnTo>
                <a:lnTo>
                  <a:pt x="9814" y="8800"/>
                </a:lnTo>
                <a:lnTo>
                  <a:pt x="9757" y="8884"/>
                </a:lnTo>
                <a:lnTo>
                  <a:pt x="9697" y="8966"/>
                </a:lnTo>
                <a:lnTo>
                  <a:pt x="9633" y="9045"/>
                </a:lnTo>
                <a:lnTo>
                  <a:pt x="9566" y="9120"/>
                </a:lnTo>
                <a:lnTo>
                  <a:pt x="9496" y="9191"/>
                </a:lnTo>
                <a:lnTo>
                  <a:pt x="9421" y="9259"/>
                </a:lnTo>
                <a:lnTo>
                  <a:pt x="9345" y="9325"/>
                </a:lnTo>
                <a:lnTo>
                  <a:pt x="9266" y="9385"/>
                </a:lnTo>
                <a:lnTo>
                  <a:pt x="9183" y="9441"/>
                </a:lnTo>
                <a:lnTo>
                  <a:pt x="9098" y="9493"/>
                </a:lnTo>
                <a:lnTo>
                  <a:pt x="9010" y="9541"/>
                </a:lnTo>
                <a:lnTo>
                  <a:pt x="8920" y="9584"/>
                </a:lnTo>
                <a:lnTo>
                  <a:pt x="8828" y="9624"/>
                </a:lnTo>
                <a:lnTo>
                  <a:pt x="8733" y="9657"/>
                </a:lnTo>
                <a:lnTo>
                  <a:pt x="8637" y="9687"/>
                </a:lnTo>
                <a:lnTo>
                  <a:pt x="8538" y="9710"/>
                </a:lnTo>
                <a:lnTo>
                  <a:pt x="8438" y="9730"/>
                </a:lnTo>
                <a:lnTo>
                  <a:pt x="8337" y="9744"/>
                </a:lnTo>
                <a:lnTo>
                  <a:pt x="8234" y="9752"/>
                </a:lnTo>
                <a:lnTo>
                  <a:pt x="8129" y="9755"/>
                </a:lnTo>
                <a:lnTo>
                  <a:pt x="8024" y="9752"/>
                </a:lnTo>
                <a:lnTo>
                  <a:pt x="7921" y="9744"/>
                </a:lnTo>
                <a:lnTo>
                  <a:pt x="7820" y="9730"/>
                </a:lnTo>
                <a:lnTo>
                  <a:pt x="7719" y="9710"/>
                </a:lnTo>
                <a:lnTo>
                  <a:pt x="7621" y="9687"/>
                </a:lnTo>
                <a:lnTo>
                  <a:pt x="7525" y="9657"/>
                </a:lnTo>
                <a:lnTo>
                  <a:pt x="7430" y="9624"/>
                </a:lnTo>
                <a:lnTo>
                  <a:pt x="7338" y="9584"/>
                </a:lnTo>
                <a:lnTo>
                  <a:pt x="7248" y="9541"/>
                </a:lnTo>
                <a:lnTo>
                  <a:pt x="7160" y="9493"/>
                </a:lnTo>
                <a:lnTo>
                  <a:pt x="7075" y="9441"/>
                </a:lnTo>
                <a:lnTo>
                  <a:pt x="6992" y="9385"/>
                </a:lnTo>
                <a:lnTo>
                  <a:pt x="6913" y="9325"/>
                </a:lnTo>
                <a:lnTo>
                  <a:pt x="6837" y="9259"/>
                </a:lnTo>
                <a:lnTo>
                  <a:pt x="6762" y="9191"/>
                </a:lnTo>
                <a:lnTo>
                  <a:pt x="6692" y="9120"/>
                </a:lnTo>
                <a:lnTo>
                  <a:pt x="6625" y="9045"/>
                </a:lnTo>
                <a:lnTo>
                  <a:pt x="6561" y="8966"/>
                </a:lnTo>
                <a:lnTo>
                  <a:pt x="6500" y="8884"/>
                </a:lnTo>
                <a:lnTo>
                  <a:pt x="6444" y="8800"/>
                </a:lnTo>
                <a:lnTo>
                  <a:pt x="6391" y="8711"/>
                </a:lnTo>
                <a:lnTo>
                  <a:pt x="6342" y="8620"/>
                </a:lnTo>
                <a:lnTo>
                  <a:pt x="6298" y="8527"/>
                </a:lnTo>
                <a:lnTo>
                  <a:pt x="6257" y="8431"/>
                </a:lnTo>
                <a:lnTo>
                  <a:pt x="6220" y="8333"/>
                </a:lnTo>
                <a:lnTo>
                  <a:pt x="6189" y="8232"/>
                </a:lnTo>
                <a:lnTo>
                  <a:pt x="6161" y="8129"/>
                </a:lnTo>
                <a:lnTo>
                  <a:pt x="6138" y="8024"/>
                </a:lnTo>
                <a:lnTo>
                  <a:pt x="6120" y="7917"/>
                </a:lnTo>
                <a:lnTo>
                  <a:pt x="6107" y="7808"/>
                </a:lnTo>
                <a:lnTo>
                  <a:pt x="6099" y="7699"/>
                </a:lnTo>
                <a:lnTo>
                  <a:pt x="6097" y="7587"/>
                </a:lnTo>
                <a:lnTo>
                  <a:pt x="6101" y="7420"/>
                </a:lnTo>
                <a:lnTo>
                  <a:pt x="6112" y="7255"/>
                </a:lnTo>
                <a:lnTo>
                  <a:pt x="6132" y="7092"/>
                </a:lnTo>
                <a:lnTo>
                  <a:pt x="6159" y="6931"/>
                </a:lnTo>
                <a:lnTo>
                  <a:pt x="6193" y="6775"/>
                </a:lnTo>
                <a:lnTo>
                  <a:pt x="6233" y="6620"/>
                </a:lnTo>
                <a:lnTo>
                  <a:pt x="6282" y="6469"/>
                </a:lnTo>
                <a:lnTo>
                  <a:pt x="6336" y="6322"/>
                </a:lnTo>
                <a:lnTo>
                  <a:pt x="6397" y="6177"/>
                </a:lnTo>
                <a:lnTo>
                  <a:pt x="6464" y="6037"/>
                </a:lnTo>
                <a:lnTo>
                  <a:pt x="6538" y="5902"/>
                </a:lnTo>
                <a:lnTo>
                  <a:pt x="6617" y="5769"/>
                </a:lnTo>
                <a:lnTo>
                  <a:pt x="6702" y="5642"/>
                </a:lnTo>
                <a:lnTo>
                  <a:pt x="6793" y="5519"/>
                </a:lnTo>
                <a:lnTo>
                  <a:pt x="6889" y="5401"/>
                </a:lnTo>
                <a:lnTo>
                  <a:pt x="6989" y="5288"/>
                </a:lnTo>
                <a:lnTo>
                  <a:pt x="7095" y="5180"/>
                </a:lnTo>
                <a:lnTo>
                  <a:pt x="7206" y="5079"/>
                </a:lnTo>
                <a:lnTo>
                  <a:pt x="7321" y="4982"/>
                </a:lnTo>
                <a:lnTo>
                  <a:pt x="7441" y="4891"/>
                </a:lnTo>
                <a:lnTo>
                  <a:pt x="7564" y="4807"/>
                </a:lnTo>
                <a:lnTo>
                  <a:pt x="7692" y="4729"/>
                </a:lnTo>
                <a:lnTo>
                  <a:pt x="7824" y="4656"/>
                </a:lnTo>
                <a:lnTo>
                  <a:pt x="7958" y="4591"/>
                </a:lnTo>
                <a:lnTo>
                  <a:pt x="8096" y="4533"/>
                </a:lnTo>
                <a:lnTo>
                  <a:pt x="8239" y="4482"/>
                </a:lnTo>
                <a:lnTo>
                  <a:pt x="8383" y="4439"/>
                </a:lnTo>
                <a:lnTo>
                  <a:pt x="8531" y="4402"/>
                </a:lnTo>
                <a:lnTo>
                  <a:pt x="8680" y="4373"/>
                </a:lnTo>
                <a:lnTo>
                  <a:pt x="8833" y="4352"/>
                </a:lnTo>
                <a:lnTo>
                  <a:pt x="8988" y="4340"/>
                </a:lnTo>
                <a:lnTo>
                  <a:pt x="9145" y="4336"/>
                </a:lnTo>
                <a:lnTo>
                  <a:pt x="9302" y="4340"/>
                </a:lnTo>
                <a:lnTo>
                  <a:pt x="9457" y="4352"/>
                </a:lnTo>
                <a:lnTo>
                  <a:pt x="9609" y="4373"/>
                </a:lnTo>
                <a:lnTo>
                  <a:pt x="9759" y="4402"/>
                </a:lnTo>
                <a:lnTo>
                  <a:pt x="9907" y="4439"/>
                </a:lnTo>
                <a:lnTo>
                  <a:pt x="10051" y="4482"/>
                </a:lnTo>
                <a:lnTo>
                  <a:pt x="10194" y="4533"/>
                </a:lnTo>
                <a:lnTo>
                  <a:pt x="10332" y="4591"/>
                </a:lnTo>
                <a:lnTo>
                  <a:pt x="10466" y="4656"/>
                </a:lnTo>
                <a:lnTo>
                  <a:pt x="10597" y="4729"/>
                </a:lnTo>
                <a:lnTo>
                  <a:pt x="10726" y="4807"/>
                </a:lnTo>
                <a:lnTo>
                  <a:pt x="10849" y="4891"/>
                </a:lnTo>
                <a:lnTo>
                  <a:pt x="10969" y="4982"/>
                </a:lnTo>
                <a:lnTo>
                  <a:pt x="11084" y="5079"/>
                </a:lnTo>
                <a:lnTo>
                  <a:pt x="11195" y="5180"/>
                </a:lnTo>
                <a:lnTo>
                  <a:pt x="11301" y="5288"/>
                </a:lnTo>
                <a:lnTo>
                  <a:pt x="11401" y="5401"/>
                </a:lnTo>
                <a:lnTo>
                  <a:pt x="11497" y="5519"/>
                </a:lnTo>
                <a:lnTo>
                  <a:pt x="11587" y="5642"/>
                </a:lnTo>
                <a:lnTo>
                  <a:pt x="11673" y="5769"/>
                </a:lnTo>
                <a:lnTo>
                  <a:pt x="11752" y="5902"/>
                </a:lnTo>
                <a:lnTo>
                  <a:pt x="11826" y="6037"/>
                </a:lnTo>
                <a:lnTo>
                  <a:pt x="11893" y="6177"/>
                </a:lnTo>
                <a:lnTo>
                  <a:pt x="11954" y="6322"/>
                </a:lnTo>
                <a:lnTo>
                  <a:pt x="12008" y="6469"/>
                </a:lnTo>
                <a:lnTo>
                  <a:pt x="12057" y="6620"/>
                </a:lnTo>
                <a:lnTo>
                  <a:pt x="12097" y="6775"/>
                </a:lnTo>
                <a:lnTo>
                  <a:pt x="12131" y="6931"/>
                </a:lnTo>
                <a:lnTo>
                  <a:pt x="12158" y="7092"/>
                </a:lnTo>
                <a:lnTo>
                  <a:pt x="12178" y="7255"/>
                </a:lnTo>
                <a:lnTo>
                  <a:pt x="12189" y="7420"/>
                </a:lnTo>
                <a:lnTo>
                  <a:pt x="12193" y="7587"/>
                </a:lnTo>
                <a:lnTo>
                  <a:pt x="12188" y="7811"/>
                </a:lnTo>
                <a:lnTo>
                  <a:pt x="12173" y="8030"/>
                </a:lnTo>
                <a:lnTo>
                  <a:pt x="12146" y="8247"/>
                </a:lnTo>
                <a:lnTo>
                  <a:pt x="12110" y="8461"/>
                </a:lnTo>
                <a:lnTo>
                  <a:pt x="12066" y="8670"/>
                </a:lnTo>
                <a:lnTo>
                  <a:pt x="12011" y="8876"/>
                </a:lnTo>
                <a:lnTo>
                  <a:pt x="11947" y="9077"/>
                </a:lnTo>
                <a:lnTo>
                  <a:pt x="11873" y="9275"/>
                </a:lnTo>
                <a:lnTo>
                  <a:pt x="11792" y="9467"/>
                </a:lnTo>
                <a:lnTo>
                  <a:pt x="11702" y="9653"/>
                </a:lnTo>
                <a:lnTo>
                  <a:pt x="11605" y="9835"/>
                </a:lnTo>
                <a:lnTo>
                  <a:pt x="11499" y="10011"/>
                </a:lnTo>
                <a:lnTo>
                  <a:pt x="11386" y="10181"/>
                </a:lnTo>
                <a:lnTo>
                  <a:pt x="11265" y="10345"/>
                </a:lnTo>
                <a:lnTo>
                  <a:pt x="11138" y="10502"/>
                </a:lnTo>
                <a:lnTo>
                  <a:pt x="11002" y="10652"/>
                </a:lnTo>
                <a:lnTo>
                  <a:pt x="10862" y="10796"/>
                </a:lnTo>
                <a:lnTo>
                  <a:pt x="10714" y="10932"/>
                </a:lnTo>
                <a:lnTo>
                  <a:pt x="10561" y="11061"/>
                </a:lnTo>
                <a:lnTo>
                  <a:pt x="10401" y="11182"/>
                </a:lnTo>
                <a:lnTo>
                  <a:pt x="10236" y="11294"/>
                </a:lnTo>
                <a:lnTo>
                  <a:pt x="10066" y="11399"/>
                </a:lnTo>
                <a:lnTo>
                  <a:pt x="9891" y="11495"/>
                </a:lnTo>
                <a:lnTo>
                  <a:pt x="9711" y="11581"/>
                </a:lnTo>
                <a:lnTo>
                  <a:pt x="9526" y="11660"/>
                </a:lnTo>
                <a:lnTo>
                  <a:pt x="9338" y="11728"/>
                </a:lnTo>
                <a:lnTo>
                  <a:pt x="9144" y="11786"/>
                </a:lnTo>
                <a:lnTo>
                  <a:pt x="8948" y="11835"/>
                </a:lnTo>
                <a:lnTo>
                  <a:pt x="8748" y="11872"/>
                </a:lnTo>
                <a:lnTo>
                  <a:pt x="8544" y="11900"/>
                </a:lnTo>
                <a:lnTo>
                  <a:pt x="8339" y="11917"/>
                </a:lnTo>
                <a:lnTo>
                  <a:pt x="8129" y="11922"/>
                </a:lnTo>
                <a:lnTo>
                  <a:pt x="7919" y="11917"/>
                </a:lnTo>
                <a:lnTo>
                  <a:pt x="7714" y="11900"/>
                </a:lnTo>
                <a:lnTo>
                  <a:pt x="7510" y="11872"/>
                </a:lnTo>
                <a:lnTo>
                  <a:pt x="7310" y="11835"/>
                </a:lnTo>
                <a:lnTo>
                  <a:pt x="7114" y="11786"/>
                </a:lnTo>
                <a:lnTo>
                  <a:pt x="6920" y="11728"/>
                </a:lnTo>
                <a:lnTo>
                  <a:pt x="6732" y="11660"/>
                </a:lnTo>
                <a:lnTo>
                  <a:pt x="6547" y="11581"/>
                </a:lnTo>
                <a:lnTo>
                  <a:pt x="6367" y="11495"/>
                </a:lnTo>
                <a:lnTo>
                  <a:pt x="6192" y="11399"/>
                </a:lnTo>
                <a:lnTo>
                  <a:pt x="6022" y="11294"/>
                </a:lnTo>
                <a:lnTo>
                  <a:pt x="5857" y="11182"/>
                </a:lnTo>
                <a:lnTo>
                  <a:pt x="5697" y="11061"/>
                </a:lnTo>
                <a:lnTo>
                  <a:pt x="5544" y="10932"/>
                </a:lnTo>
                <a:lnTo>
                  <a:pt x="5396" y="10796"/>
                </a:lnTo>
                <a:lnTo>
                  <a:pt x="5256" y="10652"/>
                </a:lnTo>
                <a:lnTo>
                  <a:pt x="5120" y="10502"/>
                </a:lnTo>
                <a:lnTo>
                  <a:pt x="4993" y="10345"/>
                </a:lnTo>
                <a:lnTo>
                  <a:pt x="4872" y="10181"/>
                </a:lnTo>
                <a:lnTo>
                  <a:pt x="4759" y="10011"/>
                </a:lnTo>
                <a:lnTo>
                  <a:pt x="4653" y="9835"/>
                </a:lnTo>
                <a:lnTo>
                  <a:pt x="4556" y="9653"/>
                </a:lnTo>
                <a:lnTo>
                  <a:pt x="4465" y="9467"/>
                </a:lnTo>
                <a:lnTo>
                  <a:pt x="4385" y="9275"/>
                </a:lnTo>
                <a:lnTo>
                  <a:pt x="4311" y="9077"/>
                </a:lnTo>
                <a:lnTo>
                  <a:pt x="4247" y="8876"/>
                </a:lnTo>
                <a:lnTo>
                  <a:pt x="4192" y="8670"/>
                </a:lnTo>
                <a:lnTo>
                  <a:pt x="4148" y="8461"/>
                </a:lnTo>
                <a:lnTo>
                  <a:pt x="4112" y="8247"/>
                </a:lnTo>
                <a:lnTo>
                  <a:pt x="4085" y="8030"/>
                </a:lnTo>
                <a:lnTo>
                  <a:pt x="4070" y="7811"/>
                </a:lnTo>
                <a:lnTo>
                  <a:pt x="4065" y="7587"/>
                </a:lnTo>
                <a:lnTo>
                  <a:pt x="4071" y="7308"/>
                </a:lnTo>
                <a:lnTo>
                  <a:pt x="4091" y="7033"/>
                </a:lnTo>
                <a:lnTo>
                  <a:pt x="4123" y="6761"/>
                </a:lnTo>
                <a:lnTo>
                  <a:pt x="4168" y="6495"/>
                </a:lnTo>
                <a:lnTo>
                  <a:pt x="4225" y="6232"/>
                </a:lnTo>
                <a:lnTo>
                  <a:pt x="4293" y="5976"/>
                </a:lnTo>
                <a:lnTo>
                  <a:pt x="4373" y="5724"/>
                </a:lnTo>
                <a:lnTo>
                  <a:pt x="4464" y="5477"/>
                </a:lnTo>
                <a:lnTo>
                  <a:pt x="4566" y="5238"/>
                </a:lnTo>
                <a:lnTo>
                  <a:pt x="4678" y="5004"/>
                </a:lnTo>
                <a:lnTo>
                  <a:pt x="4800" y="4777"/>
                </a:lnTo>
                <a:lnTo>
                  <a:pt x="4932" y="4558"/>
                </a:lnTo>
                <a:lnTo>
                  <a:pt x="5073" y="4345"/>
                </a:lnTo>
                <a:lnTo>
                  <a:pt x="5225" y="4140"/>
                </a:lnTo>
                <a:lnTo>
                  <a:pt x="5385" y="3944"/>
                </a:lnTo>
                <a:lnTo>
                  <a:pt x="5553" y="3756"/>
                </a:lnTo>
                <a:lnTo>
                  <a:pt x="5729" y="3576"/>
                </a:lnTo>
                <a:lnTo>
                  <a:pt x="5914" y="3406"/>
                </a:lnTo>
                <a:lnTo>
                  <a:pt x="6105" y="3245"/>
                </a:lnTo>
                <a:lnTo>
                  <a:pt x="6305" y="3093"/>
                </a:lnTo>
                <a:lnTo>
                  <a:pt x="6510" y="2953"/>
                </a:lnTo>
                <a:lnTo>
                  <a:pt x="6724" y="2823"/>
                </a:lnTo>
                <a:lnTo>
                  <a:pt x="6943" y="2703"/>
                </a:lnTo>
                <a:lnTo>
                  <a:pt x="7167" y="2594"/>
                </a:lnTo>
                <a:lnTo>
                  <a:pt x="7398" y="2497"/>
                </a:lnTo>
                <a:lnTo>
                  <a:pt x="7634" y="2412"/>
                </a:lnTo>
                <a:lnTo>
                  <a:pt x="7876" y="2338"/>
                </a:lnTo>
                <a:lnTo>
                  <a:pt x="8121" y="2278"/>
                </a:lnTo>
                <a:lnTo>
                  <a:pt x="8371" y="2231"/>
                </a:lnTo>
                <a:lnTo>
                  <a:pt x="8626" y="2196"/>
                </a:lnTo>
                <a:lnTo>
                  <a:pt x="8884" y="2176"/>
                </a:lnTo>
                <a:lnTo>
                  <a:pt x="9145" y="2168"/>
                </a:lnTo>
                <a:lnTo>
                  <a:pt x="9406" y="2176"/>
                </a:lnTo>
                <a:lnTo>
                  <a:pt x="9664" y="2196"/>
                </a:lnTo>
                <a:lnTo>
                  <a:pt x="9919" y="2231"/>
                </a:lnTo>
                <a:lnTo>
                  <a:pt x="10169" y="2278"/>
                </a:lnTo>
                <a:lnTo>
                  <a:pt x="10414" y="2338"/>
                </a:lnTo>
                <a:lnTo>
                  <a:pt x="10655" y="2412"/>
                </a:lnTo>
                <a:lnTo>
                  <a:pt x="10892" y="2497"/>
                </a:lnTo>
                <a:lnTo>
                  <a:pt x="11122" y="2594"/>
                </a:lnTo>
                <a:lnTo>
                  <a:pt x="11347" y="2703"/>
                </a:lnTo>
                <a:lnTo>
                  <a:pt x="11566" y="2823"/>
                </a:lnTo>
                <a:lnTo>
                  <a:pt x="11779" y="2953"/>
                </a:lnTo>
                <a:lnTo>
                  <a:pt x="11985" y="3093"/>
                </a:lnTo>
                <a:lnTo>
                  <a:pt x="12185" y="3245"/>
                </a:lnTo>
                <a:lnTo>
                  <a:pt x="12376" y="3406"/>
                </a:lnTo>
                <a:lnTo>
                  <a:pt x="12561" y="3576"/>
                </a:lnTo>
                <a:lnTo>
                  <a:pt x="12737" y="3756"/>
                </a:lnTo>
                <a:lnTo>
                  <a:pt x="12905" y="3944"/>
                </a:lnTo>
                <a:lnTo>
                  <a:pt x="13065" y="4140"/>
                </a:lnTo>
                <a:lnTo>
                  <a:pt x="13215" y="4345"/>
                </a:lnTo>
                <a:lnTo>
                  <a:pt x="13358" y="4558"/>
                </a:lnTo>
                <a:lnTo>
                  <a:pt x="13490" y="4777"/>
                </a:lnTo>
                <a:lnTo>
                  <a:pt x="13612" y="5004"/>
                </a:lnTo>
                <a:lnTo>
                  <a:pt x="13724" y="5238"/>
                </a:lnTo>
                <a:lnTo>
                  <a:pt x="13826" y="5477"/>
                </a:lnTo>
                <a:lnTo>
                  <a:pt x="13917" y="5724"/>
                </a:lnTo>
                <a:lnTo>
                  <a:pt x="13997" y="5976"/>
                </a:lnTo>
                <a:lnTo>
                  <a:pt x="14065" y="6232"/>
                </a:lnTo>
                <a:lnTo>
                  <a:pt x="14122" y="6495"/>
                </a:lnTo>
                <a:lnTo>
                  <a:pt x="14167" y="6761"/>
                </a:lnTo>
                <a:lnTo>
                  <a:pt x="14199" y="7033"/>
                </a:lnTo>
                <a:lnTo>
                  <a:pt x="14219" y="7308"/>
                </a:lnTo>
                <a:lnTo>
                  <a:pt x="14225" y="7587"/>
                </a:lnTo>
                <a:lnTo>
                  <a:pt x="14218" y="7921"/>
                </a:lnTo>
                <a:lnTo>
                  <a:pt x="14194" y="8252"/>
                </a:lnTo>
                <a:lnTo>
                  <a:pt x="14155" y="8578"/>
                </a:lnTo>
                <a:lnTo>
                  <a:pt x="14102" y="8897"/>
                </a:lnTo>
                <a:lnTo>
                  <a:pt x="14034" y="9213"/>
                </a:lnTo>
                <a:lnTo>
                  <a:pt x="13951" y="9521"/>
                </a:lnTo>
                <a:lnTo>
                  <a:pt x="13855" y="9823"/>
                </a:lnTo>
                <a:lnTo>
                  <a:pt x="13747" y="10118"/>
                </a:lnTo>
                <a:lnTo>
                  <a:pt x="13625" y="10406"/>
                </a:lnTo>
                <a:lnTo>
                  <a:pt x="13489" y="10687"/>
                </a:lnTo>
                <a:lnTo>
                  <a:pt x="13343" y="10959"/>
                </a:lnTo>
                <a:lnTo>
                  <a:pt x="13184" y="11223"/>
                </a:lnTo>
                <a:lnTo>
                  <a:pt x="13014" y="11478"/>
                </a:lnTo>
                <a:lnTo>
                  <a:pt x="12833" y="11724"/>
                </a:lnTo>
                <a:lnTo>
                  <a:pt x="12642" y="11960"/>
                </a:lnTo>
                <a:lnTo>
                  <a:pt x="12440" y="12185"/>
                </a:lnTo>
                <a:lnTo>
                  <a:pt x="12227" y="12400"/>
                </a:lnTo>
                <a:lnTo>
                  <a:pt x="12007" y="12605"/>
                </a:lnTo>
                <a:lnTo>
                  <a:pt x="11777" y="12798"/>
                </a:lnTo>
                <a:lnTo>
                  <a:pt x="11538" y="12979"/>
                </a:lnTo>
                <a:lnTo>
                  <a:pt x="11290" y="13148"/>
                </a:lnTo>
                <a:lnTo>
                  <a:pt x="11035" y="13305"/>
                </a:lnTo>
                <a:lnTo>
                  <a:pt x="10771" y="13448"/>
                </a:lnTo>
                <a:lnTo>
                  <a:pt x="10502" y="13579"/>
                </a:lnTo>
                <a:lnTo>
                  <a:pt x="10225" y="13696"/>
                </a:lnTo>
                <a:lnTo>
                  <a:pt x="9942" y="13797"/>
                </a:lnTo>
                <a:lnTo>
                  <a:pt x="9652" y="13885"/>
                </a:lnTo>
                <a:lnTo>
                  <a:pt x="9357" y="13958"/>
                </a:lnTo>
                <a:lnTo>
                  <a:pt x="9057" y="14015"/>
                </a:lnTo>
                <a:lnTo>
                  <a:pt x="8753" y="14056"/>
                </a:lnTo>
                <a:lnTo>
                  <a:pt x="8442" y="14081"/>
                </a:lnTo>
                <a:lnTo>
                  <a:pt x="8129" y="14090"/>
                </a:lnTo>
                <a:lnTo>
                  <a:pt x="7816" y="14081"/>
                </a:lnTo>
                <a:lnTo>
                  <a:pt x="7505" y="14056"/>
                </a:lnTo>
                <a:lnTo>
                  <a:pt x="7200" y="14015"/>
                </a:lnTo>
                <a:lnTo>
                  <a:pt x="6900" y="13958"/>
                </a:lnTo>
                <a:lnTo>
                  <a:pt x="6606" y="13885"/>
                </a:lnTo>
                <a:lnTo>
                  <a:pt x="6316" y="13797"/>
                </a:lnTo>
                <a:lnTo>
                  <a:pt x="6033" y="13696"/>
                </a:lnTo>
                <a:lnTo>
                  <a:pt x="5756" y="13579"/>
                </a:lnTo>
                <a:lnTo>
                  <a:pt x="5486" y="13448"/>
                </a:lnTo>
                <a:lnTo>
                  <a:pt x="5223" y="13305"/>
                </a:lnTo>
                <a:lnTo>
                  <a:pt x="4968" y="13148"/>
                </a:lnTo>
                <a:lnTo>
                  <a:pt x="4720" y="12979"/>
                </a:lnTo>
                <a:lnTo>
                  <a:pt x="4481" y="12798"/>
                </a:lnTo>
                <a:lnTo>
                  <a:pt x="4251" y="12605"/>
                </a:lnTo>
                <a:lnTo>
                  <a:pt x="4029" y="12400"/>
                </a:lnTo>
                <a:lnTo>
                  <a:pt x="3818" y="12185"/>
                </a:lnTo>
                <a:lnTo>
                  <a:pt x="3616" y="11960"/>
                </a:lnTo>
                <a:lnTo>
                  <a:pt x="3425" y="11724"/>
                </a:lnTo>
                <a:lnTo>
                  <a:pt x="3244" y="11478"/>
                </a:lnTo>
                <a:lnTo>
                  <a:pt x="3074" y="11223"/>
                </a:lnTo>
                <a:lnTo>
                  <a:pt x="2915" y="10959"/>
                </a:lnTo>
                <a:lnTo>
                  <a:pt x="2769" y="10687"/>
                </a:lnTo>
                <a:lnTo>
                  <a:pt x="2633" y="10406"/>
                </a:lnTo>
                <a:lnTo>
                  <a:pt x="2511" y="10118"/>
                </a:lnTo>
                <a:lnTo>
                  <a:pt x="2403" y="9823"/>
                </a:lnTo>
                <a:lnTo>
                  <a:pt x="2307" y="9521"/>
                </a:lnTo>
                <a:lnTo>
                  <a:pt x="2224" y="9213"/>
                </a:lnTo>
                <a:lnTo>
                  <a:pt x="2156" y="8897"/>
                </a:lnTo>
                <a:lnTo>
                  <a:pt x="2103" y="8578"/>
                </a:lnTo>
                <a:lnTo>
                  <a:pt x="2064" y="8252"/>
                </a:lnTo>
                <a:lnTo>
                  <a:pt x="2040" y="7921"/>
                </a:lnTo>
                <a:lnTo>
                  <a:pt x="2033" y="7587"/>
                </a:lnTo>
                <a:lnTo>
                  <a:pt x="2042" y="7197"/>
                </a:lnTo>
                <a:lnTo>
                  <a:pt x="2070" y="6811"/>
                </a:lnTo>
                <a:lnTo>
                  <a:pt x="2115" y="6432"/>
                </a:lnTo>
                <a:lnTo>
                  <a:pt x="2178" y="6058"/>
                </a:lnTo>
                <a:lnTo>
                  <a:pt x="2257" y="5691"/>
                </a:lnTo>
                <a:lnTo>
                  <a:pt x="2353" y="5331"/>
                </a:lnTo>
                <a:lnTo>
                  <a:pt x="2465" y="4979"/>
                </a:lnTo>
                <a:lnTo>
                  <a:pt x="2592" y="4634"/>
                </a:lnTo>
                <a:lnTo>
                  <a:pt x="2734" y="4298"/>
                </a:lnTo>
                <a:lnTo>
                  <a:pt x="2891" y="3970"/>
                </a:lnTo>
                <a:lnTo>
                  <a:pt x="3062" y="3653"/>
                </a:lnTo>
                <a:lnTo>
                  <a:pt x="3247" y="3346"/>
                </a:lnTo>
                <a:lnTo>
                  <a:pt x="3445" y="3048"/>
                </a:lnTo>
                <a:lnTo>
                  <a:pt x="3657" y="2762"/>
                </a:lnTo>
                <a:lnTo>
                  <a:pt x="3880" y="2486"/>
                </a:lnTo>
                <a:lnTo>
                  <a:pt x="4116" y="2222"/>
                </a:lnTo>
                <a:lnTo>
                  <a:pt x="4363" y="1971"/>
                </a:lnTo>
                <a:lnTo>
                  <a:pt x="4621" y="1733"/>
                </a:lnTo>
                <a:lnTo>
                  <a:pt x="4889" y="1508"/>
                </a:lnTo>
                <a:lnTo>
                  <a:pt x="5168" y="1296"/>
                </a:lnTo>
                <a:lnTo>
                  <a:pt x="5457" y="1099"/>
                </a:lnTo>
                <a:lnTo>
                  <a:pt x="5755" y="916"/>
                </a:lnTo>
                <a:lnTo>
                  <a:pt x="6061" y="749"/>
                </a:lnTo>
                <a:lnTo>
                  <a:pt x="6377" y="596"/>
                </a:lnTo>
                <a:lnTo>
                  <a:pt x="6699" y="461"/>
                </a:lnTo>
                <a:lnTo>
                  <a:pt x="7030" y="342"/>
                </a:lnTo>
                <a:lnTo>
                  <a:pt x="7368" y="239"/>
                </a:lnTo>
                <a:lnTo>
                  <a:pt x="7712" y="155"/>
                </a:lnTo>
                <a:lnTo>
                  <a:pt x="8062" y="88"/>
                </a:lnTo>
                <a:lnTo>
                  <a:pt x="8418" y="40"/>
                </a:lnTo>
                <a:lnTo>
                  <a:pt x="8779" y="10"/>
                </a:lnTo>
                <a:lnTo>
                  <a:pt x="9145" y="0"/>
                </a:lnTo>
                <a:lnTo>
                  <a:pt x="9511" y="10"/>
                </a:lnTo>
                <a:lnTo>
                  <a:pt x="9872" y="40"/>
                </a:lnTo>
                <a:lnTo>
                  <a:pt x="10228" y="88"/>
                </a:lnTo>
                <a:lnTo>
                  <a:pt x="10578" y="155"/>
                </a:lnTo>
                <a:lnTo>
                  <a:pt x="10922" y="239"/>
                </a:lnTo>
                <a:lnTo>
                  <a:pt x="11260" y="342"/>
                </a:lnTo>
                <a:lnTo>
                  <a:pt x="11591" y="461"/>
                </a:lnTo>
                <a:lnTo>
                  <a:pt x="11913" y="596"/>
                </a:lnTo>
                <a:lnTo>
                  <a:pt x="12229" y="749"/>
                </a:lnTo>
                <a:lnTo>
                  <a:pt x="12535" y="916"/>
                </a:lnTo>
                <a:lnTo>
                  <a:pt x="12833" y="1099"/>
                </a:lnTo>
                <a:lnTo>
                  <a:pt x="13122" y="1296"/>
                </a:lnTo>
                <a:lnTo>
                  <a:pt x="13401" y="1508"/>
                </a:lnTo>
                <a:lnTo>
                  <a:pt x="13669" y="1733"/>
                </a:lnTo>
                <a:lnTo>
                  <a:pt x="13927" y="1971"/>
                </a:lnTo>
                <a:lnTo>
                  <a:pt x="14174" y="2222"/>
                </a:lnTo>
                <a:lnTo>
                  <a:pt x="14410" y="2486"/>
                </a:lnTo>
                <a:lnTo>
                  <a:pt x="14633" y="2762"/>
                </a:lnTo>
                <a:lnTo>
                  <a:pt x="14845" y="3048"/>
                </a:lnTo>
                <a:lnTo>
                  <a:pt x="15043" y="3346"/>
                </a:lnTo>
                <a:lnTo>
                  <a:pt x="15228" y="3653"/>
                </a:lnTo>
                <a:lnTo>
                  <a:pt x="15399" y="3970"/>
                </a:lnTo>
                <a:lnTo>
                  <a:pt x="15556" y="4298"/>
                </a:lnTo>
                <a:lnTo>
                  <a:pt x="15698" y="4634"/>
                </a:lnTo>
                <a:lnTo>
                  <a:pt x="15825" y="4979"/>
                </a:lnTo>
                <a:lnTo>
                  <a:pt x="15937" y="5331"/>
                </a:lnTo>
                <a:lnTo>
                  <a:pt x="16034" y="5691"/>
                </a:lnTo>
                <a:lnTo>
                  <a:pt x="16113" y="6058"/>
                </a:lnTo>
                <a:lnTo>
                  <a:pt x="16175" y="6432"/>
                </a:lnTo>
                <a:lnTo>
                  <a:pt x="16221" y="6811"/>
                </a:lnTo>
                <a:lnTo>
                  <a:pt x="16249" y="7197"/>
                </a:lnTo>
                <a:lnTo>
                  <a:pt x="16258" y="7587"/>
                </a:lnTo>
                <a:lnTo>
                  <a:pt x="16247" y="8033"/>
                </a:lnTo>
                <a:lnTo>
                  <a:pt x="16215" y="8474"/>
                </a:lnTo>
                <a:lnTo>
                  <a:pt x="16164" y="8907"/>
                </a:lnTo>
                <a:lnTo>
                  <a:pt x="16092" y="9335"/>
                </a:lnTo>
                <a:lnTo>
                  <a:pt x="16001" y="9754"/>
                </a:lnTo>
                <a:lnTo>
                  <a:pt x="15892" y="10165"/>
                </a:lnTo>
                <a:lnTo>
                  <a:pt x="15764" y="10568"/>
                </a:lnTo>
                <a:lnTo>
                  <a:pt x="15619" y="10962"/>
                </a:lnTo>
                <a:lnTo>
                  <a:pt x="15456" y="11346"/>
                </a:lnTo>
                <a:lnTo>
                  <a:pt x="15276" y="11720"/>
                </a:lnTo>
                <a:lnTo>
                  <a:pt x="15081" y="12083"/>
                </a:lnTo>
                <a:lnTo>
                  <a:pt x="14869" y="12435"/>
                </a:lnTo>
                <a:lnTo>
                  <a:pt x="14642" y="12775"/>
                </a:lnTo>
                <a:lnTo>
                  <a:pt x="14401" y="13103"/>
                </a:lnTo>
                <a:lnTo>
                  <a:pt x="14145" y="13417"/>
                </a:lnTo>
                <a:lnTo>
                  <a:pt x="13877" y="13718"/>
                </a:lnTo>
                <a:lnTo>
                  <a:pt x="13594" y="14005"/>
                </a:lnTo>
                <a:lnTo>
                  <a:pt x="13299" y="14278"/>
                </a:lnTo>
                <a:lnTo>
                  <a:pt x="12993" y="14535"/>
                </a:lnTo>
                <a:lnTo>
                  <a:pt x="12673" y="14776"/>
                </a:lnTo>
                <a:lnTo>
                  <a:pt x="12343" y="15002"/>
                </a:lnTo>
                <a:lnTo>
                  <a:pt x="12004" y="15211"/>
                </a:lnTo>
                <a:lnTo>
                  <a:pt x="11653" y="15402"/>
                </a:lnTo>
                <a:lnTo>
                  <a:pt x="11292" y="15576"/>
                </a:lnTo>
                <a:lnTo>
                  <a:pt x="10924" y="15732"/>
                </a:lnTo>
                <a:lnTo>
                  <a:pt x="10547" y="15868"/>
                </a:lnTo>
                <a:lnTo>
                  <a:pt x="10160" y="15984"/>
                </a:lnTo>
                <a:lnTo>
                  <a:pt x="9767" y="16082"/>
                </a:lnTo>
                <a:lnTo>
                  <a:pt x="9367" y="16158"/>
                </a:lnTo>
                <a:lnTo>
                  <a:pt x="8960" y="16213"/>
                </a:lnTo>
                <a:lnTo>
                  <a:pt x="8547" y="16247"/>
                </a:lnTo>
                <a:lnTo>
                  <a:pt x="8129" y="16258"/>
                </a:lnTo>
                <a:lnTo>
                  <a:pt x="7711" y="16247"/>
                </a:lnTo>
                <a:lnTo>
                  <a:pt x="7298" y="16213"/>
                </a:lnTo>
                <a:lnTo>
                  <a:pt x="6891" y="16158"/>
                </a:lnTo>
                <a:lnTo>
                  <a:pt x="6491" y="16082"/>
                </a:lnTo>
                <a:lnTo>
                  <a:pt x="6097" y="15984"/>
                </a:lnTo>
                <a:lnTo>
                  <a:pt x="5711" y="15868"/>
                </a:lnTo>
                <a:lnTo>
                  <a:pt x="5334" y="15732"/>
                </a:lnTo>
                <a:lnTo>
                  <a:pt x="4965" y="15576"/>
                </a:lnTo>
                <a:lnTo>
                  <a:pt x="4605" y="15402"/>
                </a:lnTo>
                <a:lnTo>
                  <a:pt x="4254" y="15211"/>
                </a:lnTo>
                <a:lnTo>
                  <a:pt x="3915" y="15002"/>
                </a:lnTo>
                <a:lnTo>
                  <a:pt x="3584" y="14776"/>
                </a:lnTo>
                <a:lnTo>
                  <a:pt x="3265" y="14535"/>
                </a:lnTo>
                <a:lnTo>
                  <a:pt x="2958" y="14278"/>
                </a:lnTo>
                <a:lnTo>
                  <a:pt x="2664" y="14005"/>
                </a:lnTo>
                <a:lnTo>
                  <a:pt x="2381" y="13718"/>
                </a:lnTo>
                <a:lnTo>
                  <a:pt x="2113" y="13417"/>
                </a:lnTo>
                <a:lnTo>
                  <a:pt x="1857" y="13103"/>
                </a:lnTo>
                <a:lnTo>
                  <a:pt x="1615" y="12775"/>
                </a:lnTo>
                <a:lnTo>
                  <a:pt x="1389" y="12435"/>
                </a:lnTo>
                <a:lnTo>
                  <a:pt x="1177" y="12083"/>
                </a:lnTo>
                <a:lnTo>
                  <a:pt x="981" y="11720"/>
                </a:lnTo>
                <a:lnTo>
                  <a:pt x="802" y="11346"/>
                </a:lnTo>
                <a:lnTo>
                  <a:pt x="639" y="10962"/>
                </a:lnTo>
                <a:lnTo>
                  <a:pt x="494" y="10568"/>
                </a:lnTo>
                <a:lnTo>
                  <a:pt x="365" y="10165"/>
                </a:lnTo>
                <a:lnTo>
                  <a:pt x="257" y="9754"/>
                </a:lnTo>
                <a:lnTo>
                  <a:pt x="166" y="9335"/>
                </a:lnTo>
                <a:lnTo>
                  <a:pt x="94" y="8907"/>
                </a:lnTo>
                <a:lnTo>
                  <a:pt x="43" y="8474"/>
                </a:lnTo>
                <a:lnTo>
                  <a:pt x="11" y="8033"/>
                </a:lnTo>
                <a:lnTo>
                  <a:pt x="0" y="7587"/>
                </a:ln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Freeform 11"/>
          <p:cNvSpPr>
            <a:spLocks/>
          </p:cNvSpPr>
          <p:nvPr/>
        </p:nvSpPr>
        <p:spPr bwMode="auto">
          <a:xfrm rot="-4560000">
            <a:off x="2747122" y="1950746"/>
            <a:ext cx="2797589" cy="126026"/>
          </a:xfrm>
          <a:custGeom>
            <a:avLst/>
            <a:gdLst>
              <a:gd name="T0" fmla="*/ 0 w 3084"/>
              <a:gd name="T1" fmla="*/ 702 h 702"/>
              <a:gd name="T2" fmla="*/ 33 w 3084"/>
              <a:gd name="T3" fmla="*/ 621 h 702"/>
              <a:gd name="T4" fmla="*/ 65 w 3084"/>
              <a:gd name="T5" fmla="*/ 553 h 702"/>
              <a:gd name="T6" fmla="*/ 102 w 3084"/>
              <a:gd name="T7" fmla="*/ 483 h 702"/>
              <a:gd name="T8" fmla="*/ 147 w 3084"/>
              <a:gd name="T9" fmla="*/ 420 h 702"/>
              <a:gd name="T10" fmla="*/ 189 w 3084"/>
              <a:gd name="T11" fmla="*/ 366 h 702"/>
              <a:gd name="T12" fmla="*/ 228 w 3084"/>
              <a:gd name="T13" fmla="*/ 321 h 702"/>
              <a:gd name="T14" fmla="*/ 273 w 3084"/>
              <a:gd name="T15" fmla="*/ 282 h 702"/>
              <a:gd name="T16" fmla="*/ 342 w 3084"/>
              <a:gd name="T17" fmla="*/ 219 h 702"/>
              <a:gd name="T18" fmla="*/ 423 w 3084"/>
              <a:gd name="T19" fmla="*/ 153 h 702"/>
              <a:gd name="T20" fmla="*/ 505 w 3084"/>
              <a:gd name="T21" fmla="*/ 103 h 702"/>
              <a:gd name="T22" fmla="*/ 573 w 3084"/>
              <a:gd name="T23" fmla="*/ 69 h 702"/>
              <a:gd name="T24" fmla="*/ 635 w 3084"/>
              <a:gd name="T25" fmla="*/ 47 h 702"/>
              <a:gd name="T26" fmla="*/ 807 w 3084"/>
              <a:gd name="T27" fmla="*/ 18 h 702"/>
              <a:gd name="T28" fmla="*/ 930 w 3084"/>
              <a:gd name="T29" fmla="*/ 15 h 702"/>
              <a:gd name="T30" fmla="*/ 1101 w 3084"/>
              <a:gd name="T31" fmla="*/ 18 h 702"/>
              <a:gd name="T32" fmla="*/ 1283 w 3084"/>
              <a:gd name="T33" fmla="*/ 45 h 702"/>
              <a:gd name="T34" fmla="*/ 1493 w 3084"/>
              <a:gd name="T35" fmla="*/ 103 h 702"/>
              <a:gd name="T36" fmla="*/ 3084 w 3084"/>
              <a:gd name="T37" fmla="*/ 666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4" h="702">
                <a:moveTo>
                  <a:pt x="0" y="702"/>
                </a:moveTo>
                <a:cubicBezTo>
                  <a:pt x="11" y="674"/>
                  <a:pt x="22" y="646"/>
                  <a:pt x="33" y="621"/>
                </a:cubicBezTo>
                <a:cubicBezTo>
                  <a:pt x="44" y="596"/>
                  <a:pt x="54" y="576"/>
                  <a:pt x="65" y="553"/>
                </a:cubicBezTo>
                <a:cubicBezTo>
                  <a:pt x="76" y="530"/>
                  <a:pt x="88" y="505"/>
                  <a:pt x="102" y="483"/>
                </a:cubicBezTo>
                <a:cubicBezTo>
                  <a:pt x="116" y="461"/>
                  <a:pt x="133" y="439"/>
                  <a:pt x="147" y="420"/>
                </a:cubicBezTo>
                <a:cubicBezTo>
                  <a:pt x="161" y="401"/>
                  <a:pt x="176" y="382"/>
                  <a:pt x="189" y="366"/>
                </a:cubicBezTo>
                <a:cubicBezTo>
                  <a:pt x="202" y="350"/>
                  <a:pt x="214" y="335"/>
                  <a:pt x="228" y="321"/>
                </a:cubicBezTo>
                <a:cubicBezTo>
                  <a:pt x="242" y="307"/>
                  <a:pt x="254" y="299"/>
                  <a:pt x="273" y="282"/>
                </a:cubicBezTo>
                <a:cubicBezTo>
                  <a:pt x="292" y="265"/>
                  <a:pt x="317" y="240"/>
                  <a:pt x="342" y="219"/>
                </a:cubicBezTo>
                <a:cubicBezTo>
                  <a:pt x="367" y="198"/>
                  <a:pt x="396" y="172"/>
                  <a:pt x="423" y="153"/>
                </a:cubicBezTo>
                <a:cubicBezTo>
                  <a:pt x="450" y="134"/>
                  <a:pt x="480" y="117"/>
                  <a:pt x="505" y="103"/>
                </a:cubicBezTo>
                <a:cubicBezTo>
                  <a:pt x="530" y="89"/>
                  <a:pt x="551" y="78"/>
                  <a:pt x="573" y="69"/>
                </a:cubicBezTo>
                <a:cubicBezTo>
                  <a:pt x="595" y="60"/>
                  <a:pt x="596" y="55"/>
                  <a:pt x="635" y="47"/>
                </a:cubicBezTo>
                <a:cubicBezTo>
                  <a:pt x="674" y="39"/>
                  <a:pt x="758" y="23"/>
                  <a:pt x="807" y="18"/>
                </a:cubicBezTo>
                <a:cubicBezTo>
                  <a:pt x="856" y="13"/>
                  <a:pt x="881" y="15"/>
                  <a:pt x="930" y="15"/>
                </a:cubicBezTo>
                <a:cubicBezTo>
                  <a:pt x="979" y="15"/>
                  <a:pt x="1042" y="13"/>
                  <a:pt x="1101" y="18"/>
                </a:cubicBezTo>
                <a:cubicBezTo>
                  <a:pt x="1160" y="23"/>
                  <a:pt x="1218" y="31"/>
                  <a:pt x="1283" y="45"/>
                </a:cubicBezTo>
                <a:cubicBezTo>
                  <a:pt x="1348" y="59"/>
                  <a:pt x="1193" y="0"/>
                  <a:pt x="1493" y="103"/>
                </a:cubicBezTo>
                <a:cubicBezTo>
                  <a:pt x="1793" y="206"/>
                  <a:pt x="2753" y="549"/>
                  <a:pt x="3084" y="666"/>
                </a:cubicBezTo>
              </a:path>
            </a:pathLst>
          </a:custGeom>
          <a:noFill/>
          <a:ln w="38100" cap="rnd" cmpd="sng">
            <a:solidFill>
              <a:srgbClr val="FFCC00"/>
            </a:solidFill>
            <a:prstDash val="sysDot"/>
            <a:round/>
            <a:headEnd type="none" w="sm" len="sm"/>
            <a:tailEnd type="none" w="sm" len="sm"/>
          </a:ln>
          <a:effectLst/>
          <a:extLst/>
        </p:spPr>
        <p:txBody>
          <a:bodyPr wrap="none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0" y="-33011"/>
            <a:ext cx="91440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extraction </a:t>
            </a:r>
            <a:r>
              <a:rPr lang="en-US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system</a:t>
            </a:r>
            <a:endParaRPr lang="en-US" altLang="ru-RU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Cyr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47257" y="4565035"/>
            <a:ext cx="155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Electrostatic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deflector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3734600" y="4146753"/>
            <a:ext cx="539650" cy="503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827177" y="3363219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Focusing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m</a:t>
            </a:r>
            <a:r>
              <a:rPr lang="en-US" b="1" dirty="0" smtClean="0">
                <a:solidFill>
                  <a:srgbClr val="C00000"/>
                </a:solidFill>
              </a:rPr>
              <a:t>agnetic</a:t>
            </a:r>
            <a:r>
              <a:rPr lang="en-US" b="1" u="sng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channel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2994267" y="3238858"/>
            <a:ext cx="773210" cy="4465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5113223" y="559778"/>
            <a:ext cx="280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Extraction radius of </a:t>
            </a:r>
            <a:r>
              <a:rPr lang="en-US" b="1" dirty="0" err="1">
                <a:solidFill>
                  <a:srgbClr val="006600"/>
                </a:solidFill>
              </a:rPr>
              <a:t>R</a:t>
            </a:r>
            <a:r>
              <a:rPr lang="en-US" b="1" baseline="-25000" dirty="0" err="1">
                <a:solidFill>
                  <a:srgbClr val="006600"/>
                </a:solidFill>
              </a:rPr>
              <a:t>ext</a:t>
            </a:r>
            <a:r>
              <a:rPr lang="ru-RU" b="1" dirty="0">
                <a:solidFill>
                  <a:srgbClr val="006600"/>
                </a:solidFill>
              </a:rPr>
              <a:t>=1</a:t>
            </a:r>
            <a:r>
              <a:rPr lang="en-US" b="1" dirty="0">
                <a:solidFill>
                  <a:srgbClr val="006600"/>
                </a:solidFill>
              </a:rPr>
              <a:t>.</a:t>
            </a:r>
            <a:r>
              <a:rPr lang="ru-RU" b="1" dirty="0" smtClean="0">
                <a:solidFill>
                  <a:srgbClr val="006600"/>
                </a:solidFill>
              </a:rPr>
              <a:t>7</a:t>
            </a:r>
            <a:r>
              <a:rPr lang="en-US" b="1" dirty="0" smtClean="0">
                <a:solidFill>
                  <a:srgbClr val="006600"/>
                </a:solidFill>
              </a:rPr>
              <a:t>9</a:t>
            </a:r>
            <a:r>
              <a:rPr lang="ru-RU" b="1" dirty="0" smtClean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6600"/>
                </a:solidFill>
              </a:rPr>
              <a:t>m</a:t>
            </a:r>
            <a:r>
              <a:rPr lang="ru-RU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44668" y="1693503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AF38A3"/>
                </a:solidFill>
                <a:latin typeface="Arial" panose="020B0604020202020204" pitchFamily="34" charset="0"/>
              </a:rPr>
              <a:t>Ion beam </a:t>
            </a:r>
            <a:endParaRPr lang="ru-RU" sz="1600" b="1" dirty="0">
              <a:solidFill>
                <a:srgbClr val="AF38A3"/>
              </a:solidFill>
            </a:endParaRPr>
          </a:p>
        </p:txBody>
      </p:sp>
      <p:cxnSp>
        <p:nvCxnSpPr>
          <p:cNvPr id="12" name="Прямая со стрелкой 21"/>
          <p:cNvCxnSpPr>
            <a:cxnSpLocks noChangeShapeType="1"/>
            <a:endCxn id="34" idx="48"/>
          </p:cNvCxnSpPr>
          <p:nvPr/>
        </p:nvCxnSpPr>
        <p:spPr bwMode="auto">
          <a:xfrm flipH="1">
            <a:off x="5700269" y="2032057"/>
            <a:ext cx="816030" cy="941973"/>
          </a:xfrm>
          <a:prstGeom prst="straightConnector1">
            <a:avLst/>
          </a:prstGeom>
          <a:noFill/>
          <a:ln w="15875" algn="ctr">
            <a:solidFill>
              <a:srgbClr val="AF38A3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8887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43" grpId="0" animBg="1"/>
      <p:bldP spid="43" grpId="1" animBg="1"/>
      <p:bldP spid="44" grpId="0"/>
      <p:bldP spid="45" grpId="0"/>
      <p:bldP spid="47" grpId="0"/>
      <p:bldP spid="4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pic>
        <p:nvPicPr>
          <p:cNvPr id="826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36" y="1332110"/>
            <a:ext cx="3282461" cy="213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846" y="1332111"/>
            <a:ext cx="3283732" cy="213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6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6797" y="1332110"/>
            <a:ext cx="1810120" cy="244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" name="Прямоугольник 6"/>
          <p:cNvSpPr>
            <a:spLocks noChangeArrowheads="1"/>
          </p:cNvSpPr>
          <p:nvPr/>
        </p:nvSpPr>
        <p:spPr bwMode="auto">
          <a:xfrm>
            <a:off x="350042" y="3524236"/>
            <a:ext cx="260840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00CC"/>
                </a:solidFill>
              </a:rPr>
              <a:t>Electrostatic deflector</a:t>
            </a:r>
            <a:endParaRPr lang="en-US" altLang="ru-RU" b="1" dirty="0">
              <a:solidFill>
                <a:srgbClr val="0000CC"/>
              </a:solidFill>
            </a:endParaRPr>
          </a:p>
        </p:txBody>
      </p:sp>
      <p:sp>
        <p:nvSpPr>
          <p:cNvPr id="8264" name="Прямоугольник 7"/>
          <p:cNvSpPr>
            <a:spLocks noChangeArrowheads="1"/>
          </p:cNvSpPr>
          <p:nvPr/>
        </p:nvSpPr>
        <p:spPr bwMode="auto">
          <a:xfrm>
            <a:off x="5878105" y="3505883"/>
            <a:ext cx="218521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0000CC"/>
                </a:solidFill>
              </a:rPr>
              <a:t> </a:t>
            </a:r>
            <a:r>
              <a:rPr lang="en-US" altLang="ru-RU" b="1" dirty="0" smtClean="0">
                <a:solidFill>
                  <a:srgbClr val="0000CC"/>
                </a:solidFill>
              </a:rPr>
              <a:t>Magnetic channel</a:t>
            </a:r>
            <a:endParaRPr lang="en-US" altLang="ru-RU" b="1" dirty="0">
              <a:solidFill>
                <a:srgbClr val="0000CC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13342"/>
              </p:ext>
            </p:extLst>
          </p:nvPr>
        </p:nvGraphicFramePr>
        <p:xfrm>
          <a:off x="1356559" y="150425"/>
          <a:ext cx="6430881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5273"/>
                <a:gridCol w="2035608"/>
              </a:tblGrid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 electrostatic d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eflector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Deflector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voltage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kV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the </a:t>
                      </a:r>
                      <a:r>
                        <a:rPr lang="en-US" alt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channel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Gradient of the </a:t>
                      </a:r>
                      <a:r>
                        <a:rPr lang="en-US" altLang="ru-RU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channel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4.6÷8.4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8846" y="3913609"/>
            <a:ext cx="3236811" cy="242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1101" y="438864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magnetic channel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 at 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 for Nuclear Research and Nuclear Energy of the</a:t>
            </a:r>
            <a:r>
              <a:rPr lang="en-US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Bulgarian </a:t>
            </a:r>
            <a:r>
              <a:rPr lang="en-US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 </a:t>
            </a:r>
            <a:r>
              <a:rPr lang="en-US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</a:t>
            </a:r>
            <a:r>
              <a:rPr lang="en-US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deflector </a:t>
            </a:r>
            <a:r>
              <a:rPr lang="en-US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being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 in the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 Institute.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27952" y="168812"/>
            <a:ext cx="8325297" cy="928468"/>
          </a:xfrm>
        </p:spPr>
        <p:txBody>
          <a:bodyPr/>
          <a:lstStyle/>
          <a:p>
            <a:r>
              <a:rPr lang="en-US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</a:t>
            </a:r>
            <a:r>
              <a:rPr lang="en-US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 – the</a:t>
            </a:r>
            <a:r>
              <a:rPr lang="ru-RU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Goals</a:t>
            </a:r>
            <a:endParaRPr lang="ru-RU" alt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65E7EC-41AF-4F5D-A8EE-8D4EAF61CDB0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701877" y="4395565"/>
            <a:ext cx="7932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based 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DC-280 cyclotron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cyclotron will produce high intensity ion beams.</a:t>
            </a:r>
          </a:p>
          <a:p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 </a:t>
            </a:r>
            <a:r>
              <a:rPr lang="ru-RU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 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building of the FLNR.</a:t>
            </a:r>
            <a:endParaRPr lang="ru-RU" sz="2400" b="1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313510" y="1430110"/>
            <a:ext cx="8321040" cy="2057673"/>
          </a:xfrm>
        </p:spPr>
        <p:txBody>
          <a:bodyPr anchorCtr="1"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Synthesis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SHE and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studying of their properties;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Search for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reactions for SHE-synthesis;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</a:t>
            </a:r>
            <a:r>
              <a:rPr lang="en-US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properties </a:t>
            </a:r>
            <a:r>
              <a:rPr lang="en-US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SHE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9006" y="3218112"/>
            <a:ext cx="8673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of  extremely </a:t>
            </a:r>
            <a:r>
              <a:rPr lang="en-US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(</a:t>
            </a:r>
            <a:r>
              <a:rPr lang="el-GR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&lt;50 fb) cross </a:t>
            </a:r>
            <a:r>
              <a:rPr lang="en-US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r>
              <a:rPr lang="en-US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reactions the experiments require high intensities of primary beams for the best </a:t>
            </a:r>
            <a:r>
              <a:rPr lang="en-US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r>
              <a:rPr lang="en-US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440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723389" y="477812"/>
            <a:ext cx="7996237" cy="5507037"/>
            <a:chOff x="723389" y="693256"/>
            <a:chExt cx="7996237" cy="5507037"/>
          </a:xfrm>
        </p:grpSpPr>
        <p:pic>
          <p:nvPicPr>
            <p:cNvPr id="76801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3389" y="693256"/>
              <a:ext cx="7996237" cy="550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6"/>
            <p:cNvSpPr>
              <a:spLocks noChangeArrowheads="1"/>
            </p:cNvSpPr>
            <p:nvPr/>
          </p:nvSpPr>
          <p:spPr bwMode="auto">
            <a:xfrm>
              <a:off x="5095957" y="4570565"/>
              <a:ext cx="118568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1400" b="1" dirty="0" smtClean="0">
                  <a:solidFill>
                    <a:srgbClr val="FF33CC"/>
                  </a:solidFill>
                </a:rPr>
                <a:t>Bending magnet ±50</a:t>
              </a:r>
              <a:r>
                <a:rPr lang="en-US" altLang="ru-RU" sz="1400" b="1" dirty="0" smtClean="0">
                  <a:solidFill>
                    <a:srgbClr val="FF33CC"/>
                  </a:solidFill>
                  <a:sym typeface="Symbol" panose="05050102010706020507" pitchFamily="18" charset="2"/>
                </a:rPr>
                <a:t></a:t>
              </a:r>
              <a:endParaRPr lang="en-US" altLang="ru-RU" sz="1400" b="1" dirty="0">
                <a:solidFill>
                  <a:srgbClr val="FF33CC"/>
                </a:solidFill>
              </a:endParaRPr>
            </a:p>
          </p:txBody>
        </p:sp>
        <p:cxnSp>
          <p:nvCxnSpPr>
            <p:cNvPr id="7" name="Прямая со стрелкой 21"/>
            <p:cNvCxnSpPr>
              <a:cxnSpLocks noChangeShapeType="1"/>
              <a:stCxn id="6" idx="0"/>
            </p:cNvCxnSpPr>
            <p:nvPr/>
          </p:nvCxnSpPr>
          <p:spPr bwMode="auto">
            <a:xfrm flipH="1" flipV="1">
              <a:off x="4677783" y="3524621"/>
              <a:ext cx="1011018" cy="1045944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sp>
          <p:nvSpPr>
            <p:cNvPr id="11" name="Прямоугольник 6"/>
            <p:cNvSpPr>
              <a:spLocks noChangeArrowheads="1"/>
            </p:cNvSpPr>
            <p:nvPr/>
          </p:nvSpPr>
          <p:spPr bwMode="auto">
            <a:xfrm>
              <a:off x="4566320" y="5309229"/>
              <a:ext cx="127003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sz="1400" b="1" dirty="0" smtClean="0">
                  <a:solidFill>
                    <a:srgbClr val="CC66FF"/>
                  </a:solidFill>
                </a:rPr>
                <a:t>Quadrupole lenses</a:t>
              </a:r>
              <a:endParaRPr lang="en-US" altLang="ru-RU" sz="1400" b="1" dirty="0">
                <a:solidFill>
                  <a:srgbClr val="CC66FF"/>
                </a:solidFill>
              </a:endParaRPr>
            </a:p>
          </p:txBody>
        </p:sp>
        <p:cxnSp>
          <p:nvCxnSpPr>
            <p:cNvPr id="12" name="Прямая со стрелкой 21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4078857" y="4237638"/>
              <a:ext cx="1122481" cy="1071591"/>
            </a:xfrm>
            <a:prstGeom prst="straightConnector1">
              <a:avLst/>
            </a:prstGeom>
            <a:noFill/>
            <a:ln w="28575" algn="ctr">
              <a:solidFill>
                <a:srgbClr val="CC66FF"/>
              </a:solidFill>
              <a:round/>
              <a:headEnd/>
              <a:tailEnd type="arrow" w="med" len="med"/>
            </a:ln>
          </p:spPr>
        </p:cxnSp>
        <p:cxnSp>
          <p:nvCxnSpPr>
            <p:cNvPr id="13" name="Прямая со стрелкой 21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3365774" y="5097295"/>
              <a:ext cx="1835564" cy="211934"/>
            </a:xfrm>
            <a:prstGeom prst="straightConnector1">
              <a:avLst/>
            </a:prstGeom>
            <a:noFill/>
            <a:ln w="28575" algn="ctr">
              <a:solidFill>
                <a:srgbClr val="CC66FF"/>
              </a:solidFill>
              <a:round/>
              <a:headEnd/>
              <a:tailEnd type="arrow" w="med" len="med"/>
            </a:ln>
          </p:spPr>
        </p:cxnSp>
      </p:grp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446395" y="891591"/>
            <a:ext cx="240001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sz="1400" b="1" dirty="0" smtClean="0">
                <a:solidFill>
                  <a:srgbClr val="FF0000"/>
                </a:solidFill>
              </a:rPr>
              <a:t>MAX beam power ~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2.5 </a:t>
            </a:r>
            <a:r>
              <a:rPr lang="en-US" altLang="ru-RU" sz="1400" b="1" dirty="0" smtClean="0">
                <a:solidFill>
                  <a:srgbClr val="FF0000"/>
                </a:solidFill>
              </a:rPr>
              <a:t>kW</a:t>
            </a:r>
            <a:endParaRPr lang="en-US" altLang="ru-RU" sz="1400" b="1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5613" y="-17928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Beam transport system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739802" y="5145349"/>
            <a:ext cx="134645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1400" b="1" dirty="0" smtClean="0">
                <a:solidFill>
                  <a:srgbClr val="006600"/>
                </a:solidFill>
              </a:rPr>
              <a:t>Area of</a:t>
            </a:r>
            <a:endParaRPr lang="en-US" altLang="ru-RU" sz="1400" b="1" dirty="0">
              <a:solidFill>
                <a:srgbClr val="006600"/>
              </a:solidFill>
            </a:endParaRPr>
          </a:p>
          <a:p>
            <a:pPr algn="ctr"/>
            <a:r>
              <a:rPr lang="en-US" altLang="ru-RU" sz="1400" b="1" dirty="0" smtClean="0">
                <a:solidFill>
                  <a:srgbClr val="006600"/>
                </a:solidFill>
              </a:rPr>
              <a:t>experimental setups</a:t>
            </a:r>
            <a:endParaRPr lang="en-US" altLang="ru-RU" sz="1400" b="1" dirty="0">
              <a:solidFill>
                <a:srgbClr val="0066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5613" y="5996747"/>
            <a:ext cx="5592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volumes of  channels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“Vacuum </a:t>
            </a:r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Czech Republic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46403" y="5627415"/>
            <a:ext cx="3032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vacuum is 10</a:t>
            </a:r>
            <a:r>
              <a:rPr lang="en-GB" kern="800" baseline="300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GB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kern="800" dirty="0" err="1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r>
              <a:rPr lang="en-GB" kern="800" dirty="0" smtClean="0">
                <a:solidFill>
                  <a:srgbClr val="0066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5613" y="6323448"/>
            <a:ext cx="5716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 diagnostics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INR&amp;NE of the Bulgarian </a:t>
            </a:r>
            <a:r>
              <a:rPr lang="en-US" sz="1600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 of Science</a:t>
            </a:r>
            <a:endParaRPr lang="ru-RU" sz="1600" dirty="0">
              <a:solidFill>
                <a:schemeClr val="bg1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73181" y="642171"/>
            <a:ext cx="4164970" cy="2516386"/>
            <a:chOff x="2573181" y="642171"/>
            <a:chExt cx="4164970" cy="2516386"/>
          </a:xfrm>
        </p:grpSpPr>
        <p:cxnSp>
          <p:nvCxnSpPr>
            <p:cNvPr id="16" name="Прямая со стрелкой 21"/>
            <p:cNvCxnSpPr>
              <a:cxnSpLocks noChangeShapeType="1"/>
              <a:stCxn id="18" idx="2"/>
            </p:cNvCxnSpPr>
            <p:nvPr/>
          </p:nvCxnSpPr>
          <p:spPr bwMode="auto">
            <a:xfrm flipH="1" flipV="1">
              <a:off x="2573181" y="642171"/>
              <a:ext cx="1920778" cy="227513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4" name="Прямая соединительная линия 3"/>
            <p:cNvCxnSpPr/>
            <p:nvPr/>
          </p:nvCxnSpPr>
          <p:spPr bwMode="auto">
            <a:xfrm flipH="1" flipV="1">
              <a:off x="4989252" y="3153353"/>
              <a:ext cx="1748899" cy="520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Дуга 17"/>
            <p:cNvSpPr/>
            <p:nvPr/>
          </p:nvSpPr>
          <p:spPr bwMode="auto">
            <a:xfrm>
              <a:off x="4391050" y="2174816"/>
              <a:ext cx="1378440" cy="973331"/>
            </a:xfrm>
            <a:prstGeom prst="arc">
              <a:avLst>
                <a:gd name="adj1" fmla="val 5722605"/>
                <a:gd name="adj2" fmla="val 938561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3617945" y="1491011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1400" b="1" dirty="0" smtClean="0">
                <a:solidFill>
                  <a:srgbClr val="FF0000"/>
                </a:solidFill>
              </a:rPr>
              <a:t>Ion beam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655" y="366852"/>
            <a:ext cx="35052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Прямоугольник 8"/>
          <p:cNvSpPr>
            <a:spLocks noChangeArrowheads="1"/>
          </p:cNvSpPr>
          <p:nvPr/>
        </p:nvSpPr>
        <p:spPr bwMode="auto">
          <a:xfrm>
            <a:off x="855321" y="3281415"/>
            <a:ext cx="274786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00FF"/>
                </a:solidFill>
              </a:rPr>
              <a:t>TM±50</a:t>
            </a:r>
            <a:r>
              <a:rPr lang="ru-RU" altLang="ru-RU" b="1" dirty="0" smtClean="0">
                <a:solidFill>
                  <a:srgbClr val="0000FF"/>
                </a:solidFill>
              </a:rPr>
              <a:t> </a:t>
            </a:r>
            <a:r>
              <a:rPr lang="en-US" altLang="ru-RU" b="1" dirty="0" smtClean="0">
                <a:solidFill>
                  <a:srgbClr val="0000FF"/>
                </a:solidFill>
              </a:rPr>
              <a:t>bending magnet</a:t>
            </a:r>
          </a:p>
          <a:p>
            <a:pPr algn="ctr"/>
            <a:r>
              <a:rPr lang="en-US" altLang="ru-RU" sz="1400" dirty="0" smtClean="0">
                <a:latin typeface="+mj-lt"/>
              </a:rPr>
              <a:t>(</a:t>
            </a:r>
            <a:r>
              <a:rPr lang="en-GB" sz="1400" dirty="0" smtClean="0">
                <a:latin typeface="+mj-lt"/>
                <a:cs typeface="Times New Roman" panose="02020603050405020304" pitchFamily="18" charset="0"/>
              </a:rPr>
              <a:t>NKMZ, Ukraine</a:t>
            </a:r>
            <a:r>
              <a:rPr lang="en-US" altLang="ru-RU" sz="1400" dirty="0" smtClean="0">
                <a:latin typeface="+mj-lt"/>
              </a:rPr>
              <a:t>)</a:t>
            </a:r>
            <a:endParaRPr lang="en-US" altLang="ru-RU" sz="1400" dirty="0">
              <a:latin typeface="+mj-lt"/>
            </a:endParaRPr>
          </a:p>
        </p:txBody>
      </p:sp>
      <p:pic>
        <p:nvPicPr>
          <p:cNvPr id="9" name="Picture 22" descr="P4180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37" y="366852"/>
            <a:ext cx="3881199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4227205" y="3270389"/>
            <a:ext cx="491679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The triplet of quadrupole lenses</a:t>
            </a:r>
            <a:r>
              <a:rPr lang="ru-RU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11К30-700</a:t>
            </a:r>
            <a:r>
              <a:rPr lang="ru-RU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/>
            <a:r>
              <a:rPr lang="en-US" altLang="ru-RU" sz="1400" dirty="0" smtClean="0">
                <a:latin typeface="+mn-lt"/>
              </a:rPr>
              <a:t>(</a:t>
            </a:r>
            <a:r>
              <a:rPr lang="en-GB" sz="1400" dirty="0" smtClean="0">
                <a:latin typeface="+mn-lt"/>
                <a:cs typeface="Times New Roman" panose="02020603050405020304" pitchFamily="18" charset="0"/>
              </a:rPr>
              <a:t>N&amp;V, Romania</a:t>
            </a:r>
            <a:r>
              <a:rPr lang="en-US" altLang="ru-RU" sz="1400" dirty="0" smtClean="0">
                <a:latin typeface="+mn-lt"/>
              </a:rPr>
              <a:t>)</a:t>
            </a:r>
            <a:endParaRPr lang="en-US" altLang="ru-RU" sz="1400" dirty="0"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92337" y="-94813"/>
            <a:ext cx="82296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Magnetic optics</a:t>
            </a:r>
            <a:endParaRPr lang="en-US" altLang="ru-RU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b="20425"/>
          <a:stretch/>
        </p:blipFill>
        <p:spPr>
          <a:xfrm>
            <a:off x="2626469" y="3951246"/>
            <a:ext cx="3537094" cy="2367911"/>
          </a:xfrm>
          <a:prstGeom prst="rect">
            <a:avLst/>
          </a:prstGeom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378508" y="6319157"/>
            <a:ext cx="569739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Quadrupole doublet a</a:t>
            </a:r>
            <a:r>
              <a:rPr lang="en-US" altLang="ru-RU" b="1" dirty="0" smtClean="0">
                <a:solidFill>
                  <a:srgbClr val="0000FF"/>
                </a:solidFill>
              </a:rPr>
              <a:t>nd TM±50 </a:t>
            </a:r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at the DC-280 hall 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8" y="582286"/>
            <a:ext cx="5946048" cy="396834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Water cooling system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699" y="4550627"/>
            <a:ext cx="3824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water 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cooling system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developed </a:t>
            </a:r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GB" kern="800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FLNR (equipment suppliers: Russia, Italy, Germany)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\Pictures\2015_01_22 DC280 units\DSCN2951.JPG"/>
          <p:cNvPicPr>
            <a:picLocks noChangeAspect="1" noChangeArrowheads="1"/>
          </p:cNvPicPr>
          <p:nvPr/>
        </p:nvPicPr>
        <p:blipFill rotWithShape="1">
          <a:blip r:embed="rId3" cstate="print"/>
          <a:srcRect l="3479" t="25060" b="25080"/>
          <a:stretch/>
        </p:blipFill>
        <p:spPr bwMode="auto">
          <a:xfrm>
            <a:off x="4427538" y="4620637"/>
            <a:ext cx="4319013" cy="167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7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Control system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6311" y="5704398"/>
            <a:ext cx="721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control system based on FLNR developments and LabVIEW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8" y="582286"/>
            <a:ext cx="7674825" cy="51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ides_for_presentation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2" y="523220"/>
            <a:ext cx="5224482" cy="593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15000" y="6043386"/>
            <a:ext cx="4445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1600" b="1" dirty="0" smtClean="0">
                <a:solidFill>
                  <a:srgbClr val="990099"/>
                </a:solidFill>
              </a:rPr>
              <a:t>Experimental area ~1000 m</a:t>
            </a:r>
            <a:r>
              <a:rPr lang="en-US" altLang="ru-RU" sz="1600" b="1" baseline="30000" dirty="0" smtClean="0">
                <a:solidFill>
                  <a:srgbClr val="990099"/>
                </a:solidFill>
              </a:rPr>
              <a:t>2 </a:t>
            </a:r>
            <a:r>
              <a:rPr lang="en-US" altLang="ru-RU" sz="1600" b="1" dirty="0" smtClean="0">
                <a:solidFill>
                  <a:srgbClr val="990099"/>
                </a:solidFill>
              </a:rPr>
              <a:t>(3 halls)</a:t>
            </a:r>
            <a:endParaRPr lang="en-US" altLang="ru-RU" sz="1600" b="1" dirty="0">
              <a:solidFill>
                <a:srgbClr val="990099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42612" y="0"/>
            <a:ext cx="536926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of the 1-st floor of the SHEF</a:t>
            </a:r>
          </a:p>
        </p:txBody>
      </p:sp>
      <p:cxnSp>
        <p:nvCxnSpPr>
          <p:cNvPr id="6" name="Прямая со стрелкой 21"/>
          <p:cNvCxnSpPr>
            <a:cxnSpLocks noChangeShapeType="1"/>
            <a:stCxn id="3076" idx="0"/>
          </p:cNvCxnSpPr>
          <p:nvPr/>
        </p:nvCxnSpPr>
        <p:spPr bwMode="auto">
          <a:xfrm flipV="1">
            <a:off x="4337799" y="4456590"/>
            <a:ext cx="660329" cy="1586796"/>
          </a:xfrm>
          <a:prstGeom prst="straightConnector1">
            <a:avLst/>
          </a:prstGeom>
          <a:noFill/>
          <a:ln w="28575" algn="ctr">
            <a:solidFill>
              <a:srgbClr val="990099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494377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2" y="647211"/>
            <a:ext cx="8563238" cy="2043006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69102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Schedule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69102" y="285517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Increasing of the FLNR staff for the SHEF</a:t>
            </a:r>
            <a:endParaRPr lang="en-US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446" y="3397642"/>
            <a:ext cx="4126129" cy="222239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245109" y="5629765"/>
            <a:ext cx="4758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JINR Directorate granted to the FLNR additional wages fund for 2017.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3" y="803777"/>
            <a:ext cx="8238576" cy="46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6108" y="219002"/>
            <a:ext cx="6780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3200" b="1" dirty="0">
                <a:solidFill>
                  <a:schemeClr val="bg1"/>
                </a:solidFill>
                <a:latin typeface="Times New Roman" pitchFamily="18" charset="0"/>
              </a:rPr>
              <a:t>THANKS FOR YOUR ATTENTION!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1574988" y="5431496"/>
            <a:ext cx="54643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building of</a:t>
            </a:r>
            <a:r>
              <a:rPr lang="en-US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SHEF </a:t>
            </a:r>
            <a:endParaRPr lang="en-GB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2017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Надпись 2"/>
          <p:cNvSpPr txBox="1">
            <a:spLocks noChangeArrowheads="1"/>
          </p:cNvSpPr>
          <p:nvPr/>
        </p:nvSpPr>
        <p:spPr bwMode="auto">
          <a:xfrm>
            <a:off x="6337529" y="5451011"/>
            <a:ext cx="2143304" cy="53315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b="1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  <a:r>
              <a:rPr lang="en-US" sz="1600" b="1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sketch </a:t>
            </a:r>
            <a:r>
              <a:rPr lang="en-GB" sz="1600" b="1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building (2012)</a:t>
            </a:r>
            <a:endParaRPr lang="ru-RU" sz="1600" b="1" dirty="0">
              <a:solidFill>
                <a:schemeClr val="bg1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ocuments\My ACAD\0 0 Gulbekian\DC280\2012_01_20 Bondyrev images\ЭК Вар 217 Вид 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3093" y="3872429"/>
            <a:ext cx="3127721" cy="156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37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657225"/>
            <a:ext cx="71437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893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diagram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3" y="649385"/>
            <a:ext cx="87852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33846" y="161558"/>
            <a:ext cx="8820443" cy="47013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OF THE FLEROV LABORATORY OF  NUCLEAR REACTIONS</a:t>
            </a:r>
            <a:endParaRPr lang="en-US" altLang="ru-RU" sz="2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311395" y="5795884"/>
            <a:ext cx="3460653" cy="65698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of the SHEF </a:t>
            </a:r>
            <a:r>
              <a:rPr lang="en-GB" b="1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 building</a:t>
            </a:r>
            <a:endParaRPr lang="ru-RU" b="1" dirty="0">
              <a:solidFill>
                <a:schemeClr val="bg1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C:\Users\Admin\Documents\My ACAD\0 0 Gulbekian\DC280\2012_01_20 Bondyrev images\ЭК Вар 217 Вид 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62" y="4232600"/>
            <a:ext cx="3127721" cy="156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My Document\50-years of FLNR\50\LNR_photo_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6215" y="3951248"/>
            <a:ext cx="4319509" cy="21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5085642" y="5997768"/>
            <a:ext cx="3460653" cy="45510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b="1" dirty="0" smtClean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FLNR main building</a:t>
            </a:r>
            <a:endParaRPr lang="ru-RU" b="1" dirty="0">
              <a:solidFill>
                <a:schemeClr val="bg1"/>
              </a:solidFill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20662" y="1351426"/>
            <a:ext cx="8715375" cy="33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7088" dir="2436078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satisfy the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r>
              <a:rPr lang="en-US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DC-280</a:t>
            </a:r>
            <a:r>
              <a:rPr lang="en-US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must have the following parameters of the ion beams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	Ion energy				4÷8 MeV/n</a:t>
            </a:r>
          </a:p>
          <a:p>
            <a:pPr>
              <a:buNone/>
            </a:pPr>
            <a:r>
              <a:rPr lang="en-US" sz="2400" b="1" dirty="0" smtClean="0"/>
              <a:t>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Ion masses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			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10÷238</a:t>
            </a:r>
            <a:endParaRPr lang="ru-RU" altLang="ru-RU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Intensities 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A~50)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	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 	&gt;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10 </a:t>
            </a:r>
            <a:r>
              <a:rPr lang="en-US" altLang="ru-RU" sz="2400" dirty="0" err="1">
                <a:solidFill>
                  <a:schemeClr val="bg1"/>
                </a:solidFill>
                <a:latin typeface="Times New Roman" pitchFamily="18" charset="0"/>
              </a:rPr>
              <a:t>pµA</a:t>
            </a:r>
            <a:endParaRPr lang="ru-RU" altLang="ru-RU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fontAlgn="t" hangingPunct="1">
              <a:buNone/>
            </a:pP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Beam 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emittance 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less than 30 π </a:t>
            </a:r>
            <a:r>
              <a:rPr lang="en-US" altLang="ru-RU" sz="2400" dirty="0" err="1">
                <a:solidFill>
                  <a:schemeClr val="bg1"/>
                </a:solidFill>
                <a:latin typeface="Times New Roman" pitchFamily="18" charset="0"/>
              </a:rPr>
              <a:t>mm·mrad</a:t>
            </a:r>
            <a:endParaRPr lang="en-US" altLang="ru-RU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Efficiency 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of beam transfer  </a:t>
            </a:r>
            <a:r>
              <a:rPr lang="en-US" altLang="ru-RU" sz="2400" dirty="0" smtClean="0">
                <a:solidFill>
                  <a:schemeClr val="bg1"/>
                </a:solidFill>
                <a:latin typeface="Times New Roman" pitchFamily="18" charset="0"/>
              </a:rPr>
              <a:t>              &gt;50</a:t>
            </a:r>
            <a:r>
              <a:rPr lang="en-US" altLang="ru-RU" sz="2400" dirty="0">
                <a:solidFill>
                  <a:schemeClr val="bg1"/>
                </a:solidFill>
                <a:latin typeface="Times New Roman" pitchFamily="18" charset="0"/>
              </a:rPr>
              <a:t>%</a:t>
            </a: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20663" y="102883"/>
            <a:ext cx="87153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8392" dir="1308085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NEW </a:t>
            </a:r>
            <a:r>
              <a:rPr lang="en-US" alt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FLNR </a:t>
            </a:r>
            <a:r>
              <a:rPr lang="en-US" alt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ACCELERATOR </a:t>
            </a:r>
            <a:r>
              <a:rPr lang="en-US" alt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en-US" alt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DC-280 CYCLOTRON</a:t>
            </a:r>
            <a:endParaRPr lang="ru-RU" alt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1568" y="5171131"/>
            <a:ext cx="6853561" cy="416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ru-RU" dirty="0">
                <a:solidFill>
                  <a:srgbClr val="FFCCCC"/>
                </a:solidFill>
                <a:latin typeface="Times New Roman" pitchFamily="18" charset="0"/>
              </a:rPr>
              <a:t>Ion energies correspond to </a:t>
            </a:r>
            <a:r>
              <a:rPr lang="en-US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accelerating potential up to </a:t>
            </a:r>
            <a:r>
              <a:rPr lang="en-US" dirty="0" smtClean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dirty="0"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endParaRPr lang="ru-RU" dirty="0">
              <a:solidFill>
                <a:srgbClr val="FFC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8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49B706C-790D-4A0C-BCBC-1B4554D0F254}" type="slidenum">
              <a:rPr lang="en-US" altLang="ru-RU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400" smtClean="0"/>
          </a:p>
        </p:txBody>
      </p:sp>
      <p:graphicFrame>
        <p:nvGraphicFramePr>
          <p:cNvPr id="83970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188260478"/>
              </p:ext>
            </p:extLst>
          </p:nvPr>
        </p:nvGraphicFramePr>
        <p:xfrm>
          <a:off x="180000" y="666912"/>
          <a:ext cx="8764173" cy="5251938"/>
        </p:xfrm>
        <a:graphic>
          <a:graphicData uri="http://schemas.openxmlformats.org/drawingml/2006/table">
            <a:tbl>
              <a:tblPr/>
              <a:tblGrid>
                <a:gridCol w="430667"/>
                <a:gridCol w="3736384"/>
                <a:gridCol w="4597122"/>
              </a:tblGrid>
              <a:tr h="43338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Principles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Expected results</a:t>
                      </a:r>
                      <a:endParaRPr kumimoji="0" lang="en-US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8286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injection energy of ions 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(&gt;50 </a:t>
                      </a:r>
                      <a:r>
                        <a:rPr kumimoji="0" lang="en-US" alt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kumimoji="0" lang="en-US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/Z)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Decreasing of ion beam emittance 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(typical injection energy of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15÷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Z).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200" b="1" kern="1200" dirty="0" smtClean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ffective transportation  of ions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through injection. </a:t>
                      </a:r>
                      <a:r>
                        <a:rPr lang="en-US" sz="2200" b="1" kern="1200" dirty="0" smtClean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Better</a:t>
                      </a:r>
                      <a:r>
                        <a:rPr lang="en-US" sz="2200" b="1" kern="1200" baseline="0" dirty="0" smtClean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capture into acceleration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01858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magnetic field </a:t>
                      </a:r>
                    </a:p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(&lt;1.5</a:t>
                      </a:r>
                      <a:r>
                        <a:rPr kumimoji="0" lang="ru-RU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</a:t>
                      </a:r>
                      <a:r>
                        <a:rPr kumimoji="0" lang="en-US" alt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Larger beam starting radius. Lower</a:t>
                      </a: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of the main magnet.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0609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accelerating voltage (&gt;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Higher turns separation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Lower vacuum losses of ions.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86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extraction by the electrostatic deflector together with the flat-top system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ion extraction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beam quality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alt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84000" name="Text Box 32"/>
          <p:cNvSpPr txBox="1">
            <a:spLocks noChangeArrowheads="1"/>
          </p:cNvSpPr>
          <p:nvPr/>
        </p:nvSpPr>
        <p:spPr bwMode="auto">
          <a:xfrm>
            <a:off x="422032" y="0"/>
            <a:ext cx="81361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Basic principles of </a:t>
            </a:r>
            <a:r>
              <a:rPr lang="en-US" alt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DC-280 design</a:t>
            </a:r>
            <a:endParaRPr lang="ru-RU" alt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7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/>
          <p:cNvGrpSpPr/>
          <p:nvPr/>
        </p:nvGrpSpPr>
        <p:grpSpPr>
          <a:xfrm>
            <a:off x="-5603" y="514036"/>
            <a:ext cx="9037063" cy="6294841"/>
            <a:chOff x="-5603" y="514036"/>
            <a:chExt cx="9037063" cy="629484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544" y="1160367"/>
              <a:ext cx="5902049" cy="4431312"/>
            </a:xfrm>
            <a:prstGeom prst="rect">
              <a:avLst/>
            </a:prstGeom>
          </p:spPr>
        </p:pic>
        <p:cxnSp>
          <p:nvCxnSpPr>
            <p:cNvPr id="7" name="Прямая со стрелкой 25"/>
            <p:cNvCxnSpPr>
              <a:cxnSpLocks noChangeShapeType="1"/>
              <a:stCxn id="8" idx="0"/>
            </p:cNvCxnSpPr>
            <p:nvPr/>
          </p:nvCxnSpPr>
          <p:spPr bwMode="auto">
            <a:xfrm flipH="1" flipV="1">
              <a:off x="7198468" y="5008383"/>
              <a:ext cx="1177598" cy="646331"/>
            </a:xfrm>
            <a:prstGeom prst="straightConnector1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 type="arrow" w="med" len="med"/>
            </a:ln>
          </p:spPr>
        </p:cxnSp>
        <p:sp>
          <p:nvSpPr>
            <p:cNvPr id="8" name="TextBox 7"/>
            <p:cNvSpPr txBox="1"/>
            <p:nvPr/>
          </p:nvSpPr>
          <p:spPr>
            <a:xfrm>
              <a:off x="7720672" y="5654714"/>
              <a:ext cx="1310788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Main RF-resonator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12" name="Прямая со стрелкой 25"/>
            <p:cNvCxnSpPr>
              <a:cxnSpLocks noChangeShapeType="1"/>
              <a:stCxn id="13" idx="2"/>
            </p:cNvCxnSpPr>
            <p:nvPr/>
          </p:nvCxnSpPr>
          <p:spPr bwMode="auto">
            <a:xfrm flipH="1">
              <a:off x="6779773" y="2341758"/>
              <a:ext cx="1123195" cy="697824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  <p:sp>
          <p:nvSpPr>
            <p:cNvPr id="13" name="TextBox 12"/>
            <p:cNvSpPr txBox="1"/>
            <p:nvPr/>
          </p:nvSpPr>
          <p:spPr>
            <a:xfrm>
              <a:off x="7355077" y="1695427"/>
              <a:ext cx="109578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Magnet yoke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18" name="Прямая со стрелкой 21"/>
            <p:cNvCxnSpPr>
              <a:cxnSpLocks noChangeShapeType="1"/>
              <a:stCxn id="19" idx="3"/>
            </p:cNvCxnSpPr>
            <p:nvPr/>
          </p:nvCxnSpPr>
          <p:spPr bwMode="auto">
            <a:xfrm flipV="1">
              <a:off x="1571544" y="3233019"/>
              <a:ext cx="1184589" cy="102394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18"/>
            <p:cNvSpPr txBox="1"/>
            <p:nvPr/>
          </p:nvSpPr>
          <p:spPr>
            <a:xfrm>
              <a:off x="-5603" y="3795297"/>
              <a:ext cx="1577147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HV platform </a:t>
              </a:r>
              <a:r>
                <a:rPr lang="en-US" altLang="ru-RU" b="1" dirty="0" smtClean="0"/>
                <a:t>N1</a:t>
              </a:r>
              <a:r>
                <a:rPr lang="en-US" altLang="ru-RU" dirty="0" smtClean="0"/>
                <a:t> </a:t>
              </a:r>
            </a:p>
            <a:p>
              <a:pPr algn="ctr" eaLnBrk="1" hangingPunct="1">
                <a:defRPr/>
              </a:pPr>
              <a:r>
                <a:rPr lang="en-US" altLang="ru-RU" dirty="0" smtClean="0"/>
                <a:t>(</a:t>
              </a:r>
              <a:r>
                <a:rPr lang="en-US" altLang="ru-RU" dirty="0" err="1" smtClean="0"/>
                <a:t>U</a:t>
              </a:r>
              <a:r>
                <a:rPr lang="en-US" altLang="ru-RU" baseline="-25000" dirty="0" err="1" smtClean="0"/>
                <a:t>max</a:t>
              </a:r>
              <a:r>
                <a:rPr lang="en-US" altLang="ru-RU" dirty="0" smtClean="0"/>
                <a:t>=60 kV)</a:t>
              </a:r>
              <a:endParaRPr lang="ru-RU" altLang="ru-RU" dirty="0" smtClean="0"/>
            </a:p>
          </p:txBody>
        </p:sp>
        <p:cxnSp>
          <p:nvCxnSpPr>
            <p:cNvPr id="21" name="Прямая со стрелкой 16"/>
            <p:cNvCxnSpPr>
              <a:cxnSpLocks noChangeShapeType="1"/>
              <a:stCxn id="22" idx="2"/>
            </p:cNvCxnSpPr>
            <p:nvPr/>
          </p:nvCxnSpPr>
          <p:spPr bwMode="auto">
            <a:xfrm flipH="1">
              <a:off x="5350213" y="1626755"/>
              <a:ext cx="1130409" cy="71500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2" name="TextBox 21"/>
            <p:cNvSpPr txBox="1"/>
            <p:nvPr/>
          </p:nvSpPr>
          <p:spPr>
            <a:xfrm>
              <a:off x="5762776" y="703425"/>
              <a:ext cx="143569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Electrostatic deflector</a:t>
              </a:r>
            </a:p>
            <a:p>
              <a:pPr algn="ctr" eaLnBrk="1" hangingPunct="1">
                <a:defRPr/>
              </a:pPr>
              <a:r>
                <a:rPr lang="en-US" altLang="ru-RU" dirty="0" smtClean="0"/>
                <a:t>(Bender)</a:t>
              </a:r>
              <a:endParaRPr lang="ru-RU" altLang="ru-RU" dirty="0" smtClean="0"/>
            </a:p>
          </p:txBody>
        </p:sp>
        <p:cxnSp>
          <p:nvCxnSpPr>
            <p:cNvPr id="27" name="Прямая со стрелкой 21"/>
            <p:cNvCxnSpPr>
              <a:cxnSpLocks noChangeShapeType="1"/>
              <a:stCxn id="28" idx="2"/>
            </p:cNvCxnSpPr>
            <p:nvPr/>
          </p:nvCxnSpPr>
          <p:spPr bwMode="auto">
            <a:xfrm>
              <a:off x="1741697" y="1160367"/>
              <a:ext cx="1372305" cy="100167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28" name="TextBox 27"/>
            <p:cNvSpPr txBox="1"/>
            <p:nvPr/>
          </p:nvSpPr>
          <p:spPr>
            <a:xfrm>
              <a:off x="1044733" y="514036"/>
              <a:ext cx="1393928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Separating magnet</a:t>
              </a:r>
              <a:endParaRPr lang="ru-RU" altLang="ru-RU" dirty="0" smtClean="0"/>
            </a:p>
          </p:txBody>
        </p:sp>
        <p:cxnSp>
          <p:nvCxnSpPr>
            <p:cNvPr id="30" name="Прямая со стрелкой 21"/>
            <p:cNvCxnSpPr>
              <a:cxnSpLocks noChangeShapeType="1"/>
              <a:stCxn id="31" idx="3"/>
            </p:cNvCxnSpPr>
            <p:nvPr/>
          </p:nvCxnSpPr>
          <p:spPr bwMode="auto">
            <a:xfrm>
              <a:off x="1571544" y="1947047"/>
              <a:ext cx="1381052" cy="52272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1" name="TextBox 30"/>
            <p:cNvSpPr txBox="1"/>
            <p:nvPr/>
          </p:nvSpPr>
          <p:spPr>
            <a:xfrm>
              <a:off x="12502" y="1485382"/>
              <a:ext cx="1559042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b="1" dirty="0" smtClean="0"/>
                <a:t>DECRIS-PM</a:t>
              </a:r>
            </a:p>
            <a:p>
              <a:pPr algn="ctr" eaLnBrk="1" hangingPunct="1">
                <a:defRPr/>
              </a:pPr>
              <a:r>
                <a:rPr lang="en-US" altLang="ru-RU" dirty="0"/>
                <a:t>ECR-source</a:t>
              </a:r>
              <a:endParaRPr lang="en-US" altLang="ru-RU" dirty="0" smtClean="0"/>
            </a:p>
            <a:p>
              <a:pPr algn="ctr" eaLnBrk="1" hangingPunct="1">
                <a:defRPr/>
              </a:pPr>
              <a:r>
                <a:rPr lang="en-US" altLang="ru-RU" dirty="0"/>
                <a:t>(</a:t>
              </a:r>
              <a:r>
                <a:rPr lang="en-US" altLang="ru-RU" dirty="0" err="1"/>
                <a:t>U</a:t>
              </a:r>
              <a:r>
                <a:rPr lang="en-US" altLang="ru-RU" baseline="-25000" dirty="0" err="1"/>
                <a:t>max</a:t>
              </a:r>
              <a:r>
                <a:rPr lang="en-US" altLang="ru-RU" dirty="0"/>
                <a:t>=20 </a:t>
              </a:r>
              <a:r>
                <a:rPr lang="en-US" altLang="ru-RU" dirty="0" smtClean="0"/>
                <a:t>kV)</a:t>
              </a:r>
              <a:endParaRPr lang="ru-RU" altLang="ru-RU" dirty="0" smtClean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9834" y="2716416"/>
              <a:ext cx="1173731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Magnet</a:t>
              </a:r>
              <a:r>
                <a:rPr lang="ru-RU" altLang="ru-RU" dirty="0" smtClean="0"/>
                <a:t> </a:t>
              </a:r>
              <a:r>
                <a:rPr lang="en-US" altLang="ru-RU" dirty="0" smtClean="0"/>
                <a:t>coils</a:t>
              </a:r>
              <a:endParaRPr lang="ru-RU" altLang="ru-RU" dirty="0" smtClean="0"/>
            </a:p>
          </p:txBody>
        </p:sp>
        <p:cxnSp>
          <p:nvCxnSpPr>
            <p:cNvPr id="51" name="Прямая со стрелкой 25"/>
            <p:cNvCxnSpPr>
              <a:cxnSpLocks noChangeShapeType="1"/>
              <a:stCxn id="52" idx="0"/>
            </p:cNvCxnSpPr>
            <p:nvPr/>
          </p:nvCxnSpPr>
          <p:spPr bwMode="auto">
            <a:xfrm flipH="1" flipV="1">
              <a:off x="5382166" y="5106572"/>
              <a:ext cx="589472" cy="105597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52" name="TextBox 51"/>
            <p:cNvSpPr txBox="1"/>
            <p:nvPr/>
          </p:nvSpPr>
          <p:spPr>
            <a:xfrm>
              <a:off x="5163502" y="6162546"/>
              <a:ext cx="1616271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Ion beam extraction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59" name="Прямая со стрелкой 25"/>
            <p:cNvCxnSpPr>
              <a:cxnSpLocks noChangeShapeType="1"/>
              <a:stCxn id="60" idx="0"/>
            </p:cNvCxnSpPr>
            <p:nvPr/>
          </p:nvCxnSpPr>
          <p:spPr bwMode="auto">
            <a:xfrm flipV="1">
              <a:off x="3890439" y="4718627"/>
              <a:ext cx="1062352" cy="1259252"/>
            </a:xfrm>
            <a:prstGeom prst="straightConnector1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 type="arrow" w="med" len="med"/>
            </a:ln>
          </p:spPr>
        </p:cxnSp>
        <p:sp>
          <p:nvSpPr>
            <p:cNvPr id="60" name="TextBox 59"/>
            <p:cNvSpPr txBox="1"/>
            <p:nvPr/>
          </p:nvSpPr>
          <p:spPr>
            <a:xfrm>
              <a:off x="3264903" y="5977879"/>
              <a:ext cx="12510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latin typeface="Arial" panose="020B0604020202020204" pitchFamily="34" charset="0"/>
                </a:rPr>
                <a:t>Flat –top resonator</a:t>
              </a:r>
              <a:endParaRPr lang="ru-RU" dirty="0">
                <a:latin typeface="Arial" panose="020B0604020202020204" pitchFamily="34" charset="0"/>
              </a:endParaRPr>
            </a:p>
          </p:txBody>
        </p:sp>
        <p:cxnSp>
          <p:nvCxnSpPr>
            <p:cNvPr id="73" name="Прямая со стрелкой 7"/>
            <p:cNvCxnSpPr>
              <a:cxnSpLocks noChangeShapeType="1"/>
              <a:stCxn id="74" idx="3"/>
            </p:cNvCxnSpPr>
            <p:nvPr/>
          </p:nvCxnSpPr>
          <p:spPr bwMode="auto">
            <a:xfrm flipV="1">
              <a:off x="3015922" y="4635600"/>
              <a:ext cx="1206392" cy="695949"/>
            </a:xfrm>
            <a:prstGeom prst="straightConnector1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 type="arrow" w="med" len="med"/>
            </a:ln>
          </p:spPr>
        </p:cxnSp>
        <p:sp>
          <p:nvSpPr>
            <p:cNvPr id="74" name="TextBox 73"/>
            <p:cNvSpPr txBox="1"/>
            <p:nvPr/>
          </p:nvSpPr>
          <p:spPr>
            <a:xfrm>
              <a:off x="1879577" y="5008383"/>
              <a:ext cx="113634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Vacuum pump</a:t>
              </a:r>
              <a:endParaRPr lang="ru-RU" altLang="ru-RU" dirty="0" smtClean="0"/>
            </a:p>
          </p:txBody>
        </p:sp>
        <p:cxnSp>
          <p:nvCxnSpPr>
            <p:cNvPr id="36" name="Прямая со стрелкой 21"/>
            <p:cNvCxnSpPr>
              <a:cxnSpLocks noChangeShapeType="1"/>
              <a:stCxn id="37" idx="2"/>
            </p:cNvCxnSpPr>
            <p:nvPr/>
          </p:nvCxnSpPr>
          <p:spPr bwMode="auto">
            <a:xfrm flipH="1">
              <a:off x="4091268" y="1376106"/>
              <a:ext cx="767485" cy="88093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7" name="TextBox 36"/>
            <p:cNvSpPr txBox="1"/>
            <p:nvPr/>
          </p:nvSpPr>
          <p:spPr>
            <a:xfrm>
              <a:off x="4116135" y="729775"/>
              <a:ext cx="148523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dirty="0" smtClean="0"/>
                <a:t>Accelerating tube</a:t>
              </a:r>
              <a:endParaRPr lang="ru-RU" altLang="ru-RU" dirty="0" smtClean="0"/>
            </a:p>
          </p:txBody>
        </p:sp>
        <p:cxnSp>
          <p:nvCxnSpPr>
            <p:cNvPr id="43" name="Прямая со стрелкой 7"/>
            <p:cNvCxnSpPr>
              <a:cxnSpLocks noChangeShapeType="1"/>
            </p:cNvCxnSpPr>
            <p:nvPr/>
          </p:nvCxnSpPr>
          <p:spPr bwMode="auto">
            <a:xfrm flipH="1">
              <a:off x="5300388" y="3021742"/>
              <a:ext cx="2088078" cy="1790210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  <p:cxnSp>
          <p:nvCxnSpPr>
            <p:cNvPr id="44" name="Прямая со стрелкой 7"/>
            <p:cNvCxnSpPr>
              <a:cxnSpLocks noChangeShapeType="1"/>
              <a:stCxn id="45" idx="1"/>
            </p:cNvCxnSpPr>
            <p:nvPr/>
          </p:nvCxnSpPr>
          <p:spPr bwMode="auto">
            <a:xfrm flipH="1">
              <a:off x="5486400" y="3039582"/>
              <a:ext cx="1873434" cy="1217380"/>
            </a:xfrm>
            <a:prstGeom prst="straightConnector1">
              <a:avLst/>
            </a:prstGeom>
            <a:noFill/>
            <a:ln w="28575" algn="ctr">
              <a:solidFill>
                <a:srgbClr val="0066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1" name="Группа 60"/>
          <p:cNvGrpSpPr/>
          <p:nvPr/>
        </p:nvGrpSpPr>
        <p:grpSpPr>
          <a:xfrm>
            <a:off x="5913900" y="2652484"/>
            <a:ext cx="2672861" cy="1447077"/>
            <a:chOff x="2011684" y="2469770"/>
            <a:chExt cx="2672861" cy="1447077"/>
          </a:xfrm>
        </p:grpSpPr>
        <p:cxnSp>
          <p:nvCxnSpPr>
            <p:cNvPr id="46" name="Прямая соединительная линия 45"/>
            <p:cNvCxnSpPr/>
            <p:nvPr/>
          </p:nvCxnSpPr>
          <p:spPr bwMode="auto">
            <a:xfrm>
              <a:off x="2321170" y="2469770"/>
              <a:ext cx="2363372" cy="11045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Прямая соединительная линия 8"/>
            <p:cNvCxnSpPr/>
            <p:nvPr/>
          </p:nvCxnSpPr>
          <p:spPr bwMode="auto">
            <a:xfrm flipH="1">
              <a:off x="2011684" y="2469770"/>
              <a:ext cx="309486" cy="127522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Прямая соединительная линия 46"/>
            <p:cNvCxnSpPr/>
            <p:nvPr/>
          </p:nvCxnSpPr>
          <p:spPr bwMode="auto">
            <a:xfrm>
              <a:off x="2011684" y="3744990"/>
              <a:ext cx="2363372" cy="17185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Прямая соединительная линия 47"/>
            <p:cNvCxnSpPr/>
            <p:nvPr/>
          </p:nvCxnSpPr>
          <p:spPr bwMode="auto">
            <a:xfrm flipH="1">
              <a:off x="4375056" y="2580220"/>
              <a:ext cx="309489" cy="1336627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2061352" y="-777"/>
            <a:ext cx="55948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 configuration of the DC-280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34648862"/>
              </p:ext>
            </p:extLst>
          </p:nvPr>
        </p:nvGraphicFramePr>
        <p:xfrm>
          <a:off x="684213" y="523220"/>
          <a:ext cx="8162270" cy="5259181"/>
        </p:xfrm>
        <a:graphic>
          <a:graphicData uri="http://schemas.openxmlformats.org/drawingml/2006/table">
            <a:tbl>
              <a:tblPr/>
              <a:tblGrid>
                <a:gridCol w="4150434"/>
                <a:gridCol w="4011836"/>
              </a:tblGrid>
              <a:tr h="70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Ion sources 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B05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ru-RU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DECRIS-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PM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- 14 GHz on the 1-st HV platform</a:t>
                      </a:r>
                    </a:p>
                    <a:p>
                      <a:pPr marL="457200" marR="0" lvl="0" indent="-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+mj-lt"/>
                        <a:buAutoNum type="arabicPeriod"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Superconducting ECR on 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the 2-nd HV platform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    (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developing stage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Injection energy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 80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keV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/Z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A/Z range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4÷7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4÷8 MeV/n</a:t>
                      </a: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Magnetic field level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0.6÷1.35 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factor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Dee voltage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2x130 kV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RF power consumption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2x30 kW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dee voltage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2x13 kV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Flat-top power consumption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2x2 kW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684213" y="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parameters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9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712158"/>
              </p:ext>
            </p:extLst>
          </p:nvPr>
        </p:nvGraphicFramePr>
        <p:xfrm>
          <a:off x="246062" y="658613"/>
          <a:ext cx="8651875" cy="5689992"/>
        </p:xfrm>
        <a:graphic>
          <a:graphicData uri="http://schemas.openxmlformats.org/drawingml/2006/table">
            <a:tbl>
              <a:tblPr/>
              <a:tblGrid>
                <a:gridCol w="1052345"/>
                <a:gridCol w="813903"/>
                <a:gridCol w="692683"/>
                <a:gridCol w="1157579"/>
                <a:gridCol w="876714"/>
                <a:gridCol w="1322363"/>
                <a:gridCol w="2736288"/>
              </a:tblGrid>
              <a:tr h="771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 from ECR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platform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beam intensities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(4÷8) MeV/n ions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targets</a:t>
                      </a:r>
                      <a:endParaRPr kumimoji="0" lang="en-US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1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48Са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7/8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.6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altLang="ru-R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alt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11/12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136Хе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34/35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1·10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39/40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r>
                        <a:rPr kumimoji="0" lang="ru-RU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893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beam parameters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769142"/>
              </p:ext>
            </p:extLst>
          </p:nvPr>
        </p:nvGraphicFramePr>
        <p:xfrm>
          <a:off x="2230513" y="1147864"/>
          <a:ext cx="4653151" cy="4511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0260"/>
                <a:gridCol w="4222891"/>
              </a:tblGrid>
              <a:tr h="39587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Item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Magnetic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RF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injection</a:t>
                      </a:r>
                      <a:r>
                        <a:rPr lang="en-US" sz="2400" baseline="0" dirty="0" smtClean="0"/>
                        <a:t>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extraction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transport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Diagnostic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Vacuum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Water cooling system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Control system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Box 46"/>
          <p:cNvSpPr txBox="1">
            <a:spLocks noChangeArrowheads="1"/>
          </p:cNvSpPr>
          <p:nvPr/>
        </p:nvSpPr>
        <p:spPr bwMode="auto">
          <a:xfrm>
            <a:off x="571671" y="171528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DC-280</a:t>
            </a:r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9565</TotalTime>
  <Words>1373</Words>
  <Application>Microsoft Office PowerPoint</Application>
  <PresentationFormat>Экран (4:3)</PresentationFormat>
  <Paragraphs>337</Paragraphs>
  <Slides>27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Default Design</vt:lpstr>
      <vt:lpstr>STATUS OF THE DC-280 CYCLOTRON for the Factory of  Super Heavy Elements (SHEF) </vt:lpstr>
      <vt:lpstr>Factory of Superheavy Elements – the main  Goals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Magnetic system of ДЦ-280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Beam injection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FlerovLab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Valerii Bashevoy</dc:creator>
  <cp:lastModifiedBy>ADM</cp:lastModifiedBy>
  <cp:revision>1894</cp:revision>
  <cp:lastPrinted>2017-06-07T13:01:17Z</cp:lastPrinted>
  <dcterms:created xsi:type="dcterms:W3CDTF">2009-04-28T05:47:01Z</dcterms:created>
  <dcterms:modified xsi:type="dcterms:W3CDTF">2017-06-13T21:17:25Z</dcterms:modified>
</cp:coreProperties>
</file>