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0" r:id="rId5"/>
    <p:sldId id="263" r:id="rId6"/>
    <p:sldId id="284" r:id="rId7"/>
    <p:sldId id="264" r:id="rId8"/>
    <p:sldId id="265" r:id="rId9"/>
    <p:sldId id="289" r:id="rId10"/>
    <p:sldId id="282" r:id="rId11"/>
    <p:sldId id="290" r:id="rId12"/>
    <p:sldId id="272" r:id="rId13"/>
    <p:sldId id="273" r:id="rId14"/>
    <p:sldId id="274" r:id="rId15"/>
    <p:sldId id="276" r:id="rId16"/>
    <p:sldId id="291" r:id="rId17"/>
    <p:sldId id="288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95" d="100"/>
          <a:sy n="95" d="100"/>
        </p:scale>
        <p:origin x="444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5.wmf"/><Relationship Id="rId1" Type="http://schemas.openxmlformats.org/officeDocument/2006/relationships/image" Target="../media/image34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wmf"/><Relationship Id="rId1" Type="http://schemas.openxmlformats.org/officeDocument/2006/relationships/image" Target="../media/image37.wmf"/><Relationship Id="rId4" Type="http://schemas.openxmlformats.org/officeDocument/2006/relationships/image" Target="../media/image40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BB8D0-6E07-4C18-85AC-DAD74DF22424}" type="datetimeFigureOut">
              <a:rPr lang="ru-RU" smtClean="0"/>
              <a:t>16.06.2017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A77F9-8E73-4529-ABE6-709FABA8DA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4640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BB8D0-6E07-4C18-85AC-DAD74DF22424}" type="datetimeFigureOut">
              <a:rPr lang="ru-RU" smtClean="0"/>
              <a:t>16.06.2017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A77F9-8E73-4529-ABE6-709FABA8DA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2758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BB8D0-6E07-4C18-85AC-DAD74DF22424}" type="datetimeFigureOut">
              <a:rPr lang="ru-RU" smtClean="0"/>
              <a:t>16.06.2017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A77F9-8E73-4529-ABE6-709FABA8DA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0342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BB8D0-6E07-4C18-85AC-DAD74DF22424}" type="datetimeFigureOut">
              <a:rPr lang="ru-RU" smtClean="0"/>
              <a:t>16.06.2017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A77F9-8E73-4529-ABE6-709FABA8DA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0411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BB8D0-6E07-4C18-85AC-DAD74DF22424}" type="datetimeFigureOut">
              <a:rPr lang="ru-RU" smtClean="0"/>
              <a:t>16.06.2017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A77F9-8E73-4529-ABE6-709FABA8DA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4827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BB8D0-6E07-4C18-85AC-DAD74DF22424}" type="datetimeFigureOut">
              <a:rPr lang="ru-RU" smtClean="0"/>
              <a:t>16.06.2017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A77F9-8E73-4529-ABE6-709FABA8DA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18439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BB8D0-6E07-4C18-85AC-DAD74DF22424}" type="datetimeFigureOut">
              <a:rPr lang="ru-RU" smtClean="0"/>
              <a:t>16.06.2017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A77F9-8E73-4529-ABE6-709FABA8DA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3753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BB8D0-6E07-4C18-85AC-DAD74DF22424}" type="datetimeFigureOut">
              <a:rPr lang="ru-RU" smtClean="0"/>
              <a:t>16.06.2017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A77F9-8E73-4529-ABE6-709FABA8DA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1104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BB8D0-6E07-4C18-85AC-DAD74DF22424}" type="datetimeFigureOut">
              <a:rPr lang="ru-RU" smtClean="0"/>
              <a:t>16.06.2017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A77F9-8E73-4529-ABE6-709FABA8DA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8881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BB8D0-6E07-4C18-85AC-DAD74DF22424}" type="datetimeFigureOut">
              <a:rPr lang="ru-RU" smtClean="0"/>
              <a:t>16.06.2017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A77F9-8E73-4529-ABE6-709FABA8DA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8188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BB8D0-6E07-4C18-85AC-DAD74DF22424}" type="datetimeFigureOut">
              <a:rPr lang="ru-RU" smtClean="0"/>
              <a:t>16.06.2017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A77F9-8E73-4529-ABE6-709FABA8DA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8132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2BB8D0-6E07-4C18-85AC-DAD74DF22424}" type="datetimeFigureOut">
              <a:rPr lang="ru-RU" smtClean="0"/>
              <a:t>16.06.2017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5A77F9-8E73-4529-ABE6-709FABA8DA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1724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8.wmf"/><Relationship Id="rId11" Type="http://schemas.openxmlformats.org/officeDocument/2006/relationships/image" Target="../media/image40.wmf"/><Relationship Id="rId5" Type="http://schemas.openxmlformats.org/officeDocument/2006/relationships/oleObject" Target="../embeddings/oleObject7.bin"/><Relationship Id="rId10" Type="http://schemas.openxmlformats.org/officeDocument/2006/relationships/oleObject" Target="../embeddings/oleObject9.bin"/><Relationship Id="rId4" Type="http://schemas.openxmlformats.org/officeDocument/2006/relationships/image" Target="../media/image37.wmf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2.jpeg"/><Relationship Id="rId7" Type="http://schemas.openxmlformats.org/officeDocument/2006/relationships/image" Target="../media/image4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54.w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jpe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png"/><Relationship Id="rId9" Type="http://schemas.openxmlformats.org/officeDocument/2006/relationships/image" Target="../media/image2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25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5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34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70390" y="314237"/>
            <a:ext cx="851896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11125" algn="ctr">
              <a:spcAft>
                <a:spcPts val="1200"/>
              </a:spcAft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Magnetic phenomena in intermetallic compounds RCo</a:t>
            </a:r>
            <a:r>
              <a:rPr lang="en-US" sz="3200" b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: studies of the limits of the itinerant electron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metamagnetism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concept</a:t>
            </a:r>
            <a:endParaRPr lang="ru-RU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ヒラギノ角ゴ Pro W3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55271" y="2482554"/>
            <a:ext cx="6678386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11125" algn="ctr"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D.P.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Kozlenko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ヒラギノ角ゴ Pro W3"/>
              </a:rPr>
              <a:t>E.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ヒラギノ角ゴ Pro W3"/>
              </a:rPr>
              <a:t>Burzo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ヒラギノ角ゴ Pro W3"/>
              </a:rPr>
              <a:t>,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S.E. Kichanov, 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ヒラギノ角ゴ Pro W3"/>
              </a:rPr>
              <a:t>P.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ヒラギノ角ゴ Pro W3"/>
              </a:rPr>
              <a:t>Vlaic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ヒラギノ角ゴ Pro W3"/>
              </a:rPr>
              <a:t>, </a:t>
            </a:r>
          </a:p>
          <a:p>
            <a:pPr marR="111125" algn="ctr"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ヒラギノ角ゴ Pro W3"/>
              </a:rPr>
              <a:t>A.V.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ヒラギノ角ゴ Pro W3"/>
              </a:rPr>
              <a:t>Rutkauskas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ヒラギノ角ゴ Pro W3"/>
              </a:rPr>
              <a:t>, E.V.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ヒラギノ角ゴ Pro W3"/>
              </a:rPr>
              <a:t>Lukin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ヒラギノ角ゴ Pro W3"/>
              </a:rPr>
              <a:t>,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B.N.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Savenko</a:t>
            </a:r>
            <a:endParaRPr lang="ru-RU" sz="2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ヒラギノ角ゴ Pro W3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80" y="3888653"/>
            <a:ext cx="2094386" cy="20250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4509248"/>
              </p:ext>
            </p:extLst>
          </p:nvPr>
        </p:nvGraphicFramePr>
        <p:xfrm>
          <a:off x="3033334" y="4553729"/>
          <a:ext cx="2903850" cy="10821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8" r:id="rId4" imgW="1805400" imgH="672840" progId="CorelDRAW.Graphic.13">
                  <p:embed/>
                </p:oleObj>
              </mc:Choice>
              <mc:Fallback>
                <p:oleObj r:id="rId4" imgW="1805400" imgH="67284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33334" y="4553729"/>
                        <a:ext cx="2903850" cy="1082180"/>
                      </a:xfrm>
                      <a:prstGeom prst="rect">
                        <a:avLst/>
                      </a:prstGeom>
                      <a:noFill/>
                      <a:ln w="15875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4" name="Picture 2" descr="Babeş-Bolyai University, 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253" y="4553729"/>
            <a:ext cx="2709104" cy="937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43848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3159114"/>
              </p:ext>
            </p:extLst>
          </p:nvPr>
        </p:nvGraphicFramePr>
        <p:xfrm>
          <a:off x="805991" y="443718"/>
          <a:ext cx="4722460" cy="2962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8" name="Graph" r:id="rId3" imgW="4131720" imgH="2901600" progId="Origin50.Graph">
                  <p:embed/>
                </p:oleObj>
              </mc:Choice>
              <mc:Fallback>
                <p:oleObj name="Graph" r:id="rId3" imgW="4131720" imgH="29016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05991" y="443718"/>
                        <a:ext cx="4722460" cy="2962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8400668"/>
              </p:ext>
            </p:extLst>
          </p:nvPr>
        </p:nvGraphicFramePr>
        <p:xfrm>
          <a:off x="1066474" y="3096757"/>
          <a:ext cx="3048326" cy="386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9" name="Graph" r:id="rId5" imgW="3023280" imgH="4276080" progId="Origin50.Graph">
                  <p:embed/>
                </p:oleObj>
              </mc:Choice>
              <mc:Fallback>
                <p:oleObj name="Graph" r:id="rId5" imgW="3023280" imgH="427608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474" y="3096757"/>
                        <a:ext cx="3048326" cy="38682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18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0550206"/>
              </p:ext>
            </p:extLst>
          </p:nvPr>
        </p:nvGraphicFramePr>
        <p:xfrm>
          <a:off x="5343869" y="627875"/>
          <a:ext cx="3552679" cy="251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0" name="Graph" r:id="rId7" imgW="4276800" imgH="3022200" progId="Origin50.Graph">
                  <p:embed/>
                </p:oleObj>
              </mc:Choice>
              <mc:Fallback>
                <p:oleObj name="Graph" r:id="rId7" imgW="4276800" imgH="302220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43869" y="627875"/>
                        <a:ext cx="3552679" cy="25146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224148" y="43013"/>
            <a:ext cx="86378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A pressure effect on the crystal and magnetic structure of DyCo</a:t>
            </a:r>
            <a:r>
              <a:rPr lang="en-US" sz="2400" b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endParaRPr lang="ru-RU" sz="2400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224148" y="861308"/>
            <a:ext cx="1101867" cy="737717"/>
          </a:xfrm>
          <a:prstGeom prst="rect">
            <a:avLst/>
          </a:prstGeom>
        </p:spPr>
      </p:pic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0924110"/>
              </p:ext>
            </p:extLst>
          </p:nvPr>
        </p:nvGraphicFramePr>
        <p:xfrm>
          <a:off x="4728462" y="3406143"/>
          <a:ext cx="4246606" cy="32494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1" name="Graph" r:id="rId10" imgW="3920760" imgH="3000960" progId="Origin50.Graph">
                  <p:embed/>
                </p:oleObj>
              </mc:Choice>
              <mc:Fallback>
                <p:oleObj name="Graph" r:id="rId10" imgW="3920760" imgH="300096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728462" y="3406143"/>
                        <a:ext cx="4246606" cy="32494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789617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3286" y="44624"/>
            <a:ext cx="86378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A pressure effect on the crystal and magnetic structure of HoCo</a:t>
            </a:r>
            <a:r>
              <a:rPr lang="en-US" sz="2400" b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endParaRPr lang="ru-RU" sz="2400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0" name="Группа 9"/>
          <p:cNvGrpSpPr>
            <a:grpSpLocks/>
          </p:cNvGrpSpPr>
          <p:nvPr/>
        </p:nvGrpSpPr>
        <p:grpSpPr bwMode="auto">
          <a:xfrm>
            <a:off x="163285" y="583934"/>
            <a:ext cx="4318909" cy="3129180"/>
            <a:chOff x="310248" y="3632671"/>
            <a:chExt cx="4290835" cy="3212977"/>
          </a:xfrm>
        </p:grpSpPr>
        <p:pic>
          <p:nvPicPr>
            <p:cNvPr id="11" name="Рисунок 9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248" y="3632671"/>
              <a:ext cx="4290835" cy="32129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"/>
            <p:cNvSpPr txBox="1">
              <a:spLocks noChangeArrowheads="1"/>
            </p:cNvSpPr>
            <p:nvPr/>
          </p:nvSpPr>
          <p:spPr bwMode="auto">
            <a:xfrm>
              <a:off x="1006986" y="3774648"/>
              <a:ext cx="93672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US">
                  <a:latin typeface="Arial" charset="0"/>
                </a:rPr>
                <a:t>HoCo</a:t>
              </a:r>
              <a:r>
                <a:rPr lang="en-US" baseline="-25000">
                  <a:latin typeface="Arial" charset="0"/>
                </a:rPr>
                <a:t>2</a:t>
              </a:r>
              <a:r>
                <a:rPr lang="en-US">
                  <a:latin typeface="Arial" charset="0"/>
                </a:rPr>
                <a:t> </a:t>
              </a:r>
              <a:endParaRPr lang="ru-RU">
                <a:latin typeface="Arial" charset="0"/>
              </a:endParaRPr>
            </a:p>
          </p:txBody>
        </p:sp>
      </p:grp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079" y="561077"/>
            <a:ext cx="4311582" cy="3027903"/>
          </a:xfrm>
          <a:prstGeom prst="rect">
            <a:avLst/>
          </a:prstGeom>
        </p:spPr>
      </p:pic>
      <p:pic>
        <p:nvPicPr>
          <p:cNvPr id="17" name="Imagin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5845" y="3819711"/>
            <a:ext cx="2428996" cy="185616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4099672"/>
              </p:ext>
            </p:extLst>
          </p:nvPr>
        </p:nvGraphicFramePr>
        <p:xfrm>
          <a:off x="163285" y="3790759"/>
          <a:ext cx="4441371" cy="31035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0" name="Graph" r:id="rId6" imgW="4153680" imgH="2901600" progId="Origin50.Graph">
                  <p:embed/>
                </p:oleObj>
              </mc:Choice>
              <mc:Fallback>
                <p:oleObj name="Graph" r:id="rId6" imgW="4153680" imgH="29016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63285" y="3790759"/>
                        <a:ext cx="4441371" cy="31035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Прямоугольник 18"/>
          <p:cNvSpPr/>
          <p:nvPr/>
        </p:nvSpPr>
        <p:spPr>
          <a:xfrm>
            <a:off x="4482193" y="5655118"/>
            <a:ext cx="422151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CC0066"/>
                </a:solidFill>
              </a:rPr>
              <a:t>The theoretically calculated dependence of Co8c magnetic moments and of Ho5d band polarizations, as function of (</a:t>
            </a:r>
            <a:r>
              <a:rPr lang="en-US" sz="1400" b="1" dirty="0" err="1">
                <a:solidFill>
                  <a:srgbClr val="CC0066"/>
                </a:solidFill>
              </a:rPr>
              <a:t>a,c</a:t>
            </a:r>
            <a:r>
              <a:rPr lang="en-US" sz="1400" b="1" dirty="0">
                <a:solidFill>
                  <a:srgbClr val="CC0066"/>
                </a:solidFill>
              </a:rPr>
              <a:t>) lattice parameters of I4</a:t>
            </a:r>
            <a:r>
              <a:rPr lang="en-US" sz="1400" b="1" baseline="-25000" dirty="0">
                <a:solidFill>
                  <a:srgbClr val="CC0066"/>
                </a:solidFill>
              </a:rPr>
              <a:t>1</a:t>
            </a:r>
            <a:r>
              <a:rPr lang="en-US" sz="1400" b="1" dirty="0">
                <a:solidFill>
                  <a:srgbClr val="CC0066"/>
                </a:solidFill>
              </a:rPr>
              <a:t>/</a:t>
            </a:r>
            <a:r>
              <a:rPr lang="en-US" sz="1400" b="1" dirty="0" err="1">
                <a:solidFill>
                  <a:srgbClr val="CC0066"/>
                </a:solidFill>
              </a:rPr>
              <a:t>amd</a:t>
            </a:r>
            <a:r>
              <a:rPr lang="en-US" sz="1400" b="1" dirty="0">
                <a:solidFill>
                  <a:srgbClr val="CC0066"/>
                </a:solidFill>
              </a:rPr>
              <a:t> structure.</a:t>
            </a:r>
            <a:endParaRPr lang="ru-RU" sz="1400" b="1" dirty="0">
              <a:solidFill>
                <a:srgbClr val="CC0066"/>
              </a:solidFill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44499" y="3819710"/>
            <a:ext cx="2541550" cy="1887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1433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978" y="4582754"/>
            <a:ext cx="3202831" cy="224925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3812" y="708182"/>
            <a:ext cx="3677591" cy="284859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52016" y="3355139"/>
            <a:ext cx="391477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0033CC"/>
                </a:solidFill>
              </a:rPr>
              <a:t>Neutron diffraction patterns of ErCo</a:t>
            </a:r>
            <a:r>
              <a:rPr lang="en-US" sz="1600" b="1" baseline="-25000" dirty="0">
                <a:solidFill>
                  <a:srgbClr val="0033CC"/>
                </a:solidFill>
              </a:rPr>
              <a:t>2</a:t>
            </a:r>
            <a:r>
              <a:rPr lang="en-US" sz="1600" b="1" dirty="0">
                <a:solidFill>
                  <a:srgbClr val="0033CC"/>
                </a:solidFill>
              </a:rPr>
              <a:t> compound, measured at selected pressures and temperatures and processed by the </a:t>
            </a:r>
            <a:r>
              <a:rPr lang="en-US" sz="1600" b="1" dirty="0" err="1">
                <a:solidFill>
                  <a:srgbClr val="0033CC"/>
                </a:solidFill>
              </a:rPr>
              <a:t>Rietveld</a:t>
            </a:r>
            <a:r>
              <a:rPr lang="en-US" sz="1600" b="1" dirty="0">
                <a:solidFill>
                  <a:srgbClr val="0033CC"/>
                </a:solidFill>
              </a:rPr>
              <a:t> method. </a:t>
            </a:r>
            <a:endParaRPr lang="ru-RU" sz="1600" b="1" dirty="0">
              <a:solidFill>
                <a:srgbClr val="0033CC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482193" y="3423178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600" b="1" dirty="0">
                <a:solidFill>
                  <a:srgbClr val="0033CC"/>
                </a:solidFill>
              </a:rPr>
              <a:t>The parts of neutron diffraction patterns measured at </a:t>
            </a:r>
            <a:r>
              <a:rPr lang="en-US" sz="1600" b="1" i="1" dirty="0">
                <a:solidFill>
                  <a:srgbClr val="0033CC"/>
                </a:solidFill>
              </a:rPr>
              <a:t>P</a:t>
            </a:r>
            <a:r>
              <a:rPr lang="en-US" sz="1600" b="1" dirty="0">
                <a:solidFill>
                  <a:srgbClr val="0033CC"/>
                </a:solidFill>
              </a:rPr>
              <a:t> = 2.1 GPa and </a:t>
            </a:r>
            <a:r>
              <a:rPr lang="en-US" sz="1600" b="1" i="1" dirty="0">
                <a:solidFill>
                  <a:srgbClr val="0033CC"/>
                </a:solidFill>
              </a:rPr>
              <a:t>T</a:t>
            </a:r>
            <a:r>
              <a:rPr lang="en-US" sz="1600" b="1" dirty="0">
                <a:solidFill>
                  <a:srgbClr val="0033CC"/>
                </a:solidFill>
              </a:rPr>
              <a:t> = 10 K, and calculated profiles for fixed </a:t>
            </a:r>
            <a:r>
              <a:rPr lang="en-US" sz="1600" b="1" dirty="0" err="1">
                <a:solidFill>
                  <a:srgbClr val="0033CC"/>
                </a:solidFill>
              </a:rPr>
              <a:t>Er</a:t>
            </a:r>
            <a:r>
              <a:rPr lang="en-US" sz="1600" b="1" dirty="0">
                <a:solidFill>
                  <a:srgbClr val="0033CC"/>
                </a:solidFill>
              </a:rPr>
              <a:t> magnetic moment </a:t>
            </a:r>
            <a:r>
              <a:rPr lang="en-US" sz="1600" b="1" dirty="0" err="1">
                <a:solidFill>
                  <a:srgbClr val="0033CC"/>
                </a:solidFill>
              </a:rPr>
              <a:t>M</a:t>
            </a:r>
            <a:r>
              <a:rPr lang="en-US" sz="1600" b="1" baseline="-25000" dirty="0" err="1">
                <a:solidFill>
                  <a:srgbClr val="0033CC"/>
                </a:solidFill>
              </a:rPr>
              <a:t>Er</a:t>
            </a:r>
            <a:r>
              <a:rPr lang="en-US" sz="1600" b="1" dirty="0">
                <a:solidFill>
                  <a:srgbClr val="0033CC"/>
                </a:solidFill>
              </a:rPr>
              <a:t> = 9.0 </a:t>
            </a:r>
            <a:r>
              <a:rPr lang="en-US" sz="1600" b="1" dirty="0">
                <a:solidFill>
                  <a:srgbClr val="0033CC"/>
                </a:solidFill>
                <a:sym typeface="Symbol"/>
              </a:rPr>
              <a:t></a:t>
            </a:r>
            <a:r>
              <a:rPr lang="en-US" sz="1600" b="1" baseline="-25000" dirty="0">
                <a:solidFill>
                  <a:srgbClr val="0033CC"/>
                </a:solidFill>
              </a:rPr>
              <a:t>B</a:t>
            </a:r>
            <a:r>
              <a:rPr lang="en-US" sz="1600" b="1" dirty="0">
                <a:solidFill>
                  <a:srgbClr val="0033CC"/>
                </a:solidFill>
              </a:rPr>
              <a:t> and two values of Co magnetic moments </a:t>
            </a:r>
            <a:r>
              <a:rPr lang="en-US" sz="1600" b="1" dirty="0" err="1">
                <a:solidFill>
                  <a:srgbClr val="0033CC"/>
                </a:solidFill>
              </a:rPr>
              <a:t>M</a:t>
            </a:r>
            <a:r>
              <a:rPr lang="en-US" sz="1600" b="1" baseline="-25000" dirty="0" err="1">
                <a:solidFill>
                  <a:srgbClr val="0033CC"/>
                </a:solidFill>
              </a:rPr>
              <a:t>Co</a:t>
            </a:r>
            <a:r>
              <a:rPr lang="en-US" sz="1600" b="1" dirty="0">
                <a:solidFill>
                  <a:srgbClr val="0033CC"/>
                </a:solidFill>
              </a:rPr>
              <a:t> = -0.7 </a:t>
            </a:r>
            <a:r>
              <a:rPr lang="en-US" sz="1600" b="1" dirty="0">
                <a:solidFill>
                  <a:srgbClr val="0033CC"/>
                </a:solidFill>
                <a:sym typeface="Symbol"/>
              </a:rPr>
              <a:t></a:t>
            </a:r>
            <a:r>
              <a:rPr lang="en-US" sz="1600" b="1" baseline="-25000" dirty="0">
                <a:solidFill>
                  <a:srgbClr val="0033CC"/>
                </a:solidFill>
              </a:rPr>
              <a:t>B</a:t>
            </a:r>
            <a:r>
              <a:rPr lang="en-US" sz="1600" b="1" dirty="0">
                <a:solidFill>
                  <a:srgbClr val="0033CC"/>
                </a:solidFill>
              </a:rPr>
              <a:t> and 0.0 </a:t>
            </a:r>
            <a:r>
              <a:rPr lang="en-US" sz="1600" b="1" dirty="0">
                <a:solidFill>
                  <a:srgbClr val="0033CC"/>
                </a:solidFill>
                <a:sym typeface="Symbol"/>
              </a:rPr>
              <a:t></a:t>
            </a:r>
            <a:r>
              <a:rPr lang="en-US" sz="1600" b="1" baseline="-25000" dirty="0">
                <a:solidFill>
                  <a:srgbClr val="0033CC"/>
                </a:solidFill>
              </a:rPr>
              <a:t>B</a:t>
            </a:r>
            <a:r>
              <a:rPr lang="en-US" sz="1600" b="1" dirty="0">
                <a:solidFill>
                  <a:srgbClr val="0033CC"/>
                </a:solidFill>
              </a:rPr>
              <a:t>. </a:t>
            </a:r>
            <a:endParaRPr lang="ru-RU" sz="1600" b="1" dirty="0">
              <a:solidFill>
                <a:srgbClr val="0033CC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3286" y="44624"/>
            <a:ext cx="86378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A pressure effect on the crystal and magnetic structure of ErCo</a:t>
            </a:r>
            <a:r>
              <a:rPr lang="en-US" sz="2400" b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endParaRPr lang="ru-RU" sz="2400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22" y="735136"/>
            <a:ext cx="3507213" cy="2619743"/>
          </a:xfrm>
          <a:prstGeom prst="rect">
            <a:avLst/>
          </a:prstGeom>
        </p:spPr>
      </p:pic>
      <p:grpSp>
        <p:nvGrpSpPr>
          <p:cNvPr id="9" name="Группа 8"/>
          <p:cNvGrpSpPr>
            <a:grpSpLocks noChangeAspect="1"/>
          </p:cNvGrpSpPr>
          <p:nvPr/>
        </p:nvGrpSpPr>
        <p:grpSpPr>
          <a:xfrm>
            <a:off x="283636" y="4575883"/>
            <a:ext cx="3010343" cy="2111383"/>
            <a:chOff x="135358" y="225349"/>
            <a:chExt cx="1890711" cy="1326097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374" y="225349"/>
              <a:ext cx="884064" cy="132609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Надпись 2"/>
            <p:cNvSpPr txBox="1">
              <a:spLocks noChangeArrowheads="1"/>
            </p:cNvSpPr>
            <p:nvPr/>
          </p:nvSpPr>
          <p:spPr bwMode="auto">
            <a:xfrm>
              <a:off x="217195" y="392445"/>
              <a:ext cx="411310" cy="2753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ro-RO" sz="1200" b="1" dirty="0">
                  <a:solidFill>
                    <a:srgbClr val="00CC00"/>
                  </a:solidFill>
                  <a:effectLst/>
                  <a:latin typeface="Times New Roman"/>
                  <a:ea typeface="Times New Roman"/>
                </a:rPr>
                <a:t>Er</a:t>
              </a:r>
              <a:r>
                <a:rPr lang="en-US" sz="1200" b="1" dirty="0">
                  <a:solidFill>
                    <a:srgbClr val="00CC00"/>
                  </a:solidFill>
                  <a:effectLst/>
                  <a:latin typeface="Times New Roman"/>
                  <a:ea typeface="Times New Roman"/>
                </a:rPr>
                <a:t> (6c)</a:t>
              </a:r>
              <a:endParaRPr lang="ru-RU" sz="1200" dirty="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12" name="Надпись 2"/>
            <p:cNvSpPr txBox="1">
              <a:spLocks noChangeArrowheads="1"/>
            </p:cNvSpPr>
            <p:nvPr/>
          </p:nvSpPr>
          <p:spPr bwMode="auto">
            <a:xfrm>
              <a:off x="1400606" y="552138"/>
              <a:ext cx="625463" cy="2787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1200" b="1" dirty="0">
                  <a:solidFill>
                    <a:srgbClr val="FF0000"/>
                  </a:solidFill>
                  <a:effectLst/>
                  <a:latin typeface="Times New Roman"/>
                  <a:ea typeface="Times New Roman"/>
                </a:rPr>
                <a:t>Co(9e)</a:t>
              </a:r>
              <a:endParaRPr lang="ru-RU" sz="1200" dirty="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13" name="Надпись 2"/>
            <p:cNvSpPr txBox="1">
              <a:spLocks noChangeArrowheads="1"/>
            </p:cNvSpPr>
            <p:nvPr/>
          </p:nvSpPr>
          <p:spPr bwMode="auto">
            <a:xfrm>
              <a:off x="135358" y="830877"/>
              <a:ext cx="679852" cy="2787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1200" b="1" dirty="0">
                  <a:solidFill>
                    <a:srgbClr val="0000FF"/>
                  </a:solidFill>
                  <a:effectLst/>
                  <a:latin typeface="Times New Roman"/>
                  <a:ea typeface="Times New Roman"/>
                </a:rPr>
                <a:t>Co(3b)</a:t>
              </a:r>
              <a:endParaRPr lang="ru-RU" sz="1200" dirty="0">
                <a:effectLst/>
                <a:latin typeface="Times New Roman"/>
                <a:ea typeface="Times New Roman"/>
              </a:endParaRPr>
            </a:p>
          </p:txBody>
        </p:sp>
      </p:grpSp>
      <p:sp>
        <p:nvSpPr>
          <p:cNvPr id="15" name="Прямоугольник 14"/>
          <p:cNvSpPr/>
          <p:nvPr/>
        </p:nvSpPr>
        <p:spPr>
          <a:xfrm>
            <a:off x="6799526" y="5009322"/>
            <a:ext cx="20015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b="1" dirty="0">
                <a:solidFill>
                  <a:schemeClr val="accent2">
                    <a:lumMod val="75000"/>
                  </a:schemeClr>
                </a:solidFill>
              </a:rPr>
              <a:t>k</a:t>
            </a:r>
            <a:r>
              <a:rPr lang="ro-RO" b="1" baseline="-25000" dirty="0">
                <a:solidFill>
                  <a:schemeClr val="accent2">
                    <a:lumMod val="75000"/>
                  </a:schemeClr>
                </a:solidFill>
              </a:rPr>
              <a:t>a</a:t>
            </a:r>
            <a:r>
              <a:rPr lang="ro-RO" b="1" dirty="0">
                <a:solidFill>
                  <a:schemeClr val="accent2">
                    <a:lumMod val="75000"/>
                  </a:schemeClr>
                </a:solidFill>
              </a:rPr>
              <a:t>= 0.00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07</a:t>
            </a:r>
            <a:r>
              <a:rPr lang="ro-RO" b="1" dirty="0">
                <a:solidFill>
                  <a:schemeClr val="accent2">
                    <a:lumMod val="75000"/>
                  </a:schemeClr>
                </a:solidFill>
              </a:rPr>
              <a:t>(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1</a:t>
            </a:r>
            <a:r>
              <a:rPr lang="ro-RO" b="1" dirty="0">
                <a:solidFill>
                  <a:schemeClr val="accent2">
                    <a:lumMod val="75000"/>
                  </a:schemeClr>
                </a:solidFill>
              </a:rPr>
              <a:t>)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o-RO" b="1" dirty="0">
                <a:solidFill>
                  <a:schemeClr val="accent2">
                    <a:lumMod val="75000"/>
                  </a:schemeClr>
                </a:solidFill>
              </a:rPr>
              <a:t>GPa</a:t>
            </a:r>
            <a:r>
              <a:rPr lang="ro-RO" b="1" baseline="30000" dirty="0">
                <a:solidFill>
                  <a:schemeClr val="accent2">
                    <a:lumMod val="75000"/>
                  </a:schemeClr>
                </a:solidFill>
              </a:rPr>
              <a:t>-1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o-RO" b="1" dirty="0">
                <a:solidFill>
                  <a:schemeClr val="accent2">
                    <a:lumMod val="75000"/>
                  </a:schemeClr>
                </a:solidFill>
              </a:rPr>
              <a:t>k</a:t>
            </a:r>
            <a:r>
              <a:rPr lang="en-US" b="1" baseline="-25000" dirty="0">
                <a:solidFill>
                  <a:schemeClr val="accent2">
                    <a:lumMod val="75000"/>
                  </a:schemeClr>
                </a:solidFill>
              </a:rPr>
              <a:t>c</a:t>
            </a:r>
            <a:r>
              <a:rPr lang="ro-RO" b="1" dirty="0">
                <a:solidFill>
                  <a:schemeClr val="accent2">
                    <a:lumMod val="75000"/>
                  </a:schemeClr>
                </a:solidFill>
              </a:rPr>
              <a:t>=0.00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55</a:t>
            </a:r>
            <a:r>
              <a:rPr lang="ro-RO" b="1" dirty="0">
                <a:solidFill>
                  <a:schemeClr val="accent2">
                    <a:lumMod val="75000"/>
                  </a:schemeClr>
                </a:solidFill>
              </a:rPr>
              <a:t>(5) GPa</a:t>
            </a:r>
            <a:r>
              <a:rPr lang="ro-RO" b="1" baseline="30000" dirty="0">
                <a:solidFill>
                  <a:schemeClr val="accent2">
                    <a:lumMod val="75000"/>
                  </a:schemeClr>
                </a:solidFill>
              </a:rPr>
              <a:t>-1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662607" y="5856269"/>
            <a:ext cx="22527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strong anisotropy in baric changes in interatomic bonding</a:t>
            </a:r>
            <a:endParaRPr lang="ru-RU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1849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187381" y="543938"/>
            <a:ext cx="5889328" cy="6099930"/>
            <a:chOff x="97869" y="746085"/>
            <a:chExt cx="5780314" cy="5972428"/>
          </a:xfrm>
        </p:grpSpPr>
        <p:pic>
          <p:nvPicPr>
            <p:cNvPr id="3" name="Рисунок 2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594" b="8211"/>
            <a:stretch/>
          </p:blipFill>
          <p:spPr>
            <a:xfrm>
              <a:off x="97869" y="746085"/>
              <a:ext cx="5780314" cy="597242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024945" y="2901922"/>
              <a:ext cx="9460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CC0066"/>
                  </a:solidFill>
                </a:rPr>
                <a:t>-3.5 K/GPa</a:t>
              </a:r>
              <a:endParaRPr lang="ru-RU" sz="1200" b="1" dirty="0">
                <a:solidFill>
                  <a:srgbClr val="CC0066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63286" y="44624"/>
            <a:ext cx="86378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A pressure effect on the crystal and magnetic structure of ErCo</a:t>
            </a:r>
            <a:r>
              <a:rPr lang="en-US" sz="2400" b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endParaRPr lang="ru-RU" sz="2400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3" name="Группа 12"/>
          <p:cNvGrpSpPr>
            <a:grpSpLocks noChangeAspect="1"/>
          </p:cNvGrpSpPr>
          <p:nvPr/>
        </p:nvGrpSpPr>
        <p:grpSpPr>
          <a:xfrm>
            <a:off x="5790757" y="903199"/>
            <a:ext cx="3321838" cy="2329858"/>
            <a:chOff x="135358" y="225349"/>
            <a:chExt cx="1890711" cy="1326097"/>
          </a:xfrm>
        </p:grpSpPr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374" y="225349"/>
              <a:ext cx="884064" cy="132609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Надпись 2"/>
            <p:cNvSpPr txBox="1">
              <a:spLocks noChangeArrowheads="1"/>
            </p:cNvSpPr>
            <p:nvPr/>
          </p:nvSpPr>
          <p:spPr bwMode="auto">
            <a:xfrm>
              <a:off x="217195" y="392445"/>
              <a:ext cx="411310" cy="2753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ro-RO" sz="1200" b="1" dirty="0">
                  <a:solidFill>
                    <a:srgbClr val="00CC00"/>
                  </a:solidFill>
                  <a:effectLst/>
                  <a:latin typeface="Times New Roman"/>
                  <a:ea typeface="Times New Roman"/>
                </a:rPr>
                <a:t>Er</a:t>
              </a:r>
              <a:r>
                <a:rPr lang="en-US" sz="1200" b="1" dirty="0">
                  <a:solidFill>
                    <a:srgbClr val="00CC00"/>
                  </a:solidFill>
                  <a:effectLst/>
                  <a:latin typeface="Times New Roman"/>
                  <a:ea typeface="Times New Roman"/>
                </a:rPr>
                <a:t> (6c)</a:t>
              </a:r>
              <a:endParaRPr lang="ru-RU" sz="1200" dirty="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16" name="Надпись 2"/>
            <p:cNvSpPr txBox="1">
              <a:spLocks noChangeArrowheads="1"/>
            </p:cNvSpPr>
            <p:nvPr/>
          </p:nvSpPr>
          <p:spPr bwMode="auto">
            <a:xfrm>
              <a:off x="1400606" y="552138"/>
              <a:ext cx="625463" cy="2787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1200" b="1" dirty="0">
                  <a:solidFill>
                    <a:srgbClr val="FF0000"/>
                  </a:solidFill>
                  <a:effectLst/>
                  <a:latin typeface="Times New Roman"/>
                  <a:ea typeface="Times New Roman"/>
                </a:rPr>
                <a:t>Co(9e)</a:t>
              </a:r>
              <a:endParaRPr lang="ru-RU" sz="1200" dirty="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17" name="Надпись 2"/>
            <p:cNvSpPr txBox="1">
              <a:spLocks noChangeArrowheads="1"/>
            </p:cNvSpPr>
            <p:nvPr/>
          </p:nvSpPr>
          <p:spPr bwMode="auto">
            <a:xfrm>
              <a:off x="135358" y="830877"/>
              <a:ext cx="679852" cy="2787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1200" b="1" dirty="0">
                  <a:solidFill>
                    <a:srgbClr val="0000FF"/>
                  </a:solidFill>
                  <a:effectLst/>
                  <a:latin typeface="Times New Roman"/>
                  <a:ea typeface="Times New Roman"/>
                </a:rPr>
                <a:t>Co(3b)</a:t>
              </a:r>
              <a:endParaRPr lang="ru-RU" sz="1200" dirty="0">
                <a:effectLst/>
                <a:latin typeface="Times New Roman"/>
                <a:ea typeface="Times New Roman"/>
              </a:endParaRPr>
            </a:p>
          </p:txBody>
        </p:sp>
      </p:grpSp>
      <p:cxnSp>
        <p:nvCxnSpPr>
          <p:cNvPr id="19" name="Прямая со стрелкой 18"/>
          <p:cNvCxnSpPr/>
          <p:nvPr/>
        </p:nvCxnSpPr>
        <p:spPr>
          <a:xfrm flipH="1">
            <a:off x="4849586" y="1477344"/>
            <a:ext cx="1807593" cy="489725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>
            <a:off x="4849586" y="2743332"/>
            <a:ext cx="2135621" cy="1553595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H="1">
            <a:off x="4555671" y="3161462"/>
            <a:ext cx="2429536" cy="134522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Рисунок 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0624" y="3807202"/>
            <a:ext cx="2218966" cy="2414278"/>
          </a:xfrm>
          <a:prstGeom prst="rect">
            <a:avLst/>
          </a:prstGeom>
        </p:spPr>
      </p:pic>
      <p:cxnSp>
        <p:nvCxnSpPr>
          <p:cNvPr id="45" name="Прямая соединительная линия 44"/>
          <p:cNvCxnSpPr/>
          <p:nvPr/>
        </p:nvCxnSpPr>
        <p:spPr>
          <a:xfrm flipV="1">
            <a:off x="6295858" y="4884516"/>
            <a:ext cx="2396729" cy="148156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>
            <a:stCxn id="43" idx="1"/>
          </p:cNvCxnSpPr>
          <p:nvPr/>
        </p:nvCxnSpPr>
        <p:spPr>
          <a:xfrm>
            <a:off x="6370624" y="5014341"/>
            <a:ext cx="2321963" cy="1207139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95592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61" y="489310"/>
            <a:ext cx="5212892" cy="3666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02661" y="138697"/>
            <a:ext cx="86378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A pressure effect on the crystal and magnetic structure of RCo</a:t>
            </a:r>
            <a:r>
              <a:rPr lang="en-US" sz="2400" b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endParaRPr lang="ru-RU" sz="2400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8692" y="3599727"/>
            <a:ext cx="4108840" cy="3171462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202661" y="4723793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The dependence of cobalt moments at T=0 K on relative volume change. 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The cobalt moments collapse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7326774" y="5567424"/>
            <a:ext cx="671331" cy="8796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5498475" y="1439353"/>
            <a:ext cx="3342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The magnetic moments of R is pressure invariant</a:t>
            </a:r>
          </a:p>
          <a:p>
            <a:pPr algn="ctr"/>
            <a:r>
              <a:rPr lang="en-US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The pressure induced cobalt moments collapse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650989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79512" y="139146"/>
            <a:ext cx="86378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111125" algn="ctr">
              <a:spcAft>
                <a:spcPts val="1200"/>
              </a:spcAft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The limits of the itinerant electron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metamagnetism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concept</a:t>
            </a:r>
            <a:endParaRPr lang="ru-RU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ヒラギノ角ゴ Pro W3"/>
            </a:endParaRPr>
          </a:p>
        </p:txBody>
      </p:sp>
      <p:sp>
        <p:nvSpPr>
          <p:cNvPr id="7" name="Стрелка вверх 6"/>
          <p:cNvSpPr/>
          <p:nvPr/>
        </p:nvSpPr>
        <p:spPr>
          <a:xfrm>
            <a:off x="280000" y="1153612"/>
            <a:ext cx="1385449" cy="1829600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верх 7"/>
          <p:cNvSpPr/>
          <p:nvPr/>
        </p:nvSpPr>
        <p:spPr>
          <a:xfrm>
            <a:off x="2422162" y="1169132"/>
            <a:ext cx="1385449" cy="1829600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верх 8"/>
          <p:cNvSpPr/>
          <p:nvPr/>
        </p:nvSpPr>
        <p:spPr>
          <a:xfrm rot="10800000">
            <a:off x="1726658" y="1904918"/>
            <a:ext cx="630592" cy="511402"/>
          </a:xfrm>
          <a:prstGeom prst="up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905857" y="1073998"/>
            <a:ext cx="1598594" cy="2105871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1754943" y="1107684"/>
            <a:ext cx="1598594" cy="2105871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936499" y="1251437"/>
            <a:ext cx="1210792" cy="1650165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1988962" y="1281985"/>
            <a:ext cx="1162961" cy="1650165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79512" y="957469"/>
            <a:ext cx="664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Tb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95963" y="950584"/>
            <a:ext cx="664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Tb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73810" y="2375099"/>
            <a:ext cx="970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54176" y="3179355"/>
            <a:ext cx="590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Tb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097957" y="3225339"/>
            <a:ext cx="590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Tb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Стрелка вверх 29"/>
          <p:cNvSpPr/>
          <p:nvPr/>
        </p:nvSpPr>
        <p:spPr>
          <a:xfrm>
            <a:off x="729920" y="3339746"/>
            <a:ext cx="804095" cy="1090844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трелка вверх 30"/>
          <p:cNvSpPr/>
          <p:nvPr/>
        </p:nvSpPr>
        <p:spPr>
          <a:xfrm>
            <a:off x="2408344" y="3306945"/>
            <a:ext cx="804095" cy="1090844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трелка вверх 31"/>
          <p:cNvSpPr/>
          <p:nvPr/>
        </p:nvSpPr>
        <p:spPr>
          <a:xfrm rot="10800000">
            <a:off x="1810216" y="3809290"/>
            <a:ext cx="356683" cy="327308"/>
          </a:xfrm>
          <a:prstGeom prst="up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sp>
        <p:nvSpPr>
          <p:cNvPr id="33" name="Овал 32"/>
          <p:cNvSpPr/>
          <p:nvPr/>
        </p:nvSpPr>
        <p:spPr>
          <a:xfrm>
            <a:off x="1171148" y="3491572"/>
            <a:ext cx="702727" cy="983861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2093936" y="3512824"/>
            <a:ext cx="674966" cy="983861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TextBox 34"/>
          <p:cNvSpPr txBox="1"/>
          <p:nvPr/>
        </p:nvSpPr>
        <p:spPr>
          <a:xfrm>
            <a:off x="1833965" y="4513389"/>
            <a:ext cx="790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8" name="Объект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8775886"/>
              </p:ext>
            </p:extLst>
          </p:nvPr>
        </p:nvGraphicFramePr>
        <p:xfrm>
          <a:off x="3711234" y="1029991"/>
          <a:ext cx="5738105" cy="43906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1" name="Graph" r:id="rId3" imgW="3920760" imgH="3000960" progId="Origin50.Graph">
                  <p:embed/>
                </p:oleObj>
              </mc:Choice>
              <mc:Fallback>
                <p:oleObj name="Graph" r:id="rId3" imgW="3920760" imgH="300096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11234" y="1029991"/>
                        <a:ext cx="5738105" cy="43906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TextBox 39"/>
          <p:cNvSpPr txBox="1"/>
          <p:nvPr/>
        </p:nvSpPr>
        <p:spPr>
          <a:xfrm>
            <a:off x="4498419" y="5420687"/>
            <a:ext cx="3712851" cy="13029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kern="0" dirty="0">
                <a:solidFill>
                  <a:srgbClr val="006600"/>
                </a:solidFill>
                <a:latin typeface="Arial"/>
              </a:rPr>
              <a:t>Non-magnetic R-ions: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kern="0" dirty="0">
                <a:solidFill>
                  <a:srgbClr val="C00000"/>
                </a:solidFill>
                <a:latin typeface="Arial"/>
              </a:rPr>
              <a:t>YCo</a:t>
            </a:r>
            <a:r>
              <a:rPr lang="en-US" sz="1600" b="1" kern="0" baseline="-25000" dirty="0">
                <a:solidFill>
                  <a:srgbClr val="C00000"/>
                </a:solidFill>
                <a:latin typeface="Arial"/>
              </a:rPr>
              <a:t>2</a:t>
            </a:r>
            <a:r>
              <a:rPr lang="en-US" sz="1600" b="1" kern="0" dirty="0">
                <a:solidFill>
                  <a:srgbClr val="C00000"/>
                </a:solidFill>
                <a:latin typeface="Arial"/>
              </a:rPr>
              <a:t> or LuCo</a:t>
            </a:r>
            <a:r>
              <a:rPr lang="en-US" sz="1600" b="1" kern="0" baseline="-25000" dirty="0">
                <a:solidFill>
                  <a:srgbClr val="C00000"/>
                </a:solidFill>
                <a:latin typeface="Arial"/>
              </a:rPr>
              <a:t>2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b="1" kern="0" baseline="-25000" dirty="0">
              <a:solidFill>
                <a:srgbClr val="C00000"/>
              </a:solidFill>
              <a:latin typeface="Arial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n>
                  <a:solidFill>
                    <a:srgbClr val="7030A0"/>
                  </a:solidFill>
                </a:ln>
                <a:solidFill>
                  <a:srgbClr val="0070C0"/>
                </a:solidFill>
                <a:latin typeface="Arial"/>
              </a:rPr>
              <a:t>Paramagnetic state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n>
                  <a:solidFill>
                    <a:srgbClr val="7030A0"/>
                  </a:solidFill>
                </a:ln>
                <a:solidFill>
                  <a:srgbClr val="0070C0"/>
                </a:solidFill>
                <a:latin typeface="Arial"/>
              </a:rPr>
              <a:t> up to 70-75 T </a:t>
            </a:r>
          </a:p>
        </p:txBody>
      </p:sp>
    </p:spTree>
    <p:extLst>
      <p:ext uri="{BB962C8B-B14F-4D97-AF65-F5344CB8AC3E}">
        <p14:creationId xmlns:p14="http://schemas.microsoft.com/office/powerpoint/2010/main" val="21710301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5666" y="870470"/>
            <a:ext cx="8495818" cy="3065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79705" algn="just">
              <a:lnSpc>
                <a:spcPct val="115000"/>
              </a:lnSpc>
              <a:spcAft>
                <a:spcPts val="0"/>
              </a:spcAft>
            </a:pPr>
            <a:r>
              <a:rPr lang="en-US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[1] D. P. </a:t>
            </a:r>
            <a:r>
              <a:rPr lang="en-US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Kozlenko</a:t>
            </a:r>
            <a:r>
              <a:rPr lang="en-US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E. </a:t>
            </a:r>
            <a:r>
              <a:rPr lang="en-US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Burzo</a:t>
            </a:r>
            <a:r>
              <a:rPr lang="en-US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P. </a:t>
            </a:r>
            <a:r>
              <a:rPr lang="en-US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Vlaic</a:t>
            </a:r>
            <a:r>
              <a:rPr lang="en-US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S. E. Kichanov, A. V. </a:t>
            </a:r>
            <a:r>
              <a:rPr lang="en-US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Rutkauskas</a:t>
            </a:r>
            <a:r>
              <a:rPr lang="en-US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&amp; B. N. </a:t>
            </a:r>
            <a:r>
              <a:rPr lang="en-US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Savenko</a:t>
            </a:r>
            <a:r>
              <a:rPr lang="en-US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“Collapse in ErCo2:Beyond the Limits of Itinerant Electron </a:t>
            </a:r>
            <a:r>
              <a:rPr lang="en-US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Metamagnetism</a:t>
            </a:r>
            <a:r>
              <a:rPr lang="en-US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 Sci. Rep. 5, 8620 (2015)</a:t>
            </a:r>
            <a:endParaRPr lang="ru-RU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-179705" algn="just">
              <a:lnSpc>
                <a:spcPct val="115000"/>
              </a:lnSpc>
              <a:spcAft>
                <a:spcPts val="0"/>
              </a:spcAft>
            </a:pPr>
            <a:r>
              <a:rPr lang="en-US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[2] E. </a:t>
            </a:r>
            <a:r>
              <a:rPr lang="en-US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Burzo</a:t>
            </a:r>
            <a:r>
              <a:rPr lang="en-US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P. </a:t>
            </a:r>
            <a:r>
              <a:rPr lang="en-US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Vlaic</a:t>
            </a:r>
            <a:r>
              <a:rPr lang="en-US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D.P. </a:t>
            </a:r>
            <a:r>
              <a:rPr lang="en-US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Kozlenko</a:t>
            </a:r>
            <a:r>
              <a:rPr lang="en-US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S.E. Kichanov, N.T. Dang, A.V. </a:t>
            </a:r>
            <a:r>
              <a:rPr lang="en-US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Rutkauskas</a:t>
            </a:r>
            <a:r>
              <a:rPr lang="en-US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B.N. </a:t>
            </a:r>
            <a:r>
              <a:rPr lang="en-US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Savenko</a:t>
            </a:r>
            <a:r>
              <a:rPr lang="en-US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“Magnetic properties, electronic structures and pressure effects of HoxY1-xCo2 compounds” Journal of Alloys and Compounds 584, 393–401 (2014).</a:t>
            </a:r>
            <a:endParaRPr lang="ru-RU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-179705" algn="just">
              <a:lnSpc>
                <a:spcPct val="115000"/>
              </a:lnSpc>
              <a:spcAft>
                <a:spcPts val="0"/>
              </a:spcAft>
            </a:pPr>
            <a:r>
              <a:rPr lang="en-US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[3] E. </a:t>
            </a:r>
            <a:r>
              <a:rPr lang="en-US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Burzo</a:t>
            </a:r>
            <a:r>
              <a:rPr lang="en-US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P. </a:t>
            </a:r>
            <a:r>
              <a:rPr lang="en-US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Vlaic</a:t>
            </a:r>
            <a:r>
              <a:rPr lang="en-US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D.P.Kozlenko</a:t>
            </a:r>
            <a:r>
              <a:rPr lang="en-US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S.E.Kichanov</a:t>
            </a:r>
            <a:r>
              <a:rPr lang="en-US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N.T. Dang, </a:t>
            </a:r>
            <a:r>
              <a:rPr lang="en-US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E.V.Lukin</a:t>
            </a:r>
            <a:r>
              <a:rPr lang="en-US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B.N.Savenko</a:t>
            </a:r>
            <a:r>
              <a:rPr lang="en-US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“Magnetic properties of TbCo2 compound at high pressure” Journal of Alloys and Compounds V. 551,  702–710 (2013)</a:t>
            </a:r>
            <a:endParaRPr lang="ru-RU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-179705" algn="just">
              <a:lnSpc>
                <a:spcPct val="115000"/>
              </a:lnSpc>
              <a:spcAft>
                <a:spcPts val="0"/>
              </a:spcAft>
            </a:pPr>
            <a:r>
              <a:rPr lang="en-US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[4] </a:t>
            </a:r>
            <a:r>
              <a:rPr lang="en-US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E.Burzo</a:t>
            </a:r>
            <a:r>
              <a:rPr lang="en-US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P. </a:t>
            </a:r>
            <a:r>
              <a:rPr lang="en-US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Vlaic</a:t>
            </a:r>
            <a:r>
              <a:rPr lang="en-US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D.P.Kozlenko</a:t>
            </a:r>
            <a:r>
              <a:rPr lang="en-US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“PRESSURE EFFECTS ON THE MAGNETIC BEHAVIOR OF COBALT IN RARE-EARTH COMPOUNDS” Rom. </a:t>
            </a:r>
            <a:r>
              <a:rPr lang="en-US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Journ</a:t>
            </a:r>
            <a:r>
              <a:rPr lang="en-US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Phys. 60, 200-214 (2015).</a:t>
            </a:r>
            <a:endParaRPr lang="ru-RU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-179705" algn="just">
              <a:lnSpc>
                <a:spcPct val="115000"/>
              </a:lnSpc>
              <a:spcAft>
                <a:spcPts val="0"/>
              </a:spcAft>
            </a:pPr>
            <a:r>
              <a:rPr lang="en-US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[5] E. </a:t>
            </a:r>
            <a:r>
              <a:rPr lang="en-US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Burzo</a:t>
            </a:r>
            <a:r>
              <a:rPr lang="en-US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I. Pop, D.P. </a:t>
            </a:r>
            <a:r>
              <a:rPr lang="en-US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Kozlenko</a:t>
            </a:r>
            <a:r>
              <a:rPr lang="en-US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“Magnetic and </a:t>
            </a:r>
            <a:r>
              <a:rPr lang="en-US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magnetocaloric</a:t>
            </a:r>
            <a:r>
              <a:rPr lang="en-US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properties of some ferrimagnetic compounds” J. </a:t>
            </a:r>
            <a:r>
              <a:rPr lang="en-US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Optoelectron</a:t>
            </a:r>
            <a:r>
              <a:rPr lang="en-US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Adv. Materials 12, 1105 (2010).</a:t>
            </a:r>
            <a:endParaRPr lang="ru-RU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3670" y="185445"/>
            <a:ext cx="86378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A pressure effect on the crystal and magnetic structure of RCo</a:t>
            </a:r>
            <a:r>
              <a:rPr lang="en-US" sz="2400" b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endParaRPr lang="ru-RU" sz="2400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4668" y="4159285"/>
            <a:ext cx="84958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en-US" dirty="0"/>
              <a:t>Encouraging Diploma for high-quality poster: “The high pressure studies of RCo2 </a:t>
            </a:r>
            <a:r>
              <a:rPr lang="en-US" dirty="0" err="1"/>
              <a:t>compaund</a:t>
            </a:r>
            <a:r>
              <a:rPr lang="en-US" dirty="0"/>
              <a:t>” – 2014</a:t>
            </a:r>
          </a:p>
          <a:p>
            <a:pPr marL="342900" indent="-342900" algn="just">
              <a:buAutoNum type="arabicPeriod"/>
            </a:pPr>
            <a:r>
              <a:rPr lang="en-US" dirty="0"/>
              <a:t>Frank Laboratory of Neutron Physics award 2015 "Magnetic phenomena in RCo2 </a:t>
            </a:r>
            <a:r>
              <a:rPr lang="en-US" dirty="0" err="1"/>
              <a:t>intermetallides</a:t>
            </a:r>
            <a:r>
              <a:rPr lang="en-US" dirty="0"/>
              <a:t>: investigation of the applicability limits of the concept of itinerant electron </a:t>
            </a:r>
            <a:r>
              <a:rPr lang="en-US" dirty="0" err="1"/>
              <a:t>metamagnetism</a:t>
            </a:r>
            <a:r>
              <a:rPr lang="en-US" dirty="0"/>
              <a:t>"  </a:t>
            </a:r>
            <a:r>
              <a:rPr lang="en-US" dirty="0">
                <a:solidFill>
                  <a:srgbClr val="FF0000"/>
                </a:solidFill>
              </a:rPr>
              <a:t>I prize </a:t>
            </a:r>
          </a:p>
          <a:p>
            <a:pPr marL="342900" indent="-342900" algn="just">
              <a:buAutoNum type="arabicPeriod"/>
            </a:pPr>
            <a:r>
              <a:rPr lang="en-US" dirty="0"/>
              <a:t>Joint Institute for Nuclear Research award 2016 “Magnetic phenomena in intermetallic compounds RCo2: studies of the limits of the itinerant electron </a:t>
            </a:r>
            <a:r>
              <a:rPr lang="en-US" dirty="0" err="1"/>
              <a:t>metamagnetism</a:t>
            </a:r>
            <a:r>
              <a:rPr lang="en-US" dirty="0"/>
              <a:t> concept”  </a:t>
            </a:r>
            <a:r>
              <a:rPr lang="en-US" dirty="0">
                <a:solidFill>
                  <a:srgbClr val="FF0000"/>
                </a:solidFill>
              </a:rPr>
              <a:t>I prize 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6000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5057" y="2922814"/>
            <a:ext cx="87479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 for your attention!</a:t>
            </a:r>
            <a:endParaRPr lang="ru-RU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74210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вал 7"/>
          <p:cNvSpPr/>
          <p:nvPr/>
        </p:nvSpPr>
        <p:spPr>
          <a:xfrm>
            <a:off x="4845100" y="1576547"/>
            <a:ext cx="4118255" cy="2517529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187779" y="1711852"/>
            <a:ext cx="4313304" cy="2280362"/>
          </a:xfrm>
          <a:prstGeom prst="ellipse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369801" y="1341296"/>
            <a:ext cx="3754488" cy="718395"/>
          </a:xfrm>
          <a:prstGeom prst="ellipse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539550" y="161952"/>
            <a:ext cx="79930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The intermetallic compounds R-Co</a:t>
            </a:r>
            <a:endParaRPr lang="ru-RU" sz="3200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4863" y="2135710"/>
            <a:ext cx="39375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iant</a:t>
            </a:r>
            <a:r>
              <a:rPr lang="en-US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magnetoresistance</a:t>
            </a:r>
            <a:r>
              <a:rPr lang="ru-RU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effects</a:t>
            </a:r>
            <a:endParaRPr lang="ru-RU" b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agnetocaloric</a:t>
            </a:r>
            <a:r>
              <a:rPr lang="en-US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effects</a:t>
            </a:r>
            <a:endParaRPr lang="ru-RU" b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Magnetoelastic</a:t>
            </a:r>
            <a:r>
              <a:rPr lang="ru-RU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effects</a:t>
            </a:r>
            <a:endParaRPr lang="en-US" b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Structural phase transitions</a:t>
            </a:r>
          </a:p>
          <a:p>
            <a:pPr algn="ctr"/>
            <a:r>
              <a:rPr lang="en-US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Magnetic phase transitions</a:t>
            </a:r>
            <a:endParaRPr lang="ru-RU" b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5027967" y="1291901"/>
            <a:ext cx="3754488" cy="718395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5159038" y="2010296"/>
            <a:ext cx="35913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ru-RU" b="1" dirty="0" err="1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ermanent</a:t>
            </a:r>
            <a:r>
              <a:rPr lang="ru-RU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magnets</a:t>
            </a:r>
            <a:endParaRPr lang="ru-RU" b="1" dirty="0">
              <a:solidFill>
                <a:srgbClr val="CC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b="1" dirty="0">
              <a:solidFill>
                <a:srgbClr val="CC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ru-RU" b="1" dirty="0" err="1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agnetocaloric</a:t>
            </a:r>
            <a:r>
              <a:rPr lang="ru-RU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devices</a:t>
            </a:r>
            <a:endParaRPr lang="ru-RU" b="1" dirty="0">
              <a:solidFill>
                <a:srgbClr val="CC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b="1" dirty="0">
              <a:solidFill>
                <a:srgbClr val="CC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ru-RU" b="1" dirty="0" err="1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agnetoresistive</a:t>
            </a:r>
            <a:r>
              <a:rPr lang="ru-RU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  <a:r>
              <a:rPr lang="ru-RU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storage</a:t>
            </a:r>
            <a:r>
              <a:rPr lang="ru-RU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ru-RU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recording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116077" y="1453426"/>
            <a:ext cx="35763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Technological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applications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2318657" y="4170095"/>
            <a:ext cx="4539413" cy="254509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Strong correlated systems:</a:t>
            </a:r>
          </a:p>
          <a:p>
            <a:pPr algn="ctr"/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charge, structural, spin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Выгнутая влево стрелка 17"/>
          <p:cNvSpPr/>
          <p:nvPr/>
        </p:nvSpPr>
        <p:spPr>
          <a:xfrm rot="20025775">
            <a:off x="1738306" y="3950517"/>
            <a:ext cx="901266" cy="1449095"/>
          </a:xfrm>
          <a:prstGeom prst="curvedRightArrow">
            <a:avLst>
              <a:gd name="adj1" fmla="val 39728"/>
              <a:gd name="adj2" fmla="val 50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Выгнутая влево стрелка 18"/>
          <p:cNvSpPr/>
          <p:nvPr/>
        </p:nvSpPr>
        <p:spPr>
          <a:xfrm rot="12152118">
            <a:off x="6838995" y="3958024"/>
            <a:ext cx="901266" cy="1449095"/>
          </a:xfrm>
          <a:prstGeom prst="curvedRightArrow">
            <a:avLst>
              <a:gd name="adj1" fmla="val 39728"/>
              <a:gd name="adj2" fmla="val 50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0" name="Выгнутая влево стрелка 19"/>
          <p:cNvSpPr/>
          <p:nvPr/>
        </p:nvSpPr>
        <p:spPr>
          <a:xfrm rot="5400000">
            <a:off x="4144959" y="1947302"/>
            <a:ext cx="901266" cy="1449095"/>
          </a:xfrm>
          <a:prstGeom prst="curvedRightArrow">
            <a:avLst>
              <a:gd name="adj1" fmla="val 39728"/>
              <a:gd name="adj2" fmla="val 50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29655" y="1453426"/>
            <a:ext cx="27879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Physical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phenomena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960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4606" y="4009777"/>
            <a:ext cx="3712851" cy="23288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kern="0" dirty="0">
                <a:solidFill>
                  <a:srgbClr val="006600"/>
                </a:solidFill>
                <a:latin typeface="Arial"/>
              </a:rPr>
              <a:t>Non-magnetic R-ions: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kern="0" dirty="0">
                <a:solidFill>
                  <a:srgbClr val="C00000"/>
                </a:solidFill>
                <a:latin typeface="Arial"/>
              </a:rPr>
              <a:t>YCo</a:t>
            </a:r>
            <a:r>
              <a:rPr lang="en-US" sz="1600" b="1" kern="0" baseline="-25000" dirty="0">
                <a:solidFill>
                  <a:srgbClr val="C00000"/>
                </a:solidFill>
                <a:latin typeface="Arial"/>
              </a:rPr>
              <a:t>2</a:t>
            </a:r>
            <a:r>
              <a:rPr lang="en-US" sz="1600" b="1" kern="0" dirty="0">
                <a:solidFill>
                  <a:srgbClr val="C00000"/>
                </a:solidFill>
                <a:latin typeface="Arial"/>
              </a:rPr>
              <a:t> or LuCo</a:t>
            </a:r>
            <a:r>
              <a:rPr lang="en-US" sz="1600" b="1" kern="0" baseline="-25000" dirty="0">
                <a:solidFill>
                  <a:srgbClr val="C00000"/>
                </a:solidFill>
                <a:latin typeface="Arial"/>
              </a:rPr>
              <a:t>2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b="1" kern="0" baseline="-25000" dirty="0">
              <a:solidFill>
                <a:srgbClr val="C00000"/>
              </a:solidFill>
              <a:latin typeface="Arial"/>
            </a:endParaRPr>
          </a:p>
          <a:p>
            <a:pPr lvl="0" algn="ctr"/>
            <a:r>
              <a:rPr lang="en-US" sz="2800" b="1" i="1" dirty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800" b="1" i="1" baseline="-25000" dirty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2800" b="1" i="1" dirty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= 0 </a:t>
            </a:r>
            <a:r>
              <a:rPr lang="el-GR" sz="2800" b="1" i="1" dirty="0">
                <a:solidFill>
                  <a:srgbClr val="5B9BD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μ</a:t>
            </a:r>
            <a:r>
              <a:rPr lang="en-US" sz="2800" b="1" i="1" baseline="-25000" dirty="0">
                <a:solidFill>
                  <a:srgbClr val="5B9BD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800" b="1" i="1" dirty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 algn="ctr"/>
            <a:r>
              <a:rPr lang="en-US" sz="2800" b="1" i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800" b="1" i="1" baseline="-25000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= 0 </a:t>
            </a:r>
            <a:r>
              <a:rPr lang="el-GR" sz="28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μ</a:t>
            </a:r>
            <a:r>
              <a:rPr lang="en-US" sz="2800" b="1" i="1" baseline="-250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endParaRPr lang="ru-RU" sz="2800" b="1" i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b="1" kern="0" baseline="-25000" dirty="0">
              <a:solidFill>
                <a:srgbClr val="C00000"/>
              </a:solidFill>
              <a:latin typeface="Arial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n>
                  <a:solidFill>
                    <a:srgbClr val="7030A0"/>
                  </a:solidFill>
                </a:ln>
                <a:solidFill>
                  <a:srgbClr val="0070C0"/>
                </a:solidFill>
                <a:latin typeface="Arial"/>
              </a:rPr>
              <a:t>Paramagnetic state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n>
                  <a:solidFill>
                    <a:srgbClr val="7030A0"/>
                  </a:solidFill>
                </a:ln>
                <a:solidFill>
                  <a:srgbClr val="0070C0"/>
                </a:solidFill>
                <a:latin typeface="Arial"/>
              </a:rPr>
              <a:t> up to 70-75 T </a:t>
            </a:r>
          </a:p>
        </p:txBody>
      </p:sp>
      <p:sp>
        <p:nvSpPr>
          <p:cNvPr id="62" name="Прямоугольник 61"/>
          <p:cNvSpPr>
            <a:spLocks noChangeArrowheads="1"/>
          </p:cNvSpPr>
          <p:nvPr/>
        </p:nvSpPr>
        <p:spPr bwMode="auto">
          <a:xfrm>
            <a:off x="694974" y="111129"/>
            <a:ext cx="79930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A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metamagnetism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of compounds R-Co</a:t>
            </a:r>
            <a:endParaRPr lang="ru-RU" sz="3200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3" name="Рисунок 6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732" y="1619371"/>
            <a:ext cx="2790825" cy="2352675"/>
          </a:xfrm>
          <a:prstGeom prst="rect">
            <a:avLst/>
          </a:prstGeom>
        </p:spPr>
      </p:pic>
      <p:pic>
        <p:nvPicPr>
          <p:cNvPr id="64" name="Picture 2" descr="C:\Users\toha\Desktop\семинар\pictures\C15_bon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859" y="750815"/>
            <a:ext cx="1909293" cy="2009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455" y="1619371"/>
            <a:ext cx="2428875" cy="2295525"/>
          </a:xfrm>
          <a:prstGeom prst="rect">
            <a:avLst/>
          </a:prstGeom>
        </p:spPr>
      </p:pic>
      <p:sp>
        <p:nvSpPr>
          <p:cNvPr id="66" name="TextBox 65"/>
          <p:cNvSpPr txBox="1"/>
          <p:nvPr/>
        </p:nvSpPr>
        <p:spPr>
          <a:xfrm>
            <a:off x="5190103" y="3914896"/>
            <a:ext cx="3712851" cy="16106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kern="0" dirty="0">
                <a:solidFill>
                  <a:srgbClr val="006600"/>
                </a:solidFill>
                <a:latin typeface="Arial"/>
              </a:rPr>
              <a:t>Magnetic R-ions: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kern="0" dirty="0">
                <a:solidFill>
                  <a:srgbClr val="C00000"/>
                </a:solidFill>
                <a:latin typeface="Arial"/>
              </a:rPr>
              <a:t>TbCo</a:t>
            </a:r>
            <a:r>
              <a:rPr lang="en-US" sz="1600" b="1" kern="0" baseline="-25000" dirty="0">
                <a:solidFill>
                  <a:srgbClr val="C00000"/>
                </a:solidFill>
                <a:latin typeface="Arial"/>
              </a:rPr>
              <a:t>2</a:t>
            </a:r>
            <a:r>
              <a:rPr lang="en-US" sz="1600" b="1" kern="0" dirty="0">
                <a:solidFill>
                  <a:srgbClr val="C00000"/>
                </a:solidFill>
                <a:latin typeface="Arial"/>
              </a:rPr>
              <a:t>, HoCo</a:t>
            </a:r>
            <a:r>
              <a:rPr lang="en-US" sz="1600" b="1" kern="0" baseline="-25000" dirty="0">
                <a:solidFill>
                  <a:srgbClr val="C00000"/>
                </a:solidFill>
                <a:latin typeface="Arial"/>
              </a:rPr>
              <a:t>2, </a:t>
            </a:r>
            <a:r>
              <a:rPr lang="en-US" sz="1600" b="1" kern="0" dirty="0">
                <a:solidFill>
                  <a:srgbClr val="C00000"/>
                </a:solidFill>
                <a:latin typeface="Arial"/>
              </a:rPr>
              <a:t>ErCo</a:t>
            </a:r>
            <a:r>
              <a:rPr lang="en-US" sz="1600" b="1" kern="0" baseline="-25000" dirty="0">
                <a:solidFill>
                  <a:srgbClr val="C00000"/>
                </a:solidFill>
                <a:latin typeface="Arial"/>
              </a:rPr>
              <a:t>2</a:t>
            </a:r>
            <a:r>
              <a:rPr lang="en-US" sz="1600" b="1" kern="0" dirty="0">
                <a:solidFill>
                  <a:srgbClr val="C00000"/>
                </a:solidFill>
                <a:latin typeface="Arial"/>
              </a:rPr>
              <a:t>, DyCo</a:t>
            </a:r>
            <a:r>
              <a:rPr lang="en-US" sz="1600" b="1" kern="0" baseline="-25000" dirty="0">
                <a:solidFill>
                  <a:srgbClr val="C00000"/>
                </a:solidFill>
                <a:latin typeface="Arial"/>
              </a:rPr>
              <a:t>2</a:t>
            </a:r>
          </a:p>
          <a:p>
            <a:pPr lvl="0" algn="ctr"/>
            <a:r>
              <a:rPr lang="en-US" sz="2800" b="1" i="1" dirty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800" b="1" i="1" baseline="-25000" dirty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2800" b="1" i="1" dirty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= 6-10 </a:t>
            </a:r>
            <a:r>
              <a:rPr lang="el-GR" sz="2800" b="1" i="1" dirty="0">
                <a:solidFill>
                  <a:srgbClr val="5B9BD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μ</a:t>
            </a:r>
            <a:r>
              <a:rPr lang="en-US" sz="2800" b="1" i="1" baseline="-25000" dirty="0">
                <a:solidFill>
                  <a:srgbClr val="5B9BD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800" b="1" i="1" dirty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 algn="ctr"/>
            <a:r>
              <a:rPr lang="en-US" sz="2800" b="1" i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800" b="1" i="1" baseline="-25000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= ~1 </a:t>
            </a:r>
            <a:r>
              <a:rPr lang="el-GR" sz="28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μ</a:t>
            </a:r>
            <a:r>
              <a:rPr lang="en-US" sz="2800" b="1" i="1" baseline="-250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endParaRPr lang="ru-RU" sz="2800" b="1" i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b="1" kern="0" baseline="-25000" dirty="0">
              <a:solidFill>
                <a:srgbClr val="C00000"/>
              </a:solidFill>
              <a:latin typeface="Arial"/>
            </a:endParaRPr>
          </a:p>
        </p:txBody>
      </p:sp>
      <p:sp>
        <p:nvSpPr>
          <p:cNvPr id="68" name="Стрелка вверх 67"/>
          <p:cNvSpPr/>
          <p:nvPr/>
        </p:nvSpPr>
        <p:spPr>
          <a:xfrm>
            <a:off x="5945255" y="5525593"/>
            <a:ext cx="849086" cy="1154299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Стрелка вверх 69"/>
          <p:cNvSpPr/>
          <p:nvPr/>
        </p:nvSpPr>
        <p:spPr>
          <a:xfrm>
            <a:off x="7352947" y="5525593"/>
            <a:ext cx="849086" cy="1154299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Стрелка вверх 70"/>
          <p:cNvSpPr/>
          <p:nvPr/>
        </p:nvSpPr>
        <p:spPr>
          <a:xfrm rot="10800000">
            <a:off x="6911526" y="6070561"/>
            <a:ext cx="386465" cy="322645"/>
          </a:xfrm>
          <a:prstGeom prst="up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sp>
        <p:nvSpPr>
          <p:cNvPr id="72" name="Овал 71"/>
          <p:cNvSpPr/>
          <p:nvPr/>
        </p:nvSpPr>
        <p:spPr>
          <a:xfrm>
            <a:off x="6197443" y="5404756"/>
            <a:ext cx="979714" cy="1328599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Овал 72"/>
          <p:cNvSpPr/>
          <p:nvPr/>
        </p:nvSpPr>
        <p:spPr>
          <a:xfrm>
            <a:off x="7046529" y="5438442"/>
            <a:ext cx="979714" cy="1328599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Овал 73"/>
          <p:cNvSpPr/>
          <p:nvPr/>
        </p:nvSpPr>
        <p:spPr>
          <a:xfrm>
            <a:off x="6228085" y="5582196"/>
            <a:ext cx="742046" cy="1041093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Овал 74"/>
          <p:cNvSpPr/>
          <p:nvPr/>
        </p:nvSpPr>
        <p:spPr>
          <a:xfrm>
            <a:off x="7280549" y="5612744"/>
            <a:ext cx="712732" cy="1041093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TextBox 75"/>
          <p:cNvSpPr txBox="1"/>
          <p:nvPr/>
        </p:nvSpPr>
        <p:spPr>
          <a:xfrm>
            <a:off x="5732706" y="5321492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7958949" y="5294760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6818631" y="6443235"/>
            <a:ext cx="595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852" y="2795708"/>
            <a:ext cx="2287415" cy="3058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90548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Овал 23"/>
          <p:cNvSpPr/>
          <p:nvPr/>
        </p:nvSpPr>
        <p:spPr>
          <a:xfrm>
            <a:off x="6621488" y="5195513"/>
            <a:ext cx="2294620" cy="1337916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3551464" y="4947557"/>
            <a:ext cx="2857500" cy="1779814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792281" y="170116"/>
            <a:ext cx="799306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A pressure effect on the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metamagnetism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of RCo</a:t>
            </a:r>
            <a:r>
              <a:rPr lang="en-US" sz="3200" b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compounds </a:t>
            </a:r>
            <a:endParaRPr lang="ru-RU" sz="3200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36" y="1388132"/>
            <a:ext cx="5124758" cy="2911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266" y="1388132"/>
            <a:ext cx="3535842" cy="2911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666500" y="4163801"/>
            <a:ext cx="32496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i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</a:t>
            </a:r>
            <a:r>
              <a:rPr lang="ru-RU" sz="1200" i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</a:t>
            </a:r>
            <a:r>
              <a:rPr lang="ru-RU" sz="1200" i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200" i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Condens</a:t>
            </a:r>
            <a:r>
              <a:rPr lang="ru-RU" sz="1200" i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200" i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Matter</a:t>
            </a:r>
            <a:r>
              <a:rPr lang="ru-RU" sz="1200" i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r>
              <a:rPr lang="en-US" sz="1200" i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ru-RU" sz="1200" i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i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036213</a:t>
            </a:r>
            <a:r>
              <a:rPr lang="ru-RU" sz="1200" i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</a:t>
            </a:r>
            <a:r>
              <a:rPr lang="en-US" sz="1200" i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ru-RU" sz="1200" i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790730" y="4256134"/>
            <a:ext cx="223150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i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Phys. Rev. B 57, 2904</a:t>
            </a:r>
            <a:r>
              <a:rPr lang="ru-RU" sz="1200" i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</a:t>
            </a:r>
            <a:r>
              <a:rPr lang="en-US" sz="1200" i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998</a:t>
            </a:r>
            <a:r>
              <a:rPr lang="ru-RU" sz="1200" i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45" y="4533133"/>
            <a:ext cx="2598962" cy="1871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359229" y="6404813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 </a:t>
            </a:r>
            <a:r>
              <a:rPr lang="en-US" sz="1000" i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Burzo</a:t>
            </a:r>
            <a:r>
              <a:rPr lang="en-US" sz="1000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000" i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Repts</a:t>
            </a:r>
            <a:r>
              <a:rPr lang="en-US" sz="1000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000" i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</a:t>
            </a:r>
            <a:r>
              <a:rPr lang="en-US" sz="1000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Phys. 61, 1099 (1998). </a:t>
            </a:r>
            <a:endParaRPr lang="ru-RU" sz="1000" i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Стрелка вверх 15"/>
          <p:cNvSpPr/>
          <p:nvPr/>
        </p:nvSpPr>
        <p:spPr>
          <a:xfrm>
            <a:off x="3822541" y="5158181"/>
            <a:ext cx="849086" cy="1154299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верх 16"/>
          <p:cNvSpPr/>
          <p:nvPr/>
        </p:nvSpPr>
        <p:spPr>
          <a:xfrm>
            <a:off x="5230233" y="5158181"/>
            <a:ext cx="849086" cy="1154299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верх 17"/>
          <p:cNvSpPr/>
          <p:nvPr/>
        </p:nvSpPr>
        <p:spPr>
          <a:xfrm rot="10800000">
            <a:off x="4788812" y="5703149"/>
            <a:ext cx="386465" cy="322645"/>
          </a:xfrm>
          <a:prstGeom prst="up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sp>
        <p:nvSpPr>
          <p:cNvPr id="19" name="Стрелка вверх 18"/>
          <p:cNvSpPr/>
          <p:nvPr/>
        </p:nvSpPr>
        <p:spPr>
          <a:xfrm>
            <a:off x="7017777" y="5388429"/>
            <a:ext cx="698069" cy="924051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верх 20"/>
          <p:cNvSpPr/>
          <p:nvPr/>
        </p:nvSpPr>
        <p:spPr>
          <a:xfrm rot="10800000">
            <a:off x="7624355" y="5914662"/>
            <a:ext cx="354913" cy="206863"/>
          </a:xfrm>
          <a:prstGeom prst="up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sp>
        <p:nvSpPr>
          <p:cNvPr id="22" name="Стрелка вверх 21"/>
          <p:cNvSpPr/>
          <p:nvPr/>
        </p:nvSpPr>
        <p:spPr>
          <a:xfrm>
            <a:off x="7946472" y="5388429"/>
            <a:ext cx="698069" cy="924051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6216664" y="523729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endParaRPr lang="ru-RU" sz="72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57202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5"/>
          <p:cNvSpPr txBox="1">
            <a:spLocks noChangeArrowheads="1"/>
          </p:cNvSpPr>
          <p:nvPr/>
        </p:nvSpPr>
        <p:spPr bwMode="auto">
          <a:xfrm>
            <a:off x="386545" y="5802771"/>
            <a:ext cx="424815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 dirty="0">
                <a:solidFill>
                  <a:srgbClr val="C00000"/>
                </a:solidFill>
                <a:latin typeface="Arial" charset="0"/>
              </a:rPr>
              <a:t>DN-12 diffractometer for studies of </a:t>
            </a:r>
            <a:r>
              <a:rPr lang="en-US" b="1" dirty="0" err="1">
                <a:solidFill>
                  <a:srgbClr val="C00000"/>
                </a:solidFill>
                <a:latin typeface="Arial" charset="0"/>
              </a:rPr>
              <a:t>microsamples</a:t>
            </a:r>
            <a:r>
              <a:rPr lang="en-US" b="1" dirty="0">
                <a:solidFill>
                  <a:srgbClr val="C00000"/>
                </a:solidFill>
                <a:latin typeface="Arial" charset="0"/>
              </a:rPr>
              <a:t> (~ 1 mm</a:t>
            </a:r>
            <a:r>
              <a:rPr lang="en-US" b="1" baseline="30000" dirty="0">
                <a:solidFill>
                  <a:srgbClr val="C00000"/>
                </a:solidFill>
                <a:latin typeface="Arial" charset="0"/>
              </a:rPr>
              <a:t>3</a:t>
            </a:r>
            <a:r>
              <a:rPr lang="en-US" b="1" dirty="0">
                <a:solidFill>
                  <a:srgbClr val="C00000"/>
                </a:solidFill>
                <a:latin typeface="Arial" charset="0"/>
              </a:rPr>
              <a:t>)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86545" y="31633"/>
            <a:ext cx="8496300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Advantages of IBR-2 pulsed neutron source for development of neutron scattering techniques under extreme conditions </a:t>
            </a:r>
            <a:endParaRPr lang="ru-RU" sz="2200" b="1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4" descr="D:\work\tomo_piter\results\experimental_facilities_bi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6926" y="729282"/>
            <a:ext cx="3197561" cy="2276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Фильм_Детектор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12438" b="12356"/>
          <a:stretch/>
        </p:blipFill>
        <p:spPr>
          <a:xfrm>
            <a:off x="601547" y="3059718"/>
            <a:ext cx="3670243" cy="243480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4984924" y="2990810"/>
            <a:ext cx="3943066" cy="2639945"/>
          </a:xfrm>
          <a:prstGeom prst="rect">
            <a:avLst/>
          </a:prstGeom>
        </p:spPr>
      </p:pic>
      <p:pic>
        <p:nvPicPr>
          <p:cNvPr id="11" name="Picture 2" descr="C:\Users\toha\Desktop\семинар\pictures\C15_bond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685" y="1341848"/>
            <a:ext cx="1118714" cy="1177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27758" y="1373819"/>
            <a:ext cx="1148149" cy="108511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01547" y="744379"/>
            <a:ext cx="52522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Neutron diffraction at high pressure: structure aspects of magnetic properties origins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71551" y="1445195"/>
            <a:ext cx="242773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Lattice parameters, bond lengths and valence angle</a:t>
            </a:r>
          </a:p>
          <a:p>
            <a:pPr algn="ctr"/>
            <a:endParaRPr lang="en-US" sz="14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Magnetic moments of R and Co</a:t>
            </a:r>
            <a:endParaRPr lang="ru-RU" sz="14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72000" y="575662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rgbClr val="C00000"/>
                </a:solidFill>
                <a:latin typeface="Arial" charset="0"/>
              </a:rPr>
              <a:t>DN-6 diffractometer for high pressure studies (~ 0.001 mm</a:t>
            </a:r>
            <a:r>
              <a:rPr lang="en-US" b="1" baseline="30000" dirty="0">
                <a:solidFill>
                  <a:srgbClr val="C00000"/>
                </a:solidFill>
                <a:latin typeface="Arial" charset="0"/>
              </a:rPr>
              <a:t>3</a:t>
            </a:r>
            <a:r>
              <a:rPr lang="en-US" b="1" dirty="0">
                <a:solidFill>
                  <a:srgbClr val="C00000"/>
                </a:solidFill>
                <a:latin typeface="Arial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20242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30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358" y="4232557"/>
            <a:ext cx="3436560" cy="1935534"/>
          </a:xfrm>
          <a:prstGeom prst="rect">
            <a:avLst/>
          </a:prstGeom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52" y="647045"/>
            <a:ext cx="1576678" cy="3458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2" descr="D:\дипломная работа\фото\P5210827.JPG"/>
          <p:cNvPicPr>
            <a:picLocks noChangeAspect="1" noChangeArrowheads="1"/>
          </p:cNvPicPr>
          <p:nvPr/>
        </p:nvPicPr>
        <p:blipFill rotWithShape="1">
          <a:blip r:embed="rId4" cstate="print"/>
          <a:srcRect r="35930" b="17666"/>
          <a:stretch/>
        </p:blipFill>
        <p:spPr bwMode="auto">
          <a:xfrm>
            <a:off x="214252" y="4172985"/>
            <a:ext cx="2131850" cy="2054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65315" y="12631"/>
            <a:ext cx="902036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neutron scattering techniques under extreme conditions </a:t>
            </a:r>
            <a:endParaRPr lang="ru-RU" sz="24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4444" y="2846339"/>
            <a:ext cx="1556598" cy="22359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" name="TextBox 15"/>
          <p:cNvSpPr txBox="1"/>
          <p:nvPr/>
        </p:nvSpPr>
        <p:spPr>
          <a:xfrm>
            <a:off x="214252" y="6150114"/>
            <a:ext cx="274938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Maximum pressure  is 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GPa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0 000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atm</a:t>
            </a:r>
            <a:endParaRPr lang="ru-RU" sz="2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3809" y="2744805"/>
            <a:ext cx="2698489" cy="215277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905828" y="799115"/>
            <a:ext cx="1666672" cy="1708048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6005440" y="6067643"/>
            <a:ext cx="274938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Maximum pressure  is 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GPa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0 000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atm</a:t>
            </a:r>
            <a:endParaRPr lang="ru-RU" sz="2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5" t="17897" r="22280" b="17959"/>
          <a:stretch/>
        </p:blipFill>
        <p:spPr>
          <a:xfrm>
            <a:off x="5693053" y="605031"/>
            <a:ext cx="892428" cy="153233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2" t="6967" b="21561"/>
          <a:stretch/>
        </p:blipFill>
        <p:spPr>
          <a:xfrm>
            <a:off x="2088562" y="638244"/>
            <a:ext cx="978807" cy="1499123"/>
          </a:xfrm>
          <a:prstGeom prst="rect">
            <a:avLst/>
          </a:prstGeom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30" b="39494"/>
          <a:stretch/>
        </p:blipFill>
        <p:spPr bwMode="auto">
          <a:xfrm>
            <a:off x="2824380" y="1503230"/>
            <a:ext cx="3047997" cy="798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78297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4880" y="4106366"/>
            <a:ext cx="79193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Theoretical calculations: </a:t>
            </a: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ground state electronic structures and magnetic properties of RCo</a:t>
            </a:r>
            <a:r>
              <a:rPr lang="en-US" sz="20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compounds, the exchange and correlation energy </a:t>
            </a:r>
            <a:endParaRPr lang="ru-RU" sz="20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1641" y="115126"/>
            <a:ext cx="887110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A pressure effect on the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metamagnetism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of RCo</a:t>
            </a:r>
            <a:r>
              <a:rPr lang="en-US" sz="3200" b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compounds </a:t>
            </a:r>
            <a:endParaRPr lang="ru-RU" sz="3200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8346" y="1402611"/>
            <a:ext cx="77324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Neutron diffraction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data: </a:t>
            </a: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lattice parameters, bond lengths and valence angle,  magnetic moments of R and Co </a:t>
            </a:r>
            <a:endParaRPr lang="ru-RU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3" descr="C:\Users\Toha\Pictures\Безымянный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13" y="2228955"/>
            <a:ext cx="1725470" cy="1667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06" y="5237502"/>
            <a:ext cx="1655068" cy="1578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3" descr="C:\Users\toha\Desktop\семинар\pictures\Безымянный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706" y="5386925"/>
            <a:ext cx="2017729" cy="1467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toha\Desktop\семинар\pictures\Безымянный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943" y="5436627"/>
            <a:ext cx="1651288" cy="1200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6" descr="C:\Users\toha\Desktop\семинар\pictures\Безымянный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283" y="2110497"/>
            <a:ext cx="1551889" cy="1676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Объект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2822654"/>
              </p:ext>
            </p:extLst>
          </p:nvPr>
        </p:nvGraphicFramePr>
        <p:xfrm>
          <a:off x="4477684" y="2381608"/>
          <a:ext cx="2024671" cy="15691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0" name="Graph" r:id="rId8" imgW="26730843" imgH="18897408" progId="Origin50.Graph">
                  <p:embed/>
                </p:oleObj>
              </mc:Choice>
              <mc:Fallback>
                <p:oleObj name="Graph" r:id="rId8" imgW="26730843" imgH="18897408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7684" y="2381608"/>
                        <a:ext cx="2024671" cy="156912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734056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85" y="506289"/>
            <a:ext cx="4947557" cy="34968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3286" y="44624"/>
            <a:ext cx="86378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A pressure effect on the crystal and magnetic structure of TbCo</a:t>
            </a:r>
            <a:r>
              <a:rPr lang="en-US" sz="2400" b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endParaRPr lang="ru-RU" sz="2400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" name="Picture 2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" b="3043"/>
          <a:stretch/>
        </p:blipFill>
        <p:spPr bwMode="auto">
          <a:xfrm>
            <a:off x="2428794" y="3947538"/>
            <a:ext cx="3581613" cy="2202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6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1734" y="3858855"/>
            <a:ext cx="3637696" cy="2480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3" descr="C:\Users\Toha\Pictures\Безымянный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87"/>
          <a:stretch/>
        </p:blipFill>
        <p:spPr bwMode="auto">
          <a:xfrm>
            <a:off x="267232" y="3889511"/>
            <a:ext cx="1994892" cy="248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Овал 12"/>
          <p:cNvSpPr/>
          <p:nvPr/>
        </p:nvSpPr>
        <p:spPr>
          <a:xfrm rot="1905164">
            <a:off x="3739546" y="4564840"/>
            <a:ext cx="289336" cy="1195408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 rot="1905164">
            <a:off x="6929157" y="4501257"/>
            <a:ext cx="289336" cy="1195408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2502488" y="6238575"/>
            <a:ext cx="63671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o-RO" sz="1400" b="1" dirty="0">
                <a:solidFill>
                  <a:srgbClr val="CC0066"/>
                </a:solidFill>
              </a:rPr>
              <a:t>The</a:t>
            </a:r>
            <a:r>
              <a:rPr lang="en-US" sz="1400" b="1" dirty="0" err="1">
                <a:solidFill>
                  <a:srgbClr val="CC0066"/>
                </a:solidFill>
              </a:rPr>
              <a:t>oretical</a:t>
            </a:r>
            <a:r>
              <a:rPr lang="en-US" sz="1400" b="1" dirty="0">
                <a:solidFill>
                  <a:srgbClr val="CC0066"/>
                </a:solidFill>
              </a:rPr>
              <a:t> </a:t>
            </a:r>
            <a:r>
              <a:rPr lang="ro-RO" sz="1400" b="1" dirty="0">
                <a:solidFill>
                  <a:srgbClr val="CC0066"/>
                </a:solidFill>
              </a:rPr>
              <a:t> dependences of Co9e </a:t>
            </a:r>
            <a:r>
              <a:rPr lang="en-US" sz="1400" b="1" dirty="0">
                <a:solidFill>
                  <a:srgbClr val="CC0066"/>
                </a:solidFill>
              </a:rPr>
              <a:t>and </a:t>
            </a:r>
            <a:r>
              <a:rPr lang="ro-RO" sz="1400" b="1" dirty="0">
                <a:solidFill>
                  <a:srgbClr val="CC0066"/>
                </a:solidFill>
              </a:rPr>
              <a:t>Co3b magnetic moments  aon  lattice parameters, describing pressure effect.</a:t>
            </a:r>
            <a:endParaRPr lang="ru-RU" sz="1400" b="1" dirty="0">
              <a:solidFill>
                <a:srgbClr val="CC0066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5137" y="838131"/>
            <a:ext cx="3761668" cy="2777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5379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2272" y="224238"/>
            <a:ext cx="86378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A pressure effect on the crystal and magnetic structure of TbCo</a:t>
            </a:r>
            <a:r>
              <a:rPr lang="en-US" sz="2400" b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endParaRPr lang="ru-RU" sz="2400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6852855"/>
              </p:ext>
            </p:extLst>
          </p:nvPr>
        </p:nvGraphicFramePr>
        <p:xfrm>
          <a:off x="489137" y="3474237"/>
          <a:ext cx="3669276" cy="27785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41" name="Graph" r:id="rId3" imgW="4276800" imgH="3023280" progId="Origin50.Graph">
                  <p:embed/>
                </p:oleObj>
              </mc:Choice>
              <mc:Fallback>
                <p:oleObj name="Graph" r:id="rId3" imgW="4276800" imgH="302328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9137" y="3474237"/>
                        <a:ext cx="3669276" cy="277851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9361979"/>
              </p:ext>
            </p:extLst>
          </p:nvPr>
        </p:nvGraphicFramePr>
        <p:xfrm>
          <a:off x="610475" y="739428"/>
          <a:ext cx="3509297" cy="26650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42" name="Graph" r:id="rId5" imgW="4276800" imgH="3023280" progId="Origin50.Graph">
                  <p:embed/>
                </p:oleObj>
              </mc:Choice>
              <mc:Fallback>
                <p:oleObj name="Graph" r:id="rId5" imgW="4276800" imgH="302328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0475" y="739428"/>
                        <a:ext cx="3509297" cy="266507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0" y="6176807"/>
            <a:ext cx="4896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6">
                    <a:lumMod val="75000"/>
                  </a:schemeClr>
                </a:solidFill>
              </a:rPr>
              <a:t>Temperature dependencies of Tb and Co ordered magnetic moments at selected pressures</a:t>
            </a:r>
            <a:endParaRPr lang="ru-RU" sz="1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958CA5D3-0B77-4831-A7D9-865256FA8FC7}"/>
              </a:ext>
            </a:extLst>
          </p:cNvPr>
          <p:cNvGrpSpPr/>
          <p:nvPr/>
        </p:nvGrpSpPr>
        <p:grpSpPr>
          <a:xfrm>
            <a:off x="5020687" y="3536072"/>
            <a:ext cx="3751874" cy="2402726"/>
            <a:chOff x="4987069" y="2709078"/>
            <a:chExt cx="3751874" cy="2402726"/>
          </a:xfrm>
        </p:grpSpPr>
        <p:sp>
          <p:nvSpPr>
            <p:cNvPr id="11" name="Стрелка вверх 10"/>
            <p:cNvSpPr/>
            <p:nvPr/>
          </p:nvSpPr>
          <p:spPr>
            <a:xfrm>
              <a:off x="5119490" y="2823216"/>
              <a:ext cx="1324050" cy="2058244"/>
            </a:xfrm>
            <a:prstGeom prst="up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Стрелка вверх 11"/>
            <p:cNvSpPr/>
            <p:nvPr/>
          </p:nvSpPr>
          <p:spPr>
            <a:xfrm>
              <a:off x="7261652" y="2838736"/>
              <a:ext cx="1324050" cy="2058244"/>
            </a:xfrm>
            <a:prstGeom prst="up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Стрелка вверх 12"/>
            <p:cNvSpPr/>
            <p:nvPr/>
          </p:nvSpPr>
          <p:spPr>
            <a:xfrm rot="10800000">
              <a:off x="6532695" y="3739256"/>
              <a:ext cx="602646" cy="575312"/>
            </a:xfrm>
            <a:prstGeom prst="upArrow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C00000"/>
                </a:solidFill>
              </a:endParaRPr>
            </a:p>
          </p:txBody>
        </p:sp>
        <p:sp>
          <p:nvSpPr>
            <p:cNvPr id="14" name="Овал 13"/>
            <p:cNvSpPr/>
            <p:nvPr/>
          </p:nvSpPr>
          <p:spPr>
            <a:xfrm>
              <a:off x="5754792" y="2709078"/>
              <a:ext cx="1527749" cy="2369040"/>
            </a:xfrm>
            <a:prstGeom prst="ellipse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Овал 14"/>
            <p:cNvSpPr/>
            <p:nvPr/>
          </p:nvSpPr>
          <p:spPr>
            <a:xfrm>
              <a:off x="6603878" y="2742764"/>
              <a:ext cx="1527749" cy="2369040"/>
            </a:xfrm>
            <a:prstGeom prst="ellipse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Овал 15"/>
            <p:cNvSpPr/>
            <p:nvPr/>
          </p:nvSpPr>
          <p:spPr>
            <a:xfrm>
              <a:off x="5768248" y="2943465"/>
              <a:ext cx="1157133" cy="1856385"/>
            </a:xfrm>
            <a:prstGeom prst="ellipse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Овал 16"/>
            <p:cNvSpPr/>
            <p:nvPr/>
          </p:nvSpPr>
          <p:spPr>
            <a:xfrm>
              <a:off x="6818592" y="2974013"/>
              <a:ext cx="1111422" cy="1856385"/>
            </a:xfrm>
            <a:prstGeom prst="ellipse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987069" y="2798023"/>
              <a:ext cx="6354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Tb</a:t>
              </a:r>
              <a:endPara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103520" y="2791138"/>
              <a:ext cx="6354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Tb</a:t>
              </a:r>
              <a:endPara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494929" y="4215653"/>
              <a:ext cx="9278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Co</a:t>
              </a:r>
              <a:endParaRPr lang="ru-RU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31" name="Объект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7770229"/>
              </p:ext>
            </p:extLst>
          </p:nvPr>
        </p:nvGraphicFramePr>
        <p:xfrm>
          <a:off x="5130492" y="560578"/>
          <a:ext cx="3133620" cy="23977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43" name="Graph" r:id="rId7" imgW="3920760" imgH="3000960" progId="Origin50.Graph">
                  <p:embed/>
                </p:oleObj>
              </mc:Choice>
              <mc:Fallback>
                <p:oleObj name="Graph" r:id="rId7" imgW="3920760" imgH="300096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130492" y="560578"/>
                        <a:ext cx="3133620" cy="23977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3252300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1320</TotalTime>
  <Words>766</Words>
  <Application>Microsoft Office PowerPoint</Application>
  <PresentationFormat>Экран (4:3)</PresentationFormat>
  <Paragraphs>105</Paragraphs>
  <Slides>17</Slides>
  <Notes>0</Notes>
  <HiddenSlides>0</HiddenSlides>
  <MMClips>1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17</vt:i4>
      </vt:variant>
    </vt:vector>
  </HeadingPairs>
  <TitlesOfParts>
    <vt:vector size="27" baseType="lpstr">
      <vt:lpstr>Arial</vt:lpstr>
      <vt:lpstr>Arial Black</vt:lpstr>
      <vt:lpstr>Calibri</vt:lpstr>
      <vt:lpstr>Calibri Light</vt:lpstr>
      <vt:lpstr>Symbol</vt:lpstr>
      <vt:lpstr>Times New Roman</vt:lpstr>
      <vt:lpstr>ヒラギノ角ゴ Pro W3</vt:lpstr>
      <vt:lpstr>Тема Office</vt:lpstr>
      <vt:lpstr>CorelDRAW.Graphic.13</vt:lpstr>
      <vt:lpstr>Graph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Sergey Kichanov</dc:creator>
  <cp:lastModifiedBy>ekich</cp:lastModifiedBy>
  <cp:revision>44</cp:revision>
  <dcterms:created xsi:type="dcterms:W3CDTF">2017-06-13T10:20:35Z</dcterms:created>
  <dcterms:modified xsi:type="dcterms:W3CDTF">2017-06-16T17:47:56Z</dcterms:modified>
</cp:coreProperties>
</file>