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theme/theme13.xml" ContentType="application/vnd.openxmlformats-officedocument.theme+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theme/theme15.xml" ContentType="application/vnd.openxmlformats-officedocument.theme+xml"/>
  <Override PartName="/ppt/slideLayouts/slideLayout42.xml" ContentType="application/vnd.openxmlformats-officedocument.presentationml.slideLayout+xml"/>
  <Override PartName="/ppt/theme/theme16.xml" ContentType="application/vnd.openxmlformats-officedocument.theme+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2" r:id="rId3"/>
    <p:sldMasterId id="2147483704" r:id="rId4"/>
    <p:sldMasterId id="2147483706" r:id="rId5"/>
    <p:sldMasterId id="2147483708" r:id="rId6"/>
    <p:sldMasterId id="2147483720" r:id="rId7"/>
    <p:sldMasterId id="2147483722" r:id="rId8"/>
    <p:sldMasterId id="2147483725" r:id="rId9"/>
    <p:sldMasterId id="2147483733" r:id="rId10"/>
    <p:sldMasterId id="2147483745" r:id="rId11"/>
    <p:sldMasterId id="2147483752" r:id="rId12"/>
    <p:sldMasterId id="2147483756" r:id="rId13"/>
    <p:sldMasterId id="2147483764" r:id="rId14"/>
    <p:sldMasterId id="2147483771" r:id="rId15"/>
    <p:sldMasterId id="2147483787" r:id="rId16"/>
    <p:sldMasterId id="2147483789" r:id="rId17"/>
    <p:sldMasterId id="2147483791" r:id="rId18"/>
    <p:sldMasterId id="2147483803" r:id="rId19"/>
    <p:sldMasterId id="2147483808" r:id="rId20"/>
    <p:sldMasterId id="2147483810" r:id="rId21"/>
  </p:sldMasterIdLst>
  <p:notesMasterIdLst>
    <p:notesMasterId r:id="rId83"/>
  </p:notesMasterIdLst>
  <p:handoutMasterIdLst>
    <p:handoutMasterId r:id="rId84"/>
  </p:handoutMasterIdLst>
  <p:sldIdLst>
    <p:sldId id="414" r:id="rId22"/>
    <p:sldId id="415" r:id="rId23"/>
    <p:sldId id="419" r:id="rId24"/>
    <p:sldId id="416" r:id="rId25"/>
    <p:sldId id="359" r:id="rId26"/>
    <p:sldId id="358" r:id="rId27"/>
    <p:sldId id="426" r:id="rId28"/>
    <p:sldId id="360" r:id="rId29"/>
    <p:sldId id="334" r:id="rId30"/>
    <p:sldId id="364" r:id="rId31"/>
    <p:sldId id="363" r:id="rId32"/>
    <p:sldId id="295" r:id="rId33"/>
    <p:sldId id="309" r:id="rId34"/>
    <p:sldId id="311" r:id="rId35"/>
    <p:sldId id="312" r:id="rId36"/>
    <p:sldId id="314" r:id="rId37"/>
    <p:sldId id="366" r:id="rId38"/>
    <p:sldId id="412" r:id="rId39"/>
    <p:sldId id="317" r:id="rId40"/>
    <p:sldId id="321" r:id="rId41"/>
    <p:sldId id="382" r:id="rId42"/>
    <p:sldId id="383" r:id="rId43"/>
    <p:sldId id="272" r:id="rId44"/>
    <p:sldId id="268" r:id="rId45"/>
    <p:sldId id="280" r:id="rId46"/>
    <p:sldId id="286" r:id="rId47"/>
    <p:sldId id="282" r:id="rId48"/>
    <p:sldId id="284" r:id="rId49"/>
    <p:sldId id="257" r:id="rId50"/>
    <p:sldId id="258" r:id="rId51"/>
    <p:sldId id="261" r:id="rId52"/>
    <p:sldId id="435" r:id="rId53"/>
    <p:sldId id="410" r:id="rId54"/>
    <p:sldId id="264" r:id="rId55"/>
    <p:sldId id="411" r:id="rId56"/>
    <p:sldId id="367" r:id="rId57"/>
    <p:sldId id="369" r:id="rId58"/>
    <p:sldId id="370" r:id="rId59"/>
    <p:sldId id="381" r:id="rId60"/>
    <p:sldId id="378" r:id="rId61"/>
    <p:sldId id="422" r:id="rId62"/>
    <p:sldId id="368" r:id="rId63"/>
    <p:sldId id="289" r:id="rId64"/>
    <p:sldId id="352" r:id="rId65"/>
    <p:sldId id="429" r:id="rId66"/>
    <p:sldId id="430" r:id="rId67"/>
    <p:sldId id="431" r:id="rId68"/>
    <p:sldId id="432" r:id="rId69"/>
    <p:sldId id="433" r:id="rId70"/>
    <p:sldId id="434" r:id="rId71"/>
    <p:sldId id="404" r:id="rId72"/>
    <p:sldId id="405" r:id="rId73"/>
    <p:sldId id="384" r:id="rId74"/>
    <p:sldId id="373" r:id="rId75"/>
    <p:sldId id="399" r:id="rId76"/>
    <p:sldId id="423" r:id="rId77"/>
    <p:sldId id="425" r:id="rId78"/>
    <p:sldId id="436" r:id="rId79"/>
    <p:sldId id="424" r:id="rId80"/>
    <p:sldId id="427" r:id="rId81"/>
    <p:sldId id="336" r:id="rId82"/>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3366"/>
    <a:srgbClr val="FDFCDF"/>
    <a:srgbClr val="FF7C80"/>
    <a:srgbClr val="CC0066"/>
    <a:srgbClr val="935B6E"/>
    <a:srgbClr val="F3EBFF"/>
    <a:srgbClr val="CCECFF"/>
    <a:srgbClr val="E8F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726" autoAdjust="0"/>
    <p:restoredTop sz="94660"/>
  </p:normalViewPr>
  <p:slideViewPr>
    <p:cSldViewPr>
      <p:cViewPr varScale="1">
        <p:scale>
          <a:sx n="109" d="100"/>
          <a:sy n="109" d="100"/>
        </p:scale>
        <p:origin x="-624" y="-90"/>
      </p:cViewPr>
      <p:guideLst>
        <p:guide orient="horz" pos="2160"/>
        <p:guide pos="2880"/>
      </p:guideLst>
    </p:cSldViewPr>
  </p:slideViewPr>
  <p:notesTextViewPr>
    <p:cViewPr>
      <p:scale>
        <a:sx n="1" d="1"/>
        <a:sy n="1" d="1"/>
      </p:scale>
      <p:origin x="0" y="0"/>
    </p:cViewPr>
  </p:notesTextViewPr>
  <p:sorterViewPr>
    <p:cViewPr>
      <p:scale>
        <a:sx n="100" d="100"/>
        <a:sy n="100" d="100"/>
      </p:scale>
      <p:origin x="0" y="15924"/>
    </p:cViewPr>
  </p:sorterViewPr>
  <p:notesViewPr>
    <p:cSldViewPr>
      <p:cViewPr>
        <p:scale>
          <a:sx n="100" d="100"/>
          <a:sy n="100" d="100"/>
        </p:scale>
        <p:origin x="-2357" y="1632"/>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050" y="0"/>
            <a:ext cx="2930525" cy="496888"/>
          </a:xfrm>
          <a:prstGeom prst="rect">
            <a:avLst/>
          </a:prstGeom>
        </p:spPr>
        <p:txBody>
          <a:bodyPr vert="horz" lIns="91440" tIns="45720" rIns="91440" bIns="45720" rtlCol="0"/>
          <a:lstStyle>
            <a:lvl1pPr algn="r">
              <a:defRPr sz="1200"/>
            </a:lvl1pPr>
          </a:lstStyle>
          <a:p>
            <a:fld id="{25117323-C291-40ED-A881-A48384856F46}" type="datetimeFigureOut">
              <a:rPr lang="ru-RU" smtClean="0"/>
              <a:t>19.06.2017</a:t>
            </a:fld>
            <a:endParaRPr lang="ru-RU"/>
          </a:p>
        </p:txBody>
      </p:sp>
      <p:sp>
        <p:nvSpPr>
          <p:cNvPr id="4" name="Нижний колонтитул 3"/>
          <p:cNvSpPr>
            <a:spLocks noGrp="1"/>
          </p:cNvSpPr>
          <p:nvPr>
            <p:ph type="ftr" sz="quarter" idx="2"/>
          </p:nvPr>
        </p:nvSpPr>
        <p:spPr>
          <a:xfrm>
            <a:off x="0" y="9444038"/>
            <a:ext cx="2930525"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050" y="9444038"/>
            <a:ext cx="2930525" cy="496887"/>
          </a:xfrm>
          <a:prstGeom prst="rect">
            <a:avLst/>
          </a:prstGeom>
        </p:spPr>
        <p:txBody>
          <a:bodyPr vert="horz" lIns="91440" tIns="45720" rIns="91440" bIns="45720" rtlCol="0" anchor="b"/>
          <a:lstStyle>
            <a:lvl1pPr algn="r">
              <a:defRPr sz="1200"/>
            </a:lvl1pPr>
          </a:lstStyle>
          <a:p>
            <a:fld id="{A8779DE8-1C3C-4A54-B634-7102F1C9D70A}" type="slidenum">
              <a:rPr lang="ru-RU" smtClean="0"/>
              <a:t>‹#›</a:t>
            </a:fld>
            <a:endParaRPr lang="ru-RU"/>
          </a:p>
        </p:txBody>
      </p:sp>
    </p:spTree>
    <p:extLst>
      <p:ext uri="{BB962C8B-B14F-4D97-AF65-F5344CB8AC3E}">
        <p14:creationId xmlns:p14="http://schemas.microsoft.com/office/powerpoint/2010/main" val="1254174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0FA318F3-CB61-4DFF-9394-451250C48934}" type="datetimeFigureOut">
              <a:rPr lang="ru-RU" smtClean="0"/>
              <a:t>19.06.2017</a:t>
            </a:fld>
            <a:endParaRPr lang="ru-RU"/>
          </a:p>
        </p:txBody>
      </p:sp>
      <p:sp>
        <p:nvSpPr>
          <p:cNvPr id="4" name="Образ слайда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FBB6193-3979-48E9-A46C-0AD9E7F52BFC}" type="slidenum">
              <a:rPr lang="ru-RU" smtClean="0"/>
              <a:t>‹#›</a:t>
            </a:fld>
            <a:endParaRPr lang="ru-RU"/>
          </a:p>
        </p:txBody>
      </p:sp>
    </p:spTree>
    <p:extLst>
      <p:ext uri="{BB962C8B-B14F-4D97-AF65-F5344CB8AC3E}">
        <p14:creationId xmlns:p14="http://schemas.microsoft.com/office/powerpoint/2010/main" val="47883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a:t>
            </a:fld>
            <a:endParaRPr lang="ru-RU"/>
          </a:p>
        </p:txBody>
      </p:sp>
    </p:spTree>
    <p:extLst>
      <p:ext uri="{BB962C8B-B14F-4D97-AF65-F5344CB8AC3E}">
        <p14:creationId xmlns:p14="http://schemas.microsoft.com/office/powerpoint/2010/main" val="945613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10</a:t>
            </a:fld>
            <a:endParaRPr lang="ru-RU"/>
          </a:p>
        </p:txBody>
      </p:sp>
    </p:spTree>
    <p:extLst>
      <p:ext uri="{BB962C8B-B14F-4D97-AF65-F5344CB8AC3E}">
        <p14:creationId xmlns:p14="http://schemas.microsoft.com/office/powerpoint/2010/main" val="393086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11</a:t>
            </a:fld>
            <a:endParaRPr lang="ru-RU"/>
          </a:p>
        </p:txBody>
      </p:sp>
    </p:spTree>
    <p:extLst>
      <p:ext uri="{BB962C8B-B14F-4D97-AF65-F5344CB8AC3E}">
        <p14:creationId xmlns:p14="http://schemas.microsoft.com/office/powerpoint/2010/main" val="286344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12</a:t>
            </a:fld>
            <a:endParaRPr lang="ru-RU" dirty="0">
              <a:solidFill>
                <a:prstClr val="black"/>
              </a:solidFill>
            </a:endParaRPr>
          </a:p>
        </p:txBody>
      </p:sp>
    </p:spTree>
    <p:extLst>
      <p:ext uri="{BB962C8B-B14F-4D97-AF65-F5344CB8AC3E}">
        <p14:creationId xmlns:p14="http://schemas.microsoft.com/office/powerpoint/2010/main" val="269196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13</a:t>
            </a:fld>
            <a:endParaRPr lang="ru-RU" dirty="0">
              <a:solidFill>
                <a:prstClr val="black"/>
              </a:solidFill>
            </a:endParaRPr>
          </a:p>
        </p:txBody>
      </p:sp>
    </p:spTree>
    <p:extLst>
      <p:ext uri="{BB962C8B-B14F-4D97-AF65-F5344CB8AC3E}">
        <p14:creationId xmlns:p14="http://schemas.microsoft.com/office/powerpoint/2010/main" val="2649084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14</a:t>
            </a:fld>
            <a:endParaRPr lang="ru-RU"/>
          </a:p>
        </p:txBody>
      </p:sp>
    </p:spTree>
    <p:extLst>
      <p:ext uri="{BB962C8B-B14F-4D97-AF65-F5344CB8AC3E}">
        <p14:creationId xmlns:p14="http://schemas.microsoft.com/office/powerpoint/2010/main" val="244770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15</a:t>
            </a:fld>
            <a:endParaRPr lang="ru-RU"/>
          </a:p>
        </p:txBody>
      </p:sp>
    </p:spTree>
    <p:extLst>
      <p:ext uri="{BB962C8B-B14F-4D97-AF65-F5344CB8AC3E}">
        <p14:creationId xmlns:p14="http://schemas.microsoft.com/office/powerpoint/2010/main" val="419886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56246" y="4722816"/>
            <a:ext cx="6120680" cy="4473575"/>
          </a:xfrm>
        </p:spPr>
        <p:txBody>
          <a:bodyPr/>
          <a:lstStyle/>
          <a:p>
            <a:pPr algn="just"/>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16</a:t>
            </a:fld>
            <a:endParaRPr lang="ru-RU" dirty="0">
              <a:solidFill>
                <a:prstClr val="black"/>
              </a:solidFill>
            </a:endParaRPr>
          </a:p>
        </p:txBody>
      </p:sp>
    </p:spTree>
    <p:extLst>
      <p:ext uri="{BB962C8B-B14F-4D97-AF65-F5344CB8AC3E}">
        <p14:creationId xmlns:p14="http://schemas.microsoft.com/office/powerpoint/2010/main" val="321656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17</a:t>
            </a:fld>
            <a:endParaRPr lang="ru-RU"/>
          </a:p>
        </p:txBody>
      </p:sp>
    </p:spTree>
    <p:extLst>
      <p:ext uri="{BB962C8B-B14F-4D97-AF65-F5344CB8AC3E}">
        <p14:creationId xmlns:p14="http://schemas.microsoft.com/office/powerpoint/2010/main" val="50096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18</a:t>
            </a:fld>
            <a:endParaRPr lang="ru-RU"/>
          </a:p>
        </p:txBody>
      </p:sp>
    </p:spTree>
    <p:extLst>
      <p:ext uri="{BB962C8B-B14F-4D97-AF65-F5344CB8AC3E}">
        <p14:creationId xmlns:p14="http://schemas.microsoft.com/office/powerpoint/2010/main" val="1021278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19</a:t>
            </a:fld>
            <a:endParaRPr lang="ru-RU"/>
          </a:p>
        </p:txBody>
      </p:sp>
    </p:spTree>
    <p:extLst>
      <p:ext uri="{BB962C8B-B14F-4D97-AF65-F5344CB8AC3E}">
        <p14:creationId xmlns:p14="http://schemas.microsoft.com/office/powerpoint/2010/main" val="301564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2</a:t>
            </a:fld>
            <a:endParaRPr lang="ru-RU"/>
          </a:p>
        </p:txBody>
      </p:sp>
    </p:spTree>
    <p:extLst>
      <p:ext uri="{BB962C8B-B14F-4D97-AF65-F5344CB8AC3E}">
        <p14:creationId xmlns:p14="http://schemas.microsoft.com/office/powerpoint/2010/main" val="549335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t>20</a:t>
            </a:fld>
            <a:endParaRPr lang="ru-RU"/>
          </a:p>
        </p:txBody>
      </p:sp>
    </p:spTree>
    <p:extLst>
      <p:ext uri="{BB962C8B-B14F-4D97-AF65-F5344CB8AC3E}">
        <p14:creationId xmlns:p14="http://schemas.microsoft.com/office/powerpoint/2010/main" val="80188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21</a:t>
            </a:fld>
            <a:endParaRPr lang="ru-RU"/>
          </a:p>
        </p:txBody>
      </p:sp>
    </p:spTree>
    <p:extLst>
      <p:ext uri="{BB962C8B-B14F-4D97-AF65-F5344CB8AC3E}">
        <p14:creationId xmlns:p14="http://schemas.microsoft.com/office/powerpoint/2010/main" val="3781103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22</a:t>
            </a:fld>
            <a:endParaRPr lang="ru-RU"/>
          </a:p>
        </p:txBody>
      </p:sp>
    </p:spTree>
    <p:extLst>
      <p:ext uri="{BB962C8B-B14F-4D97-AF65-F5344CB8AC3E}">
        <p14:creationId xmlns:p14="http://schemas.microsoft.com/office/powerpoint/2010/main" val="4103899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23</a:t>
            </a:fld>
            <a:endParaRPr lang="ru-RU"/>
          </a:p>
        </p:txBody>
      </p:sp>
    </p:spTree>
    <p:extLst>
      <p:ext uri="{BB962C8B-B14F-4D97-AF65-F5344CB8AC3E}">
        <p14:creationId xmlns:p14="http://schemas.microsoft.com/office/powerpoint/2010/main" val="617289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FBB6193-3979-48E9-A46C-0AD9E7F52BFC}" type="slidenum">
              <a:rPr lang="ru-RU" smtClean="0"/>
              <a:t>24</a:t>
            </a:fld>
            <a:endParaRPr lang="ru-RU"/>
          </a:p>
        </p:txBody>
      </p:sp>
    </p:spTree>
    <p:extLst>
      <p:ext uri="{BB962C8B-B14F-4D97-AF65-F5344CB8AC3E}">
        <p14:creationId xmlns:p14="http://schemas.microsoft.com/office/powerpoint/2010/main" val="2199475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25</a:t>
            </a:fld>
            <a:endParaRPr lang="ru-RU" dirty="0">
              <a:solidFill>
                <a:prstClr val="black"/>
              </a:solidFill>
            </a:endParaRPr>
          </a:p>
        </p:txBody>
      </p:sp>
      <p:sp>
        <p:nvSpPr>
          <p:cNvPr id="5" name="Заметки 2"/>
          <p:cNvSpPr>
            <a:spLocks noGrp="1"/>
          </p:cNvSpPr>
          <p:nvPr>
            <p:ph type="body" idx="3"/>
          </p:nvPr>
        </p:nvSpPr>
        <p:spPr>
          <a:xfrm>
            <a:off x="676276" y="4722814"/>
            <a:ext cx="54086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ru-RU" alt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693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26</a:t>
            </a:fld>
            <a:endParaRPr lang="ru-RU"/>
          </a:p>
        </p:txBody>
      </p:sp>
    </p:spTree>
    <p:extLst>
      <p:ext uri="{BB962C8B-B14F-4D97-AF65-F5344CB8AC3E}">
        <p14:creationId xmlns:p14="http://schemas.microsoft.com/office/powerpoint/2010/main" val="1913328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27</a:t>
            </a:fld>
            <a:endParaRPr lang="ru-RU" dirty="0">
              <a:solidFill>
                <a:prstClr val="black"/>
              </a:solidFill>
            </a:endParaRPr>
          </a:p>
        </p:txBody>
      </p:sp>
    </p:spTree>
    <p:extLst>
      <p:ext uri="{BB962C8B-B14F-4D97-AF65-F5344CB8AC3E}">
        <p14:creationId xmlns:p14="http://schemas.microsoft.com/office/powerpoint/2010/main" val="780092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28</a:t>
            </a:fld>
            <a:endParaRPr lang="ru-RU" dirty="0">
              <a:solidFill>
                <a:prstClr val="black"/>
              </a:solidFill>
            </a:endParaRPr>
          </a:p>
        </p:txBody>
      </p:sp>
    </p:spTree>
    <p:extLst>
      <p:ext uri="{BB962C8B-B14F-4D97-AF65-F5344CB8AC3E}">
        <p14:creationId xmlns:p14="http://schemas.microsoft.com/office/powerpoint/2010/main" val="298978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98950" y="4722694"/>
            <a:ext cx="6105245" cy="4474131"/>
          </a:xfrm>
        </p:spPr>
        <p:txBody>
          <a:bodyPr/>
          <a:lstStyle/>
          <a:p>
            <a:pPr algn="just"/>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t>29</a:t>
            </a:fld>
            <a:endParaRPr lang="ru-RU"/>
          </a:p>
        </p:txBody>
      </p:sp>
    </p:spTree>
    <p:extLst>
      <p:ext uri="{BB962C8B-B14F-4D97-AF65-F5344CB8AC3E}">
        <p14:creationId xmlns:p14="http://schemas.microsoft.com/office/powerpoint/2010/main" val="151624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3</a:t>
            </a:fld>
            <a:endParaRPr lang="ru-RU"/>
          </a:p>
        </p:txBody>
      </p:sp>
    </p:spTree>
    <p:extLst>
      <p:ext uri="{BB962C8B-B14F-4D97-AF65-F5344CB8AC3E}">
        <p14:creationId xmlns:p14="http://schemas.microsoft.com/office/powerpoint/2010/main" val="862634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98950" y="4722694"/>
            <a:ext cx="6034254" cy="4868039"/>
          </a:xfrm>
        </p:spPr>
        <p:txBody>
          <a:bodyPr/>
          <a:lstStyle/>
          <a:p>
            <a:pPr algn="just"/>
            <a:r>
              <a:rPr lang="en-US" sz="1400" dirty="0" smtClean="0">
                <a:latin typeface="Times New Roman" panose="02020603050405020304" pitchFamily="18" charset="0"/>
                <a:cs typeface="Times New Roman" panose="02020603050405020304" pitchFamily="18" charset="0"/>
              </a:rPr>
              <a:t>    </a:t>
            </a:r>
            <a:endParaRPr lang="ru-RU" sz="13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t>30</a:t>
            </a:fld>
            <a:endParaRPr lang="ru-RU"/>
          </a:p>
        </p:txBody>
      </p:sp>
    </p:spTree>
    <p:extLst>
      <p:ext uri="{BB962C8B-B14F-4D97-AF65-F5344CB8AC3E}">
        <p14:creationId xmlns:p14="http://schemas.microsoft.com/office/powerpoint/2010/main" val="502943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31</a:t>
            </a:fld>
            <a:endParaRPr lang="ru-RU"/>
          </a:p>
        </p:txBody>
      </p:sp>
    </p:spTree>
    <p:extLst>
      <p:ext uri="{BB962C8B-B14F-4D97-AF65-F5344CB8AC3E}">
        <p14:creationId xmlns:p14="http://schemas.microsoft.com/office/powerpoint/2010/main" val="4086646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414720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84237" y="4722694"/>
            <a:ext cx="6264696" cy="4474131"/>
          </a:xfrm>
        </p:spPr>
        <p:txBody>
          <a:bodyPr/>
          <a:lstStyle/>
          <a:p>
            <a:pPr algn="just"/>
            <a:endParaRPr lang="en-US" sz="1100" dirty="0">
              <a:latin typeface="Times New Roman" panose="02020603050405020304" pitchFamily="18" charset="0"/>
              <a:cs typeface="Times New Roman" panose="02020603050405020304" pitchFamily="18" charset="0"/>
            </a:endParaRPr>
          </a:p>
          <a:p>
            <a:pPr algn="just"/>
            <a:endParaRPr lang="ru-RU" sz="11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647185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27959" y="4722694"/>
            <a:ext cx="6105245" cy="4474131"/>
          </a:xfrm>
        </p:spPr>
        <p:txBody>
          <a:bodyPr/>
          <a:lstStyle/>
          <a:p>
            <a:pPr algn="just"/>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t>34</a:t>
            </a:fld>
            <a:endParaRPr lang="ru-RU"/>
          </a:p>
        </p:txBody>
      </p:sp>
    </p:spTree>
    <p:extLst>
      <p:ext uri="{BB962C8B-B14F-4D97-AF65-F5344CB8AC3E}">
        <p14:creationId xmlns:p14="http://schemas.microsoft.com/office/powerpoint/2010/main" val="289430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FBB6193-3979-48E9-A46C-0AD9E7F52BFC}"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2972948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36</a:t>
            </a:fld>
            <a:endParaRPr lang="ru-RU"/>
          </a:p>
        </p:txBody>
      </p:sp>
    </p:spTree>
    <p:extLst>
      <p:ext uri="{BB962C8B-B14F-4D97-AF65-F5344CB8AC3E}">
        <p14:creationId xmlns:p14="http://schemas.microsoft.com/office/powerpoint/2010/main" val="1339407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37</a:t>
            </a:fld>
            <a:endParaRPr lang="ru-RU"/>
          </a:p>
        </p:txBody>
      </p:sp>
    </p:spTree>
    <p:extLst>
      <p:ext uri="{BB962C8B-B14F-4D97-AF65-F5344CB8AC3E}">
        <p14:creationId xmlns:p14="http://schemas.microsoft.com/office/powerpoint/2010/main" val="1698312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7FBB6193-3979-48E9-A46C-0AD9E7F52BFC}" type="slidenum">
              <a:rPr lang="ru-RU" smtClean="0"/>
              <a:t>38</a:t>
            </a:fld>
            <a:endParaRPr lang="ru-RU"/>
          </a:p>
        </p:txBody>
      </p:sp>
    </p:spTree>
    <p:extLst>
      <p:ext uri="{BB962C8B-B14F-4D97-AF65-F5344CB8AC3E}">
        <p14:creationId xmlns:p14="http://schemas.microsoft.com/office/powerpoint/2010/main" val="2602403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12229" y="4722694"/>
            <a:ext cx="6336704" cy="4474131"/>
          </a:xfrm>
        </p:spPr>
        <p:txBody>
          <a:bodyPr/>
          <a:lstStyle/>
          <a:p>
            <a:r>
              <a:rPr lang="ru-RU" dirty="0" smtClean="0"/>
              <a:t>. </a:t>
            </a:r>
            <a:endParaRPr lang="ru-RU" dirty="0"/>
          </a:p>
        </p:txBody>
      </p:sp>
      <p:sp>
        <p:nvSpPr>
          <p:cNvPr id="4" name="Номер слайда 3"/>
          <p:cNvSpPr>
            <a:spLocks noGrp="1"/>
          </p:cNvSpPr>
          <p:nvPr>
            <p:ph type="sldNum" sz="quarter" idx="10"/>
          </p:nvPr>
        </p:nvSpPr>
        <p:spPr/>
        <p:txBody>
          <a:bodyPr/>
          <a:lstStyle/>
          <a:p>
            <a:fld id="{7FBB6193-3979-48E9-A46C-0AD9E7F52BFC}" type="slidenum">
              <a:rPr lang="ru-RU" smtClean="0"/>
              <a:t>39</a:t>
            </a:fld>
            <a:endParaRPr lang="ru-RU"/>
          </a:p>
        </p:txBody>
      </p:sp>
    </p:spTree>
    <p:extLst>
      <p:ext uri="{BB962C8B-B14F-4D97-AF65-F5344CB8AC3E}">
        <p14:creationId xmlns:p14="http://schemas.microsoft.com/office/powerpoint/2010/main" val="10995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a:t>
            </a:fld>
            <a:endParaRPr lang="ru-RU"/>
          </a:p>
        </p:txBody>
      </p:sp>
    </p:spTree>
    <p:extLst>
      <p:ext uri="{BB962C8B-B14F-4D97-AF65-F5344CB8AC3E}">
        <p14:creationId xmlns:p14="http://schemas.microsoft.com/office/powerpoint/2010/main" val="3042105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40</a:t>
            </a:fld>
            <a:endParaRPr lang="ru-RU"/>
          </a:p>
        </p:txBody>
      </p:sp>
    </p:spTree>
    <p:extLst>
      <p:ext uri="{BB962C8B-B14F-4D97-AF65-F5344CB8AC3E}">
        <p14:creationId xmlns:p14="http://schemas.microsoft.com/office/powerpoint/2010/main" val="115062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41</a:t>
            </a:fld>
            <a:endParaRPr lang="ru-RU"/>
          </a:p>
        </p:txBody>
      </p:sp>
    </p:spTree>
    <p:extLst>
      <p:ext uri="{BB962C8B-B14F-4D97-AF65-F5344CB8AC3E}">
        <p14:creationId xmlns:p14="http://schemas.microsoft.com/office/powerpoint/2010/main" val="1617843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42</a:t>
            </a:fld>
            <a:endParaRPr lang="ru-RU"/>
          </a:p>
        </p:txBody>
      </p:sp>
    </p:spTree>
    <p:extLst>
      <p:ext uri="{BB962C8B-B14F-4D97-AF65-F5344CB8AC3E}">
        <p14:creationId xmlns:p14="http://schemas.microsoft.com/office/powerpoint/2010/main" val="37096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7F9E72FF-924B-4C0A-9FF7-142D00236ACF}" type="slidenum">
              <a:rPr lang="ru-RU" smtClean="0">
                <a:solidFill>
                  <a:prstClr val="black"/>
                </a:solidFill>
              </a:rPr>
              <a:pPr/>
              <a:t>43</a:t>
            </a:fld>
            <a:endParaRPr lang="ru-RU" dirty="0">
              <a:solidFill>
                <a:prstClr val="black"/>
              </a:solidFill>
            </a:endParaRPr>
          </a:p>
        </p:txBody>
      </p:sp>
    </p:spTree>
    <p:extLst>
      <p:ext uri="{BB962C8B-B14F-4D97-AF65-F5344CB8AC3E}">
        <p14:creationId xmlns:p14="http://schemas.microsoft.com/office/powerpoint/2010/main" val="971783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44</a:t>
            </a:fld>
            <a:endParaRPr lang="ru-RU"/>
          </a:p>
        </p:txBody>
      </p:sp>
    </p:spTree>
    <p:extLst>
      <p:ext uri="{BB962C8B-B14F-4D97-AF65-F5344CB8AC3E}">
        <p14:creationId xmlns:p14="http://schemas.microsoft.com/office/powerpoint/2010/main" val="3324421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45</a:t>
            </a:fld>
            <a:endParaRPr lang="ru-RU"/>
          </a:p>
        </p:txBody>
      </p:sp>
    </p:spTree>
    <p:extLst>
      <p:ext uri="{BB962C8B-B14F-4D97-AF65-F5344CB8AC3E}">
        <p14:creationId xmlns:p14="http://schemas.microsoft.com/office/powerpoint/2010/main" val="236263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46</a:t>
            </a:fld>
            <a:endParaRPr lang="ru-RU"/>
          </a:p>
        </p:txBody>
      </p:sp>
    </p:spTree>
    <p:extLst>
      <p:ext uri="{BB962C8B-B14F-4D97-AF65-F5344CB8AC3E}">
        <p14:creationId xmlns:p14="http://schemas.microsoft.com/office/powerpoint/2010/main" val="3726492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47</a:t>
            </a:fld>
            <a:endParaRPr lang="ru-RU"/>
          </a:p>
        </p:txBody>
      </p:sp>
    </p:spTree>
    <p:extLst>
      <p:ext uri="{BB962C8B-B14F-4D97-AF65-F5344CB8AC3E}">
        <p14:creationId xmlns:p14="http://schemas.microsoft.com/office/powerpoint/2010/main" val="328625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48</a:t>
            </a:fld>
            <a:endParaRPr lang="ru-RU"/>
          </a:p>
        </p:txBody>
      </p:sp>
    </p:spTree>
    <p:extLst>
      <p:ext uri="{BB962C8B-B14F-4D97-AF65-F5344CB8AC3E}">
        <p14:creationId xmlns:p14="http://schemas.microsoft.com/office/powerpoint/2010/main" val="532923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49</a:t>
            </a:fld>
            <a:endParaRPr lang="ru-RU"/>
          </a:p>
        </p:txBody>
      </p:sp>
    </p:spTree>
    <p:extLst>
      <p:ext uri="{BB962C8B-B14F-4D97-AF65-F5344CB8AC3E}">
        <p14:creationId xmlns:p14="http://schemas.microsoft.com/office/powerpoint/2010/main" val="179884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a:t>
            </a:fld>
            <a:endParaRPr lang="ru-RU"/>
          </a:p>
        </p:txBody>
      </p:sp>
    </p:spTree>
    <p:extLst>
      <p:ext uri="{BB962C8B-B14F-4D97-AF65-F5344CB8AC3E}">
        <p14:creationId xmlns:p14="http://schemas.microsoft.com/office/powerpoint/2010/main" val="300697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50</a:t>
            </a:fld>
            <a:endParaRPr lang="ru-RU"/>
          </a:p>
        </p:txBody>
      </p:sp>
    </p:spTree>
    <p:extLst>
      <p:ext uri="{BB962C8B-B14F-4D97-AF65-F5344CB8AC3E}">
        <p14:creationId xmlns:p14="http://schemas.microsoft.com/office/powerpoint/2010/main" val="3057949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51</a:t>
            </a:fld>
            <a:endParaRPr lang="ru-RU"/>
          </a:p>
        </p:txBody>
      </p:sp>
    </p:spTree>
    <p:extLst>
      <p:ext uri="{BB962C8B-B14F-4D97-AF65-F5344CB8AC3E}">
        <p14:creationId xmlns:p14="http://schemas.microsoft.com/office/powerpoint/2010/main" val="3841181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52</a:t>
            </a:fld>
            <a:endParaRPr lang="ru-RU"/>
          </a:p>
        </p:txBody>
      </p:sp>
    </p:spTree>
    <p:extLst>
      <p:ext uri="{BB962C8B-B14F-4D97-AF65-F5344CB8AC3E}">
        <p14:creationId xmlns:p14="http://schemas.microsoft.com/office/powerpoint/2010/main" val="3627028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53</a:t>
            </a:fld>
            <a:endParaRPr lang="ru-RU"/>
          </a:p>
        </p:txBody>
      </p:sp>
    </p:spTree>
    <p:extLst>
      <p:ext uri="{BB962C8B-B14F-4D97-AF65-F5344CB8AC3E}">
        <p14:creationId xmlns:p14="http://schemas.microsoft.com/office/powerpoint/2010/main" val="4098930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54</a:t>
            </a:fld>
            <a:endParaRPr lang="ru-RU"/>
          </a:p>
        </p:txBody>
      </p:sp>
    </p:spTree>
    <p:extLst>
      <p:ext uri="{BB962C8B-B14F-4D97-AF65-F5344CB8AC3E}">
        <p14:creationId xmlns:p14="http://schemas.microsoft.com/office/powerpoint/2010/main" val="2885434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55</a:t>
            </a:fld>
            <a:endParaRPr lang="ru-RU"/>
          </a:p>
        </p:txBody>
      </p:sp>
    </p:spTree>
    <p:extLst>
      <p:ext uri="{BB962C8B-B14F-4D97-AF65-F5344CB8AC3E}">
        <p14:creationId xmlns:p14="http://schemas.microsoft.com/office/powerpoint/2010/main" val="2738061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56</a:t>
            </a:fld>
            <a:endParaRPr lang="ru-RU"/>
          </a:p>
        </p:txBody>
      </p:sp>
    </p:spTree>
    <p:extLst>
      <p:ext uri="{BB962C8B-B14F-4D97-AF65-F5344CB8AC3E}">
        <p14:creationId xmlns:p14="http://schemas.microsoft.com/office/powerpoint/2010/main" val="462865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57</a:t>
            </a:fld>
            <a:endParaRPr lang="ru-RU"/>
          </a:p>
        </p:txBody>
      </p:sp>
    </p:spTree>
    <p:extLst>
      <p:ext uri="{BB962C8B-B14F-4D97-AF65-F5344CB8AC3E}">
        <p14:creationId xmlns:p14="http://schemas.microsoft.com/office/powerpoint/2010/main" val="2772560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58</a:t>
            </a:fld>
            <a:endParaRPr lang="ru-RU"/>
          </a:p>
        </p:txBody>
      </p:sp>
    </p:spTree>
    <p:extLst>
      <p:ext uri="{BB962C8B-B14F-4D97-AF65-F5344CB8AC3E}">
        <p14:creationId xmlns:p14="http://schemas.microsoft.com/office/powerpoint/2010/main" val="1065342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59</a:t>
            </a:fld>
            <a:endParaRPr lang="ru-RU"/>
          </a:p>
        </p:txBody>
      </p:sp>
    </p:spTree>
    <p:extLst>
      <p:ext uri="{BB962C8B-B14F-4D97-AF65-F5344CB8AC3E}">
        <p14:creationId xmlns:p14="http://schemas.microsoft.com/office/powerpoint/2010/main" val="427417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6</a:t>
            </a:fld>
            <a:endParaRPr lang="ru-RU"/>
          </a:p>
        </p:txBody>
      </p:sp>
    </p:spTree>
    <p:extLst>
      <p:ext uri="{BB962C8B-B14F-4D97-AF65-F5344CB8AC3E}">
        <p14:creationId xmlns:p14="http://schemas.microsoft.com/office/powerpoint/2010/main" val="2828206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60</a:t>
            </a:fld>
            <a:endParaRPr lang="ru-RU"/>
          </a:p>
        </p:txBody>
      </p:sp>
    </p:spTree>
    <p:extLst>
      <p:ext uri="{BB962C8B-B14F-4D97-AF65-F5344CB8AC3E}">
        <p14:creationId xmlns:p14="http://schemas.microsoft.com/office/powerpoint/2010/main" val="2614408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E90B1A-B9AB-4881-84A2-994D9A040A33}" type="slidenum">
              <a:rPr lang="ru-RU" altLang="ru-RU" sz="1300" smtClean="0">
                <a:solidFill>
                  <a:srgbClr val="000000"/>
                </a:solidFill>
              </a:rPr>
              <a:pPr eaLnBrk="1" hangingPunct="1">
                <a:spcBef>
                  <a:spcPct val="0"/>
                </a:spcBef>
              </a:pPr>
              <a:t>61</a:t>
            </a:fld>
            <a:endParaRPr lang="ru-RU" altLang="ru-RU" sz="1300" dirty="0" smtClean="0">
              <a:solidFill>
                <a:srgbClr val="000000"/>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dirty="0" smtClean="0"/>
              <a:t>     </a:t>
            </a:r>
            <a:endParaRPr lang="ru-RU" altLang="ru-RU" dirty="0" smtClean="0"/>
          </a:p>
        </p:txBody>
      </p:sp>
      <p:sp>
        <p:nvSpPr>
          <p:cNvPr id="199685" name="Text Box 4"/>
          <p:cNvSpPr txBox="1">
            <a:spLocks noChangeArrowheads="1"/>
          </p:cNvSpPr>
          <p:nvPr/>
        </p:nvSpPr>
        <p:spPr bwMode="auto">
          <a:xfrm>
            <a:off x="469900" y="4657728"/>
            <a:ext cx="59626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8" tIns="45994" rIns="91988" bIns="45994">
            <a:spAutoFit/>
          </a:bodyPr>
          <a:lstStyle>
            <a:lvl1pPr defTabSz="955675" eaLnBrk="0" hangingPunct="0">
              <a:spcBef>
                <a:spcPct val="30000"/>
              </a:spcBef>
              <a:defRPr sz="1200">
                <a:solidFill>
                  <a:schemeClr val="tx1"/>
                </a:solidFill>
                <a:latin typeface="Arial" charset="0"/>
              </a:defRPr>
            </a:lvl1pPr>
            <a:lvl2pPr marL="742950" indent="-285750" defTabSz="955675" eaLnBrk="0" hangingPunct="0">
              <a:spcBef>
                <a:spcPct val="30000"/>
              </a:spcBef>
              <a:defRPr sz="1200">
                <a:solidFill>
                  <a:schemeClr val="tx1"/>
                </a:solidFill>
                <a:latin typeface="Arial" charset="0"/>
              </a:defRPr>
            </a:lvl2pPr>
            <a:lvl3pPr marL="1143000" indent="-228600" defTabSz="955675" eaLnBrk="0" hangingPunct="0">
              <a:spcBef>
                <a:spcPct val="30000"/>
              </a:spcBef>
              <a:defRPr sz="1200">
                <a:solidFill>
                  <a:schemeClr val="tx1"/>
                </a:solidFill>
                <a:latin typeface="Arial" charset="0"/>
              </a:defRPr>
            </a:lvl3pPr>
            <a:lvl4pPr marL="1600200" indent="-228600" defTabSz="955675" eaLnBrk="0" hangingPunct="0">
              <a:spcBef>
                <a:spcPct val="30000"/>
              </a:spcBef>
              <a:defRPr sz="1200">
                <a:solidFill>
                  <a:schemeClr val="tx1"/>
                </a:solidFill>
                <a:latin typeface="Arial" charset="0"/>
              </a:defRPr>
            </a:lvl4pPr>
            <a:lvl5pPr marL="2057400" indent="-228600" defTabSz="955675" eaLnBrk="0" hangingPunct="0">
              <a:spcBef>
                <a:spcPct val="30000"/>
              </a:spcBef>
              <a:defRPr sz="1200">
                <a:solidFill>
                  <a:schemeClr val="tx1"/>
                </a:solidFill>
                <a:latin typeface="Arial" charset="0"/>
              </a:defRPr>
            </a:lvl5pPr>
            <a:lvl6pPr marL="2514600" indent="-228600" defTabSz="955675" eaLnBrk="0" fontAlgn="base" hangingPunct="0">
              <a:spcBef>
                <a:spcPct val="30000"/>
              </a:spcBef>
              <a:spcAft>
                <a:spcPct val="0"/>
              </a:spcAft>
              <a:defRPr sz="1200">
                <a:solidFill>
                  <a:schemeClr val="tx1"/>
                </a:solidFill>
                <a:latin typeface="Arial" charset="0"/>
              </a:defRPr>
            </a:lvl6pPr>
            <a:lvl7pPr marL="2971800" indent="-228600" defTabSz="955675" eaLnBrk="0" fontAlgn="base" hangingPunct="0">
              <a:spcBef>
                <a:spcPct val="30000"/>
              </a:spcBef>
              <a:spcAft>
                <a:spcPct val="0"/>
              </a:spcAft>
              <a:defRPr sz="1200">
                <a:solidFill>
                  <a:schemeClr val="tx1"/>
                </a:solidFill>
                <a:latin typeface="Arial" charset="0"/>
              </a:defRPr>
            </a:lvl7pPr>
            <a:lvl8pPr marL="3429000" indent="-228600" defTabSz="955675" eaLnBrk="0" fontAlgn="base" hangingPunct="0">
              <a:spcBef>
                <a:spcPct val="30000"/>
              </a:spcBef>
              <a:spcAft>
                <a:spcPct val="0"/>
              </a:spcAft>
              <a:defRPr sz="1200">
                <a:solidFill>
                  <a:schemeClr val="tx1"/>
                </a:solidFill>
                <a:latin typeface="Arial" charset="0"/>
              </a:defRPr>
            </a:lvl8pPr>
            <a:lvl9pPr marL="3886200" indent="-228600" defTabSz="955675" eaLnBrk="0" fontAlgn="base" hangingPunct="0">
              <a:spcBef>
                <a:spcPct val="30000"/>
              </a:spcBef>
              <a:spcAft>
                <a:spcPct val="0"/>
              </a:spcAft>
              <a:defRPr sz="1200">
                <a:solidFill>
                  <a:schemeClr val="tx1"/>
                </a:solidFill>
                <a:latin typeface="Arial" charset="0"/>
              </a:defRPr>
            </a:lvl9pPr>
          </a:lstStyle>
          <a:p>
            <a:pPr algn="just" fontAlgn="base">
              <a:spcBef>
                <a:spcPct val="0"/>
              </a:spcBef>
              <a:spcAft>
                <a:spcPct val="0"/>
              </a:spcAft>
            </a:pPr>
            <a:r>
              <a:rPr kumimoji="1" lang="ru-RU" altLang="ru-RU" sz="1600" dirty="0" smtClean="0">
                <a:solidFill>
                  <a:srgbClr val="000000"/>
                </a:solidFill>
                <a:latin typeface="Times New Roman" pitchFamily="18"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7</a:t>
            </a:fld>
            <a:endParaRPr lang="ru-RU"/>
          </a:p>
        </p:txBody>
      </p:sp>
    </p:spTree>
    <p:extLst>
      <p:ext uri="{BB962C8B-B14F-4D97-AF65-F5344CB8AC3E}">
        <p14:creationId xmlns:p14="http://schemas.microsoft.com/office/powerpoint/2010/main" val="46990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BB6193-3979-48E9-A46C-0AD9E7F52BFC}" type="slidenum">
              <a:rPr lang="ru-RU" smtClean="0"/>
              <a:t>8</a:t>
            </a:fld>
            <a:endParaRPr lang="ru-RU"/>
          </a:p>
        </p:txBody>
      </p:sp>
    </p:spTree>
    <p:extLst>
      <p:ext uri="{BB962C8B-B14F-4D97-AF65-F5344CB8AC3E}">
        <p14:creationId xmlns:p14="http://schemas.microsoft.com/office/powerpoint/2010/main" val="226438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Образ слайда 1"/>
          <p:cNvSpPr>
            <a:spLocks noGrp="1" noRot="1" noChangeAspect="1" noTextEdit="1"/>
          </p:cNvSpPr>
          <p:nvPr>
            <p:ph type="sldImg"/>
          </p:nvPr>
        </p:nvSpPr>
        <p:spPr>
          <a:ln/>
        </p:spPr>
      </p:sp>
      <p:sp>
        <p:nvSpPr>
          <p:cNvPr id="1945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945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5955C4-3D3A-4380-B2C0-DF87295F19CE}" type="slidenum">
              <a:rPr lang="ru-RU" altLang="ru-RU" sz="1300" smtClean="0">
                <a:solidFill>
                  <a:srgbClr val="000000"/>
                </a:solidFill>
              </a:rPr>
              <a:pPr eaLnBrk="1" hangingPunct="1">
                <a:spcBef>
                  <a:spcPct val="0"/>
                </a:spcBef>
              </a:pPr>
              <a:t>9</a:t>
            </a:fld>
            <a:endParaRPr lang="ru-RU" altLang="ru-RU" sz="13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218640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113022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34305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5DCC6AB-A661-4D3E-8618-B7C5E02734E8}" type="datetime1">
              <a:rPr lang="ru-RU"/>
              <a:pPr>
                <a:defRPr/>
              </a:pPr>
              <a:t>19.06.2017</a:t>
            </a:fld>
            <a:endParaRPr lang="ru-RU" dirty="0"/>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EE713ED-990F-4C34-9DBD-7C9EFB8D0824}" type="slidenum">
              <a:rPr lang="ru-RU"/>
              <a:pPr>
                <a:defRPr/>
              </a:pPr>
              <a:t>‹#›</a:t>
            </a:fld>
            <a:endParaRPr lang="ru-RU" dirty="0"/>
          </a:p>
        </p:txBody>
      </p:sp>
    </p:spTree>
    <p:extLst>
      <p:ext uri="{BB962C8B-B14F-4D97-AF65-F5344CB8AC3E}">
        <p14:creationId xmlns:p14="http://schemas.microsoft.com/office/powerpoint/2010/main" val="89565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pPr>
              <a:defRPr/>
            </a:pPr>
            <a:endParaRPr lang="en-US">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extLst/>
          </a:lstStyle>
          <a:p>
            <a:pPr>
              <a:defRPr/>
            </a:pPr>
            <a:endParaRPr lang="en-US">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extLst/>
          </a:lstStyle>
          <a:p>
            <a:pPr>
              <a:defRPr/>
            </a:pPr>
            <a:fld id="{996AB6DA-68EF-4BE8-AD26-1A4830B99B02}"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3476625" y="6524625"/>
            <a:ext cx="2895600" cy="288925"/>
          </a:xfrm>
          <a:prstGeom prst="rect">
            <a:avLst/>
          </a:prstGeom>
        </p:spPr>
        <p:txBody>
          <a:bodyPr/>
          <a:lstStyle>
            <a:lvl1pPr>
              <a:defRPr>
                <a:latin typeface="Times New Roman" pitchFamily="18" charset="0"/>
              </a:defRPr>
            </a:lvl1pPr>
          </a:lstStyle>
          <a:p>
            <a:pPr>
              <a:defRPr/>
            </a:pPr>
            <a:r>
              <a:rPr lang="en-US"/>
              <a:t>ОИЯИ</a:t>
            </a:r>
            <a:endParaRPr lang="ru-RU"/>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a:defRPr/>
            </a:pPr>
            <a:fld id="{3745DAF7-607F-4402-89EF-335670FBF867}" type="slidenum">
              <a:rPr lang="ru-RU"/>
              <a:pPr>
                <a:defRPr/>
              </a:pPr>
              <a:t>‹#›</a:t>
            </a:fld>
            <a:endParaRPr lang="ru-RU"/>
          </a:p>
        </p:txBody>
      </p:sp>
    </p:spTree>
    <p:extLst>
      <p:ext uri="{BB962C8B-B14F-4D97-AF65-F5344CB8AC3E}">
        <p14:creationId xmlns:p14="http://schemas.microsoft.com/office/powerpoint/2010/main" val="25844806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22BAE75-A844-4EED-A791-FBCD735FAA79}"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62F5E9B-51D0-4413-AEDA-82D27FB17AAE}"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2BAE75-A844-4EED-A791-FBCD735FAA79}"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62F5E9B-51D0-4413-AEDA-82D27FB17AAE}"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E9F21D9-084A-474E-8006-95077713FEF8}" type="datetime1">
              <a:rPr lang="ro-RO"/>
              <a:pPr>
                <a:defRPr/>
              </a:pPr>
              <a:t>19.06.2017</a:t>
            </a:fld>
            <a:endParaRPr lang="ro-RO"/>
          </a:p>
        </p:txBody>
      </p:sp>
      <p:sp>
        <p:nvSpPr>
          <p:cNvPr id="5" name="Нижний колонтитул 4"/>
          <p:cNvSpPr>
            <a:spLocks noGrp="1"/>
          </p:cNvSpPr>
          <p:nvPr>
            <p:ph type="ftr" sz="quarter" idx="11"/>
          </p:nvPr>
        </p:nvSpPr>
        <p:spPr/>
        <p:txBody>
          <a:bodyPr/>
          <a:lstStyle>
            <a:lvl1pPr>
              <a:defRPr/>
            </a:lvl1pPr>
          </a:lstStyle>
          <a:p>
            <a:pPr>
              <a:defRPr/>
            </a:pPr>
            <a:endParaRPr lang="ro-RO"/>
          </a:p>
        </p:txBody>
      </p:sp>
      <p:sp>
        <p:nvSpPr>
          <p:cNvPr id="6" name="Номер слайда 5"/>
          <p:cNvSpPr>
            <a:spLocks noGrp="1"/>
          </p:cNvSpPr>
          <p:nvPr>
            <p:ph type="sldNum" sz="quarter" idx="12"/>
          </p:nvPr>
        </p:nvSpPr>
        <p:spPr/>
        <p:txBody>
          <a:bodyPr/>
          <a:lstStyle>
            <a:lvl1pPr>
              <a:defRPr/>
            </a:lvl1pPr>
          </a:lstStyle>
          <a:p>
            <a:pPr>
              <a:defRPr/>
            </a:pPr>
            <a:fld id="{99C5DB24-4882-4619-823D-CE9C9D80AC8D}" type="slidenum">
              <a:rPr lang="ro-RO"/>
              <a:pPr>
                <a:defRPr/>
              </a:pPr>
              <a:t>‹#›</a:t>
            </a:fld>
            <a:endParaRPr lang="ro-RO"/>
          </a:p>
        </p:txBody>
      </p:sp>
    </p:spTree>
    <p:extLst>
      <p:ext uri="{BB962C8B-B14F-4D97-AF65-F5344CB8AC3E}">
        <p14:creationId xmlns:p14="http://schemas.microsoft.com/office/powerpoint/2010/main" val="173612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7D698992-9F5B-4E9D-871D-4517B2EC8643}" type="datetimeFigureOut">
              <a:rPr lang="en-US" smtClean="0">
                <a:solidFill>
                  <a:srgbClr val="E7DEC9">
                    <a:shade val="50000"/>
                    <a:satMod val="200000"/>
                  </a:srgbClr>
                </a:solidFill>
              </a:rPr>
              <a:pPr>
                <a:defRPr/>
              </a:pPr>
              <a:t>19-Jun-17</a:t>
            </a:fld>
            <a:endParaRPr lang="en-US">
              <a:solidFill>
                <a:srgbClr val="E7DEC9">
                  <a:shade val="50000"/>
                  <a:satMod val="200000"/>
                </a:srgbClr>
              </a:solidFill>
            </a:endParaRPr>
          </a:p>
        </p:txBody>
      </p:sp>
      <p:sp>
        <p:nvSpPr>
          <p:cNvPr id="6" name="Slide Number Placeholder 5"/>
          <p:cNvSpPr>
            <a:spLocks noGrp="1"/>
          </p:cNvSpPr>
          <p:nvPr>
            <p:ph type="sldNum" sz="quarter" idx="11"/>
          </p:nvPr>
        </p:nvSpPr>
        <p:spPr/>
        <p:txBody>
          <a:bodyPr/>
          <a:lstStyle/>
          <a:p>
            <a:pPr>
              <a:defRPr/>
            </a:pPr>
            <a:fld id="{996AB6DA-68EF-4BE8-AD26-1A4830B99B02}"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
        <p:nvSpPr>
          <p:cNvPr id="7" name="Footer Placeholder 6"/>
          <p:cNvSpPr>
            <a:spLocks noGrp="1"/>
          </p:cNvSpPr>
          <p:nvPr>
            <p:ph type="ftr" sz="quarter" idx="12"/>
          </p:nvPr>
        </p:nvSpPr>
        <p:spPr/>
        <p:txBody>
          <a:bodyPr/>
          <a:lstStyle/>
          <a:p>
            <a:pPr>
              <a:defRPr/>
            </a:pPr>
            <a:endParaRPr lang="en-US">
              <a:solidFill>
                <a:srgbClr val="E7DEC9">
                  <a:shade val="50000"/>
                  <a:satMod val="200000"/>
                </a:srgb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80BD290E-7AA0-4470-8F7B-F71997C531A7}" type="datetimeFigureOut">
              <a:rPr lang="ru-RU" smtClean="0"/>
              <a:t>19.06.2017</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34A721AF-EF0F-4E36-BD4D-48210F7051E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41443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34A721AF-EF0F-4E36-BD4D-48210F7051E7}"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3047211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9C5DB24-4882-4619-823D-CE9C9D80AC8D}"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1736121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3476625" y="6524625"/>
            <a:ext cx="2895600" cy="288925"/>
          </a:xfrm>
          <a:prstGeom prst="rect">
            <a:avLst/>
          </a:prstGeom>
        </p:spPr>
        <p:txBody>
          <a:bodyPr/>
          <a:lstStyle>
            <a:lvl1pPr>
              <a:defRPr>
                <a:latin typeface="Times New Roman" pitchFamily="18" charset="0"/>
              </a:defRPr>
            </a:lvl1pPr>
          </a:lstStyle>
          <a:p>
            <a:pPr>
              <a:defRPr/>
            </a:pPr>
            <a:r>
              <a:rPr lang="en-US">
                <a:solidFill>
                  <a:prstClr val="black">
                    <a:tint val="75000"/>
                  </a:prstClr>
                </a:solidFill>
              </a:rPr>
              <a:t>ОИЯИ</a:t>
            </a:r>
            <a:endParaRPr lang="ru-RU">
              <a:solidFill>
                <a:prstClr val="black">
                  <a:tint val="75000"/>
                </a:prstClr>
              </a:solidFill>
            </a:endParaRPr>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a:defRPr/>
            </a:pPr>
            <a:fld id="{3745DAF7-607F-4402-89EF-335670FBF8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5936833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sldNum" sz="quarter" idx="10"/>
          </p:nvPr>
        </p:nvSpPr>
        <p:spPr/>
        <p:txBody>
          <a:bodyPr/>
          <a:lstStyle>
            <a:lvl1pPr>
              <a:defRPr/>
            </a:lvl1pPr>
          </a:lstStyle>
          <a:p>
            <a:pPr>
              <a:defRPr/>
            </a:pPr>
            <a:fld id="{266E32F3-BF60-405F-9240-4F4E288EF71A}" type="slidenum">
              <a:rPr lang="en-GB" altLang="fr-FR"/>
              <a:pPr>
                <a:defRPr/>
              </a:pPr>
              <a:t>‹#›</a:t>
            </a:fld>
            <a:endParaRPr lang="en-GB" altLang="fr-FR"/>
          </a:p>
        </p:txBody>
      </p:sp>
    </p:spTree>
    <p:extLst>
      <p:ext uri="{BB962C8B-B14F-4D97-AF65-F5344CB8AC3E}">
        <p14:creationId xmlns:p14="http://schemas.microsoft.com/office/powerpoint/2010/main" val="28497208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3476625" y="6524625"/>
            <a:ext cx="2895600" cy="288925"/>
          </a:xfrm>
          <a:prstGeom prst="rect">
            <a:avLst/>
          </a:prstGeom>
        </p:spPr>
        <p:txBody>
          <a:bodyPr/>
          <a:lstStyle>
            <a:lvl1pPr>
              <a:defRPr>
                <a:latin typeface="Times New Roman" pitchFamily="18" charset="0"/>
              </a:defRPr>
            </a:lvl1pPr>
          </a:lstStyle>
          <a:p>
            <a:pPr>
              <a:defRPr/>
            </a:pPr>
            <a:r>
              <a:rPr lang="en-US"/>
              <a:t>ОИЯИ</a:t>
            </a:r>
            <a:endParaRPr lang="ru-RU"/>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a:defRPr/>
            </a:pPr>
            <a:fld id="{3745DAF7-607F-4402-89EF-335670FBF867}" type="slidenum">
              <a:rPr lang="ru-RU"/>
              <a:pPr>
                <a:defRPr/>
              </a:pPr>
              <a:t>‹#›</a:t>
            </a:fld>
            <a:endParaRPr lang="ru-RU"/>
          </a:p>
        </p:txBody>
      </p:sp>
    </p:spTree>
    <p:extLst>
      <p:ext uri="{BB962C8B-B14F-4D97-AF65-F5344CB8AC3E}">
        <p14:creationId xmlns:p14="http://schemas.microsoft.com/office/powerpoint/2010/main" val="25844806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ru-RU" smtClean="0"/>
              <a:t>Образец заголовка</a:t>
            </a:r>
            <a:endParaRPr lang="en-US"/>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457200" y="6172200"/>
            <a:ext cx="3429000" cy="304800"/>
          </a:xfrm>
          <a:prstGeom prst="rect">
            <a:avLst/>
          </a:prstGeom>
        </p:spPr>
        <p:txBody>
          <a:bodyPr/>
          <a:lstStyle>
            <a:lvl1pPr>
              <a:defRPr/>
            </a:lvl1pPr>
          </a:lstStyle>
          <a:p>
            <a:pPr fontAlgn="base">
              <a:spcBef>
                <a:spcPct val="0"/>
              </a:spcBef>
              <a:spcAft>
                <a:spcPct val="0"/>
              </a:spcAft>
              <a:defRPr/>
            </a:pPr>
            <a:fld id="{6ADA9A0F-469C-464B-BC52-84FF20FB81C9}" type="datetime1">
              <a:rPr lang="ro-RO">
                <a:solidFill>
                  <a:srgbClr val="000000"/>
                </a:solidFill>
                <a:latin typeface="Times New Roman" pitchFamily="18" charset="0"/>
              </a:rPr>
              <a:pPr fontAlgn="base">
                <a:spcBef>
                  <a:spcPct val="0"/>
                </a:spcBef>
                <a:spcAft>
                  <a:spcPct val="0"/>
                </a:spcAft>
                <a:defRPr/>
              </a:pPr>
              <a:t>19.06.2017</a:t>
            </a:fld>
            <a:endParaRPr lang="ro-RO">
              <a:solidFill>
                <a:srgbClr val="000000"/>
              </a:solidFill>
              <a:latin typeface="Times New Roman" pitchFamily="18" charset="0"/>
            </a:endParaRPr>
          </a:p>
        </p:txBody>
      </p:sp>
      <p:sp>
        <p:nvSpPr>
          <p:cNvPr id="5" name="Footer Placeholder 4"/>
          <p:cNvSpPr>
            <a:spLocks noGrp="1"/>
          </p:cNvSpPr>
          <p:nvPr>
            <p:ph type="ftr" sz="quarter" idx="11"/>
          </p:nvPr>
        </p:nvSpPr>
        <p:spPr>
          <a:xfrm>
            <a:off x="457200" y="6492875"/>
            <a:ext cx="3429000" cy="284163"/>
          </a:xfrm>
          <a:prstGeom prst="rect">
            <a:avLst/>
          </a:prstGeom>
        </p:spPr>
        <p:txBody>
          <a:bodyPr/>
          <a:lstStyle>
            <a:lvl1pPr>
              <a:defRPr/>
            </a:lvl1pPr>
          </a:lstStyle>
          <a:p>
            <a:pPr fontAlgn="base">
              <a:spcBef>
                <a:spcPct val="0"/>
              </a:spcBef>
              <a:spcAft>
                <a:spcPct val="0"/>
              </a:spcAft>
              <a:defRPr/>
            </a:pPr>
            <a:endParaRPr lang="ro-RO">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defRPr/>
            </a:pPr>
            <a:fld id="{2F57A9AE-F528-4162-93DD-F651D61AB2D3}" type="slidenum">
              <a:rPr lang="ro-RO"/>
              <a:pPr>
                <a:defRPr/>
              </a:pPr>
              <a:t>‹#›</a:t>
            </a:fld>
            <a:endParaRPr lang="ro-RO"/>
          </a:p>
        </p:txBody>
      </p:sp>
    </p:spTree>
    <p:extLst>
      <p:ext uri="{BB962C8B-B14F-4D97-AF65-F5344CB8AC3E}">
        <p14:creationId xmlns:p14="http://schemas.microsoft.com/office/powerpoint/2010/main" val="365178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pPr>
              <a:defRPr/>
            </a:pPr>
            <a:endParaRPr lang="en-US">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extLst/>
          </a:lstStyle>
          <a:p>
            <a:pPr>
              <a:defRPr/>
            </a:pPr>
            <a:endParaRPr lang="en-US">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extLst/>
          </a:lstStyle>
          <a:p>
            <a:pPr>
              <a:defRPr/>
            </a:pPr>
            <a:fld id="{996AB6DA-68EF-4BE8-AD26-1A4830B99B02}"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22BAE75-A844-4EED-A791-FBCD735FAA79}"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62F5E9B-51D0-4413-AEDA-82D27FB17AAE}" type="slidenum">
              <a:rPr lang="ru-RU" smtClean="0">
                <a:solidFill>
                  <a:prstClr val="black">
                    <a:tint val="75000"/>
                  </a:prstClr>
                </a:solidFill>
              </a:rPr>
              <a:pPr/>
              <a:t>‹#›</a:t>
            </a:fld>
            <a:endParaRPr lang="ru-RU">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476250"/>
            <a:ext cx="8686800" cy="564991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833345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333D549-7369-45D1-9CC0-12F7D30026BF}"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73F2AAA-70A5-4028-B79A-2A512AD2376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9358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333D549-7369-45D1-9CC0-12F7D30026BF}"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73F2AAA-70A5-4028-B79A-2A512AD2376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935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3623573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61BF56B-A687-4DAD-AFA0-E8B36D23B022}" type="datetimeFigureOut">
              <a:rPr lang="ru-RU" smtClean="0">
                <a:solidFill>
                  <a:prstClr val="black">
                    <a:tint val="75000"/>
                  </a:prstClr>
                </a:solidFill>
              </a:rPr>
              <a:pPr/>
              <a:t>19.06.2017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a:defRPr/>
            </a:pPr>
            <a:r>
              <a:rPr lang="en-US" smtClean="0">
                <a:solidFill>
                  <a:prstClr val="black">
                    <a:tint val="75000"/>
                  </a:prstClr>
                </a:solidFill>
              </a:rPr>
              <a:t>ОИЯИ</a:t>
            </a: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3745DAF7-607F-4402-89EF-335670FBF867}"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83455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D03CE32-F7D3-4691-9992-F897FDAF639B}"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F4945CA-E3F4-45E3-A7B6-60B31FAC2B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2200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43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43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80BD290E-7AA0-4470-8F7B-F71997C531A7}" type="datetimeFigureOut">
              <a:rPr lang="ru-RU" smtClean="0"/>
              <a:t>19.06.2017</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34A721AF-EF0F-4E36-BD4D-48210F7051E7}" type="slidenum">
              <a:rPr lang="ru-RU" smtClean="0"/>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34A721AF-EF0F-4E36-BD4D-48210F7051E7}"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0BD290E-7AA0-4470-8F7B-F71997C531A7}" type="datetimeFigureOut">
              <a:rPr lang="ru-RU" smtClean="0"/>
              <a:t>19.06.2017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3577587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34A721AF-EF0F-4E36-BD4D-48210F7051E7}"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4A721AF-EF0F-4E36-BD4D-48210F7051E7}" type="slidenum">
              <a:rPr lang="ru-RU" smtClean="0"/>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43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16F4F98-4B16-402D-BE9C-553BDB0EAF28}"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8F585D5-A6DD-4A42-986A-3B4034FBA2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6175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4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0BD290E-7AA0-4470-8F7B-F71997C531A7}" type="datetimeFigureOut">
              <a:rPr lang="ru-RU" smtClean="0"/>
              <a:t>19.06.2017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42848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0BD290E-7AA0-4470-8F7B-F71997C531A7}" type="datetimeFigureOut">
              <a:rPr lang="ru-RU" smtClean="0"/>
              <a:t>19.06.2017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297600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67764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0BD290E-7AA0-4470-8F7B-F71997C531A7}" type="datetimeFigureOut">
              <a:rPr lang="ru-RU" smtClean="0"/>
              <a:t>19.06.2017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4A721AF-EF0F-4E36-BD4D-48210F7051E7}" type="slidenum">
              <a:rPr lang="ru-RU" smtClean="0"/>
              <a:t>‹#›</a:t>
            </a:fld>
            <a:endParaRPr lang="ru-RU"/>
          </a:p>
        </p:txBody>
      </p:sp>
    </p:spTree>
    <p:extLst>
      <p:ext uri="{BB962C8B-B14F-4D97-AF65-F5344CB8AC3E}">
        <p14:creationId xmlns:p14="http://schemas.microsoft.com/office/powerpoint/2010/main" val="365916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t>19.06.2017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t>‹#›</a:t>
            </a:fld>
            <a:endParaRPr lang="ru-RU"/>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dirty="0">
              <a:solidFill>
                <a:prstClr val="black"/>
              </a:solidFill>
            </a:endParaRPr>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564780A5-689D-4ED8-AB78-81C21C662E1F}" type="slidenum">
              <a:rPr lang="en-GB" altLang="fr-FR" smtClean="0">
                <a:solidFill>
                  <a:prstClr val="black"/>
                </a:solidFill>
              </a:rPr>
              <a:pPr fontAlgn="base">
                <a:spcBef>
                  <a:spcPct val="0"/>
                </a:spcBef>
                <a:spcAft>
                  <a:spcPct val="0"/>
                </a:spcAft>
                <a:defRPr/>
              </a:pPr>
              <a:t>‹#›</a:t>
            </a:fld>
            <a:endParaRPr lang="en-GB" altLang="fr-FR"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34" r:id="rId1"/>
    <p:sldLayoutId id="2147483805" r:id="rId2"/>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2F47"/>
            </a:gs>
            <a:gs pos="100000">
              <a:srgbClr val="336699"/>
            </a:gs>
          </a:gsLst>
          <a:lin ang="2700000" scaled="1"/>
        </a:gradFill>
        <a:effectLst/>
      </p:bgPr>
    </p:bg>
    <p:spTree>
      <p:nvGrpSpPr>
        <p:cNvPr id="1" name=""/>
        <p:cNvGrpSpPr/>
        <p:nvPr/>
      </p:nvGrpSpPr>
      <p:grpSpPr>
        <a:xfrm>
          <a:off x="0" y="0"/>
          <a:ext cx="0" cy="0"/>
          <a:chOff x="0" y="0"/>
          <a:chExt cx="0" cy="0"/>
        </a:xfrm>
      </p:grpSpPr>
      <p:sp>
        <p:nvSpPr>
          <p:cNvPr id="23554" name="AutoShape 2"/>
          <p:cNvSpPr>
            <a:spLocks noChangeArrowheads="1"/>
          </p:cNvSpPr>
          <p:nvPr userDrawn="1"/>
        </p:nvSpPr>
        <p:spPr bwMode="auto">
          <a:xfrm flipH="1">
            <a:off x="0" y="265113"/>
            <a:ext cx="8915400" cy="6589712"/>
          </a:xfrm>
          <a:prstGeom prst="rtTriangle">
            <a:avLst/>
          </a:prstGeom>
          <a:gradFill rotWithShape="0">
            <a:gsLst>
              <a:gs pos="0">
                <a:srgbClr val="182F47"/>
              </a:gs>
              <a:gs pos="100000">
                <a:srgbClr val="3366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dirty="0" smtClean="0">
              <a:solidFill>
                <a:srgbClr val="FFFFFF"/>
              </a:solidFill>
            </a:endParaRPr>
          </a:p>
        </p:txBody>
      </p:sp>
      <p:sp>
        <p:nvSpPr>
          <p:cNvPr id="584707" name="Rectangle 3"/>
          <p:cNvSpPr>
            <a:spLocks noChangeArrowheads="1"/>
          </p:cNvSpPr>
          <p:nvPr userDrawn="1"/>
        </p:nvSpPr>
        <p:spPr bwMode="auto">
          <a:xfrm>
            <a:off x="179388" y="-26988"/>
            <a:ext cx="8964612" cy="1152526"/>
          </a:xfrm>
          <a:prstGeom prst="rect">
            <a:avLst/>
          </a:prstGeom>
          <a:gradFill rotWithShape="0">
            <a:gsLst>
              <a:gs pos="0">
                <a:srgbClr val="172F47"/>
              </a:gs>
              <a:gs pos="50000">
                <a:srgbClr val="2169AB">
                  <a:alpha val="50000"/>
                </a:srgbClr>
              </a:gs>
              <a:gs pos="100000">
                <a:srgbClr val="172F47"/>
              </a:gs>
            </a:gsLst>
            <a:lin ang="0" scaled="1"/>
          </a:gradFill>
          <a:ln w="9525">
            <a:noFill/>
            <a:miter lim="800000"/>
            <a:headEnd/>
            <a:tailEnd/>
          </a:ln>
          <a:effectLst/>
        </p:spPr>
        <p:txBody>
          <a:bodyPr/>
          <a:lstStyle/>
          <a:p>
            <a:pPr fontAlgn="base">
              <a:spcBef>
                <a:spcPct val="0"/>
              </a:spcBef>
              <a:spcAft>
                <a:spcPct val="0"/>
              </a:spcAft>
              <a:defRPr/>
            </a:pPr>
            <a:endParaRPr lang="ru-RU" dirty="0">
              <a:solidFill>
                <a:srgbClr val="FFFFFF"/>
              </a:solidFill>
              <a:latin typeface="Times New Roman" pitchFamily="18" charset="0"/>
            </a:endParaRPr>
          </a:p>
        </p:txBody>
      </p:sp>
      <p:sp useBgFill="1">
        <p:nvSpPr>
          <p:cNvPr id="23558" name="Rectangle 4"/>
          <p:cNvSpPr>
            <a:spLocks noChangeArrowheads="1"/>
          </p:cNvSpPr>
          <p:nvPr/>
        </p:nvSpPr>
        <p:spPr bwMode="auto">
          <a:xfrm>
            <a:off x="15875" y="1460500"/>
            <a:ext cx="9128125" cy="1320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dirty="0" smtClean="0">
              <a:solidFill>
                <a:srgbClr val="FFFFFF"/>
              </a:solidFill>
            </a:endParaRPr>
          </a:p>
        </p:txBody>
      </p:sp>
      <p:sp>
        <p:nvSpPr>
          <p:cNvPr id="23559" name="Rectangle 5"/>
          <p:cNvSpPr>
            <a:spLocks noGrp="1" noChangeArrowheads="1"/>
          </p:cNvSpPr>
          <p:nvPr>
            <p:ph type="title"/>
          </p:nvPr>
        </p:nvSpPr>
        <p:spPr bwMode="auto">
          <a:xfrm>
            <a:off x="722313" y="476250"/>
            <a:ext cx="8421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ru-RU" altLang="ru-RU" smtClean="0"/>
              <a:t>Щелчок правит образец </a:t>
            </a:r>
            <a:br>
              <a:rPr lang="ru-RU" altLang="ru-RU" smtClean="0"/>
            </a:br>
            <a:r>
              <a:rPr lang="ru-RU" altLang="ru-RU" smtClean="0"/>
              <a:t>заголовка</a:t>
            </a:r>
          </a:p>
        </p:txBody>
      </p:sp>
      <p:sp>
        <p:nvSpPr>
          <p:cNvPr id="23560" name="Arc 6"/>
          <p:cNvSpPr>
            <a:spLocks/>
          </p:cNvSpPr>
          <p:nvPr userDrawn="1"/>
        </p:nvSpPr>
        <p:spPr bwMode="auto">
          <a:xfrm>
            <a:off x="-107950" y="3175"/>
            <a:ext cx="3429000" cy="6851650"/>
          </a:xfrm>
          <a:custGeom>
            <a:avLst/>
            <a:gdLst>
              <a:gd name="T0" fmla="*/ 2147483647 w 21600"/>
              <a:gd name="T1" fmla="*/ 0 h 43161"/>
              <a:gd name="T2" fmla="*/ 2147483647 w 21600"/>
              <a:gd name="T3" fmla="*/ 2147483647 h 43161"/>
              <a:gd name="T4" fmla="*/ 0 w 21600"/>
              <a:gd name="T5" fmla="*/ 2147483647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ru-RU" dirty="0" smtClean="0">
              <a:solidFill>
                <a:srgbClr val="FFFFFF"/>
              </a:solidFill>
              <a:latin typeface="Times New Roman" pitchFamily="18" charset="0"/>
            </a:endParaRPr>
          </a:p>
        </p:txBody>
      </p:sp>
      <p:sp>
        <p:nvSpPr>
          <p:cNvPr id="23561" name="Arc 7"/>
          <p:cNvSpPr>
            <a:spLocks/>
          </p:cNvSpPr>
          <p:nvPr userDrawn="1"/>
        </p:nvSpPr>
        <p:spPr bwMode="auto">
          <a:xfrm flipH="1" flipV="1">
            <a:off x="-103188" y="-838200"/>
            <a:ext cx="2211388" cy="2362200"/>
          </a:xfrm>
          <a:custGeom>
            <a:avLst/>
            <a:gdLst>
              <a:gd name="T0" fmla="*/ 0 w 20223"/>
              <a:gd name="T1" fmla="*/ 2147483647 h 21599"/>
              <a:gd name="T2" fmla="*/ 2147483647 w 20223"/>
              <a:gd name="T3" fmla="*/ 0 h 21599"/>
              <a:gd name="T4" fmla="*/ 2147483647 w 20223"/>
              <a:gd name="T5" fmla="*/ 2147483647 h 21599"/>
              <a:gd name="T6" fmla="*/ 0 60000 65536"/>
              <a:gd name="T7" fmla="*/ 0 60000 65536"/>
              <a:gd name="T8" fmla="*/ 0 60000 65536"/>
            </a:gdLst>
            <a:ahLst/>
            <a:cxnLst>
              <a:cxn ang="T6">
                <a:pos x="T0" y="T1"/>
              </a:cxn>
              <a:cxn ang="T7">
                <a:pos x="T2" y="T3"/>
              </a:cxn>
              <a:cxn ang="T8">
                <a:pos x="T4" y="T5"/>
              </a:cxn>
            </a:cxnLst>
            <a:rect l="0" t="0" r="r" b="b"/>
            <a:pathLst>
              <a:path w="20223" h="21599" fill="none" extrusionOk="0">
                <a:moveTo>
                  <a:pt x="0" y="14009"/>
                </a:moveTo>
                <a:cubicBezTo>
                  <a:pt x="3132" y="5662"/>
                  <a:pt x="11071" y="98"/>
                  <a:pt x="19986" y="0"/>
                </a:cubicBezTo>
              </a:path>
              <a:path w="20223" h="21599" stroke="0" extrusionOk="0">
                <a:moveTo>
                  <a:pt x="0" y="14009"/>
                </a:moveTo>
                <a:cubicBezTo>
                  <a:pt x="3132" y="5662"/>
                  <a:pt x="11071" y="98"/>
                  <a:pt x="19986" y="0"/>
                </a:cubicBezTo>
                <a:lnTo>
                  <a:pt x="20223" y="21599"/>
                </a:lnTo>
                <a:lnTo>
                  <a:pt x="0" y="14009"/>
                </a:lnTo>
                <a:close/>
              </a:path>
            </a:pathLst>
          </a:custGeom>
          <a:noFill/>
          <a:ln w="952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ru-RU" dirty="0" smtClean="0">
              <a:solidFill>
                <a:srgbClr val="FFFFFF"/>
              </a:solidFill>
              <a:latin typeface="Times New Roman" pitchFamily="18" charset="0"/>
            </a:endParaRPr>
          </a:p>
        </p:txBody>
      </p:sp>
      <p:sp>
        <p:nvSpPr>
          <p:cNvPr id="23562" name="Line 8"/>
          <p:cNvSpPr>
            <a:spLocks noChangeShapeType="1"/>
          </p:cNvSpPr>
          <p:nvPr userDrawn="1"/>
        </p:nvSpPr>
        <p:spPr bwMode="auto">
          <a:xfrm rot="-2975352">
            <a:off x="-660400" y="1331913"/>
            <a:ext cx="3608388" cy="30162"/>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dirty="0" smtClean="0">
              <a:solidFill>
                <a:srgbClr val="FFFFFF"/>
              </a:solidFill>
              <a:latin typeface="Times New Roman" pitchFamily="18" charset="0"/>
            </a:endParaRPr>
          </a:p>
        </p:txBody>
      </p:sp>
      <p:sp>
        <p:nvSpPr>
          <p:cNvPr id="23563" name="Line 9"/>
          <p:cNvSpPr>
            <a:spLocks noChangeShapeType="1"/>
          </p:cNvSpPr>
          <p:nvPr userDrawn="1"/>
        </p:nvSpPr>
        <p:spPr bwMode="auto">
          <a:xfrm flipH="1">
            <a:off x="1795463" y="-12700"/>
            <a:ext cx="1587" cy="6811963"/>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dirty="0" smtClean="0">
              <a:solidFill>
                <a:srgbClr val="FFFFFF"/>
              </a:solidFill>
              <a:latin typeface="Times New Roman" pitchFamily="18" charset="0"/>
            </a:endParaRPr>
          </a:p>
        </p:txBody>
      </p:sp>
      <p:sp>
        <p:nvSpPr>
          <p:cNvPr id="23564" name="Line 10"/>
          <p:cNvSpPr>
            <a:spLocks noChangeShapeType="1"/>
          </p:cNvSpPr>
          <p:nvPr userDrawn="1"/>
        </p:nvSpPr>
        <p:spPr bwMode="auto">
          <a:xfrm flipH="1">
            <a:off x="4763" y="582613"/>
            <a:ext cx="9144000" cy="1587"/>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dirty="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46"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kumimoji="1" sz="2800" b="1">
          <a:solidFill>
            <a:schemeClr val="tx1"/>
          </a:solidFill>
          <a:latin typeface="+mj-lt"/>
          <a:ea typeface="+mj-ea"/>
          <a:cs typeface="+mj-cs"/>
        </a:defRPr>
      </a:lvl1pPr>
      <a:lvl2pPr algn="ctr" rtl="0" eaLnBrk="0" fontAlgn="base" hangingPunct="0">
        <a:spcBef>
          <a:spcPct val="0"/>
        </a:spcBef>
        <a:spcAft>
          <a:spcPct val="0"/>
        </a:spcAft>
        <a:defRPr kumimoji="1" sz="2800" b="1">
          <a:solidFill>
            <a:schemeClr val="tx1"/>
          </a:solidFill>
          <a:latin typeface="Verdana" pitchFamily="34" charset="0"/>
        </a:defRPr>
      </a:lvl2pPr>
      <a:lvl3pPr algn="ctr" rtl="0" eaLnBrk="0" fontAlgn="base" hangingPunct="0">
        <a:spcBef>
          <a:spcPct val="0"/>
        </a:spcBef>
        <a:spcAft>
          <a:spcPct val="0"/>
        </a:spcAft>
        <a:defRPr kumimoji="1" sz="2800" b="1">
          <a:solidFill>
            <a:schemeClr val="tx1"/>
          </a:solidFill>
          <a:latin typeface="Verdana" pitchFamily="34" charset="0"/>
        </a:defRPr>
      </a:lvl3pPr>
      <a:lvl4pPr algn="ctr" rtl="0" eaLnBrk="0" fontAlgn="base" hangingPunct="0">
        <a:spcBef>
          <a:spcPct val="0"/>
        </a:spcBef>
        <a:spcAft>
          <a:spcPct val="0"/>
        </a:spcAft>
        <a:defRPr kumimoji="1" sz="2800" b="1">
          <a:solidFill>
            <a:schemeClr val="tx1"/>
          </a:solidFill>
          <a:latin typeface="Verdana" pitchFamily="34" charset="0"/>
        </a:defRPr>
      </a:lvl4pPr>
      <a:lvl5pPr algn="ctr" rtl="0" eaLnBrk="0" fontAlgn="base" hangingPunct="0">
        <a:spcBef>
          <a:spcPct val="0"/>
        </a:spcBef>
        <a:spcAft>
          <a:spcPct val="0"/>
        </a:spcAft>
        <a:defRPr kumimoji="1" sz="2800" b="1">
          <a:solidFill>
            <a:schemeClr val="tx1"/>
          </a:solidFill>
          <a:latin typeface="Verdana" pitchFamily="34" charset="0"/>
        </a:defRPr>
      </a:lvl5pPr>
      <a:lvl6pPr marL="457200" algn="ctr" rtl="0" eaLnBrk="0" fontAlgn="base" hangingPunct="0">
        <a:spcBef>
          <a:spcPct val="0"/>
        </a:spcBef>
        <a:spcAft>
          <a:spcPct val="0"/>
        </a:spcAft>
        <a:defRPr kumimoji="1" sz="2800" b="1">
          <a:solidFill>
            <a:schemeClr val="tx1"/>
          </a:solidFill>
          <a:latin typeface="Verdana" pitchFamily="34" charset="0"/>
        </a:defRPr>
      </a:lvl6pPr>
      <a:lvl7pPr marL="914400" algn="ctr" rtl="0" eaLnBrk="0" fontAlgn="base" hangingPunct="0">
        <a:spcBef>
          <a:spcPct val="0"/>
        </a:spcBef>
        <a:spcAft>
          <a:spcPct val="0"/>
        </a:spcAft>
        <a:defRPr kumimoji="1" sz="2800" b="1">
          <a:solidFill>
            <a:schemeClr val="tx1"/>
          </a:solidFill>
          <a:latin typeface="Verdana" pitchFamily="34" charset="0"/>
        </a:defRPr>
      </a:lvl7pPr>
      <a:lvl8pPr marL="1371600" algn="ctr" rtl="0" eaLnBrk="0" fontAlgn="base" hangingPunct="0">
        <a:spcBef>
          <a:spcPct val="0"/>
        </a:spcBef>
        <a:spcAft>
          <a:spcPct val="0"/>
        </a:spcAft>
        <a:defRPr kumimoji="1" sz="2800" b="1">
          <a:solidFill>
            <a:schemeClr val="tx1"/>
          </a:solidFill>
          <a:latin typeface="Verdana" pitchFamily="34" charset="0"/>
        </a:defRPr>
      </a:lvl8pPr>
      <a:lvl9pPr marL="1828800" algn="ctr" rtl="0" eaLnBrk="0" fontAlgn="base" hangingPunct="0">
        <a:spcBef>
          <a:spcPct val="0"/>
        </a:spcBef>
        <a:spcAft>
          <a:spcPct val="0"/>
        </a:spcAft>
        <a:defRPr kumimoji="1"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Monotype Sorts" pitchFamily="2" charset="2"/>
        <a:buChar char="u"/>
        <a:defRPr kumimoji="1" sz="24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3pPr>
      <a:lvl4pPr marL="16002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5pPr>
      <a:lvl6pPr marL="25146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6pPr>
      <a:lvl7pPr marL="29718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7pPr>
      <a:lvl8pPr marL="34290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8pPr>
      <a:lvl9pPr marL="38862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3D549-7369-45D1-9CC0-12F7D30026BF}"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F2AAA-70A5-4028-B79A-2A512AD2376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8321937"/>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3D549-7369-45D1-9CC0-12F7D30026BF}"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F2AAA-70A5-4028-B79A-2A512AD2376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8321937"/>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ru-RU" altLang="ru-RU">
              <a:solidFill>
                <a:prstClr val="black">
                  <a:tint val="75000"/>
                </a:prstClr>
              </a:solidFill>
              <a:latin typeface="Arial"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ru-RU" altLang="ru-RU">
              <a:solidFill>
                <a:prstClr val="black">
                  <a:tint val="75000"/>
                </a:prstClr>
              </a:solidFill>
              <a:latin typeface="Arial"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5FC2F31-424E-4F94-A465-FF50F2F90925}" type="slidenum">
              <a:rPr lang="ru-RU" altLang="ru-RU" smtClean="0">
                <a:solidFill>
                  <a:prstClr val="black">
                    <a:tint val="75000"/>
                  </a:prstClr>
                </a:solidFill>
                <a:latin typeface="Arial" charset="0"/>
              </a:rPr>
              <a:pPr fontAlgn="base">
                <a:spcBef>
                  <a:spcPct val="0"/>
                </a:spcBef>
                <a:spcAft>
                  <a:spcPct val="0"/>
                </a:spcAft>
              </a:pPr>
              <a:t>‹#›</a:t>
            </a:fld>
            <a:endParaRPr lang="ru-RU" altLang="ru-RU">
              <a:solidFill>
                <a:prstClr val="black">
                  <a:tint val="75000"/>
                </a:prstClr>
              </a:solidFill>
              <a:latin typeface="Arial" charset="0"/>
            </a:endParaRPr>
          </a:p>
        </p:txBody>
      </p:sp>
    </p:spTree>
    <p:extLst>
      <p:ext uri="{BB962C8B-B14F-4D97-AF65-F5344CB8AC3E}">
        <p14:creationId xmlns:p14="http://schemas.microsoft.com/office/powerpoint/2010/main" val="1437248703"/>
      </p:ext>
    </p:extLst>
  </p:cSld>
  <p:clrMap bg1="lt1" tx1="dk1" bg2="lt2" tx2="dk2" accent1="accent1" accent2="accent2" accent3="accent3" accent4="accent4" accent5="accent5" accent6="accent6" hlink="hlink" folHlink="folHlink"/>
  <p:sldLayoutIdLst>
    <p:sldLayoutId id="214748376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3CE32-F7D3-4691-9992-F897FDAF639B}"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945CA-E3F4-45E3-A7B6-60B31FAC2B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5429787"/>
      </p:ext>
    </p:extLst>
  </p:cSld>
  <p:clrMap bg1="lt1" tx1="dk1" bg2="lt2" tx2="dk2" accent1="accent1" accent2="accent2" accent3="accent3" accent4="accent4" accent5="accent5" accent6="accent6" hlink="hlink" folHlink="folHlink"/>
  <p:sldLayoutIdLst>
    <p:sldLayoutId id="21474837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37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37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0BD290E-7AA0-4470-8F7B-F71997C531A7}" type="datetimeFigureOut">
              <a:rPr lang="ru-RU" smtClean="0"/>
              <a:t>19.06.2017</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4A721AF-EF0F-4E36-BD4D-48210F7051E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380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54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854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4E3AAF97-511E-4186-94A7-FD9304588AA3}" type="datetime1">
              <a:rPr lang="ru-RU"/>
              <a:pPr>
                <a:defRPr/>
              </a:pPr>
              <a:t>19.06.2017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7AC0A5B-27DB-4044-B2C7-0B38D06D3835}"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01" r:id="rId1"/>
    <p:sldLayoutId id="2147483766"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F4F98-4B16-402D-BE9C-553BDB0EAF28}" type="datetimeFigureOut">
              <a:rPr lang="ru-RU" smtClean="0">
                <a:solidFill>
                  <a:prstClr val="black">
                    <a:tint val="75000"/>
                  </a:prstClr>
                </a:solidFill>
              </a:rPr>
              <a:pPr/>
              <a:t>19.06.2017</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585D5-A6DD-4A42-986A-3B4034FBA2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096536"/>
      </p:ext>
    </p:extLst>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solidFill>
                  <a:prstClr val="black">
                    <a:tint val="75000"/>
                  </a:prstClr>
                </a:solidFill>
              </a:rPr>
              <a:pPr/>
              <a:t>19.06.2017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19.06.2017</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1" r:id="rId1"/>
    <p:sldLayoutId id="2147483806" r:id="rId2"/>
    <p:sldLayoutId id="214748380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819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9227FF1-A4C5-4FF5-911B-A872DA0C7124}" type="datetime1">
              <a:rPr lang="ro-RO"/>
              <a:pPr>
                <a:defRPr/>
              </a:pPr>
              <a:t>19.06.2017</a:t>
            </a:fld>
            <a:endParaRPr lang="ro-RO"/>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ro-RO"/>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B98B4F1-71BB-48D5-84B5-454EBC74DD32}" type="slidenum">
              <a:rPr lang="ro-RO"/>
              <a:pPr>
                <a:defRPr/>
              </a:pPr>
              <a:t>‹#›</a:t>
            </a:fld>
            <a:endParaRPr lang="ro-RO"/>
          </a:p>
        </p:txBody>
      </p:sp>
    </p:spTree>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B05A-CA4F-4CB1-B3C9-EFDF48170BF3}" type="datetime1">
              <a:rPr lang="ru-RU" smtClean="0">
                <a:solidFill>
                  <a:prstClr val="black">
                    <a:tint val="75000"/>
                  </a:prstClr>
                </a:solidFill>
              </a:rPr>
              <a:pPr/>
              <a:t>19.06.2017</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BBB98-C389-42D6-BC73-204BA9E11FA2}" type="slidenum">
              <a:rPr lang="ru-RU" smtClean="0">
                <a:solidFill>
                  <a:prstClr val="black">
                    <a:tint val="75000"/>
                  </a:prstClr>
                </a:solidFill>
              </a:rPr>
              <a:pPr/>
              <a:t>‹#›</a:t>
            </a:fld>
            <a:endParaRPr lang="ru-RU"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0BD290E-7AA0-4470-8F7B-F71997C531A7}" type="datetimeFigureOut">
              <a:rPr lang="ru-RU" smtClean="0"/>
              <a:t>19.06.2017</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4A721AF-EF0F-4E36-BD4D-48210F7051E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93B1D-51A1-4F21-9B98-DF92486C37B7}" type="slidenum">
              <a:rPr lang="en-CA" smtClean="0">
                <a:solidFill>
                  <a:prstClr val="black">
                    <a:tint val="75000"/>
                  </a:prstClr>
                </a:solidFill>
              </a:rPr>
              <a:p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7"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3238500" y="0"/>
            <a:ext cx="11925300" cy="3810000"/>
            <a:chOff x="-2040" y="0"/>
            <a:chExt cx="7512" cy="2400"/>
          </a:xfrm>
        </p:grpSpPr>
        <p:sp>
          <p:nvSpPr>
            <p:cNvPr id="104456"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000000"/>
                </a:solidFill>
                <a:latin typeface="Times New Roman" pitchFamily="18" charset="0"/>
              </a:endParaRPr>
            </a:p>
          </p:txBody>
        </p:sp>
        <p:sp>
          <p:nvSpPr>
            <p:cNvPr id="104457"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000000"/>
                </a:solidFill>
                <a:latin typeface="Times New Roman" pitchFamily="18" charset="0"/>
              </a:endParaRPr>
            </a:p>
          </p:txBody>
        </p:sp>
        <p:sp>
          <p:nvSpPr>
            <p:cNvPr id="104458" name="Line 5"/>
            <p:cNvSpPr>
              <a:spLocks noChangeShapeType="1"/>
            </p:cNvSpPr>
            <p:nvPr userDrawn="1"/>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latin typeface="Times New Roman" pitchFamily="18" charset="0"/>
              </a:endParaRPr>
            </a:p>
          </p:txBody>
        </p:sp>
      </p:grpSp>
      <p:sp>
        <p:nvSpPr>
          <p:cNvPr id="104451" name="Rectangle 6"/>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b" anchorCtr="0" compatLnSpc="1">
            <a:prstTxWarp prst="textNoShape">
              <a:avLst/>
            </a:prstTxWarp>
          </a:bodyPr>
          <a:lstStyle/>
          <a:p>
            <a:pPr lvl="0"/>
            <a:r>
              <a:rPr lang="en-US" altLang="ru-RU" smtClean="0"/>
              <a:t>Образец заголовка</a:t>
            </a:r>
          </a:p>
        </p:txBody>
      </p:sp>
      <p:sp>
        <p:nvSpPr>
          <p:cNvPr id="104452" name="Rectangle 7"/>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ru-RU" smtClean="0"/>
              <a:t>Образец текста</a:t>
            </a:r>
          </a:p>
          <a:p>
            <a:pPr lvl="1"/>
            <a:r>
              <a:rPr lang="en-US" altLang="ru-RU" smtClean="0"/>
              <a:t>Второй уровень</a:t>
            </a:r>
          </a:p>
          <a:p>
            <a:pPr lvl="2"/>
            <a:r>
              <a:rPr lang="en-US" altLang="ru-RU" smtClean="0"/>
              <a:t>Третий уровень</a:t>
            </a:r>
          </a:p>
          <a:p>
            <a:pPr lvl="3"/>
            <a:r>
              <a:rPr lang="en-US" altLang="ru-RU" smtClean="0"/>
              <a:t>Четвертый уровень</a:t>
            </a:r>
          </a:p>
          <a:p>
            <a:pPr lvl="4"/>
            <a:r>
              <a:rPr lang="en-US" altLang="ru-RU" smtClean="0"/>
              <a:t>Пятый уровень</a:t>
            </a:r>
          </a:p>
        </p:txBody>
      </p:sp>
      <p:sp>
        <p:nvSpPr>
          <p:cNvPr id="20488"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200">
                <a:solidFill>
                  <a:srgbClr val="000000"/>
                </a:solidFill>
                <a:latin typeface="Verdana" pitchFamily="34" charset="0"/>
                <a:cs typeface="+mn-cs"/>
              </a:defRPr>
            </a:lvl1pPr>
          </a:lstStyle>
          <a:p>
            <a:pPr fontAlgn="base">
              <a:spcBef>
                <a:spcPct val="0"/>
              </a:spcBef>
              <a:spcAft>
                <a:spcPct val="0"/>
              </a:spcAft>
              <a:defRPr/>
            </a:pPr>
            <a:r>
              <a:rPr lang="ru-RU"/>
              <a:t>24.09.2009</a:t>
            </a:r>
            <a:endParaRPr lang="en-US"/>
          </a:p>
        </p:txBody>
      </p:sp>
      <p:sp>
        <p:nvSpPr>
          <p:cNvPr id="2048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ctr">
              <a:defRPr sz="1200">
                <a:solidFill>
                  <a:srgbClr val="000000"/>
                </a:solidFill>
                <a:latin typeface="Verdana" pitchFamily="34" charset="0"/>
                <a:cs typeface="+mn-cs"/>
              </a:defRPr>
            </a:lvl1pPr>
          </a:lstStyle>
          <a:p>
            <a:pPr fontAlgn="base">
              <a:spcBef>
                <a:spcPct val="0"/>
              </a:spcBef>
              <a:spcAft>
                <a:spcPct val="0"/>
              </a:spcAft>
              <a:defRPr/>
            </a:pPr>
            <a:r>
              <a:rPr lang="en-US"/>
              <a:t>107 session of JINR SC</a:t>
            </a:r>
          </a:p>
        </p:txBody>
      </p:sp>
      <p:sp>
        <p:nvSpPr>
          <p:cNvPr id="20490"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200">
                <a:solidFill>
                  <a:srgbClr val="000000"/>
                </a:solidFill>
                <a:latin typeface="Verdana" pitchFamily="34" charset="0"/>
                <a:cs typeface="+mn-cs"/>
              </a:defRPr>
            </a:lvl1pPr>
          </a:lstStyle>
          <a:p>
            <a:pPr fontAlgn="base">
              <a:spcBef>
                <a:spcPct val="0"/>
              </a:spcBef>
              <a:spcAft>
                <a:spcPct val="0"/>
              </a:spcAft>
              <a:defRPr/>
            </a:pPr>
            <a:fld id="{031B7474-114D-46E9-8BD1-0FA71BC51129}"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8" r:id="rId2"/>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106" algn="l" rtl="0" fontAlgn="base">
        <a:spcBef>
          <a:spcPct val="0"/>
        </a:spcBef>
        <a:spcAft>
          <a:spcPct val="0"/>
        </a:spcAft>
        <a:defRPr sz="3600">
          <a:solidFill>
            <a:schemeClr val="tx2"/>
          </a:solidFill>
          <a:latin typeface="Arial" pitchFamily="34" charset="0"/>
        </a:defRPr>
      </a:lvl6pPr>
      <a:lvl7pPr marL="914210" algn="l" rtl="0" fontAlgn="base">
        <a:spcBef>
          <a:spcPct val="0"/>
        </a:spcBef>
        <a:spcAft>
          <a:spcPct val="0"/>
        </a:spcAft>
        <a:defRPr sz="3600">
          <a:solidFill>
            <a:schemeClr val="tx2"/>
          </a:solidFill>
          <a:latin typeface="Arial" pitchFamily="34" charset="0"/>
        </a:defRPr>
      </a:lvl7pPr>
      <a:lvl8pPr marL="1371316" algn="l" rtl="0" fontAlgn="base">
        <a:spcBef>
          <a:spcPct val="0"/>
        </a:spcBef>
        <a:spcAft>
          <a:spcPct val="0"/>
        </a:spcAft>
        <a:defRPr sz="3600">
          <a:solidFill>
            <a:schemeClr val="tx2"/>
          </a:solidFill>
          <a:latin typeface="Arial" pitchFamily="34" charset="0"/>
        </a:defRPr>
      </a:lvl8pPr>
      <a:lvl9pPr marL="1828421" algn="l" rtl="0" fontAlgn="base">
        <a:spcBef>
          <a:spcPct val="0"/>
        </a:spcBef>
        <a:spcAft>
          <a:spcPct val="0"/>
        </a:spcAft>
        <a:defRPr sz="3600">
          <a:solidFill>
            <a:schemeClr val="tx2"/>
          </a:solidFill>
          <a:latin typeface="Arial" pitchFamily="34" charset="0"/>
        </a:defRPr>
      </a:lvl9pPr>
    </p:titleStyle>
    <p:bodyStyle>
      <a:lvl1pPr marL="339725" indent="-339725"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39825" indent="-225425"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4225" indent="-225425"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07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18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828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539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ChangeArrowheads="1"/>
          </p:cNvSpPr>
          <p:nvPr userDrawn="1"/>
        </p:nvSpPr>
        <p:spPr bwMode="auto">
          <a:xfrm>
            <a:off x="0" y="6597650"/>
            <a:ext cx="9144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3200" dirty="0" smtClean="0">
              <a:solidFill>
                <a:srgbClr val="000000"/>
              </a:solidFill>
            </a:endParaRPr>
          </a:p>
        </p:txBody>
      </p:sp>
      <p:sp>
        <p:nvSpPr>
          <p:cNvPr id="46083" name="Rectangle 3"/>
          <p:cNvSpPr>
            <a:spLocks noChangeArrowheads="1"/>
          </p:cNvSpPr>
          <p:nvPr userDrawn="1"/>
        </p:nvSpPr>
        <p:spPr bwMode="auto">
          <a:xfrm>
            <a:off x="0" y="0"/>
            <a:ext cx="9144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3200" dirty="0" smtClean="0">
              <a:solidFill>
                <a:srgbClr val="000000"/>
              </a:solidFill>
            </a:endParaRPr>
          </a:p>
        </p:txBody>
      </p:sp>
      <p:sp>
        <p:nvSpPr>
          <p:cNvPr id="110596" name="Rectangle 4"/>
          <p:cNvSpPr>
            <a:spLocks noGrp="1" noChangeArrowheads="1"/>
          </p:cNvSpPr>
          <p:nvPr>
            <p:ph type="sldNum" sz="quarter" idx="4"/>
          </p:nvPr>
        </p:nvSpPr>
        <p:spPr bwMode="auto">
          <a:xfrm>
            <a:off x="82296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0000"/>
                </a:solidFill>
                <a:latin typeface="Copperplate Gothic Bold" pitchFamily="34" charset="0"/>
              </a:defRPr>
            </a:lvl1pPr>
          </a:lstStyle>
          <a:p>
            <a:pPr fontAlgn="base">
              <a:spcBef>
                <a:spcPct val="0"/>
              </a:spcBef>
              <a:spcAft>
                <a:spcPct val="0"/>
              </a:spcAft>
              <a:defRPr/>
            </a:pPr>
            <a:fld id="{F8BBFB0C-D779-4E3E-9C03-31FE96F12926}" type="slidenum">
              <a:rPr lang="en-GB" altLang="fr-FR"/>
              <a:pPr fontAlgn="base">
                <a:spcBef>
                  <a:spcPct val="0"/>
                </a:spcBef>
                <a:spcAft>
                  <a:spcPct val="0"/>
                </a:spcAft>
                <a:defRPr/>
              </a:pPr>
              <a:t>‹#›</a:t>
            </a:fld>
            <a:endParaRPr lang="en-GB" altLang="fr-FR" dirty="0"/>
          </a:p>
        </p:txBody>
      </p:sp>
    </p:spTree>
  </p:cSld>
  <p:clrMap bg1="lt1" tx1="dk1" bg2="lt2" tx2="dk2" accent1="accent1" accent2="accent2" accent3="accent3" accent4="accent4" accent5="accent5" accent6="accent6" hlink="hlink" folHlink="folHlink"/>
  <p:sldLayoutIdLst>
    <p:sldLayoutId id="2147483744" r:id="rId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ved=0ahUKEwjGtaLO98jSAhVkEpoKHQmyC8cQjRwIBw&amp;url=http://blog.seattleaquarium.org/marine-animals/luminescence/&amp;psig=AFQjCNGMelqRz5Vu1vTn5-KsFhyJoKaAsA&amp;ust=1489132049963282&amp;cad=rj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1.jpeg"/><Relationship Id="rId4" Type="http://schemas.openxmlformats.org/officeDocument/2006/relationships/hyperlink" Target="http://www.google.ru/url?sa=i&amp;rct=j&amp;q=&amp;esrc=s&amp;frm=1&amp;source=images&amp;cd=&amp;cad=rja&amp;docid=fDwEW7ae3JETaM&amp;tbnid=oHsRPVRq6ywPAM:&amp;ved=0CAUQjRw&amp;url=http://www.gazeta.ru/science/2010/03/10_a_3336004.shtml&amp;ei=-jlEUpvXIqn-4QT6n4GIAg&amp;bvm=bv.53217764,d.bGE&amp;psig=AFQjCNFYgMN88bqfmOSVOsHpeQ_shyA1Jw&amp;ust=138028936404695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iKyODCsKbUAhUDdCwKHeSDCZoQjRwIBw&amp;url=http://www.practicallyscience.com/category/physics/spectroscopy/&amp;psig=AFQjCNGo5YJErqr8yLsOHGmxwuxBPQDXfw&amp;ust=14967409070341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google.ru/url?sa=i&amp;rct=j&amp;q=&amp;esrc=s&amp;source=images&amp;cd=&amp;cad=rja&amp;uact=8&amp;ved=0ahUKEwjb0e3i76jUAhVC_SwKHad-CKAQjRwIBw&amp;url=https://en.wikipedia.org/wiki/Electromagnetic_radiation&amp;psig=AFQjCNEOEMAzj42W2DcPnW3h_mJqKA7Y_Q&amp;ust=1496826603942671" TargetMode="Externa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2.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9.xml"/><Relationship Id="rId7" Type="http://schemas.openxmlformats.org/officeDocument/2006/relationships/image" Target="../media/image86.wmf"/><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91.gif"/><Relationship Id="rId5" Type="http://schemas.openxmlformats.org/officeDocument/2006/relationships/image" Target="../media/image88.png"/><Relationship Id="rId10" Type="http://schemas.openxmlformats.org/officeDocument/2006/relationships/hyperlink" Target="http://www.google.ru/url?sa=i&amp;rct=j&amp;q=&amp;esrc=s&amp;source=images&amp;cd=&amp;cad=rja&amp;uact=8&amp;ved=0ahUKEwjF9oWw65HTAhVDKpoKHSDiB9wQjRwIBw&amp;url=http://netschools.ru/sch1567/dost/hp/astronom/m5.htm&amp;psig=AFQjCNFXaqVJPt3eiHcC935Q6_W6nUPi6g&amp;ust=1491637099422845" TargetMode="External"/><Relationship Id="rId4" Type="http://schemas.openxmlformats.org/officeDocument/2006/relationships/image" Target="../media/image87.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hyperlink" Target="http://www.google.ru/url?sa=i&amp;rct=j&amp;q=&amp;esrc=s&amp;source=images&amp;cd=&amp;cad=rja&amp;uact=8&amp;ved=0ahUKEwiBreTV7ujMAhWKA5oKHWCpDF8QjRwIBw&amp;url=http://eng.thesaurus.rusnano.com/wiki/article1211&amp;psig=AFQjCNE7d_6Y7TEFzSLwAO0GNLz7Oa2iGg&amp;ust=146384091463822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google.ru/url?sa=i&amp;rct=j&amp;q=&amp;esrc=s&amp;source=images&amp;cd=&amp;cad=rja&amp;uact=8&amp;ved=0ahUKEwjGy7eSkqfKAhWrn3IKHYP8BzcQjRwIBw&amp;url=http://www.ekspla.com/product/cars-microspectrometer&amp;psig=AFQjCNHYRVm-IUtZ4km3qji-O3D02W4RYA&amp;ust=1452786576397099" TargetMode="External"/><Relationship Id="rId5" Type="http://schemas.openxmlformats.org/officeDocument/2006/relationships/image" Target="../media/image99.pn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47.xml"/><Relationship Id="rId7" Type="http://schemas.openxmlformats.org/officeDocument/2006/relationships/image" Target="../media/image108.wmf"/><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07.wmf"/><Relationship Id="rId4" Type="http://schemas.openxmlformats.org/officeDocument/2006/relationships/oleObject" Target="../embeddings/oleObject5.bin"/><Relationship Id="rId9"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iP7bmXiq7UAhUCIpoKHTN1CxIQjRwIBw&amp;url=http://www.renishaw.com/en/cell-biology--25813&amp;psig=AFQjCNHn6JZYHfKUTFsIPUY7dvqapm7m-g&amp;ust=149700537469724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google.ru/url?sa=i&amp;rct=j&amp;q=&amp;esrc=s&amp;source=images&amp;cd=&amp;cad=rja&amp;uact=8&amp;ved=0ahUKEwiE4Kepiq7UAhXhYZoKHdGPBMsQjRwIBw&amp;url=http://www.biophotonics-nottingham-nanoscience.net/biophotonics-research&amp;psig=AFQjCNHn6JZYHfKUTFsIPUY7dvqapm7m-g&amp;ust=1497005374697241" TargetMode="Externa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56.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8" Type="http://schemas.openxmlformats.org/officeDocument/2006/relationships/hyperlink" Target="http://biomedicaloptics.spiedigitallibrary.org/article.aspx?articleid=1461089" TargetMode="External"/><Relationship Id="rId3" Type="http://schemas.openxmlformats.org/officeDocument/2006/relationships/image" Target="../media/image119.png"/><Relationship Id="rId7"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hyperlink" Target="https://www.google.ru/url?sa=i&amp;rct=j&amp;q=&amp;esrc=s&amp;source=images&amp;cd=&amp;cad=rja&amp;uact=8&amp;ved=0ahUKEwiymsfd-J7TAhXFAJoKHQi7CpAQjRwIBw&amp;url=https://nanomagblog.wordpress.com/2012/04/11/review-of-coreshell-nanoparticles/&amp;psig=AFQjCNHhdMCubRtBiAcOXEkFphZW5sEpUQ&amp;ust=1492087357075175" TargetMode="External"/><Relationship Id="rId5" Type="http://schemas.openxmlformats.org/officeDocument/2006/relationships/image" Target="../media/image120.png"/><Relationship Id="rId4" Type="http://schemas.openxmlformats.org/officeDocument/2006/relationships/hyperlink" Target="https://www.google.ru/url?sa=i&amp;rct=j&amp;q=&amp;esrc=s&amp;source=images&amp;cd=&amp;cad=rja&amp;uact=8&amp;ved=0ahUKEwjXvK3q7p7TAhWhJJoKHZpFBk0QjRwIBw&amp;url=https://www.researchgate.net/publication/236021741_Review_Article_Recent_Advancement_in_Functional_Core-Shell_Nanoparticles_of_Polymers_Synthesis_Physical_Properties_and_Applications_in_Medical_Biotechnology&amp;bvm=bv.152180690,d.bGs&amp;psig=AFQjCNEYcfTM7gNicXrAXmBtSS3VYrkWTQ&amp;ust=1492084394722644" TargetMode="External"/><Relationship Id="rId9" Type="http://schemas.openxmlformats.org/officeDocument/2006/relationships/image" Target="../media/image122.png"/></Relationships>
</file>

<file path=ppt/slides/_rels/slide5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3.png"/><Relationship Id="rId7" Type="http://schemas.openxmlformats.org/officeDocument/2006/relationships/hyperlink" Target="http://www.eurekaselect.com/132438"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25.gif"/><Relationship Id="rId5" Type="http://schemas.openxmlformats.org/officeDocument/2006/relationships/hyperlink" Target="http://www.google.ru/url?sa=i&amp;rct=j&amp;q=&amp;esrc=s&amp;source=images&amp;cd=&amp;cad=rja&amp;uact=8&amp;ved=0ahUKEwjPhurG_57TAhXlKJoKHdd2CkEQjRwIBw&amp;url=http://beforeitsnews.com/science-and-technology/2014/06/lanthanide-doped-upconversion-nanoparticles-electrostatically-coupled-with-photosensitizers-for-near-infrared-triggered-photodynamic-therapy-2-2701404.html&amp;bvm=bv.152180690,d.bGs&amp;psig=AFQjCNGVsMARGNMRshdIZkjGdZiCoNv-jw&amp;ust=1492089132877107" TargetMode="Externa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28.emf"/><Relationship Id="rId2" Type="http://schemas.openxmlformats.org/officeDocument/2006/relationships/slideLayout" Target="../slideLayouts/slideLayout38.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27.emf"/><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hyperlink" Target="http://www.google.ru/url?sa=i&amp;rct=j&amp;q=&amp;esrc=s&amp;source=images&amp;cd=&amp;cad=rja&amp;uact=8&amp;ved=0ahUKEwiu3di5lY_TAhVFrRQKHTwOCWIQjRwIBw&amp;url=http://www.americanpharmaceuticalreview.com/Featured-Articles/158839-Pharmaceutical-Applications-of-Raman-Spectroscopy/&amp;bvm=bv.151426398,d.d24&amp;psig=AFQjCNHrsFfFh5meyerUBF7T-B1H5QilJA&amp;ust=1491545077945688" TargetMode="External"/><Relationship Id="rId5" Type="http://schemas.openxmlformats.org/officeDocument/2006/relationships/image" Target="../media/image10.jpeg"/><Relationship Id="rId4" Type="http://schemas.openxmlformats.org/officeDocument/2006/relationships/hyperlink" Target="http://www.google.ru/url?sa=i&amp;rct=j&amp;q=&amp;esrc=s&amp;source=images&amp;cd=&amp;cad=rja&amp;uact=8&amp;ved=0ahUKEwix86_Qk4_TAhUBvhQKHbZAC0cQjRwIBw&amp;url=http://www.webexhibits.org/pigments/intro/spectroscopy.html&amp;psig=AFQjCNF67zjmNm5knk-braRBTiDY6Z1BOw&amp;ust=1491544779750408"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hyperlink" Target="http://en.wikipedia.org/wiki/File:CARS_diagram.png" TargetMode="External"/><Relationship Id="rId7" Type="http://schemas.openxmlformats.org/officeDocument/2006/relationships/image" Target="../media/image20.png"/><Relationship Id="rId12"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hyperlink" Target="https://www.google.ru/url?sa=i&amp;rct=j&amp;q=&amp;esrc=s&amp;source=images&amp;cd=&amp;cad=rja&amp;uact=8&amp;ved=0CAcQjRxqFQoTCNmN9qyU4scCFYVaLAodNHwPqg&amp;url=https://ru.wikipedia.org/wiki/%D0%A0%D1%8D%D0%BB%D0%B5%D0%B5%D0%B2%D1%81%D0%BA%D0%BE%D0%B5_%D1%80%D0%B0%D1%81%D1%81%D0%B5%D1%8F%D0%BD%D0%B8%D0%B5&amp;psig=AFQjCNERQd0HvjyVwKkxmt9KFPEIW_XAmw&amp;ust=1441620309649287" TargetMode="Externa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4862" y="6021288"/>
            <a:ext cx="5453929" cy="646331"/>
          </a:xfrm>
          <a:prstGeom prst="rect">
            <a:avLst/>
          </a:prstGeom>
          <a:noFill/>
        </p:spPr>
        <p:txBody>
          <a:bodyPr wrap="none" rtlCol="0">
            <a:spAutoFit/>
          </a:bodyPr>
          <a:lstStyle/>
          <a:p>
            <a:r>
              <a:rPr lang="en-US" b="1" dirty="0" smtClean="0"/>
              <a:t>46</a:t>
            </a:r>
            <a:r>
              <a:rPr lang="en-US" b="1" baseline="30000" dirty="0" smtClean="0"/>
              <a:t>th</a:t>
            </a:r>
            <a:r>
              <a:rPr lang="en-US" b="1" dirty="0" smtClean="0"/>
              <a:t> meeting </a:t>
            </a:r>
            <a:r>
              <a:rPr lang="en-US" b="1" dirty="0"/>
              <a:t>of the PAC for Condensed Matter </a:t>
            </a:r>
            <a:r>
              <a:rPr lang="en-US" b="1" dirty="0" smtClean="0"/>
              <a:t>Physics</a:t>
            </a:r>
          </a:p>
          <a:p>
            <a:pPr algn="ctr"/>
            <a:r>
              <a:rPr lang="en-US" b="1" dirty="0" smtClean="0"/>
              <a:t>19-20 June, 2017</a:t>
            </a:r>
            <a:endParaRPr lang="ru-RU" dirty="0"/>
          </a:p>
        </p:txBody>
      </p:sp>
      <p:sp>
        <p:nvSpPr>
          <p:cNvPr id="2" name="TextBox 1"/>
          <p:cNvSpPr txBox="1"/>
          <p:nvPr/>
        </p:nvSpPr>
        <p:spPr>
          <a:xfrm flipH="1">
            <a:off x="251520" y="267607"/>
            <a:ext cx="8580614" cy="6801862"/>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Report on the concluding </a:t>
            </a:r>
            <a:r>
              <a:rPr lang="en-US" sz="2400" b="1" u="sng" dirty="0" smtClean="0">
                <a:latin typeface="Arial" panose="020B0604020202020204" pitchFamily="34" charset="0"/>
                <a:cs typeface="Arial" panose="020B0604020202020204" pitchFamily="34" charset="0"/>
              </a:rPr>
              <a:t>theme</a:t>
            </a:r>
          </a:p>
          <a:p>
            <a:pPr algn="ctr">
              <a:lnSpc>
                <a:spcPct val="50000"/>
              </a:lnSpc>
            </a:pPr>
            <a:endParaRPr lang="en-US" sz="2400" b="1" u="sng"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“Multimodal Platform for Raman and Nonlinear Optical Microscopy and </a:t>
            </a:r>
            <a:r>
              <a:rPr lang="en-US" sz="2000" b="1" dirty="0" err="1">
                <a:latin typeface="Arial" panose="020B0604020202020204" pitchFamily="34" charset="0"/>
                <a:cs typeface="Arial" panose="020B0604020202020204" pitchFamily="34" charset="0"/>
              </a:rPr>
              <a:t>Microspectroscopy</a:t>
            </a:r>
            <a:r>
              <a:rPr lang="en-US" sz="2000" b="1" dirty="0">
                <a:latin typeface="Arial" panose="020B0604020202020204" pitchFamily="34" charset="0"/>
                <a:cs typeface="Arial" panose="020B0604020202020204" pitchFamily="34" charset="0"/>
              </a:rPr>
              <a:t> for Condensed Matter Studies“                     </a:t>
            </a:r>
            <a:r>
              <a:rPr lang="en-US" sz="2000" b="1" dirty="0" smtClean="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04-</a:t>
            </a:r>
            <a:r>
              <a:rPr lang="en-US" sz="2000" b="1" dirty="0">
                <a:latin typeface="Arial" panose="020B0604020202020204" pitchFamily="34" charset="0"/>
                <a:cs typeface="Arial" panose="020B0604020202020204" pitchFamily="34" charset="0"/>
              </a:rPr>
              <a:t>4</a:t>
            </a:r>
            <a:r>
              <a:rPr lang="ru-RU" sz="2000" b="1" dirty="0">
                <a:latin typeface="Arial" panose="020B0604020202020204" pitchFamily="34" charset="0"/>
                <a:cs typeface="Arial" panose="020B0604020202020204" pitchFamily="34" charset="0"/>
              </a:rPr>
              <a:t>-1111-2013</a:t>
            </a:r>
            <a:r>
              <a:rPr lang="en-US" sz="2000" b="1" dirty="0">
                <a:latin typeface="Arial" panose="020B0604020202020204" pitchFamily="34" charset="0"/>
                <a:cs typeface="Arial" panose="020B0604020202020204" pitchFamily="34" charset="0"/>
              </a:rPr>
              <a:t>/</a:t>
            </a:r>
            <a:r>
              <a:rPr lang="ru-RU" sz="2000" b="1" dirty="0">
                <a:latin typeface="Arial" panose="020B0604020202020204" pitchFamily="34" charset="0"/>
                <a:cs typeface="Arial" panose="020B0604020202020204" pitchFamily="34" charset="0"/>
              </a:rPr>
              <a:t>201</a:t>
            </a:r>
            <a:r>
              <a:rPr lang="en-US" sz="2000" b="1" dirty="0">
                <a:latin typeface="Arial" panose="020B0604020202020204" pitchFamily="34" charset="0"/>
                <a:cs typeface="Arial" panose="020B0604020202020204" pitchFamily="34" charset="0"/>
              </a:rPr>
              <a:t>7) </a:t>
            </a:r>
            <a:endParaRPr lang="en-US" sz="2000" b="1" dirty="0" smtClean="0">
              <a:latin typeface="Arial" panose="020B0604020202020204" pitchFamily="34" charset="0"/>
              <a:cs typeface="Arial" panose="020B0604020202020204" pitchFamily="34" charset="0"/>
            </a:endParaRPr>
          </a:p>
          <a:p>
            <a:pPr algn="ctr">
              <a:lnSpc>
                <a:spcPct val="50000"/>
              </a:lnSpc>
            </a:pPr>
            <a:endParaRPr lang="en-US" sz="2000" b="1"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Theme leader: </a:t>
            </a:r>
            <a:r>
              <a:rPr lang="en-US" b="1" i="1" dirty="0" err="1">
                <a:latin typeface="Arial" panose="020B0604020202020204" pitchFamily="34" charset="0"/>
                <a:cs typeface="Arial" panose="020B0604020202020204" pitchFamily="34" charset="0"/>
              </a:rPr>
              <a:t>Grigory</a:t>
            </a:r>
            <a:r>
              <a:rPr lang="en-US" b="1" i="1" dirty="0">
                <a:latin typeface="Arial" panose="020B0604020202020204" pitchFamily="34" charset="0"/>
                <a:cs typeface="Arial" panose="020B0604020202020204" pitchFamily="34" charset="0"/>
              </a:rPr>
              <a:t> </a:t>
            </a:r>
            <a:r>
              <a:rPr lang="en-US" b="1" i="1" dirty="0" err="1" smtClean="0">
                <a:latin typeface="Arial" panose="020B0604020202020204" pitchFamily="34" charset="0"/>
                <a:cs typeface="Arial" panose="020B0604020202020204" pitchFamily="34" charset="0"/>
              </a:rPr>
              <a:t>Arzumanyan</a:t>
            </a:r>
            <a:endParaRPr lang="en-US" b="1" i="1" dirty="0" smtClean="0">
              <a:latin typeface="Arial" panose="020B0604020202020204" pitchFamily="34" charset="0"/>
              <a:cs typeface="Arial" panose="020B0604020202020204" pitchFamily="34" charset="0"/>
            </a:endParaRPr>
          </a:p>
          <a:p>
            <a:pPr algn="ctr"/>
            <a:endPar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200" b="1" dirty="0">
                <a:latin typeface="Arial" panose="020B0604020202020204" pitchFamily="34" charset="0"/>
                <a:cs typeface="Arial" panose="020B0604020202020204" pitchFamily="34" charset="0"/>
              </a:rPr>
              <a:t>and</a:t>
            </a:r>
            <a:endParaRPr lang="ru-RU" sz="2200" b="1" dirty="0">
              <a:latin typeface="Arial" panose="020B0604020202020204" pitchFamily="34" charset="0"/>
              <a:cs typeface="Arial" panose="020B0604020202020204" pitchFamily="34" charset="0"/>
            </a:endParaRPr>
          </a:p>
          <a:p>
            <a:pPr algn="ctr"/>
            <a:r>
              <a:rPr lang="en-US" sz="2200" b="1" dirty="0">
                <a:latin typeface="Arial" panose="020B0604020202020204" pitchFamily="34" charset="0"/>
                <a:cs typeface="Arial" panose="020B0604020202020204" pitchFamily="34" charset="0"/>
              </a:rPr>
              <a:t> </a:t>
            </a:r>
            <a:r>
              <a:rPr lang="en-US" sz="2200" b="1" u="sng" dirty="0">
                <a:latin typeface="Arial" panose="020B0604020202020204" pitchFamily="34" charset="0"/>
                <a:cs typeface="Arial" panose="020B0604020202020204" pitchFamily="34" charset="0"/>
              </a:rPr>
              <a:t>proposal for opening new theme </a:t>
            </a:r>
            <a:endParaRPr lang="en-US" sz="2200" b="1" u="sng" dirty="0" smtClean="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“Modern Approaches and Developments in Raman </a:t>
            </a:r>
            <a:r>
              <a:rPr lang="en-US" sz="2400" b="1" dirty="0" err="1">
                <a:latin typeface="Arial" panose="020B0604020202020204" pitchFamily="34" charset="0"/>
                <a:cs typeface="Arial" panose="020B0604020202020204" pitchFamily="34" charset="0"/>
              </a:rPr>
              <a:t>Microspectroscopy</a:t>
            </a:r>
            <a:r>
              <a:rPr lang="en-US" sz="2400" b="1" dirty="0">
                <a:latin typeface="Arial" panose="020B0604020202020204" pitchFamily="34" charset="0"/>
                <a:cs typeface="Arial" panose="020B0604020202020204" pitchFamily="34" charset="0"/>
              </a:rPr>
              <a:t> and Photoluminescence </a:t>
            </a:r>
            <a:r>
              <a:rPr lang="en-US" sz="2400" b="1" dirty="0" smtClean="0">
                <a:latin typeface="Arial" panose="020B0604020202020204" pitchFamily="34" charset="0"/>
                <a:cs typeface="Arial" panose="020B0604020202020204" pitchFamily="34" charset="0"/>
              </a:rPr>
              <a:t>                             for </a:t>
            </a:r>
            <a:r>
              <a:rPr lang="en-US" sz="2400" b="1" dirty="0">
                <a:latin typeface="Arial" panose="020B0604020202020204" pitchFamily="34" charset="0"/>
                <a:cs typeface="Arial" panose="020B0604020202020204" pitchFamily="34" charset="0"/>
              </a:rPr>
              <a:t>Condensed Matter Studies”</a:t>
            </a:r>
          </a:p>
          <a:p>
            <a:pPr algn="ctr"/>
            <a:r>
              <a:rPr lang="en-US" sz="2400" b="1"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(for the period </a:t>
            </a:r>
            <a:r>
              <a:rPr lang="en-US" sz="2100" b="1" dirty="0" smtClean="0">
                <a:latin typeface="Arial" panose="020B0604020202020204" pitchFamily="34" charset="0"/>
                <a:cs typeface="Arial" panose="020B0604020202020204" pitchFamily="34" charset="0"/>
              </a:rPr>
              <a:t>of 2018–2020</a:t>
            </a:r>
            <a:r>
              <a:rPr lang="en-US" sz="2100" b="1" dirty="0">
                <a:latin typeface="Arial" panose="020B0604020202020204" pitchFamily="34" charset="0"/>
                <a:cs typeface="Arial" panose="020B0604020202020204" pitchFamily="34" charset="0"/>
              </a:rPr>
              <a:t>). </a:t>
            </a:r>
            <a:endParaRPr lang="en-US" sz="2100" b="1" dirty="0" smtClean="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Theme leaders: </a:t>
            </a:r>
          </a:p>
          <a:p>
            <a:pPr algn="ctr"/>
            <a:r>
              <a:rPr lang="en-US" b="1" i="1" dirty="0" err="1">
                <a:latin typeface="Arial" panose="020B0604020202020204" pitchFamily="34" charset="0"/>
                <a:cs typeface="Arial" panose="020B0604020202020204" pitchFamily="34" charset="0"/>
              </a:rPr>
              <a:t>Grigory</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Arzumanyan</a:t>
            </a:r>
            <a:r>
              <a:rPr lang="en-US" b="1" i="1" dirty="0">
                <a:latin typeface="Arial" panose="020B0604020202020204" pitchFamily="34" charset="0"/>
                <a:cs typeface="Arial" panose="020B0604020202020204" pitchFamily="34" charset="0"/>
              </a:rPr>
              <a:t> and Norbert </a:t>
            </a:r>
            <a:r>
              <a:rPr lang="en-US" b="1" i="1" dirty="0" err="1">
                <a:latin typeface="Arial" panose="020B0604020202020204" pitchFamily="34" charset="0"/>
                <a:cs typeface="Arial" panose="020B0604020202020204" pitchFamily="34" charset="0"/>
              </a:rPr>
              <a:t>Kučerka</a:t>
            </a:r>
            <a: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215988" y="5877272"/>
            <a:ext cx="871296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31804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07504" y="3356992"/>
            <a:ext cx="8928992" cy="45719"/>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4" descr="D:\_MG_8197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294024"/>
            <a:ext cx="292801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10</a:t>
            </a:fld>
            <a:endParaRPr lang="ro-RO" altLang="ru-RU" sz="1100" b="1" dirty="0" smtClean="0">
              <a:solidFill>
                <a:srgbClr val="000000"/>
              </a:solidFill>
              <a:latin typeface="Arial" charset="0"/>
              <a:cs typeface="Arial" charset="0"/>
            </a:endParaRPr>
          </a:p>
        </p:txBody>
      </p:sp>
      <p:sp>
        <p:nvSpPr>
          <p:cNvPr id="10" name="TextBox 9"/>
          <p:cNvSpPr txBox="1"/>
          <p:nvPr/>
        </p:nvSpPr>
        <p:spPr>
          <a:xfrm>
            <a:off x="251520" y="4273514"/>
            <a:ext cx="5544616" cy="2246769"/>
          </a:xfrm>
          <a:prstGeom prst="rect">
            <a:avLst/>
          </a:prstGeom>
          <a:solidFill>
            <a:schemeClr val="bg1"/>
          </a:solidFill>
        </p:spPr>
        <p:txBody>
          <a:bodyPr wrap="square" rtlCol="0">
            <a:spAutoFit/>
          </a:bodyPr>
          <a:lstStyle/>
          <a:p>
            <a:pPr algn="just"/>
            <a:r>
              <a:rPr lang="en-US" sz="2000" b="1" dirty="0" smtClean="0">
                <a:latin typeface="Arial" panose="020B0604020202020204" pitchFamily="34" charset="0"/>
                <a:cs typeface="Arial" panose="020B0604020202020204" pitchFamily="34" charset="0"/>
              </a:rPr>
              <a:t>As a result of the upgrade </a:t>
            </a:r>
            <a:r>
              <a:rPr lang="en-US" sz="2000" b="1" dirty="0" err="1" smtClean="0">
                <a:latin typeface="Arial" panose="020B0604020202020204" pitchFamily="34" charset="0"/>
                <a:cs typeface="Arial" panose="020B0604020202020204" pitchFamily="34" charset="0"/>
              </a:rPr>
              <a:t>programme</a:t>
            </a:r>
            <a:r>
              <a:rPr lang="en-US" sz="2000" b="1" dirty="0" smtClean="0">
                <a:latin typeface="Arial" panose="020B0604020202020204" pitchFamily="34" charset="0"/>
                <a:cs typeface="Arial" panose="020B0604020202020204" pitchFamily="34" charset="0"/>
              </a:rPr>
              <a:t> today FLNP’s optical platform on the basis of the “CARS” microscope is the only in </a:t>
            </a:r>
            <a:r>
              <a:rPr lang="en-US" sz="2000" b="1" dirty="0">
                <a:latin typeface="Arial" panose="020B0604020202020204" pitchFamily="34" charset="0"/>
                <a:cs typeface="Arial" panose="020B0604020202020204" pitchFamily="34" charset="0"/>
              </a:rPr>
              <a:t>its uniqueness</a:t>
            </a:r>
            <a:r>
              <a:rPr lang="en-US" sz="2000" b="1" dirty="0" smtClean="0">
                <a:latin typeface="Arial" panose="020B0604020202020204" pitchFamily="34" charset="0"/>
                <a:cs typeface="Arial" panose="020B0604020202020204" pitchFamily="34" charset="0"/>
              </a:rPr>
              <a:t> Raman and photoluminescence multimodal facility in Russia and CIS countries by its characteristics and functionality.   </a:t>
            </a:r>
          </a:p>
        </p:txBody>
      </p:sp>
      <p:sp>
        <p:nvSpPr>
          <p:cNvPr id="2" name="TextBox 1"/>
          <p:cNvSpPr txBox="1"/>
          <p:nvPr/>
        </p:nvSpPr>
        <p:spPr>
          <a:xfrm>
            <a:off x="1" y="0"/>
            <a:ext cx="9144000" cy="800219"/>
          </a:xfrm>
          <a:prstGeom prst="rect">
            <a:avLst/>
          </a:prstGeom>
          <a:noFill/>
        </p:spPr>
        <p:txBody>
          <a:bodyPr wrap="square" rtlCol="0">
            <a:spAutoFit/>
          </a:bodyPr>
          <a:lstStyle/>
          <a:p>
            <a:pPr algn="ctr"/>
            <a:r>
              <a:rPr lang="en-US" sz="2800" b="1" dirty="0" smtClean="0">
                <a:solidFill>
                  <a:srgbClr val="002060"/>
                </a:solidFill>
                <a:latin typeface="Arial" panose="020B0604020202020204" pitchFamily="34" charset="0"/>
                <a:cs typeface="Arial" panose="020B0604020202020204" pitchFamily="34" charset="0"/>
              </a:rPr>
              <a:t>New </a:t>
            </a:r>
            <a:r>
              <a:rPr lang="en-US" sz="2800" b="1" dirty="0">
                <a:solidFill>
                  <a:srgbClr val="002060"/>
                </a:solidFill>
                <a:latin typeface="Arial" panose="020B0604020202020204" pitchFamily="34" charset="0"/>
                <a:cs typeface="Arial" panose="020B0604020202020204" pitchFamily="34" charset="0"/>
              </a:rPr>
              <a:t>major options </a:t>
            </a:r>
            <a:r>
              <a:rPr lang="en-US" sz="2800" b="1" dirty="0" smtClean="0">
                <a:solidFill>
                  <a:srgbClr val="002060"/>
                </a:solidFill>
                <a:latin typeface="Arial" panose="020B0604020202020204" pitchFamily="34" charset="0"/>
                <a:cs typeface="Arial" panose="020B0604020202020204" pitchFamily="34" charset="0"/>
              </a:rPr>
              <a:t>of </a:t>
            </a:r>
            <a:r>
              <a:rPr lang="en-US" sz="2800" b="1" dirty="0">
                <a:solidFill>
                  <a:srgbClr val="002060"/>
                </a:solidFill>
                <a:latin typeface="Arial" panose="020B0604020202020204" pitchFamily="34" charset="0"/>
                <a:cs typeface="Arial" panose="020B0604020202020204" pitchFamily="34" charset="0"/>
              </a:rPr>
              <a:t>the </a:t>
            </a:r>
            <a:r>
              <a:rPr lang="en-US" sz="2800" b="1" dirty="0" smtClean="0">
                <a:solidFill>
                  <a:srgbClr val="002060"/>
                </a:solidFill>
                <a:latin typeface="Arial" panose="020B0604020202020204" pitchFamily="34" charset="0"/>
                <a:cs typeface="Arial" panose="020B0604020202020204" pitchFamily="34" charset="0"/>
              </a:rPr>
              <a:t>upgraded platform </a:t>
            </a:r>
            <a:endParaRPr lang="en-US" sz="2800" b="1" dirty="0">
              <a:solidFill>
                <a:srgbClr val="002060"/>
              </a:solidFill>
              <a:latin typeface="Arial" panose="020B0604020202020204" pitchFamily="34" charset="0"/>
              <a:cs typeface="Arial" panose="020B0604020202020204" pitchFamily="34" charset="0"/>
            </a:endParaRPr>
          </a:p>
          <a:p>
            <a:endParaRPr lang="ru-RU" dirty="0"/>
          </a:p>
        </p:txBody>
      </p:sp>
      <p:sp>
        <p:nvSpPr>
          <p:cNvPr id="3" name="TextBox 2"/>
          <p:cNvSpPr txBox="1"/>
          <p:nvPr/>
        </p:nvSpPr>
        <p:spPr>
          <a:xfrm>
            <a:off x="373469" y="620688"/>
            <a:ext cx="8544634" cy="2585323"/>
          </a:xfrm>
          <a:prstGeom prst="rect">
            <a:avLst/>
          </a:prstGeom>
          <a:solidFill>
            <a:schemeClr val="tx2">
              <a:lumMod val="75000"/>
            </a:schemeClr>
          </a:solidFill>
        </p:spPr>
        <p:txBody>
          <a:bodyPr wrap="square" rtlCol="0">
            <a:spAutoFit/>
          </a:bodyPr>
          <a:lstStyle/>
          <a:p>
            <a:pPr marL="606425" lvl="1" indent="-342900" defTabSz="719138">
              <a:lnSpc>
                <a:spcPct val="150000"/>
              </a:lnSpc>
              <a:buFont typeface="Wingdings" panose="05000000000000000000" pitchFamily="2" charset="2"/>
              <a:buChar char="§"/>
              <a:tabLst>
                <a:tab pos="447675" algn="l"/>
              </a:tabLst>
              <a:defRPr/>
            </a:pPr>
            <a:r>
              <a:rPr lang="en-US" b="1" i="1" dirty="0">
                <a:solidFill>
                  <a:schemeClr val="bg1"/>
                </a:solidFill>
                <a:latin typeface="Arial" panose="020B0604020202020204" pitchFamily="34" charset="0"/>
                <a:cs typeface="Arial" panose="020B0604020202020204" pitchFamily="34" charset="0"/>
              </a:rPr>
              <a:t>Polarization sensitive CARS microscopy (P-CARS) </a:t>
            </a:r>
          </a:p>
          <a:p>
            <a:pPr marL="606425" lvl="1" indent="-342900" defTabSz="719138">
              <a:lnSpc>
                <a:spcPct val="150000"/>
              </a:lnSpc>
              <a:buFont typeface="Wingdings" panose="05000000000000000000" pitchFamily="2" charset="2"/>
              <a:buChar char="§"/>
              <a:tabLst>
                <a:tab pos="447675" algn="l"/>
              </a:tabLst>
              <a:defRPr/>
            </a:pPr>
            <a:r>
              <a:rPr lang="en-US" b="1" i="1" dirty="0">
                <a:solidFill>
                  <a:schemeClr val="bg1"/>
                </a:solidFill>
                <a:latin typeface="Arial" panose="020B0604020202020204" pitchFamily="34" charset="0"/>
                <a:cs typeface="Arial" panose="020B0604020202020204" pitchFamily="34" charset="0"/>
              </a:rPr>
              <a:t>Second Order Nonlinear Imaging of Chiral Crystals (SONICC)</a:t>
            </a:r>
          </a:p>
          <a:p>
            <a:pPr marL="263525" lvl="1" defTabSz="719138">
              <a:lnSpc>
                <a:spcPct val="50000"/>
              </a:lnSpc>
              <a:tabLst>
                <a:tab pos="447675" algn="l"/>
              </a:tabLst>
              <a:defRPr/>
            </a:pPr>
            <a:endParaRPr lang="en-US" b="1" i="1" dirty="0">
              <a:solidFill>
                <a:schemeClr val="bg1"/>
              </a:solidFill>
              <a:latin typeface="Arial" panose="020B0604020202020204" pitchFamily="34" charset="0"/>
              <a:cs typeface="Arial" panose="020B0604020202020204" pitchFamily="34" charset="0"/>
            </a:endParaRPr>
          </a:p>
          <a:p>
            <a:pPr marL="606425" lvl="1" indent="-342900" defTabSz="719138">
              <a:buFont typeface="Wingdings" panose="05000000000000000000" pitchFamily="2" charset="2"/>
              <a:buChar char="§"/>
              <a:tabLst>
                <a:tab pos="447675" algn="l"/>
              </a:tabLst>
              <a:defRPr/>
            </a:pPr>
            <a:r>
              <a:rPr lang="en-US" b="1" i="1" dirty="0">
                <a:solidFill>
                  <a:schemeClr val="bg1"/>
                </a:solidFill>
                <a:latin typeface="Arial" panose="020B0604020202020204" pitchFamily="34" charset="0"/>
                <a:cs typeface="Arial" panose="020B0604020202020204" pitchFamily="34" charset="0"/>
              </a:rPr>
              <a:t>Launch of SERS studies and photoluminescence (PL) along with upconversion luminescence</a:t>
            </a:r>
          </a:p>
          <a:p>
            <a:pPr marL="263525" lvl="1" defTabSz="719138">
              <a:lnSpc>
                <a:spcPct val="50000"/>
              </a:lnSpc>
              <a:tabLst>
                <a:tab pos="447675" algn="l"/>
              </a:tabLst>
              <a:defRPr/>
            </a:pPr>
            <a:endParaRPr lang="en-US" b="1" i="1" dirty="0">
              <a:solidFill>
                <a:schemeClr val="bg1"/>
              </a:solidFill>
              <a:latin typeface="Arial" panose="020B0604020202020204" pitchFamily="34" charset="0"/>
              <a:cs typeface="Arial" panose="020B0604020202020204" pitchFamily="34" charset="0"/>
            </a:endParaRPr>
          </a:p>
          <a:p>
            <a:pPr marL="606425" lvl="1" indent="-342900" defTabSz="719138">
              <a:buFont typeface="Wingdings" panose="05000000000000000000" pitchFamily="2" charset="2"/>
              <a:buChar char="§"/>
              <a:tabLst>
                <a:tab pos="447675" algn="l"/>
              </a:tabLst>
              <a:defRPr/>
            </a:pPr>
            <a:r>
              <a:rPr lang="en-US" b="1" i="1" dirty="0">
                <a:solidFill>
                  <a:schemeClr val="bg1"/>
                </a:solidFill>
                <a:latin typeface="Arial" panose="020B0604020202020204" pitchFamily="34" charset="0"/>
                <a:cs typeface="Arial" panose="020B0604020202020204" pitchFamily="34" charset="0"/>
              </a:rPr>
              <a:t>Installation of two new laser sources for Raman and PL</a:t>
            </a:r>
            <a:r>
              <a:rPr lang="en-US" b="1" i="1" dirty="0" smtClean="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green laser (532nm) and NIR laser (785nm) with corresponding optics at the </a:t>
            </a:r>
            <a:r>
              <a:rPr lang="en-US" b="1" i="1" dirty="0" smtClean="0">
                <a:solidFill>
                  <a:schemeClr val="bg1"/>
                </a:solidFill>
                <a:latin typeface="Arial" panose="020B0604020202020204" pitchFamily="34" charset="0"/>
                <a:cs typeface="Arial" panose="020B0604020202020204" pitchFamily="34" charset="0"/>
              </a:rPr>
              <a:t>platform</a:t>
            </a:r>
            <a:endParaRPr lang="ru-RU" dirty="0">
              <a:solidFill>
                <a:schemeClr val="bg1"/>
              </a:solidFill>
            </a:endParaRPr>
          </a:p>
        </p:txBody>
      </p:sp>
      <p:sp>
        <p:nvSpPr>
          <p:cNvPr id="4" name="TextBox 3"/>
          <p:cNvSpPr txBox="1"/>
          <p:nvPr/>
        </p:nvSpPr>
        <p:spPr>
          <a:xfrm>
            <a:off x="153963" y="3573016"/>
            <a:ext cx="9244838" cy="707886"/>
          </a:xfrm>
          <a:prstGeom prst="rect">
            <a:avLst/>
          </a:prstGeom>
          <a:noFill/>
        </p:spPr>
        <p:txBody>
          <a:bodyPr wrap="none" rtlCol="0">
            <a:spAutoFit/>
          </a:bodyPr>
          <a:lstStyle/>
          <a:p>
            <a:r>
              <a:rPr lang="en-US" sz="2200" b="1" u="sng" dirty="0" smtClean="0">
                <a:solidFill>
                  <a:srgbClr val="990033"/>
                </a:solidFill>
                <a:latin typeface="Arial" panose="020B0604020202020204" pitchFamily="34" charset="0"/>
                <a:cs typeface="Arial" panose="020B0604020202020204" pitchFamily="34" charset="0"/>
              </a:rPr>
              <a:t>At present microscope “CARS” is competitive </a:t>
            </a:r>
            <a:r>
              <a:rPr lang="en-US" sz="2200" b="1" u="sng" dirty="0">
                <a:solidFill>
                  <a:srgbClr val="990033"/>
                </a:solidFill>
                <a:latin typeface="Arial" panose="020B0604020202020204" pitchFamily="34" charset="0"/>
                <a:cs typeface="Arial" panose="020B0604020202020204" pitchFamily="34" charset="0"/>
              </a:rPr>
              <a:t>at the world </a:t>
            </a:r>
            <a:r>
              <a:rPr lang="en-US" sz="2200" b="1" u="sng" dirty="0" smtClean="0">
                <a:solidFill>
                  <a:srgbClr val="990033"/>
                </a:solidFill>
                <a:latin typeface="Arial" panose="020B0604020202020204" pitchFamily="34" charset="0"/>
                <a:cs typeface="Arial" panose="020B0604020202020204" pitchFamily="34" charset="0"/>
              </a:rPr>
              <a:t>level !</a:t>
            </a:r>
            <a:endParaRPr lang="ru-RU" sz="2200" b="1" u="sng" dirty="0">
              <a:solidFill>
                <a:srgbClr val="990033"/>
              </a:solidFill>
              <a:latin typeface="Arial" panose="020B0604020202020204" pitchFamily="34" charset="0"/>
              <a:cs typeface="Arial" panose="020B0604020202020204" pitchFamily="34" charset="0"/>
            </a:endParaRPr>
          </a:p>
          <a:p>
            <a:endParaRPr lang="ru-RU" dirty="0">
              <a:solidFill>
                <a:srgbClr val="990033"/>
              </a:solidFill>
            </a:endParaRPr>
          </a:p>
        </p:txBody>
      </p:sp>
    </p:spTree>
    <p:extLst>
      <p:ext uri="{BB962C8B-B14F-4D97-AF65-F5344CB8AC3E}">
        <p14:creationId xmlns:p14="http://schemas.microsoft.com/office/powerpoint/2010/main" val="853889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915" y="188639"/>
            <a:ext cx="7261924" cy="461665"/>
          </a:xfrm>
          <a:prstGeom prst="rect">
            <a:avLst/>
          </a:prstGeom>
          <a:solidFill>
            <a:schemeClr val="tx2">
              <a:lumMod val="75000"/>
            </a:schemeClr>
          </a:solidFill>
        </p:spPr>
        <p:txBody>
          <a:bodyPr wrap="none" rtlCol="0">
            <a:spAutoFit/>
          </a:bodyPr>
          <a:lstStyle/>
          <a:p>
            <a:r>
              <a:rPr lang="en-US" sz="2400" b="1" u="sng" dirty="0">
                <a:solidFill>
                  <a:schemeClr val="bg1"/>
                </a:solidFill>
                <a:latin typeface="Arial" panose="020B0604020202020204" pitchFamily="34" charset="0"/>
                <a:cs typeface="Arial" panose="020B0604020202020204" pitchFamily="34" charset="0"/>
              </a:rPr>
              <a:t>Expected main results by the theme completion:</a:t>
            </a:r>
          </a:p>
        </p:txBody>
      </p:sp>
      <p:sp>
        <p:nvSpPr>
          <p:cNvPr id="6" name="TextBox 5"/>
          <p:cNvSpPr txBox="1"/>
          <p:nvPr/>
        </p:nvSpPr>
        <p:spPr>
          <a:xfrm>
            <a:off x="299283" y="840769"/>
            <a:ext cx="8521189" cy="5324535"/>
          </a:xfrm>
          <a:prstGeom prst="rect">
            <a:avLst/>
          </a:prstGeom>
          <a:solidFill>
            <a:schemeClr val="bg1">
              <a:lumMod val="95000"/>
            </a:schemeClr>
          </a:solidFill>
        </p:spPr>
        <p:txBody>
          <a:bodyPr wrap="square" rtlCol="0">
            <a:spAutoFit/>
          </a:bodyPr>
          <a:lstStyle/>
          <a:p>
            <a:pPr marL="342900" indent="-342900" algn="just">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Obtaining of highly contrast nonlinear chemical mapping of protein crystals with a signal to noise ratio not less than 30:1 in the P-CARS and SHG/SONICC options.</a:t>
            </a:r>
            <a:endParaRPr lang="ru-RU" sz="2000" b="1" dirty="0" smtClean="0">
              <a:latin typeface="Arial" panose="020B0604020202020204" pitchFamily="34" charset="0"/>
              <a:cs typeface="Arial" panose="020B0604020202020204" pitchFamily="34" charset="0"/>
            </a:endParaRPr>
          </a:p>
          <a:p>
            <a:pPr marL="342900" indent="-342900" algn="just">
              <a:lnSpc>
                <a:spcPct val="50000"/>
              </a:lnSpc>
              <a:buFont typeface="Wingdings" panose="05000000000000000000" pitchFamily="2" charset="2"/>
              <a:buChar char="Ø"/>
            </a:pPr>
            <a:endParaRPr lang="en-US" sz="2000" b="1" dirty="0" smtClean="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First results aimed at achieving high sensitivity level of concentration detection using SERS as a newly developed modality at the optical platform.  </a:t>
            </a:r>
            <a:endParaRPr lang="ru-RU" sz="2000" b="1" dirty="0" smtClean="0">
              <a:latin typeface="Arial" panose="020B0604020202020204" pitchFamily="34" charset="0"/>
              <a:cs typeface="Arial" panose="020B0604020202020204" pitchFamily="34" charset="0"/>
            </a:endParaRPr>
          </a:p>
          <a:p>
            <a:pPr marL="342900" indent="-342900">
              <a:lnSpc>
                <a:spcPct val="50000"/>
              </a:lnSpc>
              <a:buFont typeface="Wingdings" panose="05000000000000000000" pitchFamily="2" charset="2"/>
              <a:buChar char="Ø"/>
            </a:pPr>
            <a:endParaRPr lang="en-US" sz="2000" b="1" dirty="0" smtClean="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a:latin typeface="Arial" panose="020B0604020202020204" pitchFamily="34" charset="0"/>
                <a:cs typeface="Arial" panose="020B0604020202020204" pitchFamily="34" charset="0"/>
              </a:rPr>
              <a:t>A complex study of the structural and spectral properties of oxyfluoride glasses and glass-ceramics doped with various rare earth elements (REE).</a:t>
            </a:r>
          </a:p>
          <a:p>
            <a:pPr indent="-342900" algn="just">
              <a:lnSpc>
                <a:spcPct val="50000"/>
              </a:lnSpc>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Completion of photo- </a:t>
            </a:r>
            <a:r>
              <a:rPr lang="en-US" sz="2000" b="1" dirty="0">
                <a:latin typeface="Arial" panose="020B0604020202020204" pitchFamily="34" charset="0"/>
                <a:cs typeface="Arial" panose="020B0604020202020204" pitchFamily="34" charset="0"/>
              </a:rPr>
              <a:t>and up-conversion luminescence </a:t>
            </a:r>
            <a:r>
              <a:rPr lang="en-US" sz="2000" b="1" dirty="0" smtClean="0">
                <a:latin typeface="Arial" panose="020B0604020202020204" pitchFamily="34" charset="0"/>
                <a:cs typeface="Arial" panose="020B0604020202020204" pitchFamily="34" charset="0"/>
              </a:rPr>
              <a:t>of </a:t>
            </a:r>
            <a:r>
              <a:rPr lang="en-US" sz="2000" b="1" dirty="0">
                <a:latin typeface="Arial" panose="020B0604020202020204" pitchFamily="34" charset="0"/>
                <a:cs typeface="Arial" panose="020B0604020202020204" pitchFamily="34" charset="0"/>
              </a:rPr>
              <a:t>glass-ceramics based on nanoscale </a:t>
            </a:r>
            <a:r>
              <a:rPr lang="en-US" sz="2000" b="1" dirty="0" err="1">
                <a:latin typeface="Arial" panose="020B0604020202020204" pitchFamily="34" charset="0"/>
                <a:cs typeface="Arial" panose="020B0604020202020204" pitchFamily="34" charset="0"/>
              </a:rPr>
              <a:t>ZnO</a:t>
            </a:r>
            <a:r>
              <a:rPr lang="en-US" sz="2000" b="1" dirty="0">
                <a:latin typeface="Arial" panose="020B0604020202020204" pitchFamily="34" charset="0"/>
                <a:cs typeface="Arial" panose="020B0604020202020204" pitchFamily="34" charset="0"/>
              </a:rPr>
              <a:t> crystals and </a:t>
            </a:r>
            <a:r>
              <a:rPr lang="en-US" sz="2000" b="1" dirty="0" smtClean="0">
                <a:latin typeface="Arial" panose="020B0604020202020204" pitchFamily="34" charset="0"/>
                <a:cs typeface="Arial" panose="020B0604020202020204" pitchFamily="34" charset="0"/>
              </a:rPr>
              <a:t>co-doped </a:t>
            </a:r>
            <a:r>
              <a:rPr lang="en-US" sz="2000" b="1" dirty="0">
                <a:latin typeface="Arial" panose="020B0604020202020204" pitchFamily="34" charset="0"/>
                <a:cs typeface="Arial" panose="020B0604020202020204" pitchFamily="34" charset="0"/>
              </a:rPr>
              <a:t>with Eu</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/Yb</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ions.</a:t>
            </a:r>
            <a:endParaRPr lang="ru-RU" sz="2000" b="1" dirty="0">
              <a:latin typeface="Arial" panose="020B0604020202020204" pitchFamily="34" charset="0"/>
              <a:cs typeface="Arial" panose="020B0604020202020204" pitchFamily="34" charset="0"/>
            </a:endParaRPr>
          </a:p>
          <a:p>
            <a:pPr marL="342900" indent="-342900">
              <a:lnSpc>
                <a:spcPct val="50000"/>
              </a:lnSpc>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err="1" smtClean="0">
                <a:solidFill>
                  <a:schemeClr val="tx2">
                    <a:lumMod val="50000"/>
                  </a:schemeClr>
                </a:solidFill>
                <a:latin typeface="Arial" panose="020B0604020202020204" pitchFamily="34" charset="0"/>
                <a:cs typeface="Arial" panose="020B0604020202020204" pitchFamily="34" charset="0"/>
              </a:rPr>
              <a:t>Plasmonic</a:t>
            </a:r>
            <a:r>
              <a:rPr lang="en-US" sz="2000" b="1" dirty="0" smtClean="0">
                <a:solidFill>
                  <a:schemeClr val="tx2">
                    <a:lumMod val="50000"/>
                  </a:schemeClr>
                </a:solidFill>
                <a:latin typeface="Arial" panose="020B0604020202020204" pitchFamily="34" charset="0"/>
                <a:cs typeface="Arial" panose="020B0604020202020204" pitchFamily="34" charset="0"/>
              </a:rPr>
              <a:t> </a:t>
            </a:r>
            <a:r>
              <a:rPr lang="en-US" sz="2000" b="1" dirty="0">
                <a:solidFill>
                  <a:schemeClr val="tx2">
                    <a:lumMod val="50000"/>
                  </a:schemeClr>
                </a:solidFill>
                <a:latin typeface="Arial" panose="020B0604020202020204" pitchFamily="34" charset="0"/>
                <a:cs typeface="Arial" panose="020B0604020202020204" pitchFamily="34" charset="0"/>
              </a:rPr>
              <a:t>photo- and upconversion luminescence enhancement (not less than one order of magnitude</a:t>
            </a:r>
            <a:r>
              <a:rPr lang="en-US" sz="2000" b="1" dirty="0" smtClean="0">
                <a:solidFill>
                  <a:schemeClr val="tx2">
                    <a:lumMod val="50000"/>
                  </a:schemeClr>
                </a:solidFill>
                <a:latin typeface="Arial" panose="020B0604020202020204" pitchFamily="34" charset="0"/>
                <a:cs typeface="Arial" panose="020B0604020202020204" pitchFamily="34" charset="0"/>
              </a:rPr>
              <a:t>) – background for the further research in 2018-2020. </a:t>
            </a:r>
            <a:endParaRPr lang="en-US" sz="2000" b="1" dirty="0">
              <a:solidFill>
                <a:schemeClr val="tx2">
                  <a:lumMod val="50000"/>
                </a:schemeClr>
              </a:solidFill>
              <a:latin typeface="Arial" panose="020B0604020202020204" pitchFamily="34" charset="0"/>
              <a:cs typeface="Arial" panose="020B0604020202020204" pitchFamily="34" charset="0"/>
            </a:endParaRPr>
          </a:p>
        </p:txBody>
      </p:sp>
      <p:sp>
        <p:nvSpPr>
          <p:cNvPr id="5"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11</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998443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96752"/>
            <a:ext cx="7976064" cy="792088"/>
          </a:xfrm>
        </p:spPr>
        <p:txBody>
          <a:bodyPr>
            <a:normAutofit fontScale="90000"/>
          </a:bodyPr>
          <a:lstStyle/>
          <a:p>
            <a:pPr algn="ctr"/>
            <a:r>
              <a:rPr lang="en-US" sz="2800" b="1" dirty="0" smtClean="0">
                <a:latin typeface="Arial" panose="020B0604020202020204" pitchFamily="34" charset="0"/>
                <a:cs typeface="Arial" panose="020B0604020202020204" pitchFamily="34" charset="0"/>
              </a:rPr>
              <a:t>CARS vs Polarization-sensitive CARS (P-CARS) –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suppression of the non-resonant component </a:t>
            </a:r>
            <a:endParaRPr lang="ru-RU" sz="2800" b="1" dirty="0">
              <a:latin typeface="Arial" panose="020B0604020202020204" pitchFamily="34" charset="0"/>
              <a:cs typeface="Arial" panose="020B0604020202020204" pitchFamily="34" charset="0"/>
            </a:endParaRPr>
          </a:p>
        </p:txBody>
      </p:sp>
      <p:pic>
        <p:nvPicPr>
          <p:cNvPr id="5" name="Рисунок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039058"/>
            <a:ext cx="3528392" cy="3280569"/>
          </a:xfrm>
          <a:prstGeom prst="rect">
            <a:avLst/>
          </a:prstGeom>
          <a:noFill/>
          <a:ln>
            <a:solidFill>
              <a:schemeClr val="tx1"/>
            </a:solidFill>
          </a:ln>
        </p:spPr>
      </p:pic>
      <p:sp>
        <p:nvSpPr>
          <p:cNvPr id="6" name="Прямоугольник 5"/>
          <p:cNvSpPr/>
          <p:nvPr/>
        </p:nvSpPr>
        <p:spPr>
          <a:xfrm>
            <a:off x="4252382" y="5373216"/>
            <a:ext cx="4599676" cy="1200329"/>
          </a:xfrm>
          <a:prstGeom prst="rect">
            <a:avLst/>
          </a:prstGeom>
        </p:spPr>
        <p:txBody>
          <a:bodyPr wrap="square">
            <a:spAutoFit/>
          </a:bodyPr>
          <a:lstStyle/>
          <a:p>
            <a:pPr algn="ctr"/>
            <a:r>
              <a:rPr lang="en-US" b="1" dirty="0">
                <a:solidFill>
                  <a:srgbClr val="000000"/>
                </a:solidFill>
                <a:latin typeface="Arial"/>
              </a:rPr>
              <a:t>Comparison of </a:t>
            </a:r>
            <a:r>
              <a:rPr lang="en-US" b="1" dirty="0" smtClean="0">
                <a:solidFill>
                  <a:srgbClr val="000000"/>
                </a:solidFill>
                <a:latin typeface="Arial"/>
              </a:rPr>
              <a:t>contrasts for F-CARS </a:t>
            </a:r>
            <a:r>
              <a:rPr lang="en-US" b="1" dirty="0">
                <a:solidFill>
                  <a:srgbClr val="000000"/>
                </a:solidFill>
                <a:latin typeface="Arial"/>
              </a:rPr>
              <a:t>and P-CARS </a:t>
            </a:r>
            <a:r>
              <a:rPr lang="en-US" b="1" dirty="0" smtClean="0">
                <a:solidFill>
                  <a:srgbClr val="000000"/>
                </a:solidFill>
                <a:latin typeface="Arial"/>
              </a:rPr>
              <a:t>images of BR</a:t>
            </a:r>
          </a:p>
          <a:p>
            <a:pPr algn="ctr"/>
            <a:r>
              <a:rPr lang="en-US" b="1" dirty="0" smtClean="0">
                <a:solidFill>
                  <a:srgbClr val="000000"/>
                </a:solidFill>
                <a:latin typeface="Arial"/>
              </a:rPr>
              <a:t>in </a:t>
            </a:r>
            <a:r>
              <a:rPr lang="en-US" b="1" dirty="0">
                <a:solidFill>
                  <a:srgbClr val="000000"/>
                </a:solidFill>
                <a:latin typeface="Arial"/>
              </a:rPr>
              <a:t>resonant </a:t>
            </a:r>
            <a:r>
              <a:rPr lang="en-US" b="1" dirty="0" smtClean="0">
                <a:solidFill>
                  <a:srgbClr val="000000"/>
                </a:solidFill>
                <a:latin typeface="Arial"/>
              </a:rPr>
              <a:t>(1529cm</a:t>
            </a:r>
            <a:r>
              <a:rPr lang="en-US" b="1" baseline="30000" dirty="0" smtClean="0">
                <a:solidFill>
                  <a:srgbClr val="000000"/>
                </a:solidFill>
                <a:latin typeface="Arial"/>
              </a:rPr>
              <a:t>-1</a:t>
            </a:r>
            <a:r>
              <a:rPr lang="en-US" b="1" dirty="0" smtClean="0">
                <a:solidFill>
                  <a:srgbClr val="000000"/>
                </a:solidFill>
                <a:latin typeface="Arial"/>
              </a:rPr>
              <a:t>) and non-resonant conditions (1570cm</a:t>
            </a:r>
            <a:r>
              <a:rPr lang="en-US" b="1" baseline="30000" dirty="0" smtClean="0">
                <a:solidFill>
                  <a:srgbClr val="000000"/>
                </a:solidFill>
                <a:latin typeface="Arial"/>
              </a:rPr>
              <a:t>-1</a:t>
            </a:r>
            <a:r>
              <a:rPr lang="en-US" b="1" dirty="0" smtClean="0">
                <a:solidFill>
                  <a:srgbClr val="000000"/>
                </a:solidFill>
                <a:latin typeface="Arial"/>
              </a:rPr>
              <a:t>)</a:t>
            </a:r>
            <a:endParaRPr lang="ru-RU" b="1" dirty="0">
              <a:solidFill>
                <a:srgbClr val="000000"/>
              </a:solidFill>
              <a:latin typeface="Arial"/>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372880311"/>
              </p:ext>
            </p:extLst>
          </p:nvPr>
        </p:nvGraphicFramePr>
        <p:xfrm>
          <a:off x="467544" y="2227009"/>
          <a:ext cx="3921125" cy="3000375"/>
        </p:xfrm>
        <a:graphic>
          <a:graphicData uri="http://schemas.openxmlformats.org/presentationml/2006/ole">
            <mc:AlternateContent xmlns:mc="http://schemas.openxmlformats.org/markup-compatibility/2006">
              <mc:Choice xmlns:v="urn:schemas-microsoft-com:vml" Requires="v">
                <p:oleObj spid="_x0000_s2951"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467544" y="2227009"/>
                        <a:ext cx="3921125" cy="3000375"/>
                      </a:xfrm>
                      <a:prstGeom prst="rect">
                        <a:avLst/>
                      </a:prstGeom>
                      <a:ln>
                        <a:solidFill>
                          <a:schemeClr val="tx1"/>
                        </a:solidFill>
                      </a:ln>
                    </p:spPr>
                  </p:pic>
                </p:oleObj>
              </mc:Fallback>
            </mc:AlternateContent>
          </a:graphicData>
        </a:graphic>
      </p:graphicFrame>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12</a:t>
            </a:fld>
            <a:endParaRPr lang="ro-RO" altLang="ru-RU" sz="1100" b="1" dirty="0" smtClean="0">
              <a:solidFill>
                <a:srgbClr val="000000"/>
              </a:solidFill>
              <a:latin typeface="Arial" charset="0"/>
              <a:cs typeface="Arial" charset="0"/>
            </a:endParaRPr>
          </a:p>
        </p:txBody>
      </p:sp>
      <p:sp>
        <p:nvSpPr>
          <p:cNvPr id="8" name="TextBox 7"/>
          <p:cNvSpPr txBox="1"/>
          <p:nvPr/>
        </p:nvSpPr>
        <p:spPr>
          <a:xfrm>
            <a:off x="683568" y="5311262"/>
            <a:ext cx="3262432"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BR crystal Raman spectrum</a:t>
            </a:r>
            <a:endParaRPr lang="ru-RU" b="1" dirty="0">
              <a:solidFill>
                <a:prstClr val="black"/>
              </a:solidFill>
              <a:latin typeface="Arial" panose="020B0604020202020204" pitchFamily="34" charset="0"/>
              <a:cs typeface="Arial" panose="020B0604020202020204" pitchFamily="34" charset="0"/>
            </a:endParaRPr>
          </a:p>
        </p:txBody>
      </p:sp>
      <p:sp>
        <p:nvSpPr>
          <p:cNvPr id="9" name="Прямоугольник 8"/>
          <p:cNvSpPr/>
          <p:nvPr/>
        </p:nvSpPr>
        <p:spPr>
          <a:xfrm>
            <a:off x="107504" y="16168"/>
            <a:ext cx="8928992" cy="892552"/>
          </a:xfrm>
          <a:prstGeom prst="rect">
            <a:avLst/>
          </a:prstGeom>
        </p:spPr>
        <p:txBody>
          <a:bodyPr wrap="square">
            <a:spAutoFit/>
          </a:bodyPr>
          <a:lstStyle/>
          <a:p>
            <a:pPr algn="ctr"/>
            <a:r>
              <a:rPr lang="en-US" sz="2600" b="1" dirty="0">
                <a:latin typeface="Arial" panose="020B0604020202020204" pitchFamily="34" charset="0"/>
                <a:cs typeface="Arial" panose="020B0604020202020204" pitchFamily="34" charset="0"/>
              </a:rPr>
              <a:t>Highly Sensitive </a:t>
            </a:r>
            <a:r>
              <a:rPr lang="en-US" sz="2600" b="1" dirty="0" smtClean="0">
                <a:latin typeface="Arial" panose="020B0604020202020204" pitchFamily="34" charset="0"/>
                <a:cs typeface="Arial" panose="020B0604020202020204" pitchFamily="34" charset="0"/>
              </a:rPr>
              <a:t>and Contrast CARS and SHG/SONICC Imaging </a:t>
            </a:r>
            <a:r>
              <a:rPr lang="en-US" sz="2600" b="1" dirty="0">
                <a:latin typeface="Arial" panose="020B0604020202020204" pitchFamily="34" charset="0"/>
                <a:cs typeface="Arial" panose="020B0604020202020204" pitchFamily="34" charset="0"/>
              </a:rPr>
              <a:t>of </a:t>
            </a:r>
            <a:r>
              <a:rPr lang="en-US" sz="2600" b="1" dirty="0" smtClean="0">
                <a:latin typeface="Arial" panose="020B0604020202020204" pitchFamily="34" charset="0"/>
                <a:cs typeface="Arial" panose="020B0604020202020204" pitchFamily="34" charset="0"/>
              </a:rPr>
              <a:t>Membrane Protein </a:t>
            </a:r>
            <a:r>
              <a:rPr lang="en-US" sz="2600" b="1" dirty="0">
                <a:latin typeface="Arial" panose="020B0604020202020204" pitchFamily="34" charset="0"/>
                <a:cs typeface="Arial" panose="020B0604020202020204" pitchFamily="34" charset="0"/>
              </a:rPr>
              <a:t>Crystals</a:t>
            </a:r>
            <a:endParaRPr lang="ru-RU" sz="2600" b="1" dirty="0">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107504" y="980728"/>
            <a:ext cx="8928992" cy="45719"/>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154063" y="2827442"/>
            <a:ext cx="1103187"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C=C (retinal)</a:t>
            </a:r>
            <a:endParaRPr lang="ru-RU"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544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nchorCtr="1"/>
          <a:lstStyle/>
          <a:p>
            <a:pPr algn="ctr"/>
            <a:r>
              <a:rPr lang="en-US" dirty="0" smtClean="0"/>
              <a:t>Visualization of BR crystals</a:t>
            </a:r>
            <a:endParaRPr lang="ru-RU"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srgbClr val="000000"/>
              </a:solidFill>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97299315"/>
              </p:ext>
            </p:extLst>
          </p:nvPr>
        </p:nvGraphicFramePr>
        <p:xfrm>
          <a:off x="3558319" y="4725145"/>
          <a:ext cx="2399398" cy="1815882"/>
        </p:xfrm>
        <a:graphic>
          <a:graphicData uri="http://schemas.openxmlformats.org/presentationml/2006/ole">
            <mc:AlternateContent xmlns:mc="http://schemas.openxmlformats.org/markup-compatibility/2006">
              <mc:Choice xmlns:v="urn:schemas-microsoft-com:vml" Requires="v">
                <p:oleObj spid="_x0000_s9094" name="Graph" r:id="rId4" imgW="2353614" imgH="1801995" progId="Origin50.Graph">
                  <p:embed/>
                </p:oleObj>
              </mc:Choice>
              <mc:Fallback>
                <p:oleObj name="Graph" r:id="rId4" imgW="2353614" imgH="1801995"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8319" y="4725145"/>
                        <a:ext cx="2399398" cy="1815882"/>
                      </a:xfrm>
                      <a:prstGeom prst="rect">
                        <a:avLst/>
                      </a:prstGeom>
                      <a:noFill/>
                      <a:ln>
                        <a:solidFill>
                          <a:schemeClr val="tx1"/>
                        </a:solidFill>
                      </a:ln>
                    </p:spPr>
                  </p:pic>
                </p:oleObj>
              </mc:Fallback>
            </mc:AlternateContent>
          </a:graphicData>
        </a:graphic>
      </p:graphicFrame>
      <p:sp>
        <p:nvSpPr>
          <p:cNvPr id="7" name="TextBox 6"/>
          <p:cNvSpPr txBox="1"/>
          <p:nvPr/>
        </p:nvSpPr>
        <p:spPr>
          <a:xfrm>
            <a:off x="5010573" y="4869160"/>
            <a:ext cx="837089" cy="276999"/>
          </a:xfrm>
          <a:prstGeom prst="rect">
            <a:avLst/>
          </a:prstGeom>
          <a:noFill/>
        </p:spPr>
        <p:txBody>
          <a:bodyPr wrap="none" rtlCol="0">
            <a:spAutoFit/>
          </a:bodyPr>
          <a:lstStyle/>
          <a:p>
            <a:r>
              <a:rPr lang="en-US" sz="1200" b="1" dirty="0" smtClean="0">
                <a:solidFill>
                  <a:srgbClr val="000000"/>
                </a:solidFill>
                <a:latin typeface="Arial" panose="020B0604020202020204" pitchFamily="34" charset="0"/>
                <a:cs typeface="Arial" panose="020B0604020202020204" pitchFamily="34" charset="0"/>
              </a:rPr>
              <a:t>1529cm</a:t>
            </a:r>
            <a:r>
              <a:rPr lang="en-US" sz="1200" b="1" baseline="30000" dirty="0" smtClean="0">
                <a:solidFill>
                  <a:srgbClr val="000000"/>
                </a:solidFill>
                <a:latin typeface="Arial" panose="020B0604020202020204" pitchFamily="34" charset="0"/>
                <a:cs typeface="Arial" panose="020B0604020202020204" pitchFamily="34" charset="0"/>
              </a:rPr>
              <a:t>-1</a:t>
            </a:r>
            <a:endParaRPr lang="ru-RU" sz="1200" b="1" baseline="30000" dirty="0">
              <a:solidFill>
                <a:srgbClr val="000000"/>
              </a:solidFill>
              <a:latin typeface="Arial" panose="020B0604020202020204" pitchFamily="34" charset="0"/>
              <a:cs typeface="Arial" panose="020B0604020202020204" pitchFamily="34" charset="0"/>
            </a:endParaRPr>
          </a:p>
        </p:txBody>
      </p:sp>
      <p:sp>
        <p:nvSpPr>
          <p:cNvPr id="8" name="TextBox 7"/>
          <p:cNvSpPr txBox="1"/>
          <p:nvPr/>
        </p:nvSpPr>
        <p:spPr>
          <a:xfrm>
            <a:off x="5051914" y="2204864"/>
            <a:ext cx="837089" cy="276999"/>
          </a:xfrm>
          <a:prstGeom prst="rect">
            <a:avLst/>
          </a:prstGeom>
          <a:noFill/>
        </p:spPr>
        <p:txBody>
          <a:bodyPr wrap="none" rtlCol="0">
            <a:spAutoFit/>
          </a:bodyPr>
          <a:lstStyle/>
          <a:p>
            <a:r>
              <a:rPr lang="en-US" sz="1200" b="1" dirty="0" smtClean="0">
                <a:solidFill>
                  <a:srgbClr val="FFFFFF"/>
                </a:solidFill>
                <a:latin typeface="Arial" panose="020B0604020202020204" pitchFamily="34" charset="0"/>
                <a:cs typeface="Arial" panose="020B0604020202020204" pitchFamily="34" charset="0"/>
              </a:rPr>
              <a:t>1529cm</a:t>
            </a:r>
            <a:r>
              <a:rPr lang="en-US" sz="1200" b="1" baseline="30000" dirty="0" smtClean="0">
                <a:solidFill>
                  <a:srgbClr val="FFFFFF"/>
                </a:solidFill>
                <a:latin typeface="Arial" panose="020B0604020202020204" pitchFamily="34" charset="0"/>
                <a:cs typeface="Arial" panose="020B0604020202020204" pitchFamily="34" charset="0"/>
              </a:rPr>
              <a:t>-1</a:t>
            </a:r>
            <a:endParaRPr lang="ru-RU" sz="1200" b="1" baseline="30000"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7308304" y="2218764"/>
            <a:ext cx="837089" cy="276999"/>
          </a:xfrm>
          <a:prstGeom prst="rect">
            <a:avLst/>
          </a:prstGeom>
          <a:noFill/>
        </p:spPr>
        <p:txBody>
          <a:bodyPr wrap="none" rtlCol="0">
            <a:spAutoFit/>
          </a:bodyPr>
          <a:lstStyle/>
          <a:p>
            <a:r>
              <a:rPr lang="en-US" sz="1200" b="1" dirty="0" smtClean="0">
                <a:solidFill>
                  <a:srgbClr val="FFFFFF"/>
                </a:solidFill>
                <a:latin typeface="Arial" panose="020B0604020202020204" pitchFamily="34" charset="0"/>
                <a:cs typeface="Arial" panose="020B0604020202020204" pitchFamily="34" charset="0"/>
              </a:rPr>
              <a:t>1529cm</a:t>
            </a:r>
            <a:r>
              <a:rPr lang="en-US" sz="1200" b="1" baseline="30000" dirty="0" smtClean="0">
                <a:solidFill>
                  <a:srgbClr val="FFFFFF"/>
                </a:solidFill>
                <a:latin typeface="Arial" panose="020B0604020202020204" pitchFamily="34" charset="0"/>
                <a:cs typeface="Arial" panose="020B0604020202020204" pitchFamily="34" charset="0"/>
              </a:rPr>
              <a:t>-1</a:t>
            </a:r>
            <a:endParaRPr lang="ru-RU" sz="1200" b="1" baseline="30000" dirty="0">
              <a:solidFill>
                <a:srgbClr val="FFFFFF"/>
              </a:solidFill>
              <a:latin typeface="Arial" panose="020B0604020202020204" pitchFamily="34" charset="0"/>
              <a:cs typeface="Arial" panose="020B0604020202020204" pitchFamily="34" charset="0"/>
            </a:endParaRPr>
          </a:p>
        </p:txBody>
      </p:sp>
      <p:sp>
        <p:nvSpPr>
          <p:cNvPr id="11" name="TextBox 10"/>
          <p:cNvSpPr txBox="1"/>
          <p:nvPr/>
        </p:nvSpPr>
        <p:spPr>
          <a:xfrm>
            <a:off x="6012160" y="4725144"/>
            <a:ext cx="2808311" cy="2031325"/>
          </a:xfrm>
          <a:prstGeom prst="rect">
            <a:avLst/>
          </a:prstGeom>
          <a:noFill/>
          <a:ln>
            <a:solidFill>
              <a:schemeClr val="tx1"/>
            </a:solidFill>
          </a:ln>
        </p:spPr>
        <p:txBody>
          <a:bodyPr wrap="square" rtlCol="0">
            <a:spAutoFit/>
          </a:bodyPr>
          <a:lstStyle/>
          <a:p>
            <a:pPr algn="just"/>
            <a:r>
              <a:rPr lang="en-US" sz="1400" dirty="0" smtClean="0">
                <a:solidFill>
                  <a:srgbClr val="000000"/>
                </a:solidFill>
                <a:latin typeface="Arial"/>
              </a:rPr>
              <a:t>P-CARS resolves </a:t>
            </a:r>
            <a:r>
              <a:rPr lang="en-US" sz="1400" dirty="0">
                <a:solidFill>
                  <a:srgbClr val="000000"/>
                </a:solidFill>
                <a:latin typeface="Arial"/>
              </a:rPr>
              <a:t>tiny features of BR morphology and displays several considerable defects visible as dark parts of the crystal, the edges of the crystal are not smooth</a:t>
            </a:r>
            <a:r>
              <a:rPr lang="en-US" sz="1400" dirty="0" smtClean="0">
                <a:solidFill>
                  <a:srgbClr val="000000"/>
                </a:solidFill>
                <a:latin typeface="Arial"/>
              </a:rPr>
              <a:t>. </a:t>
            </a:r>
          </a:p>
          <a:p>
            <a:pPr algn="just"/>
            <a:r>
              <a:rPr lang="en-US" sz="1400" dirty="0" smtClean="0">
                <a:solidFill>
                  <a:srgbClr val="000000"/>
                </a:solidFill>
                <a:latin typeface="Arial"/>
              </a:rPr>
              <a:t>Stair-like </a:t>
            </a:r>
            <a:r>
              <a:rPr lang="en-US" sz="1400" dirty="0">
                <a:solidFill>
                  <a:srgbClr val="000000"/>
                </a:solidFill>
                <a:latin typeface="Arial"/>
              </a:rPr>
              <a:t>morphology of the surface of the crystal is well defined.</a:t>
            </a:r>
            <a:endParaRPr lang="ru-RU" sz="1400" dirty="0">
              <a:solidFill>
                <a:srgbClr val="000000"/>
              </a:solidFill>
              <a:latin typeface="Arial"/>
            </a:endParaRPr>
          </a:p>
        </p:txBody>
      </p:sp>
      <p:sp>
        <p:nvSpPr>
          <p:cNvPr id="12" name="TextBox 11"/>
          <p:cNvSpPr txBox="1"/>
          <p:nvPr/>
        </p:nvSpPr>
        <p:spPr>
          <a:xfrm>
            <a:off x="611560" y="4725144"/>
            <a:ext cx="2808312" cy="1815882"/>
          </a:xfrm>
          <a:prstGeom prst="rect">
            <a:avLst/>
          </a:prstGeom>
          <a:noFill/>
          <a:ln>
            <a:solidFill>
              <a:schemeClr val="tx1"/>
            </a:solidFill>
          </a:ln>
        </p:spPr>
        <p:txBody>
          <a:bodyPr wrap="square" rtlCol="0">
            <a:spAutoFit/>
          </a:bodyPr>
          <a:lstStyle/>
          <a:p>
            <a:pPr algn="just"/>
            <a:r>
              <a:rPr lang="en-US" sz="1600" dirty="0">
                <a:solidFill>
                  <a:srgbClr val="000000"/>
                </a:solidFill>
                <a:latin typeface="Arial"/>
              </a:rPr>
              <a:t>Optical microscope image gives an impression that the crystal is perfect with the only visible edge </a:t>
            </a:r>
            <a:r>
              <a:rPr lang="en-US" sz="1600" dirty="0" smtClean="0">
                <a:solidFill>
                  <a:srgbClr val="000000"/>
                </a:solidFill>
                <a:latin typeface="Arial"/>
              </a:rPr>
              <a:t>defect. </a:t>
            </a:r>
          </a:p>
          <a:p>
            <a:pPr algn="just"/>
            <a:r>
              <a:rPr lang="en-US" sz="1600" dirty="0" smtClean="0">
                <a:solidFill>
                  <a:srgbClr val="000000"/>
                </a:solidFill>
                <a:latin typeface="Arial"/>
              </a:rPr>
              <a:t>The </a:t>
            </a:r>
            <a:r>
              <a:rPr lang="en-US" sz="1600" dirty="0">
                <a:solidFill>
                  <a:srgbClr val="000000"/>
                </a:solidFill>
                <a:latin typeface="Arial"/>
              </a:rPr>
              <a:t>same conclusion can be made with the Raman image. </a:t>
            </a:r>
            <a:endParaRPr lang="ru-RU" sz="1600" dirty="0">
              <a:solidFill>
                <a:srgbClr val="000000"/>
              </a:solidFill>
              <a:latin typeface="Arial"/>
            </a:endParaRPr>
          </a:p>
        </p:txBody>
      </p:sp>
      <p:pic>
        <p:nvPicPr>
          <p:cNvPr id="870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772816"/>
            <a:ext cx="7305675" cy="276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13</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20860554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1"/>
          </p:nvPr>
        </p:nvSpPr>
        <p:spPr>
          <a:xfrm>
            <a:off x="7010400" y="6400800"/>
            <a:ext cx="2133600" cy="457200"/>
          </a:xfrm>
        </p:spPr>
        <p:txBody>
          <a:bodyPr/>
          <a:lstStyle/>
          <a:p>
            <a:pPr>
              <a:defRPr/>
            </a:pPr>
            <a:fld id="{3745DAF7-607F-4402-89EF-335670FBF867}" type="slidenum">
              <a:rPr lang="ru-RU" sz="1100" b="1" smtClean="0">
                <a:latin typeface="Arial" panose="020B0604020202020204" pitchFamily="34" charset="0"/>
                <a:cs typeface="Arial" panose="020B0604020202020204" pitchFamily="34" charset="0"/>
              </a:rPr>
              <a:pPr>
                <a:defRPr/>
              </a:pPr>
              <a:t>14</a:t>
            </a:fld>
            <a:endParaRPr lang="ru-RU" sz="1100" b="1" dirty="0">
              <a:latin typeface="Arial" panose="020B0604020202020204" pitchFamily="34" charset="0"/>
              <a:cs typeface="Arial" panose="020B0604020202020204" pitchFamily="34" charset="0"/>
            </a:endParaRPr>
          </a:p>
        </p:txBody>
      </p:sp>
      <p:sp>
        <p:nvSpPr>
          <p:cNvPr id="3" name="TextBox 2"/>
          <p:cNvSpPr txBox="1"/>
          <p:nvPr/>
        </p:nvSpPr>
        <p:spPr>
          <a:xfrm>
            <a:off x="368491" y="102695"/>
            <a:ext cx="8523488" cy="1384995"/>
          </a:xfrm>
          <a:prstGeom prst="rect">
            <a:avLst/>
          </a:prstGeom>
          <a:noFill/>
        </p:spPr>
        <p:txBody>
          <a:bodyPr wrap="non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Panoramic chemical image </a:t>
            </a:r>
            <a:r>
              <a:rPr lang="en-US" sz="2800" b="1" dirty="0">
                <a:solidFill>
                  <a:prstClr val="black"/>
                </a:solidFill>
                <a:latin typeface="Arial" panose="020B0604020202020204" pitchFamily="34" charset="0"/>
                <a:cs typeface="Arial" panose="020B0604020202020204" pitchFamily="34" charset="0"/>
              </a:rPr>
              <a:t>of </a:t>
            </a:r>
            <a:r>
              <a:rPr lang="en-US" sz="2800" b="1" dirty="0" smtClean="0">
                <a:solidFill>
                  <a:prstClr val="black"/>
                </a:solidFill>
                <a:latin typeface="Arial" panose="020B0604020202020204" pitchFamily="34" charset="0"/>
                <a:cs typeface="Arial" panose="020B0604020202020204" pitchFamily="34" charset="0"/>
              </a:rPr>
              <a:t>large </a:t>
            </a:r>
            <a:r>
              <a:rPr lang="en-US" sz="2800" b="1" dirty="0">
                <a:solidFill>
                  <a:prstClr val="black"/>
                </a:solidFill>
                <a:latin typeface="Arial" panose="020B0604020202020204" pitchFamily="34" charset="0"/>
                <a:cs typeface="Arial" panose="020B0604020202020204" pitchFamily="34" charset="0"/>
              </a:rPr>
              <a:t>(~60um) and </a:t>
            </a:r>
            <a:endParaRPr lang="en-US" sz="2800" b="1" dirty="0" smtClean="0">
              <a:solidFill>
                <a:prstClr val="black"/>
              </a:solidFill>
              <a:latin typeface="Arial" panose="020B0604020202020204" pitchFamily="34" charset="0"/>
              <a:cs typeface="Arial" panose="020B0604020202020204" pitchFamily="34" charset="0"/>
            </a:endParaRPr>
          </a:p>
          <a:p>
            <a:pPr algn="ctr"/>
            <a:r>
              <a:rPr lang="en-US" sz="2800" b="1" dirty="0" smtClean="0">
                <a:solidFill>
                  <a:prstClr val="black"/>
                </a:solidFill>
                <a:latin typeface="Arial" panose="020B0604020202020204" pitchFamily="34" charset="0"/>
                <a:cs typeface="Arial" panose="020B0604020202020204" pitchFamily="34" charset="0"/>
              </a:rPr>
              <a:t>medium </a:t>
            </a:r>
            <a:r>
              <a:rPr lang="en-US" sz="2800" b="1" dirty="0">
                <a:solidFill>
                  <a:prstClr val="black"/>
                </a:solidFill>
                <a:latin typeface="Arial" panose="020B0604020202020204" pitchFamily="34" charset="0"/>
                <a:cs typeface="Arial" panose="020B0604020202020204" pitchFamily="34" charset="0"/>
              </a:rPr>
              <a:t>sized (15-20um</a:t>
            </a:r>
            <a:r>
              <a:rPr lang="en-US" sz="2800" b="1" dirty="0" smtClean="0">
                <a:solidFill>
                  <a:prstClr val="black"/>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BR crystals </a:t>
            </a:r>
          </a:p>
          <a:p>
            <a:pPr algn="ctr"/>
            <a:r>
              <a:rPr lang="en-US" sz="2800" b="1" dirty="0" smtClean="0">
                <a:solidFill>
                  <a:prstClr val="black"/>
                </a:solidFill>
                <a:latin typeface="Arial" panose="020B0604020202020204" pitchFamily="34" charset="0"/>
                <a:cs typeface="Arial" panose="020B0604020202020204" pitchFamily="34" charset="0"/>
              </a:rPr>
              <a:t>P-CARS vs SONICC</a:t>
            </a:r>
            <a:endParaRPr lang="ru-RU" sz="28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431343" y="4869160"/>
            <a:ext cx="3337773" cy="1169551"/>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Scan area 225x225um</a:t>
            </a:r>
          </a:p>
          <a:p>
            <a:r>
              <a:rPr lang="en-US" sz="1400" b="1" dirty="0" smtClean="0">
                <a:solidFill>
                  <a:prstClr val="black"/>
                </a:solidFill>
                <a:latin typeface="Arial" panose="020B0604020202020204" pitchFamily="34" charset="0"/>
                <a:cs typeface="Arial" panose="020B0604020202020204" pitchFamily="34" charset="0"/>
              </a:rPr>
              <a:t>Resolution:  2pl/1um</a:t>
            </a:r>
          </a:p>
          <a:p>
            <a:r>
              <a:rPr lang="en-US" sz="1400" b="1" dirty="0" smtClean="0">
                <a:solidFill>
                  <a:prstClr val="black"/>
                </a:solidFill>
                <a:latin typeface="Arial" panose="020B0604020202020204" pitchFamily="34" charset="0"/>
                <a:cs typeface="Arial" panose="020B0604020202020204" pitchFamily="34" charset="0"/>
              </a:rPr>
              <a:t>Data accumulation time ~2s</a:t>
            </a:r>
          </a:p>
          <a:p>
            <a:r>
              <a:rPr lang="en-US" sz="1400" b="1" dirty="0" smtClean="0">
                <a:solidFill>
                  <a:prstClr val="black"/>
                </a:solidFill>
                <a:latin typeface="Arial" panose="020B0604020202020204" pitchFamily="34" charset="0"/>
                <a:cs typeface="Arial" panose="020B0604020202020204" pitchFamily="34" charset="0"/>
              </a:rPr>
              <a:t>Pump =915.4nm, Stokes = 1.06um</a:t>
            </a:r>
          </a:p>
          <a:p>
            <a:r>
              <a:rPr lang="en-US" sz="1400" b="1" dirty="0" smtClean="0">
                <a:solidFill>
                  <a:srgbClr val="C00000"/>
                </a:solidFill>
                <a:latin typeface="Arial" panose="020B0604020202020204" pitchFamily="34" charset="0"/>
                <a:cs typeface="Arial" panose="020B0604020202020204" pitchFamily="34" charset="0"/>
              </a:rPr>
              <a:t>P-CARS image at ~ 1529cm</a:t>
            </a:r>
            <a:r>
              <a:rPr lang="en-US" sz="1400" b="1" baseline="30000" dirty="0" smtClean="0">
                <a:solidFill>
                  <a:srgbClr val="C00000"/>
                </a:solidFill>
                <a:latin typeface="Arial" panose="020B0604020202020204" pitchFamily="34" charset="0"/>
                <a:cs typeface="Arial" panose="020B0604020202020204" pitchFamily="34" charset="0"/>
              </a:rPr>
              <a:t>-1 </a:t>
            </a:r>
            <a:r>
              <a:rPr lang="en-US" sz="1400" b="1" dirty="0" smtClean="0">
                <a:solidFill>
                  <a:srgbClr val="C00000"/>
                </a:solidFill>
                <a:latin typeface="Arial" panose="020B0604020202020204" pitchFamily="34" charset="0"/>
                <a:cs typeface="Arial" panose="020B0604020202020204" pitchFamily="34" charset="0"/>
              </a:rPr>
              <a:t>(802nm)</a:t>
            </a:r>
            <a:endParaRPr lang="ru-RU" sz="14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213986" y="4869160"/>
            <a:ext cx="2545890" cy="1169551"/>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Scan area 225x225um</a:t>
            </a:r>
          </a:p>
          <a:p>
            <a:r>
              <a:rPr lang="en-US" sz="1400" b="1" dirty="0" smtClean="0">
                <a:solidFill>
                  <a:prstClr val="black"/>
                </a:solidFill>
                <a:latin typeface="Arial" panose="020B0604020202020204" pitchFamily="34" charset="0"/>
                <a:cs typeface="Arial" panose="020B0604020202020204" pitchFamily="34" charset="0"/>
              </a:rPr>
              <a:t>Resolution: 2pl/1um</a:t>
            </a:r>
          </a:p>
          <a:p>
            <a:r>
              <a:rPr lang="en-US" sz="1400" b="1" dirty="0" smtClean="0">
                <a:solidFill>
                  <a:prstClr val="black"/>
                </a:solidFill>
                <a:latin typeface="Arial" panose="020B0604020202020204" pitchFamily="34" charset="0"/>
                <a:cs typeface="Arial" panose="020B0604020202020204" pitchFamily="34" charset="0"/>
              </a:rPr>
              <a:t>Data </a:t>
            </a:r>
            <a:r>
              <a:rPr lang="en-US" sz="1400" b="1" dirty="0">
                <a:solidFill>
                  <a:prstClr val="black"/>
                </a:solidFill>
                <a:latin typeface="Arial" panose="020B0604020202020204" pitchFamily="34" charset="0"/>
                <a:cs typeface="Arial" panose="020B0604020202020204" pitchFamily="34" charset="0"/>
              </a:rPr>
              <a:t>accumulation time ~2s</a:t>
            </a:r>
          </a:p>
          <a:p>
            <a:r>
              <a:rPr lang="en-US" sz="1400" b="1" dirty="0" smtClean="0">
                <a:solidFill>
                  <a:prstClr val="black"/>
                </a:solidFill>
                <a:latin typeface="Arial" panose="020B0604020202020204" pitchFamily="34" charset="0"/>
                <a:cs typeface="Arial" panose="020B0604020202020204" pitchFamily="34" charset="0"/>
              </a:rPr>
              <a:t>Pump (Stokes) = 1.06um</a:t>
            </a:r>
          </a:p>
          <a:p>
            <a:r>
              <a:rPr lang="en-US" sz="1400" b="1" dirty="0" smtClean="0">
                <a:solidFill>
                  <a:srgbClr val="C00000"/>
                </a:solidFill>
                <a:latin typeface="Arial" panose="020B0604020202020204" pitchFamily="34" charset="0"/>
                <a:cs typeface="Arial" panose="020B0604020202020204" pitchFamily="34" charset="0"/>
              </a:rPr>
              <a:t>SONICC image at 532nm</a:t>
            </a:r>
            <a:endParaRPr lang="ru-RU" sz="14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2771800" y="2077261"/>
            <a:ext cx="1632178" cy="338554"/>
          </a:xfrm>
          <a:prstGeom prst="rect">
            <a:avLst/>
          </a:prstGeom>
          <a:noFill/>
        </p:spPr>
        <p:txBody>
          <a:bodyPr wrap="none" rtlCol="0">
            <a:spAutoFit/>
          </a:bodyPr>
          <a:lstStyle/>
          <a:p>
            <a:r>
              <a:rPr lang="en-US" sz="1600" b="1" dirty="0" smtClean="0">
                <a:solidFill>
                  <a:prstClr val="white"/>
                </a:solidFill>
                <a:latin typeface="Arial" panose="020B0604020202020204" pitchFamily="34" charset="0"/>
                <a:cs typeface="Arial" panose="020B0604020202020204" pitchFamily="34" charset="0"/>
              </a:rPr>
              <a:t>SONICC image</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6610" y="1709855"/>
            <a:ext cx="3081156" cy="310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339752" y="1737243"/>
            <a:ext cx="2196435" cy="338554"/>
          </a:xfrm>
          <a:prstGeom prst="rect">
            <a:avLst/>
          </a:prstGeom>
          <a:noFill/>
        </p:spPr>
        <p:txBody>
          <a:bodyPr wrap="none" rtlCol="0">
            <a:spAutoFit/>
          </a:bodyPr>
          <a:lstStyle/>
          <a:p>
            <a:r>
              <a:rPr lang="en-US" sz="1600" b="1" dirty="0" smtClean="0">
                <a:solidFill>
                  <a:prstClr val="white"/>
                </a:solidFill>
                <a:latin typeface="Arial" panose="020B0604020202020204" pitchFamily="34" charset="0"/>
                <a:cs typeface="Arial" panose="020B0604020202020204" pitchFamily="34" charset="0"/>
              </a:rPr>
              <a:t>P-CARS at 1529 cm</a:t>
            </a:r>
            <a:r>
              <a:rPr lang="en-US" sz="1600" b="1" baseline="30000" dirty="0" smtClean="0">
                <a:solidFill>
                  <a:prstClr val="white"/>
                </a:solidFill>
                <a:latin typeface="Arial" panose="020B0604020202020204" pitchFamily="34" charset="0"/>
                <a:cs typeface="Arial" panose="020B0604020202020204" pitchFamily="34" charset="0"/>
              </a:rPr>
              <a:t>-1</a:t>
            </a:r>
            <a:endParaRPr lang="ru-RU" sz="1600" b="1" baseline="30000" dirty="0">
              <a:solidFill>
                <a:prstClr val="white"/>
              </a:solidFill>
              <a:latin typeface="Arial" panose="020B0604020202020204" pitchFamily="34" charset="0"/>
              <a:cs typeface="Arial" panose="020B0604020202020204" pitchFamily="34" charset="0"/>
            </a:endParaRPr>
          </a:p>
        </p:txBody>
      </p:sp>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0032" y="1700975"/>
            <a:ext cx="3081156" cy="310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228184" y="1749300"/>
            <a:ext cx="1632178" cy="338554"/>
          </a:xfrm>
          <a:prstGeom prst="rect">
            <a:avLst/>
          </a:prstGeom>
          <a:noFill/>
        </p:spPr>
        <p:txBody>
          <a:bodyPr wrap="none" rtlCol="0">
            <a:spAutoFit/>
          </a:bodyPr>
          <a:lstStyle/>
          <a:p>
            <a:r>
              <a:rPr lang="en-US" sz="1600" b="1" dirty="0" smtClean="0">
                <a:solidFill>
                  <a:prstClr val="white"/>
                </a:solidFill>
                <a:latin typeface="Arial" panose="020B0604020202020204" pitchFamily="34" charset="0"/>
                <a:cs typeface="Arial" panose="020B0604020202020204" pitchFamily="34" charset="0"/>
              </a:rPr>
              <a:t>SONICC image</a:t>
            </a:r>
          </a:p>
        </p:txBody>
      </p:sp>
    </p:spTree>
    <p:extLst>
      <p:ext uri="{BB962C8B-B14F-4D97-AF65-F5344CB8AC3E}">
        <p14:creationId xmlns:p14="http://schemas.microsoft.com/office/powerpoint/2010/main" val="238999441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17" y="260648"/>
            <a:ext cx="9020419" cy="954107"/>
          </a:xfrm>
          <a:prstGeom prst="rect">
            <a:avLst/>
          </a:prstGeom>
          <a:noFill/>
        </p:spPr>
        <p:txBody>
          <a:bodyPr wrap="non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Small sized </a:t>
            </a:r>
            <a:r>
              <a:rPr lang="en-US" sz="2800" b="1" dirty="0" smtClean="0">
                <a:solidFill>
                  <a:srgbClr val="800000"/>
                </a:solidFill>
                <a:latin typeface="Arial" panose="020B0604020202020204" pitchFamily="34" charset="0"/>
                <a:cs typeface="Arial" panose="020B0604020202020204" pitchFamily="34" charset="0"/>
              </a:rPr>
              <a:t>(~5</a:t>
            </a:r>
            <a:r>
              <a:rPr lang="en-US" sz="2800" b="1" dirty="0" smtClean="0">
                <a:solidFill>
                  <a:srgbClr val="800000"/>
                </a:solidFill>
                <a:latin typeface="Arial" panose="020B0604020202020204" pitchFamily="34" charset="0"/>
                <a:cs typeface="Arial" panose="020B0604020202020204" pitchFamily="34" charset="0"/>
                <a:sym typeface="Symbol"/>
              </a:rPr>
              <a:t>um</a:t>
            </a:r>
            <a:r>
              <a:rPr lang="en-US" sz="2800" b="1" dirty="0" smtClean="0">
                <a:solidFill>
                  <a:srgbClr val="800000"/>
                </a:solidFill>
                <a:latin typeface="Arial" panose="020B0604020202020204" pitchFamily="34" charset="0"/>
                <a:cs typeface="Arial" panose="020B0604020202020204" pitchFamily="34" charset="0"/>
              </a:rPr>
              <a:t> down to submicron</a:t>
            </a:r>
            <a:r>
              <a:rPr lang="en-US" sz="2800" b="1" dirty="0" smtClean="0">
                <a:solidFill>
                  <a:prstClr val="black"/>
                </a:solidFill>
                <a:latin typeface="Arial" panose="020B0604020202020204" pitchFamily="34" charset="0"/>
                <a:cs typeface="Arial" panose="020B0604020202020204" pitchFamily="34" charset="0"/>
              </a:rPr>
              <a:t>) BR crystals </a:t>
            </a:r>
          </a:p>
          <a:p>
            <a:pPr algn="ctr"/>
            <a:r>
              <a:rPr lang="en-US" sz="2800" b="1" dirty="0" smtClean="0">
                <a:solidFill>
                  <a:prstClr val="black"/>
                </a:solidFill>
                <a:latin typeface="Arial" panose="020B0604020202020204" pitchFamily="34" charset="0"/>
                <a:cs typeface="Arial" panose="020B0604020202020204" pitchFamily="34" charset="0"/>
              </a:rPr>
              <a:t>P-CARS vs SONICC</a:t>
            </a:r>
            <a:endParaRPr lang="ru-RU" sz="2800" b="1" dirty="0">
              <a:solidFill>
                <a:prstClr val="black"/>
              </a:solidFill>
              <a:latin typeface="Arial" panose="020B0604020202020204" pitchFamily="34" charset="0"/>
              <a:cs typeface="Arial" panose="020B0604020202020204" pitchFamily="34" charset="0"/>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599209"/>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52600" y="4293096"/>
            <a:ext cx="1928733" cy="369332"/>
          </a:xfrm>
          <a:prstGeom prst="rect">
            <a:avLst/>
          </a:prstGeom>
          <a:noFill/>
        </p:spPr>
        <p:txBody>
          <a:bodyPr wrap="none" rtlCol="0">
            <a:spAutoFit/>
          </a:bodyPr>
          <a:lstStyle/>
          <a:p>
            <a:r>
              <a:rPr lang="en-US" b="1" dirty="0" smtClean="0">
                <a:solidFill>
                  <a:prstClr val="white"/>
                </a:solidFill>
                <a:latin typeface="Arial" panose="020B0604020202020204" pitchFamily="34" charset="0"/>
                <a:cs typeface="Arial" panose="020B0604020202020204" pitchFamily="34" charset="0"/>
              </a:rPr>
              <a:t>P-CARS, 8x8um</a:t>
            </a:r>
            <a:endParaRPr lang="ru-RU" b="1" dirty="0">
              <a:solidFill>
                <a:prstClr val="white"/>
              </a:solidFill>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8974" y="1599209"/>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42077" y="4442758"/>
            <a:ext cx="2226602" cy="22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Скругленный прямоугольник 8"/>
          <p:cNvSpPr/>
          <p:nvPr/>
        </p:nvSpPr>
        <p:spPr>
          <a:xfrm>
            <a:off x="345029" y="1300264"/>
            <a:ext cx="8475443" cy="8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p:cNvSpPr txBox="1"/>
          <p:nvPr/>
        </p:nvSpPr>
        <p:spPr>
          <a:xfrm>
            <a:off x="655305" y="3820398"/>
            <a:ext cx="1928733" cy="369332"/>
          </a:xfrm>
          <a:prstGeom prst="rect">
            <a:avLst/>
          </a:prstGeom>
          <a:noFill/>
        </p:spPr>
        <p:txBody>
          <a:bodyPr wrap="none" rtlCol="0">
            <a:spAutoFit/>
          </a:bodyPr>
          <a:lstStyle/>
          <a:p>
            <a:r>
              <a:rPr lang="en-US" b="1" dirty="0" smtClean="0">
                <a:solidFill>
                  <a:prstClr val="white"/>
                </a:solidFill>
                <a:latin typeface="Arial" panose="020B0604020202020204" pitchFamily="34" charset="0"/>
                <a:cs typeface="Arial" panose="020B0604020202020204" pitchFamily="34" charset="0"/>
              </a:rPr>
              <a:t>P-CARS, 8x8um</a:t>
            </a:r>
            <a:endParaRPr lang="ru-RU" b="1"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6300192" y="6228020"/>
            <a:ext cx="1941557" cy="369332"/>
          </a:xfrm>
          <a:prstGeom prst="rect">
            <a:avLst/>
          </a:prstGeom>
          <a:noFill/>
        </p:spPr>
        <p:txBody>
          <a:bodyPr wrap="none" rtlCol="0">
            <a:spAutoFit/>
          </a:bodyPr>
          <a:lstStyle/>
          <a:p>
            <a:r>
              <a:rPr lang="en-US" b="1" dirty="0" smtClean="0">
                <a:solidFill>
                  <a:prstClr val="white"/>
                </a:solidFill>
                <a:latin typeface="Arial" panose="020B0604020202020204" pitchFamily="34" charset="0"/>
                <a:cs typeface="Arial" panose="020B0604020202020204" pitchFamily="34" charset="0"/>
              </a:rPr>
              <a:t>SONICC, 8x8um</a:t>
            </a:r>
            <a:endParaRPr lang="ru-RU" b="1" dirty="0">
              <a:solidFill>
                <a:prstClr val="white"/>
              </a:solidFill>
              <a:latin typeface="Arial" panose="020B0604020202020204" pitchFamily="34" charset="0"/>
              <a:cs typeface="Arial" panose="020B0604020202020204" pitchFamily="34" charset="0"/>
            </a:endParaRPr>
          </a:p>
        </p:txBody>
      </p:sp>
      <p:pic>
        <p:nvPicPr>
          <p:cNvPr id="14" name="Picture 2" descr="D:\CARS\24.01.2015\3.2x3.2_resol-100_30 accumulation_60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77" y="1599209"/>
            <a:ext cx="2697532" cy="27026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12759" y="3820398"/>
            <a:ext cx="1928733" cy="369332"/>
          </a:xfrm>
          <a:prstGeom prst="rect">
            <a:avLst/>
          </a:prstGeom>
          <a:noFill/>
        </p:spPr>
        <p:txBody>
          <a:bodyPr wrap="none" rtlCol="0">
            <a:spAutoFit/>
          </a:bodyPr>
          <a:lstStyle/>
          <a:p>
            <a:r>
              <a:rPr lang="en-US" b="1" dirty="0" smtClean="0">
                <a:solidFill>
                  <a:prstClr val="white"/>
                </a:solidFill>
                <a:latin typeface="Arial" panose="020B0604020202020204" pitchFamily="34" charset="0"/>
                <a:cs typeface="Arial" panose="020B0604020202020204" pitchFamily="34" charset="0"/>
              </a:rPr>
              <a:t>P-CARS, 8x8um</a:t>
            </a:r>
            <a:endParaRPr lang="ru-RU" b="1" dirty="0">
              <a:solidFill>
                <a:prstClr val="white"/>
              </a:solidFill>
              <a:latin typeface="Arial" panose="020B0604020202020204" pitchFamily="34" charset="0"/>
              <a:cs typeface="Arial" panose="020B0604020202020204" pitchFamily="34" charset="0"/>
            </a:endParaRPr>
          </a:p>
        </p:txBody>
      </p:sp>
      <p:sp>
        <p:nvSpPr>
          <p:cNvPr id="16" name="TextBox 15"/>
          <p:cNvSpPr txBox="1"/>
          <p:nvPr/>
        </p:nvSpPr>
        <p:spPr>
          <a:xfrm rot="16200000">
            <a:off x="7588979" y="2782695"/>
            <a:ext cx="1928733" cy="369332"/>
          </a:xfrm>
          <a:prstGeom prst="rect">
            <a:avLst/>
          </a:prstGeom>
          <a:noFill/>
        </p:spPr>
        <p:txBody>
          <a:bodyPr wrap="none" rtlCol="0">
            <a:spAutoFit/>
          </a:bodyPr>
          <a:lstStyle/>
          <a:p>
            <a:r>
              <a:rPr lang="en-US" b="1" dirty="0" smtClean="0">
                <a:solidFill>
                  <a:prstClr val="white"/>
                </a:solidFill>
                <a:latin typeface="Arial" panose="020B0604020202020204" pitchFamily="34" charset="0"/>
                <a:cs typeface="Arial" panose="020B0604020202020204" pitchFamily="34" charset="0"/>
              </a:rPr>
              <a:t>P-CARS, 3x3um</a:t>
            </a:r>
            <a:endParaRPr lang="ru-RU" b="1" dirty="0">
              <a:solidFill>
                <a:prstClr val="white"/>
              </a:solidFill>
              <a:latin typeface="Arial" panose="020B0604020202020204" pitchFamily="34" charset="0"/>
              <a:cs typeface="Arial" panose="020B0604020202020204" pitchFamily="34" charset="0"/>
            </a:endParaRPr>
          </a:p>
        </p:txBody>
      </p:sp>
      <p:sp>
        <p:nvSpPr>
          <p:cNvPr id="1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15</a:t>
            </a:fld>
            <a:endParaRPr lang="ro-RO" altLang="ru-RU" sz="1100" b="1" dirty="0" smtClean="0">
              <a:solidFill>
                <a:srgbClr val="000000"/>
              </a:solidFill>
              <a:latin typeface="Arial" charset="0"/>
              <a:cs typeface="Arial" charset="0"/>
            </a:endParaRPr>
          </a:p>
        </p:txBody>
      </p:sp>
      <p:sp>
        <p:nvSpPr>
          <p:cNvPr id="18" name="TextBox 17"/>
          <p:cNvSpPr txBox="1"/>
          <p:nvPr/>
        </p:nvSpPr>
        <p:spPr>
          <a:xfrm>
            <a:off x="1691680" y="4478869"/>
            <a:ext cx="3435556" cy="1477328"/>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Scan area 8x8um</a:t>
            </a:r>
          </a:p>
          <a:p>
            <a:r>
              <a:rPr lang="en-US" b="1" dirty="0" smtClean="0">
                <a:solidFill>
                  <a:prstClr val="black"/>
                </a:solidFill>
                <a:latin typeface="Arial" panose="020B0604020202020204" pitchFamily="34" charset="0"/>
                <a:cs typeface="Arial" panose="020B0604020202020204" pitchFamily="34" charset="0"/>
              </a:rPr>
              <a:t>Resolution: 2pl/1um</a:t>
            </a:r>
          </a:p>
          <a:p>
            <a:r>
              <a:rPr lang="en-US" b="1" dirty="0" smtClean="0">
                <a:solidFill>
                  <a:prstClr val="black"/>
                </a:solidFill>
                <a:latin typeface="Arial" panose="020B0604020202020204" pitchFamily="34" charset="0"/>
                <a:cs typeface="Arial" panose="020B0604020202020204" pitchFamily="34" charset="0"/>
              </a:rPr>
              <a:t>Data acquisition </a:t>
            </a:r>
            <a:r>
              <a:rPr lang="en-US" b="1" dirty="0">
                <a:solidFill>
                  <a:prstClr val="black"/>
                </a:solidFill>
                <a:latin typeface="Arial" panose="020B0604020202020204" pitchFamily="34" charset="0"/>
                <a:cs typeface="Arial" panose="020B0604020202020204" pitchFamily="34" charset="0"/>
              </a:rPr>
              <a:t>time ~2s</a:t>
            </a:r>
          </a:p>
          <a:p>
            <a:r>
              <a:rPr lang="en-US" b="1" dirty="0">
                <a:latin typeface="Arial" panose="020B0604020202020204" pitchFamily="34" charset="0"/>
                <a:cs typeface="Arial" panose="020B0604020202020204" pitchFamily="34" charset="0"/>
              </a:rPr>
              <a:t>P-CARS image at ~ 1529cm</a:t>
            </a:r>
            <a:r>
              <a:rPr lang="en-US" b="1" baseline="30000" dirty="0">
                <a:latin typeface="Arial" panose="020B0604020202020204" pitchFamily="34" charset="0"/>
                <a:cs typeface="Arial" panose="020B0604020202020204" pitchFamily="34" charset="0"/>
              </a:rPr>
              <a:t>-1 </a:t>
            </a:r>
            <a:endParaRPr lang="ru-RU"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SONICC image at SHG-532nm</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45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Рисунок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791" y="3743660"/>
            <a:ext cx="5453377" cy="23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Рисунок 12" descr="D:\CARS works\2015\Biology_For_Paper\C-9_s obodkom_from 3 of june 2015\results\Панорама_4_in_1_.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30791" y="956178"/>
            <a:ext cx="7920880" cy="209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6200000">
            <a:off x="-709480" y="4738711"/>
            <a:ext cx="2218877"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3D-sectioning</a:t>
            </a:r>
            <a:endParaRPr lang="ru-RU" sz="2400" b="1"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306672" y="67271"/>
            <a:ext cx="8675965" cy="769441"/>
          </a:xfrm>
          <a:prstGeom prst="rect">
            <a:avLst/>
          </a:prstGeom>
          <a:noFill/>
        </p:spPr>
        <p:txBody>
          <a:bodyPr wrap="non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Imaging of </a:t>
            </a:r>
            <a:r>
              <a:rPr lang="en-US" sz="2400" b="1" dirty="0" err="1" smtClean="0">
                <a:solidFill>
                  <a:prstClr val="black"/>
                </a:solidFill>
                <a:latin typeface="Arial" panose="020B0604020202020204" pitchFamily="34" charset="0"/>
                <a:cs typeface="Arial" panose="020B0604020202020204" pitchFamily="34" charset="0"/>
              </a:rPr>
              <a:t>merohedral</a:t>
            </a:r>
            <a:r>
              <a:rPr lang="en-US" sz="2400" b="1" dirty="0" smtClean="0">
                <a:solidFill>
                  <a:prstClr val="black"/>
                </a:solidFill>
                <a:latin typeface="Arial" panose="020B0604020202020204" pitchFamily="34" charset="0"/>
                <a:cs typeface="Arial" panose="020B0604020202020204" pitchFamily="34" charset="0"/>
              </a:rPr>
              <a:t> twinned BR crystals –</a:t>
            </a:r>
          </a:p>
          <a:p>
            <a:pPr algn="ctr"/>
            <a:r>
              <a:rPr lang="en-US" sz="2000" dirty="0">
                <a:solidFill>
                  <a:prstClr val="black"/>
                </a:solidFill>
                <a:latin typeface="Arial" panose="020B0604020202020204" pitchFamily="34" charset="0"/>
                <a:cs typeface="Arial" panose="020B0604020202020204" pitchFamily="34" charset="0"/>
              </a:rPr>
              <a:t>one of the most common crystal-growth defects in protein crystallography. </a:t>
            </a:r>
            <a:r>
              <a:rPr lang="en-US" sz="2000" b="1" dirty="0" smtClean="0">
                <a:solidFill>
                  <a:prstClr val="black"/>
                </a:solidFill>
                <a:latin typeface="Arial" panose="020B0604020202020204" pitchFamily="34" charset="0"/>
                <a:cs typeface="Arial" panose="020B0604020202020204" pitchFamily="34" charset="0"/>
              </a:rPr>
              <a:t> </a:t>
            </a:r>
            <a:endParaRPr lang="ru-RU" sz="20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259632" y="3051324"/>
            <a:ext cx="5112568" cy="646331"/>
          </a:xfrm>
          <a:prstGeom prst="rect">
            <a:avLst/>
          </a:prstGeom>
          <a:noFill/>
        </p:spPr>
        <p:txBody>
          <a:bodyPr wrap="square" rtlCol="0">
            <a:spAutoFit/>
          </a:bodyPr>
          <a:lstStyle/>
          <a:p>
            <a:pPr algn="ctr"/>
            <a:r>
              <a:rPr lang="en-US" b="1" dirty="0" smtClean="0">
                <a:solidFill>
                  <a:prstClr val="black"/>
                </a:solidFill>
                <a:latin typeface="Arial" panose="020B0604020202020204" pitchFamily="34" charset="0"/>
                <a:cs typeface="Arial" panose="020B0604020202020204" pitchFamily="34" charset="0"/>
              </a:rPr>
              <a:t>Scan area 48x48um, resolution: 2pl/1um, </a:t>
            </a:r>
          </a:p>
          <a:p>
            <a:pPr algn="ctr"/>
            <a:r>
              <a:rPr lang="en-US" b="1" dirty="0" smtClean="0">
                <a:solidFill>
                  <a:prstClr val="black"/>
                </a:solidFill>
                <a:latin typeface="Arial" panose="020B0604020202020204" pitchFamily="34" charset="0"/>
                <a:cs typeface="Arial" panose="020B0604020202020204" pitchFamily="34" charset="0"/>
              </a:rPr>
              <a:t>data accumulation time ~ 2s</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859918856"/>
              </p:ext>
            </p:extLst>
          </p:nvPr>
        </p:nvGraphicFramePr>
        <p:xfrm>
          <a:off x="6156176" y="3976353"/>
          <a:ext cx="2862660" cy="2088300"/>
        </p:xfrm>
        <a:graphic>
          <a:graphicData uri="http://schemas.openxmlformats.org/presentationml/2006/ole">
            <mc:AlternateContent xmlns:mc="http://schemas.openxmlformats.org/markup-compatibility/2006">
              <mc:Choice xmlns:v="urn:schemas-microsoft-com:vml" Requires="v">
                <p:oleObj spid="_x0000_s10118" name="Graph" r:id="rId6" imgW="4159800" imgH="2886840" progId="Origin50.Graph">
                  <p:embed/>
                </p:oleObj>
              </mc:Choice>
              <mc:Fallback>
                <p:oleObj name="Graph" r:id="rId6" imgW="4159800" imgH="288684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976353"/>
                        <a:ext cx="2862660" cy="2088300"/>
                      </a:xfrm>
                      <a:prstGeom prst="rect">
                        <a:avLst/>
                      </a:prstGeom>
                      <a:noFill/>
                      <a:ln w="15875">
                        <a:solidFill>
                          <a:srgbClr val="C00000"/>
                        </a:solidFill>
                        <a:miter lim="800000"/>
                        <a:headEnd/>
                        <a:tailEnd/>
                      </a:ln>
                    </p:spPr>
                  </p:pic>
                </p:oleObj>
              </mc:Fallback>
            </mc:AlternateContent>
          </a:graphicData>
        </a:graphic>
      </p:graphicFrame>
      <p:cxnSp>
        <p:nvCxnSpPr>
          <p:cNvPr id="11" name="Прямая со стрелкой 10"/>
          <p:cNvCxnSpPr/>
          <p:nvPr/>
        </p:nvCxnSpPr>
        <p:spPr>
          <a:xfrm>
            <a:off x="7308304" y="2132856"/>
            <a:ext cx="792088" cy="27713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7740352" y="2708920"/>
            <a:ext cx="364232" cy="187220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98019" y="6078982"/>
            <a:ext cx="3345981" cy="738664"/>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Raman spectra in the central part</a:t>
            </a:r>
          </a:p>
          <a:p>
            <a:pPr algn="ctr"/>
            <a:r>
              <a:rPr lang="en-US" sz="1400" dirty="0" smtClean="0">
                <a:solidFill>
                  <a:prstClr val="black"/>
                </a:solidFill>
                <a:latin typeface="Arial" panose="020B0604020202020204" pitchFamily="34" charset="0"/>
                <a:cs typeface="Arial" panose="020B0604020202020204" pitchFamily="34" charset="0"/>
              </a:rPr>
              <a:t>of the BR crystal is similar to that                     of in the boundary rim.</a:t>
            </a:r>
            <a:endParaRPr lang="ru-RU" sz="14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782896" y="6102449"/>
            <a:ext cx="5149166" cy="584775"/>
          </a:xfrm>
          <a:prstGeom prst="rect">
            <a:avLst/>
          </a:prstGeom>
          <a:noFill/>
        </p:spPr>
        <p:txBody>
          <a:bodyPr wrap="non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The boundary rim is not well ordered part of the crystal</a:t>
            </a:r>
          </a:p>
          <a:p>
            <a:pPr algn="ctr"/>
            <a:r>
              <a:rPr lang="en-US" sz="1600" dirty="0">
                <a:solidFill>
                  <a:prstClr val="black"/>
                </a:solidFill>
                <a:latin typeface="Arial" panose="020B0604020202020204" pitchFamily="34" charset="0"/>
                <a:cs typeface="Arial" panose="020B0604020202020204" pitchFamily="34" charset="0"/>
              </a:rPr>
              <a:t>a</a:t>
            </a:r>
            <a:r>
              <a:rPr lang="en-US" sz="1600" dirty="0" smtClean="0">
                <a:solidFill>
                  <a:prstClr val="black"/>
                </a:solidFill>
                <a:latin typeface="Arial" panose="020B0604020202020204" pitchFamily="34" charset="0"/>
                <a:cs typeface="Arial" panose="020B0604020202020204" pitchFamily="34" charset="0"/>
              </a:rPr>
              <a:t>nd SONICC fails to display any signs of the rim.</a:t>
            </a:r>
            <a:endParaRPr lang="ru-RU" sz="1600" dirty="0">
              <a:solidFill>
                <a:prstClr val="black"/>
              </a:solidFill>
              <a:latin typeface="Arial" panose="020B0604020202020204" pitchFamily="34" charset="0"/>
              <a:cs typeface="Arial" panose="020B0604020202020204" pitchFamily="34" charset="0"/>
            </a:endParaRPr>
          </a:p>
        </p:txBody>
      </p:sp>
      <p:sp>
        <p:nvSpPr>
          <p:cNvPr id="1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653404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7384"/>
            <a:ext cx="2396554" cy="584775"/>
          </a:xfrm>
          <a:prstGeom prst="rect">
            <a:avLst/>
          </a:prstGeom>
          <a:noFill/>
        </p:spPr>
        <p:txBody>
          <a:bodyPr wrap="none" rtlCol="0">
            <a:spAutoFit/>
          </a:bodyPr>
          <a:lstStyle/>
          <a:p>
            <a:r>
              <a:rPr lang="en-US" sz="3200" b="1" u="sng" dirty="0" smtClean="0">
                <a:latin typeface="Arial" panose="020B0604020202020204" pitchFamily="34" charset="0"/>
                <a:cs typeface="Arial" panose="020B0604020202020204" pitchFamily="34" charset="0"/>
              </a:rPr>
              <a:t>SUMMARY </a:t>
            </a:r>
            <a:endParaRPr lang="ru-RU" sz="3200" b="1" u="sng" dirty="0">
              <a:latin typeface="Arial" panose="020B0604020202020204" pitchFamily="34" charset="0"/>
              <a:cs typeface="Arial" panose="020B0604020202020204" pitchFamily="34" charset="0"/>
            </a:endParaRPr>
          </a:p>
        </p:txBody>
      </p:sp>
      <p:sp>
        <p:nvSpPr>
          <p:cNvPr id="4" name="TextBox 3"/>
          <p:cNvSpPr txBox="1"/>
          <p:nvPr/>
        </p:nvSpPr>
        <p:spPr>
          <a:xfrm>
            <a:off x="179511" y="548680"/>
            <a:ext cx="8670213" cy="5443029"/>
          </a:xfrm>
          <a:prstGeom prst="rect">
            <a:avLst/>
          </a:prstGeom>
          <a:solidFill>
            <a:schemeClr val="accent1">
              <a:lumMod val="20000"/>
              <a:lumOff val="80000"/>
              <a:alpha val="37000"/>
            </a:schemeClr>
          </a:solidFill>
        </p:spPr>
        <p:txBody>
          <a:bodyPr wrap="square" rtlCol="0">
            <a:spAutoFit/>
          </a:bodyPr>
          <a:lstStyle/>
          <a:p>
            <a:pPr marL="342900" indent="-342900" algn="just">
              <a:buFont typeface="Wingdings" panose="05000000000000000000" pitchFamily="2" charset="2"/>
              <a:buChar char="Ø"/>
            </a:pPr>
            <a:r>
              <a:rPr lang="en-US" sz="1900" b="1" dirty="0" smtClean="0">
                <a:solidFill>
                  <a:srgbClr val="990033"/>
                </a:solidFill>
                <a:latin typeface="Arial" panose="020B0604020202020204" pitchFamily="34" charset="0"/>
                <a:cs typeface="Arial" panose="020B0604020202020204" pitchFamily="34" charset="0"/>
              </a:rPr>
              <a:t>A new extremely </a:t>
            </a:r>
            <a:r>
              <a:rPr lang="en-US" sz="1900" b="1" dirty="0">
                <a:solidFill>
                  <a:srgbClr val="990033"/>
                </a:solidFill>
                <a:latin typeface="Arial" panose="020B0604020202020204" pitchFamily="34" charset="0"/>
                <a:cs typeface="Arial" panose="020B0604020202020204" pitchFamily="34" charset="0"/>
              </a:rPr>
              <a:t>sensitive </a:t>
            </a:r>
            <a:r>
              <a:rPr lang="en-US" sz="1900" b="1" dirty="0" smtClean="0">
                <a:solidFill>
                  <a:srgbClr val="990033"/>
                </a:solidFill>
                <a:latin typeface="Arial" panose="020B0604020202020204" pitchFamily="34" charset="0"/>
                <a:cs typeface="Arial" panose="020B0604020202020204" pitchFamily="34" charset="0"/>
              </a:rPr>
              <a:t>and contrast approach of </a:t>
            </a:r>
            <a:r>
              <a:rPr lang="en-US" sz="1900" b="1" dirty="0">
                <a:solidFill>
                  <a:srgbClr val="990033"/>
                </a:solidFill>
                <a:latin typeface="Arial" panose="020B0604020202020204" pitchFamily="34" charset="0"/>
                <a:cs typeface="Arial" panose="020B0604020202020204" pitchFamily="34" charset="0"/>
              </a:rPr>
              <a:t>the imaging of </a:t>
            </a:r>
            <a:r>
              <a:rPr lang="en-US" sz="1900" b="1" dirty="0" smtClean="0">
                <a:solidFill>
                  <a:srgbClr val="990033"/>
                </a:solidFill>
                <a:latin typeface="Arial" panose="020B0604020202020204" pitchFamily="34" charset="0"/>
                <a:cs typeface="Arial" panose="020B0604020202020204" pitchFamily="34" charset="0"/>
              </a:rPr>
              <a:t>membrane protein crystals based </a:t>
            </a:r>
            <a:r>
              <a:rPr lang="en-US" sz="1900" b="1" dirty="0">
                <a:solidFill>
                  <a:srgbClr val="990033"/>
                </a:solidFill>
                <a:latin typeface="Arial" panose="020B0604020202020204" pitchFamily="34" charset="0"/>
                <a:cs typeface="Arial" panose="020B0604020202020204" pitchFamily="34" charset="0"/>
              </a:rPr>
              <a:t>on </a:t>
            </a:r>
            <a:r>
              <a:rPr lang="en-US" sz="1900" b="1" dirty="0" smtClean="0">
                <a:solidFill>
                  <a:srgbClr val="990033"/>
                </a:solidFill>
                <a:latin typeface="Arial" panose="020B0604020202020204" pitchFamily="34" charset="0"/>
                <a:cs typeface="Arial" panose="020B0604020202020204" pitchFamily="34" charset="0"/>
              </a:rPr>
              <a:t>polarization-sensitive (P-CARS) microscopy </a:t>
            </a:r>
            <a:r>
              <a:rPr lang="en-US" sz="1900" b="1" dirty="0">
                <a:solidFill>
                  <a:srgbClr val="990033"/>
                </a:solidFill>
                <a:latin typeface="Arial" panose="020B0604020202020204" pitchFamily="34" charset="0"/>
                <a:cs typeface="Arial" panose="020B0604020202020204" pitchFamily="34" charset="0"/>
              </a:rPr>
              <a:t>was </a:t>
            </a:r>
            <a:r>
              <a:rPr lang="en-US" sz="1900" b="1" dirty="0" smtClean="0">
                <a:solidFill>
                  <a:srgbClr val="990033"/>
                </a:solidFill>
                <a:latin typeface="Arial" panose="020B0604020202020204" pitchFamily="34" charset="0"/>
                <a:cs typeface="Arial" panose="020B0604020202020204" pitchFamily="34" charset="0"/>
              </a:rPr>
              <a:t>demonstrated and described.</a:t>
            </a:r>
          </a:p>
          <a:p>
            <a:pPr marL="342900" indent="-342900" algn="just">
              <a:lnSpc>
                <a:spcPct val="30000"/>
              </a:lnSpc>
              <a:buFont typeface="Wingdings" panose="05000000000000000000" pitchFamily="2" charset="2"/>
              <a:buChar char="Ø"/>
            </a:pPr>
            <a:endParaRPr lang="en-US" sz="1900" b="1" dirty="0">
              <a:solidFill>
                <a:srgbClr val="9900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1900" b="1" dirty="0">
                <a:solidFill>
                  <a:srgbClr val="990033"/>
                </a:solidFill>
                <a:latin typeface="Arial" panose="020B0604020202020204" pitchFamily="34" charset="0"/>
                <a:cs typeface="Arial" panose="020B0604020202020204" pitchFamily="34" charset="0"/>
              </a:rPr>
              <a:t>With a high spatial resolution and high contrast, </a:t>
            </a:r>
            <a:r>
              <a:rPr lang="en-US" sz="1900" b="1" dirty="0" smtClean="0">
                <a:solidFill>
                  <a:srgbClr val="990033"/>
                </a:solidFill>
                <a:latin typeface="Arial" panose="020B0604020202020204" pitchFamily="34" charset="0"/>
                <a:cs typeface="Arial" panose="020B0604020202020204" pitchFamily="34" charset="0"/>
              </a:rPr>
              <a:t>chemical </a:t>
            </a:r>
            <a:r>
              <a:rPr lang="en-US" sz="1900" b="1" dirty="0">
                <a:solidFill>
                  <a:srgbClr val="990033"/>
                </a:solidFill>
                <a:latin typeface="Arial" panose="020B0604020202020204" pitchFamily="34" charset="0"/>
                <a:cs typeface="Arial" panose="020B0604020202020204" pitchFamily="34" charset="0"/>
              </a:rPr>
              <a:t>images of the crystals of bacteriorhodopsin and lysozyme were obtained in a large range of scales from 100μm to submicron sizes</a:t>
            </a:r>
            <a:r>
              <a:rPr lang="en-US" sz="1900" b="1" dirty="0" smtClean="0">
                <a:solidFill>
                  <a:srgbClr val="990033"/>
                </a:solidFill>
                <a:latin typeface="Arial" panose="020B0604020202020204" pitchFamily="34" charset="0"/>
                <a:cs typeface="Arial" panose="020B0604020202020204" pitchFamily="34" charset="0"/>
              </a:rPr>
              <a:t>.</a:t>
            </a:r>
          </a:p>
          <a:p>
            <a:pPr marL="342900" indent="-342900" algn="just">
              <a:lnSpc>
                <a:spcPct val="30000"/>
              </a:lnSpc>
              <a:buFont typeface="Wingdings" panose="05000000000000000000" pitchFamily="2" charset="2"/>
              <a:buChar char="Ø"/>
            </a:pPr>
            <a:endParaRPr lang="en-US" sz="19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1900" b="1" dirty="0">
                <a:latin typeface="Arial" panose="020B0604020202020204" pitchFamily="34" charset="0"/>
                <a:cs typeface="Arial" panose="020B0604020202020204" pitchFamily="34" charset="0"/>
              </a:rPr>
              <a:t>We observed with some of the crystals that the shape of the same crystals imaged by CARS and SHG are different. We suggest that it happens in cases when some parts of the crystals are not well ordered (thus providing information about the level of order in crystal packing). </a:t>
            </a:r>
            <a:endParaRPr lang="en-US" sz="1900" b="1" dirty="0" smtClean="0">
              <a:latin typeface="Arial" panose="020B0604020202020204" pitchFamily="34" charset="0"/>
              <a:cs typeface="Arial" panose="020B0604020202020204" pitchFamily="34" charset="0"/>
            </a:endParaRPr>
          </a:p>
          <a:p>
            <a:pPr marL="342900" indent="-342900" algn="just">
              <a:lnSpc>
                <a:spcPct val="30000"/>
              </a:lnSpc>
              <a:buFont typeface="Wingdings" panose="05000000000000000000" pitchFamily="2" charset="2"/>
              <a:buChar char="Ø"/>
            </a:pPr>
            <a:endParaRPr lang="en-US" sz="19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1900" b="1" dirty="0">
                <a:latin typeface="Arial" panose="020B0604020202020204" pitchFamily="34" charset="0"/>
                <a:cs typeface="Arial" panose="020B0604020202020204" pitchFamily="34" charset="0"/>
              </a:rPr>
              <a:t>Expressive sensitivity of the P-CARS imaging of twinned </a:t>
            </a:r>
            <a:r>
              <a:rPr lang="en-US" sz="1900" b="1" dirty="0" err="1">
                <a:latin typeface="Arial" panose="020B0604020202020204" pitchFamily="34" charset="0"/>
                <a:cs typeface="Arial" panose="020B0604020202020204" pitchFamily="34" charset="0"/>
              </a:rPr>
              <a:t>bR</a:t>
            </a:r>
            <a:r>
              <a:rPr lang="en-US" sz="1900" b="1" dirty="0">
                <a:latin typeface="Arial" panose="020B0604020202020204" pitchFamily="34" charset="0"/>
                <a:cs typeface="Arial" panose="020B0604020202020204" pitchFamily="34" charset="0"/>
              </a:rPr>
              <a:t> crystals was demonstrated (twinned crystals cannot be optically distinguished).</a:t>
            </a:r>
            <a:endParaRPr lang="ru-RU" sz="1900" b="1" dirty="0">
              <a:latin typeface="Arial" panose="020B0604020202020204" pitchFamily="34" charset="0"/>
              <a:cs typeface="Arial" panose="020B0604020202020204" pitchFamily="34" charset="0"/>
            </a:endParaRPr>
          </a:p>
          <a:p>
            <a:pPr marL="342900" indent="-342900" algn="just">
              <a:lnSpc>
                <a:spcPct val="40000"/>
              </a:lnSpc>
              <a:buFont typeface="Wingdings" panose="05000000000000000000" pitchFamily="2" charset="2"/>
              <a:buChar char="Ø"/>
            </a:pPr>
            <a:endParaRPr lang="ru-RU" sz="19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1900" b="1" dirty="0">
                <a:solidFill>
                  <a:srgbClr val="990033"/>
                </a:solidFill>
                <a:latin typeface="Arial" panose="020B0604020202020204" pitchFamily="34" charset="0"/>
                <a:cs typeface="Arial" panose="020B0604020202020204" pitchFamily="34" charset="0"/>
              </a:rPr>
              <a:t>Thus, </a:t>
            </a:r>
            <a:r>
              <a:rPr lang="en-US" sz="1900" b="1" dirty="0" smtClean="0">
                <a:solidFill>
                  <a:srgbClr val="990033"/>
                </a:solidFill>
                <a:latin typeface="Arial" panose="020B0604020202020204" pitchFamily="34" charset="0"/>
                <a:cs typeface="Arial" panose="020B0604020202020204" pitchFamily="34" charset="0"/>
              </a:rPr>
              <a:t>complementary </a:t>
            </a:r>
            <a:r>
              <a:rPr lang="en-US" sz="1900" b="1" dirty="0">
                <a:solidFill>
                  <a:srgbClr val="990033"/>
                </a:solidFill>
                <a:latin typeface="Arial" panose="020B0604020202020204" pitchFamily="34" charset="0"/>
                <a:cs typeface="Arial" panose="020B0604020202020204" pitchFamily="34" charset="0"/>
              </a:rPr>
              <a:t>application of CARS and SHG (SONICC) techniques provides a unique opportunity to </a:t>
            </a:r>
            <a:r>
              <a:rPr lang="en-US" sz="1900" b="1" dirty="0" smtClean="0">
                <a:solidFill>
                  <a:srgbClr val="990033"/>
                </a:solidFill>
                <a:latin typeface="Arial" panose="020B0604020202020204" pitchFamily="34" charset="0"/>
                <a:cs typeface="Arial" panose="020B0604020202020204" pitchFamily="34" charset="0"/>
              </a:rPr>
              <a:t>study the </a:t>
            </a:r>
            <a:r>
              <a:rPr lang="en-US" sz="1900" b="1" dirty="0">
                <a:solidFill>
                  <a:srgbClr val="990033"/>
                </a:solidFill>
                <a:latin typeface="Arial" panose="020B0604020202020204" pitchFamily="34" charset="0"/>
                <a:cs typeface="Arial" panose="020B0604020202020204" pitchFamily="34" charset="0"/>
              </a:rPr>
              <a:t>growth of protein crystals on a large range of </a:t>
            </a:r>
            <a:r>
              <a:rPr lang="en-US" sz="1900" b="1" dirty="0" smtClean="0">
                <a:solidFill>
                  <a:srgbClr val="990033"/>
                </a:solidFill>
                <a:latin typeface="Arial" panose="020B0604020202020204" pitchFamily="34" charset="0"/>
                <a:cs typeface="Arial" panose="020B0604020202020204" pitchFamily="34" charset="0"/>
              </a:rPr>
              <a:t>scales.</a:t>
            </a:r>
            <a:endParaRPr lang="ru-RU" sz="1900" dirty="0">
              <a:solidFill>
                <a:srgbClr val="990033"/>
              </a:solidFill>
              <a:latin typeface="Arial" panose="020B0604020202020204" pitchFamily="34" charset="0"/>
              <a:cs typeface="Arial" panose="020B0604020202020204" pitchFamily="34" charset="0"/>
            </a:endParaRPr>
          </a:p>
        </p:txBody>
      </p:sp>
      <p:sp>
        <p:nvSpPr>
          <p:cNvPr id="6" name="TextBox 5"/>
          <p:cNvSpPr txBox="1"/>
          <p:nvPr/>
        </p:nvSpPr>
        <p:spPr>
          <a:xfrm>
            <a:off x="1556285" y="6110532"/>
            <a:ext cx="7430532" cy="553998"/>
          </a:xfrm>
          <a:prstGeom prst="rect">
            <a:avLst/>
          </a:prstGeom>
          <a:solidFill>
            <a:schemeClr val="bg1"/>
          </a:solidFill>
        </p:spPr>
        <p:txBody>
          <a:bodyPr wrap="square" rtlCol="0">
            <a:spAutoFit/>
          </a:bodyPr>
          <a:lstStyle/>
          <a:p>
            <a:pPr lvl="0"/>
            <a:r>
              <a:rPr lang="en-US" sz="1400" b="1" i="1" dirty="0" smtClean="0">
                <a:solidFill>
                  <a:schemeClr val="tx2"/>
                </a:solidFill>
                <a:latin typeface="Arial" panose="020B0604020202020204" pitchFamily="34" charset="0"/>
                <a:cs typeface="Arial" panose="020B0604020202020204" pitchFamily="34" charset="0"/>
              </a:rPr>
              <a:t>   </a:t>
            </a:r>
            <a:r>
              <a:rPr lang="en-US" sz="1400" b="1" i="1" dirty="0" err="1" smtClean="0">
                <a:latin typeface="Arial" panose="020B0604020202020204" pitchFamily="34" charset="0"/>
                <a:cs typeface="Arial" panose="020B0604020202020204" pitchFamily="34" charset="0"/>
              </a:rPr>
              <a:t>Arzumanyan</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G.M., </a:t>
            </a:r>
            <a:r>
              <a:rPr lang="en-US" sz="1400" b="1" i="1" dirty="0" err="1">
                <a:latin typeface="Arial" panose="020B0604020202020204" pitchFamily="34" charset="0"/>
                <a:cs typeface="Arial" panose="020B0604020202020204" pitchFamily="34" charset="0"/>
              </a:rPr>
              <a:t>Gordeliy</a:t>
            </a:r>
            <a:r>
              <a:rPr lang="en-US" sz="1400" b="1" i="1" dirty="0">
                <a:latin typeface="Arial" panose="020B0604020202020204" pitchFamily="34" charset="0"/>
                <a:cs typeface="Arial" panose="020B0604020202020204" pitchFamily="34" charset="0"/>
              </a:rPr>
              <a:t> V.I., </a:t>
            </a:r>
            <a:r>
              <a:rPr lang="en-US" sz="1400" b="1" i="1" dirty="0" err="1" smtClean="0">
                <a:latin typeface="Arial" panose="020B0604020202020204" pitchFamily="34" charset="0"/>
                <a:cs typeface="Arial" panose="020B0604020202020204" pitchFamily="34" charset="0"/>
              </a:rPr>
              <a:t>Mamatkulov</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K.Z., </a:t>
            </a:r>
            <a:r>
              <a:rPr lang="en-US" sz="1400" b="1" i="1" dirty="0" smtClean="0">
                <a:latin typeface="Arial" panose="020B0604020202020204" pitchFamily="34" charset="0"/>
                <a:cs typeface="Arial" panose="020B0604020202020204" pitchFamily="34" charset="0"/>
              </a:rPr>
              <a:t>et al., </a:t>
            </a:r>
            <a:r>
              <a:rPr lang="en-US" sz="1400" b="1" i="1" u="sng" dirty="0" smtClean="0">
                <a:latin typeface="Arial" panose="020B0604020202020204" pitchFamily="34" charset="0"/>
                <a:cs typeface="Arial" panose="020B0604020202020204" pitchFamily="34" charset="0"/>
              </a:rPr>
              <a:t>JACS</a:t>
            </a:r>
            <a:r>
              <a:rPr lang="en-US" sz="1400" b="1" i="1" u="sng" dirty="0">
                <a:latin typeface="Arial" panose="020B0604020202020204" pitchFamily="34" charset="0"/>
                <a:cs typeface="Arial" panose="020B0604020202020204" pitchFamily="34" charset="0"/>
              </a:rPr>
              <a:t>,</a:t>
            </a:r>
            <a:r>
              <a:rPr lang="en-US" sz="1400" b="1" i="1" dirty="0">
                <a:latin typeface="Arial" panose="020B0604020202020204" pitchFamily="34" charset="0"/>
                <a:cs typeface="Arial" panose="020B0604020202020204" pitchFamily="34" charset="0"/>
              </a:rPr>
              <a:t> 2016, Volume </a:t>
            </a:r>
            <a:r>
              <a:rPr lang="en-US" sz="1400" b="1" i="1" dirty="0" smtClean="0">
                <a:latin typeface="Arial" panose="020B0604020202020204" pitchFamily="34" charset="0"/>
                <a:cs typeface="Arial" panose="020B0604020202020204" pitchFamily="34" charset="0"/>
              </a:rPr>
              <a:t>138(41)</a:t>
            </a:r>
          </a:p>
          <a:p>
            <a:pPr algn="r"/>
            <a:r>
              <a:rPr lang="en-US" sz="1600" b="1" i="1" dirty="0" smtClean="0">
                <a:solidFill>
                  <a:schemeClr val="tx2"/>
                </a:solidFill>
                <a:latin typeface="Arial" panose="020B0604020202020204" pitchFamily="34" charset="0"/>
                <a:cs typeface="Arial" panose="020B0604020202020204" pitchFamily="34" charset="0"/>
              </a:rPr>
              <a:t>                                                                                                                                             </a:t>
            </a:r>
            <a:endParaRPr lang="ru-RU" sz="1600" b="1" i="1" dirty="0">
              <a:solidFill>
                <a:schemeClr val="tx2"/>
              </a:solidFill>
              <a:latin typeface="Arial" panose="020B0604020202020204" pitchFamily="34" charset="0"/>
              <a:cs typeface="Arial" panose="020B0604020202020204" pitchFamily="34" charset="0"/>
            </a:endParaRPr>
          </a:p>
        </p:txBody>
      </p:sp>
      <p:sp>
        <p:nvSpPr>
          <p:cNvPr id="5"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17</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20729700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48680"/>
            <a:ext cx="3587919"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5018" y="3152455"/>
            <a:ext cx="4413446" cy="32288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8482" y="248526"/>
            <a:ext cx="2016224" cy="28660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6339607" y="1988840"/>
            <a:ext cx="1960793" cy="369332"/>
          </a:xfrm>
          <a:prstGeom prst="rect">
            <a:avLst/>
          </a:prstGeom>
        </p:spPr>
        <p:txBody>
          <a:bodyPr wrap="none">
            <a:spAutoFit/>
          </a:bodyPr>
          <a:lstStyle/>
          <a:p>
            <a:r>
              <a:rPr lang="en-US" b="1" i="1" dirty="0">
                <a:solidFill>
                  <a:schemeClr val="tx2"/>
                </a:solidFill>
                <a:latin typeface="Arial" panose="020B0604020202020204" pitchFamily="34" charset="0"/>
                <a:cs typeface="Arial" panose="020B0604020202020204" pitchFamily="34" charset="0"/>
              </a:rPr>
              <a:t>IF = 13.06 (2016)</a:t>
            </a:r>
            <a:endParaRPr lang="ru-RU" dirty="0"/>
          </a:p>
        </p:txBody>
      </p:sp>
      <p:sp>
        <p:nvSpPr>
          <p:cNvPr id="8"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18</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8049163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71600" y="836712"/>
            <a:ext cx="7848873" cy="2898486"/>
          </a:xfrm>
          <a:prstGeom prst="rect">
            <a:avLst/>
          </a:prstGeom>
        </p:spPr>
        <p:txBody>
          <a:bodyPr wrap="square">
            <a:spAutoFit/>
          </a:bodyPr>
          <a:lstStyle/>
          <a:p>
            <a:pPr marL="0" lvl="1" defTabSz="719138">
              <a:tabLst>
                <a:tab pos="447675" algn="l"/>
              </a:tabLst>
              <a:defRPr/>
            </a:pPr>
            <a:r>
              <a:rPr lang="en-US" sz="3200" b="1" dirty="0" smtClean="0">
                <a:solidFill>
                  <a:srgbClr val="99CCCC">
                    <a:lumMod val="50000"/>
                  </a:srgbClr>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urface </a:t>
            </a:r>
            <a:r>
              <a:rPr lang="en-US" sz="2400" b="1" dirty="0">
                <a:solidFill>
                  <a:srgbClr val="C00000"/>
                </a:solidFill>
                <a:latin typeface="Arial" panose="020B0604020202020204" pitchFamily="34" charset="0"/>
                <a:cs typeface="Arial" panose="020B0604020202020204" pitchFamily="34" charset="0"/>
              </a:rPr>
              <a:t>E</a:t>
            </a:r>
            <a:r>
              <a:rPr lang="en-US" sz="2400" b="1" dirty="0">
                <a:latin typeface="Arial" panose="020B0604020202020204" pitchFamily="34" charset="0"/>
                <a:cs typeface="Arial" panose="020B0604020202020204" pitchFamily="34" charset="0"/>
              </a:rPr>
              <a:t>nhanced </a:t>
            </a:r>
            <a:r>
              <a:rPr lang="en-US" sz="2400" b="1" dirty="0">
                <a:solidFill>
                  <a:srgbClr val="C00000"/>
                </a:solidFill>
                <a:latin typeface="Arial" panose="020B0604020202020204" pitchFamily="34" charset="0"/>
                <a:cs typeface="Arial" panose="020B0604020202020204" pitchFamily="34" charset="0"/>
              </a:rPr>
              <a:t>R</a:t>
            </a:r>
            <a:r>
              <a:rPr lang="en-US" sz="2400" b="1" dirty="0">
                <a:latin typeface="Arial" panose="020B0604020202020204" pitchFamily="34" charset="0"/>
                <a:cs typeface="Arial" panose="020B0604020202020204" pitchFamily="34" charset="0"/>
              </a:rPr>
              <a:t>aman </a:t>
            </a:r>
            <a:r>
              <a:rPr lang="en-US" sz="2400" b="1" dirty="0" smtClean="0">
                <a:solidFill>
                  <a:srgbClr val="C00000"/>
                </a:solidFill>
                <a:latin typeface="Arial" panose="020B0604020202020204" pitchFamily="34" charset="0"/>
                <a:cs typeface="Arial" panose="020B0604020202020204" pitchFamily="34" charset="0"/>
              </a:rPr>
              <a:t>S</a:t>
            </a:r>
            <a:r>
              <a:rPr lang="en-US" sz="2400" b="1" dirty="0" smtClean="0">
                <a:latin typeface="Arial" panose="020B0604020202020204" pitchFamily="34" charset="0"/>
                <a:cs typeface="Arial" panose="020B0604020202020204" pitchFamily="34" charset="0"/>
              </a:rPr>
              <a:t>cattering </a:t>
            </a:r>
            <a:r>
              <a:rPr lang="en-US" sz="2400" b="1" dirty="0" smtClean="0">
                <a:solidFill>
                  <a:srgbClr val="C00000"/>
                </a:solidFill>
                <a:latin typeface="Arial" panose="020B0604020202020204" pitchFamily="34" charset="0"/>
                <a:cs typeface="Arial" panose="020B0604020202020204" pitchFamily="34" charset="0"/>
              </a:rPr>
              <a:t>(SERS)</a:t>
            </a:r>
            <a:endParaRPr lang="en-US" sz="2400" b="1" dirty="0">
              <a:solidFill>
                <a:srgbClr val="C00000"/>
              </a:solidFill>
              <a:latin typeface="Arial" panose="020B0604020202020204" pitchFamily="34" charset="0"/>
              <a:cs typeface="Arial" panose="020B0604020202020204" pitchFamily="34" charset="0"/>
            </a:endParaRPr>
          </a:p>
          <a:p>
            <a:pPr marL="0" lvl="1" defTabSz="719138">
              <a:tabLst>
                <a:tab pos="447675" algn="l"/>
              </a:tabLst>
              <a:defRPr/>
            </a:pPr>
            <a:endParaRPr lang="en-US" sz="2400" b="1" u="sng" dirty="0">
              <a:solidFill>
                <a:srgbClr val="99CCCC">
                  <a:lumMod val="50000"/>
                </a:srgbClr>
              </a:solidFill>
              <a:latin typeface="Arial" panose="020B0604020202020204" pitchFamily="34" charset="0"/>
              <a:cs typeface="Arial" panose="020B0604020202020204" pitchFamily="34" charset="0"/>
            </a:endParaRPr>
          </a:p>
          <a:p>
            <a:pPr lvl="1" indent="-457200" defTabSz="719138">
              <a:lnSpc>
                <a:spcPct val="20000"/>
              </a:lnSpc>
              <a:buFontTx/>
              <a:buAutoNum type="arabicPeriod" startAt="2"/>
              <a:tabLst>
                <a:tab pos="447675" algn="l"/>
              </a:tabLst>
              <a:defRPr/>
            </a:pPr>
            <a:endParaRPr lang="en-US" sz="2400" b="1" u="sng" dirty="0">
              <a:solidFill>
                <a:srgbClr val="99CCCC">
                  <a:lumMod val="50000"/>
                </a:srgbClr>
              </a:solidFill>
              <a:latin typeface="Arial" panose="020B0604020202020204" pitchFamily="34" charset="0"/>
              <a:cs typeface="Arial" panose="020B0604020202020204" pitchFamily="34" charset="0"/>
            </a:endParaRPr>
          </a:p>
          <a:p>
            <a:pPr marL="263525" lvl="1" defTabSz="719138">
              <a:lnSpc>
                <a:spcPct val="50000"/>
              </a:lnSpc>
              <a:tabLst>
                <a:tab pos="447675" algn="l"/>
              </a:tabLst>
              <a:defRPr/>
            </a:pPr>
            <a:endParaRPr lang="en-US" sz="2400" b="1" dirty="0">
              <a:solidFill>
                <a:srgbClr val="000000"/>
              </a:solidFill>
              <a:latin typeface="Arial" panose="020B0604020202020204" pitchFamily="34" charset="0"/>
              <a:cs typeface="Arial" panose="020B0604020202020204" pitchFamily="34" charset="0"/>
            </a:endParaRPr>
          </a:p>
          <a:p>
            <a:pPr marL="263525" lvl="1" algn="ctr" defTabSz="719138">
              <a:tabLst>
                <a:tab pos="447675" algn="l"/>
              </a:tabLst>
              <a:defRPr/>
            </a:pPr>
            <a:r>
              <a:rPr lang="en-US" sz="2400" b="1" dirty="0">
                <a:solidFill>
                  <a:srgbClr val="002060"/>
                </a:solidFill>
                <a:latin typeface="Arial" panose="020B0604020202020204" pitchFamily="34" charset="0"/>
                <a:cs typeface="Arial" panose="020B0604020202020204" pitchFamily="34" charset="0"/>
              </a:rPr>
              <a:t>Detection limit measurements </a:t>
            </a:r>
            <a:r>
              <a:rPr lang="en-US" sz="2400" b="1" dirty="0" smtClean="0">
                <a:solidFill>
                  <a:srgbClr val="002060"/>
                </a:solidFill>
                <a:latin typeface="Arial" panose="020B0604020202020204" pitchFamily="34" charset="0"/>
                <a:cs typeface="Arial" panose="020B0604020202020204" pitchFamily="34" charset="0"/>
              </a:rPr>
              <a:t>                                      (or lowest detectable concentration                                     of </a:t>
            </a:r>
            <a:r>
              <a:rPr lang="en-US" sz="2400" b="1" dirty="0" err="1" smtClean="0">
                <a:solidFill>
                  <a:srgbClr val="002060"/>
                </a:solidFill>
                <a:latin typeface="Arial" panose="020B0604020202020204" pitchFamily="34" charset="0"/>
                <a:cs typeface="Arial" panose="020B0604020202020204" pitchFamily="34" charset="0"/>
              </a:rPr>
              <a:t>analyte</a:t>
            </a:r>
            <a:r>
              <a:rPr lang="en-US" sz="2400" b="1" dirty="0" smtClean="0">
                <a:solidFill>
                  <a:srgbClr val="002060"/>
                </a:solidFill>
                <a:latin typeface="Arial" panose="020B0604020202020204" pitchFamily="34" charset="0"/>
                <a:cs typeface="Arial" panose="020B0604020202020204" pitchFamily="34" charset="0"/>
              </a:rPr>
              <a:t> molecules)                                                                             in our first </a:t>
            </a:r>
            <a:r>
              <a:rPr lang="en-US" sz="2400" b="1" dirty="0">
                <a:solidFill>
                  <a:srgbClr val="002060"/>
                </a:solidFill>
                <a:latin typeface="Arial" panose="020B0604020202020204" pitchFamily="34" charset="0"/>
                <a:cs typeface="Arial" panose="020B0604020202020204" pitchFamily="34" charset="0"/>
              </a:rPr>
              <a:t>SERS experiments </a:t>
            </a:r>
            <a:endParaRPr lang="en-US" sz="2400" b="1" dirty="0" smtClean="0">
              <a:solidFill>
                <a:srgbClr val="002060"/>
              </a:solidFill>
              <a:latin typeface="Arial" panose="020B0604020202020204" pitchFamily="34" charset="0"/>
              <a:cs typeface="Arial" panose="020B0604020202020204" pitchFamily="34" charset="0"/>
            </a:endParaRPr>
          </a:p>
          <a:p>
            <a:pPr marL="263525" lvl="1" defTabSz="719138">
              <a:lnSpc>
                <a:spcPct val="50000"/>
              </a:lnSpc>
              <a:tabLst>
                <a:tab pos="447675" algn="l"/>
              </a:tabLst>
              <a:defRPr/>
            </a:pPr>
            <a:endParaRPr lang="en-US" sz="2400" b="1"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755577" y="3718515"/>
            <a:ext cx="7776864" cy="2308324"/>
          </a:xfrm>
          <a:prstGeom prst="rect">
            <a:avLst/>
          </a:prstGeom>
          <a:noFill/>
        </p:spPr>
        <p:txBody>
          <a:bodyPr wrap="square" rtlCol="0">
            <a:spAutoFit/>
          </a:bodyPr>
          <a:lstStyle/>
          <a:p>
            <a:pPr algn="just"/>
            <a:r>
              <a:rPr lang="en-US" sz="2400" b="1" dirty="0" smtClean="0">
                <a:latin typeface="+mj-lt"/>
              </a:rPr>
              <a:t>SERS </a:t>
            </a:r>
            <a:r>
              <a:rPr lang="en-US" sz="2400" b="1" dirty="0">
                <a:latin typeface="+mj-lt"/>
              </a:rPr>
              <a:t>is a </a:t>
            </a:r>
            <a:r>
              <a:rPr lang="en-US" sz="2400" b="1" dirty="0" err="1">
                <a:latin typeface="+mj-lt"/>
              </a:rPr>
              <a:t>plasmonic</a:t>
            </a:r>
            <a:r>
              <a:rPr lang="en-US" sz="2400" b="1" dirty="0">
                <a:latin typeface="+mj-lt"/>
              </a:rPr>
              <a:t>-based process characterized as a label-free and high-sensitive spectroscopy. </a:t>
            </a:r>
            <a:endParaRPr lang="en-US" sz="2400" b="1" dirty="0" smtClean="0">
              <a:latin typeface="+mj-lt"/>
            </a:endParaRPr>
          </a:p>
          <a:p>
            <a:pPr algn="just"/>
            <a:endParaRPr lang="en-US" sz="2400" b="1" dirty="0">
              <a:latin typeface="+mj-lt"/>
            </a:endParaRPr>
          </a:p>
          <a:p>
            <a:pPr algn="just"/>
            <a:r>
              <a:rPr lang="en-US" sz="2400" b="1" dirty="0" smtClean="0">
                <a:latin typeface="+mj-lt"/>
              </a:rPr>
              <a:t>SERS </a:t>
            </a:r>
            <a:r>
              <a:rPr lang="en-US" sz="2400" b="1" dirty="0">
                <a:latin typeface="+mj-lt"/>
              </a:rPr>
              <a:t>is a technique that was developed to detect </a:t>
            </a:r>
            <a:r>
              <a:rPr lang="en-US" sz="2400" b="1" u="sng" dirty="0">
                <a:latin typeface="+mj-lt"/>
              </a:rPr>
              <a:t>extremely small quantities of molecules</a:t>
            </a:r>
            <a:r>
              <a:rPr lang="en-US" sz="2400" b="1" dirty="0">
                <a:latin typeface="+mj-lt"/>
              </a:rPr>
              <a:t> by determining their characteristic Raman signal. </a:t>
            </a:r>
            <a:endParaRPr lang="ru-RU" sz="2400" b="1" dirty="0">
              <a:latin typeface="+mj-lt"/>
            </a:endParaRPr>
          </a:p>
        </p:txBody>
      </p:sp>
      <p:sp>
        <p:nvSpPr>
          <p:cNvPr id="6"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19</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5121495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16632"/>
            <a:ext cx="1959191" cy="584775"/>
          </a:xfrm>
          <a:prstGeom prst="rect">
            <a:avLst/>
          </a:prstGeom>
          <a:noFill/>
        </p:spPr>
        <p:txBody>
          <a:bodyPr wrap="none" rtlCol="0">
            <a:spAutoFit/>
          </a:bodyPr>
          <a:lstStyle/>
          <a:p>
            <a:r>
              <a:rPr lang="en-US" sz="3200" b="1" u="sng" dirty="0" smtClean="0">
                <a:latin typeface="Arial" panose="020B0604020202020204" pitchFamily="34" charset="0"/>
                <a:cs typeface="Arial" panose="020B0604020202020204" pitchFamily="34" charset="0"/>
              </a:rPr>
              <a:t>Contents</a:t>
            </a:r>
            <a:endParaRPr lang="ru-RU" sz="3200" b="1" u="sng" dirty="0">
              <a:latin typeface="Arial" panose="020B0604020202020204" pitchFamily="34" charset="0"/>
              <a:cs typeface="Arial" panose="020B0604020202020204" pitchFamily="34" charset="0"/>
            </a:endParaRPr>
          </a:p>
        </p:txBody>
      </p:sp>
      <p:sp>
        <p:nvSpPr>
          <p:cNvPr id="5" name="TextBox 4"/>
          <p:cNvSpPr txBox="1"/>
          <p:nvPr/>
        </p:nvSpPr>
        <p:spPr>
          <a:xfrm>
            <a:off x="388241" y="735077"/>
            <a:ext cx="8432231" cy="6601807"/>
          </a:xfrm>
          <a:prstGeom prst="rect">
            <a:avLst/>
          </a:prstGeom>
          <a:noFill/>
        </p:spPr>
        <p:txBody>
          <a:bodyPr wrap="square" rtlCol="0">
            <a:spAutoFit/>
          </a:bodyPr>
          <a:lstStyle/>
          <a:p>
            <a:pPr marL="342900" indent="-342900" algn="just">
              <a:buFont typeface="Wingdings" panose="05000000000000000000" pitchFamily="2" charset="2"/>
              <a:buChar char="Ø"/>
            </a:pPr>
            <a:r>
              <a:rPr lang="en-GB" sz="2400" b="1" dirty="0">
                <a:latin typeface="Arial" panose="020B0604020202020204" pitchFamily="34" charset="0"/>
                <a:cs typeface="Arial" panose="020B0604020202020204" pitchFamily="34" charset="0"/>
              </a:rPr>
              <a:t>Place of Raman spectroscopy and microscopy among </a:t>
            </a:r>
            <a:endParaRPr lang="en-GB" sz="2400" b="1" dirty="0" smtClean="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 </a:t>
            </a:r>
            <a:r>
              <a:rPr lang="en-GB" sz="2400" b="1" dirty="0" smtClean="0">
                <a:latin typeface="Arial" panose="020B0604020202020204" pitchFamily="34" charset="0"/>
                <a:cs typeface="Arial" panose="020B0604020202020204" pitchFamily="34" charset="0"/>
              </a:rPr>
              <a:t>   other </a:t>
            </a:r>
            <a:r>
              <a:rPr lang="en-GB" sz="2400" b="1" dirty="0" err="1" smtClean="0">
                <a:latin typeface="Arial" panose="020B0604020202020204" pitchFamily="34" charset="0"/>
                <a:cs typeface="Arial" panose="020B0604020202020204" pitchFamily="34" charset="0"/>
              </a:rPr>
              <a:t>microspectroscopic</a:t>
            </a:r>
            <a:r>
              <a:rPr lang="en-GB" sz="2400" b="1" dirty="0" smtClean="0">
                <a:latin typeface="Arial" panose="020B0604020202020204" pitchFamily="34" charset="0"/>
                <a:cs typeface="Arial" panose="020B0604020202020204" pitchFamily="34" charset="0"/>
              </a:rPr>
              <a:t> methods </a:t>
            </a:r>
            <a:endParaRPr lang="en-GB" sz="2400" b="1" dirty="0">
              <a:latin typeface="Arial" panose="020B0604020202020204" pitchFamily="34" charset="0"/>
              <a:cs typeface="Arial" panose="020B0604020202020204" pitchFamily="34" charset="0"/>
            </a:endParaRPr>
          </a:p>
          <a:p>
            <a:pPr algn="just"/>
            <a:r>
              <a:rPr lang="en-GB" sz="2100" b="1" dirty="0" smtClean="0">
                <a:latin typeface="Arial" panose="020B0604020202020204" pitchFamily="34" charset="0"/>
                <a:cs typeface="Arial" panose="020B0604020202020204" pitchFamily="34" charset="0"/>
              </a:rPr>
              <a:t>    </a:t>
            </a:r>
            <a:r>
              <a:rPr lang="en-GB" sz="2100" b="1" i="1" dirty="0" smtClean="0">
                <a:latin typeface="Arial" panose="020B0604020202020204" pitchFamily="34" charset="0"/>
                <a:cs typeface="Arial" panose="020B0604020202020204" pitchFamily="34" charset="0"/>
              </a:rPr>
              <a:t>(</a:t>
            </a:r>
            <a:r>
              <a:rPr lang="en-GB" sz="2100" b="1" i="1" dirty="0">
                <a:latin typeface="Arial" panose="020B0604020202020204" pitchFamily="34" charset="0"/>
                <a:cs typeface="Arial" panose="020B0604020202020204" pitchFamily="34" charset="0"/>
              </a:rPr>
              <a:t>on the recommendation of the PAC for CMP</a:t>
            </a:r>
            <a:r>
              <a:rPr lang="en-GB" sz="2100" b="1" i="1" dirty="0" smtClean="0">
                <a:latin typeface="Arial" panose="020B0604020202020204" pitchFamily="34" charset="0"/>
                <a:cs typeface="Arial" panose="020B0604020202020204" pitchFamily="34" charset="0"/>
              </a:rPr>
              <a:t>).</a:t>
            </a:r>
          </a:p>
          <a:p>
            <a:pPr marL="342900" indent="-342900" algn="just">
              <a:lnSpc>
                <a:spcPct val="80000"/>
              </a:lnSpc>
              <a:buFont typeface="Wingdings" panose="05000000000000000000" pitchFamily="2" charset="2"/>
              <a:buChar char="Ø"/>
            </a:pPr>
            <a:endParaRPr lang="en-GB" sz="24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GB" sz="2400" b="1" dirty="0">
                <a:latin typeface="Arial" panose="020B0604020202020204" pitchFamily="34" charset="0"/>
                <a:cs typeface="Arial" panose="020B0604020202020204" pitchFamily="34" charset="0"/>
              </a:rPr>
              <a:t>Report </a:t>
            </a:r>
            <a:r>
              <a:rPr lang="en-US" sz="2400" b="1" dirty="0">
                <a:solidFill>
                  <a:schemeClr val="tx1">
                    <a:lumMod val="50000"/>
                  </a:schemeClr>
                </a:solidFill>
                <a:latin typeface="Arial" panose="020B0604020202020204" pitchFamily="34" charset="0"/>
                <a:cs typeface="Arial" panose="020B0604020202020204" pitchFamily="34" charset="0"/>
              </a:rPr>
              <a:t>on the activities in 2015-2017:</a:t>
            </a:r>
          </a:p>
          <a:p>
            <a:pPr marL="795338" indent="-342900" algn="just">
              <a:buFont typeface="Wingdings" panose="05000000000000000000" pitchFamily="2" charset="2"/>
              <a:buChar char="§"/>
            </a:pPr>
            <a:r>
              <a:rPr lang="en-US" sz="2200" b="1" i="1" dirty="0" smtClean="0">
                <a:latin typeface="Arial" panose="020B0604020202020204" pitchFamily="34" charset="0"/>
                <a:cs typeface="Arial" panose="020B0604020202020204" pitchFamily="34" charset="0"/>
              </a:rPr>
              <a:t>upgraded </a:t>
            </a:r>
            <a:r>
              <a:rPr lang="en-US" sz="2200" b="1" i="1" dirty="0">
                <a:latin typeface="Arial" panose="020B0604020202020204" pitchFamily="34" charset="0"/>
                <a:cs typeface="Arial" panose="020B0604020202020204" pitchFamily="34" charset="0"/>
              </a:rPr>
              <a:t>optical </a:t>
            </a:r>
            <a:r>
              <a:rPr lang="en-US" sz="2200" b="1" i="1" dirty="0" smtClean="0">
                <a:latin typeface="Arial" panose="020B0604020202020204" pitchFamily="34" charset="0"/>
                <a:cs typeface="Arial" panose="020B0604020202020204" pitchFamily="34" charset="0"/>
              </a:rPr>
              <a:t>platform (2015)</a:t>
            </a:r>
          </a:p>
          <a:p>
            <a:pPr marL="795338" indent="-342900" algn="just">
              <a:buFont typeface="Wingdings" panose="05000000000000000000" pitchFamily="2" charset="2"/>
              <a:buChar char="§"/>
            </a:pPr>
            <a:r>
              <a:rPr lang="en-US" sz="2200" b="1" i="1" dirty="0" smtClean="0">
                <a:latin typeface="Arial" panose="020B0604020202020204" pitchFamily="34" charset="0"/>
                <a:cs typeface="Arial" panose="020B0604020202020204" pitchFamily="34" charset="0"/>
              </a:rPr>
              <a:t>research </a:t>
            </a:r>
            <a:r>
              <a:rPr lang="en-US" sz="2200" b="1" i="1" dirty="0" err="1" smtClean="0">
                <a:latin typeface="Arial" panose="020B0604020202020204" pitchFamily="34" charset="0"/>
                <a:cs typeface="Arial" panose="020B0604020202020204" pitchFamily="34" charset="0"/>
              </a:rPr>
              <a:t>programme</a:t>
            </a:r>
            <a:r>
              <a:rPr lang="en-US" sz="2200" b="1" i="1" dirty="0" smtClean="0">
                <a:latin typeface="Arial" panose="020B0604020202020204" pitchFamily="34" charset="0"/>
                <a:cs typeface="Arial" panose="020B0604020202020204" pitchFamily="34" charset="0"/>
              </a:rPr>
              <a:t> and results</a:t>
            </a:r>
            <a:endParaRPr lang="en-US" sz="2200" b="1" i="1" dirty="0">
              <a:latin typeface="Arial" panose="020B0604020202020204" pitchFamily="34" charset="0"/>
              <a:cs typeface="Arial" panose="020B0604020202020204" pitchFamily="34" charset="0"/>
            </a:endParaRPr>
          </a:p>
          <a:p>
            <a:pPr marL="792163" indent="-342900" algn="just">
              <a:buFont typeface="Wingdings" panose="05000000000000000000" pitchFamily="2" charset="2"/>
              <a:buChar char="§"/>
            </a:pPr>
            <a:r>
              <a:rPr lang="en-US" sz="2200" b="1" i="1" dirty="0">
                <a:latin typeface="Arial" panose="020B0604020202020204" pitchFamily="34" charset="0"/>
                <a:cs typeface="Arial" panose="020B0604020202020204" pitchFamily="34" charset="0"/>
              </a:rPr>
              <a:t>user-friendly facility (first experience) </a:t>
            </a:r>
          </a:p>
          <a:p>
            <a:pPr marL="792163" indent="-342900" algn="just">
              <a:buFont typeface="Wingdings" panose="05000000000000000000" pitchFamily="2" charset="2"/>
              <a:buChar char="§"/>
            </a:pPr>
            <a:r>
              <a:rPr lang="en-US" sz="2200" b="1" i="1" dirty="0" smtClean="0">
                <a:latin typeface="Arial" panose="020B0604020202020204" pitchFamily="34" charset="0"/>
                <a:cs typeface="Arial" panose="020B0604020202020204" pitchFamily="34" charset="0"/>
              </a:rPr>
              <a:t>student </a:t>
            </a:r>
            <a:r>
              <a:rPr lang="en-US" sz="2200" b="1" i="1" dirty="0" err="1" smtClean="0">
                <a:latin typeface="Arial" panose="020B0604020202020204" pitchFamily="34" charset="0"/>
                <a:cs typeface="Arial" panose="020B0604020202020204" pitchFamily="34" charset="0"/>
              </a:rPr>
              <a:t>programme</a:t>
            </a:r>
            <a:endParaRPr lang="en-US" sz="2200" b="1" i="1" dirty="0" smtClean="0">
              <a:latin typeface="Arial" panose="020B0604020202020204" pitchFamily="34" charset="0"/>
              <a:cs typeface="Arial" panose="020B0604020202020204" pitchFamily="34" charset="0"/>
            </a:endParaRPr>
          </a:p>
          <a:p>
            <a:pPr marL="449263" algn="just">
              <a:lnSpc>
                <a:spcPct val="80000"/>
              </a:lnSpc>
            </a:pPr>
            <a:endParaRPr lang="en-US" sz="2200" b="1" i="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GB" sz="2400" b="1" dirty="0">
                <a:latin typeface="Arial" panose="020B0604020202020204" pitchFamily="34" charset="0"/>
                <a:cs typeface="Arial" panose="020B0604020202020204" pitchFamily="34" charset="0"/>
              </a:rPr>
              <a:t>Modern challenges in Raman spectroscopy and  </a:t>
            </a:r>
            <a:r>
              <a:rPr lang="en-GB" sz="2400" b="1" dirty="0" smtClean="0">
                <a:latin typeface="Arial" panose="020B0604020202020204" pitchFamily="34" charset="0"/>
                <a:cs typeface="Arial" panose="020B0604020202020204" pitchFamily="34" charset="0"/>
              </a:rPr>
              <a:t>photoluminescence – </a:t>
            </a:r>
            <a:r>
              <a:rPr lang="en-US" sz="2400" b="1" dirty="0" smtClean="0">
                <a:latin typeface="Arial" panose="020B0604020202020204" pitchFamily="34" charset="0"/>
                <a:cs typeface="Arial" panose="020B0604020202020204" pitchFamily="34" charset="0"/>
              </a:rPr>
              <a:t>proposal </a:t>
            </a:r>
            <a:r>
              <a:rPr lang="en-US" sz="2400" b="1" dirty="0">
                <a:latin typeface="Arial" panose="020B0604020202020204" pitchFamily="34" charset="0"/>
                <a:cs typeface="Arial" panose="020B0604020202020204" pitchFamily="34" charset="0"/>
              </a:rPr>
              <a:t>on </a:t>
            </a:r>
            <a:r>
              <a:rPr lang="en-US" sz="2400" b="1" dirty="0" smtClean="0">
                <a:latin typeface="Arial" panose="020B0604020202020204" pitchFamily="34" charset="0"/>
                <a:cs typeface="Arial" panose="020B0604020202020204" pitchFamily="34" charset="0"/>
              </a:rPr>
              <a:t>the opening </a:t>
            </a:r>
            <a:r>
              <a:rPr lang="en-US" sz="2400" b="1" dirty="0">
                <a:latin typeface="Arial" panose="020B0604020202020204" pitchFamily="34" charset="0"/>
                <a:cs typeface="Arial" panose="020B0604020202020204" pitchFamily="34" charset="0"/>
              </a:rPr>
              <a:t>of a new theme and </a:t>
            </a:r>
            <a:r>
              <a:rPr lang="en-US" sz="2400" b="1" dirty="0" smtClean="0">
                <a:latin typeface="Arial" panose="020B0604020202020204" pitchFamily="34" charset="0"/>
                <a:cs typeface="Arial" panose="020B0604020202020204" pitchFamily="34" charset="0"/>
              </a:rPr>
              <a:t>the following project:</a:t>
            </a:r>
          </a:p>
          <a:p>
            <a:pPr marL="360363" indent="-360363"/>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200" b="1" i="1" u="sng" dirty="0" smtClean="0">
                <a:latin typeface="Arial" panose="020B0604020202020204" pitchFamily="34" charset="0"/>
                <a:cs typeface="Arial" panose="020B0604020202020204" pitchFamily="34" charset="0"/>
              </a:rPr>
              <a:t>“Ultrasensitive </a:t>
            </a:r>
            <a:r>
              <a:rPr lang="en-US" sz="2200" b="1" i="1" u="sng" dirty="0">
                <a:latin typeface="Arial" panose="020B0604020202020204" pitchFamily="34" charset="0"/>
                <a:cs typeface="Arial" panose="020B0604020202020204" pitchFamily="34" charset="0"/>
              </a:rPr>
              <a:t>SECARS </a:t>
            </a:r>
            <a:r>
              <a:rPr lang="en-US" sz="2200" b="1" i="1" u="sng" dirty="0" err="1">
                <a:latin typeface="Arial" panose="020B0604020202020204" pitchFamily="34" charset="0"/>
                <a:cs typeface="Arial" panose="020B0604020202020204" pitchFamily="34" charset="0"/>
              </a:rPr>
              <a:t>microspectroscopy</a:t>
            </a:r>
            <a:r>
              <a:rPr lang="en-US" sz="2200" b="1" i="1" u="sng" dirty="0">
                <a:latin typeface="Arial" panose="020B0604020202020204" pitchFamily="34" charset="0"/>
                <a:cs typeface="Arial" panose="020B0604020202020204" pitchFamily="34" charset="0"/>
              </a:rPr>
              <a:t> and  </a:t>
            </a:r>
            <a:r>
              <a:rPr lang="en-US" sz="2200" b="1" i="1" u="sng" dirty="0" smtClean="0">
                <a:latin typeface="Arial" panose="020B0604020202020204" pitchFamily="34" charset="0"/>
                <a:cs typeface="Arial" panose="020B0604020202020204" pitchFamily="34" charset="0"/>
              </a:rPr>
              <a:t>luminescent core-shell nanostructures”. </a:t>
            </a:r>
            <a:endParaRPr lang="en-US" sz="2200" b="1" i="1" u="sng"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endParaRPr lang="en-US" dirty="0" smtClean="0"/>
          </a:p>
          <a:p>
            <a:endParaRPr lang="en-US" dirty="0"/>
          </a:p>
          <a:p>
            <a:endParaRPr lang="ru-RU" dirty="0"/>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887506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0"/>
            <a:ext cx="8392641" cy="1138773"/>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SERS-active substrates based on porous silicon</a:t>
            </a:r>
          </a:p>
          <a:p>
            <a:pPr algn="ctr"/>
            <a:r>
              <a:rPr lang="en-US" sz="2000" b="1" dirty="0" smtClean="0">
                <a:solidFill>
                  <a:prstClr val="black"/>
                </a:solidFill>
                <a:latin typeface="Arial" panose="020B0604020202020204" pitchFamily="34" charset="0"/>
                <a:cs typeface="Arial" panose="020B0604020202020204" pitchFamily="34" charset="0"/>
              </a:rPr>
              <a:t>Developer: Belarus State University of Informatics                                     and </a:t>
            </a:r>
            <a:r>
              <a:rPr lang="en-US" sz="2000" b="1" dirty="0" err="1" smtClean="0">
                <a:solidFill>
                  <a:prstClr val="black"/>
                </a:solidFill>
                <a:latin typeface="Arial" panose="020B0604020202020204" pitchFamily="34" charset="0"/>
                <a:cs typeface="Arial" panose="020B0604020202020204" pitchFamily="34" charset="0"/>
              </a:rPr>
              <a:t>Radioelectronics</a:t>
            </a:r>
            <a:r>
              <a:rPr lang="en-US" sz="2000" b="1" dirty="0" smtClean="0">
                <a:solidFill>
                  <a:prstClr val="black"/>
                </a:solidFill>
                <a:latin typeface="Arial" panose="020B0604020202020204" pitchFamily="34" charset="0"/>
                <a:cs typeface="Arial" panose="020B0604020202020204" pitchFamily="34" charset="0"/>
              </a:rPr>
              <a:t> </a:t>
            </a:r>
            <a:endParaRPr lang="ru-RU" sz="2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278988" y="1052736"/>
            <a:ext cx="8424605" cy="2154436"/>
          </a:xfrm>
          <a:prstGeom prst="rect">
            <a:avLst/>
          </a:prstGeom>
          <a:noFill/>
        </p:spPr>
        <p:txBody>
          <a:bodyPr wrap="square" rtlCol="0">
            <a:spAutoFit/>
          </a:bodyPr>
          <a:lstStyle/>
          <a:p>
            <a:pPr algn="ctr">
              <a:lnSpc>
                <a:spcPct val="150000"/>
              </a:lnSpc>
            </a:pPr>
            <a:r>
              <a:rPr lang="en-US" sz="2400" b="1" u="sng" dirty="0" err="1" smtClean="0">
                <a:solidFill>
                  <a:srgbClr val="800000"/>
                </a:solidFill>
                <a:latin typeface="Arial" panose="020B0604020202020204" pitchFamily="34" charset="0"/>
                <a:cs typeface="Arial" panose="020B0604020202020204" pitchFamily="34" charset="0"/>
              </a:rPr>
              <a:t>Plasmonic</a:t>
            </a:r>
            <a:r>
              <a:rPr lang="en-US" sz="2400" b="1" u="sng" dirty="0" smtClean="0">
                <a:solidFill>
                  <a:srgbClr val="800000"/>
                </a:solidFill>
                <a:latin typeface="Arial" panose="020B0604020202020204" pitchFamily="34" charset="0"/>
                <a:cs typeface="Arial" panose="020B0604020202020204" pitchFamily="34" charset="0"/>
              </a:rPr>
              <a:t> nanostructure design:</a:t>
            </a:r>
          </a:p>
          <a:p>
            <a:pPr marL="285750" indent="-285750" algn="just">
              <a:buFontTx/>
              <a:buChar char="-"/>
            </a:pPr>
            <a:r>
              <a:rPr lang="en-US" sz="2400" b="1" u="sng" dirty="0" smtClean="0">
                <a:solidFill>
                  <a:prstClr val="black"/>
                </a:solidFill>
                <a:latin typeface="Arial" panose="020B0604020202020204" pitchFamily="34" charset="0"/>
                <a:cs typeface="Arial" panose="020B0604020202020204" pitchFamily="34" charset="0"/>
              </a:rPr>
              <a:t>Template:</a:t>
            </a:r>
            <a:r>
              <a:rPr lang="en-US" sz="2000" b="1" dirty="0" smtClean="0">
                <a:solidFill>
                  <a:prstClr val="black"/>
                </a:solidFill>
                <a:latin typeface="Arial" panose="020B0604020202020204" pitchFamily="34" charset="0"/>
                <a:cs typeface="Arial" panose="020B0604020202020204" pitchFamily="34" charset="0"/>
              </a:rPr>
              <a:t> porous silicon (</a:t>
            </a:r>
            <a:r>
              <a:rPr lang="en-US" sz="2000" b="1" dirty="0" err="1" smtClean="0">
                <a:solidFill>
                  <a:prstClr val="black"/>
                </a:solidFill>
                <a:latin typeface="Arial" panose="020B0604020202020204" pitchFamily="34" charset="0"/>
                <a:cs typeface="Arial" panose="020B0604020202020204" pitchFamily="34" charset="0"/>
              </a:rPr>
              <a:t>PSi</a:t>
            </a:r>
            <a:r>
              <a:rPr lang="en-US" sz="2000" b="1" dirty="0" smtClean="0">
                <a:solidFill>
                  <a:prstClr val="black"/>
                </a:solidFill>
                <a:latin typeface="Arial" panose="020B0604020202020204" pitchFamily="34" charset="0"/>
                <a:cs typeface="Arial" panose="020B0604020202020204" pitchFamily="34" charset="0"/>
              </a:rPr>
              <a:t>) formed by an electrochemical </a:t>
            </a:r>
            <a:r>
              <a:rPr lang="en-US" sz="2000" b="1" dirty="0" err="1" smtClean="0">
                <a:solidFill>
                  <a:prstClr val="black"/>
                </a:solidFill>
                <a:latin typeface="Arial" panose="020B0604020202020204" pitchFamily="34" charset="0"/>
                <a:cs typeface="Arial" panose="020B0604020202020204" pitchFamily="34" charset="0"/>
              </a:rPr>
              <a:t>anodization</a:t>
            </a:r>
            <a:r>
              <a:rPr lang="en-US" sz="2000" b="1" dirty="0" smtClean="0">
                <a:solidFill>
                  <a:prstClr val="black"/>
                </a:solidFill>
                <a:latin typeface="Arial" panose="020B0604020202020204" pitchFamily="34" charset="0"/>
                <a:cs typeface="Arial" panose="020B0604020202020204" pitchFamily="34" charset="0"/>
              </a:rPr>
              <a:t> in a solution of HF (45%) </a:t>
            </a:r>
          </a:p>
          <a:p>
            <a:pPr algn="just">
              <a:lnSpc>
                <a:spcPct val="50000"/>
              </a:lnSpc>
            </a:pPr>
            <a:endParaRPr lang="en-US" sz="2000" b="1" dirty="0" smtClean="0">
              <a:solidFill>
                <a:prstClr val="black"/>
              </a:solidFill>
              <a:latin typeface="Arial" panose="020B0604020202020204" pitchFamily="34" charset="0"/>
              <a:cs typeface="Arial" panose="020B0604020202020204" pitchFamily="34" charset="0"/>
            </a:endParaRPr>
          </a:p>
          <a:p>
            <a:pPr marL="285750" indent="-285750" algn="just">
              <a:buFontTx/>
              <a:buChar char="-"/>
            </a:pPr>
            <a:r>
              <a:rPr lang="en-US" sz="2400" b="1" u="sng" dirty="0" smtClean="0">
                <a:solidFill>
                  <a:prstClr val="black"/>
                </a:solidFill>
                <a:latin typeface="Arial" panose="020B0604020202020204" pitchFamily="34" charset="0"/>
                <a:cs typeface="Arial" panose="020B0604020202020204" pitchFamily="34" charset="0"/>
              </a:rPr>
              <a:t>Ag nanoparticles</a:t>
            </a:r>
            <a:r>
              <a:rPr lang="en-US" sz="2000" b="1" dirty="0" smtClean="0">
                <a:solidFill>
                  <a:prstClr val="black"/>
                </a:solidFill>
                <a:latin typeface="Arial" panose="020B0604020202020204" pitchFamily="34" charset="0"/>
                <a:cs typeface="Arial" panose="020B0604020202020204" pitchFamily="34" charset="0"/>
              </a:rPr>
              <a:t>: immersion plating in 1mM AgNO</a:t>
            </a:r>
            <a:r>
              <a:rPr lang="en-US" sz="2000" b="1" baseline="-25000" dirty="0" smtClean="0">
                <a:solidFill>
                  <a:prstClr val="black"/>
                </a:solidFill>
                <a:latin typeface="Arial" panose="020B0604020202020204" pitchFamily="34" charset="0"/>
                <a:cs typeface="Arial" panose="020B0604020202020204" pitchFamily="34" charset="0"/>
              </a:rPr>
              <a:t>3</a:t>
            </a:r>
            <a:r>
              <a:rPr lang="en-US" sz="2000" b="1" dirty="0" smtClean="0">
                <a:solidFill>
                  <a:prstClr val="black"/>
                </a:solidFill>
                <a:latin typeface="Arial" panose="020B0604020202020204" pitchFamily="34" charset="0"/>
                <a:cs typeface="Arial" panose="020B0604020202020204" pitchFamily="34" charset="0"/>
              </a:rPr>
              <a:t> aqueous solution with an ethanol additive during 5-25 min.</a:t>
            </a:r>
            <a:endParaRPr lang="ru-RU" dirty="0">
              <a:solidFill>
                <a:prstClr val="black"/>
              </a:solidFill>
              <a:latin typeface="Arial" panose="020B0604020202020204" pitchFamily="34" charset="0"/>
              <a:cs typeface="Arial" panose="020B0604020202020204" pitchFamily="34" charset="0"/>
            </a:endParaRPr>
          </a:p>
        </p:txBody>
      </p:sp>
      <p:sp>
        <p:nvSpPr>
          <p:cNvPr id="6" name="Прямоугольник 5"/>
          <p:cNvSpPr/>
          <p:nvPr/>
        </p:nvSpPr>
        <p:spPr>
          <a:xfrm>
            <a:off x="363571" y="1109446"/>
            <a:ext cx="8380065" cy="58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TextBox 7"/>
          <p:cNvSpPr txBox="1"/>
          <p:nvPr/>
        </p:nvSpPr>
        <p:spPr>
          <a:xfrm>
            <a:off x="5590863" y="6125815"/>
            <a:ext cx="3133294" cy="584775"/>
          </a:xfrm>
          <a:prstGeom prst="rect">
            <a:avLst/>
          </a:prstGeom>
          <a:noFill/>
        </p:spPr>
        <p:txBody>
          <a:bodyPr wrap="none" rtlCol="0">
            <a:spAutoFit/>
          </a:bodyPr>
          <a:lstStyle/>
          <a:p>
            <a:r>
              <a:rPr lang="en-GB" sz="1600" dirty="0"/>
              <a:t>Reflectance spectra of the </a:t>
            </a:r>
            <a:r>
              <a:rPr lang="en-GB" sz="1600" dirty="0" smtClean="0"/>
              <a:t>samples:</a:t>
            </a:r>
          </a:p>
          <a:p>
            <a:r>
              <a:rPr lang="en-GB" sz="1600" dirty="0" smtClean="0"/>
              <a:t> </a:t>
            </a:r>
            <a:r>
              <a:rPr lang="en-GB" sz="1600" dirty="0"/>
              <a:t>for (a) 5 and (b) 25 </a:t>
            </a:r>
            <a:r>
              <a:rPr lang="en-GB" sz="1600" dirty="0" smtClean="0"/>
              <a:t>min immersion.</a:t>
            </a:r>
            <a:endParaRPr lang="ru-RU" sz="1600" dirty="0"/>
          </a:p>
        </p:txBody>
      </p:sp>
      <p:sp>
        <p:nvSpPr>
          <p:cNvPr id="2" name="TextBox 1"/>
          <p:cNvSpPr txBox="1"/>
          <p:nvPr/>
        </p:nvSpPr>
        <p:spPr>
          <a:xfrm>
            <a:off x="539552" y="3203309"/>
            <a:ext cx="837808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formed </a:t>
            </a:r>
            <a:r>
              <a:rPr lang="en-GB" b="1" dirty="0" smtClean="0">
                <a:latin typeface="Arial" panose="020B0604020202020204" pitchFamily="34" charset="0"/>
                <a:cs typeface="Arial" panose="020B0604020202020204" pitchFamily="34" charset="0"/>
              </a:rPr>
              <a:t>PS </a:t>
            </a:r>
            <a:r>
              <a:rPr lang="en-GB" b="1" dirty="0">
                <a:latin typeface="Arial" panose="020B0604020202020204" pitchFamily="34" charset="0"/>
                <a:cs typeface="Arial" panose="020B0604020202020204" pitchFamily="34" charset="0"/>
              </a:rPr>
              <a:t>layer had the thickness of 5 µm and the porosity of 75 </a:t>
            </a:r>
            <a:r>
              <a:rPr lang="en-GB" b="1" dirty="0" smtClean="0">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pic>
        <p:nvPicPr>
          <p:cNvPr id="11" name="Рисунок 10" descr="E:\Backup WORK\WORK\SERS UV\figures\fig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717032"/>
            <a:ext cx="4233917" cy="1543518"/>
          </a:xfrm>
          <a:prstGeom prst="rect">
            <a:avLst/>
          </a:prstGeom>
          <a:noFill/>
          <a:ln>
            <a:noFill/>
          </a:ln>
        </p:spPr>
      </p:pic>
      <p:sp>
        <p:nvSpPr>
          <p:cNvPr id="9" name="TextBox 8"/>
          <p:cNvSpPr txBox="1"/>
          <p:nvPr/>
        </p:nvSpPr>
        <p:spPr>
          <a:xfrm>
            <a:off x="384212" y="5229200"/>
            <a:ext cx="4752528" cy="523220"/>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SEM </a:t>
            </a:r>
            <a:r>
              <a:rPr lang="en-GB" sz="1400" b="1" dirty="0">
                <a:latin typeface="Arial" panose="020B0604020202020204" pitchFamily="34" charset="0"/>
                <a:cs typeface="Arial" panose="020B0604020202020204" pitchFamily="34" charset="0"/>
              </a:rPr>
              <a:t>images of the samples formed by the immersion deposition of silver on </a:t>
            </a:r>
            <a:r>
              <a:rPr lang="en-GB" sz="1400" b="1" dirty="0" smtClean="0">
                <a:latin typeface="Arial" panose="020B0604020202020204" pitchFamily="34" charset="0"/>
                <a:cs typeface="Arial" panose="020B0604020202020204" pitchFamily="34" charset="0"/>
              </a:rPr>
              <a:t>PS </a:t>
            </a:r>
            <a:r>
              <a:rPr lang="en-GB" sz="1400" b="1" dirty="0">
                <a:latin typeface="Arial" panose="020B0604020202020204" pitchFamily="34" charset="0"/>
                <a:cs typeface="Arial" panose="020B0604020202020204" pitchFamily="34" charset="0"/>
              </a:rPr>
              <a:t>for (a) 5 and (b) 25 </a:t>
            </a:r>
            <a:r>
              <a:rPr lang="en-GB" sz="1400" b="1" dirty="0" smtClean="0">
                <a:latin typeface="Arial" panose="020B0604020202020204" pitchFamily="34" charset="0"/>
                <a:cs typeface="Arial" panose="020B0604020202020204" pitchFamily="34" charset="0"/>
              </a:rPr>
              <a:t>min</a:t>
            </a:r>
            <a:endParaRPr lang="ru-RU" dirty="0"/>
          </a:p>
        </p:txBody>
      </p:sp>
      <p:sp>
        <p:nvSpPr>
          <p:cNvPr id="10" name="TextBox 9"/>
          <p:cNvSpPr txBox="1"/>
          <p:nvPr/>
        </p:nvSpPr>
        <p:spPr>
          <a:xfrm>
            <a:off x="467544" y="5795936"/>
            <a:ext cx="4464496" cy="861774"/>
          </a:xfrm>
          <a:prstGeom prst="rect">
            <a:avLst/>
          </a:prstGeom>
          <a:solidFill>
            <a:schemeClr val="bg2"/>
          </a:solidFill>
        </p:spPr>
        <p:txBody>
          <a:bodyPr wrap="square" rtlCol="0">
            <a:spAutoFit/>
          </a:bodyPr>
          <a:lstStyle/>
          <a:p>
            <a:pPr algn="just"/>
            <a:r>
              <a:rPr lang="en-GB" sz="1600" dirty="0">
                <a:latin typeface="Arial" panose="020B0604020202020204" pitchFamily="34" charset="0"/>
                <a:cs typeface="Arial" panose="020B0604020202020204" pitchFamily="34" charset="0"/>
              </a:rPr>
              <a:t>The packing density of the silver particles is estimated to be 60 % after 5 min immersion and 75 % after 25 min immersion</a:t>
            </a:r>
            <a:r>
              <a:rPr lang="en-GB" dirty="0"/>
              <a:t>. </a:t>
            </a:r>
            <a:endParaRPr lang="ru-RU" dirty="0"/>
          </a:p>
        </p:txBody>
      </p:sp>
      <p:pic>
        <p:nvPicPr>
          <p:cNvPr id="14" name="Рисунок 13" descr="E:\Backup WORK\WORK\SERS UV\figures\fig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618" y="3717032"/>
            <a:ext cx="3323692" cy="2448272"/>
          </a:xfrm>
          <a:prstGeom prst="rect">
            <a:avLst/>
          </a:prstGeom>
          <a:noFill/>
          <a:ln>
            <a:solidFill>
              <a:schemeClr val="tx1"/>
            </a:solidFill>
          </a:ln>
        </p:spPr>
      </p:pic>
      <p:sp>
        <p:nvSpPr>
          <p:cNvPr id="12"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20</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9873755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4624"/>
            <a:ext cx="8712968" cy="800219"/>
          </a:xfrm>
          <a:prstGeom prst="rect">
            <a:avLst/>
          </a:prstGeom>
          <a:solidFill>
            <a:schemeClr val="tx2">
              <a:lumMod val="75000"/>
            </a:schemeClr>
          </a:solidFill>
        </p:spPr>
        <p:txBody>
          <a:bodyPr wrap="square" rtlCol="0">
            <a:spAutoFit/>
          </a:bodyPr>
          <a:lstStyle/>
          <a:p>
            <a:pPr algn="ctr"/>
            <a:r>
              <a:rPr lang="en-GB" sz="2300" b="1" dirty="0">
                <a:solidFill>
                  <a:schemeClr val="bg1"/>
                </a:solidFill>
                <a:latin typeface="Arial" panose="020B0604020202020204" pitchFamily="34" charset="0"/>
                <a:cs typeface="Arial" panose="020B0604020202020204" pitchFamily="34" charset="0"/>
              </a:rPr>
              <a:t>Phospholipid detection by surface enhanced Raman scattering </a:t>
            </a:r>
            <a:r>
              <a:rPr lang="en-GB" sz="2300" b="1" dirty="0" smtClean="0">
                <a:solidFill>
                  <a:schemeClr val="bg1"/>
                </a:solidFill>
                <a:latin typeface="Arial" panose="020B0604020202020204" pitchFamily="34" charset="0"/>
                <a:cs typeface="Arial" panose="020B0604020202020204" pitchFamily="34" charset="0"/>
              </a:rPr>
              <a:t>(SERS) using </a:t>
            </a:r>
            <a:r>
              <a:rPr lang="en-GB" sz="2300" b="1" dirty="0">
                <a:solidFill>
                  <a:schemeClr val="bg1"/>
                </a:solidFill>
                <a:latin typeface="Arial" panose="020B0604020202020204" pitchFamily="34" charset="0"/>
                <a:cs typeface="Arial" panose="020B0604020202020204" pitchFamily="34" charset="0"/>
              </a:rPr>
              <a:t>silvered porous silicon </a:t>
            </a:r>
            <a:r>
              <a:rPr lang="en-GB" sz="2300" b="1" dirty="0" smtClean="0">
                <a:solidFill>
                  <a:schemeClr val="bg1"/>
                </a:solidFill>
                <a:latin typeface="Arial" panose="020B0604020202020204" pitchFamily="34" charset="0"/>
                <a:cs typeface="Arial" panose="020B0604020202020204" pitchFamily="34" charset="0"/>
              </a:rPr>
              <a:t>substrates</a:t>
            </a:r>
            <a:endParaRPr lang="ru-RU" dirty="0">
              <a:solidFill>
                <a:schemeClr val="bg1"/>
              </a:solidFill>
            </a:endParaRPr>
          </a:p>
        </p:txBody>
      </p:sp>
      <p:sp>
        <p:nvSpPr>
          <p:cNvPr id="4" name="Скругленный прямоугольник 3"/>
          <p:cNvSpPr/>
          <p:nvPr/>
        </p:nvSpPr>
        <p:spPr>
          <a:xfrm>
            <a:off x="84891" y="2624904"/>
            <a:ext cx="8784976"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56900" y="870578"/>
            <a:ext cx="8640959" cy="1754326"/>
          </a:xfrm>
          <a:prstGeom prst="rect">
            <a:avLst/>
          </a:prstGeom>
          <a:noFill/>
        </p:spPr>
        <p:txBody>
          <a:bodyPr wrap="square" rtlCol="0">
            <a:spAutoFit/>
          </a:bodyPr>
          <a:lstStyle/>
          <a:p>
            <a:pPr marL="285750" indent="-285750" algn="just">
              <a:buFont typeface="Wingdings" panose="05000000000000000000" pitchFamily="2" charset="2"/>
              <a:buChar char="§"/>
            </a:pPr>
            <a:r>
              <a:rPr lang="de-DE" b="1" dirty="0">
                <a:latin typeface="Arial" panose="020B0604020202020204" pitchFamily="34" charset="0"/>
                <a:cs typeface="Arial" panose="020B0604020202020204" pitchFamily="34" charset="0"/>
              </a:rPr>
              <a:t>Phospholipids </a:t>
            </a:r>
            <a:r>
              <a:rPr lang="de-DE" b="1" dirty="0" err="1">
                <a:latin typeface="Arial" panose="020B0604020202020204" pitchFamily="34" charset="0"/>
                <a:cs typeface="Arial" panose="020B0604020202020204" pitchFamily="34" charset="0"/>
              </a:rPr>
              <a:t>are</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ubiquitously</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presented</a:t>
            </a:r>
            <a:r>
              <a:rPr lang="de-DE" b="1" dirty="0">
                <a:latin typeface="Arial" panose="020B0604020202020204" pitchFamily="34" charset="0"/>
                <a:cs typeface="Arial" panose="020B0604020202020204" pitchFamily="34" charset="0"/>
              </a:rPr>
              <a:t> in </a:t>
            </a:r>
            <a:r>
              <a:rPr lang="de-DE" b="1" dirty="0" err="1">
                <a:latin typeface="Arial" panose="020B0604020202020204" pitchFamily="34" charset="0"/>
                <a:cs typeface="Arial" panose="020B0604020202020204" pitchFamily="34" charset="0"/>
              </a:rPr>
              <a:t>nature</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forming</a:t>
            </a:r>
            <a:r>
              <a:rPr lang="de-DE" b="1" dirty="0">
                <a:latin typeface="Arial" panose="020B0604020202020204" pitchFamily="34" charset="0"/>
                <a:cs typeface="Arial" panose="020B0604020202020204" pitchFamily="34" charset="0"/>
              </a:rPr>
              <a:t> a </a:t>
            </a:r>
            <a:r>
              <a:rPr lang="de-DE" b="1" dirty="0" err="1">
                <a:latin typeface="Arial" panose="020B0604020202020204" pitchFamily="34" charset="0"/>
                <a:cs typeface="Arial" panose="020B0604020202020204" pitchFamily="34" charset="0"/>
              </a:rPr>
              <a:t>bilayer</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of</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the</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cell</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membranes</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of</a:t>
            </a:r>
            <a:r>
              <a:rPr lang="de-DE" b="1" dirty="0">
                <a:latin typeface="Arial" panose="020B0604020202020204" pitchFamily="34" charset="0"/>
                <a:cs typeface="Arial" panose="020B0604020202020204" pitchFamily="34" charset="0"/>
              </a:rPr>
              <a:t> all </a:t>
            </a:r>
            <a:r>
              <a:rPr lang="de-DE" b="1" dirty="0" err="1">
                <a:latin typeface="Arial" panose="020B0604020202020204" pitchFamily="34" charset="0"/>
                <a:cs typeface="Arial" panose="020B0604020202020204" pitchFamily="34" charset="0"/>
              </a:rPr>
              <a:t>living</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tissues</a:t>
            </a:r>
            <a:r>
              <a:rPr lang="de-DE" b="1" dirty="0">
                <a:latin typeface="Arial" panose="020B0604020202020204" pitchFamily="34" charset="0"/>
                <a:cs typeface="Arial" panose="020B0604020202020204" pitchFamily="34" charset="0"/>
              </a:rPr>
              <a:t>. </a:t>
            </a:r>
            <a:endParaRPr lang="de-DE" b="1"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de-DE" b="1" dirty="0" err="1" smtClean="0">
                <a:latin typeface="Arial" panose="020B0604020202020204" pitchFamily="34" charset="0"/>
                <a:cs typeface="Arial" panose="020B0604020202020204" pitchFamily="34" charset="0"/>
              </a:rPr>
              <a:t>Detection</a:t>
            </a:r>
            <a:r>
              <a:rPr lang="de-DE" b="1" dirty="0" smtClean="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of</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their</a:t>
            </a:r>
            <a:r>
              <a:rPr lang="de-DE" b="1" dirty="0">
                <a:latin typeface="Arial" panose="020B0604020202020204" pitchFamily="34" charset="0"/>
                <a:cs typeface="Arial" panose="020B0604020202020204" pitchFamily="34" charset="0"/>
              </a:rPr>
              <a:t> type, </a:t>
            </a:r>
            <a:r>
              <a:rPr lang="de-DE" b="1" dirty="0" err="1">
                <a:latin typeface="Arial" panose="020B0604020202020204" pitchFamily="34" charset="0"/>
                <a:cs typeface="Arial" panose="020B0604020202020204" pitchFamily="34" charset="0"/>
              </a:rPr>
              <a:t>concentration</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and</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ratio</a:t>
            </a:r>
            <a:r>
              <a:rPr lang="de-DE" b="1" dirty="0">
                <a:latin typeface="Arial" panose="020B0604020202020204" pitchFamily="34" charset="0"/>
                <a:cs typeface="Arial" panose="020B0604020202020204" pitchFamily="34" charset="0"/>
              </a:rPr>
              <a:t> in </a:t>
            </a:r>
            <a:r>
              <a:rPr lang="de-DE" b="1" dirty="0" err="1">
                <a:latin typeface="Arial" panose="020B0604020202020204" pitchFamily="34" charset="0"/>
                <a:cs typeface="Arial" panose="020B0604020202020204" pitchFamily="34" charset="0"/>
              </a:rPr>
              <a:t>physiological</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liquids</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helps</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to</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recognize</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pulmonary</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hepatic</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sclerotic</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and</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many</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other</a:t>
            </a:r>
            <a:r>
              <a:rPr lang="de-DE" b="1" dirty="0">
                <a:latin typeface="Arial" panose="020B0604020202020204" pitchFamily="34" charset="0"/>
                <a:cs typeface="Arial" panose="020B0604020202020204" pitchFamily="34" charset="0"/>
              </a:rPr>
              <a:t> </a:t>
            </a:r>
            <a:r>
              <a:rPr lang="de-DE" b="1" dirty="0" err="1" smtClean="0">
                <a:latin typeface="Arial" panose="020B0604020202020204" pitchFamily="34" charset="0"/>
                <a:cs typeface="Arial" panose="020B0604020202020204" pitchFamily="34" charset="0"/>
              </a:rPr>
              <a:t>diseases</a:t>
            </a:r>
            <a:r>
              <a:rPr lang="de-DE" b="1" dirty="0" smtClean="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
            </a:pPr>
            <a:r>
              <a:rPr lang="de-DE" b="1" u="sng" dirty="0" smtClean="0">
                <a:latin typeface="Arial" panose="020B0604020202020204" pitchFamily="34" charset="0"/>
                <a:cs typeface="Arial" panose="020B0604020202020204" pitchFamily="34" charset="0"/>
              </a:rPr>
              <a:t>Thus </a:t>
            </a:r>
            <a:r>
              <a:rPr lang="de-DE" b="1" u="sng" dirty="0" err="1">
                <a:latin typeface="Arial" panose="020B0604020202020204" pitchFamily="34" charset="0"/>
                <a:cs typeface="Arial" panose="020B0604020202020204" pitchFamily="34" charset="0"/>
              </a:rPr>
              <a:t>sensitivity</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of</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the</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detection</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technique</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plays</a:t>
            </a:r>
            <a:r>
              <a:rPr lang="de-DE" b="1" u="sng" dirty="0">
                <a:latin typeface="Arial" panose="020B0604020202020204" pitchFamily="34" charset="0"/>
                <a:cs typeface="Arial" panose="020B0604020202020204" pitchFamily="34" charset="0"/>
              </a:rPr>
              <a:t> an </a:t>
            </a:r>
            <a:r>
              <a:rPr lang="de-DE" b="1" u="sng" dirty="0" err="1">
                <a:latin typeface="Arial" panose="020B0604020202020204" pitchFamily="34" charset="0"/>
                <a:cs typeface="Arial" panose="020B0604020202020204" pitchFamily="34" charset="0"/>
              </a:rPr>
              <a:t>important</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role</a:t>
            </a:r>
            <a:r>
              <a:rPr lang="de-DE" b="1" u="sng" dirty="0">
                <a:latin typeface="Arial" panose="020B0604020202020204" pitchFamily="34" charset="0"/>
                <a:cs typeface="Arial" panose="020B0604020202020204" pitchFamily="34" charset="0"/>
              </a:rPr>
              <a:t> in </a:t>
            </a:r>
            <a:r>
              <a:rPr lang="de-DE" b="1" u="sng" dirty="0" err="1">
                <a:latin typeface="Arial" panose="020B0604020202020204" pitchFamily="34" charset="0"/>
                <a:cs typeface="Arial" panose="020B0604020202020204" pitchFamily="34" charset="0"/>
              </a:rPr>
              <a:t>early</a:t>
            </a:r>
            <a:r>
              <a:rPr lang="de-DE" b="1" u="sng" dirty="0">
                <a:latin typeface="Arial" panose="020B0604020202020204" pitchFamily="34" charset="0"/>
                <a:cs typeface="Arial" panose="020B0604020202020204" pitchFamily="34" charset="0"/>
              </a:rPr>
              <a:t> </a:t>
            </a:r>
            <a:r>
              <a:rPr lang="de-DE" b="1" u="sng" dirty="0" err="1">
                <a:latin typeface="Arial" panose="020B0604020202020204" pitchFamily="34" charset="0"/>
                <a:cs typeface="Arial" panose="020B0604020202020204" pitchFamily="34" charset="0"/>
              </a:rPr>
              <a:t>diagnostics</a:t>
            </a:r>
            <a:r>
              <a:rPr lang="de-DE" b="1" dirty="0">
                <a:latin typeface="Arial" panose="020B0604020202020204" pitchFamily="34" charset="0"/>
                <a:cs typeface="Arial" panose="020B0604020202020204" pitchFamily="34" charset="0"/>
              </a:rPr>
              <a:t>. </a:t>
            </a:r>
            <a:endParaRPr lang="ru-RU" b="1" dirty="0">
              <a:latin typeface="Arial" panose="020B0604020202020204" pitchFamily="34" charset="0"/>
              <a:cs typeface="Arial" panose="020B0604020202020204" pitchFamily="34" charset="0"/>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438379" y="2780929"/>
            <a:ext cx="3276221" cy="2376264"/>
          </a:xfrm>
          <a:prstGeom prst="rect">
            <a:avLst/>
          </a:prstGeom>
          <a:ln>
            <a:solidFill>
              <a:schemeClr val="tx1"/>
            </a:solidFill>
          </a:ln>
        </p:spPr>
      </p:pic>
      <p:sp>
        <p:nvSpPr>
          <p:cNvPr id="7" name="TextBox 6"/>
          <p:cNvSpPr txBox="1"/>
          <p:nvPr/>
        </p:nvSpPr>
        <p:spPr>
          <a:xfrm>
            <a:off x="157045" y="5157193"/>
            <a:ext cx="3838891" cy="523220"/>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SERS </a:t>
            </a:r>
            <a:r>
              <a:rPr lang="en-GB" sz="1400" b="1" dirty="0">
                <a:latin typeface="Arial" panose="020B0604020202020204" pitchFamily="34" charset="0"/>
                <a:cs typeface="Arial" panose="020B0604020202020204" pitchFamily="34" charset="0"/>
              </a:rPr>
              <a:t>spectra of (a) 10</a:t>
            </a:r>
            <a:r>
              <a:rPr lang="en-GB" sz="1400" b="1" baseline="30000" dirty="0">
                <a:latin typeface="Arial" panose="020B0604020202020204" pitchFamily="34" charset="0"/>
                <a:cs typeface="Arial" panose="020B0604020202020204" pitchFamily="34" charset="0"/>
              </a:rPr>
              <a:t>-6</a:t>
            </a:r>
            <a:r>
              <a:rPr lang="en-GB" sz="1400" b="1" dirty="0">
                <a:latin typeface="Arial" panose="020B0604020202020204" pitchFamily="34" charset="0"/>
                <a:cs typeface="Arial" panose="020B0604020202020204" pitchFamily="34" charset="0"/>
              </a:rPr>
              <a:t> M and (b) 10</a:t>
            </a:r>
            <a:r>
              <a:rPr lang="en-GB" sz="1400" b="1" baseline="30000" dirty="0">
                <a:latin typeface="Arial" panose="020B0604020202020204" pitchFamily="34" charset="0"/>
                <a:cs typeface="Arial" panose="020B0604020202020204" pitchFamily="34" charset="0"/>
              </a:rPr>
              <a:t>-15</a:t>
            </a:r>
            <a:r>
              <a:rPr lang="en-GB" sz="1400" b="1" dirty="0">
                <a:latin typeface="Arial" panose="020B0604020202020204" pitchFamily="34" charset="0"/>
                <a:cs typeface="Arial" panose="020B0604020202020204" pitchFamily="34" charset="0"/>
              </a:rPr>
              <a:t> M </a:t>
            </a:r>
            <a:r>
              <a:rPr lang="en-GB" sz="1400" b="1" dirty="0" smtClean="0">
                <a:latin typeface="Arial" panose="020B0604020202020204" pitchFamily="34" charset="0"/>
                <a:cs typeface="Arial" panose="020B0604020202020204" pitchFamily="34" charset="0"/>
              </a:rPr>
              <a:t>    </a:t>
            </a:r>
          </a:p>
          <a:p>
            <a:pPr algn="ctr"/>
            <a:r>
              <a:rPr lang="en-GB" sz="1400" b="1" dirty="0" smtClean="0">
                <a:latin typeface="Arial" panose="020B0604020202020204" pitchFamily="34" charset="0"/>
                <a:cs typeface="Arial" panose="020B0604020202020204" pitchFamily="34" charset="0"/>
              </a:rPr>
              <a:t>R6G collected </a:t>
            </a:r>
            <a:r>
              <a:rPr lang="en-GB" sz="1400" b="1" dirty="0">
                <a:latin typeface="Arial" panose="020B0604020202020204" pitchFamily="34" charset="0"/>
                <a:cs typeface="Arial" panose="020B0604020202020204" pitchFamily="34" charset="0"/>
              </a:rPr>
              <a:t>at the 532 nm wavelength</a:t>
            </a:r>
            <a:r>
              <a:rPr lang="en-GB" sz="1400" b="1" dirty="0" smtClean="0">
                <a:latin typeface="Arial" panose="020B0604020202020204" pitchFamily="34" charset="0"/>
                <a:cs typeface="Arial" panose="020B0604020202020204" pitchFamily="34" charset="0"/>
              </a:rPr>
              <a:t>.</a:t>
            </a:r>
            <a:endParaRPr lang="ru-RU" sz="1400" b="1" dirty="0">
              <a:latin typeface="Arial" panose="020B0604020202020204" pitchFamily="34" charset="0"/>
              <a:cs typeface="Arial" panose="020B0604020202020204" pitchFamily="34" charset="0"/>
            </a:endParaRPr>
          </a:p>
        </p:txBody>
      </p:sp>
      <p:sp>
        <p:nvSpPr>
          <p:cNvPr id="8" name="TextBox 7"/>
          <p:cNvSpPr txBox="1"/>
          <p:nvPr/>
        </p:nvSpPr>
        <p:spPr>
          <a:xfrm>
            <a:off x="179512" y="5694658"/>
            <a:ext cx="3629039" cy="1015663"/>
          </a:xfrm>
          <a:prstGeom prst="rect">
            <a:avLst/>
          </a:prstGeom>
          <a:solidFill>
            <a:schemeClr val="accent1">
              <a:lumMod val="20000"/>
              <a:lumOff val="80000"/>
              <a:alpha val="65000"/>
            </a:schemeClr>
          </a:solidFill>
        </p:spPr>
        <p:txBody>
          <a:bodyPr wrap="square" rtlCol="0">
            <a:spAutoFit/>
          </a:bodyPr>
          <a:lstStyle/>
          <a:p>
            <a:pPr algn="just"/>
            <a:r>
              <a:rPr lang="de-DE" sz="1200" b="1" dirty="0" smtClean="0">
                <a:latin typeface="Arial" panose="020B0604020202020204" pitchFamily="34" charset="0"/>
                <a:cs typeface="Arial" panose="020B0604020202020204" pitchFamily="34" charset="0"/>
              </a:rPr>
              <a:t>8 </a:t>
            </a:r>
            <a:r>
              <a:rPr lang="de-DE" sz="1200" b="1" dirty="0">
                <a:latin typeface="Arial" panose="020B0604020202020204" pitchFamily="34" charset="0"/>
                <a:cs typeface="Arial" panose="020B0604020202020204" pitchFamily="34" charset="0"/>
              </a:rPr>
              <a:t>Raman </a:t>
            </a:r>
            <a:r>
              <a:rPr lang="de-DE" sz="1200" b="1" dirty="0" err="1" smtClean="0">
                <a:latin typeface="Arial" panose="020B0604020202020204" pitchFamily="34" charset="0"/>
                <a:cs typeface="Arial" panose="020B0604020202020204" pitchFamily="34" charset="0"/>
              </a:rPr>
              <a:t>signals</a:t>
            </a:r>
            <a:r>
              <a:rPr lang="de-DE" sz="1200" b="1" dirty="0" smtClean="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are</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observed</a:t>
            </a:r>
            <a:r>
              <a:rPr lang="de-DE" sz="1200" b="1" dirty="0">
                <a:latin typeface="Arial" panose="020B0604020202020204" pitchFamily="34" charset="0"/>
                <a:cs typeface="Arial" panose="020B0604020202020204" pitchFamily="34" charset="0"/>
              </a:rPr>
              <a:t> at 613 cm</a:t>
            </a:r>
            <a:r>
              <a:rPr lang="de-DE" sz="1200" b="1" baseline="30000" dirty="0">
                <a:latin typeface="Arial" panose="020B0604020202020204" pitchFamily="34" charset="0"/>
                <a:cs typeface="Arial" panose="020B0604020202020204" pitchFamily="34" charset="0"/>
              </a:rPr>
              <a:t>–1</a:t>
            </a:r>
            <a:r>
              <a:rPr lang="de-DE" sz="1200" b="1" dirty="0">
                <a:latin typeface="Arial" panose="020B0604020202020204" pitchFamily="34" charset="0"/>
                <a:cs typeface="Arial" panose="020B0604020202020204" pitchFamily="34" charset="0"/>
              </a:rPr>
              <a:t> </a:t>
            </a:r>
            <a:r>
              <a:rPr lang="de-DE" sz="1200" b="1" dirty="0" smtClean="0">
                <a:latin typeface="Arial" panose="020B0604020202020204" pitchFamily="34" charset="0"/>
                <a:cs typeface="Arial" panose="020B0604020202020204" pitchFamily="34" charset="0"/>
              </a:rPr>
              <a:t>             (</a:t>
            </a:r>
            <a:r>
              <a:rPr lang="de-DE" sz="1200" b="1" dirty="0">
                <a:latin typeface="Arial" panose="020B0604020202020204" pitchFamily="34" charset="0"/>
                <a:cs typeface="Arial" panose="020B0604020202020204" pitchFamily="34" charset="0"/>
              </a:rPr>
              <a:t>C-C-C ring </a:t>
            </a:r>
            <a:r>
              <a:rPr lang="de-DE" sz="1200" b="1" dirty="0" err="1">
                <a:latin typeface="Arial" panose="020B0604020202020204" pitchFamily="34" charset="0"/>
                <a:cs typeface="Arial" panose="020B0604020202020204" pitchFamily="34" charset="0"/>
              </a:rPr>
              <a:t>ip</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bend</a:t>
            </a:r>
            <a:r>
              <a:rPr lang="de-DE" sz="1200" b="1" dirty="0">
                <a:latin typeface="Arial" panose="020B0604020202020204" pitchFamily="34" charset="0"/>
                <a:cs typeface="Arial" panose="020B0604020202020204" pitchFamily="34" charset="0"/>
              </a:rPr>
              <a:t>), 772 cm</a:t>
            </a:r>
            <a:r>
              <a:rPr lang="de-DE" sz="1200" b="1" baseline="30000" dirty="0">
                <a:latin typeface="Arial" panose="020B0604020202020204" pitchFamily="34" charset="0"/>
                <a:cs typeface="Arial" panose="020B0604020202020204" pitchFamily="34" charset="0"/>
              </a:rPr>
              <a:t>–1</a:t>
            </a:r>
            <a:r>
              <a:rPr lang="de-DE" sz="1200" b="1" dirty="0">
                <a:latin typeface="Arial" panose="020B0604020202020204" pitchFamily="34" charset="0"/>
                <a:cs typeface="Arial" panose="020B0604020202020204" pitchFamily="34" charset="0"/>
              </a:rPr>
              <a:t> (out </a:t>
            </a:r>
            <a:r>
              <a:rPr lang="de-DE" sz="1200" b="1" dirty="0" err="1">
                <a:latin typeface="Arial" panose="020B0604020202020204" pitchFamily="34" charset="0"/>
                <a:cs typeface="Arial" panose="020B0604020202020204" pitchFamily="34" charset="0"/>
              </a:rPr>
              <a:t>of</a:t>
            </a:r>
            <a:r>
              <a:rPr lang="de-DE" sz="1200" b="1" dirty="0">
                <a:latin typeface="Arial" panose="020B0604020202020204" pitchFamily="34" charset="0"/>
                <a:cs typeface="Arial" panose="020B0604020202020204" pitchFamily="34" charset="0"/>
              </a:rPr>
              <a:t> plane </a:t>
            </a:r>
            <a:r>
              <a:rPr lang="de-DE" sz="1200" b="1" dirty="0" err="1">
                <a:latin typeface="Arial" panose="020B0604020202020204" pitchFamily="34" charset="0"/>
                <a:cs typeface="Arial" panose="020B0604020202020204" pitchFamily="34" charset="0"/>
              </a:rPr>
              <a:t>bend</a:t>
            </a:r>
            <a:r>
              <a:rPr lang="de-DE" sz="1200" b="1" dirty="0">
                <a:latin typeface="Arial" panose="020B0604020202020204" pitchFamily="34" charset="0"/>
                <a:cs typeface="Arial" panose="020B0604020202020204" pitchFamily="34" charset="0"/>
              </a:rPr>
              <a:t>), 1185 cm</a:t>
            </a:r>
            <a:r>
              <a:rPr lang="de-DE" sz="1200" b="1" baseline="30000" dirty="0">
                <a:latin typeface="Arial" panose="020B0604020202020204" pitchFamily="34" charset="0"/>
                <a:cs typeface="Arial" panose="020B0604020202020204" pitchFamily="34" charset="0"/>
              </a:rPr>
              <a:t>–1</a:t>
            </a:r>
            <a:r>
              <a:rPr lang="de-DE" sz="1200" b="1" dirty="0">
                <a:latin typeface="Arial" panose="020B0604020202020204" pitchFamily="34" charset="0"/>
                <a:cs typeface="Arial" panose="020B0604020202020204" pitchFamily="34" charset="0"/>
              </a:rPr>
              <a:t> (C-H </a:t>
            </a:r>
            <a:r>
              <a:rPr lang="de-DE" sz="1200" b="1" dirty="0" err="1">
                <a:latin typeface="Arial" panose="020B0604020202020204" pitchFamily="34" charset="0"/>
                <a:cs typeface="Arial" panose="020B0604020202020204" pitchFamily="34" charset="0"/>
              </a:rPr>
              <a:t>ip</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bend</a:t>
            </a:r>
            <a:r>
              <a:rPr lang="de-DE" sz="1200" b="1" dirty="0">
                <a:latin typeface="Arial" panose="020B0604020202020204" pitchFamily="34" charset="0"/>
                <a:cs typeface="Arial" panose="020B0604020202020204" pitchFamily="34" charset="0"/>
              </a:rPr>
              <a:t>), 1311 cm</a:t>
            </a:r>
            <a:r>
              <a:rPr lang="de-DE" sz="1200" b="1" baseline="30000" dirty="0">
                <a:latin typeface="Arial" panose="020B0604020202020204" pitchFamily="34" charset="0"/>
                <a:cs typeface="Arial" panose="020B0604020202020204" pitchFamily="34" charset="0"/>
              </a:rPr>
              <a:t>–1</a:t>
            </a:r>
            <a:r>
              <a:rPr lang="de-DE" sz="1200" b="1" dirty="0">
                <a:latin typeface="Arial" panose="020B0604020202020204" pitchFamily="34" charset="0"/>
                <a:cs typeface="Arial" panose="020B0604020202020204" pitchFamily="34" charset="0"/>
              </a:rPr>
              <a:t> (C-O-C </a:t>
            </a:r>
            <a:r>
              <a:rPr lang="de-DE" sz="1200" b="1" dirty="0" err="1">
                <a:latin typeface="Arial" panose="020B0604020202020204" pitchFamily="34" charset="0"/>
                <a:cs typeface="Arial" panose="020B0604020202020204" pitchFamily="34" charset="0"/>
              </a:rPr>
              <a:t>stretch</a:t>
            </a:r>
            <a:r>
              <a:rPr lang="de-DE" sz="1200" b="1" dirty="0">
                <a:latin typeface="Arial" panose="020B0604020202020204" pitchFamily="34" charset="0"/>
                <a:cs typeface="Arial" panose="020B0604020202020204" pitchFamily="34" charset="0"/>
              </a:rPr>
              <a:t>), 1363, 1510, 1575 </a:t>
            </a:r>
            <a:r>
              <a:rPr lang="de-DE" sz="1200" b="1" dirty="0" err="1">
                <a:latin typeface="Arial" panose="020B0604020202020204" pitchFamily="34" charset="0"/>
                <a:cs typeface="Arial" panose="020B0604020202020204" pitchFamily="34" charset="0"/>
              </a:rPr>
              <a:t>and</a:t>
            </a:r>
            <a:r>
              <a:rPr lang="de-DE" sz="1200" b="1" dirty="0">
                <a:latin typeface="Arial" panose="020B0604020202020204" pitchFamily="34" charset="0"/>
                <a:cs typeface="Arial" panose="020B0604020202020204" pitchFamily="34" charset="0"/>
              </a:rPr>
              <a:t> 1650 cm</a:t>
            </a:r>
            <a:r>
              <a:rPr lang="de-DE" sz="1200" b="1" baseline="30000" dirty="0">
                <a:latin typeface="Arial" panose="020B0604020202020204" pitchFamily="34" charset="0"/>
                <a:cs typeface="Arial" panose="020B0604020202020204" pitchFamily="34" charset="0"/>
              </a:rPr>
              <a:t>–1</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aromatic</a:t>
            </a:r>
            <a:r>
              <a:rPr lang="de-DE" sz="1200" b="1" dirty="0">
                <a:latin typeface="Arial" panose="020B0604020202020204" pitchFamily="34" charset="0"/>
                <a:cs typeface="Arial" panose="020B0604020202020204" pitchFamily="34" charset="0"/>
              </a:rPr>
              <a:t> C–C </a:t>
            </a:r>
            <a:r>
              <a:rPr lang="de-DE" sz="1200" b="1" dirty="0" err="1">
                <a:latin typeface="Arial" panose="020B0604020202020204" pitchFamily="34" charset="0"/>
                <a:cs typeface="Arial" panose="020B0604020202020204" pitchFamily="34" charset="0"/>
              </a:rPr>
              <a:t>stretch</a:t>
            </a:r>
            <a:r>
              <a:rPr lang="de-DE" sz="1200" b="1" dirty="0">
                <a:latin typeface="Arial" panose="020B0604020202020204" pitchFamily="34" charset="0"/>
                <a:cs typeface="Arial" panose="020B0604020202020204" pitchFamily="34" charset="0"/>
              </a:rPr>
              <a:t>),</a:t>
            </a:r>
            <a:endParaRPr lang="ru-RU" sz="1200" b="1" dirty="0">
              <a:latin typeface="Arial" panose="020B0604020202020204" pitchFamily="34" charset="0"/>
              <a:cs typeface="Arial" panose="020B0604020202020204" pitchFamily="34" charset="0"/>
            </a:endParaRPr>
          </a:p>
        </p:txBody>
      </p:sp>
      <p:pic>
        <p:nvPicPr>
          <p:cNvPr id="10" name="Рисунок 9"/>
          <p:cNvPicPr/>
          <p:nvPr/>
        </p:nvPicPr>
        <p:blipFill rotWithShape="1">
          <a:blip r:embed="rId4" cstate="print">
            <a:extLst>
              <a:ext uri="{28A0092B-C50C-407E-A947-70E740481C1C}">
                <a14:useLocalDpi xmlns:a14="http://schemas.microsoft.com/office/drawing/2010/main" val="0"/>
              </a:ext>
            </a:extLst>
          </a:blip>
          <a:srcRect l="3174" t="8454" r="12078"/>
          <a:stretch/>
        </p:blipFill>
        <p:spPr bwMode="auto">
          <a:xfrm>
            <a:off x="3940986" y="2780928"/>
            <a:ext cx="3240360" cy="2736303"/>
          </a:xfrm>
          <a:prstGeom prst="rect">
            <a:avLst/>
          </a:prstGeom>
          <a:ln>
            <a:solidFill>
              <a:schemeClr val="tx1"/>
            </a:solidFill>
          </a:ln>
          <a:extLst>
            <a:ext uri="{53640926-AAD7-44D8-BBD7-CCE9431645EC}">
              <a14:shadowObscured xmlns:a14="http://schemas.microsoft.com/office/drawing/2010/main"/>
            </a:ext>
          </a:extLst>
        </p:spPr>
      </p:pic>
      <p:sp>
        <p:nvSpPr>
          <p:cNvPr id="11" name="Прямоугольник 10"/>
          <p:cNvSpPr/>
          <p:nvPr/>
        </p:nvSpPr>
        <p:spPr>
          <a:xfrm>
            <a:off x="84891" y="2708920"/>
            <a:ext cx="3789642" cy="4032447"/>
          </a:xfrm>
          <a:prstGeom prst="rect">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139952" y="5517232"/>
            <a:ext cx="4860032" cy="784830"/>
          </a:xfrm>
          <a:prstGeom prst="rect">
            <a:avLst/>
          </a:prstGeom>
        </p:spPr>
        <p:txBody>
          <a:bodyPr wrap="square">
            <a:spAutoFit/>
          </a:bodyPr>
          <a:lstStyle/>
          <a:p>
            <a:r>
              <a:rPr lang="de-DE" sz="1500" b="1" dirty="0" smtClean="0">
                <a:latin typeface="Arial" panose="020B0604020202020204" pitchFamily="34" charset="0"/>
                <a:cs typeface="Arial" panose="020B0604020202020204" pitchFamily="34" charset="0"/>
              </a:rPr>
              <a:t>SERS </a:t>
            </a:r>
            <a:r>
              <a:rPr lang="de-DE" sz="1500" b="1" dirty="0">
                <a:latin typeface="Arial" panose="020B0604020202020204" pitchFamily="34" charset="0"/>
                <a:cs typeface="Arial" panose="020B0604020202020204" pitchFamily="34" charset="0"/>
              </a:rPr>
              <a:t>(a, b, c)</a:t>
            </a:r>
            <a:r>
              <a:rPr lang="de-DE" sz="1500" b="1" dirty="0" smtClean="0">
                <a:latin typeface="Arial" panose="020B0604020202020204" pitchFamily="34" charset="0"/>
                <a:cs typeface="Arial" panose="020B0604020202020204" pitchFamily="34" charset="0"/>
              </a:rPr>
              <a:t> </a:t>
            </a:r>
            <a:r>
              <a:rPr lang="de-DE" sz="1500" b="1" dirty="0" err="1">
                <a:latin typeface="Arial" panose="020B0604020202020204" pitchFamily="34" charset="0"/>
                <a:cs typeface="Arial" panose="020B0604020202020204" pitchFamily="34" charset="0"/>
              </a:rPr>
              <a:t>and</a:t>
            </a:r>
            <a:r>
              <a:rPr lang="de-DE" sz="1500" b="1" dirty="0">
                <a:latin typeface="Arial" panose="020B0604020202020204" pitchFamily="34" charset="0"/>
                <a:cs typeface="Arial" panose="020B0604020202020204" pitchFamily="34" charset="0"/>
              </a:rPr>
              <a:t> </a:t>
            </a:r>
            <a:r>
              <a:rPr lang="de-DE" sz="1500" b="1" dirty="0" smtClean="0">
                <a:latin typeface="Arial" panose="020B0604020202020204" pitchFamily="34" charset="0"/>
                <a:cs typeface="Arial" panose="020B0604020202020204" pitchFamily="34" charset="0"/>
              </a:rPr>
              <a:t>Raman </a:t>
            </a:r>
            <a:r>
              <a:rPr lang="de-DE" sz="1500" b="1" dirty="0">
                <a:latin typeface="Arial" panose="020B0604020202020204" pitchFamily="34" charset="0"/>
                <a:cs typeface="Arial" panose="020B0604020202020204" pitchFamily="34" charset="0"/>
              </a:rPr>
              <a:t>(d) </a:t>
            </a:r>
            <a:r>
              <a:rPr lang="de-DE" sz="1500" b="1" dirty="0" err="1" smtClean="0">
                <a:latin typeface="Arial" panose="020B0604020202020204" pitchFamily="34" charset="0"/>
                <a:cs typeface="Arial" panose="020B0604020202020204" pitchFamily="34" charset="0"/>
              </a:rPr>
              <a:t>spectra</a:t>
            </a:r>
            <a:r>
              <a:rPr lang="de-DE" sz="1500" b="1" dirty="0" smtClean="0">
                <a:latin typeface="Arial" panose="020B0604020202020204" pitchFamily="34" charset="0"/>
                <a:cs typeface="Arial" panose="020B0604020202020204" pitchFamily="34" charset="0"/>
              </a:rPr>
              <a:t> </a:t>
            </a:r>
            <a:r>
              <a:rPr lang="de-DE" sz="1500" b="1" dirty="0" err="1">
                <a:latin typeface="Arial" panose="020B0604020202020204" pitchFamily="34" charset="0"/>
                <a:cs typeface="Arial" panose="020B0604020202020204" pitchFamily="34" charset="0"/>
              </a:rPr>
              <a:t>of</a:t>
            </a:r>
            <a:r>
              <a:rPr lang="de-DE" sz="1500" b="1" dirty="0">
                <a:latin typeface="Arial" panose="020B0604020202020204" pitchFamily="34" charset="0"/>
                <a:cs typeface="Arial" panose="020B0604020202020204" pitchFamily="34" charset="0"/>
              </a:rPr>
              <a:t> (a) 10</a:t>
            </a:r>
            <a:r>
              <a:rPr lang="de-DE" sz="1500" b="1" baseline="30000" dirty="0">
                <a:latin typeface="Arial" panose="020B0604020202020204" pitchFamily="34" charset="0"/>
                <a:cs typeface="Arial" panose="020B0604020202020204" pitchFamily="34" charset="0"/>
              </a:rPr>
              <a:t>-6</a:t>
            </a:r>
            <a:r>
              <a:rPr lang="de-DE" sz="1500" b="1" dirty="0">
                <a:latin typeface="Arial" panose="020B0604020202020204" pitchFamily="34" charset="0"/>
                <a:cs typeface="Arial" panose="020B0604020202020204" pitchFamily="34" charset="0"/>
              </a:rPr>
              <a:t> M, (b) 10</a:t>
            </a:r>
            <a:r>
              <a:rPr lang="de-DE" sz="1500" b="1" baseline="30000" dirty="0">
                <a:latin typeface="Arial" panose="020B0604020202020204" pitchFamily="34" charset="0"/>
                <a:cs typeface="Arial" panose="020B0604020202020204" pitchFamily="34" charset="0"/>
              </a:rPr>
              <a:t>-9</a:t>
            </a:r>
            <a:r>
              <a:rPr lang="de-DE" sz="1500" b="1" dirty="0">
                <a:latin typeface="Arial" panose="020B0604020202020204" pitchFamily="34" charset="0"/>
                <a:cs typeface="Arial" panose="020B0604020202020204" pitchFamily="34" charset="0"/>
              </a:rPr>
              <a:t> M, (c) </a:t>
            </a:r>
            <a:r>
              <a:rPr lang="de-DE" sz="1500" b="1" dirty="0" smtClean="0">
                <a:latin typeface="Arial" panose="020B0604020202020204" pitchFamily="34" charset="0"/>
                <a:cs typeface="Arial" panose="020B0604020202020204" pitchFamily="34" charset="0"/>
              </a:rPr>
              <a:t>10</a:t>
            </a:r>
            <a:r>
              <a:rPr lang="de-DE" sz="1500" b="1" baseline="30000" dirty="0" smtClean="0">
                <a:latin typeface="Arial" panose="020B0604020202020204" pitchFamily="34" charset="0"/>
                <a:cs typeface="Arial" panose="020B0604020202020204" pitchFamily="34" charset="0"/>
              </a:rPr>
              <a:t>-12</a:t>
            </a:r>
            <a:r>
              <a:rPr lang="de-DE" sz="1500" b="1" dirty="0" smtClean="0">
                <a:latin typeface="Arial" panose="020B0604020202020204" pitchFamily="34" charset="0"/>
                <a:cs typeface="Arial" panose="020B0604020202020204" pitchFamily="34" charset="0"/>
              </a:rPr>
              <a:t> </a:t>
            </a:r>
            <a:r>
              <a:rPr lang="de-DE" sz="1500" b="1" dirty="0">
                <a:latin typeface="Arial" panose="020B0604020202020204" pitchFamily="34" charset="0"/>
                <a:cs typeface="Arial" panose="020B0604020202020204" pitchFamily="34" charset="0"/>
              </a:rPr>
              <a:t>M </a:t>
            </a:r>
            <a:r>
              <a:rPr lang="de-DE" sz="1500" b="1" dirty="0" err="1">
                <a:latin typeface="Arial" panose="020B0604020202020204" pitchFamily="34" charset="0"/>
                <a:cs typeface="Arial" panose="020B0604020202020204" pitchFamily="34" charset="0"/>
              </a:rPr>
              <a:t>and</a:t>
            </a:r>
            <a:r>
              <a:rPr lang="de-DE" sz="1500" b="1" dirty="0">
                <a:latin typeface="Arial" panose="020B0604020202020204" pitchFamily="34" charset="0"/>
                <a:cs typeface="Arial" panose="020B0604020202020204" pitchFamily="34" charset="0"/>
              </a:rPr>
              <a:t> (d) 10</a:t>
            </a:r>
            <a:r>
              <a:rPr lang="de-DE" sz="1500" b="1" baseline="30000" dirty="0">
                <a:latin typeface="Arial" panose="020B0604020202020204" pitchFamily="34" charset="0"/>
                <a:cs typeface="Arial" panose="020B0604020202020204" pitchFamily="34" charset="0"/>
              </a:rPr>
              <a:t>-2</a:t>
            </a:r>
            <a:r>
              <a:rPr lang="de-DE" sz="1500" b="1" dirty="0">
                <a:latin typeface="Arial" panose="020B0604020202020204" pitchFamily="34" charset="0"/>
                <a:cs typeface="Arial" panose="020B0604020202020204" pitchFamily="34" charset="0"/>
              </a:rPr>
              <a:t> M DPPC </a:t>
            </a:r>
            <a:r>
              <a:rPr lang="de-DE" sz="1500" b="1" dirty="0" err="1">
                <a:latin typeface="Arial" panose="020B0604020202020204" pitchFamily="34" charset="0"/>
                <a:cs typeface="Arial" panose="020B0604020202020204" pitchFamily="34" charset="0"/>
              </a:rPr>
              <a:t>collected</a:t>
            </a:r>
            <a:r>
              <a:rPr lang="de-DE" sz="1500" b="1" dirty="0">
                <a:latin typeface="Arial" panose="020B0604020202020204" pitchFamily="34" charset="0"/>
                <a:cs typeface="Arial" panose="020B0604020202020204" pitchFamily="34" charset="0"/>
              </a:rPr>
              <a:t> </a:t>
            </a:r>
            <a:r>
              <a:rPr lang="de-DE" sz="1500" b="1" dirty="0" smtClean="0">
                <a:latin typeface="Arial" panose="020B0604020202020204" pitchFamily="34" charset="0"/>
                <a:cs typeface="Arial" panose="020B0604020202020204" pitchFamily="34" charset="0"/>
              </a:rPr>
              <a:t>at </a:t>
            </a:r>
            <a:r>
              <a:rPr lang="de-DE" sz="1500" b="1" dirty="0" err="1">
                <a:latin typeface="Arial" panose="020B0604020202020204" pitchFamily="34" charset="0"/>
                <a:cs typeface="Arial" panose="020B0604020202020204" pitchFamily="34" charset="0"/>
              </a:rPr>
              <a:t>the</a:t>
            </a:r>
            <a:r>
              <a:rPr lang="de-DE" sz="1500" b="1" dirty="0">
                <a:latin typeface="Arial" panose="020B0604020202020204" pitchFamily="34" charset="0"/>
                <a:cs typeface="Arial" panose="020B0604020202020204" pitchFamily="34" charset="0"/>
              </a:rPr>
              <a:t> 532 </a:t>
            </a:r>
            <a:r>
              <a:rPr lang="de-DE" sz="1500" b="1" dirty="0" err="1">
                <a:latin typeface="Arial" panose="020B0604020202020204" pitchFamily="34" charset="0"/>
                <a:cs typeface="Arial" panose="020B0604020202020204" pitchFamily="34" charset="0"/>
              </a:rPr>
              <a:t>nm</a:t>
            </a:r>
            <a:r>
              <a:rPr lang="de-DE" sz="1500" b="1" dirty="0">
                <a:latin typeface="Arial" panose="020B0604020202020204" pitchFamily="34" charset="0"/>
                <a:cs typeface="Arial" panose="020B0604020202020204" pitchFamily="34" charset="0"/>
              </a:rPr>
              <a:t> </a:t>
            </a:r>
            <a:r>
              <a:rPr lang="de-DE" sz="1500" b="1" dirty="0" err="1">
                <a:latin typeface="Arial" panose="020B0604020202020204" pitchFamily="34" charset="0"/>
                <a:cs typeface="Arial" panose="020B0604020202020204" pitchFamily="34" charset="0"/>
              </a:rPr>
              <a:t>wavelength</a:t>
            </a:r>
            <a:r>
              <a:rPr lang="de-DE" sz="1500" b="1" dirty="0">
                <a:latin typeface="Arial" panose="020B0604020202020204" pitchFamily="34" charset="0"/>
                <a:cs typeface="Arial" panose="020B0604020202020204" pitchFamily="34" charset="0"/>
              </a:rPr>
              <a:t>.</a:t>
            </a:r>
            <a:endParaRPr lang="ru-RU" sz="1500" b="1" dirty="0">
              <a:latin typeface="Arial" panose="020B0604020202020204" pitchFamily="34" charset="0"/>
              <a:cs typeface="Arial" panose="020B0604020202020204"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226599922"/>
              </p:ext>
            </p:extLst>
          </p:nvPr>
        </p:nvGraphicFramePr>
        <p:xfrm>
          <a:off x="7286644" y="2786058"/>
          <a:ext cx="1643074" cy="2733647"/>
        </p:xfrm>
        <a:graphic>
          <a:graphicData uri="http://schemas.openxmlformats.org/drawingml/2006/table">
            <a:tbl>
              <a:tblPr firstRow="1" firstCol="1" bandRow="1">
                <a:tableStyleId>{5C22544A-7EE6-4342-B048-85BDC9FD1C3A}</a:tableStyleId>
              </a:tblPr>
              <a:tblGrid>
                <a:gridCol w="746870"/>
                <a:gridCol w="896204"/>
              </a:tblGrid>
              <a:tr h="500066">
                <a:tc>
                  <a:txBody>
                    <a:bodyPr/>
                    <a:lstStyle/>
                    <a:p>
                      <a:pPr algn="ctr">
                        <a:lnSpc>
                          <a:spcPct val="115000"/>
                        </a:lnSpc>
                        <a:spcAft>
                          <a:spcPts val="0"/>
                        </a:spcAft>
                      </a:pPr>
                      <a:r>
                        <a:rPr lang="en-US" sz="1100" dirty="0" smtClean="0">
                          <a:effectLst/>
                        </a:rPr>
                        <a:t>Wave-number</a:t>
                      </a:r>
                      <a:endParaRPr lang="ru-RU" sz="1100" dirty="0">
                        <a:effectLst/>
                      </a:endParaRPr>
                    </a:p>
                    <a:p>
                      <a:pPr algn="ctr">
                        <a:lnSpc>
                          <a:spcPct val="115000"/>
                        </a:lnSpc>
                        <a:spcAft>
                          <a:spcPts val="0"/>
                        </a:spcAft>
                      </a:pPr>
                      <a:r>
                        <a:rPr lang="en-US" sz="1100" dirty="0">
                          <a:effectLst/>
                        </a:rPr>
                        <a:t>(cm</a:t>
                      </a:r>
                      <a:r>
                        <a:rPr lang="en-US" sz="1100" baseline="30000" dirty="0">
                          <a:effectLst/>
                        </a:rPr>
                        <a:t>-1</a:t>
                      </a:r>
                      <a:r>
                        <a:rPr lang="en-US" sz="1100" dirty="0">
                          <a:effectLst/>
                        </a:rPr>
                        <a:t>)</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a:effectLst/>
                        </a:rPr>
                        <a:t>Assignment</a:t>
                      </a:r>
                      <a:endParaRPr lang="ru-RU" sz="1100" dirty="0">
                        <a:effectLst/>
                        <a:latin typeface="Calibri"/>
                        <a:ea typeface="Times New Roman"/>
                        <a:cs typeface="Times New Roman"/>
                      </a:endParaRPr>
                    </a:p>
                  </a:txBody>
                  <a:tcPr marL="68580" marR="68580" marT="0" marB="0" anchor="ctr" anchorCtr="1">
                    <a:solidFill>
                      <a:schemeClr val="accent1">
                        <a:lumMod val="75000"/>
                      </a:schemeClr>
                    </a:solidFill>
                  </a:tcPr>
                </a:tc>
              </a:tr>
              <a:tr h="163442">
                <a:tc>
                  <a:txBody>
                    <a:bodyPr/>
                    <a:lstStyle/>
                    <a:p>
                      <a:pPr algn="ctr">
                        <a:lnSpc>
                          <a:spcPct val="115000"/>
                        </a:lnSpc>
                        <a:spcAft>
                          <a:spcPts val="0"/>
                        </a:spcAft>
                      </a:pPr>
                      <a:r>
                        <a:rPr lang="ru-RU" sz="1100" dirty="0" smtClean="0">
                          <a:effectLst/>
                        </a:rPr>
                        <a:t>718</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smtClean="0">
                          <a:effectLst/>
                        </a:rPr>
                        <a:t>C‒N </a:t>
                      </a:r>
                      <a:r>
                        <a:rPr lang="ru-RU" sz="1100" dirty="0" smtClean="0">
                          <a:effectLst/>
                        </a:rPr>
                        <a:t> </a:t>
                      </a:r>
                      <a:r>
                        <a:rPr lang="en-US" sz="1100" dirty="0" smtClean="0">
                          <a:effectLst/>
                        </a:rPr>
                        <a:t>str.</a:t>
                      </a:r>
                      <a:endParaRPr lang="ru-RU" sz="1100" dirty="0">
                        <a:effectLst/>
                        <a:latin typeface="Calibri"/>
                        <a:ea typeface="Times New Roman"/>
                        <a:cs typeface="Times New Roman"/>
                      </a:endParaRPr>
                    </a:p>
                  </a:txBody>
                  <a:tcPr marL="68580" marR="68580" marT="0" marB="0"/>
                </a:tc>
              </a:tr>
              <a:tr h="284221">
                <a:tc>
                  <a:txBody>
                    <a:bodyPr/>
                    <a:lstStyle/>
                    <a:p>
                      <a:pPr algn="ctr">
                        <a:lnSpc>
                          <a:spcPct val="115000"/>
                        </a:lnSpc>
                        <a:spcAft>
                          <a:spcPts val="0"/>
                        </a:spcAft>
                      </a:pPr>
                      <a:r>
                        <a:rPr lang="en-US" sz="1100" dirty="0" smtClean="0">
                          <a:effectLst/>
                        </a:rPr>
                        <a:t>769</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a:effectLst/>
                        </a:rPr>
                        <a:t>O‒P‒O sym. </a:t>
                      </a:r>
                      <a:r>
                        <a:rPr lang="en-US" sz="1100" dirty="0" smtClean="0">
                          <a:effectLst/>
                        </a:rPr>
                        <a:t>str.</a:t>
                      </a:r>
                      <a:endParaRPr lang="ru-RU" sz="1100" dirty="0">
                        <a:effectLst/>
                        <a:latin typeface="Calibri"/>
                        <a:ea typeface="Times New Roman"/>
                        <a:cs typeface="Times New Roman"/>
                      </a:endParaRPr>
                    </a:p>
                  </a:txBody>
                  <a:tcPr marL="68580" marR="68580" marT="0" marB="0"/>
                </a:tc>
              </a:tr>
              <a:tr h="158302">
                <a:tc>
                  <a:txBody>
                    <a:bodyPr/>
                    <a:lstStyle/>
                    <a:p>
                      <a:pPr algn="ctr">
                        <a:lnSpc>
                          <a:spcPct val="115000"/>
                        </a:lnSpc>
                        <a:spcAft>
                          <a:spcPts val="0"/>
                        </a:spcAft>
                      </a:pPr>
                      <a:r>
                        <a:rPr lang="en-US" sz="1100" dirty="0" smtClean="0">
                          <a:effectLst/>
                        </a:rPr>
                        <a:t>869</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smtClean="0">
                          <a:effectLst/>
                        </a:rPr>
                        <a:t>trans C‒C str.</a:t>
                      </a:r>
                      <a:endParaRPr lang="ru-RU" sz="1100" dirty="0">
                        <a:effectLst/>
                        <a:latin typeface="+mn-lt"/>
                        <a:ea typeface="Times New Roman"/>
                        <a:cs typeface="Times New Roman"/>
                      </a:endParaRPr>
                    </a:p>
                  </a:txBody>
                  <a:tcPr marL="68580" marR="68580" marT="0" marB="0"/>
                </a:tc>
              </a:tr>
              <a:tr h="136205">
                <a:tc>
                  <a:txBody>
                    <a:bodyPr/>
                    <a:lstStyle/>
                    <a:p>
                      <a:pPr algn="ctr">
                        <a:lnSpc>
                          <a:spcPct val="115000"/>
                        </a:lnSpc>
                        <a:spcAft>
                          <a:spcPts val="0"/>
                        </a:spcAft>
                      </a:pPr>
                      <a:r>
                        <a:rPr lang="en-US" sz="1100" dirty="0" smtClean="0">
                          <a:effectLst/>
                        </a:rPr>
                        <a:t>957</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smtClean="0">
                          <a:effectLst/>
                        </a:rPr>
                        <a:t>P‒O sym. str.</a:t>
                      </a:r>
                      <a:endParaRPr lang="ru-RU" sz="1100" dirty="0">
                        <a:effectLst/>
                        <a:latin typeface="Calibri"/>
                        <a:ea typeface="Times New Roman"/>
                        <a:cs typeface="Times New Roman"/>
                      </a:endParaRPr>
                    </a:p>
                  </a:txBody>
                  <a:tcPr marL="68580" marR="68580" marT="0" marB="0"/>
                </a:tc>
              </a:tr>
              <a:tr h="185546">
                <a:tc>
                  <a:txBody>
                    <a:bodyPr/>
                    <a:lstStyle/>
                    <a:p>
                      <a:pPr algn="ctr">
                        <a:lnSpc>
                          <a:spcPct val="115000"/>
                        </a:lnSpc>
                        <a:spcAft>
                          <a:spcPts val="0"/>
                        </a:spcAft>
                      </a:pPr>
                      <a:r>
                        <a:rPr lang="en-US" sz="1100" dirty="0" smtClean="0">
                          <a:effectLst/>
                        </a:rPr>
                        <a:t>1065</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smtClean="0">
                          <a:effectLst/>
                        </a:rPr>
                        <a:t>trans </a:t>
                      </a:r>
                      <a:r>
                        <a:rPr lang="en-US" sz="1100" dirty="0">
                          <a:effectLst/>
                        </a:rPr>
                        <a:t>C‒C </a:t>
                      </a:r>
                      <a:r>
                        <a:rPr lang="en-US" sz="1100" dirty="0" smtClean="0">
                          <a:effectLst/>
                        </a:rPr>
                        <a:t>str.</a:t>
                      </a:r>
                      <a:endParaRPr lang="ru-RU" sz="1100" dirty="0">
                        <a:effectLst/>
                        <a:latin typeface="Calibri"/>
                        <a:ea typeface="Times New Roman"/>
                        <a:cs typeface="Times New Roman"/>
                      </a:endParaRPr>
                    </a:p>
                  </a:txBody>
                  <a:tcPr marL="68580" marR="68580" marT="0" marB="0"/>
                </a:tc>
              </a:tr>
              <a:tr h="328945">
                <a:tc>
                  <a:txBody>
                    <a:bodyPr/>
                    <a:lstStyle/>
                    <a:p>
                      <a:pPr algn="ctr">
                        <a:lnSpc>
                          <a:spcPct val="115000"/>
                        </a:lnSpc>
                        <a:spcAft>
                          <a:spcPts val="0"/>
                        </a:spcAft>
                      </a:pPr>
                      <a:r>
                        <a:rPr lang="ru-RU" sz="1100" dirty="0" smtClean="0">
                          <a:effectLst/>
                        </a:rPr>
                        <a:t>109</a:t>
                      </a:r>
                      <a:r>
                        <a:rPr lang="en-US" sz="1100" dirty="0" smtClean="0">
                          <a:effectLst/>
                        </a:rPr>
                        <a:t>3</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a:effectLst/>
                        </a:rPr>
                        <a:t>g</a:t>
                      </a:r>
                      <a:r>
                        <a:rPr lang="en-US" sz="1100" dirty="0" smtClean="0">
                          <a:effectLst/>
                        </a:rPr>
                        <a:t>auche </a:t>
                      </a:r>
                      <a:r>
                        <a:rPr lang="en-US" sz="1100" dirty="0">
                          <a:effectLst/>
                        </a:rPr>
                        <a:t>C‒C </a:t>
                      </a:r>
                      <a:r>
                        <a:rPr lang="en-US" sz="1100" dirty="0" smtClean="0">
                          <a:effectLst/>
                        </a:rPr>
                        <a:t>str.</a:t>
                      </a:r>
                      <a:endParaRPr lang="ru-RU" sz="1100" dirty="0">
                        <a:effectLst/>
                        <a:latin typeface="Calibri"/>
                        <a:ea typeface="Times New Roman"/>
                        <a:cs typeface="Times New Roman"/>
                      </a:endParaRPr>
                    </a:p>
                  </a:txBody>
                  <a:tcPr marL="68580" marR="68580" marT="0" marB="0"/>
                </a:tc>
              </a:tr>
              <a:tr h="227429">
                <a:tc>
                  <a:txBody>
                    <a:bodyPr/>
                    <a:lstStyle/>
                    <a:p>
                      <a:pPr algn="ctr">
                        <a:lnSpc>
                          <a:spcPct val="115000"/>
                        </a:lnSpc>
                        <a:spcAft>
                          <a:spcPts val="0"/>
                        </a:spcAft>
                      </a:pPr>
                      <a:r>
                        <a:rPr lang="en-US" sz="1100" dirty="0" smtClean="0">
                          <a:effectLst/>
                        </a:rPr>
                        <a:t>1127</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smtClean="0">
                          <a:effectLst/>
                        </a:rPr>
                        <a:t>trans C‒C str.</a:t>
                      </a:r>
                      <a:endParaRPr lang="ru-RU" sz="1100" dirty="0">
                        <a:effectLst/>
                        <a:latin typeface="+mn-lt"/>
                        <a:ea typeface="Times New Roman"/>
                        <a:cs typeface="Times New Roman"/>
                      </a:endParaRPr>
                    </a:p>
                  </a:txBody>
                  <a:tcPr marL="68580" marR="68580" marT="0" marB="0"/>
                </a:tc>
              </a:tr>
              <a:tr h="155875">
                <a:tc>
                  <a:txBody>
                    <a:bodyPr/>
                    <a:lstStyle/>
                    <a:p>
                      <a:pPr algn="ctr">
                        <a:lnSpc>
                          <a:spcPct val="115000"/>
                        </a:lnSpc>
                        <a:spcAft>
                          <a:spcPts val="0"/>
                        </a:spcAft>
                      </a:pPr>
                      <a:r>
                        <a:rPr lang="en-US" sz="1100" dirty="0" smtClean="0">
                          <a:effectLst/>
                        </a:rPr>
                        <a:t>1297</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a:effectLst/>
                        </a:rPr>
                        <a:t>CH</a:t>
                      </a:r>
                      <a:r>
                        <a:rPr lang="en-US" sz="1100" baseline="-25000" dirty="0">
                          <a:effectLst/>
                        </a:rPr>
                        <a:t>2</a:t>
                      </a:r>
                      <a:r>
                        <a:rPr lang="en-US" sz="1100" dirty="0">
                          <a:effectLst/>
                        </a:rPr>
                        <a:t> twist</a:t>
                      </a:r>
                      <a:endParaRPr lang="ru-RU" sz="1100" dirty="0">
                        <a:effectLst/>
                        <a:latin typeface="Calibri"/>
                        <a:ea typeface="Times New Roman"/>
                        <a:cs typeface="Times New Roman"/>
                      </a:endParaRPr>
                    </a:p>
                  </a:txBody>
                  <a:tcPr marL="68580" marR="68580" marT="0" marB="0"/>
                </a:tc>
              </a:tr>
              <a:tr h="183646">
                <a:tc>
                  <a:txBody>
                    <a:bodyPr/>
                    <a:lstStyle/>
                    <a:p>
                      <a:pPr algn="ctr">
                        <a:lnSpc>
                          <a:spcPct val="115000"/>
                        </a:lnSpc>
                        <a:spcAft>
                          <a:spcPts val="0"/>
                        </a:spcAft>
                      </a:pPr>
                      <a:r>
                        <a:rPr lang="en-US" sz="1100" dirty="0" smtClean="0">
                          <a:effectLst/>
                        </a:rPr>
                        <a:t>144</a:t>
                      </a:r>
                      <a:r>
                        <a:rPr lang="ru-RU" sz="1100" smtClean="0">
                          <a:effectLst/>
                        </a:rPr>
                        <a:t>9</a:t>
                      </a:r>
                      <a:endParaRPr lang="ru-RU" sz="1100" dirty="0">
                        <a:effectLst/>
                        <a:latin typeface="Calibri"/>
                        <a:ea typeface="Times New Roman"/>
                        <a:cs typeface="Times New Roman"/>
                      </a:endParaRPr>
                    </a:p>
                  </a:txBody>
                  <a:tcPr marL="68580" marR="68580" marT="0" marB="0">
                    <a:solidFill>
                      <a:schemeClr val="accent1">
                        <a:lumMod val="75000"/>
                      </a:schemeClr>
                    </a:solidFill>
                  </a:tcPr>
                </a:tc>
                <a:tc>
                  <a:txBody>
                    <a:bodyPr/>
                    <a:lstStyle/>
                    <a:p>
                      <a:pPr algn="ctr">
                        <a:lnSpc>
                          <a:spcPct val="115000"/>
                        </a:lnSpc>
                        <a:spcAft>
                          <a:spcPts val="0"/>
                        </a:spcAft>
                      </a:pPr>
                      <a:r>
                        <a:rPr lang="en-US" sz="1100" dirty="0">
                          <a:effectLst/>
                        </a:rPr>
                        <a:t>CH</a:t>
                      </a:r>
                      <a:r>
                        <a:rPr lang="en-US" sz="1100" baseline="-25000" dirty="0">
                          <a:effectLst/>
                        </a:rPr>
                        <a:t>2 </a:t>
                      </a:r>
                      <a:r>
                        <a:rPr lang="en-US" sz="1100" dirty="0" smtClean="0">
                          <a:effectLst/>
                        </a:rPr>
                        <a:t>bend</a:t>
                      </a:r>
                      <a:endParaRPr lang="ru-RU" sz="1100" dirty="0">
                        <a:effectLst/>
                        <a:latin typeface="Calibri"/>
                        <a:ea typeface="Times New Roman"/>
                        <a:cs typeface="Times New Roman"/>
                      </a:endParaRPr>
                    </a:p>
                  </a:txBody>
                  <a:tcPr marL="68580" marR="68580" marT="0" marB="0"/>
                </a:tc>
              </a:tr>
            </a:tbl>
          </a:graphicData>
        </a:graphic>
      </p:graphicFrame>
      <p:sp>
        <p:nvSpPr>
          <p:cNvPr id="16" name="TextBox 15"/>
          <p:cNvSpPr txBox="1"/>
          <p:nvPr/>
        </p:nvSpPr>
        <p:spPr>
          <a:xfrm>
            <a:off x="4061121" y="6290430"/>
            <a:ext cx="4615335" cy="492443"/>
          </a:xfrm>
          <a:prstGeom prst="rect">
            <a:avLst/>
          </a:prstGeom>
          <a:solidFill>
            <a:schemeClr val="tx2">
              <a:lumMod val="75000"/>
            </a:schemeClr>
          </a:solidFill>
        </p:spPr>
        <p:txBody>
          <a:bodyPr wrap="square" rtlCol="0">
            <a:spAutoFit/>
          </a:bodyPr>
          <a:lstStyle/>
          <a:p>
            <a:r>
              <a:rPr lang="en-US" sz="1300" i="1" dirty="0" err="1" smtClean="0">
                <a:solidFill>
                  <a:schemeClr val="bg1"/>
                </a:solidFill>
                <a:latin typeface="Arial" panose="020B0604020202020204" pitchFamily="34" charset="0"/>
                <a:cs typeface="Arial" panose="020B0604020202020204" pitchFamily="34" charset="0"/>
              </a:rPr>
              <a:t>Arzumanyan</a:t>
            </a:r>
            <a:r>
              <a:rPr lang="en-US" sz="1300" i="1" dirty="0" smtClean="0">
                <a:solidFill>
                  <a:schemeClr val="bg1"/>
                </a:solidFill>
                <a:latin typeface="Arial" panose="020B0604020202020204" pitchFamily="34" charset="0"/>
                <a:cs typeface="Arial" panose="020B0604020202020204" pitchFamily="34" charset="0"/>
              </a:rPr>
              <a:t> G., </a:t>
            </a:r>
            <a:r>
              <a:rPr lang="en-US" sz="1300" i="1" dirty="0" err="1" smtClean="0">
                <a:solidFill>
                  <a:schemeClr val="bg1"/>
                </a:solidFill>
                <a:latin typeface="Arial" panose="020B0604020202020204" pitchFamily="34" charset="0"/>
                <a:cs typeface="Arial" panose="020B0604020202020204" pitchFamily="34" charset="0"/>
              </a:rPr>
              <a:t>Doroshkevich</a:t>
            </a:r>
            <a:r>
              <a:rPr lang="en-US" sz="1300" i="1" dirty="0" smtClean="0">
                <a:solidFill>
                  <a:schemeClr val="bg1"/>
                </a:solidFill>
                <a:latin typeface="Arial" panose="020B0604020202020204" pitchFamily="34" charset="0"/>
                <a:cs typeface="Arial" panose="020B0604020202020204" pitchFamily="34" charset="0"/>
              </a:rPr>
              <a:t> N., </a:t>
            </a:r>
            <a:r>
              <a:rPr lang="en-US" sz="1300" i="1" dirty="0" err="1" smtClean="0">
                <a:solidFill>
                  <a:schemeClr val="bg1"/>
                </a:solidFill>
                <a:latin typeface="Arial" panose="020B0604020202020204" pitchFamily="34" charset="0"/>
                <a:cs typeface="Arial" panose="020B0604020202020204" pitchFamily="34" charset="0"/>
              </a:rPr>
              <a:t>Mamatkulov</a:t>
            </a:r>
            <a:r>
              <a:rPr lang="en-US" sz="1300" i="1" dirty="0" smtClean="0">
                <a:solidFill>
                  <a:schemeClr val="bg1"/>
                </a:solidFill>
                <a:latin typeface="Arial" panose="020B0604020202020204" pitchFamily="34" charset="0"/>
                <a:cs typeface="Arial" panose="020B0604020202020204" pitchFamily="34" charset="0"/>
              </a:rPr>
              <a:t> K.,</a:t>
            </a:r>
          </a:p>
          <a:p>
            <a:r>
              <a:rPr lang="en-US" sz="1300" i="1" dirty="0" err="1" smtClean="0">
                <a:solidFill>
                  <a:schemeClr val="bg1"/>
                </a:solidFill>
                <a:latin typeface="Arial" panose="020B0604020202020204" pitchFamily="34" charset="0"/>
                <a:cs typeface="Arial" panose="020B0604020202020204" pitchFamily="34" charset="0"/>
              </a:rPr>
              <a:t>Bandarenka</a:t>
            </a:r>
            <a:r>
              <a:rPr lang="en-US" sz="1300" i="1" dirty="0" smtClean="0">
                <a:solidFill>
                  <a:schemeClr val="bg1"/>
                </a:solidFill>
                <a:latin typeface="Arial" panose="020B0604020202020204" pitchFamily="34" charset="0"/>
                <a:cs typeface="Arial" panose="020B0604020202020204" pitchFamily="34" charset="0"/>
              </a:rPr>
              <a:t> H, et al, recently </a:t>
            </a:r>
            <a:r>
              <a:rPr lang="en-US" sz="1300" i="1" dirty="0">
                <a:solidFill>
                  <a:schemeClr val="bg1"/>
                </a:solidFill>
                <a:latin typeface="Arial" panose="020B0604020202020204" pitchFamily="34" charset="0"/>
                <a:cs typeface="Arial" panose="020B0604020202020204" pitchFamily="34" charset="0"/>
              </a:rPr>
              <a:t> </a:t>
            </a:r>
            <a:r>
              <a:rPr lang="en-US" sz="1300" i="1" dirty="0" smtClean="0">
                <a:solidFill>
                  <a:schemeClr val="bg1"/>
                </a:solidFill>
                <a:latin typeface="Arial" panose="020B0604020202020204" pitchFamily="34" charset="0"/>
                <a:cs typeface="Arial" panose="020B0604020202020204" pitchFamily="34" charset="0"/>
              </a:rPr>
              <a:t>accepted to PSS-A, 2017</a:t>
            </a:r>
            <a:endParaRPr lang="ru-RU" sz="1300" i="1" dirty="0">
              <a:solidFill>
                <a:schemeClr val="bg1"/>
              </a:solidFill>
              <a:latin typeface="Arial" panose="020B0604020202020204" pitchFamily="34" charset="0"/>
              <a:cs typeface="Arial" panose="020B0604020202020204" pitchFamily="34" charset="0"/>
            </a:endParaRPr>
          </a:p>
        </p:txBody>
      </p:sp>
      <p:sp>
        <p:nvSpPr>
          <p:cNvPr id="1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21</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34144412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7624" y="116632"/>
            <a:ext cx="7067769" cy="584775"/>
          </a:xfrm>
          <a:prstGeom prst="rect">
            <a:avLst/>
          </a:prstGeom>
          <a:solidFill>
            <a:schemeClr val="accent2">
              <a:lumMod val="40000"/>
              <a:lumOff val="60000"/>
              <a:alpha val="29000"/>
            </a:schemeClr>
          </a:solidFill>
        </p:spPr>
        <p:txBody>
          <a:bodyPr wrap="none">
            <a:spAutoFit/>
          </a:bodyPr>
          <a:lstStyle/>
          <a:p>
            <a:r>
              <a:rPr lang="en-US" sz="3200" dirty="0">
                <a:latin typeface="Arial" panose="020B0604020202020204" pitchFamily="34" charset="0"/>
                <a:cs typeface="Arial" panose="020B0604020202020204" pitchFamily="34" charset="0"/>
              </a:rPr>
              <a:t>Detection of DNA molecules by SERS</a:t>
            </a:r>
            <a:endParaRPr lang="ru-RU" sz="3200" dirty="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184063"/>
            <a:ext cx="2291105" cy="14857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57277" y="5697365"/>
            <a:ext cx="360040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Reflectance spectrum of the PS </a:t>
            </a:r>
            <a:r>
              <a:rPr lang="en-US" sz="1400" dirty="0" smtClean="0">
                <a:latin typeface="Arial" panose="020B0604020202020204" pitchFamily="34" charset="0"/>
                <a:cs typeface="Arial" panose="020B0604020202020204" pitchFamily="34" charset="0"/>
              </a:rPr>
              <a:t>samples:   3mM </a:t>
            </a:r>
            <a:r>
              <a:rPr lang="en-US" sz="1400" dirty="0">
                <a:latin typeface="Arial" panose="020B0604020202020204" pitchFamily="34" charset="0"/>
                <a:cs typeface="Arial" panose="020B0604020202020204" pitchFamily="34" charset="0"/>
              </a:rPr>
              <a:t>AgNO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solution for 70 min.</a:t>
            </a:r>
            <a:endParaRPr lang="ru-RU" sz="1400" dirty="0">
              <a:latin typeface="Arial" panose="020B0604020202020204" pitchFamily="34" charset="0"/>
              <a:cs typeface="Arial" panose="020B0604020202020204" pitchFamily="34" charset="0"/>
            </a:endParaRP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374" y="786717"/>
            <a:ext cx="3153546" cy="26586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2089" y="3445399"/>
            <a:ext cx="4046115"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SERS spectra of the </a:t>
            </a:r>
            <a:r>
              <a:rPr lang="en-US" sz="1400" b="1" dirty="0" smtClean="0">
                <a:latin typeface="Arial" panose="020B0604020202020204" pitchFamily="34" charset="0"/>
                <a:cs typeface="Arial" panose="020B0604020202020204" pitchFamily="34" charset="0"/>
              </a:rPr>
              <a:t>10</a:t>
            </a:r>
            <a:r>
              <a:rPr lang="en-US" sz="1400" b="1" baseline="30000" dirty="0" smtClean="0">
                <a:latin typeface="Arial" panose="020B0604020202020204" pitchFamily="34" charset="0"/>
                <a:cs typeface="Arial" panose="020B0604020202020204" pitchFamily="34" charset="0"/>
              </a:rPr>
              <a:t>-8</a:t>
            </a:r>
            <a:r>
              <a:rPr lang="en-US" sz="1400" b="1" dirty="0" smtClean="0">
                <a:latin typeface="Arial" panose="020B0604020202020204" pitchFamily="34" charset="0"/>
                <a:cs typeface="Arial" panose="020B0604020202020204" pitchFamily="34" charset="0"/>
              </a:rPr>
              <a:t>M </a:t>
            </a:r>
            <a:r>
              <a:rPr lang="en-US" sz="1400" b="1" dirty="0">
                <a:latin typeface="Arial" panose="020B0604020202020204" pitchFamily="34" charset="0"/>
                <a:cs typeface="Arial" panose="020B0604020202020204" pitchFamily="34" charset="0"/>
              </a:rPr>
              <a:t>herring sperm </a:t>
            </a:r>
            <a:r>
              <a:rPr lang="en-US" sz="1400" b="1" dirty="0" smtClean="0">
                <a:latin typeface="Arial" panose="020B0604020202020204" pitchFamily="34" charset="0"/>
                <a:cs typeface="Arial" panose="020B0604020202020204" pitchFamily="34" charset="0"/>
              </a:rPr>
              <a:t>DNA collected </a:t>
            </a:r>
            <a:r>
              <a:rPr lang="en-US" sz="1400" b="1" dirty="0">
                <a:latin typeface="Arial" panose="020B0604020202020204" pitchFamily="34" charset="0"/>
                <a:cs typeface="Arial" panose="020B0604020202020204" pitchFamily="34" charset="0"/>
              </a:rPr>
              <a:t>under the 473, 633, and </a:t>
            </a:r>
            <a:r>
              <a:rPr lang="en-US" sz="1400" b="1" dirty="0" smtClean="0">
                <a:latin typeface="Arial" panose="020B0604020202020204" pitchFamily="34" charset="0"/>
                <a:cs typeface="Arial" panose="020B0604020202020204" pitchFamily="34" charset="0"/>
              </a:rPr>
              <a:t>                785 </a:t>
            </a:r>
            <a:r>
              <a:rPr lang="en-US" sz="1400" b="1" dirty="0">
                <a:latin typeface="Arial" panose="020B0604020202020204" pitchFamily="34" charset="0"/>
                <a:cs typeface="Arial" panose="020B0604020202020204" pitchFamily="34" charset="0"/>
              </a:rPr>
              <a:t>nm </a:t>
            </a:r>
            <a:r>
              <a:rPr lang="en-US" sz="1400" b="1" dirty="0" smtClean="0">
                <a:latin typeface="Arial" panose="020B0604020202020204" pitchFamily="34" charset="0"/>
                <a:cs typeface="Arial" panose="020B0604020202020204" pitchFamily="34" charset="0"/>
              </a:rPr>
              <a:t>excitations.</a:t>
            </a:r>
            <a:endParaRPr lang="ru-RU" dirty="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307" y="816478"/>
            <a:ext cx="4142651" cy="31885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427984" y="4057908"/>
            <a:ext cx="4602542"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SERS spectra of the </a:t>
            </a:r>
            <a:r>
              <a:rPr lang="en-US" sz="1400" b="1" dirty="0" smtClean="0">
                <a:latin typeface="Arial" panose="020B0604020202020204" pitchFamily="34" charset="0"/>
                <a:cs typeface="Arial" panose="020B0604020202020204" pitchFamily="34" charset="0"/>
              </a:rPr>
              <a:t>10</a:t>
            </a:r>
            <a:r>
              <a:rPr lang="en-US" sz="1400" b="1" baseline="30000" dirty="0" smtClean="0">
                <a:latin typeface="Arial" panose="020B0604020202020204" pitchFamily="34" charset="0"/>
                <a:cs typeface="Arial" panose="020B0604020202020204" pitchFamily="34" charset="0"/>
              </a:rPr>
              <a:t>-8</a:t>
            </a:r>
            <a:r>
              <a:rPr lang="en-US" sz="1400" b="1" dirty="0" smtClean="0">
                <a:latin typeface="Arial" panose="020B0604020202020204" pitchFamily="34" charset="0"/>
                <a:cs typeface="Arial" panose="020B0604020202020204" pitchFamily="34" charset="0"/>
              </a:rPr>
              <a:t>M </a:t>
            </a:r>
            <a:r>
              <a:rPr lang="en-US" sz="1400" b="1" dirty="0">
                <a:latin typeface="Arial" panose="020B0604020202020204" pitchFamily="34" charset="0"/>
                <a:cs typeface="Arial" panose="020B0604020202020204" pitchFamily="34" charset="0"/>
              </a:rPr>
              <a:t>(a) and </a:t>
            </a:r>
            <a:r>
              <a:rPr lang="en-US" sz="1400" b="1" dirty="0" smtClean="0">
                <a:latin typeface="Arial" panose="020B0604020202020204" pitchFamily="34" charset="0"/>
                <a:cs typeface="Arial" panose="020B0604020202020204" pitchFamily="34" charset="0"/>
              </a:rPr>
              <a:t>10</a:t>
            </a:r>
            <a:r>
              <a:rPr lang="en-US" sz="1400" b="1" baseline="30000" dirty="0" smtClean="0">
                <a:latin typeface="Arial" panose="020B0604020202020204" pitchFamily="34" charset="0"/>
                <a:cs typeface="Arial" panose="020B0604020202020204" pitchFamily="34" charset="0"/>
              </a:rPr>
              <a:t>-10</a:t>
            </a:r>
            <a:r>
              <a:rPr lang="en-US" sz="1400" b="1" dirty="0" smtClean="0">
                <a:latin typeface="Arial" panose="020B0604020202020204" pitchFamily="34" charset="0"/>
                <a:cs typeface="Arial" panose="020B0604020202020204" pitchFamily="34" charset="0"/>
              </a:rPr>
              <a:t>M </a:t>
            </a:r>
            <a:r>
              <a:rPr lang="en-US" sz="1400" b="1" dirty="0">
                <a:latin typeface="Arial" panose="020B0604020202020204" pitchFamily="34" charset="0"/>
                <a:cs typeface="Arial" panose="020B0604020202020204" pitchFamily="34" charset="0"/>
              </a:rPr>
              <a:t>(b</a:t>
            </a:r>
            <a:r>
              <a:rPr lang="en-US" sz="1400" b="1" dirty="0" smtClean="0">
                <a:latin typeface="Arial" panose="020B0604020202020204" pitchFamily="34" charset="0"/>
                <a:cs typeface="Arial" panose="020B0604020202020204" pitchFamily="34" charset="0"/>
              </a:rPr>
              <a:t>) herring </a:t>
            </a:r>
          </a:p>
          <a:p>
            <a:pPr algn="ctr"/>
            <a:r>
              <a:rPr lang="en-US" sz="1400" b="1" dirty="0" smtClean="0">
                <a:latin typeface="Arial" panose="020B0604020202020204" pitchFamily="34" charset="0"/>
                <a:cs typeface="Arial" panose="020B0604020202020204" pitchFamily="34" charset="0"/>
              </a:rPr>
              <a:t>sperm DNA </a:t>
            </a:r>
            <a:r>
              <a:rPr lang="en-US" sz="1400" b="1" dirty="0">
                <a:latin typeface="Arial" panose="020B0604020202020204" pitchFamily="34" charset="0"/>
                <a:cs typeface="Arial" panose="020B0604020202020204" pitchFamily="34" charset="0"/>
              </a:rPr>
              <a:t>collected under the 473 nm </a:t>
            </a:r>
            <a:r>
              <a:rPr lang="en-US" sz="1400" b="1" dirty="0" smtClean="0">
                <a:latin typeface="Arial" panose="020B0604020202020204" pitchFamily="34" charset="0"/>
                <a:cs typeface="Arial" panose="020B0604020202020204" pitchFamily="34" charset="0"/>
              </a:rPr>
              <a:t>excitation.</a:t>
            </a:r>
            <a:endParaRPr lang="ru-RU" sz="1400" b="1" dirty="0">
              <a:latin typeface="Arial" panose="020B0604020202020204" pitchFamily="34" charset="0"/>
              <a:cs typeface="Arial" panose="020B0604020202020204" pitchFamily="34" charset="0"/>
            </a:endParaRPr>
          </a:p>
        </p:txBody>
      </p:sp>
      <p:sp>
        <p:nvSpPr>
          <p:cNvPr id="7" name="TextBox 6"/>
          <p:cNvSpPr txBox="1"/>
          <p:nvPr/>
        </p:nvSpPr>
        <p:spPr>
          <a:xfrm>
            <a:off x="3882905" y="4685974"/>
            <a:ext cx="5009576" cy="1560427"/>
          </a:xfrm>
          <a:prstGeom prst="rect">
            <a:avLst/>
          </a:prstGeom>
          <a:solidFill>
            <a:schemeClr val="accent2">
              <a:lumMod val="40000"/>
              <a:lumOff val="60000"/>
              <a:alpha val="17000"/>
            </a:schemeClr>
          </a:solidFill>
        </p:spPr>
        <p:txBody>
          <a:bodyPr wrap="square" rtlCol="0">
            <a:spAutoFit/>
          </a:bodyPr>
          <a:lstStyle/>
          <a:p>
            <a:pPr algn="just">
              <a:lnSpc>
                <a:spcPct val="80000"/>
              </a:lnSpc>
            </a:pPr>
            <a:r>
              <a:rPr lang="en-US" b="1" dirty="0">
                <a:latin typeface="Arial" panose="020B0604020202020204" pitchFamily="34" charset="0"/>
                <a:cs typeface="Arial" panose="020B0604020202020204" pitchFamily="34" charset="0"/>
              </a:rPr>
              <a:t>The most promising result is in </a:t>
            </a:r>
            <a:r>
              <a:rPr lang="en-US" b="1" dirty="0" smtClean="0">
                <a:latin typeface="Arial" panose="020B0604020202020204" pitchFamily="34" charset="0"/>
                <a:cs typeface="Arial" panose="020B0604020202020204" pitchFamily="34" charset="0"/>
              </a:rPr>
              <a:t>the detection </a:t>
            </a:r>
            <a:r>
              <a:rPr lang="en-US" b="1" dirty="0">
                <a:latin typeface="Arial" panose="020B0604020202020204" pitchFamily="34" charset="0"/>
                <a:cs typeface="Arial" panose="020B0604020202020204" pitchFamily="34" charset="0"/>
              </a:rPr>
              <a:t>of the </a:t>
            </a:r>
            <a:r>
              <a:rPr lang="en-US" b="1" dirty="0" smtClean="0">
                <a:latin typeface="Arial" panose="020B0604020202020204" pitchFamily="34" charset="0"/>
                <a:cs typeface="Arial" panose="020B0604020202020204" pitchFamily="34" charset="0"/>
              </a:rPr>
              <a:t>DNA </a:t>
            </a:r>
            <a:r>
              <a:rPr lang="en-US" b="1" dirty="0">
                <a:latin typeface="Arial" panose="020B0604020202020204" pitchFamily="34" charset="0"/>
                <a:cs typeface="Arial" panose="020B0604020202020204" pitchFamily="34" charset="0"/>
              </a:rPr>
              <a:t>molecules at very low </a:t>
            </a:r>
            <a:r>
              <a:rPr lang="en-US" b="1" dirty="0" smtClean="0">
                <a:latin typeface="Arial" panose="020B0604020202020204" pitchFamily="34" charset="0"/>
                <a:cs typeface="Arial" panose="020B0604020202020204" pitchFamily="34" charset="0"/>
              </a:rPr>
              <a:t>concentration of (10</a:t>
            </a:r>
            <a:r>
              <a:rPr lang="en-US" b="1" baseline="30000" dirty="0" smtClean="0">
                <a:latin typeface="Arial" panose="020B0604020202020204" pitchFamily="34" charset="0"/>
                <a:cs typeface="Arial" panose="020B0604020202020204" pitchFamily="34" charset="0"/>
              </a:rPr>
              <a:t>-10</a:t>
            </a:r>
            <a:r>
              <a:rPr lang="en-US" b="1" dirty="0" smtClean="0">
                <a:latin typeface="Arial" panose="020B0604020202020204" pitchFamily="34" charset="0"/>
                <a:cs typeface="Arial" panose="020B0604020202020204" pitchFamily="34" charset="0"/>
              </a:rPr>
              <a:t> M). </a:t>
            </a:r>
          </a:p>
          <a:p>
            <a:pPr algn="just">
              <a:lnSpc>
                <a:spcPct val="50000"/>
              </a:lnSpc>
            </a:pPr>
            <a:endParaRPr lang="en-US" b="1" dirty="0" smtClean="0">
              <a:latin typeface="Arial" panose="020B0604020202020204" pitchFamily="34" charset="0"/>
              <a:cs typeface="Arial" panose="020B0604020202020204" pitchFamily="34" charset="0"/>
            </a:endParaRPr>
          </a:p>
          <a:p>
            <a:pPr algn="just">
              <a:lnSpc>
                <a:spcPct val="80000"/>
              </a:lnSpc>
            </a:pPr>
            <a:r>
              <a:rPr lang="en-US" b="1" dirty="0" smtClean="0">
                <a:latin typeface="Arial" panose="020B0604020202020204" pitchFamily="34" charset="0"/>
                <a:cs typeface="Arial" panose="020B0604020202020204" pitchFamily="34" charset="0"/>
              </a:rPr>
              <a:t>To our knowledge detection </a:t>
            </a:r>
            <a:r>
              <a:rPr lang="en-US" b="1" dirty="0">
                <a:latin typeface="Arial" panose="020B0604020202020204" pitchFamily="34" charset="0"/>
                <a:cs typeface="Arial" panose="020B0604020202020204" pitchFamily="34" charset="0"/>
              </a:rPr>
              <a:t>of such a small amount of DNA </a:t>
            </a:r>
            <a:r>
              <a:rPr lang="en-US" b="1" dirty="0" smtClean="0">
                <a:latin typeface="Arial" panose="020B0604020202020204" pitchFamily="34" charset="0"/>
                <a:cs typeface="Arial" panose="020B0604020202020204" pitchFamily="34" charset="0"/>
              </a:rPr>
              <a:t>has </a:t>
            </a:r>
            <a:r>
              <a:rPr lang="en-US" b="1" smtClean="0">
                <a:latin typeface="Arial" panose="020B0604020202020204" pitchFamily="34" charset="0"/>
                <a:cs typeface="Arial" panose="020B0604020202020204" pitchFamily="34" charset="0"/>
              </a:rPr>
              <a:t>not yet been </a:t>
            </a:r>
            <a:r>
              <a:rPr lang="en-US" b="1" dirty="0">
                <a:latin typeface="Arial" panose="020B0604020202020204" pitchFamily="34" charset="0"/>
                <a:cs typeface="Arial" panose="020B0604020202020204" pitchFamily="34" charset="0"/>
              </a:rPr>
              <a:t>reported </a:t>
            </a:r>
            <a:r>
              <a:rPr lang="en-US" b="1" dirty="0" smtClean="0">
                <a:latin typeface="Arial" panose="020B0604020202020204" pitchFamily="34" charset="0"/>
                <a:cs typeface="Arial" panose="020B0604020202020204" pitchFamily="34" charset="0"/>
              </a:rPr>
              <a:t>elsewhere..</a:t>
            </a:r>
            <a:endParaRPr lang="ru-RU" b="1" dirty="0">
              <a:latin typeface="Arial" panose="020B0604020202020204" pitchFamily="34" charset="0"/>
              <a:cs typeface="Arial" panose="020B0604020202020204" pitchFamily="34" charset="0"/>
            </a:endParaRPr>
          </a:p>
        </p:txBody>
      </p:sp>
      <p:sp>
        <p:nvSpPr>
          <p:cNvPr id="8" name="TextBox 7"/>
          <p:cNvSpPr txBox="1"/>
          <p:nvPr/>
        </p:nvSpPr>
        <p:spPr>
          <a:xfrm>
            <a:off x="389131" y="6369948"/>
            <a:ext cx="8641395" cy="307777"/>
          </a:xfrm>
          <a:prstGeom prst="rect">
            <a:avLst/>
          </a:prstGeom>
          <a:noFill/>
        </p:spPr>
        <p:txBody>
          <a:bodyPr wrap="square" rtlCol="0">
            <a:spAutoFit/>
          </a:bodyPr>
          <a:lstStyle/>
          <a:p>
            <a:pPr algn="ctr"/>
            <a:r>
              <a:rPr lang="en-US" sz="1400" b="1" i="1" dirty="0" smtClean="0">
                <a:latin typeface="Arial" panose="020B0604020202020204" pitchFamily="34" charset="0"/>
                <a:cs typeface="Arial" panose="020B0604020202020204" pitchFamily="34" charset="0"/>
              </a:rPr>
              <a:t>G. </a:t>
            </a:r>
            <a:r>
              <a:rPr lang="en-US" sz="1400" b="1" i="1" dirty="0" err="1" smtClean="0">
                <a:latin typeface="Arial" panose="020B0604020202020204" pitchFamily="34" charset="0"/>
                <a:cs typeface="Arial" panose="020B0604020202020204" pitchFamily="34" charset="0"/>
              </a:rPr>
              <a:t>Arzumanyan</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K. </a:t>
            </a:r>
            <a:r>
              <a:rPr lang="en-US" sz="1400" b="1" i="1" dirty="0" err="1">
                <a:latin typeface="Arial" panose="020B0604020202020204" pitchFamily="34" charset="0"/>
                <a:cs typeface="Arial" panose="020B0604020202020204" pitchFamily="34" charset="0"/>
              </a:rPr>
              <a:t>Girel</a:t>
            </a:r>
            <a:r>
              <a:rPr lang="en-US" sz="1400" b="1" i="1" dirty="0">
                <a:latin typeface="Arial" panose="020B0604020202020204" pitchFamily="34" charset="0"/>
                <a:cs typeface="Arial" panose="020B0604020202020204" pitchFamily="34" charset="0"/>
              </a:rPr>
              <a:t>, H</a:t>
            </a:r>
            <a:r>
              <a:rPr lang="en-US" sz="1400" b="1" i="1" dirty="0" smtClean="0">
                <a:latin typeface="Arial" panose="020B0604020202020204" pitchFamily="34" charset="0"/>
                <a:cs typeface="Arial" panose="020B0604020202020204" pitchFamily="34" charset="0"/>
              </a:rPr>
              <a:t>. </a:t>
            </a:r>
            <a:r>
              <a:rPr lang="en-US" sz="1400" b="1" i="1" dirty="0" err="1" smtClean="0">
                <a:latin typeface="Arial" panose="020B0604020202020204" pitchFamily="34" charset="0"/>
                <a:cs typeface="Arial" panose="020B0604020202020204" pitchFamily="34" charset="0"/>
              </a:rPr>
              <a:t>Bandarenka</a:t>
            </a:r>
            <a:r>
              <a:rPr lang="en-US" sz="1400" b="1" i="1" dirty="0" smtClean="0">
                <a:latin typeface="Arial" panose="020B0604020202020204" pitchFamily="34" charset="0"/>
                <a:cs typeface="Arial" panose="020B0604020202020204" pitchFamily="34" charset="0"/>
              </a:rPr>
              <a:t>, et al. </a:t>
            </a:r>
            <a:r>
              <a:rPr lang="en-US" sz="1400" b="1" i="1" dirty="0" err="1" smtClean="0">
                <a:latin typeface="Arial" panose="020B0604020202020204" pitchFamily="34" charset="0"/>
                <a:cs typeface="Arial" panose="020B0604020202020204" pitchFamily="34" charset="0"/>
              </a:rPr>
              <a:t>Phys.SS</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A 213, No. 11, 2911–2915 (2016</a:t>
            </a:r>
            <a:r>
              <a:rPr lang="en-US" sz="1400" b="1" i="1" dirty="0" smtClean="0">
                <a:latin typeface="Arial" panose="020B0604020202020204" pitchFamily="34" charset="0"/>
                <a:cs typeface="Arial" panose="020B0604020202020204" pitchFamily="34" charset="0"/>
              </a:rPr>
              <a:t>)</a:t>
            </a:r>
            <a:endParaRPr lang="ru-RU" sz="1400" b="1" i="1" dirty="0">
              <a:latin typeface="Arial" panose="020B0604020202020204" pitchFamily="34" charset="0"/>
              <a:cs typeface="Arial" panose="020B0604020202020204" pitchFamily="34" charset="0"/>
            </a:endParaRPr>
          </a:p>
        </p:txBody>
      </p:sp>
      <p:sp>
        <p:nvSpPr>
          <p:cNvPr id="2" name="Скругленный прямоугольник 1"/>
          <p:cNvSpPr/>
          <p:nvPr/>
        </p:nvSpPr>
        <p:spPr>
          <a:xfrm>
            <a:off x="252089" y="6295266"/>
            <a:ext cx="8778437" cy="7468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22</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206889735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7384"/>
            <a:ext cx="9143999" cy="461665"/>
          </a:xfrm>
          <a:prstGeom prst="rect">
            <a:avLst/>
          </a:prstGeom>
          <a:solidFill>
            <a:schemeClr val="tx2">
              <a:lumMod val="75000"/>
            </a:schemeClr>
          </a:solidFill>
        </p:spPr>
        <p:txBody>
          <a:bodyPr wrap="square" rtlCol="0">
            <a:spAutoFit/>
          </a:bodyPr>
          <a:lstStyle/>
          <a:p>
            <a:r>
              <a:rPr lang="en-GB" sz="2400" b="1" dirty="0" smtClean="0">
                <a:solidFill>
                  <a:schemeClr val="bg1"/>
                </a:solidFill>
                <a:latin typeface="Arial" panose="020B0604020202020204" pitchFamily="34" charset="0"/>
                <a:cs typeface="Arial" panose="020B0604020202020204" pitchFamily="34" charset="0"/>
              </a:rPr>
              <a:t> Spectroscopic Properties of Rare Earths </a:t>
            </a:r>
            <a:r>
              <a:rPr lang="en-US" sz="2400" b="1" dirty="0" smtClean="0">
                <a:solidFill>
                  <a:schemeClr val="bg1"/>
                </a:solidFill>
                <a:latin typeface="Arial" panose="020B0604020202020204" pitchFamily="34" charset="0"/>
                <a:cs typeface="Arial" panose="020B0604020202020204" pitchFamily="34" charset="0"/>
              </a:rPr>
              <a:t>in Optical Materials</a:t>
            </a:r>
            <a:endParaRPr lang="ru-RU" sz="2400" dirty="0">
              <a:solidFill>
                <a:schemeClr val="bg1"/>
              </a:solidFill>
            </a:endParaRPr>
          </a:p>
        </p:txBody>
      </p:sp>
      <p:sp>
        <p:nvSpPr>
          <p:cNvPr id="5" name="AutoShape 4" descr="Картинки по запросу luminescence">
            <a:hlinkClick r:id="rId3"/>
          </p:cNvPr>
          <p:cNvSpPr>
            <a:spLocks noChangeAspect="1" noChangeArrowheads="1"/>
          </p:cNvSpPr>
          <p:nvPr/>
        </p:nvSpPr>
        <p:spPr bwMode="auto">
          <a:xfrm>
            <a:off x="179512" y="485382"/>
            <a:ext cx="8712967" cy="10714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Photo- and upconversion luminescence studies using various optical matrices activated with                                       rare earth elements (REE).</a:t>
            </a:r>
          </a:p>
          <a:p>
            <a:pPr algn="ctr"/>
            <a:endParaRPr lang="ru-RU" sz="2800" b="1" dirty="0">
              <a:latin typeface="Arial" panose="020B0604020202020204" pitchFamily="34" charset="0"/>
              <a:cs typeface="Arial" panose="020B0604020202020204" pitchFamily="34" charset="0"/>
            </a:endParaRPr>
          </a:p>
        </p:txBody>
      </p:sp>
      <p:sp>
        <p:nvSpPr>
          <p:cNvPr id="7" name="TextBox 6"/>
          <p:cNvSpPr txBox="1"/>
          <p:nvPr/>
        </p:nvSpPr>
        <p:spPr>
          <a:xfrm>
            <a:off x="107504" y="1772816"/>
            <a:ext cx="8928992" cy="2923877"/>
          </a:xfrm>
          <a:prstGeom prst="rect">
            <a:avLst/>
          </a:prstGeom>
          <a:solidFill>
            <a:schemeClr val="accent6">
              <a:lumMod val="20000"/>
              <a:lumOff val="80000"/>
              <a:alpha val="34000"/>
            </a:schemeClr>
          </a:solidFill>
          <a:ln w="28575">
            <a:solidFill>
              <a:schemeClr val="accent2">
                <a:lumMod val="75000"/>
              </a:schemeClr>
            </a:solidFill>
          </a:ln>
        </p:spPr>
        <p:txBody>
          <a:bodyPr wrap="square" rtlCol="0">
            <a:spAutoFit/>
          </a:bodyPr>
          <a:lstStyle/>
          <a:p>
            <a:pPr algn="ctr"/>
            <a:r>
              <a:rPr lang="en-US" sz="2800" b="1" u="sng" dirty="0" smtClean="0">
                <a:latin typeface="Arial" panose="020B0604020202020204" pitchFamily="34" charset="0"/>
                <a:cs typeface="Arial" panose="020B0604020202020204" pitchFamily="34" charset="0"/>
              </a:rPr>
              <a:t>Why are we doing this? - The main goals:</a:t>
            </a:r>
          </a:p>
          <a:p>
            <a:pPr>
              <a:lnSpc>
                <a:spcPct val="50000"/>
              </a:lnSpc>
            </a:pPr>
            <a:endParaRPr lang="en-US" sz="2400" dirty="0">
              <a:latin typeface="Arial" panose="020B0604020202020204" pitchFamily="34" charset="0"/>
              <a:cs typeface="Arial" panose="020B0604020202020204" pitchFamily="34" charset="0"/>
            </a:endParaRPr>
          </a:p>
          <a:p>
            <a:pPr marL="285750" indent="-285750">
              <a:buFontTx/>
              <a:buChar char="-"/>
            </a:pPr>
            <a:r>
              <a:rPr lang="en-US" sz="2400" b="1" dirty="0" smtClean="0">
                <a:latin typeface="Arial" panose="020B0604020202020204" pitchFamily="34" charset="0"/>
                <a:cs typeface="Arial" panose="020B0604020202020204" pitchFamily="34" charset="0"/>
              </a:rPr>
              <a:t>New fundamental knowledge</a:t>
            </a:r>
          </a:p>
          <a:p>
            <a:pPr marL="285750" indent="-285750">
              <a:buFontTx/>
              <a:buChar char="-"/>
            </a:pPr>
            <a:r>
              <a:rPr lang="en-US" sz="2400" b="1" dirty="0" smtClean="0">
                <a:latin typeface="Arial" panose="020B0604020202020204" pitchFamily="34" charset="0"/>
                <a:cs typeface="Arial" panose="020B0604020202020204" pitchFamily="34" charset="0"/>
              </a:rPr>
              <a:t>Raman is always accompanied by luminescence </a:t>
            </a:r>
          </a:p>
          <a:p>
            <a:pPr marL="285750" indent="-285750">
              <a:buFontTx/>
              <a:buChar char="-"/>
            </a:pPr>
            <a:r>
              <a:rPr lang="en-US" sz="2400" b="1" u="sng" dirty="0" smtClean="0">
                <a:latin typeface="Arial" panose="020B0604020202020204" pitchFamily="34" charset="0"/>
                <a:cs typeface="Arial" panose="020B0604020202020204" pitchFamily="34" charset="0"/>
              </a:rPr>
              <a:t>Further application in bio-imaging </a:t>
            </a:r>
            <a:r>
              <a:rPr lang="en-US" sz="2400" b="1" dirty="0" smtClean="0">
                <a:latin typeface="Arial" panose="020B0604020202020204" pitchFamily="34" charset="0"/>
                <a:cs typeface="Arial" panose="020B0604020202020204" pitchFamily="34" charset="0"/>
              </a:rPr>
              <a:t>making it as an complementary imaging tool to CARS microscopy –  </a:t>
            </a:r>
            <a:r>
              <a:rPr lang="en-US" sz="2200" b="1" u="sng" dirty="0" smtClean="0">
                <a:solidFill>
                  <a:srgbClr val="CC0066"/>
                </a:solidFill>
                <a:latin typeface="Arial" panose="020B0604020202020204" pitchFamily="34" charset="0"/>
                <a:cs typeface="Arial" panose="020B0604020202020204" pitchFamily="34" charset="0"/>
              </a:rPr>
              <a:t>united program on imaging to be realized at our multimodal optical platform</a:t>
            </a:r>
            <a:endParaRPr lang="ru-RU" sz="2200" b="1" u="sng" dirty="0">
              <a:solidFill>
                <a:srgbClr val="CC0066"/>
              </a:solidFill>
              <a:latin typeface="Arial" panose="020B0604020202020204" pitchFamily="34" charset="0"/>
              <a:cs typeface="Arial" panose="020B0604020202020204" pitchFamily="34" charset="0"/>
            </a:endParaRPr>
          </a:p>
        </p:txBody>
      </p:sp>
      <p:pic>
        <p:nvPicPr>
          <p:cNvPr id="6" name="Picture 4" descr="http://img.gazeta.ru/files3/4/3336004/element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865689"/>
            <a:ext cx="2618679" cy="187368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Рисунок 5" descr="fig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7873" y="4865689"/>
            <a:ext cx="2448122" cy="18736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23</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292296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624"/>
            <a:ext cx="9144000" cy="830997"/>
          </a:xfrm>
          <a:prstGeom prst="rect">
            <a:avLst/>
          </a:prstGeom>
          <a:noFill/>
        </p:spPr>
        <p:txBody>
          <a:bodyPr wrap="square" rtlCol="0">
            <a:spAutoFit/>
          </a:bodyPr>
          <a:lstStyle/>
          <a:p>
            <a:pPr algn="ctr"/>
            <a:r>
              <a:rPr lang="en-US" sz="2400" b="1" dirty="0" smtClean="0">
                <a:solidFill>
                  <a:schemeClr val="accent2">
                    <a:lumMod val="75000"/>
                  </a:schemeClr>
                </a:solidFill>
                <a:latin typeface="Arial" panose="020B0604020202020204" pitchFamily="34" charset="0"/>
                <a:cs typeface="Arial" panose="020B0604020202020204" pitchFamily="34" charset="0"/>
              </a:rPr>
              <a:t>Novel Transparent Oxyfluoride Glasses and Glass-ceramics:</a:t>
            </a:r>
          </a:p>
          <a:p>
            <a:pPr algn="ctr"/>
            <a:r>
              <a:rPr lang="en-US" sz="2400" b="1" dirty="0" smtClean="0">
                <a:solidFill>
                  <a:schemeClr val="accent2">
                    <a:lumMod val="75000"/>
                  </a:schemeClr>
                </a:solidFill>
                <a:latin typeface="Arial" panose="020B0604020202020204" pitchFamily="34" charset="0"/>
                <a:cs typeface="Arial" panose="020B0604020202020204" pitchFamily="34" charset="0"/>
              </a:rPr>
              <a:t>Spectral and Structural Properties</a:t>
            </a:r>
            <a:endParaRPr lang="ru-RU" sz="2400" dirty="0">
              <a:solidFill>
                <a:schemeClr val="accent2">
                  <a:lumMod val="75000"/>
                </a:schemeClr>
              </a:solidFill>
              <a:latin typeface="Arial" panose="020B0604020202020204" pitchFamily="34" charset="0"/>
              <a:cs typeface="Arial" panose="020B0604020202020204" pitchFamily="34" charset="0"/>
            </a:endParaRPr>
          </a:p>
        </p:txBody>
      </p:sp>
      <p:sp>
        <p:nvSpPr>
          <p:cNvPr id="5" name="Прямоугольник 4"/>
          <p:cNvSpPr/>
          <p:nvPr/>
        </p:nvSpPr>
        <p:spPr>
          <a:xfrm>
            <a:off x="179512" y="935009"/>
            <a:ext cx="878497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79512" y="1052736"/>
            <a:ext cx="8784976" cy="1631216"/>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Composition: 43SiO</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–6GeO</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–38PbO–13PbF</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mol</a:t>
            </a:r>
            <a:r>
              <a:rPr lang="en-US" sz="2000" b="1" dirty="0" smtClean="0">
                <a:latin typeface="Arial" panose="020B0604020202020204" pitchFamily="34" charset="0"/>
                <a:cs typeface="Arial" panose="020B0604020202020204" pitchFamily="34" charset="0"/>
              </a:rPr>
              <a:t> %) </a:t>
            </a:r>
          </a:p>
          <a:p>
            <a:r>
              <a:rPr lang="en-US" sz="2000" b="1" dirty="0" smtClean="0">
                <a:latin typeface="Arial" panose="020B0604020202020204" pitchFamily="34" charset="0"/>
                <a:cs typeface="Arial" panose="020B0604020202020204" pitchFamily="34" charset="0"/>
              </a:rPr>
              <a:t>Synthesized: by </a:t>
            </a:r>
            <a:r>
              <a:rPr lang="en-US" sz="2000" b="1" dirty="0">
                <a:latin typeface="Arial" panose="020B0604020202020204" pitchFamily="34" charset="0"/>
                <a:cs typeface="Arial" panose="020B0604020202020204" pitchFamily="34" charset="0"/>
              </a:rPr>
              <a:t>a </a:t>
            </a:r>
            <a:r>
              <a:rPr lang="en-US" sz="2000" b="1" dirty="0" smtClean="0">
                <a:latin typeface="Arial" panose="020B0604020202020204" pitchFamily="34" charset="0"/>
                <a:cs typeface="Arial" panose="020B0604020202020204" pitchFamily="34" charset="0"/>
              </a:rPr>
              <a:t>melt-quenching </a:t>
            </a:r>
            <a:r>
              <a:rPr lang="en-US" sz="2000" b="1" dirty="0">
                <a:latin typeface="Arial" panose="020B0604020202020204" pitchFamily="34" charset="0"/>
                <a:cs typeface="Arial" panose="020B0604020202020204" pitchFamily="34" charset="0"/>
              </a:rPr>
              <a:t>technique </a:t>
            </a:r>
          </a:p>
          <a:p>
            <a:r>
              <a:rPr lang="en-US" sz="2000" b="1" dirty="0" smtClean="0">
                <a:latin typeface="Arial" panose="020B0604020202020204" pitchFamily="34" charset="0"/>
                <a:cs typeface="Arial" panose="020B0604020202020204" pitchFamily="34" charset="0"/>
              </a:rPr>
              <a:t>Doped:  Er</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O</a:t>
            </a:r>
            <a:r>
              <a:rPr lang="en-US" sz="2000" b="1" baseline="-25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(1.0 mol</a:t>
            </a:r>
            <a:r>
              <a:rPr lang="en-US" sz="2000" b="1" dirty="0" smtClean="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a:t>
            </a:r>
            <a:r>
              <a:rPr lang="en-US" sz="2000" b="1" baseline="-25000" dirty="0" err="1">
                <a:latin typeface="Arial" panose="020B0604020202020204" pitchFamily="34" charset="0"/>
                <a:cs typeface="Arial" panose="020B0604020202020204" pitchFamily="34" charset="0"/>
              </a:rPr>
              <a:t>Er</a:t>
            </a:r>
            <a:r>
              <a:rPr lang="en-US" sz="2000" b="1" dirty="0">
                <a:latin typeface="Arial" panose="020B0604020202020204" pitchFamily="34" charset="0"/>
                <a:cs typeface="Arial" panose="020B0604020202020204" pitchFamily="34" charset="0"/>
              </a:rPr>
              <a:t> = 4.4×10</a:t>
            </a:r>
            <a:r>
              <a:rPr lang="en-US" sz="2000" b="1" baseline="30000" dirty="0">
                <a:latin typeface="Arial" panose="020B0604020202020204" pitchFamily="34" charset="0"/>
                <a:cs typeface="Arial" panose="020B0604020202020204" pitchFamily="34" charset="0"/>
              </a:rPr>
              <a:t>20</a:t>
            </a:r>
            <a:r>
              <a:rPr lang="en-US" sz="2000" b="1" dirty="0">
                <a:latin typeface="Arial" panose="020B0604020202020204" pitchFamily="34" charset="0"/>
                <a:cs typeface="Arial" panose="020B0604020202020204" pitchFamily="34" charset="0"/>
              </a:rPr>
              <a:t> cm</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t>
            </a:r>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Co-doped with: </a:t>
            </a:r>
            <a:r>
              <a:rPr lang="en-US" sz="2000" b="1" dirty="0">
                <a:latin typeface="Arial" panose="020B0604020202020204" pitchFamily="34" charset="0"/>
                <a:cs typeface="Arial" panose="020B0604020202020204" pitchFamily="34" charset="0"/>
              </a:rPr>
              <a:t>Er</a:t>
            </a:r>
            <a:r>
              <a:rPr lang="en-US"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O</a:t>
            </a:r>
            <a:r>
              <a:rPr lang="en-US" sz="2000" b="1" baseline="-25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(0.3 </a:t>
            </a:r>
            <a:r>
              <a:rPr lang="en-US" sz="2000" b="1" dirty="0">
                <a:latin typeface="Arial" panose="020B0604020202020204" pitchFamily="34" charset="0"/>
                <a:cs typeface="Arial" panose="020B0604020202020204" pitchFamily="34" charset="0"/>
              </a:rPr>
              <a:t>mol</a:t>
            </a:r>
            <a:r>
              <a:rPr lang="en-US" sz="2000" b="1" dirty="0" smtClean="0">
                <a:latin typeface="Arial" panose="020B0604020202020204" pitchFamily="34" charset="0"/>
                <a:cs typeface="Arial" panose="020B0604020202020204" pitchFamily="34" charset="0"/>
              </a:rPr>
              <a:t>.%) / YbF</a:t>
            </a:r>
            <a:r>
              <a:rPr lang="en-US" sz="2000" b="1" baseline="-25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(4.3 </a:t>
            </a:r>
            <a:r>
              <a:rPr lang="en-US" sz="2000" b="1" dirty="0" err="1" smtClean="0">
                <a:latin typeface="Arial" panose="020B0604020202020204" pitchFamily="34" charset="0"/>
                <a:cs typeface="Arial" panose="020B0604020202020204" pitchFamily="34" charset="0"/>
              </a:rPr>
              <a:t>mol</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a:t>
            </a:r>
            <a:r>
              <a:rPr lang="en-US" sz="2000" b="1" baseline="-25000" dirty="0" err="1" smtClean="0">
                <a:latin typeface="Arial" panose="020B0604020202020204" pitchFamily="34" charset="0"/>
                <a:cs typeface="Arial" panose="020B0604020202020204" pitchFamily="34" charset="0"/>
              </a:rPr>
              <a:t>Yb</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9.8×10</a:t>
            </a:r>
            <a:r>
              <a:rPr lang="en-US" sz="2000" b="1" baseline="30000" dirty="0" smtClean="0">
                <a:latin typeface="Arial" panose="020B0604020202020204" pitchFamily="34" charset="0"/>
                <a:cs typeface="Arial" panose="020B0604020202020204" pitchFamily="34" charset="0"/>
              </a:rPr>
              <a:t>20</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cm</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t>
            </a:r>
          </a:p>
          <a:p>
            <a:endParaRPr lang="ru-RU" sz="2000" b="1" dirty="0">
              <a:latin typeface="Arial" panose="020B0604020202020204" pitchFamily="34" charset="0"/>
              <a:cs typeface="Arial" panose="020B0604020202020204" pitchFamily="34" charset="0"/>
            </a:endParaRPr>
          </a:p>
        </p:txBody>
      </p:sp>
      <p:sp>
        <p:nvSpPr>
          <p:cNvPr id="9" name="Прямоугольник 8"/>
          <p:cNvSpPr/>
          <p:nvPr/>
        </p:nvSpPr>
        <p:spPr>
          <a:xfrm>
            <a:off x="179512" y="2447177"/>
            <a:ext cx="878497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646085" y="2607295"/>
            <a:ext cx="7851829" cy="461665"/>
          </a:xfrm>
          <a:prstGeom prst="rect">
            <a:avLst/>
          </a:prstGeom>
          <a:solidFill>
            <a:schemeClr val="tx2">
              <a:lumMod val="75000"/>
            </a:schemeClr>
          </a:solidFill>
        </p:spPr>
        <p:txBody>
          <a:bodyPr wrap="none" rtlCol="0">
            <a:spAutoFit/>
          </a:bodyPr>
          <a:lstStyle/>
          <a:p>
            <a:r>
              <a:rPr lang="en-US" sz="2400" b="1" dirty="0" smtClean="0">
                <a:solidFill>
                  <a:schemeClr val="bg1"/>
                </a:solidFill>
                <a:latin typeface="Arial" panose="020B0604020202020204" pitchFamily="34" charset="0"/>
                <a:cs typeface="Arial" panose="020B0604020202020204" pitchFamily="34" charset="0"/>
              </a:rPr>
              <a:t>Structural studies: XRD, SANS, HR-TEM, SEM + EDS</a:t>
            </a:r>
            <a:endParaRPr lang="ru-RU" sz="2400" b="1" dirty="0">
              <a:solidFill>
                <a:schemeClr val="bg1"/>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414" y="3126431"/>
            <a:ext cx="5464647" cy="24628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Рисунок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184879"/>
            <a:ext cx="1896617" cy="64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179511" y="5589240"/>
            <a:ext cx="8784976" cy="1077218"/>
          </a:xfrm>
          <a:prstGeom prst="rect">
            <a:avLst/>
          </a:prstGeom>
        </p:spPr>
        <p:txBody>
          <a:bodyPr wrap="square">
            <a:spAutoFit/>
          </a:bodyPr>
          <a:lstStyle/>
          <a:p>
            <a:pPr marL="342900" indent="-342900">
              <a:buAutoNum type="alphaLcParenR"/>
            </a:pPr>
            <a:r>
              <a:rPr lang="en-US" sz="1600" dirty="0" smtClean="0">
                <a:latin typeface="Arial" panose="020B0604020202020204" pitchFamily="34" charset="0"/>
                <a:cs typeface="Arial" panose="020B0604020202020204" pitchFamily="34" charset="0"/>
              </a:rPr>
              <a:t>XRD </a:t>
            </a:r>
            <a:r>
              <a:rPr lang="en-US" sz="1600" dirty="0">
                <a:latin typeface="Arial" panose="020B0604020202020204" pitchFamily="34" charset="0"/>
                <a:cs typeface="Arial" panose="020B0604020202020204" pitchFamily="34" charset="0"/>
              </a:rPr>
              <a:t>pattern of GC heat treated at 350°C/30 h; vertical lines correspond to the peaks of the </a:t>
            </a:r>
            <a:r>
              <a:rPr lang="en-US" sz="1600" dirty="0" smtClean="0">
                <a:latin typeface="Arial" panose="020B0604020202020204" pitchFamily="34" charset="0"/>
                <a:cs typeface="Arial" panose="020B0604020202020204" pitchFamily="34" charset="0"/>
              </a:rPr>
              <a:t>bulk β-PbF</a:t>
            </a:r>
            <a:r>
              <a:rPr lang="en-US" sz="1600" baseline="-25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crystal; the inset represents an HR-TEM </a:t>
            </a:r>
            <a:r>
              <a:rPr lang="en-US" sz="1600" dirty="0" smtClean="0">
                <a:latin typeface="Arial" panose="020B0604020202020204" pitchFamily="34" charset="0"/>
                <a:cs typeface="Arial" panose="020B0604020202020204" pitchFamily="34" charset="0"/>
              </a:rPr>
              <a:t>image; </a:t>
            </a:r>
          </a:p>
          <a:p>
            <a:pPr marL="342900" indent="-342900">
              <a:buAutoNum type="alphaLcParenR"/>
            </a:pPr>
            <a:r>
              <a:rPr lang="en-US" sz="1600" dirty="0" smtClean="0">
                <a:latin typeface="Arial" panose="020B0604020202020204" pitchFamily="34" charset="0"/>
                <a:cs typeface="Arial" panose="020B0604020202020204" pitchFamily="34" charset="0"/>
              </a:rPr>
              <a:t>intensity </a:t>
            </a:r>
            <a:r>
              <a:rPr lang="en-US" sz="1600" dirty="0">
                <a:latin typeface="Arial" panose="020B0604020202020204" pitchFamily="34" charset="0"/>
                <a:cs typeface="Arial" panose="020B0604020202020204" pitchFamily="34" charset="0"/>
              </a:rPr>
              <a:t>of the </a:t>
            </a:r>
            <a:r>
              <a:rPr lang="en-US" sz="1600" dirty="0" smtClean="0">
                <a:latin typeface="Arial" panose="020B0604020202020204" pitchFamily="34" charset="0"/>
                <a:cs typeface="Arial" panose="020B0604020202020204" pitchFamily="34" charset="0"/>
              </a:rPr>
              <a:t>SANS </a:t>
            </a:r>
            <a:r>
              <a:rPr lang="en-US" sz="1600" dirty="0">
                <a:latin typeface="Arial" panose="020B0604020202020204" pitchFamily="34" charset="0"/>
                <a:cs typeface="Arial" panose="020B0604020202020204" pitchFamily="34" charset="0"/>
              </a:rPr>
              <a:t>vs the modulus of the scattering vector, Q, for the </a:t>
            </a:r>
            <a:r>
              <a:rPr lang="en-US" sz="1600" dirty="0" smtClean="0">
                <a:latin typeface="Arial" panose="020B0604020202020204" pitchFamily="34" charset="0"/>
                <a:cs typeface="Arial" panose="020B0604020202020204" pitchFamily="34" charset="0"/>
              </a:rPr>
              <a:t>precursor </a:t>
            </a:r>
            <a:r>
              <a:rPr lang="en-US" sz="1600" dirty="0">
                <a:latin typeface="Arial" panose="020B0604020202020204" pitchFamily="34" charset="0"/>
                <a:cs typeface="Arial" panose="020B0604020202020204" pitchFamily="34" charset="0"/>
              </a:rPr>
              <a:t>glass and GC; the inset </a:t>
            </a:r>
            <a:r>
              <a:rPr lang="en-US" sz="1600" dirty="0" smtClean="0">
                <a:latin typeface="Arial" panose="020B0604020202020204" pitchFamily="34" charset="0"/>
                <a:cs typeface="Arial" panose="020B0604020202020204" pitchFamily="34" charset="0"/>
              </a:rPr>
              <a:t>represents a ATSAS modeled </a:t>
            </a:r>
            <a:r>
              <a:rPr lang="en-US" sz="1600" dirty="0">
                <a:latin typeface="Arial" panose="020B0604020202020204" pitchFamily="34" charset="0"/>
                <a:cs typeface="Arial" panose="020B0604020202020204" pitchFamily="34" charset="0"/>
              </a:rPr>
              <a:t>shape of the </a:t>
            </a:r>
            <a:r>
              <a:rPr lang="en-US" sz="1600" dirty="0" smtClean="0">
                <a:latin typeface="Arial" panose="020B0604020202020204" pitchFamily="34" charset="0"/>
                <a:cs typeface="Arial" panose="020B0604020202020204" pitchFamily="34" charset="0"/>
              </a:rPr>
              <a:t>nanocrystal.</a:t>
            </a:r>
            <a:endParaRPr lang="ru-RU" sz="1600" dirty="0">
              <a:latin typeface="Arial" panose="020B0604020202020204" pitchFamily="34" charset="0"/>
              <a:cs typeface="Arial" panose="020B0604020202020204" pitchFamily="34" charset="0"/>
            </a:endParaRPr>
          </a:p>
        </p:txBody>
      </p:sp>
      <p:sp>
        <p:nvSpPr>
          <p:cNvPr id="1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24</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627725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385" y="816386"/>
            <a:ext cx="2172929" cy="5228460"/>
          </a:xfrm>
          <a:prstGeom prst="rect">
            <a:avLst/>
          </a:prstGeom>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524" y="816386"/>
            <a:ext cx="2131632" cy="522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272" y="2636911"/>
            <a:ext cx="3700664" cy="340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778437"/>
            <a:ext cx="1770188" cy="171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5" y="778437"/>
            <a:ext cx="1800201" cy="171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2536" y="6074132"/>
            <a:ext cx="4621955" cy="523220"/>
          </a:xfrm>
          <a:prstGeom prst="rect">
            <a:avLst/>
          </a:prstGeom>
          <a:noFill/>
        </p:spPr>
        <p:txBody>
          <a:bodyPr wrap="square" rtlCol="0">
            <a:spAutoFit/>
          </a:bodyPr>
          <a:lstStyle/>
          <a:p>
            <a:pPr algn="ctr"/>
            <a:r>
              <a:rPr lang="en-US" sz="1400" b="1" dirty="0" smtClean="0">
                <a:solidFill>
                  <a:prstClr val="black"/>
                </a:solidFill>
                <a:latin typeface="Arial" panose="020B0604020202020204" pitchFamily="34" charset="0"/>
                <a:cs typeface="Arial" panose="020B0604020202020204" pitchFamily="34" charset="0"/>
              </a:rPr>
              <a:t>SEM images showing dendritic shape of PbF</a:t>
            </a:r>
            <a:r>
              <a:rPr lang="en-US" sz="1400" b="1" baseline="-25000" dirty="0" smtClean="0">
                <a:solidFill>
                  <a:prstClr val="black"/>
                </a:solidFill>
                <a:latin typeface="Arial" panose="020B0604020202020204" pitchFamily="34" charset="0"/>
                <a:cs typeface="Arial" panose="020B0604020202020204" pitchFamily="34" charset="0"/>
              </a:rPr>
              <a:t>2 </a:t>
            </a:r>
            <a:r>
              <a:rPr lang="en-US" sz="1400" b="1" dirty="0" smtClean="0">
                <a:solidFill>
                  <a:prstClr val="black"/>
                </a:solidFill>
                <a:latin typeface="Arial" panose="020B0604020202020204" pitchFamily="34" charset="0"/>
                <a:cs typeface="Arial" panose="020B0604020202020204" pitchFamily="34" charset="0"/>
              </a:rPr>
              <a:t> nanocrystals embedded in the glassy matrix</a:t>
            </a:r>
            <a:endParaRPr lang="ru-RU" sz="14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1480486" y="79700"/>
            <a:ext cx="6555000" cy="523220"/>
          </a:xfrm>
          <a:prstGeom prst="rect">
            <a:avLst/>
          </a:prstGeom>
          <a:noFill/>
        </p:spPr>
        <p:txBody>
          <a:bodyPr wrap="none" rtlCol="0">
            <a:spAutoFit/>
          </a:bodyPr>
          <a:lstStyle/>
          <a:p>
            <a:r>
              <a:rPr lang="en-US" sz="2800" b="1" dirty="0" smtClean="0">
                <a:solidFill>
                  <a:prstClr val="black"/>
                </a:solidFill>
                <a:latin typeface="Arial" panose="020B0604020202020204" pitchFamily="34" charset="0"/>
                <a:cs typeface="Arial" panose="020B0604020202020204" pitchFamily="34" charset="0"/>
              </a:rPr>
              <a:t>Scanning Electron Microscopy (SEM)</a:t>
            </a:r>
            <a:endParaRPr lang="ru-RU" sz="2800" b="1" dirty="0">
              <a:solidFill>
                <a:prstClr val="black"/>
              </a:solidFill>
              <a:latin typeface="Arial" panose="020B0604020202020204" pitchFamily="34" charset="0"/>
              <a:cs typeface="Arial" panose="020B0604020202020204" pitchFamily="34" charset="0"/>
            </a:endParaRPr>
          </a:p>
        </p:txBody>
      </p:sp>
      <p:sp>
        <p:nvSpPr>
          <p:cNvPr id="13" name="Скругленный прямоугольник 12"/>
          <p:cNvSpPr/>
          <p:nvPr/>
        </p:nvSpPr>
        <p:spPr>
          <a:xfrm>
            <a:off x="32346" y="620688"/>
            <a:ext cx="9041142" cy="36000"/>
          </a:xfrm>
          <a:prstGeom prst="roundRect">
            <a:avLst/>
          </a:prstGeom>
          <a:solidFill>
            <a:schemeClr val="tx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TextBox 16"/>
          <p:cNvSpPr txBox="1"/>
          <p:nvPr/>
        </p:nvSpPr>
        <p:spPr>
          <a:xfrm>
            <a:off x="577680" y="816387"/>
            <a:ext cx="1141659" cy="338554"/>
          </a:xfrm>
          <a:prstGeom prst="rect">
            <a:avLst/>
          </a:prstGeom>
          <a:solidFill>
            <a:schemeClr val="bg1"/>
          </a:solidFill>
        </p:spPr>
        <p:txBody>
          <a:bodyPr wrap="none" rtlCol="0">
            <a:spAutoFit/>
          </a:bodyPr>
          <a:lstStyle/>
          <a:p>
            <a:r>
              <a:rPr lang="en-US" sz="1600" b="1" dirty="0" smtClean="0">
                <a:solidFill>
                  <a:prstClr val="black"/>
                </a:solidFill>
                <a:latin typeface="Arial" panose="020B0604020202020204" pitchFamily="34" charset="0"/>
                <a:cs typeface="Arial" panose="020B0604020202020204" pitchFamily="34" charset="0"/>
              </a:rPr>
              <a:t>precursor</a:t>
            </a:r>
            <a:endParaRPr lang="ru-RU" sz="1600" b="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2267744" y="816387"/>
            <a:ext cx="1667444" cy="338554"/>
          </a:xfrm>
          <a:prstGeom prst="rect">
            <a:avLst/>
          </a:prstGeom>
          <a:solidFill>
            <a:schemeClr val="bg1"/>
          </a:solid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g</a:t>
            </a:r>
            <a:r>
              <a:rPr lang="en-US" sz="1600" b="1" dirty="0" smtClean="0">
                <a:solidFill>
                  <a:prstClr val="black"/>
                </a:solidFill>
                <a:latin typeface="Arial" panose="020B0604020202020204" pitchFamily="34" charset="0"/>
                <a:cs typeface="Arial" panose="020B0604020202020204" pitchFamily="34" charset="0"/>
              </a:rPr>
              <a:t>lass-ceramics</a:t>
            </a:r>
            <a:endParaRPr lang="ru-RU" sz="1600" b="1"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1173185" y="2658398"/>
            <a:ext cx="1667444" cy="338554"/>
          </a:xfrm>
          <a:prstGeom prst="rect">
            <a:avLst/>
          </a:prstGeom>
          <a:solidFill>
            <a:schemeClr val="bg1"/>
          </a:solid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g</a:t>
            </a:r>
            <a:r>
              <a:rPr lang="en-US" sz="1600" b="1" dirty="0" smtClean="0">
                <a:solidFill>
                  <a:prstClr val="black"/>
                </a:solidFill>
                <a:latin typeface="Arial" panose="020B0604020202020204" pitchFamily="34" charset="0"/>
                <a:cs typeface="Arial" panose="020B0604020202020204" pitchFamily="34" charset="0"/>
              </a:rPr>
              <a:t>lass-ceramics</a:t>
            </a:r>
            <a:endParaRPr lang="ru-RU" sz="160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3131840" y="5384249"/>
            <a:ext cx="360040" cy="276999"/>
          </a:xfrm>
          <a:prstGeom prst="rect">
            <a:avLst/>
          </a:prstGeom>
          <a:solidFill>
            <a:schemeClr val="tx1"/>
          </a:solidFill>
        </p:spPr>
        <p:txBody>
          <a:bodyPr wrap="square" rtlCol="0">
            <a:spAutoFit/>
          </a:bodyPr>
          <a:lstStyle/>
          <a:p>
            <a:r>
              <a:rPr lang="en-US" sz="1200" b="1" dirty="0" smtClean="0">
                <a:solidFill>
                  <a:prstClr val="white"/>
                </a:solidFill>
                <a:latin typeface="Arial" panose="020B0604020202020204" pitchFamily="34" charset="0"/>
                <a:cs typeface="Arial" panose="020B0604020202020204" pitchFamily="34" charset="0"/>
              </a:rPr>
              <a:t>2µ</a:t>
            </a:r>
            <a:endParaRPr lang="ru-RU" sz="1200" b="1" dirty="0">
              <a:solidFill>
                <a:prstClr val="white"/>
              </a:solidFill>
              <a:latin typeface="Arial" panose="020B0604020202020204" pitchFamily="34" charset="0"/>
              <a:cs typeface="Arial" panose="020B0604020202020204" pitchFamily="34" charset="0"/>
            </a:endParaRPr>
          </a:p>
        </p:txBody>
      </p:sp>
      <p:cxnSp>
        <p:nvCxnSpPr>
          <p:cNvPr id="21" name="Прямая со стрелкой 20"/>
          <p:cNvCxnSpPr/>
          <p:nvPr/>
        </p:nvCxnSpPr>
        <p:spPr>
          <a:xfrm>
            <a:off x="2802370" y="5661248"/>
            <a:ext cx="1037123"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19872" y="1924526"/>
            <a:ext cx="419621" cy="261610"/>
          </a:xfrm>
          <a:prstGeom prst="rect">
            <a:avLst/>
          </a:prstGeom>
          <a:solidFill>
            <a:schemeClr val="tx1"/>
          </a:solidFill>
        </p:spPr>
        <p:txBody>
          <a:bodyPr wrap="square" rtlCol="0">
            <a:spAutoFit/>
          </a:bodyPr>
          <a:lstStyle/>
          <a:p>
            <a:r>
              <a:rPr lang="en-US" sz="1100" b="1" dirty="0" smtClean="0">
                <a:solidFill>
                  <a:prstClr val="white"/>
                </a:solidFill>
                <a:latin typeface="Arial" panose="020B0604020202020204" pitchFamily="34" charset="0"/>
                <a:cs typeface="Arial" panose="020B0604020202020204" pitchFamily="34" charset="0"/>
              </a:rPr>
              <a:t>10µ</a:t>
            </a:r>
            <a:endParaRPr lang="ru-RU" sz="1100" b="1" dirty="0">
              <a:solidFill>
                <a:prstClr val="white"/>
              </a:solidFill>
              <a:latin typeface="Arial" panose="020B0604020202020204" pitchFamily="34" charset="0"/>
              <a:cs typeface="Arial" panose="020B0604020202020204" pitchFamily="34" charset="0"/>
            </a:endParaRPr>
          </a:p>
        </p:txBody>
      </p:sp>
      <p:cxnSp>
        <p:nvCxnSpPr>
          <p:cNvPr id="26" name="Прямая со стрелкой 25"/>
          <p:cNvCxnSpPr/>
          <p:nvPr/>
        </p:nvCxnSpPr>
        <p:spPr>
          <a:xfrm>
            <a:off x="3432299" y="2276872"/>
            <a:ext cx="419621"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70525" y="6093296"/>
            <a:ext cx="4621955" cy="523220"/>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E</a:t>
            </a:r>
            <a:r>
              <a:rPr lang="en-US" sz="1400" b="1" dirty="0" smtClean="0">
                <a:solidFill>
                  <a:prstClr val="black"/>
                </a:solidFill>
                <a:latin typeface="Arial" panose="020B0604020202020204" pitchFamily="34" charset="0"/>
                <a:cs typeface="Arial" panose="020B0604020202020204" pitchFamily="34" charset="0"/>
              </a:rPr>
              <a:t>nergy Dispersive Spectrum (EDS</a:t>
            </a:r>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                              of </a:t>
            </a:r>
            <a:r>
              <a:rPr lang="en-US" altLang="ru-RU" sz="1400" b="1" dirty="0">
                <a:solidFill>
                  <a:prstClr val="black"/>
                </a:solidFill>
                <a:latin typeface="Arial" panose="020B0604020202020204" pitchFamily="34" charset="0"/>
                <a:cs typeface="Arial" panose="020B0604020202020204" pitchFamily="34" charset="0"/>
              </a:rPr>
              <a:t>1.0 </a:t>
            </a:r>
            <a:r>
              <a:rPr lang="en-US" altLang="ru-RU" sz="1400" b="1" dirty="0" err="1">
                <a:solidFill>
                  <a:prstClr val="black"/>
                </a:solidFill>
                <a:latin typeface="Arial" panose="020B0604020202020204" pitchFamily="34" charset="0"/>
                <a:cs typeface="Arial" panose="020B0604020202020204" pitchFamily="34" charset="0"/>
              </a:rPr>
              <a:t>mol</a:t>
            </a:r>
            <a:r>
              <a:rPr lang="en-US" altLang="ru-RU" sz="1400" b="1" dirty="0">
                <a:solidFill>
                  <a:prstClr val="black"/>
                </a:solidFill>
                <a:latin typeface="Arial" panose="020B0604020202020204" pitchFamily="34" charset="0"/>
                <a:cs typeface="Arial" panose="020B0604020202020204" pitchFamily="34" charset="0"/>
              </a:rPr>
              <a:t>% Er3</a:t>
            </a:r>
            <a:r>
              <a:rPr lang="ru-RU" altLang="ru-RU" sz="1400" b="1" baseline="30000" dirty="0">
                <a:solidFill>
                  <a:prstClr val="black"/>
                </a:solidFill>
                <a:latin typeface="Arial" panose="020B0604020202020204" pitchFamily="34" charset="0"/>
                <a:cs typeface="Arial" panose="020B0604020202020204" pitchFamily="34" charset="0"/>
              </a:rPr>
              <a:t>+</a:t>
            </a:r>
            <a:r>
              <a:rPr lang="en-US" altLang="ru-RU" sz="1400" b="1" dirty="0">
                <a:solidFill>
                  <a:prstClr val="black"/>
                </a:solidFill>
                <a:latin typeface="Arial" panose="020B0604020202020204" pitchFamily="34" charset="0"/>
                <a:cs typeface="Arial" panose="020B0604020202020204" pitchFamily="34" charset="0"/>
              </a:rPr>
              <a:t> doped </a:t>
            </a:r>
            <a:r>
              <a:rPr lang="en-US" altLang="ru-RU" sz="1400" b="1" dirty="0" smtClean="0">
                <a:solidFill>
                  <a:prstClr val="black"/>
                </a:solidFill>
                <a:latin typeface="Arial" panose="020B0604020202020204" pitchFamily="34" charset="0"/>
                <a:cs typeface="Arial" panose="020B0604020202020204" pitchFamily="34" charset="0"/>
              </a:rPr>
              <a:t>glass and glass-ceramics</a:t>
            </a:r>
            <a:endParaRPr lang="ru-RU" sz="1400" b="1" dirty="0">
              <a:solidFill>
                <a:prstClr val="black"/>
              </a:solidFill>
              <a:latin typeface="Arial" panose="020B0604020202020204" pitchFamily="34" charset="0"/>
              <a:cs typeface="Arial" panose="020B0604020202020204" pitchFamily="34" charset="0"/>
            </a:endParaRPr>
          </a:p>
        </p:txBody>
      </p:sp>
      <p:sp>
        <p:nvSpPr>
          <p:cNvPr id="34" name="TextBox 33"/>
          <p:cNvSpPr txBox="1"/>
          <p:nvPr/>
        </p:nvSpPr>
        <p:spPr>
          <a:xfrm>
            <a:off x="4860032" y="836712"/>
            <a:ext cx="1141659" cy="338554"/>
          </a:xfrm>
          <a:prstGeom prst="rect">
            <a:avLst/>
          </a:prstGeom>
          <a:solidFill>
            <a:schemeClr val="bg1"/>
          </a:solidFill>
        </p:spPr>
        <p:txBody>
          <a:bodyPr wrap="none" rtlCol="0">
            <a:spAutoFit/>
          </a:bodyPr>
          <a:lstStyle/>
          <a:p>
            <a:r>
              <a:rPr lang="en-US" sz="1600" b="1" dirty="0" smtClean="0">
                <a:solidFill>
                  <a:prstClr val="black"/>
                </a:solidFill>
                <a:latin typeface="Arial" panose="020B0604020202020204" pitchFamily="34" charset="0"/>
                <a:cs typeface="Arial" panose="020B0604020202020204" pitchFamily="34" charset="0"/>
              </a:rPr>
              <a:t>precursor</a:t>
            </a:r>
            <a:endParaRPr lang="ru-RU" sz="1600" b="1"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6876256" y="836712"/>
            <a:ext cx="1667444" cy="338554"/>
          </a:xfrm>
          <a:prstGeom prst="rect">
            <a:avLst/>
          </a:prstGeom>
          <a:solidFill>
            <a:schemeClr val="bg1"/>
          </a:solid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g</a:t>
            </a:r>
            <a:r>
              <a:rPr lang="en-US" sz="1600" b="1" dirty="0" smtClean="0">
                <a:solidFill>
                  <a:prstClr val="black"/>
                </a:solidFill>
                <a:latin typeface="Arial" panose="020B0604020202020204" pitchFamily="34" charset="0"/>
                <a:cs typeface="Arial" panose="020B0604020202020204" pitchFamily="34" charset="0"/>
              </a:rPr>
              <a:t>lass-ceramics</a:t>
            </a:r>
            <a:endParaRPr lang="ru-RU" sz="1600" b="1" dirty="0">
              <a:solidFill>
                <a:prstClr val="black"/>
              </a:solidFill>
              <a:latin typeface="Arial" panose="020B0604020202020204" pitchFamily="34" charset="0"/>
              <a:cs typeface="Arial" panose="020B0604020202020204" pitchFamily="34" charset="0"/>
            </a:endParaRPr>
          </a:p>
        </p:txBody>
      </p:sp>
      <p:sp>
        <p:nvSpPr>
          <p:cNvPr id="14" name="Овал 13"/>
          <p:cNvSpPr/>
          <p:nvPr/>
        </p:nvSpPr>
        <p:spPr>
          <a:xfrm>
            <a:off x="4759200" y="4869160"/>
            <a:ext cx="288032" cy="792088"/>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3" name="Овал 32"/>
          <p:cNvSpPr/>
          <p:nvPr/>
        </p:nvSpPr>
        <p:spPr>
          <a:xfrm>
            <a:off x="6876256" y="4077072"/>
            <a:ext cx="648072" cy="864096"/>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25</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876681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124" y="1186736"/>
            <a:ext cx="4248472" cy="33928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1196752"/>
            <a:ext cx="3345099" cy="52565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61599" y="88742"/>
            <a:ext cx="7916013" cy="954107"/>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11 UCL bands are detected in the UV, visible, </a:t>
            </a:r>
          </a:p>
          <a:p>
            <a:pPr algn="ctr"/>
            <a:r>
              <a:rPr lang="en-US" sz="2800" b="1" dirty="0" smtClean="0">
                <a:latin typeface="Arial" panose="020B0604020202020204" pitchFamily="34" charset="0"/>
                <a:cs typeface="Arial" panose="020B0604020202020204" pitchFamily="34" charset="0"/>
              </a:rPr>
              <a:t>and near IR for glass-ceramics </a:t>
            </a:r>
            <a:endParaRPr lang="ru-RU" sz="2800" b="1" dirty="0">
              <a:latin typeface="Arial" panose="020B0604020202020204" pitchFamily="34" charset="0"/>
              <a:cs typeface="Arial" panose="020B0604020202020204" pitchFamily="34" charset="0"/>
            </a:endParaRPr>
          </a:p>
        </p:txBody>
      </p:sp>
      <p:sp>
        <p:nvSpPr>
          <p:cNvPr id="9" name="TextBox 8"/>
          <p:cNvSpPr txBox="1"/>
          <p:nvPr/>
        </p:nvSpPr>
        <p:spPr>
          <a:xfrm>
            <a:off x="4345124" y="4643567"/>
            <a:ext cx="4248472" cy="1769715"/>
          </a:xfrm>
          <a:prstGeom prst="rect">
            <a:avLst/>
          </a:prstGeom>
          <a:noFill/>
          <a:ln>
            <a:solidFill>
              <a:schemeClr val="tx1"/>
            </a:solidFill>
          </a:ln>
        </p:spPr>
        <p:txBody>
          <a:bodyPr wrap="square" rtlCol="0">
            <a:spAutoFit/>
          </a:bodyPr>
          <a:lstStyle/>
          <a:p>
            <a:pPr algn="just"/>
            <a:r>
              <a:rPr lang="en-US" sz="1600" dirty="0" smtClean="0">
                <a:latin typeface="Arial" panose="020B0604020202020204" pitchFamily="34" charset="0"/>
                <a:cs typeface="Arial" panose="020B0604020202020204" pitchFamily="34" charset="0"/>
              </a:rPr>
              <a:t>a) </a:t>
            </a:r>
            <a:r>
              <a:rPr lang="en-US" sz="1400" b="1" dirty="0" smtClean="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scheme of the energy levels of Er</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 ions in the studied GC with the possible </a:t>
            </a:r>
            <a:r>
              <a:rPr lang="en-US" sz="1400" b="1" dirty="0" smtClean="0">
                <a:latin typeface="Arial" panose="020B0604020202020204" pitchFamily="34" charset="0"/>
                <a:cs typeface="Arial" panose="020B0604020202020204" pitchFamily="34" charset="0"/>
              </a:rPr>
              <a:t>mechanisms of excitation;</a:t>
            </a:r>
          </a:p>
          <a:p>
            <a:pPr algn="just">
              <a:lnSpc>
                <a:spcPct val="50000"/>
              </a:lnSpc>
            </a:pPr>
            <a:r>
              <a:rPr lang="en-US" sz="1400" b="1" dirty="0" smtClean="0">
                <a:latin typeface="Arial" panose="020B0604020202020204" pitchFamily="34" charset="0"/>
                <a:cs typeface="Arial" panose="020B0604020202020204" pitchFamily="34" charset="0"/>
              </a:rPr>
              <a:t> </a:t>
            </a:r>
          </a:p>
          <a:p>
            <a:pPr algn="just"/>
            <a:r>
              <a:rPr lang="en-US" sz="1600" dirty="0" smtClean="0">
                <a:latin typeface="Arial" panose="020B0604020202020204" pitchFamily="34" charset="0"/>
                <a:cs typeface="Arial" panose="020B0604020202020204" pitchFamily="34" charset="0"/>
              </a:rPr>
              <a:t>b) </a:t>
            </a:r>
            <a:r>
              <a:rPr lang="en-US" sz="1400" b="1" dirty="0" smtClean="0">
                <a:latin typeface="Arial" panose="020B0604020202020204" pitchFamily="34" charset="0"/>
                <a:cs typeface="Arial" panose="020B0604020202020204" pitchFamily="34" charset="0"/>
              </a:rPr>
              <a:t>observed </a:t>
            </a:r>
            <a:r>
              <a:rPr lang="en-US" sz="1400" b="1" dirty="0">
                <a:latin typeface="Arial" panose="020B0604020202020204" pitchFamily="34" charset="0"/>
                <a:cs typeface="Arial" panose="020B0604020202020204" pitchFamily="34" charset="0"/>
              </a:rPr>
              <a:t>emission channels for the </a:t>
            </a:r>
            <a:r>
              <a:rPr lang="en-US" sz="1400" b="1" dirty="0" smtClean="0">
                <a:latin typeface="Arial" panose="020B0604020202020204" pitchFamily="34" charset="0"/>
                <a:cs typeface="Arial" panose="020B0604020202020204" pitchFamily="34" charset="0"/>
              </a:rPr>
              <a:t>UCL;                GSA </a:t>
            </a:r>
            <a:r>
              <a:rPr lang="en-US" sz="1400" b="1" dirty="0">
                <a:latin typeface="Arial" panose="020B0604020202020204" pitchFamily="34" charset="0"/>
                <a:cs typeface="Arial" panose="020B0604020202020204" pitchFamily="34" charset="0"/>
              </a:rPr>
              <a:t>and ESA are the </a:t>
            </a:r>
            <a:r>
              <a:rPr lang="en-US" sz="1400" b="1" dirty="0" smtClean="0">
                <a:latin typeface="Arial" panose="020B0604020202020204" pitchFamily="34" charset="0"/>
                <a:cs typeface="Arial" panose="020B0604020202020204" pitchFamily="34" charset="0"/>
              </a:rPr>
              <a:t>ground and excited-state </a:t>
            </a:r>
            <a:r>
              <a:rPr lang="en-US" sz="1400" b="1" dirty="0">
                <a:latin typeface="Arial" panose="020B0604020202020204" pitchFamily="34" charset="0"/>
                <a:cs typeface="Arial" panose="020B0604020202020204" pitchFamily="34" charset="0"/>
              </a:rPr>
              <a:t>absorption, CR is cross-relaxation, ETU is energy-transfer up-conversion.</a:t>
            </a:r>
            <a:endParaRPr lang="ru-RU" sz="1400" b="1" dirty="0">
              <a:latin typeface="Arial" panose="020B0604020202020204" pitchFamily="34" charset="0"/>
              <a:cs typeface="Arial" panose="020B0604020202020204" pitchFamily="34" charset="0"/>
            </a:endParaRPr>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2853943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a:spLocks noChangeArrowheads="1"/>
          </p:cNvSpPr>
          <p:nvPr/>
        </p:nvSpPr>
        <p:spPr bwMode="auto">
          <a:xfrm>
            <a:off x="-10533" y="-1901"/>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400" b="1" dirty="0">
                <a:solidFill>
                  <a:srgbClr val="1F497D">
                    <a:lumMod val="75000"/>
                  </a:srgbClr>
                </a:solidFill>
                <a:latin typeface="Arial" charset="0"/>
                <a:cs typeface="Arial" charset="0"/>
              </a:rPr>
              <a:t>UCL emission significantly </a:t>
            </a:r>
            <a:r>
              <a:rPr lang="en-US" altLang="ru-RU" sz="2400" b="1" dirty="0" smtClean="0">
                <a:solidFill>
                  <a:srgbClr val="1F497D">
                    <a:lumMod val="75000"/>
                  </a:srgbClr>
                </a:solidFill>
                <a:latin typeface="Arial" charset="0"/>
                <a:cs typeface="Arial" charset="0"/>
              </a:rPr>
              <a:t>enhanced </a:t>
            </a:r>
            <a:r>
              <a:rPr lang="en-US" altLang="ru-RU" sz="2400" b="1" dirty="0">
                <a:solidFill>
                  <a:srgbClr val="1F497D">
                    <a:lumMod val="75000"/>
                  </a:srgbClr>
                </a:solidFill>
                <a:latin typeface="Arial" charset="0"/>
                <a:cs typeface="Arial" charset="0"/>
              </a:rPr>
              <a:t>by factors                                       of ~ </a:t>
            </a:r>
            <a:r>
              <a:rPr lang="en-US" altLang="ru-RU" sz="2400" b="1" dirty="0" smtClean="0">
                <a:solidFill>
                  <a:srgbClr val="008A3E"/>
                </a:solidFill>
                <a:latin typeface="Arial" charset="0"/>
                <a:cs typeface="Arial" charset="0"/>
              </a:rPr>
              <a:t>25 </a:t>
            </a:r>
            <a:r>
              <a:rPr lang="en-US" altLang="ru-RU" sz="2400" b="1" dirty="0">
                <a:solidFill>
                  <a:srgbClr val="008A3E"/>
                </a:solidFill>
                <a:latin typeface="Arial" charset="0"/>
                <a:cs typeface="Arial" charset="0"/>
              </a:rPr>
              <a:t>(</a:t>
            </a:r>
            <a:r>
              <a:rPr lang="en-US" altLang="ru-RU" sz="2400" b="1" dirty="0" smtClean="0">
                <a:solidFill>
                  <a:srgbClr val="008A3E"/>
                </a:solidFill>
                <a:latin typeface="Arial" charset="0"/>
                <a:cs typeface="Arial" charset="0"/>
              </a:rPr>
              <a:t>green band) </a:t>
            </a:r>
            <a:r>
              <a:rPr lang="en-US" altLang="ru-RU" sz="2400" b="1" dirty="0">
                <a:solidFill>
                  <a:srgbClr val="1F497D">
                    <a:lumMod val="75000"/>
                  </a:srgbClr>
                </a:solidFill>
                <a:latin typeface="Arial" charset="0"/>
                <a:cs typeface="Arial" charset="0"/>
              </a:rPr>
              <a:t>and ~ </a:t>
            </a:r>
            <a:r>
              <a:rPr lang="en-US" altLang="ru-RU" sz="2400" b="1" dirty="0" smtClean="0">
                <a:solidFill>
                  <a:srgbClr val="C00000"/>
                </a:solidFill>
                <a:latin typeface="Arial" charset="0"/>
                <a:cs typeface="Arial" charset="0"/>
              </a:rPr>
              <a:t>150 </a:t>
            </a:r>
            <a:r>
              <a:rPr lang="en-US" altLang="ru-RU" sz="2400" b="1" dirty="0">
                <a:solidFill>
                  <a:srgbClr val="C00000"/>
                </a:solidFill>
                <a:latin typeface="Arial" charset="0"/>
                <a:cs typeface="Arial" charset="0"/>
              </a:rPr>
              <a:t>(</a:t>
            </a:r>
            <a:r>
              <a:rPr lang="en-US" altLang="ru-RU" sz="2400" b="1" dirty="0" smtClean="0">
                <a:solidFill>
                  <a:srgbClr val="C00000"/>
                </a:solidFill>
                <a:latin typeface="Arial" charset="0"/>
                <a:cs typeface="Arial" charset="0"/>
              </a:rPr>
              <a:t>red band) </a:t>
            </a:r>
            <a:r>
              <a:rPr lang="en-US" altLang="ru-RU" sz="2400" b="1" dirty="0">
                <a:solidFill>
                  <a:srgbClr val="1F497D">
                    <a:lumMod val="75000"/>
                  </a:srgbClr>
                </a:solidFill>
                <a:latin typeface="Arial" charset="0"/>
                <a:cs typeface="Arial" charset="0"/>
              </a:rPr>
              <a:t>upon heat treatment </a:t>
            </a:r>
            <a:r>
              <a:rPr lang="en-US" altLang="ru-RU" sz="2400" b="1" dirty="0" smtClean="0">
                <a:solidFill>
                  <a:srgbClr val="1F497D">
                    <a:lumMod val="75000"/>
                  </a:srgbClr>
                </a:solidFill>
                <a:latin typeface="Arial" charset="0"/>
                <a:cs typeface="Arial" charset="0"/>
              </a:rPr>
              <a:t>of precursor samples (glass-ceramics</a:t>
            </a:r>
            <a:r>
              <a:rPr lang="en-US" altLang="ru-RU" sz="2400" b="1" dirty="0">
                <a:solidFill>
                  <a:srgbClr val="1F497D">
                    <a:lumMod val="75000"/>
                  </a:srgbClr>
                </a:solidFill>
                <a:latin typeface="Arial" charset="0"/>
                <a:cs typeface="Arial" charset="0"/>
              </a:rPr>
              <a:t>).</a:t>
            </a:r>
            <a:endParaRPr lang="ru-RU" altLang="ru-RU" sz="1800" dirty="0">
              <a:solidFill>
                <a:srgbClr val="1F497D">
                  <a:lumMod val="75000"/>
                </a:srgbClr>
              </a:solidFill>
              <a:latin typeface="Times New Roman" pitchFamily="18" charset="0"/>
            </a:endParaRPr>
          </a:p>
        </p:txBody>
      </p:sp>
      <p:sp>
        <p:nvSpPr>
          <p:cNvPr id="2" name="TextBox 1"/>
          <p:cNvSpPr txBox="1"/>
          <p:nvPr/>
        </p:nvSpPr>
        <p:spPr>
          <a:xfrm>
            <a:off x="141678" y="5496674"/>
            <a:ext cx="2846146" cy="954107"/>
          </a:xfrm>
          <a:prstGeom prst="rect">
            <a:avLst/>
          </a:prstGeom>
          <a:noFill/>
        </p:spPr>
        <p:txBody>
          <a:bodyPr wrap="square" rtlCol="0">
            <a:spAutoFit/>
          </a:bodyPr>
          <a:lstStyle/>
          <a:p>
            <a:pPr algn="ctr"/>
            <a:r>
              <a:rPr lang="en-US" altLang="ru-RU" sz="1400" b="1" dirty="0">
                <a:solidFill>
                  <a:prstClr val="black"/>
                </a:solidFill>
                <a:latin typeface="Arial" charset="0"/>
                <a:cs typeface="Arial" charset="0"/>
              </a:rPr>
              <a:t>Comparison of the UCL emission spectra of </a:t>
            </a:r>
            <a:r>
              <a:rPr lang="en-US" altLang="ru-RU" sz="1400" b="1" dirty="0" smtClean="0">
                <a:solidFill>
                  <a:prstClr val="black"/>
                </a:solidFill>
                <a:latin typeface="Arial" charset="0"/>
                <a:cs typeface="Arial" charset="0"/>
              </a:rPr>
              <a:t>precursor sample (top) with </a:t>
            </a:r>
            <a:r>
              <a:rPr lang="en-US" altLang="ru-RU" sz="1400" b="1" dirty="0">
                <a:solidFill>
                  <a:prstClr val="black"/>
                </a:solidFill>
                <a:latin typeface="Arial" charset="0"/>
                <a:cs typeface="Arial" charset="0"/>
              </a:rPr>
              <a:t>that of the glass </a:t>
            </a:r>
            <a:r>
              <a:rPr lang="en-US" altLang="ru-RU" sz="1400" b="1" dirty="0" smtClean="0">
                <a:solidFill>
                  <a:prstClr val="black"/>
                </a:solidFill>
                <a:latin typeface="Arial" charset="0"/>
                <a:cs typeface="Arial" charset="0"/>
              </a:rPr>
              <a:t>ceramics (bottom).</a:t>
            </a:r>
            <a:endParaRPr lang="ru-RU" dirty="0">
              <a:solidFill>
                <a:prstClr val="black"/>
              </a:solidFill>
            </a:endParaRPr>
          </a:p>
        </p:txBody>
      </p:sp>
      <p:pic>
        <p:nvPicPr>
          <p:cNvPr id="207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244039"/>
            <a:ext cx="4708181" cy="25085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78"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78" y="1216773"/>
            <a:ext cx="2846146" cy="4200887"/>
          </a:xfrm>
          <a:prstGeom prst="rect">
            <a:avLst/>
          </a:prstGeom>
          <a:solidFill>
            <a:schemeClr val="bg1"/>
          </a:solidFill>
          <a:ln>
            <a:noFill/>
          </a:ln>
        </p:spPr>
      </p:pic>
      <p:sp>
        <p:nvSpPr>
          <p:cNvPr id="8" name="TextBox 7"/>
          <p:cNvSpPr txBox="1"/>
          <p:nvPr/>
        </p:nvSpPr>
        <p:spPr>
          <a:xfrm>
            <a:off x="1157615" y="1272966"/>
            <a:ext cx="1021433"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precursor</a:t>
            </a:r>
            <a:endParaRPr lang="ru-RU" sz="14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83568" y="3163327"/>
            <a:ext cx="1478290"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glass-ceramics</a:t>
            </a:r>
            <a:endParaRPr lang="ru-RU" sz="140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3009755" y="3741912"/>
            <a:ext cx="4752528" cy="523220"/>
          </a:xfrm>
          <a:prstGeom prst="rect">
            <a:avLst/>
          </a:prstGeom>
          <a:noFill/>
        </p:spPr>
        <p:txBody>
          <a:bodyPr wrap="square" rtlCol="0">
            <a:spAutoFit/>
          </a:bodyPr>
          <a:lstStyle/>
          <a:p>
            <a:pPr algn="ctr"/>
            <a:r>
              <a:rPr lang="en-US" sz="1400" b="1" dirty="0">
                <a:solidFill>
                  <a:prstClr val="black"/>
                </a:solidFill>
                <a:latin typeface="Arial" charset="0"/>
                <a:cs typeface="Arial" charset="0"/>
              </a:rPr>
              <a:t>Decay curves for the visible and IR luminescence of </a:t>
            </a:r>
            <a:r>
              <a:rPr lang="en-US" sz="1400" b="1" dirty="0" smtClean="0">
                <a:solidFill>
                  <a:prstClr val="black"/>
                </a:solidFill>
                <a:latin typeface="Arial" charset="0"/>
                <a:cs typeface="Arial" charset="0"/>
              </a:rPr>
              <a:t>                </a:t>
            </a:r>
            <a:r>
              <a:rPr lang="en-US" sz="1400" b="1" dirty="0" err="1" smtClean="0">
                <a:solidFill>
                  <a:prstClr val="black"/>
                </a:solidFill>
                <a:latin typeface="Arial" charset="0"/>
                <a:cs typeface="Arial" charset="0"/>
              </a:rPr>
              <a:t>Er</a:t>
            </a:r>
            <a:r>
              <a:rPr lang="en-US" sz="1400" b="1" dirty="0" smtClean="0">
                <a:solidFill>
                  <a:prstClr val="black"/>
                </a:solidFill>
                <a:latin typeface="Arial" charset="0"/>
                <a:cs typeface="Arial" charset="0"/>
              </a:rPr>
              <a:t>-doped glass and </a:t>
            </a:r>
            <a:r>
              <a:rPr lang="en-US" sz="1400" b="1" dirty="0">
                <a:solidFill>
                  <a:prstClr val="black"/>
                </a:solidFill>
                <a:latin typeface="Arial" charset="0"/>
                <a:cs typeface="Arial" charset="0"/>
              </a:rPr>
              <a:t>GC </a:t>
            </a:r>
            <a:r>
              <a:rPr lang="en-US" sz="1400" b="1" dirty="0" smtClean="0">
                <a:solidFill>
                  <a:prstClr val="black"/>
                </a:solidFill>
                <a:latin typeface="Arial" charset="0"/>
                <a:cs typeface="Arial" charset="0"/>
              </a:rPr>
              <a:t>(</a:t>
            </a:r>
            <a:r>
              <a:rPr lang="en-US" sz="1400" b="1" dirty="0">
                <a:solidFill>
                  <a:prstClr val="black"/>
                </a:solidFill>
                <a:latin typeface="Arial" charset="0"/>
                <a:cs typeface="Arial" charset="0"/>
              </a:rPr>
              <a:t>under resonant excitation).</a:t>
            </a:r>
            <a:endParaRPr lang="ru-RU" sz="1400" b="1" dirty="0">
              <a:solidFill>
                <a:prstClr val="black"/>
              </a:solidFill>
              <a:latin typeface="Arial" charset="0"/>
              <a:cs typeface="Arial" charset="0"/>
            </a:endParaRPr>
          </a:p>
        </p:txBody>
      </p:sp>
      <p:sp>
        <p:nvSpPr>
          <p:cNvPr id="12" name="TextBox 11"/>
          <p:cNvSpPr txBox="1"/>
          <p:nvPr/>
        </p:nvSpPr>
        <p:spPr>
          <a:xfrm>
            <a:off x="3131840" y="4221088"/>
            <a:ext cx="5904656" cy="2339102"/>
          </a:xfrm>
          <a:prstGeom prst="rect">
            <a:avLst/>
          </a:prstGeom>
          <a:solidFill>
            <a:schemeClr val="tx2">
              <a:lumMod val="75000"/>
            </a:schemeClr>
          </a:solidFill>
        </p:spPr>
        <p:txBody>
          <a:bodyPr wrap="square" rtlCol="0">
            <a:spAutoFit/>
          </a:bodyPr>
          <a:lstStyle/>
          <a:p>
            <a:r>
              <a:rPr lang="en-US" b="1" u="sng" dirty="0" smtClean="0">
                <a:solidFill>
                  <a:schemeClr val="bg1"/>
                </a:solidFill>
                <a:latin typeface="Arial" panose="020B0604020202020204" pitchFamily="34" charset="0"/>
                <a:cs typeface="Arial" panose="020B0604020202020204" pitchFamily="34" charset="0"/>
              </a:rPr>
              <a:t>Main mechanisms of UCL enhancement in GC:</a:t>
            </a:r>
          </a:p>
          <a:p>
            <a:pPr marL="285750" indent="-285750" algn="just">
              <a:buFont typeface="Wingdings" panose="05000000000000000000" pitchFamily="2" charset="2"/>
              <a:buChar char="§"/>
            </a:pPr>
            <a:r>
              <a:rPr lang="en-US" sz="1600" b="1" dirty="0" smtClean="0">
                <a:solidFill>
                  <a:schemeClr val="bg1"/>
                </a:solidFill>
                <a:latin typeface="Arial" panose="020B0604020202020204" pitchFamily="34" charset="0"/>
                <a:cs typeface="Arial" panose="020B0604020202020204" pitchFamily="34" charset="0"/>
              </a:rPr>
              <a:t>increase </a:t>
            </a:r>
            <a:r>
              <a:rPr lang="en-US" sz="1600" b="1" dirty="0">
                <a:solidFill>
                  <a:schemeClr val="bg1"/>
                </a:solidFill>
                <a:latin typeface="Arial" panose="020B0604020202020204" pitchFamily="34" charset="0"/>
                <a:cs typeface="Arial" panose="020B0604020202020204" pitchFamily="34" charset="0"/>
              </a:rPr>
              <a:t>of </a:t>
            </a:r>
            <a:r>
              <a:rPr lang="en-US" sz="1600" b="1" dirty="0" smtClean="0">
                <a:solidFill>
                  <a:schemeClr val="bg1"/>
                </a:solidFill>
                <a:latin typeface="Arial" panose="020B0604020202020204" pitchFamily="34" charset="0"/>
                <a:cs typeface="Arial" panose="020B0604020202020204" pitchFamily="34" charset="0"/>
              </a:rPr>
              <a:t>the local </a:t>
            </a:r>
            <a:r>
              <a:rPr lang="en-US" sz="1600" b="1" dirty="0">
                <a:solidFill>
                  <a:schemeClr val="bg1"/>
                </a:solidFill>
                <a:latin typeface="Arial" panose="020B0604020202020204" pitchFamily="34" charset="0"/>
                <a:cs typeface="Arial" panose="020B0604020202020204" pitchFamily="34" charset="0"/>
              </a:rPr>
              <a:t>concentration of Er</a:t>
            </a:r>
            <a:r>
              <a:rPr lang="en-US" sz="1600" b="1" baseline="30000" dirty="0">
                <a:solidFill>
                  <a:schemeClr val="bg1"/>
                </a:solidFill>
                <a:latin typeface="Arial" panose="020B0604020202020204" pitchFamily="34" charset="0"/>
                <a:cs typeface="Arial" panose="020B0604020202020204" pitchFamily="34" charset="0"/>
              </a:rPr>
              <a:t>3+</a:t>
            </a:r>
            <a:r>
              <a:rPr lang="en-US" sz="1600" b="1" dirty="0">
                <a:solidFill>
                  <a:schemeClr val="bg1"/>
                </a:solidFill>
                <a:latin typeface="Arial" panose="020B0604020202020204" pitchFamily="34" charset="0"/>
                <a:cs typeface="Arial" panose="020B0604020202020204" pitchFamily="34" charset="0"/>
              </a:rPr>
              <a:t> ions in the PbF</a:t>
            </a:r>
            <a:r>
              <a:rPr lang="en-US" sz="1600" b="1" baseline="-25000" dirty="0">
                <a:solidFill>
                  <a:schemeClr val="bg1"/>
                </a:solidFill>
                <a:latin typeface="Arial" panose="020B0604020202020204" pitchFamily="34" charset="0"/>
                <a:cs typeface="Arial" panose="020B0604020202020204" pitchFamily="34" charset="0"/>
              </a:rPr>
              <a:t>2</a:t>
            </a:r>
            <a:r>
              <a:rPr lang="en-US" sz="1600" b="1" dirty="0">
                <a:solidFill>
                  <a:schemeClr val="bg1"/>
                </a:solidFill>
                <a:latin typeface="Arial" panose="020B0604020202020204" pitchFamily="34" charset="0"/>
                <a:cs typeface="Arial" panose="020B0604020202020204" pitchFamily="34" charset="0"/>
              </a:rPr>
              <a:t> nanocrystals (as compared with the as-cast glass), leading to </a:t>
            </a:r>
            <a:r>
              <a:rPr lang="en-US" sz="1600" b="1" dirty="0" smtClean="0">
                <a:solidFill>
                  <a:schemeClr val="bg1"/>
                </a:solidFill>
                <a:latin typeface="Arial" panose="020B0604020202020204" pitchFamily="34" charset="0"/>
                <a:cs typeface="Arial" panose="020B0604020202020204" pitchFamily="34" charset="0"/>
              </a:rPr>
              <a:t>increased efficiency </a:t>
            </a:r>
            <a:r>
              <a:rPr lang="en-US" sz="1600" b="1" dirty="0">
                <a:solidFill>
                  <a:schemeClr val="bg1"/>
                </a:solidFill>
                <a:latin typeface="Arial" panose="020B0604020202020204" pitchFamily="34" charset="0"/>
                <a:cs typeface="Arial" panose="020B0604020202020204" pitchFamily="34" charset="0"/>
              </a:rPr>
              <a:t>of the CR and ETU processes for the population of the </a:t>
            </a:r>
            <a:r>
              <a:rPr lang="en-US" sz="1600" b="1" dirty="0" smtClean="0">
                <a:solidFill>
                  <a:schemeClr val="bg1"/>
                </a:solidFill>
                <a:latin typeface="Arial" panose="020B0604020202020204" pitchFamily="34" charset="0"/>
                <a:cs typeface="Arial" panose="020B0604020202020204" pitchFamily="34" charset="0"/>
              </a:rPr>
              <a:t>excited-states;</a:t>
            </a:r>
          </a:p>
          <a:p>
            <a:pPr marL="285750" indent="-285750" algn="just">
              <a:buFont typeface="Wingdings" panose="05000000000000000000" pitchFamily="2" charset="2"/>
              <a:buChar char="§"/>
            </a:pPr>
            <a:r>
              <a:rPr lang="en-US" sz="1600" b="1" dirty="0" smtClean="0">
                <a:solidFill>
                  <a:schemeClr val="bg1"/>
                </a:solidFill>
                <a:latin typeface="Arial" panose="020B0604020202020204" pitchFamily="34" charset="0"/>
                <a:cs typeface="Arial" panose="020B0604020202020204" pitchFamily="34" charset="0"/>
              </a:rPr>
              <a:t>lower phonon energy of </a:t>
            </a:r>
            <a:r>
              <a:rPr lang="en-US" sz="1600" b="1" dirty="0">
                <a:solidFill>
                  <a:schemeClr val="bg1"/>
                </a:solidFill>
                <a:latin typeface="Arial" panose="020B0604020202020204" pitchFamily="34" charset="0"/>
                <a:cs typeface="Arial" panose="020B0604020202020204" pitchFamily="34" charset="0"/>
              </a:rPr>
              <a:t>Er</a:t>
            </a:r>
            <a:r>
              <a:rPr lang="en-US" sz="1600" b="1" baseline="30000" dirty="0">
                <a:solidFill>
                  <a:schemeClr val="bg1"/>
                </a:solidFill>
                <a:latin typeface="Arial" panose="020B0604020202020204" pitchFamily="34" charset="0"/>
                <a:cs typeface="Arial" panose="020B0604020202020204" pitchFamily="34" charset="0"/>
              </a:rPr>
              <a:t>3+</a:t>
            </a:r>
            <a:r>
              <a:rPr lang="en-US" sz="1600" b="1" dirty="0">
                <a:solidFill>
                  <a:schemeClr val="bg1"/>
                </a:solidFill>
                <a:latin typeface="Arial" panose="020B0604020202020204" pitchFamily="34" charset="0"/>
                <a:cs typeface="Arial" panose="020B0604020202020204" pitchFamily="34" charset="0"/>
              </a:rPr>
              <a:t> ions in the PbF</a:t>
            </a:r>
            <a:r>
              <a:rPr lang="en-US" sz="1600" b="1" baseline="-25000" dirty="0">
                <a:solidFill>
                  <a:schemeClr val="bg1"/>
                </a:solidFill>
                <a:latin typeface="Arial" panose="020B0604020202020204" pitchFamily="34" charset="0"/>
                <a:cs typeface="Arial" panose="020B0604020202020204" pitchFamily="34" charset="0"/>
              </a:rPr>
              <a:t>2</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nanocrystals environment;</a:t>
            </a:r>
            <a:endParaRPr lang="en-US" sz="1600" b="1" dirty="0">
              <a:solidFill>
                <a:schemeClr val="bg1"/>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substantial </a:t>
            </a:r>
            <a:r>
              <a:rPr lang="en-US" sz="1600" b="1" dirty="0" smtClean="0">
                <a:solidFill>
                  <a:schemeClr val="bg1"/>
                </a:solidFill>
                <a:latin typeface="Arial" panose="020B0604020202020204" pitchFamily="34" charset="0"/>
                <a:cs typeface="Arial" panose="020B0604020202020204" pitchFamily="34" charset="0"/>
              </a:rPr>
              <a:t>increase </a:t>
            </a:r>
            <a:r>
              <a:rPr lang="en-US" sz="1600" b="1" dirty="0">
                <a:solidFill>
                  <a:schemeClr val="bg1"/>
                </a:solidFill>
                <a:latin typeface="Arial" panose="020B0604020202020204" pitchFamily="34" charset="0"/>
                <a:cs typeface="Arial" panose="020B0604020202020204" pitchFamily="34" charset="0"/>
              </a:rPr>
              <a:t>of </a:t>
            </a:r>
            <a:r>
              <a:rPr lang="en-US" sz="1600" b="1" dirty="0" smtClean="0">
                <a:solidFill>
                  <a:schemeClr val="bg1"/>
                </a:solidFill>
                <a:latin typeface="Arial" panose="020B0604020202020204" pitchFamily="34" charset="0"/>
                <a:cs typeface="Arial" panose="020B0604020202020204" pitchFamily="34" charset="0"/>
              </a:rPr>
              <a:t>the lifetimes </a:t>
            </a:r>
            <a:r>
              <a:rPr lang="en-US" sz="1600" b="1" dirty="0">
                <a:solidFill>
                  <a:schemeClr val="bg1"/>
                </a:solidFill>
                <a:latin typeface="Arial" panose="020B0604020202020204" pitchFamily="34" charset="0"/>
                <a:cs typeface="Arial" panose="020B0604020202020204" pitchFamily="34" charset="0"/>
              </a:rPr>
              <a:t>of several excited states, in </a:t>
            </a:r>
            <a:r>
              <a:rPr lang="en-US" sz="1600" b="1" dirty="0" smtClean="0">
                <a:solidFill>
                  <a:schemeClr val="bg1"/>
                </a:solidFill>
                <a:latin typeface="Arial" panose="020B0604020202020204" pitchFamily="34" charset="0"/>
                <a:cs typeface="Arial" panose="020B0604020202020204" pitchFamily="34" charset="0"/>
              </a:rPr>
              <a:t>particular </a:t>
            </a:r>
            <a:r>
              <a:rPr lang="en-US" sz="1600" b="1" dirty="0">
                <a:solidFill>
                  <a:schemeClr val="bg1"/>
                </a:solidFill>
                <a:latin typeface="Arial" panose="020B0604020202020204" pitchFamily="34" charset="0"/>
                <a:cs typeface="Arial" panose="020B0604020202020204" pitchFamily="34" charset="0"/>
              </a:rPr>
              <a:t>of the </a:t>
            </a:r>
            <a:r>
              <a:rPr lang="en-US" sz="1600" b="1" baseline="30000" dirty="0">
                <a:solidFill>
                  <a:schemeClr val="bg1"/>
                </a:solidFill>
                <a:latin typeface="Arial" panose="020B0604020202020204" pitchFamily="34" charset="0"/>
                <a:cs typeface="Arial" panose="020B0604020202020204" pitchFamily="34" charset="0"/>
              </a:rPr>
              <a:t>4</a:t>
            </a:r>
            <a:r>
              <a:rPr lang="en-US" sz="1600" b="1" dirty="0">
                <a:solidFill>
                  <a:schemeClr val="bg1"/>
                </a:solidFill>
                <a:latin typeface="Arial" panose="020B0604020202020204" pitchFamily="34" charset="0"/>
                <a:cs typeface="Arial" panose="020B0604020202020204" pitchFamily="34" charset="0"/>
              </a:rPr>
              <a:t>F</a:t>
            </a:r>
            <a:r>
              <a:rPr lang="en-US" sz="1600" b="1" baseline="-25000" dirty="0">
                <a:solidFill>
                  <a:schemeClr val="bg1"/>
                </a:solidFill>
                <a:latin typeface="Arial" panose="020B0604020202020204" pitchFamily="34" charset="0"/>
                <a:cs typeface="Arial" panose="020B0604020202020204" pitchFamily="34" charset="0"/>
              </a:rPr>
              <a:t>9/2</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a:t>
            </a:r>
            <a:r>
              <a:rPr lang="en-US" sz="1600" b="1" dirty="0">
                <a:solidFill>
                  <a:schemeClr val="bg1"/>
                </a:solidFill>
                <a:latin typeface="Arial" panose="020B0604020202020204" pitchFamily="34" charset="0"/>
                <a:cs typeface="Arial" panose="020B0604020202020204" pitchFamily="34" charset="0"/>
              </a:rPr>
              <a:t>from 0.6 </a:t>
            </a:r>
            <a:r>
              <a:rPr lang="en-US" sz="1600" b="1" dirty="0" smtClean="0">
                <a:solidFill>
                  <a:schemeClr val="bg1"/>
                </a:solidFill>
                <a:latin typeface="Arial" panose="020B0604020202020204" pitchFamily="34" charset="0"/>
                <a:cs typeface="Arial" panose="020B0604020202020204" pitchFamily="34" charset="0"/>
              </a:rPr>
              <a:t>to </a:t>
            </a:r>
            <a:r>
              <a:rPr lang="el-GR" sz="1600" b="1" dirty="0" smtClean="0">
                <a:solidFill>
                  <a:schemeClr val="bg1"/>
                </a:solidFill>
                <a:latin typeface="Arial" panose="020B0604020202020204" pitchFamily="34" charset="0"/>
                <a:cs typeface="Arial" panose="020B0604020202020204" pitchFamily="34" charset="0"/>
              </a:rPr>
              <a:t>71 </a:t>
            </a:r>
            <a:r>
              <a:rPr lang="el-GR" sz="1600" b="1" dirty="0">
                <a:solidFill>
                  <a:schemeClr val="bg1"/>
                </a:solidFill>
                <a:latin typeface="Arial" panose="020B0604020202020204" pitchFamily="34" charset="0"/>
                <a:cs typeface="Arial" panose="020B0604020202020204" pitchFamily="34" charset="0"/>
              </a:rPr>
              <a:t>μ</a:t>
            </a:r>
            <a:r>
              <a:rPr lang="en-US" sz="1600" b="1" dirty="0">
                <a:solidFill>
                  <a:schemeClr val="bg1"/>
                </a:solidFill>
                <a:latin typeface="Arial" panose="020B0604020202020204" pitchFamily="34" charset="0"/>
                <a:cs typeface="Arial" panose="020B0604020202020204" pitchFamily="34" charset="0"/>
              </a:rPr>
              <a:t>s)</a:t>
            </a:r>
            <a:endParaRPr lang="ru-RU" sz="1600" b="1" dirty="0">
              <a:solidFill>
                <a:schemeClr val="bg1"/>
              </a:solidFill>
              <a:latin typeface="Arial" panose="020B0604020202020204" pitchFamily="34" charset="0"/>
              <a:cs typeface="Arial" panose="020B0604020202020204" pitchFamily="34" charset="0"/>
            </a:endParaRPr>
          </a:p>
        </p:txBody>
      </p:sp>
      <p:sp>
        <p:nvSpPr>
          <p:cNvPr id="17" name="Прямоугольник 16"/>
          <p:cNvSpPr/>
          <p:nvPr/>
        </p:nvSpPr>
        <p:spPr>
          <a:xfrm>
            <a:off x="2341878" y="3944843"/>
            <a:ext cx="216024" cy="261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2700" y="1580743"/>
            <a:ext cx="1171960" cy="18533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27</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493768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4288"/>
            <a:ext cx="8752780" cy="4862870"/>
          </a:xfrm>
          <a:prstGeom prst="rect">
            <a:avLst/>
          </a:prstGeom>
          <a:noFill/>
        </p:spPr>
        <p:txBody>
          <a:bodyPr wrap="square">
            <a:spAutoFit/>
          </a:bodyPr>
          <a:lstStyle/>
          <a:p>
            <a:pPr fontAlgn="base">
              <a:spcBef>
                <a:spcPct val="0"/>
              </a:spcBef>
              <a:spcAft>
                <a:spcPct val="0"/>
              </a:spcAft>
              <a:defRPr/>
            </a:pPr>
            <a:r>
              <a:rPr lang="en-US" sz="2800" b="1" u="sng" dirty="0" smtClean="0">
                <a:solidFill>
                  <a:srgbClr val="800000"/>
                </a:solidFill>
                <a:latin typeface="Arial" panose="020B0604020202020204" pitchFamily="34" charset="0"/>
                <a:cs typeface="Arial" panose="020B0604020202020204" pitchFamily="34" charset="0"/>
              </a:rPr>
              <a:t>SUMMARY</a:t>
            </a:r>
          </a:p>
          <a:p>
            <a:pPr fontAlgn="base">
              <a:spcBef>
                <a:spcPct val="0"/>
              </a:spcBef>
              <a:spcAft>
                <a:spcPct val="0"/>
              </a:spcAft>
              <a:defRPr/>
            </a:pPr>
            <a:endParaRPr lang="ru-RU" sz="2000" b="1" dirty="0">
              <a:solidFill>
                <a:prstClr val="black"/>
              </a:solidFill>
              <a:latin typeface="Arial" panose="020B0604020202020204" pitchFamily="34" charset="0"/>
              <a:cs typeface="Arial" panose="020B0604020202020204" pitchFamily="34" charset="0"/>
            </a:endParaRPr>
          </a:p>
          <a:p>
            <a:pPr marL="457200" indent="-457200" algn="just" fontAlgn="base">
              <a:spcBef>
                <a:spcPct val="0"/>
              </a:spcBef>
              <a:spcAft>
                <a:spcPct val="0"/>
              </a:spcAft>
              <a:buFont typeface="+mj-lt"/>
              <a:buAutoNum type="arabicPeriod"/>
              <a:defRPr/>
            </a:pPr>
            <a:r>
              <a:rPr lang="en-US" sz="2000" b="1" dirty="0">
                <a:solidFill>
                  <a:prstClr val="black"/>
                </a:solidFill>
                <a:latin typeface="Arial" panose="020B0604020202020204" pitchFamily="34" charset="0"/>
                <a:cs typeface="Arial" panose="020B0604020202020204" pitchFamily="34" charset="0"/>
              </a:rPr>
              <a:t>Novel composition of transparent </a:t>
            </a:r>
            <a:r>
              <a:rPr lang="en-US" sz="2000" b="1" dirty="0" err="1">
                <a:solidFill>
                  <a:prstClr val="black"/>
                </a:solidFill>
                <a:latin typeface="Arial" panose="020B0604020202020204" pitchFamily="34" charset="0"/>
                <a:cs typeface="Arial" panose="020B0604020202020204" pitchFamily="34" charset="0"/>
              </a:rPr>
              <a:t>oxyfluoride</a:t>
            </a:r>
            <a:r>
              <a:rPr lang="en-US" sz="2000" b="1" dirty="0">
                <a:solidFill>
                  <a:prstClr val="black"/>
                </a:solidFill>
                <a:latin typeface="Arial" panose="020B0604020202020204" pitchFamily="34" charset="0"/>
                <a:cs typeface="Arial" panose="020B0604020202020204" pitchFamily="34" charset="0"/>
              </a:rPr>
              <a:t> glasses and glass ceramics doped with </a:t>
            </a:r>
            <a:r>
              <a:rPr lang="en-US" sz="2000" b="1" dirty="0" err="1">
                <a:solidFill>
                  <a:prstClr val="black"/>
                </a:solidFill>
                <a:latin typeface="Arial" panose="020B0604020202020204" pitchFamily="34" charset="0"/>
                <a:cs typeface="Arial" panose="020B0604020202020204" pitchFamily="34" charset="0"/>
              </a:rPr>
              <a:t>Er</a:t>
            </a:r>
            <a:r>
              <a:rPr lang="ru-RU" sz="2000" b="1" baseline="30000" dirty="0">
                <a:solidFill>
                  <a:prstClr val="black"/>
                </a:solidFill>
                <a:latin typeface="Arial" panose="020B0604020202020204" pitchFamily="34" charset="0"/>
                <a:cs typeface="Arial" panose="020B0604020202020204" pitchFamily="34" charset="0"/>
              </a:rPr>
              <a:t>3+</a:t>
            </a:r>
            <a:r>
              <a:rPr lang="ru-RU" sz="2000" b="1" dirty="0">
                <a:solidFill>
                  <a:prstClr val="black"/>
                </a:solidFill>
                <a:latin typeface="Arial" panose="020B0604020202020204" pitchFamily="34" charset="0"/>
                <a:cs typeface="Arial" panose="020B0604020202020204" pitchFamily="34" charset="0"/>
              </a:rPr>
              <a:t> </a:t>
            </a:r>
            <a:r>
              <a:rPr lang="en-US" sz="2000" b="1" dirty="0" smtClean="0">
                <a:solidFill>
                  <a:prstClr val="black"/>
                </a:solidFill>
                <a:latin typeface="Arial" panose="020B0604020202020204" pitchFamily="34" charset="0"/>
                <a:cs typeface="Arial" panose="020B0604020202020204" pitchFamily="34" charset="0"/>
              </a:rPr>
              <a:t>and</a:t>
            </a:r>
            <a:r>
              <a:rPr lang="ru-RU" sz="2000" b="1" dirty="0" smtClean="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Er</a:t>
            </a:r>
            <a:r>
              <a:rPr lang="ru-RU" sz="2000" b="1" baseline="30000" dirty="0">
                <a:solidFill>
                  <a:prstClr val="black"/>
                </a:solidFill>
                <a:latin typeface="Arial" panose="020B0604020202020204" pitchFamily="34" charset="0"/>
                <a:cs typeface="Arial" panose="020B0604020202020204" pitchFamily="34" charset="0"/>
              </a:rPr>
              <a:t>3+</a:t>
            </a:r>
            <a:r>
              <a:rPr lang="ru-RU" sz="2000" b="1" dirty="0">
                <a:solidFill>
                  <a:prstClr val="black"/>
                </a:solidFill>
                <a:latin typeface="Arial" panose="020B0604020202020204" pitchFamily="34" charset="0"/>
                <a:cs typeface="Arial" panose="020B0604020202020204" pitchFamily="34" charset="0"/>
              </a:rPr>
              <a:t>/</a:t>
            </a:r>
            <a:r>
              <a:rPr lang="en-US" sz="2000" b="1" dirty="0" err="1">
                <a:solidFill>
                  <a:prstClr val="black"/>
                </a:solidFill>
                <a:latin typeface="Arial" panose="020B0604020202020204" pitchFamily="34" charset="0"/>
                <a:cs typeface="Arial" panose="020B0604020202020204" pitchFamily="34" charset="0"/>
              </a:rPr>
              <a:t>Yb</a:t>
            </a:r>
            <a:r>
              <a:rPr lang="ru-RU" sz="2000" b="1" baseline="30000" dirty="0">
                <a:solidFill>
                  <a:prstClr val="black"/>
                </a:solidFill>
                <a:latin typeface="Arial" panose="020B0604020202020204" pitchFamily="34" charset="0"/>
                <a:cs typeface="Arial" panose="020B0604020202020204" pitchFamily="34" charset="0"/>
              </a:rPr>
              <a:t>3+</a:t>
            </a:r>
            <a:r>
              <a:rPr lang="en-US" sz="2000" b="1" dirty="0">
                <a:solidFill>
                  <a:prstClr val="black"/>
                </a:solidFill>
                <a:latin typeface="Arial" panose="020B0604020202020204" pitchFamily="34" charset="0"/>
                <a:cs typeface="Arial" panose="020B0604020202020204" pitchFamily="34" charset="0"/>
              </a:rPr>
              <a:t> were synthesizes.</a:t>
            </a:r>
          </a:p>
          <a:p>
            <a:pPr marL="457200" indent="-457200" algn="just" fontAlgn="base">
              <a:lnSpc>
                <a:spcPct val="50000"/>
              </a:lnSpc>
              <a:spcBef>
                <a:spcPct val="0"/>
              </a:spcBef>
              <a:spcAft>
                <a:spcPct val="0"/>
              </a:spcAft>
              <a:buFont typeface="+mj-lt"/>
              <a:buAutoNum type="arabicPeriod"/>
              <a:defRPr/>
            </a:pPr>
            <a:endParaRPr lang="en-US" sz="2000" b="1" dirty="0">
              <a:solidFill>
                <a:prstClr val="black"/>
              </a:solidFill>
              <a:latin typeface="Arial" panose="020B0604020202020204" pitchFamily="34" charset="0"/>
              <a:cs typeface="Arial" panose="020B0604020202020204" pitchFamily="34" charset="0"/>
            </a:endParaRPr>
          </a:p>
          <a:p>
            <a:pPr marL="457200" indent="-457200" algn="just" fontAlgn="base">
              <a:spcBef>
                <a:spcPct val="0"/>
              </a:spcBef>
              <a:spcAft>
                <a:spcPct val="0"/>
              </a:spcAft>
              <a:buFont typeface="+mj-lt"/>
              <a:buAutoNum type="arabicPeriod"/>
              <a:defRPr/>
            </a:pPr>
            <a:r>
              <a:rPr lang="en-US" sz="2000" b="1" dirty="0" smtClean="0">
                <a:solidFill>
                  <a:prstClr val="black"/>
                </a:solidFill>
                <a:latin typeface="Arial" panose="020B0604020202020204" pitchFamily="34" charset="0"/>
                <a:cs typeface="Arial" panose="020B0604020202020204" pitchFamily="34" charset="0"/>
              </a:rPr>
              <a:t>A complex XRD, SANS, HR-TEM and SEM+EDS structural analysis of samples was done.  </a:t>
            </a:r>
            <a:endParaRPr lang="en-US" sz="2000" b="1" dirty="0">
              <a:solidFill>
                <a:prstClr val="black"/>
              </a:solidFill>
              <a:latin typeface="Arial" panose="020B0604020202020204" pitchFamily="34" charset="0"/>
              <a:cs typeface="Arial" panose="020B0604020202020204" pitchFamily="34" charset="0"/>
            </a:endParaRPr>
          </a:p>
          <a:p>
            <a:pPr marL="457200" indent="-457200" algn="just" fontAlgn="base">
              <a:lnSpc>
                <a:spcPct val="50000"/>
              </a:lnSpc>
              <a:spcBef>
                <a:spcPct val="0"/>
              </a:spcBef>
              <a:spcAft>
                <a:spcPct val="0"/>
              </a:spcAft>
              <a:buFont typeface="+mj-lt"/>
              <a:buAutoNum type="arabicPeriod"/>
              <a:defRPr/>
            </a:pPr>
            <a:endParaRPr lang="en-US" sz="2000" b="1" dirty="0">
              <a:solidFill>
                <a:prstClr val="black"/>
              </a:solidFill>
              <a:latin typeface="Arial" panose="020B0604020202020204" pitchFamily="34" charset="0"/>
              <a:cs typeface="Arial" panose="020B0604020202020204" pitchFamily="34" charset="0"/>
            </a:endParaRPr>
          </a:p>
          <a:p>
            <a:pPr marL="457200" indent="-457200" algn="just" fontAlgn="base">
              <a:spcBef>
                <a:spcPct val="0"/>
              </a:spcBef>
              <a:spcAft>
                <a:spcPct val="0"/>
              </a:spcAft>
              <a:buFont typeface="+mj-lt"/>
              <a:buAutoNum type="arabicPeriod"/>
              <a:defRPr/>
            </a:pPr>
            <a:r>
              <a:rPr lang="en-US" sz="2000" b="1" dirty="0" smtClean="0">
                <a:solidFill>
                  <a:schemeClr val="accent2">
                    <a:lumMod val="50000"/>
                  </a:schemeClr>
                </a:solidFill>
                <a:latin typeface="Arial" panose="020B0604020202020204" pitchFamily="34" charset="0"/>
                <a:cs typeface="Arial" panose="020B0604020202020204" pitchFamily="34" charset="0"/>
              </a:rPr>
              <a:t>Detailed UCL spectrum comprising 11 bands in the UV, visible, and near-IR are detected for glass-ceramics and explained.</a:t>
            </a:r>
            <a:endParaRPr lang="en-US" sz="2000" b="1" dirty="0">
              <a:solidFill>
                <a:schemeClr val="accent2">
                  <a:lumMod val="50000"/>
                </a:schemeClr>
              </a:solidFill>
              <a:latin typeface="Arial" panose="020B0604020202020204" pitchFamily="34" charset="0"/>
              <a:cs typeface="Arial" panose="020B0604020202020204" pitchFamily="34" charset="0"/>
            </a:endParaRPr>
          </a:p>
          <a:p>
            <a:pPr marL="457200" indent="-457200" algn="just" fontAlgn="base">
              <a:lnSpc>
                <a:spcPct val="30000"/>
              </a:lnSpc>
              <a:spcBef>
                <a:spcPct val="0"/>
              </a:spcBef>
              <a:spcAft>
                <a:spcPct val="0"/>
              </a:spcAft>
              <a:buFont typeface="+mj-lt"/>
              <a:buAutoNum type="arabicPeriod"/>
              <a:defRPr/>
            </a:pPr>
            <a:endParaRPr lang="en-US" sz="2000" b="1" dirty="0">
              <a:solidFill>
                <a:schemeClr val="accent2">
                  <a:lumMod val="50000"/>
                </a:schemeClr>
              </a:solidFill>
              <a:latin typeface="Arial" panose="020B0604020202020204" pitchFamily="34" charset="0"/>
              <a:cs typeface="Arial" panose="020B0604020202020204" pitchFamily="34" charset="0"/>
            </a:endParaRPr>
          </a:p>
          <a:p>
            <a:pPr marL="457200" indent="-457200" algn="just" fontAlgn="base">
              <a:lnSpc>
                <a:spcPct val="30000"/>
              </a:lnSpc>
              <a:spcBef>
                <a:spcPct val="0"/>
              </a:spcBef>
              <a:spcAft>
                <a:spcPct val="0"/>
              </a:spcAft>
              <a:buFont typeface="+mj-lt"/>
              <a:buAutoNum type="arabicPeriod"/>
              <a:defRPr/>
            </a:pPr>
            <a:endParaRPr lang="en-US" sz="2000" b="1" dirty="0">
              <a:solidFill>
                <a:schemeClr val="accent2">
                  <a:lumMod val="50000"/>
                </a:schemeClr>
              </a:solidFill>
              <a:latin typeface="Arial" panose="020B0604020202020204" pitchFamily="34" charset="0"/>
              <a:cs typeface="Arial" panose="020B0604020202020204" pitchFamily="34" charset="0"/>
            </a:endParaRPr>
          </a:p>
          <a:p>
            <a:pPr marL="457200" indent="-457200" algn="just" fontAlgn="base">
              <a:spcBef>
                <a:spcPct val="0"/>
              </a:spcBef>
              <a:spcAft>
                <a:spcPct val="0"/>
              </a:spcAft>
              <a:buFont typeface="+mj-lt"/>
              <a:buAutoNum type="arabicPeriod"/>
              <a:defRPr/>
            </a:pPr>
            <a:r>
              <a:rPr lang="en-US" sz="2000" b="1" dirty="0">
                <a:solidFill>
                  <a:schemeClr val="accent2">
                    <a:lumMod val="50000"/>
                  </a:schemeClr>
                </a:solidFill>
                <a:latin typeface="Arial" panose="020B0604020202020204" pitchFamily="34" charset="0"/>
                <a:cs typeface="Arial" panose="020B0604020202020204" pitchFamily="34" charset="0"/>
              </a:rPr>
              <a:t>Dramatic rise of UCL intensity </a:t>
            </a:r>
            <a:r>
              <a:rPr lang="en-US" sz="20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 </a:t>
            </a:r>
            <a:r>
              <a:rPr lang="en-US" sz="2000" b="1" dirty="0">
                <a:solidFill>
                  <a:schemeClr val="accent2">
                    <a:lumMod val="50000"/>
                  </a:schemeClr>
                </a:solidFill>
                <a:latin typeface="Arial" panose="020B0604020202020204" pitchFamily="34" charset="0"/>
                <a:cs typeface="Arial" panose="020B0604020202020204" pitchFamily="34" charset="0"/>
              </a:rPr>
              <a:t>f</a:t>
            </a:r>
            <a:r>
              <a:rPr lang="en-US" sz="20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actor of ~ </a:t>
            </a:r>
            <a:r>
              <a:rPr lang="en-US" sz="2000" b="1" dirty="0" smtClean="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150</a:t>
            </a:r>
            <a:r>
              <a:rPr lang="en-US" sz="2000" b="1" dirty="0" smtClean="0">
                <a:solidFill>
                  <a:schemeClr val="accent2">
                    <a:lumMod val="50000"/>
                  </a:schemeClr>
                </a:solidFill>
                <a:latin typeface="Arial" panose="020B0604020202020204" pitchFamily="34" charset="0"/>
                <a:cs typeface="Arial" panose="020B0604020202020204" pitchFamily="34" charset="0"/>
              </a:rPr>
              <a:t> </a:t>
            </a:r>
            <a:r>
              <a:rPr lang="en-US" sz="2000" b="1" dirty="0">
                <a:solidFill>
                  <a:schemeClr val="accent2">
                    <a:lumMod val="50000"/>
                  </a:schemeClr>
                </a:solidFill>
                <a:latin typeface="Arial" panose="020B0604020202020204" pitchFamily="34" charset="0"/>
                <a:cs typeface="Arial" panose="020B0604020202020204" pitchFamily="34" charset="0"/>
              </a:rPr>
              <a:t>was recorded </a:t>
            </a:r>
            <a:r>
              <a:rPr lang="en-US" sz="2000" b="1" dirty="0" smtClean="0">
                <a:solidFill>
                  <a:schemeClr val="accent2">
                    <a:lumMod val="50000"/>
                  </a:schemeClr>
                </a:solidFill>
                <a:latin typeface="Arial" panose="020B0604020202020204" pitchFamily="34" charset="0"/>
                <a:cs typeface="Arial" panose="020B0604020202020204" pitchFamily="34" charset="0"/>
              </a:rPr>
              <a:t>and analyzed for glass-ceramic samples. </a:t>
            </a:r>
          </a:p>
          <a:p>
            <a:pPr marL="457200" indent="-457200" algn="just" fontAlgn="base">
              <a:lnSpc>
                <a:spcPct val="50000"/>
              </a:lnSpc>
              <a:spcBef>
                <a:spcPct val="0"/>
              </a:spcBef>
              <a:spcAft>
                <a:spcPct val="0"/>
              </a:spcAft>
              <a:buFont typeface="+mj-lt"/>
              <a:buAutoNum type="arabicPeriod"/>
              <a:defRPr/>
            </a:pPr>
            <a:endParaRPr lang="en-US" sz="2000" b="1" dirty="0">
              <a:solidFill>
                <a:prstClr val="black"/>
              </a:solidFill>
              <a:latin typeface="Arial" panose="020B0604020202020204" pitchFamily="34" charset="0"/>
              <a:cs typeface="Arial" panose="020B0604020202020204" pitchFamily="34" charset="0"/>
            </a:endParaRPr>
          </a:p>
          <a:p>
            <a:pPr marL="457200" indent="-457200" algn="just" fontAlgn="base">
              <a:spcBef>
                <a:spcPct val="0"/>
              </a:spcBef>
              <a:spcAft>
                <a:spcPct val="0"/>
              </a:spcAft>
              <a:buFont typeface="+mj-lt"/>
              <a:buAutoNum type="arabicPeriod"/>
              <a:defRPr/>
            </a:pPr>
            <a:r>
              <a:rPr lang="en-US" sz="2000" b="1" dirty="0" smtClean="0">
                <a:solidFill>
                  <a:schemeClr val="accent2">
                    <a:lumMod val="50000"/>
                  </a:schemeClr>
                </a:solidFill>
                <a:latin typeface="Arial" panose="020B0604020202020204" pitchFamily="34" charset="0"/>
                <a:cs typeface="Arial" panose="020B0604020202020204" pitchFamily="34" charset="0"/>
              </a:rPr>
              <a:t>The </a:t>
            </a:r>
            <a:r>
              <a:rPr lang="en-US" sz="2000" b="1" dirty="0">
                <a:solidFill>
                  <a:schemeClr val="accent2">
                    <a:lumMod val="50000"/>
                  </a:schemeClr>
                </a:solidFill>
                <a:latin typeface="Arial" panose="020B0604020202020204" pitchFamily="34" charset="0"/>
                <a:cs typeface="Arial" panose="020B0604020202020204" pitchFamily="34" charset="0"/>
              </a:rPr>
              <a:t>redistribution </a:t>
            </a:r>
            <a:r>
              <a:rPr lang="en-US" sz="2000" b="1" dirty="0" smtClean="0">
                <a:solidFill>
                  <a:schemeClr val="accent2">
                    <a:lumMod val="50000"/>
                  </a:schemeClr>
                </a:solidFill>
                <a:latin typeface="Arial" panose="020B0604020202020204" pitchFamily="34" charset="0"/>
                <a:cs typeface="Arial" panose="020B0604020202020204" pitchFamily="34" charset="0"/>
              </a:rPr>
              <a:t>of intensity </a:t>
            </a:r>
            <a:r>
              <a:rPr lang="en-US" sz="2000" b="1" dirty="0">
                <a:solidFill>
                  <a:schemeClr val="accent2">
                    <a:lumMod val="50000"/>
                  </a:schemeClr>
                </a:solidFill>
                <a:latin typeface="Arial" panose="020B0604020202020204" pitchFamily="34" charset="0"/>
                <a:cs typeface="Arial" panose="020B0604020202020204" pitchFamily="34" charset="0"/>
              </a:rPr>
              <a:t>between the green and red emissions with the heat treatment is explained from the point of view </a:t>
            </a:r>
            <a:r>
              <a:rPr lang="en-US" sz="2000" b="1" dirty="0" smtClean="0">
                <a:solidFill>
                  <a:schemeClr val="accent2">
                    <a:lumMod val="50000"/>
                  </a:schemeClr>
                </a:solidFill>
                <a:latin typeface="Arial" panose="020B0604020202020204" pitchFamily="34" charset="0"/>
                <a:cs typeface="Arial" panose="020B0604020202020204" pitchFamily="34" charset="0"/>
              </a:rPr>
              <a:t>of the </a:t>
            </a:r>
            <a:r>
              <a:rPr lang="en-US" sz="2000" b="1" dirty="0">
                <a:solidFill>
                  <a:schemeClr val="accent2">
                    <a:lumMod val="50000"/>
                  </a:schemeClr>
                </a:solidFill>
                <a:latin typeface="Arial" panose="020B0604020202020204" pitchFamily="34" charset="0"/>
                <a:cs typeface="Arial" panose="020B0604020202020204" pitchFamily="34" charset="0"/>
              </a:rPr>
              <a:t>lifetime measurements</a:t>
            </a:r>
            <a:r>
              <a:rPr lang="en-US" sz="2000" b="1" dirty="0" smtClean="0">
                <a:solidFill>
                  <a:schemeClr val="accent2">
                    <a:lumMod val="50000"/>
                  </a:schemeClr>
                </a:solidFill>
                <a:latin typeface="Arial" panose="020B0604020202020204" pitchFamily="34" charset="0"/>
                <a:cs typeface="Arial" panose="020B0604020202020204" pitchFamily="34" charset="0"/>
              </a:rPr>
              <a:t>.</a:t>
            </a:r>
            <a:endParaRPr lang="en-US" sz="2000" b="1" dirty="0">
              <a:solidFill>
                <a:schemeClr val="accent2">
                  <a:lumMod val="50000"/>
                </a:schemeClr>
              </a:solidFill>
              <a:latin typeface="Arial" panose="020B0604020202020204" pitchFamily="34" charset="0"/>
              <a:cs typeface="Arial" panose="020B0604020202020204" pitchFamily="34" charset="0"/>
            </a:endParaRPr>
          </a:p>
        </p:txBody>
      </p:sp>
      <p:sp>
        <p:nvSpPr>
          <p:cNvPr id="2" name="Прямоугольник 1"/>
          <p:cNvSpPr/>
          <p:nvPr/>
        </p:nvSpPr>
        <p:spPr>
          <a:xfrm>
            <a:off x="0" y="0"/>
            <a:ext cx="16176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рямоугольник 3"/>
          <p:cNvSpPr/>
          <p:nvPr/>
        </p:nvSpPr>
        <p:spPr>
          <a:xfrm>
            <a:off x="467544" y="4877158"/>
            <a:ext cx="85367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817221" y="4922877"/>
            <a:ext cx="7837402"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Publications, patent and conferences on this topic:</a:t>
            </a:r>
            <a:endParaRPr lang="ru-RU" sz="2400" b="1" dirty="0">
              <a:latin typeface="Arial" panose="020B0604020202020204" pitchFamily="34" charset="0"/>
              <a:cs typeface="Arial" panose="020B0604020202020204" pitchFamily="34" charset="0"/>
            </a:endParaRPr>
          </a:p>
        </p:txBody>
      </p:sp>
      <p:sp>
        <p:nvSpPr>
          <p:cNvPr id="8" name="TextBox 7"/>
          <p:cNvSpPr txBox="1"/>
          <p:nvPr/>
        </p:nvSpPr>
        <p:spPr>
          <a:xfrm>
            <a:off x="382127" y="5384542"/>
            <a:ext cx="8438345" cy="138499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400" b="1" i="1" dirty="0" smtClean="0">
                <a:latin typeface="Arial" panose="020B0604020202020204" pitchFamily="34" charset="0"/>
                <a:cs typeface="Arial" panose="020B0604020202020204" pitchFamily="34" charset="0"/>
              </a:rPr>
              <a:t>G.M. </a:t>
            </a:r>
            <a:r>
              <a:rPr lang="en-US" sz="1400" b="1" i="1" dirty="0" err="1" smtClean="0">
                <a:latin typeface="Arial" panose="020B0604020202020204" pitchFamily="34" charset="0"/>
                <a:cs typeface="Arial" panose="020B0604020202020204" pitchFamily="34" charset="0"/>
              </a:rPr>
              <a:t>Arzumanyan</a:t>
            </a:r>
            <a:r>
              <a:rPr lang="en-US" sz="1400" b="1" i="1" dirty="0" smtClean="0">
                <a:latin typeface="Arial" panose="020B0604020202020204" pitchFamily="34" charset="0"/>
                <a:cs typeface="Arial" panose="020B0604020202020204" pitchFamily="34" charset="0"/>
              </a:rPr>
              <a:t>, V. </a:t>
            </a:r>
            <a:r>
              <a:rPr lang="en-US" sz="1400" b="1" i="1" dirty="0" err="1" smtClean="0">
                <a:latin typeface="Arial" panose="020B0604020202020204" pitchFamily="34" charset="0"/>
                <a:cs typeface="Arial" panose="020B0604020202020204" pitchFamily="34" charset="0"/>
              </a:rPr>
              <a:t>Vartic</a:t>
            </a:r>
            <a:r>
              <a:rPr lang="en-US" sz="1400" b="1" i="1" dirty="0" smtClean="0">
                <a:latin typeface="Arial" panose="020B0604020202020204" pitchFamily="34" charset="0"/>
                <a:cs typeface="Arial" panose="020B0604020202020204" pitchFamily="34" charset="0"/>
              </a:rPr>
              <a:t>, A.I.</a:t>
            </a:r>
            <a:r>
              <a:rPr lang="ru-RU" sz="1400" b="1" i="1" dirty="0" smtClean="0">
                <a:latin typeface="Arial" panose="020B0604020202020204" pitchFamily="34" charset="0"/>
                <a:cs typeface="Arial" panose="020B0604020202020204" pitchFamily="34" charset="0"/>
              </a:rPr>
              <a:t> </a:t>
            </a:r>
            <a:r>
              <a:rPr lang="en-US" sz="1400" b="1" i="1" dirty="0" err="1" smtClean="0">
                <a:latin typeface="Arial" panose="020B0604020202020204" pitchFamily="34" charset="0"/>
                <a:cs typeface="Arial" panose="020B0604020202020204" pitchFamily="34" charset="0"/>
              </a:rPr>
              <a:t>Kuklin</a:t>
            </a:r>
            <a:r>
              <a:rPr lang="en-US" sz="1400" b="1" i="1" dirty="0" smtClean="0">
                <a:latin typeface="Arial" panose="020B0604020202020204" pitchFamily="34" charset="0"/>
                <a:cs typeface="Arial" panose="020B0604020202020204" pitchFamily="34" charset="0"/>
              </a:rPr>
              <a:t>, et al. J. Phys. Sc. And Appl., 4(3), 150-158, 2014</a:t>
            </a:r>
          </a:p>
          <a:p>
            <a:pPr marL="285750" indent="-285750">
              <a:lnSpc>
                <a:spcPct val="120000"/>
              </a:lnSpc>
              <a:buFont typeface="Arial" panose="020B0604020202020204" pitchFamily="34" charset="0"/>
              <a:buChar char="•"/>
            </a:pPr>
            <a:r>
              <a:rPr lang="en-US" sz="1400" b="1" i="1" dirty="0">
                <a:latin typeface="Arial" panose="020B0604020202020204" pitchFamily="34" charset="0"/>
                <a:cs typeface="Arial" panose="020B0604020202020204" pitchFamily="34" charset="0"/>
              </a:rPr>
              <a:t>G.M. </a:t>
            </a:r>
            <a:r>
              <a:rPr lang="en-US" sz="1400" b="1" i="1" dirty="0" err="1">
                <a:latin typeface="Arial" panose="020B0604020202020204" pitchFamily="34" charset="0"/>
                <a:cs typeface="Arial" panose="020B0604020202020204" pitchFamily="34" charset="0"/>
              </a:rPr>
              <a:t>Arzumanyan</a:t>
            </a:r>
            <a:r>
              <a:rPr lang="en-US" sz="1400" b="1" i="1" dirty="0">
                <a:latin typeface="Arial" panose="020B0604020202020204" pitchFamily="34" charset="0"/>
                <a:cs typeface="Arial" panose="020B0604020202020204" pitchFamily="34" charset="0"/>
              </a:rPr>
              <a:t>, H.A. Othman, D. </a:t>
            </a:r>
            <a:r>
              <a:rPr lang="en-US" sz="1400" b="1" i="1" dirty="0" err="1">
                <a:latin typeface="Arial" panose="020B0604020202020204" pitchFamily="34" charset="0"/>
                <a:cs typeface="Arial" panose="020B0604020202020204" pitchFamily="34" charset="0"/>
              </a:rPr>
              <a:t>Möncke</a:t>
            </a:r>
            <a:r>
              <a:rPr lang="en-US" sz="1400" b="1" i="1" dirty="0">
                <a:latin typeface="Arial" panose="020B0604020202020204" pitchFamily="34" charset="0"/>
                <a:cs typeface="Arial" panose="020B0604020202020204" pitchFamily="34" charset="0"/>
              </a:rPr>
              <a:t>, J. </a:t>
            </a:r>
            <a:r>
              <a:rPr lang="pt-BR" sz="1400" b="1" i="1" dirty="0">
                <a:latin typeface="Arial" panose="020B0604020202020204" pitchFamily="34" charset="0"/>
                <a:cs typeface="Arial" panose="020B0604020202020204" pitchFamily="34" charset="0"/>
              </a:rPr>
              <a:t>Optical Materials </a:t>
            </a:r>
            <a:r>
              <a:rPr lang="pt-BR" sz="1400" b="1" i="1" dirty="0" smtClean="0">
                <a:latin typeface="Arial" panose="020B0604020202020204" pitchFamily="34" charset="0"/>
                <a:cs typeface="Arial" panose="020B0604020202020204" pitchFamily="34" charset="0"/>
              </a:rPr>
              <a:t>62, 689-696, 2016</a:t>
            </a:r>
            <a:endParaRPr lang="en-US" sz="1400" b="1" i="1"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400" b="1" i="1" dirty="0" smtClean="0">
                <a:latin typeface="Arial" panose="020B0604020202020204" pitchFamily="34" charset="0"/>
                <a:cs typeface="Arial" panose="020B0604020202020204" pitchFamily="34" charset="0"/>
              </a:rPr>
              <a:t>P.A. </a:t>
            </a:r>
            <a:r>
              <a:rPr lang="en-US" sz="1400" b="1" i="1" dirty="0" err="1" smtClean="0">
                <a:latin typeface="Arial" panose="020B0604020202020204" pitchFamily="34" charset="0"/>
                <a:cs typeface="Arial" panose="020B0604020202020204" pitchFamily="34" charset="0"/>
              </a:rPr>
              <a:t>Loiko</a:t>
            </a:r>
            <a:r>
              <a:rPr lang="en-US" sz="1400" b="1" i="1" dirty="0" smtClean="0">
                <a:latin typeface="Arial" panose="020B0604020202020204" pitchFamily="34" charset="0"/>
                <a:cs typeface="Arial" panose="020B0604020202020204" pitchFamily="34" charset="0"/>
              </a:rPr>
              <a:t>, G.E. </a:t>
            </a:r>
            <a:r>
              <a:rPr lang="en-US" sz="1400" b="1" i="1" dirty="0" err="1" smtClean="0">
                <a:latin typeface="Arial" panose="020B0604020202020204" pitchFamily="34" charset="0"/>
                <a:cs typeface="Arial" panose="020B0604020202020204" pitchFamily="34" charset="0"/>
              </a:rPr>
              <a:t>Rachkovskaya</a:t>
            </a:r>
            <a:r>
              <a:rPr lang="en-US" sz="1400" b="1" i="1" dirty="0" smtClean="0">
                <a:latin typeface="Arial" panose="020B0604020202020204" pitchFamily="34" charset="0"/>
                <a:cs typeface="Arial" panose="020B0604020202020204" pitchFamily="34" charset="0"/>
              </a:rPr>
              <a:t>, </a:t>
            </a:r>
            <a:r>
              <a:rPr lang="en-US" sz="1400" b="1" i="1" dirty="0" err="1" smtClean="0">
                <a:latin typeface="Arial" panose="020B0604020202020204" pitchFamily="34" charset="0"/>
                <a:cs typeface="Arial" panose="020B0604020202020204" pitchFamily="34" charset="0"/>
              </a:rPr>
              <a:t>G.M.Arzumanyan</a:t>
            </a:r>
            <a:r>
              <a:rPr lang="en-US" sz="1400" b="1" i="1" dirty="0" smtClean="0">
                <a:latin typeface="Arial" panose="020B0604020202020204" pitchFamily="34" charset="0"/>
                <a:cs typeface="Arial" panose="020B0604020202020204" pitchFamily="34" charset="0"/>
              </a:rPr>
              <a:t>, et al. J. of Appl. Spectroscopy, 84(1), 2017</a:t>
            </a:r>
          </a:p>
          <a:p>
            <a:pPr marL="285750" indent="-285750">
              <a:lnSpc>
                <a:spcPct val="120000"/>
              </a:lnSpc>
              <a:buFont typeface="Arial" panose="020B0604020202020204" pitchFamily="34" charset="0"/>
              <a:buChar char="•"/>
            </a:pPr>
            <a:r>
              <a:rPr lang="en-US" sz="1400" b="1" i="1" dirty="0" smtClean="0">
                <a:latin typeface="Arial" panose="020B0604020202020204" pitchFamily="34" charset="0"/>
                <a:cs typeface="Arial" panose="020B0604020202020204" pitchFamily="34" charset="0"/>
              </a:rPr>
              <a:t>Invention patent of the Russian Federation “Luminescent glass-ceramics”, # 2579056, 2016</a:t>
            </a:r>
          </a:p>
          <a:p>
            <a:pPr marL="285750" indent="-285750">
              <a:lnSpc>
                <a:spcPct val="120000"/>
              </a:lnSpc>
              <a:buFont typeface="Arial" panose="020B0604020202020204" pitchFamily="34" charset="0"/>
              <a:buChar char="•"/>
            </a:pPr>
            <a:r>
              <a:rPr lang="en-US" sz="1400" b="1" i="1" dirty="0" smtClean="0">
                <a:latin typeface="Arial" panose="020B0604020202020204" pitchFamily="34" charset="0"/>
                <a:cs typeface="Arial" panose="020B0604020202020204" pitchFamily="34" charset="0"/>
              </a:rPr>
              <a:t>Presented at the 5 international conferences</a:t>
            </a:r>
            <a:endParaRPr lang="ru-RU" sz="1400" b="1" i="1" dirty="0">
              <a:latin typeface="Arial" panose="020B0604020202020204" pitchFamily="34" charset="0"/>
              <a:cs typeface="Arial" panose="020B0604020202020204" pitchFamily="34" charset="0"/>
            </a:endParaRPr>
          </a:p>
        </p:txBody>
      </p:sp>
      <p:sp>
        <p:nvSpPr>
          <p:cNvPr id="9"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28</a:t>
            </a:fld>
            <a:endParaRPr lang="ro-RO" altLang="ru-RU" sz="1100" b="1" dirty="0" smtClean="0">
              <a:solidFill>
                <a:srgbClr val="000000"/>
              </a:solidFill>
              <a:latin typeface="Arial" charset="0"/>
              <a:cs typeface="Arial"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0597" y="116632"/>
            <a:ext cx="7768857" cy="1292662"/>
          </a:xfrm>
          <a:prstGeom prst="rect">
            <a:avLst/>
          </a:prstGeom>
          <a:noFill/>
        </p:spPr>
        <p:txBody>
          <a:bodyPr wrap="none" rtlCol="0">
            <a:spAutoFit/>
          </a:bodyPr>
          <a:lstStyle/>
          <a:p>
            <a:pPr algn="ctr"/>
            <a:r>
              <a:rPr lang="en-US" sz="2600" b="1" dirty="0" smtClean="0">
                <a:latin typeface="Arial" panose="020B0604020202020204" pitchFamily="34" charset="0"/>
                <a:cs typeface="Arial" panose="020B0604020202020204" pitchFamily="34" charset="0"/>
              </a:rPr>
              <a:t>Photo- and upconversion luminescence in </a:t>
            </a:r>
          </a:p>
          <a:p>
            <a:pPr algn="ctr"/>
            <a:r>
              <a:rPr lang="en-US" sz="2600" b="1" dirty="0" smtClean="0">
                <a:latin typeface="Arial" panose="020B0604020202020204" pitchFamily="34" charset="0"/>
                <a:cs typeface="Arial" panose="020B0604020202020204" pitchFamily="34" charset="0"/>
              </a:rPr>
              <a:t>transparent glass &amp; glass-ceramics </a:t>
            </a:r>
            <a:r>
              <a:rPr lang="en-US" sz="2600" b="1" dirty="0">
                <a:latin typeface="Arial" panose="020B0604020202020204" pitchFamily="34" charset="0"/>
                <a:cs typeface="Arial" panose="020B0604020202020204" pitchFamily="34" charset="0"/>
              </a:rPr>
              <a:t>based on </a:t>
            </a:r>
            <a:endParaRPr lang="en-US" sz="2600" b="1" dirty="0" smtClean="0">
              <a:latin typeface="Arial" panose="020B0604020202020204" pitchFamily="34" charset="0"/>
              <a:cs typeface="Arial" panose="020B0604020202020204" pitchFamily="34" charset="0"/>
            </a:endParaRPr>
          </a:p>
          <a:p>
            <a:pPr algn="ctr"/>
            <a:r>
              <a:rPr lang="en-US" sz="2600" b="1" dirty="0" err="1" smtClean="0">
                <a:latin typeface="Arial" panose="020B0604020202020204" pitchFamily="34" charset="0"/>
                <a:cs typeface="Arial" panose="020B0604020202020204" pitchFamily="34" charset="0"/>
              </a:rPr>
              <a:t>ZnO</a:t>
            </a:r>
            <a:r>
              <a:rPr lang="en-US" sz="2600" b="1" dirty="0" smtClean="0">
                <a:latin typeface="Arial" panose="020B0604020202020204" pitchFamily="34" charset="0"/>
                <a:cs typeface="Arial" panose="020B0604020202020204" pitchFamily="34" charset="0"/>
              </a:rPr>
              <a:t> nanocrystals co-doped </a:t>
            </a:r>
            <a:r>
              <a:rPr lang="en-US" sz="2600" b="1" dirty="0">
                <a:latin typeface="Arial" panose="020B0604020202020204" pitchFamily="34" charset="0"/>
                <a:cs typeface="Arial" panose="020B0604020202020204" pitchFamily="34" charset="0"/>
              </a:rPr>
              <a:t>with </a:t>
            </a:r>
            <a:r>
              <a:rPr lang="en-US" sz="2600" b="1" dirty="0" smtClean="0">
                <a:latin typeface="Arial" panose="020B0604020202020204" pitchFamily="34" charset="0"/>
                <a:cs typeface="Arial" panose="020B0604020202020204" pitchFamily="34" charset="0"/>
              </a:rPr>
              <a:t>Eu</a:t>
            </a:r>
            <a:r>
              <a:rPr lang="en-US" sz="2600" b="1" baseline="30000" dirty="0" smtClean="0">
                <a:latin typeface="Arial" panose="020B0604020202020204" pitchFamily="34" charset="0"/>
                <a:cs typeface="Arial" panose="020B0604020202020204" pitchFamily="34" charset="0"/>
              </a:rPr>
              <a:t>3+</a:t>
            </a:r>
            <a:r>
              <a:rPr lang="en-US" sz="2600" b="1" dirty="0" smtClean="0">
                <a:latin typeface="Arial" panose="020B0604020202020204" pitchFamily="34" charset="0"/>
                <a:cs typeface="Arial" panose="020B0604020202020204" pitchFamily="34" charset="0"/>
              </a:rPr>
              <a:t>, Yb</a:t>
            </a:r>
            <a:r>
              <a:rPr lang="en-US" sz="2600" b="1" baseline="30000" dirty="0" smtClean="0">
                <a:latin typeface="Arial" panose="020B0604020202020204" pitchFamily="34" charset="0"/>
                <a:cs typeface="Arial" panose="020B0604020202020204" pitchFamily="34" charset="0"/>
              </a:rPr>
              <a:t>3+</a:t>
            </a:r>
            <a:r>
              <a:rPr lang="en-US" sz="2600" b="1" dirty="0" smtClean="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ions</a:t>
            </a:r>
            <a:endParaRPr lang="ru-RU" sz="2600" b="1" dirty="0">
              <a:latin typeface="Arial" panose="020B0604020202020204" pitchFamily="34" charset="0"/>
              <a:cs typeface="Arial" panose="020B0604020202020204" pitchFamily="34" charset="0"/>
            </a:endParaRPr>
          </a:p>
        </p:txBody>
      </p:sp>
      <p:sp>
        <p:nvSpPr>
          <p:cNvPr id="5" name="Прямоугольник 4"/>
          <p:cNvSpPr/>
          <p:nvPr/>
        </p:nvSpPr>
        <p:spPr>
          <a:xfrm>
            <a:off x="179512" y="1409294"/>
            <a:ext cx="878497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62958" y="1916832"/>
            <a:ext cx="8496944" cy="1077218"/>
          </a:xfrm>
          <a:prstGeom prst="rect">
            <a:avLst/>
          </a:prstGeom>
          <a:noFill/>
        </p:spPr>
        <p:txBody>
          <a:bodyPr wrap="square" rtlCol="0">
            <a:spAutoFit/>
          </a:bodyPr>
          <a:lstStyle/>
          <a:p>
            <a:r>
              <a:rPr lang="en-US" sz="2400" b="1" u="sng" dirty="0" smtClean="0">
                <a:latin typeface="Arial" panose="020B0604020202020204" pitchFamily="34" charset="0"/>
                <a:cs typeface="Arial" panose="020B0604020202020204" pitchFamily="34" charset="0"/>
              </a:rPr>
              <a:t>Initial glass: </a:t>
            </a:r>
          </a:p>
          <a:p>
            <a:r>
              <a:rPr lang="en-US" sz="2000" b="1" dirty="0" smtClean="0">
                <a:latin typeface="Arial" panose="020B0604020202020204" pitchFamily="34" charset="0"/>
                <a:cs typeface="Arial" panose="020B0604020202020204" pitchFamily="34" charset="0"/>
              </a:rPr>
              <a:t>K</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O–</a:t>
            </a:r>
            <a:r>
              <a:rPr lang="en-US" sz="2000" b="1" dirty="0" err="1" smtClean="0">
                <a:latin typeface="Arial" panose="020B0604020202020204" pitchFamily="34" charset="0"/>
                <a:cs typeface="Arial" panose="020B0604020202020204" pitchFamily="34" charset="0"/>
              </a:rPr>
              <a:t>ZnO</a:t>
            </a:r>
            <a:r>
              <a:rPr lang="en-US" sz="2000" b="1" dirty="0" smtClean="0">
                <a:latin typeface="Arial" panose="020B0604020202020204" pitchFamily="34" charset="0"/>
                <a:cs typeface="Arial" panose="020B0604020202020204" pitchFamily="34" charset="0"/>
              </a:rPr>
              <a:t>–Al</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O</a:t>
            </a:r>
            <a:r>
              <a:rPr lang="en-US" sz="2000" b="1" baseline="-25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–SiO</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system co-doped with Eu</a:t>
            </a:r>
            <a:r>
              <a:rPr lang="en-US"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O</a:t>
            </a:r>
            <a:r>
              <a:rPr lang="en-US" sz="2000" b="1" baseline="-25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and Yb</a:t>
            </a:r>
            <a:r>
              <a:rPr lang="en-US"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O</a:t>
            </a:r>
            <a:r>
              <a:rPr lang="en-US" sz="2000" b="1" baseline="-25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prepared </a:t>
            </a:r>
            <a:r>
              <a:rPr lang="en-US" sz="2000" b="1" dirty="0">
                <a:latin typeface="Arial" panose="020B0604020202020204" pitchFamily="34" charset="0"/>
                <a:cs typeface="Arial" panose="020B0604020202020204" pitchFamily="34" charset="0"/>
              </a:rPr>
              <a:t>by </a:t>
            </a:r>
            <a:r>
              <a:rPr lang="en-US" sz="2000" b="1" dirty="0" smtClean="0">
                <a:latin typeface="Arial" panose="020B0604020202020204" pitchFamily="34" charset="0"/>
                <a:cs typeface="Arial" panose="020B0604020202020204" pitchFamily="34" charset="0"/>
              </a:rPr>
              <a:t>the melt-quenching </a:t>
            </a:r>
            <a:r>
              <a:rPr lang="en-US" sz="2000" b="1" dirty="0">
                <a:latin typeface="Arial" panose="020B0604020202020204" pitchFamily="34" charset="0"/>
                <a:cs typeface="Arial" panose="020B0604020202020204" pitchFamily="34" charset="0"/>
              </a:rPr>
              <a:t>technique.</a:t>
            </a:r>
            <a:r>
              <a:rPr lang="en-US" sz="2000" b="1" dirty="0" smtClean="0">
                <a:latin typeface="Arial" panose="020B0604020202020204" pitchFamily="34" charset="0"/>
                <a:cs typeface="Arial" panose="020B0604020202020204" pitchFamily="34" charset="0"/>
              </a:rPr>
              <a:t> </a:t>
            </a:r>
            <a:endParaRPr lang="ru-RU" sz="20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06" y="4252329"/>
            <a:ext cx="4780514" cy="13374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07402" y="5614156"/>
            <a:ext cx="5188830"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photos </a:t>
            </a:r>
            <a:r>
              <a:rPr lang="en-US" dirty="0">
                <a:latin typeface="Arial" panose="020B0604020202020204" pitchFamily="34" charset="0"/>
                <a:cs typeface="Arial" panose="020B0604020202020204" pitchFamily="34" charset="0"/>
              </a:rPr>
              <a:t>of the samples under study. </a:t>
            </a: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figures stand for </a:t>
            </a:r>
            <a:r>
              <a:rPr lang="en-US" dirty="0" smtClean="0">
                <a:latin typeface="Arial" panose="020B0604020202020204" pitchFamily="34" charset="0"/>
                <a:cs typeface="Arial" panose="020B0604020202020204" pitchFamily="34" charset="0"/>
              </a:rPr>
              <a:t>heat-treatment schedule </a:t>
            </a:r>
            <a:r>
              <a:rPr lang="en-US" dirty="0">
                <a:latin typeface="Arial" panose="020B0604020202020204" pitchFamily="34" charset="0"/>
                <a:cs typeface="Arial" panose="020B0604020202020204" pitchFamily="34" charset="0"/>
              </a:rPr>
              <a:t>(temperature, </a:t>
            </a:r>
            <a:r>
              <a:rPr lang="en-US" baseline="30000" dirty="0" err="1" smtClean="0">
                <a:latin typeface="Arial" panose="020B0604020202020204" pitchFamily="34" charset="0"/>
                <a:cs typeface="Arial" panose="020B0604020202020204" pitchFamily="34" charset="0"/>
              </a:rPr>
              <a:t>o</a:t>
            </a:r>
            <a:r>
              <a:rPr lang="en-US" dirty="0" err="1" smtClean="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/duration</a:t>
            </a:r>
            <a:r>
              <a:rPr lang="en-US" dirty="0">
                <a:latin typeface="Arial" panose="020B0604020202020204" pitchFamily="34" charset="0"/>
                <a:cs typeface="Arial" panose="020B0604020202020204" pitchFamily="34" charset="0"/>
              </a:rPr>
              <a:t>, h).</a:t>
            </a:r>
            <a:endParaRPr lang="ru-RU" dirty="0">
              <a:latin typeface="Arial" panose="020B0604020202020204" pitchFamily="34" charset="0"/>
              <a:cs typeface="Arial" panose="020B0604020202020204" pitchFamily="34" charset="0"/>
            </a:endParaRPr>
          </a:p>
        </p:txBody>
      </p:sp>
      <p:sp>
        <p:nvSpPr>
          <p:cNvPr id="2" name="Прямоугольник 1"/>
          <p:cNvSpPr/>
          <p:nvPr/>
        </p:nvSpPr>
        <p:spPr>
          <a:xfrm>
            <a:off x="5596232" y="4472241"/>
            <a:ext cx="334786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Sample 1 – glass</a:t>
            </a:r>
          </a:p>
          <a:p>
            <a:r>
              <a:rPr lang="en-US" dirty="0">
                <a:latin typeface="Arial" panose="020B0604020202020204" pitchFamily="34" charset="0"/>
                <a:cs typeface="Arial" panose="020B0604020202020204" pitchFamily="34" charset="0"/>
              </a:rPr>
              <a:t>Sample 2 – GC (680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12 h)</a:t>
            </a:r>
          </a:p>
          <a:p>
            <a:r>
              <a:rPr lang="en-US" dirty="0">
                <a:latin typeface="Arial" panose="020B0604020202020204" pitchFamily="34" charset="0"/>
                <a:cs typeface="Arial" panose="020B0604020202020204" pitchFamily="34" charset="0"/>
              </a:rPr>
              <a:t>Sample 3 – GC (860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2h)</a:t>
            </a:r>
          </a:p>
        </p:txBody>
      </p:sp>
      <p:sp>
        <p:nvSpPr>
          <p:cNvPr id="3" name="TextBox 2"/>
          <p:cNvSpPr txBox="1"/>
          <p:nvPr/>
        </p:nvSpPr>
        <p:spPr>
          <a:xfrm>
            <a:off x="1483352" y="4933906"/>
            <a:ext cx="301686" cy="369332"/>
          </a:xfrm>
          <a:prstGeom prst="rect">
            <a:avLst/>
          </a:prstGeom>
          <a:noFill/>
        </p:spPr>
        <p:txBody>
          <a:bodyPr wrap="none" rtlCol="0">
            <a:spAutoFit/>
          </a:bodyPr>
          <a:lstStyle/>
          <a:p>
            <a:r>
              <a:rPr lang="en-US" b="1" dirty="0" smtClean="0">
                <a:solidFill>
                  <a:schemeClr val="bg1"/>
                </a:solidFill>
              </a:rPr>
              <a:t>1</a:t>
            </a:r>
            <a:endParaRPr lang="ru-RU" b="1" dirty="0">
              <a:solidFill>
                <a:schemeClr val="bg1"/>
              </a:solidFill>
            </a:endParaRPr>
          </a:p>
        </p:txBody>
      </p:sp>
      <p:sp>
        <p:nvSpPr>
          <p:cNvPr id="11" name="TextBox 10"/>
          <p:cNvSpPr txBox="1"/>
          <p:nvPr/>
        </p:nvSpPr>
        <p:spPr>
          <a:xfrm>
            <a:off x="2824592" y="4540367"/>
            <a:ext cx="301686" cy="369332"/>
          </a:xfrm>
          <a:prstGeom prst="rect">
            <a:avLst/>
          </a:prstGeom>
          <a:noFill/>
        </p:spPr>
        <p:txBody>
          <a:bodyPr wrap="none" rtlCol="0">
            <a:spAutoFit/>
          </a:bodyPr>
          <a:lstStyle/>
          <a:p>
            <a:r>
              <a:rPr lang="en-US" b="1" dirty="0">
                <a:solidFill>
                  <a:schemeClr val="bg1"/>
                </a:solidFill>
              </a:rPr>
              <a:t>2</a:t>
            </a:r>
            <a:endParaRPr lang="ru-RU" b="1" dirty="0">
              <a:solidFill>
                <a:schemeClr val="bg1"/>
              </a:solidFill>
            </a:endParaRPr>
          </a:p>
        </p:txBody>
      </p:sp>
      <p:sp>
        <p:nvSpPr>
          <p:cNvPr id="12" name="TextBox 11"/>
          <p:cNvSpPr txBox="1"/>
          <p:nvPr/>
        </p:nvSpPr>
        <p:spPr>
          <a:xfrm>
            <a:off x="4427984" y="4509120"/>
            <a:ext cx="301686" cy="369332"/>
          </a:xfrm>
          <a:prstGeom prst="rect">
            <a:avLst/>
          </a:prstGeom>
          <a:noFill/>
        </p:spPr>
        <p:txBody>
          <a:bodyPr wrap="none" rtlCol="0">
            <a:spAutoFit/>
          </a:bodyPr>
          <a:lstStyle/>
          <a:p>
            <a:r>
              <a:rPr lang="en-US" b="1" dirty="0">
                <a:solidFill>
                  <a:schemeClr val="bg1"/>
                </a:solidFill>
              </a:rPr>
              <a:t>3</a:t>
            </a:r>
            <a:endParaRPr lang="ru-RU" b="1" dirty="0">
              <a:solidFill>
                <a:schemeClr val="bg1"/>
              </a:solidFill>
            </a:endParaRPr>
          </a:p>
        </p:txBody>
      </p:sp>
      <p:sp>
        <p:nvSpPr>
          <p:cNvPr id="14" name="TextBox 13"/>
          <p:cNvSpPr txBox="1"/>
          <p:nvPr/>
        </p:nvSpPr>
        <p:spPr>
          <a:xfrm>
            <a:off x="1907704" y="1516722"/>
            <a:ext cx="584967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Potassium-zinc-</a:t>
            </a:r>
            <a:r>
              <a:rPr lang="en-US" sz="2000" b="1" dirty="0" err="1">
                <a:latin typeface="Arial" panose="020B0604020202020204" pitchFamily="34" charset="0"/>
                <a:cs typeface="Arial" panose="020B0604020202020204" pitchFamily="34" charset="0"/>
              </a:rPr>
              <a:t>aluminosilicate</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optical system</a:t>
            </a:r>
            <a:endParaRPr lang="ru-RU" sz="2000" b="1" dirty="0">
              <a:latin typeface="Arial" panose="020B0604020202020204" pitchFamily="34" charset="0"/>
              <a:cs typeface="Arial" panose="020B0604020202020204" pitchFamily="34" charset="0"/>
            </a:endParaRPr>
          </a:p>
        </p:txBody>
      </p:sp>
      <p:sp>
        <p:nvSpPr>
          <p:cNvPr id="17" name="TextBox 16"/>
          <p:cNvSpPr txBox="1"/>
          <p:nvPr/>
        </p:nvSpPr>
        <p:spPr>
          <a:xfrm>
            <a:off x="407402" y="3068960"/>
            <a:ext cx="8496944" cy="1046440"/>
          </a:xfrm>
          <a:prstGeom prst="rect">
            <a:avLst/>
          </a:prstGeom>
          <a:noFill/>
        </p:spPr>
        <p:txBody>
          <a:bodyPr wrap="square" rtlCol="0">
            <a:spAutoFit/>
          </a:bodyPr>
          <a:lstStyle/>
          <a:p>
            <a:r>
              <a:rPr lang="en-US" sz="2200" b="1" u="sng" dirty="0">
                <a:latin typeface="Arial" panose="020B0604020202020204" pitchFamily="34" charset="0"/>
                <a:cs typeface="Arial" panose="020B0604020202020204" pitchFamily="34" charset="0"/>
              </a:rPr>
              <a:t>Glass-ceramics:</a:t>
            </a:r>
          </a:p>
          <a:p>
            <a:r>
              <a:rPr lang="en-US" sz="2000" b="1" dirty="0">
                <a:latin typeface="Arial" panose="020B0604020202020204" pitchFamily="34" charset="0"/>
                <a:cs typeface="Arial" panose="020B0604020202020204" pitchFamily="34" charset="0"/>
              </a:rPr>
              <a:t>Transparent </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ZnO</a:t>
            </a:r>
            <a:r>
              <a:rPr lang="en-US" sz="2000" b="1" dirty="0" smtClean="0">
                <a:latin typeface="Arial" panose="020B0604020202020204" pitchFamily="34" charset="0"/>
                <a:cs typeface="Arial" panose="020B0604020202020204" pitchFamily="34" charset="0"/>
              </a:rPr>
              <a:t> glass-ceramics was </a:t>
            </a:r>
            <a:r>
              <a:rPr lang="en-US" sz="2000" b="1" dirty="0">
                <a:latin typeface="Arial" panose="020B0604020202020204" pitchFamily="34" charset="0"/>
                <a:cs typeface="Arial" panose="020B0604020202020204" pitchFamily="34" charset="0"/>
              </a:rPr>
              <a:t>obtained by secondary </a:t>
            </a:r>
            <a:r>
              <a:rPr lang="en-US" sz="2000" b="1" dirty="0" smtClean="0">
                <a:latin typeface="Arial" panose="020B0604020202020204" pitchFamily="34" charset="0"/>
                <a:cs typeface="Arial" panose="020B0604020202020204" pitchFamily="34" charset="0"/>
              </a:rPr>
              <a:t>           heat treatments at (680 – 860)</a:t>
            </a:r>
            <a:r>
              <a:rPr lang="en-US" sz="2000" b="1" baseline="30000" dirty="0" err="1" smtClean="0">
                <a:latin typeface="Arial" panose="020B0604020202020204" pitchFamily="34" charset="0"/>
                <a:cs typeface="Arial" panose="020B0604020202020204" pitchFamily="34" charset="0"/>
              </a:rPr>
              <a:t>o</a:t>
            </a:r>
            <a:r>
              <a:rPr lang="en-US" sz="2000" b="1" dirty="0" err="1" smtClean="0">
                <a:latin typeface="Arial" panose="020B0604020202020204" pitchFamily="34" charset="0"/>
                <a:cs typeface="Arial" panose="020B0604020202020204" pitchFamily="34" charset="0"/>
              </a:rPr>
              <a:t>C</a:t>
            </a:r>
            <a:r>
              <a:rPr lang="en-US" sz="2000" b="1" dirty="0" err="1">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p:txBody>
      </p:sp>
      <p:sp>
        <p:nvSpPr>
          <p:cNvPr id="16"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29</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03977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Картинки по запросу spectroscopic method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09" y="1033211"/>
            <a:ext cx="3943893" cy="46280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4801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90000"/>
              </a:lnSpc>
            </a:pPr>
            <a:r>
              <a:rPr lang="en-GB" sz="2800" b="1" dirty="0" smtClean="0">
                <a:solidFill>
                  <a:prstClr val="black"/>
                </a:solidFill>
                <a:latin typeface="Arial" panose="020B0604020202020204" pitchFamily="34" charset="0"/>
                <a:cs typeface="Arial" panose="020B0604020202020204" pitchFamily="34" charset="0"/>
              </a:rPr>
              <a:t>Kinds of Spectroscopy</a:t>
            </a:r>
            <a:endParaRPr lang="ru-RU" sz="28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240197" y="548680"/>
            <a:ext cx="8791189" cy="400110"/>
          </a:xfrm>
          <a:prstGeom prst="rect">
            <a:avLst/>
          </a:prstGeom>
          <a:noFill/>
        </p:spPr>
        <p:txBody>
          <a:bodyPr wrap="none" rtlCol="0">
            <a:spAutoFit/>
          </a:bodyPr>
          <a:lstStyle/>
          <a:p>
            <a:r>
              <a:rPr lang="en-US" sz="2000" b="1" u="sng" dirty="0" smtClean="0">
                <a:latin typeface="Arial" panose="020B0604020202020204" pitchFamily="34" charset="0"/>
                <a:cs typeface="Arial" panose="020B0604020202020204" pitchFamily="34" charset="0"/>
              </a:rPr>
              <a:t>Common Spectroscopic Methods Based on Electromagnetic Radiation</a:t>
            </a:r>
            <a:endParaRPr lang="ru-RU" sz="2000" b="1" u="sng" dirty="0">
              <a:latin typeface="Arial" panose="020B0604020202020204" pitchFamily="34" charset="0"/>
              <a:cs typeface="Arial" panose="020B0604020202020204" pitchFamily="34" charset="0"/>
            </a:endParaRPr>
          </a:p>
        </p:txBody>
      </p:sp>
      <p:sp>
        <p:nvSpPr>
          <p:cNvPr id="4" name="TextBox 3"/>
          <p:cNvSpPr txBox="1"/>
          <p:nvPr/>
        </p:nvSpPr>
        <p:spPr>
          <a:xfrm>
            <a:off x="4644057" y="1196752"/>
            <a:ext cx="4235327" cy="2000548"/>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Classification by:</a:t>
            </a:r>
          </a:p>
          <a:p>
            <a:pPr>
              <a:lnSpc>
                <a:spcPct val="50000"/>
              </a:lnSpc>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Spectroscopic technique</a:t>
            </a:r>
          </a:p>
          <a:p>
            <a:pPr marL="342900" indent="-342900">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Typical wavelength range</a:t>
            </a:r>
          </a:p>
          <a:p>
            <a:pPr marL="342900" indent="-342900">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Type of energy transfer </a:t>
            </a:r>
          </a:p>
          <a:p>
            <a:pPr marL="342900" indent="-342900">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Type of quantum transition </a:t>
            </a:r>
            <a:endParaRPr lang="ru-RU" sz="2200" b="1" dirty="0">
              <a:latin typeface="Arial" panose="020B0604020202020204" pitchFamily="34" charset="0"/>
              <a:cs typeface="Arial" panose="020B0604020202020204" pitchFamily="34" charset="0"/>
            </a:endParaRPr>
          </a:p>
        </p:txBody>
      </p:sp>
      <p:pic>
        <p:nvPicPr>
          <p:cNvPr id="34820" name="Picture 4" descr="Картинки по запросу electromagnetic radi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684" y="3507443"/>
            <a:ext cx="4016072" cy="2147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564609" y="5733256"/>
            <a:ext cx="8198186" cy="9144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bg1"/>
                </a:solidFill>
                <a:latin typeface="Arial" panose="020B0604020202020204" pitchFamily="34" charset="0"/>
                <a:cs typeface="Arial" panose="020B0604020202020204" pitchFamily="34" charset="0"/>
              </a:rPr>
              <a:t>Raman scattering or Raman effect was discovered by C.V. Raman (</a:t>
            </a:r>
            <a:r>
              <a:rPr lang="en-US" sz="2000" b="1" u="sng" dirty="0">
                <a:solidFill>
                  <a:schemeClr val="bg1"/>
                </a:solidFill>
                <a:latin typeface="Arial" panose="020B0604020202020204" pitchFamily="34" charset="0"/>
                <a:cs typeface="Arial" panose="020B0604020202020204" pitchFamily="34" charset="0"/>
              </a:rPr>
              <a:t>Nobel Prize, 1930</a:t>
            </a:r>
            <a:r>
              <a:rPr lang="en-US" sz="2000" b="1" dirty="0">
                <a:solidFill>
                  <a:schemeClr val="bg1"/>
                </a:solidFill>
                <a:latin typeface="Arial" panose="020B0604020202020204" pitchFamily="34" charset="0"/>
                <a:cs typeface="Arial" panose="020B0604020202020204" pitchFamily="34" charset="0"/>
              </a:rPr>
              <a:t>) and </a:t>
            </a:r>
            <a:r>
              <a:rPr lang="en-US" sz="2000" b="1" dirty="0" err="1">
                <a:solidFill>
                  <a:schemeClr val="bg1"/>
                </a:solidFill>
                <a:latin typeface="Arial" panose="020B0604020202020204" pitchFamily="34" charset="0"/>
                <a:cs typeface="Arial" panose="020B0604020202020204" pitchFamily="34" charset="0"/>
              </a:rPr>
              <a:t>K.S.Krishnan</a:t>
            </a:r>
            <a:r>
              <a:rPr lang="en-US" sz="2000" b="1" dirty="0">
                <a:solidFill>
                  <a:schemeClr val="bg1"/>
                </a:solidFill>
                <a:latin typeface="Arial" panose="020B0604020202020204" pitchFamily="34" charset="0"/>
                <a:cs typeface="Arial" panose="020B0604020202020204" pitchFamily="34" charset="0"/>
              </a:rPr>
              <a:t> in liquids, and independently by G.S. </a:t>
            </a:r>
            <a:r>
              <a:rPr lang="en-US" sz="2000" b="1" dirty="0" err="1">
                <a:solidFill>
                  <a:schemeClr val="bg1"/>
                </a:solidFill>
                <a:latin typeface="Arial" panose="020B0604020202020204" pitchFamily="34" charset="0"/>
                <a:cs typeface="Arial" panose="020B0604020202020204" pitchFamily="34" charset="0"/>
              </a:rPr>
              <a:t>Landsberg</a:t>
            </a:r>
            <a:r>
              <a:rPr lang="en-US" sz="2000" b="1" dirty="0">
                <a:solidFill>
                  <a:schemeClr val="bg1"/>
                </a:solidFill>
                <a:latin typeface="Arial" panose="020B0604020202020204" pitchFamily="34" charset="0"/>
                <a:cs typeface="Arial" panose="020B0604020202020204" pitchFamily="34" charset="0"/>
              </a:rPr>
              <a:t> and L.I. Mandelstam in crystals. </a:t>
            </a:r>
          </a:p>
        </p:txBody>
      </p:sp>
      <p:cxnSp>
        <p:nvCxnSpPr>
          <p:cNvPr id="9" name="Прямая со стрелкой 8"/>
          <p:cNvCxnSpPr/>
          <p:nvPr/>
        </p:nvCxnSpPr>
        <p:spPr>
          <a:xfrm flipV="1">
            <a:off x="2627784" y="4581128"/>
            <a:ext cx="576064" cy="1170287"/>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297178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16632"/>
            <a:ext cx="7138493"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XRD study and absorption spectroscopy</a:t>
            </a:r>
            <a:endParaRPr lang="ru-RU" sz="2800" b="1" dirty="0">
              <a:latin typeface="Arial" panose="020B0604020202020204" pitchFamily="34" charset="0"/>
              <a:cs typeface="Arial" panose="020B0604020202020204" pitchFamily="34" charset="0"/>
            </a:endParaRPr>
          </a:p>
        </p:txBody>
      </p:sp>
      <p:sp>
        <p:nvSpPr>
          <p:cNvPr id="5" name="Прямоугольник 4"/>
          <p:cNvSpPr/>
          <p:nvPr/>
        </p:nvSpPr>
        <p:spPr>
          <a:xfrm>
            <a:off x="406490" y="692696"/>
            <a:ext cx="8136904" cy="91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92" y="1124744"/>
            <a:ext cx="3718452" cy="30243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07504" y="4293096"/>
            <a:ext cx="3960440" cy="1846659"/>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Fig.1. XRD </a:t>
            </a:r>
            <a:r>
              <a:rPr lang="en-US" sz="1600" b="1" dirty="0">
                <a:latin typeface="Arial" panose="020B0604020202020204" pitchFamily="34" charset="0"/>
                <a:cs typeface="Arial" panose="020B0604020202020204" pitchFamily="34" charset="0"/>
              </a:rPr>
              <a:t>patterns of </a:t>
            </a:r>
            <a:r>
              <a:rPr lang="en-US" sz="1600" b="1" dirty="0" smtClean="0">
                <a:latin typeface="Arial" panose="020B0604020202020204" pitchFamily="34" charset="0"/>
                <a:cs typeface="Arial" panose="020B0604020202020204" pitchFamily="34" charset="0"/>
              </a:rPr>
              <a:t>the:</a:t>
            </a:r>
          </a:p>
          <a:p>
            <a:pPr marL="285750" indent="-285750">
              <a:buFontTx/>
              <a:buChar char="-"/>
            </a:pPr>
            <a:r>
              <a:rPr lang="en-US" sz="1400" dirty="0" smtClean="0">
                <a:latin typeface="Arial" panose="020B0604020202020204" pitchFamily="34" charset="0"/>
                <a:cs typeface="Arial" panose="020B0604020202020204" pitchFamily="34" charset="0"/>
              </a:rPr>
              <a:t>initial </a:t>
            </a:r>
            <a:r>
              <a:rPr lang="en-US" sz="1400" dirty="0">
                <a:latin typeface="Arial" panose="020B0604020202020204" pitchFamily="34" charset="0"/>
                <a:cs typeface="Arial" panose="020B0604020202020204" pitchFamily="34" charset="0"/>
              </a:rPr>
              <a:t>glass co-doped with 1 </a:t>
            </a:r>
            <a:r>
              <a:rPr lang="en-US" sz="1400" dirty="0" err="1">
                <a:latin typeface="Arial" panose="020B0604020202020204" pitchFamily="34" charset="0"/>
                <a:cs typeface="Arial" panose="020B0604020202020204" pitchFamily="34" charset="0"/>
              </a:rPr>
              <a:t>mol</a:t>
            </a:r>
            <a:r>
              <a:rPr lang="en-US" sz="1400" dirty="0">
                <a:latin typeface="Arial" panose="020B0604020202020204" pitchFamily="34" charset="0"/>
                <a:cs typeface="Arial" panose="020B0604020202020204" pitchFamily="34" charset="0"/>
              </a:rPr>
              <a:t>% Eu</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and 1.5 </a:t>
            </a:r>
            <a:r>
              <a:rPr lang="en-US" sz="1400" dirty="0" err="1">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Yb</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p>
          <a:p>
            <a:pPr marL="285750" indent="-285750">
              <a:buFontTx/>
              <a:buChar char="-"/>
            </a:pPr>
            <a:r>
              <a:rPr lang="en-US" sz="1400" dirty="0" smtClean="0">
                <a:latin typeface="Arial" panose="020B0604020202020204" pitchFamily="34" charset="0"/>
                <a:cs typeface="Arial" panose="020B0604020202020204" pitchFamily="34" charset="0"/>
              </a:rPr>
              <a:t>initial </a:t>
            </a:r>
            <a:r>
              <a:rPr lang="en-US" sz="1400" dirty="0">
                <a:latin typeface="Arial" panose="020B0604020202020204" pitchFamily="34" charset="0"/>
                <a:cs typeface="Arial" panose="020B0604020202020204" pitchFamily="34" charset="0"/>
              </a:rPr>
              <a:t>glass co-doped with 1 </a:t>
            </a:r>
            <a:r>
              <a:rPr lang="en-US" sz="1400" dirty="0" err="1">
                <a:latin typeface="Arial" panose="020B0604020202020204" pitchFamily="34" charset="0"/>
                <a:cs typeface="Arial" panose="020B0604020202020204" pitchFamily="34" charset="0"/>
              </a:rPr>
              <a:t>mol</a:t>
            </a:r>
            <a:r>
              <a:rPr lang="en-US" sz="1400" dirty="0">
                <a:latin typeface="Arial" panose="020B0604020202020204" pitchFamily="34" charset="0"/>
                <a:cs typeface="Arial" panose="020B0604020202020204" pitchFamily="34" charset="0"/>
              </a:rPr>
              <a:t>% Eu</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and 1.0 </a:t>
            </a:r>
            <a:r>
              <a:rPr lang="en-US" sz="1400" dirty="0" err="1">
                <a:latin typeface="Arial" panose="020B0604020202020204" pitchFamily="34" charset="0"/>
                <a:cs typeface="Arial" panose="020B0604020202020204" pitchFamily="34" charset="0"/>
              </a:rPr>
              <a:t>mol</a:t>
            </a:r>
            <a:r>
              <a:rPr lang="en-US" sz="1400" dirty="0">
                <a:latin typeface="Arial" panose="020B0604020202020204" pitchFamily="34" charset="0"/>
                <a:cs typeface="Arial" panose="020B0604020202020204" pitchFamily="34" charset="0"/>
              </a:rPr>
              <a:t>% Yb</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(2) </a:t>
            </a:r>
          </a:p>
          <a:p>
            <a:pPr marL="285750" indent="-285750">
              <a:buFontTx/>
              <a:buChar char="-"/>
            </a:pPr>
            <a:r>
              <a:rPr lang="en-US" sz="1400" dirty="0" smtClean="0">
                <a:latin typeface="Arial" panose="020B0604020202020204" pitchFamily="34" charset="0"/>
                <a:cs typeface="Arial" panose="020B0604020202020204" pitchFamily="34" charset="0"/>
              </a:rPr>
              <a:t>GC with </a:t>
            </a:r>
            <a:r>
              <a:rPr lang="en-US" sz="1400" dirty="0">
                <a:latin typeface="Arial" panose="020B0604020202020204" pitchFamily="34" charset="0"/>
                <a:cs typeface="Arial" panose="020B0604020202020204" pitchFamily="34" charset="0"/>
              </a:rPr>
              <a:t>1 </a:t>
            </a:r>
            <a:r>
              <a:rPr lang="en-US" sz="1400" dirty="0" err="1">
                <a:latin typeface="Arial" panose="020B0604020202020204" pitchFamily="34" charset="0"/>
                <a:cs typeface="Arial" panose="020B0604020202020204" pitchFamily="34" charset="0"/>
              </a:rPr>
              <a:t>mol</a:t>
            </a:r>
            <a:r>
              <a:rPr lang="en-US" sz="1400" dirty="0">
                <a:latin typeface="Arial" panose="020B0604020202020204" pitchFamily="34" charset="0"/>
                <a:cs typeface="Arial" panose="020B0604020202020204" pitchFamily="34" charset="0"/>
              </a:rPr>
              <a:t>% Eu</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and 1 </a:t>
            </a:r>
            <a:r>
              <a:rPr lang="en-US" sz="1400" dirty="0" err="1">
                <a:latin typeface="Arial" panose="020B0604020202020204" pitchFamily="34" charset="0"/>
                <a:cs typeface="Arial" panose="020B0604020202020204" pitchFamily="34" charset="0"/>
              </a:rPr>
              <a:t>mol</a:t>
            </a:r>
            <a:r>
              <a:rPr lang="en-US" sz="1400" dirty="0">
                <a:latin typeface="Arial" panose="020B0604020202020204" pitchFamily="34" charset="0"/>
                <a:cs typeface="Arial" panose="020B0604020202020204" pitchFamily="34" charset="0"/>
              </a:rPr>
              <a:t>% Yb</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sym typeface="Symbol"/>
              </a:rPr>
              <a:t></a:t>
            </a:r>
            <a:r>
              <a:rPr lang="en-US" sz="1400" dirty="0" smtClean="0">
                <a:latin typeface="Arial" panose="020B0604020202020204" pitchFamily="34" charset="0"/>
                <a:cs typeface="Arial" panose="020B0604020202020204" pitchFamily="34" charset="0"/>
                <a:sym typeface="Symbol"/>
              </a:rPr>
              <a:t> </a:t>
            </a:r>
            <a:r>
              <a:rPr lang="en-US" sz="1400" dirty="0" smtClean="0">
                <a:latin typeface="Arial" panose="020B0604020202020204" pitchFamily="34" charset="0"/>
                <a:cs typeface="Arial" panose="020B0604020202020204" pitchFamily="34" charset="0"/>
              </a:rPr>
              <a:t>680</a:t>
            </a:r>
            <a:r>
              <a:rPr lang="en-US" sz="1400" baseline="30000" dirty="0" smtClean="0">
                <a:latin typeface="Arial" panose="020B0604020202020204" pitchFamily="34" charset="0"/>
                <a:cs typeface="Arial" panose="020B0604020202020204" pitchFamily="34" charset="0"/>
              </a:rPr>
              <a:t>o</a:t>
            </a:r>
            <a:r>
              <a:rPr lang="en-US" sz="1400" dirty="0" smtClean="0">
                <a:latin typeface="Arial" panose="020B0604020202020204" pitchFamily="34" charset="0"/>
                <a:cs typeface="Arial" panose="020B0604020202020204" pitchFamily="34" charset="0"/>
              </a:rPr>
              <a:t>C/12h (3)</a:t>
            </a:r>
          </a:p>
          <a:p>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sym typeface="Symbol"/>
              </a:rPr>
              <a:t> </a:t>
            </a:r>
            <a:r>
              <a:rPr lang="en-US" sz="1400" dirty="0" smtClean="0">
                <a:latin typeface="Arial" panose="020B0604020202020204" pitchFamily="34" charset="0"/>
                <a:cs typeface="Arial" panose="020B0604020202020204" pitchFamily="34" charset="0"/>
              </a:rPr>
              <a:t>860 </a:t>
            </a:r>
            <a:r>
              <a:rPr lang="en-US" sz="1400" baseline="30000" dirty="0" err="1" smtClean="0">
                <a:latin typeface="Arial" panose="020B0604020202020204" pitchFamily="34" charset="0"/>
                <a:cs typeface="Arial" panose="020B0604020202020204" pitchFamily="34" charset="0"/>
              </a:rPr>
              <a:t>o</a:t>
            </a:r>
            <a:r>
              <a:rPr lang="en-US" sz="1400" dirty="0" err="1" smtClean="0">
                <a:latin typeface="Arial" panose="020B0604020202020204" pitchFamily="34" charset="0"/>
                <a:cs typeface="Arial" panose="020B0604020202020204" pitchFamily="34" charset="0"/>
              </a:rPr>
              <a:t>C</a:t>
            </a:r>
            <a:r>
              <a:rPr lang="en-US" sz="1400" dirty="0" smtClean="0">
                <a:latin typeface="Arial" panose="020B0604020202020204" pitchFamily="34" charset="0"/>
                <a:cs typeface="Arial" panose="020B0604020202020204" pitchFamily="34" charset="0"/>
              </a:rPr>
              <a:t>/2h  </a:t>
            </a:r>
            <a:r>
              <a:rPr lang="en-US" sz="1400" dirty="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7" name="Прямоугольник 6"/>
          <p:cNvSpPr/>
          <p:nvPr/>
        </p:nvSpPr>
        <p:spPr>
          <a:xfrm>
            <a:off x="148880" y="908720"/>
            <a:ext cx="4021090" cy="5688632"/>
          </a:xfrm>
          <a:prstGeom prst="rect">
            <a:avLst/>
          </a:prstGeom>
          <a:solidFill>
            <a:schemeClr val="accent1">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943" y="1144622"/>
            <a:ext cx="4302732" cy="30044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773878" y="4310608"/>
            <a:ext cx="4152099" cy="1846659"/>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Fig. </a:t>
            </a:r>
            <a:r>
              <a:rPr lang="en-US" sz="1600" b="1" dirty="0" smtClean="0">
                <a:latin typeface="Arial" panose="020B0604020202020204" pitchFamily="34" charset="0"/>
                <a:cs typeface="Arial" panose="020B0604020202020204" pitchFamily="34" charset="0"/>
              </a:rPr>
              <a:t>2. </a:t>
            </a:r>
            <a:r>
              <a:rPr lang="en-US" sz="1600" b="1" dirty="0">
                <a:latin typeface="Arial" panose="020B0604020202020204" pitchFamily="34" charset="0"/>
                <a:cs typeface="Arial" panose="020B0604020202020204" pitchFamily="34" charset="0"/>
              </a:rPr>
              <a:t>Absorption spectra of </a:t>
            </a:r>
            <a:r>
              <a:rPr lang="en-US" sz="1600" b="1" dirty="0" smtClean="0">
                <a:latin typeface="Arial" panose="020B0604020202020204" pitchFamily="34" charset="0"/>
                <a:cs typeface="Arial" panose="020B0604020202020204" pitchFamily="34" charset="0"/>
              </a:rPr>
              <a:t>the:</a:t>
            </a:r>
          </a:p>
          <a:p>
            <a:pPr marL="285750" indent="-285750">
              <a:buFontTx/>
              <a:buChar char="-"/>
            </a:pPr>
            <a:r>
              <a:rPr lang="en-US" sz="1400" dirty="0" smtClean="0">
                <a:latin typeface="Arial" panose="020B0604020202020204" pitchFamily="34" charset="0"/>
                <a:cs typeface="Arial" panose="020B0604020202020204" pitchFamily="34" charset="0"/>
              </a:rPr>
              <a:t>initial glass co-doped with 1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Eu</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and  </a:t>
            </a:r>
          </a:p>
          <a:p>
            <a:r>
              <a:rPr lang="en-US" sz="1400" dirty="0" smtClean="0">
                <a:latin typeface="Arial" panose="020B0604020202020204" pitchFamily="34" charset="0"/>
                <a:cs typeface="Arial" panose="020B0604020202020204" pitchFamily="34" charset="0"/>
              </a:rPr>
              <a:t>      1.5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Yb</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(1);</a:t>
            </a:r>
          </a:p>
          <a:p>
            <a:pPr marL="285750" indent="-285750">
              <a:buFontTx/>
              <a:buChar char="-"/>
            </a:pPr>
            <a:r>
              <a:rPr lang="en-US" sz="1400" dirty="0" smtClean="0">
                <a:latin typeface="Arial" panose="020B0604020202020204" pitchFamily="34" charset="0"/>
                <a:cs typeface="Arial" panose="020B0604020202020204" pitchFamily="34" charset="0"/>
              </a:rPr>
              <a:t>initial glass co-doped with 1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Eu</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and </a:t>
            </a:r>
          </a:p>
          <a:p>
            <a:r>
              <a:rPr lang="en-US" sz="1400" dirty="0" smtClean="0">
                <a:latin typeface="Arial" panose="020B0604020202020204" pitchFamily="34" charset="0"/>
                <a:cs typeface="Arial" panose="020B0604020202020204" pitchFamily="34" charset="0"/>
              </a:rPr>
              <a:t>      1.0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Yb</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(2) </a:t>
            </a:r>
          </a:p>
          <a:p>
            <a:pPr marL="285750" indent="-285750">
              <a:buFontTx/>
              <a:buChar char="-"/>
            </a:pPr>
            <a:r>
              <a:rPr lang="en-US" sz="1400" dirty="0" smtClean="0">
                <a:latin typeface="Arial" panose="020B0604020202020204" pitchFamily="34" charset="0"/>
                <a:cs typeface="Arial" panose="020B0604020202020204" pitchFamily="34" charset="0"/>
              </a:rPr>
              <a:t>GC with 1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Eu</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and 1 </a:t>
            </a:r>
            <a:r>
              <a:rPr lang="en-US" sz="1400" dirty="0" err="1" smtClean="0">
                <a:latin typeface="Arial" panose="020B0604020202020204" pitchFamily="34" charset="0"/>
                <a:cs typeface="Arial" panose="020B0604020202020204" pitchFamily="34" charset="0"/>
              </a:rPr>
              <a:t>mol</a:t>
            </a:r>
            <a:r>
              <a:rPr lang="en-US" sz="1400" dirty="0" smtClean="0">
                <a:latin typeface="Arial" panose="020B0604020202020204" pitchFamily="34" charset="0"/>
                <a:cs typeface="Arial" panose="020B0604020202020204" pitchFamily="34" charset="0"/>
              </a:rPr>
              <a:t>% Yb</a:t>
            </a:r>
            <a:r>
              <a:rPr lang="en-US" sz="1400" baseline="-25000"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a:t>
            </a:r>
          </a:p>
          <a:p>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sym typeface="Symbol"/>
              </a:rPr>
              <a:t> </a:t>
            </a:r>
            <a:r>
              <a:rPr lang="en-US" sz="1400" dirty="0" smtClean="0">
                <a:latin typeface="Arial" panose="020B0604020202020204" pitchFamily="34" charset="0"/>
                <a:cs typeface="Arial" panose="020B0604020202020204" pitchFamily="34" charset="0"/>
              </a:rPr>
              <a:t>680</a:t>
            </a:r>
            <a:r>
              <a:rPr lang="en-US" sz="1400" baseline="30000" dirty="0" smtClean="0">
                <a:latin typeface="Arial" panose="020B0604020202020204" pitchFamily="34" charset="0"/>
                <a:cs typeface="Arial" panose="020B0604020202020204" pitchFamily="34" charset="0"/>
              </a:rPr>
              <a:t>o</a:t>
            </a:r>
            <a:r>
              <a:rPr lang="en-US" sz="1400" dirty="0" smtClean="0">
                <a:latin typeface="Arial" panose="020B0604020202020204" pitchFamily="34" charset="0"/>
                <a:cs typeface="Arial" panose="020B0604020202020204" pitchFamily="34" charset="0"/>
              </a:rPr>
              <a:t>C/12h (3)</a:t>
            </a:r>
          </a:p>
          <a:p>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sym typeface="Symbol"/>
              </a:rPr>
              <a:t> </a:t>
            </a:r>
            <a:r>
              <a:rPr lang="en-US" sz="1400" dirty="0" smtClean="0">
                <a:latin typeface="Arial" panose="020B0604020202020204" pitchFamily="34" charset="0"/>
                <a:cs typeface="Arial" panose="020B0604020202020204" pitchFamily="34" charset="0"/>
              </a:rPr>
              <a:t>860 </a:t>
            </a:r>
            <a:r>
              <a:rPr lang="en-US" sz="1400" baseline="30000" dirty="0" err="1" smtClean="0">
                <a:latin typeface="Arial" panose="020B0604020202020204" pitchFamily="34" charset="0"/>
                <a:cs typeface="Arial" panose="020B0604020202020204" pitchFamily="34" charset="0"/>
              </a:rPr>
              <a:t>o</a:t>
            </a:r>
            <a:r>
              <a:rPr lang="en-US" sz="1400" dirty="0" err="1" smtClean="0">
                <a:latin typeface="Arial" panose="020B0604020202020204" pitchFamily="34" charset="0"/>
                <a:cs typeface="Arial" panose="020B0604020202020204" pitchFamily="34" charset="0"/>
              </a:rPr>
              <a:t>C</a:t>
            </a:r>
            <a:r>
              <a:rPr lang="en-US" sz="1400" dirty="0" smtClean="0">
                <a:latin typeface="Arial" panose="020B0604020202020204" pitchFamily="34" charset="0"/>
                <a:cs typeface="Arial" panose="020B0604020202020204" pitchFamily="34" charset="0"/>
              </a:rPr>
              <a:t>/2h  (4)</a:t>
            </a:r>
            <a:r>
              <a:rPr lang="en-US" sz="1400" b="1" dirty="0" smtClean="0">
                <a:latin typeface="Arial" panose="020B0604020202020204" pitchFamily="34" charset="0"/>
                <a:cs typeface="Arial" panose="020B0604020202020204" pitchFamily="34" charset="0"/>
              </a:rPr>
              <a:t> </a:t>
            </a:r>
            <a:endParaRPr lang="ru-RU" sz="1400" dirty="0"/>
          </a:p>
        </p:txBody>
      </p:sp>
      <p:sp>
        <p:nvSpPr>
          <p:cNvPr id="11" name="Прямоугольник 10"/>
          <p:cNvSpPr/>
          <p:nvPr/>
        </p:nvSpPr>
        <p:spPr>
          <a:xfrm>
            <a:off x="4231313" y="908720"/>
            <a:ext cx="4694664" cy="5688632"/>
          </a:xfrm>
          <a:prstGeom prst="rect">
            <a:avLst/>
          </a:prstGeom>
          <a:solidFill>
            <a:schemeClr val="accent2">
              <a:lumMod val="75000"/>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p:cNvSpPr txBox="1"/>
          <p:nvPr/>
        </p:nvSpPr>
        <p:spPr>
          <a:xfrm>
            <a:off x="6866599" y="1280954"/>
            <a:ext cx="1665841" cy="707886"/>
          </a:xfrm>
          <a:prstGeom prst="rect">
            <a:avLst/>
          </a:prstGeom>
          <a:solidFill>
            <a:schemeClr val="accent6">
              <a:lumMod val="60000"/>
              <a:lumOff val="40000"/>
            </a:schemeClr>
          </a:solidFill>
        </p:spPr>
        <p:txBody>
          <a:bodyPr wrap="none" rtlCol="0">
            <a:spAutoFit/>
          </a:bodyPr>
          <a:lstStyle/>
          <a:p>
            <a:r>
              <a:rPr lang="en-US" sz="1000" b="1" baseline="30000" dirty="0" smtClean="0">
                <a:latin typeface="Arial" panose="020B0604020202020204" pitchFamily="34" charset="0"/>
                <a:cs typeface="Arial" panose="020B0604020202020204" pitchFamily="34" charset="0"/>
              </a:rPr>
              <a:t>7</a:t>
            </a:r>
            <a:r>
              <a:rPr lang="en-US" sz="1000" b="1" dirty="0" smtClean="0">
                <a:latin typeface="Arial" panose="020B0604020202020204" pitchFamily="34" charset="0"/>
                <a:cs typeface="Arial" panose="020B0604020202020204" pitchFamily="34" charset="0"/>
              </a:rPr>
              <a:t>F</a:t>
            </a:r>
            <a:r>
              <a:rPr lang="en-US" sz="1000" b="1" baseline="-25000" dirty="0" smtClean="0">
                <a:latin typeface="Arial" panose="020B0604020202020204" pitchFamily="34" charset="0"/>
                <a:cs typeface="Arial" panose="020B0604020202020204" pitchFamily="34" charset="0"/>
              </a:rPr>
              <a:t>0,1</a:t>
            </a:r>
            <a:r>
              <a:rPr lang="en-US" sz="1000" b="1" dirty="0">
                <a:latin typeface="Arial" panose="020B0604020202020204" pitchFamily="34" charset="0"/>
                <a:cs typeface="Arial" panose="020B0604020202020204" pitchFamily="34" charset="0"/>
                <a:sym typeface="Symbol"/>
              </a:rPr>
              <a:t></a:t>
            </a:r>
            <a:r>
              <a:rPr lang="en-US" sz="1000" b="1" baseline="30000" dirty="0" smtClean="0">
                <a:latin typeface="Arial" panose="020B0604020202020204" pitchFamily="34" charset="0"/>
                <a:cs typeface="Arial" panose="020B0604020202020204" pitchFamily="34" charset="0"/>
              </a:rPr>
              <a:t>5</a:t>
            </a:r>
            <a:r>
              <a:rPr lang="en-US" sz="1000" b="1" dirty="0" smtClean="0">
                <a:latin typeface="Arial" panose="020B0604020202020204" pitchFamily="34" charset="0"/>
                <a:cs typeface="Arial" panose="020B0604020202020204" pitchFamily="34" charset="0"/>
              </a:rPr>
              <a:t>L</a:t>
            </a:r>
            <a:r>
              <a:rPr lang="en-US" sz="1000" b="1" baseline="-25000" dirty="0" smtClean="0">
                <a:latin typeface="Arial" panose="020B0604020202020204" pitchFamily="34" charset="0"/>
                <a:cs typeface="Arial" panose="020B0604020202020204" pitchFamily="34" charset="0"/>
              </a:rPr>
              <a:t>6</a:t>
            </a:r>
            <a:r>
              <a:rPr lang="en-US" sz="1000" b="1" dirty="0" smtClean="0">
                <a:latin typeface="Arial" panose="020B0604020202020204" pitchFamily="34" charset="0"/>
                <a:cs typeface="Arial" panose="020B0604020202020204" pitchFamily="34" charset="0"/>
              </a:rPr>
              <a:t> (393 nm)</a:t>
            </a:r>
          </a:p>
          <a:p>
            <a:r>
              <a:rPr lang="en-US" sz="1000" b="1" baseline="30000" dirty="0">
                <a:latin typeface="Arial" panose="020B0604020202020204" pitchFamily="34" charset="0"/>
                <a:cs typeface="Arial" panose="020B0604020202020204" pitchFamily="34" charset="0"/>
              </a:rPr>
              <a:t>7</a:t>
            </a:r>
            <a:r>
              <a:rPr lang="en-US" sz="1000" b="1" dirty="0">
                <a:latin typeface="Arial" panose="020B0604020202020204" pitchFamily="34" charset="0"/>
                <a:cs typeface="Arial" panose="020B0604020202020204" pitchFamily="34" charset="0"/>
              </a:rPr>
              <a:t>F</a:t>
            </a:r>
            <a:r>
              <a:rPr lang="en-US" sz="1000" b="1" baseline="-25000" dirty="0">
                <a:latin typeface="Arial" panose="020B0604020202020204" pitchFamily="34" charset="0"/>
                <a:cs typeface="Arial" panose="020B0604020202020204" pitchFamily="34" charset="0"/>
              </a:rPr>
              <a:t>0</a:t>
            </a:r>
            <a:r>
              <a:rPr lang="en-US" sz="1000" b="1" dirty="0">
                <a:latin typeface="Arial" panose="020B0604020202020204" pitchFamily="34" charset="0"/>
                <a:cs typeface="Arial" panose="020B0604020202020204" pitchFamily="34" charset="0"/>
                <a:sym typeface="Symbol"/>
              </a:rPr>
              <a:t></a:t>
            </a:r>
            <a:r>
              <a:rPr lang="en-US" sz="1000" b="1" dirty="0">
                <a:latin typeface="Arial" panose="020B0604020202020204" pitchFamily="34" charset="0"/>
                <a:cs typeface="Arial" panose="020B0604020202020204" pitchFamily="34" charset="0"/>
              </a:rPr>
              <a:t> </a:t>
            </a:r>
            <a:r>
              <a:rPr lang="en-US" sz="1000" b="1" baseline="30000" dirty="0">
                <a:latin typeface="Arial" panose="020B0604020202020204" pitchFamily="34" charset="0"/>
                <a:cs typeface="Arial" panose="020B0604020202020204" pitchFamily="34" charset="0"/>
              </a:rPr>
              <a:t>5</a:t>
            </a:r>
            <a:r>
              <a:rPr lang="en-US" sz="1000" b="1" dirty="0">
                <a:latin typeface="Arial" panose="020B0604020202020204" pitchFamily="34" charset="0"/>
                <a:cs typeface="Arial" panose="020B0604020202020204" pitchFamily="34" charset="0"/>
              </a:rPr>
              <a:t>D</a:t>
            </a:r>
            <a:r>
              <a:rPr lang="en-US" sz="1000" b="1" baseline="-25000" dirty="0">
                <a:latin typeface="Arial" panose="020B0604020202020204" pitchFamily="34" charset="0"/>
                <a:cs typeface="Arial" panose="020B0604020202020204" pitchFamily="34" charset="0"/>
              </a:rPr>
              <a:t>2</a:t>
            </a:r>
            <a:r>
              <a:rPr lang="en-US" sz="1000" b="1" dirty="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rPr>
              <a:t>(465 </a:t>
            </a:r>
            <a:r>
              <a:rPr lang="en-US" sz="1000" b="1" dirty="0">
                <a:latin typeface="Arial" panose="020B0604020202020204" pitchFamily="34" charset="0"/>
                <a:cs typeface="Arial" panose="020B0604020202020204" pitchFamily="34" charset="0"/>
              </a:rPr>
              <a:t>nm</a:t>
            </a:r>
            <a:r>
              <a:rPr lang="en-US" sz="1000" b="1" dirty="0" smtClean="0">
                <a:latin typeface="Arial" panose="020B0604020202020204" pitchFamily="34" charset="0"/>
                <a:cs typeface="Arial" panose="020B0604020202020204" pitchFamily="34" charset="0"/>
              </a:rPr>
              <a:t>)</a:t>
            </a:r>
          </a:p>
          <a:p>
            <a:r>
              <a:rPr lang="en-US" sz="1000" b="1" baseline="30000" dirty="0" smtClean="0">
                <a:latin typeface="Arial" panose="020B0604020202020204" pitchFamily="34" charset="0"/>
                <a:cs typeface="Arial" panose="020B0604020202020204" pitchFamily="34" charset="0"/>
              </a:rPr>
              <a:t>7</a:t>
            </a:r>
            <a:r>
              <a:rPr lang="en-US" sz="1000" b="1" dirty="0" smtClean="0">
                <a:latin typeface="Arial" panose="020B0604020202020204" pitchFamily="34" charset="0"/>
                <a:cs typeface="Arial" panose="020B0604020202020204" pitchFamily="34" charset="0"/>
              </a:rPr>
              <a:t>F</a:t>
            </a:r>
            <a:r>
              <a:rPr lang="en-US" sz="1000" b="1" baseline="-25000" dirty="0" smtClean="0">
                <a:latin typeface="Arial" panose="020B0604020202020204" pitchFamily="34" charset="0"/>
                <a:cs typeface="Arial" panose="020B0604020202020204" pitchFamily="34" charset="0"/>
              </a:rPr>
              <a:t>0,1</a:t>
            </a:r>
            <a:r>
              <a:rPr lang="en-US" sz="1000" b="1"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sym typeface="Symbol"/>
              </a:rPr>
              <a:t></a:t>
            </a:r>
            <a:r>
              <a:rPr lang="en-US" sz="1000" b="1" dirty="0" smtClean="0">
                <a:latin typeface="Arial" panose="020B0604020202020204" pitchFamily="34" charset="0"/>
                <a:cs typeface="Arial" panose="020B0604020202020204" pitchFamily="34" charset="0"/>
              </a:rPr>
              <a:t> </a:t>
            </a:r>
            <a:r>
              <a:rPr lang="en-US" sz="1000" b="1" baseline="30000" dirty="0" smtClean="0">
                <a:latin typeface="Arial" panose="020B0604020202020204" pitchFamily="34" charset="0"/>
                <a:cs typeface="Arial" panose="020B0604020202020204" pitchFamily="34" charset="0"/>
              </a:rPr>
              <a:t>5</a:t>
            </a:r>
            <a:r>
              <a:rPr lang="en-US" sz="1000" b="1" dirty="0" smtClean="0">
                <a:latin typeface="Arial" panose="020B0604020202020204" pitchFamily="34" charset="0"/>
                <a:cs typeface="Arial" panose="020B0604020202020204" pitchFamily="34" charset="0"/>
              </a:rPr>
              <a:t>D</a:t>
            </a:r>
            <a:r>
              <a:rPr lang="en-US" sz="1000" b="1" baseline="-25000" dirty="0" smtClean="0">
                <a:latin typeface="Arial" panose="020B0604020202020204" pitchFamily="34" charset="0"/>
                <a:cs typeface="Arial" panose="020B0604020202020204" pitchFamily="34" charset="0"/>
              </a:rPr>
              <a:t>1</a:t>
            </a:r>
            <a:r>
              <a:rPr lang="en-US" sz="1000" b="1" dirty="0" smtClean="0">
                <a:latin typeface="Arial" panose="020B0604020202020204" pitchFamily="34" charset="0"/>
                <a:cs typeface="Arial" panose="020B0604020202020204" pitchFamily="34" charset="0"/>
              </a:rPr>
              <a:t> ~525,532nm)</a:t>
            </a:r>
          </a:p>
          <a:p>
            <a:r>
              <a:rPr lang="en-US" sz="1000" b="1" baseline="30000" dirty="0" smtClean="0">
                <a:latin typeface="Arial" panose="020B0604020202020204" pitchFamily="34" charset="0"/>
                <a:cs typeface="Arial" panose="020B0604020202020204" pitchFamily="34" charset="0"/>
              </a:rPr>
              <a:t>7</a:t>
            </a:r>
            <a:r>
              <a:rPr lang="en-US" sz="1000" b="1" dirty="0" smtClean="0">
                <a:latin typeface="Arial" panose="020B0604020202020204" pitchFamily="34" charset="0"/>
                <a:cs typeface="Arial" panose="020B0604020202020204" pitchFamily="34" charset="0"/>
              </a:rPr>
              <a:t>F</a:t>
            </a:r>
            <a:r>
              <a:rPr lang="en-US" sz="1000" b="1" baseline="-25000" dirty="0" smtClean="0">
                <a:latin typeface="Arial" panose="020B0604020202020204" pitchFamily="34" charset="0"/>
                <a:cs typeface="Arial" panose="020B0604020202020204" pitchFamily="34" charset="0"/>
              </a:rPr>
              <a:t>0,1</a:t>
            </a:r>
            <a:r>
              <a:rPr lang="en-US" sz="1000" b="1"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sym typeface="Symbol"/>
              </a:rPr>
              <a:t></a:t>
            </a:r>
            <a:r>
              <a:rPr lang="en-US" sz="1000" b="1" baseline="30000" dirty="0" smtClean="0">
                <a:latin typeface="Arial" panose="020B0604020202020204" pitchFamily="34" charset="0"/>
                <a:cs typeface="Arial" panose="020B0604020202020204" pitchFamily="34" charset="0"/>
              </a:rPr>
              <a:t>5</a:t>
            </a:r>
            <a:r>
              <a:rPr lang="en-US" sz="1000" b="1" dirty="0" smtClean="0">
                <a:latin typeface="Arial" panose="020B0604020202020204" pitchFamily="34" charset="0"/>
                <a:cs typeface="Arial" panose="020B0604020202020204" pitchFamily="34" charset="0"/>
              </a:rPr>
              <a:t>D</a:t>
            </a:r>
            <a:r>
              <a:rPr lang="en-US" sz="1000" b="1" baseline="-25000" dirty="0" smtClean="0">
                <a:latin typeface="Arial" panose="020B0604020202020204" pitchFamily="34" charset="0"/>
                <a:cs typeface="Arial" panose="020B0604020202020204" pitchFamily="34" charset="0"/>
              </a:rPr>
              <a:t>0</a:t>
            </a:r>
            <a:r>
              <a:rPr lang="en-US" sz="1000" b="1" dirty="0" smtClean="0">
                <a:latin typeface="Arial" panose="020B0604020202020204" pitchFamily="34" charset="0"/>
                <a:cs typeface="Arial" panose="020B0604020202020204" pitchFamily="34" charset="0"/>
              </a:rPr>
              <a:t> (578 nm)</a:t>
            </a:r>
            <a:endParaRPr lang="ru-RU" sz="1000" b="1" dirty="0">
              <a:latin typeface="Arial" panose="020B0604020202020204" pitchFamily="34" charset="0"/>
              <a:cs typeface="Arial" panose="020B0604020202020204" pitchFamily="34" charset="0"/>
            </a:endParaRPr>
          </a:p>
        </p:txBody>
      </p:sp>
      <p:sp>
        <p:nvSpPr>
          <p:cNvPr id="1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30</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369382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2862520"/>
            <a:ext cx="330540" cy="369332"/>
          </a:xfrm>
          <a:prstGeom prst="rect">
            <a:avLst/>
          </a:prstGeom>
          <a:noFill/>
        </p:spPr>
        <p:txBody>
          <a:bodyPr wrap="none" rtlCol="0">
            <a:spAutoFit/>
          </a:bodyPr>
          <a:lstStyle/>
          <a:p>
            <a:r>
              <a:rPr lang="en-US" dirty="0" smtClean="0">
                <a:solidFill>
                  <a:schemeClr val="bg1"/>
                </a:solidFill>
              </a:rPr>
              <a:t>1</a:t>
            </a:r>
            <a:endParaRPr lang="ru-RU" dirty="0">
              <a:solidFill>
                <a:schemeClr val="bg1"/>
              </a:solidFill>
            </a:endParaRPr>
          </a:p>
        </p:txBody>
      </p:sp>
      <p:sp>
        <p:nvSpPr>
          <p:cNvPr id="6" name="TextBox 5"/>
          <p:cNvSpPr txBox="1"/>
          <p:nvPr/>
        </p:nvSpPr>
        <p:spPr>
          <a:xfrm>
            <a:off x="228193" y="1268760"/>
            <a:ext cx="8784976" cy="2677656"/>
          </a:xfrm>
          <a:prstGeom prst="rect">
            <a:avLst/>
          </a:prstGeom>
          <a:solidFill>
            <a:schemeClr val="bg1"/>
          </a:solidFill>
        </p:spPr>
        <p:txBody>
          <a:bodyPr wrap="square" rtlCol="0">
            <a:spAutoFit/>
          </a:bodyPr>
          <a:lstStyle/>
          <a:p>
            <a:pPr algn="ctr"/>
            <a:r>
              <a:rPr lang="en-US" sz="2800" b="1" u="sng" dirty="0" smtClean="0">
                <a:latin typeface="Arial" panose="020B0604020202020204" pitchFamily="34" charset="0"/>
                <a:cs typeface="Arial" panose="020B0604020202020204" pitchFamily="34" charset="0"/>
              </a:rPr>
              <a:t>SPECTROSCOPIC STUDIES:</a:t>
            </a:r>
          </a:p>
          <a:p>
            <a:pPr algn="ctr"/>
            <a:endParaRPr lang="en-US" sz="2800" b="1" u="sng" dirty="0" smtClean="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Photoluminescence </a:t>
            </a:r>
            <a:r>
              <a:rPr lang="en-US" sz="2800" b="1" dirty="0">
                <a:latin typeface="Arial" panose="020B0604020202020204" pitchFamily="34" charset="0"/>
                <a:cs typeface="Arial" panose="020B0604020202020204" pitchFamily="34" charset="0"/>
              </a:rPr>
              <a:t>(PL</a:t>
            </a:r>
            <a:r>
              <a:rPr lang="en-US" sz="2800" b="1" dirty="0" smtClean="0">
                <a:latin typeface="Arial" panose="020B0604020202020204" pitchFamily="34" charset="0"/>
                <a:cs typeface="Arial" panose="020B0604020202020204" pitchFamily="34" charset="0"/>
              </a:rPr>
              <a:t>),                photoluminescence </a:t>
            </a:r>
            <a:r>
              <a:rPr lang="en-US" sz="2800" b="1" dirty="0">
                <a:latin typeface="Arial" panose="020B0604020202020204" pitchFamily="34" charset="0"/>
                <a:cs typeface="Arial" panose="020B0604020202020204" pitchFamily="34" charset="0"/>
              </a:rPr>
              <a:t>excitation (PLE</a:t>
            </a:r>
            <a:r>
              <a:rPr lang="en-US" sz="2800" b="1" dirty="0" smtClean="0">
                <a:latin typeface="Arial" panose="020B0604020202020204" pitchFamily="34" charset="0"/>
                <a:cs typeface="Arial" panose="020B0604020202020204" pitchFamily="34" charset="0"/>
              </a:rPr>
              <a:t>), </a:t>
            </a:r>
          </a:p>
          <a:p>
            <a:pPr algn="ctr"/>
            <a:r>
              <a:rPr lang="en-US" sz="2800" b="1" dirty="0">
                <a:latin typeface="Arial" panose="020B0604020202020204" pitchFamily="34" charset="0"/>
                <a:cs typeface="Arial" panose="020B0604020202020204" pitchFamily="34" charset="0"/>
              </a:rPr>
              <a:t>a</a:t>
            </a:r>
            <a:r>
              <a:rPr lang="en-US" sz="2800" b="1" dirty="0" smtClean="0">
                <a:latin typeface="Arial" panose="020B0604020202020204" pitchFamily="34" charset="0"/>
                <a:cs typeface="Arial" panose="020B0604020202020204" pitchFamily="34" charset="0"/>
              </a:rPr>
              <a:t>nd up-conversion luminescence (UCL) spectra</a:t>
            </a:r>
          </a:p>
          <a:p>
            <a:pPr algn="ctr"/>
            <a:r>
              <a:rPr lang="en-US" sz="2400" b="1" dirty="0" smtClean="0">
                <a:latin typeface="Arial" panose="020B0604020202020204" pitchFamily="34" charset="0"/>
                <a:cs typeface="Arial" panose="020B0604020202020204" pitchFamily="34" charset="0"/>
              </a:rPr>
              <a:t>at 300K, 78K, 4.2K </a:t>
            </a:r>
            <a:endParaRPr lang="en-US" sz="2400" b="1" dirty="0">
              <a:latin typeface="Arial" panose="020B0604020202020204" pitchFamily="34" charset="0"/>
              <a:cs typeface="Arial" panose="020B0604020202020204" pitchFamily="34" charset="0"/>
            </a:endParaRPr>
          </a:p>
        </p:txBody>
      </p:sp>
      <p:sp>
        <p:nvSpPr>
          <p:cNvPr id="7" name="Прямоугольник 6"/>
          <p:cNvSpPr/>
          <p:nvPr/>
        </p:nvSpPr>
        <p:spPr>
          <a:xfrm>
            <a:off x="3225102" y="4293096"/>
            <a:ext cx="334786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Sample 1 – </a:t>
            </a:r>
            <a:r>
              <a:rPr lang="en-US" dirty="0" smtClean="0">
                <a:latin typeface="Arial" panose="020B0604020202020204" pitchFamily="34" charset="0"/>
                <a:cs typeface="Arial" panose="020B0604020202020204" pitchFamily="34" charset="0"/>
              </a:rPr>
              <a:t>initial glass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Sample 2 – </a:t>
            </a:r>
            <a:r>
              <a:rPr lang="en-US" b="1" dirty="0">
                <a:latin typeface="Arial" panose="020B0604020202020204" pitchFamily="34" charset="0"/>
                <a:cs typeface="Arial" panose="020B0604020202020204" pitchFamily="34" charset="0"/>
              </a:rPr>
              <a:t>GC</a:t>
            </a:r>
            <a:r>
              <a:rPr lang="en-US" dirty="0">
                <a:latin typeface="Arial" panose="020B0604020202020204" pitchFamily="34" charset="0"/>
                <a:cs typeface="Arial" panose="020B0604020202020204" pitchFamily="34" charset="0"/>
              </a:rPr>
              <a:t> (680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12 h)</a:t>
            </a:r>
          </a:p>
          <a:p>
            <a:r>
              <a:rPr lang="en-US" dirty="0">
                <a:latin typeface="Arial" panose="020B0604020202020204" pitchFamily="34" charset="0"/>
                <a:cs typeface="Arial" panose="020B0604020202020204" pitchFamily="34" charset="0"/>
              </a:rPr>
              <a:t>Sample 3 – </a:t>
            </a:r>
            <a:r>
              <a:rPr lang="en-US" b="1" dirty="0">
                <a:latin typeface="Arial" panose="020B0604020202020204" pitchFamily="34" charset="0"/>
                <a:cs typeface="Arial" panose="020B0604020202020204" pitchFamily="34" charset="0"/>
              </a:rPr>
              <a:t>GC</a:t>
            </a:r>
            <a:r>
              <a:rPr lang="en-US" dirty="0">
                <a:latin typeface="Arial" panose="020B0604020202020204" pitchFamily="34" charset="0"/>
                <a:cs typeface="Arial" panose="020B0604020202020204" pitchFamily="34" charset="0"/>
              </a:rPr>
              <a:t> (860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2h)</a:t>
            </a:r>
          </a:p>
        </p:txBody>
      </p:sp>
      <p:sp>
        <p:nvSpPr>
          <p:cNvPr id="8"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31</a:t>
            </a:fld>
            <a:endParaRPr lang="ro-RO" altLang="ru-RU" sz="1100" b="1" dirty="0" smtClean="0">
              <a:solidFill>
                <a:srgbClr val="000000"/>
              </a:solidFill>
              <a:latin typeface="Arial" charset="0"/>
              <a:cs typeface="Arial" charset="0"/>
            </a:endParaRPr>
          </a:p>
        </p:txBody>
      </p:sp>
      <p:sp>
        <p:nvSpPr>
          <p:cNvPr id="3" name="TextBox 2"/>
          <p:cNvSpPr txBox="1"/>
          <p:nvPr/>
        </p:nvSpPr>
        <p:spPr>
          <a:xfrm>
            <a:off x="4448418" y="5216426"/>
            <a:ext cx="2704587"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GC – glass-ceramics</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31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908720"/>
            <a:ext cx="2581271" cy="440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017" y="908720"/>
            <a:ext cx="2281443" cy="440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79" y="908720"/>
            <a:ext cx="2403918" cy="442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44624"/>
            <a:ext cx="9108504" cy="707886"/>
          </a:xfrm>
          <a:prstGeom prst="rect">
            <a:avLst/>
          </a:prstGeom>
          <a:no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The </a:t>
            </a:r>
            <a:r>
              <a:rPr lang="en-US" sz="2000" b="1" dirty="0">
                <a:solidFill>
                  <a:prstClr val="black"/>
                </a:solidFill>
                <a:latin typeface="Arial" panose="020B0604020202020204" pitchFamily="34" charset="0"/>
                <a:cs typeface="Arial" panose="020B0604020202020204" pitchFamily="34" charset="0"/>
              </a:rPr>
              <a:t>PL </a:t>
            </a:r>
            <a:r>
              <a:rPr lang="en-US" sz="2000" b="1" dirty="0" smtClean="0">
                <a:solidFill>
                  <a:prstClr val="black"/>
                </a:solidFill>
                <a:latin typeface="Arial" panose="020B0604020202020204" pitchFamily="34" charset="0"/>
                <a:cs typeface="Arial" panose="020B0604020202020204" pitchFamily="34" charset="0"/>
              </a:rPr>
              <a:t>and PLE spectra measured </a:t>
            </a:r>
            <a:r>
              <a:rPr lang="en-US" sz="2000" b="1" dirty="0">
                <a:solidFill>
                  <a:prstClr val="black"/>
                </a:solidFill>
                <a:latin typeface="Arial" panose="020B0604020202020204" pitchFamily="34" charset="0"/>
                <a:cs typeface="Arial" panose="020B0604020202020204" pitchFamily="34" charset="0"/>
              </a:rPr>
              <a:t>at </a:t>
            </a:r>
            <a:r>
              <a:rPr lang="en-US" sz="2000" b="1" dirty="0" smtClean="0">
                <a:solidFill>
                  <a:prstClr val="black"/>
                </a:solidFill>
                <a:latin typeface="Arial" panose="020B0604020202020204" pitchFamily="34" charset="0"/>
                <a:cs typeface="Arial" panose="020B0604020202020204" pitchFamily="34" charset="0"/>
              </a:rPr>
              <a:t>room, 78 K </a:t>
            </a:r>
            <a:r>
              <a:rPr lang="en-US" sz="2000" b="1" dirty="0">
                <a:solidFill>
                  <a:prstClr val="black"/>
                </a:solidFill>
                <a:latin typeface="Arial" panose="020B0604020202020204" pitchFamily="34" charset="0"/>
                <a:cs typeface="Arial" panose="020B0604020202020204" pitchFamily="34" charset="0"/>
              </a:rPr>
              <a:t>and </a:t>
            </a:r>
            <a:r>
              <a:rPr lang="en-US" sz="2000" b="1" dirty="0" smtClean="0">
                <a:solidFill>
                  <a:prstClr val="black"/>
                </a:solidFill>
                <a:latin typeface="Arial" panose="020B0604020202020204" pitchFamily="34" charset="0"/>
                <a:cs typeface="Arial" panose="020B0604020202020204" pitchFamily="34" charset="0"/>
              </a:rPr>
              <a:t>4.2 K temperatures                      for glass (Sample 1) and glass-ceramics (Samples 2,3)</a:t>
            </a:r>
            <a:endParaRPr lang="ru-RU" sz="20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29109" y="5748928"/>
            <a:ext cx="8807387" cy="584775"/>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Normalized </a:t>
            </a:r>
            <a:r>
              <a:rPr lang="en-US" sz="1600" b="1" dirty="0" smtClean="0">
                <a:solidFill>
                  <a:prstClr val="black"/>
                </a:solidFill>
                <a:latin typeface="Arial" panose="020B0604020202020204" pitchFamily="34" charset="0"/>
                <a:cs typeface="Arial" panose="020B0604020202020204" pitchFamily="34" charset="0"/>
              </a:rPr>
              <a:t>PLE (</a:t>
            </a:r>
            <a:r>
              <a:rPr lang="en-US" sz="1600" b="1" dirty="0">
                <a:solidFill>
                  <a:prstClr val="black"/>
                </a:solidFill>
                <a:latin typeface="Arial" panose="020B0604020202020204" pitchFamily="34" charset="0"/>
                <a:cs typeface="Arial" panose="020B0604020202020204" pitchFamily="34" charset="0"/>
              </a:rPr>
              <a:t>a) and </a:t>
            </a:r>
            <a:r>
              <a:rPr lang="en-US" sz="1600" b="1" dirty="0" smtClean="0">
                <a:solidFill>
                  <a:prstClr val="black"/>
                </a:solidFill>
                <a:latin typeface="Arial" panose="020B0604020202020204" pitchFamily="34" charset="0"/>
                <a:cs typeface="Arial" panose="020B0604020202020204" pitchFamily="34" charset="0"/>
              </a:rPr>
              <a:t>PL </a:t>
            </a:r>
            <a:r>
              <a:rPr lang="en-US" sz="1600" b="1" dirty="0">
                <a:solidFill>
                  <a:prstClr val="black"/>
                </a:solidFill>
                <a:latin typeface="Arial" panose="020B0604020202020204" pitchFamily="34" charset="0"/>
                <a:cs typeface="Arial" panose="020B0604020202020204" pitchFamily="34" charset="0"/>
              </a:rPr>
              <a:t>spectra for </a:t>
            </a:r>
            <a:r>
              <a:rPr lang="en-US" sz="1600" b="1" dirty="0" smtClean="0">
                <a:solidFill>
                  <a:prstClr val="black"/>
                </a:solidFill>
                <a:latin typeface="Arial" panose="020B0604020202020204" pitchFamily="34" charset="0"/>
                <a:cs typeface="Arial" panose="020B0604020202020204" pitchFamily="34" charset="0"/>
              </a:rPr>
              <a:t>glass (Samp.1) </a:t>
            </a:r>
            <a:r>
              <a:rPr lang="en-US" sz="1600" b="1" dirty="0">
                <a:solidFill>
                  <a:prstClr val="black"/>
                </a:solidFill>
                <a:latin typeface="Arial" panose="020B0604020202020204" pitchFamily="34" charset="0"/>
                <a:cs typeface="Arial" panose="020B0604020202020204" pitchFamily="34" charset="0"/>
              </a:rPr>
              <a:t>and GC </a:t>
            </a:r>
            <a:r>
              <a:rPr lang="en-US" sz="1600" b="1" dirty="0" smtClean="0">
                <a:solidFill>
                  <a:prstClr val="black"/>
                </a:solidFill>
                <a:latin typeface="Arial" panose="020B0604020202020204" pitchFamily="34" charset="0"/>
                <a:cs typeface="Arial" panose="020B0604020202020204" pitchFamily="34" charset="0"/>
              </a:rPr>
              <a:t>(</a:t>
            </a:r>
            <a:r>
              <a:rPr lang="en-US" sz="1600" b="1" dirty="0" err="1" smtClean="0">
                <a:solidFill>
                  <a:prstClr val="black"/>
                </a:solidFill>
                <a:latin typeface="Arial" panose="020B0604020202020204" pitchFamily="34" charset="0"/>
                <a:cs typeface="Arial" panose="020B0604020202020204" pitchFamily="34" charset="0"/>
              </a:rPr>
              <a:t>Samp</a:t>
            </a:r>
            <a:r>
              <a:rPr lang="en-US" sz="1600" b="1" dirty="0" smtClean="0">
                <a:solidFill>
                  <a:prstClr val="black"/>
                </a:solidFill>
                <a:latin typeface="Arial" panose="020B0604020202020204" pitchFamily="34" charset="0"/>
                <a:cs typeface="Arial" panose="020B0604020202020204" pitchFamily="34" charset="0"/>
              </a:rPr>
              <a:t>. 2,3) recorded at </a:t>
            </a:r>
            <a:r>
              <a:rPr lang="en-US" sz="1600" b="1" dirty="0">
                <a:solidFill>
                  <a:prstClr val="black"/>
                </a:solidFill>
                <a:latin typeface="Arial" panose="020B0604020202020204" pitchFamily="34" charset="0"/>
                <a:cs typeface="Arial" panose="020B0604020202020204" pitchFamily="34" charset="0"/>
              </a:rPr>
              <a:t>the </a:t>
            </a:r>
            <a:r>
              <a:rPr lang="en-US" sz="1600" b="1" dirty="0" smtClean="0">
                <a:solidFill>
                  <a:prstClr val="black"/>
                </a:solidFill>
                <a:latin typeface="Arial" panose="020B0604020202020204" pitchFamily="34" charset="0"/>
                <a:cs typeface="Arial" panose="020B0604020202020204" pitchFamily="34" charset="0"/>
              </a:rPr>
              <a:t>excitations: 467 </a:t>
            </a:r>
            <a:r>
              <a:rPr lang="en-US" sz="1600" b="1" dirty="0">
                <a:solidFill>
                  <a:prstClr val="black"/>
                </a:solidFill>
                <a:latin typeface="Arial" panose="020B0604020202020204" pitchFamily="34" charset="0"/>
                <a:cs typeface="Arial" panose="020B0604020202020204" pitchFamily="34" charset="0"/>
              </a:rPr>
              <a:t>nm (b) and </a:t>
            </a:r>
            <a:r>
              <a:rPr lang="en-US" sz="1600" b="1" dirty="0" smtClean="0">
                <a:solidFill>
                  <a:prstClr val="black"/>
                </a:solidFill>
                <a:latin typeface="Arial" panose="020B0604020202020204" pitchFamily="34" charset="0"/>
                <a:cs typeface="Arial" panose="020B0604020202020204" pitchFamily="34" charset="0"/>
              </a:rPr>
              <a:t>397 </a:t>
            </a:r>
            <a:r>
              <a:rPr lang="en-US" sz="1600" b="1" dirty="0">
                <a:solidFill>
                  <a:prstClr val="black"/>
                </a:solidFill>
                <a:latin typeface="Arial" panose="020B0604020202020204" pitchFamily="34" charset="0"/>
                <a:cs typeface="Arial" panose="020B0604020202020204" pitchFamily="34" charset="0"/>
              </a:rPr>
              <a:t>nm (c) at room </a:t>
            </a:r>
            <a:r>
              <a:rPr lang="en-US" sz="1600" b="1" dirty="0" smtClean="0">
                <a:solidFill>
                  <a:prstClr val="black"/>
                </a:solidFill>
                <a:latin typeface="Arial" panose="020B0604020202020204" pitchFamily="34" charset="0"/>
                <a:cs typeface="Arial" panose="020B0604020202020204" pitchFamily="34" charset="0"/>
              </a:rPr>
              <a:t>temp.(</a:t>
            </a:r>
            <a:r>
              <a:rPr lang="en-US" sz="1600" b="1" dirty="0">
                <a:solidFill>
                  <a:prstClr val="black"/>
                </a:solidFill>
                <a:latin typeface="Arial" panose="020B0604020202020204" pitchFamily="34" charset="0"/>
                <a:cs typeface="Arial" panose="020B0604020202020204" pitchFamily="34" charset="0"/>
              </a:rPr>
              <a:t>1</a:t>
            </a:r>
            <a:r>
              <a:rPr lang="en-US" sz="1600" b="1" dirty="0" smtClean="0">
                <a:solidFill>
                  <a:prstClr val="black"/>
                </a:solidFill>
                <a:latin typeface="Arial" panose="020B0604020202020204" pitchFamily="34" charset="0"/>
                <a:cs typeface="Arial" panose="020B0604020202020204" pitchFamily="34" charset="0"/>
              </a:rPr>
              <a:t>); at 78K </a:t>
            </a:r>
            <a:r>
              <a:rPr lang="en-US" sz="1600" b="1" dirty="0">
                <a:solidFill>
                  <a:prstClr val="black"/>
                </a:solidFill>
                <a:latin typeface="Arial" panose="020B0604020202020204" pitchFamily="34" charset="0"/>
                <a:cs typeface="Arial" panose="020B0604020202020204" pitchFamily="34" charset="0"/>
              </a:rPr>
              <a:t>(2</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and at </a:t>
            </a:r>
            <a:r>
              <a:rPr lang="en-US" sz="1600" b="1" dirty="0" smtClean="0">
                <a:solidFill>
                  <a:prstClr val="black"/>
                </a:solidFill>
                <a:latin typeface="Arial" panose="020B0604020202020204" pitchFamily="34" charset="0"/>
                <a:cs typeface="Arial" panose="020B0604020202020204" pitchFamily="34" charset="0"/>
              </a:rPr>
              <a:t>4.2K (</a:t>
            </a:r>
            <a:r>
              <a:rPr lang="en-US" sz="1600" b="1" dirty="0">
                <a:solidFill>
                  <a:prstClr val="black"/>
                </a:solidFill>
                <a:latin typeface="Arial" panose="020B0604020202020204" pitchFamily="34" charset="0"/>
                <a:cs typeface="Arial" panose="020B0604020202020204" pitchFamily="34" charset="0"/>
              </a:rPr>
              <a:t>3</a:t>
            </a:r>
            <a:r>
              <a:rPr lang="en-US" sz="1600" b="1" dirty="0" smtClean="0">
                <a:solidFill>
                  <a:prstClr val="black"/>
                </a:solidFill>
                <a:latin typeface="Arial" panose="020B0604020202020204" pitchFamily="34" charset="0"/>
                <a:cs typeface="Arial" panose="020B0604020202020204" pitchFamily="34" charset="0"/>
              </a:rPr>
              <a:t>).</a:t>
            </a:r>
            <a:endParaRPr lang="ru-RU" sz="1600" b="1" dirty="0">
              <a:solidFill>
                <a:prstClr val="black"/>
              </a:solidFill>
            </a:endParaRPr>
          </a:p>
        </p:txBody>
      </p:sp>
      <p:sp>
        <p:nvSpPr>
          <p:cNvPr id="2" name="TextBox 1"/>
          <p:cNvSpPr txBox="1"/>
          <p:nvPr/>
        </p:nvSpPr>
        <p:spPr>
          <a:xfrm>
            <a:off x="1016463" y="5333146"/>
            <a:ext cx="497252" cy="400110"/>
          </a:xfrm>
          <a:prstGeom prst="rect">
            <a:avLst/>
          </a:prstGeom>
          <a:noFill/>
        </p:spPr>
        <p:txBody>
          <a:bodyPr wrap="none" rtlCol="0">
            <a:spAutoFit/>
          </a:bodyPr>
          <a:lstStyle/>
          <a:p>
            <a:r>
              <a:rPr lang="en-US" sz="2000" b="1" dirty="0" smtClean="0">
                <a:solidFill>
                  <a:prstClr val="black"/>
                </a:solidFill>
                <a:latin typeface="Arial" panose="020B0604020202020204" pitchFamily="34" charset="0"/>
                <a:cs typeface="Arial" panose="020B0604020202020204" pitchFamily="34" charset="0"/>
              </a:rPr>
              <a:t>(1)</a:t>
            </a:r>
            <a:endParaRPr lang="ru-RU" sz="20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80113" y="5348818"/>
            <a:ext cx="497252" cy="400110"/>
          </a:xfrm>
          <a:prstGeom prst="rect">
            <a:avLst/>
          </a:prstGeom>
          <a:noFill/>
        </p:spPr>
        <p:txBody>
          <a:bodyPr wrap="none" rtlCol="0">
            <a:spAutoFit/>
          </a:bodyPr>
          <a:lstStyle/>
          <a:p>
            <a:r>
              <a:rPr lang="en-US" sz="2000" b="1" dirty="0" smtClean="0">
                <a:solidFill>
                  <a:prstClr val="black"/>
                </a:solidFill>
                <a:latin typeface="Arial" panose="020B0604020202020204" pitchFamily="34" charset="0"/>
                <a:cs typeface="Arial" panose="020B0604020202020204" pitchFamily="34" charset="0"/>
              </a:rPr>
              <a:t>(2)</a:t>
            </a:r>
            <a:endParaRPr lang="ru-RU" sz="2000"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156176" y="5348818"/>
            <a:ext cx="497252" cy="400110"/>
          </a:xfrm>
          <a:prstGeom prst="rect">
            <a:avLst/>
          </a:prstGeom>
          <a:noFill/>
        </p:spPr>
        <p:txBody>
          <a:bodyPr wrap="none" rtlCol="0">
            <a:spAutoFit/>
          </a:bodyPr>
          <a:lstStyle/>
          <a:p>
            <a:r>
              <a:rPr lang="en-US" sz="2000" b="1" dirty="0" smtClean="0">
                <a:solidFill>
                  <a:prstClr val="black"/>
                </a:solidFill>
                <a:latin typeface="Arial" panose="020B0604020202020204" pitchFamily="34" charset="0"/>
                <a:cs typeface="Arial" panose="020B0604020202020204" pitchFamily="34" charset="0"/>
              </a:rPr>
              <a:t>(3)</a:t>
            </a:r>
            <a:endParaRPr lang="ru-RU" sz="2000" b="1" dirty="0">
              <a:solidFill>
                <a:prstClr val="black"/>
              </a:solidFill>
              <a:latin typeface="Arial" panose="020B0604020202020204" pitchFamily="34" charset="0"/>
              <a:cs typeface="Arial" panose="020B0604020202020204" pitchFamily="34" charset="0"/>
            </a:endParaRP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9866" y="969175"/>
            <a:ext cx="1236630" cy="38999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rot="16200000">
            <a:off x="426413" y="3990355"/>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397nm</a:t>
            </a:r>
            <a:endParaRPr lang="ru-RU" sz="11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rot="16200000">
            <a:off x="1028898" y="3902179"/>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467nm</a:t>
            </a:r>
            <a:endParaRPr lang="ru-RU" sz="1100" b="1"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rot="16200000">
            <a:off x="1442909" y="3990355"/>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591nm</a:t>
            </a:r>
            <a:endParaRPr lang="ru-RU" sz="1100" b="1"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1851864" y="3702323"/>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612nm</a:t>
            </a:r>
            <a:endParaRPr lang="ru-RU" sz="1100" b="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rot="16200000">
            <a:off x="1938581" y="4134371"/>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703nm</a:t>
            </a:r>
            <a:endParaRPr lang="ru-RU" sz="11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rot="16200000">
            <a:off x="1805244" y="4308740"/>
            <a:ext cx="550151" cy="230832"/>
          </a:xfrm>
          <a:prstGeom prst="rect">
            <a:avLst/>
          </a:prstGeom>
          <a:noFill/>
        </p:spPr>
        <p:txBody>
          <a:bodyPr wrap="none" rtlCol="0">
            <a:spAutoFit/>
          </a:bodyPr>
          <a:lstStyle/>
          <a:p>
            <a:r>
              <a:rPr lang="en-US" sz="900" b="1" dirty="0" smtClean="0">
                <a:solidFill>
                  <a:prstClr val="black"/>
                </a:solidFill>
                <a:latin typeface="Arial" panose="020B0604020202020204" pitchFamily="34" charset="0"/>
                <a:cs typeface="Arial" panose="020B0604020202020204" pitchFamily="34" charset="0"/>
              </a:rPr>
              <a:t>653nm</a:t>
            </a:r>
            <a:endParaRPr lang="ru-RU" sz="900" b="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rot="16200000">
            <a:off x="3045123" y="3902179"/>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397nm</a:t>
            </a:r>
            <a:endParaRPr lang="ru-RU" sz="1100" b="1"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rot="16200000">
            <a:off x="3549179" y="3990355"/>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467nm</a:t>
            </a:r>
            <a:endParaRPr lang="ru-RU" sz="110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rot="16200000">
            <a:off x="3837211" y="3902179"/>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523nm</a:t>
            </a:r>
            <a:endParaRPr lang="ru-RU" sz="1100" b="1"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rot="16200000">
            <a:off x="3404229" y="4190636"/>
            <a:ext cx="550151" cy="230832"/>
          </a:xfrm>
          <a:prstGeom prst="rect">
            <a:avLst/>
          </a:prstGeom>
          <a:noFill/>
        </p:spPr>
        <p:txBody>
          <a:bodyPr wrap="none" rtlCol="0">
            <a:spAutoFit/>
          </a:bodyPr>
          <a:lstStyle/>
          <a:p>
            <a:r>
              <a:rPr lang="en-US" sz="900" b="1" dirty="0" smtClean="0">
                <a:solidFill>
                  <a:prstClr val="black"/>
                </a:solidFill>
                <a:latin typeface="Arial" panose="020B0604020202020204" pitchFamily="34" charset="0"/>
                <a:cs typeface="Arial" panose="020B0604020202020204" pitchFamily="34" charset="0"/>
              </a:rPr>
              <a:t>414nm</a:t>
            </a:r>
            <a:endParaRPr lang="ru-RU" sz="900" b="1"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rot="16200000">
            <a:off x="1301188" y="3830596"/>
            <a:ext cx="550151" cy="230832"/>
          </a:xfrm>
          <a:prstGeom prst="rect">
            <a:avLst/>
          </a:prstGeom>
          <a:noFill/>
        </p:spPr>
        <p:txBody>
          <a:bodyPr wrap="none" rtlCol="0">
            <a:spAutoFit/>
          </a:bodyPr>
          <a:lstStyle/>
          <a:p>
            <a:r>
              <a:rPr lang="en-US" sz="900" b="1" dirty="0" smtClean="0">
                <a:solidFill>
                  <a:prstClr val="black"/>
                </a:solidFill>
                <a:latin typeface="Arial" panose="020B0604020202020204" pitchFamily="34" charset="0"/>
                <a:cs typeface="Arial" panose="020B0604020202020204" pitchFamily="34" charset="0"/>
              </a:rPr>
              <a:t>523nm</a:t>
            </a:r>
            <a:endParaRPr lang="ru-RU" sz="900" b="1" dirty="0">
              <a:solidFill>
                <a:prstClr val="black"/>
              </a:solidFill>
              <a:latin typeface="Arial" panose="020B0604020202020204" pitchFamily="34" charset="0"/>
              <a:cs typeface="Arial" panose="020B0604020202020204" pitchFamily="34" charset="0"/>
            </a:endParaRPr>
          </a:p>
        </p:txBody>
      </p:sp>
      <p:sp>
        <p:nvSpPr>
          <p:cNvPr id="2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32</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250485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115616" y="461665"/>
            <a:ext cx="6552728" cy="49250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8" name="TextBox 7"/>
          <p:cNvSpPr txBox="1"/>
          <p:nvPr/>
        </p:nvSpPr>
        <p:spPr>
          <a:xfrm>
            <a:off x="23340" y="0"/>
            <a:ext cx="9159880"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Near-edge luminescence from </a:t>
            </a:r>
            <a:r>
              <a:rPr lang="en-US" sz="2400" b="1" dirty="0" err="1">
                <a:solidFill>
                  <a:prstClr val="black"/>
                </a:solidFill>
                <a:latin typeface="Arial" panose="020B0604020202020204" pitchFamily="34" charset="0"/>
                <a:cs typeface="Arial" panose="020B0604020202020204" pitchFamily="34" charset="0"/>
              </a:rPr>
              <a:t>ZnO</a:t>
            </a:r>
            <a:r>
              <a:rPr lang="en-US" sz="2400" b="1" dirty="0">
                <a:solidFill>
                  <a:prstClr val="black"/>
                </a:solidFill>
                <a:latin typeface="Arial" panose="020B0604020202020204" pitchFamily="34" charset="0"/>
                <a:cs typeface="Arial" panose="020B0604020202020204" pitchFamily="34" charset="0"/>
              </a:rPr>
              <a:t> </a:t>
            </a:r>
            <a:r>
              <a:rPr lang="en-US" sz="2400" b="1" dirty="0" smtClean="0">
                <a:solidFill>
                  <a:prstClr val="black"/>
                </a:solidFill>
                <a:latin typeface="Arial" panose="020B0604020202020204" pitchFamily="34" charset="0"/>
                <a:cs typeface="Arial" panose="020B0604020202020204" pitchFamily="34" charset="0"/>
              </a:rPr>
              <a:t>nanocrystals in UV region</a:t>
            </a:r>
            <a:endParaRPr lang="ru-RU" sz="24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31540" y="5386693"/>
            <a:ext cx="8280920" cy="553998"/>
          </a:xfrm>
          <a:prstGeom prst="rect">
            <a:avLst/>
          </a:prstGeom>
          <a:noFill/>
        </p:spPr>
        <p:txBody>
          <a:bodyPr wrap="square" rtlCol="0">
            <a:spAutoFit/>
          </a:bodyPr>
          <a:lstStyle/>
          <a:p>
            <a:pPr algn="ctr"/>
            <a:r>
              <a:rPr lang="en-US" sz="1500" b="1" dirty="0" smtClean="0">
                <a:solidFill>
                  <a:prstClr val="black"/>
                </a:solidFill>
                <a:latin typeface="Arial" panose="020B0604020202020204" pitchFamily="34" charset="0"/>
                <a:cs typeface="Arial" panose="020B0604020202020204" pitchFamily="34" charset="0"/>
              </a:rPr>
              <a:t>Top: PL spectra of the 3 samples (glass and GS), excitation </a:t>
            </a:r>
            <a:r>
              <a:rPr lang="en-US" sz="1500" b="1" dirty="0">
                <a:solidFill>
                  <a:prstClr val="black"/>
                </a:solidFill>
                <a:latin typeface="Arial" panose="020B0604020202020204" pitchFamily="34" charset="0"/>
                <a:cs typeface="Arial" panose="020B0604020202020204" pitchFamily="34" charset="0"/>
              </a:rPr>
              <a:t>@ 325nm </a:t>
            </a:r>
            <a:endParaRPr lang="ru-RU" sz="1500" b="1" dirty="0" smtClean="0">
              <a:solidFill>
                <a:prstClr val="black"/>
              </a:solidFill>
              <a:latin typeface="Arial" panose="020B0604020202020204" pitchFamily="34" charset="0"/>
              <a:cs typeface="Arial" panose="020B0604020202020204" pitchFamily="34" charset="0"/>
            </a:endParaRPr>
          </a:p>
          <a:p>
            <a:pPr algn="ctr"/>
            <a:r>
              <a:rPr lang="en-US" sz="1500" b="1" dirty="0" smtClean="0">
                <a:solidFill>
                  <a:prstClr val="black"/>
                </a:solidFill>
                <a:latin typeface="Arial" panose="020B0604020202020204" pitchFamily="34" charset="0"/>
                <a:cs typeface="Arial" panose="020B0604020202020204" pitchFamily="34" charset="0"/>
              </a:rPr>
              <a:t>Bottom: GC – sample </a:t>
            </a:r>
            <a:r>
              <a:rPr lang="en-US" sz="1500" b="1" dirty="0">
                <a:solidFill>
                  <a:prstClr val="black"/>
                </a:solidFill>
                <a:latin typeface="Arial" panose="020B0604020202020204" pitchFamily="34" charset="0"/>
                <a:cs typeface="Arial" panose="020B0604020202020204" pitchFamily="34" charset="0"/>
              </a:rPr>
              <a:t>2</a:t>
            </a:r>
            <a:r>
              <a:rPr lang="ru-RU" sz="1500" b="1" dirty="0" smtClean="0">
                <a:solidFill>
                  <a:prstClr val="black"/>
                </a:solidFill>
                <a:latin typeface="Arial" panose="020B0604020202020204" pitchFamily="34" charset="0"/>
                <a:cs typeface="Arial" panose="020B0604020202020204" pitchFamily="34" charset="0"/>
              </a:rPr>
              <a:t> </a:t>
            </a:r>
            <a:r>
              <a:rPr lang="en-US" sz="1500" b="1" dirty="0" smtClean="0">
                <a:solidFill>
                  <a:prstClr val="black"/>
                </a:solidFill>
                <a:latin typeface="Arial" panose="020B0604020202020204" pitchFamily="34" charset="0"/>
                <a:cs typeface="Arial" panose="020B0604020202020204" pitchFamily="34" charset="0"/>
              </a:rPr>
              <a:t>(left), GC – sample 3 (right)</a:t>
            </a:r>
            <a:endParaRPr lang="ru-RU" sz="1500" b="1" dirty="0">
              <a:solidFill>
                <a:prstClr val="black"/>
              </a:solidFill>
              <a:latin typeface="Arial" panose="020B0604020202020204" pitchFamily="34" charset="0"/>
              <a:cs typeface="Arial" panose="020B0604020202020204" pitchFamily="34" charset="0"/>
            </a:endParaRPr>
          </a:p>
        </p:txBody>
      </p:sp>
      <p:sp>
        <p:nvSpPr>
          <p:cNvPr id="2" name="Rectangle 80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13" name="TextBox 12"/>
          <p:cNvSpPr txBox="1"/>
          <p:nvPr/>
        </p:nvSpPr>
        <p:spPr>
          <a:xfrm>
            <a:off x="431540" y="5950059"/>
            <a:ext cx="8172908" cy="830997"/>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Most importantly, for </a:t>
            </a:r>
            <a:r>
              <a:rPr lang="en-US" sz="1600" b="1" dirty="0" smtClean="0">
                <a:solidFill>
                  <a:prstClr val="black"/>
                </a:solidFill>
                <a:latin typeface="Arial" panose="020B0604020202020204" pitchFamily="34" charset="0"/>
                <a:cs typeface="Arial" panose="020B0604020202020204" pitchFamily="34" charset="0"/>
              </a:rPr>
              <a:t>the first time, in glass ceramics </a:t>
            </a:r>
            <a:r>
              <a:rPr lang="en-US" sz="1600" b="1" dirty="0">
                <a:solidFill>
                  <a:prstClr val="black"/>
                </a:solidFill>
                <a:latin typeface="Arial" panose="020B0604020202020204" pitchFamily="34" charset="0"/>
                <a:cs typeface="Arial" panose="020B0604020202020204" pitchFamily="34" charset="0"/>
              </a:rPr>
              <a:t>a band of luminescence of free excitons from </a:t>
            </a:r>
            <a:r>
              <a:rPr lang="en-US" sz="1600" b="1" dirty="0" err="1">
                <a:solidFill>
                  <a:prstClr val="black"/>
                </a:solidFill>
                <a:latin typeface="Arial" panose="020B0604020202020204" pitchFamily="34" charset="0"/>
                <a:cs typeface="Arial" panose="020B0604020202020204" pitchFamily="34" charset="0"/>
              </a:rPr>
              <a:t>ZnO</a:t>
            </a:r>
            <a:r>
              <a:rPr lang="en-US" sz="1600" b="1" dirty="0">
                <a:solidFill>
                  <a:prstClr val="black"/>
                </a:solidFill>
                <a:latin typeface="Arial" panose="020B0604020202020204" pitchFamily="34" charset="0"/>
                <a:cs typeface="Arial" panose="020B0604020202020204" pitchFamily="34" charset="0"/>
              </a:rPr>
              <a:t> nanocrystals with a maximum in the </a:t>
            </a:r>
            <a:r>
              <a:rPr lang="en-US" sz="1600" b="1" dirty="0" smtClean="0">
                <a:solidFill>
                  <a:prstClr val="black"/>
                </a:solidFill>
                <a:latin typeface="Arial" panose="020B0604020202020204" pitchFamily="34" charset="0"/>
                <a:cs typeface="Arial" panose="020B0604020202020204" pitchFamily="34" charset="0"/>
              </a:rPr>
              <a:t>spectral region </a:t>
            </a:r>
            <a:r>
              <a:rPr lang="en-US" sz="1600" b="1" dirty="0">
                <a:solidFill>
                  <a:prstClr val="black"/>
                </a:solidFill>
                <a:latin typeface="Arial" panose="020B0604020202020204" pitchFamily="34" charset="0"/>
                <a:cs typeface="Arial" panose="020B0604020202020204" pitchFamily="34" charset="0"/>
              </a:rPr>
              <a:t>of </a:t>
            </a:r>
            <a:r>
              <a:rPr lang="en-US" sz="1600" b="1" dirty="0" smtClean="0">
                <a:solidFill>
                  <a:prstClr val="black"/>
                </a:solidFill>
                <a:latin typeface="Arial" panose="020B0604020202020204" pitchFamily="34" charset="0"/>
                <a:cs typeface="Arial" panose="020B0604020202020204" pitchFamily="34" charset="0"/>
              </a:rPr>
              <a:t>365–3</a:t>
            </a:r>
            <a:r>
              <a:rPr lang="ru-RU" sz="1600" b="1" dirty="0" smtClean="0">
                <a:solidFill>
                  <a:prstClr val="black"/>
                </a:solidFill>
                <a:latin typeface="Arial" panose="020B0604020202020204" pitchFamily="34" charset="0"/>
                <a:cs typeface="Arial" panose="020B0604020202020204" pitchFamily="34" charset="0"/>
              </a:rPr>
              <a:t>80</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nm was observed in a wide range of measurement </a:t>
            </a:r>
            <a:r>
              <a:rPr lang="en-US" sz="1600" b="1" dirty="0" smtClean="0">
                <a:solidFill>
                  <a:prstClr val="black"/>
                </a:solidFill>
                <a:latin typeface="Arial" panose="020B0604020202020204" pitchFamily="34" charset="0"/>
                <a:cs typeface="Arial" panose="020B0604020202020204" pitchFamily="34" charset="0"/>
              </a:rPr>
              <a:t>temperatures.</a:t>
            </a:r>
            <a:endParaRPr lang="ru-RU" sz="1600" b="1" dirty="0">
              <a:solidFill>
                <a:prstClr val="black"/>
              </a:solidFill>
              <a:latin typeface="Arial" panose="020B0604020202020204" pitchFamily="34" charset="0"/>
              <a:cs typeface="Arial" panose="020B0604020202020204" pitchFamily="34" charset="0"/>
            </a:endParaRPr>
          </a:p>
        </p:txBody>
      </p:sp>
      <p:pic>
        <p:nvPicPr>
          <p:cNvPr id="34326" name="Picture 5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151" y="2924179"/>
            <a:ext cx="3054644" cy="246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27" name="Picture 5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766" y="2924179"/>
            <a:ext cx="3087541" cy="246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28" name="Picture 5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2239" y="571092"/>
            <a:ext cx="2858467" cy="223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619672" y="3770150"/>
            <a:ext cx="63190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37</a:t>
            </a:r>
            <a:r>
              <a:rPr lang="ru-RU" sz="1100" b="1" dirty="0" smtClean="0">
                <a:solidFill>
                  <a:prstClr val="black"/>
                </a:solidFill>
                <a:latin typeface="Arial" panose="020B0604020202020204" pitchFamily="34" charset="0"/>
                <a:cs typeface="Arial" panose="020B0604020202020204" pitchFamily="34" charset="0"/>
              </a:rPr>
              <a:t>0</a:t>
            </a:r>
            <a:r>
              <a:rPr lang="en-US" sz="1100" b="1" dirty="0" smtClean="0">
                <a:solidFill>
                  <a:prstClr val="black"/>
                </a:solidFill>
                <a:latin typeface="Arial" panose="020B0604020202020204" pitchFamily="34" charset="0"/>
                <a:cs typeface="Arial" panose="020B0604020202020204" pitchFamily="34" charset="0"/>
              </a:rPr>
              <a:t>nm</a:t>
            </a:r>
            <a:endParaRPr lang="ru-RU" sz="1100" b="1" dirty="0">
              <a:solidFill>
                <a:prstClr val="black"/>
              </a:solidFill>
              <a:latin typeface="Arial" panose="020B0604020202020204" pitchFamily="34" charset="0"/>
              <a:cs typeface="Arial" panose="020B0604020202020204" pitchFamily="34" charset="0"/>
            </a:endParaRPr>
          </a:p>
        </p:txBody>
      </p:sp>
      <p:sp>
        <p:nvSpPr>
          <p:cNvPr id="10" name="Скругленный прямоугольник 9"/>
          <p:cNvSpPr/>
          <p:nvPr/>
        </p:nvSpPr>
        <p:spPr>
          <a:xfrm>
            <a:off x="251520" y="5903561"/>
            <a:ext cx="8784976"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33</a:t>
            </a:fld>
            <a:endParaRPr lang="ro-RO" altLang="ru-RU" sz="1100" b="1" dirty="0" smtClean="0">
              <a:solidFill>
                <a:srgbClr val="000000"/>
              </a:solidFill>
              <a:latin typeface="Arial" charset="0"/>
              <a:cs typeface="Arial" charset="0"/>
            </a:endParaRPr>
          </a:p>
        </p:txBody>
      </p:sp>
      <p:sp>
        <p:nvSpPr>
          <p:cNvPr id="15" name="Прямоугольник 14"/>
          <p:cNvSpPr/>
          <p:nvPr/>
        </p:nvSpPr>
        <p:spPr>
          <a:xfrm>
            <a:off x="4298795" y="1227582"/>
            <a:ext cx="3347864" cy="923330"/>
          </a:xfrm>
          <a:prstGeom prst="rect">
            <a:avLst/>
          </a:prstGeom>
          <a:solidFill>
            <a:schemeClr val="bg1"/>
          </a:solidFill>
        </p:spPr>
        <p:txBody>
          <a:bodyPr wrap="square">
            <a:spAutoFit/>
          </a:bodyPr>
          <a:lstStyle/>
          <a:p>
            <a:r>
              <a:rPr lang="en-US" dirty="0">
                <a:latin typeface="Arial" panose="020B0604020202020204" pitchFamily="34" charset="0"/>
                <a:cs typeface="Arial" panose="020B0604020202020204" pitchFamily="34" charset="0"/>
              </a:rPr>
              <a:t>Sample 1 – </a:t>
            </a:r>
            <a:r>
              <a:rPr lang="en-US" dirty="0" smtClean="0">
                <a:latin typeface="Arial" panose="020B0604020202020204" pitchFamily="34" charset="0"/>
                <a:cs typeface="Arial" panose="020B0604020202020204" pitchFamily="34" charset="0"/>
              </a:rPr>
              <a:t>initial glass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Sample 2 – </a:t>
            </a:r>
            <a:r>
              <a:rPr lang="en-US" b="1" dirty="0">
                <a:latin typeface="Arial" panose="020B0604020202020204" pitchFamily="34" charset="0"/>
                <a:cs typeface="Arial" panose="020B0604020202020204" pitchFamily="34" charset="0"/>
              </a:rPr>
              <a:t>GC</a:t>
            </a:r>
            <a:r>
              <a:rPr lang="en-US" dirty="0">
                <a:latin typeface="Arial" panose="020B0604020202020204" pitchFamily="34" charset="0"/>
                <a:cs typeface="Arial" panose="020B0604020202020204" pitchFamily="34" charset="0"/>
              </a:rPr>
              <a:t> (680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12 h)</a:t>
            </a:r>
          </a:p>
          <a:p>
            <a:r>
              <a:rPr lang="en-US" dirty="0">
                <a:latin typeface="Arial" panose="020B0604020202020204" pitchFamily="34" charset="0"/>
                <a:cs typeface="Arial" panose="020B0604020202020204" pitchFamily="34" charset="0"/>
              </a:rPr>
              <a:t>Sample 3 – </a:t>
            </a:r>
            <a:r>
              <a:rPr lang="en-US" b="1" dirty="0">
                <a:latin typeface="Arial" panose="020B0604020202020204" pitchFamily="34" charset="0"/>
                <a:cs typeface="Arial" panose="020B0604020202020204" pitchFamily="34" charset="0"/>
              </a:rPr>
              <a:t>GC</a:t>
            </a:r>
            <a:r>
              <a:rPr lang="en-US" dirty="0">
                <a:latin typeface="Arial" panose="020B0604020202020204" pitchFamily="34" charset="0"/>
                <a:cs typeface="Arial" panose="020B0604020202020204" pitchFamily="34" charset="0"/>
              </a:rPr>
              <a:t> (860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2h)</a:t>
            </a:r>
          </a:p>
        </p:txBody>
      </p:sp>
    </p:spTree>
    <p:extLst>
      <p:ext uri="{BB962C8B-B14F-4D97-AF65-F5344CB8AC3E}">
        <p14:creationId xmlns:p14="http://schemas.microsoft.com/office/powerpoint/2010/main" val="473325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379" y="169024"/>
            <a:ext cx="8016938"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Orange-reddish up-conversion </a:t>
            </a:r>
            <a:r>
              <a:rPr lang="en-US" sz="2800" b="1" dirty="0" smtClean="0">
                <a:latin typeface="Arial" panose="020B0604020202020204" pitchFamily="34" charset="0"/>
                <a:cs typeface="Arial" panose="020B0604020202020204" pitchFamily="34" charset="0"/>
              </a:rPr>
              <a:t>luminescence </a:t>
            </a:r>
            <a:endParaRPr lang="ru-RU" sz="2800" b="1"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350" y="980728"/>
            <a:ext cx="3134577" cy="468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980728"/>
            <a:ext cx="4032448" cy="468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345974" y="5714776"/>
            <a:ext cx="4196469" cy="83099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CIE diagram of the Eu3+, Yb3+ co-doped </a:t>
            </a:r>
          </a:p>
          <a:p>
            <a:pPr algn="ctr"/>
            <a:r>
              <a:rPr lang="en-US" sz="1600" b="1" dirty="0">
                <a:latin typeface="Arial" panose="020B0604020202020204" pitchFamily="34" charset="0"/>
                <a:cs typeface="Arial" panose="020B0604020202020204" pitchFamily="34" charset="0"/>
              </a:rPr>
              <a:t>initial glass: X = 0,603, Y = 0,396 </a:t>
            </a:r>
          </a:p>
          <a:p>
            <a:pPr algn="ctr"/>
            <a:r>
              <a:rPr lang="en-US" sz="1600" b="1" dirty="0">
                <a:latin typeface="Arial" panose="020B0604020202020204" pitchFamily="34" charset="0"/>
                <a:cs typeface="Arial" panose="020B0604020202020204" pitchFamily="34" charset="0"/>
              </a:rPr>
              <a:t>dominant wavelength – 595nm (Amber)</a:t>
            </a:r>
            <a:endParaRPr lang="ru-RU" sz="1600" b="1" dirty="0">
              <a:latin typeface="Arial" panose="020B0604020202020204" pitchFamily="34" charset="0"/>
              <a:cs typeface="Arial" panose="020B0604020202020204" pitchFamily="34" charset="0"/>
            </a:endParaRPr>
          </a:p>
        </p:txBody>
      </p:sp>
      <p:sp>
        <p:nvSpPr>
          <p:cNvPr id="6" name="TextBox 5"/>
          <p:cNvSpPr txBox="1"/>
          <p:nvPr/>
        </p:nvSpPr>
        <p:spPr>
          <a:xfrm>
            <a:off x="628446" y="5700712"/>
            <a:ext cx="3456383" cy="830997"/>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UCL </a:t>
            </a:r>
            <a:r>
              <a:rPr lang="en-US" sz="1600" b="1" dirty="0">
                <a:latin typeface="Arial" panose="020B0604020202020204" pitchFamily="34" charset="0"/>
                <a:cs typeface="Arial" panose="020B0604020202020204" pitchFamily="34" charset="0"/>
              </a:rPr>
              <a:t>spectrum </a:t>
            </a:r>
            <a:r>
              <a:rPr lang="en-US" sz="1600" b="1" dirty="0" smtClean="0">
                <a:latin typeface="Arial" panose="020B0604020202020204" pitchFamily="34" charset="0"/>
                <a:cs typeface="Arial" panose="020B0604020202020204" pitchFamily="34" charset="0"/>
              </a:rPr>
              <a:t>of the </a:t>
            </a:r>
            <a:r>
              <a:rPr lang="en-US" sz="1600" b="1" dirty="0">
                <a:latin typeface="Arial" panose="020B0604020202020204" pitchFamily="34" charset="0"/>
                <a:cs typeface="Arial" panose="020B0604020202020204" pitchFamily="34" charset="0"/>
              </a:rPr>
              <a:t>sample 1 recorded </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976 nm laser </a:t>
            </a:r>
            <a:r>
              <a:rPr lang="en-US" sz="1600" b="1" dirty="0" smtClean="0">
                <a:latin typeface="Arial" panose="020B0604020202020204" pitchFamily="34" charset="0"/>
                <a:cs typeface="Arial" panose="020B0604020202020204" pitchFamily="34" charset="0"/>
              </a:rPr>
              <a:t>excitation.</a:t>
            </a:r>
            <a:endParaRPr lang="ru-RU" sz="1600" b="1" dirty="0">
              <a:latin typeface="Arial" panose="020B0604020202020204" pitchFamily="34" charset="0"/>
              <a:cs typeface="Arial" panose="020B0604020202020204" pitchFamily="34" charset="0"/>
            </a:endParaRPr>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34</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470658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864" y="0"/>
            <a:ext cx="2013628" cy="523220"/>
          </a:xfrm>
          <a:prstGeom prst="rect">
            <a:avLst/>
          </a:prstGeom>
          <a:noFill/>
        </p:spPr>
        <p:txBody>
          <a:bodyPr wrap="none" rtlCol="0">
            <a:spAutoFit/>
          </a:bodyPr>
          <a:lstStyle/>
          <a:p>
            <a:r>
              <a:rPr lang="en-US" sz="2800" b="1" dirty="0" smtClean="0">
                <a:solidFill>
                  <a:prstClr val="black"/>
                </a:solidFill>
                <a:latin typeface="Arial" panose="020B0604020202020204" pitchFamily="34" charset="0"/>
                <a:cs typeface="Arial" panose="020B0604020202020204" pitchFamily="34" charset="0"/>
              </a:rPr>
              <a:t>SUMMARY</a:t>
            </a:r>
            <a:endParaRPr lang="ru-RU" sz="28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19045" y="553979"/>
            <a:ext cx="8501426" cy="5524589"/>
          </a:xfrm>
          <a:prstGeom prst="rect">
            <a:avLst/>
          </a:prstGeom>
          <a:noFill/>
        </p:spPr>
        <p:txBody>
          <a:bodyPr wrap="square" rtlCol="0">
            <a:spAutoFit/>
          </a:bodyPr>
          <a:lstStyle/>
          <a:p>
            <a:pPr algn="just"/>
            <a:r>
              <a:rPr lang="en-US" sz="2400" b="1" u="sng" dirty="0">
                <a:latin typeface="Arial" panose="020B0604020202020204" pitchFamily="34" charset="0"/>
                <a:cs typeface="Arial" panose="020B0604020202020204" pitchFamily="34" charset="0"/>
              </a:rPr>
              <a:t>The novelty of our research</a:t>
            </a:r>
            <a:r>
              <a:rPr lang="en-US" sz="2400" b="1" u="sng" dirty="0" smtClean="0">
                <a:latin typeface="Arial" panose="020B0604020202020204" pitchFamily="34" charset="0"/>
                <a:cs typeface="Arial" panose="020B0604020202020204" pitchFamily="34" charset="0"/>
              </a:rPr>
              <a:t>:</a:t>
            </a:r>
          </a:p>
          <a:p>
            <a:pPr algn="just">
              <a:lnSpc>
                <a:spcPct val="50000"/>
              </a:lnSpc>
            </a:pPr>
            <a:endParaRPr lang="ru-RU"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a:latin typeface="Arial" panose="020B0604020202020204" pitchFamily="34" charset="0"/>
                <a:cs typeface="Arial" panose="020B0604020202020204" pitchFamily="34" charset="0"/>
              </a:rPr>
              <a:t>The luminescence from Eu</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ions had never been studied before for the given type of </a:t>
            </a:r>
            <a:r>
              <a:rPr lang="en-US" sz="2000" b="1" dirty="0" smtClean="0">
                <a:latin typeface="Arial" panose="020B0604020202020204" pitchFamily="34" charset="0"/>
                <a:cs typeface="Arial" panose="020B0604020202020204" pitchFamily="34" charset="0"/>
              </a:rPr>
              <a:t>glass and glass-ceramics based on </a:t>
            </a:r>
            <a:r>
              <a:rPr lang="en-US" sz="2000" b="1" dirty="0" err="1" smtClean="0">
                <a:latin typeface="Arial" panose="020B0604020202020204" pitchFamily="34" charset="0"/>
                <a:cs typeface="Arial" panose="020B0604020202020204" pitchFamily="34" charset="0"/>
              </a:rPr>
              <a:t>ZnO</a:t>
            </a:r>
            <a:r>
              <a:rPr lang="en-US" sz="2000" b="1" dirty="0" smtClean="0">
                <a:latin typeface="Arial" panose="020B0604020202020204" pitchFamily="34" charset="0"/>
                <a:cs typeface="Arial" panose="020B0604020202020204" pitchFamily="34" charset="0"/>
              </a:rPr>
              <a:t> nanocrystals. It revealed the following:</a:t>
            </a:r>
          </a:p>
          <a:p>
            <a:pPr algn="just"/>
            <a:r>
              <a:rPr lang="en-US" sz="2000" b="1" dirty="0" smtClean="0">
                <a:latin typeface="Arial" panose="020B0604020202020204" pitchFamily="34" charset="0"/>
                <a:cs typeface="Arial" panose="020B0604020202020204" pitchFamily="34" charset="0"/>
              </a:rPr>
              <a:t>       -	</a:t>
            </a:r>
            <a:r>
              <a:rPr lang="en-US" sz="2000" b="1" dirty="0" smtClean="0">
                <a:solidFill>
                  <a:srgbClr val="990033"/>
                </a:solidFill>
                <a:latin typeface="Arial" panose="020B0604020202020204" pitchFamily="34" charset="0"/>
                <a:cs typeface="Arial" panose="020B0604020202020204" pitchFamily="34" charset="0"/>
              </a:rPr>
              <a:t>intense PL </a:t>
            </a:r>
            <a:r>
              <a:rPr lang="en-US" sz="2000" b="1" dirty="0">
                <a:solidFill>
                  <a:srgbClr val="990033"/>
                </a:solidFill>
                <a:latin typeface="Arial" panose="020B0604020202020204" pitchFamily="34" charset="0"/>
                <a:cs typeface="Arial" panose="020B0604020202020204" pitchFamily="34" charset="0"/>
              </a:rPr>
              <a:t>from </a:t>
            </a:r>
            <a:r>
              <a:rPr lang="en-US" sz="2000" b="1" dirty="0" err="1">
                <a:solidFill>
                  <a:srgbClr val="990033"/>
                </a:solidFill>
                <a:latin typeface="Arial" panose="020B0604020202020204" pitchFamily="34" charset="0"/>
                <a:cs typeface="Arial" panose="020B0604020202020204" pitchFamily="34" charset="0"/>
              </a:rPr>
              <a:t>intracenter</a:t>
            </a:r>
            <a:r>
              <a:rPr lang="en-US" sz="2000" b="1" dirty="0">
                <a:solidFill>
                  <a:srgbClr val="990033"/>
                </a:solidFill>
                <a:latin typeface="Arial" panose="020B0604020202020204" pitchFamily="34" charset="0"/>
                <a:cs typeface="Arial" panose="020B0604020202020204" pitchFamily="34" charset="0"/>
              </a:rPr>
              <a:t> f-f optical transitions of </a:t>
            </a:r>
            <a:r>
              <a:rPr lang="en-US" sz="2000" b="1" dirty="0" smtClean="0">
                <a:solidFill>
                  <a:srgbClr val="990033"/>
                </a:solidFill>
                <a:latin typeface="Arial" panose="020B0604020202020204" pitchFamily="34" charset="0"/>
                <a:cs typeface="Arial" panose="020B0604020202020204" pitchFamily="34" charset="0"/>
              </a:rPr>
              <a:t>Eu</a:t>
            </a:r>
            <a:r>
              <a:rPr lang="en-US" sz="2000" b="1" baseline="30000" dirty="0" smtClean="0">
                <a:solidFill>
                  <a:srgbClr val="990033"/>
                </a:solidFill>
                <a:latin typeface="Arial" panose="020B0604020202020204" pitchFamily="34" charset="0"/>
                <a:cs typeface="Arial" panose="020B0604020202020204" pitchFamily="34" charset="0"/>
              </a:rPr>
              <a:t>3+ </a:t>
            </a:r>
            <a:r>
              <a:rPr lang="en-US" sz="2000" b="1" dirty="0" smtClean="0">
                <a:solidFill>
                  <a:srgbClr val="990033"/>
                </a:solidFill>
                <a:latin typeface="Arial" panose="020B0604020202020204" pitchFamily="34" charset="0"/>
                <a:cs typeface="Arial" panose="020B0604020202020204" pitchFamily="34" charset="0"/>
              </a:rPr>
              <a:t> 	ions;</a:t>
            </a:r>
          </a:p>
          <a:p>
            <a:pPr algn="just"/>
            <a:r>
              <a:rPr lang="en-US" sz="2000" b="1" dirty="0" smtClean="0">
                <a:solidFill>
                  <a:srgbClr val="990033"/>
                </a:solidFill>
                <a:latin typeface="Arial" panose="020B0604020202020204" pitchFamily="34" charset="0"/>
                <a:cs typeface="Arial" panose="020B0604020202020204" pitchFamily="34" charset="0"/>
              </a:rPr>
              <a:t>       -	certain </a:t>
            </a:r>
            <a:r>
              <a:rPr lang="en-US" sz="2000" b="1" dirty="0">
                <a:solidFill>
                  <a:srgbClr val="990033"/>
                </a:solidFill>
                <a:latin typeface="Arial" panose="020B0604020202020204" pitchFamily="34" charset="0"/>
                <a:cs typeface="Arial" panose="020B0604020202020204" pitchFamily="34" charset="0"/>
              </a:rPr>
              <a:t>temperature regularities, unknown before, of </a:t>
            </a:r>
            <a:r>
              <a:rPr lang="en-US" sz="2000" b="1" dirty="0" smtClean="0">
                <a:solidFill>
                  <a:srgbClr val="990033"/>
                </a:solidFill>
                <a:latin typeface="Arial" panose="020B0604020202020204" pitchFamily="34" charset="0"/>
                <a:cs typeface="Arial" panose="020B0604020202020204" pitchFamily="34" charset="0"/>
              </a:rPr>
              <a:t>	luminescence </a:t>
            </a:r>
            <a:r>
              <a:rPr lang="en-US" sz="2000" b="1" dirty="0">
                <a:solidFill>
                  <a:srgbClr val="990033"/>
                </a:solidFill>
                <a:latin typeface="Arial" panose="020B0604020202020204" pitchFamily="34" charset="0"/>
                <a:cs typeface="Arial" panose="020B0604020202020204" pitchFamily="34" charset="0"/>
              </a:rPr>
              <a:t>and luminescence excitation spectra </a:t>
            </a:r>
            <a:r>
              <a:rPr lang="en-US" sz="2000" b="1" dirty="0" smtClean="0">
                <a:solidFill>
                  <a:srgbClr val="990033"/>
                </a:solidFill>
                <a:latin typeface="Arial" panose="020B0604020202020204" pitchFamily="34" charset="0"/>
                <a:cs typeface="Arial" panose="020B0604020202020204" pitchFamily="34" charset="0"/>
              </a:rPr>
              <a:t>	changes caused </a:t>
            </a:r>
            <a:r>
              <a:rPr lang="en-US" sz="2000" b="1" dirty="0">
                <a:solidFill>
                  <a:srgbClr val="990033"/>
                </a:solidFill>
                <a:latin typeface="Arial" panose="020B0604020202020204" pitchFamily="34" charset="0"/>
                <a:cs typeface="Arial" panose="020B0604020202020204" pitchFamily="34" charset="0"/>
              </a:rPr>
              <a:t>by </a:t>
            </a:r>
            <a:r>
              <a:rPr lang="en-US" sz="2000" b="1" dirty="0" smtClean="0">
                <a:solidFill>
                  <a:srgbClr val="990033"/>
                </a:solidFill>
                <a:latin typeface="Arial" panose="020B0604020202020204" pitchFamily="34" charset="0"/>
                <a:cs typeface="Arial" panose="020B0604020202020204" pitchFamily="34" charset="0"/>
              </a:rPr>
              <a:t>the local surrounding of </a:t>
            </a:r>
            <a:r>
              <a:rPr lang="en-US" sz="2000" b="1" dirty="0">
                <a:solidFill>
                  <a:srgbClr val="990033"/>
                </a:solidFill>
                <a:latin typeface="Arial" panose="020B0604020202020204" pitchFamily="34" charset="0"/>
                <a:cs typeface="Arial" panose="020B0604020202020204" pitchFamily="34" charset="0"/>
              </a:rPr>
              <a:t>Eu</a:t>
            </a:r>
            <a:r>
              <a:rPr lang="en-US" sz="2000" b="1" baseline="30000" dirty="0">
                <a:solidFill>
                  <a:srgbClr val="990033"/>
                </a:solidFill>
                <a:latin typeface="Arial" panose="020B0604020202020204" pitchFamily="34" charset="0"/>
                <a:cs typeface="Arial" panose="020B0604020202020204" pitchFamily="34" charset="0"/>
              </a:rPr>
              <a:t>3+</a:t>
            </a:r>
            <a:r>
              <a:rPr lang="en-US" sz="2000" b="1" dirty="0">
                <a:solidFill>
                  <a:srgbClr val="990033"/>
                </a:solidFill>
                <a:latin typeface="Arial" panose="020B0604020202020204" pitchFamily="34" charset="0"/>
                <a:cs typeface="Arial" panose="020B0604020202020204" pitchFamily="34" charset="0"/>
              </a:rPr>
              <a:t> </a:t>
            </a:r>
            <a:r>
              <a:rPr lang="en-US" sz="2000" b="1" dirty="0" smtClean="0">
                <a:solidFill>
                  <a:srgbClr val="990033"/>
                </a:solidFill>
                <a:latin typeface="Arial" panose="020B0604020202020204" pitchFamily="34" charset="0"/>
                <a:cs typeface="Arial" panose="020B0604020202020204" pitchFamily="34" charset="0"/>
              </a:rPr>
              <a:t>ions. </a:t>
            </a:r>
            <a:endParaRPr lang="en-US" sz="2000" b="1" dirty="0">
              <a:solidFill>
                <a:srgbClr val="9900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smtClean="0">
                <a:solidFill>
                  <a:srgbClr val="990033"/>
                </a:solidFill>
                <a:latin typeface="Arial" panose="020B0604020202020204" pitchFamily="34" charset="0"/>
                <a:cs typeface="Arial" panose="020B0604020202020204" pitchFamily="34" charset="0"/>
              </a:rPr>
              <a:t>For the first time, an intense near-edge luminescence band with               a peak at ~370nm (~3.35eV) associated with radiative recombination of free excitons in </a:t>
            </a:r>
            <a:r>
              <a:rPr lang="en-US" sz="2000" b="1" dirty="0" err="1" smtClean="0">
                <a:solidFill>
                  <a:srgbClr val="990033"/>
                </a:solidFill>
                <a:latin typeface="Arial" panose="020B0604020202020204" pitchFamily="34" charset="0"/>
                <a:cs typeface="Arial" panose="020B0604020202020204" pitchFamily="34" charset="0"/>
              </a:rPr>
              <a:t>ZnO</a:t>
            </a:r>
            <a:r>
              <a:rPr lang="en-US" sz="2000" b="1" dirty="0" smtClean="0">
                <a:solidFill>
                  <a:srgbClr val="990033"/>
                </a:solidFill>
                <a:latin typeface="Arial" panose="020B0604020202020204" pitchFamily="34" charset="0"/>
                <a:cs typeface="Arial" panose="020B0604020202020204" pitchFamily="34" charset="0"/>
              </a:rPr>
              <a:t> nanocrystals was observed in </a:t>
            </a:r>
            <a:r>
              <a:rPr lang="en-US" sz="2000" b="1" dirty="0">
                <a:solidFill>
                  <a:srgbClr val="990033"/>
                </a:solidFill>
                <a:latin typeface="Arial" panose="020B0604020202020204" pitchFamily="34" charset="0"/>
                <a:cs typeface="Arial" panose="020B0604020202020204" pitchFamily="34" charset="0"/>
              </a:rPr>
              <a:t>Eu</a:t>
            </a:r>
            <a:r>
              <a:rPr lang="en-US" sz="2000" b="1" baseline="30000" dirty="0">
                <a:solidFill>
                  <a:srgbClr val="990033"/>
                </a:solidFill>
                <a:latin typeface="Arial" panose="020B0604020202020204" pitchFamily="34" charset="0"/>
                <a:cs typeface="Arial" panose="020B0604020202020204" pitchFamily="34" charset="0"/>
              </a:rPr>
              <a:t>3+</a:t>
            </a:r>
            <a:r>
              <a:rPr lang="en-US" sz="2000" b="1" dirty="0">
                <a:solidFill>
                  <a:srgbClr val="990033"/>
                </a:solidFill>
                <a:latin typeface="Arial" panose="020B0604020202020204" pitchFamily="34" charset="0"/>
                <a:cs typeface="Arial" panose="020B0604020202020204" pitchFamily="34" charset="0"/>
              </a:rPr>
              <a:t>-doped glass-ceramics </a:t>
            </a:r>
            <a:r>
              <a:rPr lang="en-US" sz="2000" b="1" dirty="0" smtClean="0">
                <a:solidFill>
                  <a:srgbClr val="990033"/>
                </a:solidFill>
                <a:latin typeface="Arial" panose="020B0604020202020204" pitchFamily="34" charset="0"/>
                <a:cs typeface="Arial" panose="020B0604020202020204" pitchFamily="34" charset="0"/>
              </a:rPr>
              <a:t>in a wide temperature range. </a:t>
            </a:r>
          </a:p>
          <a:p>
            <a:pPr marL="342900" indent="-342900" algn="just">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en-US" sz="2000" b="1" dirty="0" smtClean="0">
                <a:latin typeface="Arial" panose="020B0604020202020204" pitchFamily="34" charset="0"/>
                <a:cs typeface="Arial" panose="020B0604020202020204" pitchFamily="34" charset="0"/>
              </a:rPr>
              <a:t>Bright orange-reddish upconversion luminescence spectrum was recorded in the </a:t>
            </a:r>
            <a:r>
              <a:rPr lang="en-US" sz="2000" b="1" dirty="0">
                <a:latin typeface="Arial" panose="020B0604020202020204" pitchFamily="34" charset="0"/>
                <a:cs typeface="Arial" panose="020B0604020202020204" pitchFamily="34" charset="0"/>
              </a:rPr>
              <a:t>initial glass </a:t>
            </a:r>
            <a:r>
              <a:rPr lang="en-US" sz="2000" b="1" dirty="0" smtClean="0">
                <a:latin typeface="Arial" panose="020B0604020202020204" pitchFamily="34" charset="0"/>
                <a:cs typeface="Arial" panose="020B0604020202020204" pitchFamily="34" charset="0"/>
              </a:rPr>
              <a:t>co-doped </a:t>
            </a:r>
            <a:r>
              <a:rPr lang="en-US" sz="2000" b="1" dirty="0">
                <a:latin typeface="Arial" panose="020B0604020202020204" pitchFamily="34" charset="0"/>
                <a:cs typeface="Arial" panose="020B0604020202020204" pitchFamily="34" charset="0"/>
              </a:rPr>
              <a:t>with Eu</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/Yb</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ions.</a:t>
            </a:r>
            <a:endParaRPr lang="ru-RU" sz="2000" dirty="0">
              <a:latin typeface="Arial" panose="020B0604020202020204" pitchFamily="34" charset="0"/>
              <a:cs typeface="Arial" panose="020B0604020202020204" pitchFamily="34" charset="0"/>
            </a:endParaRPr>
          </a:p>
        </p:txBody>
      </p:sp>
      <p:sp>
        <p:nvSpPr>
          <p:cNvPr id="8" name="TextBox 7"/>
          <p:cNvSpPr txBox="1"/>
          <p:nvPr/>
        </p:nvSpPr>
        <p:spPr>
          <a:xfrm>
            <a:off x="1547664" y="6231306"/>
            <a:ext cx="7272807" cy="307777"/>
          </a:xfrm>
          <a:prstGeom prst="rect">
            <a:avLst/>
          </a:prstGeom>
          <a:solidFill>
            <a:schemeClr val="bg1"/>
          </a:solidFill>
        </p:spPr>
        <p:txBody>
          <a:bodyPr wrap="square" rtlCol="0">
            <a:spAutoFit/>
          </a:bodyPr>
          <a:lstStyle/>
          <a:p>
            <a:pPr lvl="0" algn="r"/>
            <a:r>
              <a:rPr lang="en-US" sz="1400" b="1" i="1" dirty="0" err="1">
                <a:latin typeface="Arial" panose="020B0604020202020204" pitchFamily="34" charset="0"/>
                <a:cs typeface="Arial" panose="020B0604020202020204" pitchFamily="34" charset="0"/>
              </a:rPr>
              <a:t>Arzumanyan</a:t>
            </a:r>
            <a:r>
              <a:rPr lang="en-US" sz="1400" b="1" i="1" dirty="0">
                <a:latin typeface="Arial" panose="020B0604020202020204" pitchFamily="34" charset="0"/>
                <a:cs typeface="Arial" panose="020B0604020202020204" pitchFamily="34" charset="0"/>
              </a:rPr>
              <a:t> G.M., </a:t>
            </a:r>
            <a:r>
              <a:rPr lang="en-US" sz="1400" b="1" i="1" dirty="0" err="1">
                <a:latin typeface="Arial" panose="020B0604020202020204" pitchFamily="34" charset="0"/>
                <a:cs typeface="Arial" panose="020B0604020202020204" pitchFamily="34" charset="0"/>
              </a:rPr>
              <a:t>Kuznetsov</a:t>
            </a:r>
            <a:r>
              <a:rPr lang="en-US" sz="1400" b="1" i="1" dirty="0">
                <a:latin typeface="Arial" panose="020B0604020202020204" pitchFamily="34" charset="0"/>
                <a:cs typeface="Arial" panose="020B0604020202020204" pitchFamily="34" charset="0"/>
              </a:rPr>
              <a:t> </a:t>
            </a:r>
            <a:r>
              <a:rPr lang="en-US" sz="1400" b="1" i="1" dirty="0" smtClean="0">
                <a:latin typeface="Arial" panose="020B0604020202020204" pitchFamily="34" charset="0"/>
                <a:cs typeface="Arial" panose="020B0604020202020204" pitchFamily="34" charset="0"/>
              </a:rPr>
              <a:t>E.A. , et al.,  J</a:t>
            </a:r>
            <a:r>
              <a:rPr lang="en-US" sz="1400" b="1" i="1" dirty="0">
                <a:latin typeface="Arial" panose="020B0604020202020204" pitchFamily="34" charset="0"/>
                <a:cs typeface="Arial" panose="020B0604020202020204" pitchFamily="34" charset="0"/>
              </a:rPr>
              <a:t>. </a:t>
            </a:r>
            <a:r>
              <a:rPr lang="en-US" sz="1400" b="1" i="1" dirty="0" smtClean="0">
                <a:latin typeface="Arial" panose="020B0604020202020204" pitchFamily="34" charset="0"/>
                <a:cs typeface="Arial" panose="020B0604020202020204" pitchFamily="34" charset="0"/>
              </a:rPr>
              <a:t>Opt. Mat., </a:t>
            </a:r>
            <a:r>
              <a:rPr lang="en-US" sz="1400" b="1" i="1" dirty="0">
                <a:latin typeface="Arial" panose="020B0604020202020204" pitchFamily="34" charset="0"/>
                <a:cs typeface="Arial" panose="020B0604020202020204" pitchFamily="34" charset="0"/>
              </a:rPr>
              <a:t>62</a:t>
            </a:r>
            <a:r>
              <a:rPr lang="en-US" sz="1400" b="1" i="1" dirty="0" smtClean="0">
                <a:latin typeface="Arial" panose="020B0604020202020204" pitchFamily="34" charset="0"/>
                <a:cs typeface="Arial" panose="020B0604020202020204" pitchFamily="34" charset="0"/>
              </a:rPr>
              <a:t>, 2016</a:t>
            </a:r>
          </a:p>
        </p:txBody>
      </p:sp>
      <p:sp>
        <p:nvSpPr>
          <p:cNvPr id="9" name="Прямоугольник 8"/>
          <p:cNvSpPr/>
          <p:nvPr/>
        </p:nvSpPr>
        <p:spPr>
          <a:xfrm>
            <a:off x="107504" y="6119585"/>
            <a:ext cx="885698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35</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693271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556791"/>
            <a:ext cx="8892480" cy="2092881"/>
          </a:xfrm>
          <a:prstGeom prst="rect">
            <a:avLst/>
          </a:prstGeom>
        </p:spPr>
        <p:txBody>
          <a:bodyPr wrap="square">
            <a:spAutoFit/>
          </a:bodyPr>
          <a:lstStyle/>
          <a:p>
            <a:pPr algn="just"/>
            <a:r>
              <a:rPr lang="en-GB" sz="2000" b="1" dirty="0" smtClean="0">
                <a:latin typeface="Arial" panose="020B0604020202020204" pitchFamily="34" charset="0"/>
                <a:cs typeface="Arial" panose="020B0604020202020204" pitchFamily="34" charset="0"/>
              </a:rPr>
              <a:t>  </a:t>
            </a:r>
            <a:r>
              <a:rPr lang="en-GB" sz="2800" b="1" dirty="0" smtClean="0">
                <a:latin typeface="Arial" panose="020B0604020202020204" pitchFamily="34" charset="0"/>
                <a:cs typeface="Arial" panose="020B0604020202020204" pitchFamily="34" charset="0"/>
              </a:rPr>
              <a:t>Report </a:t>
            </a:r>
            <a:r>
              <a:rPr lang="en-US" sz="2800" b="1" dirty="0">
                <a:solidFill>
                  <a:schemeClr val="tx1">
                    <a:lumMod val="50000"/>
                  </a:schemeClr>
                </a:solidFill>
                <a:latin typeface="Arial" panose="020B0604020202020204" pitchFamily="34" charset="0"/>
                <a:cs typeface="Arial" panose="020B0604020202020204" pitchFamily="34" charset="0"/>
              </a:rPr>
              <a:t>on </a:t>
            </a:r>
            <a:r>
              <a:rPr lang="en-US" sz="2800" b="1" dirty="0" smtClean="0">
                <a:solidFill>
                  <a:schemeClr val="tx1">
                    <a:lumMod val="50000"/>
                  </a:schemeClr>
                </a:solidFill>
                <a:latin typeface="Arial" panose="020B0604020202020204" pitchFamily="34" charset="0"/>
                <a:cs typeface="Arial" panose="020B0604020202020204" pitchFamily="34" charset="0"/>
              </a:rPr>
              <a:t>the theme activities </a:t>
            </a:r>
            <a:r>
              <a:rPr lang="en-US" sz="2800" b="1" dirty="0">
                <a:solidFill>
                  <a:schemeClr val="tx1">
                    <a:lumMod val="50000"/>
                  </a:schemeClr>
                </a:solidFill>
                <a:latin typeface="Arial" panose="020B0604020202020204" pitchFamily="34" charset="0"/>
                <a:cs typeface="Arial" panose="020B0604020202020204" pitchFamily="34" charset="0"/>
              </a:rPr>
              <a:t>in 2015-2017</a:t>
            </a:r>
            <a:r>
              <a:rPr lang="en-US" sz="2800" b="1" dirty="0" smtClean="0">
                <a:solidFill>
                  <a:schemeClr val="tx1">
                    <a:lumMod val="50000"/>
                  </a:schemeClr>
                </a:solidFill>
                <a:latin typeface="Arial" panose="020B0604020202020204" pitchFamily="34" charset="0"/>
                <a:cs typeface="Arial" panose="020B0604020202020204" pitchFamily="34" charset="0"/>
              </a:rPr>
              <a:t>:</a:t>
            </a:r>
          </a:p>
          <a:p>
            <a:pPr algn="just">
              <a:lnSpc>
                <a:spcPct val="50000"/>
              </a:lnSpc>
            </a:pPr>
            <a:endParaRPr lang="en-US" sz="2800" b="1" dirty="0">
              <a:solidFill>
                <a:schemeClr val="tx1">
                  <a:lumMod val="50000"/>
                </a:schemeClr>
              </a:solidFill>
              <a:latin typeface="Arial" panose="020B0604020202020204" pitchFamily="34" charset="0"/>
              <a:cs typeface="Arial" panose="020B0604020202020204" pitchFamily="34" charset="0"/>
            </a:endParaRPr>
          </a:p>
          <a:p>
            <a:pPr marL="452438" indent="266700" algn="just">
              <a:buFont typeface="Wingdings" panose="05000000000000000000" pitchFamily="2" charset="2"/>
              <a:buChar char="§"/>
            </a:pPr>
            <a:r>
              <a:rPr lang="en-US" sz="2200" b="1" i="1" dirty="0">
                <a:latin typeface="Arial" panose="020B0604020202020204" pitchFamily="34" charset="0"/>
                <a:cs typeface="Arial" panose="020B0604020202020204" pitchFamily="34" charset="0"/>
              </a:rPr>
              <a:t>research </a:t>
            </a:r>
            <a:r>
              <a:rPr lang="en-US" sz="2200" b="1" i="1" dirty="0" err="1">
                <a:latin typeface="Arial" panose="020B0604020202020204" pitchFamily="34" charset="0"/>
                <a:cs typeface="Arial" panose="020B0604020202020204" pitchFamily="34" charset="0"/>
              </a:rPr>
              <a:t>programme</a:t>
            </a:r>
            <a:r>
              <a:rPr lang="en-US" sz="2200" b="1" i="1" dirty="0">
                <a:latin typeface="Arial" panose="020B0604020202020204" pitchFamily="34" charset="0"/>
                <a:cs typeface="Arial" panose="020B0604020202020204" pitchFamily="34" charset="0"/>
              </a:rPr>
              <a:t> and upgraded optical </a:t>
            </a:r>
            <a:r>
              <a:rPr lang="en-US" sz="2200" b="1" i="1" dirty="0" smtClean="0">
                <a:latin typeface="Arial" panose="020B0604020202020204" pitchFamily="34" charset="0"/>
                <a:cs typeface="Arial" panose="020B0604020202020204" pitchFamily="34" charset="0"/>
              </a:rPr>
              <a:t>platform</a:t>
            </a:r>
          </a:p>
          <a:p>
            <a:pPr marL="452438" indent="266700" algn="just">
              <a:buFont typeface="Wingdings" panose="05000000000000000000" pitchFamily="2" charset="2"/>
              <a:buChar char="§"/>
            </a:pPr>
            <a:r>
              <a:rPr lang="en-US" sz="2200" b="1" i="1" dirty="0">
                <a:solidFill>
                  <a:srgbClr val="C00000"/>
                </a:solidFill>
                <a:latin typeface="Arial" panose="020B0604020202020204" pitchFamily="34" charset="0"/>
                <a:cs typeface="Arial" panose="020B0604020202020204" pitchFamily="34" charset="0"/>
              </a:rPr>
              <a:t>user-friendly facility (first experience</a:t>
            </a:r>
            <a:r>
              <a:rPr lang="en-US" sz="2200" b="1" i="1" dirty="0" smtClean="0">
                <a:solidFill>
                  <a:srgbClr val="C00000"/>
                </a:solidFill>
                <a:latin typeface="Arial" panose="020B0604020202020204" pitchFamily="34" charset="0"/>
                <a:cs typeface="Arial" panose="020B0604020202020204" pitchFamily="34" charset="0"/>
              </a:rPr>
              <a:t>)</a:t>
            </a:r>
          </a:p>
          <a:p>
            <a:pPr marL="452438" indent="266700" algn="just">
              <a:buFont typeface="Wingdings" panose="05000000000000000000" pitchFamily="2" charset="2"/>
              <a:buChar char="§"/>
            </a:pPr>
            <a:r>
              <a:rPr lang="en-US" sz="2200" b="1" i="1" dirty="0" smtClean="0">
                <a:solidFill>
                  <a:srgbClr val="C00000"/>
                </a:solidFill>
                <a:latin typeface="Arial" panose="020B0604020202020204" pitchFamily="34" charset="0"/>
                <a:cs typeface="Arial" panose="020B0604020202020204" pitchFamily="34" charset="0"/>
              </a:rPr>
              <a:t>student </a:t>
            </a:r>
            <a:r>
              <a:rPr lang="en-US" sz="2200" b="1" i="1" dirty="0" err="1" smtClean="0">
                <a:solidFill>
                  <a:srgbClr val="C00000"/>
                </a:solidFill>
                <a:latin typeface="Arial" panose="020B0604020202020204" pitchFamily="34" charset="0"/>
                <a:cs typeface="Arial" panose="020B0604020202020204" pitchFamily="34" charset="0"/>
              </a:rPr>
              <a:t>programme</a:t>
            </a:r>
            <a:r>
              <a:rPr lang="en-US" sz="2200" b="1" i="1" dirty="0">
                <a:solidFill>
                  <a:srgbClr val="C00000"/>
                </a:solidFill>
                <a:latin typeface="Arial" panose="020B0604020202020204" pitchFamily="34" charset="0"/>
                <a:cs typeface="Arial" panose="020B0604020202020204" pitchFamily="34" charset="0"/>
              </a:rPr>
              <a:t>	</a:t>
            </a:r>
          </a:p>
          <a:p>
            <a:pPr marL="449263" indent="0" algn="just">
              <a:buFont typeface="Wingdings" panose="05000000000000000000" pitchFamily="2" charset="2"/>
              <a:buChar char="§"/>
            </a:pPr>
            <a:r>
              <a:rPr lang="en-US" sz="2200" b="1" i="1" dirty="0">
                <a:solidFill>
                  <a:srgbClr val="C00000"/>
                </a:solidFill>
                <a:latin typeface="Arial" panose="020B0604020202020204" pitchFamily="34" charset="0"/>
                <a:cs typeface="Arial" panose="020B0604020202020204" pitchFamily="34" charset="0"/>
              </a:rPr>
              <a:t>  publications, </a:t>
            </a:r>
            <a:r>
              <a:rPr lang="en-US" sz="2200" b="1" i="1" dirty="0" smtClean="0">
                <a:solidFill>
                  <a:srgbClr val="C00000"/>
                </a:solidFill>
                <a:latin typeface="Arial" panose="020B0604020202020204" pitchFamily="34" charset="0"/>
                <a:cs typeface="Arial" panose="020B0604020202020204" pitchFamily="34" charset="0"/>
              </a:rPr>
              <a:t>conferences, patents, </a:t>
            </a:r>
            <a:r>
              <a:rPr lang="en-US" sz="2200" b="1" i="1" dirty="0">
                <a:solidFill>
                  <a:srgbClr val="C00000"/>
                </a:solidFill>
                <a:latin typeface="Arial" panose="020B0604020202020204" pitchFamily="34" charset="0"/>
                <a:cs typeface="Arial" panose="020B0604020202020204" pitchFamily="34" charset="0"/>
              </a:rPr>
              <a:t>grants</a:t>
            </a:r>
          </a:p>
        </p:txBody>
      </p:sp>
      <p:sp>
        <p:nvSpPr>
          <p:cNvPr id="5"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78122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9836" y="57523"/>
            <a:ext cx="8496944" cy="6524863"/>
          </a:xfrm>
          <a:prstGeom prst="rect">
            <a:avLst/>
          </a:prstGeom>
          <a:noFill/>
        </p:spPr>
        <p:txBody>
          <a:bodyPr wrap="square" rtlCol="0">
            <a:spAutoFit/>
          </a:bodyPr>
          <a:lstStyle/>
          <a:p>
            <a:pPr algn="ctr"/>
            <a:r>
              <a:rPr lang="en-US" sz="2800" b="1" u="sng" dirty="0" smtClean="0">
                <a:latin typeface="Arial" panose="020B0604020202020204" pitchFamily="34" charset="0"/>
                <a:cs typeface="Arial" panose="020B0604020202020204" pitchFamily="34" charset="0"/>
              </a:rPr>
              <a:t>Three external users from:</a:t>
            </a:r>
          </a:p>
          <a:p>
            <a:endParaRPr lang="en-US" sz="2000" b="1" dirty="0" smtClean="0">
              <a:latin typeface="Arial" panose="020B0604020202020204" pitchFamily="34" charset="0"/>
              <a:cs typeface="Arial" panose="020B0604020202020204" pitchFamily="34" charset="0"/>
            </a:endParaRPr>
          </a:p>
          <a:p>
            <a:r>
              <a:rPr lang="en-US" sz="2400" b="1" u="sng" dirty="0" smtClean="0">
                <a:latin typeface="Arial" panose="020B0604020202020204" pitchFamily="34" charset="0"/>
                <a:cs typeface="Arial" panose="020B0604020202020204" pitchFamily="34" charset="0"/>
              </a:rPr>
              <a:t>Belarus</a:t>
            </a:r>
            <a:r>
              <a:rPr lang="en-US" sz="2400" b="1" dirty="0" smtClean="0">
                <a:latin typeface="Arial" panose="020B0604020202020204" pitchFamily="34" charset="0"/>
                <a:cs typeface="Arial" panose="020B0604020202020204" pitchFamily="34" charset="0"/>
              </a:rPr>
              <a:t> – </a:t>
            </a:r>
            <a:r>
              <a:rPr lang="en-US" sz="2200" b="1" dirty="0" smtClean="0">
                <a:latin typeface="Arial" panose="020B0604020202020204" pitchFamily="34" charset="0"/>
                <a:cs typeface="Arial" panose="020B0604020202020204" pitchFamily="34" charset="0"/>
              </a:rPr>
              <a:t>Raman in biomedical studies</a:t>
            </a:r>
            <a:r>
              <a:rPr lang="en-US" sz="2400" b="1" dirty="0" smtClean="0">
                <a:latin typeface="Arial" panose="020B0604020202020204" pitchFamily="34" charset="0"/>
                <a:cs typeface="Arial" panose="020B0604020202020204" pitchFamily="34" charset="0"/>
              </a:rPr>
              <a:t>,                      </a:t>
            </a:r>
            <a:r>
              <a:rPr lang="en-US" sz="2200" b="1" i="1" dirty="0" smtClean="0">
                <a:latin typeface="Arial" panose="020B0604020202020204" pitchFamily="34" charset="0"/>
                <a:cs typeface="Arial" panose="020B0604020202020204" pitchFamily="34" charset="0"/>
              </a:rPr>
              <a:t>Institute of Physiology, NAS RB</a:t>
            </a:r>
          </a:p>
          <a:p>
            <a:endParaRPr lang="en-US" sz="2400" b="1" dirty="0" smtClean="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u="sng" dirty="0" smtClean="0">
                <a:latin typeface="Arial" panose="020B0604020202020204" pitchFamily="34" charset="0"/>
                <a:cs typeface="Arial" panose="020B0604020202020204" pitchFamily="34" charset="0"/>
              </a:rPr>
              <a:t>United Kingdom </a:t>
            </a:r>
            <a:r>
              <a:rPr lang="en-US" sz="2400" b="1" dirty="0" smtClean="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meteorites studies, </a:t>
            </a:r>
          </a:p>
          <a:p>
            <a:r>
              <a:rPr lang="en-US" sz="2200" b="1" i="1" dirty="0" smtClean="0">
                <a:latin typeface="Arial" panose="020B0604020202020204" pitchFamily="34" charset="0"/>
                <a:cs typeface="Arial" panose="020B0604020202020204" pitchFamily="34" charset="0"/>
              </a:rPr>
              <a:t>University of </a:t>
            </a:r>
            <a:r>
              <a:rPr lang="en-US" sz="2200" b="1" i="1" dirty="0" err="1" smtClean="0">
                <a:latin typeface="Arial" panose="020B0604020202020204" pitchFamily="34" charset="0"/>
                <a:cs typeface="Arial" panose="020B0604020202020204" pitchFamily="34" charset="0"/>
              </a:rPr>
              <a:t>Buckingam</a:t>
            </a:r>
            <a:endParaRPr lang="en-US" sz="2200" b="1" i="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smtClean="0">
              <a:latin typeface="Arial" panose="020B0604020202020204" pitchFamily="34" charset="0"/>
              <a:cs typeface="Arial" panose="020B0604020202020204" pitchFamily="34" charset="0"/>
            </a:endParaRPr>
          </a:p>
          <a:p>
            <a:r>
              <a:rPr lang="en-US" sz="2400" b="1" u="sng" dirty="0" smtClean="0">
                <a:latin typeface="Arial" panose="020B0604020202020204" pitchFamily="34" charset="0"/>
                <a:cs typeface="Arial" panose="020B0604020202020204" pitchFamily="34" charset="0"/>
              </a:rPr>
              <a:t>Russia</a:t>
            </a:r>
            <a:r>
              <a:rPr lang="en-US" sz="24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towards SECARS </a:t>
            </a:r>
            <a:r>
              <a:rPr lang="en-US" sz="2000" b="1" dirty="0" smtClean="0">
                <a:latin typeface="Arial" panose="020B0604020202020204" pitchFamily="34" charset="0"/>
                <a:cs typeface="Arial" panose="020B0604020202020204" pitchFamily="34" charset="0"/>
              </a:rPr>
              <a:t>modality, </a:t>
            </a:r>
            <a:r>
              <a:rPr lang="en-US" b="1" i="1" dirty="0" smtClean="0">
                <a:latin typeface="Arial" panose="020B0604020202020204" pitchFamily="34" charset="0"/>
                <a:cs typeface="Arial" panose="020B0604020202020204" pitchFamily="34" charset="0"/>
              </a:rPr>
              <a:t>Inst. of Gen. Phys., RAS, Moscow</a:t>
            </a:r>
          </a:p>
          <a:p>
            <a:r>
              <a:rPr lang="en-US" b="1" i="1" dirty="0" smtClean="0">
                <a:latin typeface="Arial" panose="020B0604020202020204" pitchFamily="34" charset="0"/>
                <a:cs typeface="Arial" panose="020B0604020202020204" pitchFamily="34" charset="0"/>
              </a:rPr>
              <a:t>(results are included in the last part of presentation)</a:t>
            </a:r>
            <a:endParaRPr lang="ru-RU" b="1" i="1" dirty="0">
              <a:latin typeface="Arial" panose="020B0604020202020204" pitchFamily="34" charset="0"/>
              <a:cs typeface="Arial" panose="020B0604020202020204" pitchFamily="34" charset="0"/>
            </a:endParaRPr>
          </a:p>
        </p:txBody>
      </p:sp>
      <p:pic>
        <p:nvPicPr>
          <p:cNvPr id="235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980728"/>
            <a:ext cx="2304256" cy="178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97478" y="2793522"/>
            <a:ext cx="3225563" cy="523220"/>
          </a:xfrm>
          <a:prstGeom prst="rect">
            <a:avLst/>
          </a:prstGeom>
          <a:noFill/>
        </p:spPr>
        <p:txBody>
          <a:bodyPr wrap="none" rtlCol="0">
            <a:spAutoFit/>
          </a:bodyPr>
          <a:lstStyle/>
          <a:p>
            <a:pPr algn="ctr"/>
            <a:r>
              <a:rPr lang="en-US" sz="1400" b="1" dirty="0" smtClean="0">
                <a:latin typeface="Arial" panose="020B0604020202020204" pitchFamily="34" charset="0"/>
                <a:cs typeface="Arial" panose="020B0604020202020204" pitchFamily="34" charset="0"/>
              </a:rPr>
              <a:t>Prof. Vladimir </a:t>
            </a:r>
            <a:r>
              <a:rPr lang="en-US" sz="1400" b="1" dirty="0" err="1" smtClean="0">
                <a:latin typeface="Arial" panose="020B0604020202020204" pitchFamily="34" charset="0"/>
                <a:cs typeface="Arial" panose="020B0604020202020204" pitchFamily="34" charset="0"/>
              </a:rPr>
              <a:t>Kulchitsky</a:t>
            </a:r>
            <a:r>
              <a:rPr lang="en-US" sz="1400" b="1" dirty="0" smtClean="0">
                <a:latin typeface="Arial" panose="020B0604020202020204" pitchFamily="34" charset="0"/>
                <a:cs typeface="Arial" panose="020B0604020202020204" pitchFamily="34" charset="0"/>
              </a:rPr>
              <a:t>, </a:t>
            </a:r>
          </a:p>
          <a:p>
            <a:pPr algn="ctr"/>
            <a:r>
              <a:rPr lang="en-US" sz="1400" b="1" dirty="0" smtClean="0">
                <a:latin typeface="Arial" panose="020B0604020202020204" pitchFamily="34" charset="0"/>
                <a:cs typeface="Arial" panose="020B0604020202020204" pitchFamily="34" charset="0"/>
              </a:rPr>
              <a:t>Deputy Director of the Inst. of Phys.</a:t>
            </a:r>
            <a:endParaRPr lang="ru-RU" sz="1400" b="1" dirty="0">
              <a:latin typeface="Arial" panose="020B0604020202020204" pitchFamily="34" charset="0"/>
              <a:cs typeface="Arial" panose="020B0604020202020204" pitchFamily="34" charset="0"/>
            </a:endParaRPr>
          </a:p>
        </p:txBody>
      </p:sp>
      <p:pic>
        <p:nvPicPr>
          <p:cNvPr id="2355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3573016"/>
            <a:ext cx="2558097" cy="176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699633" y="5301208"/>
            <a:ext cx="1976823" cy="523220"/>
          </a:xfrm>
          <a:prstGeom prst="rect">
            <a:avLst/>
          </a:prstGeom>
          <a:noFill/>
        </p:spPr>
        <p:txBody>
          <a:bodyPr wrap="none" rtlCol="0">
            <a:spAutoFit/>
          </a:bodyPr>
          <a:lstStyle/>
          <a:p>
            <a:pPr algn="ctr"/>
            <a:r>
              <a:rPr lang="en-US" sz="1400" b="1" dirty="0" smtClean="0">
                <a:latin typeface="Arial" panose="020B0604020202020204" pitchFamily="34" charset="0"/>
                <a:cs typeface="Arial" panose="020B0604020202020204" pitchFamily="34" charset="0"/>
              </a:rPr>
              <a:t>Prof. Richard Hoover</a:t>
            </a:r>
          </a:p>
          <a:p>
            <a:pPr algn="ctr"/>
            <a:r>
              <a:rPr lang="en-US" sz="1400" b="1" dirty="0">
                <a:latin typeface="Arial" panose="020B0604020202020204" pitchFamily="34" charset="0"/>
                <a:cs typeface="Arial" panose="020B0604020202020204" pitchFamily="34" charset="0"/>
              </a:rPr>
              <a:t>i</a:t>
            </a:r>
            <a:r>
              <a:rPr lang="en-US" sz="1400" b="1" dirty="0" smtClean="0">
                <a:latin typeface="Arial" panose="020B0604020202020204" pitchFamily="34" charset="0"/>
                <a:cs typeface="Arial" panose="020B0604020202020204" pitchFamily="34" charset="0"/>
              </a:rPr>
              <a:t>n our lab. </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07" y="4128753"/>
            <a:ext cx="1559721" cy="123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4136030"/>
            <a:ext cx="1584176" cy="135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0690" y="3925955"/>
            <a:ext cx="2016224" cy="142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7" name="Рисунок 16" descr="Biological Photograph - Mesenchymal Stem Cell, Sem by Science Photo Library"/>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1556792"/>
            <a:ext cx="1584176" cy="1584176"/>
          </a:xfrm>
          <a:prstGeom prst="rect">
            <a:avLst/>
          </a:prstGeom>
          <a:noFill/>
          <a:ln>
            <a:noFill/>
          </a:ln>
        </p:spPr>
      </p:pic>
      <p:sp>
        <p:nvSpPr>
          <p:cNvPr id="8" name="Скругленный прямоугольник 7"/>
          <p:cNvSpPr/>
          <p:nvPr/>
        </p:nvSpPr>
        <p:spPr>
          <a:xfrm flipV="1">
            <a:off x="539552" y="3284984"/>
            <a:ext cx="8496944"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p:cNvSpPr/>
          <p:nvPr/>
        </p:nvSpPr>
        <p:spPr>
          <a:xfrm>
            <a:off x="467544" y="5831553"/>
            <a:ext cx="8568952"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7" name="Group 72"/>
          <p:cNvGrpSpPr>
            <a:grpSpLocks/>
          </p:cNvGrpSpPr>
          <p:nvPr/>
        </p:nvGrpSpPr>
        <p:grpSpPr bwMode="auto">
          <a:xfrm>
            <a:off x="2707028" y="1639193"/>
            <a:ext cx="1538287" cy="1501775"/>
            <a:chOff x="7341" y="12650"/>
            <a:chExt cx="3369" cy="3289"/>
          </a:xfrm>
        </p:grpSpPr>
        <p:pic>
          <p:nvPicPr>
            <p:cNvPr id="28" name="Picture 73" descr="ADSC"/>
            <p:cNvPicPr>
              <a:picLocks noChangeAspect="1" noChangeArrowheads="1"/>
            </p:cNvPicPr>
            <p:nvPr/>
          </p:nvPicPr>
          <p:blipFill>
            <a:blip r:embed="rId9" cstate="print">
              <a:lum bright="8000" contrast="46000"/>
              <a:extLst>
                <a:ext uri="{28A0092B-C50C-407E-A947-70E740481C1C}">
                  <a14:useLocalDpi xmlns:a14="http://schemas.microsoft.com/office/drawing/2010/main" val="0"/>
                </a:ext>
              </a:extLst>
            </a:blip>
            <a:srcRect/>
            <a:stretch>
              <a:fillRect/>
            </a:stretch>
          </p:blipFill>
          <p:spPr bwMode="auto">
            <a:xfrm>
              <a:off x="7341" y="12650"/>
              <a:ext cx="3354" cy="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74"/>
            <p:cNvSpPr>
              <a:spLocks noChangeArrowheads="1"/>
            </p:cNvSpPr>
            <p:nvPr/>
          </p:nvSpPr>
          <p:spPr bwMode="auto">
            <a:xfrm>
              <a:off x="7488" y="12650"/>
              <a:ext cx="3222" cy="309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65000"/>
                </a:spcBef>
                <a:buClr>
                  <a:srgbClr val="220C5E"/>
                </a:buClr>
                <a:buFont typeface="Times" pitchFamily="18" charset="0"/>
                <a:buChar char="•"/>
                <a:defRPr sz="2000">
                  <a:solidFill>
                    <a:srgbClr val="5F5E62"/>
                  </a:solidFill>
                  <a:latin typeface="Arial" pitchFamily="34" charset="0"/>
                  <a:ea typeface="MS PGothic" pitchFamily="34" charset="-128"/>
                </a:defRPr>
              </a:lvl1pPr>
              <a:lvl2pPr marL="37931725" indent="-37474525" algn="l" eaLnBrk="0" hangingPunct="0">
                <a:spcBef>
                  <a:spcPct val="10000"/>
                </a:spcBef>
                <a:spcAft>
                  <a:spcPct val="10000"/>
                </a:spcAft>
                <a:buClr>
                  <a:srgbClr val="220C5E"/>
                </a:buClr>
                <a:buSzPct val="80000"/>
                <a:buFont typeface="Arial" pitchFamily="34" charset="0"/>
                <a:buChar char="−"/>
                <a:defRPr>
                  <a:solidFill>
                    <a:srgbClr val="5F5E62"/>
                  </a:solidFill>
                  <a:latin typeface="Arial" pitchFamily="34" charset="0"/>
                  <a:ea typeface="MS PGothic" pitchFamily="34" charset="-128"/>
                </a:defRPr>
              </a:lvl2pPr>
              <a:lvl3pPr marL="1201738" indent="-282575" algn="l" eaLnBrk="0" hangingPunct="0">
                <a:spcBef>
                  <a:spcPct val="25000"/>
                </a:spcBef>
                <a:spcAft>
                  <a:spcPct val="10000"/>
                </a:spcAft>
                <a:buClr>
                  <a:srgbClr val="220C5E"/>
                </a:buClr>
                <a:buFont typeface="Arial" pitchFamily="34" charset="0"/>
                <a:buChar char="&gt;"/>
                <a:defRPr sz="1600">
                  <a:solidFill>
                    <a:srgbClr val="5F5E62"/>
                  </a:solidFill>
                  <a:latin typeface="Arial" pitchFamily="34" charset="0"/>
                  <a:ea typeface="MS PGothic" pitchFamily="34" charset="-128"/>
                </a:defRPr>
              </a:lvl3pPr>
              <a:lvl4pPr marL="1757363" indent="-403225" algn="l" eaLnBrk="0" hangingPunct="0">
                <a:spcBef>
                  <a:spcPct val="25000"/>
                </a:spcBef>
                <a:spcAft>
                  <a:spcPct val="10000"/>
                </a:spcAft>
                <a:buClr>
                  <a:srgbClr val="220C5E"/>
                </a:buClr>
                <a:buFont typeface="Arial" pitchFamily="34" charset="0"/>
                <a:buChar char="−"/>
                <a:defRPr sz="1400">
                  <a:solidFill>
                    <a:srgbClr val="5F5E62"/>
                  </a:solidFill>
                  <a:latin typeface="Arial" pitchFamily="34" charset="0"/>
                  <a:ea typeface="MS PGothic" pitchFamily="34" charset="-128"/>
                </a:defRPr>
              </a:lvl4pPr>
              <a:lvl5pPr marL="2219325" indent="-282575" algn="l" eaLnBrk="0" hangingPunct="0">
                <a:spcBef>
                  <a:spcPct val="25000"/>
                </a:spcBef>
                <a:spcAft>
                  <a:spcPct val="10000"/>
                </a:spcAft>
                <a:buClr>
                  <a:srgbClr val="220C5E"/>
                </a:buClr>
                <a:buFont typeface="Arial" pitchFamily="34" charset="0"/>
                <a:buChar char="&gt;"/>
                <a:defRPr sz="1200">
                  <a:solidFill>
                    <a:srgbClr val="5F5E62"/>
                  </a:solidFill>
                  <a:latin typeface="Arial" pitchFamily="34" charset="0"/>
                  <a:ea typeface="MS PGothic" pitchFamily="34" charset="-128"/>
                </a:defRPr>
              </a:lvl5pPr>
              <a:lvl6pPr marL="2676525" indent="-282575" eaLnBrk="0" fontAlgn="base" hangingPunct="0">
                <a:spcBef>
                  <a:spcPct val="25000"/>
                </a:spcBef>
                <a:spcAft>
                  <a:spcPct val="10000"/>
                </a:spcAft>
                <a:buClr>
                  <a:srgbClr val="220C5E"/>
                </a:buClr>
                <a:buFont typeface="Arial" pitchFamily="34" charset="0"/>
                <a:buChar char="&gt;"/>
                <a:defRPr sz="1200">
                  <a:solidFill>
                    <a:srgbClr val="5F5E62"/>
                  </a:solidFill>
                  <a:latin typeface="Arial" pitchFamily="34" charset="0"/>
                  <a:ea typeface="MS PGothic" pitchFamily="34" charset="-128"/>
                </a:defRPr>
              </a:lvl6pPr>
              <a:lvl7pPr marL="3133725" indent="-282575" eaLnBrk="0" fontAlgn="base" hangingPunct="0">
                <a:spcBef>
                  <a:spcPct val="25000"/>
                </a:spcBef>
                <a:spcAft>
                  <a:spcPct val="10000"/>
                </a:spcAft>
                <a:buClr>
                  <a:srgbClr val="220C5E"/>
                </a:buClr>
                <a:buFont typeface="Arial" pitchFamily="34" charset="0"/>
                <a:buChar char="&gt;"/>
                <a:defRPr sz="1200">
                  <a:solidFill>
                    <a:srgbClr val="5F5E62"/>
                  </a:solidFill>
                  <a:latin typeface="Arial" pitchFamily="34" charset="0"/>
                  <a:ea typeface="MS PGothic" pitchFamily="34" charset="-128"/>
                </a:defRPr>
              </a:lvl7pPr>
              <a:lvl8pPr marL="3590925" indent="-282575" eaLnBrk="0" fontAlgn="base" hangingPunct="0">
                <a:spcBef>
                  <a:spcPct val="25000"/>
                </a:spcBef>
                <a:spcAft>
                  <a:spcPct val="10000"/>
                </a:spcAft>
                <a:buClr>
                  <a:srgbClr val="220C5E"/>
                </a:buClr>
                <a:buFont typeface="Arial" pitchFamily="34" charset="0"/>
                <a:buChar char="&gt;"/>
                <a:defRPr sz="1200">
                  <a:solidFill>
                    <a:srgbClr val="5F5E62"/>
                  </a:solidFill>
                  <a:latin typeface="Arial" pitchFamily="34" charset="0"/>
                  <a:ea typeface="MS PGothic" pitchFamily="34" charset="-128"/>
                </a:defRPr>
              </a:lvl8pPr>
              <a:lvl9pPr marL="4048125" indent="-282575" eaLnBrk="0" fontAlgn="base" hangingPunct="0">
                <a:spcBef>
                  <a:spcPct val="25000"/>
                </a:spcBef>
                <a:spcAft>
                  <a:spcPct val="10000"/>
                </a:spcAft>
                <a:buClr>
                  <a:srgbClr val="220C5E"/>
                </a:buClr>
                <a:buFont typeface="Arial" pitchFamily="34" charset="0"/>
                <a:buChar char="&gt;"/>
                <a:defRPr sz="1200">
                  <a:solidFill>
                    <a:srgbClr val="5F5E62"/>
                  </a:solidFill>
                  <a:latin typeface="Arial" pitchFamily="34" charset="0"/>
                  <a:ea typeface="MS PGothic" pitchFamily="34" charset="-128"/>
                </a:defRPr>
              </a:lvl9pPr>
            </a:lstStyle>
            <a:p>
              <a:pPr algn="ctr" eaLnBrk="1" hangingPunct="1">
                <a:spcBef>
                  <a:spcPct val="0"/>
                </a:spcBef>
                <a:buClrTx/>
                <a:buFontTx/>
                <a:buNone/>
              </a:pPr>
              <a:endParaRPr lang="ru-RU" altLang="ru-RU" sz="1800">
                <a:solidFill>
                  <a:schemeClr val="tx1"/>
                </a:solidFill>
              </a:endParaRPr>
            </a:p>
          </p:txBody>
        </p:sp>
      </p:grpSp>
      <p:pic>
        <p:nvPicPr>
          <p:cNvPr id="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9678" y="1490568"/>
            <a:ext cx="1237800" cy="165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37</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417412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43928" y="116632"/>
            <a:ext cx="7992888"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Raman </a:t>
            </a:r>
            <a:r>
              <a:rPr lang="en-US" sz="2400" b="1" dirty="0" smtClean="0">
                <a:latin typeface="Arial" panose="020B0604020202020204" pitchFamily="34" charset="0"/>
                <a:cs typeface="Arial" panose="020B0604020202020204" pitchFamily="34" charset="0"/>
              </a:rPr>
              <a:t>spectrometer as an diagnostic tool </a:t>
            </a:r>
            <a:endParaRPr lang="ru-RU" sz="2400" dirty="0">
              <a:latin typeface="Arial" panose="020B0604020202020204" pitchFamily="34" charset="0"/>
              <a:cs typeface="Arial" panose="020B0604020202020204" pitchFamily="34" charset="0"/>
            </a:endParaRPr>
          </a:p>
        </p:txBody>
      </p:sp>
      <p:sp>
        <p:nvSpPr>
          <p:cNvPr id="6" name="Прямоугольник 5"/>
          <p:cNvSpPr/>
          <p:nvPr/>
        </p:nvSpPr>
        <p:spPr>
          <a:xfrm>
            <a:off x="1247292" y="567845"/>
            <a:ext cx="6120680" cy="338554"/>
          </a:xfrm>
          <a:prstGeom prst="rect">
            <a:avLst/>
          </a:prstGeom>
          <a:solidFill>
            <a:schemeClr val="bg1"/>
          </a:solidFill>
        </p:spPr>
        <p:txBody>
          <a:bodyPr wrap="square">
            <a:spAutoFit/>
          </a:bodyPr>
          <a:lstStyle/>
          <a:p>
            <a:pPr algn="ctr"/>
            <a:r>
              <a:rPr lang="en-US" sz="1600" b="1" i="1" u="sng" dirty="0" smtClean="0">
                <a:latin typeface="Arial" panose="020B0604020202020204" pitchFamily="34" charset="0"/>
                <a:cs typeface="Arial" panose="020B0604020202020204" pitchFamily="34" charset="0"/>
              </a:rPr>
              <a:t>Institute </a:t>
            </a:r>
            <a:r>
              <a:rPr lang="en-US" sz="1600" b="1" i="1" u="sng" dirty="0">
                <a:latin typeface="Arial" panose="020B0604020202020204" pitchFamily="34" charset="0"/>
                <a:cs typeface="Arial" panose="020B0604020202020204" pitchFamily="34" charset="0"/>
              </a:rPr>
              <a:t>of Physiology, NAS </a:t>
            </a:r>
            <a:r>
              <a:rPr lang="en-US" sz="1600" b="1" i="1" u="sng" dirty="0" smtClean="0">
                <a:latin typeface="Arial" panose="020B0604020202020204" pitchFamily="34" charset="0"/>
                <a:cs typeface="Arial" panose="020B0604020202020204" pitchFamily="34" charset="0"/>
              </a:rPr>
              <a:t>Rep. of Belarus</a:t>
            </a:r>
            <a:endParaRPr lang="en-US" sz="1600" b="1" i="1" u="sng" dirty="0">
              <a:latin typeface="Arial" panose="020B0604020202020204" pitchFamily="34" charset="0"/>
              <a:cs typeface="Arial" panose="020B0604020202020204" pitchFamily="34" charset="0"/>
            </a:endParaRPr>
          </a:p>
        </p:txBody>
      </p:sp>
      <p:sp>
        <p:nvSpPr>
          <p:cNvPr id="7" name="Rectangle 3"/>
          <p:cNvSpPr>
            <a:spLocks noChangeArrowheads="1"/>
          </p:cNvSpPr>
          <p:nvPr/>
        </p:nvSpPr>
        <p:spPr bwMode="auto">
          <a:xfrm>
            <a:off x="-108012" y="1052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728" y="923111"/>
            <a:ext cx="3826482" cy="2736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14058" y="3686182"/>
            <a:ext cx="4032448"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The comparison of Raman </a:t>
            </a:r>
            <a:r>
              <a:rPr lang="en-US" sz="1600" i="1" dirty="0" smtClean="0">
                <a:latin typeface="Arial" panose="020B0604020202020204" pitchFamily="34" charset="0"/>
                <a:cs typeface="Arial" panose="020B0604020202020204" pitchFamily="34" charset="0"/>
              </a:rPr>
              <a:t>spectra </a:t>
            </a:r>
            <a:r>
              <a:rPr lang="en-US" sz="1600" i="1" dirty="0">
                <a:latin typeface="Arial" panose="020B0604020202020204" pitchFamily="34" charset="0"/>
                <a:cs typeface="Arial" panose="020B0604020202020204" pitchFamily="34" charset="0"/>
              </a:rPr>
              <a:t>of rat’s </a:t>
            </a:r>
            <a:r>
              <a:rPr lang="en-US" sz="1600" i="1" dirty="0" smtClean="0">
                <a:latin typeface="Arial" panose="020B0604020202020204" pitchFamily="34" charset="0"/>
                <a:cs typeface="Arial" panose="020B0604020202020204" pitchFamily="34" charset="0"/>
              </a:rPr>
              <a:t>SC (stem cells) and </a:t>
            </a:r>
            <a:r>
              <a:rPr lang="en-US" sz="1600" i="1" dirty="0">
                <a:latin typeface="Arial" panose="020B0604020202020204" pitchFamily="34" charset="0"/>
                <a:cs typeface="Arial" panose="020B0604020202020204" pitchFamily="34" charset="0"/>
              </a:rPr>
              <a:t>C6 glioma cells.</a:t>
            </a:r>
            <a:endParaRPr lang="ru-RU" sz="1600" dirty="0">
              <a:latin typeface="Arial" panose="020B0604020202020204" pitchFamily="34" charset="0"/>
              <a:cs typeface="Arial" panose="020B0604020202020204" pitchFamily="34" charset="0"/>
            </a:endParaRPr>
          </a:p>
        </p:txBody>
      </p:sp>
      <p:sp>
        <p:nvSpPr>
          <p:cNvPr id="10" name="TextBox 9"/>
          <p:cNvSpPr txBox="1"/>
          <p:nvPr/>
        </p:nvSpPr>
        <p:spPr>
          <a:xfrm>
            <a:off x="3635896" y="6406238"/>
            <a:ext cx="5202450" cy="276999"/>
          </a:xfrm>
          <a:prstGeom prst="rect">
            <a:avLst/>
          </a:prstGeom>
          <a:solidFill>
            <a:schemeClr val="bg1"/>
          </a:solidFill>
        </p:spPr>
        <p:txBody>
          <a:bodyPr wrap="none" rtlCol="0">
            <a:spAutoFit/>
          </a:bodyPr>
          <a:lstStyle/>
          <a:p>
            <a:r>
              <a:rPr lang="en-US" sz="1200" b="1" i="1" dirty="0" err="1">
                <a:latin typeface="Arial" panose="020B0604020202020204" pitchFamily="34" charset="0"/>
                <a:cs typeface="Arial" panose="020B0604020202020204" pitchFamily="34" charset="0"/>
              </a:rPr>
              <a:t>Kulchitsky</a:t>
            </a:r>
            <a:r>
              <a:rPr lang="en-US" sz="1200" b="1" i="1" dirty="0">
                <a:latin typeface="Arial" panose="020B0604020202020204" pitchFamily="34" charset="0"/>
                <a:cs typeface="Arial" panose="020B0604020202020204" pitchFamily="34" charset="0"/>
              </a:rPr>
              <a:t> V.A., </a:t>
            </a:r>
            <a:r>
              <a:rPr lang="en-US" sz="1200" b="1" i="1" dirty="0" err="1">
                <a:latin typeface="Arial" panose="020B0604020202020204" pitchFamily="34" charset="0"/>
                <a:cs typeface="Arial" panose="020B0604020202020204" pitchFamily="34" charset="0"/>
              </a:rPr>
              <a:t>Arzumanyan</a:t>
            </a:r>
            <a:r>
              <a:rPr lang="en-US" sz="1200" b="1" i="1" dirty="0">
                <a:latin typeface="Arial" panose="020B0604020202020204" pitchFamily="34" charset="0"/>
                <a:cs typeface="Arial" panose="020B0604020202020204" pitchFamily="34" charset="0"/>
              </a:rPr>
              <a:t> G.M., </a:t>
            </a:r>
            <a:r>
              <a:rPr lang="en-US" sz="1200" b="1" i="1" dirty="0" smtClean="0">
                <a:latin typeface="Arial" panose="020B0604020202020204" pitchFamily="34" charset="0"/>
                <a:cs typeface="Arial" panose="020B0604020202020204" pitchFamily="34" charset="0"/>
              </a:rPr>
              <a:t>et </a:t>
            </a:r>
            <a:r>
              <a:rPr lang="en-US" sz="1200" b="1" i="1" dirty="0">
                <a:latin typeface="Arial" panose="020B0604020202020204" pitchFamily="34" charset="0"/>
                <a:cs typeface="Arial" panose="020B0604020202020204" pitchFamily="34" charset="0"/>
              </a:rPr>
              <a:t>al.// JSCRT</a:t>
            </a:r>
            <a:r>
              <a:rPr lang="ru-RU" sz="1200" b="1" i="1" dirty="0">
                <a:latin typeface="Arial" panose="020B0604020202020204" pitchFamily="34" charset="0"/>
                <a:cs typeface="Arial" panose="020B0604020202020204" pitchFamily="34" charset="0"/>
              </a:rPr>
              <a:t>, </a:t>
            </a:r>
            <a:r>
              <a:rPr lang="en-US" sz="1200" b="1" i="1" dirty="0">
                <a:latin typeface="Arial" panose="020B0604020202020204" pitchFamily="34" charset="0"/>
                <a:cs typeface="Arial" panose="020B0604020202020204" pitchFamily="34" charset="0"/>
              </a:rPr>
              <a:t>Vol</a:t>
            </a:r>
            <a:r>
              <a:rPr lang="ru-RU" sz="1200" b="1" i="1" dirty="0">
                <a:latin typeface="Arial" panose="020B0604020202020204" pitchFamily="34" charset="0"/>
                <a:cs typeface="Arial" panose="020B0604020202020204" pitchFamily="34" charset="0"/>
              </a:rPr>
              <a:t> 1(1), </a:t>
            </a:r>
            <a:r>
              <a:rPr lang="en-US" sz="1200" b="1" i="1" dirty="0">
                <a:latin typeface="Arial" panose="020B0604020202020204" pitchFamily="34" charset="0"/>
                <a:cs typeface="Arial" panose="020B0604020202020204" pitchFamily="34" charset="0"/>
              </a:rPr>
              <a:t>Dec</a:t>
            </a:r>
            <a:r>
              <a:rPr lang="ru-RU" sz="1200" b="1" i="1" dirty="0">
                <a:latin typeface="Arial" panose="020B0604020202020204" pitchFamily="34" charset="0"/>
                <a:cs typeface="Arial" panose="020B0604020202020204" pitchFamily="34" charset="0"/>
              </a:rPr>
              <a:t>. 2016 </a:t>
            </a:r>
            <a:endParaRPr lang="ru-RU" sz="1200" b="1" dirty="0">
              <a:latin typeface="Arial" panose="020B0604020202020204" pitchFamily="34" charset="0"/>
              <a:cs typeface="Arial" panose="020B0604020202020204" pitchFamily="34" charset="0"/>
            </a:endParaRPr>
          </a:p>
        </p:txBody>
      </p:sp>
      <p:sp>
        <p:nvSpPr>
          <p:cNvPr id="11" name="TextBox 10"/>
          <p:cNvSpPr txBox="1"/>
          <p:nvPr/>
        </p:nvSpPr>
        <p:spPr>
          <a:xfrm>
            <a:off x="4690666" y="3704238"/>
            <a:ext cx="3568606" cy="584775"/>
          </a:xfrm>
          <a:prstGeom prst="rect">
            <a:avLst/>
          </a:prstGeom>
          <a:noFill/>
        </p:spPr>
        <p:txBody>
          <a:bodyPr wrap="none" rtlCol="0">
            <a:spAutoFit/>
          </a:bodyPr>
          <a:lstStyle/>
          <a:p>
            <a:pPr algn="ctr"/>
            <a:r>
              <a:rPr lang="en-US" sz="1600" i="1" dirty="0">
                <a:latin typeface="Arial" panose="020B0604020202020204" pitchFamily="34" charset="0"/>
                <a:cs typeface="Arial" panose="020B0604020202020204" pitchFamily="34" charset="0"/>
              </a:rPr>
              <a:t>Microphotographs and CARS images</a:t>
            </a:r>
          </a:p>
          <a:p>
            <a:pPr algn="ctr"/>
            <a:r>
              <a:rPr lang="en-US" sz="1600" i="1" dirty="0">
                <a:latin typeface="Arial" panose="020B0604020202020204" pitchFamily="34" charset="0"/>
                <a:cs typeface="Arial" panose="020B0604020202020204" pitchFamily="34" charset="0"/>
              </a:rPr>
              <a:t>MSC and C6 glioma cells</a:t>
            </a:r>
            <a:endParaRPr lang="ru-RU" sz="1600" i="1" dirty="0">
              <a:latin typeface="Arial" panose="020B0604020202020204" pitchFamily="34" charset="0"/>
              <a:cs typeface="Arial" panose="020B0604020202020204" pitchFamily="34" charset="0"/>
            </a:endParaRPr>
          </a:p>
        </p:txBody>
      </p:sp>
      <p:sp>
        <p:nvSpPr>
          <p:cNvPr id="12" name="TextBox 11"/>
          <p:cNvSpPr txBox="1"/>
          <p:nvPr/>
        </p:nvSpPr>
        <p:spPr>
          <a:xfrm>
            <a:off x="211077" y="4360807"/>
            <a:ext cx="8744638" cy="1865126"/>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Raman spectroscopy revealed a striking similarity of scattering spectra from rat’s </a:t>
            </a:r>
            <a:r>
              <a:rPr lang="en-US" sz="1600" b="1" dirty="0" smtClean="0">
                <a:latin typeface="Arial" panose="020B0604020202020204" pitchFamily="34" charset="0"/>
                <a:cs typeface="Arial" panose="020B0604020202020204" pitchFamily="34" charset="0"/>
              </a:rPr>
              <a:t> SC (stem cells) </a:t>
            </a:r>
            <a:r>
              <a:rPr lang="en-US" sz="1600" b="1" dirty="0">
                <a:latin typeface="Arial" panose="020B0604020202020204" pitchFamily="34" charset="0"/>
                <a:cs typeface="Arial" panose="020B0604020202020204" pitchFamily="34" charset="0"/>
              </a:rPr>
              <a:t>and C6 glioma </a:t>
            </a:r>
            <a:r>
              <a:rPr lang="en-US" sz="1600" b="1" dirty="0" smtClean="0">
                <a:latin typeface="Arial" panose="020B0604020202020204" pitchFamily="34" charset="0"/>
                <a:cs typeface="Arial" panose="020B0604020202020204" pitchFamily="34" charset="0"/>
              </a:rPr>
              <a:t>cells (nearly </a:t>
            </a:r>
            <a:r>
              <a:rPr lang="en-US" sz="1600" b="1" dirty="0">
                <a:latin typeface="Arial" panose="020B0604020202020204" pitchFamily="34" charset="0"/>
                <a:cs typeface="Arial" panose="020B0604020202020204" pitchFamily="34" charset="0"/>
              </a:rPr>
              <a:t>identical “fingerprints</a:t>
            </a:r>
            <a:r>
              <a:rPr lang="en-US" sz="1600" b="1" dirty="0" smtClean="0">
                <a:latin typeface="Arial" panose="020B0604020202020204" pitchFamily="34" charset="0"/>
                <a:cs typeface="Arial" panose="020B0604020202020204" pitchFamily="34" charset="0"/>
              </a:rPr>
              <a:t>”). </a:t>
            </a:r>
          </a:p>
          <a:p>
            <a:pPr marL="285750" indent="-285750">
              <a:lnSpc>
                <a:spcPct val="50000"/>
              </a:lnSpc>
              <a:buFont typeface="Wingdings" panose="05000000000000000000" pitchFamily="2" charset="2"/>
              <a:buChar char="ü"/>
            </a:pPr>
            <a:endParaRPr lang="en-US" sz="1600" b="1"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1600" b="1" dirty="0" smtClean="0">
                <a:latin typeface="Arial" panose="020B0604020202020204" pitchFamily="34" charset="0"/>
                <a:cs typeface="Arial" panose="020B0604020202020204" pitchFamily="34" charset="0"/>
              </a:rPr>
              <a:t>This </a:t>
            </a:r>
            <a:r>
              <a:rPr lang="en-US" sz="1600" b="1" dirty="0">
                <a:latin typeface="Arial" panose="020B0604020202020204" pitchFamily="34" charset="0"/>
                <a:cs typeface="Arial" panose="020B0604020202020204" pitchFamily="34" charset="0"/>
              </a:rPr>
              <a:t>phenomenon helps to understand the difficulty encountered by immune defense system in tumor-bearing organism, showing one of the ways for tumor cells to escape from protective activity of immune cells</a:t>
            </a:r>
            <a:r>
              <a:rPr lang="en-US" sz="1600" b="1" dirty="0" smtClean="0">
                <a:latin typeface="Arial" panose="020B0604020202020204" pitchFamily="34" charset="0"/>
                <a:cs typeface="Arial" panose="020B0604020202020204" pitchFamily="34" charset="0"/>
              </a:rPr>
              <a:t>.</a:t>
            </a:r>
          </a:p>
          <a:p>
            <a:pPr marL="285750" indent="-285750" algn="just">
              <a:lnSpc>
                <a:spcPct val="70000"/>
              </a:lnSpc>
              <a:buFont typeface="Wingdings" panose="05000000000000000000" pitchFamily="2" charset="2"/>
              <a:buChar char="ü"/>
            </a:pPr>
            <a:endParaRPr lang="en-US"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1600" b="1" u="sng" dirty="0">
                <a:solidFill>
                  <a:srgbClr val="990033"/>
                </a:solidFill>
                <a:latin typeface="Arial" panose="020B0604020202020204" pitchFamily="34" charset="0"/>
                <a:cs typeface="Arial" panose="020B0604020202020204" pitchFamily="34" charset="0"/>
              </a:rPr>
              <a:t>Our results also show a potential pitfalls in the cancer </a:t>
            </a:r>
            <a:r>
              <a:rPr lang="en-US" sz="1600" b="1" u="sng" dirty="0" smtClean="0">
                <a:solidFill>
                  <a:srgbClr val="990033"/>
                </a:solidFill>
                <a:latin typeface="Arial" panose="020B0604020202020204" pitchFamily="34" charset="0"/>
                <a:cs typeface="Arial" panose="020B0604020202020204" pitchFamily="34" charset="0"/>
              </a:rPr>
              <a:t>diagnostics</a:t>
            </a:r>
            <a:r>
              <a:rPr lang="en-US" sz="1600" b="1" dirty="0" smtClean="0">
                <a:latin typeface="Arial" panose="020B0604020202020204" pitchFamily="34" charset="0"/>
                <a:cs typeface="Arial" panose="020B0604020202020204" pitchFamily="34" charset="0"/>
              </a:rPr>
              <a:t>.</a:t>
            </a:r>
            <a:endParaRPr lang="ru-RU" sz="1600" b="1" dirty="0">
              <a:latin typeface="Arial" panose="020B0604020202020204" pitchFamily="34" charset="0"/>
              <a:cs typeface="Arial" panose="020B0604020202020204" pitchFamily="34" charset="0"/>
            </a:endParaRPr>
          </a:p>
        </p:txBody>
      </p:sp>
      <p:sp>
        <p:nvSpPr>
          <p:cNvPr id="13" name="Скругленный прямоугольник 12"/>
          <p:cNvSpPr/>
          <p:nvPr/>
        </p:nvSpPr>
        <p:spPr>
          <a:xfrm>
            <a:off x="107504" y="4289013"/>
            <a:ext cx="8839101"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107504" y="6237312"/>
            <a:ext cx="8839101"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097" name="Picture 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1" y="906562"/>
            <a:ext cx="3930963" cy="276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38</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06008697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2708920"/>
            <a:ext cx="9108504" cy="707886"/>
          </a:xfrm>
          <a:prstGeom prst="rect">
            <a:avLst/>
          </a:prstGeom>
          <a:noFill/>
          <a:ln>
            <a:noFill/>
          </a:ln>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Raman spectrum </a:t>
            </a:r>
            <a:r>
              <a:rPr lang="en-US" sz="2000" b="1" dirty="0">
                <a:solidFill>
                  <a:prstClr val="black"/>
                </a:solidFill>
                <a:latin typeface="Arial" panose="020B0604020202020204" pitchFamily="34" charset="0"/>
                <a:cs typeface="Arial" panose="020B0604020202020204" pitchFamily="34" charset="0"/>
              </a:rPr>
              <a:t>of Murchison meteorite and </a:t>
            </a:r>
            <a:r>
              <a:rPr lang="en-US" sz="2000" b="1" dirty="0" smtClean="0">
                <a:solidFill>
                  <a:prstClr val="black"/>
                </a:solidFill>
                <a:latin typeface="Arial" panose="020B0604020202020204" pitchFamily="34" charset="0"/>
                <a:cs typeface="Arial" panose="020B0604020202020204" pitchFamily="34" charset="0"/>
              </a:rPr>
              <a:t>mapping of the </a:t>
            </a:r>
            <a:r>
              <a:rPr lang="en-US" sz="2000" b="1" dirty="0" err="1" smtClean="0">
                <a:solidFill>
                  <a:prstClr val="black"/>
                </a:solidFill>
                <a:latin typeface="Arial" panose="020B0604020202020204" pitchFamily="34" charset="0"/>
                <a:cs typeface="Arial" panose="020B0604020202020204" pitchFamily="34" charset="0"/>
              </a:rPr>
              <a:t>lonsdaleite</a:t>
            </a:r>
            <a:r>
              <a:rPr lang="en-US" sz="2000" b="1" dirty="0" smtClean="0">
                <a:solidFill>
                  <a:prstClr val="black"/>
                </a:solidFill>
                <a:latin typeface="Arial" panose="020B0604020202020204" pitchFamily="34" charset="0"/>
                <a:cs typeface="Arial" panose="020B0604020202020204" pitchFamily="34" charset="0"/>
              </a:rPr>
              <a:t> (badly deformed diamonds) Raman band </a:t>
            </a:r>
          </a:p>
        </p:txBody>
      </p:sp>
      <p:pic>
        <p:nvPicPr>
          <p:cNvPr id="2" name="Рисунок 1"/>
          <p:cNvPicPr>
            <a:picLocks noChangeAspect="1"/>
          </p:cNvPicPr>
          <p:nvPr/>
        </p:nvPicPr>
        <p:blipFill>
          <a:blip r:embed="rId4"/>
          <a:stretch>
            <a:fillRect/>
          </a:stretch>
        </p:blipFill>
        <p:spPr>
          <a:xfrm>
            <a:off x="4139952" y="548680"/>
            <a:ext cx="2088232" cy="2088232"/>
          </a:xfrm>
          <a:prstGeom prst="rect">
            <a:avLst/>
          </a:prstGeom>
          <a:ln>
            <a:solidFill>
              <a:schemeClr val="tx1"/>
            </a:solidFill>
          </a:ln>
        </p:spPr>
      </p:pic>
      <p:pic>
        <p:nvPicPr>
          <p:cNvPr id="7" name="Рисунок 6"/>
          <p:cNvPicPr>
            <a:picLocks noChangeAspect="1"/>
          </p:cNvPicPr>
          <p:nvPr/>
        </p:nvPicPr>
        <p:blipFill>
          <a:blip r:embed="rId5"/>
          <a:stretch>
            <a:fillRect/>
          </a:stretch>
        </p:blipFill>
        <p:spPr>
          <a:xfrm>
            <a:off x="6444208" y="561633"/>
            <a:ext cx="2340946" cy="2075279"/>
          </a:xfrm>
          <a:prstGeom prst="rect">
            <a:avLst/>
          </a:prstGeom>
          <a:ln>
            <a:solidFill>
              <a:schemeClr val="tx1"/>
            </a:solidFill>
          </a:ln>
        </p:spPr>
      </p:pic>
      <p:graphicFrame>
        <p:nvGraphicFramePr>
          <p:cNvPr id="8" name="Объект 7"/>
          <p:cNvGraphicFramePr>
            <a:graphicFrameLocks noChangeAspect="1"/>
          </p:cNvGraphicFramePr>
          <p:nvPr>
            <p:extLst>
              <p:ext uri="{D42A27DB-BD31-4B8C-83A1-F6EECF244321}">
                <p14:modId xmlns:p14="http://schemas.microsoft.com/office/powerpoint/2010/main" val="701408249"/>
              </p:ext>
            </p:extLst>
          </p:nvPr>
        </p:nvGraphicFramePr>
        <p:xfrm>
          <a:off x="296818" y="548680"/>
          <a:ext cx="3696227" cy="2165817"/>
        </p:xfrm>
        <a:graphic>
          <a:graphicData uri="http://schemas.openxmlformats.org/presentationml/2006/ole">
            <mc:AlternateContent xmlns:mc="http://schemas.openxmlformats.org/markup-compatibility/2006">
              <mc:Choice xmlns:v="urn:schemas-microsoft-com:vml" Requires="v">
                <p:oleObj spid="_x0000_s41086"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296818" y="548680"/>
                        <a:ext cx="3696227" cy="2165817"/>
                      </a:xfrm>
                      <a:prstGeom prst="rect">
                        <a:avLst/>
                      </a:prstGeom>
                      <a:ln>
                        <a:solidFill>
                          <a:schemeClr val="tx1"/>
                        </a:solidFill>
                      </a:ln>
                    </p:spPr>
                  </p:pic>
                </p:oleObj>
              </mc:Fallback>
            </mc:AlternateContent>
          </a:graphicData>
        </a:graphic>
      </p:graphicFrame>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439" y="4338606"/>
            <a:ext cx="3862404" cy="217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7568" y="3645024"/>
            <a:ext cx="4068888" cy="228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1" name="Picture 11" descr="Картинки по запросу метеорит мерчисон">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35696" y="908720"/>
            <a:ext cx="1008112" cy="675435"/>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0" y="0"/>
            <a:ext cx="9144000" cy="415498"/>
          </a:xfrm>
          <a:prstGeom prst="rect">
            <a:avLst/>
          </a:prstGeom>
          <a:solidFill>
            <a:schemeClr val="bg1"/>
          </a:solidFill>
        </p:spPr>
        <p:txBody>
          <a:bodyPr wrap="square">
            <a:spAutoFit/>
          </a:bodyPr>
          <a:lstStyle/>
          <a:p>
            <a:pPr algn="ctr"/>
            <a:r>
              <a:rPr lang="en-US" sz="2100" b="1" u="sng" dirty="0" smtClean="0">
                <a:solidFill>
                  <a:schemeClr val="tx2">
                    <a:lumMod val="75000"/>
                  </a:schemeClr>
                </a:solidFill>
                <a:latin typeface="Arial" panose="020B0604020202020204" pitchFamily="34" charset="0"/>
                <a:cs typeface="Arial" panose="020B0604020202020204" pitchFamily="34" charset="0"/>
              </a:rPr>
              <a:t>Raman study of meteorites: </a:t>
            </a:r>
            <a:r>
              <a:rPr lang="en-US" sz="2100" b="1" u="sng" dirty="0">
                <a:solidFill>
                  <a:schemeClr val="tx2">
                    <a:lumMod val="75000"/>
                  </a:schemeClr>
                </a:solidFill>
                <a:latin typeface="Arial" panose="020B0604020202020204" pitchFamily="34" charset="0"/>
                <a:cs typeface="Arial" panose="020B0604020202020204" pitchFamily="34" charset="0"/>
              </a:rPr>
              <a:t>Murchison </a:t>
            </a:r>
            <a:r>
              <a:rPr lang="en-US" sz="2100" b="1" u="sng" dirty="0" smtClean="0">
                <a:solidFill>
                  <a:schemeClr val="tx2">
                    <a:lumMod val="75000"/>
                  </a:schemeClr>
                </a:solidFill>
                <a:latin typeface="Arial" panose="020B0604020202020204" pitchFamily="34" charset="0"/>
                <a:cs typeface="Arial" panose="020B0604020202020204" pitchFamily="34" charset="0"/>
              </a:rPr>
              <a:t>and </a:t>
            </a:r>
            <a:r>
              <a:rPr lang="en-US" sz="2100" b="1" u="sng" dirty="0" err="1" smtClean="0">
                <a:solidFill>
                  <a:schemeClr val="tx2">
                    <a:lumMod val="75000"/>
                  </a:schemeClr>
                </a:solidFill>
                <a:latin typeface="Arial" panose="020B0604020202020204" pitchFamily="34" charset="0"/>
                <a:cs typeface="Arial" panose="020B0604020202020204" pitchFamily="34" charset="0"/>
              </a:rPr>
              <a:t>Polonnaruwa</a:t>
            </a:r>
            <a:r>
              <a:rPr lang="en-US" sz="2100" b="1" u="sng" dirty="0" smtClean="0">
                <a:solidFill>
                  <a:schemeClr val="tx2">
                    <a:lumMod val="75000"/>
                  </a:schemeClr>
                </a:solidFill>
                <a:latin typeface="Arial" panose="020B0604020202020204" pitchFamily="34" charset="0"/>
                <a:cs typeface="Arial" panose="020B0604020202020204" pitchFamily="34" charset="0"/>
              </a:rPr>
              <a:t> meteorites</a:t>
            </a:r>
            <a:endParaRPr lang="en-US" sz="2100" b="1" u="sng" dirty="0">
              <a:solidFill>
                <a:schemeClr val="tx2">
                  <a:lumMod val="75000"/>
                </a:schemeClr>
              </a:solidFill>
              <a:latin typeface="Arial" panose="020B0604020202020204" pitchFamily="34" charset="0"/>
              <a:cs typeface="Arial" panose="020B0604020202020204" pitchFamily="34" charset="0"/>
            </a:endParaRPr>
          </a:p>
        </p:txBody>
      </p:sp>
      <p:sp>
        <p:nvSpPr>
          <p:cNvPr id="23" name="Скругленный прямоугольник 22"/>
          <p:cNvSpPr/>
          <p:nvPr/>
        </p:nvSpPr>
        <p:spPr>
          <a:xfrm>
            <a:off x="35568" y="3439172"/>
            <a:ext cx="91440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161912" y="3484891"/>
            <a:ext cx="4355680" cy="830997"/>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Diatoms (</a:t>
            </a:r>
            <a:r>
              <a:rPr lang="en-US" sz="2400" b="1" dirty="0">
                <a:latin typeface="Arial" panose="020B0604020202020204" pitchFamily="34" charset="0"/>
                <a:cs typeface="Arial" panose="020B0604020202020204" pitchFamily="34" charset="0"/>
              </a:rPr>
              <a:t>unicellular algae) </a:t>
            </a:r>
            <a:endParaRPr lang="en-US" sz="2400" b="1" dirty="0" smtClean="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from </a:t>
            </a:r>
            <a:r>
              <a:rPr lang="en-US" sz="2400" b="1" dirty="0" err="1" smtClean="0">
                <a:latin typeface="Arial" panose="020B0604020202020204" pitchFamily="34" charset="0"/>
                <a:cs typeface="Arial" panose="020B0604020202020204" pitchFamily="34" charset="0"/>
              </a:rPr>
              <a:t>Polonnaruwa</a:t>
            </a:r>
            <a:r>
              <a:rPr lang="en-US" sz="2400" b="1" dirty="0" smtClean="0">
                <a:latin typeface="Arial" panose="020B0604020202020204" pitchFamily="34" charset="0"/>
                <a:cs typeface="Arial" panose="020B0604020202020204" pitchFamily="34" charset="0"/>
              </a:rPr>
              <a:t> meteorite</a:t>
            </a:r>
            <a:endParaRPr lang="ru-RU" sz="2400" b="1" dirty="0">
              <a:latin typeface="Arial" panose="020B0604020202020204" pitchFamily="34" charset="0"/>
              <a:cs typeface="Arial" panose="020B0604020202020204" pitchFamily="34" charset="0"/>
            </a:endParaRPr>
          </a:p>
        </p:txBody>
      </p:sp>
      <p:sp>
        <p:nvSpPr>
          <p:cNvPr id="39" name="TextBox 38"/>
          <p:cNvSpPr txBox="1"/>
          <p:nvPr/>
        </p:nvSpPr>
        <p:spPr>
          <a:xfrm>
            <a:off x="1907704" y="467380"/>
            <a:ext cx="2177199" cy="369332"/>
          </a:xfrm>
          <a:prstGeom prst="rect">
            <a:avLst/>
          </a:prstGeom>
          <a:noFill/>
        </p:spPr>
        <p:txBody>
          <a:bodyPr wrap="none" rtlCol="0">
            <a:spAutoFit/>
          </a:bodyPr>
          <a:lstStyle/>
          <a:p>
            <a:r>
              <a:rPr lang="en-US" sz="1400" b="1" dirty="0" err="1">
                <a:solidFill>
                  <a:prstClr val="black"/>
                </a:solidFill>
                <a:latin typeface="Arial" panose="020B0604020202020204" pitchFamily="34" charset="0"/>
                <a:cs typeface="Arial" panose="020B0604020202020204" pitchFamily="34" charset="0"/>
              </a:rPr>
              <a:t>Lonsdaleite</a:t>
            </a:r>
            <a:r>
              <a:rPr lang="ru-RU" sz="1400" b="1" dirty="0" smtClean="0">
                <a:solidFill>
                  <a:prstClr val="black"/>
                </a:solidFill>
                <a:latin typeface="Arial" panose="020B0604020202020204" pitchFamily="34" charset="0"/>
                <a:cs typeface="Arial" panose="020B0604020202020204" pitchFamily="34" charset="0"/>
              </a:rPr>
              <a:t> (1326 </a:t>
            </a:r>
            <a:r>
              <a:rPr lang="en-US" sz="1400" b="1" dirty="0" smtClean="0">
                <a:solidFill>
                  <a:prstClr val="black"/>
                </a:solidFill>
                <a:latin typeface="Arial" panose="020B0604020202020204" pitchFamily="34" charset="0"/>
                <a:cs typeface="Arial" panose="020B0604020202020204" pitchFamily="34" charset="0"/>
              </a:rPr>
              <a:t>cm</a:t>
            </a:r>
            <a:r>
              <a:rPr lang="ru-RU" sz="1400" b="1" baseline="30000" dirty="0" smtClean="0">
                <a:solidFill>
                  <a:prstClr val="black"/>
                </a:solidFill>
                <a:latin typeface="Arial" panose="020B0604020202020204" pitchFamily="34" charset="0"/>
                <a:cs typeface="Arial" panose="020B0604020202020204" pitchFamily="34" charset="0"/>
              </a:rPr>
              <a:t>-1</a:t>
            </a:r>
            <a:r>
              <a:rPr lang="ru-RU" b="1" dirty="0" smtClean="0">
                <a:solidFill>
                  <a:prstClr val="black"/>
                </a:solidFill>
                <a:latin typeface="Arial" panose="020B0604020202020204" pitchFamily="34" charset="0"/>
                <a:cs typeface="Arial" panose="020B0604020202020204" pitchFamily="34" charset="0"/>
              </a:rPr>
              <a:t>)</a:t>
            </a:r>
            <a:endParaRPr lang="ru-RU" b="1" dirty="0">
              <a:solidFill>
                <a:prstClr val="black"/>
              </a:solidFill>
              <a:latin typeface="Arial" panose="020B0604020202020204" pitchFamily="34" charset="0"/>
              <a:cs typeface="Arial" panose="020B0604020202020204" pitchFamily="34" charset="0"/>
            </a:endParaRPr>
          </a:p>
        </p:txBody>
      </p:sp>
      <p:cxnSp>
        <p:nvCxnSpPr>
          <p:cNvPr id="40" name="Прямая со стрелкой 39"/>
          <p:cNvCxnSpPr/>
          <p:nvPr/>
        </p:nvCxnSpPr>
        <p:spPr>
          <a:xfrm flipH="1">
            <a:off x="3075440" y="818793"/>
            <a:ext cx="205098" cy="2339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91051" y="5933774"/>
            <a:ext cx="4166526" cy="830997"/>
          </a:xfrm>
          <a:prstGeom prst="rect">
            <a:avLst/>
          </a:prstGeom>
          <a:noFill/>
        </p:spPr>
        <p:txBody>
          <a:bodyPr wrap="none" rtlCol="0">
            <a:spAutoFit/>
          </a:bodyPr>
          <a:lstStyle/>
          <a:p>
            <a:pPr algn="ctr"/>
            <a:r>
              <a:rPr lang="en-US" sz="1600" b="1" dirty="0" smtClean="0">
                <a:latin typeface="Arial" panose="020B0604020202020204" pitchFamily="34" charset="0"/>
                <a:cs typeface="Arial" panose="020B0604020202020204" pitchFamily="34" charset="0"/>
              </a:rPr>
              <a:t>Raman spectrum of diatom indicating on</a:t>
            </a:r>
          </a:p>
          <a:p>
            <a:pPr algn="ctr"/>
            <a:r>
              <a:rPr lang="en-US" sz="1600" b="1" dirty="0">
                <a:latin typeface="Arial" panose="020B0604020202020204" pitchFamily="34" charset="0"/>
                <a:cs typeface="Arial" panose="020B0604020202020204" pitchFamily="34" charset="0"/>
              </a:rPr>
              <a:t>t</a:t>
            </a:r>
            <a:r>
              <a:rPr lang="en-US" sz="1600" b="1" dirty="0" smtClean="0">
                <a:latin typeface="Arial" panose="020B0604020202020204" pitchFamily="34" charset="0"/>
                <a:cs typeface="Arial" panose="020B0604020202020204" pitchFamily="34" charset="0"/>
              </a:rPr>
              <a:t>he presence of Si-H bond at 2100cm</a:t>
            </a:r>
            <a:r>
              <a:rPr lang="en-US" sz="1600" b="1" baseline="30000" dirty="0" smtClean="0">
                <a:latin typeface="Arial" panose="020B0604020202020204" pitchFamily="34" charset="0"/>
                <a:cs typeface="Arial" panose="020B0604020202020204" pitchFamily="34" charset="0"/>
              </a:rPr>
              <a:t>-1 </a:t>
            </a:r>
          </a:p>
          <a:p>
            <a:pPr algn="ctr"/>
            <a:r>
              <a:rPr lang="en-US" sz="1600" b="1" dirty="0" smtClean="0">
                <a:latin typeface="Arial" panose="020B0604020202020204" pitchFamily="34" charset="0"/>
                <a:cs typeface="Arial" panose="020B0604020202020204" pitchFamily="34" charset="0"/>
              </a:rPr>
              <a:t>on the shell of diatom</a:t>
            </a:r>
            <a:endParaRPr lang="ru-RU" sz="1600" b="1" baseline="30000" dirty="0">
              <a:latin typeface="Arial" panose="020B0604020202020204" pitchFamily="34" charset="0"/>
              <a:cs typeface="Arial" panose="020B0604020202020204" pitchFamily="34" charset="0"/>
            </a:endParaRPr>
          </a:p>
        </p:txBody>
      </p:sp>
      <p:sp>
        <p:nvSpPr>
          <p:cNvPr id="16" name="Номер слайда 2"/>
          <p:cNvSpPr txBox="1">
            <a:spLocks/>
          </p:cNvSpPr>
          <p:nvPr/>
        </p:nvSpPr>
        <p:spPr bwMode="auto">
          <a:xfrm>
            <a:off x="8785154" y="628826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39</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4149462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571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90000"/>
              </a:lnSpc>
            </a:pPr>
            <a:r>
              <a:rPr lang="en-GB" sz="2400" b="1" dirty="0" smtClean="0">
                <a:solidFill>
                  <a:prstClr val="black"/>
                </a:solidFill>
                <a:latin typeface="Arial" panose="020B0604020202020204" pitchFamily="34" charset="0"/>
                <a:cs typeface="Arial" panose="020B0604020202020204" pitchFamily="34" charset="0"/>
              </a:rPr>
              <a:t>Place </a:t>
            </a:r>
            <a:r>
              <a:rPr lang="en-GB" sz="2400" b="1" dirty="0">
                <a:solidFill>
                  <a:prstClr val="black"/>
                </a:solidFill>
                <a:latin typeface="Arial" panose="020B0604020202020204" pitchFamily="34" charset="0"/>
                <a:cs typeface="Arial" panose="020B0604020202020204" pitchFamily="34" charset="0"/>
              </a:rPr>
              <a:t>of Raman spectroscopy </a:t>
            </a:r>
            <a:r>
              <a:rPr lang="en-GB" sz="2400" b="1" dirty="0" smtClean="0">
                <a:solidFill>
                  <a:prstClr val="black"/>
                </a:solidFill>
                <a:latin typeface="Arial" panose="020B0604020202020204" pitchFamily="34" charset="0"/>
                <a:cs typeface="Arial" panose="020B0604020202020204" pitchFamily="34" charset="0"/>
              </a:rPr>
              <a:t>among the other                   spectroscopic methods</a:t>
            </a:r>
            <a:endParaRPr lang="ru-RU" sz="2400" dirty="0">
              <a:solidFill>
                <a:prstClr val="black"/>
              </a:solidFill>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3421252" y="3237770"/>
            <a:ext cx="2374884" cy="1127334"/>
          </a:xfrm>
          <a:prstGeom prst="round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solidFill>
                  <a:schemeClr val="bg1"/>
                </a:solidFill>
                <a:latin typeface="Arial" panose="020B0604020202020204" pitchFamily="34" charset="0"/>
                <a:cs typeface="Arial" panose="020B0604020202020204" pitchFamily="34" charset="0"/>
              </a:rPr>
              <a:t>COMMON</a:t>
            </a:r>
          </a:p>
          <a:p>
            <a:pPr algn="ctr"/>
            <a:r>
              <a:rPr lang="en-GB" b="1" dirty="0" smtClean="0">
                <a:solidFill>
                  <a:schemeClr val="bg1"/>
                </a:solidFill>
                <a:latin typeface="Arial" panose="020B0604020202020204" pitchFamily="34" charset="0"/>
                <a:cs typeface="Arial" panose="020B0604020202020204" pitchFamily="34" charset="0"/>
              </a:rPr>
              <a:t>SPECTROSCOP</a:t>
            </a:r>
            <a:r>
              <a:rPr lang="en-US" b="1" dirty="0">
                <a:solidFill>
                  <a:schemeClr val="bg1"/>
                </a:solidFill>
                <a:latin typeface="Arial" panose="020B0604020202020204" pitchFamily="34" charset="0"/>
                <a:cs typeface="Arial" panose="020B0604020202020204" pitchFamily="34" charset="0"/>
              </a:rPr>
              <a:t>IC</a:t>
            </a:r>
            <a:r>
              <a:rPr lang="ru-RU" b="1"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METHODS</a:t>
            </a:r>
            <a:endParaRPr lang="ru-RU" dirty="0">
              <a:solidFill>
                <a:schemeClr val="bg1"/>
              </a:solidFill>
              <a:latin typeface="Arial" panose="020B0604020202020204" pitchFamily="34" charset="0"/>
              <a:cs typeface="Arial" panose="020B0604020202020204" pitchFamily="34" charset="0"/>
            </a:endParaRPr>
          </a:p>
        </p:txBody>
      </p:sp>
      <p:cxnSp>
        <p:nvCxnSpPr>
          <p:cNvPr id="43" name="Прямая со стрелкой 42"/>
          <p:cNvCxnSpPr/>
          <p:nvPr/>
        </p:nvCxnSpPr>
        <p:spPr>
          <a:xfrm flipH="1" flipV="1">
            <a:off x="2920668" y="2564904"/>
            <a:ext cx="576066" cy="720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5796136" y="3789040"/>
            <a:ext cx="432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Скругленный прямоугольник 72"/>
          <p:cNvSpPr/>
          <p:nvPr/>
        </p:nvSpPr>
        <p:spPr>
          <a:xfrm>
            <a:off x="179512" y="877882"/>
            <a:ext cx="2830518" cy="4721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b="1" dirty="0">
                <a:solidFill>
                  <a:prstClr val="black"/>
                </a:solidFill>
                <a:latin typeface="Arial" panose="020B0604020202020204" pitchFamily="34" charset="0"/>
                <a:cs typeface="Arial" panose="020B0604020202020204" pitchFamily="34" charset="0"/>
              </a:rPr>
              <a:t>ϒ</a:t>
            </a:r>
            <a:r>
              <a:rPr lang="en-US" b="1" dirty="0">
                <a:solidFill>
                  <a:prstClr val="black"/>
                </a:solidFill>
                <a:latin typeface="Arial" panose="020B0604020202020204" pitchFamily="34" charset="0"/>
                <a:cs typeface="Arial" panose="020B0604020202020204" pitchFamily="34" charset="0"/>
              </a:rPr>
              <a:t>-rays, </a:t>
            </a:r>
            <a:r>
              <a:rPr lang="en-US" b="1" dirty="0" err="1"/>
              <a:t>Mössbauer</a:t>
            </a:r>
            <a:r>
              <a:rPr lang="en-US" b="1" dirty="0"/>
              <a:t> </a:t>
            </a:r>
            <a:r>
              <a:rPr lang="en-US" b="1" dirty="0" err="1"/>
              <a:t>spect</a:t>
            </a:r>
            <a:r>
              <a:rPr lang="en-US" b="1" dirty="0"/>
              <a:t>.</a:t>
            </a:r>
            <a:endParaRPr lang="ru-RU" b="1" dirty="0">
              <a:solidFill>
                <a:prstClr val="black"/>
              </a:solidFill>
              <a:latin typeface="Arial" panose="020B0604020202020204" pitchFamily="34" charset="0"/>
              <a:cs typeface="Arial" panose="020B0604020202020204" pitchFamily="34" charset="0"/>
            </a:endParaRPr>
          </a:p>
        </p:txBody>
      </p:sp>
      <p:sp>
        <p:nvSpPr>
          <p:cNvPr id="74" name="Скругленный прямоугольник 73"/>
          <p:cNvSpPr/>
          <p:nvPr/>
        </p:nvSpPr>
        <p:spPr>
          <a:xfrm>
            <a:off x="3208700" y="877882"/>
            <a:ext cx="2739135" cy="4721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X-Ray: EXAFS, XANES</a:t>
            </a:r>
            <a:endParaRPr lang="ru-RU" b="1" dirty="0">
              <a:solidFill>
                <a:prstClr val="black"/>
              </a:solidFill>
              <a:latin typeface="Arial" panose="020B0604020202020204" pitchFamily="34" charset="0"/>
              <a:cs typeface="Arial" panose="020B0604020202020204" pitchFamily="34" charset="0"/>
            </a:endParaRPr>
          </a:p>
        </p:txBody>
      </p:sp>
      <p:sp>
        <p:nvSpPr>
          <p:cNvPr id="83" name="Скругленный прямоугольник 82"/>
          <p:cNvSpPr/>
          <p:nvPr/>
        </p:nvSpPr>
        <p:spPr>
          <a:xfrm>
            <a:off x="3299283" y="5020423"/>
            <a:ext cx="2432320" cy="3829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Photoluminescence</a:t>
            </a:r>
            <a:endParaRPr lang="ru-RU" b="1" dirty="0">
              <a:solidFill>
                <a:prstClr val="black"/>
              </a:solidFill>
              <a:latin typeface="Arial" panose="020B0604020202020204" pitchFamily="34" charset="0"/>
              <a:cs typeface="Arial" panose="020B0604020202020204" pitchFamily="34" charset="0"/>
            </a:endParaRPr>
          </a:p>
        </p:txBody>
      </p:sp>
      <p:sp>
        <p:nvSpPr>
          <p:cNvPr id="85" name="Скругленный прямоугольник 84"/>
          <p:cNvSpPr/>
          <p:nvPr/>
        </p:nvSpPr>
        <p:spPr>
          <a:xfrm>
            <a:off x="323528" y="5020423"/>
            <a:ext cx="2341675" cy="3829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EPR (ESR)</a:t>
            </a:r>
            <a:endParaRPr lang="ru-RU" b="1" dirty="0">
              <a:solidFill>
                <a:prstClr val="black"/>
              </a:solidFill>
              <a:latin typeface="Arial" panose="020B0604020202020204" pitchFamily="34" charset="0"/>
              <a:cs typeface="Arial" panose="020B0604020202020204" pitchFamily="34" charset="0"/>
            </a:endParaRPr>
          </a:p>
        </p:txBody>
      </p:sp>
      <p:sp>
        <p:nvSpPr>
          <p:cNvPr id="87" name="Скругленный прямоугольник 86"/>
          <p:cNvSpPr/>
          <p:nvPr/>
        </p:nvSpPr>
        <p:spPr>
          <a:xfrm>
            <a:off x="430125" y="2852912"/>
            <a:ext cx="2341675" cy="4001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NMR</a:t>
            </a:r>
            <a:endParaRPr lang="ru-RU" b="1" dirty="0">
              <a:solidFill>
                <a:prstClr val="black"/>
              </a:solidFill>
              <a:latin typeface="Arial" panose="020B0604020202020204" pitchFamily="34" charset="0"/>
              <a:cs typeface="Arial" panose="020B0604020202020204" pitchFamily="34" charset="0"/>
            </a:endParaRPr>
          </a:p>
        </p:txBody>
      </p:sp>
      <p:cxnSp>
        <p:nvCxnSpPr>
          <p:cNvPr id="59" name="Прямая со стрелкой 58"/>
          <p:cNvCxnSpPr/>
          <p:nvPr/>
        </p:nvCxnSpPr>
        <p:spPr>
          <a:xfrm flipV="1">
            <a:off x="4535157" y="2636912"/>
            <a:ext cx="1" cy="6008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Скругленный прямоугольник 27"/>
          <p:cNvSpPr/>
          <p:nvPr/>
        </p:nvSpPr>
        <p:spPr>
          <a:xfrm>
            <a:off x="3131840" y="1350060"/>
            <a:ext cx="2880319" cy="1286852"/>
          </a:xfrm>
          <a:prstGeom prst="roundRect">
            <a:avLst/>
          </a:prstGeom>
          <a:solidFill>
            <a:srgbClr val="FF7C8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latin typeface="Arial" panose="020B0604020202020204" pitchFamily="34" charset="0"/>
                <a:cs typeface="Arial" panose="020B0604020202020204" pitchFamily="34" charset="0"/>
              </a:rPr>
              <a:t>Inner </a:t>
            </a:r>
            <a:r>
              <a:rPr lang="en-US" sz="1500" b="1" dirty="0" smtClean="0">
                <a:solidFill>
                  <a:srgbClr val="C00000"/>
                </a:solidFill>
                <a:latin typeface="Arial" panose="020B0604020202020204" pitchFamily="34" charset="0"/>
                <a:cs typeface="Arial" panose="020B0604020202020204" pitchFamily="34" charset="0"/>
              </a:rPr>
              <a:t>electrons, </a:t>
            </a:r>
            <a:r>
              <a:rPr lang="ru-RU" sz="1500" b="1" dirty="0">
                <a:solidFill>
                  <a:srgbClr val="C00000"/>
                </a:solidFill>
                <a:latin typeface="Arial" panose="020B0604020202020204" pitchFamily="34" charset="0"/>
                <a:cs typeface="Arial" panose="020B0604020202020204" pitchFamily="34" charset="0"/>
              </a:rPr>
              <a:t>(</a:t>
            </a:r>
            <a:r>
              <a:rPr lang="en-US" sz="1500" b="1" dirty="0">
                <a:solidFill>
                  <a:srgbClr val="C00000"/>
                </a:solidFill>
                <a:latin typeface="Arial" panose="020B0604020202020204" pitchFamily="34" charset="0"/>
                <a:cs typeface="Arial" panose="020B0604020202020204" pitchFamily="34" charset="0"/>
              </a:rPr>
              <a:t>0.1 – </a:t>
            </a:r>
            <a:r>
              <a:rPr lang="en-US" sz="1500" b="1" dirty="0" smtClean="0">
                <a:solidFill>
                  <a:srgbClr val="C00000"/>
                </a:solidFill>
                <a:latin typeface="Arial" panose="020B0604020202020204" pitchFamily="34" charset="0"/>
                <a:cs typeface="Arial" panose="020B0604020202020204" pitchFamily="34" charset="0"/>
              </a:rPr>
              <a:t>100 </a:t>
            </a:r>
            <a:r>
              <a:rPr lang="en-US" sz="1400" b="1" dirty="0" smtClean="0">
                <a:solidFill>
                  <a:srgbClr val="C00000"/>
                </a:solidFill>
                <a:latin typeface="Arial" panose="020B0604020202020204" pitchFamily="34" charset="0"/>
                <a:cs typeface="Arial" panose="020B0604020202020204" pitchFamily="34" charset="0"/>
              </a:rPr>
              <a:t>Å</a:t>
            </a:r>
            <a:r>
              <a:rPr lang="ru-RU" sz="1400" b="1" dirty="0" smtClean="0">
                <a:solidFill>
                  <a:srgbClr val="C00000"/>
                </a:solidFill>
                <a:latin typeface="Arial" panose="020B0604020202020204" pitchFamily="34" charset="0"/>
                <a:cs typeface="Arial" panose="020B0604020202020204" pitchFamily="34" charset="0"/>
              </a:rPr>
              <a:t>)</a:t>
            </a:r>
            <a:endParaRPr lang="en-US" sz="1400" b="1" dirty="0" smtClean="0">
              <a:solidFill>
                <a:srgbClr val="C00000"/>
              </a:solidFill>
              <a:latin typeface="Arial" panose="020B0604020202020204" pitchFamily="34" charset="0"/>
              <a:cs typeface="Arial" panose="020B0604020202020204" pitchFamily="34" charset="0"/>
            </a:endParaRPr>
          </a:p>
          <a:p>
            <a:pPr algn="ctr">
              <a:lnSpc>
                <a:spcPct val="50000"/>
              </a:lnSpc>
            </a:pPr>
            <a:endParaRPr lang="en-US" sz="1400" b="1" dirty="0" smtClean="0">
              <a:solidFill>
                <a:srgbClr val="C00000"/>
              </a:solidFill>
              <a:latin typeface="Arial" panose="020B0604020202020204" pitchFamily="34" charset="0"/>
              <a:cs typeface="Arial" panose="020B0604020202020204" pitchFamily="34" charset="0"/>
            </a:endParaRPr>
          </a:p>
          <a:p>
            <a:pPr algn="ctr">
              <a:lnSpc>
                <a:spcPct val="50000"/>
              </a:lnSpc>
            </a:pPr>
            <a:r>
              <a:rPr lang="en-US" sz="1500" b="1" dirty="0" smtClean="0">
                <a:solidFill>
                  <a:prstClr val="black"/>
                </a:solidFill>
                <a:latin typeface="Arial" panose="020B0604020202020204" pitchFamily="34" charset="0"/>
                <a:cs typeface="Arial" panose="020B0604020202020204" pitchFamily="34" charset="0"/>
              </a:rPr>
              <a:t>X-ray absorption </a:t>
            </a:r>
            <a:r>
              <a:rPr lang="en-US" sz="1500" b="1" dirty="0" err="1" smtClean="0">
                <a:solidFill>
                  <a:prstClr val="black"/>
                </a:solidFill>
                <a:latin typeface="Arial" panose="020B0604020202020204" pitchFamily="34" charset="0"/>
                <a:cs typeface="Arial" panose="020B0604020202020204" pitchFamily="34" charset="0"/>
              </a:rPr>
              <a:t>spectr</a:t>
            </a:r>
            <a:r>
              <a:rPr lang="en-US" sz="1500" b="1" dirty="0" smtClean="0">
                <a:solidFill>
                  <a:prstClr val="black"/>
                </a:solidFill>
                <a:latin typeface="Arial" panose="020B0604020202020204" pitchFamily="34" charset="0"/>
                <a:cs typeface="Arial" panose="020B0604020202020204" pitchFamily="34" charset="0"/>
              </a:rPr>
              <a:t>.</a:t>
            </a:r>
            <a:endParaRPr lang="en-US" sz="1500" b="1" dirty="0">
              <a:solidFill>
                <a:prstClr val="black"/>
              </a:solidFill>
              <a:latin typeface="Arial" panose="020B0604020202020204" pitchFamily="34" charset="0"/>
              <a:cs typeface="Arial" panose="020B0604020202020204" pitchFamily="34" charset="0"/>
            </a:endParaRPr>
          </a:p>
          <a:p>
            <a:pPr algn="ctr"/>
            <a:r>
              <a:rPr lang="en-US" sz="1300" b="1" dirty="0" smtClean="0">
                <a:solidFill>
                  <a:prstClr val="black"/>
                </a:solidFill>
                <a:latin typeface="Arial" panose="020B0604020202020204" pitchFamily="34" charset="0"/>
                <a:cs typeface="Arial" panose="020B0604020202020204" pitchFamily="34" charset="0"/>
              </a:rPr>
              <a:t>Electronic structure technique, interatomic distances, lattice dynamics, valence state, energy bandwidth, etc</a:t>
            </a:r>
            <a:r>
              <a:rPr lang="en-US" sz="1400" b="1" dirty="0" smtClean="0">
                <a:solidFill>
                  <a:prstClr val="black"/>
                </a:solidFill>
                <a:latin typeface="Arial" panose="020B0604020202020204" pitchFamily="34" charset="0"/>
                <a:cs typeface="Arial" panose="020B0604020202020204" pitchFamily="34" charset="0"/>
              </a:rPr>
              <a:t>. </a:t>
            </a:r>
            <a:endParaRPr lang="en-US" sz="1400" b="1" dirty="0">
              <a:solidFill>
                <a:prstClr val="black"/>
              </a:solidFill>
              <a:latin typeface="Arial" panose="020B0604020202020204" pitchFamily="34" charset="0"/>
              <a:cs typeface="Arial" panose="020B0604020202020204" pitchFamily="34" charset="0"/>
            </a:endParaRPr>
          </a:p>
        </p:txBody>
      </p:sp>
      <p:sp>
        <p:nvSpPr>
          <p:cNvPr id="66" name="Скругленный прямоугольник 65"/>
          <p:cNvSpPr/>
          <p:nvPr/>
        </p:nvSpPr>
        <p:spPr>
          <a:xfrm>
            <a:off x="157306" y="1345205"/>
            <a:ext cx="2830518" cy="1291707"/>
          </a:xfrm>
          <a:prstGeom prst="roundRect">
            <a:avLst/>
          </a:prstGeom>
          <a:solidFill>
            <a:srgbClr val="FF7C8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smtClean="0">
              <a:solidFill>
                <a:prstClr val="black"/>
              </a:solidFill>
              <a:latin typeface="Arial" panose="020B0604020202020204" pitchFamily="34" charset="0"/>
              <a:cs typeface="Arial" panose="020B0604020202020204" pitchFamily="34" charset="0"/>
            </a:endParaRPr>
          </a:p>
          <a:p>
            <a:pPr algn="ctr"/>
            <a:r>
              <a:rPr lang="en-US" sz="1400" b="1" dirty="0" smtClean="0">
                <a:solidFill>
                  <a:srgbClr val="C00000"/>
                </a:solidFill>
                <a:latin typeface="Arial" panose="020B0604020202020204" pitchFamily="34" charset="0"/>
                <a:cs typeface="Arial" panose="020B0604020202020204" pitchFamily="34" charset="0"/>
              </a:rPr>
              <a:t>Nuclear transit., </a:t>
            </a:r>
            <a:r>
              <a:rPr lang="ru-RU" sz="1400" b="1" dirty="0">
                <a:solidFill>
                  <a:srgbClr val="C00000"/>
                </a:solidFill>
                <a:latin typeface="Arial" panose="020B0604020202020204" pitchFamily="34" charset="0"/>
                <a:cs typeface="Arial" panose="020B0604020202020204" pitchFamily="34" charset="0"/>
              </a:rPr>
              <a:t>(</a:t>
            </a:r>
            <a:r>
              <a:rPr lang="en-US" sz="1400" b="1" dirty="0" smtClean="0">
                <a:solidFill>
                  <a:srgbClr val="C00000"/>
                </a:solidFill>
                <a:latin typeface="Arial" panose="020B0604020202020204" pitchFamily="34" charset="0"/>
                <a:cs typeface="Arial" panose="020B0604020202020204" pitchFamily="34" charset="0"/>
              </a:rPr>
              <a:t>0.005–1.4 </a:t>
            </a:r>
            <a:r>
              <a:rPr lang="en-US" sz="1400" b="1" dirty="0">
                <a:solidFill>
                  <a:srgbClr val="C00000"/>
                </a:solidFill>
                <a:latin typeface="Arial" panose="020B0604020202020204" pitchFamily="34" charset="0"/>
                <a:cs typeface="Arial" panose="020B0604020202020204" pitchFamily="34" charset="0"/>
              </a:rPr>
              <a:t>Å</a:t>
            </a:r>
            <a:r>
              <a:rPr lang="ru-RU" sz="1400" b="1" dirty="0">
                <a:solidFill>
                  <a:srgbClr val="C00000"/>
                </a:solidFill>
                <a:latin typeface="Arial" panose="020B0604020202020204" pitchFamily="34" charset="0"/>
                <a:cs typeface="Arial" panose="020B0604020202020204" pitchFamily="34" charset="0"/>
              </a:rPr>
              <a:t>)</a:t>
            </a:r>
            <a:endParaRPr lang="en-US" sz="1400" b="1" dirty="0">
              <a:solidFill>
                <a:srgbClr val="C00000"/>
              </a:solidFill>
              <a:latin typeface="Arial" panose="020B0604020202020204" pitchFamily="34" charset="0"/>
              <a:cs typeface="Arial" panose="020B0604020202020204" pitchFamily="34" charset="0"/>
            </a:endParaRPr>
          </a:p>
          <a:p>
            <a:pPr algn="ctr"/>
            <a:r>
              <a:rPr lang="en-US" sz="1400" b="1" dirty="0" smtClean="0">
                <a:solidFill>
                  <a:schemeClr val="tx1"/>
                </a:solidFill>
                <a:latin typeface="Arial" panose="020B0604020202020204" pitchFamily="34" charset="0"/>
                <a:cs typeface="Arial" panose="020B0604020202020204" pitchFamily="34" charset="0"/>
              </a:rPr>
              <a:t>Resonant </a:t>
            </a:r>
            <a:r>
              <a:rPr lang="en-US" sz="1400" b="1" dirty="0">
                <a:solidFill>
                  <a:schemeClr val="tx1"/>
                </a:solidFill>
                <a:latin typeface="Arial" panose="020B0604020202020204" pitchFamily="34" charset="0"/>
                <a:cs typeface="Arial" panose="020B0604020202020204" pitchFamily="34" charset="0"/>
              </a:rPr>
              <a:t>absorption and emission of </a:t>
            </a:r>
            <a:r>
              <a:rPr lang="el-GR" sz="1400" b="1" dirty="0">
                <a:solidFill>
                  <a:schemeClr val="tx1"/>
                </a:solidFill>
                <a:latin typeface="Arial" panose="020B0604020202020204" pitchFamily="34" charset="0"/>
                <a:cs typeface="Arial" panose="020B0604020202020204" pitchFamily="34" charset="0"/>
              </a:rPr>
              <a:t>ϒ</a:t>
            </a:r>
            <a:r>
              <a:rPr lang="en-US" sz="1400" b="1" dirty="0" smtClean="0">
                <a:solidFill>
                  <a:schemeClr val="tx1"/>
                </a:solidFill>
                <a:latin typeface="Arial" panose="020B0604020202020204" pitchFamily="34" charset="0"/>
                <a:cs typeface="Arial" panose="020B0604020202020204" pitchFamily="34" charset="0"/>
              </a:rPr>
              <a:t>-rays in solids.</a:t>
            </a:r>
          </a:p>
          <a:p>
            <a:pPr algn="ctr"/>
            <a:r>
              <a:rPr lang="en-US" sz="1200" b="1" dirty="0" smtClean="0">
                <a:solidFill>
                  <a:schemeClr val="tx1"/>
                </a:solidFill>
                <a:latin typeface="Arial" panose="020B0604020202020204" pitchFamily="34" charset="0"/>
                <a:cs typeface="Arial" panose="020B0604020202020204" pitchFamily="34" charset="0"/>
              </a:rPr>
              <a:t>Composition of iron-containing specimens (meteorites, rocks), oxidation state changes, etc.</a:t>
            </a:r>
          </a:p>
          <a:p>
            <a:pPr algn="ctr"/>
            <a:endParaRPr lang="ru-RU" sz="1500" b="1" dirty="0">
              <a:solidFill>
                <a:schemeClr val="tx1"/>
              </a:solidFill>
              <a:latin typeface="Arial" panose="020B0604020202020204" pitchFamily="34" charset="0"/>
              <a:cs typeface="Arial" panose="020B0604020202020204" pitchFamily="34" charset="0"/>
            </a:endParaRPr>
          </a:p>
        </p:txBody>
      </p:sp>
      <p:sp>
        <p:nvSpPr>
          <p:cNvPr id="67" name="Скругленный прямоугольник 66"/>
          <p:cNvSpPr/>
          <p:nvPr/>
        </p:nvSpPr>
        <p:spPr>
          <a:xfrm>
            <a:off x="6156176" y="877882"/>
            <a:ext cx="2758352" cy="4673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1"/>
          <a:lstStyle/>
          <a:p>
            <a:pPr algn="ctr">
              <a:lnSpc>
                <a:spcPct val="80000"/>
              </a:lnSpc>
            </a:pPr>
            <a:r>
              <a:rPr lang="en-US" b="1" dirty="0" smtClean="0">
                <a:solidFill>
                  <a:prstClr val="black"/>
                </a:solidFill>
                <a:latin typeface="Arial" panose="020B0604020202020204" pitchFamily="34" charset="0"/>
                <a:cs typeface="Arial" panose="020B0604020202020204" pitchFamily="34" charset="0"/>
              </a:rPr>
              <a:t>UV/Vis: </a:t>
            </a:r>
            <a:r>
              <a:rPr lang="en-US" b="1" dirty="0" err="1" smtClean="0">
                <a:solidFill>
                  <a:prstClr val="black"/>
                </a:solidFill>
                <a:latin typeface="Arial" panose="020B0604020202020204" pitchFamily="34" charset="0"/>
                <a:cs typeface="Arial" panose="020B0604020202020204" pitchFamily="34" charset="0"/>
              </a:rPr>
              <a:t>absorp</a:t>
            </a:r>
            <a:r>
              <a:rPr lang="en-US" b="1"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emis</a:t>
            </a:r>
            <a:r>
              <a:rPr lang="en-US" b="1" dirty="0" smtClean="0">
                <a:solidFill>
                  <a:prstClr val="black"/>
                </a:solidFill>
                <a:latin typeface="Arial" panose="020B0604020202020204" pitchFamily="34" charset="0"/>
                <a:cs typeface="Arial" panose="020B0604020202020204" pitchFamily="34" charset="0"/>
              </a:rPr>
              <a:t>., reflectance </a:t>
            </a:r>
            <a:r>
              <a:rPr lang="en-US" b="1" dirty="0" err="1" smtClean="0">
                <a:solidFill>
                  <a:prstClr val="black"/>
                </a:solidFill>
                <a:latin typeface="Arial" panose="020B0604020202020204" pitchFamily="34" charset="0"/>
                <a:cs typeface="Arial" panose="020B0604020202020204" pitchFamily="34" charset="0"/>
              </a:rPr>
              <a:t>spectr</a:t>
            </a:r>
            <a:r>
              <a:rPr lang="en-US" b="1" dirty="0" smtClean="0">
                <a:solidFill>
                  <a:prstClr val="black"/>
                </a:solidFill>
                <a:latin typeface="Arial" panose="020B0604020202020204" pitchFamily="34" charset="0"/>
                <a:cs typeface="Arial" panose="020B0604020202020204" pitchFamily="34" charset="0"/>
              </a:rPr>
              <a:t>.</a:t>
            </a:r>
            <a:endParaRPr lang="en-US" b="1" dirty="0">
              <a:solidFill>
                <a:prstClr val="black"/>
              </a:solidFill>
              <a:latin typeface="Arial" panose="020B0604020202020204" pitchFamily="34" charset="0"/>
              <a:cs typeface="Arial" panose="020B0604020202020204" pitchFamily="34" charset="0"/>
            </a:endParaRPr>
          </a:p>
        </p:txBody>
      </p:sp>
      <p:sp>
        <p:nvSpPr>
          <p:cNvPr id="68" name="Скругленный прямоугольник 67"/>
          <p:cNvSpPr/>
          <p:nvPr/>
        </p:nvSpPr>
        <p:spPr>
          <a:xfrm>
            <a:off x="6156177" y="1345206"/>
            <a:ext cx="2813694" cy="1291706"/>
          </a:xfrm>
          <a:prstGeom prst="roundRect">
            <a:avLst/>
          </a:prstGeom>
          <a:solidFill>
            <a:srgbClr val="FF7C8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rgbClr val="C00000"/>
              </a:solidFill>
              <a:latin typeface="Arial" panose="020B0604020202020204" pitchFamily="34" charset="0"/>
              <a:cs typeface="Arial" panose="020B0604020202020204" pitchFamily="34" charset="0"/>
            </a:endParaRPr>
          </a:p>
          <a:p>
            <a:pPr algn="ctr"/>
            <a:r>
              <a:rPr lang="en-US" sz="1400" b="1" dirty="0" smtClean="0">
                <a:solidFill>
                  <a:srgbClr val="C00000"/>
                </a:solidFill>
                <a:latin typeface="Arial" panose="020B0604020202020204" pitchFamily="34" charset="0"/>
                <a:cs typeface="Arial" panose="020B0604020202020204" pitchFamily="34" charset="0"/>
              </a:rPr>
              <a:t>Valence </a:t>
            </a:r>
            <a:r>
              <a:rPr lang="en-US" sz="1400" b="1" dirty="0" err="1" smtClean="0">
                <a:solidFill>
                  <a:srgbClr val="C00000"/>
                </a:solidFill>
                <a:latin typeface="Arial" panose="020B0604020202020204" pitchFamily="34" charset="0"/>
                <a:cs typeface="Arial" panose="020B0604020202020204" pitchFamily="34" charset="0"/>
              </a:rPr>
              <a:t>electr</a:t>
            </a:r>
            <a:r>
              <a:rPr lang="en-US" sz="1400" b="1" dirty="0" smtClean="0">
                <a:solidFill>
                  <a:srgbClr val="C00000"/>
                </a:solidFill>
                <a:latin typeface="Arial" panose="020B0604020202020204" pitchFamily="34" charset="0"/>
                <a:cs typeface="Arial" panose="020B0604020202020204" pitchFamily="34" charset="0"/>
              </a:rPr>
              <a:t>., </a:t>
            </a:r>
            <a:r>
              <a:rPr lang="ru-RU" sz="1400" b="1" dirty="0" smtClean="0">
                <a:solidFill>
                  <a:srgbClr val="C00000"/>
                </a:solidFill>
                <a:latin typeface="Arial" panose="020B0604020202020204" pitchFamily="34" charset="0"/>
                <a:cs typeface="Arial" panose="020B0604020202020204" pitchFamily="34" charset="0"/>
              </a:rPr>
              <a:t>(</a:t>
            </a:r>
            <a:r>
              <a:rPr lang="en-US" sz="1400" b="1" dirty="0" smtClean="0">
                <a:solidFill>
                  <a:srgbClr val="C00000"/>
                </a:solidFill>
                <a:latin typeface="Arial" panose="020B0604020202020204" pitchFamily="34" charset="0"/>
                <a:cs typeface="Arial" panose="020B0604020202020204" pitchFamily="34" charset="0"/>
              </a:rPr>
              <a:t>200-780 nm)</a:t>
            </a:r>
          </a:p>
          <a:p>
            <a:pPr algn="ctr">
              <a:lnSpc>
                <a:spcPct val="50000"/>
              </a:lnSpc>
            </a:pPr>
            <a:endParaRPr lang="en-US" sz="1400" b="1" dirty="0" smtClean="0">
              <a:solidFill>
                <a:prstClr val="black"/>
              </a:solidFill>
              <a:latin typeface="Arial" panose="020B0604020202020204" pitchFamily="34" charset="0"/>
              <a:cs typeface="Arial" panose="020B0604020202020204" pitchFamily="34" charset="0"/>
            </a:endParaRPr>
          </a:p>
          <a:p>
            <a:pPr algn="ctr"/>
            <a:r>
              <a:rPr lang="en-US" sz="1400" b="1" dirty="0" smtClean="0">
                <a:solidFill>
                  <a:prstClr val="black"/>
                </a:solidFill>
                <a:latin typeface="Arial" panose="020B0604020202020204" pitchFamily="34" charset="0"/>
                <a:cs typeface="Arial" panose="020B0604020202020204" pitchFamily="34" charset="0"/>
              </a:rPr>
              <a:t>Analytic chemistry (kinetics), determination of </a:t>
            </a:r>
            <a:r>
              <a:rPr lang="en-US" sz="1400" b="1" dirty="0" err="1" smtClean="0">
                <a:solidFill>
                  <a:prstClr val="black"/>
                </a:solidFill>
                <a:latin typeface="Arial" panose="020B0604020202020204" pitchFamily="34" charset="0"/>
                <a:cs typeface="Arial" panose="020B0604020202020204" pitchFamily="34" charset="0"/>
              </a:rPr>
              <a:t>analytes</a:t>
            </a:r>
            <a:r>
              <a:rPr lang="en-US" sz="1400" b="1" dirty="0" smtClean="0">
                <a:solidFill>
                  <a:prstClr val="black"/>
                </a:solidFill>
                <a:latin typeface="Arial" panose="020B0604020202020204" pitchFamily="34" charset="0"/>
                <a:cs typeface="Arial" panose="020B0604020202020204" pitchFamily="34" charset="0"/>
              </a:rPr>
              <a:t>,</a:t>
            </a:r>
          </a:p>
          <a:p>
            <a:pPr algn="ctr"/>
            <a:r>
              <a:rPr lang="en-US" sz="1400" b="1" dirty="0">
                <a:solidFill>
                  <a:prstClr val="black"/>
                </a:solidFill>
                <a:latin typeface="Arial" panose="020B0604020202020204" pitchFamily="34" charset="0"/>
                <a:cs typeface="Arial" panose="020B0604020202020204" pitchFamily="34" charset="0"/>
              </a:rPr>
              <a:t>biological </a:t>
            </a:r>
            <a:r>
              <a:rPr lang="en-US" sz="1400" b="1" dirty="0" smtClean="0">
                <a:solidFill>
                  <a:prstClr val="black"/>
                </a:solidFill>
                <a:latin typeface="Arial" panose="020B0604020202020204" pitchFamily="34" charset="0"/>
                <a:cs typeface="Arial" panose="020B0604020202020204" pitchFamily="34" charset="0"/>
              </a:rPr>
              <a:t>macromolecules,</a:t>
            </a:r>
            <a:endParaRPr lang="en-US" sz="1400" b="1" dirty="0">
              <a:solidFill>
                <a:prstClr val="black"/>
              </a:solidFill>
              <a:latin typeface="Arial" panose="020B0604020202020204" pitchFamily="34" charset="0"/>
              <a:cs typeface="Arial" panose="020B0604020202020204" pitchFamily="34" charset="0"/>
            </a:endParaRPr>
          </a:p>
          <a:p>
            <a:pPr algn="ctr"/>
            <a:r>
              <a:rPr lang="en-US" sz="1400" b="1" dirty="0" smtClean="0">
                <a:solidFill>
                  <a:prstClr val="black"/>
                </a:solidFill>
                <a:latin typeface="Arial" panose="020B0604020202020204" pitchFamily="34" charset="0"/>
                <a:cs typeface="Arial" panose="020B0604020202020204" pitchFamily="34" charset="0"/>
              </a:rPr>
              <a:t>detection of impurities, etc.</a:t>
            </a:r>
          </a:p>
          <a:p>
            <a:pPr algn="ctr">
              <a:lnSpc>
                <a:spcPct val="50000"/>
              </a:lnSpc>
            </a:pPr>
            <a:endParaRPr lang="en-US" sz="1500" b="1" dirty="0">
              <a:solidFill>
                <a:prstClr val="black"/>
              </a:solidFill>
              <a:latin typeface="Arial" panose="020B0604020202020204" pitchFamily="34" charset="0"/>
              <a:cs typeface="Arial" panose="020B0604020202020204" pitchFamily="34" charset="0"/>
            </a:endParaRPr>
          </a:p>
        </p:txBody>
      </p:sp>
      <p:cxnSp>
        <p:nvCxnSpPr>
          <p:cNvPr id="70" name="Прямая со стрелкой 69"/>
          <p:cNvCxnSpPr/>
          <p:nvPr/>
        </p:nvCxnSpPr>
        <p:spPr>
          <a:xfrm flipV="1">
            <a:off x="5731603" y="2564904"/>
            <a:ext cx="496581" cy="6881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Скругленный прямоугольник 88"/>
          <p:cNvSpPr/>
          <p:nvPr/>
        </p:nvSpPr>
        <p:spPr>
          <a:xfrm>
            <a:off x="157306" y="3284984"/>
            <a:ext cx="2830518" cy="1564372"/>
          </a:xfrm>
          <a:prstGeom prst="roundRect">
            <a:avLst/>
          </a:prstGeom>
          <a:solidFill>
            <a:srgbClr val="FF7C8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smtClean="0">
              <a:solidFill>
                <a:prstClr val="black"/>
              </a:solidFill>
              <a:latin typeface="Arial" panose="020B0604020202020204" pitchFamily="34" charset="0"/>
              <a:cs typeface="Arial" panose="020B0604020202020204" pitchFamily="34" charset="0"/>
            </a:endParaRPr>
          </a:p>
          <a:p>
            <a:pPr algn="ctr">
              <a:lnSpc>
                <a:spcPct val="90000"/>
              </a:lnSpc>
            </a:pPr>
            <a:r>
              <a:rPr lang="en-US" sz="1400" b="1" dirty="0">
                <a:solidFill>
                  <a:srgbClr val="C00000"/>
                </a:solidFill>
                <a:latin typeface="Arial" panose="020B0604020202020204" pitchFamily="34" charset="0"/>
                <a:cs typeface="Arial" panose="020B0604020202020204" pitchFamily="34" charset="0"/>
              </a:rPr>
              <a:t>Spin of nuclei in a </a:t>
            </a:r>
          </a:p>
          <a:p>
            <a:pPr algn="ctr">
              <a:lnSpc>
                <a:spcPct val="90000"/>
              </a:lnSpc>
            </a:pPr>
            <a:r>
              <a:rPr lang="en-US" sz="1400" b="1" dirty="0">
                <a:solidFill>
                  <a:srgbClr val="C00000"/>
                </a:solidFill>
                <a:latin typeface="Arial" panose="020B0604020202020204" pitchFamily="34" charset="0"/>
                <a:cs typeface="Arial" panose="020B0604020202020204" pitchFamily="34" charset="0"/>
              </a:rPr>
              <a:t>magnetic </a:t>
            </a:r>
            <a:r>
              <a:rPr lang="en-US" sz="1400" b="1" dirty="0" smtClean="0">
                <a:solidFill>
                  <a:srgbClr val="C00000"/>
                </a:solidFill>
                <a:latin typeface="Arial" panose="020B0604020202020204" pitchFamily="34" charset="0"/>
                <a:cs typeface="Arial" panose="020B0604020202020204" pitchFamily="34" charset="0"/>
              </a:rPr>
              <a:t>field, resonance frequency in the range of                ~ </a:t>
            </a:r>
            <a:r>
              <a:rPr lang="ru-RU" sz="1400" b="1" dirty="0" smtClean="0">
                <a:solidFill>
                  <a:srgbClr val="C00000"/>
                </a:solidFill>
                <a:latin typeface="Arial" panose="020B0604020202020204" pitchFamily="34" charset="0"/>
                <a:cs typeface="Arial" panose="020B0604020202020204" pitchFamily="34" charset="0"/>
              </a:rPr>
              <a:t>(</a:t>
            </a:r>
            <a:r>
              <a:rPr lang="en-US" sz="1400" b="1" dirty="0" smtClean="0">
                <a:solidFill>
                  <a:srgbClr val="C00000"/>
                </a:solidFill>
                <a:latin typeface="Arial" panose="020B0604020202020204" pitchFamily="34" charset="0"/>
                <a:cs typeface="Arial" panose="020B0604020202020204" pitchFamily="34" charset="0"/>
              </a:rPr>
              <a:t>60 – </a:t>
            </a:r>
            <a:r>
              <a:rPr lang="ru-RU" sz="1400" b="1" dirty="0" smtClean="0">
                <a:solidFill>
                  <a:srgbClr val="C00000"/>
                </a:solidFill>
                <a:latin typeface="Arial" panose="020B0604020202020204" pitchFamily="34" charset="0"/>
                <a:cs typeface="Arial" panose="020B0604020202020204" pitchFamily="34" charset="0"/>
              </a:rPr>
              <a:t>1</a:t>
            </a:r>
            <a:r>
              <a:rPr lang="en-US" sz="1400" b="1" dirty="0" smtClean="0">
                <a:solidFill>
                  <a:srgbClr val="C00000"/>
                </a:solidFill>
                <a:latin typeface="Arial" panose="020B0604020202020204" pitchFamily="34" charset="0"/>
                <a:cs typeface="Arial" panose="020B0604020202020204" pitchFamily="34" charset="0"/>
              </a:rPr>
              <a:t>000 MHz</a:t>
            </a:r>
            <a:r>
              <a:rPr lang="ru-RU" sz="1400" b="1" dirty="0" smtClean="0">
                <a:solidFill>
                  <a:srgbClr val="C00000"/>
                </a:solidFill>
                <a:latin typeface="Arial" panose="020B0604020202020204" pitchFamily="34" charset="0"/>
                <a:cs typeface="Arial" panose="020B0604020202020204" pitchFamily="34" charset="0"/>
              </a:rPr>
              <a:t>)</a:t>
            </a:r>
            <a:endParaRPr lang="en-US" sz="1400" b="1" dirty="0" smtClean="0">
              <a:solidFill>
                <a:srgbClr val="C00000"/>
              </a:solidFill>
              <a:latin typeface="Arial" panose="020B0604020202020204" pitchFamily="34" charset="0"/>
              <a:cs typeface="Arial" panose="020B0604020202020204" pitchFamily="34" charset="0"/>
            </a:endParaRPr>
          </a:p>
          <a:p>
            <a:pPr algn="ctr">
              <a:lnSpc>
                <a:spcPct val="80000"/>
              </a:lnSpc>
            </a:pPr>
            <a:r>
              <a:rPr lang="en-US" sz="1200" b="1" dirty="0">
                <a:solidFill>
                  <a:schemeClr val="tx1"/>
                </a:solidFill>
                <a:latin typeface="Arial" panose="020B0604020202020204" pitchFamily="34" charset="0"/>
                <a:cs typeface="Arial" panose="020B0604020202020204" pitchFamily="34" charset="0"/>
              </a:rPr>
              <a:t>Magnetic properties of </a:t>
            </a:r>
            <a:r>
              <a:rPr lang="en-US" sz="1200" b="1" dirty="0" smtClean="0">
                <a:solidFill>
                  <a:schemeClr val="tx1"/>
                </a:solidFill>
                <a:latin typeface="Arial" panose="020B0604020202020204" pitchFamily="34" charset="0"/>
                <a:cs typeface="Arial" panose="020B0604020202020204" pitchFamily="34" charset="0"/>
              </a:rPr>
              <a:t> </a:t>
            </a:r>
            <a:r>
              <a:rPr lang="en-US" sz="1200" b="1" dirty="0">
                <a:solidFill>
                  <a:schemeClr val="tx1"/>
                </a:solidFill>
                <a:latin typeface="Arial" panose="020B0604020202020204" pitchFamily="34" charset="0"/>
                <a:cs typeface="Arial" panose="020B0604020202020204" pitchFamily="34" charset="0"/>
              </a:rPr>
              <a:t>atomic nucleus, molecular physics, medical </a:t>
            </a:r>
            <a:r>
              <a:rPr lang="en-US" sz="1200" b="1" dirty="0" smtClean="0">
                <a:solidFill>
                  <a:schemeClr val="tx1"/>
                </a:solidFill>
                <a:latin typeface="Arial" panose="020B0604020202020204" pitchFamily="34" charset="0"/>
                <a:cs typeface="Arial" panose="020B0604020202020204" pitchFamily="34" charset="0"/>
              </a:rPr>
              <a:t>imaging, etc.  </a:t>
            </a:r>
          </a:p>
          <a:p>
            <a:pPr algn="ctr">
              <a:lnSpc>
                <a:spcPct val="80000"/>
              </a:lnSpc>
            </a:pPr>
            <a:r>
              <a:rPr lang="en-US" sz="1200" b="1" dirty="0" smtClean="0">
                <a:solidFill>
                  <a:schemeClr val="tx1"/>
                </a:solidFill>
                <a:latin typeface="Arial" panose="020B0604020202020204" pitchFamily="34" charset="0"/>
                <a:cs typeface="Arial" panose="020B0604020202020204" pitchFamily="34" charset="0"/>
              </a:rPr>
              <a:t>Powerful tool, </a:t>
            </a:r>
            <a:r>
              <a:rPr lang="en-US" sz="1200" b="1" i="1" u="sng" dirty="0" smtClean="0">
                <a:solidFill>
                  <a:schemeClr val="tx1"/>
                </a:solidFill>
                <a:latin typeface="Arial" panose="020B0604020202020204" pitchFamily="34" charset="0"/>
                <a:cs typeface="Arial" panose="020B0604020202020204" pitchFamily="34" charset="0"/>
              </a:rPr>
              <a:t>but low sensitivity and very expensive</a:t>
            </a:r>
            <a:endParaRPr lang="ru-RU" sz="1200" b="1" i="1" u="sng" dirty="0">
              <a:solidFill>
                <a:schemeClr val="tx1"/>
              </a:solidFill>
              <a:latin typeface="Arial" panose="020B0604020202020204" pitchFamily="34" charset="0"/>
              <a:cs typeface="Arial" panose="020B0604020202020204" pitchFamily="34" charset="0"/>
            </a:endParaRPr>
          </a:p>
          <a:p>
            <a:pPr algn="ctr"/>
            <a:endParaRPr lang="ru-RU" sz="1200" b="1" dirty="0">
              <a:solidFill>
                <a:schemeClr val="tx1"/>
              </a:solidFill>
              <a:latin typeface="Arial" panose="020B0604020202020204" pitchFamily="34" charset="0"/>
              <a:cs typeface="Arial" panose="020B0604020202020204" pitchFamily="34" charset="0"/>
            </a:endParaRPr>
          </a:p>
        </p:txBody>
      </p:sp>
      <p:sp>
        <p:nvSpPr>
          <p:cNvPr id="39" name="Скругленный прямоугольник 38"/>
          <p:cNvSpPr/>
          <p:nvPr/>
        </p:nvSpPr>
        <p:spPr>
          <a:xfrm>
            <a:off x="157306" y="5445224"/>
            <a:ext cx="2758510" cy="1291706"/>
          </a:xfrm>
          <a:prstGeom prst="roundRect">
            <a:avLst/>
          </a:prstGeom>
          <a:solidFill>
            <a:srgbClr val="FF7C8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b="1" dirty="0" smtClean="0">
              <a:solidFill>
                <a:srgbClr val="C00000"/>
              </a:solidFill>
              <a:latin typeface="Arial" panose="020B0604020202020204" pitchFamily="34" charset="0"/>
              <a:cs typeface="Arial" panose="020B0604020202020204" pitchFamily="34" charset="0"/>
            </a:endParaRPr>
          </a:p>
          <a:p>
            <a:pPr algn="ctr">
              <a:lnSpc>
                <a:spcPct val="90000"/>
              </a:lnSpc>
            </a:pPr>
            <a:r>
              <a:rPr lang="en-US" sz="1400" b="1" dirty="0" smtClean="0">
                <a:solidFill>
                  <a:srgbClr val="C00000"/>
                </a:solidFill>
                <a:latin typeface="Arial" panose="020B0604020202020204" pitchFamily="34" charset="0"/>
                <a:cs typeface="Arial" panose="020B0604020202020204" pitchFamily="34" charset="0"/>
              </a:rPr>
              <a:t>Spin </a:t>
            </a:r>
            <a:r>
              <a:rPr lang="en-US" sz="1400" b="1" dirty="0">
                <a:solidFill>
                  <a:srgbClr val="C00000"/>
                </a:solidFill>
                <a:latin typeface="Arial" panose="020B0604020202020204" pitchFamily="34" charset="0"/>
                <a:cs typeface="Arial" panose="020B0604020202020204" pitchFamily="34" charset="0"/>
              </a:rPr>
              <a:t>of electrons in a </a:t>
            </a:r>
          </a:p>
          <a:p>
            <a:pPr algn="ctr">
              <a:lnSpc>
                <a:spcPct val="90000"/>
              </a:lnSpc>
            </a:pPr>
            <a:r>
              <a:rPr lang="en-US" sz="1400" b="1" dirty="0">
                <a:solidFill>
                  <a:srgbClr val="C00000"/>
                </a:solidFill>
                <a:latin typeface="Arial" panose="020B0604020202020204" pitchFamily="34" charset="0"/>
                <a:cs typeface="Arial" panose="020B0604020202020204" pitchFamily="34" charset="0"/>
              </a:rPr>
              <a:t>magnetic </a:t>
            </a:r>
            <a:r>
              <a:rPr lang="en-US" sz="1400" b="1" dirty="0" smtClean="0">
                <a:solidFill>
                  <a:srgbClr val="C00000"/>
                </a:solidFill>
                <a:latin typeface="Arial" panose="020B0604020202020204" pitchFamily="34" charset="0"/>
                <a:cs typeface="Arial" panose="020B0604020202020204" pitchFamily="34" charset="0"/>
              </a:rPr>
              <a:t>field, usual WL range ~ 3cm (10GHz</a:t>
            </a:r>
            <a:r>
              <a:rPr lang="ru-RU" sz="1400" b="1" dirty="0" smtClean="0">
                <a:solidFill>
                  <a:srgbClr val="C00000"/>
                </a:solidFill>
                <a:latin typeface="Arial" panose="020B0604020202020204" pitchFamily="34" charset="0"/>
                <a:cs typeface="Arial" panose="020B0604020202020204" pitchFamily="34" charset="0"/>
              </a:rPr>
              <a:t>)</a:t>
            </a:r>
            <a:endParaRPr lang="en-US" sz="1400" b="1" dirty="0" smtClean="0">
              <a:solidFill>
                <a:prstClr val="black"/>
              </a:solidFill>
              <a:latin typeface="Arial" panose="020B0604020202020204" pitchFamily="34" charset="0"/>
              <a:cs typeface="Arial" panose="020B0604020202020204" pitchFamily="34" charset="0"/>
            </a:endParaRPr>
          </a:p>
          <a:p>
            <a:pPr algn="ctr">
              <a:lnSpc>
                <a:spcPct val="90000"/>
              </a:lnSpc>
            </a:pPr>
            <a:r>
              <a:rPr lang="en-US" sz="1200" b="1" dirty="0">
                <a:solidFill>
                  <a:schemeClr val="tx1"/>
                </a:solidFill>
                <a:latin typeface="Arial" panose="020B0604020202020204" pitchFamily="34" charset="0"/>
                <a:cs typeface="Arial" panose="020B0604020202020204" pitchFamily="34" charset="0"/>
              </a:rPr>
              <a:t>Study of metal complexes or organic radicals, detection of</a:t>
            </a:r>
          </a:p>
          <a:p>
            <a:pPr algn="ctr">
              <a:lnSpc>
                <a:spcPct val="90000"/>
              </a:lnSpc>
            </a:pPr>
            <a:r>
              <a:rPr lang="en-US" sz="1200" b="1" dirty="0" smtClean="0">
                <a:solidFill>
                  <a:schemeClr val="tx1"/>
                </a:solidFill>
                <a:latin typeface="Arial" panose="020B0604020202020204" pitchFamily="34" charset="0"/>
                <a:cs typeface="Arial" panose="020B0604020202020204" pitchFamily="34" charset="0"/>
              </a:rPr>
              <a:t>paramagnetic </a:t>
            </a:r>
            <a:r>
              <a:rPr lang="en-US" sz="1200" b="1" dirty="0">
                <a:solidFill>
                  <a:schemeClr val="tx1"/>
                </a:solidFill>
                <a:latin typeface="Arial" panose="020B0604020202020204" pitchFamily="34" charset="0"/>
                <a:cs typeface="Arial" panose="020B0604020202020204" pitchFamily="34" charset="0"/>
              </a:rPr>
              <a:t>centers such as </a:t>
            </a:r>
            <a:r>
              <a:rPr lang="en-US" sz="1200" b="1" dirty="0" smtClean="0">
                <a:solidFill>
                  <a:schemeClr val="tx1"/>
                </a:solidFill>
                <a:latin typeface="Arial" panose="020B0604020202020204" pitchFamily="34" charset="0"/>
                <a:cs typeface="Arial" panose="020B0604020202020204" pitchFamily="34" charset="0"/>
              </a:rPr>
              <a:t>                    F-</a:t>
            </a:r>
            <a:r>
              <a:rPr lang="en-US" sz="1200" b="1" dirty="0" err="1" smtClean="0">
                <a:solidFill>
                  <a:schemeClr val="tx1"/>
                </a:solidFill>
                <a:latin typeface="Arial" panose="020B0604020202020204" pitchFamily="34" charset="0"/>
                <a:cs typeface="Arial" panose="020B0604020202020204" pitchFamily="34" charset="0"/>
              </a:rPr>
              <a:t>centres</a:t>
            </a:r>
            <a:r>
              <a:rPr lang="en-US" sz="1200" b="1" dirty="0" smtClean="0">
                <a:solidFill>
                  <a:schemeClr val="tx1"/>
                </a:solidFill>
                <a:latin typeface="Arial" panose="020B0604020202020204" pitchFamily="34" charset="0"/>
                <a:cs typeface="Arial" panose="020B0604020202020204" pitchFamily="34" charset="0"/>
              </a:rPr>
              <a:t>, etc.</a:t>
            </a:r>
            <a:endParaRPr lang="en-US" sz="1200" b="1" dirty="0">
              <a:solidFill>
                <a:schemeClr val="tx1"/>
              </a:solidFill>
              <a:latin typeface="Arial" panose="020B0604020202020204" pitchFamily="34" charset="0"/>
              <a:cs typeface="Arial" panose="020B0604020202020204" pitchFamily="34" charset="0"/>
            </a:endParaRPr>
          </a:p>
          <a:p>
            <a:pPr algn="ctr">
              <a:lnSpc>
                <a:spcPct val="50000"/>
              </a:lnSpc>
            </a:pPr>
            <a:endParaRPr lang="en-US" sz="1500" b="1" dirty="0">
              <a:solidFill>
                <a:schemeClr val="tx1"/>
              </a:solidFill>
              <a:latin typeface="Arial" panose="020B0604020202020204" pitchFamily="34" charset="0"/>
              <a:cs typeface="Arial" panose="020B0604020202020204" pitchFamily="34" charset="0"/>
            </a:endParaRPr>
          </a:p>
        </p:txBody>
      </p:sp>
      <p:sp>
        <p:nvSpPr>
          <p:cNvPr id="40" name="Скругленный прямоугольник 39"/>
          <p:cNvSpPr/>
          <p:nvPr/>
        </p:nvSpPr>
        <p:spPr>
          <a:xfrm>
            <a:off x="6228184" y="2868834"/>
            <a:ext cx="2557699" cy="14962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u="sng" dirty="0">
                <a:solidFill>
                  <a:prstClr val="black"/>
                </a:solidFill>
                <a:latin typeface="Arial" panose="020B0604020202020204" pitchFamily="34" charset="0"/>
                <a:cs typeface="Arial" panose="020B0604020202020204" pitchFamily="34" charset="0"/>
              </a:rPr>
              <a:t>Raman </a:t>
            </a:r>
            <a:r>
              <a:rPr lang="en-US" b="1" u="sng" dirty="0" smtClean="0">
                <a:solidFill>
                  <a:prstClr val="black"/>
                </a:solidFill>
                <a:latin typeface="Arial" panose="020B0604020202020204" pitchFamily="34" charset="0"/>
                <a:cs typeface="Arial" panose="020B0604020202020204" pitchFamily="34" charset="0"/>
              </a:rPr>
              <a:t>&amp; Infrared spectroscopy </a:t>
            </a:r>
            <a:r>
              <a:rPr lang="en-US" b="1" dirty="0" smtClean="0">
                <a:solidFill>
                  <a:prstClr val="black"/>
                </a:solidFill>
                <a:latin typeface="Arial" panose="020B0604020202020204" pitchFamily="34" charset="0"/>
                <a:cs typeface="Arial" panose="020B0604020202020204" pitchFamily="34" charset="0"/>
              </a:rPr>
              <a:t>– </a:t>
            </a:r>
            <a:r>
              <a:rPr lang="en-US" sz="1400" b="1" dirty="0" smtClean="0">
                <a:solidFill>
                  <a:schemeClr val="tx1"/>
                </a:solidFill>
                <a:latin typeface="Arial" panose="020B0604020202020204" pitchFamily="34" charset="0"/>
                <a:cs typeface="Arial" panose="020B0604020202020204" pitchFamily="34" charset="0"/>
              </a:rPr>
              <a:t>complementary methods of vibrational spectroscopy                  </a:t>
            </a:r>
            <a:endParaRPr lang="ru-RU" sz="1400" b="1" dirty="0">
              <a:solidFill>
                <a:schemeClr val="tx1"/>
              </a:solidFill>
              <a:latin typeface="Arial" panose="020B0604020202020204" pitchFamily="34" charset="0"/>
              <a:cs typeface="Arial" panose="020B0604020202020204" pitchFamily="34" charset="0"/>
            </a:endParaRPr>
          </a:p>
        </p:txBody>
      </p:sp>
      <p:sp>
        <p:nvSpPr>
          <p:cNvPr id="41" name="Скругленный прямоугольник 40"/>
          <p:cNvSpPr/>
          <p:nvPr/>
        </p:nvSpPr>
        <p:spPr>
          <a:xfrm>
            <a:off x="3131840" y="5454516"/>
            <a:ext cx="2739134" cy="1286852"/>
          </a:xfrm>
          <a:prstGeom prst="roundRect">
            <a:avLst/>
          </a:prstGeom>
          <a:solidFill>
            <a:srgbClr val="FF7C8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rgbClr val="C00000"/>
              </a:solidFill>
              <a:latin typeface="Arial" panose="020B0604020202020204" pitchFamily="34" charset="0"/>
              <a:cs typeface="Arial" panose="020B0604020202020204" pitchFamily="34" charset="0"/>
            </a:endParaRPr>
          </a:p>
          <a:p>
            <a:pPr algn="ctr"/>
            <a:r>
              <a:rPr lang="en-US" sz="1400" b="1" dirty="0" smtClean="0">
                <a:solidFill>
                  <a:srgbClr val="C00000"/>
                </a:solidFill>
                <a:latin typeface="Arial" panose="020B0604020202020204" pitchFamily="34" charset="0"/>
                <a:cs typeface="Arial" panose="020B0604020202020204" pitchFamily="34" charset="0"/>
              </a:rPr>
              <a:t>Usual WL range – UV/Vis/IR</a:t>
            </a:r>
          </a:p>
          <a:p>
            <a:pPr algn="ctr">
              <a:lnSpc>
                <a:spcPct val="90000"/>
              </a:lnSpc>
            </a:pPr>
            <a:r>
              <a:rPr lang="en-US" sz="1400" b="1" dirty="0">
                <a:solidFill>
                  <a:prstClr val="black"/>
                </a:solidFill>
                <a:latin typeface="Arial" panose="020B0604020202020204" pitchFamily="34" charset="0"/>
                <a:cs typeface="Arial" panose="020B0604020202020204" pitchFamily="34" charset="0"/>
              </a:rPr>
              <a:t>Stokes and </a:t>
            </a:r>
            <a:r>
              <a:rPr lang="en-US" sz="1400" b="1" dirty="0" smtClean="0">
                <a:solidFill>
                  <a:prstClr val="black"/>
                </a:solidFill>
                <a:latin typeface="Arial" panose="020B0604020202020204" pitchFamily="34" charset="0"/>
                <a:cs typeface="Arial" panose="020B0604020202020204" pitchFamily="34" charset="0"/>
              </a:rPr>
              <a:t>anti-Stokes </a:t>
            </a:r>
            <a:endParaRPr lang="ru-RU" sz="1400" b="1" dirty="0">
              <a:solidFill>
                <a:prstClr val="black"/>
              </a:solidFill>
              <a:latin typeface="Arial" panose="020B0604020202020204" pitchFamily="34" charset="0"/>
              <a:cs typeface="Arial" panose="020B0604020202020204" pitchFamily="34" charset="0"/>
            </a:endParaRPr>
          </a:p>
          <a:p>
            <a:pPr algn="ctr">
              <a:lnSpc>
                <a:spcPct val="90000"/>
              </a:lnSpc>
            </a:pPr>
            <a:r>
              <a:rPr lang="en-US" sz="1400" b="1" dirty="0" smtClean="0">
                <a:solidFill>
                  <a:prstClr val="black"/>
                </a:solidFill>
                <a:latin typeface="Arial" panose="020B0604020202020204" pitchFamily="34" charset="0"/>
                <a:cs typeface="Arial" panose="020B0604020202020204" pitchFamily="34" charset="0"/>
              </a:rPr>
              <a:t>radiative transitions.</a:t>
            </a:r>
          </a:p>
          <a:p>
            <a:pPr algn="ctr">
              <a:lnSpc>
                <a:spcPct val="90000"/>
              </a:lnSpc>
            </a:pPr>
            <a:r>
              <a:rPr lang="en-US" sz="1400" b="1" dirty="0" smtClean="0">
                <a:solidFill>
                  <a:prstClr val="black"/>
                </a:solidFill>
                <a:latin typeface="Arial" panose="020B0604020202020204" pitchFamily="34" charset="0"/>
                <a:cs typeface="Arial" panose="020B0604020202020204" pitchFamily="34" charset="0"/>
              </a:rPr>
              <a:t>X-ray fluorescence;</a:t>
            </a:r>
          </a:p>
          <a:p>
            <a:pPr algn="ctr">
              <a:lnSpc>
                <a:spcPct val="90000"/>
              </a:lnSpc>
            </a:pPr>
            <a:r>
              <a:rPr lang="en-US" sz="1400" b="1" dirty="0" smtClean="0">
                <a:solidFill>
                  <a:prstClr val="black"/>
                </a:solidFill>
                <a:latin typeface="Arial" panose="020B0604020202020204" pitchFamily="34" charset="0"/>
                <a:cs typeface="Arial" panose="020B0604020202020204" pitchFamily="34" charset="0"/>
              </a:rPr>
              <a:t>Fluorescence spectroscopy;</a:t>
            </a:r>
          </a:p>
          <a:p>
            <a:pPr algn="ctr">
              <a:lnSpc>
                <a:spcPct val="90000"/>
              </a:lnSpc>
            </a:pPr>
            <a:r>
              <a:rPr lang="en-US" sz="1400" b="1" dirty="0" smtClean="0">
                <a:solidFill>
                  <a:prstClr val="black"/>
                </a:solidFill>
                <a:latin typeface="Arial" panose="020B0604020202020204" pitchFamily="34" charset="0"/>
                <a:cs typeface="Arial" panose="020B0604020202020204" pitchFamily="34" charset="0"/>
              </a:rPr>
              <a:t>Atomic fluorescence </a:t>
            </a:r>
            <a:r>
              <a:rPr lang="en-US" sz="1400" b="1" dirty="0" err="1" smtClean="0">
                <a:solidFill>
                  <a:prstClr val="black"/>
                </a:solidFill>
                <a:latin typeface="Arial" panose="020B0604020202020204" pitchFamily="34" charset="0"/>
                <a:cs typeface="Arial" panose="020B0604020202020204" pitchFamily="34" charset="0"/>
              </a:rPr>
              <a:t>spectr</a:t>
            </a:r>
            <a:r>
              <a:rPr lang="en-US" sz="1400" b="1" dirty="0" smtClean="0">
                <a:solidFill>
                  <a:prstClr val="black"/>
                </a:solidFill>
                <a:latin typeface="Arial" panose="020B0604020202020204" pitchFamily="34" charset="0"/>
                <a:cs typeface="Arial" panose="020B0604020202020204" pitchFamily="34" charset="0"/>
              </a:rPr>
              <a:t>.</a:t>
            </a:r>
            <a:endParaRPr lang="en-US" sz="1400" b="1" dirty="0">
              <a:solidFill>
                <a:prstClr val="black"/>
              </a:solidFill>
              <a:latin typeface="Arial" panose="020B0604020202020204" pitchFamily="34" charset="0"/>
              <a:cs typeface="Arial" panose="020B0604020202020204" pitchFamily="34" charset="0"/>
            </a:endParaRPr>
          </a:p>
          <a:p>
            <a:pPr algn="ctr">
              <a:lnSpc>
                <a:spcPct val="90000"/>
              </a:lnSpc>
            </a:pPr>
            <a:endParaRPr lang="en-US" sz="1400" b="1" dirty="0">
              <a:solidFill>
                <a:prstClr val="black"/>
              </a:solidFill>
              <a:latin typeface="Arial" panose="020B0604020202020204" pitchFamily="34" charset="0"/>
              <a:cs typeface="Arial" panose="020B0604020202020204" pitchFamily="34" charset="0"/>
            </a:endParaRPr>
          </a:p>
        </p:txBody>
      </p:sp>
      <p:sp>
        <p:nvSpPr>
          <p:cNvPr id="42" name="Скругленный прямоугольник 41"/>
          <p:cNvSpPr/>
          <p:nvPr/>
        </p:nvSpPr>
        <p:spPr>
          <a:xfrm>
            <a:off x="6077504" y="4365104"/>
            <a:ext cx="2971039" cy="2362360"/>
          </a:xfrm>
          <a:prstGeom prst="roundRect">
            <a:avLst/>
          </a:prstGeom>
          <a:solidFill>
            <a:srgbClr val="FF7C8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rial" panose="020B0604020202020204" pitchFamily="34" charset="0"/>
                <a:cs typeface="Arial" panose="020B0604020202020204" pitchFamily="34" charset="0"/>
              </a:rPr>
              <a:t>Raman &amp; IR –  Vibration/rotation </a:t>
            </a:r>
            <a:r>
              <a:rPr lang="en-US" sz="1600" b="1" dirty="0">
                <a:solidFill>
                  <a:srgbClr val="C00000"/>
                </a:solidFill>
                <a:latin typeface="Arial" panose="020B0604020202020204" pitchFamily="34" charset="0"/>
                <a:cs typeface="Arial" panose="020B0604020202020204" pitchFamily="34" charset="0"/>
              </a:rPr>
              <a:t>of </a:t>
            </a:r>
            <a:endParaRPr lang="ru-RU"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molecules – fingerprint spectroscopy</a:t>
            </a:r>
          </a:p>
          <a:p>
            <a:pPr algn="ctr">
              <a:lnSpc>
                <a:spcPct val="50000"/>
              </a:lnSpc>
            </a:pPr>
            <a:endParaRPr lang="en-US" sz="1400" b="1" dirty="0" smtClean="0">
              <a:solidFill>
                <a:srgbClr val="C00000"/>
              </a:solidFill>
              <a:latin typeface="Arial" panose="020B0604020202020204" pitchFamily="34" charset="0"/>
              <a:cs typeface="Arial" panose="020B0604020202020204" pitchFamily="34" charset="0"/>
            </a:endParaRPr>
          </a:p>
          <a:p>
            <a:pPr algn="ctr"/>
            <a:r>
              <a:rPr lang="en-US" sz="1400" b="1" dirty="0">
                <a:solidFill>
                  <a:prstClr val="black"/>
                </a:solidFill>
                <a:latin typeface="Arial" panose="020B0604020202020204" pitchFamily="34" charset="0"/>
                <a:cs typeface="Arial" panose="020B0604020202020204" pitchFamily="34" charset="0"/>
              </a:rPr>
              <a:t>different selection </a:t>
            </a:r>
            <a:r>
              <a:rPr lang="en-US" sz="1400" b="1" dirty="0" smtClean="0">
                <a:solidFill>
                  <a:prstClr val="black"/>
                </a:solidFill>
                <a:latin typeface="Arial" panose="020B0604020202020204" pitchFamily="34" charset="0"/>
                <a:cs typeface="Arial" panose="020B0604020202020204" pitchFamily="34" charset="0"/>
              </a:rPr>
              <a:t>rules,</a:t>
            </a:r>
            <a:endParaRPr lang="ru-RU" sz="1400" b="1" dirty="0">
              <a:solidFill>
                <a:prstClr val="black"/>
              </a:solidFill>
              <a:latin typeface="Arial" panose="020B0604020202020204" pitchFamily="34" charset="0"/>
              <a:cs typeface="Arial" panose="020B0604020202020204" pitchFamily="34" charset="0"/>
            </a:endParaRPr>
          </a:p>
          <a:p>
            <a:pPr algn="ctr"/>
            <a:r>
              <a:rPr lang="en-US" sz="1400" b="1" dirty="0" smtClean="0">
                <a:solidFill>
                  <a:schemeClr val="tx1"/>
                </a:solidFill>
                <a:latin typeface="Arial" panose="020B0604020202020204" pitchFamily="34" charset="0"/>
                <a:cs typeface="Arial" panose="020B0604020202020204" pitchFamily="34" charset="0"/>
              </a:rPr>
              <a:t>IR – light absorption</a:t>
            </a:r>
          </a:p>
          <a:p>
            <a:pPr algn="ctr"/>
            <a:r>
              <a:rPr lang="en-US" sz="1400" b="1" dirty="0" smtClean="0">
                <a:solidFill>
                  <a:schemeClr val="tx1"/>
                </a:solidFill>
                <a:latin typeface="Arial" panose="020B0604020202020204" pitchFamily="34" charset="0"/>
                <a:cs typeface="Arial" panose="020B0604020202020204" pitchFamily="34" charset="0"/>
              </a:rPr>
              <a:t>Raman – light scattering</a:t>
            </a:r>
          </a:p>
          <a:p>
            <a:r>
              <a:rPr lang="en-US" sz="1400" b="1" dirty="0" smtClean="0">
                <a:solidFill>
                  <a:schemeClr val="tx1"/>
                </a:solidFill>
                <a:latin typeface="Arial" panose="020B0604020202020204" pitchFamily="34" charset="0"/>
                <a:cs typeface="Arial" panose="020B0604020202020204" pitchFamily="34" charset="0"/>
              </a:rPr>
              <a:t>Usual spectral range: </a:t>
            </a:r>
            <a:endParaRPr lang="en-US" sz="1300" b="1" dirty="0" smtClean="0">
              <a:solidFill>
                <a:schemeClr val="tx1"/>
              </a:solidFill>
              <a:latin typeface="Arial" panose="020B0604020202020204" pitchFamily="34" charset="0"/>
              <a:cs typeface="Arial" panose="020B0604020202020204" pitchFamily="34" charset="0"/>
            </a:endParaRPr>
          </a:p>
          <a:p>
            <a:r>
              <a:rPr lang="en-US" sz="1400" b="1" dirty="0" smtClean="0">
                <a:solidFill>
                  <a:schemeClr val="tx1"/>
                </a:solidFill>
                <a:latin typeface="Arial" panose="020B0604020202020204" pitchFamily="34" charset="0"/>
                <a:cs typeface="Arial" panose="020B0604020202020204" pitchFamily="34" charset="0"/>
              </a:rPr>
              <a:t>Mid IR ~ (400 – 4000) cm</a:t>
            </a:r>
            <a:r>
              <a:rPr lang="en-US" sz="1400" b="1" baseline="30000" dirty="0" smtClean="0">
                <a:solidFill>
                  <a:schemeClr val="tx1"/>
                </a:solidFill>
                <a:latin typeface="Arial" panose="020B0604020202020204" pitchFamily="34" charset="0"/>
                <a:cs typeface="Arial" panose="020B0604020202020204" pitchFamily="34" charset="0"/>
              </a:rPr>
              <a:t>-1                </a:t>
            </a:r>
            <a:r>
              <a:rPr lang="en-US" sz="1400" b="1" dirty="0" smtClean="0">
                <a:solidFill>
                  <a:schemeClr val="tx1"/>
                </a:solidFill>
                <a:latin typeface="Arial" panose="020B0604020202020204" pitchFamily="34" charset="0"/>
                <a:cs typeface="Arial" panose="020B0604020202020204" pitchFamily="34" charset="0"/>
              </a:rPr>
              <a:t>Raman ~ (70 – 5000) cm</a:t>
            </a:r>
            <a:r>
              <a:rPr lang="en-US" sz="1400" b="1" baseline="30000" dirty="0" smtClean="0">
                <a:solidFill>
                  <a:schemeClr val="tx1"/>
                </a:solidFill>
                <a:latin typeface="Arial" panose="020B0604020202020204" pitchFamily="34" charset="0"/>
                <a:cs typeface="Arial" panose="020B0604020202020204" pitchFamily="34" charset="0"/>
              </a:rPr>
              <a:t>-1</a:t>
            </a:r>
            <a:endParaRPr lang="ru-RU" sz="1400" b="1" baseline="30000" dirty="0">
              <a:solidFill>
                <a:schemeClr val="tx1"/>
              </a:solidFill>
              <a:latin typeface="Arial" panose="020B0604020202020204" pitchFamily="34" charset="0"/>
              <a:cs typeface="Arial" panose="020B0604020202020204" pitchFamily="34" charset="0"/>
            </a:endParaRPr>
          </a:p>
        </p:txBody>
      </p:sp>
      <p:cxnSp>
        <p:nvCxnSpPr>
          <p:cNvPr id="48" name="Прямая со стрелкой 47"/>
          <p:cNvCxnSpPr/>
          <p:nvPr/>
        </p:nvCxnSpPr>
        <p:spPr>
          <a:xfrm flipH="1">
            <a:off x="2843811" y="4324156"/>
            <a:ext cx="577442" cy="11303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H="1">
            <a:off x="2987824" y="3861048"/>
            <a:ext cx="4334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a:off x="4499992" y="4365104"/>
            <a:ext cx="0" cy="6553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Скругленный прямоугольник 1"/>
          <p:cNvSpPr/>
          <p:nvPr/>
        </p:nvSpPr>
        <p:spPr>
          <a:xfrm>
            <a:off x="107505" y="829138"/>
            <a:ext cx="8941038" cy="2023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panose="020B0604020202020204" pitchFamily="34" charset="0"/>
                <a:cs typeface="Arial" panose="020B0604020202020204" pitchFamily="34" charset="0"/>
              </a:rPr>
              <a:t>The main specificity distinguishing Raman/IR spectroscopy from other spectroscopic methods –                </a:t>
            </a:r>
            <a:r>
              <a:rPr lang="en-US" sz="2400" b="1" u="sng" dirty="0" smtClean="0">
                <a:solidFill>
                  <a:srgbClr val="C00000"/>
                </a:solidFill>
                <a:latin typeface="Arial" panose="020B0604020202020204" pitchFamily="34" charset="0"/>
                <a:cs typeface="Arial" panose="020B0604020202020204" pitchFamily="34" charset="0"/>
              </a:rPr>
              <a:t>both of them are molecular vibrational spectroscopy </a:t>
            </a:r>
            <a:r>
              <a:rPr lang="en-US" sz="2400" b="1" dirty="0">
                <a:solidFill>
                  <a:schemeClr val="tx1"/>
                </a:solidFill>
                <a:latin typeface="Arial" panose="020B0604020202020204" pitchFamily="34" charset="0"/>
                <a:cs typeface="Arial" panose="020B0604020202020204" pitchFamily="34" charset="0"/>
              </a:rPr>
              <a:t>Raman is based on the inelastic scattering of incident </a:t>
            </a:r>
            <a:r>
              <a:rPr lang="en-US" sz="2400" b="1" dirty="0" smtClean="0">
                <a:solidFill>
                  <a:schemeClr val="tx1"/>
                </a:solidFill>
                <a:latin typeface="Arial" panose="020B0604020202020204" pitchFamily="34" charset="0"/>
                <a:cs typeface="Arial" panose="020B0604020202020204" pitchFamily="34" charset="0"/>
              </a:rPr>
              <a:t>radiation on molecular vibrations/rotations.</a:t>
            </a:r>
          </a:p>
        </p:txBody>
      </p:sp>
      <p:sp>
        <p:nvSpPr>
          <p:cNvPr id="6" name="Прямоугольник 5"/>
          <p:cNvSpPr/>
          <p:nvPr/>
        </p:nvSpPr>
        <p:spPr>
          <a:xfrm>
            <a:off x="75239" y="3933056"/>
            <a:ext cx="5904655" cy="85566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Raman scattering is also known as a “fingerprint spectroscopy</a:t>
            </a:r>
            <a:r>
              <a:rPr lang="en-US" sz="2200" b="1" dirty="0">
                <a:solidFill>
                  <a:srgbClr val="FDFCDF"/>
                </a:solidFill>
                <a:latin typeface="Arial" panose="020B0604020202020204" pitchFamily="34" charset="0"/>
                <a:cs typeface="Arial" panose="020B0604020202020204" pitchFamily="34" charset="0"/>
              </a:rPr>
              <a:t>”</a:t>
            </a:r>
            <a:endParaRPr lang="ru-RU" sz="2200" dirty="0">
              <a:solidFill>
                <a:srgbClr val="FDFCDF"/>
              </a:solidFill>
            </a:endParaRPr>
          </a:p>
        </p:txBody>
      </p:sp>
      <p:sp>
        <p:nvSpPr>
          <p:cNvPr id="8" name="Прямоугольник 7"/>
          <p:cNvSpPr/>
          <p:nvPr/>
        </p:nvSpPr>
        <p:spPr>
          <a:xfrm>
            <a:off x="75239" y="4765448"/>
            <a:ext cx="5904654" cy="1975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n-US" b="1" dirty="0">
                <a:solidFill>
                  <a:schemeClr val="tx1"/>
                </a:solidFill>
                <a:latin typeface="Arial" panose="020B0604020202020204" pitchFamily="34" charset="0"/>
                <a:cs typeface="Arial" panose="020B0604020202020204" pitchFamily="34" charset="0"/>
              </a:rPr>
              <a:t>Raman spectroscopy provides chemical identification of </a:t>
            </a:r>
            <a:r>
              <a:rPr lang="en-US" b="1" dirty="0" err="1">
                <a:solidFill>
                  <a:schemeClr val="tx1"/>
                </a:solidFill>
                <a:latin typeface="Arial" panose="020B0604020202020204" pitchFamily="34" charset="0"/>
                <a:cs typeface="Arial" panose="020B0604020202020204" pitchFamily="34" charset="0"/>
              </a:rPr>
              <a:t>analyte</a:t>
            </a:r>
            <a:r>
              <a:rPr lang="en-US" b="1" dirty="0">
                <a:solidFill>
                  <a:schemeClr val="tx1"/>
                </a:solidFill>
                <a:latin typeface="Arial" panose="020B0604020202020204" pitchFamily="34" charset="0"/>
                <a:cs typeface="Arial" panose="020B0604020202020204" pitchFamily="34" charset="0"/>
              </a:rPr>
              <a:t> molecules and has a number of advantages over the IR one:</a:t>
            </a:r>
          </a:p>
          <a:p>
            <a:pPr marL="285750" indent="-285750">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 </a:t>
            </a:r>
            <a:r>
              <a:rPr lang="en-US" b="1" i="1" dirty="0">
                <a:solidFill>
                  <a:schemeClr val="tx1"/>
                </a:solidFill>
                <a:latin typeface="Arial" panose="020B0604020202020204" pitchFamily="34" charset="0"/>
                <a:cs typeface="Arial" panose="020B0604020202020204" pitchFamily="34" charset="0"/>
              </a:rPr>
              <a:t>no suffer of aqueous systems</a:t>
            </a:r>
          </a:p>
          <a:p>
            <a:pPr marL="285750" indent="-285750">
              <a:buFont typeface="Arial" panose="020B0604020202020204" pitchFamily="34" charset="0"/>
              <a:buChar char="•"/>
            </a:pPr>
            <a:r>
              <a:rPr lang="en-US" b="1" i="1" dirty="0">
                <a:solidFill>
                  <a:schemeClr val="tx1"/>
                </a:solidFill>
                <a:latin typeface="Arial" panose="020B0604020202020204" pitchFamily="34" charset="0"/>
                <a:cs typeface="Arial" panose="020B0604020202020204" pitchFamily="34" charset="0"/>
              </a:rPr>
              <a:t> non-destructive </a:t>
            </a:r>
          </a:p>
          <a:p>
            <a:pPr marL="285750" indent="-285750">
              <a:buFont typeface="Arial" panose="020B0604020202020204" pitchFamily="34" charset="0"/>
              <a:buChar char="•"/>
            </a:pPr>
            <a:r>
              <a:rPr lang="en-US" b="1" i="1" dirty="0">
                <a:solidFill>
                  <a:schemeClr val="tx1"/>
                </a:solidFill>
                <a:latin typeface="Arial" panose="020B0604020202020204" pitchFamily="34" charset="0"/>
                <a:cs typeface="Arial" panose="020B0604020202020204" pitchFamily="34" charset="0"/>
              </a:rPr>
              <a:t> simple sampling</a:t>
            </a:r>
          </a:p>
        </p:txBody>
      </p:sp>
      <p:pic>
        <p:nvPicPr>
          <p:cNvPr id="3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383" y="2868834"/>
            <a:ext cx="1486752" cy="10642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descr="http://eng.thesaurus.rusnano.com/upload/iblock/737/vibrational-spectroscopy_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98" y="5619438"/>
            <a:ext cx="1389037" cy="957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a:t>
            </a:fld>
            <a:endParaRPr lang="ro-RO" altLang="ru-RU" sz="1100" b="1" dirty="0" smtClean="0">
              <a:solidFill>
                <a:srgbClr val="000000"/>
              </a:solidFill>
              <a:latin typeface="Arial" charset="0"/>
              <a:cs typeface="Arial" charset="0"/>
            </a:endParaRPr>
          </a:p>
        </p:txBody>
      </p:sp>
      <p:pic>
        <p:nvPicPr>
          <p:cNvPr id="32" name="Рисунок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672" y="2852936"/>
            <a:ext cx="4608512" cy="1080120"/>
          </a:xfrm>
          <a:prstGeom prst="rect">
            <a:avLst/>
          </a:prstGeom>
        </p:spPr>
      </p:pic>
    </p:spTree>
    <p:extLst>
      <p:ext uri="{BB962C8B-B14F-4D97-AF65-F5344CB8AC3E}">
        <p14:creationId xmlns:p14="http://schemas.microsoft.com/office/powerpoint/2010/main" val="353063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138709"/>
            <a:ext cx="9001000" cy="461665"/>
          </a:xfrm>
          <a:prstGeom prst="rect">
            <a:avLst/>
          </a:prstGeom>
          <a:solidFill>
            <a:srgbClr val="003366"/>
          </a:solidFill>
        </p:spPr>
        <p:txBody>
          <a:bodyPr wrap="square" rtlCol="0">
            <a:spAutoFit/>
          </a:bodyPr>
          <a:lstStyle/>
          <a:p>
            <a:pPr algn="ctr" fontAlgn="base">
              <a:spcBef>
                <a:spcPct val="0"/>
              </a:spcBef>
              <a:spcAft>
                <a:spcPct val="0"/>
              </a:spcAft>
            </a:pPr>
            <a:r>
              <a:rPr lang="en-US" sz="2300" b="1" dirty="0" smtClean="0">
                <a:solidFill>
                  <a:prstClr val="white"/>
                </a:solidFill>
                <a:latin typeface="Arial" charset="0"/>
              </a:rPr>
              <a:t>STUDENT PROGRAMME</a:t>
            </a:r>
            <a:endParaRPr lang="ru-RU" sz="2300" b="1" dirty="0">
              <a:solidFill>
                <a:prstClr val="white"/>
              </a:solidFill>
              <a:latin typeface="Arial" charset="0"/>
            </a:endParaRPr>
          </a:p>
        </p:txBody>
      </p:sp>
      <p:sp>
        <p:nvSpPr>
          <p:cNvPr id="4" name="Прямоугольник 3"/>
          <p:cNvSpPr/>
          <p:nvPr/>
        </p:nvSpPr>
        <p:spPr>
          <a:xfrm>
            <a:off x="107504" y="908720"/>
            <a:ext cx="8928992" cy="2862322"/>
          </a:xfrm>
          <a:prstGeom prst="rect">
            <a:avLst/>
          </a:prstGeom>
        </p:spPr>
        <p:txBody>
          <a:bodyPr wrap="square">
            <a:spAutoFit/>
          </a:bodyPr>
          <a:lstStyle/>
          <a:p>
            <a:pPr marL="342900" lvl="0" indent="-342900" fontAlgn="base">
              <a:spcBef>
                <a:spcPct val="0"/>
              </a:spcBef>
              <a:spcAft>
                <a:spcPct val="0"/>
              </a:spcAft>
              <a:buAutoNum type="arabicParenR"/>
            </a:pPr>
            <a:r>
              <a:rPr lang="en-US" sz="2000" b="1" dirty="0" smtClean="0">
                <a:solidFill>
                  <a:prstClr val="black"/>
                </a:solidFill>
                <a:latin typeface="Arial" panose="020B0604020202020204" pitchFamily="34" charset="0"/>
                <a:cs typeface="Arial" panose="020B0604020202020204" pitchFamily="34" charset="0"/>
              </a:rPr>
              <a:t>2015 – 2016: 3 students – d</a:t>
            </a:r>
            <a:r>
              <a:rPr lang="en-US" sz="2000" b="1" dirty="0" smtClean="0">
                <a:latin typeface="Arial" panose="020B0604020202020204" pitchFamily="34" charset="0"/>
                <a:cs typeface="Arial" panose="020B0604020202020204" pitchFamily="34" charset="0"/>
              </a:rPr>
              <a:t>efense </a:t>
            </a:r>
            <a:r>
              <a:rPr lang="en-US" sz="2000" b="1" dirty="0">
                <a:latin typeface="Arial" panose="020B0604020202020204" pitchFamily="34" charset="0"/>
                <a:cs typeface="Arial" panose="020B0604020202020204" pitchFamily="34" charset="0"/>
              </a:rPr>
              <a:t>of bachelor’s </a:t>
            </a:r>
            <a:r>
              <a:rPr lang="en-US" sz="2000" b="1" dirty="0" smtClean="0">
                <a:latin typeface="Arial" panose="020B0604020202020204" pitchFamily="34" charset="0"/>
                <a:cs typeface="Arial" panose="020B0604020202020204" pitchFamily="34" charset="0"/>
              </a:rPr>
              <a:t>degree</a:t>
            </a:r>
          </a:p>
          <a:p>
            <a:pPr lvl="0" fontAlgn="base">
              <a:spcBef>
                <a:spcPct val="0"/>
              </a:spcBef>
              <a:spcAft>
                <a:spcPct val="0"/>
              </a:spcAft>
            </a:pPr>
            <a:endParaRPr lang="en-US" sz="2000" b="1"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ru-RU" sz="2000" b="1" dirty="0" smtClean="0">
                <a:solidFill>
                  <a:prstClr val="black"/>
                </a:solidFill>
                <a:latin typeface="Arial" panose="020B0604020202020204" pitchFamily="34" charset="0"/>
                <a:cs typeface="Arial" panose="020B0604020202020204" pitchFamily="34" charset="0"/>
              </a:rPr>
              <a:t>2)</a:t>
            </a:r>
            <a:r>
              <a:rPr lang="en-US" sz="2000" b="1" dirty="0" smtClean="0">
                <a:solidFill>
                  <a:prstClr val="black"/>
                </a:solidFill>
                <a:latin typeface="Arial" panose="020B0604020202020204" pitchFamily="34" charset="0"/>
                <a:cs typeface="Arial" panose="020B0604020202020204" pitchFamily="34" charset="0"/>
              </a:rPr>
              <a:t>  2016 – 2017: </a:t>
            </a:r>
            <a:r>
              <a:rPr lang="ru-RU" sz="2000" b="1" dirty="0" smtClean="0">
                <a:solidFill>
                  <a:prstClr val="black"/>
                </a:solidFill>
                <a:latin typeface="Arial" panose="020B0604020202020204" pitchFamily="34" charset="0"/>
                <a:cs typeface="Arial" panose="020B0604020202020204" pitchFamily="34" charset="0"/>
              </a:rPr>
              <a:t> </a:t>
            </a:r>
            <a:r>
              <a:rPr lang="en-US" sz="2000" b="1" dirty="0" smtClean="0">
                <a:solidFill>
                  <a:prstClr val="black"/>
                </a:solidFill>
                <a:latin typeface="Arial" panose="020B0604020202020204" pitchFamily="34" charset="0"/>
                <a:cs typeface="Arial" panose="020B0604020202020204" pitchFamily="34" charset="0"/>
              </a:rPr>
              <a:t>3 students, c</a:t>
            </a:r>
            <a:r>
              <a:rPr lang="en-US" sz="2000" b="1" dirty="0" smtClean="0">
                <a:latin typeface="Arial" panose="020B0604020202020204" pitchFamily="34" charset="0"/>
                <a:cs typeface="Arial" panose="020B0604020202020204" pitchFamily="34" charset="0"/>
              </a:rPr>
              <a:t>urrent </a:t>
            </a:r>
            <a:r>
              <a:rPr lang="en-US" sz="2000" b="1" dirty="0">
                <a:latin typeface="Arial" panose="020B0604020202020204" pitchFamily="34" charset="0"/>
                <a:cs typeface="Arial" panose="020B0604020202020204" pitchFamily="34" charset="0"/>
              </a:rPr>
              <a:t>preparation of master’s theses</a:t>
            </a:r>
            <a:endParaRPr lang="ru-RU" sz="20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ru-RU" sz="2000" b="1" dirty="0">
                <a:solidFill>
                  <a:prstClr val="black"/>
                </a:solidFill>
                <a:latin typeface="Arial" panose="020B0604020202020204" pitchFamily="34" charset="0"/>
                <a:cs typeface="Arial" panose="020B0604020202020204" pitchFamily="34" charset="0"/>
              </a:rPr>
              <a:t> </a:t>
            </a:r>
            <a:endParaRPr lang="ru-RU" sz="2000" b="1"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ru-RU" sz="2000" b="1" dirty="0" smtClean="0">
                <a:solidFill>
                  <a:prstClr val="black"/>
                </a:solidFill>
                <a:latin typeface="Arial" panose="020B0604020202020204" pitchFamily="34" charset="0"/>
                <a:cs typeface="Arial" panose="020B0604020202020204" pitchFamily="34" charset="0"/>
              </a:rPr>
              <a:t>3) </a:t>
            </a:r>
            <a:r>
              <a:rPr lang="en-US" sz="2000" b="1" dirty="0" smtClean="0">
                <a:solidFill>
                  <a:prstClr val="black"/>
                </a:solidFill>
                <a:latin typeface="Arial" panose="020B0604020202020204" pitchFamily="34" charset="0"/>
                <a:cs typeface="Arial" panose="020B0604020202020204" pitchFamily="34" charset="0"/>
              </a:rPr>
              <a:t>2016 – </a:t>
            </a:r>
            <a:r>
              <a:rPr lang="en-US" sz="2000" b="1" dirty="0">
                <a:solidFill>
                  <a:prstClr val="black"/>
                </a:solidFill>
                <a:latin typeface="Arial" panose="020B0604020202020204" pitchFamily="34" charset="0"/>
                <a:cs typeface="Arial" panose="020B0604020202020204" pitchFamily="34" charset="0"/>
              </a:rPr>
              <a:t>8th JINR UC Summer School, Practical training of students </a:t>
            </a:r>
            <a:endParaRPr lang="en-US" sz="2000" b="1"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2000" b="1" dirty="0">
                <a:solidFill>
                  <a:prstClr val="black"/>
                </a:solidFill>
                <a:latin typeface="Arial" panose="020B0604020202020204" pitchFamily="34" charset="0"/>
                <a:cs typeface="Arial" panose="020B0604020202020204" pitchFamily="34" charset="0"/>
              </a:rPr>
              <a:t> </a:t>
            </a:r>
            <a:r>
              <a:rPr lang="en-US" sz="2000" b="1" dirty="0" smtClean="0">
                <a:solidFill>
                  <a:prstClr val="black"/>
                </a:solidFill>
                <a:latin typeface="Arial" panose="020B0604020202020204" pitchFamily="34" charset="0"/>
                <a:cs typeface="Arial" panose="020B0604020202020204" pitchFamily="34" charset="0"/>
              </a:rPr>
              <a:t>   and postgraduates </a:t>
            </a:r>
            <a:r>
              <a:rPr lang="en-US" sz="2000" b="1" dirty="0">
                <a:solidFill>
                  <a:prstClr val="black"/>
                </a:solidFill>
                <a:latin typeface="Arial" panose="020B0604020202020204" pitchFamily="34" charset="0"/>
                <a:cs typeface="Arial" panose="020B0604020202020204" pitchFamily="34" charset="0"/>
              </a:rPr>
              <a:t>from Egypt </a:t>
            </a:r>
          </a:p>
          <a:p>
            <a:pPr fontAlgn="base">
              <a:spcBef>
                <a:spcPct val="0"/>
              </a:spcBef>
              <a:spcAft>
                <a:spcPct val="0"/>
              </a:spcAft>
            </a:pPr>
            <a:r>
              <a:rPr lang="ru-RU" sz="2000" b="1" dirty="0">
                <a:solidFill>
                  <a:prstClr val="black"/>
                </a:solidFill>
                <a:latin typeface="Arial" panose="020B0604020202020204" pitchFamily="34" charset="0"/>
                <a:cs typeface="Arial" panose="020B0604020202020204" pitchFamily="34" charset="0"/>
              </a:rPr>
              <a:t>	 </a:t>
            </a:r>
          </a:p>
          <a:p>
            <a:pPr lvl="0"/>
            <a:r>
              <a:rPr lang="ru-RU" sz="2000" b="1" dirty="0" smtClean="0">
                <a:solidFill>
                  <a:prstClr val="black"/>
                </a:solidFill>
                <a:latin typeface="Arial" panose="020B0604020202020204" pitchFamily="34" charset="0"/>
                <a:cs typeface="Arial" panose="020B0604020202020204" pitchFamily="34" charset="0"/>
              </a:rPr>
              <a:t>4) </a:t>
            </a:r>
            <a:r>
              <a:rPr lang="en-US" sz="2000" b="1" dirty="0" smtClean="0">
                <a:solidFill>
                  <a:prstClr val="black"/>
                </a:solidFill>
                <a:latin typeface="Arial" panose="020B0604020202020204" pitchFamily="34" charset="0"/>
                <a:cs typeface="Arial" panose="020B0604020202020204" pitchFamily="34" charset="0"/>
              </a:rPr>
              <a:t>2 students, </a:t>
            </a:r>
            <a:r>
              <a:rPr lang="en-US" sz="2000" b="1" dirty="0">
                <a:solidFill>
                  <a:prstClr val="black"/>
                </a:solidFill>
                <a:latin typeface="Arial" panose="020B0604020202020204" pitchFamily="34" charset="0"/>
                <a:cs typeface="Arial" panose="020B0604020202020204" pitchFamily="34" charset="0"/>
              </a:rPr>
              <a:t>Summer Student Program and practical training in </a:t>
            </a:r>
            <a:r>
              <a:rPr lang="en-US" sz="2000" b="1" dirty="0" smtClean="0">
                <a:solidFill>
                  <a:prstClr val="black"/>
                </a:solidFill>
                <a:latin typeface="Arial" panose="020B0604020202020204" pitchFamily="34" charset="0"/>
                <a:cs typeface="Arial" panose="020B0604020202020204" pitchFamily="34" charset="0"/>
              </a:rPr>
              <a:t>2016 </a:t>
            </a:r>
          </a:p>
          <a:p>
            <a:pPr lvl="0"/>
            <a:r>
              <a:rPr lang="en-US" sz="2000" b="1" dirty="0">
                <a:solidFill>
                  <a:prstClr val="black"/>
                </a:solidFill>
                <a:latin typeface="Arial" panose="020B0604020202020204" pitchFamily="34" charset="0"/>
                <a:cs typeface="Arial" panose="020B0604020202020204" pitchFamily="34" charset="0"/>
              </a:rPr>
              <a:t> </a:t>
            </a:r>
            <a:r>
              <a:rPr lang="en-US" sz="2000" b="1" dirty="0" smtClean="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(JINR UC</a:t>
            </a:r>
            <a:r>
              <a:rPr lang="en-US" sz="2000" b="1" dirty="0" smtClean="0">
                <a:solidFill>
                  <a:prstClr val="black"/>
                </a:solidFill>
                <a:latin typeface="Arial" panose="020B0604020202020204" pitchFamily="34" charset="0"/>
                <a:cs typeface="Arial" panose="020B0604020202020204" pitchFamily="34" charset="0"/>
              </a:rPr>
              <a:t>), in 2017 – planned for September</a:t>
            </a:r>
            <a:endParaRPr lang="ru-RU" sz="2000" b="1" dirty="0">
              <a:solidFill>
                <a:prstClr val="black"/>
              </a:solidFill>
              <a:latin typeface="Arial" panose="020B0604020202020204" pitchFamily="34" charset="0"/>
              <a:cs typeface="Arial" panose="020B0604020202020204" pitchFamily="34" charset="0"/>
            </a:endParaRPr>
          </a:p>
        </p:txBody>
      </p:sp>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39" y="3933056"/>
            <a:ext cx="3024336" cy="216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p:nvPr/>
        </p:nvPicPr>
        <p:blipFill>
          <a:blip r:embed="rId4"/>
          <a:stretch>
            <a:fillRect/>
          </a:stretch>
        </p:blipFill>
        <p:spPr>
          <a:xfrm>
            <a:off x="3203848" y="3933057"/>
            <a:ext cx="2736304" cy="2160240"/>
          </a:xfrm>
          <a:prstGeom prst="rect">
            <a:avLst/>
          </a:prstGeom>
        </p:spPr>
      </p:pic>
      <p:pic>
        <p:nvPicPr>
          <p:cNvPr id="276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885" y="3933057"/>
            <a:ext cx="2998603" cy="216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40</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28681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1" y="44624"/>
            <a:ext cx="3993401"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Conferences with our participation</a:t>
            </a:r>
            <a:endParaRPr lang="ru-RU" b="1" dirty="0">
              <a:latin typeface="Arial" panose="020B0604020202020204" pitchFamily="34" charset="0"/>
              <a:cs typeface="Arial" panose="020B0604020202020204" pitchFamily="34" charset="0"/>
            </a:endParaRPr>
          </a:p>
        </p:txBody>
      </p:sp>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702" y="476672"/>
            <a:ext cx="4189778" cy="61115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95536" y="44624"/>
            <a:ext cx="427552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List of main publications and patent</a:t>
            </a:r>
            <a:endParaRPr lang="ru-RU" b="1" dirty="0">
              <a:latin typeface="Arial" panose="020B0604020202020204" pitchFamily="34" charset="0"/>
              <a:cs typeface="Arial" panose="020B0604020202020204" pitchFamily="34" charset="0"/>
            </a:endParaRPr>
          </a:p>
        </p:txBody>
      </p:sp>
      <p:sp>
        <p:nvSpPr>
          <p:cNvPr id="9"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41</a:t>
            </a:fld>
            <a:endParaRPr lang="ro-RO" altLang="ru-RU" sz="1100" b="1" dirty="0" smtClean="0">
              <a:solidFill>
                <a:srgbClr val="000000"/>
              </a:solidFill>
              <a:latin typeface="Arial" charset="0"/>
              <a:cs typeface="Arial" charset="0"/>
            </a:endParaRPr>
          </a:p>
        </p:txBody>
      </p:sp>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37" y="476672"/>
            <a:ext cx="4263665" cy="61115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66537" y="2156994"/>
            <a:ext cx="8529651" cy="2308324"/>
          </a:xfrm>
          <a:prstGeom prst="rect">
            <a:avLst/>
          </a:prstGeom>
          <a:solidFill>
            <a:srgbClr val="003366"/>
          </a:solidFill>
        </p:spPr>
        <p:txBody>
          <a:bodyPr wrap="square" rtlCol="0">
            <a:spAutoFit/>
          </a:bodyPr>
          <a:lstStyle/>
          <a:p>
            <a:pPr algn="ctr"/>
            <a:r>
              <a:rPr lang="en-US" b="1" u="sng" dirty="0">
                <a:solidFill>
                  <a:schemeClr val="bg1"/>
                </a:solidFill>
                <a:latin typeface="Arial" panose="020B0604020202020204" pitchFamily="34" charset="0"/>
                <a:cs typeface="Arial" panose="020B0604020202020204" pitchFamily="34" charset="0"/>
              </a:rPr>
              <a:t>Publications, conferences, grants, </a:t>
            </a:r>
            <a:r>
              <a:rPr lang="en-US" b="1" u="sng" dirty="0" err="1">
                <a:solidFill>
                  <a:schemeClr val="bg1"/>
                </a:solidFill>
                <a:latin typeface="Arial" panose="020B0604020202020204" pitchFamily="34" charset="0"/>
                <a:cs typeface="Arial" panose="020B0604020202020204" pitchFamily="34" charset="0"/>
              </a:rPr>
              <a:t>programmes</a:t>
            </a:r>
            <a:endParaRPr lang="en-US" b="1" u="sng" dirty="0">
              <a:solidFill>
                <a:schemeClr val="bg1"/>
              </a:solidFill>
              <a:latin typeface="Arial" panose="020B0604020202020204" pitchFamily="34" charset="0"/>
              <a:cs typeface="Arial" panose="020B0604020202020204" pitchFamily="34" charset="0"/>
            </a:endParaRPr>
          </a:p>
          <a:p>
            <a:endParaRPr lang="en-US" b="1" u="sng" dirty="0">
              <a:solidFill>
                <a:schemeClr val="bg1"/>
              </a:solidFill>
              <a:latin typeface="Arial" panose="020B0604020202020204" pitchFamily="34" charset="0"/>
              <a:cs typeface="Arial" panose="020B0604020202020204" pitchFamily="34" charset="0"/>
            </a:endParaRPr>
          </a:p>
          <a:p>
            <a:pPr marL="342900" indent="-342900">
              <a:buFontTx/>
              <a:buChar char="-"/>
            </a:pPr>
            <a:r>
              <a:rPr lang="en-US" b="1" i="1" dirty="0">
                <a:solidFill>
                  <a:schemeClr val="bg1"/>
                </a:solidFill>
                <a:latin typeface="Arial" panose="020B0604020202020204" pitchFamily="34" charset="0"/>
                <a:cs typeface="Arial" panose="020B0604020202020204" pitchFamily="34" charset="0"/>
              </a:rPr>
              <a:t>17 publications </a:t>
            </a:r>
            <a:r>
              <a:rPr lang="en-US" b="1" i="1" dirty="0" smtClean="0">
                <a:solidFill>
                  <a:schemeClr val="bg1"/>
                </a:solidFill>
                <a:latin typeface="Arial" panose="020B0604020202020204" pitchFamily="34" charset="0"/>
                <a:cs typeface="Arial" panose="020B0604020202020204" pitchFamily="34" charset="0"/>
              </a:rPr>
              <a:t>(in total)</a:t>
            </a:r>
            <a:endParaRPr lang="en-US" b="1" i="1" dirty="0">
              <a:solidFill>
                <a:schemeClr val="bg1"/>
              </a:solidFill>
              <a:latin typeface="Arial" panose="020B0604020202020204" pitchFamily="34" charset="0"/>
              <a:cs typeface="Arial" panose="020B0604020202020204" pitchFamily="34" charset="0"/>
            </a:endParaRPr>
          </a:p>
          <a:p>
            <a:pPr marL="342900" indent="-342900">
              <a:buFontTx/>
              <a:buChar char="-"/>
            </a:pPr>
            <a:r>
              <a:rPr lang="ru-RU" b="1" i="1" dirty="0">
                <a:solidFill>
                  <a:schemeClr val="bg1"/>
                </a:solidFill>
                <a:latin typeface="Arial" panose="020B0604020202020204" pitchFamily="34" charset="0"/>
                <a:cs typeface="Arial" panose="020B0604020202020204" pitchFamily="34" charset="0"/>
              </a:rPr>
              <a:t>19</a:t>
            </a:r>
            <a:r>
              <a:rPr lang="en-US" b="1" i="1" dirty="0">
                <a:solidFill>
                  <a:schemeClr val="bg1"/>
                </a:solidFill>
                <a:latin typeface="Arial" panose="020B0604020202020204" pitchFamily="34" charset="0"/>
                <a:cs typeface="Arial" panose="020B0604020202020204" pitchFamily="34" charset="0"/>
              </a:rPr>
              <a:t> conferences</a:t>
            </a:r>
          </a:p>
          <a:p>
            <a:pPr marL="342900" indent="-342900">
              <a:buFontTx/>
              <a:buChar char="-"/>
            </a:pPr>
            <a:r>
              <a:rPr lang="en-US" b="1" i="1" dirty="0">
                <a:solidFill>
                  <a:schemeClr val="bg1"/>
                </a:solidFill>
                <a:latin typeface="Arial" panose="020B0604020202020204" pitchFamily="34" charset="0"/>
                <a:cs typeface="Arial" panose="020B0604020202020204" pitchFamily="34" charset="0"/>
              </a:rPr>
              <a:t>1 patent of Russian Federation</a:t>
            </a:r>
          </a:p>
          <a:p>
            <a:pPr marL="342900" indent="-342900">
              <a:buFontTx/>
              <a:buChar char="-"/>
            </a:pPr>
            <a:r>
              <a:rPr lang="en-US" b="1" i="1" dirty="0">
                <a:solidFill>
                  <a:schemeClr val="bg1"/>
                </a:solidFill>
                <a:latin typeface="Arial" panose="020B0604020202020204" pitchFamily="34" charset="0"/>
                <a:cs typeface="Arial" panose="020B0604020202020204" pitchFamily="34" charset="0"/>
              </a:rPr>
              <a:t>Grants of Plenipotentiaries: Romania and Slovak Republic</a:t>
            </a:r>
          </a:p>
          <a:p>
            <a:pPr marL="342900" indent="-342900">
              <a:buFontTx/>
              <a:buChar char="-"/>
            </a:pPr>
            <a:r>
              <a:rPr lang="en-US" altLang="ru-RU" b="1" i="1" dirty="0" smtClean="0">
                <a:solidFill>
                  <a:schemeClr val="bg1"/>
                </a:solidFill>
                <a:latin typeface="Arial" panose="020B0604020202020204" pitchFamily="34" charset="0"/>
                <a:cs typeface="Arial" panose="020B0604020202020204" pitchFamily="34" charset="0"/>
              </a:rPr>
              <a:t>Support from JINR–Belarus </a:t>
            </a:r>
            <a:r>
              <a:rPr lang="en-US" altLang="ru-RU" b="1" i="1" dirty="0">
                <a:solidFill>
                  <a:schemeClr val="bg1"/>
                </a:solidFill>
                <a:latin typeface="Arial" panose="020B0604020202020204" pitchFamily="34" charset="0"/>
                <a:cs typeface="Arial" panose="020B0604020202020204" pitchFamily="34" charset="0"/>
              </a:rPr>
              <a:t>cooperation </a:t>
            </a:r>
            <a:r>
              <a:rPr lang="en-US" altLang="ru-RU" b="1" i="1" dirty="0" err="1">
                <a:solidFill>
                  <a:schemeClr val="bg1"/>
                </a:solidFill>
                <a:latin typeface="Arial" panose="020B0604020202020204" pitchFamily="34" charset="0"/>
                <a:cs typeface="Arial" panose="020B0604020202020204" pitchFamily="34" charset="0"/>
              </a:rPr>
              <a:t>programme</a:t>
            </a:r>
            <a:endParaRPr lang="en-US" b="1" i="1" dirty="0">
              <a:solidFill>
                <a:schemeClr val="bg1"/>
              </a:solidFill>
              <a:latin typeface="Arial" panose="020B0604020202020204" pitchFamily="34" charset="0"/>
              <a:cs typeface="Arial" panose="020B0604020202020204" pitchFamily="34" charset="0"/>
            </a:endParaRPr>
          </a:p>
          <a:p>
            <a:endParaRPr lang="ru-RU" dirty="0">
              <a:solidFill>
                <a:schemeClr val="bg1"/>
              </a:solidFill>
            </a:endParaRPr>
          </a:p>
        </p:txBody>
      </p:sp>
    </p:spTree>
    <p:extLst>
      <p:ext uri="{BB962C8B-B14F-4D97-AF65-F5344CB8AC3E}">
        <p14:creationId xmlns:p14="http://schemas.microsoft.com/office/powerpoint/2010/main" val="2907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1351508"/>
            <a:ext cx="8064896" cy="2739211"/>
          </a:xfrm>
          <a:prstGeom prst="rect">
            <a:avLst/>
          </a:prstGeom>
        </p:spPr>
        <p:txBody>
          <a:bodyPr wrap="square">
            <a:spAutoFit/>
          </a:bodyPr>
          <a:lstStyle/>
          <a:p>
            <a:pPr algn="just"/>
            <a:r>
              <a:rPr lang="en-GB" sz="2400" b="1" dirty="0">
                <a:latin typeface="Arial" panose="020B0604020202020204" pitchFamily="34" charset="0"/>
                <a:cs typeface="Arial" panose="020B0604020202020204" pitchFamily="34" charset="0"/>
              </a:rPr>
              <a:t>Modern challenges in Raman spectroscopy and  </a:t>
            </a:r>
            <a:r>
              <a:rPr lang="en-US" sz="2400" b="1" dirty="0">
                <a:latin typeface="Arial" panose="020B0604020202020204" pitchFamily="34" charset="0"/>
                <a:cs typeface="Arial" panose="020B0604020202020204" pitchFamily="34" charset="0"/>
              </a:rPr>
              <a:t>proposal on the opening of a new theme </a:t>
            </a:r>
            <a:r>
              <a:rPr lang="en-US" sz="2400" b="1" dirty="0" smtClean="0">
                <a:latin typeface="Arial" panose="020B0604020202020204" pitchFamily="34" charset="0"/>
                <a:cs typeface="Arial" panose="020B0604020202020204" pitchFamily="34" charset="0"/>
              </a:rPr>
              <a:t>and project: </a:t>
            </a:r>
          </a:p>
          <a:p>
            <a:pPr algn="just"/>
            <a:endParaRPr lang="en-US" sz="2400" b="1" dirty="0" smtClean="0">
              <a:latin typeface="Arial" panose="020B0604020202020204" pitchFamily="34" charset="0"/>
              <a:cs typeface="Arial" panose="020B0604020202020204" pitchFamily="34" charset="0"/>
            </a:endParaRPr>
          </a:p>
          <a:p>
            <a:pPr marL="360363" indent="-360363" algn="ctr"/>
            <a:r>
              <a:rPr lang="en-US" sz="2400" b="1" i="1" dirty="0">
                <a:latin typeface="Arial" panose="020B0604020202020204" pitchFamily="34" charset="0"/>
                <a:cs typeface="Arial" panose="020B0604020202020204" pitchFamily="34" charset="0"/>
              </a:rPr>
              <a:t>“Ultrasensitive </a:t>
            </a:r>
            <a:r>
              <a:rPr lang="en-US" sz="2400" b="1" i="1" dirty="0" smtClean="0">
                <a:latin typeface="Arial" panose="020B0604020202020204" pitchFamily="34" charset="0"/>
                <a:cs typeface="Arial" panose="020B0604020202020204" pitchFamily="34" charset="0"/>
              </a:rPr>
              <a:t>SECARS</a:t>
            </a:r>
            <a:r>
              <a:rPr lang="en-US" sz="2400" b="1" i="1" dirty="0" smtClean="0">
                <a:solidFill>
                  <a:srgbClr val="C00000"/>
                </a:solidFill>
                <a:latin typeface="Arial" panose="020B0604020202020204" pitchFamily="34" charset="0"/>
                <a:cs typeface="Arial" panose="020B0604020202020204" pitchFamily="34" charset="0"/>
              </a:rPr>
              <a:t>*</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microspectroscopy</a:t>
            </a:r>
            <a:r>
              <a:rPr lang="en-US" sz="2400" b="1" i="1" dirty="0">
                <a:latin typeface="Arial" panose="020B0604020202020204" pitchFamily="34" charset="0"/>
                <a:cs typeface="Arial" panose="020B0604020202020204" pitchFamily="34" charset="0"/>
              </a:rPr>
              <a:t> and  luminescent core-shell nanostructures”. </a:t>
            </a:r>
          </a:p>
          <a:p>
            <a:endParaRPr lang="en-GB" sz="2800" b="1" dirty="0">
              <a:latin typeface="Arial" panose="020B0604020202020204" pitchFamily="34" charset="0"/>
              <a:cs typeface="Arial" panose="020B0604020202020204" pitchFamily="34" charset="0"/>
            </a:endParaRPr>
          </a:p>
          <a:p>
            <a:pPr algn="just"/>
            <a:endParaRPr lang="en-US" sz="2400" b="1" dirty="0">
              <a:latin typeface="Arial" panose="020B0604020202020204" pitchFamily="34" charset="0"/>
              <a:cs typeface="Arial" panose="020B0604020202020204" pitchFamily="34" charset="0"/>
            </a:endParaRPr>
          </a:p>
        </p:txBody>
      </p:sp>
      <p:sp>
        <p:nvSpPr>
          <p:cNvPr id="2" name="TextBox 1"/>
          <p:cNvSpPr txBox="1"/>
          <p:nvPr/>
        </p:nvSpPr>
        <p:spPr>
          <a:xfrm>
            <a:off x="539552" y="548680"/>
            <a:ext cx="1672253" cy="461665"/>
          </a:xfrm>
          <a:prstGeom prst="rect">
            <a:avLst/>
          </a:prstGeom>
          <a:noFill/>
        </p:spPr>
        <p:txBody>
          <a:bodyPr wrap="none" rtlCol="0">
            <a:spAutoFit/>
          </a:bodyPr>
          <a:lstStyle/>
          <a:p>
            <a:r>
              <a:rPr lang="en-US" sz="2400" b="1" u="sng" dirty="0" smtClean="0">
                <a:latin typeface="Arial" panose="020B0604020202020204" pitchFamily="34" charset="0"/>
                <a:cs typeface="Arial" panose="020B0604020202020204" pitchFamily="34" charset="0"/>
              </a:rPr>
              <a:t>CONTENT</a:t>
            </a:r>
            <a:endParaRPr lang="ru-RU" sz="2400" b="1" u="sng" dirty="0">
              <a:latin typeface="Arial" panose="020B0604020202020204" pitchFamily="34" charset="0"/>
              <a:cs typeface="Arial" panose="020B0604020202020204" pitchFamily="34" charset="0"/>
            </a:endParaRPr>
          </a:p>
        </p:txBody>
      </p:sp>
      <p:sp>
        <p:nvSpPr>
          <p:cNvPr id="4" name="TextBox 3"/>
          <p:cNvSpPr txBox="1"/>
          <p:nvPr/>
        </p:nvSpPr>
        <p:spPr>
          <a:xfrm>
            <a:off x="935596" y="3501008"/>
            <a:ext cx="7272808"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Project </a:t>
            </a:r>
            <a:r>
              <a:rPr lang="en-US" b="1" dirty="0">
                <a:latin typeface="Arial" panose="020B0604020202020204" pitchFamily="34" charset="0"/>
                <a:cs typeface="Arial" panose="020B0604020202020204" pitchFamily="34" charset="0"/>
              </a:rPr>
              <a:t>leaders: </a:t>
            </a:r>
            <a:r>
              <a:rPr lang="en-US" b="1" dirty="0" smtClean="0">
                <a:latin typeface="Arial" panose="020B0604020202020204" pitchFamily="34" charset="0"/>
                <a:cs typeface="Arial" panose="020B0604020202020204" pitchFamily="34" charset="0"/>
              </a:rPr>
              <a:t>G.M.  </a:t>
            </a:r>
            <a:r>
              <a:rPr lang="en-US" b="1" dirty="0" err="1" smtClean="0">
                <a:latin typeface="Arial" panose="020B0604020202020204" pitchFamily="34" charset="0"/>
                <a:cs typeface="Arial" panose="020B0604020202020204" pitchFamily="34" charset="0"/>
              </a:rPr>
              <a:t>Arzumanyan</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and </a:t>
            </a:r>
            <a:r>
              <a:rPr lang="en-US" b="1" dirty="0" smtClean="0">
                <a:latin typeface="Arial" panose="020B0604020202020204" pitchFamily="34" charset="0"/>
                <a:cs typeface="Arial" panose="020B0604020202020204" pitchFamily="34" charset="0"/>
              </a:rPr>
              <a:t>N. </a:t>
            </a:r>
            <a:r>
              <a:rPr lang="en-US" b="1" dirty="0" err="1">
                <a:latin typeface="Arial" panose="020B0604020202020204" pitchFamily="34" charset="0"/>
                <a:cs typeface="Arial" panose="020B0604020202020204" pitchFamily="34" charset="0"/>
              </a:rPr>
              <a:t>Kučerka</a:t>
            </a:r>
            <a:endParaRPr lang="ru-RU" dirty="0"/>
          </a:p>
        </p:txBody>
      </p:sp>
      <p:sp>
        <p:nvSpPr>
          <p:cNvPr id="6" name="Прямоугольник 5"/>
          <p:cNvSpPr/>
          <p:nvPr/>
        </p:nvSpPr>
        <p:spPr>
          <a:xfrm>
            <a:off x="1382626" y="5589240"/>
            <a:ext cx="6703502" cy="369332"/>
          </a:xfrm>
          <a:prstGeom prst="rect">
            <a:avLst/>
          </a:prstGeom>
        </p:spPr>
        <p:txBody>
          <a:bodyPr wrap="none">
            <a:spAutoFit/>
          </a:bodyPr>
          <a:lstStyle/>
          <a:p>
            <a:r>
              <a:rPr lang="en-US" b="1" i="1" dirty="0" smtClean="0">
                <a:solidFill>
                  <a:srgbClr val="C00000"/>
                </a:solidFill>
                <a:latin typeface="Arial" panose="020B0604020202020204" pitchFamily="34" charset="0"/>
                <a:cs typeface="Arial" panose="020B0604020202020204" pitchFamily="34" charset="0"/>
              </a:rPr>
              <a:t>* Surface-Enhanced Coherent </a:t>
            </a:r>
            <a:r>
              <a:rPr lang="en-US" b="1" i="1" dirty="0" err="1" smtClean="0">
                <a:solidFill>
                  <a:srgbClr val="C00000"/>
                </a:solidFill>
                <a:latin typeface="Arial" panose="020B0604020202020204" pitchFamily="34" charset="0"/>
                <a:cs typeface="Arial" panose="020B0604020202020204" pitchFamily="34" charset="0"/>
              </a:rPr>
              <a:t>Antistokes</a:t>
            </a:r>
            <a:r>
              <a:rPr lang="en-US" b="1" i="1" dirty="0" smtClean="0">
                <a:solidFill>
                  <a:srgbClr val="C00000"/>
                </a:solidFill>
                <a:latin typeface="Arial" panose="020B0604020202020204" pitchFamily="34" charset="0"/>
                <a:cs typeface="Arial" panose="020B0604020202020204" pitchFamily="34" charset="0"/>
              </a:rPr>
              <a:t> Raman Scattering</a:t>
            </a:r>
            <a:endParaRPr lang="ru-RU" dirty="0"/>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42</a:t>
            </a:fld>
            <a:endParaRPr lang="ro-RO" altLang="ru-RU" sz="1100" b="1" dirty="0" smtClean="0">
              <a:solidFill>
                <a:srgbClr val="000000"/>
              </a:solidFill>
              <a:latin typeface="Arial" charset="0"/>
              <a:cs typeface="Arial" charset="0"/>
            </a:endParaRPr>
          </a:p>
        </p:txBody>
      </p:sp>
      <p:sp>
        <p:nvSpPr>
          <p:cNvPr id="8" name="TextBox 7"/>
          <p:cNvSpPr txBox="1"/>
          <p:nvPr/>
        </p:nvSpPr>
        <p:spPr>
          <a:xfrm>
            <a:off x="737933" y="4149079"/>
            <a:ext cx="7992888" cy="1323439"/>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SECARS will provide </a:t>
            </a:r>
            <a:r>
              <a:rPr lang="en-US" sz="2000" b="1" dirty="0">
                <a:latin typeface="Arial" panose="020B0604020202020204" pitchFamily="34" charset="0"/>
                <a:cs typeface="Arial" panose="020B0604020202020204" pitchFamily="34" charset="0"/>
              </a:rPr>
              <a:t>ultrasensitive, highly-contrast and selective </a:t>
            </a:r>
            <a:r>
              <a:rPr lang="en-US" sz="2000" b="1" dirty="0" smtClean="0">
                <a:latin typeface="Arial" panose="020B0604020202020204" pitchFamily="34" charset="0"/>
                <a:cs typeface="Arial" panose="020B0604020202020204" pitchFamily="34" charset="0"/>
              </a:rPr>
              <a:t>method </a:t>
            </a:r>
            <a:r>
              <a:rPr lang="en-US" sz="2000" b="1" dirty="0">
                <a:latin typeface="Arial" panose="020B0604020202020204" pitchFamily="34" charset="0"/>
                <a:cs typeface="Arial" panose="020B0604020202020204" pitchFamily="34" charset="0"/>
              </a:rPr>
              <a:t>for condensed matter </a:t>
            </a:r>
            <a:r>
              <a:rPr lang="en-US" sz="2000" b="1" dirty="0" smtClean="0">
                <a:latin typeface="Arial" panose="020B0604020202020204" pitchFamily="34" charset="0"/>
                <a:cs typeface="Arial" panose="020B0604020202020204" pitchFamily="34" charset="0"/>
              </a:rPr>
              <a:t>studies </a:t>
            </a:r>
            <a:r>
              <a:rPr lang="en-US" sz="2000" b="1" dirty="0">
                <a:latin typeface="Arial" panose="020B0604020202020204" pitchFamily="34" charset="0"/>
                <a:cs typeface="Arial" panose="020B0604020202020204" pitchFamily="34" charset="0"/>
              </a:rPr>
              <a:t>of extremely low concentrations of </a:t>
            </a:r>
            <a:r>
              <a:rPr lang="en-US" sz="2000" b="1" dirty="0" err="1">
                <a:latin typeface="Arial" panose="020B0604020202020204" pitchFamily="34" charset="0"/>
                <a:cs typeface="Arial" panose="020B0604020202020204" pitchFamily="34" charset="0"/>
              </a:rPr>
              <a:t>analyte</a:t>
            </a:r>
            <a:r>
              <a:rPr lang="en-US" sz="2000" b="1" dirty="0">
                <a:latin typeface="Arial" panose="020B0604020202020204" pitchFamily="34" charset="0"/>
                <a:cs typeface="Arial" panose="020B0604020202020204" pitchFamily="34" charset="0"/>
              </a:rPr>
              <a:t> molecules </a:t>
            </a:r>
            <a:r>
              <a:rPr lang="en-US" sz="2000" b="1" dirty="0" smtClean="0">
                <a:latin typeface="Arial" panose="020B0604020202020204" pitchFamily="34" charset="0"/>
                <a:cs typeface="Arial" panose="020B0604020202020204" pitchFamily="34" charset="0"/>
              </a:rPr>
              <a:t>down to                                 a single molecule detection level.</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13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4624"/>
            <a:ext cx="8712968" cy="864096"/>
          </a:xfrm>
        </p:spPr>
        <p:txBody>
          <a:bodyPr anchor="ctr" anchorCtr="1"/>
          <a:lstStyle/>
          <a:p>
            <a:pPr algn="ctr"/>
            <a:r>
              <a:rPr lang="en-US" sz="2400" b="1" dirty="0" smtClean="0"/>
              <a:t>Analysis of the State of the Art – Raman Spectroscopy</a:t>
            </a:r>
            <a:r>
              <a:rPr lang="en-US" sz="2800" b="1" dirty="0" smtClean="0"/>
              <a:t/>
            </a:r>
            <a:br>
              <a:rPr lang="en-US" sz="2800" b="1" dirty="0" smtClean="0"/>
            </a:br>
            <a:r>
              <a:rPr lang="en-US" sz="2800" b="1" dirty="0" smtClean="0"/>
              <a:t>Modern challenges</a:t>
            </a:r>
            <a:endParaRPr lang="ru-RU" sz="2800" b="1" dirty="0"/>
          </a:p>
        </p:txBody>
      </p:sp>
      <p:sp>
        <p:nvSpPr>
          <p:cNvPr id="3" name="Прямоугольник 2"/>
          <p:cNvSpPr/>
          <p:nvPr/>
        </p:nvSpPr>
        <p:spPr>
          <a:xfrm>
            <a:off x="233323" y="5229200"/>
            <a:ext cx="8784975" cy="5400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9" name="Прямоугольник 8"/>
          <p:cNvSpPr/>
          <p:nvPr/>
        </p:nvSpPr>
        <p:spPr>
          <a:xfrm>
            <a:off x="780002" y="980728"/>
            <a:ext cx="8064896" cy="5400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11"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43</a:t>
            </a:fld>
            <a:endParaRPr lang="ro-RO" altLang="ru-RU" sz="1100" b="1" dirty="0" smtClean="0">
              <a:solidFill>
                <a:srgbClr val="000000"/>
              </a:solidFill>
              <a:latin typeface="Arial" charset="0"/>
              <a:cs typeface="Arial" charset="0"/>
            </a:endParaRPr>
          </a:p>
        </p:txBody>
      </p:sp>
      <p:sp>
        <p:nvSpPr>
          <p:cNvPr id="4" name="Прямоугольник 3"/>
          <p:cNvSpPr/>
          <p:nvPr/>
        </p:nvSpPr>
        <p:spPr>
          <a:xfrm>
            <a:off x="1331640" y="1412776"/>
            <a:ext cx="751325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p:cNvSpPr txBox="1"/>
          <p:nvPr/>
        </p:nvSpPr>
        <p:spPr>
          <a:xfrm>
            <a:off x="1020416" y="1124744"/>
            <a:ext cx="7824482" cy="1446550"/>
          </a:xfrm>
          <a:prstGeom prst="rect">
            <a:avLst/>
          </a:prstGeom>
          <a:solidFill>
            <a:schemeClr val="accent2">
              <a:lumMod val="20000"/>
              <a:lumOff val="80000"/>
            </a:schemeClr>
          </a:solidFill>
          <a:ln>
            <a:solidFill>
              <a:srgbClr val="0070C0"/>
            </a:solidFill>
          </a:ln>
        </p:spPr>
        <p:txBody>
          <a:bodyPr wrap="square" rtlCol="0">
            <a:spAutoFit/>
          </a:bodyPr>
          <a:lstStyle/>
          <a:p>
            <a:pPr algn="just"/>
            <a:r>
              <a:rPr lang="en-US" sz="2200" b="1" dirty="0">
                <a:solidFill>
                  <a:srgbClr val="000000"/>
                </a:solidFill>
                <a:latin typeface="Arial"/>
              </a:rPr>
              <a:t>“T</a:t>
            </a:r>
            <a:r>
              <a:rPr lang="ru-RU" sz="2200" b="1" dirty="0" err="1">
                <a:solidFill>
                  <a:srgbClr val="000000"/>
                </a:solidFill>
                <a:latin typeface="Arial"/>
              </a:rPr>
              <a:t>he</a:t>
            </a:r>
            <a:r>
              <a:rPr lang="ru-RU" sz="2200" b="1" dirty="0">
                <a:solidFill>
                  <a:srgbClr val="000000"/>
                </a:solidFill>
                <a:latin typeface="Arial"/>
              </a:rPr>
              <a:t> </a:t>
            </a:r>
            <a:r>
              <a:rPr lang="ru-RU" sz="2200" b="1" dirty="0" err="1">
                <a:solidFill>
                  <a:srgbClr val="000000"/>
                </a:solidFill>
                <a:latin typeface="Arial"/>
              </a:rPr>
              <a:t>most</a:t>
            </a:r>
            <a:r>
              <a:rPr lang="ru-RU" sz="2200" b="1" dirty="0">
                <a:solidFill>
                  <a:srgbClr val="000000"/>
                </a:solidFill>
                <a:latin typeface="Arial"/>
              </a:rPr>
              <a:t> </a:t>
            </a:r>
            <a:r>
              <a:rPr lang="ru-RU" sz="2200" b="1" dirty="0" err="1">
                <a:solidFill>
                  <a:srgbClr val="000000"/>
                </a:solidFill>
                <a:latin typeface="Arial"/>
              </a:rPr>
              <a:t>important</a:t>
            </a:r>
            <a:r>
              <a:rPr lang="ru-RU" sz="2200" b="1" dirty="0">
                <a:solidFill>
                  <a:srgbClr val="000000"/>
                </a:solidFill>
                <a:latin typeface="Arial"/>
              </a:rPr>
              <a:t> </a:t>
            </a:r>
            <a:r>
              <a:rPr lang="ru-RU" sz="2200" b="1" dirty="0" err="1">
                <a:solidFill>
                  <a:srgbClr val="000000"/>
                </a:solidFill>
                <a:latin typeface="Arial"/>
              </a:rPr>
              <a:t>recent</a:t>
            </a:r>
            <a:r>
              <a:rPr lang="ru-RU" sz="2200" b="1" dirty="0">
                <a:solidFill>
                  <a:srgbClr val="000000"/>
                </a:solidFill>
                <a:latin typeface="Arial"/>
              </a:rPr>
              <a:t> </a:t>
            </a:r>
            <a:r>
              <a:rPr lang="ru-RU" sz="2200" b="1" dirty="0" err="1">
                <a:solidFill>
                  <a:srgbClr val="000000"/>
                </a:solidFill>
                <a:latin typeface="Arial"/>
              </a:rPr>
              <a:t>advances</a:t>
            </a:r>
            <a:r>
              <a:rPr lang="ru-RU" sz="2200" b="1" dirty="0">
                <a:solidFill>
                  <a:srgbClr val="000000"/>
                </a:solidFill>
                <a:latin typeface="Arial"/>
              </a:rPr>
              <a:t> </a:t>
            </a:r>
            <a:r>
              <a:rPr lang="ru-RU" sz="2200" b="1" dirty="0" err="1">
                <a:solidFill>
                  <a:srgbClr val="000000"/>
                </a:solidFill>
                <a:latin typeface="Arial"/>
              </a:rPr>
              <a:t>have</a:t>
            </a:r>
            <a:r>
              <a:rPr lang="ru-RU" sz="2200" b="1" dirty="0">
                <a:solidFill>
                  <a:srgbClr val="000000"/>
                </a:solidFill>
                <a:latin typeface="Arial"/>
              </a:rPr>
              <a:t> </a:t>
            </a:r>
            <a:r>
              <a:rPr lang="ru-RU" sz="2200" b="1" dirty="0" err="1">
                <a:solidFill>
                  <a:srgbClr val="000000"/>
                </a:solidFill>
                <a:latin typeface="Arial"/>
              </a:rPr>
              <a:t>been</a:t>
            </a:r>
            <a:r>
              <a:rPr lang="ru-RU" sz="2200" b="1" dirty="0">
                <a:solidFill>
                  <a:srgbClr val="000000"/>
                </a:solidFill>
                <a:latin typeface="Arial"/>
              </a:rPr>
              <a:t> </a:t>
            </a:r>
            <a:r>
              <a:rPr lang="ru-RU" sz="2200" b="1" dirty="0" err="1">
                <a:solidFill>
                  <a:srgbClr val="000000"/>
                </a:solidFill>
                <a:latin typeface="Arial"/>
              </a:rPr>
              <a:t>developments</a:t>
            </a:r>
            <a:r>
              <a:rPr lang="ru-RU" sz="2200" b="1" dirty="0">
                <a:solidFill>
                  <a:srgbClr val="000000"/>
                </a:solidFill>
                <a:latin typeface="Arial"/>
              </a:rPr>
              <a:t> </a:t>
            </a:r>
            <a:r>
              <a:rPr lang="ru-RU" sz="2200" b="1" dirty="0" err="1">
                <a:solidFill>
                  <a:srgbClr val="000000"/>
                </a:solidFill>
                <a:latin typeface="Arial"/>
              </a:rPr>
              <a:t>in</a:t>
            </a:r>
            <a:r>
              <a:rPr lang="ru-RU" sz="2200" b="1" dirty="0">
                <a:solidFill>
                  <a:srgbClr val="000000"/>
                </a:solidFill>
                <a:latin typeface="Arial"/>
              </a:rPr>
              <a:t> </a:t>
            </a:r>
            <a:r>
              <a:rPr lang="ru-RU" sz="2200" b="1" dirty="0" err="1">
                <a:solidFill>
                  <a:srgbClr val="000000"/>
                </a:solidFill>
                <a:latin typeface="Arial"/>
              </a:rPr>
              <a:t>instrumentation</a:t>
            </a:r>
            <a:r>
              <a:rPr lang="ru-RU" sz="2200" b="1" dirty="0">
                <a:solidFill>
                  <a:srgbClr val="000000"/>
                </a:solidFill>
                <a:latin typeface="Arial"/>
              </a:rPr>
              <a:t> </a:t>
            </a:r>
            <a:r>
              <a:rPr lang="en-US" sz="2200" b="1" u="sng" dirty="0">
                <a:solidFill>
                  <a:srgbClr val="990033"/>
                </a:solidFill>
                <a:latin typeface="Arial"/>
              </a:rPr>
              <a:t>(CARS, SERS, TERS)</a:t>
            </a:r>
            <a:r>
              <a:rPr lang="en-US" sz="2200" b="1" dirty="0">
                <a:solidFill>
                  <a:srgbClr val="990033"/>
                </a:solidFill>
                <a:latin typeface="Arial"/>
              </a:rPr>
              <a:t> </a:t>
            </a:r>
            <a:r>
              <a:rPr lang="ru-RU" sz="2200" b="1" dirty="0" err="1">
                <a:solidFill>
                  <a:srgbClr val="000000"/>
                </a:solidFill>
                <a:latin typeface="Arial"/>
              </a:rPr>
              <a:t>that</a:t>
            </a:r>
            <a:r>
              <a:rPr lang="ru-RU" sz="2200" b="1" dirty="0">
                <a:solidFill>
                  <a:srgbClr val="000000"/>
                </a:solidFill>
                <a:latin typeface="Arial"/>
              </a:rPr>
              <a:t> </a:t>
            </a:r>
            <a:r>
              <a:rPr lang="ru-RU" sz="2200" b="1" dirty="0" err="1">
                <a:solidFill>
                  <a:srgbClr val="000000"/>
                </a:solidFill>
                <a:latin typeface="Arial"/>
              </a:rPr>
              <a:t>have</a:t>
            </a:r>
            <a:r>
              <a:rPr lang="ru-RU" sz="2200" b="1" dirty="0">
                <a:solidFill>
                  <a:srgbClr val="000000"/>
                </a:solidFill>
                <a:latin typeface="Arial"/>
              </a:rPr>
              <a:t> </a:t>
            </a:r>
            <a:r>
              <a:rPr lang="ru-RU" sz="2200" b="1" dirty="0" err="1">
                <a:solidFill>
                  <a:srgbClr val="000000"/>
                </a:solidFill>
                <a:latin typeface="Arial"/>
              </a:rPr>
              <a:t>pushed</a:t>
            </a:r>
            <a:r>
              <a:rPr lang="ru-RU" sz="2200" b="1" dirty="0">
                <a:solidFill>
                  <a:srgbClr val="000000"/>
                </a:solidFill>
                <a:latin typeface="Arial"/>
              </a:rPr>
              <a:t> </a:t>
            </a:r>
            <a:r>
              <a:rPr lang="ru-RU" sz="2200" b="1" dirty="0" err="1">
                <a:solidFill>
                  <a:srgbClr val="000000"/>
                </a:solidFill>
                <a:latin typeface="Arial"/>
              </a:rPr>
              <a:t>Raman</a:t>
            </a:r>
            <a:r>
              <a:rPr lang="ru-RU" sz="2200" b="1" dirty="0">
                <a:solidFill>
                  <a:srgbClr val="000000"/>
                </a:solidFill>
                <a:latin typeface="Arial"/>
              </a:rPr>
              <a:t> </a:t>
            </a:r>
            <a:r>
              <a:rPr lang="ru-RU" sz="2200" b="1" dirty="0" err="1">
                <a:solidFill>
                  <a:srgbClr val="000000"/>
                </a:solidFill>
                <a:latin typeface="Arial"/>
              </a:rPr>
              <a:t>spectroscopy</a:t>
            </a:r>
            <a:r>
              <a:rPr lang="ru-RU" sz="2200" b="1" dirty="0">
                <a:solidFill>
                  <a:srgbClr val="000000"/>
                </a:solidFill>
                <a:latin typeface="Arial"/>
              </a:rPr>
              <a:t> </a:t>
            </a:r>
            <a:r>
              <a:rPr lang="ru-RU" sz="2200" b="1" dirty="0" err="1">
                <a:solidFill>
                  <a:srgbClr val="000000"/>
                </a:solidFill>
                <a:latin typeface="Arial"/>
              </a:rPr>
              <a:t>further</a:t>
            </a:r>
            <a:r>
              <a:rPr lang="ru-RU" sz="2200" b="1" dirty="0">
                <a:solidFill>
                  <a:srgbClr val="000000"/>
                </a:solidFill>
                <a:latin typeface="Arial"/>
              </a:rPr>
              <a:t> </a:t>
            </a:r>
            <a:r>
              <a:rPr lang="ru-RU" sz="2200" b="1" dirty="0" err="1">
                <a:solidFill>
                  <a:srgbClr val="000000"/>
                </a:solidFill>
                <a:latin typeface="Arial"/>
              </a:rPr>
              <a:t>into</a:t>
            </a:r>
            <a:r>
              <a:rPr lang="ru-RU" sz="2200" b="1" dirty="0">
                <a:solidFill>
                  <a:srgbClr val="000000"/>
                </a:solidFill>
                <a:latin typeface="Arial"/>
              </a:rPr>
              <a:t> </a:t>
            </a:r>
            <a:r>
              <a:rPr lang="en-US" sz="2200" b="1" dirty="0" smtClean="0">
                <a:solidFill>
                  <a:srgbClr val="000000"/>
                </a:solidFill>
                <a:latin typeface="Arial"/>
              </a:rPr>
              <a:t>               </a:t>
            </a:r>
            <a:r>
              <a:rPr lang="ru-RU" sz="2200" b="1" dirty="0" err="1" smtClean="0">
                <a:solidFill>
                  <a:srgbClr val="990033"/>
                </a:solidFill>
                <a:latin typeface="Arial"/>
              </a:rPr>
              <a:t>life</a:t>
            </a:r>
            <a:r>
              <a:rPr lang="ru-RU" sz="2200" b="1" dirty="0" smtClean="0">
                <a:solidFill>
                  <a:srgbClr val="990033"/>
                </a:solidFill>
                <a:latin typeface="Arial"/>
              </a:rPr>
              <a:t> </a:t>
            </a:r>
            <a:r>
              <a:rPr lang="ru-RU" sz="2200" b="1" dirty="0" err="1">
                <a:solidFill>
                  <a:srgbClr val="990033"/>
                </a:solidFill>
                <a:latin typeface="Arial"/>
              </a:rPr>
              <a:t>sciences</a:t>
            </a:r>
            <a:r>
              <a:rPr lang="ru-RU" sz="2200" b="1" dirty="0">
                <a:solidFill>
                  <a:srgbClr val="990033"/>
                </a:solidFill>
                <a:latin typeface="Arial"/>
              </a:rPr>
              <a:t> </a:t>
            </a:r>
            <a:r>
              <a:rPr lang="ru-RU" sz="2200" b="1" dirty="0" err="1">
                <a:solidFill>
                  <a:srgbClr val="990033"/>
                </a:solidFill>
                <a:latin typeface="Arial"/>
              </a:rPr>
              <a:t>and</a:t>
            </a:r>
            <a:r>
              <a:rPr lang="ru-RU" sz="2200" b="1" dirty="0">
                <a:solidFill>
                  <a:srgbClr val="990033"/>
                </a:solidFill>
                <a:latin typeface="Arial"/>
              </a:rPr>
              <a:t> </a:t>
            </a:r>
            <a:r>
              <a:rPr lang="ru-RU" sz="2200" b="1" dirty="0" err="1">
                <a:solidFill>
                  <a:srgbClr val="990033"/>
                </a:solidFill>
                <a:latin typeface="Arial"/>
              </a:rPr>
              <a:t>biomedicine</a:t>
            </a:r>
            <a:r>
              <a:rPr lang="en-US" sz="2200" b="1" dirty="0">
                <a:solidFill>
                  <a:srgbClr val="000000"/>
                </a:solidFill>
                <a:latin typeface="Arial"/>
              </a:rPr>
              <a:t>”</a:t>
            </a:r>
            <a:r>
              <a:rPr lang="ru-RU" sz="2200" b="1" dirty="0">
                <a:solidFill>
                  <a:srgbClr val="000000"/>
                </a:solidFill>
                <a:latin typeface="Arial"/>
              </a:rPr>
              <a:t>. </a:t>
            </a:r>
          </a:p>
        </p:txBody>
      </p:sp>
      <p:sp>
        <p:nvSpPr>
          <p:cNvPr id="10" name="TextBox 9"/>
          <p:cNvSpPr txBox="1"/>
          <p:nvPr/>
        </p:nvSpPr>
        <p:spPr>
          <a:xfrm>
            <a:off x="827584" y="2708920"/>
            <a:ext cx="8136904" cy="1107996"/>
          </a:xfrm>
          <a:prstGeom prst="rect">
            <a:avLst/>
          </a:prstGeom>
          <a:solidFill>
            <a:schemeClr val="accent5">
              <a:lumMod val="20000"/>
              <a:lumOff val="80000"/>
            </a:schemeClr>
          </a:solidFill>
          <a:ln>
            <a:solidFill>
              <a:srgbClr val="0070C0"/>
            </a:solidFill>
          </a:ln>
        </p:spPr>
        <p:txBody>
          <a:bodyPr wrap="square" rtlCol="0">
            <a:spAutoFit/>
          </a:bodyPr>
          <a:lstStyle/>
          <a:p>
            <a:pPr algn="just"/>
            <a:r>
              <a:rPr lang="ru-RU" sz="2200" b="1" dirty="0">
                <a:solidFill>
                  <a:srgbClr val="000000"/>
                </a:solidFill>
                <a:latin typeface="Arial"/>
              </a:rPr>
              <a:t>“</a:t>
            </a:r>
            <a:r>
              <a:rPr lang="en-US" sz="2200" b="1" dirty="0">
                <a:solidFill>
                  <a:srgbClr val="000000"/>
                </a:solidFill>
                <a:latin typeface="Arial"/>
              </a:rPr>
              <a:t>Certainly, we see </a:t>
            </a:r>
            <a:r>
              <a:rPr lang="ru-RU" sz="2200" b="1" dirty="0" err="1">
                <a:solidFill>
                  <a:srgbClr val="000000"/>
                </a:solidFill>
                <a:latin typeface="Arial"/>
              </a:rPr>
              <a:t>the</a:t>
            </a:r>
            <a:r>
              <a:rPr lang="ru-RU" sz="2200" b="1" dirty="0">
                <a:solidFill>
                  <a:srgbClr val="000000"/>
                </a:solidFill>
                <a:latin typeface="Arial"/>
              </a:rPr>
              <a:t> </a:t>
            </a:r>
            <a:r>
              <a:rPr lang="ru-RU" sz="2200" b="1" dirty="0" err="1">
                <a:solidFill>
                  <a:srgbClr val="000000"/>
                </a:solidFill>
                <a:latin typeface="Arial"/>
              </a:rPr>
              <a:t>increased</a:t>
            </a:r>
            <a:r>
              <a:rPr lang="ru-RU" sz="2200" b="1" dirty="0">
                <a:solidFill>
                  <a:srgbClr val="000000"/>
                </a:solidFill>
                <a:latin typeface="Arial"/>
              </a:rPr>
              <a:t> </a:t>
            </a:r>
            <a:r>
              <a:rPr lang="ru-RU" sz="2200" b="1" dirty="0" err="1">
                <a:solidFill>
                  <a:srgbClr val="000000"/>
                </a:solidFill>
                <a:latin typeface="Arial"/>
              </a:rPr>
              <a:t>interest</a:t>
            </a:r>
            <a:r>
              <a:rPr lang="ru-RU" sz="2200" b="1" dirty="0">
                <a:solidFill>
                  <a:srgbClr val="000000"/>
                </a:solidFill>
                <a:latin typeface="Arial"/>
              </a:rPr>
              <a:t> </a:t>
            </a:r>
            <a:r>
              <a:rPr lang="ru-RU" sz="2200" b="1" dirty="0" err="1">
                <a:solidFill>
                  <a:srgbClr val="000000"/>
                </a:solidFill>
                <a:latin typeface="Arial"/>
              </a:rPr>
              <a:t>in</a:t>
            </a:r>
            <a:r>
              <a:rPr lang="ru-RU" sz="2200" b="1" dirty="0">
                <a:solidFill>
                  <a:srgbClr val="000000"/>
                </a:solidFill>
                <a:latin typeface="Arial"/>
              </a:rPr>
              <a:t> </a:t>
            </a:r>
            <a:r>
              <a:rPr lang="ru-RU" sz="2200" b="1" dirty="0">
                <a:solidFill>
                  <a:srgbClr val="990033"/>
                </a:solidFill>
                <a:latin typeface="Arial"/>
              </a:rPr>
              <a:t>SERS</a:t>
            </a:r>
            <a:r>
              <a:rPr lang="ru-RU" sz="2200" b="1" dirty="0">
                <a:solidFill>
                  <a:srgbClr val="000000"/>
                </a:solidFill>
                <a:latin typeface="Arial"/>
              </a:rPr>
              <a:t> </a:t>
            </a:r>
            <a:r>
              <a:rPr lang="ru-RU" sz="2200" b="1" dirty="0" err="1">
                <a:solidFill>
                  <a:srgbClr val="000000"/>
                </a:solidFill>
                <a:latin typeface="Arial"/>
              </a:rPr>
              <a:t>for</a:t>
            </a:r>
            <a:r>
              <a:rPr lang="ru-RU" sz="2200" b="1" dirty="0">
                <a:solidFill>
                  <a:srgbClr val="000000"/>
                </a:solidFill>
                <a:latin typeface="Arial"/>
              </a:rPr>
              <a:t> </a:t>
            </a:r>
            <a:r>
              <a:rPr lang="en-US" sz="2200" b="1" dirty="0" smtClean="0">
                <a:solidFill>
                  <a:srgbClr val="000000"/>
                </a:solidFill>
                <a:latin typeface="Arial"/>
              </a:rPr>
              <a:t>various </a:t>
            </a:r>
            <a:r>
              <a:rPr lang="ru-RU" sz="2200" b="1" dirty="0" err="1" smtClean="0">
                <a:solidFill>
                  <a:srgbClr val="000000"/>
                </a:solidFill>
                <a:latin typeface="Arial"/>
              </a:rPr>
              <a:t>applications</a:t>
            </a:r>
            <a:r>
              <a:rPr lang="en-US" sz="2200" b="1" dirty="0" smtClean="0">
                <a:solidFill>
                  <a:srgbClr val="000000"/>
                </a:solidFill>
                <a:latin typeface="Arial"/>
              </a:rPr>
              <a:t>. </a:t>
            </a:r>
            <a:r>
              <a:rPr lang="ru-RU" sz="2200" b="1" dirty="0" err="1">
                <a:solidFill>
                  <a:srgbClr val="000000"/>
                </a:solidFill>
                <a:latin typeface="Arial"/>
              </a:rPr>
              <a:t>It</a:t>
            </a:r>
            <a:r>
              <a:rPr lang="ru-RU" sz="2200" b="1" dirty="0">
                <a:solidFill>
                  <a:srgbClr val="000000"/>
                </a:solidFill>
                <a:latin typeface="Arial"/>
              </a:rPr>
              <a:t> </a:t>
            </a:r>
            <a:r>
              <a:rPr lang="ru-RU" sz="2200" b="1" dirty="0" err="1">
                <a:solidFill>
                  <a:srgbClr val="000000"/>
                </a:solidFill>
                <a:latin typeface="Arial"/>
              </a:rPr>
              <a:t>is</a:t>
            </a:r>
            <a:r>
              <a:rPr lang="ru-RU" sz="2200" b="1" dirty="0">
                <a:solidFill>
                  <a:srgbClr val="000000"/>
                </a:solidFill>
                <a:latin typeface="Arial"/>
              </a:rPr>
              <a:t> </a:t>
            </a:r>
            <a:r>
              <a:rPr lang="ru-RU" sz="2200" b="1" dirty="0" err="1">
                <a:solidFill>
                  <a:srgbClr val="000000"/>
                </a:solidFill>
                <a:latin typeface="Arial"/>
              </a:rPr>
              <a:t>really</a:t>
            </a:r>
            <a:r>
              <a:rPr lang="ru-RU" sz="2200" b="1" dirty="0">
                <a:solidFill>
                  <a:srgbClr val="000000"/>
                </a:solidFill>
                <a:latin typeface="Arial"/>
              </a:rPr>
              <a:t> </a:t>
            </a:r>
            <a:r>
              <a:rPr lang="ru-RU" sz="2200" b="1" dirty="0" err="1">
                <a:solidFill>
                  <a:srgbClr val="000000"/>
                </a:solidFill>
                <a:latin typeface="Arial"/>
              </a:rPr>
              <a:t>becoming</a:t>
            </a:r>
            <a:r>
              <a:rPr lang="ru-RU" sz="2200" b="1" dirty="0">
                <a:solidFill>
                  <a:srgbClr val="000000"/>
                </a:solidFill>
                <a:latin typeface="Arial"/>
              </a:rPr>
              <a:t> </a:t>
            </a:r>
            <a:r>
              <a:rPr lang="ru-RU" sz="2200" b="1" dirty="0" err="1">
                <a:solidFill>
                  <a:srgbClr val="000000"/>
                </a:solidFill>
                <a:latin typeface="Arial"/>
              </a:rPr>
              <a:t>possible</a:t>
            </a:r>
            <a:r>
              <a:rPr lang="ru-RU" sz="2200" b="1" dirty="0">
                <a:solidFill>
                  <a:srgbClr val="000000"/>
                </a:solidFill>
                <a:latin typeface="Arial"/>
              </a:rPr>
              <a:t> </a:t>
            </a:r>
            <a:r>
              <a:rPr lang="ru-RU" sz="2200" b="1" dirty="0" err="1">
                <a:solidFill>
                  <a:srgbClr val="000000"/>
                </a:solidFill>
                <a:latin typeface="Arial"/>
              </a:rPr>
              <a:t>to</a:t>
            </a:r>
            <a:r>
              <a:rPr lang="ru-RU" sz="2200" b="1" dirty="0">
                <a:solidFill>
                  <a:srgbClr val="000000"/>
                </a:solidFill>
                <a:latin typeface="Arial"/>
              </a:rPr>
              <a:t> </a:t>
            </a:r>
            <a:r>
              <a:rPr lang="ru-RU" sz="2200" b="1" dirty="0" err="1">
                <a:solidFill>
                  <a:srgbClr val="000000"/>
                </a:solidFill>
                <a:latin typeface="Arial"/>
              </a:rPr>
              <a:t>talk</a:t>
            </a:r>
            <a:r>
              <a:rPr lang="ru-RU" sz="2200" b="1" dirty="0">
                <a:solidFill>
                  <a:srgbClr val="000000"/>
                </a:solidFill>
                <a:latin typeface="Arial"/>
              </a:rPr>
              <a:t> </a:t>
            </a:r>
            <a:r>
              <a:rPr lang="ru-RU" sz="2200" b="1" dirty="0" err="1">
                <a:solidFill>
                  <a:srgbClr val="000000"/>
                </a:solidFill>
                <a:latin typeface="Arial"/>
              </a:rPr>
              <a:t>about</a:t>
            </a:r>
            <a:r>
              <a:rPr lang="ru-RU" sz="2200" b="1" dirty="0">
                <a:solidFill>
                  <a:srgbClr val="000000"/>
                </a:solidFill>
                <a:latin typeface="Arial"/>
              </a:rPr>
              <a:t> </a:t>
            </a:r>
            <a:r>
              <a:rPr lang="ru-RU" sz="2200" b="1" dirty="0" err="1">
                <a:solidFill>
                  <a:srgbClr val="000000"/>
                </a:solidFill>
                <a:latin typeface="Arial"/>
              </a:rPr>
              <a:t>using</a:t>
            </a:r>
            <a:r>
              <a:rPr lang="ru-RU" sz="2200" b="1" dirty="0">
                <a:solidFill>
                  <a:srgbClr val="000000"/>
                </a:solidFill>
                <a:latin typeface="Arial"/>
              </a:rPr>
              <a:t> </a:t>
            </a:r>
            <a:r>
              <a:rPr lang="ru-RU" sz="2200" b="1" dirty="0" err="1">
                <a:solidFill>
                  <a:srgbClr val="000000"/>
                </a:solidFill>
                <a:latin typeface="Arial"/>
              </a:rPr>
              <a:t>Raman</a:t>
            </a:r>
            <a:r>
              <a:rPr lang="ru-RU" sz="2200" b="1" dirty="0">
                <a:solidFill>
                  <a:srgbClr val="000000"/>
                </a:solidFill>
                <a:latin typeface="Arial"/>
              </a:rPr>
              <a:t> </a:t>
            </a:r>
            <a:r>
              <a:rPr lang="ru-RU" sz="2200" b="1" dirty="0" err="1">
                <a:solidFill>
                  <a:srgbClr val="000000"/>
                </a:solidFill>
                <a:latin typeface="Arial"/>
              </a:rPr>
              <a:t>to</a:t>
            </a:r>
            <a:r>
              <a:rPr lang="ru-RU" sz="2200" b="1" dirty="0">
                <a:solidFill>
                  <a:srgbClr val="000000"/>
                </a:solidFill>
                <a:latin typeface="Arial"/>
              </a:rPr>
              <a:t> </a:t>
            </a:r>
            <a:r>
              <a:rPr lang="ru-RU" sz="2200" b="1" u="sng" dirty="0" err="1">
                <a:solidFill>
                  <a:srgbClr val="990033"/>
                </a:solidFill>
                <a:latin typeface="Arial"/>
              </a:rPr>
              <a:t>investigate</a:t>
            </a:r>
            <a:r>
              <a:rPr lang="ru-RU" sz="2200" b="1" u="sng" dirty="0">
                <a:solidFill>
                  <a:srgbClr val="990033"/>
                </a:solidFill>
                <a:latin typeface="Arial"/>
              </a:rPr>
              <a:t> </a:t>
            </a:r>
            <a:r>
              <a:rPr lang="ru-RU" sz="2200" b="1" u="sng" dirty="0" err="1">
                <a:solidFill>
                  <a:srgbClr val="990033"/>
                </a:solidFill>
                <a:latin typeface="Arial"/>
              </a:rPr>
              <a:t>individual</a:t>
            </a:r>
            <a:r>
              <a:rPr lang="ru-RU" sz="2200" b="1" u="sng" dirty="0">
                <a:solidFill>
                  <a:srgbClr val="990033"/>
                </a:solidFill>
                <a:latin typeface="Arial"/>
              </a:rPr>
              <a:t> </a:t>
            </a:r>
            <a:r>
              <a:rPr lang="ru-RU" sz="2200" b="1" u="sng" dirty="0" err="1">
                <a:solidFill>
                  <a:srgbClr val="990033"/>
                </a:solidFill>
                <a:latin typeface="Arial"/>
              </a:rPr>
              <a:t>molecules</a:t>
            </a:r>
            <a:r>
              <a:rPr lang="ru-RU" sz="2200" b="1" dirty="0" smtClean="0">
                <a:solidFill>
                  <a:srgbClr val="000000"/>
                </a:solidFill>
                <a:latin typeface="Arial"/>
              </a:rPr>
              <a:t>”.</a:t>
            </a:r>
            <a:endParaRPr lang="ru-RU" sz="2200" dirty="0"/>
          </a:p>
        </p:txBody>
      </p:sp>
      <p:sp>
        <p:nvSpPr>
          <p:cNvPr id="15" name="TextBox 14"/>
          <p:cNvSpPr txBox="1"/>
          <p:nvPr/>
        </p:nvSpPr>
        <p:spPr>
          <a:xfrm>
            <a:off x="827584" y="3933056"/>
            <a:ext cx="8136904" cy="1107996"/>
          </a:xfrm>
          <a:prstGeom prst="rect">
            <a:avLst/>
          </a:prstGeom>
          <a:solidFill>
            <a:schemeClr val="accent2">
              <a:lumMod val="20000"/>
              <a:lumOff val="80000"/>
            </a:schemeClr>
          </a:solidFill>
          <a:ln>
            <a:solidFill>
              <a:srgbClr val="0070C0"/>
            </a:solidFill>
          </a:ln>
        </p:spPr>
        <p:txBody>
          <a:bodyPr wrap="square" rtlCol="0">
            <a:spAutoFit/>
          </a:bodyPr>
          <a:lstStyle/>
          <a:p>
            <a:pPr algn="just"/>
            <a:r>
              <a:rPr lang="en-US" sz="2200" b="1" dirty="0">
                <a:solidFill>
                  <a:srgbClr val="000000"/>
                </a:solidFill>
                <a:latin typeface="Arial"/>
              </a:rPr>
              <a:t>“</a:t>
            </a:r>
            <a:r>
              <a:rPr lang="ru-RU" sz="2200" b="1" dirty="0" err="1">
                <a:solidFill>
                  <a:srgbClr val="000000"/>
                </a:solidFill>
                <a:latin typeface="Arial"/>
              </a:rPr>
              <a:t>Developments</a:t>
            </a:r>
            <a:r>
              <a:rPr lang="ru-RU" sz="2200" b="1" dirty="0">
                <a:solidFill>
                  <a:srgbClr val="000000"/>
                </a:solidFill>
                <a:latin typeface="Arial"/>
              </a:rPr>
              <a:t> </a:t>
            </a:r>
            <a:r>
              <a:rPr lang="ru-RU" sz="2200" b="1" dirty="0" err="1">
                <a:solidFill>
                  <a:srgbClr val="000000"/>
                </a:solidFill>
                <a:latin typeface="Arial"/>
              </a:rPr>
              <a:t>in</a:t>
            </a:r>
            <a:r>
              <a:rPr lang="ru-RU" sz="2200" b="1" dirty="0">
                <a:solidFill>
                  <a:srgbClr val="000000"/>
                </a:solidFill>
                <a:latin typeface="Arial"/>
              </a:rPr>
              <a:t> </a:t>
            </a:r>
            <a:r>
              <a:rPr lang="ru-RU" sz="2200" b="1" dirty="0" err="1">
                <a:solidFill>
                  <a:srgbClr val="000000"/>
                </a:solidFill>
                <a:latin typeface="Arial"/>
              </a:rPr>
              <a:t>coherent</a:t>
            </a:r>
            <a:r>
              <a:rPr lang="ru-RU" sz="2200" b="1" dirty="0">
                <a:solidFill>
                  <a:srgbClr val="000000"/>
                </a:solidFill>
                <a:latin typeface="Arial"/>
              </a:rPr>
              <a:t> </a:t>
            </a:r>
            <a:r>
              <a:rPr lang="ru-RU" sz="2200" b="1" dirty="0" err="1">
                <a:solidFill>
                  <a:srgbClr val="000000"/>
                </a:solidFill>
                <a:latin typeface="Arial"/>
              </a:rPr>
              <a:t>Raman</a:t>
            </a:r>
            <a:r>
              <a:rPr lang="ru-RU" sz="2200" b="1" dirty="0">
                <a:solidFill>
                  <a:srgbClr val="000000"/>
                </a:solidFill>
                <a:latin typeface="Arial"/>
              </a:rPr>
              <a:t> </a:t>
            </a:r>
            <a:r>
              <a:rPr lang="ru-RU" sz="2200" b="1" dirty="0" err="1">
                <a:solidFill>
                  <a:srgbClr val="000000"/>
                </a:solidFill>
                <a:latin typeface="Arial"/>
              </a:rPr>
              <a:t>scattering</a:t>
            </a:r>
            <a:r>
              <a:rPr lang="ru-RU" sz="2200" b="1" dirty="0">
                <a:solidFill>
                  <a:srgbClr val="000000"/>
                </a:solidFill>
                <a:latin typeface="Arial"/>
              </a:rPr>
              <a:t> </a:t>
            </a:r>
            <a:r>
              <a:rPr lang="ru-RU" sz="2200" b="1" dirty="0" err="1">
                <a:solidFill>
                  <a:srgbClr val="000000"/>
                </a:solidFill>
                <a:latin typeface="Arial"/>
              </a:rPr>
              <a:t>microscopy</a:t>
            </a:r>
            <a:r>
              <a:rPr lang="ru-RU" sz="2200" b="1" dirty="0">
                <a:solidFill>
                  <a:srgbClr val="000000"/>
                </a:solidFill>
                <a:latin typeface="Arial"/>
              </a:rPr>
              <a:t> </a:t>
            </a:r>
            <a:r>
              <a:rPr lang="ru-RU" sz="2200" b="1" dirty="0" err="1">
                <a:solidFill>
                  <a:srgbClr val="000000"/>
                </a:solidFill>
                <a:latin typeface="Arial"/>
              </a:rPr>
              <a:t>approaches</a:t>
            </a:r>
            <a:r>
              <a:rPr lang="ru-RU" sz="2200" b="1" dirty="0">
                <a:solidFill>
                  <a:srgbClr val="000000"/>
                </a:solidFill>
                <a:latin typeface="Arial"/>
              </a:rPr>
              <a:t> </a:t>
            </a:r>
            <a:r>
              <a:rPr lang="ru-RU" sz="2200" b="1" dirty="0" err="1">
                <a:solidFill>
                  <a:srgbClr val="000000"/>
                </a:solidFill>
                <a:latin typeface="Arial"/>
              </a:rPr>
              <a:t>such</a:t>
            </a:r>
            <a:r>
              <a:rPr lang="ru-RU" sz="2200" b="1" dirty="0">
                <a:solidFill>
                  <a:srgbClr val="000000"/>
                </a:solidFill>
                <a:latin typeface="Arial"/>
              </a:rPr>
              <a:t> </a:t>
            </a:r>
            <a:r>
              <a:rPr lang="ru-RU" sz="2200" b="1" dirty="0" err="1">
                <a:solidFill>
                  <a:srgbClr val="000000"/>
                </a:solidFill>
                <a:latin typeface="Arial"/>
              </a:rPr>
              <a:t>as</a:t>
            </a:r>
            <a:r>
              <a:rPr lang="ru-RU" sz="2200" b="1" dirty="0">
                <a:solidFill>
                  <a:srgbClr val="000000"/>
                </a:solidFill>
                <a:latin typeface="Arial"/>
              </a:rPr>
              <a:t> </a:t>
            </a:r>
            <a:r>
              <a:rPr lang="en-US" sz="2200" b="1" dirty="0" smtClean="0">
                <a:solidFill>
                  <a:srgbClr val="990033"/>
                </a:solidFill>
                <a:latin typeface="Arial"/>
              </a:rPr>
              <a:t>CARS/SECARS </a:t>
            </a:r>
            <a:r>
              <a:rPr lang="ru-RU" sz="2200" b="1" dirty="0" err="1" smtClean="0">
                <a:solidFill>
                  <a:srgbClr val="000000"/>
                </a:solidFill>
                <a:latin typeface="Arial"/>
              </a:rPr>
              <a:t>microscopy</a:t>
            </a:r>
            <a:r>
              <a:rPr lang="ru-RU" sz="2200" b="1" dirty="0" smtClean="0">
                <a:solidFill>
                  <a:srgbClr val="000000"/>
                </a:solidFill>
                <a:latin typeface="Arial"/>
              </a:rPr>
              <a:t> </a:t>
            </a:r>
            <a:r>
              <a:rPr lang="ru-RU" sz="2200" b="1" dirty="0" err="1">
                <a:solidFill>
                  <a:srgbClr val="000000"/>
                </a:solidFill>
                <a:latin typeface="Arial"/>
              </a:rPr>
              <a:t>offer</a:t>
            </a:r>
            <a:r>
              <a:rPr lang="ru-RU" sz="2200" b="1" dirty="0">
                <a:solidFill>
                  <a:srgbClr val="000000"/>
                </a:solidFill>
                <a:latin typeface="Arial"/>
              </a:rPr>
              <a:t> </a:t>
            </a:r>
            <a:r>
              <a:rPr lang="ru-RU" sz="2200" b="1" dirty="0" err="1">
                <a:solidFill>
                  <a:srgbClr val="000000"/>
                </a:solidFill>
                <a:latin typeface="Arial"/>
              </a:rPr>
              <a:t>exciting</a:t>
            </a:r>
            <a:r>
              <a:rPr lang="ru-RU" sz="2200" b="1" dirty="0">
                <a:solidFill>
                  <a:srgbClr val="000000"/>
                </a:solidFill>
                <a:latin typeface="Arial"/>
              </a:rPr>
              <a:t> </a:t>
            </a:r>
            <a:r>
              <a:rPr lang="ru-RU" sz="2200" b="1" dirty="0" err="1">
                <a:solidFill>
                  <a:srgbClr val="000000"/>
                </a:solidFill>
                <a:latin typeface="Arial"/>
              </a:rPr>
              <a:t>potential</a:t>
            </a:r>
            <a:r>
              <a:rPr lang="ru-RU" sz="2200" b="1" dirty="0">
                <a:solidFill>
                  <a:srgbClr val="000000"/>
                </a:solidFill>
                <a:latin typeface="Arial"/>
              </a:rPr>
              <a:t> </a:t>
            </a:r>
            <a:r>
              <a:rPr lang="ru-RU" sz="2200" b="1" u="sng" dirty="0" err="1">
                <a:solidFill>
                  <a:srgbClr val="990033"/>
                </a:solidFill>
                <a:latin typeface="Arial"/>
              </a:rPr>
              <a:t>in</a:t>
            </a:r>
            <a:r>
              <a:rPr lang="ru-RU" sz="2200" b="1" u="sng" dirty="0">
                <a:solidFill>
                  <a:srgbClr val="990033"/>
                </a:solidFill>
                <a:latin typeface="Arial"/>
              </a:rPr>
              <a:t> </a:t>
            </a:r>
            <a:r>
              <a:rPr lang="ru-RU" sz="2200" b="1" u="sng" dirty="0" err="1">
                <a:solidFill>
                  <a:srgbClr val="990033"/>
                </a:solidFill>
                <a:latin typeface="Arial"/>
              </a:rPr>
              <a:t>biological</a:t>
            </a:r>
            <a:r>
              <a:rPr lang="ru-RU" sz="2200" b="1" u="sng" dirty="0">
                <a:solidFill>
                  <a:srgbClr val="990033"/>
                </a:solidFill>
                <a:latin typeface="Arial"/>
              </a:rPr>
              <a:t> </a:t>
            </a:r>
            <a:r>
              <a:rPr lang="ru-RU" sz="2200" b="1" u="sng" dirty="0" err="1">
                <a:solidFill>
                  <a:srgbClr val="990033"/>
                </a:solidFill>
                <a:latin typeface="Arial"/>
              </a:rPr>
              <a:t>imaging</a:t>
            </a:r>
            <a:r>
              <a:rPr lang="ru-RU" sz="2200" b="1" u="sng" dirty="0">
                <a:solidFill>
                  <a:srgbClr val="990033"/>
                </a:solidFill>
                <a:latin typeface="Arial"/>
              </a:rPr>
              <a:t> </a:t>
            </a:r>
            <a:r>
              <a:rPr lang="ru-RU" sz="2200" b="1" u="sng" dirty="0" err="1">
                <a:solidFill>
                  <a:srgbClr val="990033"/>
                </a:solidFill>
                <a:latin typeface="Arial"/>
              </a:rPr>
              <a:t>applications</a:t>
            </a:r>
            <a:r>
              <a:rPr lang="ru-RU" sz="2200" b="1" dirty="0">
                <a:solidFill>
                  <a:srgbClr val="000000"/>
                </a:solidFill>
                <a:latin typeface="Arial"/>
              </a:rPr>
              <a:t>”</a:t>
            </a:r>
            <a:r>
              <a:rPr lang="en-US" sz="2200" b="1" dirty="0">
                <a:solidFill>
                  <a:srgbClr val="000000"/>
                </a:solidFill>
                <a:latin typeface="Arial"/>
              </a:rPr>
              <a:t>. </a:t>
            </a:r>
            <a:endParaRPr lang="ru-RU" sz="2200" dirty="0"/>
          </a:p>
        </p:txBody>
      </p:sp>
      <p:sp>
        <p:nvSpPr>
          <p:cNvPr id="16" name="Прямоугольник 15"/>
          <p:cNvSpPr/>
          <p:nvPr/>
        </p:nvSpPr>
        <p:spPr>
          <a:xfrm>
            <a:off x="320023" y="5373216"/>
            <a:ext cx="8611574" cy="1246495"/>
          </a:xfrm>
          <a:prstGeom prst="rect">
            <a:avLst/>
          </a:prstGeom>
        </p:spPr>
        <p:txBody>
          <a:bodyPr wrap="square">
            <a:spAutoFit/>
          </a:bodyPr>
          <a:lstStyle/>
          <a:p>
            <a:pPr algn="ctr">
              <a:lnSpc>
                <a:spcPct val="75000"/>
              </a:lnSpc>
            </a:pPr>
            <a:r>
              <a:rPr lang="en-US" b="1" dirty="0" smtClean="0">
                <a:solidFill>
                  <a:srgbClr val="000000"/>
                </a:solidFill>
                <a:latin typeface="Arial"/>
              </a:rPr>
              <a:t>A </a:t>
            </a:r>
            <a:r>
              <a:rPr lang="en-US" b="1" dirty="0">
                <a:solidFill>
                  <a:srgbClr val="000000"/>
                </a:solidFill>
                <a:latin typeface="Arial"/>
              </a:rPr>
              <a:t>panel of experts in honor of Spectroscopy’s celebration of 30 years </a:t>
            </a:r>
            <a:r>
              <a:rPr lang="en-US" b="1" dirty="0" smtClean="0">
                <a:solidFill>
                  <a:srgbClr val="000000"/>
                </a:solidFill>
                <a:latin typeface="Arial"/>
              </a:rPr>
              <a:t>covering </a:t>
            </a:r>
            <a:r>
              <a:rPr lang="en-US" b="1" dirty="0">
                <a:solidFill>
                  <a:srgbClr val="000000"/>
                </a:solidFill>
                <a:latin typeface="Arial"/>
              </a:rPr>
              <a:t>the latest developments in material </a:t>
            </a:r>
            <a:r>
              <a:rPr lang="en-US" b="1" dirty="0" smtClean="0">
                <a:solidFill>
                  <a:srgbClr val="000000"/>
                </a:solidFill>
                <a:latin typeface="Arial"/>
              </a:rPr>
              <a:t>analysis (2016)</a:t>
            </a:r>
            <a:r>
              <a:rPr lang="en-US" sz="2800" b="1" dirty="0" smtClean="0">
                <a:solidFill>
                  <a:srgbClr val="000000"/>
                </a:solidFill>
                <a:latin typeface="Arial"/>
              </a:rPr>
              <a:t> </a:t>
            </a:r>
          </a:p>
          <a:p>
            <a:pPr algn="ctr">
              <a:lnSpc>
                <a:spcPct val="75000"/>
              </a:lnSpc>
            </a:pPr>
            <a:endParaRPr lang="en-US" b="1" dirty="0" smtClean="0">
              <a:solidFill>
                <a:srgbClr val="000000"/>
              </a:solidFill>
              <a:latin typeface="Arial"/>
            </a:endParaRPr>
          </a:p>
          <a:p>
            <a:pPr algn="ctr">
              <a:lnSpc>
                <a:spcPct val="75000"/>
              </a:lnSpc>
            </a:pPr>
            <a:r>
              <a:rPr lang="en-US" i="1" dirty="0" smtClean="0">
                <a:solidFill>
                  <a:srgbClr val="000000"/>
                </a:solidFill>
                <a:latin typeface="Arial"/>
              </a:rPr>
              <a:t>The </a:t>
            </a:r>
            <a:r>
              <a:rPr lang="en-US" i="1" dirty="0">
                <a:solidFill>
                  <a:srgbClr val="000000"/>
                </a:solidFill>
                <a:latin typeface="Arial"/>
              </a:rPr>
              <a:t>full text is available at:</a:t>
            </a:r>
          </a:p>
          <a:p>
            <a:pPr algn="ctr">
              <a:lnSpc>
                <a:spcPct val="75000"/>
              </a:lnSpc>
            </a:pPr>
            <a:r>
              <a:rPr lang="en-US" i="1" dirty="0">
                <a:solidFill>
                  <a:srgbClr val="000000"/>
                </a:solidFill>
                <a:latin typeface="Arial"/>
              </a:rPr>
              <a:t>http://www.spectroscopyonline.com/analysis-state-art-raman-spectroscopy</a:t>
            </a:r>
            <a:endParaRPr lang="ru-RU" i="1" dirty="0">
              <a:solidFill>
                <a:srgbClr val="000000"/>
              </a:solidFill>
              <a:latin typeface="Arial"/>
            </a:endParaRPr>
          </a:p>
        </p:txBody>
      </p:sp>
    </p:spTree>
    <p:extLst>
      <p:ext uri="{BB962C8B-B14F-4D97-AF65-F5344CB8AC3E}">
        <p14:creationId xmlns:p14="http://schemas.microsoft.com/office/powerpoint/2010/main" val="98754763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764704"/>
          </a:xfrm>
        </p:spPr>
        <p:txBody>
          <a:bodyPr>
            <a:normAutofit/>
          </a:bodyPr>
          <a:lstStyle/>
          <a:p>
            <a:r>
              <a:rPr lang="en-US" sz="3200" u="sng" dirty="0" smtClean="0">
                <a:latin typeface="Arial" panose="020B0604020202020204" pitchFamily="34" charset="0"/>
                <a:cs typeface="Arial" panose="020B0604020202020204" pitchFamily="34" charset="0"/>
              </a:rPr>
              <a:t>Modern challenges in Raman</a:t>
            </a:r>
            <a:endParaRPr lang="ru-RU" sz="3200" u="sng"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57727"/>
            <a:ext cx="3312368" cy="552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19872" y="692696"/>
            <a:ext cx="5557932" cy="2419124"/>
          </a:xfrm>
          <a:prstGeom prst="rect">
            <a:avLst/>
          </a:prstGeom>
          <a:noFill/>
        </p:spPr>
        <p:txBody>
          <a:bodyPr wrap="none" rtlCol="0">
            <a:spAutoFit/>
          </a:bodyPr>
          <a:lstStyle/>
          <a:p>
            <a:pPr marL="285750" indent="-285750">
              <a:lnSpc>
                <a:spcPct val="120000"/>
              </a:lnSpc>
              <a:buFont typeface="Wingdings" panose="05000000000000000000" pitchFamily="2" charset="2"/>
              <a:buChar char="ü"/>
            </a:pPr>
            <a:r>
              <a:rPr lang="en-US" b="1" u="sng" dirty="0" smtClean="0">
                <a:solidFill>
                  <a:srgbClr val="C00000"/>
                </a:solidFill>
                <a:latin typeface="Arial" panose="020B0604020202020204" pitchFamily="34" charset="0"/>
                <a:cs typeface="Arial" panose="020B0604020202020204" pitchFamily="34" charset="0"/>
              </a:rPr>
              <a:t>RS</a:t>
            </a:r>
            <a:r>
              <a:rPr lang="ru-RU" b="1" dirty="0" smtClean="0">
                <a:solidFill>
                  <a:srgbClr val="C00000"/>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 Raman scattering (spontaneous) </a:t>
            </a:r>
            <a:endParaRPr lang="ru-RU" b="1" dirty="0" smtClean="0">
              <a:solidFill>
                <a:srgbClr val="C00000"/>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ü"/>
            </a:pPr>
            <a:r>
              <a:rPr lang="en-US" b="1" u="sng" dirty="0" smtClean="0">
                <a:solidFill>
                  <a:srgbClr val="C00000"/>
                </a:solidFill>
                <a:latin typeface="Arial" panose="020B0604020202020204" pitchFamily="34" charset="0"/>
                <a:cs typeface="Arial" panose="020B0604020202020204" pitchFamily="34" charset="0"/>
              </a:rPr>
              <a:t>CARS</a:t>
            </a:r>
            <a:r>
              <a:rPr lang="en-US" b="1" dirty="0" smtClean="0">
                <a:solidFill>
                  <a:srgbClr val="C00000"/>
                </a:solidFill>
                <a:latin typeface="Arial" panose="020B0604020202020204" pitchFamily="34" charset="0"/>
                <a:cs typeface="Arial" panose="020B0604020202020204" pitchFamily="34" charset="0"/>
              </a:rPr>
              <a:t> – coherent anti-Stokes Raman scat.</a:t>
            </a:r>
            <a:endParaRPr lang="en-US" b="1" dirty="0">
              <a:solidFill>
                <a:srgbClr val="C00000"/>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
            </a:pPr>
            <a:r>
              <a:rPr lang="en-US" b="1" u="sng" dirty="0" smtClean="0">
                <a:latin typeface="Arial" panose="020B0604020202020204" pitchFamily="34" charset="0"/>
                <a:cs typeface="Arial" panose="020B0604020202020204" pitchFamily="34" charset="0"/>
              </a:rPr>
              <a:t>RRS</a:t>
            </a:r>
            <a:r>
              <a:rPr lang="ru-RU" b="1" dirty="0" smtClean="0">
                <a:latin typeface="Arial" panose="020B0604020202020204" pitchFamily="34" charset="0"/>
                <a:cs typeface="Arial" panose="020B0604020202020204" pitchFamily="34" charset="0"/>
              </a:rPr>
              <a:t> – </a:t>
            </a:r>
            <a:r>
              <a:rPr lang="en-US" b="1" dirty="0" smtClean="0">
                <a:latin typeface="Arial" panose="020B0604020202020204" pitchFamily="34" charset="0"/>
                <a:cs typeface="Arial" panose="020B0604020202020204" pitchFamily="34" charset="0"/>
              </a:rPr>
              <a:t>resonance </a:t>
            </a:r>
            <a:r>
              <a:rPr lang="en-US" b="1" dirty="0">
                <a:latin typeface="Arial" panose="020B0604020202020204" pitchFamily="34" charset="0"/>
                <a:cs typeface="Arial" panose="020B0604020202020204" pitchFamily="34" charset="0"/>
              </a:rPr>
              <a:t>Raman </a:t>
            </a:r>
            <a:r>
              <a:rPr lang="en-US" b="1" dirty="0" smtClean="0">
                <a:latin typeface="Arial" panose="020B0604020202020204" pitchFamily="34" charset="0"/>
                <a:cs typeface="Arial" panose="020B0604020202020204" pitchFamily="34" charset="0"/>
              </a:rPr>
              <a:t>scattering </a:t>
            </a:r>
            <a:endParaRPr lang="en-US" b="1" dirty="0">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ü"/>
            </a:pPr>
            <a:r>
              <a:rPr lang="en-US" b="1" u="sng" dirty="0" smtClean="0">
                <a:solidFill>
                  <a:srgbClr val="C00000"/>
                </a:solidFill>
                <a:latin typeface="Arial" panose="020B0604020202020204" pitchFamily="34" charset="0"/>
                <a:cs typeface="Arial" panose="020B0604020202020204" pitchFamily="34" charset="0"/>
              </a:rPr>
              <a:t>SERS</a:t>
            </a:r>
            <a:r>
              <a:rPr lang="ru-RU" b="1" dirty="0" smtClean="0">
                <a:solidFill>
                  <a:srgbClr val="C00000"/>
                </a:solidFill>
                <a:latin typeface="Arial" panose="020B0604020202020204" pitchFamily="34" charset="0"/>
                <a:cs typeface="Arial" panose="020B0604020202020204" pitchFamily="34" charset="0"/>
              </a:rPr>
              <a:t> – </a:t>
            </a:r>
            <a:r>
              <a:rPr lang="en-US" b="1" dirty="0" smtClean="0">
                <a:solidFill>
                  <a:srgbClr val="C00000"/>
                </a:solidFill>
                <a:latin typeface="Arial" panose="020B0604020202020204" pitchFamily="34" charset="0"/>
                <a:cs typeface="Arial" panose="020B0604020202020204" pitchFamily="34" charset="0"/>
              </a:rPr>
              <a:t>surface </a:t>
            </a:r>
            <a:r>
              <a:rPr lang="en-US" b="1" dirty="0">
                <a:solidFill>
                  <a:srgbClr val="C00000"/>
                </a:solidFill>
                <a:latin typeface="Arial" panose="020B0604020202020204" pitchFamily="34" charset="0"/>
                <a:cs typeface="Arial" panose="020B0604020202020204" pitchFamily="34" charset="0"/>
              </a:rPr>
              <a:t>enhanced Raman scattering</a:t>
            </a:r>
          </a:p>
          <a:p>
            <a:pPr marL="285750" indent="-285750">
              <a:lnSpc>
                <a:spcPct val="120000"/>
              </a:lnSpc>
              <a:buFont typeface="Wingdings" panose="05000000000000000000" pitchFamily="2" charset="2"/>
              <a:buChar char="ü"/>
            </a:pPr>
            <a:r>
              <a:rPr lang="en-US" b="1" u="sng" dirty="0" smtClean="0">
                <a:solidFill>
                  <a:srgbClr val="990033"/>
                </a:solidFill>
                <a:latin typeface="Arial" panose="020B0604020202020204" pitchFamily="34" charset="0"/>
                <a:cs typeface="Arial" panose="020B0604020202020204" pitchFamily="34" charset="0"/>
              </a:rPr>
              <a:t>SECARS</a:t>
            </a:r>
            <a:r>
              <a:rPr lang="ru-RU" b="1" dirty="0" smtClean="0">
                <a:solidFill>
                  <a:schemeClr val="accent5">
                    <a:lumMod val="50000"/>
                  </a:schemeClr>
                </a:solidFill>
                <a:latin typeface="Arial" panose="020B0604020202020204" pitchFamily="34" charset="0"/>
                <a:cs typeface="Arial" panose="020B0604020202020204" pitchFamily="34" charset="0"/>
              </a:rPr>
              <a:t> – </a:t>
            </a:r>
            <a:r>
              <a:rPr lang="en-US" b="1" dirty="0" smtClean="0">
                <a:solidFill>
                  <a:schemeClr val="accent5">
                    <a:lumMod val="50000"/>
                  </a:schemeClr>
                </a:solidFill>
                <a:latin typeface="Arial" panose="020B0604020202020204" pitchFamily="34" charset="0"/>
                <a:cs typeface="Arial" panose="020B0604020202020204" pitchFamily="34" charset="0"/>
              </a:rPr>
              <a:t>surface </a:t>
            </a:r>
            <a:r>
              <a:rPr lang="en-US" b="1" dirty="0">
                <a:solidFill>
                  <a:schemeClr val="accent5">
                    <a:lumMod val="50000"/>
                  </a:schemeClr>
                </a:solidFill>
                <a:latin typeface="Arial" panose="020B0604020202020204" pitchFamily="34" charset="0"/>
                <a:cs typeface="Arial" panose="020B0604020202020204" pitchFamily="34" charset="0"/>
              </a:rPr>
              <a:t>enhanced </a:t>
            </a:r>
            <a:r>
              <a:rPr lang="en-US" b="1" dirty="0" smtClean="0">
                <a:solidFill>
                  <a:schemeClr val="accent5">
                    <a:lumMod val="50000"/>
                  </a:schemeClr>
                </a:solidFill>
                <a:latin typeface="Arial" panose="020B0604020202020204" pitchFamily="34" charset="0"/>
                <a:cs typeface="Arial" panose="020B0604020202020204" pitchFamily="34" charset="0"/>
              </a:rPr>
              <a:t>CARS </a:t>
            </a:r>
          </a:p>
          <a:p>
            <a:pPr>
              <a:lnSpc>
                <a:spcPct val="120000"/>
              </a:lnSpc>
            </a:pP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smtClean="0">
                <a:solidFill>
                  <a:schemeClr val="accent5">
                    <a:lumMod val="50000"/>
                  </a:schemeClr>
                </a:solidFill>
                <a:latin typeface="Arial" panose="020B0604020202020204" pitchFamily="34" charset="0"/>
                <a:cs typeface="Arial" panose="020B0604020202020204" pitchFamily="34" charset="0"/>
              </a:rPr>
              <a:t>    (start in 2017, </a:t>
            </a:r>
            <a:r>
              <a:rPr lang="en-US" b="1" dirty="0" smtClean="0">
                <a:solidFill>
                  <a:srgbClr val="C00000"/>
                </a:solidFill>
                <a:latin typeface="Arial" panose="020B0604020202020204" pitchFamily="34" charset="0"/>
                <a:cs typeface="Arial" panose="020B0604020202020204" pitchFamily="34" charset="0"/>
              </a:rPr>
              <a:t>to be fully implemented in 2020</a:t>
            </a:r>
            <a:r>
              <a:rPr lang="en-US" b="1" dirty="0" smtClean="0">
                <a:solidFill>
                  <a:schemeClr val="accent5">
                    <a:lumMod val="50000"/>
                  </a:schemeClr>
                </a:solidFill>
                <a:latin typeface="Arial" panose="020B0604020202020204" pitchFamily="34" charset="0"/>
                <a:cs typeface="Arial" panose="020B0604020202020204" pitchFamily="34" charset="0"/>
              </a:rPr>
              <a:t>)</a:t>
            </a:r>
          </a:p>
          <a:p>
            <a:pPr marL="285750" indent="-285750">
              <a:lnSpc>
                <a:spcPct val="120000"/>
              </a:lnSpc>
              <a:buFont typeface="Wingdings" panose="05000000000000000000" pitchFamily="2" charset="2"/>
              <a:buChar char="§"/>
            </a:pPr>
            <a:r>
              <a:rPr lang="en-US" b="1" u="sng" dirty="0" smtClean="0">
                <a:latin typeface="Arial" panose="020B0604020202020204" pitchFamily="34" charset="0"/>
                <a:cs typeface="Arial" panose="020B0604020202020204" pitchFamily="34" charset="0"/>
              </a:rPr>
              <a:t>TERS</a:t>
            </a:r>
            <a:r>
              <a:rPr lang="en-US" b="1" dirty="0" smtClean="0">
                <a:latin typeface="Arial" panose="020B0604020202020204" pitchFamily="34" charset="0"/>
                <a:cs typeface="Arial" panose="020B0604020202020204" pitchFamily="34" charset="0"/>
              </a:rPr>
              <a:t> – tip-enhanced Raman spectroscopy</a:t>
            </a:r>
          </a:p>
        </p:txBody>
      </p:sp>
      <p:pic>
        <p:nvPicPr>
          <p:cNvPr id="6" name="Picture 4" descr="D:\_MG_8197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3231" y="4410694"/>
            <a:ext cx="2765375" cy="190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3521799"/>
            <a:ext cx="1944216" cy="12538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http://www.ekspla.com/wp-content/uploads/2011/05/cars_princip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8668" y="4900995"/>
            <a:ext cx="1944215" cy="13848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rot="16200000">
            <a:off x="6277921" y="3853703"/>
            <a:ext cx="1023037"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SERS</a:t>
            </a:r>
            <a:endParaRPr lang="ru-RU" sz="240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rot="16200000">
            <a:off x="6289905" y="5311496"/>
            <a:ext cx="1058303"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CARS</a:t>
            </a:r>
            <a:endParaRPr lang="ru-RU" sz="24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777051" y="3573016"/>
            <a:ext cx="2749471" cy="646331"/>
          </a:xfrm>
          <a:prstGeom prst="rect">
            <a:avLst/>
          </a:prstGeom>
          <a:noFill/>
          <a:ln>
            <a:solidFill>
              <a:srgbClr val="C00000"/>
            </a:solidFill>
          </a:ln>
        </p:spPr>
        <p:txBody>
          <a:bodyPr wrap="none" rtlCol="0">
            <a:spAutoFit/>
          </a:bodyPr>
          <a:lstStyle/>
          <a:p>
            <a:r>
              <a:rPr lang="en-US" b="1" u="sng" dirty="0">
                <a:solidFill>
                  <a:srgbClr val="C00000"/>
                </a:solidFill>
                <a:latin typeface="Arial" panose="020B0604020202020204" pitchFamily="34" charset="0"/>
                <a:cs typeface="Arial" panose="020B0604020202020204" pitchFamily="34" charset="0"/>
              </a:rPr>
              <a:t>SMD</a:t>
            </a:r>
            <a:r>
              <a:rPr lang="ru-RU" b="1" u="sng" dirty="0">
                <a:solidFill>
                  <a:srgbClr val="C0000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single molecule </a:t>
            </a:r>
          </a:p>
          <a:p>
            <a:r>
              <a:rPr lang="en-US" b="1" dirty="0">
                <a:solidFill>
                  <a:srgbClr val="C00000"/>
                </a:solidFill>
                <a:latin typeface="Arial" panose="020B0604020202020204" pitchFamily="34" charset="0"/>
                <a:cs typeface="Arial" panose="020B0604020202020204" pitchFamily="34" charset="0"/>
              </a:rPr>
              <a:t>            detection (10</a:t>
            </a:r>
            <a:r>
              <a:rPr lang="en-US" b="1" baseline="30000" dirty="0">
                <a:solidFill>
                  <a:srgbClr val="C00000"/>
                </a:solidFill>
                <a:latin typeface="Arial" panose="020B0604020202020204" pitchFamily="34" charset="0"/>
                <a:cs typeface="Arial" panose="020B0604020202020204" pitchFamily="34" charset="0"/>
              </a:rPr>
              <a:t>-15</a:t>
            </a:r>
            <a:r>
              <a:rPr lang="en-US" b="1" dirty="0" smtClean="0">
                <a:solidFill>
                  <a:srgbClr val="C00000"/>
                </a:solidFill>
                <a:latin typeface="Arial" panose="020B0604020202020204" pitchFamily="34" charset="0"/>
                <a:cs typeface="Arial" panose="020B0604020202020204" pitchFamily="34" charset="0"/>
              </a:rPr>
              <a:t>)</a:t>
            </a:r>
            <a:endParaRPr lang="ru-RU" dirty="0"/>
          </a:p>
        </p:txBody>
      </p:sp>
      <p:sp>
        <p:nvSpPr>
          <p:cNvPr id="1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44</a:t>
            </a:fld>
            <a:endParaRPr lang="ro-RO" altLang="ru-RU" sz="1100" b="1" dirty="0" smtClean="0">
              <a:solidFill>
                <a:srgbClr val="000000"/>
              </a:solidFill>
              <a:latin typeface="Arial" charset="0"/>
              <a:cs typeface="Arial" charset="0"/>
            </a:endParaRPr>
          </a:p>
        </p:txBody>
      </p:sp>
      <p:sp>
        <p:nvSpPr>
          <p:cNvPr id="3" name="Скругленный прямоугольник 2"/>
          <p:cNvSpPr/>
          <p:nvPr/>
        </p:nvSpPr>
        <p:spPr>
          <a:xfrm>
            <a:off x="3563888" y="3140968"/>
            <a:ext cx="5378995" cy="144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22664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5441" y="2492896"/>
            <a:ext cx="7524817" cy="523220"/>
          </a:xfrm>
          <a:prstGeom prst="rect">
            <a:avLst/>
          </a:prstGeom>
          <a:noFill/>
        </p:spPr>
        <p:txBody>
          <a:bodyPr wrap="none" rtlCol="0">
            <a:spAutoFit/>
          </a:bodyPr>
          <a:lstStyle/>
          <a:p>
            <a:r>
              <a:rPr lang="en-US" sz="2800" b="1" dirty="0" smtClean="0">
                <a:solidFill>
                  <a:srgbClr val="990033"/>
                </a:solidFill>
                <a:latin typeface="Arial" panose="020B0604020202020204" pitchFamily="34" charset="0"/>
                <a:cs typeface="Arial" panose="020B0604020202020204" pitchFamily="34" charset="0"/>
              </a:rPr>
              <a:t>OUR PRESENT BACKGROUND in SECARS</a:t>
            </a:r>
            <a:endParaRPr lang="ru-RU" sz="2800" b="1" dirty="0">
              <a:solidFill>
                <a:srgbClr val="990033"/>
              </a:solidFill>
              <a:latin typeface="Arial" panose="020B0604020202020204" pitchFamily="34" charset="0"/>
              <a:cs typeface="Arial" panose="020B0604020202020204" pitchFamily="34" charset="0"/>
            </a:endParaRPr>
          </a:p>
        </p:txBody>
      </p:sp>
      <p:sp>
        <p:nvSpPr>
          <p:cNvPr id="5"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45</a:t>
            </a:fld>
            <a:endParaRPr lang="ro-RO" altLang="ru-RU" sz="1100" b="1" dirty="0" smtClean="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116632"/>
            <a:ext cx="7502152" cy="461665"/>
          </a:xfrm>
          <a:prstGeom prst="rect">
            <a:avLst/>
          </a:prstGeom>
          <a:noFill/>
        </p:spPr>
        <p:txBody>
          <a:bodyPr wrap="square" rtlCol="0">
            <a:spAutoFit/>
          </a:bodyPr>
          <a:lstStyle/>
          <a:p>
            <a:r>
              <a:rPr lang="en-US" sz="2400" b="1" dirty="0" err="1" smtClean="0">
                <a:solidFill>
                  <a:prstClr val="black"/>
                </a:solidFill>
                <a:latin typeface="Arial" panose="020B0604020202020204" pitchFamily="34" charset="0"/>
                <a:cs typeface="Arial" panose="020B0604020202020204" pitchFamily="34" charset="0"/>
              </a:rPr>
              <a:t>Analytes</a:t>
            </a:r>
            <a:r>
              <a:rPr lang="en-US" sz="2400" b="1" dirty="0" smtClean="0">
                <a:solidFill>
                  <a:prstClr val="black"/>
                </a:solidFill>
                <a:latin typeface="Arial" panose="020B0604020202020204" pitchFamily="34" charset="0"/>
                <a:cs typeface="Arial" panose="020B0604020202020204" pitchFamily="34" charset="0"/>
              </a:rPr>
              <a:t> (reporter molecules): DTNB and MPBA</a:t>
            </a:r>
            <a:endParaRPr lang="en-US" sz="2400" dirty="0">
              <a:solidFill>
                <a:prstClr val="black"/>
              </a:solidFill>
              <a:latin typeface="Arial" panose="020B0604020202020204" pitchFamily="34" charset="0"/>
              <a:cs typeface="Arial" panose="020B0604020202020204" pitchFamily="34" charset="0"/>
            </a:endParaRPr>
          </a:p>
        </p:txBody>
      </p:sp>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578323"/>
            <a:ext cx="2132015" cy="13385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698406" y="2575664"/>
            <a:ext cx="5716501" cy="738664"/>
          </a:xfrm>
          <a:prstGeom prst="rect">
            <a:avLst/>
          </a:prstGeom>
          <a:noFill/>
        </p:spPr>
        <p:txBody>
          <a:bodyPr wrap="none" rtlCol="0">
            <a:spAutoFit/>
          </a:bodyPr>
          <a:lstStyle/>
          <a:p>
            <a:r>
              <a:rPr lang="en-US" sz="2400" b="1" u="sng" dirty="0">
                <a:solidFill>
                  <a:prstClr val="black"/>
                </a:solidFill>
                <a:latin typeface="Arial" panose="020B0604020202020204" pitchFamily="34" charset="0"/>
                <a:cs typeface="Arial" panose="020B0604020202020204" pitchFamily="34" charset="0"/>
              </a:rPr>
              <a:t>SERS-active substrate:</a:t>
            </a:r>
            <a:r>
              <a:rPr lang="en-US" sz="2400" dirty="0">
                <a:solidFill>
                  <a:prstClr val="black"/>
                </a:solidFill>
                <a:latin typeface="Arial" panose="020B0604020202020204" pitchFamily="34" charset="0"/>
                <a:cs typeface="Arial" panose="020B0604020202020204" pitchFamily="34" charset="0"/>
              </a:rPr>
              <a:t> Al</a:t>
            </a:r>
            <a:r>
              <a:rPr lang="ru-RU" sz="2400" dirty="0">
                <a:solidFill>
                  <a:prstClr val="black"/>
                </a:solidFill>
                <a:latin typeface="Arial" panose="020B0604020202020204" pitchFamily="34" charset="0"/>
                <a:cs typeface="Arial" panose="020B0604020202020204" pitchFamily="34" charset="0"/>
              </a:rPr>
              <a:t>/</a:t>
            </a:r>
            <a:r>
              <a:rPr lang="en-US" sz="2400" dirty="0" err="1">
                <a:solidFill>
                  <a:prstClr val="black"/>
                </a:solidFill>
                <a:latin typeface="Arial" panose="020B0604020202020204" pitchFamily="34" charset="0"/>
                <a:cs typeface="Arial" panose="020B0604020202020204" pitchFamily="34" charset="0"/>
              </a:rPr>
              <a:t>CeO</a:t>
            </a:r>
            <a:r>
              <a:rPr lang="ru-RU" sz="2400" baseline="-25000" dirty="0">
                <a:solidFill>
                  <a:prstClr val="black"/>
                </a:solidFill>
                <a:latin typeface="Arial" panose="020B0604020202020204" pitchFamily="34" charset="0"/>
                <a:cs typeface="Arial" panose="020B0604020202020204" pitchFamily="34" charset="0"/>
              </a:rPr>
              <a:t>2</a:t>
            </a:r>
            <a:r>
              <a:rPr lang="ru-RU" sz="2400" dirty="0">
                <a:solidFill>
                  <a:prstClr val="black"/>
                </a:solidFill>
                <a:latin typeface="Arial" panose="020B0604020202020204" pitchFamily="34" charset="0"/>
                <a:cs typeface="Arial" panose="020B0604020202020204" pitchFamily="34" charset="0"/>
              </a:rPr>
              <a:t>/</a:t>
            </a:r>
            <a:r>
              <a:rPr lang="en-US" sz="2400" dirty="0" err="1">
                <a:solidFill>
                  <a:prstClr val="black"/>
                </a:solidFill>
                <a:latin typeface="Arial" panose="020B0604020202020204" pitchFamily="34" charset="0"/>
                <a:cs typeface="Arial" panose="020B0604020202020204" pitchFamily="34" charset="0"/>
              </a:rPr>
              <a:t>AuNP</a:t>
            </a:r>
            <a:r>
              <a:rPr lang="en-US" sz="2400" dirty="0">
                <a:solidFill>
                  <a:prstClr val="black"/>
                </a:solidFill>
                <a:latin typeface="Arial" panose="020B0604020202020204" pitchFamily="34" charset="0"/>
                <a:cs typeface="Arial" panose="020B0604020202020204" pitchFamily="34" charset="0"/>
              </a:rPr>
              <a:t> </a:t>
            </a:r>
            <a:endParaRPr lang="ru-RU" sz="2400" dirty="0">
              <a:solidFill>
                <a:prstClr val="black"/>
              </a:solidFill>
              <a:latin typeface="Arial" panose="020B0604020202020204" pitchFamily="34" charset="0"/>
              <a:cs typeface="Arial" panose="020B0604020202020204" pitchFamily="34" charset="0"/>
            </a:endParaRPr>
          </a:p>
          <a:p>
            <a:endParaRPr lang="ru-RU" dirty="0">
              <a:solidFill>
                <a:prstClr val="black"/>
              </a:solidFill>
            </a:endParaRPr>
          </a:p>
        </p:txBody>
      </p:sp>
      <p:sp>
        <p:nvSpPr>
          <p:cNvPr id="7" name="Прямоугольник 6"/>
          <p:cNvSpPr/>
          <p:nvPr/>
        </p:nvSpPr>
        <p:spPr>
          <a:xfrm>
            <a:off x="768194" y="1957368"/>
            <a:ext cx="3777052" cy="523220"/>
          </a:xfrm>
          <a:prstGeom prst="rect">
            <a:avLst/>
          </a:prstGeom>
        </p:spPr>
        <p:txBody>
          <a:bodyPr wrap="square">
            <a:spAutoFit/>
          </a:bodyPr>
          <a:lstStyle/>
          <a:p>
            <a:pPr algn="ctr"/>
            <a:r>
              <a:rPr lang="en-US" sz="1400" b="1" dirty="0" err="1">
                <a:solidFill>
                  <a:prstClr val="black"/>
                </a:solidFill>
                <a:latin typeface="Arial" panose="020B0604020202020204" pitchFamily="34" charset="0"/>
                <a:cs typeface="Arial" panose="020B0604020202020204" pitchFamily="34" charset="0"/>
              </a:rPr>
              <a:t>Dithionitrobenzoic</a:t>
            </a:r>
            <a:r>
              <a:rPr lang="en-US" sz="1400" b="1" dirty="0">
                <a:solidFill>
                  <a:prstClr val="black"/>
                </a:solidFill>
                <a:latin typeface="Arial" panose="020B0604020202020204" pitchFamily="34" charset="0"/>
                <a:cs typeface="Arial" panose="020B0604020202020204" pitchFamily="34" charset="0"/>
              </a:rPr>
              <a:t> acid </a:t>
            </a:r>
            <a:endParaRPr lang="ru-RU" sz="1400" b="1" dirty="0">
              <a:solidFill>
                <a:prstClr val="black"/>
              </a:solidFill>
              <a:latin typeface="Arial" panose="020B0604020202020204" pitchFamily="34" charset="0"/>
              <a:cs typeface="Arial" panose="020B0604020202020204" pitchFamily="34" charset="0"/>
            </a:endParaRPr>
          </a:p>
          <a:p>
            <a:pPr algn="ctr"/>
            <a:r>
              <a:rPr lang="en-US" sz="1400" b="1" dirty="0" smtClean="0">
                <a:solidFill>
                  <a:prstClr val="black"/>
                </a:solidFill>
                <a:latin typeface="Arial" panose="020B0604020202020204" pitchFamily="34" charset="0"/>
                <a:cs typeface="Arial" panose="020B0604020202020204" pitchFamily="34" charset="0"/>
              </a:rPr>
              <a:t>(</a:t>
            </a:r>
            <a:r>
              <a:rPr lang="en-US" sz="1400" b="1" dirty="0">
                <a:solidFill>
                  <a:prstClr val="black"/>
                </a:solidFill>
                <a:latin typeface="Arial" panose="020B0604020202020204" pitchFamily="34" charset="0"/>
                <a:cs typeface="Arial" panose="020B0604020202020204" pitchFamily="34" charset="0"/>
              </a:rPr>
              <a:t>DTNB)</a:t>
            </a:r>
            <a:endParaRPr lang="ru-RU" sz="1400" b="1" dirty="0">
              <a:solidFill>
                <a:prstClr val="black"/>
              </a:solidFill>
              <a:latin typeface="Arial" panose="020B0604020202020204" pitchFamily="34" charset="0"/>
              <a:cs typeface="Arial" panose="020B0604020202020204" pitchFamily="34" charset="0"/>
            </a:endParaRPr>
          </a:p>
        </p:txBody>
      </p:sp>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463" y="611115"/>
            <a:ext cx="1648107" cy="13057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Прямоугольник 7"/>
          <p:cNvSpPr/>
          <p:nvPr/>
        </p:nvSpPr>
        <p:spPr>
          <a:xfrm>
            <a:off x="5128918" y="1945844"/>
            <a:ext cx="2629245" cy="523220"/>
          </a:xfrm>
          <a:prstGeom prst="rect">
            <a:avLst/>
          </a:prstGeom>
        </p:spPr>
        <p:txBody>
          <a:bodyPr wrap="none">
            <a:spAutoFit/>
          </a:bodyPr>
          <a:lstStyle/>
          <a:p>
            <a:pPr algn="ctr"/>
            <a:r>
              <a:rPr lang="en-US" sz="1400" b="1" dirty="0" err="1">
                <a:solidFill>
                  <a:prstClr val="black"/>
                </a:solidFill>
                <a:latin typeface="Arial" panose="020B0604020202020204" pitchFamily="34" charset="0"/>
                <a:cs typeface="Arial" panose="020B0604020202020204" pitchFamily="34" charset="0"/>
              </a:rPr>
              <a:t>mercaptophenylboronic</a:t>
            </a:r>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acid</a:t>
            </a:r>
          </a:p>
          <a:p>
            <a:pPr algn="ctr"/>
            <a:r>
              <a:rPr lang="en-US" sz="1400" b="1" dirty="0" smtClean="0">
                <a:solidFill>
                  <a:prstClr val="black"/>
                </a:solidFill>
                <a:latin typeface="Arial" panose="020B0604020202020204" pitchFamily="34" charset="0"/>
                <a:cs typeface="Arial" panose="020B0604020202020204" pitchFamily="34" charset="0"/>
              </a:rPr>
              <a:t>(MPBA) </a:t>
            </a:r>
            <a:endParaRPr lang="ru-RU" sz="1400" b="1" dirty="0">
              <a:solidFill>
                <a:prstClr val="black"/>
              </a:solidFill>
              <a:latin typeface="Arial" panose="020B0604020202020204" pitchFamily="34" charset="0"/>
              <a:cs typeface="Arial" panose="020B0604020202020204" pitchFamily="34" charset="0"/>
            </a:endParaRPr>
          </a:p>
        </p:txBody>
      </p:sp>
      <p:sp>
        <p:nvSpPr>
          <p:cNvPr id="9" name="Прямоугольник 8"/>
          <p:cNvSpPr/>
          <p:nvPr/>
        </p:nvSpPr>
        <p:spPr>
          <a:xfrm>
            <a:off x="282289" y="2492896"/>
            <a:ext cx="84969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604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36" y="3104709"/>
            <a:ext cx="4731084" cy="1538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4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918" y="3104709"/>
            <a:ext cx="3456385" cy="15402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Содержимое 8" descr="1_26b.jpg"/>
          <p:cNvPicPr>
            <a:picLocks noChangeAspect="1"/>
          </p:cNvPicPr>
          <p:nvPr/>
        </p:nvPicPr>
        <p:blipFill>
          <a:blip r:embed="rId7" cstate="print"/>
          <a:stretch>
            <a:fillRect/>
          </a:stretch>
        </p:blipFill>
        <p:spPr>
          <a:xfrm>
            <a:off x="5633424" y="4760779"/>
            <a:ext cx="2092319" cy="1569665"/>
          </a:xfrm>
          <a:prstGeom prst="rect">
            <a:avLst/>
          </a:prstGeom>
        </p:spPr>
      </p:pic>
      <p:sp>
        <p:nvSpPr>
          <p:cNvPr id="11" name="TextBox 10"/>
          <p:cNvSpPr txBox="1"/>
          <p:nvPr/>
        </p:nvSpPr>
        <p:spPr>
          <a:xfrm>
            <a:off x="1617447" y="6381328"/>
            <a:ext cx="169790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Optical image</a:t>
            </a:r>
            <a:endParaRPr lang="ru-RU" b="1" dirty="0">
              <a:solidFill>
                <a:prstClr val="black"/>
              </a:solidFill>
              <a:latin typeface="Arial" panose="020B0604020202020204" pitchFamily="34" charset="0"/>
              <a:cs typeface="Arial" panose="020B0604020202020204" pitchFamily="34" charset="0"/>
            </a:endParaRPr>
          </a:p>
        </p:txBody>
      </p:sp>
      <p:pic>
        <p:nvPicPr>
          <p:cNvPr id="604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648" y="4724407"/>
            <a:ext cx="2132015" cy="164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3535663" y="5397318"/>
            <a:ext cx="1242648" cy="369332"/>
          </a:xfrm>
          <a:prstGeom prst="rect">
            <a:avLst/>
          </a:prstGeom>
        </p:spPr>
        <p:txBody>
          <a:bodyPr wrap="none">
            <a:spAutoFit/>
          </a:bodyPr>
          <a:lstStyle/>
          <a:p>
            <a:r>
              <a:rPr lang="el-GR" b="1" dirty="0">
                <a:solidFill>
                  <a:prstClr val="black"/>
                </a:solidFill>
                <a:latin typeface="Arial" panose="020B0604020202020204" pitchFamily="34" charset="0"/>
                <a:cs typeface="Arial" panose="020B0604020202020204" pitchFamily="34" charset="0"/>
              </a:rPr>
              <a:t>29×29 μ</a:t>
            </a:r>
            <a:r>
              <a:rPr lang="en-US" b="1" dirty="0">
                <a:solidFill>
                  <a:prstClr val="black"/>
                </a:solidFill>
                <a:latin typeface="Arial" panose="020B0604020202020204" pitchFamily="34" charset="0"/>
                <a:cs typeface="Arial" panose="020B0604020202020204" pitchFamily="34" charset="0"/>
              </a:rPr>
              <a:t>m</a:t>
            </a:r>
            <a:endParaRPr lang="ru-RU" b="1" dirty="0">
              <a:solidFill>
                <a:prstClr val="black"/>
              </a:solidFill>
              <a:latin typeface="Arial" panose="020B0604020202020204" pitchFamily="34" charset="0"/>
              <a:cs typeface="Arial" panose="020B0604020202020204" pitchFamily="34" charset="0"/>
            </a:endParaRPr>
          </a:p>
        </p:txBody>
      </p:sp>
      <p:sp>
        <p:nvSpPr>
          <p:cNvPr id="13" name="Прямоугольник 12"/>
          <p:cNvSpPr/>
          <p:nvPr/>
        </p:nvSpPr>
        <p:spPr>
          <a:xfrm>
            <a:off x="7792079" y="5381959"/>
            <a:ext cx="1212191" cy="369332"/>
          </a:xfrm>
          <a:prstGeom prst="rect">
            <a:avLst/>
          </a:prstGeom>
        </p:spPr>
        <p:txBody>
          <a:bodyPr wrap="none">
            <a:spAutoFit/>
          </a:bodyPr>
          <a:lstStyle/>
          <a:p>
            <a:r>
              <a:rPr lang="el-GR" b="1" dirty="0">
                <a:solidFill>
                  <a:prstClr val="black"/>
                </a:solidFill>
                <a:latin typeface="Arial" panose="020B0604020202020204" pitchFamily="34" charset="0"/>
                <a:cs typeface="Arial" panose="020B0604020202020204" pitchFamily="34" charset="0"/>
              </a:rPr>
              <a:t>∼ 8×5 μ</a:t>
            </a:r>
            <a:r>
              <a:rPr lang="en-US" b="1" dirty="0">
                <a:solidFill>
                  <a:prstClr val="black"/>
                </a:solidFill>
                <a:latin typeface="Arial" panose="020B0604020202020204" pitchFamily="34" charset="0"/>
                <a:cs typeface="Arial" panose="020B0604020202020204" pitchFamily="34" charset="0"/>
              </a:rPr>
              <a:t>m</a:t>
            </a:r>
            <a:endParaRPr lang="ru-RU" b="1"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4932040" y="6300609"/>
            <a:ext cx="3600400" cy="584775"/>
          </a:xfrm>
          <a:prstGeom prst="rect">
            <a:avLst/>
          </a:prstGeom>
          <a:noFill/>
        </p:spPr>
        <p:txBody>
          <a:bodyPr wrap="square" rtlCol="0">
            <a:spAutoFit/>
          </a:bodyPr>
          <a:lstStyle/>
          <a:p>
            <a:pPr algn="ctr"/>
            <a:r>
              <a:rPr lang="en-US" sz="1600" b="1" dirty="0" smtClean="0">
                <a:solidFill>
                  <a:prstClr val="black"/>
                </a:solidFill>
                <a:latin typeface="Arial" panose="020B0604020202020204" pitchFamily="34" charset="0"/>
                <a:cs typeface="Arial" panose="020B0604020202020204" pitchFamily="34" charset="0"/>
              </a:rPr>
              <a:t>SEM image </a:t>
            </a:r>
            <a:r>
              <a:rPr lang="en-US" sz="1600" b="1" dirty="0">
                <a:solidFill>
                  <a:prstClr val="black"/>
                </a:solidFill>
                <a:latin typeface="Arial" panose="020B0604020202020204" pitchFamily="34" charset="0"/>
                <a:cs typeface="Arial" panose="020B0604020202020204" pitchFamily="34" charset="0"/>
              </a:rPr>
              <a:t>of facet </a:t>
            </a:r>
            <a:r>
              <a:rPr lang="en-US" sz="1600" b="1" dirty="0" smtClean="0">
                <a:solidFill>
                  <a:prstClr val="black"/>
                </a:solidFill>
                <a:latin typeface="Arial" panose="020B0604020202020204" pitchFamily="34" charset="0"/>
                <a:cs typeface="Arial" panose="020B0604020202020204" pitchFamily="34" charset="0"/>
              </a:rPr>
              <a:t>                        CeO</a:t>
            </a:r>
            <a:r>
              <a:rPr lang="en-US" sz="1600" b="1" baseline="-25000" dirty="0" smtClean="0">
                <a:solidFill>
                  <a:prstClr val="black"/>
                </a:solidFill>
                <a:latin typeface="Arial" panose="020B0604020202020204" pitchFamily="34" charset="0"/>
                <a:cs typeface="Arial" panose="020B0604020202020204" pitchFamily="34" charset="0"/>
              </a:rPr>
              <a:t>2</a:t>
            </a:r>
            <a:r>
              <a:rPr lang="en-US" sz="1600" b="1" dirty="0" smtClean="0">
                <a:solidFill>
                  <a:prstClr val="black"/>
                </a:solidFill>
                <a:latin typeface="Arial" panose="020B0604020202020204" pitchFamily="34" charset="0"/>
                <a:cs typeface="Arial" panose="020B0604020202020204" pitchFamily="34" charset="0"/>
              </a:rPr>
              <a:t> films </a:t>
            </a:r>
            <a:r>
              <a:rPr lang="en-US" sz="1600" b="1" dirty="0">
                <a:solidFill>
                  <a:prstClr val="black"/>
                </a:solidFill>
                <a:latin typeface="Arial" panose="020B0604020202020204" pitchFamily="34" charset="0"/>
                <a:cs typeface="Arial" panose="020B0604020202020204" pitchFamily="34" charset="0"/>
              </a:rPr>
              <a:t>with </a:t>
            </a:r>
            <a:r>
              <a:rPr lang="en-US" sz="1600" b="1" dirty="0" smtClean="0">
                <a:solidFill>
                  <a:prstClr val="black"/>
                </a:solidFill>
                <a:latin typeface="Arial" panose="020B0604020202020204" pitchFamily="34" charset="0"/>
                <a:cs typeface="Arial" panose="020B0604020202020204" pitchFamily="34" charset="0"/>
              </a:rPr>
              <a:t>Au-NP</a:t>
            </a:r>
            <a:endParaRPr lang="ru-RU" sz="1600" b="1" dirty="0">
              <a:solidFill>
                <a:prstClr val="black"/>
              </a:solidFill>
              <a:latin typeface="Arial" panose="020B0604020202020204" pitchFamily="34" charset="0"/>
              <a:cs typeface="Arial" panose="020B0604020202020204" pitchFamily="34" charset="0"/>
            </a:endParaRPr>
          </a:p>
        </p:txBody>
      </p:sp>
      <p:sp>
        <p:nvSpPr>
          <p:cNvPr id="18"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707903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712968" cy="778098"/>
          </a:xfrm>
        </p:spPr>
        <p:txBody>
          <a:bodyPr>
            <a:normAutofit fontScale="90000"/>
          </a:bodyPr>
          <a:lstStyle/>
          <a:p>
            <a:r>
              <a:rPr lang="en-US" sz="2700" b="1" dirty="0" smtClean="0">
                <a:latin typeface="Arial" panose="020B0604020202020204" pitchFamily="34" charset="0"/>
                <a:cs typeface="Arial" panose="020B0604020202020204" pitchFamily="34" charset="0"/>
              </a:rPr>
              <a:t>SERS spectra of DTNB</a:t>
            </a:r>
            <a:r>
              <a:rPr lang="ru-RU" sz="2700" b="1" dirty="0" smtClean="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and </a:t>
            </a:r>
            <a:r>
              <a:rPr lang="en-US" sz="2700" b="1" dirty="0" smtClean="0">
                <a:latin typeface="Arial" panose="020B0604020202020204" pitchFamily="34" charset="0"/>
                <a:cs typeface="Arial" panose="020B0604020202020204" pitchFamily="34" charset="0"/>
              </a:rPr>
              <a:t>MPBA molecules</a:t>
            </a:r>
            <a:r>
              <a:rPr lang="ru-RU" sz="2700" b="1" dirty="0" smtClean="0">
                <a:latin typeface="Arial" panose="020B0604020202020204" pitchFamily="34" charset="0"/>
                <a:cs typeface="Arial" panose="020B0604020202020204" pitchFamily="34" charset="0"/>
              </a:rPr>
              <a:t/>
            </a:r>
            <a:br>
              <a:rPr lang="ru-RU" sz="2700" b="1" dirty="0" smtClean="0">
                <a:latin typeface="Arial" panose="020B0604020202020204" pitchFamily="34" charset="0"/>
                <a:cs typeface="Arial" panose="020B0604020202020204" pitchFamily="34" charset="0"/>
              </a:rPr>
            </a:br>
            <a:r>
              <a:rPr lang="ru-RU" sz="2400" dirty="0" smtClean="0"/>
              <a:t> </a:t>
            </a:r>
            <a:endParaRPr lang="ru-RU" sz="2400" dirty="0"/>
          </a:p>
        </p:txBody>
      </p:sp>
      <p:graphicFrame>
        <p:nvGraphicFramePr>
          <p:cNvPr id="5" name="Объект 4"/>
          <p:cNvGraphicFramePr>
            <a:graphicFrameLocks noChangeAspect="1"/>
          </p:cNvGraphicFramePr>
          <p:nvPr>
            <p:extLst>
              <p:ext uri="{D42A27DB-BD31-4B8C-83A1-F6EECF244321}">
                <p14:modId xmlns:p14="http://schemas.microsoft.com/office/powerpoint/2010/main" val="3175659093"/>
              </p:ext>
            </p:extLst>
          </p:nvPr>
        </p:nvGraphicFramePr>
        <p:xfrm>
          <a:off x="4716016" y="1196752"/>
          <a:ext cx="4140650" cy="3168352"/>
        </p:xfrm>
        <a:graphic>
          <a:graphicData uri="http://schemas.openxmlformats.org/presentationml/2006/ole">
            <mc:AlternateContent xmlns:mc="http://schemas.openxmlformats.org/markup-compatibility/2006">
              <mc:Choice xmlns:v="urn:schemas-microsoft-com:vml" Requires="v">
                <p:oleObj spid="_x0000_s36266"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4716016" y="1196752"/>
                        <a:ext cx="4140650" cy="3168352"/>
                      </a:xfrm>
                      <a:prstGeom prst="rect">
                        <a:avLst/>
                      </a:prstGeom>
                      <a:ln>
                        <a:solidFill>
                          <a:schemeClr val="tx1"/>
                        </a:solidFill>
                      </a:ln>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3446079082"/>
              </p:ext>
            </p:extLst>
          </p:nvPr>
        </p:nvGraphicFramePr>
        <p:xfrm>
          <a:off x="360880" y="1196752"/>
          <a:ext cx="4140650" cy="3168352"/>
        </p:xfrm>
        <a:graphic>
          <a:graphicData uri="http://schemas.openxmlformats.org/presentationml/2006/ole">
            <mc:AlternateContent xmlns:mc="http://schemas.openxmlformats.org/markup-compatibility/2006">
              <mc:Choice xmlns:v="urn:schemas-microsoft-com:vml" Requires="v">
                <p:oleObj spid="_x0000_s36267"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360880" y="1196752"/>
                        <a:ext cx="4140650" cy="3168352"/>
                      </a:xfrm>
                      <a:prstGeom prst="rect">
                        <a:avLst/>
                      </a:prstGeom>
                      <a:ln>
                        <a:solidFill>
                          <a:schemeClr val="tx1"/>
                        </a:solidFill>
                      </a:ln>
                    </p:spPr>
                  </p:pic>
                </p:oleObj>
              </mc:Fallback>
            </mc:AlternateContent>
          </a:graphicData>
        </a:graphic>
      </p:graphicFrame>
      <p:sp>
        <p:nvSpPr>
          <p:cNvPr id="3" name="TextBox 2"/>
          <p:cNvSpPr txBox="1"/>
          <p:nvPr/>
        </p:nvSpPr>
        <p:spPr>
          <a:xfrm>
            <a:off x="1691680" y="4365104"/>
            <a:ext cx="1672253"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SERS (DTNB)</a:t>
            </a:r>
            <a:endParaRPr lang="ru-RU"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012160" y="4365104"/>
            <a:ext cx="1710725"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SERS (MPBA)</a:t>
            </a:r>
            <a:endParaRPr lang="ru-RU"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79512" y="4837802"/>
            <a:ext cx="4320480" cy="1754326"/>
          </a:xfrm>
          <a:prstGeom prst="rect">
            <a:avLst/>
          </a:prstGeom>
          <a:noFill/>
        </p:spPr>
        <p:txBody>
          <a:bodyPr wrap="square" rtlCol="0">
            <a:spAutoFit/>
          </a:bodyPr>
          <a:lstStyle/>
          <a:p>
            <a:pPr algn="just"/>
            <a:r>
              <a:rPr lang="en-US" b="1" dirty="0" smtClean="0">
                <a:solidFill>
                  <a:prstClr val="black"/>
                </a:solidFill>
                <a:latin typeface="Arial" panose="020B0604020202020204" pitchFamily="34" charset="0"/>
                <a:cs typeface="Arial" panose="020B0604020202020204" pitchFamily="34" charset="0"/>
              </a:rPr>
              <a:t>SERS </a:t>
            </a:r>
            <a:r>
              <a:rPr lang="en-US" b="1" dirty="0">
                <a:solidFill>
                  <a:prstClr val="black"/>
                </a:solidFill>
                <a:latin typeface="Arial" panose="020B0604020202020204" pitchFamily="34" charset="0"/>
                <a:cs typeface="Arial" panose="020B0604020202020204" pitchFamily="34" charset="0"/>
              </a:rPr>
              <a:t>spectrum of DTNB is dominated by the </a:t>
            </a:r>
            <a:r>
              <a:rPr lang="en-US" b="1" dirty="0" smtClean="0">
                <a:solidFill>
                  <a:prstClr val="black"/>
                </a:solidFill>
                <a:latin typeface="Arial" panose="020B0604020202020204" pitchFamily="34" charset="0"/>
                <a:cs typeface="Arial" panose="020B0604020202020204" pitchFamily="34" charset="0"/>
              </a:rPr>
              <a:t>strong peaks </a:t>
            </a:r>
            <a:r>
              <a:rPr lang="en-US" b="1" dirty="0">
                <a:solidFill>
                  <a:prstClr val="black"/>
                </a:solidFill>
                <a:latin typeface="Arial" panose="020B0604020202020204" pitchFamily="34" charset="0"/>
                <a:cs typeface="Arial" panose="020B0604020202020204" pitchFamily="34" charset="0"/>
              </a:rPr>
              <a:t>at </a:t>
            </a:r>
            <a:r>
              <a:rPr lang="en-US" b="1" i="1" u="sng" dirty="0" smtClean="0">
                <a:solidFill>
                  <a:prstClr val="black"/>
                </a:solidFill>
                <a:latin typeface="Arial" panose="020B0604020202020204" pitchFamily="34" charset="0"/>
                <a:cs typeface="Arial" panose="020B0604020202020204" pitchFamily="34" charset="0"/>
              </a:rPr>
              <a:t>1338cm</a:t>
            </a:r>
            <a:r>
              <a:rPr lang="en-US" b="1" i="1" u="sng" baseline="30000" dirty="0">
                <a:solidFill>
                  <a:prstClr val="black"/>
                </a:solidFill>
                <a:latin typeface="Arial" panose="020B0604020202020204" pitchFamily="34" charset="0"/>
                <a:cs typeface="Arial" panose="020B0604020202020204" pitchFamily="34" charset="0"/>
              </a:rPr>
              <a:t>−</a:t>
            </a:r>
            <a:r>
              <a:rPr lang="en-US" b="1" i="1" u="sng" baseline="30000" dirty="0" smtClean="0">
                <a:solidFill>
                  <a:prstClr val="black"/>
                </a:solidFill>
                <a:latin typeface="Arial" panose="020B0604020202020204" pitchFamily="34" charset="0"/>
                <a:cs typeface="Arial" panose="020B0604020202020204" pitchFamily="34" charset="0"/>
              </a:rPr>
              <a:t>1</a:t>
            </a:r>
            <a:r>
              <a:rPr lang="en-US" b="1" i="1" u="sng" dirty="0">
                <a:solidFill>
                  <a:prstClr val="black"/>
                </a:solidFill>
                <a:latin typeface="Arial" panose="020B0604020202020204" pitchFamily="34" charset="0"/>
                <a:cs typeface="Arial" panose="020B0604020202020204" pitchFamily="34" charset="0"/>
              </a:rPr>
              <a:t> </a:t>
            </a:r>
            <a:r>
              <a:rPr lang="en-US" b="1" i="1" u="sng" dirty="0" smtClean="0">
                <a:solidFill>
                  <a:prstClr val="black"/>
                </a:solidFill>
                <a:latin typeface="Arial" panose="020B0604020202020204" pitchFamily="34" charset="0"/>
                <a:cs typeface="Arial" panose="020B0604020202020204" pitchFamily="34" charset="0"/>
              </a:rPr>
              <a:t>and 1555cm</a:t>
            </a:r>
            <a:r>
              <a:rPr lang="en-US" b="1" i="1" u="sng" baseline="30000" dirty="0" smtClean="0">
                <a:solidFill>
                  <a:prstClr val="black"/>
                </a:solidFill>
                <a:latin typeface="Arial" panose="020B0604020202020204" pitchFamily="34" charset="0"/>
                <a:cs typeface="Arial" panose="020B0604020202020204" pitchFamily="34" charset="0"/>
              </a:rPr>
              <a:t>-1</a:t>
            </a:r>
            <a:r>
              <a:rPr lang="en-US" b="1" i="1" u="sng" dirty="0" smtClean="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assigned as the symmetric stretch of the </a:t>
            </a:r>
            <a:r>
              <a:rPr lang="en-US" b="1" dirty="0" smtClean="0">
                <a:solidFill>
                  <a:prstClr val="black"/>
                </a:solidFill>
                <a:latin typeface="Arial" panose="020B0604020202020204" pitchFamily="34" charset="0"/>
                <a:cs typeface="Arial" panose="020B0604020202020204" pitchFamily="34" charset="0"/>
              </a:rPr>
              <a:t>nitro group </a:t>
            </a:r>
            <a:r>
              <a:rPr lang="en-US" b="1" dirty="0" smtClean="0">
                <a:solidFill>
                  <a:prstClr val="black"/>
                </a:solidFill>
                <a:latin typeface="Arial" panose="020B0604020202020204" pitchFamily="34" charset="0"/>
                <a:cs typeface="Arial" panose="020B0604020202020204" pitchFamily="34" charset="0"/>
                <a:sym typeface="Symbol"/>
              </a:rPr>
              <a:t></a:t>
            </a:r>
            <a:r>
              <a:rPr lang="en-US" b="1" baseline="-25000" dirty="0" smtClean="0">
                <a:solidFill>
                  <a:prstClr val="black"/>
                </a:solidFill>
                <a:latin typeface="Arial" panose="020B0604020202020204" pitchFamily="34" charset="0"/>
                <a:cs typeface="Arial" panose="020B0604020202020204" pitchFamily="34" charset="0"/>
              </a:rPr>
              <a:t>s</a:t>
            </a:r>
            <a:r>
              <a:rPr lang="en-US" b="1" dirty="0" smtClean="0">
                <a:solidFill>
                  <a:prstClr val="black"/>
                </a:solidFill>
                <a:latin typeface="Arial" panose="020B0604020202020204" pitchFamily="34" charset="0"/>
                <a:cs typeface="Arial" panose="020B0604020202020204" pitchFamily="34" charset="0"/>
              </a:rPr>
              <a:t>(NO</a:t>
            </a:r>
            <a:r>
              <a:rPr lang="en-US" b="1" baseline="-25000" dirty="0" smtClean="0">
                <a:solidFill>
                  <a:prstClr val="black"/>
                </a:solidFill>
                <a:latin typeface="Arial" panose="020B0604020202020204" pitchFamily="34" charset="0"/>
                <a:cs typeface="Arial" panose="020B0604020202020204" pitchFamily="34" charset="0"/>
              </a:rPr>
              <a:t>2</a:t>
            </a:r>
            <a:r>
              <a:rPr lang="en-US" b="1"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and the aromatic ring stretch, respectively.</a:t>
            </a:r>
            <a:endParaRPr lang="ru-RU" b="1" dirty="0">
              <a:solidFill>
                <a:prstClr val="black"/>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1556792"/>
            <a:ext cx="1605747" cy="1008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4788024" y="4843026"/>
            <a:ext cx="4104456" cy="1754326"/>
          </a:xfrm>
          <a:prstGeom prst="rect">
            <a:avLst/>
          </a:prstGeom>
          <a:noFill/>
        </p:spPr>
        <p:txBody>
          <a:bodyPr wrap="square" rtlCol="0">
            <a:spAutoFit/>
          </a:bodyPr>
          <a:lstStyle/>
          <a:p>
            <a:pPr algn="just"/>
            <a:r>
              <a:rPr lang="en-US" b="1" dirty="0">
                <a:solidFill>
                  <a:prstClr val="black"/>
                </a:solidFill>
                <a:latin typeface="Arial" panose="020B0604020202020204" pitchFamily="34" charset="0"/>
                <a:cs typeface="Arial" panose="020B0604020202020204" pitchFamily="34" charset="0"/>
              </a:rPr>
              <a:t>SERS spectrum of MPBA is dominated by the strong bands at </a:t>
            </a:r>
            <a:r>
              <a:rPr lang="en-US" b="1" i="1" u="sng" dirty="0" smtClean="0">
                <a:solidFill>
                  <a:prstClr val="black"/>
                </a:solidFill>
                <a:latin typeface="Arial" panose="020B0604020202020204" pitchFamily="34" charset="0"/>
                <a:cs typeface="Arial" panose="020B0604020202020204" pitchFamily="34" charset="0"/>
              </a:rPr>
              <a:t>1073cm</a:t>
            </a:r>
            <a:r>
              <a:rPr lang="en-US" b="1" i="1" u="sng" baseline="30000" dirty="0" smtClean="0">
                <a:solidFill>
                  <a:prstClr val="black"/>
                </a:solidFill>
                <a:latin typeface="Arial" panose="020B0604020202020204" pitchFamily="34" charset="0"/>
                <a:cs typeface="Arial" panose="020B0604020202020204" pitchFamily="34" charset="0"/>
              </a:rPr>
              <a:t>-1</a:t>
            </a:r>
            <a:r>
              <a:rPr lang="en-US" b="1" i="1" u="sng" dirty="0" smtClean="0">
                <a:solidFill>
                  <a:prstClr val="black"/>
                </a:solidFill>
                <a:latin typeface="Arial" panose="020B0604020202020204" pitchFamily="34" charset="0"/>
                <a:cs typeface="Arial" panose="020B0604020202020204" pitchFamily="34" charset="0"/>
              </a:rPr>
              <a:t> </a:t>
            </a:r>
            <a:r>
              <a:rPr lang="en-US" b="1" i="1" u="sng" dirty="0">
                <a:solidFill>
                  <a:prstClr val="black"/>
                </a:solidFill>
                <a:latin typeface="Arial" panose="020B0604020202020204" pitchFamily="34" charset="0"/>
                <a:cs typeface="Arial" panose="020B0604020202020204" pitchFamily="34" charset="0"/>
              </a:rPr>
              <a:t>and 1585cm</a:t>
            </a:r>
            <a:r>
              <a:rPr lang="en-US" b="1" i="1" u="sng" baseline="30000" dirty="0">
                <a:solidFill>
                  <a:prstClr val="black"/>
                </a:solidFill>
                <a:latin typeface="Arial" panose="020B0604020202020204" pitchFamily="34" charset="0"/>
                <a:cs typeface="Arial" panose="020B0604020202020204" pitchFamily="34" charset="0"/>
              </a:rPr>
              <a:t>-1</a:t>
            </a:r>
            <a:r>
              <a:rPr lang="en-US" b="1" i="1" u="sng"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assigned to the </a:t>
            </a:r>
            <a:r>
              <a:rPr lang="en-US" b="1" dirty="0" smtClean="0">
                <a:solidFill>
                  <a:prstClr val="black"/>
                </a:solidFill>
                <a:latin typeface="Arial" panose="020B0604020202020204" pitchFamily="34" charset="0"/>
                <a:cs typeface="Arial" panose="020B0604020202020204" pitchFamily="34" charset="0"/>
              </a:rPr>
              <a:t>in-plane bending and stretching modes </a:t>
            </a:r>
            <a:r>
              <a:rPr lang="en-US" b="1" dirty="0" smtClean="0">
                <a:solidFill>
                  <a:prstClr val="black"/>
                </a:solidFill>
                <a:latin typeface="Arial" panose="020B0604020202020204" pitchFamily="34" charset="0"/>
                <a:cs typeface="Arial" panose="020B0604020202020204" pitchFamily="34" charset="0"/>
                <a:sym typeface="Symbol"/>
              </a:rPr>
              <a:t></a:t>
            </a:r>
            <a:r>
              <a:rPr lang="en-US" b="1" baseline="-25000" dirty="0" smtClean="0">
                <a:solidFill>
                  <a:prstClr val="black"/>
                </a:solidFill>
                <a:latin typeface="Arial" panose="020B0604020202020204" pitchFamily="34" charset="0"/>
                <a:cs typeface="Arial" panose="020B0604020202020204" pitchFamily="34" charset="0"/>
              </a:rPr>
              <a:t>CCC</a:t>
            </a:r>
            <a:r>
              <a:rPr lang="en-US" b="1" dirty="0" smtClean="0">
                <a:solidFill>
                  <a:prstClr val="black"/>
                </a:solidFill>
                <a:latin typeface="Arial" panose="020B0604020202020204" pitchFamily="34" charset="0"/>
                <a:cs typeface="Arial" panose="020B0604020202020204" pitchFamily="34" charset="0"/>
              </a:rPr>
              <a:t>+</a:t>
            </a:r>
            <a:r>
              <a:rPr lang="en-US" b="1" dirty="0" smtClean="0">
                <a:solidFill>
                  <a:prstClr val="black"/>
                </a:solidFill>
                <a:latin typeface="Arial" panose="020B0604020202020204" pitchFamily="34" charset="0"/>
                <a:cs typeface="Arial" panose="020B0604020202020204" pitchFamily="34" charset="0"/>
                <a:sym typeface="Symbol"/>
              </a:rPr>
              <a:t></a:t>
            </a:r>
            <a:r>
              <a:rPr lang="en-US" b="1" baseline="-25000" dirty="0" smtClean="0">
                <a:solidFill>
                  <a:prstClr val="black"/>
                </a:solidFill>
                <a:latin typeface="Arial" panose="020B0604020202020204" pitchFamily="34" charset="0"/>
                <a:cs typeface="Arial" panose="020B0604020202020204" pitchFamily="34" charset="0"/>
              </a:rPr>
              <a:t>CS </a:t>
            </a:r>
            <a:r>
              <a:rPr lang="en-US" b="1" dirty="0" smtClean="0">
                <a:solidFill>
                  <a:prstClr val="black"/>
                </a:solidFill>
                <a:latin typeface="Arial" panose="020B0604020202020204" pitchFamily="34" charset="0"/>
                <a:cs typeface="Arial" panose="020B0604020202020204" pitchFamily="34" charset="0"/>
              </a:rPr>
              <a:t>and </a:t>
            </a:r>
            <a:r>
              <a:rPr lang="en-US" b="1" dirty="0">
                <a:solidFill>
                  <a:prstClr val="black"/>
                </a:solidFill>
                <a:latin typeface="Arial" panose="020B0604020202020204" pitchFamily="34" charset="0"/>
                <a:cs typeface="Arial" panose="020B0604020202020204" pitchFamily="34" charset="0"/>
                <a:sym typeface="Symbol"/>
              </a:rPr>
              <a:t></a:t>
            </a:r>
            <a:r>
              <a:rPr lang="en-US" b="1" baseline="-25000" dirty="0" smtClean="0">
                <a:solidFill>
                  <a:prstClr val="black"/>
                </a:solidFill>
                <a:latin typeface="Arial" panose="020B0604020202020204" pitchFamily="34" charset="0"/>
                <a:cs typeface="Arial" panose="020B0604020202020204" pitchFamily="34" charset="0"/>
              </a:rPr>
              <a:t>CC</a:t>
            </a:r>
            <a:r>
              <a:rPr lang="en-US" b="1" dirty="0" smtClean="0">
                <a:solidFill>
                  <a:prstClr val="black"/>
                </a:solidFill>
                <a:latin typeface="Arial" panose="020B0604020202020204" pitchFamily="34" charset="0"/>
                <a:cs typeface="Arial" panose="020B0604020202020204" pitchFamily="34" charset="0"/>
              </a:rPr>
              <a:t>,  respectively.</a:t>
            </a:r>
            <a:endParaRPr lang="ru-RU" b="1" dirty="0">
              <a:solidFill>
                <a:prstClr val="black"/>
              </a:solidFill>
              <a:latin typeface="Arial" panose="020B0604020202020204" pitchFamily="34" charset="0"/>
              <a:cs typeface="Arial" panose="020B0604020202020204" pitchFamily="34" charset="0"/>
            </a:endParaRPr>
          </a:p>
        </p:txBody>
      </p:sp>
      <p:pic>
        <p:nvPicPr>
          <p:cNvPr id="61524" name="Picture 84" descr="4-Mercaptophenylboronic acid 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3293" y="1573188"/>
            <a:ext cx="783655" cy="1135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47</a:t>
            </a:fld>
            <a:endParaRPr lang="ro-RO" altLang="ru-RU" sz="1100" b="1" dirty="0" smtClean="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064" y="260648"/>
            <a:ext cx="8760030" cy="830997"/>
          </a:xfrm>
          <a:prstGeom prst="rect">
            <a:avLst/>
          </a:prstGeom>
          <a:solidFill>
            <a:schemeClr val="accent4">
              <a:lumMod val="20000"/>
              <a:lumOff val="80000"/>
            </a:schemeClr>
          </a:solid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rPr>
              <a:t>Highly-contrast </a:t>
            </a:r>
            <a:r>
              <a:rPr lang="en-US" sz="2400" b="1" dirty="0" smtClean="0">
                <a:solidFill>
                  <a:prstClr val="black"/>
                </a:solidFill>
                <a:latin typeface="Arial" panose="020B0604020202020204" pitchFamily="34" charset="0"/>
                <a:cs typeface="Arial" panose="020B0604020202020204" pitchFamily="34" charset="0"/>
              </a:rPr>
              <a:t>Surface Enhanced Coherent (SECARS) micro-images from CeO</a:t>
            </a:r>
            <a:r>
              <a:rPr lang="en-US" sz="2400" b="1" baseline="-25000" dirty="0" smtClean="0">
                <a:solidFill>
                  <a:prstClr val="black"/>
                </a:solidFill>
                <a:latin typeface="Arial" panose="020B0604020202020204" pitchFamily="34" charset="0"/>
                <a:cs typeface="Arial" panose="020B0604020202020204" pitchFamily="34" charset="0"/>
              </a:rPr>
              <a:t>2</a:t>
            </a:r>
            <a:r>
              <a:rPr lang="en-US" sz="2400" b="1" dirty="0" smtClean="0">
                <a:solidFill>
                  <a:prstClr val="black"/>
                </a:solidFill>
                <a:latin typeface="Arial" panose="020B0604020202020204" pitchFamily="34" charset="0"/>
                <a:cs typeface="Arial" panose="020B0604020202020204" pitchFamily="34" charset="0"/>
              </a:rPr>
              <a:t>/Au/DTNB </a:t>
            </a:r>
            <a:r>
              <a:rPr lang="en-US" sz="2400" b="1" dirty="0">
                <a:solidFill>
                  <a:prstClr val="black"/>
                </a:solidFill>
                <a:latin typeface="Arial" panose="020B0604020202020204" pitchFamily="34" charset="0"/>
                <a:cs typeface="Arial" panose="020B0604020202020204" pitchFamily="34" charset="0"/>
              </a:rPr>
              <a:t>film</a:t>
            </a:r>
            <a:endParaRPr lang="ru-RU" sz="2400" b="1" dirty="0">
              <a:solidFill>
                <a:prstClr val="black"/>
              </a:solidFill>
              <a:latin typeface="Arial" panose="020B0604020202020204" pitchFamily="34" charset="0"/>
              <a:cs typeface="Arial" panose="020B0604020202020204" pitchFamily="34" charset="0"/>
            </a:endParaRPr>
          </a:p>
        </p:txBody>
      </p:sp>
      <p:pic>
        <p:nvPicPr>
          <p:cNvPr id="1028" name="Picture 4" descr="CARS-931_mod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42010"/>
            <a:ext cx="3816424"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442010"/>
            <a:ext cx="3816000" cy="38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3743" y="5437673"/>
            <a:ext cx="8501459" cy="1015663"/>
          </a:xfrm>
          <a:prstGeom prst="rect">
            <a:avLst/>
          </a:prstGeom>
          <a:no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SECARS intensity mapping at </a:t>
            </a:r>
            <a:r>
              <a:rPr lang="en-US" sz="2000" b="1" dirty="0">
                <a:solidFill>
                  <a:prstClr val="black"/>
                </a:solidFill>
                <a:latin typeface="Arial" panose="020B0604020202020204" pitchFamily="34" charset="0"/>
                <a:cs typeface="Arial" panose="020B0604020202020204" pitchFamily="34" charset="0"/>
              </a:rPr>
              <a:t>the </a:t>
            </a:r>
            <a:r>
              <a:rPr lang="en-US" sz="2000" b="1" dirty="0" smtClean="0">
                <a:solidFill>
                  <a:prstClr val="black"/>
                </a:solidFill>
                <a:latin typeface="Arial" panose="020B0604020202020204" pitchFamily="34" charset="0"/>
                <a:cs typeface="Arial" panose="020B0604020202020204" pitchFamily="34" charset="0"/>
              </a:rPr>
              <a:t>characteristic </a:t>
            </a:r>
            <a:r>
              <a:rPr lang="en-US" sz="2000" b="1" dirty="0">
                <a:solidFill>
                  <a:prstClr val="black"/>
                </a:solidFill>
                <a:latin typeface="Arial" panose="020B0604020202020204" pitchFamily="34" charset="0"/>
                <a:cs typeface="Arial" panose="020B0604020202020204" pitchFamily="34" charset="0"/>
              </a:rPr>
              <a:t>Raman frequency of DTNB molecules </a:t>
            </a:r>
            <a:r>
              <a:rPr lang="en-US" sz="2000" b="1" dirty="0" smtClean="0">
                <a:solidFill>
                  <a:prstClr val="black"/>
                </a:solidFill>
                <a:latin typeface="Arial" panose="020B0604020202020204" pitchFamily="34" charset="0"/>
                <a:cs typeface="Arial" panose="020B0604020202020204" pitchFamily="34" charset="0"/>
              </a:rPr>
              <a:t>(1338cm</a:t>
            </a:r>
            <a:r>
              <a:rPr lang="en-US" sz="2000" b="1" baseline="30000" dirty="0" smtClean="0">
                <a:solidFill>
                  <a:prstClr val="black"/>
                </a:solidFill>
                <a:latin typeface="Arial" panose="020B0604020202020204" pitchFamily="34" charset="0"/>
                <a:cs typeface="Arial" panose="020B0604020202020204" pitchFamily="34" charset="0"/>
              </a:rPr>
              <a:t>-1</a:t>
            </a:r>
            <a:r>
              <a:rPr lang="en-US" sz="2000" b="1" dirty="0" smtClean="0">
                <a:solidFill>
                  <a:prstClr val="black"/>
                </a:solidFill>
                <a:latin typeface="Arial" panose="020B0604020202020204" pitchFamily="34" charset="0"/>
                <a:cs typeface="Arial" panose="020B0604020202020204" pitchFamily="34" charset="0"/>
              </a:rPr>
              <a:t>) has </a:t>
            </a:r>
            <a:r>
              <a:rPr lang="en-US" sz="2000" b="1" dirty="0">
                <a:solidFill>
                  <a:prstClr val="black"/>
                </a:solidFill>
                <a:latin typeface="Arial" panose="020B0604020202020204" pitchFamily="34" charset="0"/>
                <a:cs typeface="Arial" panose="020B0604020202020204" pitchFamily="34" charset="0"/>
              </a:rPr>
              <a:t>been recorded with </a:t>
            </a:r>
            <a:r>
              <a:rPr lang="en-US" sz="2000" b="1" dirty="0" smtClean="0">
                <a:solidFill>
                  <a:prstClr val="black"/>
                </a:solidFill>
                <a:latin typeface="Arial" panose="020B0604020202020204" pitchFamily="34" charset="0"/>
                <a:cs typeface="Arial" panose="020B0604020202020204" pitchFamily="34" charset="0"/>
              </a:rPr>
              <a:t>                                             a </a:t>
            </a:r>
            <a:r>
              <a:rPr lang="en-US" sz="2000" b="1" dirty="0">
                <a:solidFill>
                  <a:prstClr val="black"/>
                </a:solidFill>
                <a:latin typeface="Arial" panose="020B0604020202020204" pitchFamily="34" charset="0"/>
                <a:cs typeface="Arial" panose="020B0604020202020204" pitchFamily="34" charset="0"/>
              </a:rPr>
              <a:t>high contrast </a:t>
            </a:r>
            <a:r>
              <a:rPr lang="en-US" sz="2000" b="1" dirty="0" smtClean="0">
                <a:solidFill>
                  <a:prstClr val="black"/>
                </a:solidFill>
                <a:latin typeface="Arial" panose="020B0604020202020204" pitchFamily="34" charset="0"/>
                <a:cs typeface="Arial" panose="020B0604020202020204" pitchFamily="34" charset="0"/>
              </a:rPr>
              <a:t> better </a:t>
            </a:r>
            <a:r>
              <a:rPr lang="en-US" sz="2000" b="1" dirty="0">
                <a:solidFill>
                  <a:prstClr val="black"/>
                </a:solidFill>
                <a:latin typeface="Arial" panose="020B0604020202020204" pitchFamily="34" charset="0"/>
                <a:cs typeface="Arial" panose="020B0604020202020204" pitchFamily="34" charset="0"/>
              </a:rPr>
              <a:t>than </a:t>
            </a:r>
            <a:r>
              <a:rPr lang="en-US" sz="2000" b="1" dirty="0" smtClean="0">
                <a:solidFill>
                  <a:prstClr val="black"/>
                </a:solidFill>
                <a:latin typeface="Arial" panose="020B0604020202020204" pitchFamily="34" charset="0"/>
                <a:cs typeface="Arial" panose="020B0604020202020204" pitchFamily="34" charset="0"/>
              </a:rPr>
              <a:t>1.5</a:t>
            </a:r>
            <a:r>
              <a:rPr lang="en-PH" sz="2000" b="1" dirty="0" smtClean="0">
                <a:solidFill>
                  <a:prstClr val="black"/>
                </a:solidFill>
                <a:latin typeface="Arial" panose="020B0604020202020204" pitchFamily="34" charset="0"/>
                <a:cs typeface="Arial" panose="020B0604020202020204" pitchFamily="34" charset="0"/>
                <a:sym typeface="Symbol"/>
              </a:rPr>
              <a:t></a:t>
            </a:r>
            <a:r>
              <a:rPr lang="en-US" sz="2000" b="1" dirty="0">
                <a:solidFill>
                  <a:prstClr val="black"/>
                </a:solidFill>
                <a:latin typeface="Arial" panose="020B0604020202020204" pitchFamily="34" charset="0"/>
                <a:cs typeface="Arial" panose="020B0604020202020204" pitchFamily="34" charset="0"/>
              </a:rPr>
              <a:t>10</a:t>
            </a:r>
            <a:r>
              <a:rPr lang="en-US" sz="2000" b="1" baseline="30000" dirty="0">
                <a:solidFill>
                  <a:prstClr val="black"/>
                </a:solidFill>
                <a:latin typeface="Arial" panose="020B0604020202020204" pitchFamily="34" charset="0"/>
                <a:cs typeface="Arial" panose="020B0604020202020204" pitchFamily="34" charset="0"/>
              </a:rPr>
              <a:t>4</a:t>
            </a:r>
            <a:r>
              <a:rPr lang="en-US" sz="2000" b="1" dirty="0" smtClean="0">
                <a:solidFill>
                  <a:prstClr val="black"/>
                </a:solidFill>
                <a:latin typeface="Arial" panose="020B0604020202020204" pitchFamily="34" charset="0"/>
                <a:cs typeface="Arial" panose="020B0604020202020204" pitchFamily="34" charset="0"/>
              </a:rPr>
              <a:t>.</a:t>
            </a:r>
            <a:endParaRPr lang="ru-RU" sz="2000" b="1" dirty="0">
              <a:solidFill>
                <a:prstClr val="black"/>
              </a:solidFill>
              <a:latin typeface="Arial" panose="020B0604020202020204" pitchFamily="34" charset="0"/>
              <a:cs typeface="Arial" panose="020B0604020202020204" pitchFamily="34" charset="0"/>
            </a:endParaRPr>
          </a:p>
        </p:txBody>
      </p:sp>
      <p:sp>
        <p:nvSpPr>
          <p:cNvPr id="9"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48</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41294256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024" y="44624"/>
            <a:ext cx="8229600" cy="850106"/>
          </a:xfrm>
        </p:spPr>
        <p:txBody>
          <a:bodyPr>
            <a:noAutofit/>
          </a:bodyPr>
          <a:lstStyle/>
          <a:p>
            <a:r>
              <a:rPr lang="en-US" sz="2400" b="1" dirty="0" smtClean="0">
                <a:latin typeface="Arial" panose="020B0604020202020204" pitchFamily="34" charset="0"/>
                <a:cs typeface="Arial" panose="020B0604020202020204" pitchFamily="34" charset="0"/>
              </a:rPr>
              <a:t>Correlation </a:t>
            </a:r>
            <a:r>
              <a:rPr lang="en-US" sz="2400" b="1" dirty="0">
                <a:latin typeface="Arial" panose="020B0604020202020204" pitchFamily="34" charset="0"/>
                <a:cs typeface="Arial" panose="020B0604020202020204" pitchFamily="34" charset="0"/>
              </a:rPr>
              <a:t>of the </a:t>
            </a:r>
            <a:r>
              <a:rPr lang="en-US" sz="2400" b="1" dirty="0" smtClean="0">
                <a:latin typeface="Arial" panose="020B0604020202020204" pitchFamily="34" charset="0"/>
                <a:cs typeface="Arial" panose="020B0604020202020204" pitchFamily="34" charset="0"/>
              </a:rPr>
              <a:t>intensity distributions </a:t>
            </a:r>
            <a:r>
              <a:rPr lang="en-US" sz="2400" b="1" dirty="0">
                <a:latin typeface="Arial" panose="020B0604020202020204" pitchFamily="34" charset="0"/>
                <a:cs typeface="Arial" panose="020B0604020202020204" pitchFamily="34" charset="0"/>
              </a:rPr>
              <a:t>of </a:t>
            </a:r>
            <a:r>
              <a:rPr lang="en-US" sz="2400" b="1" dirty="0" smtClean="0">
                <a:latin typeface="Arial" panose="020B0604020202020204" pitchFamily="34" charset="0"/>
                <a:cs typeface="Arial" panose="020B0604020202020204" pitchFamily="34" charset="0"/>
              </a:rPr>
              <a:t>SERS and</a:t>
            </a:r>
            <a:r>
              <a:rPr lang="ru-RU" sz="2400" b="1"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SE</a:t>
            </a:r>
            <a:r>
              <a:rPr lang="ru-RU" sz="2400" b="1" dirty="0" smtClean="0">
                <a:latin typeface="Arial" panose="020B0604020202020204" pitchFamily="34" charset="0"/>
                <a:cs typeface="Arial" panose="020B0604020202020204" pitchFamily="34" charset="0"/>
              </a:rPr>
              <a:t>С</a:t>
            </a:r>
            <a:r>
              <a:rPr lang="en-US" sz="2400" b="1" dirty="0" smtClean="0">
                <a:latin typeface="Arial" panose="020B0604020202020204" pitchFamily="34" charset="0"/>
                <a:cs typeface="Arial" panose="020B0604020202020204" pitchFamily="34" charset="0"/>
              </a:rPr>
              <a:t>ARS signals </a:t>
            </a:r>
            <a:r>
              <a:rPr lang="en-US" sz="2400" b="1" dirty="0">
                <a:latin typeface="Arial" panose="020B0604020202020204" pitchFamily="34" charset="0"/>
                <a:cs typeface="Arial" panose="020B0604020202020204" pitchFamily="34" charset="0"/>
              </a:rPr>
              <a:t>from </a:t>
            </a:r>
            <a:r>
              <a:rPr lang="en-US" sz="2400" b="1" dirty="0" smtClean="0">
                <a:latin typeface="Arial" panose="020B0604020202020204" pitchFamily="34" charset="0"/>
                <a:cs typeface="Arial" panose="020B0604020202020204" pitchFamily="34" charset="0"/>
              </a:rPr>
              <a:t>CeO</a:t>
            </a:r>
            <a:r>
              <a:rPr lang="en-US" sz="2400" b="1" baseline="-25000" dirty="0" smtClean="0">
                <a:latin typeface="Arial" panose="020B0604020202020204" pitchFamily="34" charset="0"/>
                <a:cs typeface="Arial" panose="020B0604020202020204" pitchFamily="34" charset="0"/>
              </a:rPr>
              <a:t>2</a:t>
            </a:r>
            <a:r>
              <a:rPr lang="en-US" sz="2400" b="1" dirty="0" smtClean="0">
                <a:latin typeface="Arial" panose="020B0604020202020204" pitchFamily="34" charset="0"/>
                <a:cs typeface="Arial" panose="020B0604020202020204" pitchFamily="34" charset="0"/>
              </a:rPr>
              <a:t>/Au/MPBA film</a:t>
            </a:r>
            <a:r>
              <a:rPr lang="en-US" sz="2400" b="1" u="sng" dirty="0" smtClean="0">
                <a:latin typeface="Arial" panose="020B0604020202020204" pitchFamily="34" charset="0"/>
                <a:cs typeface="Arial" panose="020B0604020202020204" pitchFamily="34" charset="0"/>
              </a:rPr>
              <a:t> </a:t>
            </a:r>
            <a:endParaRPr lang="ru-RU" sz="2400" b="1" dirty="0">
              <a:latin typeface="Arial" panose="020B0604020202020204" pitchFamily="34" charset="0"/>
              <a:cs typeface="Arial" panose="020B0604020202020204" pitchFamily="34" charset="0"/>
            </a:endParaRPr>
          </a:p>
        </p:txBody>
      </p:sp>
      <p:sp>
        <p:nvSpPr>
          <p:cNvPr id="5" name="TextBox 4"/>
          <p:cNvSpPr txBox="1"/>
          <p:nvPr/>
        </p:nvSpPr>
        <p:spPr>
          <a:xfrm>
            <a:off x="467544" y="5735958"/>
            <a:ext cx="8136904" cy="923330"/>
          </a:xfrm>
          <a:prstGeom prst="rect">
            <a:avLst/>
          </a:prstGeom>
          <a:noFill/>
        </p:spPr>
        <p:txBody>
          <a:bodyPr wrap="square" rtlCol="0">
            <a:spAutoFit/>
          </a:bodyPr>
          <a:lstStyle/>
          <a:p>
            <a:pPr algn="ctr"/>
            <a:r>
              <a:rPr lang="en-US" b="1" dirty="0" smtClean="0">
                <a:solidFill>
                  <a:srgbClr val="0049DA"/>
                </a:solidFill>
                <a:latin typeface="Arial" panose="020B0604020202020204" pitchFamily="34" charset="0"/>
                <a:cs typeface="Arial" panose="020B0604020202020204" pitchFamily="34" charset="0"/>
              </a:rPr>
              <a:t>Scan area: </a:t>
            </a:r>
            <a:r>
              <a:rPr lang="ru-RU" b="1" dirty="0" smtClean="0">
                <a:solidFill>
                  <a:srgbClr val="0049DA"/>
                </a:solidFill>
                <a:latin typeface="Arial" panose="020B0604020202020204" pitchFamily="34" charset="0"/>
                <a:cs typeface="Arial" panose="020B0604020202020204" pitchFamily="34" charset="0"/>
              </a:rPr>
              <a:t>29×29 </a:t>
            </a:r>
            <a:r>
              <a:rPr lang="ru-RU" b="1" dirty="0" smtClean="0">
                <a:solidFill>
                  <a:srgbClr val="0049DA"/>
                </a:solidFill>
                <a:latin typeface="Arial" panose="020B0604020202020204" pitchFamily="34" charset="0"/>
                <a:cs typeface="Arial" panose="020B0604020202020204" pitchFamily="34" charset="0"/>
                <a:sym typeface="Symbol"/>
              </a:rPr>
              <a:t></a:t>
            </a:r>
            <a:r>
              <a:rPr lang="en-US" b="1" dirty="0" smtClean="0">
                <a:solidFill>
                  <a:srgbClr val="0049DA"/>
                </a:solidFill>
                <a:latin typeface="Arial" panose="020B0604020202020204" pitchFamily="34" charset="0"/>
                <a:cs typeface="Arial" panose="020B0604020202020204" pitchFamily="34" charset="0"/>
              </a:rPr>
              <a:t>m</a:t>
            </a:r>
            <a:r>
              <a:rPr lang="ru-RU" b="1" dirty="0" smtClean="0">
                <a:solidFill>
                  <a:srgbClr val="0049DA"/>
                </a:solidFill>
                <a:latin typeface="Arial" panose="020B0604020202020204" pitchFamily="34" charset="0"/>
                <a:cs typeface="Arial" panose="020B0604020202020204" pitchFamily="34" charset="0"/>
              </a:rPr>
              <a:t> (30×30 </a:t>
            </a:r>
            <a:r>
              <a:rPr lang="en-US" b="1" dirty="0" err="1" smtClean="0">
                <a:solidFill>
                  <a:srgbClr val="0049DA"/>
                </a:solidFill>
                <a:latin typeface="Arial" panose="020B0604020202020204" pitchFamily="34" charset="0"/>
                <a:cs typeface="Arial" panose="020B0604020202020204" pitchFamily="34" charset="0"/>
              </a:rPr>
              <a:t>pl</a:t>
            </a:r>
            <a:r>
              <a:rPr lang="ru-RU" b="1" dirty="0" smtClean="0">
                <a:solidFill>
                  <a:srgbClr val="0049DA"/>
                </a:solidFill>
                <a:latin typeface="Arial" panose="020B0604020202020204" pitchFamily="34" charset="0"/>
                <a:cs typeface="Arial" panose="020B0604020202020204" pitchFamily="34" charset="0"/>
              </a:rPr>
              <a:t>)</a:t>
            </a:r>
            <a:endParaRPr lang="ru-RU" b="1" dirty="0" smtClean="0">
              <a:solidFill>
                <a:prstClr val="black"/>
              </a:solidFill>
              <a:latin typeface="Arial" panose="020B0604020202020204" pitchFamily="34" charset="0"/>
              <a:cs typeface="Arial" panose="020B0604020202020204" pitchFamily="34" charset="0"/>
            </a:endParaRPr>
          </a:p>
          <a:p>
            <a:pPr algn="ctr"/>
            <a:r>
              <a:rPr lang="en-US" b="1" dirty="0" smtClean="0">
                <a:solidFill>
                  <a:srgbClr val="0049DA"/>
                </a:solidFill>
                <a:latin typeface="Arial" panose="020B0604020202020204" pitchFamily="34" charset="0"/>
                <a:cs typeface="Arial" panose="020B0604020202020204" pitchFamily="34" charset="0"/>
              </a:rPr>
              <a:t>SERS (left):</a:t>
            </a:r>
            <a:r>
              <a:rPr lang="ru-RU" b="1" dirty="0" smtClean="0">
                <a:solidFill>
                  <a:srgbClr val="0049DA"/>
                </a:solidFill>
                <a:latin typeface="Arial" panose="020B0604020202020204" pitchFamily="34" charset="0"/>
                <a:cs typeface="Arial" panose="020B0604020202020204" pitchFamily="34" charset="0"/>
              </a:rPr>
              <a:t> </a:t>
            </a:r>
            <a:r>
              <a:rPr lang="en-US" b="1" dirty="0" smtClean="0">
                <a:solidFill>
                  <a:srgbClr val="0049DA"/>
                </a:solidFill>
                <a:latin typeface="Arial" panose="020B0604020202020204" pitchFamily="34" charset="0"/>
                <a:cs typeface="Arial" panose="020B0604020202020204" pitchFamily="34" charset="0"/>
              </a:rPr>
              <a:t>785nm</a:t>
            </a:r>
            <a:r>
              <a:rPr lang="ru-RU" b="1" dirty="0" smtClean="0">
                <a:solidFill>
                  <a:srgbClr val="0049DA"/>
                </a:solidFill>
                <a:latin typeface="Arial" panose="020B0604020202020204" pitchFamily="34" charset="0"/>
                <a:cs typeface="Arial" panose="020B0604020202020204" pitchFamily="34" charset="0"/>
              </a:rPr>
              <a:t>, </a:t>
            </a:r>
            <a:r>
              <a:rPr lang="en-US" b="1" dirty="0" smtClean="0">
                <a:solidFill>
                  <a:srgbClr val="0049DA"/>
                </a:solidFill>
                <a:latin typeface="Arial" panose="020B0604020202020204" pitchFamily="34" charset="0"/>
                <a:cs typeface="Arial" panose="020B0604020202020204" pitchFamily="34" charset="0"/>
              </a:rPr>
              <a:t>1mW</a:t>
            </a:r>
            <a:r>
              <a:rPr lang="ru-RU" b="1" dirty="0" smtClean="0">
                <a:solidFill>
                  <a:srgbClr val="0049DA"/>
                </a:solidFill>
                <a:latin typeface="Arial" panose="020B0604020202020204" pitchFamily="34" charset="0"/>
                <a:cs typeface="Arial" panose="020B0604020202020204" pitchFamily="34" charset="0"/>
              </a:rPr>
              <a:t>, 1571 см</a:t>
            </a:r>
            <a:r>
              <a:rPr lang="ru-RU" b="1" baseline="30000" dirty="0" smtClean="0">
                <a:solidFill>
                  <a:srgbClr val="0049DA"/>
                </a:solidFill>
                <a:latin typeface="Arial" panose="020B0604020202020204" pitchFamily="34" charset="0"/>
                <a:cs typeface="Arial" panose="020B0604020202020204" pitchFamily="34" charset="0"/>
              </a:rPr>
              <a:t>-1</a:t>
            </a:r>
            <a:r>
              <a:rPr lang="ru-RU" b="1" dirty="0" smtClean="0">
                <a:solidFill>
                  <a:srgbClr val="0049DA"/>
                </a:solidFill>
                <a:latin typeface="Arial" panose="020B0604020202020204" pitchFamily="34" charset="0"/>
                <a:cs typeface="Arial" panose="020B0604020202020204" pitchFamily="34" charset="0"/>
              </a:rPr>
              <a:t>; </a:t>
            </a:r>
            <a:endParaRPr lang="en-US" b="1" dirty="0" smtClean="0">
              <a:solidFill>
                <a:srgbClr val="0049DA"/>
              </a:solidFill>
              <a:latin typeface="Arial" panose="020B0604020202020204" pitchFamily="34" charset="0"/>
              <a:cs typeface="Arial" panose="020B0604020202020204" pitchFamily="34" charset="0"/>
            </a:endParaRPr>
          </a:p>
          <a:p>
            <a:pPr algn="ctr"/>
            <a:r>
              <a:rPr lang="en-US" b="1" dirty="0" smtClean="0">
                <a:solidFill>
                  <a:srgbClr val="0049DA"/>
                </a:solidFill>
                <a:latin typeface="Arial" panose="020B0604020202020204" pitchFamily="34" charset="0"/>
                <a:cs typeface="Arial" panose="020B0604020202020204" pitchFamily="34" charset="0"/>
              </a:rPr>
              <a:t>CARS:</a:t>
            </a:r>
            <a:r>
              <a:rPr lang="ru-RU" b="1" dirty="0" smtClean="0">
                <a:solidFill>
                  <a:srgbClr val="0049DA"/>
                </a:solidFill>
                <a:latin typeface="Arial" panose="020B0604020202020204" pitchFamily="34" charset="0"/>
                <a:cs typeface="Arial" panose="020B0604020202020204" pitchFamily="34" charset="0"/>
              </a:rPr>
              <a:t> </a:t>
            </a:r>
            <a:r>
              <a:rPr lang="en-US" b="1" dirty="0" smtClean="0">
                <a:solidFill>
                  <a:srgbClr val="0049DA"/>
                </a:solidFill>
                <a:latin typeface="Arial" panose="020B0604020202020204" pitchFamily="34" charset="0"/>
                <a:cs typeface="Arial" panose="020B0604020202020204" pitchFamily="34" charset="0"/>
              </a:rPr>
              <a:t>1571cm</a:t>
            </a:r>
            <a:r>
              <a:rPr lang="en-US" b="1" baseline="30000" dirty="0" smtClean="0">
                <a:solidFill>
                  <a:srgbClr val="0049DA"/>
                </a:solidFill>
                <a:latin typeface="Arial" panose="020B0604020202020204" pitchFamily="34" charset="0"/>
                <a:cs typeface="Arial" panose="020B0604020202020204" pitchFamily="34" charset="0"/>
              </a:rPr>
              <a:t>-1</a:t>
            </a:r>
            <a:r>
              <a:rPr lang="ru-RU" b="1" dirty="0" smtClean="0">
                <a:solidFill>
                  <a:srgbClr val="0049DA"/>
                </a:solidFill>
                <a:latin typeface="Arial" panose="020B0604020202020204" pitchFamily="34" charset="0"/>
                <a:cs typeface="Arial" panose="020B0604020202020204" pitchFamily="34" charset="0"/>
              </a:rPr>
              <a:t> </a:t>
            </a:r>
            <a:r>
              <a:rPr lang="en-US" b="1" dirty="0" smtClean="0">
                <a:solidFill>
                  <a:srgbClr val="0049DA"/>
                </a:solidFill>
                <a:latin typeface="Arial" panose="020B0604020202020204" pitchFamily="34" charset="0"/>
                <a:cs typeface="Arial" panose="020B0604020202020204" pitchFamily="34" charset="0"/>
              </a:rPr>
              <a:t>0.9 </a:t>
            </a:r>
            <a:r>
              <a:rPr lang="en-US" b="1" dirty="0" err="1" smtClean="0">
                <a:solidFill>
                  <a:srgbClr val="0049DA"/>
                </a:solidFill>
                <a:latin typeface="Arial" panose="020B0604020202020204" pitchFamily="34" charset="0"/>
                <a:cs typeface="Arial" panose="020B0604020202020204" pitchFamily="34" charset="0"/>
              </a:rPr>
              <a:t>mW</a:t>
            </a:r>
            <a:r>
              <a:rPr lang="en-US" b="1" dirty="0" smtClean="0">
                <a:solidFill>
                  <a:srgbClr val="0049DA"/>
                </a:solidFill>
                <a:latin typeface="Arial" panose="020B0604020202020204" pitchFamily="34" charset="0"/>
                <a:cs typeface="Arial" panose="020B0604020202020204" pitchFamily="34" charset="0"/>
              </a:rPr>
              <a:t> (pump)+1.2 </a:t>
            </a:r>
            <a:r>
              <a:rPr lang="en-US" b="1" dirty="0" err="1" smtClean="0">
                <a:solidFill>
                  <a:srgbClr val="0049DA"/>
                </a:solidFill>
                <a:latin typeface="Arial" panose="020B0604020202020204" pitchFamily="34" charset="0"/>
                <a:cs typeface="Arial" panose="020B0604020202020204" pitchFamily="34" charset="0"/>
              </a:rPr>
              <a:t>mW</a:t>
            </a:r>
            <a:r>
              <a:rPr lang="en-US" b="1" dirty="0" smtClean="0">
                <a:solidFill>
                  <a:srgbClr val="0049DA"/>
                </a:solidFill>
                <a:latin typeface="Arial" panose="020B0604020202020204" pitchFamily="34" charset="0"/>
                <a:cs typeface="Arial" panose="020B0604020202020204" pitchFamily="34" charset="0"/>
              </a:rPr>
              <a:t> (Stokes)</a:t>
            </a:r>
            <a:endParaRPr lang="ru-RU" b="1" dirty="0" smtClean="0">
              <a:solidFill>
                <a:srgbClr val="0049DA"/>
              </a:solidFill>
              <a:latin typeface="Arial" panose="020B0604020202020204" pitchFamily="34" charset="0"/>
              <a:cs typeface="Arial" panose="020B0604020202020204" pitchFamily="34" charset="0"/>
            </a:endParaRPr>
          </a:p>
        </p:txBody>
      </p:sp>
      <p:pic>
        <p:nvPicPr>
          <p:cNvPr id="8" name="Содержимое 3" descr="1571cm_SERS-3D.jpg"/>
          <p:cNvPicPr>
            <a:picLocks noChangeAspect="1"/>
          </p:cNvPicPr>
          <p:nvPr/>
        </p:nvPicPr>
        <p:blipFill>
          <a:blip r:embed="rId3" cstate="print"/>
          <a:stretch>
            <a:fillRect/>
          </a:stretch>
        </p:blipFill>
        <p:spPr>
          <a:xfrm>
            <a:off x="611560" y="3645024"/>
            <a:ext cx="3384376" cy="2090934"/>
          </a:xfrm>
          <a:prstGeom prst="rect">
            <a:avLst/>
          </a:prstGeom>
        </p:spPr>
      </p:pic>
      <p:pic>
        <p:nvPicPr>
          <p:cNvPr id="9" name="Рисунок 8" descr="1571cm_CARS-3D.jpg"/>
          <p:cNvPicPr>
            <a:picLocks noChangeAspect="1"/>
          </p:cNvPicPr>
          <p:nvPr/>
        </p:nvPicPr>
        <p:blipFill>
          <a:blip r:embed="rId4" cstate="print"/>
          <a:stretch>
            <a:fillRect/>
          </a:stretch>
        </p:blipFill>
        <p:spPr>
          <a:xfrm>
            <a:off x="4929845" y="3645024"/>
            <a:ext cx="3600400" cy="2090934"/>
          </a:xfrm>
          <a:prstGeom prst="rect">
            <a:avLst/>
          </a:prstGeom>
        </p:spPr>
      </p:pic>
      <p:pic>
        <p:nvPicPr>
          <p:cNvPr id="10" name="Содержимое 5" descr="1571cm_SERS.jpg"/>
          <p:cNvPicPr>
            <a:picLocks noChangeAspect="1"/>
          </p:cNvPicPr>
          <p:nvPr/>
        </p:nvPicPr>
        <p:blipFill rotWithShape="1">
          <a:blip r:embed="rId5" cstate="print"/>
          <a:srcRect r="56078" b="35817"/>
          <a:stretch/>
        </p:blipFill>
        <p:spPr>
          <a:xfrm>
            <a:off x="1128537" y="908720"/>
            <a:ext cx="2304256" cy="2637187"/>
          </a:xfrm>
          <a:prstGeom prst="rect">
            <a:avLst/>
          </a:prstGeom>
        </p:spPr>
      </p:pic>
      <p:pic>
        <p:nvPicPr>
          <p:cNvPr id="11" name="Рисунок 10" descr="1571cm_CARS.jpg"/>
          <p:cNvPicPr>
            <a:picLocks noChangeAspect="1"/>
          </p:cNvPicPr>
          <p:nvPr/>
        </p:nvPicPr>
        <p:blipFill rotWithShape="1">
          <a:blip r:embed="rId6" cstate="print"/>
          <a:srcRect r="56354" b="34085"/>
          <a:stretch/>
        </p:blipFill>
        <p:spPr>
          <a:xfrm>
            <a:off x="5520408" y="908720"/>
            <a:ext cx="2153012" cy="2525089"/>
          </a:xfrm>
          <a:prstGeom prst="rect">
            <a:avLst/>
          </a:prstGeom>
        </p:spPr>
      </p:pic>
      <p:sp>
        <p:nvSpPr>
          <p:cNvPr id="1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49</a:t>
            </a:fld>
            <a:endParaRPr lang="ro-RO" altLang="ru-RU" sz="1100" b="1" dirty="0" smtClean="0">
              <a:solidFill>
                <a:srgbClr val="000000"/>
              </a:solidFill>
              <a:latin typeface="Arial" charset="0"/>
              <a:cs typeface="Arial" charset="0"/>
            </a:endParaRPr>
          </a:p>
        </p:txBody>
      </p:sp>
      <p:sp>
        <p:nvSpPr>
          <p:cNvPr id="3" name="TextBox 2"/>
          <p:cNvSpPr txBox="1"/>
          <p:nvPr/>
        </p:nvSpPr>
        <p:spPr>
          <a:xfrm>
            <a:off x="1619672" y="1212049"/>
            <a:ext cx="813043"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SERS</a:t>
            </a:r>
            <a:endParaRPr lang="ru-RU"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5587424" y="1228799"/>
            <a:ext cx="1146468"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SECARS</a:t>
            </a:r>
            <a:endParaRPr lang="ru-RU"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1" y="260648"/>
            <a:ext cx="8784977" cy="2723823"/>
          </a:xfrm>
          <a:prstGeom prst="rect">
            <a:avLst/>
          </a:prstGeom>
          <a:noFill/>
          <a:ln>
            <a:solidFill>
              <a:schemeClr val="tx1"/>
            </a:solidFill>
          </a:ln>
        </p:spPr>
        <p:txBody>
          <a:bodyPr wrap="square" rtlCol="0">
            <a:spAutoFit/>
          </a:bodyPr>
          <a:lstStyle/>
          <a:p>
            <a:pPr algn="ctr"/>
            <a:r>
              <a:rPr lang="en-US" sz="2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Raman </a:t>
            </a:r>
            <a:r>
              <a:rPr lang="en-US" sz="22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microscopy (imaging) </a:t>
            </a:r>
            <a:r>
              <a:rPr lang="en-US" sz="2200" b="1" dirty="0" smtClean="0">
                <a:latin typeface="Arial" panose="020B0604020202020204" pitchFamily="34" charset="0"/>
                <a:cs typeface="Arial" panose="020B0604020202020204" pitchFamily="34" charset="0"/>
              </a:rPr>
              <a:t>is a powerful tool for generating selective chemical images based on </a:t>
            </a:r>
            <a:r>
              <a:rPr lang="en-US" sz="2200" b="1" dirty="0" err="1" smtClean="0">
                <a:latin typeface="Arial" panose="020B0604020202020204" pitchFamily="34" charset="0"/>
                <a:cs typeface="Arial" panose="020B0604020202020204" pitchFamily="34" charset="0"/>
              </a:rPr>
              <a:t>analyte</a:t>
            </a:r>
            <a:r>
              <a:rPr lang="en-US" sz="2200" b="1" dirty="0" smtClean="0">
                <a:latin typeface="Arial" panose="020B0604020202020204" pitchFamily="34" charset="0"/>
                <a:cs typeface="Arial" panose="020B0604020202020204" pitchFamily="34" charset="0"/>
              </a:rPr>
              <a:t> Raman spectrum. </a:t>
            </a:r>
          </a:p>
          <a:p>
            <a:pPr algn="ctr"/>
            <a:endParaRPr lang="en-US" sz="2200" b="1" i="1" u="sng"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100" b="1" dirty="0" smtClean="0">
                <a:latin typeface="Arial" panose="020B0604020202020204" pitchFamily="34" charset="0"/>
                <a:cs typeface="Arial" panose="020B0604020202020204" pitchFamily="34" charset="0"/>
              </a:rPr>
              <a:t>Raman peak intensity yields images of </a:t>
            </a:r>
            <a:r>
              <a:rPr lang="en-US" sz="2100" b="1" dirty="0" err="1" smtClean="0">
                <a:latin typeface="Arial" panose="020B0604020202020204" pitchFamily="34" charset="0"/>
                <a:cs typeface="Arial" panose="020B0604020202020204" pitchFamily="34" charset="0"/>
              </a:rPr>
              <a:t>analyte</a:t>
            </a:r>
            <a:r>
              <a:rPr lang="en-US" sz="2100" b="1" dirty="0" smtClean="0">
                <a:latin typeface="Arial" panose="020B0604020202020204" pitchFamily="34" charset="0"/>
                <a:cs typeface="Arial" panose="020B0604020202020204" pitchFamily="34" charset="0"/>
              </a:rPr>
              <a:t> concentration and distribution</a:t>
            </a:r>
          </a:p>
          <a:p>
            <a:pPr marL="342900" indent="-342900" algn="just">
              <a:buFont typeface="Wingdings" panose="05000000000000000000" pitchFamily="2" charset="2"/>
              <a:buChar char="§"/>
            </a:pPr>
            <a:r>
              <a:rPr lang="en-US" sz="2100" b="1" dirty="0" smtClean="0">
                <a:latin typeface="Arial" panose="020B0604020202020204" pitchFamily="34" charset="0"/>
                <a:cs typeface="Arial" panose="020B0604020202020204" pitchFamily="34" charset="0"/>
              </a:rPr>
              <a:t>Raman peak position yields images of molecular structure, conformation, stress/strain. </a:t>
            </a:r>
          </a:p>
          <a:p>
            <a:pPr marL="342900" indent="-342900" algn="just">
              <a:buFont typeface="Wingdings" panose="05000000000000000000" pitchFamily="2" charset="2"/>
              <a:buChar char="§"/>
            </a:pPr>
            <a:r>
              <a:rPr lang="en-US" sz="2100" b="1" dirty="0">
                <a:latin typeface="Arial" panose="020B0604020202020204" pitchFamily="34" charset="0"/>
                <a:cs typeface="Arial" panose="020B0604020202020204" pitchFamily="34" charset="0"/>
              </a:rPr>
              <a:t>Raman peak intensity yields </a:t>
            </a:r>
            <a:r>
              <a:rPr lang="en-US" sz="2100" b="1" dirty="0" smtClean="0">
                <a:latin typeface="Arial" panose="020B0604020202020204" pitchFamily="34" charset="0"/>
                <a:cs typeface="Arial" panose="020B0604020202020204" pitchFamily="34" charset="0"/>
              </a:rPr>
              <a:t>images of crystallinity and phase.</a:t>
            </a:r>
            <a:endParaRPr lang="ru-RU" sz="2100" i="1" u="sng" dirty="0"/>
          </a:p>
        </p:txBody>
      </p:sp>
      <p:sp>
        <p:nvSpPr>
          <p:cNvPr id="5" name="TextBox 4"/>
          <p:cNvSpPr txBox="1"/>
          <p:nvPr/>
        </p:nvSpPr>
        <p:spPr>
          <a:xfrm>
            <a:off x="107504" y="5157192"/>
            <a:ext cx="8922060" cy="1077218"/>
          </a:xfrm>
          <a:prstGeom prst="rect">
            <a:avLst/>
          </a:prstGeom>
          <a:noFill/>
          <a:ln>
            <a:solidFill>
              <a:schemeClr val="accent1"/>
            </a:solidFill>
          </a:ln>
        </p:spPr>
        <p:txBody>
          <a:bodyPr wrap="square" rtlCol="0">
            <a:spAutoFit/>
          </a:bodyPr>
          <a:lstStyle/>
          <a:p>
            <a:pPr algn="ctr"/>
            <a:r>
              <a:rPr lang="en-US" sz="2100" b="1" dirty="0">
                <a:latin typeface="Arial" panose="020B0604020202020204" pitchFamily="34" charset="0"/>
                <a:cs typeface="Arial" panose="020B0604020202020204" pitchFamily="34" charset="0"/>
              </a:rPr>
              <a:t>Raman microscopy is </a:t>
            </a:r>
            <a:r>
              <a:rPr lang="en-US" sz="2100" b="1" dirty="0" smtClean="0">
                <a:latin typeface="Arial" panose="020B0604020202020204" pitchFamily="34" charset="0"/>
                <a:cs typeface="Arial" panose="020B0604020202020204" pitchFamily="34" charset="0"/>
              </a:rPr>
              <a:t>a good alternative </a:t>
            </a:r>
            <a:r>
              <a:rPr lang="en-US" sz="2100" b="1" dirty="0">
                <a:latin typeface="Arial" panose="020B0604020202020204" pitchFamily="34" charset="0"/>
                <a:cs typeface="Arial" panose="020B0604020202020204" pitchFamily="34" charset="0"/>
              </a:rPr>
              <a:t>to fluorescence </a:t>
            </a:r>
            <a:r>
              <a:rPr lang="en-US" sz="2100" b="1" dirty="0" smtClean="0">
                <a:latin typeface="Arial" panose="020B0604020202020204" pitchFamily="34" charset="0"/>
                <a:cs typeface="Arial" panose="020B0604020202020204" pitchFamily="34" charset="0"/>
              </a:rPr>
              <a:t>microscopy, </a:t>
            </a:r>
            <a:r>
              <a:rPr lang="en-US" sz="2100" b="1" dirty="0">
                <a:latin typeface="Arial" panose="020B0604020202020204" pitchFamily="34" charset="0"/>
                <a:cs typeface="Arial" panose="020B0604020202020204" pitchFamily="34" charset="0"/>
              </a:rPr>
              <a:t>and </a:t>
            </a:r>
            <a:r>
              <a:rPr lang="en-US" sz="2100" b="1" dirty="0" smtClean="0">
                <a:latin typeface="Arial" panose="020B0604020202020204" pitchFamily="34" charset="0"/>
                <a:cs typeface="Arial" panose="020B0604020202020204" pitchFamily="34" charset="0"/>
              </a:rPr>
              <a:t>Raman </a:t>
            </a:r>
            <a:r>
              <a:rPr lang="en-US" sz="2100" b="1" dirty="0">
                <a:latin typeface="Arial" panose="020B0604020202020204" pitchFamily="34" charset="0"/>
                <a:cs typeface="Arial" panose="020B0604020202020204" pitchFamily="34" charset="0"/>
              </a:rPr>
              <a:t>has a remarkable </a:t>
            </a:r>
            <a:r>
              <a:rPr lang="en-US" sz="2100" b="1" dirty="0" smtClean="0">
                <a:latin typeface="Arial" panose="020B0604020202020204" pitchFamily="34" charset="0"/>
                <a:cs typeface="Arial" panose="020B0604020202020204" pitchFamily="34" charset="0"/>
              </a:rPr>
              <a:t>advantage over it:                                 </a:t>
            </a:r>
            <a:r>
              <a:rPr lang="en-US" sz="2200" b="1" i="1" u="sng" dirty="0" smtClean="0">
                <a:solidFill>
                  <a:srgbClr val="C00000"/>
                </a:solidFill>
                <a:latin typeface="Arial" panose="020B0604020202020204" pitchFamily="34" charset="0"/>
                <a:cs typeface="Arial" panose="020B0604020202020204" pitchFamily="34" charset="0"/>
              </a:rPr>
              <a:t>no </a:t>
            </a:r>
            <a:r>
              <a:rPr lang="en-US" sz="2200" b="1" i="1" u="sng" dirty="0" err="1" smtClean="0">
                <a:solidFill>
                  <a:srgbClr val="C00000"/>
                </a:solidFill>
                <a:latin typeface="Arial" panose="020B0604020202020204" pitchFamily="34" charset="0"/>
                <a:cs typeface="Arial" panose="020B0604020202020204" pitchFamily="34" charset="0"/>
              </a:rPr>
              <a:t>photobleaching</a:t>
            </a:r>
            <a:r>
              <a:rPr lang="en-US" sz="2200" b="1" i="1" u="sng" dirty="0" smtClean="0">
                <a:solidFill>
                  <a:srgbClr val="C00000"/>
                </a:solidFill>
                <a:latin typeface="Arial" panose="020B0604020202020204" pitchFamily="34" charset="0"/>
                <a:cs typeface="Arial" panose="020B0604020202020204" pitchFamily="34" charset="0"/>
              </a:rPr>
              <a:t> </a:t>
            </a:r>
            <a:r>
              <a:rPr lang="en-US" sz="2200" b="1" i="1" u="sng" dirty="0">
                <a:solidFill>
                  <a:srgbClr val="C00000"/>
                </a:solidFill>
                <a:latin typeface="Arial" panose="020B0604020202020204" pitchFamily="34" charset="0"/>
                <a:cs typeface="Arial" panose="020B0604020202020204" pitchFamily="34" charset="0"/>
              </a:rPr>
              <a:t>of the </a:t>
            </a:r>
            <a:r>
              <a:rPr lang="en-US" sz="2200" b="1" i="1" u="sng" dirty="0" smtClean="0">
                <a:solidFill>
                  <a:srgbClr val="C00000"/>
                </a:solidFill>
                <a:latin typeface="Arial" panose="020B0604020202020204" pitchFamily="34" charset="0"/>
                <a:cs typeface="Arial" panose="020B0604020202020204" pitchFamily="34" charset="0"/>
              </a:rPr>
              <a:t>fluorophore, stable </a:t>
            </a:r>
            <a:r>
              <a:rPr lang="en-US" sz="2200" b="1" i="1" u="sng" dirty="0">
                <a:solidFill>
                  <a:srgbClr val="C00000"/>
                </a:solidFill>
                <a:latin typeface="Arial" panose="020B0604020202020204" pitchFamily="34" charset="0"/>
                <a:cs typeface="Arial" panose="020B0604020202020204" pitchFamily="34" charset="0"/>
              </a:rPr>
              <a:t>work with live </a:t>
            </a:r>
            <a:r>
              <a:rPr lang="en-US" sz="2200" b="1" i="1" u="sng" dirty="0" smtClean="0">
                <a:solidFill>
                  <a:srgbClr val="C00000"/>
                </a:solidFill>
                <a:latin typeface="Arial" panose="020B0604020202020204" pitchFamily="34" charset="0"/>
                <a:cs typeface="Arial" panose="020B0604020202020204" pitchFamily="34" charset="0"/>
              </a:rPr>
              <a:t>cells</a:t>
            </a:r>
            <a:r>
              <a:rPr lang="en-US" sz="2200" b="1" dirty="0" smtClean="0">
                <a:solidFill>
                  <a:srgbClr val="C00000"/>
                </a:solidFill>
                <a:latin typeface="Arial" panose="020B0604020202020204" pitchFamily="34" charset="0"/>
                <a:cs typeface="Arial" panose="020B0604020202020204" pitchFamily="34" charset="0"/>
              </a:rPr>
              <a:t>.  </a:t>
            </a:r>
            <a:endParaRPr lang="ru-RU" sz="2200" b="1" dirty="0">
              <a:solidFill>
                <a:srgbClr val="C00000"/>
              </a:solidFill>
              <a:latin typeface="Arial" panose="020B0604020202020204" pitchFamily="34" charset="0"/>
              <a:cs typeface="Arial" panose="020B0604020202020204" pitchFamily="34" charset="0"/>
            </a:endParaRPr>
          </a:p>
        </p:txBody>
      </p:sp>
      <p:pic>
        <p:nvPicPr>
          <p:cNvPr id="35846" name="Picture 6" descr="Похожее изображение">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3082628"/>
            <a:ext cx="3060109" cy="1985962"/>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Картинки по запросу Raman imagi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082628"/>
            <a:ext cx="3367087" cy="19859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2928824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7396" y="6198114"/>
            <a:ext cx="8208911" cy="338554"/>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i="1" dirty="0" smtClean="0">
                <a:solidFill>
                  <a:prstClr val="black"/>
                </a:solidFill>
                <a:latin typeface="Arial" panose="020B0604020202020204" pitchFamily="34" charset="0"/>
                <a:cs typeface="Arial" panose="020B0604020202020204" pitchFamily="34" charset="0"/>
              </a:rPr>
              <a:t>Int. conf. ECONOS-2017</a:t>
            </a:r>
            <a:r>
              <a:rPr lang="en-US" sz="1600" b="1" i="1" dirty="0">
                <a:solidFill>
                  <a:prstClr val="black"/>
                </a:solidFill>
                <a:latin typeface="Arial" panose="020B0604020202020204" pitchFamily="34" charset="0"/>
                <a:cs typeface="Arial" panose="020B0604020202020204" pitchFamily="34" charset="0"/>
              </a:rPr>
              <a:t>, April, 2-5, Abbe Center of Photonics, Jena, Germany</a:t>
            </a:r>
            <a:r>
              <a:rPr lang="en-US" sz="1600" i="1" dirty="0">
                <a:solidFill>
                  <a:prstClr val="black"/>
                </a:solidFill>
                <a:latin typeface="Arial" panose="020B0604020202020204" pitchFamily="34" charset="0"/>
                <a:cs typeface="Arial" panose="020B0604020202020204" pitchFamily="34" charset="0"/>
              </a:rPr>
              <a:t> </a:t>
            </a:r>
            <a:endParaRPr lang="ru-RU" sz="1600" i="1" dirty="0">
              <a:solidFill>
                <a:prstClr val="black"/>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46132"/>
            <a:ext cx="3608986" cy="541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32514" y="692696"/>
            <a:ext cx="5163829" cy="3046988"/>
          </a:xfrm>
          <a:prstGeom prst="rect">
            <a:avLst/>
          </a:prstGeom>
          <a:noFill/>
        </p:spPr>
        <p:txBody>
          <a:bodyPr wrap="square" rtlCol="0">
            <a:spAutoFit/>
          </a:bodyPr>
          <a:lstStyle/>
          <a:p>
            <a:pPr algn="just"/>
            <a:r>
              <a:rPr lang="en-US" sz="2000" b="1" u="sng" dirty="0" smtClean="0">
                <a:solidFill>
                  <a:srgbClr val="990033"/>
                </a:solidFill>
                <a:latin typeface="Arial" panose="020B0604020202020204" pitchFamily="34" charset="0"/>
                <a:cs typeface="Arial" panose="020B0604020202020204" pitchFamily="34" charset="0"/>
              </a:rPr>
              <a:t>The first SECARS experiment in Russia </a:t>
            </a:r>
            <a:r>
              <a:rPr lang="en-US" sz="2000" b="1" dirty="0" smtClean="0">
                <a:solidFill>
                  <a:prstClr val="black"/>
                </a:solidFill>
                <a:latin typeface="Arial" panose="020B0604020202020204" pitchFamily="34" charset="0"/>
                <a:cs typeface="Arial" panose="020B0604020202020204" pitchFamily="34" charset="0"/>
              </a:rPr>
              <a:t>has been done at FLNP’s optical platform based on the “CARS” microscope in close cooperation with following leading Moscow institutes:</a:t>
            </a:r>
          </a:p>
          <a:p>
            <a:pPr algn="just">
              <a:lnSpc>
                <a:spcPct val="50000"/>
              </a:lnSpc>
            </a:pPr>
            <a:endParaRPr lang="en-US" sz="2000" b="1" dirty="0" smtClean="0">
              <a:solidFill>
                <a:prstClr val="black"/>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b="1" dirty="0" smtClean="0">
                <a:solidFill>
                  <a:prstClr val="black"/>
                </a:solidFill>
                <a:latin typeface="Arial" panose="020B0604020202020204" pitchFamily="34" charset="0"/>
                <a:cs typeface="Arial" panose="020B0604020202020204" pitchFamily="34" charset="0"/>
              </a:rPr>
              <a:t>Prokhorov </a:t>
            </a:r>
            <a:r>
              <a:rPr lang="en-US" sz="1600" b="1" dirty="0">
                <a:solidFill>
                  <a:prstClr val="black"/>
                </a:solidFill>
                <a:latin typeface="Arial" panose="020B0604020202020204" pitchFamily="34" charset="0"/>
                <a:cs typeface="Arial" panose="020B0604020202020204" pitchFamily="34" charset="0"/>
              </a:rPr>
              <a:t>General Physics Institute </a:t>
            </a:r>
            <a:r>
              <a:rPr lang="en-US" sz="1600" b="1" dirty="0" smtClean="0">
                <a:solidFill>
                  <a:prstClr val="black"/>
                </a:solidFill>
                <a:latin typeface="Arial" panose="020B0604020202020204" pitchFamily="34" charset="0"/>
                <a:cs typeface="Arial" panose="020B0604020202020204" pitchFamily="34" charset="0"/>
              </a:rPr>
              <a:t>of RAS</a:t>
            </a:r>
          </a:p>
          <a:p>
            <a:pPr marL="285750" indent="-285750" algn="just">
              <a:buFont typeface="Arial" panose="020B0604020202020204" pitchFamily="34" charset="0"/>
              <a:buChar char="•"/>
            </a:pPr>
            <a:r>
              <a:rPr lang="en-US" sz="1600" b="1" dirty="0" err="1" smtClean="0">
                <a:solidFill>
                  <a:prstClr val="black"/>
                </a:solidFill>
                <a:latin typeface="Arial" panose="020B0604020202020204" pitchFamily="34" charset="0"/>
                <a:cs typeface="Arial" panose="020B0604020202020204" pitchFamily="34" charset="0"/>
              </a:rPr>
              <a:t>Lomonosov</a:t>
            </a:r>
            <a:r>
              <a:rPr lang="en-US" sz="1600" b="1" dirty="0" smtClean="0">
                <a:solidFill>
                  <a:prstClr val="black"/>
                </a:solidFill>
                <a:latin typeface="Arial" panose="020B0604020202020204" pitchFamily="34" charset="0"/>
                <a:cs typeface="Arial" panose="020B0604020202020204" pitchFamily="34" charset="0"/>
              </a:rPr>
              <a:t> State University (Fac. of Chemistry)</a:t>
            </a:r>
          </a:p>
          <a:p>
            <a:pPr marL="285750" indent="-285750" algn="just">
              <a:buFont typeface="Arial" panose="020B0604020202020204" pitchFamily="34" charset="0"/>
              <a:buChar char="•"/>
            </a:pPr>
            <a:r>
              <a:rPr lang="en-US" sz="1600" b="1" dirty="0" smtClean="0">
                <a:solidFill>
                  <a:prstClr val="black"/>
                </a:solidFill>
                <a:latin typeface="Arial" panose="020B0604020202020204" pitchFamily="34" charset="0"/>
                <a:cs typeface="Arial" panose="020B0604020202020204" pitchFamily="34" charset="0"/>
              </a:rPr>
              <a:t>Emanuel Institute of Biochemical Physics RAS </a:t>
            </a:r>
          </a:p>
          <a:p>
            <a:pPr marL="285750" indent="-285750" algn="just">
              <a:buFont typeface="Arial" panose="020B0604020202020204" pitchFamily="34" charset="0"/>
              <a:buChar char="•"/>
            </a:pPr>
            <a:r>
              <a:rPr lang="en-US" sz="1600" b="1" dirty="0" smtClean="0">
                <a:solidFill>
                  <a:prstClr val="black"/>
                </a:solidFill>
                <a:latin typeface="Arial" panose="020B0604020202020204" pitchFamily="34" charset="0"/>
                <a:cs typeface="Arial" panose="020B0604020202020204" pitchFamily="34" charset="0"/>
              </a:rPr>
              <a:t>Institute </a:t>
            </a:r>
            <a:r>
              <a:rPr lang="en-US" sz="1600" b="1" dirty="0">
                <a:solidFill>
                  <a:prstClr val="black"/>
                </a:solidFill>
                <a:latin typeface="Arial" panose="020B0604020202020204" pitchFamily="34" charset="0"/>
                <a:cs typeface="Arial" panose="020B0604020202020204" pitchFamily="34" charset="0"/>
              </a:rPr>
              <a:t>f</a:t>
            </a:r>
            <a:r>
              <a:rPr lang="en-US" sz="1600" b="1" dirty="0" smtClean="0">
                <a:solidFill>
                  <a:prstClr val="black"/>
                </a:solidFill>
                <a:latin typeface="Arial" panose="020B0604020202020204" pitchFamily="34" charset="0"/>
                <a:cs typeface="Arial" panose="020B0604020202020204" pitchFamily="34" charset="0"/>
              </a:rPr>
              <a:t>or Theoretical and Applied Electrodynamics RAS</a:t>
            </a:r>
            <a:r>
              <a:rPr lang="en-US" dirty="0" smtClean="0">
                <a:solidFill>
                  <a:prstClr val="black"/>
                </a:solidFill>
                <a:latin typeface="Arial" panose="020B0604020202020204" pitchFamily="34" charset="0"/>
                <a:cs typeface="Arial" panose="020B0604020202020204" pitchFamily="34" charset="0"/>
              </a:rPr>
              <a:t> </a:t>
            </a:r>
            <a:endParaRPr lang="ru-RU" dirty="0">
              <a:solidFill>
                <a:prstClr val="black"/>
              </a:solidFill>
              <a:latin typeface="Arial" panose="020B0604020202020204" pitchFamily="34" charset="0"/>
              <a:cs typeface="Arial" panose="020B0604020202020204" pitchFamily="34" charset="0"/>
            </a:endParaRPr>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3" y="3792928"/>
            <a:ext cx="4892973" cy="23688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Заголовок 1"/>
          <p:cNvSpPr txBox="1">
            <a:spLocks/>
          </p:cNvSpPr>
          <p:nvPr/>
        </p:nvSpPr>
        <p:spPr>
          <a:xfrm>
            <a:off x="161063" y="8366"/>
            <a:ext cx="8772814" cy="805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prstClr val="black"/>
                </a:solidFill>
                <a:latin typeface="Arial" panose="020B0604020202020204" pitchFamily="34" charset="0"/>
                <a:cs typeface="Arial" panose="020B0604020202020204" pitchFamily="34" charset="0"/>
              </a:rPr>
              <a:t>Surface Enhanced micro-CARS from Gold Nanoparticle-Immobilized Organic Molecules at a Nanostructured CeO</a:t>
            </a:r>
            <a:r>
              <a:rPr lang="en-US" sz="2000" b="1" baseline="-25000" dirty="0" smtClean="0">
                <a:solidFill>
                  <a:prstClr val="black"/>
                </a:solidFill>
                <a:latin typeface="Arial" panose="020B0604020202020204" pitchFamily="34" charset="0"/>
                <a:cs typeface="Arial" panose="020B0604020202020204" pitchFamily="34" charset="0"/>
              </a:rPr>
              <a:t>2</a:t>
            </a:r>
            <a:r>
              <a:rPr lang="en-US" sz="2000" b="1" dirty="0" smtClean="0">
                <a:solidFill>
                  <a:prstClr val="black"/>
                </a:solidFill>
                <a:latin typeface="Arial" panose="020B0604020202020204" pitchFamily="34" charset="0"/>
                <a:cs typeface="Arial" panose="020B0604020202020204" pitchFamily="34" charset="0"/>
              </a:rPr>
              <a:t>/Al Film</a:t>
            </a:r>
            <a:endParaRPr lang="ru-RU" sz="2000" dirty="0">
              <a:solidFill>
                <a:prstClr val="black"/>
              </a:solidFill>
              <a:latin typeface="Arial" panose="020B0604020202020204" pitchFamily="34" charset="0"/>
              <a:cs typeface="Arial" panose="020B0604020202020204" pitchFamily="34" charset="0"/>
            </a:endParaRPr>
          </a:p>
        </p:txBody>
      </p:sp>
      <p:sp>
        <p:nvSpPr>
          <p:cNvPr id="9"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50</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039868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16632"/>
            <a:ext cx="3365730"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7" name="Picture 11" descr="Картинки по запросу core-shell nanoparticle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060" y="5367590"/>
            <a:ext cx="1476164" cy="1402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855" y="112948"/>
            <a:ext cx="5415265" cy="830997"/>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Core-shell UC nanostructures –</a:t>
            </a:r>
          </a:p>
          <a:p>
            <a:pPr algn="ctr"/>
            <a:r>
              <a:rPr lang="en-US" sz="2400" b="1" dirty="0">
                <a:latin typeface="Arial" panose="020B0604020202020204" pitchFamily="34" charset="0"/>
                <a:cs typeface="Arial" panose="020B0604020202020204" pitchFamily="34" charset="0"/>
              </a:rPr>
              <a:t>e</a:t>
            </a:r>
            <a:r>
              <a:rPr lang="en-US" sz="2400" b="1" dirty="0" smtClean="0">
                <a:latin typeface="Arial" panose="020B0604020202020204" pitchFamily="34" charset="0"/>
                <a:cs typeface="Arial" panose="020B0604020202020204" pitchFamily="34" charset="0"/>
              </a:rPr>
              <a:t>fficient phosphors and biomarkers</a:t>
            </a:r>
            <a:endParaRPr lang="ru-RU" sz="2400" b="1" dirty="0">
              <a:latin typeface="Arial" panose="020B0604020202020204" pitchFamily="34" charset="0"/>
              <a:cs typeface="Arial" panose="020B0604020202020204" pitchFamily="34" charset="0"/>
            </a:endParaRPr>
          </a:p>
        </p:txBody>
      </p:sp>
      <p:sp>
        <p:nvSpPr>
          <p:cNvPr id="5" name="Прямоугольник 4"/>
          <p:cNvSpPr/>
          <p:nvPr/>
        </p:nvSpPr>
        <p:spPr>
          <a:xfrm>
            <a:off x="107504" y="943945"/>
            <a:ext cx="8910346" cy="4571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829" name="Picture 13" descr="Картинки по запросу core shell nanoparticles review">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3645024"/>
            <a:ext cx="2088232" cy="1311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1925" y="1124744"/>
            <a:ext cx="4802918" cy="1692771"/>
          </a:xfrm>
          <a:prstGeom prst="rect">
            <a:avLst/>
          </a:prstGeom>
          <a:solidFill>
            <a:schemeClr val="accent2">
              <a:lumMod val="20000"/>
              <a:lumOff val="80000"/>
              <a:alpha val="45000"/>
            </a:schemeClr>
          </a:solidFill>
        </p:spPr>
        <p:txBody>
          <a:bodyPr wrap="none" rtlCol="0">
            <a:spAutoFit/>
          </a:bodyPr>
          <a:lstStyle/>
          <a:p>
            <a:r>
              <a:rPr lang="en-US" sz="2400" b="1" u="sng" dirty="0" smtClean="0">
                <a:latin typeface="Arial" panose="020B0604020202020204" pitchFamily="34" charset="0"/>
                <a:cs typeface="Arial" panose="020B0604020202020204" pitchFamily="34" charset="0"/>
              </a:rPr>
              <a:t>Advantages of UCNPs :</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u</a:t>
            </a:r>
            <a:r>
              <a:rPr lang="en-US" sz="2000" b="1" dirty="0" smtClean="0">
                <a:latin typeface="Arial" panose="020B0604020202020204" pitchFamily="34" charset="0"/>
                <a:cs typeface="Arial" panose="020B0604020202020204" pitchFamily="34" charset="0"/>
              </a:rPr>
              <a:t>nique luminescent properties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l</a:t>
            </a:r>
            <a:r>
              <a:rPr lang="en-US" sz="2000" b="1" dirty="0" smtClean="0">
                <a:latin typeface="Arial" panose="020B0604020202020204" pitchFamily="34" charset="0"/>
                <a:cs typeface="Arial" panose="020B0604020202020204" pitchFamily="34" charset="0"/>
              </a:rPr>
              <a:t>ow background signal</a:t>
            </a:r>
          </a:p>
          <a:p>
            <a:pPr marL="342900" indent="-342900">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high penetration depth into tissues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h</a:t>
            </a:r>
            <a:r>
              <a:rPr lang="en-US" sz="2000" b="1" dirty="0" smtClean="0">
                <a:latin typeface="Arial" panose="020B0604020202020204" pitchFamily="34" charset="0"/>
                <a:cs typeface="Arial" panose="020B0604020202020204" pitchFamily="34" charset="0"/>
              </a:rPr>
              <a:t>igh resistance to </a:t>
            </a:r>
            <a:r>
              <a:rPr lang="en-US" sz="2000" b="1" dirty="0" err="1" smtClean="0">
                <a:latin typeface="Arial" panose="020B0604020202020204" pitchFamily="34" charset="0"/>
                <a:cs typeface="Arial" panose="020B0604020202020204" pitchFamily="34" charset="0"/>
              </a:rPr>
              <a:t>photobleaching</a:t>
            </a:r>
            <a:r>
              <a:rPr lang="en-US" sz="2000" b="1" dirty="0" smtClean="0">
                <a:latin typeface="Arial" panose="020B0604020202020204" pitchFamily="34" charset="0"/>
                <a:cs typeface="Arial" panose="020B0604020202020204" pitchFamily="34" charset="0"/>
              </a:rPr>
              <a:t> </a:t>
            </a:r>
            <a:endParaRPr lang="ru-RU" sz="2000" b="1" dirty="0">
              <a:latin typeface="Arial" panose="020B0604020202020204" pitchFamily="34" charset="0"/>
              <a:cs typeface="Arial" panose="020B0604020202020204" pitchFamily="34" charset="0"/>
            </a:endParaRPr>
          </a:p>
        </p:txBody>
      </p:sp>
      <p:sp>
        <p:nvSpPr>
          <p:cNvPr id="7" name="TextBox 6"/>
          <p:cNvSpPr txBox="1"/>
          <p:nvPr/>
        </p:nvSpPr>
        <p:spPr>
          <a:xfrm>
            <a:off x="187060" y="2924944"/>
            <a:ext cx="8613342" cy="2369880"/>
          </a:xfrm>
          <a:prstGeom prst="rect">
            <a:avLst/>
          </a:prstGeom>
          <a:solidFill>
            <a:schemeClr val="accent6">
              <a:lumMod val="60000"/>
              <a:lumOff val="40000"/>
              <a:alpha val="25000"/>
            </a:schemeClr>
          </a:solidFill>
          <a:ln>
            <a:solidFill>
              <a:schemeClr val="tx1"/>
            </a:solidFill>
          </a:ln>
        </p:spPr>
        <p:txBody>
          <a:bodyPr wrap="square" rtlCol="0">
            <a:spAutoFit/>
          </a:bodyPr>
          <a:lstStyle/>
          <a:p>
            <a:pPr algn="ctr"/>
            <a:r>
              <a:rPr lang="en-US" sz="2000" b="1" u="sng" dirty="0">
                <a:latin typeface="Arial" panose="020B0604020202020204" pitchFamily="34" charset="0"/>
                <a:cs typeface="Arial" panose="020B0604020202020204" pitchFamily="34" charset="0"/>
              </a:rPr>
              <a:t>Core-shell nanoparticles have major advantages over simple </a:t>
            </a:r>
            <a:r>
              <a:rPr lang="en-US" sz="2000" b="1" u="sng" dirty="0" smtClean="0">
                <a:latin typeface="Arial" panose="020B0604020202020204" pitchFamily="34" charset="0"/>
                <a:cs typeface="Arial" panose="020B0604020202020204" pitchFamily="34" charset="0"/>
              </a:rPr>
              <a:t>UCNPs </a:t>
            </a:r>
            <a:r>
              <a:rPr lang="en-US" sz="2000" b="1" dirty="0">
                <a:latin typeface="Arial" panose="020B0604020202020204" pitchFamily="34" charset="0"/>
                <a:cs typeface="Arial" panose="020B0604020202020204" pitchFamily="34" charset="0"/>
              </a:rPr>
              <a:t>leading to the improvement of properties such </a:t>
            </a:r>
            <a:r>
              <a:rPr lang="en-US" sz="2000" b="1" dirty="0" smtClean="0">
                <a:latin typeface="Arial" panose="020B0604020202020204" pitchFamily="34" charset="0"/>
                <a:cs typeface="Arial" panose="020B0604020202020204" pitchFamily="34" charset="0"/>
              </a:rPr>
              <a:t>as:</a:t>
            </a:r>
          </a:p>
          <a:p>
            <a:pPr marL="285750" indent="-285750">
              <a:buFont typeface="Wingdings" panose="05000000000000000000" pitchFamily="2" charset="2"/>
              <a:buChar char="ü"/>
            </a:pPr>
            <a:r>
              <a:rPr lang="en-US" b="1" dirty="0" smtClean="0">
                <a:latin typeface="Arial" panose="020B0604020202020204" pitchFamily="34" charset="0"/>
                <a:cs typeface="Arial" panose="020B0604020202020204" pitchFamily="34" charset="0"/>
              </a:rPr>
              <a:t>diverse </a:t>
            </a:r>
            <a:r>
              <a:rPr lang="en-US" b="1" dirty="0">
                <a:latin typeface="Arial" panose="020B0604020202020204" pitchFamily="34" charset="0"/>
                <a:cs typeface="Arial" panose="020B0604020202020204" pitchFamily="34" charset="0"/>
              </a:rPr>
              <a:t>chemical composition – </a:t>
            </a:r>
            <a:r>
              <a:rPr lang="en-US" b="1" dirty="0" err="1" smtClean="0">
                <a:latin typeface="Arial" panose="020B0604020202020204" pitchFamily="34" charset="0"/>
                <a:cs typeface="Arial" panose="020B0604020202020204" pitchFamily="34" charset="0"/>
              </a:rPr>
              <a:t>multifunctionality</a:t>
            </a:r>
            <a:endParaRPr lang="en-US" b="1" dirty="0" smtClean="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with modified </a:t>
            </a:r>
            <a:r>
              <a:rPr lang="en-US" b="1" dirty="0" err="1" smtClean="0">
                <a:latin typeface="Arial" panose="020B0604020202020204" pitchFamily="34" charset="0"/>
                <a:cs typeface="Arial" panose="020B0604020202020204" pitchFamily="34" charset="0"/>
              </a:rPr>
              <a:t>propertis</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b="1" dirty="0" smtClean="0">
                <a:latin typeface="Arial" panose="020B0604020202020204" pitchFamily="34" charset="0"/>
                <a:cs typeface="Arial" panose="020B0604020202020204" pitchFamily="34" charset="0"/>
              </a:rPr>
              <a:t>bio- </a:t>
            </a:r>
            <a:r>
              <a:rPr lang="en-US" b="1" dirty="0">
                <a:latin typeface="Arial" panose="020B0604020202020204" pitchFamily="34" charset="0"/>
                <a:cs typeface="Arial" panose="020B0604020202020204" pitchFamily="34" charset="0"/>
              </a:rPr>
              <a:t>and </a:t>
            </a:r>
            <a:r>
              <a:rPr lang="en-US" b="1" dirty="0" err="1" smtClean="0">
                <a:latin typeface="Arial" panose="020B0604020202020204" pitchFamily="34" charset="0"/>
                <a:cs typeface="Arial" panose="020B0604020202020204" pitchFamily="34" charset="0"/>
              </a:rPr>
              <a:t>cyto</a:t>
            </a:r>
            <a:r>
              <a:rPr lang="en-US" b="1" dirty="0" smtClean="0">
                <a:latin typeface="Arial" panose="020B0604020202020204" pitchFamily="34" charset="0"/>
                <a:cs typeface="Arial" panose="020B0604020202020204" pitchFamily="34" charset="0"/>
              </a:rPr>
              <a:t>-compatibility</a:t>
            </a:r>
          </a:p>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less </a:t>
            </a:r>
            <a:r>
              <a:rPr lang="en-US" b="1" dirty="0" smtClean="0">
                <a:latin typeface="Arial" panose="020B0604020202020204" pitchFamily="34" charset="0"/>
                <a:cs typeface="Arial" panose="020B0604020202020204" pitchFamily="34" charset="0"/>
              </a:rPr>
              <a:t>cytotoxicity</a:t>
            </a:r>
          </a:p>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better conjugation with other bioactive </a:t>
            </a:r>
            <a:r>
              <a:rPr lang="en-US" b="1" dirty="0" smtClean="0">
                <a:latin typeface="Arial" panose="020B0604020202020204" pitchFamily="34" charset="0"/>
                <a:cs typeface="Arial" panose="020B0604020202020204" pitchFamily="34" charset="0"/>
              </a:rPr>
              <a:t>molecules</a:t>
            </a:r>
          </a:p>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increased thermal and chemical </a:t>
            </a:r>
            <a:r>
              <a:rPr lang="en-US" b="1" dirty="0" smtClean="0">
                <a:latin typeface="Arial" panose="020B0604020202020204" pitchFamily="34" charset="0"/>
                <a:cs typeface="Arial" panose="020B0604020202020204" pitchFamily="34" charset="0"/>
              </a:rPr>
              <a:t>stability </a:t>
            </a:r>
            <a:endParaRPr lang="ru-RU" b="1" dirty="0">
              <a:latin typeface="Arial" panose="020B0604020202020204" pitchFamily="34" charset="0"/>
              <a:cs typeface="Arial" panose="020B0604020202020204" pitchFamily="34" charset="0"/>
            </a:endParaRPr>
          </a:p>
        </p:txBody>
      </p:sp>
      <p:pic>
        <p:nvPicPr>
          <p:cNvPr id="34833" name="Picture 17" descr="Картинки по запросу upconversion nanoparticles">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6974" y="1131292"/>
            <a:ext cx="2959077" cy="17216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91680" y="5329692"/>
            <a:ext cx="3403496" cy="1508105"/>
          </a:xfrm>
          <a:prstGeom prst="rect">
            <a:avLst/>
          </a:prstGeom>
          <a:noFill/>
        </p:spPr>
        <p:txBody>
          <a:bodyPr wrap="none" rtlCol="0">
            <a:spAutoFit/>
          </a:bodyPr>
          <a:lstStyle/>
          <a:p>
            <a:r>
              <a:rPr lang="en-US" sz="2000" b="1" u="sng" dirty="0" smtClean="0">
                <a:latin typeface="Arial" panose="020B0604020202020204" pitchFamily="34" charset="0"/>
                <a:cs typeface="Arial" panose="020B0604020202020204" pitchFamily="34" charset="0"/>
              </a:rPr>
              <a:t>Classes of core-shell NPs: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norganic/inorganic</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norganic/organic</a:t>
            </a: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organic/organic</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o</a:t>
            </a:r>
            <a:r>
              <a:rPr lang="en-US" b="1" dirty="0" smtClean="0">
                <a:latin typeface="Arial" panose="020B0604020202020204" pitchFamily="34" charset="0"/>
                <a:cs typeface="Arial" panose="020B0604020202020204" pitchFamily="34" charset="0"/>
              </a:rPr>
              <a:t>rganic/inorganic</a:t>
            </a:r>
            <a:endParaRPr lang="ru-RU" b="1" dirty="0">
              <a:latin typeface="Arial" panose="020B0604020202020204" pitchFamily="34" charset="0"/>
              <a:cs typeface="Arial" panose="020B0604020202020204" pitchFamily="34" charset="0"/>
            </a:endParaRPr>
          </a:p>
        </p:txBody>
      </p:sp>
      <p:sp>
        <p:nvSpPr>
          <p:cNvPr id="10" name="TextBox 9"/>
          <p:cNvSpPr txBox="1"/>
          <p:nvPr/>
        </p:nvSpPr>
        <p:spPr>
          <a:xfrm>
            <a:off x="5095176" y="5509681"/>
            <a:ext cx="3922674" cy="1015663"/>
          </a:xfrm>
          <a:prstGeom prst="rect">
            <a:avLst/>
          </a:prstGeom>
          <a:solidFill>
            <a:schemeClr val="accent6">
              <a:lumMod val="60000"/>
              <a:lumOff val="40000"/>
              <a:alpha val="65000"/>
            </a:schemeClr>
          </a:solid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The choice of shell material is generally strongly dependent on the end application.</a:t>
            </a:r>
            <a:endParaRPr lang="ru-RU" dirty="0"/>
          </a:p>
        </p:txBody>
      </p:sp>
      <p:sp>
        <p:nvSpPr>
          <p:cNvPr id="13"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51</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586852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485" y="1462137"/>
            <a:ext cx="7043246" cy="1638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Рисунок 3"/>
          <p:cNvPicPr>
            <a:picLocks noChangeAspect="1"/>
          </p:cNvPicPr>
          <p:nvPr/>
        </p:nvPicPr>
        <p:blipFill>
          <a:blip r:embed="rId4"/>
          <a:stretch>
            <a:fillRect/>
          </a:stretch>
        </p:blipFill>
        <p:spPr>
          <a:xfrm>
            <a:off x="467543" y="4336101"/>
            <a:ext cx="2173443" cy="2155331"/>
          </a:xfrm>
          <a:prstGeom prst="rect">
            <a:avLst/>
          </a:prstGeom>
        </p:spPr>
      </p:pic>
      <p:pic>
        <p:nvPicPr>
          <p:cNvPr id="35844" name="Picture 4" descr="Картинки по запросу upconversion nanoparticl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861" y="4509120"/>
            <a:ext cx="3865421" cy="1728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5" descr="Картинки по запросу upconversion nanoparticles">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48" y="4336101"/>
            <a:ext cx="2123002" cy="21553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7704" y="81517"/>
            <a:ext cx="5439310" cy="523220"/>
          </a:xfrm>
          <a:prstGeom prst="rect">
            <a:avLst/>
          </a:prstGeom>
          <a:noFill/>
        </p:spPr>
        <p:txBody>
          <a:bodyPr wrap="none" rtlCol="0">
            <a:spAutoFit/>
          </a:bodyPr>
          <a:lstStyle/>
          <a:p>
            <a:r>
              <a:rPr lang="en-US" sz="2800" b="1" u="sng" dirty="0" smtClean="0">
                <a:latin typeface="Arial" panose="020B0604020202020204" pitchFamily="34" charset="0"/>
                <a:cs typeface="Arial" panose="020B0604020202020204" pitchFamily="34" charset="0"/>
              </a:rPr>
              <a:t>Core-shell structure proposed </a:t>
            </a:r>
            <a:endParaRPr lang="ru-RU" sz="2800" b="1" u="sng" dirty="0">
              <a:latin typeface="Arial" panose="020B0604020202020204" pitchFamily="34" charset="0"/>
              <a:cs typeface="Arial" panose="020B0604020202020204" pitchFamily="34" charset="0"/>
            </a:endParaRPr>
          </a:p>
        </p:txBody>
      </p:sp>
      <p:sp>
        <p:nvSpPr>
          <p:cNvPr id="5" name="TextBox 4"/>
          <p:cNvSpPr txBox="1"/>
          <p:nvPr/>
        </p:nvSpPr>
        <p:spPr>
          <a:xfrm>
            <a:off x="467544" y="692696"/>
            <a:ext cx="8584594" cy="769441"/>
          </a:xfrm>
          <a:prstGeom prst="rect">
            <a:avLst/>
          </a:prstGeom>
          <a:noFill/>
        </p:spPr>
        <p:txBody>
          <a:bodyPr wrap="none" rtlCol="0">
            <a:spAutoFit/>
          </a:bodyPr>
          <a:lstStyle/>
          <a:p>
            <a:pPr algn="ctr"/>
            <a:r>
              <a:rPr lang="en-US" sz="2200" b="1" dirty="0" smtClean="0">
                <a:latin typeface="Arial" panose="020B0604020202020204" pitchFamily="34" charset="0"/>
                <a:cs typeface="Arial" panose="020B0604020202020204" pitchFamily="34" charset="0"/>
              </a:rPr>
              <a:t>UCNPs – NaYF</a:t>
            </a:r>
            <a:r>
              <a:rPr lang="en-US" sz="2200" b="1" baseline="-25000" dirty="0" smtClean="0">
                <a:latin typeface="Arial" panose="020B0604020202020204" pitchFamily="34" charset="0"/>
                <a:cs typeface="Arial" panose="020B0604020202020204" pitchFamily="34" charset="0"/>
              </a:rPr>
              <a:t>4</a:t>
            </a:r>
            <a:r>
              <a:rPr lang="en-US" sz="2200" b="1" dirty="0" smtClean="0">
                <a:latin typeface="Arial" panose="020B0604020202020204" pitchFamily="34" charset="0"/>
                <a:cs typeface="Arial" panose="020B0604020202020204" pitchFamily="34" charset="0"/>
              </a:rPr>
              <a:t> : </a:t>
            </a:r>
            <a:r>
              <a:rPr lang="en-US" sz="2200" b="1" dirty="0" err="1" smtClean="0">
                <a:latin typeface="Arial" panose="020B0604020202020204" pitchFamily="34" charset="0"/>
                <a:cs typeface="Arial" panose="020B0604020202020204" pitchFamily="34" charset="0"/>
              </a:rPr>
              <a:t>Yb</a:t>
            </a:r>
            <a:r>
              <a:rPr lang="en-US" sz="2200" b="1" dirty="0" smtClean="0">
                <a:latin typeface="Arial" panose="020B0604020202020204" pitchFamily="34" charset="0"/>
                <a:cs typeface="Arial" panose="020B0604020202020204" pitchFamily="34" charset="0"/>
              </a:rPr>
              <a:t>, </a:t>
            </a:r>
            <a:r>
              <a:rPr lang="en-US" sz="2200" b="1" dirty="0" err="1" smtClean="0">
                <a:latin typeface="Arial" panose="020B0604020202020204" pitchFamily="34" charset="0"/>
                <a:cs typeface="Arial" panose="020B0604020202020204" pitchFamily="34" charset="0"/>
              </a:rPr>
              <a:t>Er</a:t>
            </a:r>
            <a:r>
              <a:rPr lang="en-US" sz="2200" b="1" dirty="0" smtClean="0">
                <a:latin typeface="Arial" panose="020B0604020202020204" pitchFamily="34" charset="0"/>
                <a:cs typeface="Arial" panose="020B0604020202020204" pitchFamily="34" charset="0"/>
              </a:rPr>
              <a:t>, Tm - one of the most promising UCNP</a:t>
            </a:r>
          </a:p>
          <a:p>
            <a:pPr algn="ctr"/>
            <a:r>
              <a:rPr lang="en-US" sz="2200" b="1" dirty="0" smtClean="0">
                <a:latin typeface="Arial" panose="020B0604020202020204" pitchFamily="34" charset="0"/>
                <a:cs typeface="Arial" panose="020B0604020202020204" pitchFamily="34" charset="0"/>
              </a:rPr>
              <a:t> – “core” part of the core-shell nanostructure</a:t>
            </a:r>
            <a:endParaRPr lang="ru-RU" sz="2200" b="1" dirty="0">
              <a:latin typeface="Arial" panose="020B0604020202020204" pitchFamily="34" charset="0"/>
              <a:cs typeface="Arial" panose="020B0604020202020204" pitchFamily="34" charset="0"/>
            </a:endParaRPr>
          </a:p>
        </p:txBody>
      </p:sp>
      <p:sp>
        <p:nvSpPr>
          <p:cNvPr id="7" name="TextBox 6"/>
          <p:cNvSpPr txBox="1"/>
          <p:nvPr/>
        </p:nvSpPr>
        <p:spPr>
          <a:xfrm>
            <a:off x="107504" y="3342183"/>
            <a:ext cx="6094745" cy="461665"/>
          </a:xfrm>
          <a:prstGeom prst="rect">
            <a:avLst/>
          </a:prstGeom>
          <a:noFill/>
        </p:spPr>
        <p:txBody>
          <a:bodyPr wrap="none" rtlCol="0">
            <a:spAutoFit/>
          </a:bodyPr>
          <a:lstStyle/>
          <a:p>
            <a:r>
              <a:rPr lang="en-US" sz="2400" b="1" u="sng" dirty="0" smtClean="0">
                <a:latin typeface="Arial" panose="020B0604020202020204" pitchFamily="34" charset="0"/>
                <a:cs typeface="Arial" panose="020B0604020202020204" pitchFamily="34" charset="0"/>
              </a:rPr>
              <a:t>Shells</a:t>
            </a:r>
            <a:r>
              <a:rPr lang="en-US" sz="2400" b="1" dirty="0" smtClean="0">
                <a:latin typeface="Arial" panose="020B0604020202020204" pitchFamily="34" charset="0"/>
                <a:cs typeface="Arial" panose="020B0604020202020204" pitchFamily="34" charset="0"/>
              </a:rPr>
              <a:t> – SiO</a:t>
            </a:r>
            <a:r>
              <a:rPr lang="en-US" sz="2400" b="1" baseline="-25000" dirty="0" smtClean="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Ag/Au </a:t>
            </a:r>
            <a:r>
              <a:rPr lang="en-US" sz="2400" b="1" dirty="0" smtClean="0">
                <a:latin typeface="Arial" panose="020B0604020202020204" pitchFamily="34" charset="0"/>
                <a:cs typeface="Arial" panose="020B0604020202020204" pitchFamily="34" charset="0"/>
              </a:rPr>
              <a:t>NPs, Porphyrins, …</a:t>
            </a:r>
            <a:endParaRPr lang="ru-RU" sz="2400" b="1" dirty="0">
              <a:latin typeface="Arial" panose="020B0604020202020204" pitchFamily="34" charset="0"/>
              <a:cs typeface="Arial" panose="020B0604020202020204" pitchFamily="34" charset="0"/>
            </a:endParaRPr>
          </a:p>
        </p:txBody>
      </p:sp>
      <p:sp>
        <p:nvSpPr>
          <p:cNvPr id="8" name="TextBox 7"/>
          <p:cNvSpPr txBox="1"/>
          <p:nvPr/>
        </p:nvSpPr>
        <p:spPr>
          <a:xfrm>
            <a:off x="316791" y="3803848"/>
            <a:ext cx="8156400"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Basic advantage of SiO</a:t>
            </a:r>
            <a:r>
              <a:rPr lang="en-US" b="1" baseline="-25000" dirty="0" smtClean="0">
                <a:latin typeface="Arial" panose="020B0604020202020204" pitchFamily="34" charset="0"/>
                <a:cs typeface="Arial" panose="020B0604020202020204" pitchFamily="34" charset="0"/>
              </a:rPr>
              <a:t>2</a:t>
            </a:r>
            <a:r>
              <a:rPr lang="en-US" b="1" dirty="0" smtClean="0">
                <a:latin typeface="Arial" panose="020B0604020202020204" pitchFamily="34" charset="0"/>
                <a:cs typeface="Arial" panose="020B0604020202020204" pitchFamily="34" charset="0"/>
              </a:rPr>
              <a:t> shell – </a:t>
            </a:r>
            <a:r>
              <a:rPr lang="en-US" b="1" dirty="0">
                <a:latin typeface="Arial" panose="020B0604020202020204" pitchFamily="34" charset="0"/>
                <a:cs typeface="Arial" panose="020B0604020202020204" pitchFamily="34" charset="0"/>
              </a:rPr>
              <a:t>o</a:t>
            </a:r>
            <a:r>
              <a:rPr lang="en-US" b="1" dirty="0" smtClean="0">
                <a:latin typeface="Arial" panose="020B0604020202020204" pitchFamily="34" charset="0"/>
                <a:cs typeface="Arial" panose="020B0604020202020204" pitchFamily="34" charset="0"/>
              </a:rPr>
              <a:t>ne of the most chemically inert material</a:t>
            </a:r>
            <a:endParaRPr lang="ru-RU" b="1" dirty="0">
              <a:latin typeface="Arial" panose="020B0604020202020204" pitchFamily="34" charset="0"/>
              <a:cs typeface="Arial" panose="020B0604020202020204" pitchFamily="34" charset="0"/>
            </a:endParaRPr>
          </a:p>
        </p:txBody>
      </p:sp>
      <p:sp>
        <p:nvSpPr>
          <p:cNvPr id="12"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52</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4170918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876170146"/>
              </p:ext>
            </p:extLst>
          </p:nvPr>
        </p:nvGraphicFramePr>
        <p:xfrm>
          <a:off x="608105" y="1700808"/>
          <a:ext cx="3948805" cy="3024336"/>
        </p:xfrm>
        <a:graphic>
          <a:graphicData uri="http://schemas.openxmlformats.org/presentationml/2006/ole">
            <mc:AlternateContent xmlns:mc="http://schemas.openxmlformats.org/markup-compatibility/2006">
              <mc:Choice xmlns:v="urn:schemas-microsoft-com:vml" Requires="v">
                <p:oleObj spid="_x0000_s39202" name="Acrobat Document" r:id="rId4" imgW="8069411" imgH="6179760" progId="AcroExch.Document.7">
                  <p:embed/>
                </p:oleObj>
              </mc:Choice>
              <mc:Fallback>
                <p:oleObj name="Acrobat Document" r:id="rId4" imgW="8069411" imgH="6179760" progId="AcroExch.Document.7">
                  <p:embed/>
                  <p:pic>
                    <p:nvPicPr>
                      <p:cNvPr id="0" name=""/>
                      <p:cNvPicPr/>
                      <p:nvPr/>
                    </p:nvPicPr>
                    <p:blipFill>
                      <a:blip r:embed="rId5"/>
                      <a:stretch>
                        <a:fillRect/>
                      </a:stretch>
                    </p:blipFill>
                    <p:spPr>
                      <a:xfrm>
                        <a:off x="608105" y="1700808"/>
                        <a:ext cx="3948805" cy="3024336"/>
                      </a:xfrm>
                      <a:prstGeom prst="rect">
                        <a:avLst/>
                      </a:prstGeom>
                      <a:ln>
                        <a:solidFill>
                          <a:schemeClr val="tx1"/>
                        </a:solidFill>
                      </a:ln>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2030665246"/>
              </p:ext>
            </p:extLst>
          </p:nvPr>
        </p:nvGraphicFramePr>
        <p:xfrm>
          <a:off x="4917417" y="1697124"/>
          <a:ext cx="3672408" cy="3028020"/>
        </p:xfrm>
        <a:graphic>
          <a:graphicData uri="http://schemas.openxmlformats.org/presentationml/2006/ole">
            <mc:AlternateContent xmlns:mc="http://schemas.openxmlformats.org/markup-compatibility/2006">
              <mc:Choice xmlns:v="urn:schemas-microsoft-com:vml" Requires="v">
                <p:oleObj spid="_x0000_s39203" name="Acrobat Document" r:id="rId6" imgW="7726666" imgH="6370272" progId="AcroExch.Document.7">
                  <p:embed/>
                </p:oleObj>
              </mc:Choice>
              <mc:Fallback>
                <p:oleObj name="Acrobat Document" r:id="rId6" imgW="7726666" imgH="6370272" progId="AcroExch.Document.7">
                  <p:embed/>
                  <p:pic>
                    <p:nvPicPr>
                      <p:cNvPr id="0" name=""/>
                      <p:cNvPicPr/>
                      <p:nvPr/>
                    </p:nvPicPr>
                    <p:blipFill>
                      <a:blip r:embed="rId7"/>
                      <a:stretch>
                        <a:fillRect/>
                      </a:stretch>
                    </p:blipFill>
                    <p:spPr>
                      <a:xfrm>
                        <a:off x="4917417" y="1697124"/>
                        <a:ext cx="3672408" cy="3028020"/>
                      </a:xfrm>
                      <a:prstGeom prst="rect">
                        <a:avLst/>
                      </a:prstGeom>
                      <a:ln>
                        <a:solidFill>
                          <a:schemeClr val="tx1"/>
                        </a:solidFill>
                      </a:ln>
                    </p:spPr>
                  </p:pic>
                </p:oleObj>
              </mc:Fallback>
            </mc:AlternateContent>
          </a:graphicData>
        </a:graphic>
      </p:graphicFrame>
      <p:sp>
        <p:nvSpPr>
          <p:cNvPr id="6" name="TextBox 5"/>
          <p:cNvSpPr txBox="1"/>
          <p:nvPr/>
        </p:nvSpPr>
        <p:spPr>
          <a:xfrm>
            <a:off x="951155" y="764704"/>
            <a:ext cx="7330853" cy="461665"/>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Plasmon-enhanced up-conversion luminescence</a:t>
            </a:r>
          </a:p>
        </p:txBody>
      </p:sp>
      <p:sp>
        <p:nvSpPr>
          <p:cNvPr id="7" name="TextBox 6"/>
          <p:cNvSpPr txBox="1"/>
          <p:nvPr/>
        </p:nvSpPr>
        <p:spPr>
          <a:xfrm>
            <a:off x="395536" y="5157192"/>
            <a:ext cx="8568951" cy="1159292"/>
          </a:xfrm>
          <a:prstGeom prst="rect">
            <a:avLst/>
          </a:prstGeom>
          <a:noFill/>
        </p:spPr>
        <p:txBody>
          <a:bodyPr wrap="square" rtlCol="0">
            <a:spAutoFit/>
          </a:bodyPr>
          <a:lstStyle/>
          <a:p>
            <a:r>
              <a:rPr lang="en-US" sz="2000" b="1" i="1" dirty="0" smtClean="0">
                <a:latin typeface="Arial" panose="020B0604020202020204" pitchFamily="34" charset="0"/>
                <a:cs typeface="Arial" panose="020B0604020202020204" pitchFamily="34" charset="0"/>
              </a:rPr>
              <a:t>UCL and SE-UCL spectra of:</a:t>
            </a:r>
          </a:p>
          <a:p>
            <a:r>
              <a:rPr lang="en-US" b="1" i="1" dirty="0" smtClean="0">
                <a:latin typeface="Arial" panose="020B0604020202020204" pitchFamily="34" charset="0"/>
                <a:cs typeface="Arial" panose="020B0604020202020204" pitchFamily="34" charset="0"/>
              </a:rPr>
              <a:t>a) NaYF</a:t>
            </a:r>
            <a:r>
              <a:rPr lang="en-US" b="1" i="1" baseline="-25000" dirty="0" smtClean="0">
                <a:latin typeface="Arial" panose="020B0604020202020204" pitchFamily="34" charset="0"/>
                <a:cs typeface="Arial" panose="020B0604020202020204" pitchFamily="34" charset="0"/>
              </a:rPr>
              <a:t>4</a:t>
            </a:r>
            <a:r>
              <a:rPr lang="en-US" b="1" i="1" dirty="0" smtClean="0">
                <a:latin typeface="Arial" panose="020B0604020202020204" pitchFamily="34" charset="0"/>
                <a:cs typeface="Arial" panose="020B0604020202020204" pitchFamily="34" charset="0"/>
              </a:rPr>
              <a:t>: Yb</a:t>
            </a:r>
            <a:r>
              <a:rPr lang="en-US" b="1" i="1" baseline="30000" dirty="0" smtClean="0">
                <a:latin typeface="Arial" panose="020B0604020202020204" pitchFamily="34" charset="0"/>
                <a:cs typeface="Arial" panose="020B0604020202020204" pitchFamily="34" charset="0"/>
              </a:rPr>
              <a:t>3+</a:t>
            </a:r>
            <a:r>
              <a:rPr lang="en-US" b="1" i="1" dirty="0" smtClean="0">
                <a:latin typeface="Arial" panose="020B0604020202020204" pitchFamily="34" charset="0"/>
                <a:cs typeface="Arial" panose="020B0604020202020204" pitchFamily="34" charset="0"/>
              </a:rPr>
              <a:t>, Er</a:t>
            </a:r>
            <a:r>
              <a:rPr lang="en-US" b="1" i="1" baseline="30000" dirty="0" smtClean="0">
                <a:latin typeface="Arial" panose="020B0604020202020204" pitchFamily="34" charset="0"/>
                <a:cs typeface="Arial" panose="020B0604020202020204" pitchFamily="34" charset="0"/>
              </a:rPr>
              <a:t>3+ </a:t>
            </a:r>
            <a:r>
              <a:rPr lang="en-US" b="1" i="1" dirty="0" smtClean="0">
                <a:latin typeface="Arial" panose="020B0604020202020204" pitchFamily="34" charset="0"/>
                <a:cs typeface="Arial" panose="020B0604020202020204" pitchFamily="34" charset="0"/>
              </a:rPr>
              <a:t>(a) with an </a:t>
            </a:r>
            <a:r>
              <a:rPr lang="en-US" b="1" i="1" u="sng" dirty="0" smtClean="0">
                <a:solidFill>
                  <a:srgbClr val="C00000"/>
                </a:solidFill>
                <a:latin typeface="Arial" panose="020B0604020202020204" pitchFamily="34" charset="0"/>
                <a:cs typeface="Arial" panose="020B0604020202020204" pitchFamily="34" charset="0"/>
              </a:rPr>
              <a:t>enhancement factor of ~ 200 in “hot” spots</a:t>
            </a:r>
            <a:r>
              <a:rPr lang="en-US" b="1" i="1" dirty="0" smtClean="0">
                <a:latin typeface="Arial" panose="020B0604020202020204" pitchFamily="34" charset="0"/>
                <a:cs typeface="Arial" panose="020B0604020202020204" pitchFamily="34" charset="0"/>
              </a:rPr>
              <a:t>, </a:t>
            </a:r>
          </a:p>
          <a:p>
            <a:r>
              <a:rPr lang="en-US" b="1" i="1" dirty="0" smtClean="0">
                <a:latin typeface="Arial" panose="020B0604020202020204" pitchFamily="34" charset="0"/>
                <a:cs typeface="Arial" panose="020B0604020202020204" pitchFamily="34" charset="0"/>
              </a:rPr>
              <a:t>b) NaYF</a:t>
            </a:r>
            <a:r>
              <a:rPr lang="en-US" b="1" i="1" baseline="-25000" dirty="0" smtClean="0">
                <a:latin typeface="Arial" panose="020B0604020202020204" pitchFamily="34" charset="0"/>
                <a:cs typeface="Arial" panose="020B0604020202020204" pitchFamily="34" charset="0"/>
              </a:rPr>
              <a:t>4</a:t>
            </a:r>
            <a:r>
              <a:rPr lang="en-US" b="1" i="1" dirty="0">
                <a:latin typeface="Arial" panose="020B0604020202020204" pitchFamily="34" charset="0"/>
                <a:cs typeface="Arial" panose="020B0604020202020204" pitchFamily="34" charset="0"/>
              </a:rPr>
              <a:t>: Yb</a:t>
            </a:r>
            <a:r>
              <a:rPr lang="en-US" b="1" i="1" baseline="30000" dirty="0">
                <a:latin typeface="Arial" panose="020B0604020202020204" pitchFamily="34" charset="0"/>
                <a:cs typeface="Arial" panose="020B0604020202020204" pitchFamily="34" charset="0"/>
              </a:rPr>
              <a:t>3+</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Tm</a:t>
            </a:r>
            <a:r>
              <a:rPr lang="en-US" b="1" i="1" baseline="30000" dirty="0" smtClean="0">
                <a:latin typeface="Arial" panose="020B0604020202020204" pitchFamily="34" charset="0"/>
                <a:cs typeface="Arial" panose="020B0604020202020204" pitchFamily="34" charset="0"/>
              </a:rPr>
              <a:t>3</a:t>
            </a:r>
            <a:r>
              <a:rPr lang="en-US" b="1" i="1" baseline="30000" dirty="0">
                <a:latin typeface="Arial" panose="020B0604020202020204" pitchFamily="34" charset="0"/>
                <a:cs typeface="Arial" panose="020B0604020202020204" pitchFamily="34" charset="0"/>
              </a:rPr>
              <a:t>+</a:t>
            </a:r>
            <a:r>
              <a:rPr lang="en-US" b="1" i="1" dirty="0" smtClean="0">
                <a:latin typeface="Arial" panose="020B0604020202020204" pitchFamily="34" charset="0"/>
                <a:cs typeface="Arial" panose="020B0604020202020204" pitchFamily="34" charset="0"/>
              </a:rPr>
              <a:t> (b) with an enhancement factor of ~ 18 in “hot” spots.</a:t>
            </a:r>
          </a:p>
          <a:p>
            <a:endParaRPr lang="ru-RU" sz="2000" b="1" i="1" baseline="30000" dirty="0">
              <a:latin typeface="Arial" panose="020B0604020202020204" pitchFamily="34" charset="0"/>
              <a:cs typeface="Arial" panose="020B0604020202020204" pitchFamily="34" charset="0"/>
            </a:endParaRPr>
          </a:p>
        </p:txBody>
      </p:sp>
      <p:sp>
        <p:nvSpPr>
          <p:cNvPr id="8" name="TextBox 7"/>
          <p:cNvSpPr txBox="1"/>
          <p:nvPr/>
        </p:nvSpPr>
        <p:spPr>
          <a:xfrm>
            <a:off x="2123728" y="4689046"/>
            <a:ext cx="458780"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a)</a:t>
            </a:r>
            <a:endParaRPr lang="ru-RU" sz="2400" b="1" dirty="0">
              <a:latin typeface="Arial" panose="020B0604020202020204" pitchFamily="34" charset="0"/>
              <a:cs typeface="Arial" panose="020B0604020202020204" pitchFamily="34" charset="0"/>
            </a:endParaRPr>
          </a:p>
        </p:txBody>
      </p:sp>
      <p:sp>
        <p:nvSpPr>
          <p:cNvPr id="9" name="TextBox 8"/>
          <p:cNvSpPr txBox="1"/>
          <p:nvPr/>
        </p:nvSpPr>
        <p:spPr>
          <a:xfrm>
            <a:off x="6516216" y="4725144"/>
            <a:ext cx="47481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b</a:t>
            </a:r>
            <a:r>
              <a:rPr lang="en-US" sz="2400" b="1" dirty="0" smtClean="0">
                <a:latin typeface="Arial" panose="020B0604020202020204" pitchFamily="34" charset="0"/>
                <a:cs typeface="Arial" panose="020B0604020202020204" pitchFamily="34" charset="0"/>
              </a:rPr>
              <a:t>)</a:t>
            </a:r>
            <a:endParaRPr lang="ru-RU" sz="2400" b="1" dirty="0">
              <a:latin typeface="Arial" panose="020B0604020202020204" pitchFamily="34" charset="0"/>
              <a:cs typeface="Arial" panose="020B0604020202020204" pitchFamily="34" charset="0"/>
            </a:endParaRPr>
          </a:p>
        </p:txBody>
      </p:sp>
      <p:sp>
        <p:nvSpPr>
          <p:cNvPr id="2" name="TextBox 1"/>
          <p:cNvSpPr txBox="1"/>
          <p:nvPr/>
        </p:nvSpPr>
        <p:spPr>
          <a:xfrm>
            <a:off x="2127357" y="188640"/>
            <a:ext cx="4613764" cy="523220"/>
          </a:xfrm>
          <a:prstGeom prst="rect">
            <a:avLst/>
          </a:prstGeom>
          <a:noFill/>
        </p:spPr>
        <p:txBody>
          <a:bodyPr wrap="none" rtlCol="0">
            <a:spAutoFit/>
          </a:bodyPr>
          <a:lstStyle/>
          <a:p>
            <a:r>
              <a:rPr lang="en-US" sz="2800" b="1" dirty="0" smtClean="0">
                <a:solidFill>
                  <a:srgbClr val="C00000"/>
                </a:solidFill>
                <a:latin typeface="Arial" panose="020B0604020202020204" pitchFamily="34" charset="0"/>
                <a:cs typeface="Arial" panose="020B0604020202020204" pitchFamily="34" charset="0"/>
              </a:rPr>
              <a:t>PRESENT BACKGROUND</a:t>
            </a:r>
            <a:endParaRPr lang="ru-RU" sz="2800" b="1" dirty="0">
              <a:solidFill>
                <a:srgbClr val="C00000"/>
              </a:solidFill>
              <a:latin typeface="Arial" panose="020B0604020202020204" pitchFamily="34" charset="0"/>
              <a:cs typeface="Arial" panose="020B0604020202020204" pitchFamily="34" charset="0"/>
            </a:endParaRPr>
          </a:p>
        </p:txBody>
      </p:sp>
      <p:sp>
        <p:nvSpPr>
          <p:cNvPr id="11"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53</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4136448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563222" y="692696"/>
            <a:ext cx="6173072" cy="2418114"/>
          </a:xfrm>
          <a:prstGeom prst="rect">
            <a:avLst/>
          </a:prstGeom>
        </p:spPr>
      </p:pic>
      <p:sp>
        <p:nvSpPr>
          <p:cNvPr id="23" name="TextBox 23"/>
          <p:cNvSpPr txBox="1">
            <a:spLocks noChangeArrowheads="1"/>
          </p:cNvSpPr>
          <p:nvPr/>
        </p:nvSpPr>
        <p:spPr bwMode="auto">
          <a:xfrm>
            <a:off x="0" y="0"/>
            <a:ext cx="9155113" cy="523875"/>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ru-RU" sz="2800" b="1" dirty="0" smtClean="0">
                <a:solidFill>
                  <a:prstClr val="white"/>
                </a:solidFill>
                <a:latin typeface="Arial" pitchFamily="34" charset="0"/>
                <a:cs typeface="Arial" pitchFamily="34" charset="0"/>
              </a:rPr>
              <a:t>Present background for the united imaging platform</a:t>
            </a:r>
            <a:endParaRPr lang="ru-RU" altLang="ru-RU" sz="2400" b="1" i="1" dirty="0" smtClean="0">
              <a:solidFill>
                <a:prstClr val="white"/>
              </a:solidFill>
              <a:latin typeface="Arial" pitchFamily="34" charset="0"/>
              <a:cs typeface="Arial" pitchFamily="34" charset="0"/>
            </a:endParaRPr>
          </a:p>
        </p:txBody>
      </p:sp>
      <p:sp>
        <p:nvSpPr>
          <p:cNvPr id="6" name="TextBox 5"/>
          <p:cNvSpPr txBox="1"/>
          <p:nvPr/>
        </p:nvSpPr>
        <p:spPr>
          <a:xfrm>
            <a:off x="2788931" y="844824"/>
            <a:ext cx="3132075" cy="584775"/>
          </a:xfrm>
          <a:prstGeom prst="rect">
            <a:avLst/>
          </a:prstGeom>
          <a:noFill/>
        </p:spPr>
        <p:txBody>
          <a:bodyPr wrap="none" rtlCol="0">
            <a:spAutoFit/>
          </a:bodyPr>
          <a:lstStyle/>
          <a:p>
            <a:pPr algn="ctr"/>
            <a:r>
              <a:rPr lang="en-US" sz="1600" b="1" dirty="0">
                <a:latin typeface="Arial" panose="020B0604020202020204" pitchFamily="34" charset="0"/>
                <a:ea typeface="Calibri" panose="020F0502020204030204" pitchFamily="34" charset="0"/>
                <a:cs typeface="Arial" panose="020B0604020202020204" pitchFamily="34" charset="0"/>
              </a:rPr>
              <a:t>UCL </a:t>
            </a:r>
            <a:r>
              <a:rPr lang="en-US" sz="1600" b="1" dirty="0" smtClean="0">
                <a:latin typeface="Arial" panose="020B0604020202020204" pitchFamily="34" charset="0"/>
                <a:ea typeface="Calibri" panose="020F0502020204030204" pitchFamily="34" charset="0"/>
                <a:cs typeface="Arial" panose="020B0604020202020204" pitchFamily="34" charset="0"/>
              </a:rPr>
              <a:t>spectrum </a:t>
            </a:r>
            <a:r>
              <a:rPr lang="en-US" sz="1600" b="1" dirty="0">
                <a:latin typeface="Arial" panose="020B0604020202020204" pitchFamily="34" charset="0"/>
                <a:ea typeface="Calibri" panose="020F0502020204030204" pitchFamily="34" charset="0"/>
                <a:cs typeface="Arial" panose="020B0604020202020204" pitchFamily="34" charset="0"/>
              </a:rPr>
              <a:t>of </a:t>
            </a:r>
            <a:endParaRPr lang="en-US" sz="1600" b="1" dirty="0" smtClean="0">
              <a:latin typeface="Arial" panose="020B0604020202020204" pitchFamily="34" charset="0"/>
              <a:ea typeface="Calibri" panose="020F0502020204030204" pitchFamily="34" charset="0"/>
              <a:cs typeface="Arial" panose="020B0604020202020204" pitchFamily="34" charset="0"/>
            </a:endParaRPr>
          </a:p>
          <a:p>
            <a:pPr algn="ctr"/>
            <a:r>
              <a:rPr lang="en-US" sz="1600" b="1" dirty="0" smtClean="0">
                <a:latin typeface="Arial" panose="020B0604020202020204" pitchFamily="34" charset="0"/>
                <a:ea typeface="Calibri" panose="020F0502020204030204" pitchFamily="34" charset="0"/>
                <a:cs typeface="Arial" panose="020B0604020202020204" pitchFamily="34" charset="0"/>
              </a:rPr>
              <a:t>NaYF</a:t>
            </a:r>
            <a:r>
              <a:rPr lang="en-US" sz="1600" b="1" baseline="-25000" dirty="0" smtClean="0">
                <a:latin typeface="Arial" panose="020B0604020202020204" pitchFamily="34" charset="0"/>
                <a:ea typeface="Calibri" panose="020F0502020204030204" pitchFamily="34" charset="0"/>
                <a:cs typeface="Arial" panose="020B0604020202020204" pitchFamily="34" charset="0"/>
              </a:rPr>
              <a:t>4</a:t>
            </a:r>
            <a:r>
              <a:rPr lang="en-US" sz="1600" b="1" dirty="0">
                <a:latin typeface="Arial" panose="020B0604020202020204" pitchFamily="34" charset="0"/>
                <a:ea typeface="Calibri" panose="020F0502020204030204" pitchFamily="34" charset="0"/>
                <a:cs typeface="Arial" panose="020B0604020202020204" pitchFamily="34" charset="0"/>
              </a:rPr>
              <a:t>: Yb</a:t>
            </a:r>
            <a:r>
              <a:rPr lang="en-US" sz="1600" b="1" baseline="30000" dirty="0">
                <a:latin typeface="Arial" panose="020B0604020202020204" pitchFamily="34" charset="0"/>
                <a:ea typeface="Calibri" panose="020F0502020204030204" pitchFamily="34" charset="0"/>
                <a:cs typeface="Arial" panose="020B0604020202020204" pitchFamily="34" charset="0"/>
              </a:rPr>
              <a:t>3+</a:t>
            </a:r>
            <a:r>
              <a:rPr lang="en-US" sz="1600" b="1" dirty="0">
                <a:latin typeface="Arial" panose="020B0604020202020204" pitchFamily="34" charset="0"/>
                <a:ea typeface="Calibri" panose="020F0502020204030204" pitchFamily="34" charset="0"/>
                <a:cs typeface="Arial" panose="020B0604020202020204" pitchFamily="34" charset="0"/>
              </a:rPr>
              <a:t>, Er</a:t>
            </a:r>
            <a:r>
              <a:rPr lang="en-US" sz="1600" b="1" baseline="30000" dirty="0">
                <a:latin typeface="Arial" panose="020B0604020202020204" pitchFamily="34" charset="0"/>
                <a:ea typeface="Calibri" panose="020F0502020204030204" pitchFamily="34" charset="0"/>
                <a:cs typeface="Arial" panose="020B0604020202020204" pitchFamily="34" charset="0"/>
              </a:rPr>
              <a:t>3+</a:t>
            </a:r>
            <a:r>
              <a:rPr lang="en-US" sz="1600" b="1" dirty="0">
                <a:latin typeface="Arial" panose="020B0604020202020204" pitchFamily="34" charset="0"/>
                <a:ea typeface="Calibri" panose="020F0502020204030204" pitchFamily="34" charset="0"/>
                <a:cs typeface="Arial" panose="020B0604020202020204" pitchFamily="34" charset="0"/>
              </a:rPr>
              <a:t> </a:t>
            </a:r>
            <a:r>
              <a:rPr lang="en-US" sz="1600" b="1" dirty="0" smtClean="0">
                <a:latin typeface="Arial" panose="020B0604020202020204" pitchFamily="34" charset="0"/>
                <a:ea typeface="Calibri" panose="020F0502020204030204" pitchFamily="34" charset="0"/>
                <a:cs typeface="Arial" panose="020B0604020202020204" pitchFamily="34" charset="0"/>
              </a:rPr>
              <a:t>nanocrystals</a:t>
            </a:r>
            <a:endParaRPr lang="ru-RU" sz="1600" dirty="0"/>
          </a:p>
        </p:txBody>
      </p:sp>
      <p:sp>
        <p:nvSpPr>
          <p:cNvPr id="1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54</a:t>
            </a:fld>
            <a:endParaRPr lang="ro-RO" altLang="ru-RU" sz="1100" b="1" dirty="0" smtClean="0">
              <a:solidFill>
                <a:srgbClr val="000000"/>
              </a:solidFill>
              <a:latin typeface="Arial" charset="0"/>
              <a:cs typeface="Arial" charset="0"/>
            </a:endParaRPr>
          </a:p>
        </p:txBody>
      </p:sp>
      <p:cxnSp>
        <p:nvCxnSpPr>
          <p:cNvPr id="16" name="Прямая со стрелкой 15"/>
          <p:cNvCxnSpPr/>
          <p:nvPr/>
        </p:nvCxnSpPr>
        <p:spPr>
          <a:xfrm flipH="1">
            <a:off x="3491880" y="2492896"/>
            <a:ext cx="1" cy="10441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Рисунок 26"/>
          <p:cNvPicPr>
            <a:picLocks noChangeAspect="1"/>
          </p:cNvPicPr>
          <p:nvPr/>
        </p:nvPicPr>
        <p:blipFill>
          <a:blip r:embed="rId4"/>
          <a:stretch>
            <a:fillRect/>
          </a:stretch>
        </p:blipFill>
        <p:spPr>
          <a:xfrm>
            <a:off x="251520" y="3537011"/>
            <a:ext cx="1769158" cy="1765680"/>
          </a:xfrm>
          <a:prstGeom prst="rect">
            <a:avLst/>
          </a:prstGeom>
        </p:spPr>
      </p:pic>
      <p:pic>
        <p:nvPicPr>
          <p:cNvPr id="28" name="Рисунок 27"/>
          <p:cNvPicPr>
            <a:picLocks noChangeAspect="1"/>
          </p:cNvPicPr>
          <p:nvPr/>
        </p:nvPicPr>
        <p:blipFill>
          <a:blip r:embed="rId5"/>
          <a:stretch>
            <a:fillRect/>
          </a:stretch>
        </p:blipFill>
        <p:spPr>
          <a:xfrm>
            <a:off x="2112742" y="3541259"/>
            <a:ext cx="2387250" cy="1761432"/>
          </a:xfrm>
          <a:prstGeom prst="rect">
            <a:avLst/>
          </a:prstGeom>
          <a:ln>
            <a:solidFill>
              <a:schemeClr val="tx1"/>
            </a:solidFill>
          </a:ln>
        </p:spPr>
      </p:pic>
      <p:pic>
        <p:nvPicPr>
          <p:cNvPr id="29" name="Рисунок 28"/>
          <p:cNvPicPr>
            <a:picLocks noChangeAspect="1"/>
          </p:cNvPicPr>
          <p:nvPr/>
        </p:nvPicPr>
        <p:blipFill>
          <a:blip r:embed="rId6"/>
          <a:stretch>
            <a:fillRect/>
          </a:stretch>
        </p:blipFill>
        <p:spPr>
          <a:xfrm>
            <a:off x="6444208" y="3541259"/>
            <a:ext cx="2405616" cy="1777063"/>
          </a:xfrm>
          <a:prstGeom prst="rect">
            <a:avLst/>
          </a:prstGeom>
          <a:ln>
            <a:solidFill>
              <a:schemeClr val="accent1"/>
            </a:solidFill>
          </a:ln>
        </p:spPr>
      </p:pic>
      <p:sp>
        <p:nvSpPr>
          <p:cNvPr id="30" name="Прямоугольник 29"/>
          <p:cNvSpPr/>
          <p:nvPr/>
        </p:nvSpPr>
        <p:spPr>
          <a:xfrm>
            <a:off x="6012160" y="5388548"/>
            <a:ext cx="2958054" cy="369332"/>
          </a:xfrm>
          <a:prstGeom prst="rect">
            <a:avLst/>
          </a:prstGeom>
        </p:spPr>
        <p:txBody>
          <a:bodyPr wrap="none">
            <a:spAutoFit/>
          </a:bodyPr>
          <a:lstStyle/>
          <a:p>
            <a:pPr algn="ctr"/>
            <a:r>
              <a:rPr lang="en-US" b="1" dirty="0" smtClean="0">
                <a:solidFill>
                  <a:prstClr val="black"/>
                </a:solidFill>
                <a:ea typeface="Calibri" panose="020F0502020204030204" pitchFamily="34" charset="0"/>
                <a:cs typeface="Times New Roman" panose="02020603050405020304" pitchFamily="18" charset="0"/>
              </a:rPr>
              <a:t>CARS image of cyanobacteria</a:t>
            </a:r>
            <a:endParaRPr lang="ru-RU" dirty="0">
              <a:solidFill>
                <a:prstClr val="black"/>
              </a:solidFill>
            </a:endParaRPr>
          </a:p>
        </p:txBody>
      </p:sp>
      <p:sp>
        <p:nvSpPr>
          <p:cNvPr id="31" name="Прямоугольник 30"/>
          <p:cNvSpPr/>
          <p:nvPr/>
        </p:nvSpPr>
        <p:spPr>
          <a:xfrm>
            <a:off x="2339752" y="5302691"/>
            <a:ext cx="1476943" cy="541046"/>
          </a:xfrm>
          <a:prstGeom prst="rect">
            <a:avLst/>
          </a:prstGeom>
        </p:spPr>
        <p:txBody>
          <a:bodyPr wrap="none">
            <a:spAutoFit/>
          </a:bodyPr>
          <a:lstStyle/>
          <a:p>
            <a:pPr algn="ctr">
              <a:lnSpc>
                <a:spcPct val="80000"/>
              </a:lnSpc>
            </a:pPr>
            <a:r>
              <a:rPr lang="en-US" b="1" dirty="0" smtClean="0">
                <a:solidFill>
                  <a:prstClr val="black"/>
                </a:solidFill>
                <a:ea typeface="Calibri" panose="020F0502020204030204" pitchFamily="34" charset="0"/>
                <a:cs typeface="Times New Roman" panose="02020603050405020304" pitchFamily="18" charset="0"/>
              </a:rPr>
              <a:t>UCL image of</a:t>
            </a:r>
          </a:p>
          <a:p>
            <a:pPr algn="ctr">
              <a:lnSpc>
                <a:spcPct val="80000"/>
              </a:lnSpc>
            </a:pPr>
            <a:r>
              <a:rPr lang="en-US" b="1" dirty="0">
                <a:solidFill>
                  <a:prstClr val="black"/>
                </a:solidFill>
                <a:ea typeface="Calibri" panose="020F0502020204030204" pitchFamily="34" charset="0"/>
                <a:cs typeface="Times New Roman" panose="02020603050405020304" pitchFamily="18" charset="0"/>
              </a:rPr>
              <a:t>c</a:t>
            </a:r>
            <a:r>
              <a:rPr lang="en-US" b="1" dirty="0" smtClean="0">
                <a:solidFill>
                  <a:prstClr val="black"/>
                </a:solidFill>
                <a:ea typeface="Calibri" panose="020F0502020204030204" pitchFamily="34" charset="0"/>
                <a:cs typeface="Times New Roman" panose="02020603050405020304" pitchFamily="18" charset="0"/>
              </a:rPr>
              <a:t>otton fibers </a:t>
            </a:r>
          </a:p>
        </p:txBody>
      </p:sp>
      <p:sp>
        <p:nvSpPr>
          <p:cNvPr id="32" name="TextBox 31"/>
          <p:cNvSpPr txBox="1"/>
          <p:nvPr/>
        </p:nvSpPr>
        <p:spPr>
          <a:xfrm>
            <a:off x="485119" y="5302691"/>
            <a:ext cx="1301959"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Micrograph</a:t>
            </a:r>
            <a:endParaRPr lang="ru-RU" sz="1600" b="1" dirty="0">
              <a:latin typeface="Arial" panose="020B0604020202020204" pitchFamily="34" charset="0"/>
              <a:cs typeface="Arial" panose="020B0604020202020204" pitchFamily="34" charset="0"/>
            </a:endParaRPr>
          </a:p>
        </p:txBody>
      </p:sp>
      <p:sp>
        <p:nvSpPr>
          <p:cNvPr id="33" name="TextBox 32"/>
          <p:cNvSpPr txBox="1"/>
          <p:nvPr/>
        </p:nvSpPr>
        <p:spPr>
          <a:xfrm>
            <a:off x="4780037" y="4221088"/>
            <a:ext cx="140640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Our results</a:t>
            </a:r>
            <a:endParaRPr lang="ru-RU" b="1" dirty="0">
              <a:latin typeface="Arial" panose="020B0604020202020204" pitchFamily="34" charset="0"/>
              <a:cs typeface="Arial" panose="020B0604020202020204" pitchFamily="34" charset="0"/>
            </a:endParaRPr>
          </a:p>
        </p:txBody>
      </p:sp>
      <p:cxnSp>
        <p:nvCxnSpPr>
          <p:cNvPr id="34" name="Прямая со стрелкой 33"/>
          <p:cNvCxnSpPr/>
          <p:nvPr/>
        </p:nvCxnSpPr>
        <p:spPr>
          <a:xfrm flipH="1">
            <a:off x="4511492" y="4437112"/>
            <a:ext cx="27653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6122086" y="4437112"/>
            <a:ext cx="25011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7432" y="5843737"/>
            <a:ext cx="8622392" cy="923330"/>
          </a:xfrm>
          <a:prstGeom prst="rect">
            <a:avLst/>
          </a:prstGeom>
          <a:noFill/>
        </p:spPr>
        <p:txBody>
          <a:bodyPr wrap="square" rtlCol="0">
            <a:spAutoFit/>
          </a:bodyPr>
          <a:lstStyle/>
          <a:p>
            <a:pPr algn="ctr"/>
            <a:r>
              <a:rPr lang="en-US" altLang="ru-RU" b="1" dirty="0">
                <a:latin typeface="Arial" pitchFamily="34" charset="0"/>
              </a:rPr>
              <a:t>Upconversion luminescence NPs are promising alternative to traditional organic dyes making UCL visualization competing technique </a:t>
            </a:r>
            <a:r>
              <a:rPr lang="en-US" altLang="ru-RU" b="1" dirty="0" smtClean="0">
                <a:latin typeface="Arial" pitchFamily="34" charset="0"/>
              </a:rPr>
              <a:t>                               with </a:t>
            </a:r>
            <a:r>
              <a:rPr lang="en-US" altLang="ru-RU" b="1" dirty="0">
                <a:latin typeface="Arial" pitchFamily="34" charset="0"/>
              </a:rPr>
              <a:t>fluorescence microscopy</a:t>
            </a:r>
            <a:r>
              <a:rPr lang="en-US" altLang="ru-RU" b="1" dirty="0" smtClean="0">
                <a:latin typeface="Arial" pitchFamily="34" charset="0"/>
              </a:rPr>
              <a:t>.</a:t>
            </a:r>
            <a:endParaRPr lang="ru-RU" dirty="0"/>
          </a:p>
        </p:txBody>
      </p:sp>
      <p:sp>
        <p:nvSpPr>
          <p:cNvPr id="3" name="Скругленный прямоугольник 2"/>
          <p:cNvSpPr/>
          <p:nvPr/>
        </p:nvSpPr>
        <p:spPr>
          <a:xfrm>
            <a:off x="35496" y="5831553"/>
            <a:ext cx="9073008"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75615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345" y="44624"/>
            <a:ext cx="8712967" cy="461665"/>
          </a:xfrm>
          <a:prstGeom prst="rect">
            <a:avLst/>
          </a:prstGeom>
          <a:noFill/>
        </p:spPr>
        <p:txBody>
          <a:bodyPr wrap="square" rtlCol="0">
            <a:spAutoFit/>
          </a:bodyPr>
          <a:lstStyle/>
          <a:p>
            <a:pPr algn="ctr"/>
            <a:r>
              <a:rPr lang="en-US" sz="2400" b="1" u="sng" dirty="0" smtClean="0">
                <a:latin typeface="Arial" panose="020B0604020202020204" pitchFamily="34" charset="0"/>
                <a:cs typeface="Arial" panose="020B0604020202020204" pitchFamily="34" charset="0"/>
              </a:rPr>
              <a:t>Main stages of the theme activities in </a:t>
            </a:r>
            <a:r>
              <a:rPr lang="ru-RU" sz="2400" b="1" u="sng" dirty="0" smtClean="0">
                <a:latin typeface="Arial" panose="020B0604020202020204" pitchFamily="34" charset="0"/>
                <a:cs typeface="Arial" panose="020B0604020202020204" pitchFamily="34" charset="0"/>
              </a:rPr>
              <a:t>201</a:t>
            </a:r>
            <a:r>
              <a:rPr lang="en-US" sz="2400" b="1" u="sng" dirty="0" smtClean="0">
                <a:latin typeface="Arial" panose="020B0604020202020204" pitchFamily="34" charset="0"/>
                <a:cs typeface="Arial" panose="020B0604020202020204" pitchFamily="34" charset="0"/>
              </a:rPr>
              <a:t>8</a:t>
            </a:r>
            <a:r>
              <a:rPr lang="ru-RU" sz="2400" b="1" u="sng" dirty="0" smtClean="0">
                <a:latin typeface="Arial" panose="020B0604020202020204" pitchFamily="34" charset="0"/>
                <a:cs typeface="Arial" panose="020B0604020202020204" pitchFamily="34" charset="0"/>
              </a:rPr>
              <a:t>-20</a:t>
            </a:r>
            <a:r>
              <a:rPr lang="en-US" sz="2400" b="1" u="sng" dirty="0" smtClean="0">
                <a:latin typeface="Arial" panose="020B0604020202020204" pitchFamily="34" charset="0"/>
                <a:cs typeface="Arial" panose="020B0604020202020204" pitchFamily="34" charset="0"/>
              </a:rPr>
              <a:t>20</a:t>
            </a:r>
            <a:endParaRPr lang="ru-RU" sz="2400" b="1" u="sng" dirty="0">
              <a:latin typeface="Arial" panose="020B0604020202020204" pitchFamily="34" charset="0"/>
              <a:cs typeface="Arial" panose="020B0604020202020204" pitchFamily="34" charset="0"/>
            </a:endParaRPr>
          </a:p>
        </p:txBody>
      </p:sp>
      <p:sp>
        <p:nvSpPr>
          <p:cNvPr id="4" name="TextBox 3"/>
          <p:cNvSpPr txBox="1"/>
          <p:nvPr/>
        </p:nvSpPr>
        <p:spPr>
          <a:xfrm>
            <a:off x="323528" y="548680"/>
            <a:ext cx="8496944" cy="6318653"/>
          </a:xfrm>
          <a:prstGeom prst="rect">
            <a:avLst/>
          </a:prstGeom>
          <a:noFill/>
        </p:spPr>
        <p:txBody>
          <a:bodyPr wrap="square" rtlCol="0">
            <a:spAutoFit/>
          </a:bodyPr>
          <a:lstStyle/>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Development </a:t>
            </a:r>
            <a:r>
              <a:rPr lang="en-US" sz="1700" b="1" dirty="0">
                <a:latin typeface="Arial" panose="020B0604020202020204" pitchFamily="34" charset="0"/>
                <a:cs typeface="Arial" panose="020B0604020202020204" pitchFamily="34" charset="0"/>
              </a:rPr>
              <a:t>of scientific and technical requirements for the hardware and software upgrade of the "CARS" </a:t>
            </a:r>
            <a:r>
              <a:rPr lang="en-US" sz="1700" b="1" dirty="0" err="1">
                <a:latin typeface="Arial" panose="020B0604020202020204" pitchFamily="34" charset="0"/>
                <a:cs typeface="Arial" panose="020B0604020202020204" pitchFamily="34" charset="0"/>
              </a:rPr>
              <a:t>microspectrometer</a:t>
            </a:r>
            <a:r>
              <a:rPr lang="en-US" sz="1700" b="1" dirty="0">
                <a:latin typeface="Arial" panose="020B0604020202020204" pitchFamily="34" charset="0"/>
                <a:cs typeface="Arial" panose="020B0604020202020204" pitchFamily="34" charset="0"/>
              </a:rPr>
              <a:t> under the ultrasensitive modality SECARS.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Study </a:t>
            </a:r>
            <a:r>
              <a:rPr lang="en-US" sz="1700" b="1" dirty="0">
                <a:latin typeface="Arial" panose="020B0604020202020204" pitchFamily="34" charset="0"/>
                <a:cs typeface="Arial" panose="020B0604020202020204" pitchFamily="34" charset="0"/>
              </a:rPr>
              <a:t>of spectral and </a:t>
            </a:r>
            <a:r>
              <a:rPr lang="en-US" sz="1700" b="1" dirty="0" err="1">
                <a:latin typeface="Arial" panose="020B0604020202020204" pitchFamily="34" charset="0"/>
                <a:cs typeface="Arial" panose="020B0604020202020204" pitchFamily="34" charset="0"/>
              </a:rPr>
              <a:t>plasmonic</a:t>
            </a:r>
            <a:r>
              <a:rPr lang="en-US" sz="1700" b="1" dirty="0">
                <a:latin typeface="Arial" panose="020B0604020202020204" pitchFamily="34" charset="0"/>
                <a:cs typeface="Arial" panose="020B0604020202020204" pitchFamily="34" charset="0"/>
              </a:rPr>
              <a:t> characteristics of SERS-active substrates based on silver and gold nanoparticles with different configurations.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Systematic </a:t>
            </a:r>
            <a:r>
              <a:rPr lang="en-US" sz="1700" b="1" dirty="0">
                <a:latin typeface="Arial" panose="020B0604020202020204" pitchFamily="34" charset="0"/>
                <a:cs typeface="Arial" panose="020B0604020202020204" pitchFamily="34" charset="0"/>
              </a:rPr>
              <a:t>experiments on SECARS spectroscopy and </a:t>
            </a:r>
            <a:r>
              <a:rPr lang="en-US" sz="1700" b="1" dirty="0" smtClean="0">
                <a:latin typeface="Arial" panose="020B0604020202020204" pitchFamily="34" charset="0"/>
                <a:cs typeface="Arial" panose="020B0604020202020204" pitchFamily="34" charset="0"/>
              </a:rPr>
              <a:t>intensity </a:t>
            </a:r>
            <a:r>
              <a:rPr lang="en-US" sz="1700" b="1" dirty="0">
                <a:latin typeface="Arial" panose="020B0604020202020204" pitchFamily="34" charset="0"/>
                <a:cs typeface="Arial" panose="020B0604020202020204" pitchFamily="34" charset="0"/>
              </a:rPr>
              <a:t>mapping with picosecond laser pulses at SERS-active substrates.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Detection </a:t>
            </a:r>
            <a:r>
              <a:rPr lang="en-US" sz="1700" b="1" dirty="0">
                <a:latin typeface="Arial" panose="020B0604020202020204" pitchFamily="34" charset="0"/>
                <a:cs typeface="Arial" panose="020B0604020202020204" pitchFamily="34" charset="0"/>
              </a:rPr>
              <a:t>of extremely low concentrations of organic molecules in SECARS mode – </a:t>
            </a:r>
            <a:r>
              <a:rPr lang="en-US" sz="1700" b="1" dirty="0" err="1">
                <a:latin typeface="Arial" panose="020B0604020202020204" pitchFamily="34" charset="0"/>
                <a:cs typeface="Arial" panose="020B0604020202020204" pitchFamily="34" charset="0"/>
              </a:rPr>
              <a:t>microspectroscopy</a:t>
            </a:r>
            <a:r>
              <a:rPr lang="en-US" sz="1700" b="1" dirty="0">
                <a:latin typeface="Arial" panose="020B0604020202020204" pitchFamily="34" charset="0"/>
                <a:cs typeface="Arial" panose="020B0604020202020204" pitchFamily="34" charset="0"/>
              </a:rPr>
              <a:t> of single molecules.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Development </a:t>
            </a:r>
            <a:r>
              <a:rPr lang="en-US" sz="1700" b="1" dirty="0">
                <a:latin typeface="Arial" panose="020B0604020202020204" pitchFamily="34" charset="0"/>
                <a:cs typeface="Arial" panose="020B0604020202020204" pitchFamily="34" charset="0"/>
              </a:rPr>
              <a:t>of theoretical model of SECARS </a:t>
            </a:r>
            <a:r>
              <a:rPr lang="en-US" sz="1700" b="1" dirty="0" smtClean="0">
                <a:latin typeface="Arial" panose="020B0604020202020204" pitchFamily="34" charset="0"/>
                <a:cs typeface="Arial" panose="020B0604020202020204" pitchFamily="34" charset="0"/>
              </a:rPr>
              <a:t>process. </a:t>
            </a:r>
            <a:endParaRPr lang="en-US"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Study </a:t>
            </a:r>
            <a:r>
              <a:rPr lang="en-US" sz="1700" b="1" dirty="0">
                <a:latin typeface="Arial" panose="020B0604020202020204" pitchFamily="34" charset="0"/>
                <a:cs typeface="Arial" panose="020B0604020202020204" pitchFamily="34" charset="0"/>
              </a:rPr>
              <a:t>of spectral-structural characteristics of up-conversion phosphors based on "core-shell" type of nanostructures. </a:t>
            </a:r>
            <a:endParaRPr lang="en-US" sz="1700" b="1" dirty="0" smtClean="0">
              <a:latin typeface="Arial" panose="020B0604020202020204" pitchFamily="34" charset="0"/>
              <a:cs typeface="Arial" panose="020B0604020202020204" pitchFamily="34" charset="0"/>
            </a:endParaRP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Development </a:t>
            </a:r>
            <a:r>
              <a:rPr lang="en-US" sz="1700" b="1" dirty="0">
                <a:latin typeface="Arial" panose="020B0604020202020204" pitchFamily="34" charset="0"/>
                <a:cs typeface="Arial" panose="020B0604020202020204" pitchFamily="34" charset="0"/>
              </a:rPr>
              <a:t>of the concept of a united optical platform for a contrast </a:t>
            </a:r>
            <a:r>
              <a:rPr lang="en-US" sz="1700" b="1" dirty="0" err="1">
                <a:latin typeface="Arial" panose="020B0604020202020204" pitchFamily="34" charset="0"/>
                <a:cs typeface="Arial" panose="020B0604020202020204" pitchFamily="34" charset="0"/>
              </a:rPr>
              <a:t>bioimaging</a:t>
            </a:r>
            <a:r>
              <a:rPr lang="en-US" sz="1700" b="1" dirty="0">
                <a:latin typeface="Arial" panose="020B0604020202020204" pitchFamily="34" charset="0"/>
                <a:cs typeface="Arial" panose="020B0604020202020204" pitchFamily="34" charset="0"/>
              </a:rPr>
              <a:t> of samples using nonlinear Raman microscopy and upconversion luminescence.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Test </a:t>
            </a:r>
            <a:r>
              <a:rPr lang="en-US" sz="1700" b="1" dirty="0">
                <a:latin typeface="Arial" panose="020B0604020202020204" pitchFamily="34" charset="0"/>
                <a:cs typeface="Arial" panose="020B0604020202020204" pitchFamily="34" charset="0"/>
              </a:rPr>
              <a:t>application of luminescent nanostructures "core-shell" in biomedicine, in particular, in photodynamic therapy of cancer.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Verification </a:t>
            </a:r>
            <a:r>
              <a:rPr lang="en-US" sz="1700" b="1" dirty="0">
                <a:latin typeface="Arial" panose="020B0604020202020204" pitchFamily="34" charset="0"/>
                <a:cs typeface="Arial" panose="020B0604020202020204" pitchFamily="34" charset="0"/>
              </a:rPr>
              <a:t>of tumor and stem cells by Raman </a:t>
            </a:r>
            <a:r>
              <a:rPr lang="en-US" sz="1700" b="1" dirty="0" err="1">
                <a:latin typeface="Arial" panose="020B0604020202020204" pitchFamily="34" charset="0"/>
                <a:cs typeface="Arial" panose="020B0604020202020204" pitchFamily="34" charset="0"/>
              </a:rPr>
              <a:t>microspectroscopy</a:t>
            </a:r>
            <a:r>
              <a:rPr lang="en-US" sz="1700" b="1" dirty="0">
                <a:latin typeface="Arial" panose="020B0604020202020204" pitchFamily="34" charset="0"/>
                <a:cs typeface="Arial" panose="020B0604020202020204" pitchFamily="34" charset="0"/>
              </a:rPr>
              <a:t>. </a:t>
            </a:r>
          </a:p>
          <a:p>
            <a:pPr marL="342900" indent="-342900">
              <a:lnSpc>
                <a:spcPct val="85000"/>
              </a:lnSpc>
              <a:buFont typeface="+mj-lt"/>
              <a:buAutoNum type="arabicPeriod"/>
            </a:pPr>
            <a:endParaRPr lang="ru-RU" sz="1700" b="1" dirty="0">
              <a:latin typeface="Arial" panose="020B0604020202020204" pitchFamily="34" charset="0"/>
              <a:cs typeface="Arial" panose="020B0604020202020204" pitchFamily="34" charset="0"/>
            </a:endParaRPr>
          </a:p>
          <a:p>
            <a:pPr marL="342900" indent="-342900">
              <a:lnSpc>
                <a:spcPct val="85000"/>
              </a:lnSpc>
              <a:buFont typeface="+mj-lt"/>
              <a:buAutoNum type="arabicPeriod"/>
            </a:pPr>
            <a:r>
              <a:rPr lang="en-US" sz="1700" b="1" dirty="0" smtClean="0">
                <a:latin typeface="Arial" panose="020B0604020202020204" pitchFamily="34" charset="0"/>
                <a:cs typeface="Arial" panose="020B0604020202020204" pitchFamily="34" charset="0"/>
              </a:rPr>
              <a:t>Extension </a:t>
            </a:r>
            <a:r>
              <a:rPr lang="en-US" sz="1700" b="1" dirty="0">
                <a:latin typeface="Arial" panose="020B0604020202020204" pitchFamily="34" charset="0"/>
                <a:cs typeface="Arial" panose="020B0604020202020204" pitchFamily="34" charset="0"/>
              </a:rPr>
              <a:t>of the “CARS” microscope </a:t>
            </a:r>
            <a:r>
              <a:rPr lang="en-US" sz="1700" b="1" dirty="0" smtClean="0">
                <a:latin typeface="Arial" panose="020B0604020202020204" pitchFamily="34" charset="0"/>
                <a:cs typeface="Arial" panose="020B0604020202020204" pitchFamily="34" charset="0"/>
              </a:rPr>
              <a:t>program </a:t>
            </a:r>
            <a:r>
              <a:rPr lang="en-US" sz="1700" b="1" dirty="0">
                <a:latin typeface="Arial" panose="020B0604020202020204" pitchFamily="34" charset="0"/>
                <a:cs typeface="Arial" panose="020B0604020202020204" pitchFamily="34" charset="0"/>
              </a:rPr>
              <a:t>as a "user friendly facility</a:t>
            </a:r>
            <a:r>
              <a:rPr lang="en-US" sz="1700" b="1" dirty="0" smtClean="0">
                <a:latin typeface="Arial" panose="020B0604020202020204" pitchFamily="34" charset="0"/>
                <a:cs typeface="Arial" panose="020B0604020202020204" pitchFamily="34" charset="0"/>
              </a:rPr>
              <a:t>".</a:t>
            </a:r>
            <a:endParaRPr lang="en-US" sz="1700" b="1" dirty="0">
              <a:latin typeface="Arial" panose="020B0604020202020204" pitchFamily="34" charset="0"/>
              <a:cs typeface="Arial" panose="020B0604020202020204" pitchFamily="34" charset="0"/>
            </a:endParaRPr>
          </a:p>
        </p:txBody>
      </p:sp>
      <p:sp>
        <p:nvSpPr>
          <p:cNvPr id="2" name="Прямоугольник 1"/>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55</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728060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293" y="476672"/>
            <a:ext cx="8568952" cy="5997283"/>
          </a:xfrm>
          <a:prstGeom prst="rect">
            <a:avLst/>
          </a:prstGeom>
          <a:noFill/>
        </p:spPr>
        <p:txBody>
          <a:bodyPr wrap="square" rtlCol="0">
            <a:spAutoFit/>
          </a:bodyPr>
          <a:lstStyle/>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establishment of upgraded optical platform for ultrasensitive spectroscopy SECARS.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Selection </a:t>
            </a:r>
            <a:r>
              <a:rPr lang="en-US" b="1" dirty="0">
                <a:latin typeface="Arial" panose="020B0604020202020204" pitchFamily="34" charset="0"/>
                <a:cs typeface="Arial" panose="020B0604020202020204" pitchFamily="34" charset="0"/>
              </a:rPr>
              <a:t>of the most optimal, by their spectral and </a:t>
            </a:r>
            <a:r>
              <a:rPr lang="en-US" b="1" dirty="0" err="1">
                <a:latin typeface="Arial" panose="020B0604020202020204" pitchFamily="34" charset="0"/>
                <a:cs typeface="Arial" panose="020B0604020202020204" pitchFamily="34" charset="0"/>
              </a:rPr>
              <a:t>plasmonic</a:t>
            </a:r>
            <a:r>
              <a:rPr lang="en-US" b="1" dirty="0">
                <a:latin typeface="Arial" panose="020B0604020202020204" pitchFamily="34" charset="0"/>
                <a:cs typeface="Arial" panose="020B0604020202020204" pitchFamily="34" charset="0"/>
              </a:rPr>
              <a:t> characteristics, of SERS-active substrates for a surface-enhanced CARS </a:t>
            </a:r>
            <a:r>
              <a:rPr lang="en-US" b="1" dirty="0" smtClean="0">
                <a:latin typeface="Arial" panose="020B0604020202020204" pitchFamily="34" charset="0"/>
                <a:cs typeface="Arial" panose="020B0604020202020204" pitchFamily="34" charset="0"/>
              </a:rPr>
              <a:t>(SECARS) process</a:t>
            </a:r>
            <a:r>
              <a:rPr lang="en-US" b="1" dirty="0">
                <a:latin typeface="Arial" panose="020B0604020202020204" pitchFamily="34" charset="0"/>
                <a:cs typeface="Arial" panose="020B0604020202020204" pitchFamily="34" charset="0"/>
              </a:rPr>
              <a:t>.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Reproducible </a:t>
            </a:r>
            <a:r>
              <a:rPr lang="en-US" b="1" dirty="0">
                <a:latin typeface="Arial" panose="020B0604020202020204" pitchFamily="34" charset="0"/>
                <a:cs typeface="Arial" panose="020B0604020202020204" pitchFamily="34" charset="0"/>
              </a:rPr>
              <a:t>detection of organic single/unit molecules Raman scattering spectra with SERS and SECARS.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theoretical model of the nonlinear interaction of picosecond pulses with </a:t>
            </a:r>
            <a:r>
              <a:rPr lang="en-US" b="1" dirty="0" err="1">
                <a:latin typeface="Arial" panose="020B0604020202020204" pitchFamily="34" charset="0"/>
                <a:cs typeface="Arial" panose="020B0604020202020204" pitchFamily="34" charset="0"/>
              </a:rPr>
              <a:t>analyte</a:t>
            </a:r>
            <a:r>
              <a:rPr lang="en-US" b="1" dirty="0">
                <a:latin typeface="Arial" panose="020B0604020202020204" pitchFamily="34" charset="0"/>
                <a:cs typeface="Arial" panose="020B0604020202020204" pitchFamily="34" charset="0"/>
              </a:rPr>
              <a:t> molecules adsorbed on SERS-active substrates (SECARS intensity map modeling).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Spectral </a:t>
            </a:r>
            <a:r>
              <a:rPr lang="en-US" b="1" dirty="0">
                <a:latin typeface="Arial" panose="020B0604020202020204" pitchFamily="34" charset="0"/>
                <a:cs typeface="Arial" panose="020B0604020202020204" pitchFamily="34" charset="0"/>
              </a:rPr>
              <a:t>and structural characteristics of “core-shell” upconversion phosphors with various rare earth elements located in </a:t>
            </a:r>
            <a:r>
              <a:rPr lang="en-US" b="1" dirty="0" smtClean="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core.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Operation </a:t>
            </a:r>
            <a:r>
              <a:rPr lang="en-US" b="1" dirty="0">
                <a:latin typeface="Arial" panose="020B0604020202020204" pitchFamily="34" charset="0"/>
                <a:cs typeface="Arial" panose="020B0604020202020204" pitchFamily="34" charset="0"/>
              </a:rPr>
              <a:t>of unified optical platform for complementary </a:t>
            </a:r>
            <a:r>
              <a:rPr lang="en-US" b="1" dirty="0" err="1">
                <a:latin typeface="Arial" panose="020B0604020202020204" pitchFamily="34" charset="0"/>
                <a:cs typeface="Arial" panose="020B0604020202020204" pitchFamily="34" charset="0"/>
              </a:rPr>
              <a:t>bioimaging</a:t>
            </a:r>
            <a:r>
              <a:rPr lang="en-US" b="1" dirty="0">
                <a:latin typeface="Arial" panose="020B0604020202020204" pitchFamily="34" charset="0"/>
                <a:cs typeface="Arial" panose="020B0604020202020204" pitchFamily="34" charset="0"/>
              </a:rPr>
              <a:t> in two options: </a:t>
            </a:r>
            <a:r>
              <a:rPr lang="en-US" b="1" dirty="0" smtClean="0">
                <a:latin typeface="Arial" panose="020B0604020202020204" pitchFamily="34" charset="0"/>
                <a:cs typeface="Arial" panose="020B0604020202020204" pitchFamily="34" charset="0"/>
              </a:rPr>
              <a:t>Raman </a:t>
            </a:r>
            <a:r>
              <a:rPr lang="en-US" b="1" dirty="0">
                <a:latin typeface="Arial" panose="020B0604020202020204" pitchFamily="34" charset="0"/>
                <a:cs typeface="Arial" panose="020B0604020202020204" pitchFamily="34" charset="0"/>
              </a:rPr>
              <a:t>microscopy and upconversion luminescence.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Identification </a:t>
            </a:r>
            <a:r>
              <a:rPr lang="en-US" b="1" dirty="0">
                <a:latin typeface="Arial" panose="020B0604020202020204" pitchFamily="34" charset="0"/>
                <a:cs typeface="Arial" panose="020B0604020202020204" pitchFamily="34" charset="0"/>
              </a:rPr>
              <a:t>of the effectiveness of the use of cationic / metal-porphyrins as shells, and nanocrystals NaYF</a:t>
            </a:r>
            <a:r>
              <a:rPr lang="en-US" b="1" baseline="-25000" dirty="0">
                <a:latin typeface="Arial" panose="020B0604020202020204" pitchFamily="34" charset="0"/>
                <a:cs typeface="Arial" panose="020B0604020202020204" pitchFamily="34" charset="0"/>
              </a:rPr>
              <a:t>4</a:t>
            </a:r>
            <a:r>
              <a:rPr lang="en-US" b="1" dirty="0">
                <a:latin typeface="Arial" panose="020B0604020202020204" pitchFamily="34" charset="0"/>
                <a:cs typeface="Arial" panose="020B0604020202020204" pitchFamily="34" charset="0"/>
              </a:rPr>
              <a:t>: Yb</a:t>
            </a:r>
            <a:r>
              <a:rPr lang="en-US" b="1" baseline="30000" dirty="0">
                <a:latin typeface="Arial" panose="020B0604020202020204" pitchFamily="34" charset="0"/>
                <a:cs typeface="Arial" panose="020B0604020202020204" pitchFamily="34" charset="0"/>
              </a:rPr>
              <a:t>3+</a:t>
            </a:r>
            <a:r>
              <a:rPr lang="en-US" b="1" dirty="0">
                <a:latin typeface="Arial" panose="020B0604020202020204" pitchFamily="34" charset="0"/>
                <a:cs typeface="Arial" panose="020B0604020202020204" pitchFamily="34" charset="0"/>
              </a:rPr>
              <a:t>, Tm</a:t>
            </a:r>
            <a:r>
              <a:rPr lang="en-US" b="1" baseline="30000" dirty="0">
                <a:latin typeface="Arial" panose="020B0604020202020204" pitchFamily="34" charset="0"/>
                <a:cs typeface="Arial" panose="020B0604020202020204" pitchFamily="34" charset="0"/>
              </a:rPr>
              <a:t>3+</a:t>
            </a:r>
            <a:r>
              <a:rPr lang="en-US" b="1" dirty="0">
                <a:latin typeface="Arial" panose="020B0604020202020204" pitchFamily="34" charset="0"/>
                <a:cs typeface="Arial" panose="020B0604020202020204" pitchFamily="34" charset="0"/>
              </a:rPr>
              <a:t> / Er</a:t>
            </a:r>
            <a:r>
              <a:rPr lang="en-US" b="1" baseline="30000" dirty="0">
                <a:latin typeface="Arial" panose="020B0604020202020204" pitchFamily="34" charset="0"/>
                <a:cs typeface="Arial" panose="020B0604020202020204" pitchFamily="34" charset="0"/>
              </a:rPr>
              <a:t>3+</a:t>
            </a:r>
            <a:r>
              <a:rPr lang="en-US" b="1" dirty="0">
                <a:latin typeface="Arial" panose="020B0604020202020204" pitchFamily="34" charset="0"/>
                <a:cs typeface="Arial" panose="020B0604020202020204" pitchFamily="34" charset="0"/>
              </a:rPr>
              <a:t> as a core, in photodynamic therapy of cancer. </a:t>
            </a:r>
          </a:p>
          <a:p>
            <a:pPr marL="342900" indent="-342900" algn="just">
              <a:lnSpc>
                <a:spcPct val="82000"/>
              </a:lnSpc>
              <a:buFont typeface="+mj-lt"/>
              <a:buAutoNum type="arabicPeriod"/>
            </a:pPr>
            <a:endParaRPr lang="ru-RU" b="1" dirty="0">
              <a:latin typeface="Arial" panose="020B0604020202020204" pitchFamily="34" charset="0"/>
              <a:cs typeface="Arial" panose="020B0604020202020204" pitchFamily="34" charset="0"/>
            </a:endParaRPr>
          </a:p>
          <a:p>
            <a:pPr marL="342900" indent="-342900" algn="just">
              <a:lnSpc>
                <a:spcPct val="82000"/>
              </a:lnSpc>
              <a:buFont typeface="+mj-lt"/>
              <a:buAutoNum type="arabicPeriod"/>
            </a:pPr>
            <a:r>
              <a:rPr lang="en-US" b="1" dirty="0" smtClean="0">
                <a:latin typeface="Arial" panose="020B0604020202020204" pitchFamily="34" charset="0"/>
                <a:cs typeface="Arial" panose="020B0604020202020204" pitchFamily="34" charset="0"/>
              </a:rPr>
              <a:t>Data </a:t>
            </a:r>
            <a:r>
              <a:rPr lang="en-US" b="1" dirty="0">
                <a:latin typeface="Arial" panose="020B0604020202020204" pitchFamily="34" charset="0"/>
                <a:cs typeface="Arial" panose="020B0604020202020204" pitchFamily="34" charset="0"/>
              </a:rPr>
              <a:t>on similarities and differences in Raman spectra of </a:t>
            </a:r>
            <a:r>
              <a:rPr lang="en-US" b="1" dirty="0" smtClean="0">
                <a:latin typeface="Arial" panose="020B0604020202020204" pitchFamily="34" charset="0"/>
                <a:cs typeface="Arial" panose="020B0604020202020204" pitchFamily="34" charset="0"/>
              </a:rPr>
              <a:t>rat </a:t>
            </a:r>
            <a:r>
              <a:rPr lang="en-US" b="1" dirty="0">
                <a:latin typeface="Arial" panose="020B0604020202020204" pitchFamily="34" charset="0"/>
                <a:cs typeface="Arial" panose="020B0604020202020204" pitchFamily="34" charset="0"/>
              </a:rPr>
              <a:t>brain tumor cells and stem </a:t>
            </a:r>
            <a:r>
              <a:rPr lang="en-US" b="1" dirty="0" smtClean="0">
                <a:latin typeface="Arial" panose="020B0604020202020204" pitchFamily="34" charset="0"/>
                <a:cs typeface="Arial" panose="020B0604020202020204" pitchFamily="34" charset="0"/>
              </a:rPr>
              <a:t>cells. </a:t>
            </a:r>
            <a:r>
              <a:rPr lang="en-US" b="1" dirty="0">
                <a:latin typeface="Arial" panose="020B0604020202020204" pitchFamily="34" charset="0"/>
                <a:cs typeface="Arial" panose="020B0604020202020204" pitchFamily="34" charset="0"/>
              </a:rPr>
              <a:t>Recommendations based on the obtained results</a:t>
            </a:r>
            <a:r>
              <a:rPr lang="en-US" b="1" dirty="0" smtClean="0">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sp>
        <p:nvSpPr>
          <p:cNvPr id="4" name="TextBox 3"/>
          <p:cNvSpPr txBox="1"/>
          <p:nvPr/>
        </p:nvSpPr>
        <p:spPr>
          <a:xfrm>
            <a:off x="395536" y="20016"/>
            <a:ext cx="807785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u="sng" dirty="0" smtClean="0">
                <a:latin typeface="Arial" panose="020B0604020202020204" pitchFamily="34" charset="0"/>
                <a:cs typeface="Arial" panose="020B0604020202020204" pitchFamily="34" charset="0"/>
              </a:rPr>
              <a:t>Expected </a:t>
            </a:r>
            <a:r>
              <a:rPr lang="en-US" sz="2400" b="1" u="sng" dirty="0">
                <a:latin typeface="Arial" panose="020B0604020202020204" pitchFamily="34" charset="0"/>
                <a:cs typeface="Arial" panose="020B0604020202020204" pitchFamily="34" charset="0"/>
              </a:rPr>
              <a:t>main results upon the theme completion: </a:t>
            </a:r>
            <a:endParaRPr lang="ru-RU" sz="2400" u="sng" dirty="0">
              <a:latin typeface="Arial" panose="020B0604020202020204" pitchFamily="34" charset="0"/>
              <a:cs typeface="Arial" panose="020B0604020202020204" pitchFamily="34" charset="0"/>
            </a:endParaRPr>
          </a:p>
        </p:txBody>
      </p:sp>
      <p:sp>
        <p:nvSpPr>
          <p:cNvPr id="6" name="Прямоугольник 5"/>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654317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85" y="461665"/>
            <a:ext cx="7008622" cy="608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475656" y="0"/>
            <a:ext cx="6428363"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Schedule proposal for the years </a:t>
            </a:r>
            <a:r>
              <a:rPr lang="en-US" sz="2400" b="1" dirty="0" smtClean="0">
                <a:latin typeface="Arial" panose="020B0604020202020204" pitchFamily="34" charset="0"/>
                <a:cs typeface="Arial" panose="020B0604020202020204" pitchFamily="34" charset="0"/>
              </a:rPr>
              <a:t>2018-2020</a:t>
            </a:r>
            <a:endParaRPr lang="ru-RU" sz="2400" dirty="0">
              <a:latin typeface="Arial" panose="020B0604020202020204" pitchFamily="34" charset="0"/>
              <a:cs typeface="Arial" panose="020B0604020202020204" pitchFamily="34" charset="0"/>
            </a:endParaRPr>
          </a:p>
        </p:txBody>
      </p:sp>
      <p:sp>
        <p:nvSpPr>
          <p:cNvPr id="8" name="Прямоугольник 7"/>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57</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925994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58</a:t>
            </a:fld>
            <a:endParaRPr lang="ro-RO" altLang="ru-RU" sz="1100" b="1" dirty="0" smtClean="0">
              <a:solidFill>
                <a:srgbClr val="000000"/>
              </a:solidFill>
              <a:latin typeface="Arial" charset="0"/>
              <a:cs typeface="Arial" charset="0"/>
            </a:endParaRPr>
          </a:p>
        </p:txBody>
      </p:sp>
      <p:sp>
        <p:nvSpPr>
          <p:cNvPr id="5" name="TextBox 4"/>
          <p:cNvSpPr txBox="1"/>
          <p:nvPr/>
        </p:nvSpPr>
        <p:spPr>
          <a:xfrm>
            <a:off x="467544" y="1340768"/>
            <a:ext cx="8340522" cy="1477328"/>
          </a:xfrm>
          <a:prstGeom prst="rect">
            <a:avLst/>
          </a:prstGeom>
          <a:solidFill>
            <a:schemeClr val="accent1">
              <a:lumMod val="20000"/>
              <a:lumOff val="80000"/>
              <a:alpha val="58000"/>
            </a:schemeClr>
          </a:solidFill>
        </p:spPr>
        <p:txBody>
          <a:bodyPr wrap="square" rtlCol="0">
            <a:spAutoFit/>
          </a:bodyPr>
          <a:lstStyle/>
          <a:p>
            <a:r>
              <a:rPr lang="en-US" sz="2000" b="1" u="sng" dirty="0" smtClean="0">
                <a:latin typeface="Arial" panose="020B0604020202020204" pitchFamily="34" charset="0"/>
                <a:cs typeface="Arial" panose="020B0604020202020204" pitchFamily="34" charset="0"/>
              </a:rPr>
              <a:t>Structure and staff</a:t>
            </a:r>
          </a:p>
          <a:p>
            <a:pPr>
              <a:lnSpc>
                <a:spcPct val="50000"/>
              </a:lnSpc>
            </a:pPr>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Sector of Raman spectroscopy, FLNP</a:t>
            </a:r>
          </a:p>
          <a:p>
            <a:r>
              <a:rPr lang="en-US" sz="2000" dirty="0" smtClean="0">
                <a:latin typeface="Arial" panose="020B0604020202020204" pitchFamily="34" charset="0"/>
                <a:cs typeface="Arial" panose="020B0604020202020204" pitchFamily="34" charset="0"/>
              </a:rPr>
              <a:t>Staff number – 11, among them young researchers – </a:t>
            </a:r>
            <a:r>
              <a:rPr lang="en-US" sz="2000" b="1" dirty="0" smtClean="0">
                <a:latin typeface="Arial" panose="020B0604020202020204" pitchFamily="34" charset="0"/>
                <a:cs typeface="Arial" panose="020B0604020202020204" pitchFamily="34" charset="0"/>
              </a:rPr>
              <a:t>7 (˂ 35)</a:t>
            </a:r>
          </a:p>
          <a:p>
            <a:r>
              <a:rPr lang="en-US" sz="2000" dirty="0" smtClean="0">
                <a:latin typeface="Arial" panose="020B0604020202020204" pitchFamily="34" charset="0"/>
                <a:cs typeface="Arial" panose="020B0604020202020204" pitchFamily="34" charset="0"/>
              </a:rPr>
              <a:t>Including staff from JINR Member States – 2 </a:t>
            </a:r>
          </a:p>
        </p:txBody>
      </p:sp>
      <p:sp>
        <p:nvSpPr>
          <p:cNvPr id="6" name="Прямоугольник 5"/>
          <p:cNvSpPr/>
          <p:nvPr/>
        </p:nvSpPr>
        <p:spPr>
          <a:xfrm>
            <a:off x="616097" y="419472"/>
            <a:ext cx="7776864" cy="461665"/>
          </a:xfrm>
          <a:prstGeom prst="rect">
            <a:avLst/>
          </a:prstGeom>
        </p:spPr>
        <p:txBody>
          <a:bodyPr wrap="square">
            <a:spAutoFit/>
          </a:bodyPr>
          <a:lstStyle/>
          <a:p>
            <a:r>
              <a:rPr lang="en-US" sz="2400" b="1" u="sng" dirty="0">
                <a:latin typeface="Arial" panose="020B0604020202020204" pitchFamily="34" charset="0"/>
                <a:cs typeface="Arial" panose="020B0604020202020204" pitchFamily="34" charset="0"/>
              </a:rPr>
              <a:t>Terms of the theme implementation: </a:t>
            </a:r>
            <a:r>
              <a:rPr lang="en-US" sz="2400" b="1" u="sng" dirty="0" smtClean="0">
                <a:latin typeface="Arial" panose="020B0604020202020204" pitchFamily="34" charset="0"/>
                <a:cs typeface="Arial" panose="020B0604020202020204" pitchFamily="34" charset="0"/>
              </a:rPr>
              <a:t>2018 </a:t>
            </a:r>
            <a:r>
              <a:rPr lang="en-US" sz="2400" b="1" u="sng" dirty="0">
                <a:latin typeface="Arial" panose="020B0604020202020204" pitchFamily="34" charset="0"/>
                <a:cs typeface="Arial" panose="020B0604020202020204" pitchFamily="34" charset="0"/>
              </a:rPr>
              <a:t>– </a:t>
            </a:r>
            <a:r>
              <a:rPr lang="en-US" sz="2400" b="1" u="sng" dirty="0" smtClean="0">
                <a:latin typeface="Arial" panose="020B0604020202020204" pitchFamily="34" charset="0"/>
                <a:cs typeface="Arial" panose="020B0604020202020204" pitchFamily="34" charset="0"/>
              </a:rPr>
              <a:t>2020 </a:t>
            </a:r>
            <a:endParaRPr lang="ru-RU" sz="2400" u="sng" dirty="0">
              <a:latin typeface="Arial" panose="020B0604020202020204" pitchFamily="34" charset="0"/>
              <a:cs typeface="Arial" panose="020B0604020202020204" pitchFamily="34" charset="0"/>
            </a:endParaRPr>
          </a:p>
        </p:txBody>
      </p:sp>
      <p:sp>
        <p:nvSpPr>
          <p:cNvPr id="7" name="Прямоугольник 6"/>
          <p:cNvSpPr/>
          <p:nvPr/>
        </p:nvSpPr>
        <p:spPr>
          <a:xfrm>
            <a:off x="317325" y="3292189"/>
            <a:ext cx="8640959" cy="707886"/>
          </a:xfrm>
          <a:prstGeom prst="rect">
            <a:avLst/>
          </a:prstGeom>
        </p:spPr>
        <p:txBody>
          <a:bodyPr wrap="square">
            <a:spAutoFit/>
          </a:bodyPr>
          <a:lstStyle/>
          <a:p>
            <a:pPr algn="ctr"/>
            <a:r>
              <a:rPr lang="en-US" sz="2000" b="1" dirty="0" smtClean="0">
                <a:latin typeface="Arial" panose="020B0604020202020204" pitchFamily="34" charset="0"/>
                <a:cs typeface="Arial" panose="020B0604020202020204" pitchFamily="34" charset="0"/>
              </a:rPr>
              <a:t>Total </a:t>
            </a:r>
            <a:r>
              <a:rPr lang="en-US" sz="2000" b="1" dirty="0">
                <a:latin typeface="Arial" panose="020B0604020202020204" pitchFamily="34" charset="0"/>
                <a:cs typeface="Arial" panose="020B0604020202020204" pitchFamily="34" charset="0"/>
              </a:rPr>
              <a:t>estimated cost of the theme implementation according </a:t>
            </a:r>
            <a:r>
              <a:rPr lang="en-US" sz="2000" b="1" dirty="0" smtClean="0">
                <a:latin typeface="Arial" panose="020B0604020202020204" pitchFamily="34" charset="0"/>
                <a:cs typeface="Arial" panose="020B0604020202020204" pitchFamily="34" charset="0"/>
              </a:rPr>
              <a:t>to     </a:t>
            </a:r>
            <a:r>
              <a:rPr lang="en-US" sz="2000" b="1" dirty="0">
                <a:latin typeface="Arial" panose="020B0604020202020204" pitchFamily="34" charset="0"/>
                <a:cs typeface="Arial" panose="020B0604020202020204" pitchFamily="34" charset="0"/>
              </a:rPr>
              <a:t>JINR's Seven-Year Plan: </a:t>
            </a:r>
            <a:endParaRPr lang="ru-RU" sz="2000" dirty="0">
              <a:latin typeface="Arial" panose="020B0604020202020204" pitchFamily="34" charset="0"/>
              <a:cs typeface="Arial" panose="020B06040202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204988088"/>
              </p:ext>
            </p:extLst>
          </p:nvPr>
        </p:nvGraphicFramePr>
        <p:xfrm>
          <a:off x="598022" y="4077072"/>
          <a:ext cx="3685946" cy="1800201"/>
        </p:xfrm>
        <a:graphic>
          <a:graphicData uri="http://schemas.openxmlformats.org/drawingml/2006/table">
            <a:tbl>
              <a:tblPr firstRow="1" firstCol="1" bandRow="1">
                <a:tableStyleId>{5C22544A-7EE6-4342-B048-85BDC9FD1C3A}</a:tableStyleId>
              </a:tblPr>
              <a:tblGrid>
                <a:gridCol w="1842599"/>
                <a:gridCol w="1843347"/>
              </a:tblGrid>
              <a:tr h="475341">
                <a:tc>
                  <a:txBody>
                    <a:bodyPr/>
                    <a:lstStyle/>
                    <a:p>
                      <a:pPr algn="ctr">
                        <a:lnSpc>
                          <a:spcPct val="150000"/>
                        </a:lnSpc>
                        <a:spcAft>
                          <a:spcPts val="0"/>
                        </a:spcAft>
                      </a:pPr>
                      <a:r>
                        <a:rPr lang="en-US" sz="1600" dirty="0">
                          <a:effectLst/>
                          <a:latin typeface="Arial" panose="020B0604020202020204" pitchFamily="34" charset="0"/>
                          <a:cs typeface="Arial" panose="020B0604020202020204" pitchFamily="34" charset="0"/>
                        </a:rPr>
                        <a:t>YEAR</a:t>
                      </a:r>
                      <a:endParaRPr lang="ru-RU" sz="160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50000"/>
                        </a:lnSpc>
                        <a:spcAft>
                          <a:spcPts val="0"/>
                        </a:spcAft>
                      </a:pPr>
                      <a:r>
                        <a:rPr lang="en-US" sz="1400">
                          <a:effectLst/>
                        </a:rPr>
                        <a:t>k$</a:t>
                      </a:r>
                      <a:endParaRPr lang="ru-RU" sz="1000">
                        <a:effectLst/>
                        <a:latin typeface="Times New Roman"/>
                        <a:ea typeface="Times New Roman"/>
                      </a:endParaRPr>
                    </a:p>
                  </a:txBody>
                  <a:tcPr marL="68580" marR="68580" marT="0" marB="0" anchor="ctr"/>
                </a:tc>
              </a:tr>
              <a:tr h="441620">
                <a:tc>
                  <a:txBody>
                    <a:bodyPr/>
                    <a:lstStyle/>
                    <a:p>
                      <a:pPr algn="ctr">
                        <a:lnSpc>
                          <a:spcPct val="150000"/>
                        </a:lnSpc>
                        <a:spcAft>
                          <a:spcPts val="0"/>
                        </a:spcAft>
                      </a:pPr>
                      <a:r>
                        <a:rPr lang="en-US" sz="1600" dirty="0">
                          <a:effectLst/>
                          <a:latin typeface="Arial" panose="020B0604020202020204" pitchFamily="34" charset="0"/>
                          <a:cs typeface="Arial" panose="020B0604020202020204" pitchFamily="34" charset="0"/>
                        </a:rPr>
                        <a:t>2018</a:t>
                      </a:r>
                      <a:endParaRPr lang="ru-RU" sz="160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50000"/>
                        </a:lnSpc>
                        <a:spcAft>
                          <a:spcPts val="0"/>
                        </a:spcAft>
                      </a:pPr>
                      <a:r>
                        <a:rPr lang="en-US" sz="1600" b="1" dirty="0">
                          <a:effectLst/>
                          <a:latin typeface="Arial" panose="020B0604020202020204" pitchFamily="34" charset="0"/>
                          <a:cs typeface="Arial" panose="020B0604020202020204" pitchFamily="34" charset="0"/>
                        </a:rPr>
                        <a:t>153</a:t>
                      </a:r>
                      <a:endParaRPr lang="ru-RU" sz="1600" b="1" dirty="0">
                        <a:effectLst/>
                        <a:latin typeface="Arial" panose="020B0604020202020204" pitchFamily="34" charset="0"/>
                        <a:ea typeface="Times New Roman"/>
                        <a:cs typeface="Arial" panose="020B0604020202020204" pitchFamily="34" charset="0"/>
                      </a:endParaRPr>
                    </a:p>
                  </a:txBody>
                  <a:tcPr marL="68580" marR="68580" marT="0" marB="0" anchor="ctr"/>
                </a:tc>
              </a:tr>
              <a:tr h="441620">
                <a:tc>
                  <a:txBody>
                    <a:bodyPr/>
                    <a:lstStyle/>
                    <a:p>
                      <a:pPr algn="ctr">
                        <a:lnSpc>
                          <a:spcPct val="150000"/>
                        </a:lnSpc>
                        <a:spcAft>
                          <a:spcPts val="0"/>
                        </a:spcAft>
                      </a:pPr>
                      <a:r>
                        <a:rPr lang="en-US" sz="1600" dirty="0">
                          <a:effectLst/>
                          <a:latin typeface="Arial" panose="020B0604020202020204" pitchFamily="34" charset="0"/>
                          <a:cs typeface="Arial" panose="020B0604020202020204" pitchFamily="34" charset="0"/>
                        </a:rPr>
                        <a:t>2019</a:t>
                      </a:r>
                      <a:endParaRPr lang="ru-RU" sz="160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50000"/>
                        </a:lnSpc>
                        <a:spcAft>
                          <a:spcPts val="0"/>
                        </a:spcAft>
                      </a:pPr>
                      <a:r>
                        <a:rPr lang="en-US" sz="1600" b="1" dirty="0">
                          <a:effectLst/>
                          <a:latin typeface="Arial" panose="020B0604020202020204" pitchFamily="34" charset="0"/>
                          <a:cs typeface="Arial" panose="020B0604020202020204" pitchFamily="34" charset="0"/>
                        </a:rPr>
                        <a:t>163</a:t>
                      </a:r>
                      <a:endParaRPr lang="ru-RU" sz="1600" b="1" dirty="0">
                        <a:effectLst/>
                        <a:latin typeface="Arial" panose="020B0604020202020204" pitchFamily="34" charset="0"/>
                        <a:ea typeface="Times New Roman"/>
                        <a:cs typeface="Arial" panose="020B0604020202020204" pitchFamily="34" charset="0"/>
                      </a:endParaRPr>
                    </a:p>
                  </a:txBody>
                  <a:tcPr marL="68580" marR="68580" marT="0" marB="0" anchor="ctr"/>
                </a:tc>
              </a:tr>
              <a:tr h="441620">
                <a:tc>
                  <a:txBody>
                    <a:bodyPr/>
                    <a:lstStyle/>
                    <a:p>
                      <a:pPr algn="ctr">
                        <a:lnSpc>
                          <a:spcPct val="150000"/>
                        </a:lnSpc>
                        <a:spcAft>
                          <a:spcPts val="0"/>
                        </a:spcAft>
                      </a:pPr>
                      <a:r>
                        <a:rPr lang="en-US" sz="1600" dirty="0">
                          <a:effectLst/>
                          <a:latin typeface="Arial" panose="020B0604020202020204" pitchFamily="34" charset="0"/>
                          <a:cs typeface="Arial" panose="020B0604020202020204" pitchFamily="34" charset="0"/>
                        </a:rPr>
                        <a:t>2020</a:t>
                      </a:r>
                      <a:endParaRPr lang="ru-RU" sz="160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lnSpc>
                          <a:spcPct val="150000"/>
                        </a:lnSpc>
                        <a:spcAft>
                          <a:spcPts val="0"/>
                        </a:spcAft>
                      </a:pPr>
                      <a:r>
                        <a:rPr lang="en-US" sz="1600" b="1" dirty="0">
                          <a:effectLst/>
                          <a:latin typeface="Arial" panose="020B0604020202020204" pitchFamily="34" charset="0"/>
                          <a:cs typeface="Arial" panose="020B0604020202020204" pitchFamily="34" charset="0"/>
                        </a:rPr>
                        <a:t>174</a:t>
                      </a:r>
                      <a:endParaRPr lang="ru-RU" sz="1600" b="1" dirty="0">
                        <a:effectLst/>
                        <a:latin typeface="Arial" panose="020B0604020202020204" pitchFamily="34" charset="0"/>
                        <a:ea typeface="Times New Roman"/>
                        <a:cs typeface="Arial" panose="020B0604020202020204" pitchFamily="34" charset="0"/>
                      </a:endParaRPr>
                    </a:p>
                  </a:txBody>
                  <a:tcPr marL="68580" marR="68580" marT="0" marB="0" anchor="ctr"/>
                </a:tc>
              </a:tr>
            </a:tbl>
          </a:graphicData>
        </a:graphic>
      </p:graphicFrame>
      <p:sp>
        <p:nvSpPr>
          <p:cNvPr id="9" name="TextBox 8"/>
          <p:cNvSpPr txBox="1"/>
          <p:nvPr/>
        </p:nvSpPr>
        <p:spPr>
          <a:xfrm>
            <a:off x="4504529" y="4293096"/>
            <a:ext cx="4147464" cy="1569660"/>
          </a:xfrm>
          <a:prstGeom prst="rect">
            <a:avLst/>
          </a:prstGeom>
          <a:noFill/>
          <a:ln>
            <a:solidFill>
              <a:schemeClr val="tx1"/>
            </a:solidFill>
          </a:ln>
        </p:spPr>
        <p:txBody>
          <a:bodyPr wrap="square" rtlCol="0">
            <a:spAutoFit/>
          </a:bodyPr>
          <a:lstStyle/>
          <a:p>
            <a:pPr>
              <a:lnSpc>
                <a:spcPct val="150000"/>
              </a:lnSpc>
            </a:pPr>
            <a:r>
              <a:rPr lang="en-US" sz="1600" b="1" dirty="0" smtClean="0">
                <a:solidFill>
                  <a:prstClr val="black"/>
                </a:solidFill>
                <a:latin typeface="Arial" pitchFamily="34" charset="0"/>
                <a:cs typeface="Arial" pitchFamily="34" charset="0"/>
              </a:rPr>
              <a:t>Materials and equipment	~  22 %</a:t>
            </a:r>
          </a:p>
          <a:p>
            <a:pPr>
              <a:lnSpc>
                <a:spcPct val="150000"/>
              </a:lnSpc>
            </a:pPr>
            <a:r>
              <a:rPr lang="en-US" sz="1600" b="1" dirty="0" smtClean="0">
                <a:solidFill>
                  <a:prstClr val="black"/>
                </a:solidFill>
                <a:latin typeface="Arial" pitchFamily="34" charset="0"/>
                <a:cs typeface="Arial" pitchFamily="34" charset="0"/>
              </a:rPr>
              <a:t>Research contracts	~   7 %                          </a:t>
            </a:r>
          </a:p>
          <a:p>
            <a:pPr>
              <a:lnSpc>
                <a:spcPct val="150000"/>
              </a:lnSpc>
            </a:pPr>
            <a:r>
              <a:rPr lang="en-US" sz="1600" b="1" dirty="0" smtClean="0">
                <a:solidFill>
                  <a:prstClr val="black"/>
                </a:solidFill>
                <a:latin typeface="Arial" pitchFamily="34" charset="0"/>
                <a:cs typeface="Arial" pitchFamily="34" charset="0"/>
              </a:rPr>
              <a:t>International cooperation	~  17 % </a:t>
            </a:r>
            <a:endParaRPr lang="en-US" sz="1600" b="1" dirty="0">
              <a:solidFill>
                <a:prstClr val="black"/>
              </a:solidFill>
              <a:latin typeface="Arial" pitchFamily="34" charset="0"/>
              <a:cs typeface="Arial" pitchFamily="34" charset="0"/>
            </a:endParaRPr>
          </a:p>
          <a:p>
            <a:pPr>
              <a:lnSpc>
                <a:spcPct val="150000"/>
              </a:lnSpc>
            </a:pPr>
            <a:r>
              <a:rPr lang="en-US" sz="1600" b="1" dirty="0" smtClean="0">
                <a:solidFill>
                  <a:prstClr val="black"/>
                </a:solidFill>
                <a:latin typeface="Arial" pitchFamily="34" charset="0"/>
                <a:cs typeface="Arial" pitchFamily="34" charset="0"/>
              </a:rPr>
              <a:t>Maintenance of the platform	~   4 %</a:t>
            </a:r>
            <a:endParaRPr lang="ru-RU" sz="1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9061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713016"/>
            <a:ext cx="8568952" cy="4708981"/>
          </a:xfrm>
          <a:prstGeom prst="rect">
            <a:avLst/>
          </a:prstGeom>
          <a:solidFill>
            <a:schemeClr val="accent1">
              <a:lumMod val="20000"/>
              <a:lumOff val="80000"/>
              <a:alpha val="47000"/>
            </a:schemeClr>
          </a:solidFill>
        </p:spPr>
        <p:txBody>
          <a:bodyPr wrap="square">
            <a:spAutoFit/>
          </a:bodyPr>
          <a:lstStyle/>
          <a:p>
            <a:r>
              <a:rPr lang="en-US" sz="2400" b="1" u="sng" dirty="0" smtClean="0">
                <a:latin typeface="Arial" panose="020B0604020202020204" pitchFamily="34" charset="0"/>
                <a:cs typeface="Arial" panose="020B0604020202020204" pitchFamily="34" charset="0"/>
              </a:rPr>
              <a:t>International collaboration</a:t>
            </a:r>
            <a:r>
              <a:rPr lang="en-US" sz="2400" b="1" u="sng" dirty="0">
                <a:latin typeface="Arial" panose="020B0604020202020204" pitchFamily="34" charset="0"/>
                <a:cs typeface="Arial" panose="020B0604020202020204" pitchFamily="34" charset="0"/>
              </a:rPr>
              <a:t>: </a:t>
            </a:r>
            <a:endParaRPr lang="en-US" sz="2400" b="1" u="sng" dirty="0" smtClean="0">
              <a:latin typeface="Arial" panose="020B0604020202020204" pitchFamily="34" charset="0"/>
              <a:cs typeface="Arial" panose="020B0604020202020204" pitchFamily="34" charset="0"/>
            </a:endParaRPr>
          </a:p>
          <a:p>
            <a:pPr>
              <a:lnSpc>
                <a:spcPct val="50000"/>
              </a:lnSpc>
            </a:pPr>
            <a:endParaRPr lang="en-US" sz="2400" u="sng"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Armenia, Yerevan</a:t>
            </a:r>
            <a:r>
              <a:rPr lang="en-US" sz="2400" b="1" dirty="0">
                <a:latin typeface="Arial" panose="020B0604020202020204" pitchFamily="34" charset="0"/>
                <a:cs typeface="Arial" panose="020B0604020202020204" pitchFamily="34" charset="0"/>
              </a:rPr>
              <a:t>, Inst. of </a:t>
            </a:r>
            <a:r>
              <a:rPr lang="en-US" sz="2400" b="1" dirty="0" smtClean="0">
                <a:latin typeface="Arial" panose="020B0604020202020204" pitchFamily="34" charset="0"/>
                <a:cs typeface="Arial" panose="020B0604020202020204" pitchFamily="34" charset="0"/>
              </a:rPr>
              <a:t>biochemistry, NAS RA</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Belarus, Minsk: </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Inst</a:t>
            </a:r>
            <a:r>
              <a:rPr lang="en-US" sz="2400" b="1" dirty="0">
                <a:latin typeface="Arial" panose="020B0604020202020204" pitchFamily="34" charset="0"/>
                <a:cs typeface="Arial" panose="020B0604020202020204" pitchFamily="34" charset="0"/>
              </a:rPr>
              <a:t>. of physiology, BSUIR, “SOL </a:t>
            </a:r>
            <a:r>
              <a:rPr lang="en-US" sz="2400" b="1" dirty="0" smtClean="0">
                <a:latin typeface="Arial" panose="020B0604020202020204" pitchFamily="34" charset="0"/>
                <a:cs typeface="Arial" panose="020B0604020202020204" pitchFamily="34" charset="0"/>
              </a:rPr>
              <a:t>Instruments” </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Bulgaria, Sofia</a:t>
            </a:r>
            <a:r>
              <a:rPr lang="en-US" sz="2400" b="1" dirty="0">
                <a:latin typeface="Arial" panose="020B0604020202020204" pitchFamily="34" charset="0"/>
                <a:cs typeface="Arial" panose="020B0604020202020204" pitchFamily="34" charset="0"/>
              </a:rPr>
              <a:t>, Inst. of </a:t>
            </a:r>
            <a:r>
              <a:rPr lang="en-US" sz="2400" b="1" dirty="0" smtClean="0">
                <a:latin typeface="Arial" panose="020B0604020202020204" pitchFamily="34" charset="0"/>
                <a:cs typeface="Arial" panose="020B0604020202020204" pitchFamily="34" charset="0"/>
              </a:rPr>
              <a:t>microbiology, BAS</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Germany </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Jülich</a:t>
            </a:r>
            <a:r>
              <a:rPr lang="en-US" sz="2400" b="1" dirty="0">
                <a:latin typeface="Arial" panose="020B0604020202020204" pitchFamily="34" charset="0"/>
                <a:cs typeface="Arial" panose="020B0604020202020204" pitchFamily="34" charset="0"/>
              </a:rPr>
              <a:t>, FZJ</a:t>
            </a:r>
            <a:r>
              <a:rPr lang="en-US" sz="2400" b="1"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Latvia, Riga</a:t>
            </a:r>
            <a:r>
              <a:rPr lang="en-US" sz="2400" b="1" dirty="0">
                <a:latin typeface="Arial" panose="020B0604020202020204" pitchFamily="34" charset="0"/>
                <a:cs typeface="Arial" panose="020B0604020202020204" pitchFamily="34" charset="0"/>
              </a:rPr>
              <a:t>, ISSP, Lat. </a:t>
            </a:r>
            <a:r>
              <a:rPr lang="en-US" sz="2400" b="1" dirty="0" smtClean="0">
                <a:latin typeface="Arial" panose="020B0604020202020204" pitchFamily="34" charset="0"/>
                <a:cs typeface="Arial" panose="020B0604020202020204" pitchFamily="34" charset="0"/>
              </a:rPr>
              <a:t>University</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Poland, Wroclaw Univ.; Poznan, </a:t>
            </a:r>
            <a:r>
              <a:rPr lang="en-US" sz="2400" b="1" dirty="0">
                <a:latin typeface="Arial" panose="020B0604020202020204" pitchFamily="34" charset="0"/>
                <a:cs typeface="Arial" panose="020B0604020202020204" pitchFamily="34" charset="0"/>
              </a:rPr>
              <a:t>Adam Mickiewicz Univ</a:t>
            </a:r>
            <a:r>
              <a:rPr lang="en-US" sz="2400" b="1"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Russia, Moscow</a:t>
            </a:r>
            <a:r>
              <a:rPr lang="en-US" sz="2400" b="1" dirty="0">
                <a:latin typeface="Arial" panose="020B0604020202020204" pitchFamily="34" charset="0"/>
                <a:cs typeface="Arial" panose="020B0604020202020204" pitchFamily="34" charset="0"/>
              </a:rPr>
              <a:t>, GPI RAS, </a:t>
            </a:r>
            <a:r>
              <a:rPr lang="en-US" sz="2400" b="1" dirty="0" smtClean="0">
                <a:latin typeface="Arial" panose="020B0604020202020204" pitchFamily="34" charset="0"/>
                <a:cs typeface="Arial" panose="020B0604020202020204" pitchFamily="34" charset="0"/>
              </a:rPr>
              <a:t>MSU</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Slovakia, </a:t>
            </a:r>
            <a:r>
              <a:rPr lang="en-US" sz="2400" b="1" dirty="0" err="1" smtClean="0">
                <a:latin typeface="Arial" panose="020B0604020202020204" pitchFamily="34" charset="0"/>
                <a:cs typeface="Arial" panose="020B0604020202020204" pitchFamily="34" charset="0"/>
              </a:rPr>
              <a:t>Košice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Pavol</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Jozef</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Safarik</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University</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Ukraine </a:t>
            </a:r>
            <a:r>
              <a:rPr lang="en-US" sz="2400" b="1" dirty="0">
                <a:latin typeface="Arial" panose="020B0604020202020204" pitchFamily="34" charset="0"/>
                <a:cs typeface="Arial" panose="020B0604020202020204" pitchFamily="34" charset="0"/>
              </a:rPr>
              <a:t>(Donetsk </a:t>
            </a:r>
            <a:r>
              <a:rPr lang="en-US" sz="2400" b="1" dirty="0" smtClean="0">
                <a:latin typeface="Arial" panose="020B0604020202020204" pitchFamily="34" charset="0"/>
                <a:cs typeface="Arial" panose="020B0604020202020204" pitchFamily="34" charset="0"/>
              </a:rPr>
              <a:t>Nat</a:t>
            </a:r>
            <a:r>
              <a:rPr lang="en-US" sz="2400" b="1" dirty="0">
                <a:latin typeface="Arial" panose="020B0604020202020204" pitchFamily="34" charset="0"/>
                <a:cs typeface="Arial" panose="020B0604020202020204" pitchFamily="34" charset="0"/>
              </a:rPr>
              <a:t>. Univ</a:t>
            </a:r>
            <a:r>
              <a:rPr lang="en-US" sz="2400" b="1"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United </a:t>
            </a:r>
            <a:r>
              <a:rPr lang="en-US" sz="2400" b="1" dirty="0">
                <a:latin typeface="Arial" panose="020B0604020202020204" pitchFamily="34" charset="0"/>
                <a:cs typeface="Arial" panose="020B0604020202020204" pitchFamily="34" charset="0"/>
              </a:rPr>
              <a:t>Kingdom (Buckingham, </a:t>
            </a:r>
            <a:r>
              <a:rPr lang="en-US" sz="2400" b="1" dirty="0" smtClean="0">
                <a:latin typeface="Arial" panose="020B0604020202020204" pitchFamily="34" charset="0"/>
                <a:cs typeface="Arial" panose="020B0604020202020204" pitchFamily="34" charset="0"/>
              </a:rPr>
              <a:t>Univ. of Buckingham</a:t>
            </a:r>
            <a:endParaRPr lang="ru-RU" sz="2400" b="1" dirty="0">
              <a:latin typeface="Arial" panose="020B0604020202020204" pitchFamily="34" charset="0"/>
              <a:cs typeface="Arial" panose="020B0604020202020204" pitchFamily="34" charset="0"/>
            </a:endParaRPr>
          </a:p>
        </p:txBody>
      </p:sp>
      <p:sp>
        <p:nvSpPr>
          <p:cNvPr id="10" name="Прямоугольник 9"/>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59</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32431269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4842" y="0"/>
            <a:ext cx="405431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Raman applications</a:t>
            </a:r>
            <a:endParaRPr lang="ru-RU" sz="3200" dirty="0">
              <a:latin typeface="Arial" panose="020B0604020202020204" pitchFamily="34" charset="0"/>
              <a:cs typeface="Arial" panose="020B0604020202020204" pitchFamily="34"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02" y="1888215"/>
            <a:ext cx="8108950" cy="161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8111" y="1379568"/>
            <a:ext cx="3142207" cy="523220"/>
          </a:xfrm>
          <a:prstGeom prst="rect">
            <a:avLst/>
          </a:prstGeom>
          <a:noFill/>
        </p:spPr>
        <p:txBody>
          <a:bodyPr wrap="none" rtlCol="0">
            <a:spAutoFit/>
          </a:bodyPr>
          <a:lstStyle/>
          <a:p>
            <a:r>
              <a:rPr lang="en-US" sz="2800" b="1" u="sng" dirty="0">
                <a:latin typeface="Arial" panose="020B0604020202020204" pitchFamily="34" charset="0"/>
                <a:cs typeface="Arial" panose="020B0604020202020204" pitchFamily="34" charset="0"/>
              </a:rPr>
              <a:t>Key </a:t>
            </a:r>
            <a:r>
              <a:rPr lang="en-US" sz="2800" b="1" u="sng" dirty="0" smtClean="0">
                <a:latin typeface="Arial" panose="020B0604020202020204" pitchFamily="34" charset="0"/>
                <a:cs typeface="Arial" panose="020B0604020202020204" pitchFamily="34" charset="0"/>
              </a:rPr>
              <a:t>applications</a:t>
            </a:r>
            <a:endParaRPr lang="ru-RU" dirty="0"/>
          </a:p>
        </p:txBody>
      </p:sp>
      <p:sp>
        <p:nvSpPr>
          <p:cNvPr id="6" name="TextBox 5"/>
          <p:cNvSpPr txBox="1"/>
          <p:nvPr/>
        </p:nvSpPr>
        <p:spPr>
          <a:xfrm>
            <a:off x="404610" y="3480336"/>
            <a:ext cx="7991727" cy="1077218"/>
          </a:xfrm>
          <a:prstGeom prst="rect">
            <a:avLst/>
          </a:prstGeom>
          <a:noFill/>
        </p:spPr>
        <p:txBody>
          <a:bodyPr wrap="square" rtlCol="0">
            <a:spAutoFit/>
          </a:bodyPr>
          <a:lstStyle/>
          <a:p>
            <a:pPr algn="just"/>
            <a:r>
              <a:rPr lang="en-US" sz="2400" b="1" dirty="0" smtClean="0">
                <a:latin typeface="Arial" panose="020B0604020202020204" pitchFamily="34" charset="0"/>
                <a:cs typeface="Arial" panose="020B0604020202020204" pitchFamily="34" charset="0"/>
              </a:rPr>
              <a:t>Other applications</a:t>
            </a:r>
            <a:r>
              <a:rPr lang="ru-RU" sz="2400" b="1" dirty="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any </a:t>
            </a:r>
            <a:r>
              <a:rPr lang="en-US" sz="2000" dirty="0">
                <a:latin typeface="Arial" panose="020B0604020202020204" pitchFamily="34" charset="0"/>
                <a:cs typeface="Arial" panose="020B0604020202020204" pitchFamily="34" charset="0"/>
              </a:rPr>
              <a:t>application where non-destructive, microscopic, chemical analysis and imaging is </a:t>
            </a:r>
            <a:r>
              <a:rPr lang="en-US" sz="2000" dirty="0" smtClean="0">
                <a:latin typeface="Arial" panose="020B0604020202020204" pitchFamily="34" charset="0"/>
                <a:cs typeface="Arial" panose="020B0604020202020204" pitchFamily="34" charset="0"/>
              </a:rPr>
              <a:t>required: pharmaceutics, forensics, art</a:t>
            </a:r>
            <a:r>
              <a:rPr lang="en-US" sz="2000" dirty="0">
                <a:latin typeface="Arial" panose="020B0604020202020204" pitchFamily="34" charset="0"/>
                <a:cs typeface="Arial" panose="020B0604020202020204" pitchFamily="34" charset="0"/>
              </a:rPr>
              <a:t>, etc</a:t>
            </a:r>
            <a:r>
              <a:rPr lang="en-US" sz="2000" dirty="0" smtClean="0">
                <a:latin typeface="Arial" panose="020B0604020202020204" pitchFamily="34" charset="0"/>
                <a:cs typeface="Arial" panose="020B0604020202020204" pitchFamily="34" charset="0"/>
              </a:rPr>
              <a:t>., etc. </a:t>
            </a:r>
            <a:endParaRPr lang="ru-RU" sz="2000" dirty="0">
              <a:latin typeface="Arial" panose="020B0604020202020204" pitchFamily="34" charset="0"/>
              <a:cs typeface="Arial" panose="020B0604020202020204" pitchFamily="34" charset="0"/>
            </a:endParaRPr>
          </a:p>
        </p:txBody>
      </p:sp>
      <p:sp>
        <p:nvSpPr>
          <p:cNvPr id="7" name="Прямоугольник 6"/>
          <p:cNvSpPr/>
          <p:nvPr/>
        </p:nvSpPr>
        <p:spPr>
          <a:xfrm>
            <a:off x="474683" y="608894"/>
            <a:ext cx="8194631"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Raman spectroscopy is one of most </a:t>
            </a:r>
            <a:r>
              <a:rPr lang="en-US" b="1" u="sng" dirty="0">
                <a:solidFill>
                  <a:srgbClr val="CC0066"/>
                </a:solidFill>
                <a:latin typeface="Arial" panose="020B0604020202020204" pitchFamily="34" charset="0"/>
                <a:cs typeface="Arial" panose="020B0604020202020204" pitchFamily="34" charset="0"/>
              </a:rPr>
              <a:t>versatile</a:t>
            </a:r>
            <a:r>
              <a:rPr lang="en-US" b="1" dirty="0">
                <a:latin typeface="Arial" panose="020B0604020202020204" pitchFamily="34" charset="0"/>
                <a:cs typeface="Arial" panose="020B0604020202020204" pitchFamily="34" charset="0"/>
              </a:rPr>
              <a:t> analytical techniques that provides chemical and structural information about </a:t>
            </a:r>
            <a:r>
              <a:rPr lang="en-US" b="1" dirty="0" smtClean="0">
                <a:latin typeface="Arial" panose="020B0604020202020204" pitchFamily="34" charset="0"/>
                <a:cs typeface="Arial" panose="020B0604020202020204" pitchFamily="34" charset="0"/>
              </a:rPr>
              <a:t>samples.</a:t>
            </a:r>
            <a:endParaRPr lang="en-US" b="1" dirty="0">
              <a:latin typeface="Arial" panose="020B0604020202020204" pitchFamily="34" charset="0"/>
              <a:cs typeface="Arial" panose="020B0604020202020204" pitchFamily="34" charset="0"/>
            </a:endParaRPr>
          </a:p>
        </p:txBody>
      </p:sp>
      <p:sp>
        <p:nvSpPr>
          <p:cNvPr id="8" name="TextBox 7"/>
          <p:cNvSpPr txBox="1"/>
          <p:nvPr/>
        </p:nvSpPr>
        <p:spPr>
          <a:xfrm>
            <a:off x="615932" y="4940007"/>
            <a:ext cx="237566" cy="369332"/>
          </a:xfrm>
          <a:prstGeom prst="rect">
            <a:avLst/>
          </a:prstGeom>
          <a:noFill/>
        </p:spPr>
        <p:txBody>
          <a:bodyPr wrap="none" rtlCol="0">
            <a:spAutoFit/>
          </a:bodyPr>
          <a:lstStyle/>
          <a:p>
            <a:r>
              <a:rPr lang="en-US" dirty="0" smtClean="0"/>
              <a:t> </a:t>
            </a:r>
            <a:endParaRPr lang="ru-RU" dirty="0"/>
          </a:p>
        </p:txBody>
      </p:sp>
      <p:pic>
        <p:nvPicPr>
          <p:cNvPr id="21506" name="Picture 2" descr="Картинки по запросу raman applications in 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9965" y="4611443"/>
            <a:ext cx="2181016" cy="2078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10" name="Picture 6" descr="Картинки по запросу raman applications in pharmaceutical">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634" y="4597198"/>
            <a:ext cx="2006142" cy="2078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184" y="4221088"/>
            <a:ext cx="2051029" cy="248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6</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1207587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1795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971600" y="620688"/>
            <a:ext cx="2290179"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SUMMARY</a:t>
            </a:r>
            <a:endParaRPr lang="ru-RU" sz="3200" b="1" dirty="0">
              <a:latin typeface="Arial" panose="020B0604020202020204" pitchFamily="34" charset="0"/>
              <a:cs typeface="Arial" panose="020B0604020202020204" pitchFamily="34" charset="0"/>
            </a:endParaRPr>
          </a:p>
        </p:txBody>
      </p:sp>
      <p:sp>
        <p:nvSpPr>
          <p:cNvPr id="6" name="TextBox 5"/>
          <p:cNvSpPr txBox="1"/>
          <p:nvPr/>
        </p:nvSpPr>
        <p:spPr>
          <a:xfrm>
            <a:off x="611560" y="1852827"/>
            <a:ext cx="8189999"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We are ready to start and ask for your support!</a:t>
            </a:r>
            <a:endParaRPr lang="ru-RU" sz="2800" b="1" dirty="0">
              <a:latin typeface="Arial" panose="020B0604020202020204" pitchFamily="34" charset="0"/>
              <a:cs typeface="Arial" panose="020B0604020202020204" pitchFamily="34" charset="0"/>
            </a:endParaRPr>
          </a:p>
        </p:txBody>
      </p:sp>
      <p:sp>
        <p:nvSpPr>
          <p:cNvPr id="7"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60</a:t>
            </a:fld>
            <a:endParaRPr lang="ro-RO" altLang="ru-RU" sz="1100" b="1" dirty="0" smtClean="0">
              <a:solidFill>
                <a:srgbClr val="000000"/>
              </a:solidFill>
              <a:latin typeface="Arial" charset="0"/>
              <a:cs typeface="Arial" charset="0"/>
            </a:endParaRPr>
          </a:p>
        </p:txBody>
      </p:sp>
    </p:spTree>
    <p:extLst>
      <p:ext uri="{BB962C8B-B14F-4D97-AF65-F5344CB8AC3E}">
        <p14:creationId xmlns:p14="http://schemas.microsoft.com/office/powerpoint/2010/main" val="16146008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39952" y="1894979"/>
            <a:ext cx="3011274" cy="769441"/>
          </a:xfrm>
          <a:prstGeom prst="rect">
            <a:avLst/>
          </a:prstGeom>
          <a:noFill/>
        </p:spPr>
        <p:txBody>
          <a:bodyPr wrap="none">
            <a:spAutoFit/>
          </a:bodyPr>
          <a:lstStyle/>
          <a:p>
            <a:pPr fontAlgn="base">
              <a:spcBef>
                <a:spcPct val="0"/>
              </a:spcBef>
              <a:spcAft>
                <a:spcPct val="0"/>
              </a:spcAft>
              <a:defRPr/>
            </a:pPr>
            <a:r>
              <a:rPr lang="en-US" sz="4400" dirty="0" smtClean="0">
                <a:solidFill>
                  <a:srgbClr val="FFFFFF"/>
                </a:solidFill>
              </a:rPr>
              <a:t>Thank You</a:t>
            </a:r>
            <a:r>
              <a:rPr lang="ru-RU" sz="4400" dirty="0" smtClean="0">
                <a:solidFill>
                  <a:srgbClr val="FFFFFF"/>
                </a:solidFill>
              </a:rPr>
              <a:t>!</a:t>
            </a:r>
            <a:endParaRPr lang="ru-RU" sz="4400" dirty="0">
              <a:solidFill>
                <a:srgbClr val="FFFFFF"/>
              </a:solidFill>
            </a:endParaRPr>
          </a:p>
        </p:txBody>
      </p:sp>
      <p:sp>
        <p:nvSpPr>
          <p:cNvPr id="3" name="Номер слайда 5"/>
          <p:cNvSpPr txBox="1">
            <a:spLocks/>
          </p:cNvSpPr>
          <p:nvPr/>
        </p:nvSpPr>
        <p:spPr>
          <a:xfrm>
            <a:off x="8676456" y="6481142"/>
            <a:ext cx="457200" cy="476250"/>
          </a:xfrm>
          <a:prstGeom prst="rect">
            <a:avLst/>
          </a:prstGeom>
        </p:spPr>
        <p:txBody>
          <a:bodyPr vert="horz" lIns="91440" tIns="45720" rIns="91440" bIns="45720" rtlCol="0" anchor="ctr"/>
          <a:lstStyle>
            <a:defPPr>
              <a:defRPr lang="ru-RU"/>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957CFB-AE6F-486D-956B-7BCE45572A5C}" type="slidenum">
              <a:rPr lang="ru-RU" sz="1200" smtClean="0">
                <a:cs typeface="Arial" pitchFamily="34" charset="0"/>
              </a:rPr>
              <a:pPr algn="r"/>
              <a:t>61</a:t>
            </a:fld>
            <a:endParaRPr lang="ru-RU" sz="1200" dirty="0">
              <a:cs typeface="Arial" pitchFamily="34"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0454" y="70027"/>
            <a:ext cx="6767174" cy="954107"/>
          </a:xfrm>
          <a:prstGeom prst="rect">
            <a:avLst/>
          </a:prstGeom>
          <a:noFill/>
        </p:spPr>
        <p:txBody>
          <a:bodyPr wrap="none" rtlCol="0">
            <a:spAutoFit/>
          </a:bodyPr>
          <a:lstStyle/>
          <a:p>
            <a:pPr algn="ctr"/>
            <a:r>
              <a:rPr lang="en-US" sz="3200" b="1" dirty="0" smtClean="0">
                <a:latin typeface="Arial" panose="020B0604020202020204" pitchFamily="34" charset="0"/>
                <a:cs typeface="Arial" panose="020B0604020202020204" pitchFamily="34" charset="0"/>
              </a:rPr>
              <a:t>RAMAN SPECTROSCOPY at JINR</a:t>
            </a:r>
          </a:p>
          <a:p>
            <a:pPr algn="ctr"/>
            <a:r>
              <a:rPr lang="en-US" sz="2400" b="1" dirty="0" smtClean="0">
                <a:latin typeface="Arial" panose="020B0604020202020204" pitchFamily="34" charset="0"/>
                <a:cs typeface="Arial" panose="020B0604020202020204" pitchFamily="34" charset="0"/>
              </a:rPr>
              <a:t>(presently 4 Raman spectrometers) </a:t>
            </a:r>
            <a:endParaRPr lang="ru-RU" sz="2400" b="1" dirty="0">
              <a:latin typeface="Arial" panose="020B0604020202020204" pitchFamily="34" charset="0"/>
              <a:cs typeface="Arial" panose="020B0604020202020204" pitchFamily="34" charset="0"/>
            </a:endParaRPr>
          </a:p>
        </p:txBody>
      </p:sp>
      <p:sp>
        <p:nvSpPr>
          <p:cNvPr id="5"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7</a:t>
            </a:fld>
            <a:endParaRPr lang="ro-RO" altLang="ru-RU" sz="1100" b="1" dirty="0" smtClean="0">
              <a:solidFill>
                <a:srgbClr val="000000"/>
              </a:solidFill>
              <a:latin typeface="Arial" charset="0"/>
              <a:cs typeface="Arial" charset="0"/>
            </a:endParaRPr>
          </a:p>
        </p:txBody>
      </p:sp>
      <p:sp>
        <p:nvSpPr>
          <p:cNvPr id="4" name="TextBox 3"/>
          <p:cNvSpPr txBox="1"/>
          <p:nvPr/>
        </p:nvSpPr>
        <p:spPr>
          <a:xfrm>
            <a:off x="5554809" y="1239143"/>
            <a:ext cx="2911182"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JINR’s </a:t>
            </a:r>
            <a:r>
              <a:rPr lang="en-US" sz="2400" b="1" dirty="0" err="1" smtClean="0">
                <a:latin typeface="Arial" panose="020B0604020202020204" pitchFamily="34" charset="0"/>
                <a:cs typeface="Arial" panose="020B0604020202020204" pitchFamily="34" charset="0"/>
              </a:rPr>
              <a:t>Nanocentre</a:t>
            </a:r>
            <a:endParaRPr lang="ru-RU" sz="2400" b="1" dirty="0">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269565" y="1052736"/>
            <a:ext cx="8568952"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5021106" y="4026550"/>
            <a:ext cx="3978588"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Raman spectrometer coupled to AFM</a:t>
            </a:r>
            <a:endParaRPr lang="ru-RU" sz="1600" b="1" dirty="0">
              <a:latin typeface="Arial" panose="020B0604020202020204" pitchFamily="34" charset="0"/>
              <a:cs typeface="Arial" panose="020B0604020202020204" pitchFamily="34" charset="0"/>
            </a:endParaRPr>
          </a:p>
        </p:txBody>
      </p:sp>
      <p:pic>
        <p:nvPicPr>
          <p:cNvPr id="9" name="Picture 4" descr="D:\_MG_8197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507" y="1628800"/>
            <a:ext cx="3373924" cy="257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4635" y="1229144"/>
            <a:ext cx="4105357"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FLNP</a:t>
            </a:r>
            <a:endParaRPr lang="ru-RU" sz="2000" b="1" dirty="0">
              <a:latin typeface="Arial" panose="020B0604020202020204" pitchFamily="34" charset="0"/>
              <a:cs typeface="Arial" panose="020B0604020202020204" pitchFamily="34" charset="0"/>
            </a:endParaRPr>
          </a:p>
        </p:txBody>
      </p:sp>
      <p:sp>
        <p:nvSpPr>
          <p:cNvPr id="11" name="TextBox 10"/>
          <p:cNvSpPr txBox="1"/>
          <p:nvPr/>
        </p:nvSpPr>
        <p:spPr>
          <a:xfrm>
            <a:off x="723372" y="4263012"/>
            <a:ext cx="3562194"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“CARS” </a:t>
            </a:r>
            <a:r>
              <a:rPr lang="en-US" sz="2000" b="1" dirty="0" err="1" smtClean="0">
                <a:latin typeface="Arial" panose="020B0604020202020204" pitchFamily="34" charset="0"/>
                <a:cs typeface="Arial" panose="020B0604020202020204" pitchFamily="34" charset="0"/>
              </a:rPr>
              <a:t>microspectrometer</a:t>
            </a:r>
            <a:endParaRPr lang="ru-RU" sz="2000" b="1"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179" y="4636550"/>
            <a:ext cx="2773199" cy="1413475"/>
          </a:xfrm>
          <a:prstGeom prst="rect">
            <a:avLst/>
          </a:prstGeom>
        </p:spPr>
      </p:pic>
      <p:sp>
        <p:nvSpPr>
          <p:cNvPr id="13" name="TextBox 12"/>
          <p:cNvSpPr txBox="1"/>
          <p:nvPr/>
        </p:nvSpPr>
        <p:spPr>
          <a:xfrm>
            <a:off x="5505679" y="6095289"/>
            <a:ext cx="2924198" cy="369332"/>
          </a:xfrm>
          <a:prstGeom prst="rect">
            <a:avLst/>
          </a:prstGeom>
          <a:noFill/>
        </p:spPr>
        <p:txBody>
          <a:bodyPr wrap="none" rtlCol="0">
            <a:spAutoFit/>
          </a:bodyPr>
          <a:lstStyle/>
          <a:p>
            <a:pPr algn="ctr"/>
            <a:r>
              <a:rPr lang="en-US" b="1" dirty="0" err="1" smtClean="0">
                <a:latin typeface="Arial" panose="020B0604020202020204" pitchFamily="34" charset="0"/>
                <a:cs typeface="Arial" panose="020B0604020202020204" pitchFamily="34" charset="0"/>
              </a:rPr>
              <a:t>microRaman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EnSpectr</a:t>
            </a:r>
            <a:r>
              <a:rPr lang="en-US" dirty="0" smtClean="0"/>
              <a:t>” </a:t>
            </a:r>
            <a:endParaRPr lang="ru-RU" dirty="0"/>
          </a:p>
        </p:txBody>
      </p:sp>
      <p:sp>
        <p:nvSpPr>
          <p:cNvPr id="15" name="TextBox 14"/>
          <p:cNvSpPr txBox="1"/>
          <p:nvPr/>
        </p:nvSpPr>
        <p:spPr>
          <a:xfrm>
            <a:off x="3563888" y="908720"/>
            <a:ext cx="184731" cy="369332"/>
          </a:xfrm>
          <a:prstGeom prst="rect">
            <a:avLst/>
          </a:prstGeom>
          <a:noFill/>
        </p:spPr>
        <p:txBody>
          <a:bodyPr wrap="none" rtlCol="0">
            <a:spAutoFit/>
          </a:bodyPr>
          <a:lstStyle/>
          <a:p>
            <a:endParaRPr lang="ru-RU" dirty="0"/>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25" y="4725144"/>
            <a:ext cx="27717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50350" y="6131831"/>
            <a:ext cx="3124573" cy="553998"/>
          </a:xfrm>
          <a:prstGeom prst="rect">
            <a:avLst/>
          </a:prstGeom>
          <a:noFill/>
        </p:spPr>
        <p:txBody>
          <a:bodyPr wrap="none" rtlCol="0">
            <a:spAutoFit/>
          </a:bodyPr>
          <a:lstStyle/>
          <a:p>
            <a:pPr algn="ctr"/>
            <a:r>
              <a:rPr lang="en-US" sz="1600" b="1" dirty="0" err="1" smtClean="0">
                <a:latin typeface="Arial" panose="020B0604020202020204" pitchFamily="34" charset="0"/>
                <a:cs typeface="Arial" panose="020B0604020202020204" pitchFamily="34" charset="0"/>
              </a:rPr>
              <a:t>LabRAM</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HR </a:t>
            </a:r>
            <a:r>
              <a:rPr lang="en-US" sz="1600" b="1" dirty="0" smtClean="0">
                <a:latin typeface="Arial" panose="020B0604020202020204" pitchFamily="34" charset="0"/>
                <a:cs typeface="Arial" panose="020B0604020202020204" pitchFamily="34" charset="0"/>
              </a:rPr>
              <a:t>Evolution, Horiba</a:t>
            </a: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(photo from Horiba web-site)</a:t>
            </a:r>
            <a:endParaRPr lang="ru-RU" sz="1400" b="1" dirty="0">
              <a:latin typeface="Arial" panose="020B0604020202020204" pitchFamily="34" charset="0"/>
              <a:cs typeface="Arial" panose="020B0604020202020204" pitchFamily="34" charset="0"/>
            </a:endParaRPr>
          </a:p>
        </p:txBody>
      </p:sp>
      <p:pic>
        <p:nvPicPr>
          <p:cNvPr id="41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9" y="1661436"/>
            <a:ext cx="3423117" cy="234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638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87593"/>
            <a:ext cx="8928992" cy="2277547"/>
          </a:xfrm>
          <a:prstGeom prst="rect">
            <a:avLst/>
          </a:prstGeom>
        </p:spPr>
        <p:txBody>
          <a:bodyPr wrap="square">
            <a:spAutoFit/>
          </a:bodyPr>
          <a:lstStyle/>
          <a:p>
            <a:pPr algn="ctr"/>
            <a:r>
              <a:rPr lang="en-GB" sz="2000" b="1" dirty="0" smtClean="0">
                <a:latin typeface="Arial" panose="020B0604020202020204" pitchFamily="34" charset="0"/>
                <a:cs typeface="Arial" panose="020B0604020202020204" pitchFamily="34" charset="0"/>
              </a:rPr>
              <a:t> </a:t>
            </a:r>
            <a:r>
              <a:rPr lang="en-GB" sz="2800" b="1" dirty="0" smtClean="0">
                <a:latin typeface="Arial" panose="020B0604020202020204" pitchFamily="34" charset="0"/>
                <a:cs typeface="Arial" panose="020B0604020202020204" pitchFamily="34" charset="0"/>
              </a:rPr>
              <a:t>Report </a:t>
            </a:r>
            <a:r>
              <a:rPr lang="en-US" sz="2800" b="1" dirty="0">
                <a:solidFill>
                  <a:schemeClr val="tx1">
                    <a:lumMod val="50000"/>
                  </a:schemeClr>
                </a:solidFill>
                <a:latin typeface="Arial" panose="020B0604020202020204" pitchFamily="34" charset="0"/>
                <a:cs typeface="Arial" panose="020B0604020202020204" pitchFamily="34" charset="0"/>
              </a:rPr>
              <a:t>on </a:t>
            </a:r>
            <a:r>
              <a:rPr lang="en-US" sz="2800" b="1" dirty="0" smtClean="0">
                <a:solidFill>
                  <a:schemeClr val="tx1">
                    <a:lumMod val="50000"/>
                  </a:schemeClr>
                </a:solidFill>
                <a:latin typeface="Arial" panose="020B0604020202020204" pitchFamily="34" charset="0"/>
                <a:cs typeface="Arial" panose="020B0604020202020204" pitchFamily="34" charset="0"/>
              </a:rPr>
              <a:t>the theme activities </a:t>
            </a:r>
            <a:r>
              <a:rPr lang="en-US" sz="2800" b="1" dirty="0">
                <a:solidFill>
                  <a:schemeClr val="tx1">
                    <a:lumMod val="50000"/>
                  </a:schemeClr>
                </a:solidFill>
                <a:latin typeface="Arial" panose="020B0604020202020204" pitchFamily="34" charset="0"/>
                <a:cs typeface="Arial" panose="020B0604020202020204" pitchFamily="34" charset="0"/>
              </a:rPr>
              <a:t>in </a:t>
            </a:r>
            <a:r>
              <a:rPr lang="en-US" sz="2800" b="1" dirty="0" smtClean="0">
                <a:solidFill>
                  <a:schemeClr val="tx1">
                    <a:lumMod val="50000"/>
                  </a:schemeClr>
                </a:solidFill>
                <a:latin typeface="Arial" panose="020B0604020202020204" pitchFamily="34" charset="0"/>
                <a:cs typeface="Arial" panose="020B0604020202020204" pitchFamily="34" charset="0"/>
              </a:rPr>
              <a:t>2015-2017</a:t>
            </a:r>
          </a:p>
          <a:p>
            <a:pPr algn="ctr"/>
            <a:endParaRPr lang="en-US" b="1" dirty="0" smtClean="0">
              <a:solidFill>
                <a:schemeClr val="tx1">
                  <a:lumMod val="50000"/>
                </a:schemeClr>
              </a:solidFill>
              <a:latin typeface="Arial" panose="020B0604020202020204" pitchFamily="34" charset="0"/>
              <a:cs typeface="Arial" panose="020B0604020202020204" pitchFamily="34" charset="0"/>
            </a:endParaRPr>
          </a:p>
          <a:p>
            <a:pPr marL="449263" algn="just">
              <a:buFont typeface="Wingdings" panose="05000000000000000000" pitchFamily="2" charset="2"/>
              <a:buChar char="§"/>
            </a:pPr>
            <a:r>
              <a:rPr lang="en-US" sz="2400" b="1" i="1" dirty="0" smtClean="0">
                <a:solidFill>
                  <a:schemeClr val="accent1">
                    <a:lumMod val="50000"/>
                  </a:schemeClr>
                </a:solidFill>
                <a:latin typeface="Arial" panose="020B0604020202020204" pitchFamily="34" charset="0"/>
                <a:cs typeface="Arial" panose="020B0604020202020204" pitchFamily="34" charset="0"/>
              </a:rPr>
              <a:t> upgraded optical platform (2015)</a:t>
            </a:r>
          </a:p>
          <a:p>
            <a:pPr marL="449263" algn="just">
              <a:buFont typeface="Wingdings" panose="05000000000000000000" pitchFamily="2" charset="2"/>
              <a:buChar char="§"/>
            </a:pPr>
            <a:r>
              <a:rPr lang="en-US" sz="2400" b="1" i="1" dirty="0" smtClean="0">
                <a:solidFill>
                  <a:schemeClr val="accent1">
                    <a:lumMod val="50000"/>
                  </a:schemeClr>
                </a:solidFill>
                <a:latin typeface="Arial" panose="020B0604020202020204" pitchFamily="34" charset="0"/>
                <a:cs typeface="Arial" panose="020B0604020202020204" pitchFamily="34" charset="0"/>
              </a:rPr>
              <a:t> research </a:t>
            </a:r>
            <a:r>
              <a:rPr lang="en-US" sz="2400" b="1" i="1" dirty="0" err="1">
                <a:solidFill>
                  <a:schemeClr val="accent1">
                    <a:lumMod val="50000"/>
                  </a:schemeClr>
                </a:solidFill>
                <a:latin typeface="Arial" panose="020B0604020202020204" pitchFamily="34" charset="0"/>
                <a:cs typeface="Arial" panose="020B0604020202020204" pitchFamily="34" charset="0"/>
              </a:rPr>
              <a:t>programme</a:t>
            </a:r>
            <a:r>
              <a:rPr lang="en-US" sz="2400" b="1" i="1" dirty="0">
                <a:solidFill>
                  <a:schemeClr val="accent1">
                    <a:lumMod val="50000"/>
                  </a:schemeClr>
                </a:solidFill>
                <a:latin typeface="Arial" panose="020B0604020202020204" pitchFamily="34" charset="0"/>
                <a:cs typeface="Arial" panose="020B0604020202020204" pitchFamily="34" charset="0"/>
              </a:rPr>
              <a:t> and </a:t>
            </a:r>
            <a:r>
              <a:rPr lang="en-US" sz="2400" b="1" i="1" dirty="0" smtClean="0">
                <a:solidFill>
                  <a:schemeClr val="accent1">
                    <a:lumMod val="50000"/>
                  </a:schemeClr>
                </a:solidFill>
                <a:latin typeface="Arial" panose="020B0604020202020204" pitchFamily="34" charset="0"/>
                <a:cs typeface="Arial" panose="020B0604020202020204" pitchFamily="34" charset="0"/>
              </a:rPr>
              <a:t>results</a:t>
            </a:r>
            <a:endParaRPr lang="en-US" sz="2400" b="1" i="1" dirty="0">
              <a:solidFill>
                <a:schemeClr val="accent1">
                  <a:lumMod val="50000"/>
                </a:schemeClr>
              </a:solidFill>
              <a:latin typeface="Arial" panose="020B0604020202020204" pitchFamily="34" charset="0"/>
              <a:cs typeface="Arial" panose="020B0604020202020204" pitchFamily="34" charset="0"/>
            </a:endParaRPr>
          </a:p>
          <a:p>
            <a:pPr marL="449263" indent="0" algn="just">
              <a:buFont typeface="Wingdings" panose="05000000000000000000" pitchFamily="2" charset="2"/>
              <a:buChar char="§"/>
            </a:pPr>
            <a:r>
              <a:rPr lang="en-US" sz="2400" b="1" i="1" dirty="0" smtClean="0">
                <a:solidFill>
                  <a:schemeClr val="accent1">
                    <a:lumMod val="50000"/>
                  </a:schemeClr>
                </a:solidFill>
                <a:latin typeface="Arial" panose="020B0604020202020204" pitchFamily="34" charset="0"/>
                <a:cs typeface="Arial" panose="020B0604020202020204" pitchFamily="34" charset="0"/>
              </a:rPr>
              <a:t> </a:t>
            </a:r>
            <a:r>
              <a:rPr lang="en-US" sz="2400" b="1" i="1" dirty="0">
                <a:solidFill>
                  <a:schemeClr val="accent1">
                    <a:lumMod val="50000"/>
                  </a:schemeClr>
                </a:solidFill>
                <a:latin typeface="Arial" panose="020B0604020202020204" pitchFamily="34" charset="0"/>
                <a:cs typeface="Arial" panose="020B0604020202020204" pitchFamily="34" charset="0"/>
              </a:rPr>
              <a:t>student </a:t>
            </a:r>
            <a:r>
              <a:rPr lang="en-US" sz="2400" b="1" i="1" dirty="0" err="1" smtClean="0">
                <a:solidFill>
                  <a:schemeClr val="accent1">
                    <a:lumMod val="50000"/>
                  </a:schemeClr>
                </a:solidFill>
                <a:latin typeface="Arial" panose="020B0604020202020204" pitchFamily="34" charset="0"/>
                <a:cs typeface="Arial" panose="020B0604020202020204" pitchFamily="34" charset="0"/>
              </a:rPr>
              <a:t>programme</a:t>
            </a:r>
            <a:endParaRPr lang="en-US" sz="2400" b="1" i="1" dirty="0" smtClean="0">
              <a:solidFill>
                <a:schemeClr val="accent1">
                  <a:lumMod val="50000"/>
                </a:schemeClr>
              </a:solidFill>
              <a:latin typeface="Arial" panose="020B0604020202020204" pitchFamily="34" charset="0"/>
              <a:cs typeface="Arial" panose="020B0604020202020204" pitchFamily="34" charset="0"/>
            </a:endParaRPr>
          </a:p>
          <a:p>
            <a:pPr marL="449263" indent="0" algn="just">
              <a:buFont typeface="Wingdings" panose="05000000000000000000" pitchFamily="2" charset="2"/>
              <a:buChar char="§"/>
            </a:pPr>
            <a:r>
              <a:rPr lang="en-US" sz="2400" b="1" i="1" dirty="0">
                <a:solidFill>
                  <a:schemeClr val="accent1">
                    <a:lumMod val="50000"/>
                  </a:schemeClr>
                </a:solidFill>
                <a:latin typeface="Arial" panose="020B0604020202020204" pitchFamily="34" charset="0"/>
                <a:cs typeface="Arial" panose="020B0604020202020204" pitchFamily="34" charset="0"/>
              </a:rPr>
              <a:t> </a:t>
            </a:r>
            <a:r>
              <a:rPr lang="en-US" sz="2400" b="1" i="1" dirty="0" smtClean="0">
                <a:solidFill>
                  <a:schemeClr val="accent1">
                    <a:lumMod val="50000"/>
                  </a:schemeClr>
                </a:solidFill>
                <a:latin typeface="Arial" panose="020B0604020202020204" pitchFamily="34" charset="0"/>
                <a:cs typeface="Arial" panose="020B0604020202020204" pitchFamily="34" charset="0"/>
              </a:rPr>
              <a:t>user-friendly </a:t>
            </a:r>
            <a:r>
              <a:rPr lang="en-US" sz="2400" b="1" i="1" dirty="0">
                <a:solidFill>
                  <a:schemeClr val="accent1">
                    <a:lumMod val="50000"/>
                  </a:schemeClr>
                </a:solidFill>
                <a:latin typeface="Arial" panose="020B0604020202020204" pitchFamily="34" charset="0"/>
                <a:cs typeface="Arial" panose="020B0604020202020204" pitchFamily="34" charset="0"/>
              </a:rPr>
              <a:t>facility (first experience</a:t>
            </a:r>
            <a:r>
              <a:rPr lang="en-US" sz="2400" b="1" i="1" dirty="0" smtClean="0">
                <a:solidFill>
                  <a:schemeClr val="accent1">
                    <a:lumMod val="50000"/>
                  </a:schemeClr>
                </a:solidFill>
                <a:latin typeface="Arial" panose="020B0604020202020204" pitchFamily="34" charset="0"/>
                <a:cs typeface="Arial" panose="020B0604020202020204" pitchFamily="34" charset="0"/>
              </a:rPr>
              <a:t>)</a:t>
            </a:r>
            <a:r>
              <a:rPr lang="en-US" sz="2400" b="1" i="1" dirty="0">
                <a:solidFill>
                  <a:schemeClr val="accent1">
                    <a:lumMod val="50000"/>
                  </a:schemeClr>
                </a:solidFill>
                <a:latin typeface="Arial" panose="020B0604020202020204" pitchFamily="34" charset="0"/>
                <a:cs typeface="Arial" panose="020B0604020202020204" pitchFamily="34" charset="0"/>
              </a:rPr>
              <a:t>	</a:t>
            </a:r>
          </a:p>
        </p:txBody>
      </p:sp>
      <p:sp>
        <p:nvSpPr>
          <p:cNvPr id="4" name="Номер слайда 2"/>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0BC50F8-9B4C-4D46-8920-2FE3B9E2EA94}" type="slidenum">
              <a:rPr lang="ro-RO" altLang="ru-RU" sz="1100" b="1" smtClean="0">
                <a:solidFill>
                  <a:srgbClr val="000000"/>
                </a:solidFill>
                <a:latin typeface="Arial" charset="0"/>
                <a:cs typeface="Arial" charset="0"/>
              </a:rPr>
              <a:pPr algn="r" eaLnBrk="1" fontAlgn="base" hangingPunct="1">
                <a:spcBef>
                  <a:spcPct val="0"/>
                </a:spcBef>
                <a:spcAft>
                  <a:spcPct val="0"/>
                </a:spcAft>
                <a:buFontTx/>
                <a:buNone/>
              </a:pPr>
              <a:t>8</a:t>
            </a:fld>
            <a:endParaRPr lang="ro-RO" altLang="ru-RU" sz="1100" b="1" dirty="0" smtClean="0">
              <a:solidFill>
                <a:srgbClr val="000000"/>
              </a:solidFill>
              <a:latin typeface="Arial" charset="0"/>
              <a:cs typeface="Arial" charset="0"/>
            </a:endParaRPr>
          </a:p>
        </p:txBody>
      </p:sp>
      <p:sp>
        <p:nvSpPr>
          <p:cNvPr id="2" name="Скругленный прямоугольник 1"/>
          <p:cNvSpPr/>
          <p:nvPr/>
        </p:nvSpPr>
        <p:spPr>
          <a:xfrm>
            <a:off x="287524" y="2431332"/>
            <a:ext cx="8568952"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51520" y="2520453"/>
            <a:ext cx="8938665" cy="3157788"/>
          </a:xfrm>
          <a:prstGeom prst="rect">
            <a:avLst/>
          </a:prstGeom>
          <a:noFill/>
        </p:spPr>
        <p:txBody>
          <a:bodyPr wrap="none" rtlCol="0">
            <a:spAutoFit/>
          </a:bodyPr>
          <a:lstStyle/>
          <a:p>
            <a:r>
              <a:rPr lang="en-US" sz="2400" b="1" u="sng" dirty="0">
                <a:latin typeface="Arial" panose="020B0604020202020204" pitchFamily="34" charset="0"/>
                <a:cs typeface="Arial" panose="020B0604020202020204" pitchFamily="34" charset="0"/>
              </a:rPr>
              <a:t>Abbreviation </a:t>
            </a:r>
            <a:r>
              <a:rPr lang="en-US" sz="2400" b="1" u="sng" dirty="0" smtClean="0">
                <a:latin typeface="Arial" panose="020B0604020202020204" pitchFamily="34" charset="0"/>
                <a:cs typeface="Arial" panose="020B0604020202020204" pitchFamily="34" charset="0"/>
              </a:rPr>
              <a:t>used:</a:t>
            </a:r>
          </a:p>
          <a:p>
            <a:pPr>
              <a:lnSpc>
                <a:spcPct val="80000"/>
              </a:lnSpc>
            </a:pPr>
            <a:endParaRPr lang="en-US" sz="2400" b="1" dirty="0">
              <a:latin typeface="Arial" panose="020B0604020202020204" pitchFamily="34" charset="0"/>
              <a:cs typeface="Arial" panose="020B0604020202020204" pitchFamily="34" charset="0"/>
            </a:endParaRPr>
          </a:p>
          <a:p>
            <a:r>
              <a:rPr lang="en-US" sz="2200" b="1" dirty="0" smtClean="0">
                <a:solidFill>
                  <a:srgbClr val="C00000"/>
                </a:solidFill>
                <a:latin typeface="Arial" panose="020B0604020202020204" pitchFamily="34" charset="0"/>
                <a:cs typeface="Arial" panose="020B0604020202020204" pitchFamily="34" charset="0"/>
              </a:rPr>
              <a:t>CARS	      </a:t>
            </a:r>
            <a:r>
              <a:rPr lang="en-US" sz="2200" b="1" dirty="0" smtClean="0">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C</a:t>
            </a:r>
            <a:r>
              <a:rPr lang="en-US" sz="2200" b="1" dirty="0" smtClean="0">
                <a:latin typeface="Arial" panose="020B0604020202020204" pitchFamily="34" charset="0"/>
                <a:cs typeface="Arial" panose="020B0604020202020204" pitchFamily="34" charset="0"/>
              </a:rPr>
              <a:t>oherent </a:t>
            </a:r>
            <a:r>
              <a:rPr lang="en-US" sz="2200" b="1" dirty="0" err="1" smtClean="0">
                <a:solidFill>
                  <a:srgbClr val="C00000"/>
                </a:solidFill>
                <a:latin typeface="Arial" panose="020B0604020202020204" pitchFamily="34" charset="0"/>
                <a:cs typeface="Arial" panose="020B0604020202020204" pitchFamily="34" charset="0"/>
              </a:rPr>
              <a:t>A</a:t>
            </a:r>
            <a:r>
              <a:rPr lang="en-US" sz="2200" b="1" dirty="0" err="1" smtClean="0">
                <a:latin typeface="Arial" panose="020B0604020202020204" pitchFamily="34" charset="0"/>
                <a:cs typeface="Arial" panose="020B0604020202020204" pitchFamily="34" charset="0"/>
              </a:rPr>
              <a:t>ntistokes</a:t>
            </a:r>
            <a:r>
              <a:rPr lang="en-US" sz="2200" b="1" dirty="0" smtClean="0">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R</a:t>
            </a:r>
            <a:r>
              <a:rPr lang="en-US" sz="2200" b="1" dirty="0" smtClean="0">
                <a:latin typeface="Arial" panose="020B0604020202020204" pitchFamily="34" charset="0"/>
                <a:cs typeface="Arial" panose="020B0604020202020204" pitchFamily="34" charset="0"/>
              </a:rPr>
              <a:t>aman </a:t>
            </a:r>
            <a:r>
              <a:rPr lang="en-US" sz="2200" b="1" dirty="0" smtClean="0">
                <a:solidFill>
                  <a:srgbClr val="C00000"/>
                </a:solidFill>
                <a:latin typeface="Arial" panose="020B0604020202020204" pitchFamily="34" charset="0"/>
                <a:cs typeface="Arial" panose="020B0604020202020204" pitchFamily="34" charset="0"/>
              </a:rPr>
              <a:t>S</a:t>
            </a:r>
            <a:r>
              <a:rPr lang="en-US" sz="2200" b="1" dirty="0" smtClean="0">
                <a:latin typeface="Arial" panose="020B0604020202020204" pitchFamily="34" charset="0"/>
                <a:cs typeface="Arial" panose="020B0604020202020204" pitchFamily="34" charset="0"/>
              </a:rPr>
              <a:t>cattering</a:t>
            </a:r>
          </a:p>
          <a:p>
            <a:pPr>
              <a:tabLst>
                <a:tab pos="714375" algn="l"/>
                <a:tab pos="898525" algn="l"/>
                <a:tab pos="1074738" algn="l"/>
                <a:tab pos="1163638" algn="l"/>
                <a:tab pos="1435100" algn="l"/>
              </a:tabLst>
            </a:pPr>
            <a:r>
              <a:rPr lang="en-US" sz="2200" b="1" dirty="0">
                <a:solidFill>
                  <a:srgbClr val="C00000"/>
                </a:solidFill>
                <a:latin typeface="Arial" panose="020B0604020202020204" pitchFamily="34" charset="0"/>
                <a:cs typeface="Arial" panose="020B0604020202020204" pitchFamily="34" charset="0"/>
              </a:rPr>
              <a:t>SERS</a:t>
            </a:r>
            <a:r>
              <a:rPr lang="en-US" sz="2200" b="1" dirty="0">
                <a:latin typeface="Arial" panose="020B0604020202020204" pitchFamily="34" charset="0"/>
                <a:cs typeface="Arial" panose="020B0604020202020204" pitchFamily="34" charset="0"/>
              </a:rPr>
              <a:t>	      – 	</a:t>
            </a:r>
            <a:r>
              <a:rPr lang="en-US" sz="2200" b="1" dirty="0">
                <a:solidFill>
                  <a:srgbClr val="C00000"/>
                </a:solidFill>
                <a:latin typeface="Arial" panose="020B0604020202020204" pitchFamily="34" charset="0"/>
                <a:cs typeface="Arial" panose="020B0604020202020204" pitchFamily="34" charset="0"/>
              </a:rPr>
              <a:t>S</a:t>
            </a:r>
            <a:r>
              <a:rPr lang="en-US" sz="2200" b="1" dirty="0">
                <a:latin typeface="Arial" panose="020B0604020202020204" pitchFamily="34" charset="0"/>
                <a:cs typeface="Arial" panose="020B0604020202020204" pitchFamily="34" charset="0"/>
              </a:rPr>
              <a:t>urface </a:t>
            </a:r>
            <a:r>
              <a:rPr lang="en-US" sz="2200" b="1" dirty="0">
                <a:solidFill>
                  <a:srgbClr val="C00000"/>
                </a:solidFill>
                <a:latin typeface="Arial" panose="020B0604020202020204" pitchFamily="34" charset="0"/>
                <a:cs typeface="Arial" panose="020B0604020202020204" pitchFamily="34" charset="0"/>
              </a:rPr>
              <a:t>E</a:t>
            </a:r>
            <a:r>
              <a:rPr lang="en-US" sz="2200" b="1" dirty="0">
                <a:latin typeface="Arial" panose="020B0604020202020204" pitchFamily="34" charset="0"/>
                <a:cs typeface="Arial" panose="020B0604020202020204" pitchFamily="34" charset="0"/>
              </a:rPr>
              <a:t>nhanced </a:t>
            </a:r>
            <a:r>
              <a:rPr lang="en-US" sz="2200" b="1" dirty="0">
                <a:solidFill>
                  <a:srgbClr val="C00000"/>
                </a:solidFill>
                <a:latin typeface="Arial" panose="020B0604020202020204" pitchFamily="34" charset="0"/>
                <a:cs typeface="Arial" panose="020B0604020202020204" pitchFamily="34" charset="0"/>
              </a:rPr>
              <a:t>R</a:t>
            </a:r>
            <a:r>
              <a:rPr lang="en-US" sz="2200" b="1" dirty="0">
                <a:latin typeface="Arial" panose="020B0604020202020204" pitchFamily="34" charset="0"/>
                <a:cs typeface="Arial" panose="020B0604020202020204" pitchFamily="34" charset="0"/>
              </a:rPr>
              <a:t>aman </a:t>
            </a:r>
            <a:r>
              <a:rPr lang="en-US" sz="2200" b="1" dirty="0">
                <a:solidFill>
                  <a:srgbClr val="C00000"/>
                </a:solidFill>
                <a:latin typeface="Arial" panose="020B0604020202020204" pitchFamily="34" charset="0"/>
                <a:cs typeface="Arial" panose="020B0604020202020204" pitchFamily="34" charset="0"/>
              </a:rPr>
              <a:t>S</a:t>
            </a:r>
            <a:r>
              <a:rPr lang="en-US" sz="2200" b="1" dirty="0">
                <a:latin typeface="Arial" panose="020B0604020202020204" pitchFamily="34" charset="0"/>
                <a:cs typeface="Arial" panose="020B0604020202020204" pitchFamily="34" charset="0"/>
              </a:rPr>
              <a:t>cattering</a:t>
            </a:r>
          </a:p>
          <a:p>
            <a:pPr>
              <a:tabLst>
                <a:tab pos="714375" algn="l"/>
                <a:tab pos="898525" algn="l"/>
                <a:tab pos="1074738" algn="l"/>
                <a:tab pos="1163638" algn="l"/>
                <a:tab pos="1435100" algn="l"/>
              </a:tabLst>
            </a:pPr>
            <a:r>
              <a:rPr lang="en-US" sz="2200" b="1" u="sng" dirty="0">
                <a:solidFill>
                  <a:srgbClr val="C00000"/>
                </a:solidFill>
                <a:latin typeface="Arial" panose="020B0604020202020204" pitchFamily="34" charset="0"/>
                <a:cs typeface="Arial" panose="020B0604020202020204" pitchFamily="34" charset="0"/>
              </a:rPr>
              <a:t>SECARS</a:t>
            </a:r>
            <a:r>
              <a:rPr lang="en-US" sz="2200" b="1" dirty="0">
                <a:latin typeface="Arial" panose="020B0604020202020204" pitchFamily="34" charset="0"/>
                <a:cs typeface="Arial" panose="020B0604020202020204" pitchFamily="34" charset="0"/>
              </a:rPr>
              <a:t>   – 	</a:t>
            </a:r>
            <a:r>
              <a:rPr lang="en-US" sz="2200" b="1" dirty="0">
                <a:solidFill>
                  <a:srgbClr val="C00000"/>
                </a:solidFill>
                <a:latin typeface="Arial" panose="020B0604020202020204" pitchFamily="34" charset="0"/>
                <a:cs typeface="Arial" panose="020B0604020202020204" pitchFamily="34" charset="0"/>
              </a:rPr>
              <a:t>S</a:t>
            </a:r>
            <a:r>
              <a:rPr lang="en-US" sz="2200" b="1" dirty="0">
                <a:latin typeface="Arial" panose="020B0604020202020204" pitchFamily="34" charset="0"/>
                <a:cs typeface="Arial" panose="020B0604020202020204" pitchFamily="34" charset="0"/>
              </a:rPr>
              <a:t>urface </a:t>
            </a:r>
            <a:r>
              <a:rPr lang="en-US" sz="2200" b="1" dirty="0">
                <a:solidFill>
                  <a:srgbClr val="C00000"/>
                </a:solidFill>
                <a:latin typeface="Arial" panose="020B0604020202020204" pitchFamily="34" charset="0"/>
                <a:cs typeface="Arial" panose="020B0604020202020204" pitchFamily="34" charset="0"/>
              </a:rPr>
              <a:t>E</a:t>
            </a:r>
            <a:r>
              <a:rPr lang="en-US" sz="2200" b="1" dirty="0">
                <a:latin typeface="Arial" panose="020B0604020202020204" pitchFamily="34" charset="0"/>
                <a:cs typeface="Arial" panose="020B0604020202020204" pitchFamily="34" charset="0"/>
              </a:rPr>
              <a:t>nhanced </a:t>
            </a:r>
            <a:r>
              <a:rPr lang="en-US" sz="2200" b="1" dirty="0" smtClean="0">
                <a:solidFill>
                  <a:srgbClr val="C00000"/>
                </a:solidFill>
                <a:latin typeface="Arial" panose="020B0604020202020204" pitchFamily="34" charset="0"/>
                <a:cs typeface="Arial" panose="020B0604020202020204" pitchFamily="34" charset="0"/>
              </a:rPr>
              <a:t>CARS </a:t>
            </a:r>
            <a:r>
              <a:rPr lang="en-US" b="1" dirty="0" smtClean="0">
                <a:solidFill>
                  <a:srgbClr val="C00000"/>
                </a:solidFill>
                <a:latin typeface="Arial" panose="020B0604020202020204" pitchFamily="34" charset="0"/>
                <a:cs typeface="Arial" panose="020B0604020202020204" pitchFamily="34" charset="0"/>
              </a:rPr>
              <a:t>(in the focus of the new project)</a:t>
            </a:r>
            <a:endParaRPr lang="en-US" b="1" dirty="0">
              <a:solidFill>
                <a:srgbClr val="C00000"/>
              </a:solidFill>
              <a:latin typeface="Arial" panose="020B0604020202020204" pitchFamily="34" charset="0"/>
              <a:cs typeface="Arial" panose="020B0604020202020204" pitchFamily="34" charset="0"/>
            </a:endParaRPr>
          </a:p>
          <a:p>
            <a:pPr>
              <a:tabLst>
                <a:tab pos="714375" algn="l"/>
                <a:tab pos="898525" algn="l"/>
                <a:tab pos="1074738" algn="l"/>
                <a:tab pos="1163638" algn="l"/>
                <a:tab pos="1435100" algn="l"/>
              </a:tabLst>
            </a:pPr>
            <a:r>
              <a:rPr lang="en-US" sz="2200" b="1" dirty="0" smtClean="0">
                <a:solidFill>
                  <a:srgbClr val="C00000"/>
                </a:solidFill>
                <a:latin typeface="Arial" panose="020B0604020202020204" pitchFamily="34" charset="0"/>
                <a:cs typeface="Arial" panose="020B0604020202020204" pitchFamily="34" charset="0"/>
              </a:rPr>
              <a:t>SONICC	   </a:t>
            </a:r>
            <a:r>
              <a:rPr lang="en-US" sz="2200" b="1" dirty="0" smtClean="0">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	S</a:t>
            </a:r>
            <a:r>
              <a:rPr lang="en-US" sz="2200" b="1" dirty="0" smtClean="0">
                <a:latin typeface="Arial" panose="020B0604020202020204" pitchFamily="34" charset="0"/>
                <a:cs typeface="Arial" panose="020B0604020202020204" pitchFamily="34" charset="0"/>
              </a:rPr>
              <a:t>econd </a:t>
            </a:r>
            <a:r>
              <a:rPr lang="en-US" sz="2200" b="1" dirty="0" smtClean="0">
                <a:solidFill>
                  <a:srgbClr val="C00000"/>
                </a:solidFill>
                <a:latin typeface="Arial" panose="020B0604020202020204" pitchFamily="34" charset="0"/>
                <a:cs typeface="Arial" panose="020B0604020202020204" pitchFamily="34" charset="0"/>
              </a:rPr>
              <a:t>O</a:t>
            </a:r>
            <a:r>
              <a:rPr lang="en-US" sz="2200" b="1" dirty="0" smtClean="0">
                <a:latin typeface="Arial" panose="020B0604020202020204" pitchFamily="34" charset="0"/>
                <a:cs typeface="Arial" panose="020B0604020202020204" pitchFamily="34" charset="0"/>
              </a:rPr>
              <a:t>rder </a:t>
            </a:r>
            <a:r>
              <a:rPr lang="en-US" sz="2200" b="1" dirty="0" smtClean="0">
                <a:solidFill>
                  <a:srgbClr val="C00000"/>
                </a:solidFill>
                <a:latin typeface="Arial" panose="020B0604020202020204" pitchFamily="34" charset="0"/>
                <a:cs typeface="Arial" panose="020B0604020202020204" pitchFamily="34" charset="0"/>
              </a:rPr>
              <a:t>N</a:t>
            </a:r>
            <a:r>
              <a:rPr lang="en-US" sz="2200" b="1" dirty="0" smtClean="0">
                <a:latin typeface="Arial" panose="020B0604020202020204" pitchFamily="34" charset="0"/>
                <a:cs typeface="Arial" panose="020B0604020202020204" pitchFamily="34" charset="0"/>
              </a:rPr>
              <a:t>onlinear </a:t>
            </a:r>
            <a:r>
              <a:rPr lang="en-US" sz="2200" b="1" dirty="0" smtClean="0">
                <a:solidFill>
                  <a:srgbClr val="C00000"/>
                </a:solidFill>
                <a:latin typeface="Arial" panose="020B0604020202020204" pitchFamily="34" charset="0"/>
                <a:cs typeface="Arial" panose="020B0604020202020204" pitchFamily="34" charset="0"/>
              </a:rPr>
              <a:t>I</a:t>
            </a:r>
            <a:r>
              <a:rPr lang="en-US" sz="2200" b="1" dirty="0" smtClean="0">
                <a:latin typeface="Arial" panose="020B0604020202020204" pitchFamily="34" charset="0"/>
                <a:cs typeface="Arial" panose="020B0604020202020204" pitchFamily="34" charset="0"/>
              </a:rPr>
              <a:t>maging of </a:t>
            </a:r>
            <a:r>
              <a:rPr lang="en-US" sz="2200" b="1" dirty="0" smtClean="0">
                <a:solidFill>
                  <a:srgbClr val="C00000"/>
                </a:solidFill>
                <a:latin typeface="Arial" panose="020B0604020202020204" pitchFamily="34" charset="0"/>
                <a:cs typeface="Arial" panose="020B0604020202020204" pitchFamily="34" charset="0"/>
              </a:rPr>
              <a:t>C</a:t>
            </a:r>
            <a:r>
              <a:rPr lang="en-US" sz="2200" b="1" dirty="0" smtClean="0">
                <a:latin typeface="Arial" panose="020B0604020202020204" pitchFamily="34" charset="0"/>
                <a:cs typeface="Arial" panose="020B0604020202020204" pitchFamily="34" charset="0"/>
              </a:rPr>
              <a:t>hiral </a:t>
            </a:r>
            <a:r>
              <a:rPr lang="en-US" sz="2200" b="1" dirty="0" smtClean="0">
                <a:solidFill>
                  <a:srgbClr val="C00000"/>
                </a:solidFill>
                <a:latin typeface="Arial" panose="020B0604020202020204" pitchFamily="34" charset="0"/>
                <a:cs typeface="Arial" panose="020B0604020202020204" pitchFamily="34" charset="0"/>
              </a:rPr>
              <a:t>C</a:t>
            </a:r>
            <a:r>
              <a:rPr lang="en-US" sz="2200" b="1" dirty="0" smtClean="0">
                <a:latin typeface="Arial" panose="020B0604020202020204" pitchFamily="34" charset="0"/>
                <a:cs typeface="Arial" panose="020B0604020202020204" pitchFamily="34" charset="0"/>
              </a:rPr>
              <a:t>rystals</a:t>
            </a:r>
            <a:r>
              <a:rPr lang="en-US" sz="2200" b="1" dirty="0" smtClean="0">
                <a:solidFill>
                  <a:srgbClr val="C00000"/>
                </a:solidFill>
                <a:latin typeface="Arial" panose="020B0604020202020204" pitchFamily="34" charset="0"/>
                <a:cs typeface="Arial" panose="020B0604020202020204" pitchFamily="34" charset="0"/>
              </a:rPr>
              <a:t> </a:t>
            </a:r>
          </a:p>
          <a:p>
            <a:r>
              <a:rPr lang="en-US" sz="2200" b="1" dirty="0" smtClean="0">
                <a:solidFill>
                  <a:srgbClr val="C00000"/>
                </a:solidFill>
                <a:latin typeface="Arial" panose="020B0604020202020204" pitchFamily="34" charset="0"/>
                <a:cs typeface="Arial" panose="020B0604020202020204" pitchFamily="34" charset="0"/>
              </a:rPr>
              <a:t>TERS	      </a:t>
            </a:r>
            <a:r>
              <a:rPr lang="en-US" sz="2200" b="1" dirty="0" smtClean="0">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T</a:t>
            </a:r>
            <a:r>
              <a:rPr lang="en-US" sz="2200" b="1" dirty="0" smtClean="0">
                <a:latin typeface="Arial" panose="020B0604020202020204" pitchFamily="34" charset="0"/>
                <a:cs typeface="Arial" panose="020B0604020202020204" pitchFamily="34" charset="0"/>
              </a:rPr>
              <a:t>ip </a:t>
            </a:r>
            <a:r>
              <a:rPr lang="en-US" sz="2200" b="1" dirty="0" smtClean="0">
                <a:solidFill>
                  <a:srgbClr val="C00000"/>
                </a:solidFill>
                <a:latin typeface="Arial" panose="020B0604020202020204" pitchFamily="34" charset="0"/>
                <a:cs typeface="Arial" panose="020B0604020202020204" pitchFamily="34" charset="0"/>
              </a:rPr>
              <a:t>E</a:t>
            </a:r>
            <a:r>
              <a:rPr lang="en-US" sz="2200" b="1" dirty="0" smtClean="0">
                <a:latin typeface="Arial" panose="020B0604020202020204" pitchFamily="34" charset="0"/>
                <a:cs typeface="Arial" panose="020B0604020202020204" pitchFamily="34" charset="0"/>
              </a:rPr>
              <a:t>nhanced </a:t>
            </a:r>
            <a:r>
              <a:rPr lang="en-US" sz="2200" b="1" dirty="0" smtClean="0">
                <a:solidFill>
                  <a:srgbClr val="C00000"/>
                </a:solidFill>
                <a:latin typeface="Arial" panose="020B0604020202020204" pitchFamily="34" charset="0"/>
                <a:cs typeface="Arial" panose="020B0604020202020204" pitchFamily="34" charset="0"/>
              </a:rPr>
              <a:t>R</a:t>
            </a:r>
            <a:r>
              <a:rPr lang="en-US" sz="2200" b="1" dirty="0" smtClean="0">
                <a:latin typeface="Arial" panose="020B0604020202020204" pitchFamily="34" charset="0"/>
                <a:cs typeface="Arial" panose="020B0604020202020204" pitchFamily="34" charset="0"/>
              </a:rPr>
              <a:t>aman </a:t>
            </a:r>
            <a:r>
              <a:rPr lang="en-US" sz="2200" b="1" dirty="0" smtClean="0">
                <a:solidFill>
                  <a:srgbClr val="C00000"/>
                </a:solidFill>
                <a:latin typeface="Arial" panose="020B0604020202020204" pitchFamily="34" charset="0"/>
                <a:cs typeface="Arial" panose="020B0604020202020204" pitchFamily="34" charset="0"/>
              </a:rPr>
              <a:t>S</a:t>
            </a:r>
            <a:r>
              <a:rPr lang="en-US" sz="2200" b="1" dirty="0" smtClean="0">
                <a:latin typeface="Arial" panose="020B0604020202020204" pitchFamily="34" charset="0"/>
                <a:cs typeface="Arial" panose="020B0604020202020204" pitchFamily="34" charset="0"/>
              </a:rPr>
              <a:t>cattering</a:t>
            </a:r>
          </a:p>
          <a:p>
            <a:r>
              <a:rPr lang="en-US" sz="2200" b="1" dirty="0" smtClean="0">
                <a:solidFill>
                  <a:srgbClr val="C00000"/>
                </a:solidFill>
                <a:latin typeface="Arial" panose="020B0604020202020204" pitchFamily="34" charset="0"/>
                <a:cs typeface="Arial" panose="020B0604020202020204" pitchFamily="34" charset="0"/>
              </a:rPr>
              <a:t>UCL	      </a:t>
            </a:r>
            <a:r>
              <a:rPr lang="en-US" sz="2200" b="1" dirty="0" smtClean="0">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U</a:t>
            </a:r>
            <a:r>
              <a:rPr lang="en-US" sz="2200" b="1" dirty="0" smtClean="0">
                <a:latin typeface="Arial" panose="020B0604020202020204" pitchFamily="34" charset="0"/>
                <a:cs typeface="Arial" panose="020B0604020202020204" pitchFamily="34" charset="0"/>
              </a:rPr>
              <a:t>p-</a:t>
            </a:r>
            <a:r>
              <a:rPr lang="en-US" sz="2200" b="1" dirty="0" smtClean="0">
                <a:solidFill>
                  <a:srgbClr val="C00000"/>
                </a:solidFill>
                <a:latin typeface="Arial" panose="020B0604020202020204" pitchFamily="34" charset="0"/>
                <a:cs typeface="Arial" panose="020B0604020202020204" pitchFamily="34" charset="0"/>
              </a:rPr>
              <a:t>C</a:t>
            </a:r>
            <a:r>
              <a:rPr lang="en-US" sz="2200" b="1" dirty="0" smtClean="0">
                <a:latin typeface="Arial" panose="020B0604020202020204" pitchFamily="34" charset="0"/>
                <a:cs typeface="Arial" panose="020B0604020202020204" pitchFamily="34" charset="0"/>
              </a:rPr>
              <a:t>onversion </a:t>
            </a:r>
            <a:r>
              <a:rPr lang="en-US" sz="2200" b="1" dirty="0" smtClean="0">
                <a:solidFill>
                  <a:srgbClr val="C00000"/>
                </a:solidFill>
                <a:latin typeface="Arial" panose="020B0604020202020204" pitchFamily="34" charset="0"/>
                <a:cs typeface="Arial" panose="020B0604020202020204" pitchFamily="34" charset="0"/>
              </a:rPr>
              <a:t>L</a:t>
            </a:r>
            <a:r>
              <a:rPr lang="en-US" sz="2200" b="1" dirty="0" smtClean="0">
                <a:latin typeface="Arial" panose="020B0604020202020204" pitchFamily="34" charset="0"/>
                <a:cs typeface="Arial" panose="020B0604020202020204" pitchFamily="34" charset="0"/>
              </a:rPr>
              <a:t>uminescence</a:t>
            </a:r>
          </a:p>
          <a:p>
            <a:r>
              <a:rPr lang="en-US" sz="2200" b="1" dirty="0" smtClean="0">
                <a:solidFill>
                  <a:srgbClr val="C00000"/>
                </a:solidFill>
                <a:latin typeface="Arial" panose="020B0604020202020204" pitchFamily="34" charset="0"/>
                <a:cs typeface="Arial" panose="020B0604020202020204" pitchFamily="34" charset="0"/>
              </a:rPr>
              <a:t>PL</a:t>
            </a:r>
            <a:r>
              <a:rPr lang="en-US" sz="2200" b="1" dirty="0" smtClean="0">
                <a:latin typeface="Arial" panose="020B0604020202020204" pitchFamily="34" charset="0"/>
                <a:cs typeface="Arial" panose="020B0604020202020204" pitchFamily="34" charset="0"/>
              </a:rPr>
              <a:t> 	      – 	</a:t>
            </a:r>
            <a:r>
              <a:rPr lang="en-US" sz="2200" b="1" dirty="0" smtClean="0">
                <a:solidFill>
                  <a:srgbClr val="C00000"/>
                </a:solidFill>
                <a:latin typeface="Arial" panose="020B0604020202020204" pitchFamily="34" charset="0"/>
                <a:cs typeface="Arial" panose="020B0604020202020204" pitchFamily="34" charset="0"/>
              </a:rPr>
              <a:t>P</a:t>
            </a:r>
            <a:r>
              <a:rPr lang="en-US" sz="2200" b="1" dirty="0" smtClean="0">
                <a:latin typeface="Arial" panose="020B0604020202020204" pitchFamily="34" charset="0"/>
                <a:cs typeface="Arial" panose="020B0604020202020204" pitchFamily="34" charset="0"/>
              </a:rPr>
              <a:t>hoto</a:t>
            </a:r>
            <a:r>
              <a:rPr lang="en-US" sz="2200" b="1" dirty="0" smtClean="0">
                <a:solidFill>
                  <a:srgbClr val="C00000"/>
                </a:solidFill>
                <a:latin typeface="Arial" panose="020B0604020202020204" pitchFamily="34" charset="0"/>
                <a:cs typeface="Arial" panose="020B0604020202020204" pitchFamily="34" charset="0"/>
              </a:rPr>
              <a:t>l</a:t>
            </a:r>
            <a:r>
              <a:rPr lang="en-US" sz="2200" b="1" dirty="0" smtClean="0">
                <a:latin typeface="Arial" panose="020B0604020202020204" pitchFamily="34" charset="0"/>
                <a:cs typeface="Arial" panose="020B0604020202020204" pitchFamily="34" charset="0"/>
              </a:rPr>
              <a:t>uminescence</a:t>
            </a:r>
            <a:endParaRPr lang="ru-RU" sz="2400" b="1" dirty="0">
              <a:latin typeface="Arial" panose="020B0604020202020204" pitchFamily="34" charset="0"/>
              <a:cs typeface="Arial" panose="020B0604020202020204" pitchFamily="34" charset="0"/>
            </a:endParaRPr>
          </a:p>
        </p:txBody>
      </p:sp>
      <p:sp>
        <p:nvSpPr>
          <p:cNvPr id="6" name="TextBox 5"/>
          <p:cNvSpPr txBox="1"/>
          <p:nvPr/>
        </p:nvSpPr>
        <p:spPr>
          <a:xfrm>
            <a:off x="2771800" y="5805264"/>
            <a:ext cx="6127613" cy="923330"/>
          </a:xfrm>
          <a:prstGeom prst="rect">
            <a:avLst/>
          </a:prstGeom>
          <a:noFill/>
        </p:spPr>
        <p:txBody>
          <a:bodyPr wrap="square" rtlCol="0">
            <a:spAutoFit/>
          </a:bodyPr>
          <a:lstStyle/>
          <a:p>
            <a:r>
              <a:rPr lang="en-US" b="1" dirty="0">
                <a:solidFill>
                  <a:schemeClr val="tx1">
                    <a:lumMod val="50000"/>
                  </a:schemeClr>
                </a:solidFill>
                <a:latin typeface="Arial" panose="020B0604020202020204" pitchFamily="34" charset="0"/>
                <a:cs typeface="Arial" panose="020B0604020202020204" pitchFamily="34" charset="0"/>
              </a:rPr>
              <a:t>(detailed information </a:t>
            </a:r>
            <a:r>
              <a:rPr lang="en-US" b="1" dirty="0" smtClean="0">
                <a:solidFill>
                  <a:schemeClr val="tx1">
                    <a:lumMod val="50000"/>
                  </a:schemeClr>
                </a:solidFill>
                <a:latin typeface="Arial" panose="020B0604020202020204" pitchFamily="34" charset="0"/>
                <a:cs typeface="Arial" panose="020B0604020202020204" pitchFamily="34" charset="0"/>
              </a:rPr>
              <a:t>on the report is </a:t>
            </a:r>
            <a:r>
              <a:rPr lang="en-US" b="1" dirty="0">
                <a:solidFill>
                  <a:schemeClr val="tx1">
                    <a:lumMod val="50000"/>
                  </a:schemeClr>
                </a:solidFill>
                <a:latin typeface="Arial" panose="020B0604020202020204" pitchFamily="34" charset="0"/>
                <a:cs typeface="Arial" panose="020B0604020202020204" pitchFamily="34" charset="0"/>
              </a:rPr>
              <a:t>available at the JINR </a:t>
            </a:r>
            <a:r>
              <a:rPr lang="en-US" b="1" dirty="0" smtClean="0">
                <a:solidFill>
                  <a:schemeClr val="tx1">
                    <a:lumMod val="50000"/>
                  </a:schemeClr>
                </a:solidFill>
                <a:latin typeface="Arial" panose="020B0604020202020204" pitchFamily="34" charset="0"/>
                <a:cs typeface="Arial" panose="020B0604020202020204" pitchFamily="34" charset="0"/>
              </a:rPr>
              <a:t>web-site</a:t>
            </a:r>
            <a:r>
              <a:rPr lang="en-US" b="1" dirty="0">
                <a:solidFill>
                  <a:schemeClr val="tx1">
                    <a:lumMod val="50000"/>
                  </a:schemeClr>
                </a:solidFill>
                <a:latin typeface="Arial" panose="020B0604020202020204" pitchFamily="34" charset="0"/>
                <a:cs typeface="Arial" panose="020B0604020202020204" pitchFamily="34" charset="0"/>
              </a:rPr>
              <a:t>: http://indico.jinr.ru/)</a:t>
            </a:r>
          </a:p>
          <a:p>
            <a:endParaRPr lang="ru-RU" dirty="0"/>
          </a:p>
        </p:txBody>
      </p:sp>
      <p:sp>
        <p:nvSpPr>
          <p:cNvPr id="7" name="Скругленный прямоугольник 6"/>
          <p:cNvSpPr/>
          <p:nvPr/>
        </p:nvSpPr>
        <p:spPr>
          <a:xfrm>
            <a:off x="323528" y="5661248"/>
            <a:ext cx="8568952"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9837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9083" y="-20464"/>
            <a:ext cx="9180513" cy="661023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3" name="Скругленный прямоугольник 2"/>
          <p:cNvSpPr/>
          <p:nvPr/>
        </p:nvSpPr>
        <p:spPr>
          <a:xfrm>
            <a:off x="148167" y="1189011"/>
            <a:ext cx="2016125" cy="16557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 name="TextBox 8"/>
          <p:cNvSpPr txBox="1"/>
          <p:nvPr/>
        </p:nvSpPr>
        <p:spPr>
          <a:xfrm>
            <a:off x="683080" y="796409"/>
            <a:ext cx="1043876" cy="369332"/>
          </a:xfrm>
          <a:prstGeom prst="rect">
            <a:avLst/>
          </a:prstGeom>
          <a:solidFill>
            <a:schemeClr val="accent1">
              <a:lumMod val="20000"/>
              <a:lumOff val="80000"/>
            </a:schemeClr>
          </a:solidFill>
        </p:spPr>
        <p:txBody>
          <a:bodyPr wrap="none">
            <a:spAutoFit/>
          </a:bodyPr>
          <a:lstStyle/>
          <a:p>
            <a:pPr>
              <a:defRPr/>
            </a:pPr>
            <a:r>
              <a:rPr lang="en-US" b="1" dirty="0" smtClean="0">
                <a:solidFill>
                  <a:prstClr val="black"/>
                </a:solidFill>
                <a:cs typeface="Arial" pitchFamily="34" charset="0"/>
              </a:rPr>
              <a:t>RAMAN</a:t>
            </a:r>
            <a:endParaRPr lang="ru-RU" b="1" dirty="0">
              <a:solidFill>
                <a:prstClr val="black"/>
              </a:solidFill>
              <a:cs typeface="Arial" pitchFamily="34" charset="0"/>
            </a:endParaRPr>
          </a:p>
        </p:txBody>
      </p:sp>
      <p:sp>
        <p:nvSpPr>
          <p:cNvPr id="10" name="Скругленный прямоугольник 9"/>
          <p:cNvSpPr/>
          <p:nvPr/>
        </p:nvSpPr>
        <p:spPr>
          <a:xfrm>
            <a:off x="2606675" y="1165741"/>
            <a:ext cx="3029517" cy="161476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1" name="Скругленный прямоугольник 10"/>
          <p:cNvSpPr/>
          <p:nvPr/>
        </p:nvSpPr>
        <p:spPr>
          <a:xfrm>
            <a:off x="129983" y="-27384"/>
            <a:ext cx="8834505" cy="647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defRPr/>
            </a:pPr>
            <a:r>
              <a:rPr lang="en-US" sz="2800" b="1" dirty="0">
                <a:solidFill>
                  <a:srgbClr val="333399">
                    <a:lumMod val="50000"/>
                  </a:srgbClr>
                </a:solidFill>
                <a:cs typeface="Arial" panose="020B0604020202020204" pitchFamily="34" charset="0"/>
              </a:rPr>
              <a:t>Upgraded and </a:t>
            </a:r>
            <a:r>
              <a:rPr lang="en-US" sz="2800" b="1" dirty="0" smtClean="0">
                <a:solidFill>
                  <a:srgbClr val="333399">
                    <a:lumMod val="50000"/>
                  </a:srgbClr>
                </a:solidFill>
                <a:cs typeface="Arial" panose="020B0604020202020204" pitchFamily="34" charset="0"/>
              </a:rPr>
              <a:t>modified </a:t>
            </a:r>
            <a:r>
              <a:rPr lang="en-US" sz="2800" b="1" dirty="0">
                <a:solidFill>
                  <a:srgbClr val="333399">
                    <a:lumMod val="50000"/>
                  </a:srgbClr>
                </a:solidFill>
                <a:cs typeface="Arial" panose="020B0604020202020204" pitchFamily="34" charset="0"/>
              </a:rPr>
              <a:t>optical </a:t>
            </a:r>
            <a:r>
              <a:rPr lang="en-US" sz="2800" b="1" dirty="0" smtClean="0">
                <a:solidFill>
                  <a:srgbClr val="333399">
                    <a:lumMod val="50000"/>
                  </a:srgbClr>
                </a:solidFill>
                <a:cs typeface="Arial" panose="020B0604020202020204" pitchFamily="34" charset="0"/>
              </a:rPr>
              <a:t>platform (2015)</a:t>
            </a:r>
            <a:endParaRPr lang="en-US" sz="2800" b="1" dirty="0">
              <a:solidFill>
                <a:srgbClr val="800000"/>
              </a:solidFill>
              <a:cs typeface="Arial" panose="020B0604020202020204" pitchFamily="34" charset="0"/>
            </a:endParaRPr>
          </a:p>
        </p:txBody>
      </p:sp>
      <p:pic>
        <p:nvPicPr>
          <p:cNvPr id="160776" name="Picture 2" descr="http://upload.wikimedia.org/wikipedia/commons/thumb/b/b8/CARS_diagram.png/250px-CARS_diagram.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521" y="981075"/>
            <a:ext cx="2568575" cy="16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18859" y="724634"/>
            <a:ext cx="914033" cy="400110"/>
          </a:xfrm>
          <a:prstGeom prst="rect">
            <a:avLst/>
          </a:prstGeom>
          <a:solidFill>
            <a:schemeClr val="accent1">
              <a:lumMod val="20000"/>
              <a:lumOff val="80000"/>
            </a:schemeClr>
          </a:solidFill>
        </p:spPr>
        <p:txBody>
          <a:bodyPr wrap="none">
            <a:spAutoFit/>
          </a:bodyPr>
          <a:lstStyle/>
          <a:p>
            <a:pPr>
              <a:defRPr/>
            </a:pPr>
            <a:r>
              <a:rPr lang="en-US" sz="2000" b="1" dirty="0" smtClean="0">
                <a:solidFill>
                  <a:prstClr val="black"/>
                </a:solidFill>
                <a:cs typeface="Arial" pitchFamily="34" charset="0"/>
              </a:rPr>
              <a:t>CARS</a:t>
            </a:r>
            <a:endParaRPr lang="ru-RU" sz="2000" b="1" dirty="0">
              <a:solidFill>
                <a:prstClr val="black"/>
              </a:solidFill>
              <a:cs typeface="Arial" pitchFamily="34" charset="0"/>
            </a:endParaRPr>
          </a:p>
        </p:txBody>
      </p:sp>
      <p:sp>
        <p:nvSpPr>
          <p:cNvPr id="21" name="Скругленный прямоугольник 20"/>
          <p:cNvSpPr/>
          <p:nvPr/>
        </p:nvSpPr>
        <p:spPr>
          <a:xfrm>
            <a:off x="129984" y="3057784"/>
            <a:ext cx="2016125" cy="15953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32" name="Стрелка вниз 31"/>
          <p:cNvSpPr/>
          <p:nvPr/>
        </p:nvSpPr>
        <p:spPr>
          <a:xfrm rot="10800000">
            <a:off x="3749675" y="2798763"/>
            <a:ext cx="230188" cy="633412"/>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2" name="Скругленный прямоугольник 41"/>
          <p:cNvSpPr/>
          <p:nvPr/>
        </p:nvSpPr>
        <p:spPr>
          <a:xfrm>
            <a:off x="151755" y="4869160"/>
            <a:ext cx="1971973" cy="16355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b="1" dirty="0">
              <a:solidFill>
                <a:prstClr val="black"/>
              </a:solidFill>
              <a:cs typeface="Arial" pitchFamily="34" charset="0"/>
            </a:endParaRPr>
          </a:p>
        </p:txBody>
      </p:sp>
      <p:sp>
        <p:nvSpPr>
          <p:cNvPr id="160792" name="AutoShape 6"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63500" y="-801688"/>
            <a:ext cx="144780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000000"/>
              </a:solidFill>
            </a:endParaRPr>
          </a:p>
        </p:txBody>
      </p:sp>
      <p:sp>
        <p:nvSpPr>
          <p:cNvPr id="160793" name="TextBox 35"/>
          <p:cNvSpPr txBox="1">
            <a:spLocks noChangeArrowheads="1"/>
          </p:cNvSpPr>
          <p:nvPr/>
        </p:nvSpPr>
        <p:spPr bwMode="auto">
          <a:xfrm>
            <a:off x="215899" y="3113210"/>
            <a:ext cx="1838739" cy="437043"/>
          </a:xfrm>
          <a:prstGeom prst="rect">
            <a:avLst/>
          </a:prstGeom>
          <a:solidFill>
            <a:schemeClr val="bg1"/>
          </a:solidFill>
          <a:ln w="9525">
            <a:no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Font typeface="Arial" charset="0"/>
              <a:buNone/>
            </a:pPr>
            <a:r>
              <a:rPr lang="en-US" sz="1400" b="1" dirty="0" smtClean="0">
                <a:solidFill>
                  <a:srgbClr val="254061"/>
                </a:solidFill>
                <a:latin typeface="Arial" pitchFamily="34" charset="0"/>
                <a:cs typeface="Arial" pitchFamily="34" charset="0"/>
              </a:rPr>
              <a:t>Transmitted and reflected channels</a:t>
            </a:r>
            <a:endParaRPr lang="ru-RU" sz="1400" b="1" dirty="0">
              <a:solidFill>
                <a:srgbClr val="254061"/>
              </a:solidFill>
              <a:latin typeface="Arial" pitchFamily="34" charset="0"/>
              <a:cs typeface="Arial" pitchFamily="34" charset="0"/>
            </a:endParaRPr>
          </a:p>
        </p:txBody>
      </p:sp>
      <p:sp>
        <p:nvSpPr>
          <p:cNvPr id="160794" name="AutoShape 8"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215900" y="-649288"/>
            <a:ext cx="144780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000000"/>
              </a:solidFill>
            </a:endParaRPr>
          </a:p>
        </p:txBody>
      </p:sp>
      <p:sp>
        <p:nvSpPr>
          <p:cNvPr id="160795" name="AutoShape 10"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63500" y="-946150"/>
            <a:ext cx="17145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smtClean="0">
              <a:solidFill>
                <a:srgbClr val="000000"/>
              </a:solidFill>
            </a:endParaRPr>
          </a:p>
        </p:txBody>
      </p:sp>
      <p:sp>
        <p:nvSpPr>
          <p:cNvPr id="41" name="Стрелка вниз 40"/>
          <p:cNvSpPr/>
          <p:nvPr/>
        </p:nvSpPr>
        <p:spPr>
          <a:xfrm rot="2753854" flipH="1">
            <a:off x="2783846" y="4283445"/>
            <a:ext cx="125018" cy="1751856"/>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52" name="Стрелка вниз 51"/>
          <p:cNvSpPr/>
          <p:nvPr/>
        </p:nvSpPr>
        <p:spPr>
          <a:xfrm rot="7412110">
            <a:off x="2345753" y="2624488"/>
            <a:ext cx="132750" cy="885401"/>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3" name="Скругленный прямоугольник 12"/>
          <p:cNvSpPr/>
          <p:nvPr/>
        </p:nvSpPr>
        <p:spPr>
          <a:xfrm>
            <a:off x="2327275" y="3025477"/>
            <a:ext cx="3127375" cy="1450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46" name="Picture 2" descr="белый фон"/>
          <p:cNvPicPr>
            <a:picLocks noChangeAspect="1" noChangeArrowheads="1"/>
          </p:cNvPicPr>
          <p:nvPr/>
        </p:nvPicPr>
        <p:blipFill>
          <a:blip r:embed="rId5">
            <a:lum contrast="6000"/>
          </a:blip>
          <a:srcRect l="732" t="4448" r="6544"/>
          <a:stretch>
            <a:fillRect/>
          </a:stretch>
        </p:blipFill>
        <p:spPr bwMode="auto">
          <a:xfrm>
            <a:off x="2627313" y="3140968"/>
            <a:ext cx="2519362" cy="1219200"/>
          </a:xfrm>
          <a:prstGeom prst="rect">
            <a:avLst/>
          </a:prstGeom>
          <a:solidFill>
            <a:schemeClr val="accent3">
              <a:lumMod val="20000"/>
              <a:lumOff val="80000"/>
            </a:schemeClr>
          </a:solidFill>
          <a:ln>
            <a:noFill/>
          </a:ln>
          <a:extLst/>
        </p:spPr>
      </p:pic>
      <p:pic>
        <p:nvPicPr>
          <p:cNvPr id="160804" name="Рисунок 46" descr="fig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933" y="5488628"/>
            <a:ext cx="1546225" cy="969439"/>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160805" name="Номер слайда 5"/>
          <p:cNvSpPr txBox="1">
            <a:spLocks/>
          </p:cNvSpPr>
          <p:nvPr/>
        </p:nvSpPr>
        <p:spPr bwMode="auto">
          <a:xfrm>
            <a:off x="8703593" y="6481142"/>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fld id="{0E10591C-3394-4C82-B8A5-F90F9AFB1326}" type="slidenum">
              <a:rPr lang="ru-RU" altLang="ru-RU" sz="1100" b="1" smtClean="0">
                <a:solidFill>
                  <a:srgbClr val="FFFFFF"/>
                </a:solidFill>
                <a:latin typeface="Arial" charset="0"/>
                <a:cs typeface="Arial" charset="0"/>
              </a:rPr>
              <a:pPr algn="r" eaLnBrk="1" fontAlgn="base" hangingPunct="1">
                <a:spcBef>
                  <a:spcPct val="0"/>
                </a:spcBef>
                <a:spcAft>
                  <a:spcPct val="0"/>
                </a:spcAft>
                <a:buFontTx/>
                <a:buNone/>
              </a:pPr>
              <a:t>9</a:t>
            </a:fld>
            <a:endParaRPr lang="ru-RU" altLang="ru-RU" sz="1100" b="1" dirty="0" smtClean="0">
              <a:solidFill>
                <a:srgbClr val="FFFFFF"/>
              </a:solidFill>
              <a:latin typeface="Arial" charset="0"/>
              <a:cs typeface="Arial" charset="0"/>
            </a:endParaRPr>
          </a:p>
        </p:txBody>
      </p:sp>
      <p:pic>
        <p:nvPicPr>
          <p:cNvPr id="348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047" y="1326728"/>
            <a:ext cx="1730057" cy="6901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Стрелка вниз 42"/>
          <p:cNvSpPr/>
          <p:nvPr/>
        </p:nvSpPr>
        <p:spPr>
          <a:xfrm rot="5400000">
            <a:off x="2131877" y="3811343"/>
            <a:ext cx="209629" cy="18116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348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386" y="2076761"/>
            <a:ext cx="1772543" cy="59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Скругленный прямоугольник 6"/>
          <p:cNvSpPr/>
          <p:nvPr/>
        </p:nvSpPr>
        <p:spPr bwMode="auto">
          <a:xfrm>
            <a:off x="6337584" y="796410"/>
            <a:ext cx="2594609" cy="5751003"/>
          </a:xfrm>
          <a:prstGeom prst="roundRect">
            <a:avLst/>
          </a:prstGeom>
          <a:solidFill>
            <a:srgbClr val="99003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ru-RU" sz="3200" smtClean="0">
              <a:solidFill>
                <a:srgbClr val="000000"/>
              </a:solidFill>
              <a:latin typeface="Times New Roman" pitchFamily="18" charset="0"/>
            </a:endParaRPr>
          </a:p>
        </p:txBody>
      </p:sp>
      <p:sp>
        <p:nvSpPr>
          <p:cNvPr id="31" name="Скругленный прямоугольник 30"/>
          <p:cNvSpPr/>
          <p:nvPr/>
        </p:nvSpPr>
        <p:spPr>
          <a:xfrm>
            <a:off x="3347864" y="4935651"/>
            <a:ext cx="2288328" cy="16117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4000" b="1" dirty="0">
              <a:solidFill>
                <a:srgbClr val="000000"/>
              </a:solidFill>
              <a:cs typeface="Arial" panose="020B0604020202020204" pitchFamily="34" charset="0"/>
            </a:endParaRPr>
          </a:p>
        </p:txBody>
      </p:sp>
      <p:sp>
        <p:nvSpPr>
          <p:cNvPr id="51" name="Скругленный прямоугольник 50"/>
          <p:cNvSpPr/>
          <p:nvPr/>
        </p:nvSpPr>
        <p:spPr>
          <a:xfrm>
            <a:off x="6532902" y="3139070"/>
            <a:ext cx="2238817" cy="1442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prstClr val="white"/>
              </a:solidFill>
            </a:endParaRPr>
          </a:p>
        </p:txBody>
      </p:sp>
      <p:sp>
        <p:nvSpPr>
          <p:cNvPr id="4" name="TextBox 3"/>
          <p:cNvSpPr txBox="1"/>
          <p:nvPr/>
        </p:nvSpPr>
        <p:spPr>
          <a:xfrm>
            <a:off x="6727568" y="3222711"/>
            <a:ext cx="1880643" cy="400110"/>
          </a:xfrm>
          <a:prstGeom prst="rect">
            <a:avLst/>
          </a:prstGeom>
          <a:solidFill>
            <a:srgbClr val="003366"/>
          </a:solidFill>
        </p:spPr>
        <p:txBody>
          <a:bodyPr wrap="none" rtlCol="0">
            <a:spAutoFit/>
          </a:bodyPr>
          <a:lstStyle/>
          <a:p>
            <a:pPr fontAlgn="base">
              <a:spcBef>
                <a:spcPct val="0"/>
              </a:spcBef>
              <a:spcAft>
                <a:spcPct val="0"/>
              </a:spcAft>
            </a:pPr>
            <a:r>
              <a:rPr lang="en-US" sz="2000" b="1" dirty="0" smtClean="0">
                <a:solidFill>
                  <a:srgbClr val="FFFFFF"/>
                </a:solidFill>
                <a:cs typeface="Arial" pitchFamily="34" charset="0"/>
              </a:rPr>
              <a:t>SHG, SONICC</a:t>
            </a:r>
            <a:endParaRPr lang="ru-RU" sz="2000" b="1" dirty="0">
              <a:solidFill>
                <a:srgbClr val="FFFFFF"/>
              </a:solidFill>
              <a:cs typeface="Arial" pitchFamily="34" charset="0"/>
            </a:endParaRPr>
          </a:p>
        </p:txBody>
      </p:sp>
      <p:sp>
        <p:nvSpPr>
          <p:cNvPr id="61" name="Стрелка вниз 60"/>
          <p:cNvSpPr/>
          <p:nvPr/>
        </p:nvSpPr>
        <p:spPr>
          <a:xfrm rot="5400000" flipV="1">
            <a:off x="5499509" y="3387320"/>
            <a:ext cx="765514" cy="855227"/>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b="1" dirty="0">
              <a:solidFill>
                <a:srgbClr val="C00000"/>
              </a:solidFill>
            </a:endParaRPr>
          </a:p>
        </p:txBody>
      </p:sp>
      <p:sp>
        <p:nvSpPr>
          <p:cNvPr id="8" name="TextBox 7"/>
          <p:cNvSpPr txBox="1"/>
          <p:nvPr/>
        </p:nvSpPr>
        <p:spPr>
          <a:xfrm>
            <a:off x="5454652" y="3637408"/>
            <a:ext cx="755335" cy="400110"/>
          </a:xfrm>
          <a:prstGeom prst="rect">
            <a:avLst/>
          </a:prstGeom>
          <a:noFill/>
        </p:spPr>
        <p:txBody>
          <a:bodyPr wrap="none" rtlCol="0">
            <a:spAutoFit/>
          </a:bodyPr>
          <a:lstStyle/>
          <a:p>
            <a:pPr fontAlgn="base">
              <a:spcBef>
                <a:spcPct val="0"/>
              </a:spcBef>
              <a:spcAft>
                <a:spcPct val="0"/>
              </a:spcAft>
            </a:pPr>
            <a:r>
              <a:rPr lang="en-US" sz="2000" b="1" dirty="0" smtClean="0">
                <a:solidFill>
                  <a:srgbClr val="800000"/>
                </a:solidFill>
              </a:rPr>
              <a:t>2015</a:t>
            </a:r>
            <a:endParaRPr lang="ru-RU" sz="2000" b="1" dirty="0">
              <a:solidFill>
                <a:srgbClr val="800000"/>
              </a:solidFill>
            </a:endParaRPr>
          </a:p>
        </p:txBody>
      </p:sp>
      <p:pic>
        <p:nvPicPr>
          <p:cNvPr id="23559" name="Picture 7" descr="https://upload.wikimedia.org/wikipedia/commons/thumb/6/69/Rayleigh_sunlight_scattering.png/250px-Rayleigh_sunlight_scatterin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048" y="3563628"/>
            <a:ext cx="1677910" cy="960856"/>
          </a:xfrm>
          <a:prstGeom prst="rect">
            <a:avLst/>
          </a:prstGeom>
          <a:noFill/>
          <a:extLst>
            <a:ext uri="{909E8E84-426E-40DD-AFC4-6F175D3DCCD1}">
              <a14:hiddenFill xmlns:a14="http://schemas.microsoft.com/office/drawing/2010/main">
                <a:solidFill>
                  <a:srgbClr val="FFFFFF"/>
                </a:solidFill>
              </a14:hiddenFill>
            </a:ext>
          </a:extLst>
        </p:spPr>
      </p:pic>
      <p:sp>
        <p:nvSpPr>
          <p:cNvPr id="45" name="Скругленный прямоугольник 44"/>
          <p:cNvSpPr/>
          <p:nvPr/>
        </p:nvSpPr>
        <p:spPr>
          <a:xfrm>
            <a:off x="6526498" y="894813"/>
            <a:ext cx="2238818" cy="20934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49" name="TextBox 48"/>
          <p:cNvSpPr txBox="1"/>
          <p:nvPr/>
        </p:nvSpPr>
        <p:spPr>
          <a:xfrm>
            <a:off x="6963117" y="965919"/>
            <a:ext cx="1366080" cy="461665"/>
          </a:xfrm>
          <a:prstGeom prst="rect">
            <a:avLst/>
          </a:prstGeom>
          <a:solidFill>
            <a:srgbClr val="003366"/>
          </a:solidFill>
        </p:spPr>
        <p:txBody>
          <a:bodyPr wrap="none" rtlCol="0">
            <a:spAutoFit/>
          </a:bodyPr>
          <a:lstStyle/>
          <a:p>
            <a:pPr fontAlgn="base">
              <a:spcBef>
                <a:spcPct val="0"/>
              </a:spcBef>
              <a:spcAft>
                <a:spcPct val="0"/>
              </a:spcAft>
            </a:pPr>
            <a:r>
              <a:rPr lang="en-US" sz="2400" b="1" dirty="0" smtClean="0">
                <a:solidFill>
                  <a:srgbClr val="FFFFFF"/>
                </a:solidFill>
                <a:cs typeface="Arial" pitchFamily="34" charset="0"/>
              </a:rPr>
              <a:t>P</a:t>
            </a:r>
            <a:r>
              <a:rPr lang="ru-RU" sz="2400" b="1" dirty="0" smtClean="0">
                <a:solidFill>
                  <a:srgbClr val="FFFFFF"/>
                </a:solidFill>
                <a:cs typeface="Arial" pitchFamily="34" charset="0"/>
              </a:rPr>
              <a:t>-</a:t>
            </a:r>
            <a:r>
              <a:rPr lang="en-US" sz="2400" b="1" dirty="0" smtClean="0">
                <a:solidFill>
                  <a:srgbClr val="FFFFFF"/>
                </a:solidFill>
                <a:cs typeface="Arial" pitchFamily="34" charset="0"/>
              </a:rPr>
              <a:t>CARS</a:t>
            </a:r>
            <a:endParaRPr lang="ru-RU" sz="2400" b="1" dirty="0">
              <a:solidFill>
                <a:srgbClr val="FFFFFF"/>
              </a:solidFill>
              <a:cs typeface="Arial" pitchFamily="34" charset="0"/>
            </a:endParaRPr>
          </a:p>
        </p:txBody>
      </p:sp>
      <p:pic>
        <p:nvPicPr>
          <p:cNvPr id="23620" name="Рисунок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8224" y="1484362"/>
            <a:ext cx="2115369" cy="1296145"/>
          </a:xfrm>
          <a:prstGeom prst="rect">
            <a:avLst/>
          </a:prstGeom>
          <a:solidFill>
            <a:schemeClr val="accent2">
              <a:lumMod val="60000"/>
              <a:lumOff val="40000"/>
            </a:schemeClr>
          </a:solidFill>
          <a:ln>
            <a:solidFill>
              <a:schemeClr val="tx1"/>
            </a:solidFill>
          </a:ln>
        </p:spPr>
      </p:pic>
      <p:pic>
        <p:nvPicPr>
          <p:cNvPr id="57" name="Picture 3" descr="D:\CARS works\2014\12-December\1_12_14\784nm_x40_Grat-150_1s_pin-150\002_crystall_x60\Sub-d\CARS-802nm_Pump-915nm-917nm_48x48um_resol-500 pl_x60_colore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9911" y="1484784"/>
            <a:ext cx="553607" cy="505790"/>
          </a:xfrm>
          <a:prstGeom prst="rect">
            <a:avLst/>
          </a:prstGeom>
          <a:noFill/>
          <a:extLst>
            <a:ext uri="{909E8E84-426E-40DD-AFC4-6F175D3DCCD1}">
              <a14:hiddenFill xmlns:a14="http://schemas.microsoft.com/office/drawing/2010/main">
                <a:solidFill>
                  <a:srgbClr val="FFFFFF"/>
                </a:solidFill>
              </a14:hiddenFill>
            </a:ext>
          </a:extLst>
        </p:spPr>
      </p:pic>
      <p:sp>
        <p:nvSpPr>
          <p:cNvPr id="47" name="Скругленный прямоугольник 46"/>
          <p:cNvSpPr/>
          <p:nvPr/>
        </p:nvSpPr>
        <p:spPr>
          <a:xfrm>
            <a:off x="6511243" y="4719627"/>
            <a:ext cx="2260476" cy="16617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pic>
        <p:nvPicPr>
          <p:cNvPr id="39" name="Picture 2" descr="blocks_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7905" y="5229200"/>
            <a:ext cx="1579971" cy="11410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840000" y="4787860"/>
            <a:ext cx="1653628" cy="369332"/>
          </a:xfrm>
          <a:prstGeom prst="rect">
            <a:avLst/>
          </a:prstGeom>
          <a:solidFill>
            <a:srgbClr val="003366"/>
          </a:solidFill>
        </p:spPr>
        <p:txBody>
          <a:bodyPr wrap="square">
            <a:spAutoFit/>
          </a:bodyPr>
          <a:lstStyle/>
          <a:p>
            <a:pPr algn="ctr">
              <a:defRPr/>
            </a:pPr>
            <a:r>
              <a:rPr lang="en-US" b="1" dirty="0" smtClean="0">
                <a:solidFill>
                  <a:srgbClr val="FFFFFF"/>
                </a:solidFill>
                <a:cs typeface="Arial" pitchFamily="34" charset="0"/>
              </a:rPr>
              <a:t>SERS and PL</a:t>
            </a:r>
            <a:endParaRPr lang="ru-RU" b="1" dirty="0">
              <a:solidFill>
                <a:srgbClr val="FFFFFF"/>
              </a:solidFill>
              <a:cs typeface="Arial" pitchFamily="34" charset="0"/>
            </a:endParaRPr>
          </a:p>
        </p:txBody>
      </p:sp>
      <p:sp>
        <p:nvSpPr>
          <p:cNvPr id="50" name="TextBox 49"/>
          <p:cNvSpPr txBox="1"/>
          <p:nvPr/>
        </p:nvSpPr>
        <p:spPr>
          <a:xfrm>
            <a:off x="3851920" y="4941168"/>
            <a:ext cx="1391728" cy="412421"/>
          </a:xfrm>
          <a:prstGeom prst="rect">
            <a:avLst/>
          </a:prstGeom>
          <a:noFill/>
        </p:spPr>
        <p:txBody>
          <a:bodyPr wrap="none" rtlCol="0">
            <a:spAutoFit/>
          </a:bodyPr>
          <a:lstStyle/>
          <a:p>
            <a:pPr algn="ctr">
              <a:lnSpc>
                <a:spcPct val="80000"/>
              </a:lnSpc>
            </a:pPr>
            <a:r>
              <a:rPr lang="en-US" sz="1300" b="1" dirty="0">
                <a:solidFill>
                  <a:prstClr val="black"/>
                </a:solidFill>
                <a:cs typeface="Arial" pitchFamily="34" charset="0"/>
              </a:rPr>
              <a:t>S</a:t>
            </a:r>
            <a:r>
              <a:rPr lang="en-US" sz="1300" b="1" dirty="0" smtClean="0">
                <a:solidFill>
                  <a:prstClr val="black"/>
                </a:solidFill>
                <a:cs typeface="Arial" pitchFamily="34" charset="0"/>
              </a:rPr>
              <a:t>um </a:t>
            </a:r>
            <a:r>
              <a:rPr lang="en-US" sz="1300" b="1" dirty="0">
                <a:solidFill>
                  <a:prstClr val="black"/>
                </a:solidFill>
                <a:cs typeface="Arial" pitchFamily="34" charset="0"/>
              </a:rPr>
              <a:t>frequency</a:t>
            </a:r>
          </a:p>
          <a:p>
            <a:pPr algn="ctr">
              <a:lnSpc>
                <a:spcPct val="80000"/>
              </a:lnSpc>
            </a:pPr>
            <a:r>
              <a:rPr lang="en-US" sz="1300" b="1" dirty="0">
                <a:solidFill>
                  <a:prstClr val="black"/>
                </a:solidFill>
                <a:cs typeface="Arial" pitchFamily="34" charset="0"/>
              </a:rPr>
              <a:t>generation</a:t>
            </a:r>
            <a:endParaRPr lang="ru-RU" sz="1300" b="1" dirty="0">
              <a:solidFill>
                <a:prstClr val="black"/>
              </a:solidFill>
              <a:cs typeface="Arial" pitchFamily="34" charset="0"/>
            </a:endParaRPr>
          </a:p>
        </p:txBody>
      </p:sp>
      <p:pic>
        <p:nvPicPr>
          <p:cNvPr id="53" name="Рисунок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707904" y="5340052"/>
            <a:ext cx="1611313" cy="1134948"/>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55" name="Стрелка вниз 54"/>
          <p:cNvSpPr/>
          <p:nvPr/>
        </p:nvSpPr>
        <p:spPr>
          <a:xfrm rot="10800000" flipV="1">
            <a:off x="4268583" y="4519201"/>
            <a:ext cx="115096" cy="416449"/>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5" name="Прямоугольник 4"/>
          <p:cNvSpPr/>
          <p:nvPr/>
        </p:nvSpPr>
        <p:spPr>
          <a:xfrm>
            <a:off x="310727" y="4941168"/>
            <a:ext cx="1687377" cy="523220"/>
          </a:xfrm>
          <a:prstGeom prst="rect">
            <a:avLst/>
          </a:prstGeom>
        </p:spPr>
        <p:txBody>
          <a:bodyPr wrap="square">
            <a:spAutoFit/>
          </a:bodyPr>
          <a:lstStyle/>
          <a:p>
            <a:pPr algn="ctr">
              <a:defRPr/>
            </a:pPr>
            <a:r>
              <a:rPr lang="en-US" sz="1400" b="1" dirty="0">
                <a:solidFill>
                  <a:prstClr val="black"/>
                </a:solidFill>
                <a:cs typeface="Arial" pitchFamily="34" charset="0"/>
              </a:rPr>
              <a:t>Up-conversion luminescence</a:t>
            </a:r>
            <a:endParaRPr lang="ru-RU" sz="1400" b="1" dirty="0">
              <a:solidFill>
                <a:prstClr val="black"/>
              </a:solidFill>
              <a:cs typeface="Arial" pitchFamily="34" charset="0"/>
            </a:endParaRPr>
          </a:p>
        </p:txBody>
      </p:sp>
      <p:sp>
        <p:nvSpPr>
          <p:cNvPr id="48" name="Скругленный прямоугольник 47"/>
          <p:cNvSpPr/>
          <p:nvPr/>
        </p:nvSpPr>
        <p:spPr>
          <a:xfrm>
            <a:off x="2606675" y="4277946"/>
            <a:ext cx="2540000" cy="3572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solidFill>
                <a:latin typeface="Arial" panose="020B0604020202020204" pitchFamily="34" charset="0"/>
                <a:cs typeface="Arial" panose="020B0604020202020204" pitchFamily="34" charset="0"/>
              </a:rPr>
              <a:t>“</a:t>
            </a:r>
            <a:r>
              <a:rPr lang="en-US" sz="1600" b="1" dirty="0" smtClean="0">
                <a:solidFill>
                  <a:prstClr val="black"/>
                </a:solidFill>
                <a:latin typeface="Arial" panose="020B0604020202020204" pitchFamily="34" charset="0"/>
                <a:cs typeface="Arial" panose="020B0604020202020204" pitchFamily="34" charset="0"/>
              </a:rPr>
              <a:t>CARS” microscope</a:t>
            </a:r>
            <a:endParaRPr lang="ru-RU" sz="1600" b="1" dirty="0">
              <a:solidFill>
                <a:prstClr val="black"/>
              </a:solidFill>
              <a:latin typeface="Arial" panose="020B0604020202020204" pitchFamily="34" charset="0"/>
              <a:cs typeface="Arial" panose="020B0604020202020204" pitchFamily="34" charset="0"/>
            </a:endParaRPr>
          </a:p>
        </p:txBody>
      </p:sp>
      <p:pic>
        <p:nvPicPr>
          <p:cNvPr id="54" name="Рисунок 10"/>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3174" t="27051" r="56983" b="37992"/>
          <a:stretch/>
        </p:blipFill>
        <p:spPr bwMode="auto">
          <a:xfrm>
            <a:off x="6813665" y="3614627"/>
            <a:ext cx="1710813" cy="8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593416"/>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fontScheme name="Оформление по умолчанию">
      <a:majorFont>
        <a:latin typeface="Verdana"/>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8_Оформление по умолчанию">
  <a:themeElements>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9999</TotalTime>
  <Words>5210</Words>
  <Application>Microsoft Office PowerPoint</Application>
  <PresentationFormat>Экран (4:3)</PresentationFormat>
  <Paragraphs>794</Paragraphs>
  <Slides>61</Slides>
  <Notes>61</Notes>
  <HiddenSlides>0</HiddenSlides>
  <MMClips>0</MMClips>
  <ScaleCrop>false</ScaleCrop>
  <HeadingPairs>
    <vt:vector size="6" baseType="variant">
      <vt:variant>
        <vt:lpstr>Тема</vt:lpstr>
      </vt:variant>
      <vt:variant>
        <vt:i4>21</vt:i4>
      </vt:variant>
      <vt:variant>
        <vt:lpstr>Внедренные серверы OLE</vt:lpstr>
      </vt:variant>
      <vt:variant>
        <vt:i4>2</vt:i4>
      </vt:variant>
      <vt:variant>
        <vt:lpstr>Заголовки слайдов</vt:lpstr>
      </vt:variant>
      <vt:variant>
        <vt:i4>61</vt:i4>
      </vt:variant>
    </vt:vector>
  </HeadingPairs>
  <TitlesOfParts>
    <vt:vector size="84" baseType="lpstr">
      <vt:lpstr>Тема Office</vt:lpstr>
      <vt:lpstr>13_Тема Office</vt:lpstr>
      <vt:lpstr>1_Тема Office</vt:lpstr>
      <vt:lpstr>3_Тема Office</vt:lpstr>
      <vt:lpstr>4_Тема Office</vt:lpstr>
      <vt:lpstr>Открытая</vt:lpstr>
      <vt:lpstr>Office Theme</vt:lpstr>
      <vt:lpstr>5_Затмение</vt:lpstr>
      <vt:lpstr>48_Оформление по умолчанию</vt:lpstr>
      <vt:lpstr>2_Открытая</vt:lpstr>
      <vt:lpstr>Оформление по умолчанию</vt:lpstr>
      <vt:lpstr>2_Тема Office</vt:lpstr>
      <vt:lpstr>7_Тема Office</vt:lpstr>
      <vt:lpstr>10_Тема Office</vt:lpstr>
      <vt:lpstr>14_Тема Office</vt:lpstr>
      <vt:lpstr>8_Тема Office</vt:lpstr>
      <vt:lpstr>9_Тема Office</vt:lpstr>
      <vt:lpstr>1_Открытая</vt:lpstr>
      <vt:lpstr>11_Тема Office</vt:lpstr>
      <vt:lpstr>18_Тема Office</vt:lpstr>
      <vt:lpstr>6_Тема Office</vt:lpstr>
      <vt:lpstr>Acrobat Document</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CARS vs Polarization-sensitive CARS (P-CARS) –  suppression of the non-resonant component </vt:lpstr>
      <vt:lpstr>Visualization of BR crystals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Analysis of the State of the Art – Raman Spectroscopy Modern challenges</vt:lpstr>
      <vt:lpstr>Modern challenges in Raman</vt:lpstr>
      <vt:lpstr>Презентация PowerPoint</vt:lpstr>
      <vt:lpstr>Презентация PowerPoint</vt:lpstr>
      <vt:lpstr>SERS spectra of DTNB and MPBA molecules  </vt:lpstr>
      <vt:lpstr>Презентация PowerPoint</vt:lpstr>
      <vt:lpstr>Correlation of the intensity distributions of SERS and SEСARS signals from CeO2/Au/MPBA film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and upconversion luminescence study</dc:title>
  <dc:creator>User</dc:creator>
  <cp:lastModifiedBy>DMS</cp:lastModifiedBy>
  <cp:revision>1032</cp:revision>
  <cp:lastPrinted>2017-06-16T13:27:47Z</cp:lastPrinted>
  <dcterms:created xsi:type="dcterms:W3CDTF">2017-03-09T08:21:34Z</dcterms:created>
  <dcterms:modified xsi:type="dcterms:W3CDTF">2017-06-19T13:03:29Z</dcterms:modified>
</cp:coreProperties>
</file>