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1"/>
  </p:sldMasterIdLst>
  <p:notesMasterIdLst>
    <p:notesMasterId r:id="rId52"/>
  </p:notesMasterIdLst>
  <p:handoutMasterIdLst>
    <p:handoutMasterId r:id="rId53"/>
  </p:handoutMasterIdLst>
  <p:sldIdLst>
    <p:sldId id="361" r:id="rId2"/>
    <p:sldId id="453" r:id="rId3"/>
    <p:sldId id="454" r:id="rId4"/>
    <p:sldId id="501" r:id="rId5"/>
    <p:sldId id="504" r:id="rId6"/>
    <p:sldId id="502" r:id="rId7"/>
    <p:sldId id="503" r:id="rId8"/>
    <p:sldId id="439" r:id="rId9"/>
    <p:sldId id="524" r:id="rId10"/>
    <p:sldId id="505" r:id="rId11"/>
    <p:sldId id="521" r:id="rId12"/>
    <p:sldId id="507" r:id="rId13"/>
    <p:sldId id="508" r:id="rId14"/>
    <p:sldId id="506" r:id="rId15"/>
    <p:sldId id="510" r:id="rId16"/>
    <p:sldId id="512" r:id="rId17"/>
    <p:sldId id="509" r:id="rId18"/>
    <p:sldId id="514" r:id="rId19"/>
    <p:sldId id="520" r:id="rId20"/>
    <p:sldId id="515" r:id="rId21"/>
    <p:sldId id="539" r:id="rId22"/>
    <p:sldId id="540" r:id="rId23"/>
    <p:sldId id="425" r:id="rId24"/>
    <p:sldId id="416" r:id="rId25"/>
    <p:sldId id="473" r:id="rId26"/>
    <p:sldId id="491" r:id="rId27"/>
    <p:sldId id="522" r:id="rId28"/>
    <p:sldId id="479" r:id="rId29"/>
    <p:sldId id="481" r:id="rId30"/>
    <p:sldId id="518" r:id="rId31"/>
    <p:sldId id="519" r:id="rId32"/>
    <p:sldId id="541" r:id="rId33"/>
    <p:sldId id="497" r:id="rId34"/>
    <p:sldId id="407" r:id="rId35"/>
    <p:sldId id="530" r:id="rId36"/>
    <p:sldId id="526" r:id="rId37"/>
    <p:sldId id="527" r:id="rId38"/>
    <p:sldId id="528" r:id="rId39"/>
    <p:sldId id="529" r:id="rId40"/>
    <p:sldId id="525" r:id="rId41"/>
    <p:sldId id="531" r:id="rId42"/>
    <p:sldId id="532" r:id="rId43"/>
    <p:sldId id="533" r:id="rId44"/>
    <p:sldId id="537" r:id="rId45"/>
    <p:sldId id="534" r:id="rId46"/>
    <p:sldId id="536" r:id="rId47"/>
    <p:sldId id="538" r:id="rId48"/>
    <p:sldId id="535" r:id="rId49"/>
    <p:sldId id="542" r:id="rId50"/>
    <p:sldId id="498" r:id="rId51"/>
  </p:sldIdLst>
  <p:sldSz cx="9144000" cy="6858000" type="screen4x3"/>
  <p:notesSz cx="6858000" cy="9144000"/>
  <p:defaultTextStyle>
    <a:defPPr>
      <a:defRPr lang="ru-RU"/>
    </a:defPPr>
    <a:lvl1pPr algn="l" rtl="0" fontAlgn="base">
      <a:spcBef>
        <a:spcPct val="0"/>
      </a:spcBef>
      <a:spcAft>
        <a:spcPct val="0"/>
      </a:spcAft>
      <a:defRPr sz="2400" b="1" kern="1200">
        <a:solidFill>
          <a:srgbClr val="3333CC"/>
        </a:solidFill>
        <a:effectLst>
          <a:outerShdw blurRad="38100" dist="38100" dir="2700000" algn="tl">
            <a:srgbClr val="000000">
              <a:alpha val="43137"/>
            </a:srgbClr>
          </a:outerShdw>
        </a:effectLst>
        <a:latin typeface="Arial" charset="0"/>
        <a:ea typeface="+mn-ea"/>
        <a:cs typeface="+mn-cs"/>
      </a:defRPr>
    </a:lvl1pPr>
    <a:lvl2pPr marL="457200" algn="l" rtl="0" fontAlgn="base">
      <a:spcBef>
        <a:spcPct val="0"/>
      </a:spcBef>
      <a:spcAft>
        <a:spcPct val="0"/>
      </a:spcAft>
      <a:defRPr sz="2400" b="1" kern="1200">
        <a:solidFill>
          <a:srgbClr val="3333CC"/>
        </a:solidFill>
        <a:effectLst>
          <a:outerShdw blurRad="38100" dist="38100" dir="2700000" algn="tl">
            <a:srgbClr val="000000">
              <a:alpha val="43137"/>
            </a:srgbClr>
          </a:outerShdw>
        </a:effectLst>
        <a:latin typeface="Arial" charset="0"/>
        <a:ea typeface="+mn-ea"/>
        <a:cs typeface="+mn-cs"/>
      </a:defRPr>
    </a:lvl2pPr>
    <a:lvl3pPr marL="914400" algn="l" rtl="0" fontAlgn="base">
      <a:spcBef>
        <a:spcPct val="0"/>
      </a:spcBef>
      <a:spcAft>
        <a:spcPct val="0"/>
      </a:spcAft>
      <a:defRPr sz="2400" b="1" kern="1200">
        <a:solidFill>
          <a:srgbClr val="3333CC"/>
        </a:solidFill>
        <a:effectLst>
          <a:outerShdw blurRad="38100" dist="38100" dir="2700000" algn="tl">
            <a:srgbClr val="000000">
              <a:alpha val="43137"/>
            </a:srgbClr>
          </a:outerShdw>
        </a:effectLst>
        <a:latin typeface="Arial" charset="0"/>
        <a:ea typeface="+mn-ea"/>
        <a:cs typeface="+mn-cs"/>
      </a:defRPr>
    </a:lvl3pPr>
    <a:lvl4pPr marL="1371600" algn="l" rtl="0" fontAlgn="base">
      <a:spcBef>
        <a:spcPct val="0"/>
      </a:spcBef>
      <a:spcAft>
        <a:spcPct val="0"/>
      </a:spcAft>
      <a:defRPr sz="2400" b="1" kern="1200">
        <a:solidFill>
          <a:srgbClr val="3333CC"/>
        </a:solidFill>
        <a:effectLst>
          <a:outerShdw blurRad="38100" dist="38100" dir="2700000" algn="tl">
            <a:srgbClr val="000000">
              <a:alpha val="43137"/>
            </a:srgbClr>
          </a:outerShdw>
        </a:effectLst>
        <a:latin typeface="Arial" charset="0"/>
        <a:ea typeface="+mn-ea"/>
        <a:cs typeface="+mn-cs"/>
      </a:defRPr>
    </a:lvl4pPr>
    <a:lvl5pPr marL="1828800" algn="l" rtl="0" fontAlgn="base">
      <a:spcBef>
        <a:spcPct val="0"/>
      </a:spcBef>
      <a:spcAft>
        <a:spcPct val="0"/>
      </a:spcAft>
      <a:defRPr sz="2400" b="1" kern="1200">
        <a:solidFill>
          <a:srgbClr val="3333CC"/>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400" b="1" kern="1200">
        <a:solidFill>
          <a:srgbClr val="3333CC"/>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400" b="1" kern="1200">
        <a:solidFill>
          <a:srgbClr val="3333CC"/>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400" b="1" kern="1200">
        <a:solidFill>
          <a:srgbClr val="3333CC"/>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400" b="1" kern="1200">
        <a:solidFill>
          <a:srgbClr val="3333CC"/>
        </a:solidFill>
        <a:effectLst>
          <a:outerShdw blurRad="38100" dist="38100" dir="2700000" algn="tl">
            <a:srgbClr val="000000">
              <a:alpha val="43137"/>
            </a:srgbClr>
          </a:outerShdw>
        </a:effectLst>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0000CC"/>
    <a:srgbClr val="F3FAFB"/>
    <a:srgbClr val="3333CC"/>
    <a:srgbClr val="FFFFFF"/>
    <a:srgbClr val="FBFFFF"/>
    <a:srgbClr val="F7FFFF"/>
    <a:srgbClr val="000066"/>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7" autoAdjust="0"/>
    <p:restoredTop sz="91271" autoAdjust="0"/>
  </p:normalViewPr>
  <p:slideViewPr>
    <p:cSldViewPr>
      <p:cViewPr>
        <p:scale>
          <a:sx n="95" d="100"/>
          <a:sy n="95" d="100"/>
        </p:scale>
        <p:origin x="648" y="-37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ksa/WIN_MAC/kulikov/neoks/!&#1058;&#1045;&#1052;&#1040;/Prodlenie%20temi_2018-2020/NEOKS_&#1089;&#1090;&#1072;&#1090;&#1080;&#1089;&#1090;&#1080;&#1082;&#1072;%20&#1055;&#1077;&#1088;&#1089;&#1086;&#1085;&#1072;&#108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solidFill>
                  <a:srgbClr val="003399"/>
                </a:solidFill>
              </a:rPr>
              <a:t>The age distribution</a:t>
            </a:r>
            <a:r>
              <a:rPr lang="en-US" baseline="0" dirty="0" smtClean="0">
                <a:solidFill>
                  <a:srgbClr val="003399"/>
                </a:solidFill>
              </a:rPr>
              <a:t> of the staff members of department  (2017)</a:t>
            </a:r>
            <a:endParaRPr lang="ru-RU" dirty="0">
              <a:solidFill>
                <a:srgbClr val="003399"/>
              </a:solidFill>
            </a:endParaRPr>
          </a:p>
        </c:rich>
      </c:tx>
      <c:layout>
        <c:manualLayout>
          <c:xMode val="edge"/>
          <c:yMode val="edge"/>
          <c:x val="0.168715223097113"/>
          <c:y val="0.037037037037037"/>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spPr>
            <a:solidFill>
              <a:srgbClr val="003399"/>
            </a:solidFill>
            <a:ln>
              <a:noFill/>
            </a:ln>
            <a:effectLst/>
          </c:spPr>
          <c:invertIfNegative val="0"/>
          <c:cat>
            <c:strRef>
              <c:f>Лист1!$D$2:$D$7</c:f>
              <c:strCache>
                <c:ptCount val="6"/>
                <c:pt idx="0">
                  <c:v>21-30</c:v>
                </c:pt>
                <c:pt idx="1">
                  <c:v>31-40</c:v>
                </c:pt>
                <c:pt idx="2">
                  <c:v>41-50</c:v>
                </c:pt>
                <c:pt idx="3">
                  <c:v>51-60</c:v>
                </c:pt>
                <c:pt idx="4">
                  <c:v>61-70</c:v>
                </c:pt>
                <c:pt idx="5">
                  <c:v>71 и ст.</c:v>
                </c:pt>
              </c:strCache>
            </c:strRef>
          </c:cat>
          <c:val>
            <c:numRef>
              <c:f>Лист1!$I$2:$I$7</c:f>
              <c:numCache>
                <c:formatCode>General</c:formatCode>
                <c:ptCount val="6"/>
                <c:pt idx="0">
                  <c:v>10.0</c:v>
                </c:pt>
                <c:pt idx="1">
                  <c:v>12.0</c:v>
                </c:pt>
                <c:pt idx="2">
                  <c:v>5.0</c:v>
                </c:pt>
                <c:pt idx="3">
                  <c:v>7.0</c:v>
                </c:pt>
                <c:pt idx="4">
                  <c:v>10.0</c:v>
                </c:pt>
                <c:pt idx="5">
                  <c:v>8.0</c:v>
                </c:pt>
              </c:numCache>
            </c:numRef>
          </c:val>
        </c:ser>
        <c:dLbls>
          <c:showLegendKey val="0"/>
          <c:showVal val="0"/>
          <c:showCatName val="0"/>
          <c:showSerName val="0"/>
          <c:showPercent val="0"/>
          <c:showBubbleSize val="0"/>
        </c:dLbls>
        <c:gapWidth val="219"/>
        <c:overlap val="-27"/>
        <c:axId val="1783407440"/>
        <c:axId val="1994444016"/>
      </c:barChart>
      <c:catAx>
        <c:axId val="17834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994444016"/>
        <c:crosses val="autoZero"/>
        <c:auto val="1"/>
        <c:lblAlgn val="ctr"/>
        <c:lblOffset val="100"/>
        <c:noMultiLvlLbl val="0"/>
      </c:catAx>
      <c:valAx>
        <c:axId val="1994444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783407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FE16F8-08E4-7241-B5BF-6DC8ED9B45C0}" type="datetimeFigureOut">
              <a:rPr lang="ru-RU" smtClean="0"/>
              <a:t>19.06.17</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20DBD9-32DF-1B4A-9EBC-06DD16EF08E6}" type="slidenum">
              <a:rPr lang="ru-RU" smtClean="0"/>
              <a:t>‹#›</a:t>
            </a:fld>
            <a:endParaRPr lang="ru-RU"/>
          </a:p>
        </p:txBody>
      </p:sp>
    </p:spTree>
    <p:extLst>
      <p:ext uri="{BB962C8B-B14F-4D97-AF65-F5344CB8AC3E}">
        <p14:creationId xmlns:p14="http://schemas.microsoft.com/office/powerpoint/2010/main" val="1378344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8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a:solidFill>
                  <a:schemeClr val="tx1"/>
                </a:solidFill>
                <a:effectLst/>
              </a:defRPr>
            </a:lvl1pPr>
          </a:lstStyle>
          <a:p>
            <a:endParaRPr lang="ru-RU" altLang="x-none"/>
          </a:p>
        </p:txBody>
      </p:sp>
      <p:sp>
        <p:nvSpPr>
          <p:cNvPr id="6348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a:solidFill>
                  <a:schemeClr val="tx1"/>
                </a:solidFill>
                <a:effectLst/>
              </a:defRPr>
            </a:lvl1pPr>
          </a:lstStyle>
          <a:p>
            <a:endParaRPr lang="ru-RU" altLang="x-none"/>
          </a:p>
        </p:txBody>
      </p:sp>
      <p:sp>
        <p:nvSpPr>
          <p:cNvPr id="6348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348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ru-RU" altLang="x-none"/>
              <a:t>Образец текста</a:t>
            </a:r>
          </a:p>
          <a:p>
            <a:pPr lvl="1"/>
            <a:r>
              <a:rPr lang="ru-RU" altLang="x-none"/>
              <a:t>Второй уровень</a:t>
            </a:r>
          </a:p>
          <a:p>
            <a:pPr lvl="2"/>
            <a:r>
              <a:rPr lang="ru-RU" altLang="x-none"/>
              <a:t>Третий уровень</a:t>
            </a:r>
          </a:p>
          <a:p>
            <a:pPr lvl="3"/>
            <a:r>
              <a:rPr lang="ru-RU" altLang="x-none"/>
              <a:t>Четвертый уровень</a:t>
            </a:r>
          </a:p>
          <a:p>
            <a:pPr lvl="4"/>
            <a:r>
              <a:rPr lang="ru-RU" altLang="x-none"/>
              <a:t>Пятый уровень</a:t>
            </a:r>
          </a:p>
        </p:txBody>
      </p:sp>
      <p:sp>
        <p:nvSpPr>
          <p:cNvPr id="6348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solidFill>
                  <a:schemeClr val="tx1"/>
                </a:solidFill>
                <a:effectLst/>
              </a:defRPr>
            </a:lvl1pPr>
          </a:lstStyle>
          <a:p>
            <a:endParaRPr lang="ru-RU" altLang="x-none"/>
          </a:p>
        </p:txBody>
      </p:sp>
      <p:sp>
        <p:nvSpPr>
          <p:cNvPr id="6348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solidFill>
                  <a:schemeClr val="tx1"/>
                </a:solidFill>
                <a:effectLst/>
              </a:defRPr>
            </a:lvl1pPr>
          </a:lstStyle>
          <a:p>
            <a:fld id="{B59CC651-177A-3D48-9208-F70903E62E6C}" type="slidenum">
              <a:rPr lang="ru-RU" altLang="x-none"/>
              <a:pPr/>
              <a:t>‹#›</a:t>
            </a:fld>
            <a:endParaRPr lang="ru-RU" altLang="x-non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59CC651-177A-3D48-9208-F70903E62E6C}" type="slidenum">
              <a:rPr lang="ru-RU" altLang="x-none" smtClean="0"/>
              <a:pPr/>
              <a:t>3</a:t>
            </a:fld>
            <a:endParaRPr lang="ru-RU" altLang="x-none"/>
          </a:p>
        </p:txBody>
      </p:sp>
    </p:spTree>
    <p:extLst>
      <p:ext uri="{BB962C8B-B14F-4D97-AF65-F5344CB8AC3E}">
        <p14:creationId xmlns:p14="http://schemas.microsoft.com/office/powerpoint/2010/main" val="1418894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2495BCD-9513-7D43-959B-273866853B72}" type="slidenum">
              <a:rPr lang="ru-RU" altLang="x-none" smtClean="0"/>
              <a:pPr/>
              <a:t>4</a:t>
            </a:fld>
            <a:endParaRPr lang="ru-RU" altLang="x-none"/>
          </a:p>
        </p:txBody>
      </p:sp>
    </p:spTree>
    <p:extLst>
      <p:ext uri="{BB962C8B-B14F-4D97-AF65-F5344CB8AC3E}">
        <p14:creationId xmlns:p14="http://schemas.microsoft.com/office/powerpoint/2010/main" val="1775516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x-none" altLang="x-none"/>
          </a:p>
        </p:txBody>
      </p:sp>
      <p:sp>
        <p:nvSpPr>
          <p:cNvPr id="11268" name="Номер слайда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D50D34F-2D7B-0840-8DFD-6D116964561D}" type="slidenum">
              <a:rPr lang="ru-RU" altLang="x-none">
                <a:latin typeface="Calibri" charset="0"/>
              </a:rPr>
              <a:pPr eaLnBrk="1" hangingPunct="1"/>
              <a:t>12</a:t>
            </a:fld>
            <a:endParaRPr lang="ru-RU" altLang="x-none">
              <a:latin typeface="Calibri" charset="0"/>
            </a:endParaRPr>
          </a:p>
        </p:txBody>
      </p:sp>
    </p:spTree>
    <p:extLst>
      <p:ext uri="{BB962C8B-B14F-4D97-AF65-F5344CB8AC3E}">
        <p14:creationId xmlns:p14="http://schemas.microsoft.com/office/powerpoint/2010/main" val="1005818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x-none" altLang="x-none"/>
          </a:p>
        </p:txBody>
      </p:sp>
      <p:sp>
        <p:nvSpPr>
          <p:cNvPr id="11268" name="Номер слайда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25BAAFA-7101-B247-A69B-8A6EC306096C}" type="slidenum">
              <a:rPr lang="ru-RU" altLang="x-none">
                <a:latin typeface="Calibri" charset="0"/>
              </a:rPr>
              <a:pPr eaLnBrk="1" hangingPunct="1"/>
              <a:t>13</a:t>
            </a:fld>
            <a:endParaRPr lang="ru-RU" altLang="x-none">
              <a:latin typeface="Calibri" charset="0"/>
            </a:endParaRPr>
          </a:p>
        </p:txBody>
      </p:sp>
    </p:spTree>
    <p:extLst>
      <p:ext uri="{BB962C8B-B14F-4D97-AF65-F5344CB8AC3E}">
        <p14:creationId xmlns:p14="http://schemas.microsoft.com/office/powerpoint/2010/main" val="835793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59CC651-177A-3D48-9208-F70903E62E6C}" type="slidenum">
              <a:rPr lang="ru-RU" altLang="x-none" smtClean="0"/>
              <a:pPr/>
              <a:t>34</a:t>
            </a:fld>
            <a:endParaRPr lang="ru-RU" altLang="x-none"/>
          </a:p>
        </p:txBody>
      </p:sp>
    </p:spTree>
    <p:extLst>
      <p:ext uri="{BB962C8B-B14F-4D97-AF65-F5344CB8AC3E}">
        <p14:creationId xmlns:p14="http://schemas.microsoft.com/office/powerpoint/2010/main" val="1091588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59CC651-177A-3D48-9208-F70903E62E6C}" type="slidenum">
              <a:rPr lang="ru-RU" altLang="x-none" smtClean="0"/>
              <a:pPr/>
              <a:t>38</a:t>
            </a:fld>
            <a:endParaRPr lang="ru-RU" altLang="x-none"/>
          </a:p>
        </p:txBody>
      </p:sp>
    </p:spTree>
    <p:extLst>
      <p:ext uri="{BB962C8B-B14F-4D97-AF65-F5344CB8AC3E}">
        <p14:creationId xmlns:p14="http://schemas.microsoft.com/office/powerpoint/2010/main" val="920449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59CC651-177A-3D48-9208-F70903E62E6C}" type="slidenum">
              <a:rPr lang="ru-RU" altLang="x-none" smtClean="0"/>
              <a:pPr/>
              <a:t>47</a:t>
            </a:fld>
            <a:endParaRPr lang="ru-RU" altLang="x-none"/>
          </a:p>
        </p:txBody>
      </p:sp>
    </p:spTree>
    <p:extLst>
      <p:ext uri="{BB962C8B-B14F-4D97-AF65-F5344CB8AC3E}">
        <p14:creationId xmlns:p14="http://schemas.microsoft.com/office/powerpoint/2010/main" val="502866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87246457-1820-5A4B-87D8-633A077E4A14}" type="slidenum">
              <a:rPr lang="ru-RU" altLang="x-none"/>
              <a:pPr/>
              <a:t>50</a:t>
            </a:fld>
            <a:endParaRPr lang="ru-RU" altLang="x-none"/>
          </a:p>
        </p:txBody>
      </p:sp>
      <p:sp>
        <p:nvSpPr>
          <p:cNvPr id="29698"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9665D715-7551-094A-870E-FD451608A62E}" type="slidenum">
              <a:rPr lang="ru-RU" altLang="x-none" sz="1200" b="0">
                <a:effectLst/>
                <a:latin typeface="Times New Roman" charset="0"/>
                <a:ea typeface="Arial" charset="0"/>
                <a:cs typeface="Arial" charset="0"/>
              </a:rPr>
              <a:pPr algn="r"/>
              <a:t>50</a:t>
            </a:fld>
            <a:endParaRPr lang="ru-RU" altLang="x-none" sz="1200" b="0">
              <a:effectLst/>
              <a:latin typeface="Times New Roman" charset="0"/>
              <a:ea typeface="Arial" charset="0"/>
              <a:cs typeface="Arial" charset="0"/>
            </a:endParaRPr>
          </a:p>
        </p:txBody>
      </p:sp>
      <p:sp>
        <p:nvSpPr>
          <p:cNvPr id="941059" name="Образ слайда 1"/>
          <p:cNvSpPr>
            <a:spLocks noGrp="1" noRot="1" noChangeAspect="1" noTextEdit="1"/>
          </p:cNvSpPr>
          <p:nvPr>
            <p:ph type="sldImg"/>
          </p:nvPr>
        </p:nvSpPr>
        <p:spPr>
          <a:ln/>
        </p:spPr>
      </p:sp>
      <p:sp>
        <p:nvSpPr>
          <p:cNvPr id="941060" name="Заметки 2"/>
          <p:cNvSpPr>
            <a:spLocks noGrp="1"/>
          </p:cNvSpPr>
          <p:nvPr>
            <p:ph type="body" idx="1"/>
          </p:nvPr>
        </p:nvSpPr>
        <p:spPr>
          <a:xfrm>
            <a:off x="914400" y="4343400"/>
            <a:ext cx="50292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x-none" altLang="x-none"/>
          </a:p>
        </p:txBody>
      </p:sp>
      <p:sp>
        <p:nvSpPr>
          <p:cNvPr id="941061" name="Номер слайда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0C989D8-9BDE-9542-A301-15E1007844EE}" type="slidenum">
              <a:rPr lang="ru-RU" altLang="x-none" sz="1200" b="0">
                <a:effectLst/>
                <a:latin typeface="Times New Roman" charset="0"/>
                <a:ea typeface="Arial" charset="0"/>
                <a:cs typeface="Arial" charset="0"/>
              </a:rPr>
              <a:pPr algn="r"/>
              <a:t>50</a:t>
            </a:fld>
            <a:endParaRPr lang="ru-RU" altLang="x-none" sz="1200" b="0">
              <a:effectLst/>
              <a:latin typeface="Times New Roman" charset="0"/>
              <a:ea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x-none"/>
          </a:p>
        </p:txBody>
      </p:sp>
      <p:sp>
        <p:nvSpPr>
          <p:cNvPr id="5" name="Нижний колонтитул 4"/>
          <p:cNvSpPr>
            <a:spLocks noGrp="1"/>
          </p:cNvSpPr>
          <p:nvPr>
            <p:ph type="ftr" sz="quarter" idx="11"/>
          </p:nvPr>
        </p:nvSpPr>
        <p:spPr/>
        <p:txBody>
          <a:bodyPr/>
          <a:lstStyle>
            <a:lvl1pPr>
              <a:defRPr/>
            </a:lvl1pPr>
          </a:lstStyle>
          <a:p>
            <a:endParaRPr lang="ru-RU" altLang="x-none"/>
          </a:p>
        </p:txBody>
      </p:sp>
      <p:sp>
        <p:nvSpPr>
          <p:cNvPr id="6" name="Номер слайда 5"/>
          <p:cNvSpPr>
            <a:spLocks noGrp="1"/>
          </p:cNvSpPr>
          <p:nvPr>
            <p:ph type="sldNum" sz="quarter" idx="12"/>
          </p:nvPr>
        </p:nvSpPr>
        <p:spPr/>
        <p:txBody>
          <a:bodyPr/>
          <a:lstStyle>
            <a:lvl1pPr>
              <a:defRPr/>
            </a:lvl1pPr>
          </a:lstStyle>
          <a:p>
            <a:fld id="{18D86813-72CE-2144-8767-3FEBC9A7BAC3}" type="slidenum">
              <a:rPr lang="ru-RU" altLang="x-none"/>
              <a:pPr/>
              <a:t>‹#›</a:t>
            </a:fld>
            <a:endParaRPr lang="ru-RU" altLang="x-none"/>
          </a:p>
        </p:txBody>
      </p:sp>
    </p:spTree>
    <p:extLst>
      <p:ext uri="{BB962C8B-B14F-4D97-AF65-F5344CB8AC3E}">
        <p14:creationId xmlns:p14="http://schemas.microsoft.com/office/powerpoint/2010/main" val="153587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x-none"/>
          </a:p>
        </p:txBody>
      </p:sp>
      <p:sp>
        <p:nvSpPr>
          <p:cNvPr id="5" name="Нижний колонтитул 4"/>
          <p:cNvSpPr>
            <a:spLocks noGrp="1"/>
          </p:cNvSpPr>
          <p:nvPr>
            <p:ph type="ftr" sz="quarter" idx="11"/>
          </p:nvPr>
        </p:nvSpPr>
        <p:spPr/>
        <p:txBody>
          <a:bodyPr/>
          <a:lstStyle>
            <a:lvl1pPr>
              <a:defRPr/>
            </a:lvl1pPr>
          </a:lstStyle>
          <a:p>
            <a:endParaRPr lang="ru-RU" altLang="x-none"/>
          </a:p>
        </p:txBody>
      </p:sp>
      <p:sp>
        <p:nvSpPr>
          <p:cNvPr id="6" name="Номер слайда 5"/>
          <p:cNvSpPr>
            <a:spLocks noGrp="1"/>
          </p:cNvSpPr>
          <p:nvPr>
            <p:ph type="sldNum" sz="quarter" idx="12"/>
          </p:nvPr>
        </p:nvSpPr>
        <p:spPr/>
        <p:txBody>
          <a:bodyPr/>
          <a:lstStyle>
            <a:lvl1pPr>
              <a:defRPr/>
            </a:lvl1pPr>
          </a:lstStyle>
          <a:p>
            <a:fld id="{07C39F81-5501-9D49-96B5-295AB8F88BEF}" type="slidenum">
              <a:rPr lang="ru-RU" altLang="x-none"/>
              <a:pPr/>
              <a:t>‹#›</a:t>
            </a:fld>
            <a:endParaRPr lang="ru-RU" altLang="x-none"/>
          </a:p>
        </p:txBody>
      </p:sp>
    </p:spTree>
    <p:extLst>
      <p:ext uri="{BB962C8B-B14F-4D97-AF65-F5344CB8AC3E}">
        <p14:creationId xmlns:p14="http://schemas.microsoft.com/office/powerpoint/2010/main" val="135231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x-none"/>
          </a:p>
        </p:txBody>
      </p:sp>
      <p:sp>
        <p:nvSpPr>
          <p:cNvPr id="5" name="Нижний колонтитул 4"/>
          <p:cNvSpPr>
            <a:spLocks noGrp="1"/>
          </p:cNvSpPr>
          <p:nvPr>
            <p:ph type="ftr" sz="quarter" idx="11"/>
          </p:nvPr>
        </p:nvSpPr>
        <p:spPr/>
        <p:txBody>
          <a:bodyPr/>
          <a:lstStyle>
            <a:lvl1pPr>
              <a:defRPr/>
            </a:lvl1pPr>
          </a:lstStyle>
          <a:p>
            <a:endParaRPr lang="ru-RU" altLang="x-none"/>
          </a:p>
        </p:txBody>
      </p:sp>
      <p:sp>
        <p:nvSpPr>
          <p:cNvPr id="6" name="Номер слайда 5"/>
          <p:cNvSpPr>
            <a:spLocks noGrp="1"/>
          </p:cNvSpPr>
          <p:nvPr>
            <p:ph type="sldNum" sz="quarter" idx="12"/>
          </p:nvPr>
        </p:nvSpPr>
        <p:spPr/>
        <p:txBody>
          <a:bodyPr/>
          <a:lstStyle>
            <a:lvl1pPr>
              <a:defRPr/>
            </a:lvl1pPr>
          </a:lstStyle>
          <a:p>
            <a:fld id="{A37F51AC-3CE0-CB42-BD2D-FAD28C079DB2}" type="slidenum">
              <a:rPr lang="ru-RU" altLang="x-none"/>
              <a:pPr/>
              <a:t>‹#›</a:t>
            </a:fld>
            <a:endParaRPr lang="ru-RU" altLang="x-none"/>
          </a:p>
        </p:txBody>
      </p:sp>
    </p:spTree>
    <p:extLst>
      <p:ext uri="{BB962C8B-B14F-4D97-AF65-F5344CB8AC3E}">
        <p14:creationId xmlns:p14="http://schemas.microsoft.com/office/powerpoint/2010/main" val="806407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endParaRPr lang="ru-RU"/>
          </a:p>
        </p:txBody>
      </p:sp>
      <p:sp>
        <p:nvSpPr>
          <p:cNvPr id="4" name="Дата 3"/>
          <p:cNvSpPr>
            <a:spLocks noGrp="1"/>
          </p:cNvSpPr>
          <p:nvPr>
            <p:ph type="dt" sz="half" idx="10"/>
          </p:nvPr>
        </p:nvSpPr>
        <p:spPr>
          <a:xfrm>
            <a:off x="457200" y="6245225"/>
            <a:ext cx="2133600" cy="476250"/>
          </a:xfrm>
        </p:spPr>
        <p:txBody>
          <a:bodyPr/>
          <a:lstStyle>
            <a:lvl1pPr>
              <a:defRPr/>
            </a:lvl1pPr>
          </a:lstStyle>
          <a:p>
            <a:endParaRPr lang="ru-RU" altLang="x-none"/>
          </a:p>
        </p:txBody>
      </p:sp>
      <p:sp>
        <p:nvSpPr>
          <p:cNvPr id="5" name="Нижний колонтитул 4"/>
          <p:cNvSpPr>
            <a:spLocks noGrp="1"/>
          </p:cNvSpPr>
          <p:nvPr>
            <p:ph type="ftr" sz="quarter" idx="11"/>
          </p:nvPr>
        </p:nvSpPr>
        <p:spPr>
          <a:xfrm>
            <a:off x="3124200" y="6245225"/>
            <a:ext cx="2895600" cy="476250"/>
          </a:xfrm>
        </p:spPr>
        <p:txBody>
          <a:bodyPr/>
          <a:lstStyle>
            <a:lvl1pPr>
              <a:defRPr/>
            </a:lvl1pPr>
          </a:lstStyle>
          <a:p>
            <a:endParaRPr lang="ru-RU" altLang="x-none"/>
          </a:p>
        </p:txBody>
      </p:sp>
      <p:sp>
        <p:nvSpPr>
          <p:cNvPr id="6" name="Номер слайда 5"/>
          <p:cNvSpPr>
            <a:spLocks noGrp="1"/>
          </p:cNvSpPr>
          <p:nvPr>
            <p:ph type="sldNum" sz="quarter" idx="12"/>
          </p:nvPr>
        </p:nvSpPr>
        <p:spPr>
          <a:xfrm>
            <a:off x="6553200" y="6245225"/>
            <a:ext cx="2133600" cy="476250"/>
          </a:xfrm>
        </p:spPr>
        <p:txBody>
          <a:bodyPr/>
          <a:lstStyle>
            <a:lvl1pPr>
              <a:defRPr/>
            </a:lvl1pPr>
          </a:lstStyle>
          <a:p>
            <a:fld id="{81811E00-0548-1D41-8B29-7D435C173F58}" type="slidenum">
              <a:rPr lang="ru-RU" altLang="x-none"/>
              <a:pPr/>
              <a:t>‹#›</a:t>
            </a:fld>
            <a:endParaRPr lang="ru-RU" altLang="x-none"/>
          </a:p>
        </p:txBody>
      </p:sp>
    </p:spTree>
    <p:extLst>
      <p:ext uri="{BB962C8B-B14F-4D97-AF65-F5344CB8AC3E}">
        <p14:creationId xmlns:p14="http://schemas.microsoft.com/office/powerpoint/2010/main" val="527018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x-none"/>
          </a:p>
        </p:txBody>
      </p:sp>
      <p:sp>
        <p:nvSpPr>
          <p:cNvPr id="5" name="Нижний колонтитул 4"/>
          <p:cNvSpPr>
            <a:spLocks noGrp="1"/>
          </p:cNvSpPr>
          <p:nvPr>
            <p:ph type="ftr" sz="quarter" idx="11"/>
          </p:nvPr>
        </p:nvSpPr>
        <p:spPr/>
        <p:txBody>
          <a:bodyPr/>
          <a:lstStyle>
            <a:lvl1pPr>
              <a:defRPr/>
            </a:lvl1pPr>
          </a:lstStyle>
          <a:p>
            <a:endParaRPr lang="ru-RU" altLang="x-none"/>
          </a:p>
        </p:txBody>
      </p:sp>
      <p:sp>
        <p:nvSpPr>
          <p:cNvPr id="6" name="Номер слайда 5"/>
          <p:cNvSpPr>
            <a:spLocks noGrp="1"/>
          </p:cNvSpPr>
          <p:nvPr>
            <p:ph type="sldNum" sz="quarter" idx="12"/>
          </p:nvPr>
        </p:nvSpPr>
        <p:spPr/>
        <p:txBody>
          <a:bodyPr/>
          <a:lstStyle>
            <a:lvl1pPr>
              <a:defRPr/>
            </a:lvl1pPr>
          </a:lstStyle>
          <a:p>
            <a:fld id="{257240B9-2C58-114C-AC5B-A6931CAB4C52}" type="slidenum">
              <a:rPr lang="ru-RU" altLang="x-none"/>
              <a:pPr/>
              <a:t>‹#›</a:t>
            </a:fld>
            <a:endParaRPr lang="ru-RU" altLang="x-none"/>
          </a:p>
        </p:txBody>
      </p:sp>
    </p:spTree>
    <p:extLst>
      <p:ext uri="{BB962C8B-B14F-4D97-AF65-F5344CB8AC3E}">
        <p14:creationId xmlns:p14="http://schemas.microsoft.com/office/powerpoint/2010/main" val="73315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x-none"/>
          </a:p>
        </p:txBody>
      </p:sp>
      <p:sp>
        <p:nvSpPr>
          <p:cNvPr id="5" name="Нижний колонтитул 4"/>
          <p:cNvSpPr>
            <a:spLocks noGrp="1"/>
          </p:cNvSpPr>
          <p:nvPr>
            <p:ph type="ftr" sz="quarter" idx="11"/>
          </p:nvPr>
        </p:nvSpPr>
        <p:spPr/>
        <p:txBody>
          <a:bodyPr/>
          <a:lstStyle>
            <a:lvl1pPr>
              <a:defRPr/>
            </a:lvl1pPr>
          </a:lstStyle>
          <a:p>
            <a:endParaRPr lang="ru-RU" altLang="x-none"/>
          </a:p>
        </p:txBody>
      </p:sp>
      <p:sp>
        <p:nvSpPr>
          <p:cNvPr id="6" name="Номер слайда 5"/>
          <p:cNvSpPr>
            <a:spLocks noGrp="1"/>
          </p:cNvSpPr>
          <p:nvPr>
            <p:ph type="sldNum" sz="quarter" idx="12"/>
          </p:nvPr>
        </p:nvSpPr>
        <p:spPr/>
        <p:txBody>
          <a:bodyPr/>
          <a:lstStyle>
            <a:lvl1pPr>
              <a:defRPr/>
            </a:lvl1pPr>
          </a:lstStyle>
          <a:p>
            <a:fld id="{03B7D0BF-A24B-F94C-99E0-4ACE7E3CEF26}" type="slidenum">
              <a:rPr lang="ru-RU" altLang="x-none"/>
              <a:pPr/>
              <a:t>‹#›</a:t>
            </a:fld>
            <a:endParaRPr lang="ru-RU" altLang="x-none"/>
          </a:p>
        </p:txBody>
      </p:sp>
    </p:spTree>
    <p:extLst>
      <p:ext uri="{BB962C8B-B14F-4D97-AF65-F5344CB8AC3E}">
        <p14:creationId xmlns:p14="http://schemas.microsoft.com/office/powerpoint/2010/main" val="1698470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x-none"/>
          </a:p>
        </p:txBody>
      </p:sp>
      <p:sp>
        <p:nvSpPr>
          <p:cNvPr id="6" name="Нижний колонтитул 5"/>
          <p:cNvSpPr>
            <a:spLocks noGrp="1"/>
          </p:cNvSpPr>
          <p:nvPr>
            <p:ph type="ftr" sz="quarter" idx="11"/>
          </p:nvPr>
        </p:nvSpPr>
        <p:spPr/>
        <p:txBody>
          <a:bodyPr/>
          <a:lstStyle>
            <a:lvl1pPr>
              <a:defRPr/>
            </a:lvl1pPr>
          </a:lstStyle>
          <a:p>
            <a:endParaRPr lang="ru-RU" altLang="x-none"/>
          </a:p>
        </p:txBody>
      </p:sp>
      <p:sp>
        <p:nvSpPr>
          <p:cNvPr id="7" name="Номер слайда 6"/>
          <p:cNvSpPr>
            <a:spLocks noGrp="1"/>
          </p:cNvSpPr>
          <p:nvPr>
            <p:ph type="sldNum" sz="quarter" idx="12"/>
          </p:nvPr>
        </p:nvSpPr>
        <p:spPr/>
        <p:txBody>
          <a:bodyPr/>
          <a:lstStyle>
            <a:lvl1pPr>
              <a:defRPr/>
            </a:lvl1pPr>
          </a:lstStyle>
          <a:p>
            <a:fld id="{65909071-152F-4340-A002-8D12D91D9A74}" type="slidenum">
              <a:rPr lang="ru-RU" altLang="x-none"/>
              <a:pPr/>
              <a:t>‹#›</a:t>
            </a:fld>
            <a:endParaRPr lang="ru-RU" altLang="x-none"/>
          </a:p>
        </p:txBody>
      </p:sp>
    </p:spTree>
    <p:extLst>
      <p:ext uri="{BB962C8B-B14F-4D97-AF65-F5344CB8AC3E}">
        <p14:creationId xmlns:p14="http://schemas.microsoft.com/office/powerpoint/2010/main" val="1836855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x-none"/>
          </a:p>
        </p:txBody>
      </p:sp>
      <p:sp>
        <p:nvSpPr>
          <p:cNvPr id="8" name="Нижний колонтитул 7"/>
          <p:cNvSpPr>
            <a:spLocks noGrp="1"/>
          </p:cNvSpPr>
          <p:nvPr>
            <p:ph type="ftr" sz="quarter" idx="11"/>
          </p:nvPr>
        </p:nvSpPr>
        <p:spPr/>
        <p:txBody>
          <a:bodyPr/>
          <a:lstStyle>
            <a:lvl1pPr>
              <a:defRPr/>
            </a:lvl1pPr>
          </a:lstStyle>
          <a:p>
            <a:endParaRPr lang="ru-RU" altLang="x-none"/>
          </a:p>
        </p:txBody>
      </p:sp>
      <p:sp>
        <p:nvSpPr>
          <p:cNvPr id="9" name="Номер слайда 8"/>
          <p:cNvSpPr>
            <a:spLocks noGrp="1"/>
          </p:cNvSpPr>
          <p:nvPr>
            <p:ph type="sldNum" sz="quarter" idx="12"/>
          </p:nvPr>
        </p:nvSpPr>
        <p:spPr/>
        <p:txBody>
          <a:bodyPr/>
          <a:lstStyle>
            <a:lvl1pPr>
              <a:defRPr/>
            </a:lvl1pPr>
          </a:lstStyle>
          <a:p>
            <a:fld id="{8865DFAE-6109-DA4C-B4B0-5ECCB00692D6}" type="slidenum">
              <a:rPr lang="ru-RU" altLang="x-none"/>
              <a:pPr/>
              <a:t>‹#›</a:t>
            </a:fld>
            <a:endParaRPr lang="ru-RU" altLang="x-none"/>
          </a:p>
        </p:txBody>
      </p:sp>
    </p:spTree>
    <p:extLst>
      <p:ext uri="{BB962C8B-B14F-4D97-AF65-F5344CB8AC3E}">
        <p14:creationId xmlns:p14="http://schemas.microsoft.com/office/powerpoint/2010/main" val="1958441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x-none"/>
          </a:p>
        </p:txBody>
      </p:sp>
      <p:sp>
        <p:nvSpPr>
          <p:cNvPr id="4" name="Нижний колонтитул 3"/>
          <p:cNvSpPr>
            <a:spLocks noGrp="1"/>
          </p:cNvSpPr>
          <p:nvPr>
            <p:ph type="ftr" sz="quarter" idx="11"/>
          </p:nvPr>
        </p:nvSpPr>
        <p:spPr/>
        <p:txBody>
          <a:bodyPr/>
          <a:lstStyle>
            <a:lvl1pPr>
              <a:defRPr/>
            </a:lvl1pPr>
          </a:lstStyle>
          <a:p>
            <a:endParaRPr lang="ru-RU" altLang="x-none"/>
          </a:p>
        </p:txBody>
      </p:sp>
      <p:sp>
        <p:nvSpPr>
          <p:cNvPr id="5" name="Номер слайда 4"/>
          <p:cNvSpPr>
            <a:spLocks noGrp="1"/>
          </p:cNvSpPr>
          <p:nvPr>
            <p:ph type="sldNum" sz="quarter" idx="12"/>
          </p:nvPr>
        </p:nvSpPr>
        <p:spPr/>
        <p:txBody>
          <a:bodyPr/>
          <a:lstStyle>
            <a:lvl1pPr>
              <a:defRPr/>
            </a:lvl1pPr>
          </a:lstStyle>
          <a:p>
            <a:fld id="{6B3EDA68-FB9A-5041-A35E-F53D162CF3A3}" type="slidenum">
              <a:rPr lang="ru-RU" altLang="x-none"/>
              <a:pPr/>
              <a:t>‹#›</a:t>
            </a:fld>
            <a:endParaRPr lang="ru-RU" altLang="x-none"/>
          </a:p>
        </p:txBody>
      </p:sp>
    </p:spTree>
    <p:extLst>
      <p:ext uri="{BB962C8B-B14F-4D97-AF65-F5344CB8AC3E}">
        <p14:creationId xmlns:p14="http://schemas.microsoft.com/office/powerpoint/2010/main" val="1052113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x-none"/>
          </a:p>
        </p:txBody>
      </p:sp>
      <p:sp>
        <p:nvSpPr>
          <p:cNvPr id="3" name="Нижний колонтитул 2"/>
          <p:cNvSpPr>
            <a:spLocks noGrp="1"/>
          </p:cNvSpPr>
          <p:nvPr>
            <p:ph type="ftr" sz="quarter" idx="11"/>
          </p:nvPr>
        </p:nvSpPr>
        <p:spPr/>
        <p:txBody>
          <a:bodyPr/>
          <a:lstStyle>
            <a:lvl1pPr>
              <a:defRPr/>
            </a:lvl1pPr>
          </a:lstStyle>
          <a:p>
            <a:endParaRPr lang="ru-RU" altLang="x-none"/>
          </a:p>
        </p:txBody>
      </p:sp>
      <p:sp>
        <p:nvSpPr>
          <p:cNvPr id="4" name="Номер слайда 3"/>
          <p:cNvSpPr>
            <a:spLocks noGrp="1"/>
          </p:cNvSpPr>
          <p:nvPr>
            <p:ph type="sldNum" sz="quarter" idx="12"/>
          </p:nvPr>
        </p:nvSpPr>
        <p:spPr/>
        <p:txBody>
          <a:bodyPr/>
          <a:lstStyle>
            <a:lvl1pPr>
              <a:defRPr/>
            </a:lvl1pPr>
          </a:lstStyle>
          <a:p>
            <a:fld id="{759EB199-7EDD-1742-BDA7-1F940707C89D}" type="slidenum">
              <a:rPr lang="ru-RU" altLang="x-none"/>
              <a:pPr/>
              <a:t>‹#›</a:t>
            </a:fld>
            <a:endParaRPr lang="ru-RU" altLang="x-none"/>
          </a:p>
        </p:txBody>
      </p:sp>
    </p:spTree>
    <p:extLst>
      <p:ext uri="{BB962C8B-B14F-4D97-AF65-F5344CB8AC3E}">
        <p14:creationId xmlns:p14="http://schemas.microsoft.com/office/powerpoint/2010/main" val="49511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x-none"/>
          </a:p>
        </p:txBody>
      </p:sp>
      <p:sp>
        <p:nvSpPr>
          <p:cNvPr id="6" name="Нижний колонтитул 5"/>
          <p:cNvSpPr>
            <a:spLocks noGrp="1"/>
          </p:cNvSpPr>
          <p:nvPr>
            <p:ph type="ftr" sz="quarter" idx="11"/>
          </p:nvPr>
        </p:nvSpPr>
        <p:spPr/>
        <p:txBody>
          <a:bodyPr/>
          <a:lstStyle>
            <a:lvl1pPr>
              <a:defRPr/>
            </a:lvl1pPr>
          </a:lstStyle>
          <a:p>
            <a:endParaRPr lang="ru-RU" altLang="x-none"/>
          </a:p>
        </p:txBody>
      </p:sp>
      <p:sp>
        <p:nvSpPr>
          <p:cNvPr id="7" name="Номер слайда 6"/>
          <p:cNvSpPr>
            <a:spLocks noGrp="1"/>
          </p:cNvSpPr>
          <p:nvPr>
            <p:ph type="sldNum" sz="quarter" idx="12"/>
          </p:nvPr>
        </p:nvSpPr>
        <p:spPr/>
        <p:txBody>
          <a:bodyPr/>
          <a:lstStyle>
            <a:lvl1pPr>
              <a:defRPr/>
            </a:lvl1pPr>
          </a:lstStyle>
          <a:p>
            <a:fld id="{16C34666-5852-8E40-9ABA-7A07E1E0D75F}" type="slidenum">
              <a:rPr lang="ru-RU" altLang="x-none"/>
              <a:pPr/>
              <a:t>‹#›</a:t>
            </a:fld>
            <a:endParaRPr lang="ru-RU" altLang="x-none"/>
          </a:p>
        </p:txBody>
      </p:sp>
    </p:spTree>
    <p:extLst>
      <p:ext uri="{BB962C8B-B14F-4D97-AF65-F5344CB8AC3E}">
        <p14:creationId xmlns:p14="http://schemas.microsoft.com/office/powerpoint/2010/main" val="1974088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x-none"/>
          </a:p>
        </p:txBody>
      </p:sp>
      <p:sp>
        <p:nvSpPr>
          <p:cNvPr id="6" name="Нижний колонтитул 5"/>
          <p:cNvSpPr>
            <a:spLocks noGrp="1"/>
          </p:cNvSpPr>
          <p:nvPr>
            <p:ph type="ftr" sz="quarter" idx="11"/>
          </p:nvPr>
        </p:nvSpPr>
        <p:spPr/>
        <p:txBody>
          <a:bodyPr/>
          <a:lstStyle>
            <a:lvl1pPr>
              <a:defRPr/>
            </a:lvl1pPr>
          </a:lstStyle>
          <a:p>
            <a:endParaRPr lang="ru-RU" altLang="x-none"/>
          </a:p>
        </p:txBody>
      </p:sp>
      <p:sp>
        <p:nvSpPr>
          <p:cNvPr id="7" name="Номер слайда 6"/>
          <p:cNvSpPr>
            <a:spLocks noGrp="1"/>
          </p:cNvSpPr>
          <p:nvPr>
            <p:ph type="sldNum" sz="quarter" idx="12"/>
          </p:nvPr>
        </p:nvSpPr>
        <p:spPr/>
        <p:txBody>
          <a:bodyPr/>
          <a:lstStyle>
            <a:lvl1pPr>
              <a:defRPr/>
            </a:lvl1pPr>
          </a:lstStyle>
          <a:p>
            <a:fld id="{BA6E94B0-ACC6-FE44-865E-97B116C811B4}" type="slidenum">
              <a:rPr lang="ru-RU" altLang="x-none"/>
              <a:pPr/>
              <a:t>‹#›</a:t>
            </a:fld>
            <a:endParaRPr lang="ru-RU" altLang="x-none"/>
          </a:p>
        </p:txBody>
      </p:sp>
    </p:spTree>
    <p:extLst>
      <p:ext uri="{BB962C8B-B14F-4D97-AF65-F5344CB8AC3E}">
        <p14:creationId xmlns:p14="http://schemas.microsoft.com/office/powerpoint/2010/main" val="20239350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05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ru-RU" altLang="x-none"/>
              <a:t>Образец заголовка</a:t>
            </a:r>
          </a:p>
        </p:txBody>
      </p:sp>
      <p:sp>
        <p:nvSpPr>
          <p:cNvPr id="6205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ru-RU" altLang="x-none"/>
              <a:t>Образец текста</a:t>
            </a:r>
          </a:p>
          <a:p>
            <a:pPr lvl="1"/>
            <a:r>
              <a:rPr lang="ru-RU" altLang="x-none"/>
              <a:t>Второй уровень</a:t>
            </a:r>
          </a:p>
          <a:p>
            <a:pPr lvl="2"/>
            <a:r>
              <a:rPr lang="ru-RU" altLang="x-none"/>
              <a:t>Третий уровень</a:t>
            </a:r>
          </a:p>
          <a:p>
            <a:pPr lvl="3"/>
            <a:r>
              <a:rPr lang="ru-RU" altLang="x-none"/>
              <a:t>Четвертый уровень</a:t>
            </a:r>
          </a:p>
          <a:p>
            <a:pPr lvl="4"/>
            <a:r>
              <a:rPr lang="ru-RU" altLang="x-none"/>
              <a:t>Пятый уровень</a:t>
            </a:r>
          </a:p>
        </p:txBody>
      </p:sp>
      <p:sp>
        <p:nvSpPr>
          <p:cNvPr id="6205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chemeClr val="tx1"/>
                </a:solidFill>
                <a:effectLst/>
              </a:defRPr>
            </a:lvl1pPr>
          </a:lstStyle>
          <a:p>
            <a:endParaRPr lang="ru-RU" altLang="x-none"/>
          </a:p>
        </p:txBody>
      </p:sp>
      <p:sp>
        <p:nvSpPr>
          <p:cNvPr id="6205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chemeClr val="tx1"/>
                </a:solidFill>
                <a:effectLst/>
              </a:defRPr>
            </a:lvl1pPr>
          </a:lstStyle>
          <a:p>
            <a:endParaRPr lang="ru-RU" altLang="x-none"/>
          </a:p>
        </p:txBody>
      </p:sp>
      <p:sp>
        <p:nvSpPr>
          <p:cNvPr id="6205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chemeClr val="tx1"/>
                </a:solidFill>
                <a:effectLst/>
              </a:defRPr>
            </a:lvl1pPr>
          </a:lstStyle>
          <a:p>
            <a:fld id="{6840DA6F-581F-1E4A-B77C-5ABD9AC14D5B}" type="slidenum">
              <a:rPr lang="ru-RU" altLang="x-none"/>
              <a:pPr/>
              <a:t>‹#›</a:t>
            </a:fld>
            <a:endParaRPr lang="ru-RU" altLang="x-none"/>
          </a:p>
        </p:txBody>
      </p:sp>
      <p:grpSp>
        <p:nvGrpSpPr>
          <p:cNvPr id="620551" name="Group 7"/>
          <p:cNvGrpSpPr>
            <a:grpSpLocks/>
          </p:cNvGrpSpPr>
          <p:nvPr userDrawn="1"/>
        </p:nvGrpSpPr>
        <p:grpSpPr bwMode="auto">
          <a:xfrm>
            <a:off x="611188" y="6165850"/>
            <a:ext cx="7988300" cy="495300"/>
            <a:chOff x="2653" y="119"/>
            <a:chExt cx="2900" cy="227"/>
          </a:xfrm>
        </p:grpSpPr>
        <p:grpSp>
          <p:nvGrpSpPr>
            <p:cNvPr id="620552" name="Group 8"/>
            <p:cNvGrpSpPr>
              <a:grpSpLocks/>
            </p:cNvGrpSpPr>
            <p:nvPr/>
          </p:nvGrpSpPr>
          <p:grpSpPr bwMode="auto">
            <a:xfrm>
              <a:off x="2653" y="119"/>
              <a:ext cx="2900" cy="192"/>
              <a:chOff x="2653" y="119"/>
              <a:chExt cx="2900" cy="192"/>
            </a:xfrm>
          </p:grpSpPr>
          <p:pic>
            <p:nvPicPr>
              <p:cNvPr id="620553" name="Picture 9" descr="flnp_pink_12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57" y="119"/>
                <a:ext cx="496" cy="192"/>
              </a:xfrm>
              <a:prstGeom prst="rect">
                <a:avLst/>
              </a:prstGeom>
              <a:noFill/>
              <a:extLst>
                <a:ext uri="{909E8E84-426E-40DD-AFC4-6F175D3DCCD1}">
                  <a14:hiddenFill xmlns:a14="http://schemas.microsoft.com/office/drawing/2010/main">
                    <a:solidFill>
                      <a:srgbClr val="FFFFFF"/>
                    </a:solidFill>
                  </a14:hiddenFill>
                </a:ext>
              </a:extLst>
            </p:spPr>
          </p:pic>
          <p:sp>
            <p:nvSpPr>
              <p:cNvPr id="620554" name="Text Box 10"/>
              <p:cNvSpPr txBox="1">
                <a:spLocks noChangeArrowheads="1"/>
              </p:cNvSpPr>
              <p:nvPr/>
            </p:nvSpPr>
            <p:spPr bwMode="auto">
              <a:xfrm>
                <a:off x="2653" y="119"/>
                <a:ext cx="2314"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x-none" altLang="x-none" sz="1800" b="0">
                  <a:solidFill>
                    <a:schemeClr val="tx1"/>
                  </a:solidFill>
                  <a:effectLst/>
                </a:endParaRPr>
              </a:p>
            </p:txBody>
          </p:sp>
        </p:grpSp>
        <p:sp>
          <p:nvSpPr>
            <p:cNvPr id="620555" name="Line 11"/>
            <p:cNvSpPr>
              <a:spLocks noChangeShapeType="1"/>
            </p:cNvSpPr>
            <p:nvPr/>
          </p:nvSpPr>
          <p:spPr bwMode="auto">
            <a:xfrm>
              <a:off x="2925" y="346"/>
              <a:ext cx="2496" cy="0"/>
            </a:xfrm>
            <a:prstGeom prst="line">
              <a:avLst/>
            </a:prstGeom>
            <a:noFill/>
            <a:ln w="28575">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ru-RU"/>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png"/><Relationship Id="rId7" Type="http://schemas.openxmlformats.org/officeDocument/2006/relationships/image" Target="../media/image37.jpeg"/><Relationship Id="rId8" Type="http://schemas.openxmlformats.org/officeDocument/2006/relationships/image" Target="../media/image38.jpeg"/><Relationship Id="rId9" Type="http://schemas.openxmlformats.org/officeDocument/2006/relationships/image" Target="../media/image39.jpeg"/><Relationship Id="rId10"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6.jpeg"/><Relationship Id="rId5" Type="http://schemas.openxmlformats.org/officeDocument/2006/relationships/image" Target="../media/image47.png"/><Relationship Id="rId6" Type="http://schemas.openxmlformats.org/officeDocument/2006/relationships/oleObject" Target="../embeddings/oleObject1.bin"/><Relationship Id="rId7" Type="http://schemas.openxmlformats.org/officeDocument/2006/relationships/image" Target="../media/image45.emf"/><Relationship Id="rId8" Type="http://schemas.openxmlformats.org/officeDocument/2006/relationships/image" Target="../media/image4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wmf"/><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 Id="rId3" Type="http://schemas.openxmlformats.org/officeDocument/2006/relationships/image" Target="../media/image6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 Id="rId3" Type="http://schemas.openxmlformats.org/officeDocument/2006/relationships/image" Target="../media/image6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tiff"/><Relationship Id="rId5" Type="http://schemas.openxmlformats.org/officeDocument/2006/relationships/image" Target="../media/image71.jpg"/><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 Id="rId3"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chart" Target="../charts/char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5" Type="http://schemas.openxmlformats.org/officeDocument/2006/relationships/image" Target="../media/image4.png"/><Relationship Id="rId6" Type="http://schemas.openxmlformats.org/officeDocument/2006/relationships/image" Target="../media/image5.tiff"/><Relationship Id="rId7" Type="http://schemas.openxmlformats.org/officeDocument/2006/relationships/image" Target="../media/image6.tiff"/><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jpeg"/></Relationships>
</file>

<file path=ppt/slides/_rels/slide44.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jpg"/><Relationship Id="rId1" Type="http://schemas.openxmlformats.org/officeDocument/2006/relationships/slideLayout" Target="../slideLayouts/slideLayout7.xml"/><Relationship Id="rId2"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4.png"/><Relationship Id="rId5" Type="http://schemas.openxmlformats.org/officeDocument/2006/relationships/image" Target="../media/image5.tiff"/><Relationship Id="rId6"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image" Target="../media/image7.wmf"/></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2"/>
          <p:cNvSpPr>
            <a:spLocks noChangeArrowheads="1"/>
          </p:cNvSpPr>
          <p:nvPr/>
        </p:nvSpPr>
        <p:spPr bwMode="auto">
          <a:xfrm>
            <a:off x="611560" y="1196752"/>
            <a:ext cx="8280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r>
              <a:rPr lang="ru-RU" altLang="x-none" sz="1800" dirty="0">
                <a:solidFill>
                  <a:srgbClr val="003399"/>
                </a:solidFill>
                <a:effectLst>
                  <a:outerShdw blurRad="38100" dist="38100" dir="2700000" algn="tl">
                    <a:srgbClr val="C0C0C0"/>
                  </a:outerShdw>
                </a:effectLst>
              </a:rPr>
              <a:t>	</a:t>
            </a:r>
            <a:endParaRPr lang="en-US" altLang="x-none" sz="1800" dirty="0">
              <a:solidFill>
                <a:srgbClr val="003399"/>
              </a:solidFill>
              <a:effectLst>
                <a:outerShdw blurRad="38100" dist="38100" dir="2700000" algn="tl">
                  <a:srgbClr val="C0C0C0"/>
                </a:outerShdw>
              </a:effectLst>
            </a:endParaRPr>
          </a:p>
          <a:p>
            <a:pPr algn="just"/>
            <a:r>
              <a:rPr lang="en-US" sz="1800" b="0" dirty="0">
                <a:solidFill>
                  <a:srgbClr val="003399"/>
                </a:solidFill>
                <a:effectLst/>
              </a:rPr>
              <a:t>Report on the closing theme “</a:t>
            </a:r>
            <a:r>
              <a:rPr lang="en-US" sz="1800" dirty="0">
                <a:solidFill>
                  <a:srgbClr val="003399"/>
                </a:solidFill>
                <a:effectLst/>
              </a:rPr>
              <a:t>Development of Experimental Facilities for Condensed Matter Investigations with Beams of the IBR-2 Facility</a:t>
            </a:r>
            <a:r>
              <a:rPr lang="en-US" sz="1800" b="0" dirty="0">
                <a:solidFill>
                  <a:srgbClr val="003399"/>
                </a:solidFill>
                <a:effectLst/>
              </a:rPr>
              <a:t>” and the project </a:t>
            </a:r>
            <a:r>
              <a:rPr lang="en-US" sz="1800" b="0" dirty="0" smtClean="0">
                <a:solidFill>
                  <a:srgbClr val="003399"/>
                </a:solidFill>
                <a:effectLst/>
              </a:rPr>
              <a:t>“</a:t>
            </a:r>
            <a:r>
              <a:rPr lang="en-US" altLang="x-none" sz="1800" dirty="0">
                <a:solidFill>
                  <a:srgbClr val="003399"/>
                </a:solidFill>
                <a:effectLst/>
              </a:rPr>
              <a:t>Development of PTH sample environment system for diffractometer DN-12 of the IBR-2 </a:t>
            </a:r>
            <a:r>
              <a:rPr lang="en-US" altLang="x-none" sz="1800" dirty="0" smtClean="0">
                <a:solidFill>
                  <a:srgbClr val="003399"/>
                </a:solidFill>
                <a:effectLst/>
              </a:rPr>
              <a:t>reactor</a:t>
            </a:r>
            <a:r>
              <a:rPr lang="en-US" altLang="x-none" sz="1800" b="0" dirty="0" smtClean="0">
                <a:solidFill>
                  <a:srgbClr val="003399"/>
                </a:solidFill>
                <a:effectLst/>
              </a:rPr>
              <a:t>”</a:t>
            </a:r>
            <a:endParaRPr lang="en-US" sz="1800" b="0" dirty="0">
              <a:solidFill>
                <a:srgbClr val="003399"/>
              </a:solidFill>
            </a:endParaRPr>
          </a:p>
          <a:p>
            <a:endParaRPr lang="en-US" sz="1800" b="0" dirty="0" smtClean="0">
              <a:solidFill>
                <a:srgbClr val="003399"/>
              </a:solidFill>
              <a:effectLst/>
            </a:endParaRPr>
          </a:p>
          <a:p>
            <a:r>
              <a:rPr lang="en-US" sz="1800" b="0" dirty="0" smtClean="0">
                <a:solidFill>
                  <a:srgbClr val="003399"/>
                </a:solidFill>
                <a:effectLst/>
              </a:rPr>
              <a:t>and </a:t>
            </a:r>
            <a:r>
              <a:rPr lang="en-US" sz="1800" b="0" dirty="0">
                <a:solidFill>
                  <a:srgbClr val="003399"/>
                </a:solidFill>
                <a:effectLst/>
              </a:rPr>
              <a:t>proposal for extension of the theme for 2018-2020 </a:t>
            </a:r>
            <a:r>
              <a:rPr lang="en-US" sz="1800" b="0" dirty="0" smtClean="0">
                <a:solidFill>
                  <a:srgbClr val="003399"/>
                </a:solidFill>
                <a:effectLst/>
              </a:rPr>
              <a:t>and the project and </a:t>
            </a:r>
            <a:r>
              <a:rPr lang="en-US" sz="1800" b="0" dirty="0">
                <a:solidFill>
                  <a:srgbClr val="003399"/>
                </a:solidFill>
                <a:effectLst/>
              </a:rPr>
              <a:t>opening of a new project “</a:t>
            </a:r>
            <a:r>
              <a:rPr lang="en-US" sz="1800" dirty="0">
                <a:solidFill>
                  <a:srgbClr val="003399"/>
                </a:solidFill>
                <a:effectLst/>
              </a:rPr>
              <a:t>Development of a wide-aperture </a:t>
            </a:r>
            <a:r>
              <a:rPr lang="en-US" sz="1800" dirty="0" smtClean="0">
                <a:solidFill>
                  <a:srgbClr val="003399"/>
                </a:solidFill>
                <a:effectLst/>
              </a:rPr>
              <a:t>backscattering </a:t>
            </a:r>
            <a:r>
              <a:rPr lang="en-US" sz="1800" dirty="0">
                <a:solidFill>
                  <a:srgbClr val="003399"/>
                </a:solidFill>
                <a:effectLst/>
              </a:rPr>
              <a:t>detector (BSD) for the HRFD diffractometer</a:t>
            </a:r>
            <a:r>
              <a:rPr lang="en-US" sz="1800" b="0" dirty="0">
                <a:solidFill>
                  <a:srgbClr val="003399"/>
                </a:solidFill>
                <a:effectLst/>
              </a:rPr>
              <a:t>” </a:t>
            </a:r>
            <a:endParaRPr lang="en-US" sz="1800" b="0" dirty="0">
              <a:solidFill>
                <a:srgbClr val="003399"/>
              </a:solidFill>
            </a:endParaRPr>
          </a:p>
          <a:p>
            <a:pPr algn="just"/>
            <a:endParaRPr lang="ru-RU" altLang="x-none" sz="1800" dirty="0">
              <a:solidFill>
                <a:srgbClr val="003399"/>
              </a:solidFill>
              <a:effectLst>
                <a:outerShdw blurRad="38100" dist="38100" dir="2700000" algn="tl">
                  <a:srgbClr val="C0C0C0"/>
                </a:outerShdw>
              </a:effectLst>
            </a:endParaRPr>
          </a:p>
          <a:p>
            <a:pPr algn="just"/>
            <a:r>
              <a:rPr lang="ru-RU" altLang="x-none" sz="1800" dirty="0" smtClean="0">
                <a:solidFill>
                  <a:srgbClr val="003399"/>
                </a:solidFill>
                <a:effectLst>
                  <a:outerShdw blurRad="38100" dist="38100" dir="2700000" algn="tl">
                    <a:srgbClr val="C0C0C0"/>
                  </a:outerShdw>
                </a:effectLst>
              </a:rPr>
              <a:t>04-4-</a:t>
            </a:r>
            <a:r>
              <a:rPr lang="en-US" altLang="x-none" sz="1800" dirty="0" smtClean="0">
                <a:solidFill>
                  <a:srgbClr val="003399"/>
                </a:solidFill>
                <a:effectLst>
                  <a:outerShdw blurRad="38100" dist="38100" dir="2700000" algn="tl">
                    <a:srgbClr val="C0C0C0"/>
                  </a:outerShdw>
                </a:effectLst>
              </a:rPr>
              <a:t>1122- </a:t>
            </a:r>
            <a:r>
              <a:rPr lang="ru-RU" altLang="x-none" sz="1800" dirty="0" smtClean="0">
                <a:solidFill>
                  <a:srgbClr val="003399"/>
                </a:solidFill>
                <a:effectLst>
                  <a:outerShdw blurRad="38100" dist="38100" dir="2700000" algn="tl">
                    <a:srgbClr val="C0C0C0"/>
                  </a:outerShdw>
                </a:effectLst>
              </a:rPr>
              <a:t>2015/20</a:t>
            </a:r>
            <a:r>
              <a:rPr lang="en-US" altLang="x-none" sz="1800" dirty="0" smtClean="0">
                <a:solidFill>
                  <a:srgbClr val="003399"/>
                </a:solidFill>
                <a:effectLst>
                  <a:outerShdw blurRad="38100" dist="38100" dir="2700000" algn="tl">
                    <a:srgbClr val="C0C0C0"/>
                  </a:outerShdw>
                </a:effectLst>
              </a:rPr>
              <a:t>20</a:t>
            </a:r>
            <a:endParaRPr lang="ru-RU" altLang="x-none" sz="1800" dirty="0">
              <a:solidFill>
                <a:srgbClr val="003399"/>
              </a:solidFill>
              <a:effectLst>
                <a:outerShdw blurRad="38100" dist="38100" dir="2700000" algn="tl">
                  <a:srgbClr val="C0C0C0"/>
                </a:outerShdw>
              </a:effectLst>
            </a:endParaRPr>
          </a:p>
          <a:p>
            <a:pPr algn="just"/>
            <a:endParaRPr lang="en-US" altLang="x-none" sz="1800" dirty="0">
              <a:solidFill>
                <a:srgbClr val="003399"/>
              </a:solidFill>
              <a:effectLst>
                <a:outerShdw blurRad="38100" dist="38100" dir="2700000" algn="tl">
                  <a:srgbClr val="C0C0C0"/>
                </a:outerShdw>
              </a:effectLst>
            </a:endParaRPr>
          </a:p>
          <a:p>
            <a:pPr algn="ctr"/>
            <a:r>
              <a:rPr lang="ru-RU" altLang="x-none" sz="1800" i="1" dirty="0">
                <a:solidFill>
                  <a:srgbClr val="003399"/>
                </a:solidFill>
                <a:effectLst>
                  <a:outerShdw blurRad="38100" dist="38100" dir="2700000" algn="tl">
                    <a:srgbClr val="C0C0C0"/>
                  </a:outerShdw>
                </a:effectLst>
              </a:rPr>
              <a:t>S.A. </a:t>
            </a:r>
            <a:r>
              <a:rPr lang="ru-RU" altLang="x-none" sz="1800" i="1" dirty="0" err="1">
                <a:solidFill>
                  <a:srgbClr val="003399"/>
                </a:solidFill>
                <a:effectLst>
                  <a:outerShdw blurRad="38100" dist="38100" dir="2700000" algn="tl">
                    <a:srgbClr val="C0C0C0"/>
                  </a:outerShdw>
                </a:effectLst>
              </a:rPr>
              <a:t>Kulikov</a:t>
            </a:r>
            <a:r>
              <a:rPr lang="ru-RU" altLang="x-none" sz="1800" i="1" dirty="0">
                <a:solidFill>
                  <a:srgbClr val="003399"/>
                </a:solidFill>
                <a:effectLst>
                  <a:outerShdw blurRad="38100" dist="38100" dir="2700000" algn="tl">
                    <a:srgbClr val="C0C0C0"/>
                  </a:outerShdw>
                </a:effectLst>
              </a:rPr>
              <a:t>, V.I. </a:t>
            </a:r>
            <a:r>
              <a:rPr lang="ru-RU" altLang="x-none" sz="1800" i="1" dirty="0" err="1">
                <a:solidFill>
                  <a:srgbClr val="003399"/>
                </a:solidFill>
                <a:effectLst>
                  <a:outerShdw blurRad="38100" dist="38100" dir="2700000" algn="tl">
                    <a:srgbClr val="C0C0C0"/>
                  </a:outerShdw>
                </a:effectLst>
              </a:rPr>
              <a:t>Prikhodko</a:t>
            </a:r>
            <a:endParaRPr lang="ru-RU" altLang="x-none" sz="1800" i="1" dirty="0">
              <a:solidFill>
                <a:srgbClr val="003399"/>
              </a:solidFill>
              <a:effectLst>
                <a:outerShdw blurRad="38100" dist="38100" dir="2700000" algn="tl">
                  <a:srgbClr val="C0C0C0"/>
                </a:outerShdw>
              </a:effectLst>
            </a:endParaRPr>
          </a:p>
          <a:p>
            <a:pPr algn="ctr"/>
            <a:endParaRPr lang="ru-RU" altLang="x-none" sz="1800" i="1" dirty="0">
              <a:solidFill>
                <a:srgbClr val="003399"/>
              </a:solidFill>
              <a:effectLst>
                <a:outerShdw blurRad="38100" dist="38100" dir="2700000" algn="tl">
                  <a:srgbClr val="C0C0C0"/>
                </a:outerShdw>
              </a:effectLst>
            </a:endParaRPr>
          </a:p>
        </p:txBody>
      </p:sp>
      <p:sp>
        <p:nvSpPr>
          <p:cNvPr id="3" name="Номер слайда 2"/>
          <p:cNvSpPr>
            <a:spLocks noGrp="1"/>
          </p:cNvSpPr>
          <p:nvPr>
            <p:ph type="sldNum" sz="quarter" idx="12"/>
          </p:nvPr>
        </p:nvSpPr>
        <p:spPr/>
        <p:txBody>
          <a:bodyPr/>
          <a:lstStyle/>
          <a:p>
            <a:fld id="{6B3EDA68-FB9A-5041-A35E-F53D162CF3A3}" type="slidenum">
              <a:rPr lang="ru-RU" altLang="x-none" smtClean="0"/>
              <a:pPr/>
              <a:t>1</a:t>
            </a:fld>
            <a:endParaRPr lang="ru-RU" altLang="x-none"/>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8794" y="-197792"/>
            <a:ext cx="8596818" cy="1143000"/>
          </a:xfrm>
        </p:spPr>
        <p:txBody>
          <a:bodyPr/>
          <a:lstStyle/>
          <a:p>
            <a:r>
              <a:rPr lang="en-US" altLang="ko-KR" sz="2800" dirty="0" smtClean="0">
                <a:solidFill>
                  <a:srgbClr val="003399"/>
                </a:solidFill>
                <a:ea typeface="Gulim" charset="-127"/>
              </a:rPr>
              <a:t>Equipping </a:t>
            </a:r>
            <a:r>
              <a:rPr lang="en-US" altLang="ko-KR" sz="2800" dirty="0">
                <a:solidFill>
                  <a:srgbClr val="003399"/>
                </a:solidFill>
                <a:ea typeface="Gulim" charset="-127"/>
              </a:rPr>
              <a:t>of </a:t>
            </a:r>
            <a:r>
              <a:rPr lang="en-US" altLang="ko-KR" sz="2800" dirty="0" smtClean="0">
                <a:solidFill>
                  <a:srgbClr val="003399"/>
                </a:solidFill>
                <a:ea typeface="Gulim" charset="-127"/>
              </a:rPr>
              <a:t>the IBR-2 </a:t>
            </a:r>
            <a:r>
              <a:rPr lang="en-US" altLang="ko-KR" sz="2800" dirty="0">
                <a:solidFill>
                  <a:srgbClr val="003399"/>
                </a:solidFill>
                <a:ea typeface="Gulim" charset="-127"/>
              </a:rPr>
              <a:t>spectrometers with detectors</a:t>
            </a:r>
            <a:endParaRPr lang="ru-RU" sz="2800" dirty="0">
              <a:solidFill>
                <a:srgbClr val="003399"/>
              </a:solidFill>
            </a:endParaRPr>
          </a:p>
        </p:txBody>
      </p:sp>
      <p:grpSp>
        <p:nvGrpSpPr>
          <p:cNvPr id="4" name="Группа 3"/>
          <p:cNvGrpSpPr/>
          <p:nvPr/>
        </p:nvGrpSpPr>
        <p:grpSpPr>
          <a:xfrm>
            <a:off x="1551677" y="821710"/>
            <a:ext cx="5474336" cy="4727930"/>
            <a:chOff x="66675" y="827088"/>
            <a:chExt cx="8537575" cy="6662765"/>
          </a:xfrm>
        </p:grpSpPr>
        <p:pic>
          <p:nvPicPr>
            <p:cNvPr id="5" name="Picture 2"/>
            <p:cNvPicPr>
              <a:picLocks noChangeAspect="1" noChangeArrowheads="1"/>
            </p:cNvPicPr>
            <p:nvPr/>
          </p:nvPicPr>
          <p:blipFill>
            <a:blip r:embed="rId2"/>
            <a:srcRect/>
            <a:stretch>
              <a:fillRect/>
            </a:stretch>
          </p:blipFill>
          <p:spPr bwMode="auto">
            <a:xfrm>
              <a:off x="323850" y="1484313"/>
              <a:ext cx="2541588" cy="1527175"/>
            </a:xfrm>
            <a:prstGeom prst="rect">
              <a:avLst/>
            </a:prstGeom>
            <a:noFill/>
            <a:ln w="19050">
              <a:solidFill>
                <a:schemeClr val="bg2"/>
              </a:solidFill>
              <a:miter lim="800000"/>
              <a:headEnd/>
              <a:tailEnd/>
            </a:ln>
          </p:spPr>
        </p:pic>
        <p:pic>
          <p:nvPicPr>
            <p:cNvPr id="6" name="Picture 3" descr="E:\Ring_Detector\resized\CIMG1282.jpg"/>
            <p:cNvPicPr>
              <a:picLocks noChangeAspect="1" noChangeArrowheads="1"/>
            </p:cNvPicPr>
            <p:nvPr/>
          </p:nvPicPr>
          <p:blipFill>
            <a:blip r:embed="rId3"/>
            <a:srcRect/>
            <a:stretch>
              <a:fillRect/>
            </a:stretch>
          </p:blipFill>
          <p:spPr bwMode="auto">
            <a:xfrm>
              <a:off x="2867025" y="1484313"/>
              <a:ext cx="1066800" cy="1527175"/>
            </a:xfrm>
            <a:prstGeom prst="rect">
              <a:avLst/>
            </a:prstGeom>
            <a:noFill/>
            <a:ln w="19050">
              <a:solidFill>
                <a:schemeClr val="bg2"/>
              </a:solidFill>
              <a:miter lim="800000"/>
              <a:headEnd/>
              <a:tailEnd/>
            </a:ln>
          </p:spPr>
        </p:pic>
        <p:pic>
          <p:nvPicPr>
            <p:cNvPr id="7" name="Picture 2" descr="F:\Приходько\IMAGE00004.jpg"/>
            <p:cNvPicPr>
              <a:picLocks noChangeAspect="1" noChangeArrowheads="1"/>
            </p:cNvPicPr>
            <p:nvPr/>
          </p:nvPicPr>
          <p:blipFill>
            <a:blip r:embed="rId4"/>
            <a:srcRect/>
            <a:stretch>
              <a:fillRect/>
            </a:stretch>
          </p:blipFill>
          <p:spPr bwMode="auto">
            <a:xfrm>
              <a:off x="6372225" y="1473200"/>
              <a:ext cx="1109663" cy="2171700"/>
            </a:xfrm>
            <a:prstGeom prst="rect">
              <a:avLst/>
            </a:prstGeom>
            <a:noFill/>
            <a:ln w="19050">
              <a:solidFill>
                <a:schemeClr val="bg2"/>
              </a:solidFill>
              <a:miter lim="800000"/>
              <a:headEnd/>
              <a:tailEnd/>
            </a:ln>
          </p:spPr>
        </p:pic>
        <p:pic>
          <p:nvPicPr>
            <p:cNvPr id="8" name="Picture 4" descr="F:\Приходько\IMAGE00002.jpg"/>
            <p:cNvPicPr>
              <a:picLocks noChangeAspect="1" noChangeArrowheads="1"/>
            </p:cNvPicPr>
            <p:nvPr/>
          </p:nvPicPr>
          <p:blipFill>
            <a:blip r:embed="rId5"/>
            <a:srcRect/>
            <a:stretch>
              <a:fillRect/>
            </a:stretch>
          </p:blipFill>
          <p:spPr bwMode="auto">
            <a:xfrm>
              <a:off x="4476750" y="1471613"/>
              <a:ext cx="1895475" cy="3373437"/>
            </a:xfrm>
            <a:prstGeom prst="rect">
              <a:avLst/>
            </a:prstGeom>
            <a:noFill/>
            <a:ln w="19050">
              <a:solidFill>
                <a:schemeClr val="bg2"/>
              </a:solidFill>
              <a:miter lim="800000"/>
              <a:headEnd/>
              <a:tailEnd/>
            </a:ln>
          </p:spPr>
        </p:pic>
        <p:pic>
          <p:nvPicPr>
            <p:cNvPr id="9" name="Picture 6" descr="F:\Приходько\IMAGE00003.jpg"/>
            <p:cNvPicPr>
              <a:picLocks noChangeAspect="1" noChangeArrowheads="1"/>
            </p:cNvPicPr>
            <p:nvPr/>
          </p:nvPicPr>
          <p:blipFill>
            <a:blip r:embed="rId6"/>
            <a:srcRect/>
            <a:stretch>
              <a:fillRect/>
            </a:stretch>
          </p:blipFill>
          <p:spPr bwMode="auto">
            <a:xfrm>
              <a:off x="7481888" y="1473200"/>
              <a:ext cx="1122362" cy="2171700"/>
            </a:xfrm>
            <a:prstGeom prst="rect">
              <a:avLst/>
            </a:prstGeom>
            <a:noFill/>
            <a:ln w="19050">
              <a:solidFill>
                <a:schemeClr val="bg2"/>
              </a:solidFill>
              <a:miter lim="800000"/>
              <a:headEnd/>
              <a:tailEnd/>
            </a:ln>
          </p:spPr>
        </p:pic>
        <p:sp>
          <p:nvSpPr>
            <p:cNvPr id="10" name="TextBox 9"/>
            <p:cNvSpPr txBox="1">
              <a:spLocks noChangeArrowheads="1"/>
            </p:cNvSpPr>
            <p:nvPr/>
          </p:nvSpPr>
          <p:spPr bwMode="auto">
            <a:xfrm>
              <a:off x="4476025" y="828675"/>
              <a:ext cx="4127522" cy="603677"/>
            </a:xfrm>
            <a:prstGeom prst="rect">
              <a:avLst/>
            </a:prstGeom>
            <a:noFill/>
            <a:ln w="12700">
              <a:solidFill>
                <a:srgbClr val="003399"/>
              </a:solidFill>
              <a:miter lim="800000"/>
              <a:headEnd/>
              <a:tailEnd/>
            </a:ln>
          </p:spPr>
          <p:txBody>
            <a:bodyPr wrap="square">
              <a:noAutofit/>
            </a:bodyPr>
            <a:lstStyle/>
            <a:p>
              <a:pPr algn="ctr" fontAlgn="base">
                <a:spcAft>
                  <a:spcPts val="0"/>
                </a:spcAft>
              </a:pPr>
              <a:r>
                <a:rPr lang="en-US" sz="1000" b="1" kern="1200" dirty="0" smtClean="0">
                  <a:solidFill>
                    <a:srgbClr val="003399"/>
                  </a:solidFill>
                  <a:effectLst/>
                  <a:latin typeface="Arial" charset="0"/>
                  <a:ea typeface="Times New Roman" charset="0"/>
                </a:rPr>
                <a:t>New ring detector</a:t>
              </a:r>
              <a:endParaRPr lang="ru-RU" sz="1200" dirty="0">
                <a:solidFill>
                  <a:srgbClr val="003399"/>
                </a:solidFill>
                <a:effectLst/>
                <a:latin typeface="Times New Roman" charset="0"/>
                <a:ea typeface="Times New Roman" charset="0"/>
              </a:endParaRPr>
            </a:p>
          </p:txBody>
        </p:sp>
        <p:pic>
          <p:nvPicPr>
            <p:cNvPr id="11" name="Picture 7" descr="D:\Ring_Detector\Channel_12_foto\14122011408.JPG"/>
            <p:cNvPicPr>
              <a:picLocks noChangeAspect="1" noChangeArrowheads="1"/>
            </p:cNvPicPr>
            <p:nvPr/>
          </p:nvPicPr>
          <p:blipFill>
            <a:blip r:embed="rId7"/>
            <a:srcRect/>
            <a:stretch>
              <a:fillRect/>
            </a:stretch>
          </p:blipFill>
          <p:spPr bwMode="auto">
            <a:xfrm>
              <a:off x="323850" y="3011488"/>
              <a:ext cx="3609975" cy="1811337"/>
            </a:xfrm>
            <a:prstGeom prst="rect">
              <a:avLst/>
            </a:prstGeom>
            <a:noFill/>
            <a:ln w="19050">
              <a:solidFill>
                <a:schemeClr val="bg2"/>
              </a:solidFill>
              <a:miter lim="800000"/>
              <a:headEnd/>
              <a:tailEnd/>
            </a:ln>
          </p:spPr>
        </p:pic>
        <p:sp>
          <p:nvSpPr>
            <p:cNvPr id="12" name="TextBox 11"/>
            <p:cNvSpPr txBox="1">
              <a:spLocks noChangeArrowheads="1"/>
            </p:cNvSpPr>
            <p:nvPr/>
          </p:nvSpPr>
          <p:spPr bwMode="auto">
            <a:xfrm>
              <a:off x="301883" y="827088"/>
              <a:ext cx="3645642" cy="633200"/>
            </a:xfrm>
            <a:prstGeom prst="rect">
              <a:avLst/>
            </a:prstGeom>
            <a:noFill/>
            <a:ln w="12700">
              <a:solidFill>
                <a:srgbClr val="003399"/>
              </a:solidFill>
              <a:miter lim="800000"/>
              <a:headEnd/>
              <a:tailEnd/>
            </a:ln>
          </p:spPr>
          <p:txBody>
            <a:bodyPr wrap="square">
              <a:noAutofit/>
            </a:bodyPr>
            <a:lstStyle/>
            <a:p>
              <a:pPr algn="ctr" fontAlgn="base">
                <a:spcAft>
                  <a:spcPts val="0"/>
                </a:spcAft>
              </a:pPr>
              <a:r>
                <a:rPr lang="en-US" sz="1000" b="1" kern="1200" dirty="0" smtClean="0">
                  <a:solidFill>
                    <a:srgbClr val="003399"/>
                  </a:solidFill>
                  <a:effectLst/>
                  <a:ea typeface="Times New Roman" charset="0"/>
                </a:rPr>
                <a:t>Available multi-section ring neutron detector</a:t>
              </a:r>
              <a:endParaRPr lang="ru-RU" sz="1200" dirty="0">
                <a:solidFill>
                  <a:srgbClr val="003399"/>
                </a:solidFill>
                <a:effectLst/>
                <a:latin typeface="Times New Roman" charset="0"/>
                <a:ea typeface="Times New Roman" charset="0"/>
              </a:endParaRPr>
            </a:p>
          </p:txBody>
        </p:sp>
        <p:sp>
          <p:nvSpPr>
            <p:cNvPr id="13" name="Прямоугольник 12"/>
            <p:cNvSpPr/>
            <p:nvPr/>
          </p:nvSpPr>
          <p:spPr>
            <a:xfrm>
              <a:off x="4492889" y="4920003"/>
              <a:ext cx="4072015" cy="1287147"/>
            </a:xfrm>
            <a:prstGeom prst="rect">
              <a:avLst/>
            </a:prstGeom>
            <a:ln w="12700">
              <a:solidFill>
                <a:srgbClr val="003399"/>
              </a:solidFill>
            </a:ln>
          </p:spPr>
          <p:txBody>
            <a:bodyPr wrap="square">
              <a:noAutofit/>
            </a:bodyPr>
            <a:lstStyle/>
            <a:p>
              <a:pPr>
                <a:spcAft>
                  <a:spcPts val="0"/>
                </a:spcAft>
              </a:pPr>
              <a:r>
                <a:rPr lang="ru-RU" sz="1100" b="1" kern="1200" dirty="0">
                  <a:solidFill>
                    <a:srgbClr val="003399"/>
                  </a:solidFill>
                  <a:effectLst/>
                  <a:ea typeface="Times New Roman" charset="0"/>
                </a:rPr>
                <a:t>- </a:t>
              </a:r>
              <a:r>
                <a:rPr lang="en-US" sz="1100" b="1" kern="1200" dirty="0" smtClean="0">
                  <a:solidFill>
                    <a:srgbClr val="003399"/>
                  </a:solidFill>
                  <a:effectLst/>
                  <a:ea typeface="Times New Roman" charset="0"/>
                </a:rPr>
                <a:t>96 individual helium-3 proportional counters</a:t>
              </a:r>
              <a:r>
                <a:rPr lang="ru-RU" sz="1100" b="1" kern="1200" dirty="0" smtClean="0">
                  <a:solidFill>
                    <a:srgbClr val="003399"/>
                  </a:solidFill>
                  <a:effectLst/>
                  <a:ea typeface="Times New Roman" charset="0"/>
                </a:rPr>
                <a:t>;  </a:t>
              </a:r>
              <a:endParaRPr lang="ru-RU" sz="1200" dirty="0">
                <a:solidFill>
                  <a:srgbClr val="003399"/>
                </a:solidFill>
                <a:effectLst/>
                <a:latin typeface="Times New Roman" charset="0"/>
                <a:ea typeface="Times New Roman" charset="0"/>
              </a:endParaRPr>
            </a:p>
            <a:p>
              <a:pPr>
                <a:lnSpc>
                  <a:spcPct val="107000"/>
                </a:lnSpc>
                <a:spcAft>
                  <a:spcPts val="0"/>
                </a:spcAft>
              </a:pPr>
              <a:r>
                <a:rPr lang="ru-RU" sz="1100" b="1" kern="1200" dirty="0">
                  <a:solidFill>
                    <a:srgbClr val="003399"/>
                  </a:solidFill>
                  <a:effectLst/>
                  <a:ea typeface="Calibri" charset="0"/>
                  <a:cs typeface="Times New Roman" charset="0"/>
                </a:rPr>
                <a:t>- </a:t>
              </a:r>
              <a:r>
                <a:rPr lang="en-US" sz="1100" dirty="0" smtClean="0">
                  <a:solidFill>
                    <a:srgbClr val="003399"/>
                  </a:solidFill>
                  <a:effectLst/>
                  <a:ea typeface="Calibri" charset="0"/>
                  <a:cs typeface="Times New Roman" charset="0"/>
                </a:rPr>
                <a:t>3 </a:t>
              </a:r>
              <a:r>
                <a:rPr lang="en-US" sz="1100" dirty="0">
                  <a:solidFill>
                    <a:srgbClr val="003399"/>
                  </a:solidFill>
                  <a:effectLst/>
                  <a:ea typeface="Calibri" charset="0"/>
                  <a:cs typeface="Times New Roman" charset="0"/>
                </a:rPr>
                <a:t>modules of 32-channel amplitude discriminators</a:t>
              </a:r>
              <a:endParaRPr lang="ru-RU" sz="1100" dirty="0">
                <a:solidFill>
                  <a:srgbClr val="003399"/>
                </a:solidFill>
                <a:effectLst/>
                <a:latin typeface="Calibri" charset="0"/>
                <a:ea typeface="Calibri" charset="0"/>
                <a:cs typeface="Times New Roman" charset="0"/>
              </a:endParaRPr>
            </a:p>
            <a:p>
              <a:pPr>
                <a:lnSpc>
                  <a:spcPct val="107000"/>
                </a:lnSpc>
                <a:spcAft>
                  <a:spcPts val="0"/>
                </a:spcAft>
              </a:pPr>
              <a:endParaRPr lang="ru-RU" sz="1100" dirty="0">
                <a:solidFill>
                  <a:srgbClr val="003399"/>
                </a:solidFill>
                <a:effectLst/>
                <a:latin typeface="Calibri" charset="0"/>
                <a:ea typeface="Calibri" charset="0"/>
                <a:cs typeface="Times New Roman" charset="0"/>
              </a:endParaRPr>
            </a:p>
          </p:txBody>
        </p:sp>
        <p:sp>
          <p:nvSpPr>
            <p:cNvPr id="14" name="Объект 1"/>
            <p:cNvSpPr>
              <a:spLocks noGrp="1"/>
            </p:cNvSpPr>
            <p:nvPr/>
          </p:nvSpPr>
          <p:spPr bwMode="auto">
            <a:xfrm>
              <a:off x="66675" y="4921016"/>
              <a:ext cx="3880593" cy="1287301"/>
            </a:xfrm>
            <a:prstGeom prst="rect">
              <a:avLst/>
            </a:prstGeom>
            <a:noFill/>
            <a:ln w="12700">
              <a:solidFill>
                <a:srgbClr val="003399"/>
              </a:solidFill>
              <a:miter lim="800000"/>
              <a:headEnd/>
              <a:tailEnd/>
            </a:ln>
          </p:spPr>
          <p:txBody>
            <a:bodyPr vert="horz" wrap="square" lIns="91440" tIns="45720" rIns="91440" bIns="45720" numCol="1" anchor="t" anchorCtr="0" compatLnSpc="1">
              <a:prstTxWarp prst="textNoShape">
                <a:avLst/>
              </a:prstTxWarp>
            </a:bodyPr>
            <a:lstStyle/>
            <a:p>
              <a:pPr fontAlgn="base">
                <a:lnSpc>
                  <a:spcPct val="107000"/>
                </a:lnSpc>
                <a:spcAft>
                  <a:spcPts val="0"/>
                </a:spcAft>
              </a:pPr>
              <a:r>
                <a:rPr lang="ru-RU" sz="1100" b="1" kern="1200" dirty="0">
                  <a:solidFill>
                    <a:srgbClr val="003399"/>
                  </a:solidFill>
                  <a:effectLst/>
                  <a:ea typeface="Calibri" charset="0"/>
                  <a:cs typeface="Times New Roman" charset="0"/>
                </a:rPr>
                <a:t>- 96 </a:t>
              </a:r>
              <a:r>
                <a:rPr lang="en-US" sz="1100" b="1" kern="1200" dirty="0" smtClean="0">
                  <a:solidFill>
                    <a:srgbClr val="003399"/>
                  </a:solidFill>
                  <a:effectLst/>
                  <a:ea typeface="Calibri" charset="0"/>
                  <a:cs typeface="Times New Roman" charset="0"/>
                </a:rPr>
                <a:t>independent detectors in common gas volume</a:t>
              </a:r>
              <a:r>
                <a:rPr lang="ru-RU" sz="1100" b="1" kern="1200" dirty="0" smtClean="0">
                  <a:solidFill>
                    <a:srgbClr val="003399"/>
                  </a:solidFill>
                  <a:effectLst/>
                  <a:ea typeface="Calibri" charset="0"/>
                  <a:cs typeface="Times New Roman" charset="0"/>
                </a:rPr>
                <a:t>; </a:t>
              </a:r>
              <a:endParaRPr lang="ru-RU" sz="1100" dirty="0">
                <a:solidFill>
                  <a:srgbClr val="003399"/>
                </a:solidFill>
                <a:effectLst/>
                <a:latin typeface="Calibri" charset="0"/>
                <a:ea typeface="Calibri" charset="0"/>
                <a:cs typeface="Times New Roman" charset="0"/>
              </a:endParaRPr>
            </a:p>
            <a:p>
              <a:pPr fontAlgn="base">
                <a:lnSpc>
                  <a:spcPct val="107000"/>
                </a:lnSpc>
                <a:spcAft>
                  <a:spcPts val="0"/>
                </a:spcAft>
              </a:pPr>
              <a:r>
                <a:rPr lang="ru-RU" sz="1100" b="1" kern="1200" dirty="0">
                  <a:solidFill>
                    <a:srgbClr val="003399"/>
                  </a:solidFill>
                  <a:effectLst/>
                  <a:ea typeface="Calibri" charset="0"/>
                  <a:cs typeface="Times New Roman" charset="0"/>
                </a:rPr>
                <a:t>- </a:t>
              </a:r>
              <a:r>
                <a:rPr lang="en-US" sz="1100" b="1" kern="1200" dirty="0" smtClean="0">
                  <a:solidFill>
                    <a:srgbClr val="003399"/>
                  </a:solidFill>
                  <a:effectLst/>
                  <a:ea typeface="Calibri" charset="0"/>
                  <a:cs typeface="Times New Roman" charset="0"/>
                </a:rPr>
                <a:t>3 modules of 32-channel amplitude discriminators</a:t>
              </a:r>
              <a:endParaRPr lang="ru-RU" sz="1100" dirty="0">
                <a:solidFill>
                  <a:srgbClr val="003399"/>
                </a:solidFill>
                <a:effectLst/>
                <a:latin typeface="Calibri" charset="0"/>
                <a:ea typeface="Calibri" charset="0"/>
                <a:cs typeface="Times New Roman" charset="0"/>
              </a:endParaRPr>
            </a:p>
          </p:txBody>
        </p:sp>
        <p:sp>
          <p:nvSpPr>
            <p:cNvPr id="15" name="Прямоугольник 14"/>
            <p:cNvSpPr>
              <a:spLocks noChangeArrowheads="1"/>
            </p:cNvSpPr>
            <p:nvPr/>
          </p:nvSpPr>
          <p:spPr bwMode="auto">
            <a:xfrm>
              <a:off x="1644083" y="6446117"/>
              <a:ext cx="5274279" cy="1043736"/>
            </a:xfrm>
            <a:prstGeom prst="rect">
              <a:avLst/>
            </a:prstGeom>
            <a:noFill/>
            <a:ln w="12700">
              <a:solidFill>
                <a:srgbClr val="003399"/>
              </a:solidFill>
              <a:miter lim="800000"/>
              <a:headEnd/>
              <a:tailEnd/>
            </a:ln>
          </p:spPr>
          <p:txBody>
            <a:bodyPr wrap="square">
              <a:noAutofit/>
            </a:bodyPr>
            <a:lstStyle/>
            <a:p>
              <a:pPr algn="ctr" fontAlgn="base">
                <a:spcAft>
                  <a:spcPts val="0"/>
                </a:spcAft>
              </a:pPr>
              <a:r>
                <a:rPr lang="en-US" sz="1400" b="1" kern="1200" dirty="0" smtClean="0">
                  <a:solidFill>
                    <a:srgbClr val="003399"/>
                  </a:solidFill>
                  <a:effectLst/>
                  <a:latin typeface="Arial" charset="0"/>
                  <a:ea typeface="Times New Roman" charset="0"/>
                </a:rPr>
                <a:t>Common </a:t>
              </a:r>
              <a:r>
                <a:rPr lang="ru-RU" sz="1400" b="1" kern="1200" dirty="0" smtClean="0">
                  <a:solidFill>
                    <a:srgbClr val="003399"/>
                  </a:solidFill>
                  <a:effectLst/>
                  <a:latin typeface="Arial" charset="0"/>
                  <a:ea typeface="Times New Roman" charset="0"/>
                </a:rPr>
                <a:t>192 – </a:t>
              </a:r>
              <a:r>
                <a:rPr lang="en-US" sz="1400" b="1" kern="1200" dirty="0" smtClean="0">
                  <a:solidFill>
                    <a:srgbClr val="003399"/>
                  </a:solidFill>
                  <a:effectLst/>
                  <a:latin typeface="Arial" charset="0"/>
                  <a:ea typeface="Times New Roman" charset="0"/>
                </a:rPr>
                <a:t>channel data acquisition and accumulation module</a:t>
              </a:r>
              <a:endParaRPr lang="ru-RU" sz="1200" dirty="0">
                <a:solidFill>
                  <a:srgbClr val="003399"/>
                </a:solidFill>
                <a:effectLst/>
                <a:latin typeface="Times New Roman" charset="0"/>
                <a:ea typeface="Times New Roman" charset="0"/>
              </a:endParaRPr>
            </a:p>
          </p:txBody>
        </p:sp>
        <p:cxnSp>
          <p:nvCxnSpPr>
            <p:cNvPr id="16" name="Прямая со стрелкой 15"/>
            <p:cNvCxnSpPr/>
            <p:nvPr/>
          </p:nvCxnSpPr>
          <p:spPr>
            <a:xfrm flipV="1">
              <a:off x="4287551" y="6203619"/>
              <a:ext cx="2384584" cy="24204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 name="Прямая со стрелкой 16"/>
            <p:cNvCxnSpPr>
              <a:stCxn id="15" idx="0"/>
              <a:endCxn id="14" idx="2"/>
            </p:cNvCxnSpPr>
            <p:nvPr/>
          </p:nvCxnSpPr>
          <p:spPr>
            <a:xfrm flipH="1" flipV="1">
              <a:off x="2006972" y="6208317"/>
              <a:ext cx="2274251" cy="237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8" name="Picture 5" descr="F:\Приходько\IMAGE00000.jpg"/>
            <p:cNvPicPr>
              <a:picLocks noChangeAspect="1" noChangeArrowheads="1"/>
            </p:cNvPicPr>
            <p:nvPr/>
          </p:nvPicPr>
          <p:blipFill>
            <a:blip r:embed="rId8"/>
            <a:srcRect/>
            <a:stretch>
              <a:fillRect/>
            </a:stretch>
          </p:blipFill>
          <p:spPr bwMode="auto">
            <a:xfrm>
              <a:off x="6372225" y="3644900"/>
              <a:ext cx="2232025" cy="1200150"/>
            </a:xfrm>
            <a:prstGeom prst="rect">
              <a:avLst/>
            </a:prstGeom>
            <a:noFill/>
            <a:ln w="19050">
              <a:solidFill>
                <a:schemeClr val="bg2"/>
              </a:solidFill>
              <a:miter lim="800000"/>
              <a:headEnd/>
              <a:tailEnd/>
            </a:ln>
          </p:spPr>
        </p:pic>
      </p:grpSp>
      <p:sp>
        <p:nvSpPr>
          <p:cNvPr id="20" name="Прямоугольник 19"/>
          <p:cNvSpPr/>
          <p:nvPr/>
        </p:nvSpPr>
        <p:spPr>
          <a:xfrm>
            <a:off x="1924814" y="5664958"/>
            <a:ext cx="6061137" cy="400110"/>
          </a:xfrm>
          <a:prstGeom prst="rect">
            <a:avLst/>
          </a:prstGeom>
        </p:spPr>
        <p:txBody>
          <a:bodyPr wrap="square">
            <a:spAutoFit/>
          </a:bodyPr>
          <a:lstStyle/>
          <a:p>
            <a:r>
              <a:rPr lang="en-US" sz="2000" dirty="0" smtClean="0">
                <a:solidFill>
                  <a:srgbClr val="003399"/>
                </a:solidFill>
                <a:effectLst/>
                <a:latin typeface="Times New Roman" charset="0"/>
                <a:ea typeface="Calibri" charset="0"/>
              </a:rPr>
              <a:t>New detector system for DN-6 diffractometer</a:t>
            </a:r>
            <a:endParaRPr lang="ru-RU" sz="2000" dirty="0">
              <a:solidFill>
                <a:srgbClr val="003399"/>
              </a:solidFill>
            </a:endParaRPr>
          </a:p>
        </p:txBody>
      </p:sp>
      <p:sp>
        <p:nvSpPr>
          <p:cNvPr id="19" name="Номер слайда 18"/>
          <p:cNvSpPr>
            <a:spLocks noGrp="1"/>
          </p:cNvSpPr>
          <p:nvPr>
            <p:ph type="sldNum" sz="quarter" idx="12"/>
          </p:nvPr>
        </p:nvSpPr>
        <p:spPr>
          <a:xfrm>
            <a:off x="7010400" y="6371349"/>
            <a:ext cx="2133600" cy="476250"/>
          </a:xfrm>
        </p:spPr>
        <p:txBody>
          <a:bodyPr/>
          <a:lstStyle/>
          <a:p>
            <a:fld id="{257240B9-2C58-114C-AC5B-A6931CAB4C52}" type="slidenum">
              <a:rPr lang="ru-RU" altLang="x-none" smtClean="0"/>
              <a:pPr/>
              <a:t>10</a:t>
            </a:fld>
            <a:endParaRPr lang="ru-RU" altLang="x-none"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Tree>
    <p:extLst>
      <p:ext uri="{BB962C8B-B14F-4D97-AF65-F5344CB8AC3E}">
        <p14:creationId xmlns:p14="http://schemas.microsoft.com/office/powerpoint/2010/main" val="1718588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428142" y="2029791"/>
            <a:ext cx="184731" cy="323165"/>
          </a:xfrm>
          <a:prstGeom prst="rect">
            <a:avLst/>
          </a:prstGeom>
          <a:noFill/>
          <a:ln w="9525">
            <a:noFill/>
            <a:miter lim="800000"/>
            <a:headEnd/>
            <a:tailEnd/>
          </a:ln>
        </p:spPr>
        <p:txBody>
          <a:bodyPr wrap="none" anchor="ctr">
            <a:spAutoFit/>
          </a:bodyPr>
          <a:lstStyle/>
          <a:p>
            <a:pPr eaLnBrk="0" hangingPunct="0"/>
            <a:endParaRPr lang="ru-RU" sz="1500" b="1">
              <a:solidFill>
                <a:srgbClr val="751D87"/>
              </a:solidFill>
              <a:latin typeface="Calibri" pitchFamily="34" charset="0"/>
              <a:cs typeface="Times New Roman" pitchFamily="18" charset="0"/>
            </a:endParaRPr>
          </a:p>
        </p:txBody>
      </p:sp>
      <p:pic>
        <p:nvPicPr>
          <p:cNvPr id="12" name="Рисунок 1" descr="RTD9"/>
          <p:cNvPicPr>
            <a:picLocks noChangeAspect="1" noChangeArrowheads="1"/>
          </p:cNvPicPr>
          <p:nvPr/>
        </p:nvPicPr>
        <p:blipFill>
          <a:blip r:embed="rId2"/>
          <a:srcRect/>
          <a:stretch>
            <a:fillRect/>
          </a:stretch>
        </p:blipFill>
        <p:spPr bwMode="auto">
          <a:xfrm>
            <a:off x="215560" y="1484785"/>
            <a:ext cx="8928440" cy="3312368"/>
          </a:xfrm>
          <a:prstGeom prst="rect">
            <a:avLst/>
          </a:prstGeom>
          <a:noFill/>
          <a:ln w="9525">
            <a:solidFill>
              <a:srgbClr val="0000FF"/>
            </a:solidFill>
            <a:miter lim="800000"/>
            <a:headEnd/>
            <a:tailEnd/>
          </a:ln>
        </p:spPr>
      </p:pic>
      <p:sp>
        <p:nvSpPr>
          <p:cNvPr id="22" name="Rectangle 2"/>
          <p:cNvSpPr txBox="1">
            <a:spLocks noChangeArrowheads="1"/>
          </p:cNvSpPr>
          <p:nvPr/>
        </p:nvSpPr>
        <p:spPr>
          <a:xfrm>
            <a:off x="-1692696" y="332656"/>
            <a:ext cx="8229600" cy="6477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400" b="0" dirty="0" smtClean="0">
                <a:solidFill>
                  <a:srgbClr val="003399"/>
                </a:solidFill>
                <a:cs typeface="Times New Roman" pitchFamily="18" charset="0"/>
              </a:rPr>
              <a:t>Real time diffractometer</a:t>
            </a:r>
            <a:r>
              <a:rPr lang="ru-RU" sz="2400" b="0" dirty="0" smtClean="0">
                <a:solidFill>
                  <a:srgbClr val="003399"/>
                </a:solidFill>
                <a:cs typeface="Times New Roman" pitchFamily="18" charset="0"/>
              </a:rPr>
              <a:t> (</a:t>
            </a:r>
            <a:r>
              <a:rPr lang="en-US" sz="2400" b="0" dirty="0" smtClean="0">
                <a:solidFill>
                  <a:srgbClr val="003399"/>
                </a:solidFill>
                <a:cs typeface="Times New Roman" pitchFamily="18" charset="0"/>
              </a:rPr>
              <a:t>RTD)</a:t>
            </a:r>
            <a:endParaRPr lang="ru-RU" altLang="x-none" sz="2400" b="0" dirty="0">
              <a:solidFill>
                <a:srgbClr val="003399"/>
              </a:solidFill>
            </a:endParaRPr>
          </a:p>
        </p:txBody>
      </p:sp>
    </p:spTree>
    <p:extLst>
      <p:ext uri="{BB962C8B-B14F-4D97-AF65-F5344CB8AC3E}">
        <p14:creationId xmlns:p14="http://schemas.microsoft.com/office/powerpoint/2010/main" val="440027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
          <p:cNvSpPr txBox="1">
            <a:spLocks/>
          </p:cNvSpPr>
          <p:nvPr/>
        </p:nvSpPr>
        <p:spPr>
          <a:xfrm>
            <a:off x="398462" y="92820"/>
            <a:ext cx="8539386" cy="725487"/>
          </a:xfrm>
          <a:prstGeom prst="rect">
            <a:avLst/>
          </a:prstGeom>
          <a:noFill/>
          <a:ln>
            <a:noFill/>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solidFill>
                  <a:srgbClr val="003399"/>
                </a:solidFill>
                <a:effectLst/>
              </a:rPr>
              <a:t>New ring gas detector for detecting small-angle scattering of thermal neutrons on the RTD diffractometer</a:t>
            </a:r>
            <a:r>
              <a:rPr lang="ru-RU" dirty="0">
                <a:solidFill>
                  <a:srgbClr val="003399"/>
                </a:solidFill>
                <a:effectLst/>
              </a:rPr>
              <a:t> </a:t>
            </a:r>
            <a:endParaRPr lang="bg-BG" altLang="x-none" dirty="0">
              <a:solidFill>
                <a:srgbClr val="003399"/>
              </a:solidFill>
              <a:effectLst/>
            </a:endParaRPr>
          </a:p>
        </p:txBody>
      </p:sp>
      <p:pic>
        <p:nvPicPr>
          <p:cNvPr id="8198" name="Рисунок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06" y="818307"/>
            <a:ext cx="8563586" cy="532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Номер слайда 2"/>
          <p:cNvSpPr>
            <a:spLocks noGrp="1"/>
          </p:cNvSpPr>
          <p:nvPr>
            <p:ph type="sldNum" sz="quarter" idx="12"/>
          </p:nvPr>
        </p:nvSpPr>
        <p:spPr>
          <a:xfrm>
            <a:off x="6804248" y="6503988"/>
            <a:ext cx="2133600" cy="476250"/>
          </a:xfrm>
        </p:spPr>
        <p:txBody>
          <a:bodyPr/>
          <a:lstStyle/>
          <a:p>
            <a:fld id="{257240B9-2C58-114C-AC5B-A6931CAB4C52}" type="slidenum">
              <a:rPr lang="ru-RU" altLang="x-none" smtClean="0"/>
              <a:pPr/>
              <a:t>12</a:t>
            </a:fld>
            <a:endParaRPr lang="ru-RU" altLang="x-none" dirty="0"/>
          </a:p>
        </p:txBody>
      </p:sp>
      <p:sp>
        <p:nvSpPr>
          <p:cNvPr id="2" name="Прямоугольник 1"/>
          <p:cNvSpPr/>
          <p:nvPr/>
        </p:nvSpPr>
        <p:spPr>
          <a:xfrm>
            <a:off x="0" y="6148248"/>
            <a:ext cx="9144000" cy="523220"/>
          </a:xfrm>
          <a:prstGeom prst="rect">
            <a:avLst/>
          </a:prstGeom>
          <a:solidFill>
            <a:schemeClr val="bg1"/>
          </a:solidFill>
        </p:spPr>
        <p:txBody>
          <a:bodyPr wrap="square">
            <a:spAutoFit/>
          </a:bodyPr>
          <a:lstStyle/>
          <a:p>
            <a:pPr algn="ctr"/>
            <a:r>
              <a:rPr lang="en-US" sz="1400" dirty="0">
                <a:solidFill>
                  <a:srgbClr val="003399"/>
                </a:solidFill>
                <a:effectLst/>
              </a:rPr>
              <a:t>Photos of the housing (left), internal part of the detector and 9 independent coaxial rings (right)</a:t>
            </a:r>
          </a:p>
          <a:p>
            <a:r>
              <a:rPr lang="ru-RU" sz="1400" dirty="0">
                <a:solidFill>
                  <a:srgbClr val="003399"/>
                </a:solidFill>
                <a:effectLst/>
              </a:rPr>
              <a:t> </a:t>
            </a:r>
          </a:p>
        </p:txBody>
      </p:sp>
    </p:spTree>
    <p:extLst>
      <p:ext uri="{BB962C8B-B14F-4D97-AF65-F5344CB8AC3E}">
        <p14:creationId xmlns:p14="http://schemas.microsoft.com/office/powerpoint/2010/main" val="3997343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
          <p:cNvSpPr txBox="1">
            <a:spLocks/>
          </p:cNvSpPr>
          <p:nvPr/>
        </p:nvSpPr>
        <p:spPr>
          <a:xfrm>
            <a:off x="561975" y="188913"/>
            <a:ext cx="8582025" cy="725487"/>
          </a:xfrm>
          <a:prstGeom prst="rect">
            <a:avLst/>
          </a:prstGeom>
          <a:noFill/>
          <a:ln>
            <a:noFill/>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solidFill>
                  <a:srgbClr val="003399"/>
                </a:solidFill>
                <a:effectLst/>
              </a:rPr>
              <a:t>New ring gas detector for detecting small-angle scattering of thermal neutrons on the RTD diffractometer</a:t>
            </a:r>
            <a:r>
              <a:rPr lang="ru-RU" dirty="0">
                <a:solidFill>
                  <a:srgbClr val="003399"/>
                </a:solidFill>
                <a:effectLst/>
              </a:rPr>
              <a:t> </a:t>
            </a:r>
            <a:endParaRPr lang="bg-BG" altLang="x-none" dirty="0">
              <a:solidFill>
                <a:srgbClr val="003399"/>
              </a:solidFill>
              <a:effectLst/>
            </a:endParaRPr>
          </a:p>
        </p:txBody>
      </p:sp>
      <p:sp>
        <p:nvSpPr>
          <p:cNvPr id="9223" name="TextBox 20"/>
          <p:cNvSpPr txBox="1">
            <a:spLocks noChangeArrowheads="1"/>
          </p:cNvSpPr>
          <p:nvPr/>
        </p:nvSpPr>
        <p:spPr bwMode="auto">
          <a:xfrm>
            <a:off x="350721" y="5201425"/>
            <a:ext cx="8327231"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1400" dirty="0">
                <a:solidFill>
                  <a:srgbClr val="003399"/>
                </a:solidFill>
                <a:effectLst/>
              </a:rPr>
              <a:t>The detector is divided into 9 independent equidistant coaxial rings. The cathodes of each ring are divided into 16 independent sectors. The signal pickup is performed from anode wires (shared by all rings) and from each of the 16 cathodes. Thus, this detector system consists of </a:t>
            </a:r>
            <a:r>
              <a:rPr lang="en-US" sz="1400" dirty="0" smtClean="0">
                <a:solidFill>
                  <a:srgbClr val="003399"/>
                </a:solidFill>
                <a:effectLst/>
              </a:rPr>
              <a:t>144 + 9 </a:t>
            </a:r>
            <a:r>
              <a:rPr lang="en-US" sz="1400" dirty="0">
                <a:solidFill>
                  <a:srgbClr val="003399"/>
                </a:solidFill>
                <a:effectLst/>
              </a:rPr>
              <a:t>independent detectors. </a:t>
            </a:r>
          </a:p>
        </p:txBody>
      </p:sp>
      <p:sp>
        <p:nvSpPr>
          <p:cNvPr id="9227" name="Прямоугольник 1"/>
          <p:cNvSpPr>
            <a:spLocks noChangeArrowheads="1"/>
          </p:cNvSpPr>
          <p:nvPr/>
        </p:nvSpPr>
        <p:spPr bwMode="auto">
          <a:xfrm>
            <a:off x="130098" y="4417806"/>
            <a:ext cx="43433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x-none" sz="1400" b="0" dirty="0" smtClean="0">
                <a:solidFill>
                  <a:srgbClr val="003399"/>
                </a:solidFill>
              </a:rPr>
              <a:t>Amplitude spectra from cathodes </a:t>
            </a:r>
          </a:p>
          <a:p>
            <a:pPr algn="ctr" eaLnBrk="1" hangingPunct="1"/>
            <a:r>
              <a:rPr lang="en-US" altLang="x-none" sz="1400" b="0" dirty="0" smtClean="0">
                <a:solidFill>
                  <a:srgbClr val="003399"/>
                </a:solidFill>
              </a:rPr>
              <a:t>(one from each of 16- sectors)</a:t>
            </a:r>
          </a:p>
        </p:txBody>
      </p:sp>
      <p:sp>
        <p:nvSpPr>
          <p:cNvPr id="3" name="Номер слайда 2"/>
          <p:cNvSpPr>
            <a:spLocks noGrp="1"/>
          </p:cNvSpPr>
          <p:nvPr>
            <p:ph type="sldNum" sz="quarter" idx="12"/>
          </p:nvPr>
        </p:nvSpPr>
        <p:spPr>
          <a:xfrm>
            <a:off x="6551613" y="6155532"/>
            <a:ext cx="2133600" cy="476250"/>
          </a:xfrm>
        </p:spPr>
        <p:txBody>
          <a:bodyPr/>
          <a:lstStyle/>
          <a:p>
            <a:fld id="{257240B9-2C58-114C-AC5B-A6931CAB4C52}" type="slidenum">
              <a:rPr lang="ru-RU" altLang="x-none" smtClean="0"/>
              <a:pPr/>
              <a:t>13</a:t>
            </a:fld>
            <a:endParaRPr lang="ru-RU" altLang="x-none" dirty="0"/>
          </a:p>
        </p:txBody>
      </p:sp>
      <p:pic>
        <p:nvPicPr>
          <p:cNvPr id="12"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27" y="1063871"/>
            <a:ext cx="4376736" cy="33539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4337" y="1063871"/>
            <a:ext cx="4393985" cy="3367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4"/>
          <p:cNvSpPr>
            <a:spLocks noChangeArrowheads="1"/>
          </p:cNvSpPr>
          <p:nvPr/>
        </p:nvSpPr>
        <p:spPr bwMode="auto">
          <a:xfrm>
            <a:off x="4539629" y="4371639"/>
            <a:ext cx="43433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x-none" sz="1400" b="0" dirty="0" smtClean="0">
                <a:solidFill>
                  <a:srgbClr val="003399"/>
                </a:solidFill>
              </a:rPr>
              <a:t>Amplitude spectra from anodes</a:t>
            </a:r>
          </a:p>
        </p:txBody>
      </p:sp>
    </p:spTree>
    <p:extLst>
      <p:ext uri="{BB962C8B-B14F-4D97-AF65-F5344CB8AC3E}">
        <p14:creationId xmlns:p14="http://schemas.microsoft.com/office/powerpoint/2010/main" val="19393908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4659" y="32147"/>
            <a:ext cx="8229600" cy="1143000"/>
          </a:xfrm>
        </p:spPr>
        <p:txBody>
          <a:bodyPr/>
          <a:lstStyle/>
          <a:p>
            <a:r>
              <a:rPr lang="en-US" sz="2400" dirty="0" smtClean="0">
                <a:solidFill>
                  <a:srgbClr val="003399"/>
                </a:solidFill>
              </a:rPr>
              <a:t>Development of two dimension position sensitive detectors</a:t>
            </a:r>
            <a:endParaRPr lang="ru-RU" sz="2400" dirty="0">
              <a:solidFill>
                <a:srgbClr val="003399"/>
              </a:solidFill>
            </a:endParaRPr>
          </a:p>
        </p:txBody>
      </p:sp>
      <p:pic>
        <p:nvPicPr>
          <p:cNvPr id="4" name="Рисунок 3"/>
          <p:cNvPicPr/>
          <p:nvPr/>
        </p:nvPicPr>
        <p:blipFill>
          <a:blip r:embed="rId2">
            <a:extLst>
              <a:ext uri="{28A0092B-C50C-407E-A947-70E740481C1C}">
                <a14:useLocalDpi xmlns:a14="http://schemas.microsoft.com/office/drawing/2010/main" val="0"/>
              </a:ext>
            </a:extLst>
          </a:blip>
          <a:srcRect/>
          <a:stretch>
            <a:fillRect/>
          </a:stretch>
        </p:blipFill>
        <p:spPr bwMode="auto">
          <a:xfrm>
            <a:off x="4855467" y="1175147"/>
            <a:ext cx="3778791" cy="3261964"/>
          </a:xfrm>
          <a:prstGeom prst="rect">
            <a:avLst/>
          </a:prstGeom>
          <a:solidFill>
            <a:srgbClr val="FFFFFF"/>
          </a:solidFill>
          <a:ln>
            <a:noFill/>
          </a:ln>
        </p:spPr>
      </p:pic>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544112" y="1178336"/>
            <a:ext cx="4171903" cy="3258775"/>
          </a:xfrm>
          <a:prstGeom prst="rect">
            <a:avLst/>
          </a:prstGeom>
          <a:solidFill>
            <a:srgbClr val="FFFFFF"/>
          </a:solidFill>
          <a:ln>
            <a:noFill/>
          </a:ln>
        </p:spPr>
      </p:pic>
      <p:sp>
        <p:nvSpPr>
          <p:cNvPr id="6" name="Прямоугольник 5"/>
          <p:cNvSpPr/>
          <p:nvPr/>
        </p:nvSpPr>
        <p:spPr>
          <a:xfrm>
            <a:off x="-17045" y="5086265"/>
            <a:ext cx="9073008" cy="646331"/>
          </a:xfrm>
          <a:prstGeom prst="rect">
            <a:avLst/>
          </a:prstGeom>
        </p:spPr>
        <p:txBody>
          <a:bodyPr wrap="square">
            <a:spAutoFit/>
          </a:bodyPr>
          <a:lstStyle/>
          <a:p>
            <a:pPr algn="ctr"/>
            <a:r>
              <a:rPr lang="en-US" sz="1800" b="0" dirty="0" smtClean="0">
                <a:solidFill>
                  <a:srgbClr val="003399"/>
                </a:solidFill>
              </a:rPr>
              <a:t>New 2D PSD detectors has been created </a:t>
            </a:r>
            <a:r>
              <a:rPr lang="en-US" sz="1800" b="0" dirty="0">
                <a:solidFill>
                  <a:srgbClr val="003399"/>
                </a:solidFill>
              </a:rPr>
              <a:t>and put into operation on </a:t>
            </a:r>
            <a:r>
              <a:rPr lang="en-US" sz="1800" b="0" dirty="0" smtClean="0">
                <a:solidFill>
                  <a:srgbClr val="003399"/>
                </a:solidFill>
              </a:rPr>
              <a:t>the spectrometers: </a:t>
            </a:r>
          </a:p>
          <a:p>
            <a:pPr algn="ctr"/>
            <a:r>
              <a:rPr lang="en-US" sz="1800" b="0" dirty="0" smtClean="0">
                <a:solidFill>
                  <a:srgbClr val="003399"/>
                </a:solidFill>
              </a:rPr>
              <a:t>REMUR</a:t>
            </a:r>
            <a:r>
              <a:rPr lang="en-US" sz="1800" b="0" dirty="0">
                <a:solidFill>
                  <a:srgbClr val="003399"/>
                </a:solidFill>
              </a:rPr>
              <a:t>, RTD and REFLEX</a:t>
            </a:r>
            <a:endParaRPr lang="ru-RU" sz="1800" b="0" dirty="0">
              <a:solidFill>
                <a:srgbClr val="003399"/>
              </a:solidFill>
            </a:endParaRPr>
          </a:p>
        </p:txBody>
      </p:sp>
      <p:sp>
        <p:nvSpPr>
          <p:cNvPr id="7" name="Номер слайда 6"/>
          <p:cNvSpPr>
            <a:spLocks noGrp="1"/>
          </p:cNvSpPr>
          <p:nvPr>
            <p:ph type="sldNum" sz="quarter" idx="12"/>
          </p:nvPr>
        </p:nvSpPr>
        <p:spPr>
          <a:xfrm>
            <a:off x="6963103" y="6381750"/>
            <a:ext cx="2133600" cy="476250"/>
          </a:xfrm>
        </p:spPr>
        <p:txBody>
          <a:bodyPr/>
          <a:lstStyle/>
          <a:p>
            <a:fld id="{257240B9-2C58-114C-AC5B-A6931CAB4C52}" type="slidenum">
              <a:rPr lang="ru-RU" altLang="x-none" smtClean="0"/>
              <a:pPr/>
              <a:t>14</a:t>
            </a:fld>
            <a:endParaRPr lang="ru-RU" altLang="x-none" dirty="0"/>
          </a:p>
        </p:txBody>
      </p:sp>
    </p:spTree>
    <p:extLst>
      <p:ext uri="{BB962C8B-B14F-4D97-AF65-F5344CB8AC3E}">
        <p14:creationId xmlns:p14="http://schemas.microsoft.com/office/powerpoint/2010/main" val="1750897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533400" y="116632"/>
            <a:ext cx="8610600" cy="76200"/>
          </a:xfrm>
          <a:prstGeom prst="rect">
            <a:avLst/>
          </a:prstGeom>
          <a:gradFill rotWithShape="0">
            <a:gsLst>
              <a:gs pos="0">
                <a:srgbClr val="00FF00"/>
              </a:gs>
              <a:gs pos="100000">
                <a:srgbClr val="0066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pic>
        <p:nvPicPr>
          <p:cNvPr id="5" name="Picture 5" descr="p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0225"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a:spLocks noChangeArrowheads="1"/>
          </p:cNvSpPr>
          <p:nvPr/>
        </p:nvSpPr>
        <p:spPr bwMode="auto">
          <a:xfrm>
            <a:off x="67169" y="6665168"/>
            <a:ext cx="8001000" cy="76200"/>
          </a:xfrm>
          <a:prstGeom prst="rect">
            <a:avLst/>
          </a:prstGeom>
          <a:gradFill rotWithShape="0">
            <a:gsLst>
              <a:gs pos="0">
                <a:srgbClr val="0000FF"/>
              </a:gs>
              <a:gs pos="100000">
                <a:srgbClr val="00FF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p>
        </p:txBody>
      </p:sp>
      <p:pic>
        <p:nvPicPr>
          <p:cNvPr id="13"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844" y="734262"/>
            <a:ext cx="4533835" cy="2920345"/>
          </a:xfrm>
        </p:spPr>
      </p:pic>
      <p:sp>
        <p:nvSpPr>
          <p:cNvPr id="14" name="Rectangle 8"/>
          <p:cNvSpPr/>
          <p:nvPr/>
        </p:nvSpPr>
        <p:spPr>
          <a:xfrm>
            <a:off x="-423897" y="222113"/>
            <a:ext cx="8100789" cy="523220"/>
          </a:xfrm>
          <a:prstGeom prst="rect">
            <a:avLst/>
          </a:prstGeom>
          <a:ln>
            <a:noFill/>
          </a:ln>
        </p:spPr>
        <p:txBody>
          <a:bodyPr wrap="square">
            <a:spAutoFit/>
          </a:bodyPr>
          <a:lstStyle/>
          <a:p>
            <a:pPr lvl="0" algn="ctr"/>
            <a:r>
              <a:rPr lang="en-US" sz="2800" b="0" dirty="0">
                <a:solidFill>
                  <a:srgbClr val="003399"/>
                </a:solidFill>
                <a:latin typeface="+mj-lt"/>
                <a:ea typeface="Calibri"/>
                <a:cs typeface="Times New Roman" pitchFamily="18" charset="0"/>
              </a:rPr>
              <a:t>Fourier Stress Diffractometer </a:t>
            </a:r>
            <a:r>
              <a:rPr lang="en-US" sz="2800" b="0" dirty="0" smtClean="0">
                <a:solidFill>
                  <a:srgbClr val="003399"/>
                </a:solidFill>
                <a:latin typeface="+mj-lt"/>
                <a:ea typeface="Calibri"/>
                <a:cs typeface="Times New Roman" pitchFamily="18" charset="0"/>
              </a:rPr>
              <a:t>(FSD)</a:t>
            </a:r>
            <a:endParaRPr lang="ru-RU" sz="2800" b="0" dirty="0">
              <a:solidFill>
                <a:srgbClr val="003399"/>
              </a:solidFill>
              <a:latin typeface="+mj-lt"/>
              <a:cs typeface="Times New Roman" pitchFamily="18" charset="0"/>
            </a:endParaRP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0171" y="4349798"/>
            <a:ext cx="2160240" cy="162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8"/>
          <p:cNvSpPr/>
          <p:nvPr/>
        </p:nvSpPr>
        <p:spPr>
          <a:xfrm>
            <a:off x="5166024" y="3675174"/>
            <a:ext cx="2901651" cy="830997"/>
          </a:xfrm>
          <a:prstGeom prst="rect">
            <a:avLst/>
          </a:prstGeom>
          <a:ln>
            <a:noFill/>
          </a:ln>
        </p:spPr>
        <p:txBody>
          <a:bodyPr wrap="square">
            <a:spAutoFit/>
          </a:bodyPr>
          <a:lstStyle/>
          <a:p>
            <a:pPr algn="ctr"/>
            <a:r>
              <a:rPr lang="ru-RU" b="1" dirty="0">
                <a:solidFill>
                  <a:srgbClr val="003399"/>
                </a:solidFill>
                <a:latin typeface="Times New Roman" pitchFamily="18" charset="0"/>
                <a:cs typeface="Times New Roman" pitchFamily="18" charset="0"/>
              </a:rPr>
              <a:t>90</a:t>
            </a:r>
            <a:r>
              <a:rPr lang="ru-RU" b="1" dirty="0" smtClean="0">
                <a:solidFill>
                  <a:srgbClr val="003399"/>
                </a:solidFill>
                <a:latin typeface="Times New Roman" pitchFamily="18" charset="0"/>
                <a:cs typeface="Times New Roman" pitchFamily="18" charset="0"/>
              </a:rPr>
              <a:t>°</a:t>
            </a:r>
            <a:r>
              <a:rPr lang="en-US" b="1" dirty="0" smtClean="0">
                <a:solidFill>
                  <a:srgbClr val="003399"/>
                </a:solidFill>
                <a:latin typeface="Times New Roman" pitchFamily="18" charset="0"/>
                <a:cs typeface="Times New Roman" pitchFamily="18" charset="0"/>
              </a:rPr>
              <a:t>-</a:t>
            </a:r>
            <a:r>
              <a:rPr lang="ru-RU" b="1" dirty="0" smtClean="0">
                <a:solidFill>
                  <a:srgbClr val="003399"/>
                </a:solidFill>
                <a:latin typeface="Times New Roman" pitchFamily="18" charset="0"/>
                <a:cs typeface="Times New Roman" pitchFamily="18" charset="0"/>
              </a:rPr>
              <a:t> </a:t>
            </a:r>
            <a:r>
              <a:rPr lang="en-US" b="1" dirty="0" smtClean="0">
                <a:solidFill>
                  <a:srgbClr val="003399"/>
                </a:solidFill>
                <a:latin typeface="Times New Roman" pitchFamily="18" charset="0"/>
                <a:cs typeface="Times New Roman" pitchFamily="18" charset="0"/>
              </a:rPr>
              <a:t>ASTRA detector</a:t>
            </a:r>
            <a:endParaRPr lang="ru-RU" dirty="0">
              <a:solidFill>
                <a:srgbClr val="003399"/>
              </a:solidFill>
              <a:latin typeface="Times New Roman" pitchFamily="18" charset="0"/>
              <a:cs typeface="Times New Roman" pitchFamily="18" charset="0"/>
            </a:endParaRPr>
          </a:p>
        </p:txBody>
      </p:sp>
      <p:pic>
        <p:nvPicPr>
          <p:cNvPr id="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225" y="3726060"/>
            <a:ext cx="2823422" cy="2216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Рисунок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0009" y="867710"/>
            <a:ext cx="4503374" cy="269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Номер слайда 2"/>
          <p:cNvSpPr>
            <a:spLocks noGrp="1"/>
          </p:cNvSpPr>
          <p:nvPr>
            <p:ph type="sldNum" sz="quarter" idx="12"/>
          </p:nvPr>
        </p:nvSpPr>
        <p:spPr>
          <a:xfrm>
            <a:off x="7000875" y="6381750"/>
            <a:ext cx="2133600" cy="476250"/>
          </a:xfrm>
        </p:spPr>
        <p:txBody>
          <a:bodyPr/>
          <a:lstStyle/>
          <a:p>
            <a:fld id="{257240B9-2C58-114C-AC5B-A6931CAB4C52}" type="slidenum">
              <a:rPr lang="ru-RU" altLang="x-none" smtClean="0"/>
              <a:pPr/>
              <a:t>15</a:t>
            </a:fld>
            <a:endParaRPr lang="ru-RU" altLang="x-none" dirty="0"/>
          </a:p>
        </p:txBody>
      </p:sp>
    </p:spTree>
    <p:extLst>
      <p:ext uri="{BB962C8B-B14F-4D97-AF65-F5344CB8AC3E}">
        <p14:creationId xmlns:p14="http://schemas.microsoft.com/office/powerpoint/2010/main" val="14672978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descr="C:\Users\Vasil\Desktop\ZnS\modul_ZnS_foto\DSC050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008" y="4914743"/>
            <a:ext cx="2160000" cy="15061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738" y="4905565"/>
            <a:ext cx="2115923" cy="1506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06017" y="289821"/>
            <a:ext cx="8382423" cy="523220"/>
          </a:xfrm>
          <a:prstGeom prst="rect">
            <a:avLst/>
          </a:prstGeom>
          <a:noFill/>
          <a:ln>
            <a:noFill/>
          </a:ln>
        </p:spPr>
        <p:txBody>
          <a:bodyPr wrap="none" rtlCol="0">
            <a:spAutoFit/>
          </a:bodyPr>
          <a:lstStyle/>
          <a:p>
            <a:pPr algn="ctr"/>
            <a:r>
              <a:rPr lang="en-US" sz="2800" b="0" kern="0" dirty="0">
                <a:solidFill>
                  <a:srgbClr val="003399"/>
                </a:solidFill>
                <a:latin typeface="Arial" charset="0"/>
                <a:ea typeface="Arial" charset="0"/>
                <a:cs typeface="Arial" charset="0"/>
              </a:rPr>
              <a:t>The process of production </a:t>
            </a:r>
            <a:r>
              <a:rPr lang="en-US" sz="2800" b="0" kern="0" dirty="0" smtClean="0">
                <a:solidFill>
                  <a:srgbClr val="003399"/>
                </a:solidFill>
                <a:latin typeface="Arial" charset="0"/>
                <a:ea typeface="Arial" charset="0"/>
                <a:cs typeface="Arial" charset="0"/>
              </a:rPr>
              <a:t>of a </a:t>
            </a:r>
            <a:r>
              <a:rPr lang="en-US" sz="2800" b="0" kern="0" dirty="0">
                <a:solidFill>
                  <a:srgbClr val="003399"/>
                </a:solidFill>
                <a:latin typeface="Arial" charset="0"/>
                <a:ea typeface="Arial" charset="0"/>
                <a:cs typeface="Arial" charset="0"/>
              </a:rPr>
              <a:t>scintillation </a:t>
            </a:r>
            <a:r>
              <a:rPr lang="en-US" sz="2800" b="0" kern="0" dirty="0" smtClean="0">
                <a:solidFill>
                  <a:srgbClr val="003399"/>
                </a:solidFill>
                <a:latin typeface="Arial" charset="0"/>
                <a:ea typeface="Arial" charset="0"/>
                <a:cs typeface="Arial" charset="0"/>
              </a:rPr>
              <a:t>counters</a:t>
            </a:r>
            <a:endParaRPr lang="ru-RU" sz="2800" b="0" dirty="0">
              <a:solidFill>
                <a:srgbClr val="003399"/>
              </a:solidFill>
              <a:latin typeface="Arial" charset="0"/>
              <a:ea typeface="Arial" charset="0"/>
              <a:cs typeface="Arial" charset="0"/>
            </a:endParaRPr>
          </a:p>
        </p:txBody>
      </p:sp>
      <p:pic>
        <p:nvPicPr>
          <p:cNvPr id="21" name="Picture 4" descr="C:\Users\Vasil\Desktop\ZnS\modul_ZnS_foto\DSC050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3176223"/>
            <a:ext cx="2135989" cy="16199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Vasil\Desktop\ZnS\modul_ZnS_foto\DSC050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938189" y="2910213"/>
            <a:ext cx="1627978" cy="21599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08" y="3176222"/>
            <a:ext cx="2161189" cy="1565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descr="D:\Сцинтилляционные детекторы\Astra\modul_ZnS_foto\DSC0501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2178" y="1501330"/>
            <a:ext cx="216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D:\Сцинтилляционные детекторы\Astra\modul_ZnS_foto\DSC0503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15741" y="1486100"/>
            <a:ext cx="216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D:\Сцинтилляционные детекторы\Astra\modul_ZnS_foto\DSC0503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08" y="1484784"/>
            <a:ext cx="216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7813" y="2348880"/>
            <a:ext cx="2275979" cy="3390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омер слайда 2"/>
          <p:cNvSpPr>
            <a:spLocks noGrp="1"/>
          </p:cNvSpPr>
          <p:nvPr>
            <p:ph type="sldNum" sz="quarter" idx="12"/>
          </p:nvPr>
        </p:nvSpPr>
        <p:spPr>
          <a:xfrm>
            <a:off x="6832178" y="6381750"/>
            <a:ext cx="2133600" cy="476250"/>
          </a:xfrm>
        </p:spPr>
        <p:txBody>
          <a:bodyPr/>
          <a:lstStyle/>
          <a:p>
            <a:fld id="{257240B9-2C58-114C-AC5B-A6931CAB4C52}" type="slidenum">
              <a:rPr lang="ru-RU" altLang="x-none" smtClean="0"/>
              <a:pPr/>
              <a:t>16</a:t>
            </a:fld>
            <a:endParaRPr lang="ru-RU" altLang="x-none" dirty="0"/>
          </a:p>
        </p:txBody>
      </p:sp>
    </p:spTree>
    <p:extLst>
      <p:ext uri="{BB962C8B-B14F-4D97-AF65-F5344CB8AC3E}">
        <p14:creationId xmlns:p14="http://schemas.microsoft.com/office/powerpoint/2010/main" val="12951935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036694" cy="1143000"/>
          </a:xfrm>
        </p:spPr>
        <p:txBody>
          <a:bodyPr/>
          <a:lstStyle/>
          <a:p>
            <a:r>
              <a:rPr lang="en-US" sz="2800" dirty="0">
                <a:solidFill>
                  <a:srgbClr val="003399"/>
                </a:solidFill>
              </a:rPr>
              <a:t>Scintillation counters of section 4 of the ASTRA detector, which are installed on the FSD diffractometer.</a:t>
            </a:r>
            <a:r>
              <a:rPr lang="ru-RU" sz="2800" dirty="0">
                <a:solidFill>
                  <a:srgbClr val="003399"/>
                </a:solidFill>
              </a:rPr>
              <a:t> </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98494" y="1085680"/>
            <a:ext cx="3757930" cy="2825115"/>
          </a:xfrm>
          <a:prstGeom prst="rect">
            <a:avLst/>
          </a:prstGeom>
          <a:noFill/>
          <a:ln>
            <a:noFill/>
          </a:ln>
          <a:effectLst/>
          <a:extLst/>
        </p:spPr>
      </p:pic>
      <p:pic>
        <p:nvPicPr>
          <p:cNvPr id="5" name="Picture 1"/>
          <p:cNvPicPr/>
          <p:nvPr/>
        </p:nvPicPr>
        <p:blipFill>
          <a:blip r:embed="rId3" cstate="print">
            <a:extLst>
              <a:ext uri="{28A0092B-C50C-407E-A947-70E740481C1C}">
                <a14:useLocalDpi xmlns:a14="http://schemas.microsoft.com/office/drawing/2010/main" val="0"/>
              </a:ext>
            </a:extLst>
          </a:blip>
          <a:stretch>
            <a:fillRect/>
          </a:stretch>
        </p:blipFill>
        <p:spPr>
          <a:xfrm>
            <a:off x="4792203" y="980728"/>
            <a:ext cx="3456384" cy="2304256"/>
          </a:xfrm>
          <a:prstGeom prst="rect">
            <a:avLst/>
          </a:prstGeom>
        </p:spPr>
      </p:pic>
      <p:pic>
        <p:nvPicPr>
          <p:cNvPr id="6" name="Picture 2"/>
          <p:cNvPicPr/>
          <p:nvPr/>
        </p:nvPicPr>
        <p:blipFill>
          <a:blip r:embed="rId4" cstate="print">
            <a:extLst>
              <a:ext uri="{28A0092B-C50C-407E-A947-70E740481C1C}">
                <a14:useLocalDpi xmlns:a14="http://schemas.microsoft.com/office/drawing/2010/main" val="0"/>
              </a:ext>
            </a:extLst>
          </a:blip>
          <a:stretch>
            <a:fillRect/>
          </a:stretch>
        </p:blipFill>
        <p:spPr>
          <a:xfrm>
            <a:off x="4864520" y="3248803"/>
            <a:ext cx="3246259" cy="2260053"/>
          </a:xfrm>
          <a:prstGeom prst="rect">
            <a:avLst/>
          </a:prstGeom>
        </p:spPr>
      </p:pic>
      <p:pic>
        <p:nvPicPr>
          <p:cNvPr id="7" name="Изображение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097" y="4058911"/>
            <a:ext cx="3778894" cy="2263499"/>
          </a:xfrm>
          <a:prstGeom prst="rect">
            <a:avLst/>
          </a:prstGeom>
        </p:spPr>
      </p:pic>
      <p:sp>
        <p:nvSpPr>
          <p:cNvPr id="8" name="Номер слайда 7"/>
          <p:cNvSpPr>
            <a:spLocks noGrp="1"/>
          </p:cNvSpPr>
          <p:nvPr>
            <p:ph type="sldNum" sz="quarter" idx="12"/>
          </p:nvPr>
        </p:nvSpPr>
        <p:spPr>
          <a:xfrm>
            <a:off x="6903094" y="6322410"/>
            <a:ext cx="2133600" cy="476250"/>
          </a:xfrm>
        </p:spPr>
        <p:txBody>
          <a:bodyPr/>
          <a:lstStyle/>
          <a:p>
            <a:fld id="{257240B9-2C58-114C-AC5B-A6931CAB4C52}" type="slidenum">
              <a:rPr lang="ru-RU" altLang="x-none" smtClean="0"/>
              <a:pPr/>
              <a:t>17</a:t>
            </a:fld>
            <a:endParaRPr lang="ru-RU" altLang="x-none" dirty="0"/>
          </a:p>
        </p:txBody>
      </p:sp>
      <p:sp>
        <p:nvSpPr>
          <p:cNvPr id="3" name="Прямоугольник 2"/>
          <p:cNvSpPr/>
          <p:nvPr/>
        </p:nvSpPr>
        <p:spPr>
          <a:xfrm>
            <a:off x="256813" y="6313689"/>
            <a:ext cx="4572000" cy="307777"/>
          </a:xfrm>
          <a:prstGeom prst="rect">
            <a:avLst/>
          </a:prstGeom>
        </p:spPr>
        <p:txBody>
          <a:bodyPr>
            <a:spAutoFit/>
          </a:bodyPr>
          <a:lstStyle/>
          <a:p>
            <a:r>
              <a:rPr lang="en-US" sz="1400" dirty="0">
                <a:solidFill>
                  <a:srgbClr val="003399"/>
                </a:solidFill>
                <a:effectLst/>
                <a:latin typeface="+mj-lt"/>
                <a:ea typeface="Calibri" charset="0"/>
              </a:rPr>
              <a:t>3D view of the left arm of the ASTRA-M detector</a:t>
            </a:r>
            <a:r>
              <a:rPr lang="ru-RU" sz="1400" dirty="0">
                <a:solidFill>
                  <a:srgbClr val="003399"/>
                </a:solidFill>
                <a:effectLst/>
                <a:latin typeface="+mj-lt"/>
              </a:rPr>
              <a:t> </a:t>
            </a:r>
            <a:endParaRPr lang="ru-RU" sz="1400" dirty="0">
              <a:solidFill>
                <a:srgbClr val="003399"/>
              </a:solidFill>
              <a:latin typeface="+mj-lt"/>
            </a:endParaRPr>
          </a:p>
        </p:txBody>
      </p:sp>
      <p:sp>
        <p:nvSpPr>
          <p:cNvPr id="9" name="Прямоугольник 8"/>
          <p:cNvSpPr/>
          <p:nvPr/>
        </p:nvSpPr>
        <p:spPr>
          <a:xfrm>
            <a:off x="4581751" y="5508856"/>
            <a:ext cx="4572000" cy="523220"/>
          </a:xfrm>
          <a:prstGeom prst="rect">
            <a:avLst/>
          </a:prstGeom>
        </p:spPr>
        <p:txBody>
          <a:bodyPr>
            <a:spAutoFit/>
          </a:bodyPr>
          <a:lstStyle/>
          <a:p>
            <a:pPr algn="ctr"/>
            <a:r>
              <a:rPr lang="en-US" sz="1400" dirty="0">
                <a:solidFill>
                  <a:srgbClr val="003399"/>
                </a:solidFill>
                <a:effectLst/>
                <a:latin typeface="+mj-lt"/>
                <a:ea typeface="Calibri" charset="0"/>
              </a:rPr>
              <a:t>Spectra of </a:t>
            </a:r>
            <a:r>
              <a:rPr lang="en-US" sz="1400" dirty="0" smtClean="0">
                <a:solidFill>
                  <a:srgbClr val="003399"/>
                </a:solidFill>
                <a:effectLst/>
                <a:latin typeface="+mj-lt"/>
                <a:ea typeface="Calibri" charset="0"/>
              </a:rPr>
              <a:t>low </a:t>
            </a:r>
            <a:r>
              <a:rPr lang="en-US" sz="1400" dirty="0">
                <a:solidFill>
                  <a:srgbClr val="003399"/>
                </a:solidFill>
                <a:effectLst/>
                <a:latin typeface="+mj-lt"/>
                <a:ea typeface="Calibri" charset="0"/>
              </a:rPr>
              <a:t>and </a:t>
            </a:r>
            <a:r>
              <a:rPr lang="en-US" sz="1400" dirty="0" smtClean="0">
                <a:solidFill>
                  <a:srgbClr val="003399"/>
                </a:solidFill>
                <a:effectLst/>
                <a:latin typeface="+mj-lt"/>
                <a:ea typeface="Calibri" charset="0"/>
              </a:rPr>
              <a:t>high) </a:t>
            </a:r>
            <a:r>
              <a:rPr lang="en-US" sz="1400" dirty="0">
                <a:solidFill>
                  <a:srgbClr val="003399"/>
                </a:solidFill>
                <a:effectLst/>
                <a:latin typeface="+mj-lt"/>
                <a:ea typeface="Calibri" charset="0"/>
              </a:rPr>
              <a:t>resolution obtained using section 4 of the ASTRA detector</a:t>
            </a:r>
            <a:r>
              <a:rPr lang="ru-RU" sz="1400" dirty="0">
                <a:solidFill>
                  <a:srgbClr val="003399"/>
                </a:solidFill>
                <a:effectLst/>
                <a:latin typeface="+mj-lt"/>
                <a:ea typeface="Calibri" charset="0"/>
              </a:rPr>
              <a:t> </a:t>
            </a:r>
          </a:p>
        </p:txBody>
      </p:sp>
    </p:spTree>
    <p:extLst>
      <p:ext uri="{BB962C8B-B14F-4D97-AF65-F5344CB8AC3E}">
        <p14:creationId xmlns:p14="http://schemas.microsoft.com/office/powerpoint/2010/main" val="138702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5912" y="-243408"/>
            <a:ext cx="7886700" cy="1325563"/>
          </a:xfrm>
        </p:spPr>
        <p:txBody>
          <a:bodyPr/>
          <a:lstStyle/>
          <a:p>
            <a:r>
              <a:rPr lang="en-US" sz="2800" dirty="0" smtClean="0"/>
              <a:t> </a:t>
            </a:r>
            <a:r>
              <a:rPr lang="en-US" sz="2800" baseline="30000" dirty="0" smtClean="0">
                <a:solidFill>
                  <a:srgbClr val="131DA5"/>
                </a:solidFill>
              </a:rPr>
              <a:t>10</a:t>
            </a:r>
            <a:r>
              <a:rPr lang="en-US" sz="2800" dirty="0" smtClean="0">
                <a:solidFill>
                  <a:srgbClr val="131DA5"/>
                </a:solidFill>
              </a:rPr>
              <a:t>B with MWPC</a:t>
            </a:r>
            <a:endParaRPr lang="ru-RU" sz="2800" dirty="0">
              <a:solidFill>
                <a:srgbClr val="131DA5"/>
              </a:solidFill>
            </a:endParaRPr>
          </a:p>
        </p:txBody>
      </p:sp>
      <mc:AlternateContent xmlns:mc="http://schemas.openxmlformats.org/markup-compatibility/2006" xmlns:a14="http://schemas.microsoft.com/office/drawing/2010/main">
        <mc:Choice Requires="a14">
          <p:sp>
            <p:nvSpPr>
              <p:cNvPr id="3" name="Объект 2"/>
              <p:cNvSpPr>
                <a:spLocks noGrp="1"/>
              </p:cNvSpPr>
              <p:nvPr>
                <p:ph idx="1"/>
              </p:nvPr>
            </p:nvSpPr>
            <p:spPr>
              <a:xfrm>
                <a:off x="453708" y="1288770"/>
                <a:ext cx="4169432" cy="1678045"/>
              </a:xfrm>
            </p:spPr>
            <p:txBody>
              <a:bodyPr>
                <a:normAutofit fontScale="92500" lnSpcReduction="10000"/>
              </a:bodyPr>
              <a:lstStyle/>
              <a:p>
                <a:r>
                  <a:rPr lang="en-US" sz="2000" dirty="0" smtClean="0">
                    <a:solidFill>
                      <a:srgbClr val="003399"/>
                    </a:solidFill>
                  </a:rPr>
                  <a:t>200</a:t>
                </a:r>
                <a:r>
                  <a:rPr lang="ru-RU" sz="2000" dirty="0" smtClean="0">
                    <a:solidFill>
                      <a:srgbClr val="003399"/>
                    </a:solidFill>
                  </a:rPr>
                  <a:t>х200 </a:t>
                </a:r>
                <a:r>
                  <a:rPr lang="en-US" sz="2000" dirty="0" smtClean="0">
                    <a:solidFill>
                      <a:srgbClr val="003399"/>
                    </a:solidFill>
                  </a:rPr>
                  <a:t>0,5 </a:t>
                </a:r>
                <a14:m>
                  <m:oMath xmlns:m="http://schemas.openxmlformats.org/officeDocument/2006/math">
                    <m:r>
                      <a:rPr lang="en-US" sz="2000" i="1" smtClean="0">
                        <a:solidFill>
                          <a:srgbClr val="003399"/>
                        </a:solidFill>
                        <a:latin typeface="Cambria Math" charset="0"/>
                        <a:ea typeface="Cambria Math" charset="0"/>
                        <a:cs typeface="Cambria Math" charset="0"/>
                      </a:rPr>
                      <m:t>𝜇</m:t>
                    </m:r>
                  </m:oMath>
                </a14:m>
                <a:r>
                  <a:rPr lang="en-US" sz="2000" dirty="0" smtClean="0">
                    <a:solidFill>
                      <a:srgbClr val="003399"/>
                    </a:solidFill>
                  </a:rPr>
                  <a:t>m </a:t>
                </a:r>
                <a:r>
                  <a:rPr lang="en-US" sz="2000" baseline="30000" dirty="0" smtClean="0">
                    <a:solidFill>
                      <a:srgbClr val="003399"/>
                    </a:solidFill>
                  </a:rPr>
                  <a:t>10</a:t>
                </a:r>
                <a:r>
                  <a:rPr lang="en-US" sz="2000" dirty="0" smtClean="0">
                    <a:solidFill>
                      <a:srgbClr val="003399"/>
                    </a:solidFill>
                  </a:rPr>
                  <a:t>B converter made by ESS (Lund).              </a:t>
                </a:r>
                <a:endParaRPr lang="ru-RU" sz="2000" dirty="0" smtClean="0">
                  <a:solidFill>
                    <a:srgbClr val="003399"/>
                  </a:solidFill>
                </a:endParaRPr>
              </a:p>
              <a:p>
                <a:r>
                  <a:rPr lang="en-US" sz="2000" dirty="0" smtClean="0">
                    <a:solidFill>
                      <a:srgbClr val="003399"/>
                    </a:solidFill>
                  </a:rPr>
                  <a:t>MWPC with fiberglass cathode.</a:t>
                </a:r>
                <a:endParaRPr lang="ru-RU" sz="2000" dirty="0" smtClean="0">
                  <a:solidFill>
                    <a:srgbClr val="003399"/>
                  </a:solidFill>
                </a:endParaRPr>
              </a:p>
              <a:p>
                <a:r>
                  <a:rPr lang="en-US" sz="2000" dirty="0" smtClean="0">
                    <a:solidFill>
                      <a:srgbClr val="003399"/>
                    </a:solidFill>
                  </a:rPr>
                  <a:t>Spatial resolution &lt;=</a:t>
                </a:r>
                <a:r>
                  <a:rPr lang="ru-RU" sz="2000" dirty="0" smtClean="0">
                    <a:solidFill>
                      <a:srgbClr val="003399"/>
                    </a:solidFill>
                  </a:rPr>
                  <a:t>1 </a:t>
                </a:r>
                <a:r>
                  <a:rPr lang="en-US" sz="2000" dirty="0" smtClean="0">
                    <a:solidFill>
                      <a:srgbClr val="003399"/>
                    </a:solidFill>
                  </a:rPr>
                  <a:t>mm</a:t>
                </a:r>
                <a:r>
                  <a:rPr lang="en-US" sz="2000" baseline="30000" dirty="0">
                    <a:solidFill>
                      <a:srgbClr val="003399"/>
                    </a:solidFill>
                  </a:rPr>
                  <a:t>2</a:t>
                </a:r>
                <a:r>
                  <a:rPr lang="ru-RU" sz="2000" dirty="0" smtClean="0">
                    <a:solidFill>
                      <a:srgbClr val="003399"/>
                    </a:solidFill>
                  </a:rPr>
                  <a:t>.</a:t>
                </a:r>
              </a:p>
              <a:p>
                <a:r>
                  <a:rPr lang="en-US" sz="2000" dirty="0" smtClean="0">
                    <a:solidFill>
                      <a:srgbClr val="003399"/>
                    </a:solidFill>
                  </a:rPr>
                  <a:t>Very good uniformity and stability.</a:t>
                </a:r>
                <a:endParaRPr lang="ru-RU" sz="2000" dirty="0" smtClean="0">
                  <a:solidFill>
                    <a:srgbClr val="003399"/>
                  </a:solidFill>
                </a:endParaRPr>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453708" y="1288770"/>
                <a:ext cx="4169432" cy="1678045"/>
              </a:xfrm>
              <a:blipFill rotWithShape="0">
                <a:blip r:embed="rId3"/>
                <a:stretch>
                  <a:fillRect l="-1023" t="-3623" r="-439"/>
                </a:stretch>
              </a:blipFill>
            </p:spPr>
            <p:txBody>
              <a:bodyPr/>
              <a:lstStyle/>
              <a:p>
                <a:r>
                  <a:rPr lang="ru-RU">
                    <a:noFill/>
                  </a:rPr>
                  <a:t> </a:t>
                </a:r>
              </a:p>
            </p:txBody>
          </p:sp>
        </mc:Fallback>
      </mc:AlternateContent>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1583" y="3484725"/>
            <a:ext cx="2466841" cy="2091276"/>
          </a:xfrm>
          <a:prstGeom prst="rect">
            <a:avLst/>
          </a:prstGeom>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5225561" y="2959696"/>
            <a:ext cx="3918439" cy="3038203"/>
          </a:xfrm>
          <a:prstGeom prst="rect">
            <a:avLst/>
          </a:prstGeom>
          <a:noFill/>
          <a:ln/>
        </p:spPr>
      </p:pic>
      <p:graphicFrame>
        <p:nvGraphicFramePr>
          <p:cNvPr id="6" name="Объект 5"/>
          <p:cNvGraphicFramePr>
            <a:graphicFrameLocks noChangeAspect="1"/>
          </p:cNvGraphicFramePr>
          <p:nvPr>
            <p:extLst>
              <p:ext uri="{D42A27DB-BD31-4B8C-83A1-F6EECF244321}">
                <p14:modId xmlns:p14="http://schemas.microsoft.com/office/powerpoint/2010/main" val="910909983"/>
              </p:ext>
            </p:extLst>
          </p:nvPr>
        </p:nvGraphicFramePr>
        <p:xfrm>
          <a:off x="5681387" y="980728"/>
          <a:ext cx="2996766" cy="1867024"/>
        </p:xfrm>
        <a:graphic>
          <a:graphicData uri="http://schemas.openxmlformats.org/presentationml/2006/ole">
            <mc:AlternateContent xmlns:mc="http://schemas.openxmlformats.org/markup-compatibility/2006">
              <mc:Choice xmlns:v="urn:schemas-microsoft-com:vml" Requires="v">
                <p:oleObj spid="_x0000_s806109" name="Visio" r:id="rId6" imgW="6700736" imgH="4175185" progId="Visio.Drawing.11">
                  <p:embed/>
                </p:oleObj>
              </mc:Choice>
              <mc:Fallback>
                <p:oleObj name="Visio" r:id="rId6" imgW="6700736" imgH="4175185" progId="Visio.Drawing.11">
                  <p:embed/>
                  <p:pic>
                    <p:nvPicPr>
                      <p:cNvPr id="0" name=""/>
                      <p:cNvPicPr>
                        <a:picLocks noChangeAspect="1" noChangeArrowheads="1"/>
                      </p:cNvPicPr>
                      <p:nvPr/>
                    </p:nvPicPr>
                    <p:blipFill>
                      <a:blip r:embed="rId7"/>
                      <a:srcRect/>
                      <a:stretch>
                        <a:fillRect/>
                      </a:stretch>
                    </p:blipFill>
                    <p:spPr bwMode="auto">
                      <a:xfrm>
                        <a:off x="5681387" y="980728"/>
                        <a:ext cx="2996766" cy="1867024"/>
                      </a:xfrm>
                      <a:prstGeom prst="rect">
                        <a:avLst/>
                      </a:prstGeom>
                      <a:noFill/>
                      <a:ln>
                        <a:noFill/>
                      </a:ln>
                      <a:effectLst/>
                    </p:spPr>
                  </p:pic>
                </p:oleObj>
              </mc:Fallback>
            </mc:AlternateContent>
          </a:graphicData>
        </a:graphic>
      </p:graphicFrame>
      <p:sp>
        <p:nvSpPr>
          <p:cNvPr id="8" name="Номер слайда 7"/>
          <p:cNvSpPr>
            <a:spLocks noGrp="1"/>
          </p:cNvSpPr>
          <p:nvPr>
            <p:ph type="sldNum" sz="quarter" idx="12"/>
          </p:nvPr>
        </p:nvSpPr>
        <p:spPr>
          <a:xfrm>
            <a:off x="7001753" y="6381750"/>
            <a:ext cx="2133600" cy="476250"/>
          </a:xfrm>
        </p:spPr>
        <p:txBody>
          <a:bodyPr/>
          <a:lstStyle/>
          <a:p>
            <a:fld id="{257240B9-2C58-114C-AC5B-A6931CAB4C52}" type="slidenum">
              <a:rPr lang="ru-RU" altLang="x-none" smtClean="0"/>
              <a:pPr/>
              <a:t>18</a:t>
            </a:fld>
            <a:endParaRPr lang="ru-RU" altLang="x-none" dirty="0"/>
          </a:p>
        </p:txBody>
      </p:sp>
      <p:sp>
        <p:nvSpPr>
          <p:cNvPr id="7" name="Rectangle 141"/>
          <p:cNvSpPr>
            <a:spLocks noChangeArrowheads="1"/>
          </p:cNvSpPr>
          <p:nvPr/>
        </p:nvSpPr>
        <p:spPr bwMode="auto">
          <a:xfrm>
            <a:off x="3179487" y="3484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806028" name="Рисунок 67"/>
          <p:cNvPicPr>
            <a:picLocks noChangeAspect="1" noChangeArrowheads="1"/>
          </p:cNvPicPr>
          <p:nvPr/>
        </p:nvPicPr>
        <p:blipFill>
          <a:blip r:embed="rId8">
            <a:extLst>
              <a:ext uri="{28A0092B-C50C-407E-A947-70E740481C1C}">
                <a14:useLocalDpi xmlns:a14="http://schemas.microsoft.com/office/drawing/2010/main" val="0"/>
              </a:ext>
            </a:extLst>
          </a:blip>
          <a:srcRect t="-984"/>
          <a:stretch>
            <a:fillRect/>
          </a:stretch>
        </p:blipFill>
        <p:spPr bwMode="auto">
          <a:xfrm>
            <a:off x="2751886" y="3484725"/>
            <a:ext cx="2901277" cy="2091276"/>
          </a:xfrm>
          <a:prstGeom prst="rect">
            <a:avLst/>
          </a:prstGeom>
          <a:solidFill>
            <a:srgbClr val="FFFFFF"/>
          </a:solidFill>
        </p:spPr>
      </p:pic>
    </p:spTree>
    <p:extLst>
      <p:ext uri="{BB962C8B-B14F-4D97-AF65-F5344CB8AC3E}">
        <p14:creationId xmlns:p14="http://schemas.microsoft.com/office/powerpoint/2010/main" val="13308764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4864"/>
            <a:ext cx="6660232" cy="368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472747" y="207867"/>
            <a:ext cx="8179941" cy="5232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1" hangingPunct="1">
              <a:defRPr/>
            </a:pPr>
            <a:r>
              <a:rPr lang="en-GB" sz="2800" b="0" dirty="0">
                <a:solidFill>
                  <a:srgbClr val="003399"/>
                </a:solidFill>
              </a:rPr>
              <a:t>FSS </a:t>
            </a:r>
            <a:r>
              <a:rPr lang="en-US" sz="2800" b="0" dirty="0">
                <a:solidFill>
                  <a:srgbClr val="003399"/>
                </a:solidFill>
              </a:rPr>
              <a:t>diffractometer, beamline 13 at </a:t>
            </a:r>
            <a:r>
              <a:rPr lang="en-US" sz="2800" b="0" dirty="0" smtClean="0">
                <a:solidFill>
                  <a:srgbClr val="003399"/>
                </a:solidFill>
              </a:rPr>
              <a:t>the IBR-2</a:t>
            </a:r>
            <a:endParaRPr lang="en-GB" sz="2800" b="0" dirty="0">
              <a:solidFill>
                <a:srgbClr val="003399"/>
              </a:solidFill>
            </a:endParaRPr>
          </a:p>
        </p:txBody>
      </p:sp>
      <p:pic>
        <p:nvPicPr>
          <p:cNvPr id="5129" name="Рисунок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4533726"/>
            <a:ext cx="2122488"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33" name="AutoShape 1"/>
          <p:cNvCxnSpPr>
            <a:cxnSpLocks noChangeShapeType="1"/>
          </p:cNvCxnSpPr>
          <p:nvPr/>
        </p:nvCxnSpPr>
        <p:spPr bwMode="auto">
          <a:xfrm flipV="1">
            <a:off x="1949450" y="4335289"/>
            <a:ext cx="431800" cy="792162"/>
          </a:xfrm>
          <a:prstGeom prst="straightConnector1">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5134" name="Прямоугольник 11"/>
          <p:cNvSpPr>
            <a:spLocks noChangeArrowheads="1"/>
          </p:cNvSpPr>
          <p:nvPr/>
        </p:nvSpPr>
        <p:spPr bwMode="auto">
          <a:xfrm>
            <a:off x="500062" y="5522739"/>
            <a:ext cx="1595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ru-RU" sz="1800" b="1" dirty="0">
                <a:solidFill>
                  <a:srgbClr val="003399"/>
                </a:solidFill>
                <a:latin typeface="Arial" charset="0"/>
                <a:ea typeface="Arial" charset="0"/>
                <a:cs typeface="Arial" charset="0"/>
              </a:rPr>
              <a:t>F-chopper(s)</a:t>
            </a:r>
            <a:endParaRPr lang="ru-RU" altLang="ru-RU" sz="1800" dirty="0">
              <a:solidFill>
                <a:srgbClr val="003399"/>
              </a:solidFill>
              <a:latin typeface="Arial" charset="0"/>
            </a:endParaRPr>
          </a:p>
        </p:txBody>
      </p:sp>
      <p:pic>
        <p:nvPicPr>
          <p:cNvPr id="5135" name="Рисунок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1975" y="1196801"/>
            <a:ext cx="61595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Рисунок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6925" y="1196801"/>
            <a:ext cx="20986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37" name="AutoShape 1"/>
          <p:cNvCxnSpPr>
            <a:cxnSpLocks noChangeShapeType="1"/>
          </p:cNvCxnSpPr>
          <p:nvPr/>
        </p:nvCxnSpPr>
        <p:spPr bwMode="auto">
          <a:xfrm flipH="1">
            <a:off x="803275" y="2144539"/>
            <a:ext cx="1260475" cy="1298575"/>
          </a:xfrm>
          <a:prstGeom prst="straightConnector1">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22" name="Прямоугольник 21"/>
          <p:cNvSpPr/>
          <p:nvPr/>
        </p:nvSpPr>
        <p:spPr>
          <a:xfrm>
            <a:off x="2142815" y="5135471"/>
            <a:ext cx="2852063" cy="46166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eaLnBrk="1" hangingPunct="1">
              <a:defRPr/>
            </a:pPr>
            <a:r>
              <a:rPr lang="en-US" altLang="ru-RU" b="1" dirty="0" err="1">
                <a:solidFill>
                  <a:srgbClr val="003399"/>
                </a:solidFill>
              </a:rPr>
              <a:t>Beamline</a:t>
            </a:r>
            <a:r>
              <a:rPr lang="en-US" altLang="ru-RU" b="1" dirty="0">
                <a:solidFill>
                  <a:srgbClr val="003399"/>
                </a:solidFill>
              </a:rPr>
              <a:t> 13 - FSS</a:t>
            </a:r>
            <a:endParaRPr lang="ru-RU" dirty="0">
              <a:solidFill>
                <a:srgbClr val="003399"/>
              </a:solidFill>
            </a:endParaRPr>
          </a:p>
        </p:txBody>
      </p:sp>
      <p:sp>
        <p:nvSpPr>
          <p:cNvPr id="23" name="Прямоугольник 22"/>
          <p:cNvSpPr/>
          <p:nvPr/>
        </p:nvSpPr>
        <p:spPr>
          <a:xfrm>
            <a:off x="5230443" y="3572256"/>
            <a:ext cx="1960014" cy="830997"/>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eaLnBrk="1" hangingPunct="1">
              <a:defRPr/>
            </a:pPr>
            <a:r>
              <a:rPr lang="en-US" altLang="ru-RU" b="1" dirty="0" err="1">
                <a:solidFill>
                  <a:srgbClr val="003399"/>
                </a:solidFill>
              </a:rPr>
              <a:t>Beamline</a:t>
            </a:r>
            <a:r>
              <a:rPr lang="en-US" altLang="ru-RU" b="1" dirty="0">
                <a:solidFill>
                  <a:srgbClr val="003399"/>
                </a:solidFill>
              </a:rPr>
              <a:t> 14 - NRT</a:t>
            </a:r>
            <a:endParaRPr lang="ru-RU" dirty="0">
              <a:solidFill>
                <a:srgbClr val="003399"/>
              </a:solidFill>
            </a:endParaRPr>
          </a:p>
        </p:txBody>
      </p:sp>
      <p:sp>
        <p:nvSpPr>
          <p:cNvPr id="5144" name="Прямоугольник 11"/>
          <p:cNvSpPr>
            <a:spLocks noChangeArrowheads="1"/>
          </p:cNvSpPr>
          <p:nvPr/>
        </p:nvSpPr>
        <p:spPr bwMode="auto">
          <a:xfrm>
            <a:off x="1373187" y="1809576"/>
            <a:ext cx="186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ru-RU" sz="1800" b="1">
                <a:latin typeface="Arial" charset="0"/>
              </a:rPr>
              <a:t>steel collimator</a:t>
            </a:r>
            <a:endParaRPr lang="ru-RU" altLang="ru-RU" sz="1800" b="1">
              <a:latin typeface="Arial" charset="0"/>
            </a:endParaRPr>
          </a:p>
        </p:txBody>
      </p:sp>
      <p:sp>
        <p:nvSpPr>
          <p:cNvPr id="5145" name="Прямоугольник 11"/>
          <p:cNvSpPr>
            <a:spLocks noChangeArrowheads="1"/>
          </p:cNvSpPr>
          <p:nvPr/>
        </p:nvSpPr>
        <p:spPr bwMode="auto">
          <a:xfrm>
            <a:off x="3894137" y="3039889"/>
            <a:ext cx="170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ru-RU" sz="1800" b="1" dirty="0">
                <a:solidFill>
                  <a:srgbClr val="003399"/>
                </a:solidFill>
                <a:latin typeface="Arial" charset="0"/>
              </a:rPr>
              <a:t>neutron guide</a:t>
            </a:r>
            <a:endParaRPr lang="ru-RU" altLang="ru-RU" sz="1800" b="1" dirty="0">
              <a:solidFill>
                <a:srgbClr val="003399"/>
              </a:solidFill>
              <a:latin typeface="Arial" charset="0"/>
            </a:endParaRPr>
          </a:p>
        </p:txBody>
      </p:sp>
      <p:sp>
        <p:nvSpPr>
          <p:cNvPr id="5146" name="Прямоугольник 11"/>
          <p:cNvSpPr>
            <a:spLocks noChangeArrowheads="1"/>
          </p:cNvSpPr>
          <p:nvPr/>
        </p:nvSpPr>
        <p:spPr bwMode="auto">
          <a:xfrm>
            <a:off x="6773862" y="5127451"/>
            <a:ext cx="1936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ru-RU" sz="1800" b="1" dirty="0">
                <a:solidFill>
                  <a:srgbClr val="003399"/>
                </a:solidFill>
                <a:latin typeface="Arial" charset="0"/>
                <a:ea typeface="Arial" charset="0"/>
                <a:cs typeface="Arial" charset="0"/>
              </a:rPr>
              <a:t>detector system</a:t>
            </a:r>
            <a:endParaRPr lang="ru-RU" altLang="ru-RU" sz="1800" dirty="0">
              <a:solidFill>
                <a:srgbClr val="003399"/>
              </a:solidFill>
              <a:latin typeface="Arial" charset="0"/>
            </a:endParaRPr>
          </a:p>
        </p:txBody>
      </p:sp>
      <p:cxnSp>
        <p:nvCxnSpPr>
          <p:cNvPr id="5147" name="AutoShape 1"/>
          <p:cNvCxnSpPr>
            <a:cxnSpLocks noChangeShapeType="1"/>
          </p:cNvCxnSpPr>
          <p:nvPr/>
        </p:nvCxnSpPr>
        <p:spPr bwMode="auto">
          <a:xfrm flipH="1">
            <a:off x="3821112" y="3400251"/>
            <a:ext cx="720725" cy="1082675"/>
          </a:xfrm>
          <a:prstGeom prst="straightConnector1">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5148" name="AutoShape 1"/>
          <p:cNvCxnSpPr>
            <a:cxnSpLocks noChangeShapeType="1"/>
            <a:stCxn id="5146" idx="1"/>
          </p:cNvCxnSpPr>
          <p:nvPr/>
        </p:nvCxnSpPr>
        <p:spPr bwMode="auto">
          <a:xfrm flipH="1">
            <a:off x="5405437" y="5311601"/>
            <a:ext cx="1368425" cy="106363"/>
          </a:xfrm>
          <a:prstGeom prst="straightConnector1">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3" name="Номер слайда 2"/>
          <p:cNvSpPr>
            <a:spLocks noGrp="1"/>
          </p:cNvSpPr>
          <p:nvPr>
            <p:ph type="sldNum" sz="quarter" idx="12"/>
          </p:nvPr>
        </p:nvSpPr>
        <p:spPr>
          <a:xfrm>
            <a:off x="7010400" y="6350765"/>
            <a:ext cx="2133600" cy="476250"/>
          </a:xfrm>
        </p:spPr>
        <p:txBody>
          <a:bodyPr/>
          <a:lstStyle/>
          <a:p>
            <a:fld id="{759EB199-7EDD-1742-BDA7-1F940707C89D}" type="slidenum">
              <a:rPr lang="ru-RU" altLang="x-none" smtClean="0"/>
              <a:pPr/>
              <a:t>19</a:t>
            </a:fld>
            <a:endParaRPr lang="ru-RU" altLang="x-none" dirty="0"/>
          </a:p>
        </p:txBody>
      </p:sp>
    </p:spTree>
    <p:extLst>
      <p:ext uri="{BB962C8B-B14F-4D97-AF65-F5344CB8AC3E}">
        <p14:creationId xmlns:p14="http://schemas.microsoft.com/office/powerpoint/2010/main" val="841760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a:xfrm>
            <a:off x="179512" y="260648"/>
            <a:ext cx="8229600" cy="639763"/>
          </a:xfrm>
        </p:spPr>
        <p:txBody>
          <a:bodyPr/>
          <a:lstStyle/>
          <a:p>
            <a:pPr algn="l"/>
            <a:r>
              <a:rPr lang="en-US" altLang="x-none" sz="2800" dirty="0">
                <a:solidFill>
                  <a:srgbClr val="003399"/>
                </a:solidFill>
                <a:effectLst>
                  <a:outerShdw blurRad="38100" dist="38100" dir="2700000" algn="tl">
                    <a:srgbClr val="C0C0C0"/>
                  </a:outerShdw>
                </a:effectLst>
                <a:ea typeface="Times New Roman" charset="0"/>
                <a:cs typeface="Times New Roman" charset="0"/>
              </a:rPr>
              <a:t>Expected results </a:t>
            </a:r>
            <a:r>
              <a:rPr lang="en-US" altLang="x-none" sz="2800" dirty="0" smtClean="0">
                <a:solidFill>
                  <a:srgbClr val="003399"/>
                </a:solidFill>
                <a:effectLst>
                  <a:outerShdw blurRad="38100" dist="38100" dir="2700000" algn="tl">
                    <a:srgbClr val="C0C0C0"/>
                  </a:outerShdw>
                </a:effectLst>
                <a:ea typeface="Times New Roman" charset="0"/>
                <a:cs typeface="Times New Roman" charset="0"/>
              </a:rPr>
              <a:t>of </a:t>
            </a:r>
            <a:r>
              <a:rPr lang="en-US" altLang="x-none" sz="2800" dirty="0">
                <a:solidFill>
                  <a:srgbClr val="003399"/>
                </a:solidFill>
                <a:effectLst>
                  <a:outerShdw blurRad="38100" dist="38100" dir="2700000" algn="tl">
                    <a:srgbClr val="C0C0C0"/>
                  </a:outerShdw>
                </a:effectLst>
                <a:ea typeface="Times New Roman" charset="0"/>
                <a:cs typeface="Times New Roman" charset="0"/>
              </a:rPr>
              <a:t>the theme</a:t>
            </a:r>
            <a:r>
              <a:rPr lang="ru-RU" altLang="x-none" sz="2800" dirty="0">
                <a:solidFill>
                  <a:srgbClr val="003399"/>
                </a:solidFill>
              </a:rPr>
              <a:t> </a:t>
            </a:r>
          </a:p>
        </p:txBody>
      </p:sp>
      <p:sp>
        <p:nvSpPr>
          <p:cNvPr id="876547" name="Rectangle 3"/>
          <p:cNvSpPr>
            <a:spLocks noGrp="1" noChangeArrowheads="1"/>
          </p:cNvSpPr>
          <p:nvPr>
            <p:ph type="body" idx="1"/>
          </p:nvPr>
        </p:nvSpPr>
        <p:spPr>
          <a:xfrm>
            <a:off x="395536" y="1413451"/>
            <a:ext cx="8229600" cy="4321175"/>
          </a:xfrm>
        </p:spPr>
        <p:txBody>
          <a:bodyPr/>
          <a:lstStyle/>
          <a:p>
            <a:pPr algn="just">
              <a:buFontTx/>
              <a:buNone/>
            </a:pPr>
            <a:r>
              <a:rPr lang="en-US" altLang="x-none" sz="1800" dirty="0">
                <a:solidFill>
                  <a:srgbClr val="3333CC"/>
                </a:solidFill>
              </a:rPr>
              <a:t>1. </a:t>
            </a:r>
            <a:r>
              <a:rPr lang="en-US" altLang="x-none" sz="1800" b="1" dirty="0">
                <a:solidFill>
                  <a:srgbClr val="003399"/>
                </a:solidFill>
              </a:rPr>
              <a:t>Development and construction of a control system of the CM-201 moderator. </a:t>
            </a:r>
            <a:r>
              <a:rPr lang="en-US" altLang="x-none" sz="1800" dirty="0">
                <a:solidFill>
                  <a:srgbClr val="003399"/>
                </a:solidFill>
              </a:rPr>
              <a:t>Start-up and adjustment of CM-201 after the completion of installation. Carrying out of trial loading of the moderator chamber. Maintenance and routine modernization of the CM-202 cold moderator with control systems.</a:t>
            </a:r>
            <a:r>
              <a:rPr lang="en-US" altLang="ko-KR" sz="1800" dirty="0">
                <a:solidFill>
                  <a:srgbClr val="003399"/>
                </a:solidFill>
                <a:ea typeface="Gulim" charset="-127"/>
              </a:rPr>
              <a:t> Carrying out experiments to study radiation resistance of materials</a:t>
            </a:r>
            <a:r>
              <a:rPr lang="ru-RU" altLang="ko-KR" sz="1800" dirty="0">
                <a:solidFill>
                  <a:srgbClr val="003399"/>
                </a:solidFill>
              </a:rPr>
              <a:t>.</a:t>
            </a:r>
            <a:endParaRPr lang="en-US" altLang="ko-KR" sz="1800" dirty="0">
              <a:solidFill>
                <a:srgbClr val="003399"/>
              </a:solidFill>
              <a:ea typeface="Gulim" charset="-127"/>
            </a:endParaRPr>
          </a:p>
          <a:p>
            <a:pPr algn="just"/>
            <a:endParaRPr lang="en-US" altLang="ko-KR" sz="1800" dirty="0">
              <a:solidFill>
                <a:srgbClr val="003399"/>
              </a:solidFill>
              <a:ea typeface="Gulim" charset="-127"/>
            </a:endParaRPr>
          </a:p>
          <a:p>
            <a:pPr algn="just">
              <a:buFontTx/>
              <a:buNone/>
            </a:pPr>
            <a:r>
              <a:rPr lang="en-US" altLang="ko-KR" sz="1800" dirty="0">
                <a:solidFill>
                  <a:srgbClr val="003399"/>
                </a:solidFill>
                <a:ea typeface="Gulim" charset="-127"/>
              </a:rPr>
              <a:t>2. </a:t>
            </a:r>
            <a:r>
              <a:rPr lang="en-US" altLang="ko-KR" sz="1800" b="1" dirty="0">
                <a:solidFill>
                  <a:srgbClr val="003399"/>
                </a:solidFill>
                <a:ea typeface="Gulim" charset="-127"/>
              </a:rPr>
              <a:t>Development and application of VITESS and other software packages </a:t>
            </a:r>
            <a:r>
              <a:rPr lang="en-US" altLang="ko-KR" sz="1800" dirty="0">
                <a:solidFill>
                  <a:srgbClr val="003399"/>
                </a:solidFill>
                <a:ea typeface="Gulim" charset="-127"/>
              </a:rPr>
              <a:t>for simulation of neutron scattering in samples and in individual components of spectrometers. Complex calculations and optimization of spectrometers.</a:t>
            </a:r>
          </a:p>
          <a:p>
            <a:pPr algn="just"/>
            <a:endParaRPr lang="en-US" altLang="ko-KR" sz="1800" dirty="0">
              <a:solidFill>
                <a:srgbClr val="003399"/>
              </a:solidFill>
              <a:ea typeface="Gulim" charset="-127"/>
            </a:endParaRPr>
          </a:p>
          <a:p>
            <a:pPr algn="just">
              <a:buFontTx/>
              <a:buNone/>
            </a:pPr>
            <a:r>
              <a:rPr lang="en-US" altLang="ko-KR" sz="1800" dirty="0">
                <a:solidFill>
                  <a:srgbClr val="003399"/>
                </a:solidFill>
                <a:ea typeface="Gulim" charset="-127"/>
              </a:rPr>
              <a:t>3. </a:t>
            </a:r>
            <a:r>
              <a:rPr lang="en-US" altLang="ko-KR" sz="1800" b="1" dirty="0">
                <a:solidFill>
                  <a:srgbClr val="003399"/>
                </a:solidFill>
                <a:ea typeface="Gulim" charset="-127"/>
              </a:rPr>
              <a:t>Equipping of IBR-2 spectrometers with detectors</a:t>
            </a:r>
            <a:r>
              <a:rPr lang="en-US" altLang="ko-KR" sz="1800" dirty="0">
                <a:solidFill>
                  <a:srgbClr val="003399"/>
                </a:solidFill>
                <a:ea typeface="Gulim" charset="-127"/>
              </a:rPr>
              <a:t>. Study of the possibility to use high-current operation modes of gas detectors for neutron detection. Development of detectors with a non-helium neutron converter. Development of a prototype of a position-sensitive detector with a resolution less than 1 mm and study of its characteristics.</a:t>
            </a:r>
          </a:p>
          <a:p>
            <a:pPr algn="just"/>
            <a:endParaRPr lang="en-US" altLang="x-none" sz="1800" dirty="0">
              <a:solidFill>
                <a:srgbClr val="003399"/>
              </a:solidFill>
            </a:endParaRPr>
          </a:p>
        </p:txBody>
      </p:sp>
      <p:sp>
        <p:nvSpPr>
          <p:cNvPr id="3" name="Номер слайда 2"/>
          <p:cNvSpPr>
            <a:spLocks noGrp="1"/>
          </p:cNvSpPr>
          <p:nvPr>
            <p:ph type="sldNum" sz="quarter" idx="12"/>
          </p:nvPr>
        </p:nvSpPr>
        <p:spPr>
          <a:xfrm>
            <a:off x="6804248" y="6366531"/>
            <a:ext cx="2133600" cy="476250"/>
          </a:xfrm>
        </p:spPr>
        <p:txBody>
          <a:bodyPr/>
          <a:lstStyle/>
          <a:p>
            <a:fld id="{257240B9-2C58-114C-AC5B-A6931CAB4C52}" type="slidenum">
              <a:rPr lang="ru-RU" altLang="x-none" smtClean="0"/>
              <a:pPr/>
              <a:t>2</a:t>
            </a:fld>
            <a:endParaRPr lang="ru-RU" altLang="x-none"/>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cstate="print">
            <a:extLst>
              <a:ext uri="{28A0092B-C50C-407E-A947-70E740481C1C}">
                <a14:useLocalDpi xmlns:a14="http://schemas.microsoft.com/office/drawing/2010/main" val="0"/>
              </a:ext>
            </a:extLst>
          </a:blip>
          <a:stretch>
            <a:fillRect/>
          </a:stretch>
        </p:blipFill>
        <p:spPr>
          <a:xfrm>
            <a:off x="5940152" y="1243405"/>
            <a:ext cx="2376264" cy="3451522"/>
          </a:xfrm>
          <a:prstGeom prst="rect">
            <a:avLst/>
          </a:prstGeom>
        </p:spPr>
      </p:pic>
      <p:pic>
        <p:nvPicPr>
          <p:cNvPr id="5" name="Рисунок 4"/>
          <p:cNvPicPr/>
          <p:nvPr/>
        </p:nvPicPr>
        <p:blipFill>
          <a:blip r:embed="rId3" cstate="print">
            <a:extLst>
              <a:ext uri="{28A0092B-C50C-407E-A947-70E740481C1C}">
                <a14:useLocalDpi xmlns:a14="http://schemas.microsoft.com/office/drawing/2010/main" val="0"/>
              </a:ext>
            </a:extLst>
          </a:blip>
          <a:stretch>
            <a:fillRect/>
          </a:stretch>
        </p:blipFill>
        <p:spPr>
          <a:xfrm>
            <a:off x="859903" y="571038"/>
            <a:ext cx="3928121" cy="2777148"/>
          </a:xfrm>
          <a:prstGeom prst="rect">
            <a:avLst/>
          </a:prstGeom>
        </p:spPr>
      </p:pic>
      <p:pic>
        <p:nvPicPr>
          <p:cNvPr id="6" name="Рисунок 5" descr="DSC_075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525" y="3989577"/>
            <a:ext cx="3562537" cy="2206801"/>
          </a:xfrm>
          <a:prstGeom prst="rect">
            <a:avLst/>
          </a:prstGeom>
          <a:noFill/>
          <a:ln>
            <a:noFill/>
          </a:ln>
        </p:spPr>
      </p:pic>
      <p:sp>
        <p:nvSpPr>
          <p:cNvPr id="7" name="Прямоугольник 6"/>
          <p:cNvSpPr/>
          <p:nvPr/>
        </p:nvSpPr>
        <p:spPr>
          <a:xfrm>
            <a:off x="5652120" y="4927703"/>
            <a:ext cx="3276872" cy="1169551"/>
          </a:xfrm>
          <a:prstGeom prst="rect">
            <a:avLst/>
          </a:prstGeom>
        </p:spPr>
        <p:txBody>
          <a:bodyPr wrap="square">
            <a:spAutoFit/>
          </a:bodyPr>
          <a:lstStyle/>
          <a:p>
            <a:pPr algn="just"/>
            <a:r>
              <a:rPr lang="en-US" sz="1400" dirty="0">
                <a:solidFill>
                  <a:srgbClr val="003399"/>
                </a:solidFill>
                <a:effectLst/>
              </a:rPr>
              <a:t>Electronics of high-voltage power supply of detectors (top crate), modules of detector electronics and </a:t>
            </a:r>
            <a:r>
              <a:rPr lang="en-US" sz="1400" dirty="0" smtClean="0">
                <a:solidFill>
                  <a:srgbClr val="003399"/>
                </a:solidFill>
                <a:effectLst/>
              </a:rPr>
              <a:t>MPD data </a:t>
            </a:r>
            <a:r>
              <a:rPr lang="en-US" sz="1400" dirty="0">
                <a:solidFill>
                  <a:srgbClr val="003399"/>
                </a:solidFill>
                <a:effectLst/>
              </a:rPr>
              <a:t>acquisition electronics (bottom </a:t>
            </a:r>
            <a:r>
              <a:rPr lang="en-US" sz="1400" dirty="0" smtClean="0">
                <a:solidFill>
                  <a:srgbClr val="003399"/>
                </a:solidFill>
                <a:effectLst/>
              </a:rPr>
              <a:t>crate)</a:t>
            </a:r>
            <a:endParaRPr lang="ru-RU" sz="1400" dirty="0">
              <a:solidFill>
                <a:srgbClr val="003399"/>
              </a:solidFill>
            </a:endParaRPr>
          </a:p>
        </p:txBody>
      </p:sp>
      <p:sp>
        <p:nvSpPr>
          <p:cNvPr id="8" name="Прямоугольник 7"/>
          <p:cNvSpPr/>
          <p:nvPr/>
        </p:nvSpPr>
        <p:spPr>
          <a:xfrm>
            <a:off x="433793" y="6169081"/>
            <a:ext cx="4572000" cy="523220"/>
          </a:xfrm>
          <a:prstGeom prst="rect">
            <a:avLst/>
          </a:prstGeom>
          <a:solidFill>
            <a:schemeClr val="bg1"/>
          </a:solidFill>
        </p:spPr>
        <p:txBody>
          <a:bodyPr>
            <a:spAutoFit/>
          </a:bodyPr>
          <a:lstStyle/>
          <a:p>
            <a:pPr algn="ctr"/>
            <a:r>
              <a:rPr lang="en-US" sz="1400" dirty="0">
                <a:solidFill>
                  <a:srgbClr val="003399"/>
                </a:solidFill>
                <a:effectLst/>
              </a:rPr>
              <a:t>Starting section of the curved neutron guide and Fourier chopper on IBR-2 beamline 13</a:t>
            </a:r>
            <a:r>
              <a:rPr lang="ru-RU" sz="1400" dirty="0">
                <a:solidFill>
                  <a:srgbClr val="003399"/>
                </a:solidFill>
                <a:effectLst/>
              </a:rPr>
              <a:t> </a:t>
            </a:r>
            <a:endParaRPr lang="ru-RU" sz="1400" dirty="0">
              <a:solidFill>
                <a:srgbClr val="003399"/>
              </a:solidFill>
            </a:endParaRPr>
          </a:p>
        </p:txBody>
      </p:sp>
      <p:sp>
        <p:nvSpPr>
          <p:cNvPr id="9" name="Прямоугольник 8"/>
          <p:cNvSpPr/>
          <p:nvPr/>
        </p:nvSpPr>
        <p:spPr>
          <a:xfrm>
            <a:off x="315281" y="3283454"/>
            <a:ext cx="5184576" cy="523220"/>
          </a:xfrm>
          <a:prstGeom prst="rect">
            <a:avLst/>
          </a:prstGeom>
        </p:spPr>
        <p:txBody>
          <a:bodyPr wrap="square">
            <a:spAutoFit/>
          </a:bodyPr>
          <a:lstStyle/>
          <a:p>
            <a:pPr algn="ctr"/>
            <a:r>
              <a:rPr lang="en-US" sz="1400" dirty="0">
                <a:solidFill>
                  <a:srgbClr val="003399"/>
                </a:solidFill>
                <a:effectLst/>
              </a:rPr>
              <a:t>A sample table with a goniometer and 90</a:t>
            </a:r>
            <a:r>
              <a:rPr lang="en-US" sz="1400" dirty="0">
                <a:solidFill>
                  <a:srgbClr val="003399"/>
                </a:solidFill>
                <a:effectLst/>
                <a:sym typeface="Symbol" charset="2"/>
              </a:rPr>
              <a:t></a:t>
            </a:r>
            <a:r>
              <a:rPr lang="en-US" sz="1400" dirty="0">
                <a:solidFill>
                  <a:srgbClr val="003399"/>
                </a:solidFill>
                <a:effectLst/>
              </a:rPr>
              <a:t> scintillation detectors "</a:t>
            </a:r>
            <a:r>
              <a:rPr lang="en-US" sz="1400" dirty="0" err="1">
                <a:solidFill>
                  <a:srgbClr val="003399"/>
                </a:solidFill>
                <a:effectLst/>
              </a:rPr>
              <a:t>Ost</a:t>
            </a:r>
            <a:r>
              <a:rPr lang="en-US" sz="1400" dirty="0">
                <a:solidFill>
                  <a:srgbClr val="003399"/>
                </a:solidFill>
                <a:effectLst/>
              </a:rPr>
              <a:t>" and "West" on IBR-2 beamline 13.</a:t>
            </a:r>
            <a:r>
              <a:rPr lang="ru-RU" sz="1400" dirty="0">
                <a:solidFill>
                  <a:srgbClr val="003399"/>
                </a:solidFill>
                <a:effectLst/>
              </a:rPr>
              <a:t> </a:t>
            </a:r>
            <a:endParaRPr lang="ru-RU" sz="1400" dirty="0">
              <a:solidFill>
                <a:srgbClr val="003399"/>
              </a:solidFill>
            </a:endParaRPr>
          </a:p>
        </p:txBody>
      </p:sp>
      <p:sp>
        <p:nvSpPr>
          <p:cNvPr id="11" name="Прямоугольник 10"/>
          <p:cNvSpPr/>
          <p:nvPr/>
        </p:nvSpPr>
        <p:spPr>
          <a:xfrm>
            <a:off x="1185765" y="44641"/>
            <a:ext cx="6696744" cy="461665"/>
          </a:xfrm>
          <a:prstGeom prst="rect">
            <a:avLst/>
          </a:prstGeom>
        </p:spPr>
        <p:txBody>
          <a:bodyPr wrap="square">
            <a:spAutoFit/>
          </a:bodyPr>
          <a:lstStyle/>
          <a:p>
            <a:pPr algn="ctr" eaLnBrk="1" hangingPunct="1">
              <a:defRPr/>
            </a:pPr>
            <a:r>
              <a:rPr lang="en-GB" b="0" dirty="0">
                <a:solidFill>
                  <a:srgbClr val="003399"/>
                </a:solidFill>
              </a:rPr>
              <a:t>FSS </a:t>
            </a:r>
            <a:r>
              <a:rPr lang="en-US" b="0" dirty="0">
                <a:solidFill>
                  <a:srgbClr val="003399"/>
                </a:solidFill>
              </a:rPr>
              <a:t>diffractometer, beamline 13 at IBR-2</a:t>
            </a:r>
            <a:endParaRPr lang="en-GB" b="0" dirty="0">
              <a:solidFill>
                <a:srgbClr val="003399"/>
              </a:solidFill>
            </a:endParaRPr>
          </a:p>
        </p:txBody>
      </p:sp>
      <p:sp>
        <p:nvSpPr>
          <p:cNvPr id="3" name="Номер слайда 2"/>
          <p:cNvSpPr>
            <a:spLocks noGrp="1"/>
          </p:cNvSpPr>
          <p:nvPr>
            <p:ph type="sldNum" sz="quarter" idx="12"/>
          </p:nvPr>
        </p:nvSpPr>
        <p:spPr>
          <a:xfrm>
            <a:off x="7010400" y="6385984"/>
            <a:ext cx="2133600" cy="476250"/>
          </a:xfrm>
        </p:spPr>
        <p:txBody>
          <a:bodyPr/>
          <a:lstStyle/>
          <a:p>
            <a:fld id="{257240B9-2C58-114C-AC5B-A6931CAB4C52}" type="slidenum">
              <a:rPr lang="ru-RU" altLang="x-none" smtClean="0"/>
              <a:pPr/>
              <a:t>20</a:t>
            </a:fld>
            <a:endParaRPr lang="ru-RU" altLang="x-none" dirty="0"/>
          </a:p>
        </p:txBody>
      </p:sp>
    </p:spTree>
    <p:extLst>
      <p:ext uri="{BB962C8B-B14F-4D97-AF65-F5344CB8AC3E}">
        <p14:creationId xmlns:p14="http://schemas.microsoft.com/office/powerpoint/2010/main" val="18928628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340768"/>
            <a:ext cx="8229600" cy="3658617"/>
          </a:xfrm>
        </p:spPr>
        <p:txBody>
          <a:bodyPr/>
          <a:lstStyle/>
          <a:p>
            <a:r>
              <a:rPr lang="en-US" sz="1800" dirty="0">
                <a:solidFill>
                  <a:srgbClr val="003399"/>
                </a:solidFill>
              </a:rPr>
              <a:t>All the detectors described </a:t>
            </a:r>
            <a:r>
              <a:rPr lang="en-US" sz="1800" dirty="0" smtClean="0">
                <a:solidFill>
                  <a:srgbClr val="003399"/>
                </a:solidFill>
              </a:rPr>
              <a:t>are </a:t>
            </a:r>
            <a:r>
              <a:rPr lang="en-US" sz="1800" dirty="0">
                <a:solidFill>
                  <a:srgbClr val="003399"/>
                </a:solidFill>
              </a:rPr>
              <a:t>equipped with the unified blocks of analog and digital electronics and software developed in </a:t>
            </a:r>
            <a:r>
              <a:rPr lang="en-US" sz="1800" dirty="0" smtClean="0">
                <a:solidFill>
                  <a:srgbClr val="003399"/>
                </a:solidFill>
              </a:rPr>
              <a:t>our department at FLNP</a:t>
            </a:r>
            <a:r>
              <a:rPr lang="en-US" sz="1800" dirty="0">
                <a:solidFill>
                  <a:srgbClr val="003399"/>
                </a:solidFill>
              </a:rPr>
              <a:t>. </a:t>
            </a:r>
            <a:endParaRPr lang="en-US" sz="1800" dirty="0" smtClean="0">
              <a:solidFill>
                <a:srgbClr val="003399"/>
              </a:solidFill>
            </a:endParaRPr>
          </a:p>
          <a:p>
            <a:endParaRPr lang="en-US" sz="1800" dirty="0" smtClean="0">
              <a:solidFill>
                <a:srgbClr val="003399"/>
              </a:solidFill>
            </a:endParaRPr>
          </a:p>
          <a:p>
            <a:r>
              <a:rPr lang="en-US" sz="1800" dirty="0" smtClean="0">
                <a:solidFill>
                  <a:srgbClr val="003399"/>
                </a:solidFill>
              </a:rPr>
              <a:t>The </a:t>
            </a:r>
            <a:r>
              <a:rPr lang="en-US" sz="1800" dirty="0">
                <a:solidFill>
                  <a:srgbClr val="003399"/>
                </a:solidFill>
              </a:rPr>
              <a:t>digital data acquisition systems consist of two basic electronic modules, (</a:t>
            </a:r>
            <a:r>
              <a:rPr lang="en-US" sz="1800" dirty="0" err="1">
                <a:solidFill>
                  <a:srgbClr val="003399"/>
                </a:solidFill>
              </a:rPr>
              <a:t>Delidaq</a:t>
            </a:r>
            <a:r>
              <a:rPr lang="en-US" sz="1800" dirty="0">
                <a:solidFill>
                  <a:srgbClr val="003399"/>
                </a:solidFill>
              </a:rPr>
              <a:t> 1,2 and MPD), one of which processes and accumulates data from one- and two-dimensional PSD, and another – from an array of point detectors (gas and scintillation counters). </a:t>
            </a:r>
            <a:endParaRPr lang="en-US" sz="1800" dirty="0" smtClean="0">
              <a:solidFill>
                <a:srgbClr val="003399"/>
              </a:solidFill>
            </a:endParaRPr>
          </a:p>
          <a:p>
            <a:endParaRPr lang="en-US" sz="1800" dirty="0" smtClean="0">
              <a:solidFill>
                <a:srgbClr val="003399"/>
              </a:solidFill>
            </a:endParaRPr>
          </a:p>
          <a:p>
            <a:r>
              <a:rPr lang="en-US" sz="1800" dirty="0" smtClean="0">
                <a:solidFill>
                  <a:srgbClr val="003399"/>
                </a:solidFill>
              </a:rPr>
              <a:t>All </a:t>
            </a:r>
            <a:r>
              <a:rPr lang="en-US" sz="1800" dirty="0">
                <a:solidFill>
                  <a:srgbClr val="003399"/>
                </a:solidFill>
              </a:rPr>
              <a:t>parameters of the modules are programmed. New systems allow one to work both in the histogram mode and in the mode of accumulation of raw data – </a:t>
            </a:r>
            <a:r>
              <a:rPr lang="en-US" sz="1800" dirty="0" smtClean="0">
                <a:solidFill>
                  <a:srgbClr val="003399"/>
                </a:solidFill>
              </a:rPr>
              <a:t>”</a:t>
            </a:r>
            <a:r>
              <a:rPr lang="en-US" sz="1800" dirty="0" err="1" smtClean="0">
                <a:solidFill>
                  <a:srgbClr val="003399"/>
                </a:solidFill>
              </a:rPr>
              <a:t>ListMode</a:t>
            </a:r>
            <a:r>
              <a:rPr lang="en-US" sz="1800" dirty="0" smtClean="0">
                <a:solidFill>
                  <a:srgbClr val="003399"/>
                </a:solidFill>
              </a:rPr>
              <a:t>” </a:t>
            </a:r>
            <a:r>
              <a:rPr lang="en-US" sz="1800" dirty="0">
                <a:solidFill>
                  <a:srgbClr val="003399"/>
                </a:solidFill>
              </a:rPr>
              <a:t>(with subsequent off-line processing).</a:t>
            </a:r>
            <a:r>
              <a:rPr lang="ru-RU" sz="1800" dirty="0">
                <a:solidFill>
                  <a:srgbClr val="003399"/>
                </a:solidFill>
              </a:rPr>
              <a:t> </a:t>
            </a:r>
            <a:endParaRPr lang="en-US" sz="1800" dirty="0" smtClean="0">
              <a:solidFill>
                <a:srgbClr val="003399"/>
              </a:solidFill>
            </a:endParaRPr>
          </a:p>
          <a:p>
            <a:endParaRPr lang="ru-RU" sz="1800" dirty="0">
              <a:solidFill>
                <a:srgbClr val="003399"/>
              </a:solidFill>
            </a:endParaRPr>
          </a:p>
        </p:txBody>
      </p:sp>
      <p:sp>
        <p:nvSpPr>
          <p:cNvPr id="4" name="Нижний колонтитул 3"/>
          <p:cNvSpPr>
            <a:spLocks noGrp="1"/>
          </p:cNvSpPr>
          <p:nvPr>
            <p:ph type="ftr" sz="quarter" idx="11"/>
          </p:nvPr>
        </p:nvSpPr>
        <p:spPr/>
        <p:txBody>
          <a:bodyPr/>
          <a:lstStyle/>
          <a:p>
            <a:endParaRPr lang="ru-RU" altLang="x-none"/>
          </a:p>
        </p:txBody>
      </p:sp>
      <p:sp>
        <p:nvSpPr>
          <p:cNvPr id="5" name="Номер слайда 4"/>
          <p:cNvSpPr>
            <a:spLocks noGrp="1"/>
          </p:cNvSpPr>
          <p:nvPr>
            <p:ph type="sldNum" sz="quarter" idx="12"/>
          </p:nvPr>
        </p:nvSpPr>
        <p:spPr/>
        <p:txBody>
          <a:bodyPr/>
          <a:lstStyle/>
          <a:p>
            <a:fld id="{257240B9-2C58-114C-AC5B-A6931CAB4C52}" type="slidenum">
              <a:rPr lang="ru-RU" altLang="x-none" smtClean="0"/>
              <a:pPr/>
              <a:t>21</a:t>
            </a:fld>
            <a:endParaRPr lang="ru-RU" altLang="x-none"/>
          </a:p>
        </p:txBody>
      </p:sp>
    </p:spTree>
    <p:extLst>
      <p:ext uri="{BB962C8B-B14F-4D97-AF65-F5344CB8AC3E}">
        <p14:creationId xmlns:p14="http://schemas.microsoft.com/office/powerpoint/2010/main" val="2818828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6003" y="-251131"/>
            <a:ext cx="6000356" cy="1325563"/>
          </a:xfrm>
        </p:spPr>
        <p:txBody>
          <a:bodyPr>
            <a:normAutofit/>
          </a:bodyPr>
          <a:lstStyle/>
          <a:p>
            <a:r>
              <a:rPr lang="en-US" sz="3200" i="1" dirty="0">
                <a:solidFill>
                  <a:srgbClr val="003399"/>
                </a:solidFill>
                <a:latin typeface="Arial" charset="0"/>
                <a:ea typeface="Arial" charset="0"/>
                <a:cs typeface="Arial" charset="0"/>
              </a:rPr>
              <a:t>DAQ </a:t>
            </a:r>
            <a:r>
              <a:rPr lang="en-US" sz="3200" i="1" dirty="0" smtClean="0">
                <a:solidFill>
                  <a:srgbClr val="003399"/>
                </a:solidFill>
                <a:latin typeface="Arial" charset="0"/>
                <a:ea typeface="Arial" charset="0"/>
                <a:cs typeface="Arial" charset="0"/>
              </a:rPr>
              <a:t>boards (NIM) </a:t>
            </a:r>
            <a:r>
              <a:rPr lang="en-US" sz="3200" i="1" dirty="0">
                <a:solidFill>
                  <a:srgbClr val="003399"/>
                </a:solidFill>
                <a:latin typeface="Arial" charset="0"/>
                <a:ea typeface="Arial" charset="0"/>
                <a:cs typeface="Arial" charset="0"/>
              </a:rPr>
              <a:t>for detectors</a:t>
            </a:r>
            <a:endParaRPr lang="ru-RU" sz="3200" i="1" dirty="0">
              <a:solidFill>
                <a:srgbClr val="003399"/>
              </a:solidFill>
              <a:latin typeface="Arial" charset="0"/>
              <a:ea typeface="Arial" charset="0"/>
              <a:cs typeface="Arial" charset="0"/>
            </a:endParaRPr>
          </a:p>
        </p:txBody>
      </p:sp>
      <p:pic>
        <p:nvPicPr>
          <p:cNvPr id="4" name="Рисунок 3"/>
          <p:cNvPicPr>
            <a:picLocks noChangeAspect="1" noChangeArrowheads="1"/>
          </p:cNvPicPr>
          <p:nvPr/>
        </p:nvPicPr>
        <p:blipFill>
          <a:blip r:embed="rId2"/>
          <a:srcRect/>
          <a:stretch>
            <a:fillRect/>
          </a:stretch>
        </p:blipFill>
        <p:spPr bwMode="auto">
          <a:xfrm>
            <a:off x="198964" y="3729308"/>
            <a:ext cx="3865282" cy="2117061"/>
          </a:xfrm>
          <a:prstGeom prst="rect">
            <a:avLst/>
          </a:prstGeom>
          <a:noFill/>
          <a:ln w="9525">
            <a:noFill/>
            <a:miter lim="800000"/>
            <a:headEnd/>
            <a:tailEnd/>
          </a:ln>
        </p:spPr>
      </p:pic>
      <p:pic>
        <p:nvPicPr>
          <p:cNvPr id="5" name="Рисунок 2" descr="DSCN3035"/>
          <p:cNvPicPr>
            <a:picLocks noChangeAspect="1" noChangeArrowheads="1"/>
          </p:cNvPicPr>
          <p:nvPr/>
        </p:nvPicPr>
        <p:blipFill>
          <a:blip r:embed="rId3"/>
          <a:srcRect/>
          <a:stretch>
            <a:fillRect/>
          </a:stretch>
        </p:blipFill>
        <p:spPr bwMode="auto">
          <a:xfrm>
            <a:off x="4894613" y="3708598"/>
            <a:ext cx="3988064" cy="2117061"/>
          </a:xfrm>
          <a:prstGeom prst="rect">
            <a:avLst/>
          </a:prstGeom>
          <a:noFill/>
          <a:ln w="9525">
            <a:noFill/>
            <a:miter lim="800000"/>
            <a:headEnd/>
            <a:tailEnd/>
          </a:ln>
        </p:spPr>
      </p:pic>
      <p:grpSp>
        <p:nvGrpSpPr>
          <p:cNvPr id="6" name="Group 3"/>
          <p:cNvGrpSpPr>
            <a:grpSpLocks noChangeAspect="1"/>
          </p:cNvGrpSpPr>
          <p:nvPr/>
        </p:nvGrpSpPr>
        <p:grpSpPr bwMode="auto">
          <a:xfrm>
            <a:off x="4585681" y="1344226"/>
            <a:ext cx="4479834" cy="1671994"/>
            <a:chOff x="1270" y="11042"/>
            <a:chExt cx="8921" cy="4177"/>
          </a:xfrm>
        </p:grpSpPr>
        <p:sp>
          <p:nvSpPr>
            <p:cNvPr id="7" name="Rectangle 5"/>
            <p:cNvSpPr>
              <a:spLocks noChangeArrowheads="1"/>
            </p:cNvSpPr>
            <p:nvPr/>
          </p:nvSpPr>
          <p:spPr bwMode="auto">
            <a:xfrm>
              <a:off x="2235" y="11277"/>
              <a:ext cx="1268" cy="1567"/>
            </a:xfrm>
            <a:prstGeom prst="rect">
              <a:avLst/>
            </a:prstGeom>
            <a:solidFill>
              <a:srgbClr val="FF9900"/>
            </a:solidFill>
            <a:ln w="9360">
              <a:noFill/>
              <a:miter lim="800000"/>
              <a:headEnd/>
              <a:tailEnd/>
            </a:ln>
          </p:spPr>
          <p:txBody>
            <a:bodyPr wrap="none" anchor="ctr"/>
            <a:lstStyle/>
            <a:p>
              <a:endParaRPr lang="ru-RU" sz="1350">
                <a:solidFill>
                  <a:schemeClr val="bg1"/>
                </a:solidFill>
              </a:endParaRPr>
            </a:p>
          </p:txBody>
        </p:sp>
        <p:sp>
          <p:nvSpPr>
            <p:cNvPr id="8" name="AutoShape 6"/>
            <p:cNvSpPr>
              <a:spLocks noChangeArrowheads="1"/>
            </p:cNvSpPr>
            <p:nvPr/>
          </p:nvSpPr>
          <p:spPr bwMode="auto">
            <a:xfrm>
              <a:off x="1759" y="11758"/>
              <a:ext cx="597" cy="374"/>
            </a:xfrm>
            <a:prstGeom prst="rightArrow">
              <a:avLst>
                <a:gd name="adj1" fmla="val 50000"/>
                <a:gd name="adj2" fmla="val 39906"/>
              </a:avLst>
            </a:prstGeom>
            <a:solidFill>
              <a:srgbClr val="00FF00"/>
            </a:solidFill>
            <a:ln w="9360">
              <a:noFill/>
              <a:miter lim="800000"/>
              <a:headEnd/>
              <a:tailEnd/>
            </a:ln>
          </p:spPr>
          <p:txBody>
            <a:bodyPr wrap="none" anchor="ctr"/>
            <a:lstStyle/>
            <a:p>
              <a:endParaRPr lang="ru-RU" sz="1350">
                <a:solidFill>
                  <a:schemeClr val="bg1"/>
                </a:solidFill>
              </a:endParaRPr>
            </a:p>
          </p:txBody>
        </p:sp>
        <p:sp>
          <p:nvSpPr>
            <p:cNvPr id="9" name="Rectangle 7"/>
            <p:cNvSpPr>
              <a:spLocks noChangeArrowheads="1"/>
            </p:cNvSpPr>
            <p:nvPr/>
          </p:nvSpPr>
          <p:spPr bwMode="auto">
            <a:xfrm>
              <a:off x="2546" y="12024"/>
              <a:ext cx="1267" cy="1567"/>
            </a:xfrm>
            <a:prstGeom prst="rect">
              <a:avLst/>
            </a:prstGeom>
            <a:solidFill>
              <a:srgbClr val="FF9900"/>
            </a:solidFill>
            <a:ln w="9360">
              <a:solidFill>
                <a:srgbClr val="000000"/>
              </a:solidFill>
              <a:miter lim="800000"/>
              <a:headEnd/>
              <a:tailEnd/>
            </a:ln>
          </p:spPr>
          <p:txBody>
            <a:bodyPr wrap="none" anchor="ctr"/>
            <a:lstStyle/>
            <a:p>
              <a:endParaRPr lang="ru-RU" sz="1350">
                <a:solidFill>
                  <a:schemeClr val="bg1"/>
                </a:solidFill>
              </a:endParaRPr>
            </a:p>
          </p:txBody>
        </p:sp>
        <p:sp>
          <p:nvSpPr>
            <p:cNvPr id="10" name="AutoShape 8"/>
            <p:cNvSpPr>
              <a:spLocks noChangeArrowheads="1"/>
            </p:cNvSpPr>
            <p:nvPr/>
          </p:nvSpPr>
          <p:spPr bwMode="auto">
            <a:xfrm>
              <a:off x="1949" y="12546"/>
              <a:ext cx="597" cy="374"/>
            </a:xfrm>
            <a:prstGeom prst="rightArrow">
              <a:avLst>
                <a:gd name="adj1" fmla="val 50000"/>
                <a:gd name="adj2" fmla="val 39906"/>
              </a:avLst>
            </a:prstGeom>
            <a:solidFill>
              <a:srgbClr val="00FF00"/>
            </a:solidFill>
            <a:ln w="9360">
              <a:noFill/>
              <a:miter lim="800000"/>
              <a:headEnd/>
              <a:tailEnd/>
            </a:ln>
          </p:spPr>
          <p:txBody>
            <a:bodyPr wrap="none" anchor="ctr"/>
            <a:lstStyle/>
            <a:p>
              <a:endParaRPr lang="ru-RU" sz="1350">
                <a:solidFill>
                  <a:schemeClr val="bg1"/>
                </a:solidFill>
              </a:endParaRPr>
            </a:p>
          </p:txBody>
        </p:sp>
        <p:sp>
          <p:nvSpPr>
            <p:cNvPr id="11" name="Text Box 9"/>
            <p:cNvSpPr txBox="1">
              <a:spLocks noChangeArrowheads="1"/>
            </p:cNvSpPr>
            <p:nvPr/>
          </p:nvSpPr>
          <p:spPr bwMode="auto">
            <a:xfrm>
              <a:off x="1277" y="12099"/>
              <a:ext cx="1119" cy="467"/>
            </a:xfrm>
            <a:prstGeom prst="rect">
              <a:avLst/>
            </a:prstGeom>
            <a:noFill/>
            <a:ln w="9525">
              <a:noFill/>
              <a:round/>
              <a:headEnd/>
              <a:tailEnd/>
            </a:ln>
            <a:effectLst/>
          </p:spPr>
          <p:txBody>
            <a:bodyPr lIns="44127" tIns="22946" rIns="44127" bIns="22946"/>
            <a:lstStyle/>
            <a:p>
              <a:pPr algn="ctr">
                <a:defRPr/>
              </a:pPr>
              <a:r>
                <a:rPr lang="ru-RU" altLang="ko-KR" sz="1200">
                  <a:solidFill>
                    <a:schemeClr val="bg1"/>
                  </a:solidFill>
                  <a:ea typeface="Batang" pitchFamily="18" charset="-127"/>
                </a:rPr>
                <a:t>64 </a:t>
              </a:r>
              <a:r>
                <a:rPr lang="en-US" altLang="ko-KR" sz="1200">
                  <a:solidFill>
                    <a:schemeClr val="bg1"/>
                  </a:solidFill>
                  <a:ea typeface="Batang" pitchFamily="18" charset="-127"/>
                </a:rPr>
                <a:t>d</a:t>
              </a:r>
              <a:endParaRPr lang="ru-RU" b="1">
                <a:solidFill>
                  <a:schemeClr val="bg1"/>
                </a:solidFill>
                <a:effectLst>
                  <a:outerShdw blurRad="38100" dist="38100" dir="2700000" algn="tl">
                    <a:srgbClr val="FFFFFF"/>
                  </a:outerShdw>
                </a:effectLst>
                <a:ea typeface="Batang" pitchFamily="18" charset="-127"/>
              </a:endParaRPr>
            </a:p>
          </p:txBody>
        </p:sp>
        <p:sp>
          <p:nvSpPr>
            <p:cNvPr id="12" name="Rectangle 10"/>
            <p:cNvSpPr>
              <a:spLocks noChangeArrowheads="1"/>
            </p:cNvSpPr>
            <p:nvPr/>
          </p:nvSpPr>
          <p:spPr bwMode="auto">
            <a:xfrm>
              <a:off x="2769" y="12771"/>
              <a:ext cx="1268" cy="1566"/>
            </a:xfrm>
            <a:prstGeom prst="rect">
              <a:avLst/>
            </a:prstGeom>
            <a:solidFill>
              <a:srgbClr val="FF9900"/>
            </a:solidFill>
            <a:ln w="9360">
              <a:noFill/>
              <a:miter lim="800000"/>
              <a:headEnd/>
              <a:tailEnd/>
            </a:ln>
          </p:spPr>
          <p:txBody>
            <a:bodyPr wrap="none" anchor="ctr"/>
            <a:lstStyle/>
            <a:p>
              <a:endParaRPr lang="ru-RU" sz="1350">
                <a:solidFill>
                  <a:schemeClr val="bg1"/>
                </a:solidFill>
              </a:endParaRPr>
            </a:p>
          </p:txBody>
        </p:sp>
        <p:sp>
          <p:nvSpPr>
            <p:cNvPr id="13" name="AutoShape 11"/>
            <p:cNvSpPr>
              <a:spLocks noChangeArrowheads="1"/>
            </p:cNvSpPr>
            <p:nvPr/>
          </p:nvSpPr>
          <p:spPr bwMode="auto">
            <a:xfrm>
              <a:off x="2173" y="13293"/>
              <a:ext cx="596" cy="373"/>
            </a:xfrm>
            <a:prstGeom prst="rightArrow">
              <a:avLst>
                <a:gd name="adj1" fmla="val 50000"/>
                <a:gd name="adj2" fmla="val 39946"/>
              </a:avLst>
            </a:prstGeom>
            <a:solidFill>
              <a:srgbClr val="00FF00"/>
            </a:solidFill>
            <a:ln w="9360">
              <a:noFill/>
              <a:miter lim="800000"/>
              <a:headEnd/>
              <a:tailEnd/>
            </a:ln>
          </p:spPr>
          <p:txBody>
            <a:bodyPr wrap="none" anchor="ctr"/>
            <a:lstStyle/>
            <a:p>
              <a:endParaRPr lang="ru-RU" sz="1350">
                <a:solidFill>
                  <a:schemeClr val="bg1"/>
                </a:solidFill>
              </a:endParaRPr>
            </a:p>
          </p:txBody>
        </p:sp>
        <p:sp>
          <p:nvSpPr>
            <p:cNvPr id="14" name="Text Box 12"/>
            <p:cNvSpPr txBox="1">
              <a:spLocks noChangeArrowheads="1"/>
            </p:cNvSpPr>
            <p:nvPr/>
          </p:nvSpPr>
          <p:spPr bwMode="auto">
            <a:xfrm>
              <a:off x="1502" y="12847"/>
              <a:ext cx="1119" cy="467"/>
            </a:xfrm>
            <a:prstGeom prst="rect">
              <a:avLst/>
            </a:prstGeom>
            <a:noFill/>
            <a:ln w="9525">
              <a:noFill/>
              <a:round/>
              <a:headEnd/>
              <a:tailEnd/>
            </a:ln>
            <a:effectLst/>
          </p:spPr>
          <p:txBody>
            <a:bodyPr lIns="44127" tIns="22946" rIns="44127" bIns="22946"/>
            <a:lstStyle/>
            <a:p>
              <a:pPr algn="ctr">
                <a:defRPr/>
              </a:pPr>
              <a:r>
                <a:rPr lang="ru-RU" altLang="ko-KR" sz="1200">
                  <a:solidFill>
                    <a:schemeClr val="bg1"/>
                  </a:solidFill>
                  <a:ea typeface="Batang" pitchFamily="18" charset="-127"/>
                </a:rPr>
                <a:t>64 </a:t>
              </a:r>
              <a:r>
                <a:rPr lang="en-US" altLang="ko-KR" sz="1200">
                  <a:solidFill>
                    <a:schemeClr val="bg1"/>
                  </a:solidFill>
                  <a:ea typeface="Batang" pitchFamily="18" charset="-127"/>
                </a:rPr>
                <a:t>d</a:t>
              </a:r>
              <a:endParaRPr lang="ru-RU" b="1">
                <a:solidFill>
                  <a:schemeClr val="bg1"/>
                </a:solidFill>
                <a:effectLst>
                  <a:outerShdw blurRad="38100" dist="38100" dir="2700000" algn="tl">
                    <a:srgbClr val="FFFFFF"/>
                  </a:outerShdw>
                </a:effectLst>
                <a:ea typeface="Batang" pitchFamily="18" charset="-127"/>
              </a:endParaRPr>
            </a:p>
          </p:txBody>
        </p:sp>
        <p:sp>
          <p:nvSpPr>
            <p:cNvPr id="15" name="Rectangle 13"/>
            <p:cNvSpPr>
              <a:spLocks noChangeArrowheads="1"/>
            </p:cNvSpPr>
            <p:nvPr/>
          </p:nvSpPr>
          <p:spPr bwMode="auto">
            <a:xfrm>
              <a:off x="2993" y="13515"/>
              <a:ext cx="1268" cy="1567"/>
            </a:xfrm>
            <a:prstGeom prst="rect">
              <a:avLst/>
            </a:prstGeom>
            <a:solidFill>
              <a:srgbClr val="FF9900"/>
            </a:solidFill>
            <a:ln w="9398">
              <a:noFill/>
              <a:miter lim="800000"/>
              <a:headEnd/>
              <a:tailEnd/>
            </a:ln>
          </p:spPr>
          <p:txBody>
            <a:bodyPr wrap="none" anchor="ctr"/>
            <a:lstStyle/>
            <a:p>
              <a:endParaRPr lang="ru-RU" sz="1350">
                <a:solidFill>
                  <a:schemeClr val="bg1"/>
                </a:solidFill>
              </a:endParaRPr>
            </a:p>
          </p:txBody>
        </p:sp>
        <p:sp>
          <p:nvSpPr>
            <p:cNvPr id="16" name="AutoShape 14"/>
            <p:cNvSpPr>
              <a:spLocks noChangeArrowheads="1"/>
            </p:cNvSpPr>
            <p:nvPr/>
          </p:nvSpPr>
          <p:spPr bwMode="auto">
            <a:xfrm>
              <a:off x="2397" y="14038"/>
              <a:ext cx="596" cy="373"/>
            </a:xfrm>
            <a:prstGeom prst="rightArrow">
              <a:avLst>
                <a:gd name="adj1" fmla="val 50000"/>
                <a:gd name="adj2" fmla="val 39946"/>
              </a:avLst>
            </a:prstGeom>
            <a:solidFill>
              <a:srgbClr val="00FF00"/>
            </a:solidFill>
            <a:ln w="9360">
              <a:noFill/>
              <a:miter lim="800000"/>
              <a:headEnd/>
              <a:tailEnd/>
            </a:ln>
          </p:spPr>
          <p:txBody>
            <a:bodyPr wrap="none" anchor="ctr"/>
            <a:lstStyle/>
            <a:p>
              <a:endParaRPr lang="ru-RU" sz="1350">
                <a:solidFill>
                  <a:schemeClr val="bg1"/>
                </a:solidFill>
              </a:endParaRPr>
            </a:p>
          </p:txBody>
        </p:sp>
        <p:sp>
          <p:nvSpPr>
            <p:cNvPr id="17" name="Text Box 15"/>
            <p:cNvSpPr txBox="1">
              <a:spLocks noChangeArrowheads="1"/>
            </p:cNvSpPr>
            <p:nvPr/>
          </p:nvSpPr>
          <p:spPr bwMode="auto">
            <a:xfrm>
              <a:off x="1726" y="13592"/>
              <a:ext cx="1119" cy="467"/>
            </a:xfrm>
            <a:prstGeom prst="rect">
              <a:avLst/>
            </a:prstGeom>
            <a:noFill/>
            <a:ln w="9525">
              <a:noFill/>
              <a:round/>
              <a:headEnd/>
              <a:tailEnd/>
            </a:ln>
            <a:effectLst/>
          </p:spPr>
          <p:txBody>
            <a:bodyPr lIns="44127" tIns="22946" rIns="44127" bIns="22946"/>
            <a:lstStyle/>
            <a:p>
              <a:pPr algn="ctr">
                <a:defRPr/>
              </a:pPr>
              <a:r>
                <a:rPr lang="ru-RU" altLang="ko-KR" sz="1200">
                  <a:solidFill>
                    <a:schemeClr val="bg1"/>
                  </a:solidFill>
                  <a:ea typeface="Batang" pitchFamily="18" charset="-127"/>
                </a:rPr>
                <a:t>48 </a:t>
              </a:r>
              <a:r>
                <a:rPr lang="en-US" altLang="ko-KR" sz="1200">
                  <a:solidFill>
                    <a:schemeClr val="bg1"/>
                  </a:solidFill>
                  <a:ea typeface="Batang" pitchFamily="18" charset="-127"/>
                </a:rPr>
                <a:t>d</a:t>
              </a:r>
              <a:endParaRPr lang="ru-RU" b="1">
                <a:solidFill>
                  <a:schemeClr val="bg1"/>
                </a:solidFill>
                <a:effectLst>
                  <a:outerShdw blurRad="38100" dist="38100" dir="2700000" algn="tl">
                    <a:srgbClr val="FFFFFF"/>
                  </a:outerShdw>
                </a:effectLst>
                <a:ea typeface="Batang" pitchFamily="18" charset="-127"/>
              </a:endParaRPr>
            </a:p>
          </p:txBody>
        </p:sp>
        <p:sp>
          <p:nvSpPr>
            <p:cNvPr id="18" name="Rectangle 16"/>
            <p:cNvSpPr>
              <a:spLocks noChangeArrowheads="1"/>
            </p:cNvSpPr>
            <p:nvPr/>
          </p:nvSpPr>
          <p:spPr bwMode="auto">
            <a:xfrm>
              <a:off x="5428" y="11375"/>
              <a:ext cx="1790" cy="1319"/>
            </a:xfrm>
            <a:prstGeom prst="rect">
              <a:avLst/>
            </a:prstGeom>
            <a:solidFill>
              <a:srgbClr val="D60093"/>
            </a:solidFill>
            <a:ln w="9360">
              <a:solidFill>
                <a:srgbClr val="000000"/>
              </a:solidFill>
              <a:miter lim="800000"/>
              <a:headEnd/>
              <a:tailEnd/>
            </a:ln>
          </p:spPr>
          <p:txBody>
            <a:bodyPr wrap="none" anchor="ctr"/>
            <a:lstStyle/>
            <a:p>
              <a:endParaRPr lang="ru-RU" sz="1350">
                <a:solidFill>
                  <a:schemeClr val="bg1"/>
                </a:solidFill>
              </a:endParaRPr>
            </a:p>
          </p:txBody>
        </p:sp>
        <p:sp>
          <p:nvSpPr>
            <p:cNvPr id="19" name="Text Box 17"/>
            <p:cNvSpPr txBox="1">
              <a:spLocks noChangeArrowheads="1"/>
            </p:cNvSpPr>
            <p:nvPr/>
          </p:nvSpPr>
          <p:spPr bwMode="auto">
            <a:xfrm>
              <a:off x="2239" y="11118"/>
              <a:ext cx="1270" cy="734"/>
            </a:xfrm>
            <a:prstGeom prst="rect">
              <a:avLst/>
            </a:prstGeom>
            <a:noFill/>
            <a:ln w="9525">
              <a:noFill/>
              <a:round/>
              <a:headEnd/>
              <a:tailEnd/>
            </a:ln>
            <a:effectLst/>
          </p:spPr>
          <p:txBody>
            <a:bodyPr lIns="44127" tIns="22946" rIns="44127" bIns="22946"/>
            <a:lstStyle/>
            <a:p>
              <a:pPr algn="ctr">
                <a:spcBef>
                  <a:spcPts val="1125"/>
                </a:spcBef>
                <a:defRPr/>
              </a:pPr>
              <a:r>
                <a:rPr lang="en-US" altLang="ko-KR" sz="1200">
                  <a:solidFill>
                    <a:schemeClr val="bg1"/>
                  </a:solidFill>
                  <a:ea typeface="Batang" pitchFamily="18" charset="-127"/>
                </a:rPr>
                <a:t>FPGA1</a:t>
              </a:r>
              <a:endParaRPr lang="ru-RU" b="1">
                <a:solidFill>
                  <a:schemeClr val="bg1"/>
                </a:solidFill>
                <a:effectLst>
                  <a:outerShdw blurRad="38100" dist="38100" dir="2700000" algn="tl">
                    <a:srgbClr val="FFFFFF"/>
                  </a:outerShdw>
                </a:effectLst>
                <a:ea typeface="Batang" pitchFamily="18" charset="-127"/>
              </a:endParaRPr>
            </a:p>
          </p:txBody>
        </p:sp>
        <p:sp>
          <p:nvSpPr>
            <p:cNvPr id="20" name="Text Box 18"/>
            <p:cNvSpPr txBox="1">
              <a:spLocks noChangeArrowheads="1"/>
            </p:cNvSpPr>
            <p:nvPr/>
          </p:nvSpPr>
          <p:spPr bwMode="auto">
            <a:xfrm>
              <a:off x="2460" y="12175"/>
              <a:ext cx="1268" cy="464"/>
            </a:xfrm>
            <a:prstGeom prst="rect">
              <a:avLst/>
            </a:prstGeom>
            <a:noFill/>
            <a:ln w="9525">
              <a:noFill/>
              <a:round/>
              <a:headEnd/>
              <a:tailEnd/>
            </a:ln>
            <a:effectLst/>
          </p:spPr>
          <p:txBody>
            <a:bodyPr lIns="44127" tIns="22946" rIns="44127" bIns="22946"/>
            <a:lstStyle/>
            <a:p>
              <a:pPr algn="ctr">
                <a:defRPr/>
              </a:pPr>
              <a:r>
                <a:rPr lang="en-US" altLang="ko-KR" sz="1200">
                  <a:solidFill>
                    <a:schemeClr val="bg1"/>
                  </a:solidFill>
                  <a:ea typeface="Batang" pitchFamily="18" charset="-127"/>
                </a:rPr>
                <a:t>FPGA2</a:t>
              </a:r>
              <a:endParaRPr lang="ru-RU" b="1">
                <a:solidFill>
                  <a:schemeClr val="bg1"/>
                </a:solidFill>
                <a:effectLst>
                  <a:outerShdw blurRad="38100" dist="38100" dir="2700000" algn="tl">
                    <a:srgbClr val="FFFFFF"/>
                  </a:outerShdw>
                </a:effectLst>
                <a:ea typeface="Batang" pitchFamily="18" charset="-127"/>
              </a:endParaRPr>
            </a:p>
          </p:txBody>
        </p:sp>
        <p:sp>
          <p:nvSpPr>
            <p:cNvPr id="21" name="Text Box 19"/>
            <p:cNvSpPr txBox="1">
              <a:spLocks noChangeArrowheads="1"/>
            </p:cNvSpPr>
            <p:nvPr/>
          </p:nvSpPr>
          <p:spPr bwMode="auto">
            <a:xfrm>
              <a:off x="2682" y="12917"/>
              <a:ext cx="1270" cy="467"/>
            </a:xfrm>
            <a:prstGeom prst="rect">
              <a:avLst/>
            </a:prstGeom>
            <a:noFill/>
            <a:ln w="9525">
              <a:noFill/>
              <a:round/>
              <a:headEnd/>
              <a:tailEnd/>
            </a:ln>
            <a:effectLst/>
          </p:spPr>
          <p:txBody>
            <a:bodyPr lIns="44127" tIns="22946" rIns="44127" bIns="22946"/>
            <a:lstStyle/>
            <a:p>
              <a:pPr algn="ctr">
                <a:defRPr/>
              </a:pPr>
              <a:r>
                <a:rPr lang="en-US" altLang="ko-KR" sz="1200">
                  <a:solidFill>
                    <a:schemeClr val="bg1"/>
                  </a:solidFill>
                  <a:ea typeface="Batang" pitchFamily="18" charset="-127"/>
                </a:rPr>
                <a:t>FPGA3</a:t>
              </a:r>
              <a:endParaRPr lang="ru-RU" b="1">
                <a:solidFill>
                  <a:schemeClr val="bg1"/>
                </a:solidFill>
                <a:effectLst>
                  <a:outerShdw blurRad="38100" dist="38100" dir="2700000" algn="tl">
                    <a:srgbClr val="FFFFFF"/>
                  </a:outerShdw>
                </a:effectLst>
                <a:ea typeface="Batang" pitchFamily="18" charset="-127"/>
              </a:endParaRPr>
            </a:p>
          </p:txBody>
        </p:sp>
        <p:sp>
          <p:nvSpPr>
            <p:cNvPr id="22" name="Text Box 20"/>
            <p:cNvSpPr txBox="1">
              <a:spLocks noChangeArrowheads="1"/>
            </p:cNvSpPr>
            <p:nvPr/>
          </p:nvSpPr>
          <p:spPr bwMode="auto">
            <a:xfrm>
              <a:off x="2906" y="13665"/>
              <a:ext cx="1270" cy="467"/>
            </a:xfrm>
            <a:prstGeom prst="rect">
              <a:avLst/>
            </a:prstGeom>
            <a:noFill/>
            <a:ln w="9525">
              <a:noFill/>
              <a:round/>
              <a:headEnd/>
              <a:tailEnd/>
            </a:ln>
            <a:effectLst/>
          </p:spPr>
          <p:txBody>
            <a:bodyPr lIns="44127" tIns="22946" rIns="44127" bIns="22946"/>
            <a:lstStyle/>
            <a:p>
              <a:pPr algn="ctr">
                <a:defRPr/>
              </a:pPr>
              <a:r>
                <a:rPr lang="en-US" altLang="ko-KR" sz="1200">
                  <a:solidFill>
                    <a:schemeClr val="bg1"/>
                  </a:solidFill>
                  <a:ea typeface="Batang" pitchFamily="18" charset="-127"/>
                </a:rPr>
                <a:t>FPGA4</a:t>
              </a:r>
              <a:endParaRPr lang="ru-RU" b="1">
                <a:solidFill>
                  <a:schemeClr val="bg1"/>
                </a:solidFill>
                <a:effectLst>
                  <a:outerShdw blurRad="38100" dist="38100" dir="2700000" algn="tl">
                    <a:srgbClr val="FFFFFF"/>
                  </a:outerShdw>
                </a:effectLst>
                <a:ea typeface="Batang" pitchFamily="18" charset="-127"/>
              </a:endParaRPr>
            </a:p>
          </p:txBody>
        </p:sp>
        <p:sp>
          <p:nvSpPr>
            <p:cNvPr id="23" name="Text Box 21"/>
            <p:cNvSpPr txBox="1">
              <a:spLocks noChangeArrowheads="1"/>
            </p:cNvSpPr>
            <p:nvPr/>
          </p:nvSpPr>
          <p:spPr bwMode="auto">
            <a:xfrm>
              <a:off x="5677" y="11874"/>
              <a:ext cx="1268" cy="467"/>
            </a:xfrm>
            <a:prstGeom prst="rect">
              <a:avLst/>
            </a:prstGeom>
            <a:noFill/>
            <a:ln w="9525">
              <a:noFill/>
              <a:round/>
              <a:headEnd/>
              <a:tailEnd/>
            </a:ln>
            <a:effectLst/>
          </p:spPr>
          <p:txBody>
            <a:bodyPr lIns="44127" tIns="22946" rIns="44127" bIns="22946"/>
            <a:lstStyle/>
            <a:p>
              <a:pPr algn="ctr">
                <a:defRPr/>
              </a:pPr>
              <a:r>
                <a:rPr lang="en-US" altLang="ko-KR" sz="1200">
                  <a:solidFill>
                    <a:schemeClr val="bg1"/>
                  </a:solidFill>
                  <a:ea typeface="Batang" pitchFamily="18" charset="-127"/>
                </a:rPr>
                <a:t>FPGA5</a:t>
              </a:r>
              <a:endParaRPr lang="ru-RU" b="1">
                <a:solidFill>
                  <a:schemeClr val="bg1"/>
                </a:solidFill>
                <a:effectLst>
                  <a:outerShdw blurRad="38100" dist="38100" dir="2700000" algn="tl">
                    <a:srgbClr val="FFFFFF"/>
                  </a:outerShdw>
                </a:effectLst>
                <a:ea typeface="Batang" pitchFamily="18" charset="-127"/>
              </a:endParaRPr>
            </a:p>
          </p:txBody>
        </p:sp>
        <p:sp>
          <p:nvSpPr>
            <p:cNvPr id="24" name="Line 22"/>
            <p:cNvSpPr>
              <a:spLocks noChangeShapeType="1"/>
            </p:cNvSpPr>
            <p:nvPr/>
          </p:nvSpPr>
          <p:spPr bwMode="auto">
            <a:xfrm>
              <a:off x="3813" y="12397"/>
              <a:ext cx="597" cy="1"/>
            </a:xfrm>
            <a:prstGeom prst="line">
              <a:avLst/>
            </a:prstGeom>
            <a:noFill/>
            <a:ln w="9360">
              <a:noFill/>
              <a:miter lim="800000"/>
              <a:headEnd/>
              <a:tailEnd/>
            </a:ln>
          </p:spPr>
          <p:txBody>
            <a:bodyPr/>
            <a:lstStyle/>
            <a:p>
              <a:endParaRPr lang="ru-RU" sz="1350">
                <a:solidFill>
                  <a:schemeClr val="bg1"/>
                </a:solidFill>
              </a:endParaRPr>
            </a:p>
          </p:txBody>
        </p:sp>
        <p:sp>
          <p:nvSpPr>
            <p:cNvPr id="25" name="Line 23"/>
            <p:cNvSpPr>
              <a:spLocks noChangeShapeType="1"/>
            </p:cNvSpPr>
            <p:nvPr/>
          </p:nvSpPr>
          <p:spPr bwMode="auto">
            <a:xfrm flipV="1">
              <a:off x="4410" y="12022"/>
              <a:ext cx="2" cy="376"/>
            </a:xfrm>
            <a:prstGeom prst="line">
              <a:avLst/>
            </a:prstGeom>
            <a:noFill/>
            <a:ln w="9360">
              <a:noFill/>
              <a:miter lim="800000"/>
              <a:headEnd/>
              <a:tailEnd/>
            </a:ln>
          </p:spPr>
          <p:txBody>
            <a:bodyPr/>
            <a:lstStyle/>
            <a:p>
              <a:endParaRPr lang="ru-RU" sz="1350">
                <a:solidFill>
                  <a:schemeClr val="bg1"/>
                </a:solidFill>
              </a:endParaRPr>
            </a:p>
          </p:txBody>
        </p:sp>
        <p:sp>
          <p:nvSpPr>
            <p:cNvPr id="26" name="Line 24"/>
            <p:cNvSpPr>
              <a:spLocks noChangeShapeType="1"/>
            </p:cNvSpPr>
            <p:nvPr/>
          </p:nvSpPr>
          <p:spPr bwMode="auto">
            <a:xfrm>
              <a:off x="4410" y="12024"/>
              <a:ext cx="970" cy="1"/>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27" name="Line 25"/>
            <p:cNvSpPr>
              <a:spLocks noChangeShapeType="1"/>
            </p:cNvSpPr>
            <p:nvPr/>
          </p:nvSpPr>
          <p:spPr bwMode="auto">
            <a:xfrm>
              <a:off x="4037" y="13218"/>
              <a:ext cx="672" cy="1"/>
            </a:xfrm>
            <a:prstGeom prst="line">
              <a:avLst/>
            </a:prstGeom>
            <a:noFill/>
            <a:ln w="9360">
              <a:noFill/>
              <a:miter lim="800000"/>
              <a:headEnd/>
              <a:tailEnd/>
            </a:ln>
          </p:spPr>
          <p:txBody>
            <a:bodyPr/>
            <a:lstStyle/>
            <a:p>
              <a:endParaRPr lang="ru-RU" sz="1350">
                <a:solidFill>
                  <a:schemeClr val="bg1"/>
                </a:solidFill>
              </a:endParaRPr>
            </a:p>
          </p:txBody>
        </p:sp>
        <p:sp>
          <p:nvSpPr>
            <p:cNvPr id="28" name="Line 26"/>
            <p:cNvSpPr>
              <a:spLocks noChangeShapeType="1"/>
            </p:cNvSpPr>
            <p:nvPr/>
          </p:nvSpPr>
          <p:spPr bwMode="auto">
            <a:xfrm flipV="1">
              <a:off x="4709" y="12246"/>
              <a:ext cx="2" cy="973"/>
            </a:xfrm>
            <a:prstGeom prst="line">
              <a:avLst/>
            </a:prstGeom>
            <a:noFill/>
            <a:ln w="9360">
              <a:noFill/>
              <a:miter lim="800000"/>
              <a:headEnd/>
              <a:tailEnd/>
            </a:ln>
          </p:spPr>
          <p:txBody>
            <a:bodyPr/>
            <a:lstStyle/>
            <a:p>
              <a:endParaRPr lang="ru-RU" sz="1350">
                <a:solidFill>
                  <a:schemeClr val="bg1"/>
                </a:solidFill>
              </a:endParaRPr>
            </a:p>
          </p:txBody>
        </p:sp>
        <p:sp>
          <p:nvSpPr>
            <p:cNvPr id="29" name="Line 27"/>
            <p:cNvSpPr>
              <a:spLocks noChangeShapeType="1"/>
            </p:cNvSpPr>
            <p:nvPr/>
          </p:nvSpPr>
          <p:spPr bwMode="auto">
            <a:xfrm>
              <a:off x="4747" y="12239"/>
              <a:ext cx="671" cy="2"/>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30" name="Line 28"/>
            <p:cNvSpPr>
              <a:spLocks noChangeShapeType="1"/>
            </p:cNvSpPr>
            <p:nvPr/>
          </p:nvSpPr>
          <p:spPr bwMode="auto">
            <a:xfrm>
              <a:off x="4262" y="14112"/>
              <a:ext cx="671" cy="1"/>
            </a:xfrm>
            <a:prstGeom prst="line">
              <a:avLst/>
            </a:prstGeom>
            <a:noFill/>
            <a:ln w="9360">
              <a:noFill/>
              <a:miter lim="800000"/>
              <a:headEnd/>
              <a:tailEnd/>
            </a:ln>
          </p:spPr>
          <p:txBody>
            <a:bodyPr/>
            <a:lstStyle/>
            <a:p>
              <a:endParaRPr lang="ru-RU" sz="1350">
                <a:solidFill>
                  <a:schemeClr val="bg1"/>
                </a:solidFill>
              </a:endParaRPr>
            </a:p>
          </p:txBody>
        </p:sp>
        <p:sp>
          <p:nvSpPr>
            <p:cNvPr id="31" name="Line 29"/>
            <p:cNvSpPr>
              <a:spLocks noChangeShapeType="1"/>
            </p:cNvSpPr>
            <p:nvPr/>
          </p:nvSpPr>
          <p:spPr bwMode="auto">
            <a:xfrm flipV="1">
              <a:off x="4933" y="12545"/>
              <a:ext cx="1" cy="1568"/>
            </a:xfrm>
            <a:prstGeom prst="line">
              <a:avLst/>
            </a:prstGeom>
            <a:noFill/>
            <a:ln w="9360">
              <a:noFill/>
              <a:miter lim="800000"/>
              <a:headEnd/>
              <a:tailEnd/>
            </a:ln>
          </p:spPr>
          <p:txBody>
            <a:bodyPr/>
            <a:lstStyle/>
            <a:p>
              <a:endParaRPr lang="ru-RU" sz="1350">
                <a:solidFill>
                  <a:schemeClr val="bg1"/>
                </a:solidFill>
              </a:endParaRPr>
            </a:p>
          </p:txBody>
        </p:sp>
        <p:sp>
          <p:nvSpPr>
            <p:cNvPr id="32" name="Line 30"/>
            <p:cNvSpPr>
              <a:spLocks noChangeShapeType="1"/>
            </p:cNvSpPr>
            <p:nvPr/>
          </p:nvSpPr>
          <p:spPr bwMode="auto">
            <a:xfrm>
              <a:off x="4933" y="12546"/>
              <a:ext cx="447" cy="2"/>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33" name="Line 31"/>
            <p:cNvSpPr>
              <a:spLocks noChangeShapeType="1"/>
            </p:cNvSpPr>
            <p:nvPr/>
          </p:nvSpPr>
          <p:spPr bwMode="auto">
            <a:xfrm>
              <a:off x="3590" y="11726"/>
              <a:ext cx="1790" cy="1"/>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34" name="Rectangle 32"/>
            <p:cNvSpPr>
              <a:spLocks noChangeArrowheads="1"/>
            </p:cNvSpPr>
            <p:nvPr/>
          </p:nvSpPr>
          <p:spPr bwMode="auto">
            <a:xfrm>
              <a:off x="5286" y="13201"/>
              <a:ext cx="2014" cy="1043"/>
            </a:xfrm>
            <a:prstGeom prst="rect">
              <a:avLst/>
            </a:prstGeom>
            <a:solidFill>
              <a:srgbClr val="CC99FF"/>
            </a:solidFill>
            <a:ln w="9360">
              <a:solidFill>
                <a:srgbClr val="000000"/>
              </a:solidFill>
              <a:miter lim="800000"/>
              <a:headEnd/>
              <a:tailEnd/>
            </a:ln>
          </p:spPr>
          <p:txBody>
            <a:bodyPr wrap="none" anchor="ctr"/>
            <a:lstStyle/>
            <a:p>
              <a:endParaRPr lang="ru-RU" sz="1350">
                <a:solidFill>
                  <a:schemeClr val="bg1"/>
                </a:solidFill>
              </a:endParaRPr>
            </a:p>
          </p:txBody>
        </p:sp>
        <p:sp>
          <p:nvSpPr>
            <p:cNvPr id="35" name="Text Box 33"/>
            <p:cNvSpPr txBox="1">
              <a:spLocks noChangeArrowheads="1"/>
            </p:cNvSpPr>
            <p:nvPr/>
          </p:nvSpPr>
          <p:spPr bwMode="auto">
            <a:xfrm>
              <a:off x="5285" y="13201"/>
              <a:ext cx="1940" cy="734"/>
            </a:xfrm>
            <a:prstGeom prst="rect">
              <a:avLst/>
            </a:prstGeom>
            <a:noFill/>
            <a:ln w="9525">
              <a:noFill/>
              <a:round/>
              <a:headEnd/>
              <a:tailEnd/>
            </a:ln>
            <a:effectLst/>
          </p:spPr>
          <p:txBody>
            <a:bodyPr lIns="44127" tIns="22946" rIns="44127" bIns="22946"/>
            <a:lstStyle/>
            <a:p>
              <a:pPr algn="ctr">
                <a:spcBef>
                  <a:spcPts val="1125"/>
                </a:spcBef>
                <a:defRPr/>
              </a:pPr>
              <a:r>
                <a:rPr lang="en-US" altLang="ko-KR" sz="1200">
                  <a:solidFill>
                    <a:schemeClr val="bg1"/>
                  </a:solidFill>
                  <a:ea typeface="Batang" pitchFamily="18" charset="-127"/>
                </a:rPr>
                <a:t>HM (64MB)</a:t>
              </a:r>
              <a:endParaRPr lang="ru-RU" b="1">
                <a:solidFill>
                  <a:schemeClr val="bg1"/>
                </a:solidFill>
                <a:effectLst>
                  <a:outerShdw blurRad="38100" dist="38100" dir="2700000" algn="tl">
                    <a:srgbClr val="FFFFFF"/>
                  </a:outerShdw>
                </a:effectLst>
                <a:ea typeface="Batang" pitchFamily="18" charset="-127"/>
              </a:endParaRPr>
            </a:p>
          </p:txBody>
        </p:sp>
        <p:sp>
          <p:nvSpPr>
            <p:cNvPr id="36" name="AutoShape 34"/>
            <p:cNvSpPr>
              <a:spLocks noChangeArrowheads="1"/>
            </p:cNvSpPr>
            <p:nvPr/>
          </p:nvSpPr>
          <p:spPr bwMode="auto">
            <a:xfrm>
              <a:off x="6126" y="12694"/>
              <a:ext cx="299" cy="524"/>
            </a:xfrm>
            <a:prstGeom prst="upDownArrow">
              <a:avLst>
                <a:gd name="adj1" fmla="val 50000"/>
                <a:gd name="adj2" fmla="val 34888"/>
              </a:avLst>
            </a:prstGeom>
            <a:solidFill>
              <a:srgbClr val="00CC99"/>
            </a:solidFill>
            <a:ln w="9360">
              <a:noFill/>
              <a:miter lim="800000"/>
              <a:headEnd/>
              <a:tailEnd/>
            </a:ln>
          </p:spPr>
          <p:txBody>
            <a:bodyPr wrap="none" anchor="ctr"/>
            <a:lstStyle/>
            <a:p>
              <a:endParaRPr lang="ru-RU" sz="1350">
                <a:solidFill>
                  <a:schemeClr val="bg1"/>
                </a:solidFill>
              </a:endParaRPr>
            </a:p>
          </p:txBody>
        </p:sp>
        <p:sp>
          <p:nvSpPr>
            <p:cNvPr id="37" name="Rectangle 35"/>
            <p:cNvSpPr>
              <a:spLocks noChangeArrowheads="1"/>
            </p:cNvSpPr>
            <p:nvPr/>
          </p:nvSpPr>
          <p:spPr bwMode="auto">
            <a:xfrm>
              <a:off x="8298" y="11657"/>
              <a:ext cx="1342" cy="820"/>
            </a:xfrm>
            <a:prstGeom prst="rect">
              <a:avLst/>
            </a:prstGeom>
            <a:solidFill>
              <a:srgbClr val="33CCCC"/>
            </a:solidFill>
            <a:ln w="9360">
              <a:noFill/>
              <a:miter lim="800000"/>
              <a:headEnd/>
              <a:tailEnd/>
            </a:ln>
          </p:spPr>
          <p:txBody>
            <a:bodyPr wrap="none" anchor="ctr"/>
            <a:lstStyle/>
            <a:p>
              <a:endParaRPr lang="ru-RU" sz="1350">
                <a:solidFill>
                  <a:schemeClr val="bg1"/>
                </a:solidFill>
              </a:endParaRPr>
            </a:p>
          </p:txBody>
        </p:sp>
        <p:sp>
          <p:nvSpPr>
            <p:cNvPr id="38" name="Line 36"/>
            <p:cNvSpPr>
              <a:spLocks noChangeShapeType="1"/>
            </p:cNvSpPr>
            <p:nvPr/>
          </p:nvSpPr>
          <p:spPr bwMode="auto">
            <a:xfrm flipV="1">
              <a:off x="6126" y="12842"/>
              <a:ext cx="298" cy="153"/>
            </a:xfrm>
            <a:prstGeom prst="line">
              <a:avLst/>
            </a:prstGeom>
            <a:noFill/>
            <a:ln w="9360">
              <a:noFill/>
              <a:miter lim="800000"/>
              <a:headEnd/>
              <a:tailEnd/>
            </a:ln>
          </p:spPr>
          <p:txBody>
            <a:bodyPr/>
            <a:lstStyle/>
            <a:p>
              <a:endParaRPr lang="ru-RU" sz="1350">
                <a:solidFill>
                  <a:schemeClr val="bg1"/>
                </a:solidFill>
              </a:endParaRPr>
            </a:p>
          </p:txBody>
        </p:sp>
        <p:sp>
          <p:nvSpPr>
            <p:cNvPr id="39" name="Line 38"/>
            <p:cNvSpPr>
              <a:spLocks noChangeShapeType="1"/>
            </p:cNvSpPr>
            <p:nvPr/>
          </p:nvSpPr>
          <p:spPr bwMode="auto">
            <a:xfrm flipV="1">
              <a:off x="8973" y="14003"/>
              <a:ext cx="2" cy="526"/>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40" name="Line 39"/>
            <p:cNvSpPr>
              <a:spLocks noChangeShapeType="1"/>
            </p:cNvSpPr>
            <p:nvPr/>
          </p:nvSpPr>
          <p:spPr bwMode="auto">
            <a:xfrm>
              <a:off x="9133" y="14003"/>
              <a:ext cx="2" cy="522"/>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41" name="Text Box 40"/>
            <p:cNvSpPr txBox="1">
              <a:spLocks noChangeArrowheads="1"/>
            </p:cNvSpPr>
            <p:nvPr/>
          </p:nvSpPr>
          <p:spPr bwMode="auto">
            <a:xfrm>
              <a:off x="7851" y="13097"/>
              <a:ext cx="2340" cy="899"/>
            </a:xfrm>
            <a:prstGeom prst="rect">
              <a:avLst/>
            </a:prstGeom>
            <a:solidFill>
              <a:srgbClr val="C0C0C0"/>
            </a:solidFill>
            <a:ln w="9525">
              <a:noFill/>
              <a:round/>
              <a:headEnd/>
              <a:tailEnd/>
            </a:ln>
            <a:effectLst/>
          </p:spPr>
          <p:txBody>
            <a:bodyPr lIns="44127" tIns="22946" rIns="44127" bIns="22946"/>
            <a:lstStyle/>
            <a:p>
              <a:pPr algn="ctr">
                <a:spcBef>
                  <a:spcPts val="1125"/>
                </a:spcBef>
                <a:defRPr/>
              </a:pPr>
              <a:r>
                <a:rPr lang="en-US" altLang="ko-KR" sz="900">
                  <a:solidFill>
                    <a:schemeClr val="bg1"/>
                  </a:solidFill>
                  <a:ea typeface="Batang" pitchFamily="18" charset="-127"/>
                </a:rPr>
                <a:t>Optical Converter</a:t>
              </a:r>
              <a:endParaRPr lang="ru-RU" b="1">
                <a:solidFill>
                  <a:schemeClr val="bg1"/>
                </a:solidFill>
                <a:effectLst>
                  <a:outerShdw blurRad="38100" dist="38100" dir="2700000" algn="tl">
                    <a:srgbClr val="000000"/>
                  </a:outerShdw>
                </a:effectLst>
                <a:ea typeface="Batang" pitchFamily="18" charset="-127"/>
              </a:endParaRPr>
            </a:p>
          </p:txBody>
        </p:sp>
        <p:sp>
          <p:nvSpPr>
            <p:cNvPr id="42" name="Text Box 41"/>
            <p:cNvSpPr txBox="1">
              <a:spLocks noChangeArrowheads="1"/>
            </p:cNvSpPr>
            <p:nvPr/>
          </p:nvSpPr>
          <p:spPr bwMode="auto">
            <a:xfrm>
              <a:off x="8297" y="11599"/>
              <a:ext cx="1261" cy="734"/>
            </a:xfrm>
            <a:prstGeom prst="rect">
              <a:avLst/>
            </a:prstGeom>
            <a:noFill/>
            <a:ln w="9525">
              <a:noFill/>
              <a:round/>
              <a:headEnd/>
              <a:tailEnd/>
            </a:ln>
            <a:effectLst/>
          </p:spPr>
          <p:txBody>
            <a:bodyPr lIns="44127" tIns="22946" rIns="44127" bIns="22946"/>
            <a:lstStyle/>
            <a:p>
              <a:pPr algn="ctr">
                <a:spcBef>
                  <a:spcPts val="1125"/>
                </a:spcBef>
                <a:defRPr/>
              </a:pPr>
              <a:r>
                <a:rPr lang="en-US" altLang="ko-KR" sz="1200">
                  <a:solidFill>
                    <a:schemeClr val="bg1"/>
                  </a:solidFill>
                  <a:ea typeface="Batang" pitchFamily="18" charset="-127"/>
                </a:rPr>
                <a:t>SerDes</a:t>
              </a:r>
              <a:endParaRPr lang="ru-RU" b="1">
                <a:solidFill>
                  <a:schemeClr val="bg1"/>
                </a:solidFill>
                <a:effectLst>
                  <a:outerShdw blurRad="38100" dist="38100" dir="2700000" algn="tl">
                    <a:srgbClr val="FFFFFF"/>
                  </a:outerShdw>
                </a:effectLst>
                <a:ea typeface="Batang" pitchFamily="18" charset="-127"/>
              </a:endParaRPr>
            </a:p>
          </p:txBody>
        </p:sp>
        <p:sp>
          <p:nvSpPr>
            <p:cNvPr id="43" name="AutoShape 42"/>
            <p:cNvSpPr>
              <a:spLocks noChangeArrowheads="1"/>
            </p:cNvSpPr>
            <p:nvPr/>
          </p:nvSpPr>
          <p:spPr bwMode="auto">
            <a:xfrm>
              <a:off x="7218" y="12017"/>
              <a:ext cx="1044" cy="147"/>
            </a:xfrm>
            <a:prstGeom prst="rightArrow">
              <a:avLst>
                <a:gd name="adj1" fmla="val 50000"/>
                <a:gd name="adj2" fmla="val 177551"/>
              </a:avLst>
            </a:prstGeom>
            <a:solidFill>
              <a:srgbClr val="00CC99"/>
            </a:solidFill>
            <a:ln w="9360">
              <a:noFill/>
              <a:miter lim="800000"/>
              <a:headEnd/>
              <a:tailEnd/>
            </a:ln>
          </p:spPr>
          <p:txBody>
            <a:bodyPr wrap="none" anchor="ctr"/>
            <a:lstStyle/>
            <a:p>
              <a:endParaRPr lang="ru-RU" sz="1350">
                <a:solidFill>
                  <a:schemeClr val="bg1"/>
                </a:solidFill>
              </a:endParaRPr>
            </a:p>
          </p:txBody>
        </p:sp>
        <p:sp>
          <p:nvSpPr>
            <p:cNvPr id="44" name="AutoShape 43"/>
            <p:cNvSpPr>
              <a:spLocks noChangeArrowheads="1"/>
            </p:cNvSpPr>
            <p:nvPr/>
          </p:nvSpPr>
          <p:spPr bwMode="auto">
            <a:xfrm>
              <a:off x="7254" y="12174"/>
              <a:ext cx="1044" cy="147"/>
            </a:xfrm>
            <a:prstGeom prst="leftArrow">
              <a:avLst>
                <a:gd name="adj1" fmla="val 50000"/>
                <a:gd name="adj2" fmla="val 177551"/>
              </a:avLst>
            </a:prstGeom>
            <a:solidFill>
              <a:srgbClr val="00CC99"/>
            </a:solidFill>
            <a:ln w="9360">
              <a:noFill/>
              <a:miter lim="800000"/>
              <a:headEnd/>
              <a:tailEnd/>
            </a:ln>
          </p:spPr>
          <p:txBody>
            <a:bodyPr wrap="none" anchor="ctr"/>
            <a:lstStyle/>
            <a:p>
              <a:endParaRPr lang="ru-RU" sz="1350">
                <a:solidFill>
                  <a:schemeClr val="bg1"/>
                </a:solidFill>
              </a:endParaRPr>
            </a:p>
          </p:txBody>
        </p:sp>
        <p:sp>
          <p:nvSpPr>
            <p:cNvPr id="45" name="Line 44"/>
            <p:cNvSpPr>
              <a:spLocks noChangeShapeType="1"/>
            </p:cNvSpPr>
            <p:nvPr/>
          </p:nvSpPr>
          <p:spPr bwMode="auto">
            <a:xfrm>
              <a:off x="8735" y="12546"/>
              <a:ext cx="2" cy="448"/>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46" name="Line 45"/>
            <p:cNvSpPr>
              <a:spLocks noChangeShapeType="1"/>
            </p:cNvSpPr>
            <p:nvPr/>
          </p:nvSpPr>
          <p:spPr bwMode="auto">
            <a:xfrm flipV="1">
              <a:off x="9258" y="12545"/>
              <a:ext cx="2" cy="450"/>
            </a:xfrm>
            <a:prstGeom prst="line">
              <a:avLst/>
            </a:prstGeom>
            <a:noFill/>
            <a:ln w="9360">
              <a:solidFill>
                <a:srgbClr val="000000"/>
              </a:solidFill>
              <a:miter lim="800000"/>
              <a:headEnd/>
              <a:tailEnd type="triangle" w="med" len="med"/>
            </a:ln>
          </p:spPr>
          <p:txBody>
            <a:bodyPr/>
            <a:lstStyle/>
            <a:p>
              <a:endParaRPr lang="ru-RU" sz="1350">
                <a:solidFill>
                  <a:schemeClr val="bg1"/>
                </a:solidFill>
              </a:endParaRPr>
            </a:p>
          </p:txBody>
        </p:sp>
        <p:sp>
          <p:nvSpPr>
            <p:cNvPr id="47" name="Line 46"/>
            <p:cNvSpPr>
              <a:spLocks noChangeShapeType="1"/>
            </p:cNvSpPr>
            <p:nvPr/>
          </p:nvSpPr>
          <p:spPr bwMode="auto">
            <a:xfrm>
              <a:off x="2173" y="14635"/>
              <a:ext cx="820" cy="1"/>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48" name="Line 47"/>
            <p:cNvSpPr>
              <a:spLocks noChangeShapeType="1"/>
            </p:cNvSpPr>
            <p:nvPr/>
          </p:nvSpPr>
          <p:spPr bwMode="auto">
            <a:xfrm>
              <a:off x="2173" y="14783"/>
              <a:ext cx="820" cy="1"/>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49" name="Text Box 48"/>
            <p:cNvSpPr txBox="1">
              <a:spLocks noChangeArrowheads="1"/>
            </p:cNvSpPr>
            <p:nvPr/>
          </p:nvSpPr>
          <p:spPr bwMode="auto">
            <a:xfrm>
              <a:off x="4262" y="14485"/>
              <a:ext cx="1345" cy="734"/>
            </a:xfrm>
            <a:prstGeom prst="rect">
              <a:avLst/>
            </a:prstGeom>
            <a:noFill/>
            <a:ln w="9525">
              <a:noFill/>
              <a:round/>
              <a:headEnd/>
              <a:tailEnd/>
            </a:ln>
            <a:effectLst/>
          </p:spPr>
          <p:txBody>
            <a:bodyPr lIns="44127" tIns="22946" rIns="44127" bIns="22946"/>
            <a:lstStyle/>
            <a:p>
              <a:pPr algn="ctr">
                <a:spcBef>
                  <a:spcPts val="1125"/>
                </a:spcBef>
                <a:defRPr/>
              </a:pPr>
              <a:r>
                <a:rPr lang="ru-RU" altLang="ko-KR" sz="1200">
                  <a:solidFill>
                    <a:schemeClr val="bg1"/>
                  </a:solidFill>
                  <a:ea typeface="Batang" pitchFamily="18" charset="-127"/>
                </a:rPr>
                <a:t>40М</a:t>
              </a:r>
              <a:r>
                <a:rPr lang="en-US" altLang="ko-KR" sz="1200">
                  <a:solidFill>
                    <a:schemeClr val="bg1"/>
                  </a:solidFill>
                  <a:ea typeface="Batang" pitchFamily="18" charset="-127"/>
                </a:rPr>
                <a:t>B/s</a:t>
              </a:r>
              <a:endParaRPr lang="ru-RU" b="1">
                <a:solidFill>
                  <a:schemeClr val="bg1"/>
                </a:solidFill>
                <a:effectLst>
                  <a:outerShdw blurRad="38100" dist="38100" dir="2700000" algn="tl">
                    <a:srgbClr val="FFFFFF"/>
                  </a:outerShdw>
                </a:effectLst>
                <a:ea typeface="Batang" pitchFamily="18" charset="-127"/>
              </a:endParaRPr>
            </a:p>
          </p:txBody>
        </p:sp>
        <p:sp>
          <p:nvSpPr>
            <p:cNvPr id="50" name="Line 49"/>
            <p:cNvSpPr>
              <a:spLocks noChangeShapeType="1"/>
            </p:cNvSpPr>
            <p:nvPr/>
          </p:nvSpPr>
          <p:spPr bwMode="auto">
            <a:xfrm>
              <a:off x="4410" y="14559"/>
              <a:ext cx="1044" cy="1"/>
            </a:xfrm>
            <a:prstGeom prst="line">
              <a:avLst/>
            </a:prstGeom>
            <a:noFill/>
            <a:ln w="9360">
              <a:noFill/>
              <a:miter lim="800000"/>
              <a:headEnd/>
              <a:tailEnd/>
            </a:ln>
          </p:spPr>
          <p:txBody>
            <a:bodyPr/>
            <a:lstStyle/>
            <a:p>
              <a:endParaRPr lang="ru-RU" sz="1350">
                <a:solidFill>
                  <a:schemeClr val="bg1"/>
                </a:solidFill>
              </a:endParaRPr>
            </a:p>
          </p:txBody>
        </p:sp>
        <p:sp>
          <p:nvSpPr>
            <p:cNvPr id="51" name="Line 50"/>
            <p:cNvSpPr>
              <a:spLocks noChangeShapeType="1"/>
            </p:cNvSpPr>
            <p:nvPr/>
          </p:nvSpPr>
          <p:spPr bwMode="auto">
            <a:xfrm flipV="1">
              <a:off x="4857" y="14110"/>
              <a:ext cx="1" cy="450"/>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52" name="Text Box 51"/>
            <p:cNvSpPr txBox="1">
              <a:spLocks noChangeArrowheads="1"/>
            </p:cNvSpPr>
            <p:nvPr/>
          </p:nvSpPr>
          <p:spPr bwMode="auto">
            <a:xfrm>
              <a:off x="7924" y="14325"/>
              <a:ext cx="2088" cy="801"/>
            </a:xfrm>
            <a:prstGeom prst="rect">
              <a:avLst/>
            </a:prstGeom>
            <a:noFill/>
            <a:ln w="9525">
              <a:noFill/>
              <a:round/>
              <a:headEnd/>
              <a:tailEnd/>
            </a:ln>
            <a:effectLst/>
          </p:spPr>
          <p:txBody>
            <a:bodyPr lIns="44127" tIns="22946" rIns="44127" bIns="22946"/>
            <a:lstStyle/>
            <a:p>
              <a:pPr algn="ctr">
                <a:spcBef>
                  <a:spcPts val="1125"/>
                </a:spcBef>
                <a:defRPr/>
              </a:pPr>
              <a:r>
                <a:rPr lang="en-US" altLang="ko-KR" sz="1200">
                  <a:solidFill>
                    <a:schemeClr val="bg1"/>
                  </a:solidFill>
                  <a:ea typeface="Batang" pitchFamily="18" charset="-127"/>
                </a:rPr>
                <a:t>Fiber Link</a:t>
              </a:r>
              <a:endParaRPr lang="ru-RU" b="1">
                <a:solidFill>
                  <a:schemeClr val="bg1"/>
                </a:solidFill>
                <a:effectLst>
                  <a:outerShdw blurRad="38100" dist="38100" dir="2700000" algn="tl">
                    <a:srgbClr val="FFFFFF"/>
                  </a:outerShdw>
                </a:effectLst>
                <a:ea typeface="Batang" pitchFamily="18" charset="-127"/>
              </a:endParaRPr>
            </a:p>
          </p:txBody>
        </p:sp>
        <p:sp>
          <p:nvSpPr>
            <p:cNvPr id="53" name="Text Box 52"/>
            <p:cNvSpPr txBox="1">
              <a:spLocks noChangeArrowheads="1"/>
            </p:cNvSpPr>
            <p:nvPr/>
          </p:nvSpPr>
          <p:spPr bwMode="auto">
            <a:xfrm>
              <a:off x="1277" y="11276"/>
              <a:ext cx="962" cy="483"/>
            </a:xfrm>
            <a:prstGeom prst="rect">
              <a:avLst/>
            </a:prstGeom>
            <a:noFill/>
            <a:ln w="9525">
              <a:noFill/>
              <a:miter lim="800000"/>
              <a:headEnd/>
              <a:tailEnd/>
            </a:ln>
          </p:spPr>
          <p:txBody>
            <a:bodyPr lIns="60585" tIns="30293" rIns="60585" bIns="30293"/>
            <a:lstStyle/>
            <a:p>
              <a:pPr algn="ctr">
                <a:defRPr/>
              </a:pPr>
              <a:r>
                <a:rPr lang="ru-RU" altLang="ko-KR" sz="1200">
                  <a:solidFill>
                    <a:schemeClr val="bg1"/>
                  </a:solidFill>
                  <a:ea typeface="Batang" pitchFamily="18" charset="-127"/>
                </a:rPr>
                <a:t>64 </a:t>
              </a:r>
              <a:r>
                <a:rPr lang="en-US" altLang="ko-KR" sz="1200">
                  <a:solidFill>
                    <a:schemeClr val="bg1"/>
                  </a:solidFill>
                  <a:ea typeface="Batang" pitchFamily="18" charset="-127"/>
                </a:rPr>
                <a:t>d</a:t>
              </a:r>
            </a:p>
            <a:p>
              <a:pPr>
                <a:defRPr/>
              </a:pPr>
              <a:endParaRPr lang="ru-RU" b="1">
                <a:solidFill>
                  <a:schemeClr val="bg1"/>
                </a:solidFill>
                <a:effectLst>
                  <a:outerShdw blurRad="38100" dist="38100" dir="2700000" algn="tl">
                    <a:srgbClr val="FFFFFF"/>
                  </a:outerShdw>
                </a:effectLst>
                <a:ea typeface="Batang" pitchFamily="18" charset="-127"/>
              </a:endParaRPr>
            </a:p>
          </p:txBody>
        </p:sp>
        <p:sp>
          <p:nvSpPr>
            <p:cNvPr id="54" name="Rectangle 53"/>
            <p:cNvSpPr>
              <a:spLocks noChangeArrowheads="1"/>
            </p:cNvSpPr>
            <p:nvPr/>
          </p:nvSpPr>
          <p:spPr bwMode="auto">
            <a:xfrm>
              <a:off x="2227" y="11042"/>
              <a:ext cx="1268" cy="1774"/>
            </a:xfrm>
            <a:prstGeom prst="rect">
              <a:avLst/>
            </a:prstGeom>
            <a:solidFill>
              <a:srgbClr val="FF9900"/>
            </a:solidFill>
            <a:ln w="9360">
              <a:solidFill>
                <a:srgbClr val="000000"/>
              </a:solidFill>
              <a:miter lim="800000"/>
              <a:headEnd/>
              <a:tailEnd/>
            </a:ln>
          </p:spPr>
          <p:txBody>
            <a:bodyPr wrap="none" anchor="ctr"/>
            <a:lstStyle/>
            <a:p>
              <a:endParaRPr lang="ru-RU" sz="1350">
                <a:solidFill>
                  <a:schemeClr val="bg1"/>
                </a:solidFill>
              </a:endParaRPr>
            </a:p>
          </p:txBody>
        </p:sp>
        <p:sp>
          <p:nvSpPr>
            <p:cNvPr id="55" name="AutoShape 54"/>
            <p:cNvSpPr>
              <a:spLocks noChangeArrowheads="1"/>
            </p:cNvSpPr>
            <p:nvPr/>
          </p:nvSpPr>
          <p:spPr bwMode="auto">
            <a:xfrm>
              <a:off x="1751" y="11730"/>
              <a:ext cx="597" cy="374"/>
            </a:xfrm>
            <a:prstGeom prst="rightArrow">
              <a:avLst>
                <a:gd name="adj1" fmla="val 50000"/>
                <a:gd name="adj2" fmla="val 39906"/>
              </a:avLst>
            </a:prstGeom>
            <a:solidFill>
              <a:srgbClr val="00FF00"/>
            </a:solidFill>
            <a:ln w="9360">
              <a:noFill/>
              <a:miter lim="800000"/>
              <a:headEnd/>
              <a:tailEnd/>
            </a:ln>
          </p:spPr>
          <p:txBody>
            <a:bodyPr wrap="none" anchor="ctr"/>
            <a:lstStyle/>
            <a:p>
              <a:endParaRPr lang="ru-RU" sz="1350">
                <a:solidFill>
                  <a:schemeClr val="bg1"/>
                </a:solidFill>
              </a:endParaRPr>
            </a:p>
          </p:txBody>
        </p:sp>
        <p:sp>
          <p:nvSpPr>
            <p:cNvPr id="56" name="Rectangle 55"/>
            <p:cNvSpPr>
              <a:spLocks noChangeArrowheads="1"/>
            </p:cNvSpPr>
            <p:nvPr/>
          </p:nvSpPr>
          <p:spPr bwMode="auto">
            <a:xfrm>
              <a:off x="2538" y="11996"/>
              <a:ext cx="1267" cy="1567"/>
            </a:xfrm>
            <a:prstGeom prst="rect">
              <a:avLst/>
            </a:prstGeom>
            <a:solidFill>
              <a:srgbClr val="FF9900"/>
            </a:solidFill>
            <a:ln w="9360">
              <a:solidFill>
                <a:srgbClr val="000000"/>
              </a:solidFill>
              <a:miter lim="800000"/>
              <a:headEnd/>
              <a:tailEnd/>
            </a:ln>
          </p:spPr>
          <p:txBody>
            <a:bodyPr wrap="none" anchor="ctr"/>
            <a:lstStyle/>
            <a:p>
              <a:endParaRPr lang="ru-RU" sz="1350">
                <a:solidFill>
                  <a:schemeClr val="bg1"/>
                </a:solidFill>
              </a:endParaRPr>
            </a:p>
          </p:txBody>
        </p:sp>
        <p:sp>
          <p:nvSpPr>
            <p:cNvPr id="57" name="AutoShape 56"/>
            <p:cNvSpPr>
              <a:spLocks noChangeArrowheads="1"/>
            </p:cNvSpPr>
            <p:nvPr/>
          </p:nvSpPr>
          <p:spPr bwMode="auto">
            <a:xfrm>
              <a:off x="1941" y="12518"/>
              <a:ext cx="597" cy="374"/>
            </a:xfrm>
            <a:prstGeom prst="rightArrow">
              <a:avLst>
                <a:gd name="adj1" fmla="val 50000"/>
                <a:gd name="adj2" fmla="val 39906"/>
              </a:avLst>
            </a:prstGeom>
            <a:solidFill>
              <a:srgbClr val="00FF00"/>
            </a:solidFill>
            <a:ln w="9360">
              <a:noFill/>
              <a:miter lim="800000"/>
              <a:headEnd/>
              <a:tailEnd/>
            </a:ln>
          </p:spPr>
          <p:txBody>
            <a:bodyPr wrap="none" anchor="ctr"/>
            <a:lstStyle/>
            <a:p>
              <a:endParaRPr lang="ru-RU" sz="1350">
                <a:solidFill>
                  <a:schemeClr val="bg1"/>
                </a:solidFill>
              </a:endParaRPr>
            </a:p>
          </p:txBody>
        </p:sp>
        <p:sp>
          <p:nvSpPr>
            <p:cNvPr id="58" name="Text Box 57"/>
            <p:cNvSpPr txBox="1">
              <a:spLocks noChangeArrowheads="1"/>
            </p:cNvSpPr>
            <p:nvPr/>
          </p:nvSpPr>
          <p:spPr bwMode="auto">
            <a:xfrm>
              <a:off x="1270" y="12071"/>
              <a:ext cx="1119" cy="467"/>
            </a:xfrm>
            <a:prstGeom prst="rect">
              <a:avLst/>
            </a:prstGeom>
            <a:noFill/>
            <a:ln w="9525">
              <a:noFill/>
              <a:round/>
              <a:headEnd/>
              <a:tailEnd/>
            </a:ln>
            <a:effectLst/>
          </p:spPr>
          <p:txBody>
            <a:bodyPr lIns="44127" tIns="22946" rIns="44127" bIns="22946"/>
            <a:lstStyle/>
            <a:p>
              <a:pPr algn="ctr">
                <a:defRPr/>
              </a:pPr>
              <a:r>
                <a:rPr lang="ru-RU" altLang="ko-KR" sz="1200" dirty="0">
                  <a:solidFill>
                    <a:srgbClr val="3233CC"/>
                  </a:solidFill>
                  <a:ea typeface="Batang" pitchFamily="18" charset="-127"/>
                </a:rPr>
                <a:t>64 </a:t>
              </a:r>
              <a:r>
                <a:rPr lang="en-US" altLang="ko-KR" sz="1200" dirty="0">
                  <a:solidFill>
                    <a:srgbClr val="3233CC"/>
                  </a:solidFill>
                  <a:ea typeface="Batang" pitchFamily="18" charset="-127"/>
                </a:rPr>
                <a:t>d</a:t>
              </a:r>
              <a:endParaRPr lang="ru-RU" b="1" dirty="0">
                <a:solidFill>
                  <a:srgbClr val="3233CC"/>
                </a:solidFill>
                <a:effectLst>
                  <a:outerShdw blurRad="38100" dist="38100" dir="2700000" algn="tl">
                    <a:srgbClr val="FFFFFF"/>
                  </a:outerShdw>
                </a:effectLst>
                <a:ea typeface="Batang" pitchFamily="18" charset="-127"/>
              </a:endParaRPr>
            </a:p>
          </p:txBody>
        </p:sp>
        <p:sp>
          <p:nvSpPr>
            <p:cNvPr id="59" name="Rectangle 58"/>
            <p:cNvSpPr>
              <a:spLocks noChangeArrowheads="1"/>
            </p:cNvSpPr>
            <p:nvPr/>
          </p:nvSpPr>
          <p:spPr bwMode="auto">
            <a:xfrm>
              <a:off x="2761" y="12743"/>
              <a:ext cx="1268" cy="1566"/>
            </a:xfrm>
            <a:prstGeom prst="rect">
              <a:avLst/>
            </a:prstGeom>
            <a:solidFill>
              <a:srgbClr val="FF9900"/>
            </a:solidFill>
            <a:ln w="9360">
              <a:solidFill>
                <a:srgbClr val="000000"/>
              </a:solidFill>
              <a:miter lim="800000"/>
              <a:headEnd/>
              <a:tailEnd/>
            </a:ln>
          </p:spPr>
          <p:txBody>
            <a:bodyPr wrap="none" anchor="ctr"/>
            <a:lstStyle/>
            <a:p>
              <a:endParaRPr lang="ru-RU" sz="1350">
                <a:solidFill>
                  <a:schemeClr val="bg1"/>
                </a:solidFill>
              </a:endParaRPr>
            </a:p>
          </p:txBody>
        </p:sp>
        <p:sp>
          <p:nvSpPr>
            <p:cNvPr id="60" name="AutoShape 59"/>
            <p:cNvSpPr>
              <a:spLocks noChangeArrowheads="1"/>
            </p:cNvSpPr>
            <p:nvPr/>
          </p:nvSpPr>
          <p:spPr bwMode="auto">
            <a:xfrm>
              <a:off x="2165" y="13265"/>
              <a:ext cx="596" cy="373"/>
            </a:xfrm>
            <a:prstGeom prst="rightArrow">
              <a:avLst>
                <a:gd name="adj1" fmla="val 50000"/>
                <a:gd name="adj2" fmla="val 39946"/>
              </a:avLst>
            </a:prstGeom>
            <a:solidFill>
              <a:srgbClr val="00FF00"/>
            </a:solidFill>
            <a:ln w="9360">
              <a:noFill/>
              <a:miter lim="800000"/>
              <a:headEnd/>
              <a:tailEnd/>
            </a:ln>
          </p:spPr>
          <p:txBody>
            <a:bodyPr wrap="none" anchor="ctr"/>
            <a:lstStyle/>
            <a:p>
              <a:endParaRPr lang="ru-RU" sz="1350">
                <a:solidFill>
                  <a:schemeClr val="bg1"/>
                </a:solidFill>
              </a:endParaRPr>
            </a:p>
          </p:txBody>
        </p:sp>
        <p:sp>
          <p:nvSpPr>
            <p:cNvPr id="61" name="Text Box 60"/>
            <p:cNvSpPr txBox="1">
              <a:spLocks noChangeArrowheads="1"/>
            </p:cNvSpPr>
            <p:nvPr/>
          </p:nvSpPr>
          <p:spPr bwMode="auto">
            <a:xfrm>
              <a:off x="1494" y="12819"/>
              <a:ext cx="1119" cy="467"/>
            </a:xfrm>
            <a:prstGeom prst="rect">
              <a:avLst/>
            </a:prstGeom>
            <a:noFill/>
            <a:ln w="9525">
              <a:noFill/>
              <a:round/>
              <a:headEnd/>
              <a:tailEnd/>
            </a:ln>
            <a:effectLst/>
          </p:spPr>
          <p:txBody>
            <a:bodyPr lIns="44127" tIns="22946" rIns="44127" bIns="22946"/>
            <a:lstStyle/>
            <a:p>
              <a:pPr algn="ctr">
                <a:defRPr/>
              </a:pPr>
              <a:r>
                <a:rPr lang="ru-RU" altLang="ko-KR" sz="1200" dirty="0">
                  <a:solidFill>
                    <a:srgbClr val="3233CC"/>
                  </a:solidFill>
                  <a:ea typeface="Batang" pitchFamily="18" charset="-127"/>
                </a:rPr>
                <a:t>64 </a:t>
              </a:r>
              <a:r>
                <a:rPr lang="en-US" altLang="ko-KR" sz="1200" dirty="0">
                  <a:solidFill>
                    <a:srgbClr val="3233CC"/>
                  </a:solidFill>
                  <a:ea typeface="Batang" pitchFamily="18" charset="-127"/>
                </a:rPr>
                <a:t>d</a:t>
              </a:r>
              <a:endParaRPr lang="ru-RU" b="1" dirty="0">
                <a:solidFill>
                  <a:srgbClr val="3233CC"/>
                </a:solidFill>
                <a:effectLst>
                  <a:outerShdw blurRad="38100" dist="38100" dir="2700000" algn="tl">
                    <a:srgbClr val="FFFFFF"/>
                  </a:outerShdw>
                </a:effectLst>
                <a:ea typeface="Batang" pitchFamily="18" charset="-127"/>
              </a:endParaRPr>
            </a:p>
          </p:txBody>
        </p:sp>
        <p:sp>
          <p:nvSpPr>
            <p:cNvPr id="62" name="Rectangle 61"/>
            <p:cNvSpPr>
              <a:spLocks noChangeArrowheads="1"/>
            </p:cNvSpPr>
            <p:nvPr/>
          </p:nvSpPr>
          <p:spPr bwMode="auto">
            <a:xfrm>
              <a:off x="2985" y="13487"/>
              <a:ext cx="1268" cy="1567"/>
            </a:xfrm>
            <a:prstGeom prst="rect">
              <a:avLst/>
            </a:prstGeom>
            <a:solidFill>
              <a:srgbClr val="FF9900"/>
            </a:solidFill>
            <a:ln w="9398">
              <a:solidFill>
                <a:srgbClr val="000000"/>
              </a:solidFill>
              <a:miter lim="800000"/>
              <a:headEnd/>
              <a:tailEnd/>
            </a:ln>
          </p:spPr>
          <p:txBody>
            <a:bodyPr wrap="none" anchor="ctr"/>
            <a:lstStyle/>
            <a:p>
              <a:endParaRPr lang="ru-RU" sz="1350">
                <a:solidFill>
                  <a:schemeClr val="bg1"/>
                </a:solidFill>
              </a:endParaRPr>
            </a:p>
          </p:txBody>
        </p:sp>
        <p:sp>
          <p:nvSpPr>
            <p:cNvPr id="63" name="AutoShape 62"/>
            <p:cNvSpPr>
              <a:spLocks noChangeArrowheads="1"/>
            </p:cNvSpPr>
            <p:nvPr/>
          </p:nvSpPr>
          <p:spPr bwMode="auto">
            <a:xfrm>
              <a:off x="2389" y="14010"/>
              <a:ext cx="596" cy="373"/>
            </a:xfrm>
            <a:prstGeom prst="rightArrow">
              <a:avLst>
                <a:gd name="adj1" fmla="val 50000"/>
                <a:gd name="adj2" fmla="val 39946"/>
              </a:avLst>
            </a:prstGeom>
            <a:solidFill>
              <a:srgbClr val="00FF00"/>
            </a:solidFill>
            <a:ln w="9360">
              <a:noFill/>
              <a:miter lim="800000"/>
              <a:headEnd/>
              <a:tailEnd/>
            </a:ln>
          </p:spPr>
          <p:txBody>
            <a:bodyPr wrap="none" anchor="ctr"/>
            <a:lstStyle/>
            <a:p>
              <a:endParaRPr lang="ru-RU" sz="1350">
                <a:solidFill>
                  <a:schemeClr val="bg1"/>
                </a:solidFill>
              </a:endParaRPr>
            </a:p>
          </p:txBody>
        </p:sp>
        <p:sp>
          <p:nvSpPr>
            <p:cNvPr id="64" name="Text Box 63"/>
            <p:cNvSpPr txBox="1">
              <a:spLocks noChangeArrowheads="1"/>
            </p:cNvSpPr>
            <p:nvPr/>
          </p:nvSpPr>
          <p:spPr bwMode="auto">
            <a:xfrm>
              <a:off x="1716" y="13564"/>
              <a:ext cx="1120" cy="467"/>
            </a:xfrm>
            <a:prstGeom prst="rect">
              <a:avLst/>
            </a:prstGeom>
            <a:noFill/>
            <a:ln w="9525">
              <a:noFill/>
              <a:round/>
              <a:headEnd/>
              <a:tailEnd/>
            </a:ln>
            <a:effectLst/>
          </p:spPr>
          <p:txBody>
            <a:bodyPr lIns="44127" tIns="22946" rIns="44127" bIns="22946"/>
            <a:lstStyle/>
            <a:p>
              <a:pPr algn="ctr">
                <a:defRPr/>
              </a:pPr>
              <a:r>
                <a:rPr lang="ru-RU" altLang="ko-KR" sz="1200" dirty="0">
                  <a:solidFill>
                    <a:srgbClr val="3233CC"/>
                  </a:solidFill>
                  <a:ea typeface="Batang" pitchFamily="18" charset="-127"/>
                </a:rPr>
                <a:t>48 </a:t>
              </a:r>
              <a:r>
                <a:rPr lang="en-US" altLang="ko-KR" sz="1200" dirty="0">
                  <a:solidFill>
                    <a:srgbClr val="3233CC"/>
                  </a:solidFill>
                  <a:ea typeface="Batang" pitchFamily="18" charset="-127"/>
                </a:rPr>
                <a:t>d</a:t>
              </a:r>
              <a:endParaRPr lang="ru-RU" b="1" dirty="0">
                <a:solidFill>
                  <a:srgbClr val="3233CC"/>
                </a:solidFill>
                <a:effectLst>
                  <a:outerShdw blurRad="38100" dist="38100" dir="2700000" algn="tl">
                    <a:srgbClr val="FFFFFF"/>
                  </a:outerShdw>
                </a:effectLst>
                <a:ea typeface="Batang" pitchFamily="18" charset="-127"/>
              </a:endParaRPr>
            </a:p>
          </p:txBody>
        </p:sp>
        <p:sp>
          <p:nvSpPr>
            <p:cNvPr id="65" name="Rectangle 64"/>
            <p:cNvSpPr>
              <a:spLocks noChangeArrowheads="1"/>
            </p:cNvSpPr>
            <p:nvPr/>
          </p:nvSpPr>
          <p:spPr bwMode="auto">
            <a:xfrm>
              <a:off x="5420" y="11548"/>
              <a:ext cx="1790" cy="1118"/>
            </a:xfrm>
            <a:prstGeom prst="rect">
              <a:avLst/>
            </a:prstGeom>
            <a:solidFill>
              <a:srgbClr val="D60093"/>
            </a:solidFill>
            <a:ln w="9360">
              <a:noFill/>
              <a:miter lim="800000"/>
              <a:headEnd/>
              <a:tailEnd/>
            </a:ln>
          </p:spPr>
          <p:txBody>
            <a:bodyPr wrap="none" anchor="ctr"/>
            <a:lstStyle/>
            <a:p>
              <a:endParaRPr lang="ru-RU" sz="1350">
                <a:solidFill>
                  <a:schemeClr val="bg1"/>
                </a:solidFill>
              </a:endParaRPr>
            </a:p>
          </p:txBody>
        </p:sp>
        <p:sp>
          <p:nvSpPr>
            <p:cNvPr id="66" name="Text Box 65"/>
            <p:cNvSpPr txBox="1">
              <a:spLocks noChangeArrowheads="1"/>
            </p:cNvSpPr>
            <p:nvPr/>
          </p:nvSpPr>
          <p:spPr bwMode="auto">
            <a:xfrm>
              <a:off x="2232" y="11090"/>
              <a:ext cx="1270" cy="734"/>
            </a:xfrm>
            <a:prstGeom prst="rect">
              <a:avLst/>
            </a:prstGeom>
            <a:noFill/>
            <a:ln w="9525">
              <a:noFill/>
              <a:round/>
              <a:headEnd/>
              <a:tailEnd/>
            </a:ln>
            <a:effectLst/>
          </p:spPr>
          <p:txBody>
            <a:bodyPr lIns="44127" tIns="22946" rIns="44127" bIns="22946"/>
            <a:lstStyle/>
            <a:p>
              <a:pPr algn="ctr">
                <a:spcBef>
                  <a:spcPts val="1125"/>
                </a:spcBef>
                <a:defRPr/>
              </a:pPr>
              <a:r>
                <a:rPr lang="en-US" altLang="ko-KR" sz="1200" dirty="0">
                  <a:solidFill>
                    <a:schemeClr val="bg1"/>
                  </a:solidFill>
                  <a:ea typeface="Batang" pitchFamily="18" charset="-127"/>
                </a:rPr>
                <a:t>FPGA1</a:t>
              </a:r>
              <a:endParaRPr lang="ru-RU" b="1" dirty="0">
                <a:solidFill>
                  <a:schemeClr val="bg1"/>
                </a:solidFill>
                <a:effectLst>
                  <a:outerShdw blurRad="38100" dist="38100" dir="2700000" algn="tl">
                    <a:srgbClr val="FFFFFF"/>
                  </a:outerShdw>
                </a:effectLst>
                <a:ea typeface="Batang" pitchFamily="18" charset="-127"/>
              </a:endParaRPr>
            </a:p>
          </p:txBody>
        </p:sp>
        <p:sp>
          <p:nvSpPr>
            <p:cNvPr id="67" name="Text Box 66"/>
            <p:cNvSpPr txBox="1">
              <a:spLocks noChangeArrowheads="1"/>
            </p:cNvSpPr>
            <p:nvPr/>
          </p:nvSpPr>
          <p:spPr bwMode="auto">
            <a:xfrm>
              <a:off x="2450" y="12147"/>
              <a:ext cx="1270" cy="464"/>
            </a:xfrm>
            <a:prstGeom prst="rect">
              <a:avLst/>
            </a:prstGeom>
            <a:noFill/>
            <a:ln w="9525">
              <a:noFill/>
              <a:round/>
              <a:headEnd/>
              <a:tailEnd/>
            </a:ln>
            <a:effectLst/>
          </p:spPr>
          <p:txBody>
            <a:bodyPr lIns="44127" tIns="22946" rIns="44127" bIns="22946"/>
            <a:lstStyle/>
            <a:p>
              <a:pPr algn="ctr">
                <a:defRPr/>
              </a:pPr>
              <a:r>
                <a:rPr lang="en-US" altLang="ko-KR" sz="1200">
                  <a:solidFill>
                    <a:schemeClr val="bg1"/>
                  </a:solidFill>
                  <a:ea typeface="Batang" pitchFamily="18" charset="-127"/>
                </a:rPr>
                <a:t>FPGA2</a:t>
              </a:r>
              <a:endParaRPr lang="ru-RU" b="1">
                <a:solidFill>
                  <a:schemeClr val="bg1"/>
                </a:solidFill>
                <a:effectLst>
                  <a:outerShdw blurRad="38100" dist="38100" dir="2700000" algn="tl">
                    <a:srgbClr val="FFFFFF"/>
                  </a:outerShdw>
                </a:effectLst>
                <a:ea typeface="Batang" pitchFamily="18" charset="-127"/>
              </a:endParaRPr>
            </a:p>
          </p:txBody>
        </p:sp>
        <p:sp>
          <p:nvSpPr>
            <p:cNvPr id="68" name="Text Box 67"/>
            <p:cNvSpPr txBox="1">
              <a:spLocks noChangeArrowheads="1"/>
            </p:cNvSpPr>
            <p:nvPr/>
          </p:nvSpPr>
          <p:spPr bwMode="auto">
            <a:xfrm>
              <a:off x="2674" y="12889"/>
              <a:ext cx="1270" cy="469"/>
            </a:xfrm>
            <a:prstGeom prst="rect">
              <a:avLst/>
            </a:prstGeom>
            <a:noFill/>
            <a:ln w="9525">
              <a:noFill/>
              <a:round/>
              <a:headEnd/>
              <a:tailEnd/>
            </a:ln>
            <a:effectLst/>
          </p:spPr>
          <p:txBody>
            <a:bodyPr lIns="44127" tIns="22946" rIns="44127" bIns="22946"/>
            <a:lstStyle/>
            <a:p>
              <a:pPr algn="ctr">
                <a:defRPr/>
              </a:pPr>
              <a:r>
                <a:rPr lang="en-US" altLang="ko-KR" sz="1200" dirty="0">
                  <a:solidFill>
                    <a:schemeClr val="bg1"/>
                  </a:solidFill>
                  <a:ea typeface="Batang" pitchFamily="18" charset="-127"/>
                </a:rPr>
                <a:t>FPGA3</a:t>
              </a:r>
              <a:endParaRPr lang="ru-RU" b="1" dirty="0">
                <a:solidFill>
                  <a:schemeClr val="bg1"/>
                </a:solidFill>
                <a:effectLst>
                  <a:outerShdw blurRad="38100" dist="38100" dir="2700000" algn="tl">
                    <a:srgbClr val="FFFFFF"/>
                  </a:outerShdw>
                </a:effectLst>
                <a:ea typeface="Batang" pitchFamily="18" charset="-127"/>
              </a:endParaRPr>
            </a:p>
          </p:txBody>
        </p:sp>
        <p:sp>
          <p:nvSpPr>
            <p:cNvPr id="69" name="Text Box 68"/>
            <p:cNvSpPr txBox="1">
              <a:spLocks noChangeArrowheads="1"/>
            </p:cNvSpPr>
            <p:nvPr/>
          </p:nvSpPr>
          <p:spPr bwMode="auto">
            <a:xfrm>
              <a:off x="2898" y="13637"/>
              <a:ext cx="1268" cy="467"/>
            </a:xfrm>
            <a:prstGeom prst="rect">
              <a:avLst/>
            </a:prstGeom>
            <a:noFill/>
            <a:ln w="9525">
              <a:noFill/>
              <a:round/>
              <a:headEnd/>
              <a:tailEnd/>
            </a:ln>
            <a:effectLst/>
          </p:spPr>
          <p:txBody>
            <a:bodyPr lIns="44127" tIns="22946" rIns="44127" bIns="22946"/>
            <a:lstStyle/>
            <a:p>
              <a:pPr algn="ctr">
                <a:defRPr/>
              </a:pPr>
              <a:r>
                <a:rPr lang="en-US" altLang="ko-KR" sz="1200">
                  <a:solidFill>
                    <a:schemeClr val="bg1"/>
                  </a:solidFill>
                  <a:ea typeface="Batang" pitchFamily="18" charset="-127"/>
                </a:rPr>
                <a:t>FPGA4</a:t>
              </a:r>
              <a:endParaRPr lang="ru-RU" b="1">
                <a:solidFill>
                  <a:schemeClr val="bg1"/>
                </a:solidFill>
                <a:effectLst>
                  <a:outerShdw blurRad="38100" dist="38100" dir="2700000" algn="tl">
                    <a:srgbClr val="FFFFFF"/>
                  </a:outerShdw>
                </a:effectLst>
                <a:ea typeface="Batang" pitchFamily="18" charset="-127"/>
              </a:endParaRPr>
            </a:p>
          </p:txBody>
        </p:sp>
        <p:sp>
          <p:nvSpPr>
            <p:cNvPr id="70" name="Text Box 69"/>
            <p:cNvSpPr txBox="1">
              <a:spLocks noChangeArrowheads="1"/>
            </p:cNvSpPr>
            <p:nvPr/>
          </p:nvSpPr>
          <p:spPr bwMode="auto">
            <a:xfrm>
              <a:off x="5670" y="11846"/>
              <a:ext cx="1268" cy="467"/>
            </a:xfrm>
            <a:prstGeom prst="rect">
              <a:avLst/>
            </a:prstGeom>
            <a:noFill/>
            <a:ln w="9525">
              <a:noFill/>
              <a:round/>
              <a:headEnd/>
              <a:tailEnd/>
            </a:ln>
            <a:effectLst/>
          </p:spPr>
          <p:txBody>
            <a:bodyPr lIns="44127" tIns="22946" rIns="44127" bIns="22946"/>
            <a:lstStyle/>
            <a:p>
              <a:pPr algn="ctr">
                <a:defRPr/>
              </a:pPr>
              <a:r>
                <a:rPr lang="en-US" altLang="ko-KR" sz="1200" dirty="0">
                  <a:solidFill>
                    <a:schemeClr val="bg1"/>
                  </a:solidFill>
                  <a:ea typeface="Batang" pitchFamily="18" charset="-127"/>
                </a:rPr>
                <a:t>FPGA5</a:t>
              </a:r>
              <a:endParaRPr lang="ru-RU" b="1" dirty="0">
                <a:solidFill>
                  <a:schemeClr val="bg1"/>
                </a:solidFill>
                <a:effectLst>
                  <a:outerShdw blurRad="38100" dist="38100" dir="2700000" algn="tl">
                    <a:srgbClr val="FFFFFF"/>
                  </a:outerShdw>
                </a:effectLst>
                <a:ea typeface="Batang" pitchFamily="18" charset="-127"/>
              </a:endParaRPr>
            </a:p>
          </p:txBody>
        </p:sp>
        <p:sp>
          <p:nvSpPr>
            <p:cNvPr id="71" name="Line 70"/>
            <p:cNvSpPr>
              <a:spLocks noChangeShapeType="1"/>
            </p:cNvSpPr>
            <p:nvPr/>
          </p:nvSpPr>
          <p:spPr bwMode="auto">
            <a:xfrm>
              <a:off x="3805" y="12369"/>
              <a:ext cx="597" cy="1"/>
            </a:xfrm>
            <a:prstGeom prst="line">
              <a:avLst/>
            </a:prstGeom>
            <a:noFill/>
            <a:ln w="9360">
              <a:solidFill>
                <a:srgbClr val="000000"/>
              </a:solidFill>
              <a:miter lim="800000"/>
              <a:headEnd/>
              <a:tailEnd/>
            </a:ln>
          </p:spPr>
          <p:txBody>
            <a:bodyPr/>
            <a:lstStyle/>
            <a:p>
              <a:endParaRPr lang="ru-RU" sz="1350">
                <a:solidFill>
                  <a:schemeClr val="bg1"/>
                </a:solidFill>
              </a:endParaRPr>
            </a:p>
          </p:txBody>
        </p:sp>
        <p:sp>
          <p:nvSpPr>
            <p:cNvPr id="72" name="Line 71"/>
            <p:cNvSpPr>
              <a:spLocks noChangeShapeType="1"/>
            </p:cNvSpPr>
            <p:nvPr/>
          </p:nvSpPr>
          <p:spPr bwMode="auto">
            <a:xfrm flipV="1">
              <a:off x="4402" y="11994"/>
              <a:ext cx="2" cy="376"/>
            </a:xfrm>
            <a:prstGeom prst="line">
              <a:avLst/>
            </a:prstGeom>
            <a:noFill/>
            <a:ln w="9360">
              <a:solidFill>
                <a:srgbClr val="000000"/>
              </a:solidFill>
              <a:miter lim="800000"/>
              <a:headEnd/>
              <a:tailEnd/>
            </a:ln>
          </p:spPr>
          <p:txBody>
            <a:bodyPr/>
            <a:lstStyle/>
            <a:p>
              <a:endParaRPr lang="ru-RU" sz="1350">
                <a:solidFill>
                  <a:schemeClr val="bg1"/>
                </a:solidFill>
              </a:endParaRPr>
            </a:p>
          </p:txBody>
        </p:sp>
        <p:sp>
          <p:nvSpPr>
            <p:cNvPr id="73" name="Line 72"/>
            <p:cNvSpPr>
              <a:spLocks noChangeShapeType="1"/>
            </p:cNvSpPr>
            <p:nvPr/>
          </p:nvSpPr>
          <p:spPr bwMode="auto">
            <a:xfrm>
              <a:off x="4402" y="11996"/>
              <a:ext cx="970" cy="1"/>
            </a:xfrm>
            <a:prstGeom prst="line">
              <a:avLst/>
            </a:prstGeom>
            <a:noFill/>
            <a:ln w="9360">
              <a:solidFill>
                <a:srgbClr val="000000"/>
              </a:solidFill>
              <a:miter lim="800000"/>
              <a:headEnd/>
              <a:tailEnd type="triangle" w="med" len="med"/>
            </a:ln>
          </p:spPr>
          <p:txBody>
            <a:bodyPr/>
            <a:lstStyle/>
            <a:p>
              <a:endParaRPr lang="ru-RU" sz="1350">
                <a:solidFill>
                  <a:schemeClr val="bg1"/>
                </a:solidFill>
              </a:endParaRPr>
            </a:p>
          </p:txBody>
        </p:sp>
        <p:sp>
          <p:nvSpPr>
            <p:cNvPr id="74" name="Line 73"/>
            <p:cNvSpPr>
              <a:spLocks noChangeShapeType="1"/>
            </p:cNvSpPr>
            <p:nvPr/>
          </p:nvSpPr>
          <p:spPr bwMode="auto">
            <a:xfrm>
              <a:off x="4029" y="13190"/>
              <a:ext cx="672" cy="1"/>
            </a:xfrm>
            <a:prstGeom prst="line">
              <a:avLst/>
            </a:prstGeom>
            <a:noFill/>
            <a:ln w="9360">
              <a:solidFill>
                <a:srgbClr val="000000"/>
              </a:solidFill>
              <a:miter lim="800000"/>
              <a:headEnd/>
              <a:tailEnd/>
            </a:ln>
          </p:spPr>
          <p:txBody>
            <a:bodyPr/>
            <a:lstStyle/>
            <a:p>
              <a:endParaRPr lang="ru-RU" sz="1350">
                <a:solidFill>
                  <a:schemeClr val="bg1"/>
                </a:solidFill>
              </a:endParaRPr>
            </a:p>
          </p:txBody>
        </p:sp>
        <p:sp>
          <p:nvSpPr>
            <p:cNvPr id="75" name="Line 74"/>
            <p:cNvSpPr>
              <a:spLocks noChangeShapeType="1"/>
            </p:cNvSpPr>
            <p:nvPr/>
          </p:nvSpPr>
          <p:spPr bwMode="auto">
            <a:xfrm flipV="1">
              <a:off x="4701" y="12218"/>
              <a:ext cx="2" cy="973"/>
            </a:xfrm>
            <a:prstGeom prst="line">
              <a:avLst/>
            </a:prstGeom>
            <a:noFill/>
            <a:ln w="9360">
              <a:solidFill>
                <a:srgbClr val="000000"/>
              </a:solidFill>
              <a:miter lim="800000"/>
              <a:headEnd/>
              <a:tailEnd/>
            </a:ln>
          </p:spPr>
          <p:txBody>
            <a:bodyPr/>
            <a:lstStyle/>
            <a:p>
              <a:endParaRPr lang="ru-RU" sz="1350">
                <a:solidFill>
                  <a:schemeClr val="bg1"/>
                </a:solidFill>
              </a:endParaRPr>
            </a:p>
          </p:txBody>
        </p:sp>
        <p:sp>
          <p:nvSpPr>
            <p:cNvPr id="76" name="Line 75"/>
            <p:cNvSpPr>
              <a:spLocks noChangeShapeType="1"/>
            </p:cNvSpPr>
            <p:nvPr/>
          </p:nvSpPr>
          <p:spPr bwMode="auto">
            <a:xfrm>
              <a:off x="4709" y="12208"/>
              <a:ext cx="671" cy="2"/>
            </a:xfrm>
            <a:prstGeom prst="line">
              <a:avLst/>
            </a:prstGeom>
            <a:noFill/>
            <a:ln w="9360">
              <a:solidFill>
                <a:srgbClr val="000000"/>
              </a:solidFill>
              <a:miter lim="800000"/>
              <a:headEnd/>
              <a:tailEnd type="triangle" w="med" len="med"/>
            </a:ln>
          </p:spPr>
          <p:txBody>
            <a:bodyPr/>
            <a:lstStyle/>
            <a:p>
              <a:endParaRPr lang="ru-RU" sz="1350">
                <a:solidFill>
                  <a:schemeClr val="bg1"/>
                </a:solidFill>
              </a:endParaRPr>
            </a:p>
          </p:txBody>
        </p:sp>
        <p:sp>
          <p:nvSpPr>
            <p:cNvPr id="77" name="Line 76"/>
            <p:cNvSpPr>
              <a:spLocks noChangeShapeType="1"/>
            </p:cNvSpPr>
            <p:nvPr/>
          </p:nvSpPr>
          <p:spPr bwMode="auto">
            <a:xfrm>
              <a:off x="4254" y="14084"/>
              <a:ext cx="671" cy="1"/>
            </a:xfrm>
            <a:prstGeom prst="line">
              <a:avLst/>
            </a:prstGeom>
            <a:noFill/>
            <a:ln w="9360">
              <a:solidFill>
                <a:srgbClr val="000000"/>
              </a:solidFill>
              <a:miter lim="800000"/>
              <a:headEnd/>
              <a:tailEnd/>
            </a:ln>
          </p:spPr>
          <p:txBody>
            <a:bodyPr/>
            <a:lstStyle/>
            <a:p>
              <a:endParaRPr lang="ru-RU" sz="1350">
                <a:solidFill>
                  <a:schemeClr val="bg1"/>
                </a:solidFill>
              </a:endParaRPr>
            </a:p>
          </p:txBody>
        </p:sp>
        <p:sp>
          <p:nvSpPr>
            <p:cNvPr id="78" name="Line 77"/>
            <p:cNvSpPr>
              <a:spLocks noChangeShapeType="1"/>
            </p:cNvSpPr>
            <p:nvPr/>
          </p:nvSpPr>
          <p:spPr bwMode="auto">
            <a:xfrm flipV="1">
              <a:off x="4925" y="12517"/>
              <a:ext cx="1" cy="1568"/>
            </a:xfrm>
            <a:prstGeom prst="line">
              <a:avLst/>
            </a:prstGeom>
            <a:noFill/>
            <a:ln w="9360">
              <a:solidFill>
                <a:srgbClr val="000000"/>
              </a:solidFill>
              <a:miter lim="800000"/>
              <a:headEnd/>
              <a:tailEnd/>
            </a:ln>
          </p:spPr>
          <p:txBody>
            <a:bodyPr/>
            <a:lstStyle/>
            <a:p>
              <a:endParaRPr lang="ru-RU" sz="1350">
                <a:solidFill>
                  <a:schemeClr val="bg1"/>
                </a:solidFill>
              </a:endParaRPr>
            </a:p>
          </p:txBody>
        </p:sp>
        <p:sp>
          <p:nvSpPr>
            <p:cNvPr id="79" name="Line 78"/>
            <p:cNvSpPr>
              <a:spLocks noChangeShapeType="1"/>
            </p:cNvSpPr>
            <p:nvPr/>
          </p:nvSpPr>
          <p:spPr bwMode="auto">
            <a:xfrm>
              <a:off x="4925" y="12518"/>
              <a:ext cx="447" cy="2"/>
            </a:xfrm>
            <a:prstGeom prst="line">
              <a:avLst/>
            </a:prstGeom>
            <a:noFill/>
            <a:ln w="9360">
              <a:solidFill>
                <a:srgbClr val="000000"/>
              </a:solidFill>
              <a:miter lim="800000"/>
              <a:headEnd/>
              <a:tailEnd type="triangle" w="med" len="med"/>
            </a:ln>
          </p:spPr>
          <p:txBody>
            <a:bodyPr/>
            <a:lstStyle/>
            <a:p>
              <a:endParaRPr lang="ru-RU" sz="1350">
                <a:solidFill>
                  <a:schemeClr val="bg1"/>
                </a:solidFill>
              </a:endParaRPr>
            </a:p>
          </p:txBody>
        </p:sp>
        <p:sp>
          <p:nvSpPr>
            <p:cNvPr id="80" name="Line 79"/>
            <p:cNvSpPr>
              <a:spLocks noChangeShapeType="1"/>
            </p:cNvSpPr>
            <p:nvPr/>
          </p:nvSpPr>
          <p:spPr bwMode="auto">
            <a:xfrm>
              <a:off x="3495" y="11696"/>
              <a:ext cx="1877" cy="3"/>
            </a:xfrm>
            <a:prstGeom prst="line">
              <a:avLst/>
            </a:prstGeom>
            <a:noFill/>
            <a:ln w="9360">
              <a:solidFill>
                <a:srgbClr val="000000"/>
              </a:solidFill>
              <a:miter lim="800000"/>
              <a:headEnd/>
              <a:tailEnd type="triangle" w="med" len="med"/>
            </a:ln>
          </p:spPr>
          <p:txBody>
            <a:bodyPr/>
            <a:lstStyle/>
            <a:p>
              <a:endParaRPr lang="ru-RU" sz="1350">
                <a:solidFill>
                  <a:schemeClr val="bg1"/>
                </a:solidFill>
              </a:endParaRPr>
            </a:p>
          </p:txBody>
        </p:sp>
        <p:sp>
          <p:nvSpPr>
            <p:cNvPr id="81" name="Rectangle 80"/>
            <p:cNvSpPr>
              <a:spLocks noChangeArrowheads="1"/>
            </p:cNvSpPr>
            <p:nvPr/>
          </p:nvSpPr>
          <p:spPr bwMode="auto">
            <a:xfrm>
              <a:off x="5278" y="13173"/>
              <a:ext cx="2014" cy="1043"/>
            </a:xfrm>
            <a:prstGeom prst="rect">
              <a:avLst/>
            </a:prstGeom>
            <a:solidFill>
              <a:srgbClr val="CC99FF"/>
            </a:solidFill>
            <a:ln w="9360">
              <a:noFill/>
              <a:miter lim="800000"/>
              <a:headEnd/>
              <a:tailEnd/>
            </a:ln>
          </p:spPr>
          <p:txBody>
            <a:bodyPr wrap="none" anchor="ctr"/>
            <a:lstStyle/>
            <a:p>
              <a:endParaRPr lang="ru-RU" sz="1350">
                <a:solidFill>
                  <a:schemeClr val="bg1"/>
                </a:solidFill>
              </a:endParaRPr>
            </a:p>
          </p:txBody>
        </p:sp>
        <p:sp>
          <p:nvSpPr>
            <p:cNvPr id="82" name="Text Box 81"/>
            <p:cNvSpPr txBox="1">
              <a:spLocks noChangeArrowheads="1"/>
            </p:cNvSpPr>
            <p:nvPr/>
          </p:nvSpPr>
          <p:spPr bwMode="auto">
            <a:xfrm>
              <a:off x="5278" y="13173"/>
              <a:ext cx="1938" cy="734"/>
            </a:xfrm>
            <a:prstGeom prst="rect">
              <a:avLst/>
            </a:prstGeom>
            <a:noFill/>
            <a:ln w="9525">
              <a:noFill/>
              <a:round/>
              <a:headEnd/>
              <a:tailEnd/>
            </a:ln>
            <a:effectLst/>
          </p:spPr>
          <p:txBody>
            <a:bodyPr lIns="44127" tIns="22946" rIns="44127" bIns="22946"/>
            <a:lstStyle/>
            <a:p>
              <a:pPr algn="ctr">
                <a:spcBef>
                  <a:spcPts val="1125"/>
                </a:spcBef>
                <a:defRPr/>
              </a:pPr>
              <a:r>
                <a:rPr lang="en-US" altLang="ko-KR" sz="1200">
                  <a:solidFill>
                    <a:schemeClr val="bg1"/>
                  </a:solidFill>
                  <a:ea typeface="Batang" pitchFamily="18" charset="-127"/>
                </a:rPr>
                <a:t>HM (64MB)</a:t>
              </a:r>
              <a:endParaRPr lang="ru-RU" b="1">
                <a:solidFill>
                  <a:schemeClr val="bg1"/>
                </a:solidFill>
                <a:effectLst>
                  <a:outerShdw blurRad="38100" dist="38100" dir="2700000" algn="tl">
                    <a:srgbClr val="FFFFFF"/>
                  </a:outerShdw>
                </a:effectLst>
                <a:ea typeface="Batang" pitchFamily="18" charset="-127"/>
              </a:endParaRPr>
            </a:p>
          </p:txBody>
        </p:sp>
        <p:sp>
          <p:nvSpPr>
            <p:cNvPr id="83" name="Rectangle 83"/>
            <p:cNvSpPr>
              <a:spLocks noChangeArrowheads="1"/>
            </p:cNvSpPr>
            <p:nvPr/>
          </p:nvSpPr>
          <p:spPr bwMode="auto">
            <a:xfrm>
              <a:off x="8290" y="11629"/>
              <a:ext cx="1342" cy="820"/>
            </a:xfrm>
            <a:prstGeom prst="rect">
              <a:avLst/>
            </a:prstGeom>
            <a:solidFill>
              <a:srgbClr val="33CCCC"/>
            </a:solidFill>
            <a:ln w="9360">
              <a:solidFill>
                <a:srgbClr val="000000"/>
              </a:solidFill>
              <a:miter lim="800000"/>
              <a:headEnd/>
              <a:tailEnd/>
            </a:ln>
          </p:spPr>
          <p:txBody>
            <a:bodyPr wrap="none" anchor="ctr"/>
            <a:lstStyle/>
            <a:p>
              <a:endParaRPr lang="ru-RU" sz="1350">
                <a:solidFill>
                  <a:schemeClr val="bg1"/>
                </a:solidFill>
              </a:endParaRPr>
            </a:p>
          </p:txBody>
        </p:sp>
        <p:sp>
          <p:nvSpPr>
            <p:cNvPr id="84" name="Line 84"/>
            <p:cNvSpPr>
              <a:spLocks noChangeShapeType="1"/>
            </p:cNvSpPr>
            <p:nvPr/>
          </p:nvSpPr>
          <p:spPr bwMode="auto">
            <a:xfrm flipV="1">
              <a:off x="6118" y="12814"/>
              <a:ext cx="298" cy="153"/>
            </a:xfrm>
            <a:prstGeom prst="line">
              <a:avLst/>
            </a:prstGeom>
            <a:noFill/>
            <a:ln w="9360">
              <a:noFill/>
              <a:miter lim="800000"/>
              <a:headEnd/>
              <a:tailEnd/>
            </a:ln>
          </p:spPr>
          <p:txBody>
            <a:bodyPr/>
            <a:lstStyle/>
            <a:p>
              <a:endParaRPr lang="ru-RU" sz="1350">
                <a:solidFill>
                  <a:schemeClr val="bg1"/>
                </a:solidFill>
              </a:endParaRPr>
            </a:p>
          </p:txBody>
        </p:sp>
        <p:sp>
          <p:nvSpPr>
            <p:cNvPr id="85" name="Text Box 85"/>
            <p:cNvSpPr txBox="1">
              <a:spLocks noChangeArrowheads="1"/>
            </p:cNvSpPr>
            <p:nvPr/>
          </p:nvSpPr>
          <p:spPr bwMode="auto">
            <a:xfrm>
              <a:off x="5616" y="12671"/>
              <a:ext cx="681" cy="545"/>
            </a:xfrm>
            <a:prstGeom prst="rect">
              <a:avLst/>
            </a:prstGeom>
            <a:noFill/>
            <a:ln w="9525">
              <a:noFill/>
              <a:round/>
              <a:headEnd/>
              <a:tailEnd/>
            </a:ln>
            <a:effectLst/>
          </p:spPr>
          <p:txBody>
            <a:bodyPr lIns="44127" tIns="22946" rIns="44127" bIns="22946"/>
            <a:lstStyle/>
            <a:p>
              <a:pPr algn="ctr">
                <a:spcBef>
                  <a:spcPts val="1125"/>
                </a:spcBef>
                <a:defRPr/>
              </a:pPr>
              <a:r>
                <a:rPr lang="en-US" altLang="ko-KR" sz="1200" dirty="0">
                  <a:solidFill>
                    <a:srgbClr val="3233CC"/>
                  </a:solidFill>
                  <a:ea typeface="Batang" pitchFamily="18" charset="-127"/>
                </a:rPr>
                <a:t>16</a:t>
              </a:r>
              <a:endParaRPr lang="ru-RU" b="1" dirty="0">
                <a:solidFill>
                  <a:srgbClr val="3233CC"/>
                </a:solidFill>
                <a:effectLst>
                  <a:outerShdw blurRad="38100" dist="38100" dir="2700000" algn="tl">
                    <a:srgbClr val="FFFFFF"/>
                  </a:outerShdw>
                </a:effectLst>
                <a:ea typeface="Batang" pitchFamily="18" charset="-127"/>
              </a:endParaRPr>
            </a:p>
          </p:txBody>
        </p:sp>
        <p:sp>
          <p:nvSpPr>
            <p:cNvPr id="86" name="Line 86"/>
            <p:cNvSpPr>
              <a:spLocks noChangeShapeType="1"/>
            </p:cNvSpPr>
            <p:nvPr/>
          </p:nvSpPr>
          <p:spPr bwMode="auto">
            <a:xfrm flipV="1">
              <a:off x="8965" y="13975"/>
              <a:ext cx="2" cy="526"/>
            </a:xfrm>
            <a:prstGeom prst="line">
              <a:avLst/>
            </a:prstGeom>
            <a:noFill/>
            <a:ln w="9360">
              <a:solidFill>
                <a:srgbClr val="000000"/>
              </a:solidFill>
              <a:miter lim="800000"/>
              <a:headEnd/>
              <a:tailEnd type="triangle" w="med" len="med"/>
            </a:ln>
          </p:spPr>
          <p:txBody>
            <a:bodyPr/>
            <a:lstStyle/>
            <a:p>
              <a:endParaRPr lang="ru-RU" sz="1350">
                <a:solidFill>
                  <a:schemeClr val="bg1"/>
                </a:solidFill>
              </a:endParaRPr>
            </a:p>
          </p:txBody>
        </p:sp>
        <p:sp>
          <p:nvSpPr>
            <p:cNvPr id="87" name="Line 87"/>
            <p:cNvSpPr>
              <a:spLocks noChangeShapeType="1"/>
            </p:cNvSpPr>
            <p:nvPr/>
          </p:nvSpPr>
          <p:spPr bwMode="auto">
            <a:xfrm>
              <a:off x="9125" y="13975"/>
              <a:ext cx="2" cy="522"/>
            </a:xfrm>
            <a:prstGeom prst="line">
              <a:avLst/>
            </a:prstGeom>
            <a:noFill/>
            <a:ln w="9360">
              <a:solidFill>
                <a:srgbClr val="000000"/>
              </a:solidFill>
              <a:miter lim="800000"/>
              <a:headEnd/>
              <a:tailEnd type="triangle" w="med" len="med"/>
            </a:ln>
          </p:spPr>
          <p:txBody>
            <a:bodyPr/>
            <a:lstStyle/>
            <a:p>
              <a:endParaRPr lang="ru-RU" sz="1350">
                <a:solidFill>
                  <a:schemeClr val="bg1"/>
                </a:solidFill>
              </a:endParaRPr>
            </a:p>
          </p:txBody>
        </p:sp>
        <p:sp>
          <p:nvSpPr>
            <p:cNvPr id="88" name="Text Box 88"/>
            <p:cNvSpPr txBox="1">
              <a:spLocks noChangeArrowheads="1"/>
            </p:cNvSpPr>
            <p:nvPr/>
          </p:nvSpPr>
          <p:spPr bwMode="auto">
            <a:xfrm>
              <a:off x="7844" y="13069"/>
              <a:ext cx="2340" cy="899"/>
            </a:xfrm>
            <a:prstGeom prst="rect">
              <a:avLst/>
            </a:prstGeom>
            <a:solidFill>
              <a:srgbClr val="C0C0C0"/>
            </a:solidFill>
            <a:ln w="9525">
              <a:solidFill>
                <a:srgbClr val="000000"/>
              </a:solidFill>
              <a:round/>
              <a:headEnd/>
              <a:tailEnd/>
            </a:ln>
            <a:effectLst/>
          </p:spPr>
          <p:txBody>
            <a:bodyPr lIns="44127" tIns="22946" rIns="44127" bIns="22946"/>
            <a:lstStyle/>
            <a:p>
              <a:pPr algn="ctr">
                <a:spcBef>
                  <a:spcPts val="1125"/>
                </a:spcBef>
                <a:defRPr/>
              </a:pPr>
              <a:r>
                <a:rPr lang="en-US" altLang="ko-KR" sz="900" dirty="0">
                  <a:solidFill>
                    <a:schemeClr val="bg1"/>
                  </a:solidFill>
                  <a:ea typeface="Batang" pitchFamily="18" charset="-127"/>
                </a:rPr>
                <a:t>Optical Converter</a:t>
              </a:r>
              <a:endParaRPr lang="ru-RU" b="1" dirty="0">
                <a:solidFill>
                  <a:schemeClr val="bg1"/>
                </a:solidFill>
                <a:effectLst>
                  <a:outerShdw blurRad="38100" dist="38100" dir="2700000" algn="tl">
                    <a:srgbClr val="000000"/>
                  </a:outerShdw>
                </a:effectLst>
                <a:ea typeface="Batang" pitchFamily="18" charset="-127"/>
              </a:endParaRPr>
            </a:p>
          </p:txBody>
        </p:sp>
        <p:sp>
          <p:nvSpPr>
            <p:cNvPr id="89" name="Text Box 89"/>
            <p:cNvSpPr txBox="1">
              <a:spLocks noChangeArrowheads="1"/>
            </p:cNvSpPr>
            <p:nvPr/>
          </p:nvSpPr>
          <p:spPr bwMode="auto">
            <a:xfrm>
              <a:off x="8290" y="11571"/>
              <a:ext cx="1261" cy="734"/>
            </a:xfrm>
            <a:prstGeom prst="rect">
              <a:avLst/>
            </a:prstGeom>
            <a:noFill/>
            <a:ln w="9525">
              <a:noFill/>
              <a:round/>
              <a:headEnd/>
              <a:tailEnd/>
            </a:ln>
            <a:effectLst/>
          </p:spPr>
          <p:txBody>
            <a:bodyPr lIns="44127" tIns="22946" rIns="44127" bIns="22946"/>
            <a:lstStyle/>
            <a:p>
              <a:pPr algn="ctr">
                <a:spcBef>
                  <a:spcPts val="1125"/>
                </a:spcBef>
                <a:defRPr/>
              </a:pPr>
              <a:r>
                <a:rPr lang="en-US" altLang="ko-KR" sz="1200">
                  <a:solidFill>
                    <a:schemeClr val="bg1"/>
                  </a:solidFill>
                  <a:ea typeface="Batang" pitchFamily="18" charset="-127"/>
                </a:rPr>
                <a:t>SerDes</a:t>
              </a:r>
              <a:endParaRPr lang="ru-RU" b="1">
                <a:solidFill>
                  <a:schemeClr val="bg1"/>
                </a:solidFill>
                <a:effectLst>
                  <a:outerShdw blurRad="38100" dist="38100" dir="2700000" algn="tl">
                    <a:srgbClr val="FFFFFF"/>
                  </a:outerShdw>
                </a:effectLst>
                <a:ea typeface="Batang" pitchFamily="18" charset="-127"/>
              </a:endParaRPr>
            </a:p>
          </p:txBody>
        </p:sp>
        <p:sp>
          <p:nvSpPr>
            <p:cNvPr id="90" name="Line 92"/>
            <p:cNvSpPr>
              <a:spLocks noChangeShapeType="1"/>
            </p:cNvSpPr>
            <p:nvPr/>
          </p:nvSpPr>
          <p:spPr bwMode="auto">
            <a:xfrm>
              <a:off x="8727" y="12518"/>
              <a:ext cx="2" cy="448"/>
            </a:xfrm>
            <a:prstGeom prst="line">
              <a:avLst/>
            </a:prstGeom>
            <a:noFill/>
            <a:ln w="9360">
              <a:solidFill>
                <a:srgbClr val="000000"/>
              </a:solidFill>
              <a:miter lim="800000"/>
              <a:headEnd/>
              <a:tailEnd type="triangle" w="med" len="med"/>
            </a:ln>
          </p:spPr>
          <p:txBody>
            <a:bodyPr/>
            <a:lstStyle/>
            <a:p>
              <a:endParaRPr lang="ru-RU" sz="1350">
                <a:solidFill>
                  <a:schemeClr val="bg1"/>
                </a:solidFill>
              </a:endParaRPr>
            </a:p>
          </p:txBody>
        </p:sp>
        <p:sp>
          <p:nvSpPr>
            <p:cNvPr id="91" name="Line 93"/>
            <p:cNvSpPr>
              <a:spLocks noChangeShapeType="1"/>
            </p:cNvSpPr>
            <p:nvPr/>
          </p:nvSpPr>
          <p:spPr bwMode="auto">
            <a:xfrm flipV="1">
              <a:off x="9250" y="12517"/>
              <a:ext cx="2" cy="450"/>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92" name="Line 94"/>
            <p:cNvSpPr>
              <a:spLocks noChangeShapeType="1"/>
            </p:cNvSpPr>
            <p:nvPr/>
          </p:nvSpPr>
          <p:spPr bwMode="auto">
            <a:xfrm>
              <a:off x="2165" y="14607"/>
              <a:ext cx="820" cy="1"/>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93" name="Line 95"/>
            <p:cNvSpPr>
              <a:spLocks noChangeShapeType="1"/>
            </p:cNvSpPr>
            <p:nvPr/>
          </p:nvSpPr>
          <p:spPr bwMode="auto">
            <a:xfrm>
              <a:off x="2165" y="14755"/>
              <a:ext cx="820" cy="1"/>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94" name="Text Box 96"/>
            <p:cNvSpPr txBox="1">
              <a:spLocks noChangeArrowheads="1"/>
            </p:cNvSpPr>
            <p:nvPr/>
          </p:nvSpPr>
          <p:spPr bwMode="auto">
            <a:xfrm>
              <a:off x="4254" y="14457"/>
              <a:ext cx="1345" cy="734"/>
            </a:xfrm>
            <a:prstGeom prst="rect">
              <a:avLst/>
            </a:prstGeom>
            <a:noFill/>
            <a:ln w="9525">
              <a:noFill/>
              <a:round/>
              <a:headEnd/>
              <a:tailEnd/>
            </a:ln>
            <a:effectLst/>
          </p:spPr>
          <p:txBody>
            <a:bodyPr lIns="44127" tIns="22946" rIns="44127" bIns="22946"/>
            <a:lstStyle/>
            <a:p>
              <a:pPr algn="ctr">
                <a:spcBef>
                  <a:spcPts val="1125"/>
                </a:spcBef>
                <a:defRPr/>
              </a:pPr>
              <a:r>
                <a:rPr lang="ru-RU" altLang="ko-KR" sz="1200" dirty="0">
                  <a:solidFill>
                    <a:srgbClr val="3233CC"/>
                  </a:solidFill>
                  <a:ea typeface="Batang" pitchFamily="18" charset="-127"/>
                </a:rPr>
                <a:t>40М</a:t>
              </a:r>
              <a:r>
                <a:rPr lang="en-US" altLang="ko-KR" sz="1200" dirty="0">
                  <a:solidFill>
                    <a:srgbClr val="3233CC"/>
                  </a:solidFill>
                  <a:ea typeface="Batang" pitchFamily="18" charset="-127"/>
                </a:rPr>
                <a:t>B/s</a:t>
              </a:r>
              <a:endParaRPr lang="ru-RU" b="1" dirty="0">
                <a:solidFill>
                  <a:srgbClr val="3233CC"/>
                </a:solidFill>
                <a:effectLst>
                  <a:outerShdw blurRad="38100" dist="38100" dir="2700000" algn="tl">
                    <a:srgbClr val="FFFFFF"/>
                  </a:outerShdw>
                </a:effectLst>
                <a:ea typeface="Batang" pitchFamily="18" charset="-127"/>
              </a:endParaRPr>
            </a:p>
          </p:txBody>
        </p:sp>
        <p:sp>
          <p:nvSpPr>
            <p:cNvPr id="95" name="Line 97"/>
            <p:cNvSpPr>
              <a:spLocks noChangeShapeType="1"/>
            </p:cNvSpPr>
            <p:nvPr/>
          </p:nvSpPr>
          <p:spPr bwMode="auto">
            <a:xfrm>
              <a:off x="4402" y="14531"/>
              <a:ext cx="1044" cy="1"/>
            </a:xfrm>
            <a:prstGeom prst="line">
              <a:avLst/>
            </a:prstGeom>
            <a:noFill/>
            <a:ln w="9360">
              <a:solidFill>
                <a:srgbClr val="000000"/>
              </a:solidFill>
              <a:miter lim="800000"/>
              <a:headEnd/>
              <a:tailEnd/>
            </a:ln>
          </p:spPr>
          <p:txBody>
            <a:bodyPr/>
            <a:lstStyle/>
            <a:p>
              <a:endParaRPr lang="ru-RU" sz="1350">
                <a:solidFill>
                  <a:schemeClr val="bg1"/>
                </a:solidFill>
              </a:endParaRPr>
            </a:p>
          </p:txBody>
        </p:sp>
        <p:sp>
          <p:nvSpPr>
            <p:cNvPr id="96" name="Line 98"/>
            <p:cNvSpPr>
              <a:spLocks noChangeShapeType="1"/>
            </p:cNvSpPr>
            <p:nvPr/>
          </p:nvSpPr>
          <p:spPr bwMode="auto">
            <a:xfrm flipV="1">
              <a:off x="4849" y="14082"/>
              <a:ext cx="1" cy="450"/>
            </a:xfrm>
            <a:prstGeom prst="line">
              <a:avLst/>
            </a:prstGeom>
            <a:noFill/>
            <a:ln w="9360">
              <a:solidFill>
                <a:srgbClr val="000000"/>
              </a:solidFill>
              <a:miter lim="800000"/>
              <a:headEnd/>
              <a:tailEnd type="triangle" w="med" len="med"/>
            </a:ln>
          </p:spPr>
          <p:txBody>
            <a:bodyPr/>
            <a:lstStyle/>
            <a:p>
              <a:endParaRPr lang="ru-RU" sz="1350">
                <a:solidFill>
                  <a:schemeClr val="bg1"/>
                </a:solidFill>
              </a:endParaRPr>
            </a:p>
          </p:txBody>
        </p:sp>
        <p:sp>
          <p:nvSpPr>
            <p:cNvPr id="97" name="Text Box 99"/>
            <p:cNvSpPr txBox="1">
              <a:spLocks noChangeArrowheads="1"/>
            </p:cNvSpPr>
            <p:nvPr/>
          </p:nvSpPr>
          <p:spPr bwMode="auto">
            <a:xfrm>
              <a:off x="7916" y="14297"/>
              <a:ext cx="2086" cy="801"/>
            </a:xfrm>
            <a:prstGeom prst="rect">
              <a:avLst/>
            </a:prstGeom>
            <a:noFill/>
            <a:ln w="9525">
              <a:noFill/>
              <a:round/>
              <a:headEnd/>
              <a:tailEnd/>
            </a:ln>
            <a:effectLst/>
          </p:spPr>
          <p:txBody>
            <a:bodyPr lIns="44127" tIns="22946" rIns="44127" bIns="22946"/>
            <a:lstStyle/>
            <a:p>
              <a:pPr algn="ctr">
                <a:spcBef>
                  <a:spcPts val="1125"/>
                </a:spcBef>
                <a:defRPr/>
              </a:pPr>
              <a:r>
                <a:rPr lang="en-US" altLang="ko-KR" sz="1200" dirty="0">
                  <a:solidFill>
                    <a:srgbClr val="3233CC"/>
                  </a:solidFill>
                  <a:ea typeface="Batang" pitchFamily="18" charset="-127"/>
                </a:rPr>
                <a:t>Fiber Link</a:t>
              </a:r>
              <a:endParaRPr lang="ru-RU" b="1" dirty="0">
                <a:solidFill>
                  <a:srgbClr val="3233CC"/>
                </a:solidFill>
                <a:effectLst>
                  <a:outerShdw blurRad="38100" dist="38100" dir="2700000" algn="tl">
                    <a:srgbClr val="FFFFFF"/>
                  </a:outerShdw>
                </a:effectLst>
                <a:ea typeface="Batang" pitchFamily="18" charset="-127"/>
              </a:endParaRPr>
            </a:p>
          </p:txBody>
        </p:sp>
        <p:sp>
          <p:nvSpPr>
            <p:cNvPr id="98" name="Text Box 100"/>
            <p:cNvSpPr txBox="1">
              <a:spLocks noChangeArrowheads="1"/>
            </p:cNvSpPr>
            <p:nvPr/>
          </p:nvSpPr>
          <p:spPr bwMode="auto">
            <a:xfrm>
              <a:off x="1270" y="11248"/>
              <a:ext cx="962" cy="483"/>
            </a:xfrm>
            <a:prstGeom prst="rect">
              <a:avLst/>
            </a:prstGeom>
            <a:noFill/>
            <a:ln w="9525">
              <a:noFill/>
              <a:miter lim="800000"/>
              <a:headEnd/>
              <a:tailEnd/>
            </a:ln>
          </p:spPr>
          <p:txBody>
            <a:bodyPr lIns="60585" tIns="30293" rIns="60585" bIns="30293"/>
            <a:lstStyle/>
            <a:p>
              <a:pPr algn="ctr">
                <a:defRPr/>
              </a:pPr>
              <a:r>
                <a:rPr lang="ru-RU" altLang="ko-KR" sz="1200" dirty="0">
                  <a:solidFill>
                    <a:srgbClr val="3233CC"/>
                  </a:solidFill>
                  <a:ea typeface="Batang" pitchFamily="18" charset="-127"/>
                </a:rPr>
                <a:t>64 </a:t>
              </a:r>
              <a:r>
                <a:rPr lang="en-US" altLang="ko-KR" sz="1200" dirty="0">
                  <a:solidFill>
                    <a:srgbClr val="3233CC"/>
                  </a:solidFill>
                  <a:ea typeface="Batang" pitchFamily="18" charset="-127"/>
                </a:rPr>
                <a:t>d</a:t>
              </a:r>
            </a:p>
            <a:p>
              <a:pPr>
                <a:defRPr/>
              </a:pPr>
              <a:endParaRPr lang="ru-RU" b="1" dirty="0">
                <a:solidFill>
                  <a:schemeClr val="bg1"/>
                </a:solidFill>
                <a:effectLst>
                  <a:outerShdw blurRad="38100" dist="38100" dir="2700000" algn="tl">
                    <a:srgbClr val="FFFFFF"/>
                  </a:outerShdw>
                </a:effectLst>
                <a:ea typeface="Batang" pitchFamily="18" charset="-127"/>
              </a:endParaRPr>
            </a:p>
          </p:txBody>
        </p:sp>
      </p:grpSp>
      <p:grpSp>
        <p:nvGrpSpPr>
          <p:cNvPr id="99" name="Group 5"/>
          <p:cNvGrpSpPr>
            <a:grpSpLocks noChangeAspect="1"/>
          </p:cNvGrpSpPr>
          <p:nvPr/>
        </p:nvGrpSpPr>
        <p:grpSpPr bwMode="auto">
          <a:xfrm>
            <a:off x="87459" y="996493"/>
            <a:ext cx="4506158" cy="2475136"/>
            <a:chOff x="2682" y="526"/>
            <a:chExt cx="7200" cy="4877"/>
          </a:xfrm>
          <a:solidFill>
            <a:schemeClr val="accent1"/>
          </a:solidFill>
        </p:grpSpPr>
        <p:sp>
          <p:nvSpPr>
            <p:cNvPr id="100" name="AutoShape 6"/>
            <p:cNvSpPr>
              <a:spLocks noChangeAspect="1" noChangeArrowheads="1"/>
            </p:cNvSpPr>
            <p:nvPr/>
          </p:nvSpPr>
          <p:spPr bwMode="auto">
            <a:xfrm>
              <a:off x="2682" y="526"/>
              <a:ext cx="7200" cy="4877"/>
            </a:xfrm>
            <a:prstGeom prst="rect">
              <a:avLst/>
            </a:prstGeom>
            <a:noFill/>
            <a:ln w="9525">
              <a:noFill/>
              <a:miter lim="800000"/>
              <a:headEnd/>
              <a:tailEnd/>
            </a:ln>
          </p:spPr>
          <p:txBody>
            <a:bodyPr/>
            <a:lstStyle/>
            <a:p>
              <a:endParaRPr lang="ru-RU" sz="1350"/>
            </a:p>
          </p:txBody>
        </p:sp>
        <p:sp>
          <p:nvSpPr>
            <p:cNvPr id="101" name="Text Box 7"/>
            <p:cNvSpPr txBox="1">
              <a:spLocks noChangeArrowheads="1"/>
            </p:cNvSpPr>
            <p:nvPr/>
          </p:nvSpPr>
          <p:spPr bwMode="auto">
            <a:xfrm>
              <a:off x="3106" y="2895"/>
              <a:ext cx="705" cy="279"/>
            </a:xfrm>
            <a:prstGeom prst="rect">
              <a:avLst/>
            </a:prstGeom>
            <a:noFill/>
            <a:ln w="9525">
              <a:noFill/>
              <a:miter lim="800000"/>
              <a:headEnd/>
              <a:tailEnd/>
            </a:ln>
          </p:spPr>
          <p:txBody>
            <a:bodyPr/>
            <a:lstStyle/>
            <a:p>
              <a:pPr algn="ctr"/>
              <a:r>
                <a:rPr lang="ru-RU" sz="600" b="1">
                  <a:solidFill>
                    <a:srgbClr val="3233CC"/>
                  </a:solidFill>
                </a:rPr>
                <a:t>Gate</a:t>
              </a:r>
              <a:endParaRPr lang="ru-RU" sz="1350">
                <a:solidFill>
                  <a:srgbClr val="3233CC"/>
                </a:solidFill>
              </a:endParaRPr>
            </a:p>
          </p:txBody>
        </p:sp>
        <p:sp>
          <p:nvSpPr>
            <p:cNvPr id="102" name="Text Box 8"/>
            <p:cNvSpPr txBox="1">
              <a:spLocks noChangeArrowheads="1"/>
            </p:cNvSpPr>
            <p:nvPr/>
          </p:nvSpPr>
          <p:spPr bwMode="auto">
            <a:xfrm>
              <a:off x="3106" y="2616"/>
              <a:ext cx="705" cy="279"/>
            </a:xfrm>
            <a:prstGeom prst="rect">
              <a:avLst/>
            </a:prstGeom>
            <a:noFill/>
            <a:ln w="9525">
              <a:noFill/>
              <a:miter lim="800000"/>
              <a:headEnd/>
              <a:tailEnd/>
            </a:ln>
          </p:spPr>
          <p:txBody>
            <a:bodyPr/>
            <a:lstStyle/>
            <a:p>
              <a:pPr algn="ctr"/>
              <a:r>
                <a:rPr lang="ru-RU" sz="600" b="1">
                  <a:solidFill>
                    <a:srgbClr val="3233CC"/>
                  </a:solidFill>
                </a:rPr>
                <a:t>TOF</a:t>
              </a:r>
              <a:endParaRPr lang="ru-RU" sz="1350">
                <a:solidFill>
                  <a:srgbClr val="3233CC"/>
                </a:solidFill>
              </a:endParaRPr>
            </a:p>
          </p:txBody>
        </p:sp>
        <p:sp>
          <p:nvSpPr>
            <p:cNvPr id="103" name="Text Box 9"/>
            <p:cNvSpPr txBox="1">
              <a:spLocks noChangeArrowheads="1"/>
            </p:cNvSpPr>
            <p:nvPr/>
          </p:nvSpPr>
          <p:spPr bwMode="auto">
            <a:xfrm>
              <a:off x="2682" y="1223"/>
              <a:ext cx="643" cy="1393"/>
            </a:xfrm>
            <a:prstGeom prst="rect">
              <a:avLst/>
            </a:prstGeom>
            <a:noFill/>
            <a:ln w="9525">
              <a:noFill/>
              <a:miter lim="800000"/>
              <a:headEnd/>
              <a:tailEnd/>
            </a:ln>
          </p:spPr>
          <p:txBody>
            <a:bodyPr/>
            <a:lstStyle/>
            <a:p>
              <a:pPr algn="ctr"/>
              <a:r>
                <a:rPr lang="ru-RU" sz="600" b="1" dirty="0" err="1">
                  <a:solidFill>
                    <a:srgbClr val="3233CC"/>
                  </a:solidFill>
                </a:rPr>
                <a:t>From</a:t>
              </a:r>
              <a:r>
                <a:rPr lang="ru-RU" sz="600" b="1" dirty="0">
                  <a:solidFill>
                    <a:srgbClr val="3233CC"/>
                  </a:solidFill>
                </a:rPr>
                <a:t> MWPC</a:t>
              </a:r>
              <a:endParaRPr lang="ru-RU" sz="1350" dirty="0">
                <a:solidFill>
                  <a:srgbClr val="3233CC"/>
                </a:solidFill>
              </a:endParaRPr>
            </a:p>
          </p:txBody>
        </p:sp>
        <p:sp>
          <p:nvSpPr>
            <p:cNvPr id="104" name="Text Box 10"/>
            <p:cNvSpPr txBox="1">
              <a:spLocks noChangeArrowheads="1"/>
            </p:cNvSpPr>
            <p:nvPr/>
          </p:nvSpPr>
          <p:spPr bwMode="auto">
            <a:xfrm>
              <a:off x="6494" y="4846"/>
              <a:ext cx="1553" cy="278"/>
            </a:xfrm>
            <a:prstGeom prst="rect">
              <a:avLst/>
            </a:prstGeom>
            <a:noFill/>
            <a:ln w="9525">
              <a:noFill/>
              <a:miter lim="800000"/>
              <a:headEnd/>
              <a:tailEnd/>
            </a:ln>
          </p:spPr>
          <p:txBody>
            <a:bodyPr/>
            <a:lstStyle/>
            <a:p>
              <a:pPr algn="ctr"/>
              <a:r>
                <a:rPr lang="ru-RU" sz="600" b="1">
                  <a:solidFill>
                    <a:srgbClr val="3233CC"/>
                  </a:solidFill>
                </a:rPr>
                <a:t>Daughter Board</a:t>
              </a:r>
              <a:endParaRPr lang="ru-RU" sz="1350">
                <a:solidFill>
                  <a:srgbClr val="3233CC"/>
                </a:solidFill>
              </a:endParaRPr>
            </a:p>
          </p:txBody>
        </p:sp>
        <p:sp>
          <p:nvSpPr>
            <p:cNvPr id="105" name="Rectangle 11"/>
            <p:cNvSpPr>
              <a:spLocks noChangeArrowheads="1"/>
            </p:cNvSpPr>
            <p:nvPr/>
          </p:nvSpPr>
          <p:spPr bwMode="auto">
            <a:xfrm>
              <a:off x="6494" y="2895"/>
              <a:ext cx="1553" cy="1951"/>
            </a:xfrm>
            <a:prstGeom prst="rect">
              <a:avLst/>
            </a:prstGeom>
            <a:noFill/>
            <a:ln w="9525">
              <a:solidFill>
                <a:srgbClr val="000000"/>
              </a:solidFill>
              <a:prstDash val="dash"/>
              <a:miter lim="800000"/>
              <a:headEnd/>
              <a:tailEnd/>
            </a:ln>
          </p:spPr>
          <p:txBody>
            <a:bodyPr/>
            <a:lstStyle/>
            <a:p>
              <a:endParaRPr lang="ru-RU" sz="1350"/>
            </a:p>
          </p:txBody>
        </p:sp>
        <p:sp>
          <p:nvSpPr>
            <p:cNvPr id="106" name="Text Box 12"/>
            <p:cNvSpPr txBox="1">
              <a:spLocks noChangeArrowheads="1"/>
            </p:cNvSpPr>
            <p:nvPr/>
          </p:nvSpPr>
          <p:spPr bwMode="auto">
            <a:xfrm>
              <a:off x="6070" y="1223"/>
              <a:ext cx="566" cy="278"/>
            </a:xfrm>
            <a:prstGeom prst="rect">
              <a:avLst/>
            </a:prstGeom>
            <a:noFill/>
            <a:ln w="9525">
              <a:noFill/>
              <a:miter lim="800000"/>
              <a:headEnd/>
              <a:tailEnd/>
            </a:ln>
          </p:spPr>
          <p:txBody>
            <a:bodyPr/>
            <a:lstStyle/>
            <a:p>
              <a:pPr algn="ctr"/>
              <a:r>
                <a:rPr lang="ru-RU" sz="600" b="1">
                  <a:solidFill>
                    <a:srgbClr val="3233CC"/>
                  </a:solidFill>
                </a:rPr>
                <a:t>Data</a:t>
              </a:r>
              <a:endParaRPr lang="ru-RU" sz="1350">
                <a:solidFill>
                  <a:srgbClr val="3233CC"/>
                </a:solidFill>
              </a:endParaRPr>
            </a:p>
          </p:txBody>
        </p:sp>
        <p:sp>
          <p:nvSpPr>
            <p:cNvPr id="107" name="Text Box 13"/>
            <p:cNvSpPr txBox="1">
              <a:spLocks noChangeArrowheads="1"/>
            </p:cNvSpPr>
            <p:nvPr/>
          </p:nvSpPr>
          <p:spPr bwMode="auto">
            <a:xfrm>
              <a:off x="6071" y="1782"/>
              <a:ext cx="564" cy="278"/>
            </a:xfrm>
            <a:prstGeom prst="rect">
              <a:avLst/>
            </a:prstGeom>
            <a:noFill/>
            <a:ln w="9525">
              <a:noFill/>
              <a:miter lim="800000"/>
              <a:headEnd/>
              <a:tailEnd/>
            </a:ln>
          </p:spPr>
          <p:txBody>
            <a:bodyPr/>
            <a:lstStyle/>
            <a:p>
              <a:pPr algn="ctr"/>
              <a:r>
                <a:rPr lang="ru-RU" sz="600" b="1">
                  <a:solidFill>
                    <a:srgbClr val="3233CC"/>
                  </a:solidFill>
                </a:rPr>
                <a:t>WR</a:t>
              </a:r>
              <a:endParaRPr lang="ru-RU" sz="1350">
                <a:solidFill>
                  <a:srgbClr val="3233CC"/>
                </a:solidFill>
              </a:endParaRPr>
            </a:p>
          </p:txBody>
        </p:sp>
        <p:sp>
          <p:nvSpPr>
            <p:cNvPr id="108" name="Text Box 14"/>
            <p:cNvSpPr txBox="1">
              <a:spLocks noChangeArrowheads="1"/>
            </p:cNvSpPr>
            <p:nvPr/>
          </p:nvSpPr>
          <p:spPr bwMode="auto">
            <a:xfrm>
              <a:off x="6071" y="2200"/>
              <a:ext cx="562" cy="278"/>
            </a:xfrm>
            <a:prstGeom prst="rect">
              <a:avLst/>
            </a:prstGeom>
            <a:noFill/>
            <a:ln w="9525">
              <a:noFill/>
              <a:miter lim="800000"/>
              <a:headEnd/>
              <a:tailEnd/>
            </a:ln>
          </p:spPr>
          <p:txBody>
            <a:bodyPr/>
            <a:lstStyle/>
            <a:p>
              <a:pPr algn="ctr"/>
              <a:r>
                <a:rPr lang="ru-RU" sz="600" b="1">
                  <a:solidFill>
                    <a:srgbClr val="3233CC"/>
                  </a:solidFill>
                </a:rPr>
                <a:t>RD</a:t>
              </a:r>
              <a:endParaRPr lang="ru-RU" sz="1350">
                <a:solidFill>
                  <a:srgbClr val="3233CC"/>
                </a:solidFill>
              </a:endParaRPr>
            </a:p>
          </p:txBody>
        </p:sp>
        <p:sp>
          <p:nvSpPr>
            <p:cNvPr id="109" name="Text Box 15"/>
            <p:cNvSpPr txBox="1">
              <a:spLocks noChangeArrowheads="1"/>
            </p:cNvSpPr>
            <p:nvPr/>
          </p:nvSpPr>
          <p:spPr bwMode="auto">
            <a:xfrm>
              <a:off x="4235" y="1224"/>
              <a:ext cx="423" cy="1950"/>
            </a:xfrm>
            <a:prstGeom prst="rect">
              <a:avLst/>
            </a:prstGeom>
            <a:noFill/>
            <a:ln w="9525">
              <a:solidFill>
                <a:srgbClr val="000000"/>
              </a:solidFill>
              <a:miter lim="800000"/>
              <a:headEnd/>
              <a:tailEnd/>
            </a:ln>
          </p:spPr>
          <p:txBody>
            <a:bodyPr/>
            <a:lstStyle/>
            <a:p>
              <a:pPr algn="ctr"/>
              <a:r>
                <a:rPr lang="ru-RU" sz="750" b="1" dirty="0">
                  <a:solidFill>
                    <a:srgbClr val="3233CC"/>
                  </a:solidFill>
                </a:rPr>
                <a:t>NIM-TTL</a:t>
              </a:r>
              <a:endParaRPr lang="ru-RU" sz="1350" dirty="0">
                <a:solidFill>
                  <a:srgbClr val="3233CC"/>
                </a:solidFill>
              </a:endParaRPr>
            </a:p>
          </p:txBody>
        </p:sp>
        <p:sp>
          <p:nvSpPr>
            <p:cNvPr id="110" name="Text Box 16"/>
            <p:cNvSpPr txBox="1">
              <a:spLocks noChangeArrowheads="1"/>
            </p:cNvSpPr>
            <p:nvPr/>
          </p:nvSpPr>
          <p:spPr bwMode="auto">
            <a:xfrm>
              <a:off x="5084" y="1362"/>
              <a:ext cx="989" cy="977"/>
            </a:xfrm>
            <a:prstGeom prst="rect">
              <a:avLst/>
            </a:prstGeom>
            <a:noFill/>
            <a:ln w="9525">
              <a:solidFill>
                <a:srgbClr val="000000"/>
              </a:solidFill>
              <a:miter lim="800000"/>
              <a:headEnd/>
              <a:tailEnd/>
            </a:ln>
          </p:spPr>
          <p:txBody>
            <a:bodyPr/>
            <a:lstStyle/>
            <a:p>
              <a:pPr algn="ctr"/>
              <a:endParaRPr lang="ru-RU" sz="750" b="1">
                <a:solidFill>
                  <a:srgbClr val="3233CC"/>
                </a:solidFill>
              </a:endParaRPr>
            </a:p>
            <a:p>
              <a:pPr algn="ctr"/>
              <a:r>
                <a:rPr lang="ru-RU" sz="750" b="1">
                  <a:solidFill>
                    <a:srgbClr val="3233CC"/>
                  </a:solidFill>
                </a:rPr>
                <a:t>TDC-GPX</a:t>
              </a:r>
              <a:endParaRPr lang="ru-RU" sz="1350">
                <a:solidFill>
                  <a:srgbClr val="3233CC"/>
                </a:solidFill>
              </a:endParaRPr>
            </a:p>
          </p:txBody>
        </p:sp>
        <p:sp>
          <p:nvSpPr>
            <p:cNvPr id="111" name="Text Box 17"/>
            <p:cNvSpPr txBox="1">
              <a:spLocks noChangeArrowheads="1"/>
            </p:cNvSpPr>
            <p:nvPr/>
          </p:nvSpPr>
          <p:spPr bwMode="auto">
            <a:xfrm>
              <a:off x="3106" y="1224"/>
              <a:ext cx="706" cy="280"/>
            </a:xfrm>
            <a:prstGeom prst="rect">
              <a:avLst/>
            </a:prstGeom>
            <a:noFill/>
            <a:ln w="9525">
              <a:noFill/>
              <a:miter lim="800000"/>
              <a:headEnd/>
              <a:tailEnd/>
            </a:ln>
          </p:spPr>
          <p:txBody>
            <a:bodyPr/>
            <a:lstStyle/>
            <a:p>
              <a:pPr algn="ctr"/>
              <a:r>
                <a:rPr lang="ru-RU" sz="600" b="1" dirty="0" err="1">
                  <a:solidFill>
                    <a:srgbClr val="3233CC"/>
                  </a:solidFill>
                </a:rPr>
                <a:t>Anode</a:t>
              </a:r>
              <a:endParaRPr lang="ru-RU" sz="1350" dirty="0">
                <a:solidFill>
                  <a:srgbClr val="3233CC"/>
                </a:solidFill>
              </a:endParaRPr>
            </a:p>
          </p:txBody>
        </p:sp>
        <p:sp>
          <p:nvSpPr>
            <p:cNvPr id="112" name="Text Box 18"/>
            <p:cNvSpPr txBox="1">
              <a:spLocks noChangeArrowheads="1"/>
            </p:cNvSpPr>
            <p:nvPr/>
          </p:nvSpPr>
          <p:spPr bwMode="auto">
            <a:xfrm>
              <a:off x="3247" y="1502"/>
              <a:ext cx="424" cy="280"/>
            </a:xfrm>
            <a:prstGeom prst="rect">
              <a:avLst/>
            </a:prstGeom>
            <a:noFill/>
            <a:ln w="9525">
              <a:noFill/>
              <a:miter lim="800000"/>
              <a:headEnd/>
              <a:tailEnd/>
            </a:ln>
          </p:spPr>
          <p:txBody>
            <a:bodyPr/>
            <a:lstStyle/>
            <a:p>
              <a:pPr algn="ctr"/>
              <a:r>
                <a:rPr lang="ru-RU" sz="600" b="1" dirty="0">
                  <a:solidFill>
                    <a:srgbClr val="3233CC"/>
                  </a:solidFill>
                </a:rPr>
                <a:t>X1</a:t>
              </a:r>
              <a:endParaRPr lang="ru-RU" sz="1350" dirty="0">
                <a:solidFill>
                  <a:srgbClr val="3233CC"/>
                </a:solidFill>
              </a:endParaRPr>
            </a:p>
          </p:txBody>
        </p:sp>
        <p:sp>
          <p:nvSpPr>
            <p:cNvPr id="113" name="Text Box 19"/>
            <p:cNvSpPr txBox="1">
              <a:spLocks noChangeArrowheads="1"/>
            </p:cNvSpPr>
            <p:nvPr/>
          </p:nvSpPr>
          <p:spPr bwMode="auto">
            <a:xfrm>
              <a:off x="3247" y="1782"/>
              <a:ext cx="426" cy="279"/>
            </a:xfrm>
            <a:prstGeom prst="rect">
              <a:avLst/>
            </a:prstGeom>
            <a:noFill/>
            <a:ln w="9525">
              <a:noFill/>
              <a:miter lim="800000"/>
              <a:headEnd/>
              <a:tailEnd/>
            </a:ln>
          </p:spPr>
          <p:txBody>
            <a:bodyPr/>
            <a:lstStyle/>
            <a:p>
              <a:pPr algn="ctr"/>
              <a:r>
                <a:rPr lang="ru-RU" sz="600" b="1">
                  <a:solidFill>
                    <a:srgbClr val="3233CC"/>
                  </a:solidFill>
                </a:rPr>
                <a:t>X2</a:t>
              </a:r>
              <a:endParaRPr lang="ru-RU" sz="1350">
                <a:solidFill>
                  <a:srgbClr val="3233CC"/>
                </a:solidFill>
              </a:endParaRPr>
            </a:p>
          </p:txBody>
        </p:sp>
        <p:sp>
          <p:nvSpPr>
            <p:cNvPr id="114" name="Text Box 20"/>
            <p:cNvSpPr txBox="1">
              <a:spLocks noChangeArrowheads="1"/>
            </p:cNvSpPr>
            <p:nvPr/>
          </p:nvSpPr>
          <p:spPr bwMode="auto">
            <a:xfrm>
              <a:off x="3247" y="2060"/>
              <a:ext cx="424" cy="278"/>
            </a:xfrm>
            <a:prstGeom prst="rect">
              <a:avLst/>
            </a:prstGeom>
            <a:noFill/>
            <a:ln w="9525">
              <a:noFill/>
              <a:miter lim="800000"/>
              <a:headEnd/>
              <a:tailEnd/>
            </a:ln>
          </p:spPr>
          <p:txBody>
            <a:bodyPr/>
            <a:lstStyle/>
            <a:p>
              <a:pPr algn="ctr"/>
              <a:r>
                <a:rPr lang="ru-RU" sz="600" b="1">
                  <a:solidFill>
                    <a:srgbClr val="3233CC"/>
                  </a:solidFill>
                </a:rPr>
                <a:t>Y1</a:t>
              </a:r>
              <a:endParaRPr lang="ru-RU" sz="1350">
                <a:solidFill>
                  <a:srgbClr val="3233CC"/>
                </a:solidFill>
              </a:endParaRPr>
            </a:p>
          </p:txBody>
        </p:sp>
        <p:sp>
          <p:nvSpPr>
            <p:cNvPr id="115" name="Text Box 21"/>
            <p:cNvSpPr txBox="1">
              <a:spLocks noChangeArrowheads="1"/>
            </p:cNvSpPr>
            <p:nvPr/>
          </p:nvSpPr>
          <p:spPr bwMode="auto">
            <a:xfrm>
              <a:off x="3247" y="2338"/>
              <a:ext cx="426" cy="281"/>
            </a:xfrm>
            <a:prstGeom prst="rect">
              <a:avLst/>
            </a:prstGeom>
            <a:noFill/>
            <a:ln w="9525">
              <a:noFill/>
              <a:miter lim="800000"/>
              <a:headEnd/>
              <a:tailEnd/>
            </a:ln>
          </p:spPr>
          <p:txBody>
            <a:bodyPr/>
            <a:lstStyle/>
            <a:p>
              <a:pPr algn="ctr"/>
              <a:r>
                <a:rPr lang="ru-RU" sz="600" b="1">
                  <a:solidFill>
                    <a:srgbClr val="3233CC"/>
                  </a:solidFill>
                </a:rPr>
                <a:t>Y2</a:t>
              </a:r>
              <a:endParaRPr lang="ru-RU" sz="1350">
                <a:solidFill>
                  <a:srgbClr val="3233CC"/>
                </a:solidFill>
              </a:endParaRPr>
            </a:p>
          </p:txBody>
        </p:sp>
        <p:sp>
          <p:nvSpPr>
            <p:cNvPr id="116" name="Line 22"/>
            <p:cNvSpPr>
              <a:spLocks noChangeShapeType="1"/>
            </p:cNvSpPr>
            <p:nvPr/>
          </p:nvSpPr>
          <p:spPr bwMode="auto">
            <a:xfrm>
              <a:off x="3671" y="1362"/>
              <a:ext cx="564" cy="1"/>
            </a:xfrm>
            <a:prstGeom prst="line">
              <a:avLst/>
            </a:prstGeom>
            <a:grpFill/>
            <a:ln w="9525">
              <a:solidFill>
                <a:srgbClr val="000000"/>
              </a:solidFill>
              <a:round/>
              <a:headEnd/>
              <a:tailEnd type="triangle" w="med" len="med"/>
            </a:ln>
          </p:spPr>
          <p:txBody>
            <a:bodyPr/>
            <a:lstStyle/>
            <a:p>
              <a:endParaRPr lang="ru-RU" sz="1350"/>
            </a:p>
          </p:txBody>
        </p:sp>
        <p:sp>
          <p:nvSpPr>
            <p:cNvPr id="117" name="Line 23"/>
            <p:cNvSpPr>
              <a:spLocks noChangeShapeType="1"/>
            </p:cNvSpPr>
            <p:nvPr/>
          </p:nvSpPr>
          <p:spPr bwMode="auto">
            <a:xfrm>
              <a:off x="3671" y="1642"/>
              <a:ext cx="564" cy="1"/>
            </a:xfrm>
            <a:prstGeom prst="line">
              <a:avLst/>
            </a:prstGeom>
            <a:grpFill/>
            <a:ln w="9525">
              <a:solidFill>
                <a:srgbClr val="000000"/>
              </a:solidFill>
              <a:round/>
              <a:headEnd/>
              <a:tailEnd type="triangle" w="med" len="med"/>
            </a:ln>
          </p:spPr>
          <p:txBody>
            <a:bodyPr/>
            <a:lstStyle/>
            <a:p>
              <a:endParaRPr lang="ru-RU" sz="1350"/>
            </a:p>
          </p:txBody>
        </p:sp>
        <p:sp>
          <p:nvSpPr>
            <p:cNvPr id="118" name="Line 24"/>
            <p:cNvSpPr>
              <a:spLocks noChangeShapeType="1"/>
            </p:cNvSpPr>
            <p:nvPr/>
          </p:nvSpPr>
          <p:spPr bwMode="auto">
            <a:xfrm>
              <a:off x="3671" y="1920"/>
              <a:ext cx="564" cy="1"/>
            </a:xfrm>
            <a:prstGeom prst="line">
              <a:avLst/>
            </a:prstGeom>
            <a:grpFill/>
            <a:ln w="9525">
              <a:solidFill>
                <a:srgbClr val="000000"/>
              </a:solidFill>
              <a:round/>
              <a:headEnd/>
              <a:tailEnd type="triangle" w="med" len="med"/>
            </a:ln>
          </p:spPr>
          <p:txBody>
            <a:bodyPr/>
            <a:lstStyle/>
            <a:p>
              <a:endParaRPr lang="ru-RU" sz="1350"/>
            </a:p>
          </p:txBody>
        </p:sp>
        <p:sp>
          <p:nvSpPr>
            <p:cNvPr id="119" name="Line 25"/>
            <p:cNvSpPr>
              <a:spLocks noChangeShapeType="1"/>
            </p:cNvSpPr>
            <p:nvPr/>
          </p:nvSpPr>
          <p:spPr bwMode="auto">
            <a:xfrm>
              <a:off x="3671" y="2200"/>
              <a:ext cx="564" cy="1"/>
            </a:xfrm>
            <a:prstGeom prst="line">
              <a:avLst/>
            </a:prstGeom>
            <a:grpFill/>
            <a:ln w="9525">
              <a:solidFill>
                <a:srgbClr val="000000"/>
              </a:solidFill>
              <a:round/>
              <a:headEnd/>
              <a:tailEnd type="triangle" w="med" len="med"/>
            </a:ln>
          </p:spPr>
          <p:txBody>
            <a:bodyPr/>
            <a:lstStyle/>
            <a:p>
              <a:endParaRPr lang="ru-RU" sz="1350"/>
            </a:p>
          </p:txBody>
        </p:sp>
        <p:sp>
          <p:nvSpPr>
            <p:cNvPr id="120" name="Line 26"/>
            <p:cNvSpPr>
              <a:spLocks noChangeShapeType="1"/>
            </p:cNvSpPr>
            <p:nvPr/>
          </p:nvSpPr>
          <p:spPr bwMode="auto">
            <a:xfrm>
              <a:off x="3671" y="2478"/>
              <a:ext cx="564" cy="1"/>
            </a:xfrm>
            <a:prstGeom prst="line">
              <a:avLst/>
            </a:prstGeom>
            <a:grpFill/>
            <a:ln w="9525">
              <a:solidFill>
                <a:srgbClr val="000000"/>
              </a:solidFill>
              <a:round/>
              <a:headEnd/>
              <a:tailEnd type="triangle" w="med" len="med"/>
            </a:ln>
          </p:spPr>
          <p:txBody>
            <a:bodyPr/>
            <a:lstStyle/>
            <a:p>
              <a:endParaRPr lang="ru-RU" sz="1350"/>
            </a:p>
          </p:txBody>
        </p:sp>
        <p:sp>
          <p:nvSpPr>
            <p:cNvPr id="121" name="Line 27"/>
            <p:cNvSpPr>
              <a:spLocks noChangeShapeType="1"/>
            </p:cNvSpPr>
            <p:nvPr/>
          </p:nvSpPr>
          <p:spPr bwMode="auto">
            <a:xfrm>
              <a:off x="4659" y="1502"/>
              <a:ext cx="425" cy="1"/>
            </a:xfrm>
            <a:prstGeom prst="line">
              <a:avLst/>
            </a:prstGeom>
            <a:grpFill/>
            <a:ln w="9525">
              <a:solidFill>
                <a:srgbClr val="000000"/>
              </a:solidFill>
              <a:round/>
              <a:headEnd/>
              <a:tailEnd type="triangle" w="med" len="med"/>
            </a:ln>
          </p:spPr>
          <p:txBody>
            <a:bodyPr/>
            <a:lstStyle/>
            <a:p>
              <a:endParaRPr lang="ru-RU" sz="1350"/>
            </a:p>
          </p:txBody>
        </p:sp>
        <p:sp>
          <p:nvSpPr>
            <p:cNvPr id="122" name="Line 28"/>
            <p:cNvSpPr>
              <a:spLocks noChangeShapeType="1"/>
            </p:cNvSpPr>
            <p:nvPr/>
          </p:nvSpPr>
          <p:spPr bwMode="auto">
            <a:xfrm>
              <a:off x="4659" y="1642"/>
              <a:ext cx="425" cy="1"/>
            </a:xfrm>
            <a:prstGeom prst="line">
              <a:avLst/>
            </a:prstGeom>
            <a:grpFill/>
            <a:ln w="9525">
              <a:solidFill>
                <a:srgbClr val="000000"/>
              </a:solidFill>
              <a:round/>
              <a:headEnd/>
              <a:tailEnd type="triangle" w="med" len="med"/>
            </a:ln>
          </p:spPr>
          <p:txBody>
            <a:bodyPr/>
            <a:lstStyle/>
            <a:p>
              <a:endParaRPr lang="ru-RU" sz="1350"/>
            </a:p>
          </p:txBody>
        </p:sp>
        <p:sp>
          <p:nvSpPr>
            <p:cNvPr id="123" name="Line 29"/>
            <p:cNvSpPr>
              <a:spLocks noChangeShapeType="1"/>
            </p:cNvSpPr>
            <p:nvPr/>
          </p:nvSpPr>
          <p:spPr bwMode="auto">
            <a:xfrm>
              <a:off x="4659" y="1782"/>
              <a:ext cx="425" cy="1"/>
            </a:xfrm>
            <a:prstGeom prst="line">
              <a:avLst/>
            </a:prstGeom>
            <a:grpFill/>
            <a:ln w="9525">
              <a:solidFill>
                <a:srgbClr val="000000"/>
              </a:solidFill>
              <a:round/>
              <a:headEnd/>
              <a:tailEnd type="triangle" w="med" len="med"/>
            </a:ln>
          </p:spPr>
          <p:txBody>
            <a:bodyPr/>
            <a:lstStyle/>
            <a:p>
              <a:endParaRPr lang="ru-RU" sz="1350"/>
            </a:p>
          </p:txBody>
        </p:sp>
        <p:sp>
          <p:nvSpPr>
            <p:cNvPr id="124" name="Line 30"/>
            <p:cNvSpPr>
              <a:spLocks noChangeShapeType="1"/>
            </p:cNvSpPr>
            <p:nvPr/>
          </p:nvSpPr>
          <p:spPr bwMode="auto">
            <a:xfrm>
              <a:off x="4659" y="1920"/>
              <a:ext cx="425" cy="1"/>
            </a:xfrm>
            <a:prstGeom prst="line">
              <a:avLst/>
            </a:prstGeom>
            <a:grpFill/>
            <a:ln w="9525">
              <a:solidFill>
                <a:srgbClr val="000000"/>
              </a:solidFill>
              <a:round/>
              <a:headEnd/>
              <a:tailEnd type="triangle" w="med" len="med"/>
            </a:ln>
          </p:spPr>
          <p:txBody>
            <a:bodyPr/>
            <a:lstStyle/>
            <a:p>
              <a:endParaRPr lang="ru-RU" sz="1350"/>
            </a:p>
          </p:txBody>
        </p:sp>
        <p:sp>
          <p:nvSpPr>
            <p:cNvPr id="125" name="Line 31"/>
            <p:cNvSpPr>
              <a:spLocks noChangeShapeType="1"/>
            </p:cNvSpPr>
            <p:nvPr/>
          </p:nvSpPr>
          <p:spPr bwMode="auto">
            <a:xfrm>
              <a:off x="4659" y="2060"/>
              <a:ext cx="425" cy="1"/>
            </a:xfrm>
            <a:prstGeom prst="line">
              <a:avLst/>
            </a:prstGeom>
            <a:grpFill/>
            <a:ln w="9525">
              <a:solidFill>
                <a:srgbClr val="000000"/>
              </a:solidFill>
              <a:round/>
              <a:headEnd/>
              <a:tailEnd type="triangle" w="med" len="med"/>
            </a:ln>
          </p:spPr>
          <p:txBody>
            <a:bodyPr/>
            <a:lstStyle/>
            <a:p>
              <a:endParaRPr lang="ru-RU" sz="1350"/>
            </a:p>
          </p:txBody>
        </p:sp>
        <p:sp>
          <p:nvSpPr>
            <p:cNvPr id="126" name="Text Box 32"/>
            <p:cNvSpPr txBox="1">
              <a:spLocks noChangeArrowheads="1"/>
            </p:cNvSpPr>
            <p:nvPr/>
          </p:nvSpPr>
          <p:spPr bwMode="auto">
            <a:xfrm>
              <a:off x="6635" y="944"/>
              <a:ext cx="1271" cy="1812"/>
            </a:xfrm>
            <a:prstGeom prst="rect">
              <a:avLst/>
            </a:prstGeom>
            <a:noFill/>
            <a:ln w="9525">
              <a:solidFill>
                <a:srgbClr val="000000"/>
              </a:solidFill>
              <a:miter lim="800000"/>
              <a:headEnd/>
              <a:tailEnd/>
            </a:ln>
          </p:spPr>
          <p:txBody>
            <a:bodyPr/>
            <a:lstStyle/>
            <a:p>
              <a:pPr algn="ctr"/>
              <a:endParaRPr lang="ru-RU" sz="750" b="1" dirty="0">
                <a:solidFill>
                  <a:srgbClr val="3233CC"/>
                </a:solidFill>
              </a:endParaRPr>
            </a:p>
            <a:p>
              <a:pPr algn="ctr"/>
              <a:endParaRPr lang="ru-RU" sz="750" b="1" dirty="0">
                <a:solidFill>
                  <a:srgbClr val="3233CC"/>
                </a:solidFill>
              </a:endParaRPr>
            </a:p>
            <a:p>
              <a:pPr algn="ctr"/>
              <a:r>
                <a:rPr lang="ru-RU" sz="750" b="1" dirty="0">
                  <a:solidFill>
                    <a:srgbClr val="3233CC"/>
                  </a:solidFill>
                </a:rPr>
                <a:t>FPGA</a:t>
              </a:r>
            </a:p>
            <a:p>
              <a:pPr algn="ctr"/>
              <a:endParaRPr lang="ru-RU" sz="750" b="1" dirty="0">
                <a:solidFill>
                  <a:srgbClr val="3233CC"/>
                </a:solidFill>
              </a:endParaRPr>
            </a:p>
            <a:p>
              <a:pPr algn="ctr"/>
              <a:r>
                <a:rPr lang="ru-RU" sz="750" b="1" dirty="0">
                  <a:solidFill>
                    <a:srgbClr val="3233CC"/>
                  </a:solidFill>
                </a:rPr>
                <a:t>EP1C6Q240C6</a:t>
              </a:r>
              <a:endParaRPr lang="ru-RU" sz="1350" dirty="0">
                <a:solidFill>
                  <a:srgbClr val="3233CC"/>
                </a:solidFill>
              </a:endParaRPr>
            </a:p>
          </p:txBody>
        </p:sp>
        <p:sp>
          <p:nvSpPr>
            <p:cNvPr id="127" name="AutoShape 33"/>
            <p:cNvSpPr>
              <a:spLocks noChangeArrowheads="1"/>
            </p:cNvSpPr>
            <p:nvPr/>
          </p:nvSpPr>
          <p:spPr bwMode="auto">
            <a:xfrm>
              <a:off x="6071" y="1502"/>
              <a:ext cx="564" cy="278"/>
            </a:xfrm>
            <a:prstGeom prst="leftRightArrow">
              <a:avLst>
                <a:gd name="adj1" fmla="val 50000"/>
                <a:gd name="adj2" fmla="val 40576"/>
              </a:avLst>
            </a:prstGeom>
            <a:noFill/>
            <a:ln w="9525">
              <a:solidFill>
                <a:srgbClr val="000000"/>
              </a:solidFill>
              <a:miter lim="800000"/>
              <a:headEnd/>
              <a:tailEnd/>
            </a:ln>
          </p:spPr>
          <p:txBody>
            <a:bodyPr/>
            <a:lstStyle/>
            <a:p>
              <a:endParaRPr lang="ru-RU" sz="1350"/>
            </a:p>
          </p:txBody>
        </p:sp>
        <p:sp>
          <p:nvSpPr>
            <p:cNvPr id="128" name="Line 34"/>
            <p:cNvSpPr>
              <a:spLocks noChangeShapeType="1"/>
            </p:cNvSpPr>
            <p:nvPr/>
          </p:nvSpPr>
          <p:spPr bwMode="auto">
            <a:xfrm flipH="1">
              <a:off x="6071" y="2060"/>
              <a:ext cx="564" cy="1"/>
            </a:xfrm>
            <a:prstGeom prst="line">
              <a:avLst/>
            </a:prstGeom>
            <a:grpFill/>
            <a:ln w="9525">
              <a:solidFill>
                <a:srgbClr val="000000"/>
              </a:solidFill>
              <a:round/>
              <a:headEnd/>
              <a:tailEnd type="triangle" w="med" len="med"/>
            </a:ln>
          </p:spPr>
          <p:txBody>
            <a:bodyPr/>
            <a:lstStyle/>
            <a:p>
              <a:endParaRPr lang="ru-RU" sz="1350"/>
            </a:p>
          </p:txBody>
        </p:sp>
        <p:sp>
          <p:nvSpPr>
            <p:cNvPr id="129" name="Line 35"/>
            <p:cNvSpPr>
              <a:spLocks noChangeShapeType="1"/>
            </p:cNvSpPr>
            <p:nvPr/>
          </p:nvSpPr>
          <p:spPr bwMode="auto">
            <a:xfrm flipH="1">
              <a:off x="6071" y="2200"/>
              <a:ext cx="564" cy="1"/>
            </a:xfrm>
            <a:prstGeom prst="line">
              <a:avLst/>
            </a:prstGeom>
            <a:grpFill/>
            <a:ln w="9525">
              <a:solidFill>
                <a:srgbClr val="000000"/>
              </a:solidFill>
              <a:round/>
              <a:headEnd/>
              <a:tailEnd type="triangle" w="med" len="med"/>
            </a:ln>
          </p:spPr>
          <p:txBody>
            <a:bodyPr/>
            <a:lstStyle/>
            <a:p>
              <a:endParaRPr lang="ru-RU" sz="1350"/>
            </a:p>
          </p:txBody>
        </p:sp>
        <p:sp>
          <p:nvSpPr>
            <p:cNvPr id="130" name="Text Box 36"/>
            <p:cNvSpPr txBox="1">
              <a:spLocks noChangeArrowheads="1"/>
            </p:cNvSpPr>
            <p:nvPr/>
          </p:nvSpPr>
          <p:spPr bwMode="auto">
            <a:xfrm>
              <a:off x="8331" y="944"/>
              <a:ext cx="846" cy="1812"/>
            </a:xfrm>
            <a:prstGeom prst="rect">
              <a:avLst/>
            </a:prstGeom>
            <a:noFill/>
            <a:ln w="9525">
              <a:solidFill>
                <a:srgbClr val="000000"/>
              </a:solidFill>
              <a:miter lim="800000"/>
              <a:headEnd/>
              <a:tailEnd/>
            </a:ln>
          </p:spPr>
          <p:txBody>
            <a:bodyPr/>
            <a:lstStyle/>
            <a:p>
              <a:endParaRPr lang="ru-RU" sz="600" b="1" dirty="0">
                <a:solidFill>
                  <a:srgbClr val="3233CC"/>
                </a:solidFill>
              </a:endParaRPr>
            </a:p>
            <a:p>
              <a:pPr algn="ctr"/>
              <a:endParaRPr lang="ru-RU" sz="600" b="1" dirty="0">
                <a:solidFill>
                  <a:srgbClr val="3233CC"/>
                </a:solidFill>
              </a:endParaRPr>
            </a:p>
            <a:p>
              <a:pPr algn="ctr"/>
              <a:r>
                <a:rPr lang="ru-RU" sz="600" b="1" dirty="0" err="1">
                  <a:solidFill>
                    <a:srgbClr val="3233CC"/>
                  </a:solidFill>
                </a:rPr>
                <a:t>Hist</a:t>
              </a:r>
              <a:r>
                <a:rPr lang="ru-RU" sz="600" b="1" dirty="0">
                  <a:solidFill>
                    <a:srgbClr val="3233CC"/>
                  </a:solidFill>
                </a:rPr>
                <a:t>.</a:t>
              </a:r>
            </a:p>
            <a:p>
              <a:pPr algn="ctr"/>
              <a:r>
                <a:rPr lang="ru-RU" sz="600" b="1" dirty="0" err="1">
                  <a:solidFill>
                    <a:srgbClr val="3233CC"/>
                  </a:solidFill>
                </a:rPr>
                <a:t>Memory</a:t>
              </a:r>
              <a:endParaRPr lang="ru-RU" sz="600" b="1" dirty="0">
                <a:solidFill>
                  <a:srgbClr val="3233CC"/>
                </a:solidFill>
              </a:endParaRPr>
            </a:p>
            <a:p>
              <a:pPr algn="ctr"/>
              <a:endParaRPr lang="ru-RU" sz="600" b="1" dirty="0">
                <a:solidFill>
                  <a:srgbClr val="3233CC"/>
                </a:solidFill>
              </a:endParaRPr>
            </a:p>
            <a:p>
              <a:pPr algn="ctr"/>
              <a:r>
                <a:rPr lang="ru-RU" sz="600" b="1" dirty="0">
                  <a:solidFill>
                    <a:srgbClr val="3233CC"/>
                  </a:solidFill>
                </a:rPr>
                <a:t>1GByte</a:t>
              </a:r>
              <a:endParaRPr lang="ru-RU" sz="1350" dirty="0">
                <a:solidFill>
                  <a:srgbClr val="3233CC"/>
                </a:solidFill>
              </a:endParaRPr>
            </a:p>
          </p:txBody>
        </p:sp>
        <p:sp>
          <p:nvSpPr>
            <p:cNvPr id="131" name="AutoShape 37"/>
            <p:cNvSpPr>
              <a:spLocks noChangeArrowheads="1"/>
            </p:cNvSpPr>
            <p:nvPr/>
          </p:nvSpPr>
          <p:spPr bwMode="auto">
            <a:xfrm>
              <a:off x="7906" y="1502"/>
              <a:ext cx="425" cy="280"/>
            </a:xfrm>
            <a:prstGeom prst="leftRightArrow">
              <a:avLst>
                <a:gd name="adj1" fmla="val 50000"/>
                <a:gd name="adj2" fmla="val 30357"/>
              </a:avLst>
            </a:prstGeom>
            <a:grpFill/>
            <a:ln w="9525">
              <a:solidFill>
                <a:srgbClr val="000000"/>
              </a:solidFill>
              <a:miter lim="800000"/>
              <a:headEnd/>
              <a:tailEnd/>
            </a:ln>
          </p:spPr>
          <p:txBody>
            <a:bodyPr/>
            <a:lstStyle/>
            <a:p>
              <a:endParaRPr lang="ru-RU" sz="1350"/>
            </a:p>
          </p:txBody>
        </p:sp>
        <p:sp>
          <p:nvSpPr>
            <p:cNvPr id="132" name="Line 38"/>
            <p:cNvSpPr>
              <a:spLocks noChangeShapeType="1"/>
            </p:cNvSpPr>
            <p:nvPr/>
          </p:nvSpPr>
          <p:spPr bwMode="auto">
            <a:xfrm>
              <a:off x="7906" y="2198"/>
              <a:ext cx="424" cy="2"/>
            </a:xfrm>
            <a:prstGeom prst="line">
              <a:avLst/>
            </a:prstGeom>
            <a:grpFill/>
            <a:ln w="9525">
              <a:solidFill>
                <a:srgbClr val="000000"/>
              </a:solidFill>
              <a:round/>
              <a:headEnd/>
              <a:tailEnd type="triangle" w="med" len="med"/>
            </a:ln>
          </p:spPr>
          <p:txBody>
            <a:bodyPr/>
            <a:lstStyle/>
            <a:p>
              <a:endParaRPr lang="ru-RU" sz="1350"/>
            </a:p>
          </p:txBody>
        </p:sp>
        <p:sp>
          <p:nvSpPr>
            <p:cNvPr id="133" name="Line 39"/>
            <p:cNvSpPr>
              <a:spLocks noChangeShapeType="1"/>
            </p:cNvSpPr>
            <p:nvPr/>
          </p:nvSpPr>
          <p:spPr bwMode="auto">
            <a:xfrm>
              <a:off x="7906" y="2338"/>
              <a:ext cx="424" cy="1"/>
            </a:xfrm>
            <a:prstGeom prst="line">
              <a:avLst/>
            </a:prstGeom>
            <a:grpFill/>
            <a:ln w="9525">
              <a:solidFill>
                <a:srgbClr val="000000"/>
              </a:solidFill>
              <a:round/>
              <a:headEnd/>
              <a:tailEnd type="triangle" w="med" len="med"/>
            </a:ln>
          </p:spPr>
          <p:txBody>
            <a:bodyPr/>
            <a:lstStyle/>
            <a:p>
              <a:endParaRPr lang="ru-RU" sz="1350"/>
            </a:p>
          </p:txBody>
        </p:sp>
        <p:sp>
          <p:nvSpPr>
            <p:cNvPr id="134" name="Line 40"/>
            <p:cNvSpPr>
              <a:spLocks noChangeShapeType="1"/>
            </p:cNvSpPr>
            <p:nvPr/>
          </p:nvSpPr>
          <p:spPr bwMode="auto">
            <a:xfrm>
              <a:off x="7906" y="2477"/>
              <a:ext cx="424" cy="1"/>
            </a:xfrm>
            <a:prstGeom prst="line">
              <a:avLst/>
            </a:prstGeom>
            <a:grpFill/>
            <a:ln w="9525">
              <a:solidFill>
                <a:srgbClr val="000000"/>
              </a:solidFill>
              <a:round/>
              <a:headEnd/>
              <a:tailEnd type="triangle" w="med" len="med"/>
            </a:ln>
          </p:spPr>
          <p:txBody>
            <a:bodyPr/>
            <a:lstStyle/>
            <a:p>
              <a:endParaRPr lang="ru-RU" sz="1350"/>
            </a:p>
          </p:txBody>
        </p:sp>
        <p:sp>
          <p:nvSpPr>
            <p:cNvPr id="135" name="Text Box 41"/>
            <p:cNvSpPr txBox="1">
              <a:spLocks noChangeArrowheads="1"/>
            </p:cNvSpPr>
            <p:nvPr/>
          </p:nvSpPr>
          <p:spPr bwMode="auto">
            <a:xfrm>
              <a:off x="8329" y="2059"/>
              <a:ext cx="567" cy="557"/>
            </a:xfrm>
            <a:prstGeom prst="rect">
              <a:avLst/>
            </a:prstGeom>
            <a:noFill/>
            <a:ln w="9525">
              <a:noFill/>
              <a:miter lim="800000"/>
              <a:headEnd/>
              <a:tailEnd/>
            </a:ln>
          </p:spPr>
          <p:txBody>
            <a:bodyPr/>
            <a:lstStyle/>
            <a:p>
              <a:r>
                <a:rPr lang="ru-RU" sz="600" b="1" dirty="0">
                  <a:solidFill>
                    <a:srgbClr val="3233CC"/>
                  </a:solidFill>
                </a:rPr>
                <a:t>WE</a:t>
              </a:r>
            </a:p>
            <a:p>
              <a:r>
                <a:rPr lang="ru-RU" sz="600" b="1" dirty="0">
                  <a:solidFill>
                    <a:srgbClr val="3233CC"/>
                  </a:solidFill>
                </a:rPr>
                <a:t>RAS</a:t>
              </a:r>
            </a:p>
            <a:p>
              <a:r>
                <a:rPr lang="ru-RU" sz="600" b="1" dirty="0">
                  <a:solidFill>
                    <a:srgbClr val="3233CC"/>
                  </a:solidFill>
                </a:rPr>
                <a:t>CAS</a:t>
              </a:r>
              <a:endParaRPr lang="ru-RU" sz="1350" dirty="0">
                <a:solidFill>
                  <a:srgbClr val="3233CC"/>
                </a:solidFill>
              </a:endParaRPr>
            </a:p>
          </p:txBody>
        </p:sp>
        <p:sp>
          <p:nvSpPr>
            <p:cNvPr id="136" name="Text Box 42"/>
            <p:cNvSpPr txBox="1">
              <a:spLocks noChangeArrowheads="1"/>
            </p:cNvSpPr>
            <p:nvPr/>
          </p:nvSpPr>
          <p:spPr bwMode="auto">
            <a:xfrm>
              <a:off x="6776" y="3034"/>
              <a:ext cx="423" cy="976"/>
            </a:xfrm>
            <a:prstGeom prst="rect">
              <a:avLst/>
            </a:prstGeom>
            <a:noFill/>
            <a:ln w="9525">
              <a:solidFill>
                <a:srgbClr val="000000"/>
              </a:solidFill>
              <a:miter lim="800000"/>
              <a:headEnd/>
              <a:tailEnd/>
            </a:ln>
          </p:spPr>
          <p:txBody>
            <a:bodyPr/>
            <a:lstStyle/>
            <a:p>
              <a:pPr algn="ctr"/>
              <a:r>
                <a:rPr lang="ru-RU" sz="600" b="1">
                  <a:solidFill>
                    <a:srgbClr val="3233CC"/>
                  </a:solidFill>
                </a:rPr>
                <a:t>Parallel2Serial</a:t>
              </a:r>
              <a:endParaRPr lang="ru-RU" sz="1350">
                <a:solidFill>
                  <a:srgbClr val="3233CC"/>
                </a:solidFill>
              </a:endParaRPr>
            </a:p>
          </p:txBody>
        </p:sp>
        <p:sp>
          <p:nvSpPr>
            <p:cNvPr id="137" name="Text Box 43"/>
            <p:cNvSpPr txBox="1">
              <a:spLocks noChangeArrowheads="1"/>
            </p:cNvSpPr>
            <p:nvPr/>
          </p:nvSpPr>
          <p:spPr bwMode="auto">
            <a:xfrm>
              <a:off x="7341" y="3034"/>
              <a:ext cx="422" cy="974"/>
            </a:xfrm>
            <a:prstGeom prst="rect">
              <a:avLst/>
            </a:prstGeom>
            <a:noFill/>
            <a:ln w="9525">
              <a:solidFill>
                <a:srgbClr val="000000"/>
              </a:solidFill>
              <a:miter lim="800000"/>
              <a:headEnd/>
              <a:tailEnd/>
            </a:ln>
          </p:spPr>
          <p:txBody>
            <a:bodyPr/>
            <a:lstStyle/>
            <a:p>
              <a:pPr algn="ctr"/>
              <a:r>
                <a:rPr lang="ru-RU" sz="600" b="1" dirty="0">
                  <a:solidFill>
                    <a:srgbClr val="3233CC"/>
                  </a:solidFill>
                </a:rPr>
                <a:t>Serial2Parallel</a:t>
              </a:r>
              <a:endParaRPr lang="ru-RU" sz="1350" dirty="0">
                <a:solidFill>
                  <a:srgbClr val="3233CC"/>
                </a:solidFill>
              </a:endParaRPr>
            </a:p>
          </p:txBody>
        </p:sp>
        <p:sp>
          <p:nvSpPr>
            <p:cNvPr id="138" name="Text Box 44"/>
            <p:cNvSpPr txBox="1">
              <a:spLocks noChangeArrowheads="1"/>
            </p:cNvSpPr>
            <p:nvPr/>
          </p:nvSpPr>
          <p:spPr bwMode="auto">
            <a:xfrm>
              <a:off x="6776" y="4288"/>
              <a:ext cx="988" cy="416"/>
            </a:xfrm>
            <a:prstGeom prst="rect">
              <a:avLst/>
            </a:prstGeom>
            <a:noFill/>
            <a:ln w="9525">
              <a:solidFill>
                <a:srgbClr val="000000"/>
              </a:solidFill>
              <a:miter lim="800000"/>
              <a:headEnd/>
              <a:tailEnd/>
            </a:ln>
          </p:spPr>
          <p:txBody>
            <a:bodyPr/>
            <a:lstStyle/>
            <a:p>
              <a:pPr algn="ctr"/>
              <a:r>
                <a:rPr lang="ru-RU" sz="600" b="1">
                  <a:solidFill>
                    <a:srgbClr val="3233CC"/>
                  </a:solidFill>
                </a:rPr>
                <a:t>Optical</a:t>
              </a:r>
            </a:p>
            <a:p>
              <a:pPr algn="ctr"/>
              <a:r>
                <a:rPr lang="ru-RU" sz="600" b="1">
                  <a:solidFill>
                    <a:srgbClr val="3233CC"/>
                  </a:solidFill>
                </a:rPr>
                <a:t>Converter</a:t>
              </a:r>
              <a:endParaRPr lang="ru-RU" sz="1350">
                <a:solidFill>
                  <a:srgbClr val="3233CC"/>
                </a:solidFill>
              </a:endParaRPr>
            </a:p>
          </p:txBody>
        </p:sp>
        <p:sp>
          <p:nvSpPr>
            <p:cNvPr id="139" name="Line 45"/>
            <p:cNvSpPr>
              <a:spLocks noChangeShapeType="1"/>
            </p:cNvSpPr>
            <p:nvPr/>
          </p:nvSpPr>
          <p:spPr bwMode="auto">
            <a:xfrm>
              <a:off x="7058" y="4009"/>
              <a:ext cx="1" cy="279"/>
            </a:xfrm>
            <a:prstGeom prst="line">
              <a:avLst/>
            </a:prstGeom>
            <a:grpFill/>
            <a:ln w="9525">
              <a:solidFill>
                <a:srgbClr val="000000"/>
              </a:solidFill>
              <a:round/>
              <a:headEnd/>
              <a:tailEnd type="triangle" w="med" len="med"/>
            </a:ln>
          </p:spPr>
          <p:txBody>
            <a:bodyPr/>
            <a:lstStyle/>
            <a:p>
              <a:endParaRPr lang="ru-RU" sz="1350"/>
            </a:p>
          </p:txBody>
        </p:sp>
        <p:sp>
          <p:nvSpPr>
            <p:cNvPr id="140" name="Line 46"/>
            <p:cNvSpPr>
              <a:spLocks noChangeShapeType="1"/>
            </p:cNvSpPr>
            <p:nvPr/>
          </p:nvSpPr>
          <p:spPr bwMode="auto">
            <a:xfrm flipV="1">
              <a:off x="7482" y="4009"/>
              <a:ext cx="1" cy="279"/>
            </a:xfrm>
            <a:prstGeom prst="line">
              <a:avLst/>
            </a:prstGeom>
            <a:grpFill/>
            <a:ln w="9525">
              <a:solidFill>
                <a:srgbClr val="000000"/>
              </a:solidFill>
              <a:round/>
              <a:headEnd/>
              <a:tailEnd type="triangle" w="med" len="med"/>
            </a:ln>
          </p:spPr>
          <p:txBody>
            <a:bodyPr/>
            <a:lstStyle/>
            <a:p>
              <a:endParaRPr lang="ru-RU" sz="1350"/>
            </a:p>
          </p:txBody>
        </p:sp>
        <p:sp>
          <p:nvSpPr>
            <p:cNvPr id="141" name="Freeform 47"/>
            <p:cNvSpPr>
              <a:spLocks/>
            </p:cNvSpPr>
            <p:nvPr/>
          </p:nvSpPr>
          <p:spPr bwMode="auto">
            <a:xfrm>
              <a:off x="5223" y="4288"/>
              <a:ext cx="1554" cy="302"/>
            </a:xfrm>
            <a:custGeom>
              <a:avLst/>
              <a:gdLst>
                <a:gd name="T0" fmla="*/ 0 w 1440"/>
                <a:gd name="T1" fmla="*/ 60 h 390"/>
                <a:gd name="T2" fmla="*/ 1842 w 1440"/>
                <a:gd name="T3" fmla="*/ 0 h 390"/>
                <a:gd name="T4" fmla="*/ 1227 w 1440"/>
                <a:gd name="T5" fmla="*/ 60 h 390"/>
                <a:gd name="T6" fmla="*/ 2455 w 1440"/>
                <a:gd name="T7" fmla="*/ 30 h 390"/>
                <a:gd name="T8" fmla="*/ 0 60000 65536"/>
                <a:gd name="T9" fmla="*/ 0 60000 65536"/>
                <a:gd name="T10" fmla="*/ 0 60000 65536"/>
                <a:gd name="T11" fmla="*/ 0 60000 65536"/>
                <a:gd name="T12" fmla="*/ 0 w 1440"/>
                <a:gd name="T13" fmla="*/ 0 h 390"/>
                <a:gd name="T14" fmla="*/ 1440 w 1440"/>
                <a:gd name="T15" fmla="*/ 390 h 390"/>
              </a:gdLst>
              <a:ahLst/>
              <a:cxnLst>
                <a:cxn ang="T8">
                  <a:pos x="T0" y="T1"/>
                </a:cxn>
                <a:cxn ang="T9">
                  <a:pos x="T2" y="T3"/>
                </a:cxn>
                <a:cxn ang="T10">
                  <a:pos x="T4" y="T5"/>
                </a:cxn>
                <a:cxn ang="T11">
                  <a:pos x="T6" y="T7"/>
                </a:cxn>
              </a:cxnLst>
              <a:rect l="T12" t="T13" r="T14" b="T15"/>
              <a:pathLst>
                <a:path w="1440" h="390">
                  <a:moveTo>
                    <a:pt x="0" y="360"/>
                  </a:moveTo>
                  <a:cubicBezTo>
                    <a:pt x="480" y="180"/>
                    <a:pt x="960" y="0"/>
                    <a:pt x="1080" y="0"/>
                  </a:cubicBezTo>
                  <a:cubicBezTo>
                    <a:pt x="1200" y="0"/>
                    <a:pt x="660" y="330"/>
                    <a:pt x="720" y="360"/>
                  </a:cubicBezTo>
                  <a:cubicBezTo>
                    <a:pt x="780" y="390"/>
                    <a:pt x="1230" y="210"/>
                    <a:pt x="1440" y="180"/>
                  </a:cubicBezTo>
                </a:path>
              </a:pathLst>
            </a:custGeom>
            <a:grpFill/>
            <a:ln w="9525">
              <a:solidFill>
                <a:srgbClr val="000000"/>
              </a:solidFill>
              <a:round/>
              <a:headEnd/>
              <a:tailEnd/>
            </a:ln>
          </p:spPr>
          <p:txBody>
            <a:bodyPr/>
            <a:lstStyle/>
            <a:p>
              <a:endParaRPr lang="ru-RU" sz="1350"/>
            </a:p>
          </p:txBody>
        </p:sp>
        <p:sp>
          <p:nvSpPr>
            <p:cNvPr id="142" name="AutoShape 48"/>
            <p:cNvSpPr>
              <a:spLocks noChangeArrowheads="1"/>
            </p:cNvSpPr>
            <p:nvPr/>
          </p:nvSpPr>
          <p:spPr bwMode="auto">
            <a:xfrm>
              <a:off x="7058" y="2755"/>
              <a:ext cx="141" cy="280"/>
            </a:xfrm>
            <a:prstGeom prst="downArrow">
              <a:avLst>
                <a:gd name="adj1" fmla="val 50000"/>
                <a:gd name="adj2" fmla="val 49645"/>
              </a:avLst>
            </a:prstGeom>
            <a:grpFill/>
            <a:ln w="9525">
              <a:solidFill>
                <a:srgbClr val="000000"/>
              </a:solidFill>
              <a:miter lim="800000"/>
              <a:headEnd/>
              <a:tailEnd/>
            </a:ln>
          </p:spPr>
          <p:txBody>
            <a:bodyPr/>
            <a:lstStyle/>
            <a:p>
              <a:endParaRPr lang="ru-RU" sz="1350"/>
            </a:p>
          </p:txBody>
        </p:sp>
        <p:sp>
          <p:nvSpPr>
            <p:cNvPr id="143" name="AutoShape 49"/>
            <p:cNvSpPr>
              <a:spLocks noChangeArrowheads="1"/>
            </p:cNvSpPr>
            <p:nvPr/>
          </p:nvSpPr>
          <p:spPr bwMode="auto">
            <a:xfrm>
              <a:off x="7623" y="2755"/>
              <a:ext cx="141" cy="280"/>
            </a:xfrm>
            <a:prstGeom prst="upArrow">
              <a:avLst>
                <a:gd name="adj1" fmla="val 50000"/>
                <a:gd name="adj2" fmla="val 49645"/>
              </a:avLst>
            </a:prstGeom>
            <a:grpFill/>
            <a:ln w="9525">
              <a:solidFill>
                <a:srgbClr val="000000"/>
              </a:solidFill>
              <a:miter lim="800000"/>
              <a:headEnd/>
              <a:tailEnd/>
            </a:ln>
          </p:spPr>
          <p:txBody>
            <a:bodyPr/>
            <a:lstStyle/>
            <a:p>
              <a:endParaRPr lang="ru-RU" sz="1350"/>
            </a:p>
          </p:txBody>
        </p:sp>
        <p:sp>
          <p:nvSpPr>
            <p:cNvPr id="144" name="Text Box 50"/>
            <p:cNvSpPr txBox="1">
              <a:spLocks noChangeArrowheads="1"/>
            </p:cNvSpPr>
            <p:nvPr/>
          </p:nvSpPr>
          <p:spPr bwMode="auto">
            <a:xfrm>
              <a:off x="5364" y="3870"/>
              <a:ext cx="989" cy="418"/>
            </a:xfrm>
            <a:prstGeom prst="rect">
              <a:avLst/>
            </a:prstGeom>
            <a:noFill/>
            <a:ln w="9525">
              <a:noFill/>
              <a:miter lim="800000"/>
              <a:headEnd/>
              <a:tailEnd/>
            </a:ln>
          </p:spPr>
          <p:txBody>
            <a:bodyPr/>
            <a:lstStyle/>
            <a:p>
              <a:pPr algn="ctr"/>
              <a:r>
                <a:rPr lang="ru-RU" sz="600" b="1">
                  <a:solidFill>
                    <a:srgbClr val="3233CC"/>
                  </a:solidFill>
                </a:rPr>
                <a:t>Fiber Link</a:t>
              </a:r>
            </a:p>
            <a:p>
              <a:pPr algn="ctr"/>
              <a:r>
                <a:rPr lang="ru-RU" sz="600" b="1">
                  <a:solidFill>
                    <a:srgbClr val="3233CC"/>
                  </a:solidFill>
                </a:rPr>
                <a:t>1.25Gb/s</a:t>
              </a:r>
              <a:endParaRPr lang="ru-RU" sz="1350">
                <a:solidFill>
                  <a:srgbClr val="3233CC"/>
                </a:solidFill>
              </a:endParaRPr>
            </a:p>
          </p:txBody>
        </p:sp>
        <p:pic>
          <p:nvPicPr>
            <p:cNvPr id="145" name="Picture 51"/>
            <p:cNvPicPr>
              <a:picLocks noChangeAspect="1" noChangeArrowheads="1"/>
            </p:cNvPicPr>
            <p:nvPr/>
          </p:nvPicPr>
          <p:blipFill>
            <a:blip r:embed="rId4"/>
            <a:srcRect/>
            <a:stretch>
              <a:fillRect/>
            </a:stretch>
          </p:blipFill>
          <p:spPr bwMode="auto">
            <a:xfrm>
              <a:off x="3106" y="3731"/>
              <a:ext cx="2118" cy="1254"/>
            </a:xfrm>
            <a:prstGeom prst="rect">
              <a:avLst/>
            </a:prstGeom>
            <a:grpFill/>
            <a:ln w="9525">
              <a:noFill/>
              <a:miter lim="800000"/>
              <a:headEnd/>
              <a:tailEnd/>
            </a:ln>
          </p:spPr>
        </p:pic>
        <p:sp>
          <p:nvSpPr>
            <p:cNvPr id="146" name="Line 52"/>
            <p:cNvSpPr>
              <a:spLocks noChangeShapeType="1"/>
            </p:cNvSpPr>
            <p:nvPr/>
          </p:nvSpPr>
          <p:spPr bwMode="auto">
            <a:xfrm>
              <a:off x="3670" y="2755"/>
              <a:ext cx="565" cy="0"/>
            </a:xfrm>
            <a:prstGeom prst="line">
              <a:avLst/>
            </a:prstGeom>
            <a:grpFill/>
            <a:ln w="9525">
              <a:solidFill>
                <a:srgbClr val="000000"/>
              </a:solidFill>
              <a:round/>
              <a:headEnd/>
              <a:tailEnd type="triangle" w="med" len="med"/>
            </a:ln>
          </p:spPr>
          <p:txBody>
            <a:bodyPr/>
            <a:lstStyle/>
            <a:p>
              <a:endParaRPr lang="ru-RU" sz="1350"/>
            </a:p>
          </p:txBody>
        </p:sp>
        <p:sp>
          <p:nvSpPr>
            <p:cNvPr id="147" name="Line 53"/>
            <p:cNvSpPr>
              <a:spLocks noChangeShapeType="1"/>
            </p:cNvSpPr>
            <p:nvPr/>
          </p:nvSpPr>
          <p:spPr bwMode="auto">
            <a:xfrm>
              <a:off x="3670" y="3034"/>
              <a:ext cx="565" cy="0"/>
            </a:xfrm>
            <a:prstGeom prst="line">
              <a:avLst/>
            </a:prstGeom>
            <a:grpFill/>
            <a:ln w="9525">
              <a:solidFill>
                <a:srgbClr val="000000"/>
              </a:solidFill>
              <a:round/>
              <a:headEnd/>
              <a:tailEnd type="triangle" w="med" len="med"/>
            </a:ln>
          </p:spPr>
          <p:txBody>
            <a:bodyPr/>
            <a:lstStyle/>
            <a:p>
              <a:endParaRPr lang="ru-RU" sz="1350"/>
            </a:p>
          </p:txBody>
        </p:sp>
        <p:sp>
          <p:nvSpPr>
            <p:cNvPr id="148" name="Line 54"/>
            <p:cNvSpPr>
              <a:spLocks noChangeShapeType="1"/>
            </p:cNvSpPr>
            <p:nvPr/>
          </p:nvSpPr>
          <p:spPr bwMode="auto">
            <a:xfrm>
              <a:off x="4658" y="2755"/>
              <a:ext cx="1130" cy="0"/>
            </a:xfrm>
            <a:prstGeom prst="line">
              <a:avLst/>
            </a:prstGeom>
            <a:grpFill/>
            <a:ln w="9525">
              <a:solidFill>
                <a:srgbClr val="000000"/>
              </a:solidFill>
              <a:round/>
              <a:headEnd/>
              <a:tailEnd/>
            </a:ln>
          </p:spPr>
          <p:txBody>
            <a:bodyPr/>
            <a:lstStyle/>
            <a:p>
              <a:endParaRPr lang="ru-RU" sz="1350"/>
            </a:p>
          </p:txBody>
        </p:sp>
        <p:sp>
          <p:nvSpPr>
            <p:cNvPr id="149" name="Line 55"/>
            <p:cNvSpPr>
              <a:spLocks noChangeShapeType="1"/>
            </p:cNvSpPr>
            <p:nvPr/>
          </p:nvSpPr>
          <p:spPr bwMode="auto">
            <a:xfrm flipV="1">
              <a:off x="5788" y="2477"/>
              <a:ext cx="0" cy="278"/>
            </a:xfrm>
            <a:prstGeom prst="line">
              <a:avLst/>
            </a:prstGeom>
            <a:grpFill/>
            <a:ln w="9525">
              <a:solidFill>
                <a:srgbClr val="000000"/>
              </a:solidFill>
              <a:round/>
              <a:headEnd/>
              <a:tailEnd/>
            </a:ln>
          </p:spPr>
          <p:txBody>
            <a:bodyPr/>
            <a:lstStyle/>
            <a:p>
              <a:endParaRPr lang="ru-RU" sz="1350"/>
            </a:p>
          </p:txBody>
        </p:sp>
        <p:sp>
          <p:nvSpPr>
            <p:cNvPr id="150" name="Line 56"/>
            <p:cNvSpPr>
              <a:spLocks noChangeShapeType="1"/>
            </p:cNvSpPr>
            <p:nvPr/>
          </p:nvSpPr>
          <p:spPr bwMode="auto">
            <a:xfrm>
              <a:off x="5788" y="2477"/>
              <a:ext cx="847" cy="0"/>
            </a:xfrm>
            <a:prstGeom prst="line">
              <a:avLst/>
            </a:prstGeom>
            <a:grpFill/>
            <a:ln w="9525">
              <a:solidFill>
                <a:srgbClr val="000000"/>
              </a:solidFill>
              <a:round/>
              <a:headEnd/>
              <a:tailEnd type="triangle" w="med" len="med"/>
            </a:ln>
          </p:spPr>
          <p:txBody>
            <a:bodyPr/>
            <a:lstStyle/>
            <a:p>
              <a:endParaRPr lang="ru-RU" sz="1350"/>
            </a:p>
          </p:txBody>
        </p:sp>
        <p:sp>
          <p:nvSpPr>
            <p:cNvPr id="151" name="Line 57"/>
            <p:cNvSpPr>
              <a:spLocks noChangeShapeType="1"/>
            </p:cNvSpPr>
            <p:nvPr/>
          </p:nvSpPr>
          <p:spPr bwMode="auto">
            <a:xfrm>
              <a:off x="4658" y="3034"/>
              <a:ext cx="1271" cy="0"/>
            </a:xfrm>
            <a:prstGeom prst="line">
              <a:avLst/>
            </a:prstGeom>
            <a:grpFill/>
            <a:ln w="9525">
              <a:solidFill>
                <a:srgbClr val="000000"/>
              </a:solidFill>
              <a:round/>
              <a:headEnd/>
              <a:tailEnd/>
            </a:ln>
          </p:spPr>
          <p:txBody>
            <a:bodyPr/>
            <a:lstStyle/>
            <a:p>
              <a:endParaRPr lang="ru-RU" sz="1350"/>
            </a:p>
          </p:txBody>
        </p:sp>
        <p:sp>
          <p:nvSpPr>
            <p:cNvPr id="152" name="Line 58"/>
            <p:cNvSpPr>
              <a:spLocks noChangeShapeType="1"/>
            </p:cNvSpPr>
            <p:nvPr/>
          </p:nvSpPr>
          <p:spPr bwMode="auto">
            <a:xfrm flipV="1">
              <a:off x="5929" y="2616"/>
              <a:ext cx="0" cy="418"/>
            </a:xfrm>
            <a:prstGeom prst="line">
              <a:avLst/>
            </a:prstGeom>
            <a:grpFill/>
            <a:ln w="9525">
              <a:solidFill>
                <a:srgbClr val="000000"/>
              </a:solidFill>
              <a:round/>
              <a:headEnd/>
              <a:tailEnd/>
            </a:ln>
          </p:spPr>
          <p:txBody>
            <a:bodyPr/>
            <a:lstStyle/>
            <a:p>
              <a:endParaRPr lang="ru-RU" sz="1350"/>
            </a:p>
          </p:txBody>
        </p:sp>
        <p:sp>
          <p:nvSpPr>
            <p:cNvPr id="153" name="Line 59"/>
            <p:cNvSpPr>
              <a:spLocks noChangeShapeType="1"/>
            </p:cNvSpPr>
            <p:nvPr/>
          </p:nvSpPr>
          <p:spPr bwMode="auto">
            <a:xfrm>
              <a:off x="5929" y="2616"/>
              <a:ext cx="706" cy="0"/>
            </a:xfrm>
            <a:prstGeom prst="line">
              <a:avLst/>
            </a:prstGeom>
            <a:grpFill/>
            <a:ln w="9525">
              <a:solidFill>
                <a:srgbClr val="000000"/>
              </a:solidFill>
              <a:round/>
              <a:headEnd/>
              <a:tailEnd type="triangle" w="med" len="med"/>
            </a:ln>
          </p:spPr>
          <p:txBody>
            <a:bodyPr/>
            <a:lstStyle/>
            <a:p>
              <a:endParaRPr lang="ru-RU" sz="1350"/>
            </a:p>
          </p:txBody>
        </p:sp>
        <p:sp>
          <p:nvSpPr>
            <p:cNvPr id="154" name="AutoShape 60"/>
            <p:cNvSpPr>
              <a:spLocks/>
            </p:cNvSpPr>
            <p:nvPr/>
          </p:nvSpPr>
          <p:spPr bwMode="auto">
            <a:xfrm>
              <a:off x="3106" y="1223"/>
              <a:ext cx="140" cy="1254"/>
            </a:xfrm>
            <a:prstGeom prst="leftBrace">
              <a:avLst>
                <a:gd name="adj1" fmla="val 74643"/>
                <a:gd name="adj2" fmla="val 50000"/>
              </a:avLst>
            </a:prstGeom>
            <a:grpFill/>
            <a:ln w="9525">
              <a:solidFill>
                <a:srgbClr val="000000"/>
              </a:solidFill>
              <a:round/>
              <a:headEnd/>
              <a:tailEnd/>
            </a:ln>
          </p:spPr>
          <p:txBody>
            <a:bodyPr/>
            <a:lstStyle/>
            <a:p>
              <a:endParaRPr lang="ru-RU" sz="1350"/>
            </a:p>
          </p:txBody>
        </p:sp>
        <p:sp>
          <p:nvSpPr>
            <p:cNvPr id="155" name="Line 61"/>
            <p:cNvSpPr>
              <a:spLocks noChangeShapeType="1"/>
            </p:cNvSpPr>
            <p:nvPr/>
          </p:nvSpPr>
          <p:spPr bwMode="auto">
            <a:xfrm>
              <a:off x="6917" y="2755"/>
              <a:ext cx="0" cy="279"/>
            </a:xfrm>
            <a:prstGeom prst="line">
              <a:avLst/>
            </a:prstGeom>
            <a:grpFill/>
            <a:ln w="9525">
              <a:solidFill>
                <a:srgbClr val="000000"/>
              </a:solidFill>
              <a:round/>
              <a:headEnd/>
              <a:tailEnd type="triangle" w="med" len="med"/>
            </a:ln>
          </p:spPr>
          <p:txBody>
            <a:bodyPr/>
            <a:lstStyle/>
            <a:p>
              <a:endParaRPr lang="ru-RU" sz="1350"/>
            </a:p>
          </p:txBody>
        </p:sp>
        <p:sp>
          <p:nvSpPr>
            <p:cNvPr id="156" name="Line 62"/>
            <p:cNvSpPr>
              <a:spLocks noChangeShapeType="1"/>
            </p:cNvSpPr>
            <p:nvPr/>
          </p:nvSpPr>
          <p:spPr bwMode="auto">
            <a:xfrm flipV="1">
              <a:off x="7482" y="2755"/>
              <a:ext cx="0" cy="279"/>
            </a:xfrm>
            <a:prstGeom prst="line">
              <a:avLst/>
            </a:prstGeom>
            <a:grpFill/>
            <a:ln w="9525">
              <a:solidFill>
                <a:srgbClr val="000000"/>
              </a:solidFill>
              <a:round/>
              <a:headEnd/>
              <a:tailEnd type="triangle" w="med" len="med"/>
            </a:ln>
          </p:spPr>
          <p:txBody>
            <a:bodyPr/>
            <a:lstStyle/>
            <a:p>
              <a:endParaRPr lang="ru-RU" sz="1350"/>
            </a:p>
          </p:txBody>
        </p:sp>
      </p:grpSp>
      <p:sp>
        <p:nvSpPr>
          <p:cNvPr id="157" name="Прямоугольник 156"/>
          <p:cNvSpPr/>
          <p:nvPr/>
        </p:nvSpPr>
        <p:spPr>
          <a:xfrm>
            <a:off x="51815" y="5800696"/>
            <a:ext cx="3919930" cy="584775"/>
          </a:xfrm>
          <a:prstGeom prst="rect">
            <a:avLst/>
          </a:prstGeom>
        </p:spPr>
        <p:txBody>
          <a:bodyPr wrap="square">
            <a:spAutoFit/>
          </a:bodyPr>
          <a:lstStyle/>
          <a:p>
            <a:pPr algn="ctr">
              <a:defRPr/>
            </a:pPr>
            <a:r>
              <a:rPr lang="en-US" sz="1600" i="1" dirty="0">
                <a:solidFill>
                  <a:srgbClr val="003399"/>
                </a:solidFill>
                <a:latin typeface="Arial" charset="0"/>
                <a:ea typeface="Arial" charset="0"/>
                <a:cs typeface="Arial" charset="0"/>
              </a:rPr>
              <a:t>De</a:t>
            </a:r>
            <a:r>
              <a:rPr lang="ru-RU" sz="1600" i="1" dirty="0" smtClean="0">
                <a:solidFill>
                  <a:srgbClr val="003399"/>
                </a:solidFill>
                <a:latin typeface="Arial" charset="0"/>
                <a:ea typeface="Arial" charset="0"/>
                <a:cs typeface="Arial" charset="0"/>
              </a:rPr>
              <a:t>-</a:t>
            </a:r>
            <a:r>
              <a:rPr lang="en-US" sz="1600" i="1" dirty="0" smtClean="0">
                <a:solidFill>
                  <a:srgbClr val="003399"/>
                </a:solidFill>
                <a:latin typeface="Arial" charset="0"/>
                <a:ea typeface="Arial" charset="0"/>
                <a:cs typeface="Arial" charset="0"/>
              </a:rPr>
              <a:t>Li</a:t>
            </a:r>
            <a:r>
              <a:rPr lang="ru-RU" sz="1600" i="1" dirty="0">
                <a:solidFill>
                  <a:srgbClr val="003399"/>
                </a:solidFill>
                <a:latin typeface="Arial" charset="0"/>
                <a:ea typeface="Arial" charset="0"/>
                <a:cs typeface="Arial" charset="0"/>
              </a:rPr>
              <a:t>-</a:t>
            </a:r>
            <a:r>
              <a:rPr lang="en-US" sz="1600" i="1" dirty="0">
                <a:solidFill>
                  <a:srgbClr val="003399"/>
                </a:solidFill>
                <a:latin typeface="Arial" charset="0"/>
                <a:ea typeface="Arial" charset="0"/>
                <a:cs typeface="Arial" charset="0"/>
              </a:rPr>
              <a:t>DAQ</a:t>
            </a:r>
            <a:r>
              <a:rPr lang="ru-RU" sz="1600" i="1" dirty="0">
                <a:solidFill>
                  <a:srgbClr val="003399"/>
                </a:solidFill>
                <a:latin typeface="Arial" charset="0"/>
                <a:ea typeface="Arial" charset="0"/>
                <a:cs typeface="Arial" charset="0"/>
              </a:rPr>
              <a:t>-2  </a:t>
            </a:r>
            <a:r>
              <a:rPr lang="en-US" sz="1600" i="1" dirty="0" smtClean="0">
                <a:solidFill>
                  <a:srgbClr val="003399"/>
                </a:solidFill>
                <a:latin typeface="Arial" charset="0"/>
                <a:ea typeface="Arial" charset="0"/>
                <a:cs typeface="Arial" charset="0"/>
              </a:rPr>
              <a:t>block for 2D PSD (MWPC)</a:t>
            </a:r>
            <a:r>
              <a:rPr lang="ru-RU" sz="1600" i="1" dirty="0" smtClean="0">
                <a:solidFill>
                  <a:srgbClr val="003399"/>
                </a:solidFill>
                <a:effectLst>
                  <a:outerShdw blurRad="38100" dist="38100" dir="2700000" algn="tl">
                    <a:srgbClr val="001027"/>
                  </a:outerShdw>
                </a:effectLst>
                <a:latin typeface="Arial" charset="0"/>
                <a:ea typeface="Arial" charset="0"/>
                <a:cs typeface="Arial" charset="0"/>
              </a:rPr>
              <a:t> </a:t>
            </a:r>
            <a:endParaRPr lang="ru-RU" sz="1600" i="1" dirty="0">
              <a:solidFill>
                <a:srgbClr val="003399"/>
              </a:solidFill>
              <a:effectLst>
                <a:outerShdw blurRad="38100" dist="38100" dir="2700000" algn="tl">
                  <a:srgbClr val="001027"/>
                </a:outerShdw>
              </a:effectLst>
              <a:latin typeface="Arial" charset="0"/>
              <a:ea typeface="Arial" charset="0"/>
              <a:cs typeface="Arial" charset="0"/>
            </a:endParaRPr>
          </a:p>
        </p:txBody>
      </p:sp>
      <p:sp>
        <p:nvSpPr>
          <p:cNvPr id="158" name="Прямоугольник 157"/>
          <p:cNvSpPr/>
          <p:nvPr/>
        </p:nvSpPr>
        <p:spPr>
          <a:xfrm>
            <a:off x="4536481" y="5803069"/>
            <a:ext cx="4572000" cy="584775"/>
          </a:xfrm>
          <a:prstGeom prst="rect">
            <a:avLst/>
          </a:prstGeom>
        </p:spPr>
        <p:txBody>
          <a:bodyPr>
            <a:spAutoFit/>
          </a:bodyPr>
          <a:lstStyle/>
          <a:p>
            <a:pPr algn="ctr"/>
            <a:r>
              <a:rPr lang="en-US" sz="1600" i="1" dirty="0">
                <a:solidFill>
                  <a:srgbClr val="003399"/>
                </a:solidFill>
                <a:ea typeface="맑은 고딕" pitchFamily="34" charset="-127"/>
                <a:cs typeface="Arial" charset="0"/>
              </a:rPr>
              <a:t>DAQ electronics for multi-point detector (</a:t>
            </a:r>
            <a:r>
              <a:rPr lang="en-US" sz="1600" i="1" dirty="0" smtClean="0">
                <a:solidFill>
                  <a:srgbClr val="003399"/>
                </a:solidFill>
                <a:ea typeface="맑은 고딕" pitchFamily="34" charset="-127"/>
                <a:cs typeface="Arial" charset="0"/>
              </a:rPr>
              <a:t>MPD)</a:t>
            </a:r>
            <a:endParaRPr lang="ru-RU" sz="1600" dirty="0">
              <a:solidFill>
                <a:srgbClr val="003399"/>
              </a:solidFill>
            </a:endParaRPr>
          </a:p>
        </p:txBody>
      </p:sp>
    </p:spTree>
    <p:extLst>
      <p:ext uri="{BB962C8B-B14F-4D97-AF65-F5344CB8AC3E}">
        <p14:creationId xmlns:p14="http://schemas.microsoft.com/office/powerpoint/2010/main" val="16893343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2"/>
          <p:cNvSpPr>
            <a:spLocks noGrp="1" noChangeArrowheads="1"/>
          </p:cNvSpPr>
          <p:nvPr>
            <p:ph type="title"/>
          </p:nvPr>
        </p:nvSpPr>
        <p:spPr>
          <a:xfrm>
            <a:off x="395536" y="106045"/>
            <a:ext cx="8229600" cy="576263"/>
          </a:xfrm>
        </p:spPr>
        <p:txBody>
          <a:bodyPr/>
          <a:lstStyle/>
          <a:p>
            <a:r>
              <a:rPr lang="en-US" altLang="x-none" sz="2800" dirty="0" smtClean="0">
                <a:solidFill>
                  <a:srgbClr val="003399"/>
                </a:solidFill>
                <a:latin typeface="Times New Roman" charset="0"/>
                <a:ea typeface="Times New Roman" charset="0"/>
                <a:cs typeface="Times New Roman" charset="0"/>
              </a:rPr>
              <a:t>Developments of instruments software </a:t>
            </a:r>
            <a:r>
              <a:rPr lang="en-US" altLang="x-none" sz="2800" dirty="0" err="1" smtClean="0">
                <a:solidFill>
                  <a:srgbClr val="003399"/>
                </a:solidFill>
                <a:latin typeface="Times New Roman" charset="0"/>
                <a:ea typeface="Times New Roman" charset="0"/>
                <a:cs typeface="Times New Roman" charset="0"/>
              </a:rPr>
              <a:t>Sonix</a:t>
            </a:r>
            <a:r>
              <a:rPr lang="en-US" altLang="x-none" sz="2800" dirty="0" smtClean="0">
                <a:solidFill>
                  <a:srgbClr val="003399"/>
                </a:solidFill>
                <a:latin typeface="Times New Roman" charset="0"/>
                <a:ea typeface="Times New Roman" charset="0"/>
                <a:cs typeface="Times New Roman" charset="0"/>
              </a:rPr>
              <a:t>+</a:t>
            </a:r>
            <a:endParaRPr lang="ru-RU" altLang="x-none" sz="2800" dirty="0">
              <a:solidFill>
                <a:srgbClr val="003399"/>
              </a:solidFill>
              <a:latin typeface="Times New Roman" charset="0"/>
              <a:ea typeface="Times New Roman" charset="0"/>
              <a:cs typeface="Times New Roman" charset="0"/>
            </a:endParaRPr>
          </a:p>
        </p:txBody>
      </p:sp>
      <p:pic>
        <p:nvPicPr>
          <p:cNvPr id="8" name="Рисунок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55465"/>
            <a:ext cx="4088765" cy="3054985"/>
          </a:xfrm>
          <a:prstGeom prst="rect">
            <a:avLst/>
          </a:prstGeom>
          <a:noFill/>
          <a:ln>
            <a:noFill/>
          </a:ln>
        </p:spPr>
      </p:pic>
      <p:pic>
        <p:nvPicPr>
          <p:cNvPr id="9" name="Рисунок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5547" y="1013581"/>
            <a:ext cx="4140200" cy="2738755"/>
          </a:xfrm>
          <a:prstGeom prst="rect">
            <a:avLst/>
          </a:prstGeom>
          <a:noFill/>
          <a:ln>
            <a:noFill/>
          </a:ln>
        </p:spPr>
      </p:pic>
      <p:sp>
        <p:nvSpPr>
          <p:cNvPr id="3" name="Номер слайда 2"/>
          <p:cNvSpPr>
            <a:spLocks noGrp="1"/>
          </p:cNvSpPr>
          <p:nvPr>
            <p:ph type="sldNum" sz="quarter" idx="12"/>
          </p:nvPr>
        </p:nvSpPr>
        <p:spPr>
          <a:xfrm>
            <a:off x="7010400" y="6428395"/>
            <a:ext cx="2133600" cy="476250"/>
          </a:xfrm>
        </p:spPr>
        <p:txBody>
          <a:bodyPr/>
          <a:lstStyle/>
          <a:p>
            <a:fld id="{257240B9-2C58-114C-AC5B-A6931CAB4C52}" type="slidenum">
              <a:rPr lang="ru-RU" altLang="x-none" smtClean="0"/>
              <a:pPr/>
              <a:t>23</a:t>
            </a:fld>
            <a:endParaRPr lang="ru-RU" altLang="x-none" dirty="0"/>
          </a:p>
        </p:txBody>
      </p:sp>
      <p:sp>
        <p:nvSpPr>
          <p:cNvPr id="2" name="Прямоугольник 1"/>
          <p:cNvSpPr/>
          <p:nvPr/>
        </p:nvSpPr>
        <p:spPr>
          <a:xfrm>
            <a:off x="161252" y="4038236"/>
            <a:ext cx="8635679" cy="2628284"/>
          </a:xfrm>
          <a:prstGeom prst="rect">
            <a:avLst/>
          </a:prstGeom>
          <a:solidFill>
            <a:schemeClr val="bg1"/>
          </a:solidFill>
        </p:spPr>
        <p:txBody>
          <a:bodyPr wrap="square">
            <a:spAutoFit/>
          </a:bodyPr>
          <a:lstStyle/>
          <a:p>
            <a:pPr indent="12700" algn="just">
              <a:lnSpc>
                <a:spcPct val="107000"/>
              </a:lnSpc>
              <a:spcAft>
                <a:spcPts val="600"/>
              </a:spcAft>
            </a:pPr>
            <a:r>
              <a:rPr lang="en-US" sz="1400" dirty="0">
                <a:solidFill>
                  <a:srgbClr val="003399"/>
                </a:solidFill>
                <a:effectLst/>
                <a:latin typeface="+mj-lt"/>
                <a:ea typeface="Calibri" charset="0"/>
                <a:cs typeface="Times New Roman" charset="0"/>
              </a:rPr>
              <a:t>Among the most important activities </a:t>
            </a:r>
            <a:r>
              <a:rPr lang="en-US" sz="1400" dirty="0" smtClean="0">
                <a:solidFill>
                  <a:srgbClr val="003399"/>
                </a:solidFill>
                <a:effectLst/>
                <a:latin typeface="+mj-lt"/>
                <a:ea typeface="Calibri" charset="0"/>
                <a:cs typeface="Times New Roman" charset="0"/>
              </a:rPr>
              <a:t>in software development were </a:t>
            </a:r>
            <a:r>
              <a:rPr lang="en-US" sz="1400" dirty="0">
                <a:solidFill>
                  <a:srgbClr val="003399"/>
                </a:solidFill>
                <a:effectLst/>
                <a:latin typeface="+mj-lt"/>
                <a:ea typeface="Calibri" charset="0"/>
                <a:cs typeface="Times New Roman" charset="0"/>
              </a:rPr>
              <a:t>the following:</a:t>
            </a:r>
            <a:endParaRPr lang="ru-RU" sz="1400" dirty="0">
              <a:solidFill>
                <a:srgbClr val="003399"/>
              </a:solidFill>
              <a:effectLst/>
              <a:latin typeface="+mj-lt"/>
              <a:ea typeface="Calibri" charset="0"/>
              <a:cs typeface="Times New Roman" charset="0"/>
            </a:endParaRPr>
          </a:p>
          <a:p>
            <a:pPr marL="342900" lvl="0" indent="-342900" algn="just">
              <a:lnSpc>
                <a:spcPct val="107000"/>
              </a:lnSpc>
              <a:spcAft>
                <a:spcPts val="300"/>
              </a:spcAft>
              <a:buFont typeface="Symbol" charset="2"/>
              <a:buChar char=""/>
              <a:tabLst>
                <a:tab pos="342900" algn="l"/>
              </a:tabLst>
            </a:pPr>
            <a:r>
              <a:rPr lang="en-US" sz="1400" dirty="0">
                <a:solidFill>
                  <a:srgbClr val="003399"/>
                </a:solidFill>
                <a:effectLst/>
                <a:latin typeface="+mj-lt"/>
                <a:ea typeface="Calibri" charset="0"/>
                <a:cs typeface="Times New Roman" charset="0"/>
              </a:rPr>
              <a:t>development of new components for controlling equipment of a number of spectrometers (RTD HRFD, REMUR, GRAINS, DN-6, FSD, FSS);</a:t>
            </a:r>
            <a:endParaRPr lang="ru-RU" sz="1400" dirty="0">
              <a:solidFill>
                <a:srgbClr val="003399"/>
              </a:solidFill>
              <a:effectLst/>
              <a:latin typeface="+mj-lt"/>
              <a:ea typeface="Calibri" charset="0"/>
              <a:cs typeface="Times New Roman" charset="0"/>
            </a:endParaRPr>
          </a:p>
          <a:p>
            <a:pPr marL="342900" lvl="0" indent="-342900" algn="just">
              <a:lnSpc>
                <a:spcPct val="107000"/>
              </a:lnSpc>
              <a:spcAft>
                <a:spcPts val="300"/>
              </a:spcAft>
              <a:buFont typeface="Symbol" charset="2"/>
              <a:buChar char=""/>
              <a:tabLst>
                <a:tab pos="342900" algn="l"/>
              </a:tabLst>
            </a:pPr>
            <a:r>
              <a:rPr lang="en-US" sz="1400" dirty="0">
                <a:solidFill>
                  <a:srgbClr val="003399"/>
                </a:solidFill>
                <a:effectLst/>
                <a:latin typeface="+mj-lt"/>
                <a:ea typeface="Calibri" charset="0"/>
                <a:cs typeface="Times New Roman" charset="0"/>
              </a:rPr>
              <a:t>supplementation of a basic set of widgets and improvement of programs of graphical user </a:t>
            </a:r>
            <a:r>
              <a:rPr lang="en-US" sz="1400" dirty="0" smtClean="0">
                <a:solidFill>
                  <a:srgbClr val="003399"/>
                </a:solidFill>
                <a:effectLst/>
                <a:latin typeface="+mj-lt"/>
                <a:ea typeface="Calibri" charset="0"/>
                <a:cs typeface="Times New Roman" charset="0"/>
              </a:rPr>
              <a:t>interface;</a:t>
            </a:r>
            <a:endParaRPr lang="ru-RU" sz="1400" dirty="0">
              <a:solidFill>
                <a:srgbClr val="003399"/>
              </a:solidFill>
              <a:effectLst/>
              <a:latin typeface="+mj-lt"/>
              <a:ea typeface="Calibri" charset="0"/>
              <a:cs typeface="Times New Roman" charset="0"/>
            </a:endParaRPr>
          </a:p>
          <a:p>
            <a:pPr marL="342900" lvl="0" indent="-342900" algn="just">
              <a:lnSpc>
                <a:spcPct val="107000"/>
              </a:lnSpc>
              <a:spcAft>
                <a:spcPts val="600"/>
              </a:spcAft>
              <a:buFont typeface="Symbol" charset="2"/>
              <a:buChar char=""/>
              <a:tabLst>
                <a:tab pos="342900" algn="l"/>
              </a:tabLst>
            </a:pPr>
            <a:r>
              <a:rPr lang="en-US" sz="1400" dirty="0">
                <a:solidFill>
                  <a:srgbClr val="003399"/>
                </a:solidFill>
                <a:effectLst/>
                <a:latin typeface="+mj-lt"/>
                <a:ea typeface="Calibri" charset="0"/>
                <a:cs typeface="Times New Roman" charset="0"/>
              </a:rPr>
              <a:t>development of a new version of the command library for reflectometers, in which preliminary data processing is conducted simultaneously with the continuation of </a:t>
            </a:r>
            <a:r>
              <a:rPr lang="en-US" sz="1400" dirty="0" smtClean="0">
                <a:solidFill>
                  <a:srgbClr val="003399"/>
                </a:solidFill>
                <a:effectLst/>
                <a:latin typeface="+mj-lt"/>
                <a:ea typeface="Calibri" charset="0"/>
                <a:cs typeface="Times New Roman" charset="0"/>
              </a:rPr>
              <a:t>exposure.</a:t>
            </a:r>
          </a:p>
          <a:p>
            <a:pPr marL="342900" lvl="0" indent="-342900" algn="just">
              <a:lnSpc>
                <a:spcPct val="107000"/>
              </a:lnSpc>
              <a:spcAft>
                <a:spcPts val="600"/>
              </a:spcAft>
              <a:buFont typeface="Symbol" charset="2"/>
              <a:buChar char=""/>
              <a:tabLst>
                <a:tab pos="342900" algn="l"/>
              </a:tabLst>
            </a:pPr>
            <a:r>
              <a:rPr lang="en-US" sz="1400" dirty="0">
                <a:solidFill>
                  <a:srgbClr val="003399"/>
                </a:solidFill>
                <a:effectLst/>
                <a:latin typeface="+mj-lt"/>
              </a:rPr>
              <a:t>An improved version of </a:t>
            </a:r>
            <a:r>
              <a:rPr lang="en-US" sz="1400" dirty="0" err="1">
                <a:solidFill>
                  <a:srgbClr val="003399"/>
                </a:solidFill>
                <a:effectLst/>
                <a:latin typeface="+mj-lt"/>
              </a:rPr>
              <a:t>WebSonix</a:t>
            </a:r>
            <a:r>
              <a:rPr lang="en-US" sz="1400" dirty="0">
                <a:solidFill>
                  <a:srgbClr val="003399"/>
                </a:solidFill>
                <a:effectLst/>
                <a:latin typeface="+mj-lt"/>
              </a:rPr>
              <a:t> </a:t>
            </a:r>
            <a:r>
              <a:rPr lang="en-US" sz="1400" dirty="0" smtClean="0">
                <a:solidFill>
                  <a:srgbClr val="003399"/>
                </a:solidFill>
                <a:effectLst/>
                <a:latin typeface="+mj-lt"/>
              </a:rPr>
              <a:t>4.7 for </a:t>
            </a:r>
            <a:r>
              <a:rPr lang="en-US" sz="1400" dirty="0">
                <a:solidFill>
                  <a:srgbClr val="003399"/>
                </a:solidFill>
                <a:effectLst/>
                <a:latin typeface="+mj-lt"/>
              </a:rPr>
              <a:t>remote control over experiments, has been developed and put into operation. Eight spectrometers (</a:t>
            </a:r>
            <a:r>
              <a:rPr lang="en-US" sz="1400" dirty="0" err="1">
                <a:solidFill>
                  <a:srgbClr val="003399"/>
                </a:solidFill>
                <a:effectLst/>
                <a:latin typeface="+mj-lt"/>
              </a:rPr>
              <a:t>YuMO</a:t>
            </a:r>
            <a:r>
              <a:rPr lang="en-US" sz="1400" dirty="0">
                <a:solidFill>
                  <a:srgbClr val="003399"/>
                </a:solidFill>
                <a:effectLst/>
                <a:latin typeface="+mj-lt"/>
              </a:rPr>
              <a:t>, HRFD, FSD, SKAT, </a:t>
            </a:r>
            <a:r>
              <a:rPr lang="en-US" sz="1400" dirty="0" smtClean="0">
                <a:solidFill>
                  <a:srgbClr val="003399"/>
                </a:solidFill>
                <a:effectLst/>
                <a:latin typeface="+mj-lt"/>
              </a:rPr>
              <a:t>NERA, </a:t>
            </a:r>
            <a:r>
              <a:rPr lang="en-US" sz="1400" dirty="0">
                <a:solidFill>
                  <a:srgbClr val="003399"/>
                </a:solidFill>
                <a:effectLst/>
                <a:latin typeface="+mj-lt"/>
              </a:rPr>
              <a:t>EPSILON, DIN-2PI, REFLEX) have been connected to this service</a:t>
            </a:r>
            <a:r>
              <a:rPr lang="ru-RU" sz="1400" dirty="0">
                <a:solidFill>
                  <a:srgbClr val="003399"/>
                </a:solidFill>
                <a:effectLst/>
                <a:latin typeface="+mj-lt"/>
              </a:rPr>
              <a:t> </a:t>
            </a:r>
            <a:endParaRPr lang="ru-RU" sz="1400" dirty="0">
              <a:solidFill>
                <a:srgbClr val="003399"/>
              </a:solidFill>
              <a:effectLst/>
              <a:latin typeface="+mj-lt"/>
              <a:ea typeface="Calibri" charset="0"/>
              <a:cs typeface="Times New Roman"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5" name="Rectangle 5"/>
          <p:cNvSpPr>
            <a:spLocks noGrp="1" noChangeArrowheads="1"/>
          </p:cNvSpPr>
          <p:nvPr>
            <p:ph type="title"/>
          </p:nvPr>
        </p:nvSpPr>
        <p:spPr>
          <a:xfrm>
            <a:off x="529208" y="-231871"/>
            <a:ext cx="8229600" cy="1143000"/>
          </a:xfrm>
          <a:noFill/>
          <a:ln/>
        </p:spPr>
        <p:txBody>
          <a:bodyPr/>
          <a:lstStyle/>
          <a:p>
            <a:r>
              <a:rPr lang="en-US" altLang="x-none" sz="2800" dirty="0">
                <a:solidFill>
                  <a:srgbClr val="003399"/>
                </a:solidFill>
              </a:rPr>
              <a:t>Computing Infrastructure</a:t>
            </a:r>
            <a:endParaRPr lang="ru-RU" altLang="x-none" sz="2800" dirty="0">
              <a:solidFill>
                <a:srgbClr val="003399"/>
              </a:solidFill>
            </a:endParaRPr>
          </a:p>
        </p:txBody>
      </p:sp>
      <p:pic>
        <p:nvPicPr>
          <p:cNvPr id="4" name="Рисунок 3"/>
          <p:cNvPicPr/>
          <p:nvPr/>
        </p:nvPicPr>
        <p:blipFill>
          <a:blip r:embed="rId2">
            <a:extLst>
              <a:ext uri="{28A0092B-C50C-407E-A947-70E740481C1C}">
                <a14:useLocalDpi xmlns:a14="http://schemas.microsoft.com/office/drawing/2010/main" val="0"/>
              </a:ext>
            </a:extLst>
          </a:blip>
          <a:srcRect/>
          <a:stretch>
            <a:fillRect/>
          </a:stretch>
        </p:blipFill>
        <p:spPr bwMode="auto">
          <a:xfrm>
            <a:off x="144016" y="1134621"/>
            <a:ext cx="4499992" cy="3014459"/>
          </a:xfrm>
          <a:prstGeom prst="rect">
            <a:avLst/>
          </a:prstGeom>
          <a:noFill/>
          <a:ln>
            <a:noFill/>
          </a:ln>
        </p:spPr>
      </p:pic>
      <p:pic>
        <p:nvPicPr>
          <p:cNvPr id="5" name="Рисунок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3704" y="980728"/>
            <a:ext cx="4163959" cy="3429749"/>
          </a:xfrm>
          <a:prstGeom prst="rect">
            <a:avLst/>
          </a:prstGeom>
          <a:noFill/>
          <a:ln>
            <a:noFill/>
          </a:ln>
        </p:spPr>
      </p:pic>
      <p:sp>
        <p:nvSpPr>
          <p:cNvPr id="3" name="Прямоугольник 2"/>
          <p:cNvSpPr/>
          <p:nvPr/>
        </p:nvSpPr>
        <p:spPr>
          <a:xfrm>
            <a:off x="115986" y="4811655"/>
            <a:ext cx="8999984" cy="1815882"/>
          </a:xfrm>
          <a:prstGeom prst="rect">
            <a:avLst/>
          </a:prstGeom>
          <a:solidFill>
            <a:schemeClr val="bg1"/>
          </a:solidFill>
        </p:spPr>
        <p:txBody>
          <a:bodyPr wrap="square">
            <a:spAutoFit/>
          </a:bodyPr>
          <a:lstStyle/>
          <a:p>
            <a:pPr marL="285750" indent="-285750">
              <a:buFont typeface="Arial" charset="0"/>
              <a:buChar char="•"/>
            </a:pPr>
            <a:r>
              <a:rPr lang="en-US" sz="1400" dirty="0">
                <a:solidFill>
                  <a:srgbClr val="003399"/>
                </a:solidFill>
                <a:effectLst/>
                <a:latin typeface="+mj-lt"/>
              </a:rPr>
              <a:t>The outdated network switches in buildings </a:t>
            </a:r>
            <a:r>
              <a:rPr lang="en-US" sz="1400" dirty="0" smtClean="0">
                <a:solidFill>
                  <a:srgbClr val="003399"/>
                </a:solidFill>
                <a:effectLst/>
                <a:latin typeface="+mj-lt"/>
              </a:rPr>
              <a:t>some buildings of Laboratory have </a:t>
            </a:r>
            <a:r>
              <a:rPr lang="en-US" sz="1400" dirty="0">
                <a:solidFill>
                  <a:srgbClr val="003399"/>
                </a:solidFill>
                <a:effectLst/>
                <a:latin typeface="+mj-lt"/>
              </a:rPr>
              <a:t>been replaced to provide a data rate of </a:t>
            </a:r>
            <a:r>
              <a:rPr lang="en-US" sz="1400" dirty="0" smtClean="0">
                <a:solidFill>
                  <a:srgbClr val="003399"/>
                </a:solidFill>
                <a:effectLst/>
                <a:latin typeface="+mj-lt"/>
              </a:rPr>
              <a:t>1Gbit/s </a:t>
            </a:r>
            <a:r>
              <a:rPr lang="en-US" sz="1400" dirty="0">
                <a:solidFill>
                  <a:srgbClr val="003399"/>
                </a:solidFill>
                <a:effectLst/>
                <a:latin typeface="+mj-lt"/>
              </a:rPr>
              <a:t>for all end users in the </a:t>
            </a:r>
            <a:r>
              <a:rPr lang="en-US" sz="1400" dirty="0" smtClean="0">
                <a:solidFill>
                  <a:srgbClr val="003399"/>
                </a:solidFill>
                <a:effectLst/>
                <a:latin typeface="+mj-lt"/>
              </a:rPr>
              <a:t>offices.</a:t>
            </a:r>
            <a:endParaRPr lang="ru-RU" sz="1400" dirty="0">
              <a:solidFill>
                <a:srgbClr val="003399"/>
              </a:solidFill>
              <a:effectLst/>
              <a:latin typeface="+mj-lt"/>
            </a:endParaRPr>
          </a:p>
          <a:p>
            <a:pPr marL="285750" indent="-285750">
              <a:buFont typeface="Arial" charset="0"/>
              <a:buChar char="•"/>
            </a:pPr>
            <a:endParaRPr lang="ru-RU" sz="1400" dirty="0" smtClean="0">
              <a:solidFill>
                <a:srgbClr val="003399"/>
              </a:solidFill>
              <a:effectLst/>
              <a:latin typeface="+mj-lt"/>
              <a:ea typeface="Calibri" charset="0"/>
            </a:endParaRPr>
          </a:p>
          <a:p>
            <a:pPr marL="285750" indent="-285750">
              <a:buFont typeface="Arial" charset="0"/>
              <a:buChar char="•"/>
            </a:pPr>
            <a:r>
              <a:rPr lang="en-US" sz="1400" dirty="0" smtClean="0">
                <a:solidFill>
                  <a:srgbClr val="003399"/>
                </a:solidFill>
                <a:effectLst/>
                <a:latin typeface="+mj-lt"/>
              </a:rPr>
              <a:t>A centralized </a:t>
            </a:r>
            <a:r>
              <a:rPr lang="en-US" sz="1400" dirty="0">
                <a:solidFill>
                  <a:srgbClr val="003399"/>
                </a:solidFill>
                <a:effectLst/>
                <a:latin typeface="+mj-lt"/>
              </a:rPr>
              <a:t>network data storage was organized on the basis of a file-server </a:t>
            </a:r>
            <a:r>
              <a:rPr lang="en-US" sz="1400" dirty="0" err="1">
                <a:solidFill>
                  <a:srgbClr val="003399"/>
                </a:solidFill>
                <a:effectLst/>
                <a:latin typeface="+mj-lt"/>
              </a:rPr>
              <a:t>Supermicro</a:t>
            </a:r>
            <a:r>
              <a:rPr lang="en-US" sz="1400" dirty="0">
                <a:solidFill>
                  <a:srgbClr val="003399"/>
                </a:solidFill>
                <a:effectLst/>
                <a:latin typeface="+mj-lt"/>
              </a:rPr>
              <a:t> with two CPU Intel Xeon, 16 GB RAM and 72 TB disk </a:t>
            </a:r>
            <a:r>
              <a:rPr lang="en-US" sz="1400" dirty="0" smtClean="0">
                <a:solidFill>
                  <a:srgbClr val="003399"/>
                </a:solidFill>
                <a:effectLst/>
                <a:latin typeface="+mj-lt"/>
              </a:rPr>
              <a:t>memory. </a:t>
            </a:r>
            <a:r>
              <a:rPr lang="en-US" sz="1400" dirty="0">
                <a:solidFill>
                  <a:srgbClr val="003399"/>
                </a:solidFill>
                <a:effectLst/>
                <a:latin typeface="+mj-lt"/>
              </a:rPr>
              <a:t>This storage system provides an automatic transfer of data from the control computer to the file-server during the experiment. </a:t>
            </a:r>
          </a:p>
          <a:p>
            <a:pPr marL="285750" indent="-285750">
              <a:buFont typeface="Arial" charset="0"/>
              <a:buChar char="•"/>
            </a:pPr>
            <a:endParaRPr lang="en-US" sz="1400" dirty="0" smtClean="0">
              <a:solidFill>
                <a:srgbClr val="003399"/>
              </a:solidFill>
              <a:effectLst/>
              <a:latin typeface="+mj-lt"/>
            </a:endParaRPr>
          </a:p>
          <a:p>
            <a:pPr marL="285750" indent="-285750">
              <a:buFont typeface="Arial" charset="0"/>
              <a:buChar char="•"/>
            </a:pPr>
            <a:r>
              <a:rPr lang="en-US" sz="1400" dirty="0" smtClean="0">
                <a:solidFill>
                  <a:srgbClr val="003399"/>
                </a:solidFill>
                <a:effectLst/>
                <a:latin typeface="+mj-lt"/>
              </a:rPr>
              <a:t>The </a:t>
            </a:r>
            <a:r>
              <a:rPr lang="en-US" sz="1400" dirty="0">
                <a:solidFill>
                  <a:srgbClr val="003399"/>
                </a:solidFill>
                <a:effectLst/>
                <a:latin typeface="+mj-lt"/>
              </a:rPr>
              <a:t>storage capacity is quite sufficient for recording and storing data from all IBR-2 spectrometers</a:t>
            </a:r>
            <a:r>
              <a:rPr lang="en-US" sz="1400" dirty="0" smtClean="0">
                <a:solidFill>
                  <a:srgbClr val="003399"/>
                </a:solidFill>
                <a:effectLst/>
                <a:latin typeface="+mj-lt"/>
              </a:rPr>
              <a:t>.</a:t>
            </a:r>
            <a:endParaRPr lang="ru-RU" sz="1400" dirty="0">
              <a:solidFill>
                <a:srgbClr val="003399"/>
              </a:solidFill>
              <a:effectLst/>
              <a:latin typeface="+mj-lt"/>
            </a:endParaRPr>
          </a:p>
        </p:txBody>
      </p:sp>
      <p:sp>
        <p:nvSpPr>
          <p:cNvPr id="6" name="Номер слайда 5"/>
          <p:cNvSpPr>
            <a:spLocks noGrp="1"/>
          </p:cNvSpPr>
          <p:nvPr>
            <p:ph type="sldNum" sz="quarter" idx="12"/>
          </p:nvPr>
        </p:nvSpPr>
        <p:spPr>
          <a:xfrm>
            <a:off x="7010400" y="6366531"/>
            <a:ext cx="2133600" cy="476250"/>
          </a:xfrm>
        </p:spPr>
        <p:txBody>
          <a:bodyPr/>
          <a:lstStyle/>
          <a:p>
            <a:fld id="{257240B9-2C58-114C-AC5B-A6931CAB4C52}" type="slidenum">
              <a:rPr lang="ru-RU" altLang="x-none" smtClean="0"/>
              <a:pPr/>
              <a:t>24</a:t>
            </a:fld>
            <a:endParaRPr lang="ru-RU" altLang="x-none"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Заголовок 1"/>
          <p:cNvSpPr>
            <a:spLocks noGrp="1"/>
          </p:cNvSpPr>
          <p:nvPr>
            <p:ph type="ctrTitle" idx="4294967295"/>
          </p:nvPr>
        </p:nvSpPr>
        <p:spPr>
          <a:xfrm>
            <a:off x="900113" y="3644900"/>
            <a:ext cx="7993062" cy="2835275"/>
          </a:xfrm>
        </p:spPr>
        <p:txBody>
          <a:bodyPr/>
          <a:lstStyle/>
          <a:p>
            <a:pPr algn="r"/>
            <a:r>
              <a:rPr lang="ru-RU" altLang="x-none" sz="2800" b="1" dirty="0">
                <a:solidFill>
                  <a:srgbClr val="003399"/>
                </a:solidFill>
              </a:rPr>
              <a:t/>
            </a:r>
            <a:br>
              <a:rPr lang="ru-RU" altLang="x-none" sz="2800" b="1" dirty="0">
                <a:solidFill>
                  <a:srgbClr val="003399"/>
                </a:solidFill>
              </a:rPr>
            </a:br>
            <a:r>
              <a:rPr lang="en-US" altLang="x-none" sz="2800" b="1" dirty="0">
                <a:solidFill>
                  <a:srgbClr val="003399"/>
                </a:solidFill>
              </a:rPr>
              <a:t/>
            </a:r>
            <a:br>
              <a:rPr lang="en-US" altLang="x-none" sz="2800" b="1" dirty="0">
                <a:solidFill>
                  <a:srgbClr val="003399"/>
                </a:solidFill>
              </a:rPr>
            </a:br>
            <a:r>
              <a:rPr lang="en-US" altLang="x-none" sz="1800" b="1" dirty="0" smtClean="0">
                <a:solidFill>
                  <a:srgbClr val="003399"/>
                </a:solidFill>
              </a:rPr>
              <a:t>Leader </a:t>
            </a:r>
            <a:r>
              <a:rPr lang="en-US" altLang="x-none" sz="1800" b="1" dirty="0">
                <a:solidFill>
                  <a:srgbClr val="003399"/>
                </a:solidFill>
              </a:rPr>
              <a:t>of the Project</a:t>
            </a:r>
            <a:r>
              <a:rPr lang="ru-RU" altLang="x-none" sz="1800" b="1" dirty="0">
                <a:solidFill>
                  <a:srgbClr val="003399"/>
                </a:solidFill>
              </a:rPr>
              <a:t> : </a:t>
            </a:r>
            <a:r>
              <a:rPr lang="en-US" altLang="x-none" sz="1800" b="1" dirty="0" err="1">
                <a:solidFill>
                  <a:srgbClr val="003399"/>
                </a:solidFill>
              </a:rPr>
              <a:t>Chernikov</a:t>
            </a:r>
            <a:r>
              <a:rPr lang="en-US" altLang="x-none" sz="1800" b="1" dirty="0">
                <a:solidFill>
                  <a:srgbClr val="003399"/>
                </a:solidFill>
              </a:rPr>
              <a:t> A.N.</a:t>
            </a:r>
            <a:br>
              <a:rPr lang="en-US" altLang="x-none" sz="1800" b="1" dirty="0">
                <a:solidFill>
                  <a:srgbClr val="003399"/>
                </a:solidFill>
              </a:rPr>
            </a:br>
            <a:r>
              <a:rPr lang="ru-RU" altLang="x-none" sz="1800" b="1" dirty="0">
                <a:solidFill>
                  <a:srgbClr val="003399"/>
                </a:solidFill>
              </a:rPr>
              <a:t/>
            </a:r>
            <a:br>
              <a:rPr lang="ru-RU" altLang="x-none" sz="1800" b="1" dirty="0">
                <a:solidFill>
                  <a:srgbClr val="003399"/>
                </a:solidFill>
              </a:rPr>
            </a:br>
            <a:r>
              <a:rPr lang="ru-RU" altLang="x-none" sz="1800" b="1" dirty="0">
                <a:solidFill>
                  <a:srgbClr val="003399"/>
                </a:solidFill>
              </a:rPr>
              <a:t/>
            </a:r>
            <a:br>
              <a:rPr lang="ru-RU" altLang="x-none" sz="1800" b="1" dirty="0">
                <a:solidFill>
                  <a:srgbClr val="003399"/>
                </a:solidFill>
              </a:rPr>
            </a:br>
            <a:r>
              <a:rPr lang="en-US" altLang="x-none" sz="1800" b="1" dirty="0">
                <a:solidFill>
                  <a:srgbClr val="003399"/>
                </a:solidFill>
              </a:rPr>
              <a:t/>
            </a:r>
            <a:br>
              <a:rPr lang="en-US" altLang="x-none" sz="1800" b="1" dirty="0">
                <a:solidFill>
                  <a:srgbClr val="003399"/>
                </a:solidFill>
              </a:rPr>
            </a:br>
            <a:endParaRPr lang="ru-RU" altLang="x-none" sz="1800" b="1" dirty="0">
              <a:solidFill>
                <a:srgbClr val="003399"/>
              </a:solidFill>
            </a:endParaRPr>
          </a:p>
        </p:txBody>
      </p:sp>
      <p:sp>
        <p:nvSpPr>
          <p:cNvPr id="903172" name="Rectangle 4"/>
          <p:cNvSpPr>
            <a:spLocks noChangeArrowheads="1"/>
          </p:cNvSpPr>
          <p:nvPr/>
        </p:nvSpPr>
        <p:spPr bwMode="auto">
          <a:xfrm>
            <a:off x="971550" y="836613"/>
            <a:ext cx="770572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dirty="0" smtClean="0">
                <a:solidFill>
                  <a:srgbClr val="003399"/>
                </a:solidFill>
                <a:effectLst/>
              </a:rPr>
              <a:t>Report of the </a:t>
            </a:r>
            <a:r>
              <a:rPr lang="en-US" altLang="x-none" dirty="0">
                <a:solidFill>
                  <a:srgbClr val="003399"/>
                </a:solidFill>
                <a:effectLst/>
              </a:rPr>
              <a:t>Project:</a:t>
            </a:r>
          </a:p>
          <a:p>
            <a:endParaRPr lang="en-US" altLang="x-none" dirty="0">
              <a:solidFill>
                <a:srgbClr val="003399"/>
              </a:solidFill>
              <a:effectLst/>
            </a:endParaRPr>
          </a:p>
          <a:p>
            <a:r>
              <a:rPr lang="en-US" altLang="x-none" dirty="0">
                <a:solidFill>
                  <a:srgbClr val="003399"/>
                </a:solidFill>
                <a:effectLst/>
              </a:rPr>
              <a:t>Development of PTH sample environment system for diffractometer DN-12 of the IBR-2 reactor</a:t>
            </a:r>
          </a:p>
          <a:p>
            <a:r>
              <a:rPr lang="en-US" altLang="x-none" dirty="0">
                <a:solidFill>
                  <a:srgbClr val="003399"/>
                </a:solidFill>
                <a:effectLst/>
              </a:rPr>
              <a:t> </a:t>
            </a:r>
          </a:p>
        </p:txBody>
      </p:sp>
      <p:sp>
        <p:nvSpPr>
          <p:cNvPr id="3" name="Номер слайда 2"/>
          <p:cNvSpPr>
            <a:spLocks noGrp="1"/>
          </p:cNvSpPr>
          <p:nvPr>
            <p:ph type="sldNum" sz="quarter" idx="12"/>
          </p:nvPr>
        </p:nvSpPr>
        <p:spPr>
          <a:xfrm>
            <a:off x="6876256" y="6449190"/>
            <a:ext cx="2133600" cy="476250"/>
          </a:xfrm>
        </p:spPr>
        <p:txBody>
          <a:bodyPr/>
          <a:lstStyle/>
          <a:p>
            <a:fld id="{759EB199-7EDD-1742-BDA7-1F940707C89D}" type="slidenum">
              <a:rPr lang="ru-RU" altLang="x-none" smtClean="0"/>
              <a:pPr/>
              <a:t>25</a:t>
            </a:fld>
            <a:endParaRPr lang="ru-RU" altLang="x-none"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ChangeArrowheads="1"/>
          </p:cNvSpPr>
          <p:nvPr>
            <p:ph type="title"/>
          </p:nvPr>
        </p:nvSpPr>
        <p:spPr>
          <a:xfrm>
            <a:off x="107950" y="0"/>
            <a:ext cx="8507413" cy="1143000"/>
          </a:xfrm>
        </p:spPr>
        <p:txBody>
          <a:bodyPr/>
          <a:lstStyle/>
          <a:p>
            <a:r>
              <a:rPr lang="ru-RU" altLang="x-none" sz="2800" dirty="0">
                <a:solidFill>
                  <a:srgbClr val="003399"/>
                </a:solidFill>
                <a:latin typeface="Times New Roman" charset="0"/>
                <a:ea typeface="Times New Roman" charset="0"/>
                <a:cs typeface="Times New Roman" charset="0"/>
              </a:rPr>
              <a:t>DN-12 </a:t>
            </a:r>
            <a:r>
              <a:rPr lang="en-US" altLang="x-none" sz="2800" dirty="0">
                <a:solidFill>
                  <a:srgbClr val="003399"/>
                </a:solidFill>
                <a:latin typeface="Times New Roman" charset="0"/>
                <a:ea typeface="Times New Roman" charset="0"/>
                <a:cs typeface="Times New Roman" charset="0"/>
              </a:rPr>
              <a:t>(</a:t>
            </a:r>
            <a:r>
              <a:rPr lang="ru-RU" altLang="x-none" sz="2800" dirty="0" err="1">
                <a:solidFill>
                  <a:srgbClr val="003399"/>
                </a:solidFill>
                <a:latin typeface="Times New Roman" charset="0"/>
                <a:ea typeface="Times New Roman" charset="0"/>
                <a:cs typeface="Times New Roman" charset="0"/>
              </a:rPr>
              <a:t>Neutron</a:t>
            </a:r>
            <a:r>
              <a:rPr lang="ru-RU" altLang="x-none" sz="2800" dirty="0">
                <a:solidFill>
                  <a:srgbClr val="003399"/>
                </a:solidFill>
                <a:latin typeface="Times New Roman" charset="0"/>
                <a:ea typeface="Times New Roman" charset="0"/>
                <a:cs typeface="Times New Roman" charset="0"/>
              </a:rPr>
              <a:t> </a:t>
            </a:r>
            <a:r>
              <a:rPr lang="ru-RU" altLang="x-none" sz="2800" dirty="0" err="1">
                <a:solidFill>
                  <a:srgbClr val="003399"/>
                </a:solidFill>
                <a:latin typeface="Times New Roman" charset="0"/>
                <a:ea typeface="Times New Roman" charset="0"/>
                <a:cs typeface="Times New Roman" charset="0"/>
              </a:rPr>
              <a:t>Diffractometer</a:t>
            </a:r>
            <a:r>
              <a:rPr lang="ru-RU" altLang="x-none" sz="2800" dirty="0">
                <a:solidFill>
                  <a:srgbClr val="003399"/>
                </a:solidFill>
                <a:latin typeface="Times New Roman" charset="0"/>
                <a:ea typeface="Times New Roman" charset="0"/>
                <a:cs typeface="Times New Roman" charset="0"/>
              </a:rPr>
              <a:t> </a:t>
            </a:r>
            <a:r>
              <a:rPr lang="ru-RU" altLang="x-none" sz="2800" dirty="0" err="1">
                <a:solidFill>
                  <a:srgbClr val="003399"/>
                </a:solidFill>
                <a:latin typeface="Times New Roman" charset="0"/>
                <a:ea typeface="Times New Roman" charset="0"/>
                <a:cs typeface="Times New Roman" charset="0"/>
              </a:rPr>
              <a:t>for</a:t>
            </a:r>
            <a:r>
              <a:rPr lang="ru-RU" altLang="x-none" sz="2800" dirty="0">
                <a:solidFill>
                  <a:srgbClr val="003399"/>
                </a:solidFill>
                <a:latin typeface="Times New Roman" charset="0"/>
                <a:ea typeface="Times New Roman" charset="0"/>
                <a:cs typeface="Times New Roman" charset="0"/>
              </a:rPr>
              <a:t> </a:t>
            </a:r>
            <a:r>
              <a:rPr lang="ru-RU" altLang="x-none" sz="2800" dirty="0" err="1">
                <a:solidFill>
                  <a:srgbClr val="003399"/>
                </a:solidFill>
                <a:latin typeface="Times New Roman" charset="0"/>
                <a:ea typeface="Times New Roman" charset="0"/>
                <a:cs typeface="Times New Roman" charset="0"/>
              </a:rPr>
              <a:t>Investigations</a:t>
            </a:r>
            <a:r>
              <a:rPr lang="ru-RU" altLang="x-none" sz="2800" dirty="0">
                <a:solidFill>
                  <a:srgbClr val="003399"/>
                </a:solidFill>
                <a:latin typeface="Times New Roman" charset="0"/>
                <a:ea typeface="Times New Roman" charset="0"/>
                <a:cs typeface="Times New Roman" charset="0"/>
              </a:rPr>
              <a:t> </a:t>
            </a:r>
            <a:r>
              <a:rPr lang="ru-RU" altLang="x-none" sz="2800" dirty="0" err="1">
                <a:solidFill>
                  <a:srgbClr val="003399"/>
                </a:solidFill>
                <a:latin typeface="Times New Roman" charset="0"/>
                <a:ea typeface="Times New Roman" charset="0"/>
                <a:cs typeface="Times New Roman" charset="0"/>
              </a:rPr>
              <a:t>of</a:t>
            </a:r>
            <a:r>
              <a:rPr lang="ru-RU" altLang="x-none" sz="2800" dirty="0">
                <a:solidFill>
                  <a:srgbClr val="003399"/>
                </a:solidFill>
                <a:latin typeface="Times New Roman" charset="0"/>
                <a:ea typeface="Times New Roman" charset="0"/>
                <a:cs typeface="Times New Roman" charset="0"/>
              </a:rPr>
              <a:t> </a:t>
            </a:r>
            <a:r>
              <a:rPr lang="ru-RU" altLang="x-none" sz="2800" dirty="0" err="1">
                <a:solidFill>
                  <a:srgbClr val="003399"/>
                </a:solidFill>
                <a:latin typeface="Times New Roman" charset="0"/>
                <a:ea typeface="Times New Roman" charset="0"/>
                <a:cs typeface="Times New Roman" charset="0"/>
              </a:rPr>
              <a:t>Micro-Samples</a:t>
            </a:r>
            <a:r>
              <a:rPr lang="ru-RU" altLang="x-none" sz="2800" dirty="0">
                <a:solidFill>
                  <a:srgbClr val="003399"/>
                </a:solidFill>
                <a:latin typeface="Times New Roman" charset="0"/>
                <a:ea typeface="Times New Roman" charset="0"/>
                <a:cs typeface="Times New Roman" charset="0"/>
              </a:rPr>
              <a:t> </a:t>
            </a:r>
            <a:r>
              <a:rPr lang="ru-RU" altLang="x-none" sz="2800" dirty="0" err="1">
                <a:solidFill>
                  <a:srgbClr val="003399"/>
                </a:solidFill>
                <a:latin typeface="Times New Roman" charset="0"/>
                <a:ea typeface="Times New Roman" charset="0"/>
                <a:cs typeface="Times New Roman" charset="0"/>
              </a:rPr>
              <a:t>at</a:t>
            </a:r>
            <a:r>
              <a:rPr lang="ru-RU" altLang="x-none" sz="2800" dirty="0">
                <a:solidFill>
                  <a:srgbClr val="003399"/>
                </a:solidFill>
                <a:latin typeface="Times New Roman" charset="0"/>
                <a:ea typeface="Times New Roman" charset="0"/>
                <a:cs typeface="Times New Roman" charset="0"/>
              </a:rPr>
              <a:t> </a:t>
            </a:r>
            <a:r>
              <a:rPr lang="ru-RU" altLang="x-none" sz="2800" dirty="0" err="1">
                <a:solidFill>
                  <a:srgbClr val="003399"/>
                </a:solidFill>
                <a:latin typeface="Times New Roman" charset="0"/>
                <a:ea typeface="Times New Roman" charset="0"/>
                <a:cs typeface="Times New Roman" charset="0"/>
              </a:rPr>
              <a:t>High</a:t>
            </a:r>
            <a:r>
              <a:rPr lang="ru-RU" altLang="x-none" sz="2800" dirty="0">
                <a:solidFill>
                  <a:srgbClr val="003399"/>
                </a:solidFill>
                <a:latin typeface="Times New Roman" charset="0"/>
                <a:ea typeface="Times New Roman" charset="0"/>
                <a:cs typeface="Times New Roman" charset="0"/>
              </a:rPr>
              <a:t> </a:t>
            </a:r>
            <a:r>
              <a:rPr lang="ru-RU" altLang="x-none" sz="2800" dirty="0" err="1">
                <a:solidFill>
                  <a:srgbClr val="003399"/>
                </a:solidFill>
                <a:latin typeface="Times New Roman" charset="0"/>
                <a:ea typeface="Times New Roman" charset="0"/>
                <a:cs typeface="Times New Roman" charset="0"/>
              </a:rPr>
              <a:t>Pressure</a:t>
            </a:r>
            <a:r>
              <a:rPr lang="en-US" altLang="x-none" sz="2800" dirty="0">
                <a:solidFill>
                  <a:srgbClr val="003399"/>
                </a:solidFill>
                <a:latin typeface="Times New Roman" charset="0"/>
                <a:ea typeface="Times New Roman" charset="0"/>
                <a:cs typeface="Times New Roman" charset="0"/>
              </a:rPr>
              <a:t>)</a:t>
            </a:r>
            <a:r>
              <a:rPr lang="ru-RU" altLang="x-none" sz="2800" dirty="0">
                <a:solidFill>
                  <a:srgbClr val="003399"/>
                </a:solidFill>
                <a:latin typeface="Times New Roman" charset="0"/>
                <a:ea typeface="Times New Roman" charset="0"/>
                <a:cs typeface="Times New Roman" charset="0"/>
              </a:rPr>
              <a:t/>
            </a:r>
            <a:br>
              <a:rPr lang="ru-RU" altLang="x-none" sz="2800" dirty="0">
                <a:solidFill>
                  <a:srgbClr val="003399"/>
                </a:solidFill>
                <a:latin typeface="Times New Roman" charset="0"/>
                <a:ea typeface="Times New Roman" charset="0"/>
                <a:cs typeface="Times New Roman" charset="0"/>
              </a:rPr>
            </a:br>
            <a:r>
              <a:rPr lang="ru-RU" altLang="x-none" sz="2800" dirty="0">
                <a:solidFill>
                  <a:srgbClr val="003399"/>
                </a:solidFill>
              </a:rPr>
              <a:t> </a:t>
            </a:r>
          </a:p>
        </p:txBody>
      </p:sp>
      <p:pic>
        <p:nvPicPr>
          <p:cNvPr id="922628" name="Picture 4" descr="761_pv_DN12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65175"/>
            <a:ext cx="7345362" cy="2590800"/>
          </a:xfrm>
          <a:prstGeom prst="rect">
            <a:avLst/>
          </a:prstGeom>
          <a:noFill/>
          <a:extLst>
            <a:ext uri="{909E8E84-426E-40DD-AFC4-6F175D3DCCD1}">
              <a14:hiddenFill xmlns:a14="http://schemas.microsoft.com/office/drawing/2010/main">
                <a:solidFill>
                  <a:srgbClr val="FFFFFF"/>
                </a:solidFill>
              </a14:hiddenFill>
            </a:ext>
          </a:extLst>
        </p:spPr>
      </p:pic>
      <p:sp>
        <p:nvSpPr>
          <p:cNvPr id="922629" name="Rectangle 5"/>
          <p:cNvSpPr>
            <a:spLocks noChangeArrowheads="1"/>
          </p:cNvSpPr>
          <p:nvPr/>
        </p:nvSpPr>
        <p:spPr bwMode="auto">
          <a:xfrm>
            <a:off x="0" y="3587750"/>
            <a:ext cx="5867400"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US" altLang="x-none" sz="1600" b="0" dirty="0">
                <a:solidFill>
                  <a:srgbClr val="003399"/>
                </a:solidFill>
                <a:effectLst/>
                <a:latin typeface="Times New Roman" charset="0"/>
                <a:ea typeface="Times New Roman" charset="0"/>
                <a:cs typeface="Times New Roman" charset="0"/>
              </a:rPr>
              <a:t>Experiments demand:</a:t>
            </a:r>
          </a:p>
          <a:p>
            <a:r>
              <a:rPr lang="en-US" altLang="x-none" sz="1600" b="0" dirty="0">
                <a:solidFill>
                  <a:srgbClr val="003399"/>
                </a:solidFill>
                <a:effectLst/>
                <a:latin typeface="Times New Roman" charset="0"/>
                <a:ea typeface="Times New Roman" charset="0"/>
                <a:cs typeface="Times New Roman" charset="0"/>
              </a:rPr>
              <a:t> Environment on the sample provided simultaneously: </a:t>
            </a:r>
          </a:p>
          <a:p>
            <a:pPr>
              <a:buFontTx/>
              <a:buChar char="-"/>
            </a:pPr>
            <a:r>
              <a:rPr lang="en-US" altLang="x-none" sz="1600" b="0" dirty="0">
                <a:solidFill>
                  <a:srgbClr val="003399"/>
                </a:solidFill>
                <a:effectLst/>
                <a:latin typeface="Times New Roman" charset="0"/>
                <a:ea typeface="Times New Roman" charset="0"/>
                <a:cs typeface="Times New Roman" charset="0"/>
              </a:rPr>
              <a:t> (H) magnetic field 4 T.			</a:t>
            </a:r>
          </a:p>
          <a:p>
            <a:r>
              <a:rPr lang="en-US" altLang="x-none" sz="1600" b="0" dirty="0">
                <a:solidFill>
                  <a:srgbClr val="003399"/>
                </a:solidFill>
                <a:effectLst/>
                <a:latin typeface="Times New Roman" charset="0"/>
                <a:ea typeface="Times New Roman" charset="0"/>
                <a:cs typeface="Times New Roman" charset="0"/>
              </a:rPr>
              <a:t>- (T) temperature in the range of 3 - 300 K 		</a:t>
            </a:r>
          </a:p>
          <a:p>
            <a:pPr>
              <a:buFontTx/>
              <a:buChar char="-"/>
            </a:pPr>
            <a:r>
              <a:rPr lang="en-US" altLang="x-none" sz="1600" b="0" dirty="0">
                <a:solidFill>
                  <a:srgbClr val="003399"/>
                </a:solidFill>
                <a:effectLst/>
                <a:latin typeface="Times New Roman" charset="0"/>
                <a:ea typeface="Times New Roman" charset="0"/>
                <a:cs typeface="Times New Roman" charset="0"/>
              </a:rPr>
              <a:t> (P) pressure up to 15 </a:t>
            </a:r>
            <a:r>
              <a:rPr lang="en-US" altLang="x-none" sz="1600" b="0" dirty="0" err="1">
                <a:solidFill>
                  <a:srgbClr val="003399"/>
                </a:solidFill>
                <a:effectLst/>
                <a:latin typeface="Times New Roman" charset="0"/>
                <a:ea typeface="Times New Roman" charset="0"/>
                <a:cs typeface="Times New Roman" charset="0"/>
              </a:rPr>
              <a:t>GPa</a:t>
            </a:r>
            <a:endParaRPr lang="en-US" altLang="x-none" sz="1600" b="0" dirty="0">
              <a:solidFill>
                <a:srgbClr val="003399"/>
              </a:solidFill>
              <a:effectLst/>
              <a:latin typeface="Times New Roman" charset="0"/>
              <a:ea typeface="Times New Roman" charset="0"/>
              <a:cs typeface="Times New Roman" charset="0"/>
            </a:endParaRPr>
          </a:p>
          <a:p>
            <a:endParaRPr lang="en-US" altLang="x-none" sz="1600" b="0" dirty="0">
              <a:solidFill>
                <a:srgbClr val="003399"/>
              </a:solidFill>
              <a:effectLst/>
              <a:latin typeface="Times New Roman" charset="0"/>
              <a:ea typeface="Times New Roman" charset="0"/>
              <a:cs typeface="Times New Roman" charset="0"/>
            </a:endParaRPr>
          </a:p>
          <a:p>
            <a:r>
              <a:rPr lang="en-US" altLang="x-none" sz="1600" b="0" dirty="0">
                <a:solidFill>
                  <a:srgbClr val="003399"/>
                </a:solidFill>
                <a:effectLst/>
                <a:latin typeface="Times New Roman" charset="0"/>
                <a:ea typeface="Times New Roman" charset="0"/>
                <a:cs typeface="Times New Roman" charset="0"/>
              </a:rPr>
              <a:t>Realization of the project gives opportunity to widen types  of investigated magnetic materials on the diffractometer as well as it makes possible to investigate 3D magnetic phase diagrams P-T-H. As result the DN-12 will be leading diffractometer among other facilities in the world for such investigations.  </a:t>
            </a:r>
          </a:p>
          <a:p>
            <a:endParaRPr lang="en-US" altLang="x-none" sz="1600" b="0" dirty="0">
              <a:solidFill>
                <a:srgbClr val="003399"/>
              </a:solidFill>
              <a:effectLst/>
              <a:latin typeface="Times New Roman" charset="0"/>
              <a:ea typeface="Times New Roman" charset="0"/>
              <a:cs typeface="Times New Roman" charset="0"/>
            </a:endParaRPr>
          </a:p>
        </p:txBody>
      </p:sp>
      <p:pic>
        <p:nvPicPr>
          <p:cNvPr id="922630" name="Picture 6" descr="144_pv_DN-12-rus_clip_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1366" y="3589177"/>
            <a:ext cx="3276600" cy="2457450"/>
          </a:xfrm>
          <a:prstGeom prst="rect">
            <a:avLst/>
          </a:prstGeom>
          <a:noFill/>
          <a:extLst>
            <a:ext uri="{909E8E84-426E-40DD-AFC4-6F175D3DCCD1}">
              <a14:hiddenFill xmlns:a14="http://schemas.microsoft.com/office/drawing/2010/main">
                <a:solidFill>
                  <a:srgbClr val="FFFFFF"/>
                </a:solidFill>
              </a14:hiddenFill>
            </a:ext>
          </a:extLst>
        </p:spPr>
      </p:pic>
      <p:sp>
        <p:nvSpPr>
          <p:cNvPr id="3" name="Номер слайда 2"/>
          <p:cNvSpPr>
            <a:spLocks noGrp="1"/>
          </p:cNvSpPr>
          <p:nvPr>
            <p:ph type="sldNum" sz="quarter" idx="12"/>
          </p:nvPr>
        </p:nvSpPr>
        <p:spPr>
          <a:xfrm>
            <a:off x="6962775" y="6463097"/>
            <a:ext cx="2133600" cy="476250"/>
          </a:xfrm>
        </p:spPr>
        <p:txBody>
          <a:bodyPr/>
          <a:lstStyle/>
          <a:p>
            <a:fld id="{257240B9-2C58-114C-AC5B-A6931CAB4C52}" type="slidenum">
              <a:rPr lang="ru-RU" altLang="x-none" smtClean="0"/>
              <a:pPr/>
              <a:t>26</a:t>
            </a:fld>
            <a:endParaRPr lang="ru-RU" altLang="x-none"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1143000"/>
          </a:xfrm>
        </p:spPr>
        <p:txBody>
          <a:bodyPr/>
          <a:lstStyle/>
          <a:p>
            <a:pPr eaLnBrk="1" hangingPunct="1"/>
            <a:r>
              <a:rPr lang="en-GB" altLang="ru-RU" sz="2800" dirty="0">
                <a:solidFill>
                  <a:srgbClr val="003399"/>
                </a:solidFill>
              </a:rPr>
              <a:t>3D model of horizontal dry cryostats with </a:t>
            </a:r>
            <a:r>
              <a:rPr lang="en-US" altLang="ru-RU" sz="2800" dirty="0">
                <a:solidFill>
                  <a:srgbClr val="003399"/>
                </a:solidFill>
              </a:rPr>
              <a:t>split-coil HT</a:t>
            </a:r>
            <a:r>
              <a:rPr lang="en-GB" altLang="ru-RU" sz="2800" dirty="0">
                <a:solidFill>
                  <a:srgbClr val="003399"/>
                </a:solidFill>
              </a:rPr>
              <a:t>SC magnet and cold </a:t>
            </a:r>
            <a:r>
              <a:rPr lang="en-GB" altLang="ru-RU" sz="2800" dirty="0" smtClean="0">
                <a:solidFill>
                  <a:srgbClr val="003399"/>
                </a:solidFill>
              </a:rPr>
              <a:t>anvils-insert </a:t>
            </a:r>
            <a:r>
              <a:rPr lang="en-US" altLang="ru-RU" sz="2800" dirty="0">
                <a:solidFill>
                  <a:srgbClr val="003399"/>
                </a:solidFill>
              </a:rPr>
              <a:t>at</a:t>
            </a:r>
            <a:r>
              <a:rPr lang="en-GB" altLang="ru-RU" sz="2800" dirty="0">
                <a:solidFill>
                  <a:srgbClr val="003399"/>
                </a:solidFill>
              </a:rPr>
              <a:t> diffractometer DN12</a:t>
            </a:r>
            <a:endParaRPr lang="ru-RU" altLang="ru-RU" sz="2800" dirty="0">
              <a:solidFill>
                <a:srgbClr val="003399"/>
              </a:solidFill>
            </a:endParaRPr>
          </a:p>
        </p:txBody>
      </p:sp>
      <p:pic>
        <p:nvPicPr>
          <p:cNvPr id="28675" name="Picture 4" descr="4T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1700213"/>
            <a:ext cx="5292725"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89025"/>
            <a:ext cx="3635375"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7"/>
          <p:cNvSpPr txBox="1">
            <a:spLocks noChangeArrowheads="1"/>
          </p:cNvSpPr>
          <p:nvPr/>
        </p:nvSpPr>
        <p:spPr bwMode="auto">
          <a:xfrm>
            <a:off x="179388" y="4219575"/>
            <a:ext cx="2160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ru-RU" sz="1800" b="0" dirty="0">
                <a:solidFill>
                  <a:srgbClr val="003399"/>
                </a:solidFill>
                <a:latin typeface="Calibri" charset="0"/>
                <a:ea typeface="Arial" charset="0"/>
                <a:cs typeface="Arial" charset="0"/>
              </a:rPr>
              <a:t>Two detectors rings </a:t>
            </a:r>
          </a:p>
          <a:p>
            <a:pPr eaLnBrk="1" hangingPunct="1">
              <a:spcBef>
                <a:spcPct val="0"/>
              </a:spcBef>
              <a:buFontTx/>
              <a:buNone/>
            </a:pPr>
            <a:r>
              <a:rPr lang="en-US" altLang="ru-RU" sz="1800" b="0" dirty="0">
                <a:solidFill>
                  <a:srgbClr val="003399"/>
                </a:solidFill>
                <a:latin typeface="Calibri" charset="0"/>
                <a:ea typeface="Arial" charset="0"/>
                <a:cs typeface="Arial" charset="0"/>
              </a:rPr>
              <a:t>of DN-12</a:t>
            </a:r>
            <a:endParaRPr lang="ru-RU" altLang="ru-RU" sz="1800" b="0" dirty="0">
              <a:solidFill>
                <a:srgbClr val="003399"/>
              </a:solidFill>
              <a:latin typeface="Calibri" charset="0"/>
              <a:ea typeface="Arial" charset="0"/>
              <a:cs typeface="Arial" charset="0"/>
            </a:endParaRPr>
          </a:p>
        </p:txBody>
      </p:sp>
      <p:sp>
        <p:nvSpPr>
          <p:cNvPr id="28678" name="TextBox 7"/>
          <p:cNvSpPr txBox="1">
            <a:spLocks noChangeArrowheads="1"/>
          </p:cNvSpPr>
          <p:nvPr/>
        </p:nvSpPr>
        <p:spPr bwMode="auto">
          <a:xfrm>
            <a:off x="3419475" y="4364038"/>
            <a:ext cx="288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ru-RU" sz="1800" b="0">
                <a:solidFill>
                  <a:srgbClr val="3333CC"/>
                </a:solidFill>
                <a:latin typeface="Calibri" charset="0"/>
                <a:ea typeface="Arial" charset="0"/>
                <a:cs typeface="Arial" charset="0"/>
              </a:rPr>
              <a:t>7</a:t>
            </a:r>
            <a:endParaRPr lang="ru-RU" altLang="ru-RU" sz="1800" b="0">
              <a:solidFill>
                <a:srgbClr val="3333CC"/>
              </a:solidFill>
              <a:latin typeface="Calibri" charset="0"/>
              <a:ea typeface="Arial" charset="0"/>
              <a:cs typeface="Arial" charset="0"/>
            </a:endParaRPr>
          </a:p>
        </p:txBody>
      </p:sp>
      <p:sp>
        <p:nvSpPr>
          <p:cNvPr id="28679" name="TextBox 7"/>
          <p:cNvSpPr txBox="1">
            <a:spLocks noChangeArrowheads="1"/>
          </p:cNvSpPr>
          <p:nvPr/>
        </p:nvSpPr>
        <p:spPr bwMode="auto">
          <a:xfrm>
            <a:off x="2916238" y="4724400"/>
            <a:ext cx="287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ru-RU" sz="1800" b="0">
                <a:solidFill>
                  <a:srgbClr val="3333CC"/>
                </a:solidFill>
                <a:latin typeface="Calibri" charset="0"/>
                <a:ea typeface="Arial" charset="0"/>
                <a:cs typeface="Arial" charset="0"/>
              </a:rPr>
              <a:t>6</a:t>
            </a:r>
            <a:endParaRPr lang="ru-RU" altLang="ru-RU" sz="1800" b="0">
              <a:solidFill>
                <a:srgbClr val="3333CC"/>
              </a:solidFill>
              <a:latin typeface="Calibri" charset="0"/>
              <a:ea typeface="Arial" charset="0"/>
              <a:cs typeface="Arial" charset="0"/>
            </a:endParaRPr>
          </a:p>
        </p:txBody>
      </p:sp>
      <p:sp>
        <p:nvSpPr>
          <p:cNvPr id="959497" name="AutoShape 9"/>
          <p:cNvSpPr>
            <a:spLocks noChangeArrowheads="1"/>
          </p:cNvSpPr>
          <p:nvPr/>
        </p:nvSpPr>
        <p:spPr bwMode="auto">
          <a:xfrm rot="9558701" flipH="1">
            <a:off x="3203575" y="2852738"/>
            <a:ext cx="144463" cy="1584325"/>
          </a:xfrm>
          <a:prstGeom prst="downArrow">
            <a:avLst>
              <a:gd name="adj1" fmla="val 50000"/>
              <a:gd name="adj2" fmla="val 274175"/>
            </a:avLst>
          </a:prstGeom>
          <a:solidFill>
            <a:srgbClr val="33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ru-RU">
              <a:effectLst>
                <a:outerShdw blurRad="38100" dist="38100" dir="2700000" algn="tl">
                  <a:srgbClr val="000000">
                    <a:alpha val="43137"/>
                  </a:srgbClr>
                </a:outerShdw>
              </a:effectLst>
            </a:endParaRPr>
          </a:p>
        </p:txBody>
      </p:sp>
      <p:sp>
        <p:nvSpPr>
          <p:cNvPr id="959498" name="AutoShape 10"/>
          <p:cNvSpPr>
            <a:spLocks noChangeArrowheads="1"/>
          </p:cNvSpPr>
          <p:nvPr/>
        </p:nvSpPr>
        <p:spPr bwMode="auto">
          <a:xfrm rot="9558701" flipH="1">
            <a:off x="2606275" y="3470036"/>
            <a:ext cx="144462" cy="1079500"/>
          </a:xfrm>
          <a:prstGeom prst="downArrow">
            <a:avLst>
              <a:gd name="adj1" fmla="val 50000"/>
              <a:gd name="adj2" fmla="val 186814"/>
            </a:avLst>
          </a:prstGeom>
          <a:solidFill>
            <a:srgbClr val="33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ru-RU">
              <a:effectLst>
                <a:outerShdw blurRad="38100" dist="38100" dir="2700000" algn="tl">
                  <a:srgbClr val="000000">
                    <a:alpha val="43137"/>
                  </a:srgbClr>
                </a:outerShdw>
              </a:effectLst>
            </a:endParaRPr>
          </a:p>
        </p:txBody>
      </p:sp>
      <p:sp>
        <p:nvSpPr>
          <p:cNvPr id="959500" name="TextBox 4"/>
          <p:cNvSpPr txBox="1">
            <a:spLocks noChangeArrowheads="1"/>
          </p:cNvSpPr>
          <p:nvPr/>
        </p:nvSpPr>
        <p:spPr bwMode="auto">
          <a:xfrm>
            <a:off x="179388" y="5084763"/>
            <a:ext cx="8785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ru-RU" altLang="ru-RU" sz="1800" b="0" dirty="0">
                <a:solidFill>
                  <a:srgbClr val="003399"/>
                </a:solidFill>
                <a:latin typeface="Times New Roman" charset="0"/>
                <a:ea typeface="Times New Roman" charset="0"/>
                <a:cs typeface="Times New Roman" charset="0"/>
              </a:rPr>
              <a:t>1 </a:t>
            </a:r>
            <a:r>
              <a:rPr lang="en-US" altLang="ru-RU" sz="1800" b="0" dirty="0">
                <a:solidFill>
                  <a:srgbClr val="003399"/>
                </a:solidFill>
                <a:latin typeface="Times New Roman" charset="0"/>
                <a:ea typeface="Times New Roman" charset="0"/>
                <a:cs typeface="Times New Roman" charset="0"/>
              </a:rPr>
              <a:t>-</a:t>
            </a:r>
            <a:r>
              <a:rPr lang="ru-RU" altLang="ru-RU" sz="1800" b="0" dirty="0">
                <a:solidFill>
                  <a:srgbClr val="003399"/>
                </a:solidFill>
                <a:latin typeface="Times New Roman" charset="0"/>
                <a:ea typeface="Times New Roman" charset="0"/>
                <a:cs typeface="Times New Roman" charset="0"/>
              </a:rPr>
              <a:t> </a:t>
            </a:r>
            <a:r>
              <a:rPr lang="en-US" altLang="ru-RU" sz="1800" b="0" dirty="0">
                <a:solidFill>
                  <a:srgbClr val="003399"/>
                </a:solidFill>
                <a:latin typeface="Times New Roman" charset="0"/>
                <a:ea typeface="Times New Roman" charset="0"/>
                <a:cs typeface="Times New Roman" charset="0"/>
              </a:rPr>
              <a:t>first cryostat with coils </a:t>
            </a:r>
            <a:r>
              <a:rPr lang="en-GB" altLang="ru-RU" sz="1800" b="0" dirty="0">
                <a:solidFill>
                  <a:srgbClr val="003399"/>
                </a:solidFill>
                <a:latin typeface="Times New Roman" charset="0"/>
                <a:ea typeface="Times New Roman" charset="0"/>
                <a:cs typeface="Times New Roman" charset="0"/>
              </a:rPr>
              <a:t>HTSC</a:t>
            </a:r>
            <a:r>
              <a:rPr lang="en-US" altLang="ru-RU" sz="1800" b="0" dirty="0">
                <a:solidFill>
                  <a:srgbClr val="003399"/>
                </a:solidFill>
                <a:latin typeface="Times New Roman" charset="0"/>
                <a:ea typeface="Times New Roman" charset="0"/>
                <a:cs typeface="Times New Roman" charset="0"/>
              </a:rPr>
              <a:t> </a:t>
            </a:r>
            <a:r>
              <a:rPr lang="en-US" altLang="ru-RU" sz="1800" b="0" dirty="0" smtClean="0">
                <a:solidFill>
                  <a:srgbClr val="003399"/>
                </a:solidFill>
                <a:latin typeface="Times New Roman" charset="0"/>
                <a:ea typeface="Times New Roman" charset="0"/>
                <a:cs typeface="Times New Roman" charset="0"/>
              </a:rPr>
              <a:t>magnet (</a:t>
            </a:r>
            <a:r>
              <a:rPr lang="en-US" sz="1800" dirty="0">
                <a:solidFill>
                  <a:srgbClr val="003399"/>
                </a:solidFill>
                <a:latin typeface="Times New Roman" charset="0"/>
                <a:ea typeface="Times New Roman" charset="0"/>
                <a:cs typeface="Times New Roman" charset="0"/>
              </a:rPr>
              <a:t>YBCO</a:t>
            </a:r>
            <a:r>
              <a:rPr lang="ru-RU" sz="1800" dirty="0">
                <a:solidFill>
                  <a:srgbClr val="003399"/>
                </a:solidFill>
                <a:latin typeface="Times New Roman" charset="0"/>
                <a:ea typeface="Times New Roman" charset="0"/>
                <a:cs typeface="Times New Roman" charset="0"/>
              </a:rPr>
              <a:t> –</a:t>
            </a:r>
            <a:r>
              <a:rPr lang="en-US" sz="1800" dirty="0">
                <a:solidFill>
                  <a:srgbClr val="003399"/>
                </a:solidFill>
                <a:latin typeface="Times New Roman" charset="0"/>
                <a:ea typeface="Times New Roman" charset="0"/>
                <a:cs typeface="Times New Roman" charset="0"/>
              </a:rPr>
              <a:t> superconductor </a:t>
            </a:r>
            <a:r>
              <a:rPr lang="en-US" sz="1800" dirty="0" smtClean="0">
                <a:solidFill>
                  <a:srgbClr val="003399"/>
                </a:solidFill>
                <a:latin typeface="Times New Roman" charset="0"/>
                <a:ea typeface="Times New Roman" charset="0"/>
                <a:cs typeface="Times New Roman" charset="0"/>
              </a:rPr>
              <a:t>tape</a:t>
            </a:r>
            <a:r>
              <a:rPr lang="en-US" altLang="ru-RU" sz="1800" b="0" dirty="0" smtClean="0">
                <a:solidFill>
                  <a:srgbClr val="003399"/>
                </a:solidFill>
                <a:latin typeface="Times New Roman" charset="0"/>
                <a:ea typeface="Times New Roman" charset="0"/>
                <a:cs typeface="Times New Roman" charset="0"/>
              </a:rPr>
              <a:t>)</a:t>
            </a:r>
            <a:r>
              <a:rPr lang="ru-RU" altLang="ru-RU" sz="1800" b="0" dirty="0" smtClean="0">
                <a:solidFill>
                  <a:srgbClr val="003399"/>
                </a:solidFill>
                <a:latin typeface="Times New Roman" charset="0"/>
                <a:ea typeface="Times New Roman" charset="0"/>
                <a:cs typeface="Times New Roman" charset="0"/>
              </a:rPr>
              <a:t>; </a:t>
            </a:r>
            <a:r>
              <a:rPr lang="en-US" altLang="ru-RU" sz="1800" b="0" dirty="0">
                <a:solidFill>
                  <a:srgbClr val="003399"/>
                </a:solidFill>
                <a:latin typeface="Times New Roman" charset="0"/>
                <a:ea typeface="Times New Roman" charset="0"/>
                <a:cs typeface="Times New Roman" charset="0"/>
              </a:rPr>
              <a:t>2</a:t>
            </a:r>
            <a:r>
              <a:rPr lang="ru-RU" altLang="ru-RU" sz="1800" b="0" dirty="0">
                <a:solidFill>
                  <a:srgbClr val="003399"/>
                </a:solidFill>
                <a:latin typeface="Times New Roman" charset="0"/>
                <a:ea typeface="Times New Roman" charset="0"/>
                <a:cs typeface="Times New Roman" charset="0"/>
              </a:rPr>
              <a:t> </a:t>
            </a:r>
            <a:r>
              <a:rPr lang="en-US" altLang="ru-RU" sz="1800" b="0" dirty="0">
                <a:solidFill>
                  <a:srgbClr val="003399"/>
                </a:solidFill>
                <a:latin typeface="Times New Roman" charset="0"/>
                <a:ea typeface="Times New Roman" charset="0"/>
                <a:cs typeface="Times New Roman" charset="0"/>
              </a:rPr>
              <a:t>- </a:t>
            </a:r>
            <a:r>
              <a:rPr lang="en-GB" altLang="ru-RU" sz="1800" b="0" dirty="0">
                <a:solidFill>
                  <a:srgbClr val="003399"/>
                </a:solidFill>
                <a:latin typeface="Times New Roman" charset="0"/>
                <a:ea typeface="Times New Roman" charset="0"/>
                <a:cs typeface="Times New Roman" charset="0"/>
              </a:rPr>
              <a:t>magnet</a:t>
            </a:r>
            <a:r>
              <a:rPr lang="en-US" altLang="ru-RU" sz="1800" dirty="0">
                <a:solidFill>
                  <a:srgbClr val="003399"/>
                </a:solidFill>
                <a:effectLst>
                  <a:outerShdw blurRad="38100" dist="38100" dir="2700000" algn="tl">
                    <a:srgbClr val="C0C0C0"/>
                  </a:outerShdw>
                </a:effectLst>
                <a:latin typeface="Times New Roman" charset="0"/>
                <a:ea typeface="Times New Roman" charset="0"/>
                <a:cs typeface="Times New Roman" charset="0"/>
              </a:rPr>
              <a:t> </a:t>
            </a:r>
            <a:r>
              <a:rPr lang="en-US" altLang="ru-RU" sz="1800" b="0" dirty="0">
                <a:solidFill>
                  <a:srgbClr val="003399"/>
                </a:solidFill>
                <a:latin typeface="Times New Roman" charset="0"/>
                <a:ea typeface="Times New Roman" charset="0"/>
                <a:cs typeface="Times New Roman" charset="0"/>
              </a:rPr>
              <a:t>second cryostat with pressure cell</a:t>
            </a:r>
            <a:r>
              <a:rPr lang="ru-RU" altLang="ru-RU" sz="1800" b="0" dirty="0">
                <a:solidFill>
                  <a:srgbClr val="003399"/>
                </a:solidFill>
                <a:latin typeface="Times New Roman" charset="0"/>
                <a:ea typeface="Times New Roman" charset="0"/>
                <a:cs typeface="Times New Roman" charset="0"/>
              </a:rPr>
              <a:t>; 4 – </a:t>
            </a:r>
            <a:r>
              <a:rPr lang="en-GB" altLang="ru-RU" sz="1800" b="0" dirty="0">
                <a:solidFill>
                  <a:srgbClr val="003399"/>
                </a:solidFill>
                <a:latin typeface="Times New Roman" charset="0"/>
                <a:ea typeface="Times New Roman" charset="0"/>
                <a:cs typeface="Times New Roman" charset="0"/>
              </a:rPr>
              <a:t>current lead</a:t>
            </a:r>
            <a:r>
              <a:rPr lang="ru-RU" altLang="ru-RU" sz="1800" b="0" dirty="0">
                <a:solidFill>
                  <a:srgbClr val="003399"/>
                </a:solidFill>
                <a:latin typeface="Times New Roman" charset="0"/>
                <a:ea typeface="Times New Roman" charset="0"/>
                <a:cs typeface="Times New Roman" charset="0"/>
              </a:rPr>
              <a:t>; 5 – </a:t>
            </a:r>
            <a:r>
              <a:rPr lang="en-GB" altLang="ru-RU" sz="1800" b="0" dirty="0">
                <a:solidFill>
                  <a:srgbClr val="003399"/>
                </a:solidFill>
                <a:latin typeface="Times New Roman" charset="0"/>
                <a:ea typeface="Times New Roman" charset="0"/>
                <a:cs typeface="Times New Roman" charset="0"/>
              </a:rPr>
              <a:t>high pressure chamber</a:t>
            </a:r>
            <a:r>
              <a:rPr lang="ru-RU" altLang="ru-RU" sz="1800" b="0" dirty="0">
                <a:solidFill>
                  <a:srgbClr val="003399"/>
                </a:solidFill>
                <a:latin typeface="Times New Roman" charset="0"/>
                <a:ea typeface="Times New Roman" charset="0"/>
                <a:cs typeface="Times New Roman" charset="0"/>
              </a:rPr>
              <a:t>; 6 и 7 – </a:t>
            </a:r>
            <a:r>
              <a:rPr lang="en-GB" altLang="ru-RU" sz="1800" b="0" dirty="0">
                <a:solidFill>
                  <a:srgbClr val="003399"/>
                </a:solidFill>
                <a:latin typeface="Times New Roman" charset="0"/>
                <a:ea typeface="Times New Roman" charset="0"/>
                <a:cs typeface="Times New Roman" charset="0"/>
              </a:rPr>
              <a:t>detectors DN</a:t>
            </a:r>
            <a:r>
              <a:rPr lang="ru-RU" altLang="ru-RU" sz="1800" b="0" dirty="0" smtClean="0">
                <a:solidFill>
                  <a:srgbClr val="003399"/>
                </a:solidFill>
                <a:latin typeface="Times New Roman" charset="0"/>
                <a:ea typeface="Times New Roman" charset="0"/>
                <a:cs typeface="Times New Roman" charset="0"/>
              </a:rPr>
              <a:t>12</a:t>
            </a:r>
            <a:r>
              <a:rPr lang="en-US" altLang="ru-RU" sz="1800" b="0" dirty="0" smtClean="0">
                <a:solidFill>
                  <a:srgbClr val="003399"/>
                </a:solidFill>
                <a:latin typeface="Times New Roman" charset="0"/>
                <a:ea typeface="Times New Roman" charset="0"/>
                <a:cs typeface="Times New Roman" charset="0"/>
              </a:rPr>
              <a:t>;</a:t>
            </a:r>
            <a:r>
              <a:rPr lang="ru-RU" altLang="ru-RU" sz="1800" b="0" dirty="0" smtClean="0">
                <a:solidFill>
                  <a:srgbClr val="003399"/>
                </a:solidFill>
                <a:latin typeface="Times New Roman" charset="0"/>
                <a:ea typeface="Times New Roman" charset="0"/>
                <a:cs typeface="Times New Roman" charset="0"/>
              </a:rPr>
              <a:t> </a:t>
            </a:r>
            <a:r>
              <a:rPr lang="en-US" altLang="ru-RU" sz="1800" b="0" dirty="0">
                <a:solidFill>
                  <a:srgbClr val="003399"/>
                </a:solidFill>
                <a:latin typeface="Times New Roman" charset="0"/>
                <a:ea typeface="Times New Roman" charset="0"/>
                <a:cs typeface="Times New Roman" charset="0"/>
              </a:rPr>
              <a:t>8 –</a:t>
            </a:r>
            <a:r>
              <a:rPr lang="en-GB" altLang="ru-RU" sz="1800" b="0" dirty="0" err="1">
                <a:solidFill>
                  <a:srgbClr val="003399"/>
                </a:solidFill>
                <a:latin typeface="Times New Roman" charset="0"/>
                <a:ea typeface="Times New Roman" charset="0"/>
                <a:cs typeface="Times New Roman" charset="0"/>
              </a:rPr>
              <a:t>cryorefrigerator</a:t>
            </a:r>
            <a:r>
              <a:rPr lang="ru-RU" altLang="ru-RU" sz="1800" b="0" dirty="0">
                <a:solidFill>
                  <a:srgbClr val="003399"/>
                </a:solidFill>
                <a:latin typeface="Times New Roman" charset="0"/>
                <a:ea typeface="Times New Roman" charset="0"/>
                <a:cs typeface="Times New Roman" charset="0"/>
              </a:rPr>
              <a:t> </a:t>
            </a:r>
            <a:r>
              <a:rPr lang="en-GB" altLang="ru-RU" sz="1800" b="0" dirty="0">
                <a:solidFill>
                  <a:srgbClr val="003399"/>
                </a:solidFill>
                <a:latin typeface="Times New Roman" charset="0"/>
                <a:ea typeface="Times New Roman" charset="0"/>
                <a:cs typeface="Times New Roman" charset="0"/>
              </a:rPr>
              <a:t>SRDK</a:t>
            </a:r>
            <a:r>
              <a:rPr lang="ru-RU" altLang="ru-RU" sz="1800" b="0" dirty="0">
                <a:solidFill>
                  <a:srgbClr val="003399"/>
                </a:solidFill>
                <a:latin typeface="Times New Roman" charset="0"/>
                <a:ea typeface="Times New Roman" charset="0"/>
                <a:cs typeface="Times New Roman" charset="0"/>
              </a:rPr>
              <a:t>408</a:t>
            </a:r>
            <a:r>
              <a:rPr lang="en-GB" altLang="ru-RU" sz="1800" b="0" dirty="0">
                <a:solidFill>
                  <a:srgbClr val="003399"/>
                </a:solidFill>
                <a:latin typeface="Times New Roman" charset="0"/>
                <a:ea typeface="Times New Roman" charset="0"/>
                <a:cs typeface="Times New Roman" charset="0"/>
              </a:rPr>
              <a:t>S, </a:t>
            </a:r>
            <a:r>
              <a:rPr lang="en-US" altLang="ru-RU" sz="1800" b="0" dirty="0">
                <a:solidFill>
                  <a:srgbClr val="003399"/>
                </a:solidFill>
                <a:latin typeface="Times New Roman" charset="0"/>
                <a:ea typeface="Times New Roman" charset="0"/>
                <a:cs typeface="Times New Roman" charset="0"/>
              </a:rPr>
              <a:t>9 – </a:t>
            </a:r>
            <a:r>
              <a:rPr lang="en-GB" altLang="ru-RU" sz="1800" b="0" dirty="0" err="1">
                <a:solidFill>
                  <a:srgbClr val="003399"/>
                </a:solidFill>
                <a:latin typeface="Times New Roman" charset="0"/>
                <a:ea typeface="Times New Roman" charset="0"/>
                <a:cs typeface="Times New Roman" charset="0"/>
              </a:rPr>
              <a:t>cryorefrigerator</a:t>
            </a:r>
            <a:r>
              <a:rPr lang="en-GB" altLang="ru-RU" sz="1800" b="0" dirty="0">
                <a:solidFill>
                  <a:srgbClr val="003399"/>
                </a:solidFill>
                <a:latin typeface="Times New Roman" charset="0"/>
                <a:ea typeface="Times New Roman" charset="0"/>
                <a:cs typeface="Times New Roman" charset="0"/>
              </a:rPr>
              <a:t> SRDK</a:t>
            </a:r>
            <a:r>
              <a:rPr lang="ru-RU" altLang="ru-RU" sz="1800" b="0" dirty="0">
                <a:solidFill>
                  <a:srgbClr val="003399"/>
                </a:solidFill>
                <a:latin typeface="Times New Roman" charset="0"/>
                <a:ea typeface="Times New Roman" charset="0"/>
                <a:cs typeface="Times New Roman" charset="0"/>
              </a:rPr>
              <a:t>101</a:t>
            </a:r>
            <a:r>
              <a:rPr lang="en-GB" altLang="ru-RU" sz="1800" b="0" dirty="0" smtClean="0">
                <a:solidFill>
                  <a:srgbClr val="003399"/>
                </a:solidFill>
                <a:latin typeface="Times New Roman" charset="0"/>
                <a:ea typeface="Times New Roman" charset="0"/>
                <a:cs typeface="Times New Roman" charset="0"/>
              </a:rPr>
              <a:t>D</a:t>
            </a:r>
          </a:p>
          <a:p>
            <a:pPr eaLnBrk="1" hangingPunct="1">
              <a:spcBef>
                <a:spcPct val="0"/>
              </a:spcBef>
              <a:buFontTx/>
              <a:buNone/>
            </a:pPr>
            <a:endParaRPr lang="en-GB" altLang="ru-RU" sz="1800" dirty="0">
              <a:solidFill>
                <a:srgbClr val="003399"/>
              </a:solidFill>
              <a:effectLst>
                <a:outerShdw blurRad="38100" dist="38100" dir="2700000" algn="tl">
                  <a:srgbClr val="C0C0C0"/>
                </a:outerShdw>
              </a:effectLst>
              <a:latin typeface="Times New Roman" charset="0"/>
              <a:ea typeface="Times New Roman" charset="0"/>
              <a:cs typeface="Times New Roman" charset="0"/>
            </a:endParaRPr>
          </a:p>
        </p:txBody>
      </p:sp>
      <p:sp>
        <p:nvSpPr>
          <p:cNvPr id="959501" name="AutoShape 13"/>
          <p:cNvSpPr>
            <a:spLocks noChangeArrowheads="1"/>
          </p:cNvSpPr>
          <p:nvPr/>
        </p:nvSpPr>
        <p:spPr bwMode="auto">
          <a:xfrm>
            <a:off x="3851275" y="3211513"/>
            <a:ext cx="576263" cy="144462"/>
          </a:xfrm>
          <a:prstGeom prst="rightArrow">
            <a:avLst>
              <a:gd name="adj1" fmla="val 50000"/>
              <a:gd name="adj2" fmla="val 9972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ru-RU">
              <a:effectLst>
                <a:outerShdw blurRad="38100" dist="38100" dir="2700000" algn="tl">
                  <a:srgbClr val="000000">
                    <a:alpha val="43137"/>
                  </a:srgbClr>
                </a:outerShdw>
              </a:effectLst>
            </a:endParaRPr>
          </a:p>
        </p:txBody>
      </p:sp>
      <p:sp>
        <p:nvSpPr>
          <p:cNvPr id="28684" name="TextBox 7"/>
          <p:cNvSpPr txBox="1">
            <a:spLocks noChangeArrowheads="1"/>
          </p:cNvSpPr>
          <p:nvPr/>
        </p:nvSpPr>
        <p:spPr bwMode="auto">
          <a:xfrm>
            <a:off x="3924300" y="2852738"/>
            <a:ext cx="2889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ru-RU" sz="1800" b="0">
                <a:solidFill>
                  <a:srgbClr val="3333CC"/>
                </a:solidFill>
                <a:latin typeface="Calibri" charset="0"/>
                <a:ea typeface="Arial" charset="0"/>
                <a:cs typeface="Arial" charset="0"/>
              </a:rPr>
              <a:t>n</a:t>
            </a:r>
            <a:endParaRPr lang="ru-RU" altLang="ru-RU" sz="1800" b="0">
              <a:solidFill>
                <a:srgbClr val="3333CC"/>
              </a:solidFill>
              <a:latin typeface="Calibri" charset="0"/>
              <a:ea typeface="Arial" charset="0"/>
              <a:cs typeface="Arial" charset="0"/>
            </a:endParaRPr>
          </a:p>
        </p:txBody>
      </p:sp>
      <p:sp>
        <p:nvSpPr>
          <p:cNvPr id="28685" name="TextBox 7"/>
          <p:cNvSpPr txBox="1">
            <a:spLocks noChangeArrowheads="1"/>
          </p:cNvSpPr>
          <p:nvPr/>
        </p:nvSpPr>
        <p:spPr bwMode="auto">
          <a:xfrm>
            <a:off x="1908175" y="2852738"/>
            <a:ext cx="288925" cy="3683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ru-RU" sz="1800" b="0">
                <a:solidFill>
                  <a:srgbClr val="3333CC"/>
                </a:solidFill>
                <a:latin typeface="Calibri" charset="0"/>
                <a:ea typeface="Arial" charset="0"/>
                <a:cs typeface="Arial" charset="0"/>
              </a:rPr>
              <a:t>n</a:t>
            </a:r>
            <a:endParaRPr lang="ru-RU" altLang="ru-RU" sz="1800" b="0">
              <a:solidFill>
                <a:srgbClr val="3333CC"/>
              </a:solidFill>
              <a:latin typeface="Calibri" charset="0"/>
              <a:ea typeface="Arial" charset="0"/>
              <a:cs typeface="Arial" charset="0"/>
            </a:endParaRPr>
          </a:p>
        </p:txBody>
      </p:sp>
      <p:sp>
        <p:nvSpPr>
          <p:cNvPr id="959504" name="AutoShape 16"/>
          <p:cNvSpPr>
            <a:spLocks noChangeArrowheads="1"/>
          </p:cNvSpPr>
          <p:nvPr/>
        </p:nvSpPr>
        <p:spPr bwMode="auto">
          <a:xfrm rot="1593903" flipH="1">
            <a:off x="6011863" y="1268413"/>
            <a:ext cx="144462" cy="1225550"/>
          </a:xfrm>
          <a:prstGeom prst="downArrow">
            <a:avLst>
              <a:gd name="adj1" fmla="val 50000"/>
              <a:gd name="adj2" fmla="val 212089"/>
            </a:avLst>
          </a:prstGeom>
          <a:solidFill>
            <a:srgbClr val="33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ru-RU">
              <a:effectLst>
                <a:outerShdw blurRad="38100" dist="38100" dir="2700000" algn="tl">
                  <a:srgbClr val="000000">
                    <a:alpha val="43137"/>
                  </a:srgbClr>
                </a:outerShdw>
              </a:effectLst>
            </a:endParaRPr>
          </a:p>
        </p:txBody>
      </p:sp>
      <p:sp>
        <p:nvSpPr>
          <p:cNvPr id="959505" name="AutoShape 17"/>
          <p:cNvSpPr>
            <a:spLocks noChangeArrowheads="1"/>
          </p:cNvSpPr>
          <p:nvPr/>
        </p:nvSpPr>
        <p:spPr bwMode="auto">
          <a:xfrm rot="9558701" flipH="1">
            <a:off x="6083300" y="3429000"/>
            <a:ext cx="144463" cy="1657350"/>
          </a:xfrm>
          <a:prstGeom prst="downArrow">
            <a:avLst>
              <a:gd name="adj1" fmla="val 50000"/>
              <a:gd name="adj2" fmla="val 286812"/>
            </a:avLst>
          </a:prstGeom>
          <a:solidFill>
            <a:srgbClr val="33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ru-RU">
              <a:effectLst>
                <a:outerShdw blurRad="38100" dist="38100" dir="2700000" algn="tl">
                  <a:srgbClr val="000000">
                    <a:alpha val="43137"/>
                  </a:srgbClr>
                </a:outerShdw>
              </a:effectLst>
            </a:endParaRPr>
          </a:p>
        </p:txBody>
      </p:sp>
      <p:sp>
        <p:nvSpPr>
          <p:cNvPr id="28688" name="TextBox 7"/>
          <p:cNvSpPr txBox="1">
            <a:spLocks noChangeArrowheads="1"/>
          </p:cNvSpPr>
          <p:nvPr/>
        </p:nvSpPr>
        <p:spPr bwMode="auto">
          <a:xfrm>
            <a:off x="6516688" y="4797425"/>
            <a:ext cx="2889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ru-RU" sz="1800" b="0">
                <a:solidFill>
                  <a:srgbClr val="3333CC"/>
                </a:solidFill>
                <a:latin typeface="Calibri" charset="0"/>
                <a:ea typeface="Arial" charset="0"/>
                <a:cs typeface="Arial" charset="0"/>
              </a:rPr>
              <a:t>2</a:t>
            </a:r>
            <a:endParaRPr lang="ru-RU" altLang="ru-RU" sz="1800" b="0">
              <a:solidFill>
                <a:srgbClr val="3333CC"/>
              </a:solidFill>
              <a:latin typeface="Calibri" charset="0"/>
              <a:ea typeface="Arial" charset="0"/>
              <a:cs typeface="Arial" charset="0"/>
            </a:endParaRPr>
          </a:p>
        </p:txBody>
      </p:sp>
      <p:sp>
        <p:nvSpPr>
          <p:cNvPr id="28689" name="TextBox 7"/>
          <p:cNvSpPr txBox="1">
            <a:spLocks noChangeArrowheads="1"/>
          </p:cNvSpPr>
          <p:nvPr/>
        </p:nvSpPr>
        <p:spPr bwMode="auto">
          <a:xfrm>
            <a:off x="6372225" y="908050"/>
            <a:ext cx="2889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ru-RU" sz="1800" b="0">
                <a:solidFill>
                  <a:srgbClr val="3333CC"/>
                </a:solidFill>
                <a:latin typeface="Calibri" charset="0"/>
                <a:ea typeface="Arial" charset="0"/>
                <a:cs typeface="Arial" charset="0"/>
              </a:rPr>
              <a:t>1</a:t>
            </a:r>
            <a:endParaRPr lang="ru-RU" altLang="ru-RU" sz="1800" b="0">
              <a:solidFill>
                <a:srgbClr val="3333CC"/>
              </a:solidFill>
              <a:latin typeface="Calibri" charset="0"/>
              <a:ea typeface="Arial" charset="0"/>
              <a:cs typeface="Arial" charset="0"/>
            </a:endParaRPr>
          </a:p>
        </p:txBody>
      </p:sp>
      <p:sp>
        <p:nvSpPr>
          <p:cNvPr id="28690" name="TextBox 7"/>
          <p:cNvSpPr txBox="1">
            <a:spLocks noChangeArrowheads="1"/>
          </p:cNvSpPr>
          <p:nvPr/>
        </p:nvSpPr>
        <p:spPr bwMode="auto">
          <a:xfrm>
            <a:off x="8388350" y="4364038"/>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ru-RU" sz="1800" b="0">
                <a:solidFill>
                  <a:srgbClr val="3333CC"/>
                </a:solidFill>
                <a:latin typeface="Calibri" charset="0"/>
                <a:ea typeface="Arial" charset="0"/>
                <a:cs typeface="Arial" charset="0"/>
              </a:rPr>
              <a:t>8</a:t>
            </a:r>
            <a:endParaRPr lang="ru-RU" altLang="ru-RU" sz="1800" b="0">
              <a:solidFill>
                <a:srgbClr val="3333CC"/>
              </a:solidFill>
              <a:latin typeface="Calibri" charset="0"/>
              <a:ea typeface="Arial" charset="0"/>
              <a:cs typeface="Arial" charset="0"/>
            </a:endParaRPr>
          </a:p>
        </p:txBody>
      </p:sp>
      <p:sp>
        <p:nvSpPr>
          <p:cNvPr id="28691" name="TextBox 7"/>
          <p:cNvSpPr txBox="1">
            <a:spLocks noChangeArrowheads="1"/>
          </p:cNvSpPr>
          <p:nvPr/>
        </p:nvSpPr>
        <p:spPr bwMode="auto">
          <a:xfrm>
            <a:off x="8243888" y="2781300"/>
            <a:ext cx="2889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ru-RU" sz="1800" b="0">
                <a:solidFill>
                  <a:srgbClr val="3333CC"/>
                </a:solidFill>
                <a:latin typeface="Calibri" charset="0"/>
                <a:ea typeface="Arial" charset="0"/>
                <a:cs typeface="Arial" charset="0"/>
              </a:rPr>
              <a:t>9</a:t>
            </a:r>
            <a:endParaRPr lang="ru-RU" altLang="ru-RU" sz="1800" b="0">
              <a:solidFill>
                <a:srgbClr val="3333CC"/>
              </a:solidFill>
              <a:latin typeface="Calibri" charset="0"/>
              <a:ea typeface="Arial" charset="0"/>
              <a:cs typeface="Arial" charset="0"/>
            </a:endParaRPr>
          </a:p>
        </p:txBody>
      </p:sp>
      <p:sp>
        <p:nvSpPr>
          <p:cNvPr id="959512" name="Rectangle 24"/>
          <p:cNvSpPr>
            <a:spLocks noChangeArrowheads="1"/>
          </p:cNvSpPr>
          <p:nvPr/>
        </p:nvSpPr>
        <p:spPr bwMode="auto">
          <a:xfrm>
            <a:off x="4284663" y="4508500"/>
            <a:ext cx="503237" cy="3603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ru-RU">
              <a:effectLst>
                <a:outerShdw blurRad="38100" dist="38100" dir="2700000" algn="tl">
                  <a:srgbClr val="000000">
                    <a:alpha val="43137"/>
                  </a:srgbClr>
                </a:outerShdw>
              </a:effectLst>
            </a:endParaRPr>
          </a:p>
        </p:txBody>
      </p:sp>
      <p:sp>
        <p:nvSpPr>
          <p:cNvPr id="28693" name="TextBox 7"/>
          <p:cNvSpPr txBox="1">
            <a:spLocks noChangeArrowheads="1"/>
          </p:cNvSpPr>
          <p:nvPr/>
        </p:nvSpPr>
        <p:spPr bwMode="auto">
          <a:xfrm>
            <a:off x="8604250" y="1989138"/>
            <a:ext cx="288925" cy="3683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ru-RU" sz="1800" b="0">
                <a:solidFill>
                  <a:srgbClr val="3333CC"/>
                </a:solidFill>
                <a:latin typeface="Calibri" charset="0"/>
                <a:ea typeface="Arial" charset="0"/>
                <a:cs typeface="Arial" charset="0"/>
              </a:rPr>
              <a:t>4</a:t>
            </a:r>
            <a:endParaRPr lang="ru-RU" altLang="ru-RU" sz="1800" b="0">
              <a:solidFill>
                <a:srgbClr val="3333CC"/>
              </a:solidFill>
              <a:latin typeface="Calibri" charset="0"/>
              <a:ea typeface="Arial" charset="0"/>
              <a:cs typeface="Arial" charset="0"/>
            </a:endParaRPr>
          </a:p>
        </p:txBody>
      </p:sp>
      <p:sp>
        <p:nvSpPr>
          <p:cNvPr id="28694" name="TextBox 7"/>
          <p:cNvSpPr txBox="1">
            <a:spLocks noChangeArrowheads="1"/>
          </p:cNvSpPr>
          <p:nvPr/>
        </p:nvSpPr>
        <p:spPr bwMode="auto">
          <a:xfrm>
            <a:off x="4140200" y="4508500"/>
            <a:ext cx="2889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ru-RU" sz="1800" b="0">
                <a:solidFill>
                  <a:srgbClr val="3333CC"/>
                </a:solidFill>
                <a:latin typeface="Calibri" charset="0"/>
                <a:ea typeface="Arial" charset="0"/>
                <a:cs typeface="Arial" charset="0"/>
              </a:rPr>
              <a:t>5</a:t>
            </a:r>
            <a:endParaRPr lang="ru-RU" altLang="ru-RU" sz="1800" b="0">
              <a:solidFill>
                <a:srgbClr val="3333CC"/>
              </a:solidFill>
              <a:latin typeface="Calibri" charset="0"/>
              <a:ea typeface="Arial" charset="0"/>
              <a:cs typeface="Arial" charset="0"/>
            </a:endParaRPr>
          </a:p>
        </p:txBody>
      </p:sp>
      <p:sp>
        <p:nvSpPr>
          <p:cNvPr id="959516" name="Line 28"/>
          <p:cNvSpPr>
            <a:spLocks noChangeShapeType="1"/>
          </p:cNvSpPr>
          <p:nvPr/>
        </p:nvSpPr>
        <p:spPr bwMode="auto">
          <a:xfrm flipV="1">
            <a:off x="4427538" y="3357563"/>
            <a:ext cx="792162"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ru-RU">
              <a:effectLst>
                <a:outerShdw blurRad="38100" dist="38100" dir="2700000" algn="tl">
                  <a:srgbClr val="000000">
                    <a:alpha val="43137"/>
                  </a:srgbClr>
                </a:outerShdw>
              </a:effectLst>
            </a:endParaRPr>
          </a:p>
        </p:txBody>
      </p:sp>
      <p:sp>
        <p:nvSpPr>
          <p:cNvPr id="959517" name="Line 29"/>
          <p:cNvSpPr>
            <a:spLocks noChangeShapeType="1"/>
          </p:cNvSpPr>
          <p:nvPr/>
        </p:nvSpPr>
        <p:spPr bwMode="auto">
          <a:xfrm flipH="1">
            <a:off x="6227763" y="2276475"/>
            <a:ext cx="2305050" cy="792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ru-RU">
              <a:effectLst>
                <a:outerShdw blurRad="38100" dist="38100" dir="2700000" algn="tl">
                  <a:srgbClr val="000000">
                    <a:alpha val="43137"/>
                  </a:srgbClr>
                </a:outerShdw>
              </a:effectLst>
            </a:endParaRPr>
          </a:p>
        </p:txBody>
      </p:sp>
      <p:sp>
        <p:nvSpPr>
          <p:cNvPr id="959518" name="Line 30"/>
          <p:cNvSpPr>
            <a:spLocks noChangeShapeType="1"/>
          </p:cNvSpPr>
          <p:nvPr/>
        </p:nvSpPr>
        <p:spPr bwMode="auto">
          <a:xfrm flipH="1">
            <a:off x="8243888" y="2349500"/>
            <a:ext cx="360362"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ru-RU">
              <a:effectLst>
                <a:outerShdw blurRad="38100" dist="38100" dir="2700000" algn="tl">
                  <a:srgbClr val="000000">
                    <a:alpha val="43137"/>
                  </a:srgbClr>
                </a:outerShdw>
              </a:effectLst>
            </a:endParaRPr>
          </a:p>
        </p:txBody>
      </p:sp>
      <p:sp>
        <p:nvSpPr>
          <p:cNvPr id="3" name="Номер слайда 2"/>
          <p:cNvSpPr>
            <a:spLocks noGrp="1"/>
          </p:cNvSpPr>
          <p:nvPr>
            <p:ph type="sldNum" sz="quarter" idx="12"/>
          </p:nvPr>
        </p:nvSpPr>
        <p:spPr>
          <a:xfrm>
            <a:off x="6881853" y="6428334"/>
            <a:ext cx="2133600" cy="476250"/>
          </a:xfrm>
        </p:spPr>
        <p:txBody>
          <a:bodyPr/>
          <a:lstStyle/>
          <a:p>
            <a:fld id="{257240B9-2C58-114C-AC5B-A6931CAB4C52}" type="slidenum">
              <a:rPr lang="ru-RU" altLang="x-none" smtClean="0"/>
              <a:pPr/>
              <a:t>27</a:t>
            </a:fld>
            <a:endParaRPr lang="ru-RU" altLang="x-none" dirty="0"/>
          </a:p>
        </p:txBody>
      </p:sp>
    </p:spTree>
    <p:extLst>
      <p:ext uri="{BB962C8B-B14F-4D97-AF65-F5344CB8AC3E}">
        <p14:creationId xmlns:p14="http://schemas.microsoft.com/office/powerpoint/2010/main" val="17612900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14" name="Picture 3" descr="FieldMa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179513"/>
            <a:ext cx="4622800"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9315" name="TextBox 1"/>
          <p:cNvSpPr txBox="1">
            <a:spLocks noChangeArrowheads="1"/>
          </p:cNvSpPr>
          <p:nvPr/>
        </p:nvSpPr>
        <p:spPr bwMode="auto">
          <a:xfrm>
            <a:off x="1258888" y="0"/>
            <a:ext cx="6913512"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GB" altLang="x-none" sz="2800" b="0" dirty="0">
                <a:solidFill>
                  <a:srgbClr val="003399"/>
                </a:solidFill>
                <a:effectLst/>
                <a:latin typeface="+mj-lt"/>
                <a:ea typeface="Arial" charset="0"/>
                <a:cs typeface="Arial" charset="0"/>
              </a:rPr>
              <a:t>Map of magnetic field of </a:t>
            </a:r>
            <a:r>
              <a:rPr lang="en-US" altLang="x-none" sz="2800" b="0" dirty="0">
                <a:solidFill>
                  <a:srgbClr val="003399"/>
                </a:solidFill>
                <a:effectLst/>
                <a:latin typeface="+mj-lt"/>
                <a:ea typeface="Arial" charset="0"/>
                <a:cs typeface="Arial" charset="0"/>
              </a:rPr>
              <a:t>pair cols magnet</a:t>
            </a:r>
          </a:p>
          <a:p>
            <a:pPr algn="ctr"/>
            <a:endParaRPr lang="ru-RU" altLang="x-none" sz="2800" b="0" u="sng" dirty="0">
              <a:solidFill>
                <a:srgbClr val="3333CC"/>
              </a:solidFill>
              <a:effectLst/>
              <a:latin typeface="+mj-lt"/>
              <a:ea typeface="Arial" charset="0"/>
              <a:cs typeface="Arial" charset="0"/>
            </a:endParaRPr>
          </a:p>
        </p:txBody>
      </p:sp>
      <p:sp>
        <p:nvSpPr>
          <p:cNvPr id="909316" name="TextBox 2"/>
          <p:cNvSpPr txBox="1">
            <a:spLocks noChangeArrowheads="1"/>
          </p:cNvSpPr>
          <p:nvPr/>
        </p:nvSpPr>
        <p:spPr bwMode="auto">
          <a:xfrm>
            <a:off x="2987675" y="5445125"/>
            <a:ext cx="38980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GB" altLang="x-none" sz="1800" b="0" dirty="0">
              <a:solidFill>
                <a:srgbClr val="003399"/>
              </a:solidFill>
              <a:effectLst/>
              <a:latin typeface="Calibri" charset="0"/>
              <a:ea typeface="Arial" charset="0"/>
              <a:cs typeface="Arial" charset="0"/>
            </a:endParaRPr>
          </a:p>
          <a:p>
            <a:r>
              <a:rPr lang="en-US" altLang="x-none" sz="1800" b="0" dirty="0">
                <a:solidFill>
                  <a:srgbClr val="003399"/>
                </a:solidFill>
                <a:effectLst/>
                <a:latin typeface="Calibri" charset="0"/>
                <a:ea typeface="Arial" charset="0"/>
                <a:cs typeface="Arial" charset="0"/>
              </a:rPr>
              <a:t>Distance between coils 40 mm</a:t>
            </a:r>
          </a:p>
          <a:p>
            <a:r>
              <a:rPr lang="en-GB" altLang="x-none" sz="1800" b="0" dirty="0">
                <a:solidFill>
                  <a:srgbClr val="003399"/>
                </a:solidFill>
                <a:effectLst/>
                <a:latin typeface="Calibri" charset="0"/>
                <a:ea typeface="Arial" charset="0"/>
                <a:cs typeface="Arial" charset="0"/>
              </a:rPr>
              <a:t>300 A - current</a:t>
            </a:r>
            <a:endParaRPr lang="ru-RU" altLang="x-none" sz="1800" b="0" dirty="0">
              <a:solidFill>
                <a:srgbClr val="003399"/>
              </a:solidFill>
              <a:effectLst/>
              <a:latin typeface="Calibri" charset="0"/>
              <a:ea typeface="Arial" charset="0"/>
              <a:cs typeface="Arial" charset="0"/>
            </a:endParaRPr>
          </a:p>
          <a:p>
            <a:endParaRPr lang="ru-RU" altLang="x-none" sz="1800" b="0" dirty="0">
              <a:solidFill>
                <a:srgbClr val="003399"/>
              </a:solidFill>
              <a:effectLst/>
              <a:latin typeface="Calibri" charset="0"/>
              <a:ea typeface="Arial" charset="0"/>
              <a:cs typeface="Arial" charset="0"/>
            </a:endParaRPr>
          </a:p>
        </p:txBody>
      </p:sp>
      <p:cxnSp>
        <p:nvCxnSpPr>
          <p:cNvPr id="6" name="Прямая со стрелкой 5"/>
          <p:cNvCxnSpPr/>
          <p:nvPr/>
        </p:nvCxnSpPr>
        <p:spPr>
          <a:xfrm>
            <a:off x="3492500" y="4365625"/>
            <a:ext cx="0" cy="215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09320" name="TextBox 8"/>
          <p:cNvSpPr txBox="1">
            <a:spLocks noChangeArrowheads="1"/>
          </p:cNvSpPr>
          <p:nvPr/>
        </p:nvSpPr>
        <p:spPr bwMode="auto">
          <a:xfrm>
            <a:off x="4284663" y="1125538"/>
            <a:ext cx="4333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x-none" sz="3600" b="0">
                <a:effectLst/>
                <a:latin typeface="Calibri" charset="0"/>
                <a:ea typeface="Arial" charset="0"/>
                <a:cs typeface="Arial" charset="0"/>
              </a:rPr>
              <a:t>B</a:t>
            </a:r>
            <a:endParaRPr lang="ru-RU" altLang="x-none" sz="3600" b="0">
              <a:effectLst/>
              <a:latin typeface="Calibri" charset="0"/>
              <a:ea typeface="Arial" charset="0"/>
              <a:cs typeface="Arial" charset="0"/>
            </a:endParaRPr>
          </a:p>
        </p:txBody>
      </p:sp>
      <p:sp>
        <p:nvSpPr>
          <p:cNvPr id="909321" name="AutoShape 9"/>
          <p:cNvSpPr>
            <a:spLocks noChangeArrowheads="1"/>
          </p:cNvSpPr>
          <p:nvPr/>
        </p:nvSpPr>
        <p:spPr bwMode="auto">
          <a:xfrm>
            <a:off x="971550" y="1196975"/>
            <a:ext cx="576263" cy="144463"/>
          </a:xfrm>
          <a:prstGeom prst="rightArrow">
            <a:avLst>
              <a:gd name="adj1" fmla="val 50000"/>
              <a:gd name="adj2" fmla="val 9972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ru-RU"/>
          </a:p>
        </p:txBody>
      </p:sp>
      <p:sp>
        <p:nvSpPr>
          <p:cNvPr id="909322" name="TextBox 7"/>
          <p:cNvSpPr txBox="1">
            <a:spLocks noChangeArrowheads="1"/>
          </p:cNvSpPr>
          <p:nvPr/>
        </p:nvSpPr>
        <p:spPr bwMode="auto">
          <a:xfrm>
            <a:off x="1116013" y="908050"/>
            <a:ext cx="288925" cy="3683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x-none" sz="1800" b="0">
                <a:solidFill>
                  <a:srgbClr val="3333CC"/>
                </a:solidFill>
                <a:effectLst/>
                <a:latin typeface="Calibri" charset="0"/>
                <a:ea typeface="Arial" charset="0"/>
                <a:cs typeface="Arial" charset="0"/>
              </a:rPr>
              <a:t>n</a:t>
            </a:r>
            <a:endParaRPr lang="ru-RU" altLang="x-none" sz="1800" b="0">
              <a:solidFill>
                <a:srgbClr val="3333CC"/>
              </a:solidFill>
              <a:effectLst/>
              <a:latin typeface="Calibri" charset="0"/>
              <a:ea typeface="Arial" charset="0"/>
              <a:cs typeface="Arial" charset="0"/>
            </a:endParaRPr>
          </a:p>
        </p:txBody>
      </p:sp>
      <p:sp>
        <p:nvSpPr>
          <p:cNvPr id="3" name="Номер слайда 2"/>
          <p:cNvSpPr>
            <a:spLocks noGrp="1"/>
          </p:cNvSpPr>
          <p:nvPr>
            <p:ph type="sldNum" sz="quarter" idx="12"/>
          </p:nvPr>
        </p:nvSpPr>
        <p:spPr>
          <a:xfrm>
            <a:off x="6885687" y="6481763"/>
            <a:ext cx="2133600" cy="476250"/>
          </a:xfrm>
        </p:spPr>
        <p:txBody>
          <a:bodyPr/>
          <a:lstStyle/>
          <a:p>
            <a:fld id="{759EB199-7EDD-1742-BDA7-1F940707C89D}" type="slidenum">
              <a:rPr lang="ru-RU" altLang="x-none" smtClean="0"/>
              <a:pPr/>
              <a:t>28</a:t>
            </a:fld>
            <a:endParaRPr lang="ru-RU" altLang="x-none"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TextBox 1"/>
          <p:cNvSpPr txBox="1">
            <a:spLocks noChangeArrowheads="1"/>
          </p:cNvSpPr>
          <p:nvPr/>
        </p:nvSpPr>
        <p:spPr bwMode="auto">
          <a:xfrm>
            <a:off x="827088" y="4076700"/>
            <a:ext cx="748982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ctr"/>
            <a:r>
              <a:rPr lang="en-US" altLang="x-none" sz="2800" b="0" dirty="0">
                <a:solidFill>
                  <a:srgbClr val="003399"/>
                </a:solidFill>
                <a:effectLst/>
                <a:latin typeface="+mj-lt"/>
                <a:ea typeface="Arial" charset="0"/>
                <a:cs typeface="Arial" charset="0"/>
              </a:rPr>
              <a:t>Inner cryostat with high pressure cell</a:t>
            </a:r>
            <a:endParaRPr lang="ru-RU" altLang="x-none" sz="2800" b="0" dirty="0">
              <a:solidFill>
                <a:srgbClr val="003399"/>
              </a:solidFill>
              <a:effectLst/>
              <a:latin typeface="+mj-lt"/>
              <a:ea typeface="Arial" charset="0"/>
              <a:cs typeface="Arial" charset="0"/>
            </a:endParaRPr>
          </a:p>
          <a:p>
            <a:endParaRPr lang="ru-RU" altLang="x-none" dirty="0">
              <a:solidFill>
                <a:srgbClr val="003399"/>
              </a:solidFill>
              <a:effectLst/>
              <a:latin typeface="Calibri" charset="0"/>
              <a:ea typeface="Arial" charset="0"/>
              <a:cs typeface="Arial" charset="0"/>
            </a:endParaRPr>
          </a:p>
          <a:p>
            <a:pPr>
              <a:buFontTx/>
              <a:buAutoNum type="arabicPeriod"/>
            </a:pPr>
            <a:r>
              <a:rPr lang="en-US" altLang="x-none" sz="1800" b="0" dirty="0">
                <a:solidFill>
                  <a:srgbClr val="003399"/>
                </a:solidFill>
                <a:effectLst/>
                <a:latin typeface="Times New Roman" charset="0"/>
                <a:ea typeface="Times New Roman" charset="0"/>
                <a:cs typeface="Times New Roman" charset="0"/>
              </a:rPr>
              <a:t>Temperature range</a:t>
            </a:r>
            <a:r>
              <a:rPr lang="ru-RU" altLang="x-none" sz="1800" b="0" dirty="0">
                <a:solidFill>
                  <a:srgbClr val="003399"/>
                </a:solidFill>
                <a:effectLst/>
                <a:latin typeface="Times New Roman" charset="0"/>
                <a:ea typeface="Times New Roman" charset="0"/>
                <a:cs typeface="Times New Roman" charset="0"/>
              </a:rPr>
              <a:t> (3-300) К</a:t>
            </a:r>
            <a:endParaRPr lang="en-US" altLang="x-none" sz="1800" b="0" dirty="0">
              <a:solidFill>
                <a:srgbClr val="003399"/>
              </a:solidFill>
              <a:effectLst/>
              <a:latin typeface="Times New Roman" charset="0"/>
              <a:ea typeface="Times New Roman" charset="0"/>
              <a:cs typeface="Times New Roman" charset="0"/>
            </a:endParaRPr>
          </a:p>
          <a:p>
            <a:pPr>
              <a:buFontTx/>
              <a:buAutoNum type="arabicPeriod"/>
            </a:pPr>
            <a:r>
              <a:rPr lang="en-US" altLang="x-none" sz="1800" b="0" dirty="0">
                <a:solidFill>
                  <a:srgbClr val="003399"/>
                </a:solidFill>
                <a:effectLst/>
                <a:latin typeface="Times New Roman" charset="0"/>
                <a:ea typeface="Times New Roman" charset="0"/>
                <a:cs typeface="Times New Roman" charset="0"/>
              </a:rPr>
              <a:t>Cooling by closed cycle refrigerator (SRDK101D)</a:t>
            </a:r>
            <a:r>
              <a:rPr lang="ru-RU" altLang="x-none" sz="1800" b="0" dirty="0">
                <a:solidFill>
                  <a:srgbClr val="003399"/>
                </a:solidFill>
                <a:effectLst/>
                <a:latin typeface="Times New Roman" charset="0"/>
                <a:ea typeface="Times New Roman" charset="0"/>
                <a:cs typeface="Times New Roman" charset="0"/>
              </a:rPr>
              <a:t>.</a:t>
            </a:r>
          </a:p>
          <a:p>
            <a:r>
              <a:rPr lang="ru-RU" altLang="x-none" sz="1800" b="0" dirty="0">
                <a:solidFill>
                  <a:srgbClr val="003399"/>
                </a:solidFill>
                <a:effectLst/>
                <a:latin typeface="Times New Roman" charset="0"/>
                <a:ea typeface="Times New Roman" charset="0"/>
                <a:cs typeface="Times New Roman" charset="0"/>
              </a:rPr>
              <a:t>3. </a:t>
            </a:r>
            <a:r>
              <a:rPr lang="en-US" altLang="x-none" sz="1800" b="0" dirty="0">
                <a:solidFill>
                  <a:srgbClr val="003399"/>
                </a:solidFill>
                <a:effectLst/>
                <a:latin typeface="Times New Roman" charset="0"/>
                <a:ea typeface="Times New Roman" charset="0"/>
                <a:cs typeface="Times New Roman" charset="0"/>
              </a:rPr>
              <a:t>  Sample exchange without warming up of the magnet </a:t>
            </a:r>
          </a:p>
          <a:p>
            <a:r>
              <a:rPr lang="ru-RU" altLang="x-none" sz="1800" b="0" dirty="0">
                <a:solidFill>
                  <a:srgbClr val="003399"/>
                </a:solidFill>
                <a:effectLst/>
                <a:latin typeface="Times New Roman" charset="0"/>
                <a:ea typeface="Times New Roman" charset="0"/>
                <a:cs typeface="Times New Roman" charset="0"/>
              </a:rPr>
              <a:t>4. </a:t>
            </a:r>
            <a:r>
              <a:rPr lang="en-US" altLang="x-none" sz="1800" b="0" dirty="0">
                <a:solidFill>
                  <a:srgbClr val="003399"/>
                </a:solidFill>
                <a:effectLst/>
                <a:latin typeface="Times New Roman" charset="0"/>
                <a:ea typeface="Times New Roman" charset="0"/>
                <a:cs typeface="Times New Roman" charset="0"/>
              </a:rPr>
              <a:t>  Inner diameter is 78 mm for cryogenic part with existing high pressure cell. </a:t>
            </a:r>
          </a:p>
        </p:txBody>
      </p:sp>
      <p:sp>
        <p:nvSpPr>
          <p:cNvPr id="911363" name="TextBox 1"/>
          <p:cNvSpPr txBox="1">
            <a:spLocks noChangeArrowheads="1"/>
          </p:cNvSpPr>
          <p:nvPr/>
        </p:nvSpPr>
        <p:spPr bwMode="auto">
          <a:xfrm>
            <a:off x="827088" y="333375"/>
            <a:ext cx="7632700"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x-none" sz="2800" b="0" dirty="0">
                <a:solidFill>
                  <a:srgbClr val="003399"/>
                </a:solidFill>
                <a:effectLst/>
                <a:latin typeface="+mn-lt"/>
                <a:ea typeface="Arial" charset="0"/>
                <a:cs typeface="Arial" charset="0"/>
              </a:rPr>
              <a:t>Cryostat with HT superconducting magnet</a:t>
            </a:r>
            <a:endParaRPr lang="ru-RU" altLang="x-none" sz="2800" b="0" dirty="0">
              <a:solidFill>
                <a:srgbClr val="003399"/>
              </a:solidFill>
              <a:effectLst/>
              <a:latin typeface="+mn-lt"/>
              <a:ea typeface="Arial" charset="0"/>
              <a:cs typeface="Arial" charset="0"/>
            </a:endParaRPr>
          </a:p>
          <a:p>
            <a:endParaRPr lang="ru-RU" altLang="x-none" dirty="0">
              <a:solidFill>
                <a:srgbClr val="003399"/>
              </a:solidFill>
              <a:effectLst/>
              <a:latin typeface="Calibri" charset="0"/>
              <a:ea typeface="Arial" charset="0"/>
              <a:cs typeface="Arial" charset="0"/>
            </a:endParaRPr>
          </a:p>
          <a:p>
            <a:r>
              <a:rPr lang="ru-RU" altLang="x-none" sz="1800" b="0" dirty="0">
                <a:solidFill>
                  <a:srgbClr val="003399"/>
                </a:solidFill>
                <a:effectLst/>
                <a:latin typeface="Times New Roman" charset="0"/>
                <a:ea typeface="Times New Roman" charset="0"/>
                <a:cs typeface="Times New Roman" charset="0"/>
              </a:rPr>
              <a:t>1. </a:t>
            </a:r>
            <a:r>
              <a:rPr lang="en-US" altLang="x-none" sz="1800" b="0" dirty="0">
                <a:solidFill>
                  <a:srgbClr val="003399"/>
                </a:solidFill>
                <a:effectLst/>
                <a:latin typeface="Times New Roman" charset="0"/>
                <a:ea typeface="Times New Roman" charset="0"/>
                <a:cs typeface="Times New Roman" charset="0"/>
              </a:rPr>
              <a:t>Magnetic field – 4 T</a:t>
            </a:r>
            <a:endParaRPr lang="ru-RU" altLang="x-none" sz="1800" b="0" dirty="0">
              <a:solidFill>
                <a:srgbClr val="003399"/>
              </a:solidFill>
              <a:effectLst/>
              <a:latin typeface="Times New Roman" charset="0"/>
              <a:ea typeface="Times New Roman" charset="0"/>
              <a:cs typeface="Times New Roman" charset="0"/>
            </a:endParaRPr>
          </a:p>
          <a:p>
            <a:r>
              <a:rPr lang="ru-RU" altLang="x-none" sz="1800" b="0" dirty="0">
                <a:solidFill>
                  <a:srgbClr val="003399"/>
                </a:solidFill>
                <a:effectLst/>
                <a:latin typeface="Times New Roman" charset="0"/>
                <a:ea typeface="Times New Roman" charset="0"/>
                <a:cs typeface="Times New Roman" charset="0"/>
              </a:rPr>
              <a:t>2. </a:t>
            </a:r>
            <a:r>
              <a:rPr lang="en-US" altLang="x-none" sz="1800" b="0" dirty="0">
                <a:solidFill>
                  <a:srgbClr val="003399"/>
                </a:solidFill>
                <a:effectLst/>
                <a:latin typeface="Times New Roman" charset="0"/>
                <a:ea typeface="Times New Roman" charset="0"/>
                <a:cs typeface="Times New Roman" charset="0"/>
              </a:rPr>
              <a:t>Field uniformity in the area of 2 cm^3  - less than 1 %</a:t>
            </a:r>
          </a:p>
          <a:p>
            <a:r>
              <a:rPr lang="ru-RU" altLang="x-none" sz="1800" b="0" dirty="0">
                <a:solidFill>
                  <a:srgbClr val="003399"/>
                </a:solidFill>
                <a:effectLst/>
                <a:latin typeface="Times New Roman" charset="0"/>
                <a:ea typeface="Times New Roman" charset="0"/>
                <a:cs typeface="Times New Roman" charset="0"/>
              </a:rPr>
              <a:t>3. </a:t>
            </a:r>
            <a:r>
              <a:rPr lang="en-GB" altLang="x-none" sz="1800" b="0" dirty="0">
                <a:solidFill>
                  <a:srgbClr val="003399"/>
                </a:solidFill>
                <a:effectLst/>
                <a:latin typeface="Times New Roman" charset="0"/>
                <a:ea typeface="Times New Roman" charset="0"/>
                <a:cs typeface="Times New Roman" charset="0"/>
              </a:rPr>
              <a:t>HTSC tape</a:t>
            </a:r>
            <a:r>
              <a:rPr lang="ru-RU" altLang="x-none" sz="1800" b="0" dirty="0">
                <a:solidFill>
                  <a:srgbClr val="003399"/>
                </a:solidFill>
                <a:effectLst/>
                <a:latin typeface="Times New Roman" charset="0"/>
                <a:ea typeface="Times New Roman" charset="0"/>
                <a:cs typeface="Times New Roman" charset="0"/>
              </a:rPr>
              <a:t> </a:t>
            </a:r>
            <a:r>
              <a:rPr lang="en-US" altLang="x-none" sz="1800" b="0" dirty="0">
                <a:solidFill>
                  <a:srgbClr val="003399"/>
                </a:solidFill>
                <a:effectLst/>
                <a:latin typeface="Times New Roman" charset="0"/>
                <a:ea typeface="Times New Roman" charset="0"/>
                <a:cs typeface="Times New Roman" charset="0"/>
              </a:rPr>
              <a:t>- </a:t>
            </a:r>
            <a:r>
              <a:rPr lang="en-GB" altLang="x-none" sz="1800" b="0" dirty="0">
                <a:solidFill>
                  <a:srgbClr val="003399"/>
                </a:solidFill>
                <a:effectLst/>
                <a:latin typeface="Times New Roman" charset="0"/>
                <a:ea typeface="Times New Roman" charset="0"/>
                <a:cs typeface="Times New Roman" charset="0"/>
              </a:rPr>
              <a:t>YBCO,</a:t>
            </a:r>
            <a:r>
              <a:rPr lang="en-US" altLang="x-none" sz="1800" b="0" dirty="0">
                <a:solidFill>
                  <a:srgbClr val="003399"/>
                </a:solidFill>
                <a:effectLst/>
                <a:latin typeface="Times New Roman" charset="0"/>
                <a:ea typeface="Times New Roman" charset="0"/>
                <a:cs typeface="Times New Roman" charset="0"/>
              </a:rPr>
              <a:t> 12 mm wide</a:t>
            </a:r>
            <a:r>
              <a:rPr lang="ru-RU" altLang="x-none" sz="1800" b="0" dirty="0">
                <a:solidFill>
                  <a:srgbClr val="003399"/>
                </a:solidFill>
                <a:effectLst/>
                <a:latin typeface="Times New Roman" charset="0"/>
                <a:ea typeface="Times New Roman" charset="0"/>
                <a:cs typeface="Times New Roman" charset="0"/>
              </a:rPr>
              <a:t>, </a:t>
            </a:r>
            <a:r>
              <a:rPr lang="en-GB" altLang="x-none" sz="1800" b="0" dirty="0">
                <a:solidFill>
                  <a:srgbClr val="003399"/>
                </a:solidFill>
                <a:effectLst/>
                <a:latin typeface="Times New Roman" charset="0"/>
                <a:ea typeface="Times New Roman" charset="0"/>
                <a:cs typeface="Times New Roman" charset="0"/>
              </a:rPr>
              <a:t>0.1mm </a:t>
            </a:r>
            <a:r>
              <a:rPr lang="en-US" altLang="x-none" sz="1800" b="0" dirty="0">
                <a:solidFill>
                  <a:srgbClr val="003399"/>
                </a:solidFill>
                <a:effectLst/>
                <a:latin typeface="Times New Roman" charset="0"/>
                <a:ea typeface="Times New Roman" charset="0"/>
                <a:cs typeface="Times New Roman" charset="0"/>
              </a:rPr>
              <a:t>thickness,</a:t>
            </a:r>
          </a:p>
          <a:p>
            <a:r>
              <a:rPr lang="en-US" altLang="x-none" sz="1800" b="0" dirty="0">
                <a:solidFill>
                  <a:srgbClr val="003399"/>
                </a:solidFill>
                <a:effectLst/>
                <a:latin typeface="Times New Roman" charset="0"/>
                <a:ea typeface="Times New Roman" charset="0"/>
                <a:cs typeface="Times New Roman" charset="0"/>
              </a:rPr>
              <a:t>~300A – critical current at 77K, &gt;300A at 20 K</a:t>
            </a:r>
          </a:p>
          <a:p>
            <a:r>
              <a:rPr lang="ru-RU" altLang="x-none" sz="1800" b="0" dirty="0">
                <a:solidFill>
                  <a:srgbClr val="003399"/>
                </a:solidFill>
                <a:effectLst/>
                <a:latin typeface="Times New Roman" charset="0"/>
                <a:ea typeface="Times New Roman" charset="0"/>
                <a:cs typeface="Times New Roman" charset="0"/>
              </a:rPr>
              <a:t>4. </a:t>
            </a:r>
            <a:r>
              <a:rPr lang="en-US" altLang="x-none" sz="1800" b="0" dirty="0">
                <a:solidFill>
                  <a:srgbClr val="003399"/>
                </a:solidFill>
                <a:effectLst/>
                <a:latin typeface="Times New Roman" charset="0"/>
                <a:ea typeface="Times New Roman" charset="0"/>
                <a:cs typeface="Times New Roman" charset="0"/>
              </a:rPr>
              <a:t>Temperature monitoring in 8 points</a:t>
            </a:r>
          </a:p>
          <a:p>
            <a:r>
              <a:rPr lang="en-US" altLang="x-none" sz="1800" b="0" dirty="0">
                <a:solidFill>
                  <a:srgbClr val="003399"/>
                </a:solidFill>
                <a:effectLst/>
                <a:latin typeface="Times New Roman" charset="0"/>
                <a:ea typeface="Times New Roman" charset="0"/>
                <a:cs typeface="Times New Roman" charset="0"/>
              </a:rPr>
              <a:t>5. Apertures for scattering neutrons (due to detector dimensions and positions):</a:t>
            </a:r>
          </a:p>
          <a:p>
            <a:pPr>
              <a:buFontTx/>
              <a:buChar char="-"/>
            </a:pPr>
            <a:r>
              <a:rPr lang="en-US" altLang="x-none" sz="1800" b="0" dirty="0">
                <a:solidFill>
                  <a:srgbClr val="003399"/>
                </a:solidFill>
                <a:effectLst/>
                <a:latin typeface="Times New Roman" charset="0"/>
                <a:ea typeface="Times New Roman" charset="0"/>
                <a:cs typeface="Times New Roman" charset="0"/>
              </a:rPr>
              <a:t> orthogonal to cryostat – 2 degrees</a:t>
            </a:r>
          </a:p>
          <a:p>
            <a:pPr>
              <a:buFontTx/>
              <a:buChar char="-"/>
            </a:pPr>
            <a:r>
              <a:rPr lang="en-US" altLang="x-none" sz="1800" b="0" dirty="0">
                <a:solidFill>
                  <a:srgbClr val="003399"/>
                </a:solidFill>
                <a:effectLst/>
                <a:latin typeface="Times New Roman" charset="0"/>
                <a:ea typeface="Times New Roman" charset="0"/>
                <a:cs typeface="Times New Roman" charset="0"/>
              </a:rPr>
              <a:t> at 45 degrees – 1 degree.</a:t>
            </a:r>
          </a:p>
          <a:p>
            <a:r>
              <a:rPr lang="en-US" altLang="x-none" sz="1800" b="0" dirty="0">
                <a:solidFill>
                  <a:srgbClr val="003399"/>
                </a:solidFill>
                <a:effectLst/>
                <a:latin typeface="Times New Roman" charset="0"/>
                <a:ea typeface="Times New Roman" charset="0"/>
                <a:cs typeface="Times New Roman" charset="0"/>
              </a:rPr>
              <a:t>6. Cooling by closed cycle </a:t>
            </a:r>
            <a:r>
              <a:rPr lang="en-GB" altLang="x-none" sz="1800" b="0" dirty="0" err="1">
                <a:solidFill>
                  <a:srgbClr val="003399"/>
                </a:solidFill>
                <a:effectLst/>
                <a:latin typeface="Times New Roman" charset="0"/>
                <a:ea typeface="Times New Roman" charset="0"/>
                <a:cs typeface="Times New Roman" charset="0"/>
              </a:rPr>
              <a:t>cryorefrigerator</a:t>
            </a:r>
            <a:r>
              <a:rPr lang="ru-RU" altLang="x-none" sz="1800" b="0" dirty="0">
                <a:solidFill>
                  <a:srgbClr val="003399"/>
                </a:solidFill>
                <a:effectLst/>
                <a:latin typeface="Times New Roman" charset="0"/>
                <a:ea typeface="Times New Roman" charset="0"/>
                <a:cs typeface="Times New Roman" charset="0"/>
              </a:rPr>
              <a:t> </a:t>
            </a:r>
            <a:r>
              <a:rPr lang="en-US" altLang="x-none" sz="1800" b="0" dirty="0">
                <a:solidFill>
                  <a:srgbClr val="003399"/>
                </a:solidFill>
                <a:effectLst/>
                <a:latin typeface="Times New Roman" charset="0"/>
                <a:ea typeface="Times New Roman" charset="0"/>
                <a:cs typeface="Times New Roman" charset="0"/>
              </a:rPr>
              <a:t>(</a:t>
            </a:r>
            <a:r>
              <a:rPr lang="en-GB" altLang="x-none" sz="1800" b="0" dirty="0">
                <a:solidFill>
                  <a:srgbClr val="003399"/>
                </a:solidFill>
                <a:effectLst/>
                <a:latin typeface="Times New Roman" charset="0"/>
                <a:ea typeface="Times New Roman" charset="0"/>
                <a:cs typeface="Times New Roman" charset="0"/>
              </a:rPr>
              <a:t>SRDK</a:t>
            </a:r>
            <a:r>
              <a:rPr lang="ru-RU" altLang="x-none" sz="1800" b="0" dirty="0">
                <a:solidFill>
                  <a:srgbClr val="003399"/>
                </a:solidFill>
                <a:effectLst/>
                <a:latin typeface="Times New Roman" charset="0"/>
                <a:ea typeface="Times New Roman" charset="0"/>
                <a:cs typeface="Times New Roman" charset="0"/>
              </a:rPr>
              <a:t>408</a:t>
            </a:r>
            <a:r>
              <a:rPr lang="en-GB" altLang="x-none" sz="1800" b="0" dirty="0">
                <a:solidFill>
                  <a:srgbClr val="003399"/>
                </a:solidFill>
                <a:effectLst/>
                <a:latin typeface="Times New Roman" charset="0"/>
                <a:ea typeface="Times New Roman" charset="0"/>
                <a:cs typeface="Times New Roman" charset="0"/>
              </a:rPr>
              <a:t>S)</a:t>
            </a:r>
            <a:endParaRPr lang="en-US" altLang="x-none" sz="1800" b="0" dirty="0">
              <a:solidFill>
                <a:srgbClr val="003399"/>
              </a:solidFill>
              <a:effectLst/>
              <a:latin typeface="Times New Roman" charset="0"/>
              <a:ea typeface="Times New Roman" charset="0"/>
              <a:cs typeface="Times New Roman" charset="0"/>
            </a:endParaRPr>
          </a:p>
        </p:txBody>
      </p:sp>
      <p:sp>
        <p:nvSpPr>
          <p:cNvPr id="3" name="Номер слайда 2"/>
          <p:cNvSpPr>
            <a:spLocks noGrp="1"/>
          </p:cNvSpPr>
          <p:nvPr>
            <p:ph type="sldNum" sz="quarter" idx="12"/>
          </p:nvPr>
        </p:nvSpPr>
        <p:spPr>
          <a:xfrm>
            <a:off x="7004105" y="6446837"/>
            <a:ext cx="2133600" cy="476250"/>
          </a:xfrm>
        </p:spPr>
        <p:txBody>
          <a:bodyPr/>
          <a:lstStyle/>
          <a:p>
            <a:fld id="{759EB199-7EDD-1742-BDA7-1F940707C89D}" type="slidenum">
              <a:rPr lang="ru-RU" altLang="x-none" smtClean="0"/>
              <a:pPr/>
              <a:t>29</a:t>
            </a:fld>
            <a:endParaRPr lang="ru-RU" altLang="x-none"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1" name="Rectangle 3"/>
          <p:cNvSpPr>
            <a:spLocks noGrp="1" noChangeArrowheads="1"/>
          </p:cNvSpPr>
          <p:nvPr>
            <p:ph type="body" idx="1"/>
          </p:nvPr>
        </p:nvSpPr>
        <p:spPr>
          <a:xfrm>
            <a:off x="323528" y="1556792"/>
            <a:ext cx="8507412" cy="3671888"/>
          </a:xfrm>
        </p:spPr>
        <p:txBody>
          <a:bodyPr/>
          <a:lstStyle/>
          <a:p>
            <a:pPr algn="just">
              <a:buFontTx/>
              <a:buNone/>
            </a:pPr>
            <a:r>
              <a:rPr lang="en-US" altLang="x-none" sz="1800" dirty="0">
                <a:solidFill>
                  <a:srgbClr val="3333CC"/>
                </a:solidFill>
              </a:rPr>
              <a:t>4. </a:t>
            </a:r>
            <a:r>
              <a:rPr lang="en-US" altLang="x-none" sz="1800" b="1" dirty="0">
                <a:solidFill>
                  <a:srgbClr val="003399"/>
                </a:solidFill>
              </a:rPr>
              <a:t>Development of PTH sample environment system for diffractometer DN-12 </a:t>
            </a:r>
            <a:r>
              <a:rPr lang="en-US" altLang="x-none" sz="1800" dirty="0">
                <a:solidFill>
                  <a:srgbClr val="003399"/>
                </a:solidFill>
              </a:rPr>
              <a:t>of the IBR-2 reactor</a:t>
            </a:r>
            <a:r>
              <a:rPr lang="ru-RU" altLang="x-none" sz="1800" dirty="0">
                <a:solidFill>
                  <a:srgbClr val="003399"/>
                </a:solidFill>
              </a:rPr>
              <a:t> (</a:t>
            </a:r>
            <a:r>
              <a:rPr lang="en-US" altLang="x-none" sz="1800" dirty="0">
                <a:solidFill>
                  <a:srgbClr val="003399"/>
                </a:solidFill>
              </a:rPr>
              <a:t>Project</a:t>
            </a:r>
            <a:r>
              <a:rPr lang="ru-RU" altLang="x-none" sz="1800" dirty="0">
                <a:solidFill>
                  <a:srgbClr val="003399"/>
                </a:solidFill>
              </a:rPr>
              <a:t>). </a:t>
            </a:r>
            <a:r>
              <a:rPr lang="en-US" altLang="x-none" sz="1800" dirty="0">
                <a:solidFill>
                  <a:srgbClr val="003399"/>
                </a:solidFill>
              </a:rPr>
              <a:t>Development and modernization of cryostats on the IBR-2 spectrometers.</a:t>
            </a:r>
            <a:r>
              <a:rPr lang="ru-RU" altLang="x-none" sz="1800" dirty="0">
                <a:solidFill>
                  <a:srgbClr val="003399"/>
                </a:solidFill>
              </a:rPr>
              <a:t> </a:t>
            </a:r>
            <a:endParaRPr lang="en-US" altLang="x-none" sz="1800" dirty="0">
              <a:solidFill>
                <a:srgbClr val="003399"/>
              </a:solidFill>
            </a:endParaRPr>
          </a:p>
          <a:p>
            <a:pPr algn="just"/>
            <a:endParaRPr lang="en-US" altLang="x-none" sz="1800" dirty="0">
              <a:solidFill>
                <a:srgbClr val="003399"/>
              </a:solidFill>
            </a:endParaRPr>
          </a:p>
          <a:p>
            <a:pPr algn="just">
              <a:buFontTx/>
              <a:buNone/>
            </a:pPr>
            <a:r>
              <a:rPr lang="en-US" altLang="x-none" sz="1800" dirty="0">
                <a:solidFill>
                  <a:srgbClr val="003399"/>
                </a:solidFill>
              </a:rPr>
              <a:t>5. </a:t>
            </a:r>
            <a:r>
              <a:rPr lang="en-US" altLang="x-none" sz="1800" b="1" dirty="0">
                <a:solidFill>
                  <a:srgbClr val="003399"/>
                </a:solidFill>
              </a:rPr>
              <a:t>Development of data acquisition systems, control systems of actuating mechanisms</a:t>
            </a:r>
            <a:r>
              <a:rPr lang="en-US" altLang="x-none" sz="1800" dirty="0">
                <a:solidFill>
                  <a:srgbClr val="003399"/>
                </a:solidFill>
              </a:rPr>
              <a:t>, </a:t>
            </a:r>
            <a:r>
              <a:rPr lang="en-US" altLang="x-none" sz="1800" b="1" dirty="0">
                <a:solidFill>
                  <a:srgbClr val="003399"/>
                </a:solidFill>
              </a:rPr>
              <a:t>of sample environment equipment and spectrometer choppers. Upgrading of the spectrometers’ software. </a:t>
            </a:r>
          </a:p>
          <a:p>
            <a:pPr algn="just">
              <a:buFontTx/>
              <a:buNone/>
            </a:pPr>
            <a:endParaRPr lang="ru-RU" altLang="x-none" sz="1800" dirty="0">
              <a:solidFill>
                <a:srgbClr val="003399"/>
              </a:solidFill>
              <a:sym typeface="Symbol" charset="2"/>
            </a:endParaRPr>
          </a:p>
          <a:p>
            <a:pPr algn="just">
              <a:buFontTx/>
              <a:buNone/>
            </a:pPr>
            <a:r>
              <a:rPr lang="en-US" altLang="x-none" sz="1800" dirty="0">
                <a:solidFill>
                  <a:srgbClr val="003399"/>
                </a:solidFill>
              </a:rPr>
              <a:t>6. </a:t>
            </a:r>
            <a:r>
              <a:rPr lang="en-US" altLang="x-none" sz="1800" b="1" dirty="0">
                <a:solidFill>
                  <a:srgbClr val="003399"/>
                </a:solidFill>
              </a:rPr>
              <a:t>Development of the FLNP network and information technology infrastructure </a:t>
            </a:r>
            <a:r>
              <a:rPr lang="en-US" altLang="x-none" sz="1800" dirty="0">
                <a:solidFill>
                  <a:srgbClr val="003399"/>
                </a:solidFill>
              </a:rPr>
              <a:t>according to the demands of the Laboratory and the development strategy of the JINR computer network.</a:t>
            </a:r>
            <a:r>
              <a:rPr lang="ru-RU" altLang="x-none" sz="1800" dirty="0">
                <a:solidFill>
                  <a:srgbClr val="003399"/>
                </a:solidFill>
              </a:rPr>
              <a:t> </a:t>
            </a:r>
          </a:p>
          <a:p>
            <a:pPr algn="just"/>
            <a:endParaRPr lang="ru-RU" altLang="x-none" sz="1800" dirty="0">
              <a:solidFill>
                <a:srgbClr val="3333CC"/>
              </a:solidFill>
            </a:endParaRPr>
          </a:p>
        </p:txBody>
      </p:sp>
      <p:sp>
        <p:nvSpPr>
          <p:cNvPr id="877573" name="Rectangle 5"/>
          <p:cNvSpPr>
            <a:spLocks noGrp="1" noChangeArrowheads="1"/>
          </p:cNvSpPr>
          <p:nvPr>
            <p:ph type="title"/>
          </p:nvPr>
        </p:nvSpPr>
        <p:spPr>
          <a:xfrm>
            <a:off x="323528" y="116632"/>
            <a:ext cx="8229600" cy="1143000"/>
          </a:xfrm>
          <a:noFill/>
          <a:ln/>
        </p:spPr>
        <p:txBody>
          <a:bodyPr/>
          <a:lstStyle/>
          <a:p>
            <a:pPr algn="l"/>
            <a:r>
              <a:rPr lang="en-US" altLang="x-none" sz="2800" dirty="0">
                <a:solidFill>
                  <a:srgbClr val="003399"/>
                </a:solidFill>
                <a:effectLst>
                  <a:outerShdw blurRad="38100" dist="38100" dir="2700000" algn="tl">
                    <a:srgbClr val="C0C0C0"/>
                  </a:outerShdw>
                </a:effectLst>
                <a:ea typeface="Times New Roman" charset="0"/>
                <a:cs typeface="Times New Roman" charset="0"/>
                <a:sym typeface="Symbol" charset="2"/>
              </a:rPr>
              <a:t>Expected results upon completion of the theme</a:t>
            </a:r>
            <a:r>
              <a:rPr lang="ru-RU" altLang="x-none" sz="2800" dirty="0">
                <a:solidFill>
                  <a:srgbClr val="003399"/>
                </a:solidFill>
                <a:sym typeface="Symbol" charset="2"/>
              </a:rPr>
              <a:t> </a:t>
            </a:r>
          </a:p>
        </p:txBody>
      </p:sp>
      <p:sp>
        <p:nvSpPr>
          <p:cNvPr id="3" name="Номер слайда 2"/>
          <p:cNvSpPr>
            <a:spLocks noGrp="1"/>
          </p:cNvSpPr>
          <p:nvPr>
            <p:ph type="sldNum" sz="quarter" idx="12"/>
          </p:nvPr>
        </p:nvSpPr>
        <p:spPr>
          <a:xfrm>
            <a:off x="6818582" y="6350765"/>
            <a:ext cx="2133600" cy="476250"/>
          </a:xfrm>
        </p:spPr>
        <p:txBody>
          <a:bodyPr/>
          <a:lstStyle/>
          <a:p>
            <a:fld id="{257240B9-2C58-114C-AC5B-A6931CAB4C52}" type="slidenum">
              <a:rPr lang="ru-RU" altLang="x-none" smtClean="0"/>
              <a:pPr/>
              <a:t>3</a:t>
            </a:fld>
            <a:endParaRPr lang="ru-RU" altLang="x-none"/>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a:extLst>
              <a:ext uri="{28A0092B-C50C-407E-A947-70E740481C1C}">
                <a14:useLocalDpi xmlns:a14="http://schemas.microsoft.com/office/drawing/2010/main" val="0"/>
              </a:ext>
            </a:extLst>
          </a:blip>
          <a:srcRect/>
          <a:stretch>
            <a:fillRect/>
          </a:stretch>
        </p:blipFill>
        <p:spPr bwMode="auto">
          <a:xfrm>
            <a:off x="6214082" y="1502679"/>
            <a:ext cx="2822414" cy="4239131"/>
          </a:xfrm>
          <a:prstGeom prst="rect">
            <a:avLst/>
          </a:prstGeom>
          <a:noFill/>
          <a:ln>
            <a:noFill/>
          </a:ln>
        </p:spPr>
      </p:pic>
      <p:pic>
        <p:nvPicPr>
          <p:cNvPr id="4" name="Рисунок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431" y="768996"/>
            <a:ext cx="2639700" cy="1914185"/>
          </a:xfrm>
          <a:prstGeom prst="rect">
            <a:avLst/>
          </a:prstGeom>
          <a:noFill/>
          <a:ln>
            <a:noFill/>
          </a:ln>
        </p:spPr>
      </p:pic>
      <p:pic>
        <p:nvPicPr>
          <p:cNvPr id="5" name="Рисунок 4"/>
          <p:cNvPicPr>
            <a:picLocks noChangeAspect="1"/>
          </p:cNvPicPr>
          <p:nvPr/>
        </p:nvPicPr>
        <p:blipFill>
          <a:blip r:embed="rId4"/>
          <a:stretch>
            <a:fillRect/>
          </a:stretch>
        </p:blipFill>
        <p:spPr>
          <a:xfrm rot="5400000">
            <a:off x="2387870" y="2033738"/>
            <a:ext cx="4248473" cy="3186355"/>
          </a:xfrm>
          <a:prstGeom prst="rect">
            <a:avLst/>
          </a:prstGeom>
        </p:spPr>
      </p:pic>
      <p:sp>
        <p:nvSpPr>
          <p:cNvPr id="6" name="Прямоугольник 5"/>
          <p:cNvSpPr/>
          <p:nvPr/>
        </p:nvSpPr>
        <p:spPr>
          <a:xfrm>
            <a:off x="740814" y="154747"/>
            <a:ext cx="7542584" cy="523220"/>
          </a:xfrm>
          <a:prstGeom prst="rect">
            <a:avLst/>
          </a:prstGeom>
        </p:spPr>
        <p:txBody>
          <a:bodyPr wrap="square">
            <a:spAutoFit/>
          </a:bodyPr>
          <a:lstStyle/>
          <a:p>
            <a:pPr algn="ctr"/>
            <a:r>
              <a:rPr lang="en-US" altLang="x-none" sz="2800" b="0" dirty="0">
                <a:solidFill>
                  <a:srgbClr val="003399"/>
                </a:solidFill>
                <a:effectLst/>
                <a:latin typeface="+mj-lt"/>
                <a:ea typeface="Arial" charset="0"/>
                <a:cs typeface="Arial" charset="0"/>
              </a:rPr>
              <a:t>Cryostat with HT superconducting magnet</a:t>
            </a:r>
            <a:endParaRPr lang="ru-RU" altLang="x-none" sz="2800" b="0" dirty="0">
              <a:solidFill>
                <a:srgbClr val="003399"/>
              </a:solidFill>
              <a:effectLst/>
              <a:latin typeface="+mj-lt"/>
              <a:ea typeface="Arial" charset="0"/>
              <a:cs typeface="Arial" charset="0"/>
            </a:endParaRPr>
          </a:p>
        </p:txBody>
      </p:sp>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241" y="2801872"/>
            <a:ext cx="2267744" cy="4056128"/>
          </a:xfrm>
          <a:prstGeom prst="rect">
            <a:avLst/>
          </a:prstGeom>
        </p:spPr>
      </p:pic>
      <p:sp>
        <p:nvSpPr>
          <p:cNvPr id="8" name="Номер слайда 7"/>
          <p:cNvSpPr>
            <a:spLocks noGrp="1"/>
          </p:cNvSpPr>
          <p:nvPr>
            <p:ph type="sldNum" sz="quarter" idx="12"/>
          </p:nvPr>
        </p:nvSpPr>
        <p:spPr>
          <a:xfrm>
            <a:off x="7010400" y="6356059"/>
            <a:ext cx="2133600" cy="476250"/>
          </a:xfrm>
        </p:spPr>
        <p:txBody>
          <a:bodyPr/>
          <a:lstStyle/>
          <a:p>
            <a:fld id="{759EB199-7EDD-1742-BDA7-1F940707C89D}" type="slidenum">
              <a:rPr lang="ru-RU" altLang="x-none" smtClean="0"/>
              <a:pPr/>
              <a:t>30</a:t>
            </a:fld>
            <a:endParaRPr lang="ru-RU" altLang="x-none" dirty="0"/>
          </a:p>
        </p:txBody>
      </p:sp>
    </p:spTree>
    <p:extLst>
      <p:ext uri="{BB962C8B-B14F-4D97-AF65-F5344CB8AC3E}">
        <p14:creationId xmlns:p14="http://schemas.microsoft.com/office/powerpoint/2010/main" val="16661535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ooling dow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024" y="161347"/>
            <a:ext cx="4320480" cy="2952328"/>
          </a:xfrm>
          <a:prstGeom prst="rect">
            <a:avLst/>
          </a:prstGeom>
          <a:noFill/>
          <a:ln>
            <a:noFill/>
          </a:ln>
          <a:extLst/>
        </p:spPr>
      </p:pic>
      <p:sp>
        <p:nvSpPr>
          <p:cNvPr id="3" name="Прямоугольник 2"/>
          <p:cNvSpPr/>
          <p:nvPr/>
        </p:nvSpPr>
        <p:spPr>
          <a:xfrm>
            <a:off x="5004048" y="1052736"/>
            <a:ext cx="4139952" cy="1169551"/>
          </a:xfrm>
          <a:prstGeom prst="rect">
            <a:avLst/>
          </a:prstGeom>
        </p:spPr>
        <p:txBody>
          <a:bodyPr wrap="square">
            <a:spAutoFit/>
          </a:bodyPr>
          <a:lstStyle/>
          <a:p>
            <a:r>
              <a:rPr lang="en-US" sz="1400" dirty="0">
                <a:solidFill>
                  <a:srgbClr val="003399"/>
                </a:solidFill>
                <a:effectLst/>
              </a:rPr>
              <a:t>The magnet cooling process (February 2017 test). 1, 3 – HTSC current leads at the first stage; 2, 4 –flanges at the first stage; 5 – the second stage of SRDK408S; 6, 7 – the top and the bottom of the magnet.</a:t>
            </a:r>
            <a:endParaRPr lang="ru-RU" sz="1400" dirty="0">
              <a:solidFill>
                <a:srgbClr val="003399"/>
              </a:solidFill>
              <a:effectLst/>
            </a:endParaRPr>
          </a:p>
        </p:txBody>
      </p:sp>
      <p:sp>
        <p:nvSpPr>
          <p:cNvPr id="5" name="Прямоугольник 4"/>
          <p:cNvSpPr/>
          <p:nvPr/>
        </p:nvSpPr>
        <p:spPr>
          <a:xfrm>
            <a:off x="9612560" y="2530820"/>
            <a:ext cx="8931763" cy="3550011"/>
          </a:xfrm>
          <a:prstGeom prst="rect">
            <a:avLst/>
          </a:prstGeom>
          <a:solidFill>
            <a:schemeClr val="bg1"/>
          </a:solidFill>
        </p:spPr>
        <p:txBody>
          <a:bodyPr wrap="square">
            <a:spAutoFit/>
          </a:bodyPr>
          <a:lstStyle/>
          <a:p>
            <a:pPr marL="220980" algn="just">
              <a:lnSpc>
                <a:spcPct val="107000"/>
              </a:lnSpc>
              <a:spcAft>
                <a:spcPts val="0"/>
              </a:spcAft>
            </a:pPr>
            <a:r>
              <a:rPr lang="ru-RU" sz="1400" dirty="0">
                <a:solidFill>
                  <a:srgbClr val="003399"/>
                </a:solidFill>
                <a:effectLst/>
                <a:latin typeface="+mj-lt"/>
                <a:ea typeface="Calibri" charset="0"/>
                <a:cs typeface="Times New Roman" charset="0"/>
              </a:rPr>
              <a:t>По данному проекту выполнены следующие основные работы</a:t>
            </a:r>
            <a:r>
              <a:rPr lang="ru-RU" sz="1400" dirty="0" smtClean="0">
                <a:solidFill>
                  <a:srgbClr val="003399"/>
                </a:solidFill>
                <a:effectLst/>
                <a:latin typeface="+mj-lt"/>
                <a:ea typeface="Calibri" charset="0"/>
                <a:cs typeface="Times New Roman" charset="0"/>
              </a:rPr>
              <a:t>:</a:t>
            </a:r>
            <a:endParaRPr lang="en-US" sz="1400" dirty="0" smtClean="0">
              <a:solidFill>
                <a:srgbClr val="003399"/>
              </a:solidFill>
              <a:effectLst/>
              <a:latin typeface="+mj-lt"/>
              <a:ea typeface="Calibri" charset="0"/>
              <a:cs typeface="Times New Roman" charset="0"/>
            </a:endParaRPr>
          </a:p>
          <a:p>
            <a:pPr marL="220980" algn="just">
              <a:lnSpc>
                <a:spcPct val="107000"/>
              </a:lnSpc>
              <a:spcAft>
                <a:spcPts val="0"/>
              </a:spcAft>
            </a:pPr>
            <a:endParaRPr lang="ru-RU" sz="1400" dirty="0">
              <a:solidFill>
                <a:srgbClr val="003399"/>
              </a:solidFill>
              <a:effectLst/>
              <a:latin typeface="+mj-lt"/>
              <a:ea typeface="Calibri" charset="0"/>
              <a:cs typeface="Times New Roman" charset="0"/>
            </a:endParaRPr>
          </a:p>
          <a:p>
            <a:pPr marL="342900" lvl="0" indent="-342900" algn="just">
              <a:lnSpc>
                <a:spcPct val="107000"/>
              </a:lnSpc>
              <a:spcAft>
                <a:spcPts val="0"/>
              </a:spcAft>
              <a:buFont typeface="Symbol" charset="2"/>
              <a:buChar char=""/>
            </a:pPr>
            <a:r>
              <a:rPr lang="ru-RU" sz="1400" dirty="0">
                <a:solidFill>
                  <a:srgbClr val="003399"/>
                </a:solidFill>
                <a:effectLst/>
                <a:latin typeface="+mj-lt"/>
                <a:ea typeface="Calibri" charset="0"/>
                <a:cs typeface="Times New Roman" charset="0"/>
              </a:rPr>
              <a:t>Разработана техническая документация на криостат и магнит с величиной поля до 4 Тл. </a:t>
            </a:r>
          </a:p>
          <a:p>
            <a:pPr marL="342900" lvl="0" indent="-342900" algn="just">
              <a:lnSpc>
                <a:spcPct val="107000"/>
              </a:lnSpc>
              <a:spcAft>
                <a:spcPts val="0"/>
              </a:spcAft>
              <a:buFont typeface="Symbol" charset="2"/>
              <a:buChar char=""/>
            </a:pPr>
            <a:r>
              <a:rPr lang="ru-RU" sz="1400" dirty="0">
                <a:solidFill>
                  <a:srgbClr val="003399"/>
                </a:solidFill>
                <a:effectLst/>
                <a:latin typeface="+mj-lt"/>
                <a:ea typeface="Calibri" charset="0"/>
                <a:cs typeface="Times New Roman" charset="0"/>
              </a:rPr>
              <a:t>Разработан и изготовлен станок для намотки катушек магнита из </a:t>
            </a:r>
            <a:r>
              <a:rPr lang="ru-RU" sz="1400" dirty="0" smtClean="0">
                <a:solidFill>
                  <a:srgbClr val="003399"/>
                </a:solidFill>
                <a:effectLst/>
                <a:latin typeface="+mj-lt"/>
                <a:ea typeface="Calibri" charset="0"/>
                <a:cs typeface="Times New Roman" charset="0"/>
              </a:rPr>
              <a:t>сверхпроводника </a:t>
            </a:r>
            <a:r>
              <a:rPr lang="ru-RU" sz="1400" dirty="0">
                <a:solidFill>
                  <a:srgbClr val="003399"/>
                </a:solidFill>
                <a:effectLst/>
                <a:latin typeface="+mj-lt"/>
                <a:ea typeface="Calibri" charset="0"/>
                <a:cs typeface="Times New Roman" charset="0"/>
              </a:rPr>
              <a:t>с высокотемпературной проводимостью.</a:t>
            </a:r>
          </a:p>
          <a:p>
            <a:pPr marL="342900" lvl="0" indent="-342900" algn="just">
              <a:lnSpc>
                <a:spcPct val="107000"/>
              </a:lnSpc>
              <a:spcAft>
                <a:spcPts val="0"/>
              </a:spcAft>
              <a:buFont typeface="Symbol" charset="2"/>
              <a:buChar char=""/>
            </a:pPr>
            <a:r>
              <a:rPr lang="ru-RU" sz="1400" dirty="0">
                <a:solidFill>
                  <a:srgbClr val="003399"/>
                </a:solidFill>
                <a:effectLst/>
                <a:latin typeface="+mj-lt"/>
                <a:ea typeface="Calibri" charset="0"/>
                <a:cs typeface="Times New Roman" charset="0"/>
              </a:rPr>
              <a:t>Изготовлен криостат для охлаждения магнита.</a:t>
            </a:r>
          </a:p>
          <a:p>
            <a:pPr marL="342900" lvl="0" indent="-342900" algn="just">
              <a:lnSpc>
                <a:spcPct val="107000"/>
              </a:lnSpc>
              <a:spcAft>
                <a:spcPts val="0"/>
              </a:spcAft>
              <a:buFont typeface="Symbol" charset="2"/>
              <a:buChar char=""/>
            </a:pPr>
            <a:r>
              <a:rPr lang="ru-RU" sz="1400" dirty="0">
                <a:solidFill>
                  <a:srgbClr val="003399"/>
                </a:solidFill>
                <a:effectLst/>
                <a:latin typeface="+mj-lt"/>
                <a:ea typeface="Calibri" charset="0"/>
                <a:cs typeface="Times New Roman" charset="0"/>
              </a:rPr>
              <a:t>Изготовлен магнит. </a:t>
            </a:r>
          </a:p>
          <a:p>
            <a:pPr marL="342900" lvl="0" indent="-342900" algn="just">
              <a:lnSpc>
                <a:spcPct val="107000"/>
              </a:lnSpc>
              <a:spcAft>
                <a:spcPts val="0"/>
              </a:spcAft>
              <a:buFont typeface="Symbol" charset="2"/>
              <a:buChar char=""/>
            </a:pPr>
            <a:r>
              <a:rPr lang="ru-RU" sz="1400" dirty="0">
                <a:solidFill>
                  <a:srgbClr val="003399"/>
                </a:solidFill>
                <a:effectLst/>
                <a:latin typeface="+mj-lt"/>
                <a:ea typeface="Calibri" charset="0"/>
                <a:cs typeface="Times New Roman" charset="0"/>
              </a:rPr>
              <a:t>Разработан и испытан горизонтальный криостат для охлаждения камер высокого давления. Этот криостат с камерой вводится в магнитное поле сверхпроводящего магнита.</a:t>
            </a:r>
          </a:p>
          <a:p>
            <a:pPr marL="342900" lvl="0" indent="-342900" algn="just">
              <a:lnSpc>
                <a:spcPct val="107000"/>
              </a:lnSpc>
              <a:spcAft>
                <a:spcPts val="0"/>
              </a:spcAft>
              <a:buFont typeface="Symbol" charset="2"/>
              <a:buChar char=""/>
            </a:pPr>
            <a:r>
              <a:rPr lang="ru-RU" sz="1400" dirty="0">
                <a:solidFill>
                  <a:srgbClr val="003399"/>
                </a:solidFill>
                <a:effectLst/>
                <a:latin typeface="+mj-lt"/>
                <a:ea typeface="Calibri" charset="0"/>
                <a:cs typeface="Times New Roman" charset="0"/>
              </a:rPr>
              <a:t>Введен в эксплуатацию источник питания сверхпроводящего магнита с рабочим током до 300А. </a:t>
            </a:r>
          </a:p>
          <a:p>
            <a:pPr marL="342900" lvl="0" indent="-342900" algn="just">
              <a:lnSpc>
                <a:spcPct val="107000"/>
              </a:lnSpc>
              <a:spcAft>
                <a:spcPts val="0"/>
              </a:spcAft>
              <a:buFont typeface="Symbol" charset="2"/>
              <a:buChar char=""/>
            </a:pPr>
            <a:r>
              <a:rPr lang="ru-RU" sz="1400" dirty="0">
                <a:solidFill>
                  <a:srgbClr val="003399"/>
                </a:solidFill>
                <a:effectLst/>
                <a:latin typeface="+mj-lt"/>
                <a:ea typeface="Calibri" charset="0"/>
                <a:cs typeface="Times New Roman" charset="0"/>
              </a:rPr>
              <a:t>Проведены испытания криостата с магнитом. Измерена постоянная магнита равная 0.0154 Тл/</a:t>
            </a:r>
            <a:r>
              <a:rPr lang="en-US" sz="1400" dirty="0">
                <a:solidFill>
                  <a:srgbClr val="003399"/>
                </a:solidFill>
                <a:effectLst/>
                <a:latin typeface="+mj-lt"/>
                <a:ea typeface="Calibri" charset="0"/>
                <a:cs typeface="Times New Roman" charset="0"/>
              </a:rPr>
              <a:t>A</a:t>
            </a:r>
            <a:r>
              <a:rPr lang="ru-RU" sz="1400" dirty="0">
                <a:solidFill>
                  <a:srgbClr val="003399"/>
                </a:solidFill>
                <a:effectLst/>
                <a:latin typeface="+mj-lt"/>
                <a:ea typeface="Calibri" charset="0"/>
                <a:cs typeface="Times New Roman" charset="0"/>
              </a:rPr>
              <a:t>. Введен ток величиной 90 А. Получена величина магнитного поля 1.386 Тл. Для увеличения величины поля проводятся работы по улучшению электрических контактов и тепловых связей. </a:t>
            </a:r>
          </a:p>
        </p:txBody>
      </p:sp>
      <p:sp>
        <p:nvSpPr>
          <p:cNvPr id="6" name="Номер слайда 5"/>
          <p:cNvSpPr>
            <a:spLocks noGrp="1"/>
          </p:cNvSpPr>
          <p:nvPr>
            <p:ph type="sldNum" sz="quarter" idx="12"/>
          </p:nvPr>
        </p:nvSpPr>
        <p:spPr>
          <a:xfrm>
            <a:off x="7010400" y="6389364"/>
            <a:ext cx="2133600" cy="476250"/>
          </a:xfrm>
        </p:spPr>
        <p:txBody>
          <a:bodyPr/>
          <a:lstStyle/>
          <a:p>
            <a:fld id="{759EB199-7EDD-1742-BDA7-1F940707C89D}" type="slidenum">
              <a:rPr lang="ru-RU" altLang="x-none" smtClean="0"/>
              <a:pPr/>
              <a:t>31</a:t>
            </a:fld>
            <a:endParaRPr lang="ru-RU" altLang="x-none" dirty="0"/>
          </a:p>
        </p:txBody>
      </p:sp>
      <p:pic>
        <p:nvPicPr>
          <p:cNvPr id="7" name="Рисунок 6" descr="quench.jpg"/>
          <p:cNvPicPr/>
          <p:nvPr/>
        </p:nvPicPr>
        <p:blipFill>
          <a:blip r:embed="rId3" cstate="print"/>
          <a:srcRect/>
          <a:stretch>
            <a:fillRect/>
          </a:stretch>
        </p:blipFill>
        <p:spPr bwMode="auto">
          <a:xfrm>
            <a:off x="539552" y="3410475"/>
            <a:ext cx="4248472" cy="2670356"/>
          </a:xfrm>
          <a:prstGeom prst="rect">
            <a:avLst/>
          </a:prstGeom>
          <a:noFill/>
          <a:ln w="9525">
            <a:noFill/>
            <a:miter lim="800000"/>
            <a:headEnd/>
            <a:tailEnd/>
          </a:ln>
        </p:spPr>
      </p:pic>
      <p:sp>
        <p:nvSpPr>
          <p:cNvPr id="4" name="Прямоугольник 3"/>
          <p:cNvSpPr/>
          <p:nvPr/>
        </p:nvSpPr>
        <p:spPr>
          <a:xfrm>
            <a:off x="4886436" y="3697353"/>
            <a:ext cx="4247927" cy="2096600"/>
          </a:xfrm>
          <a:prstGeom prst="rect">
            <a:avLst/>
          </a:prstGeom>
        </p:spPr>
        <p:txBody>
          <a:bodyPr wrap="square">
            <a:spAutoFit/>
          </a:bodyPr>
          <a:lstStyle/>
          <a:p>
            <a:pPr algn="just">
              <a:lnSpc>
                <a:spcPct val="107000"/>
              </a:lnSpc>
              <a:spcAft>
                <a:spcPts val="0"/>
              </a:spcAft>
              <a:tabLst>
                <a:tab pos="3771900" algn="l"/>
              </a:tabLst>
            </a:pPr>
            <a:r>
              <a:rPr lang="en-US" sz="1600" dirty="0">
                <a:solidFill>
                  <a:srgbClr val="003399"/>
                </a:solidFill>
                <a:effectLst/>
                <a:latin typeface="Times New Roman" charset="0"/>
                <a:ea typeface="Calibri" charset="0"/>
                <a:cs typeface="Times New Roman" charset="0"/>
              </a:rPr>
              <a:t>Temperature  and voltage evolution during charging/discharging the magnet  </a:t>
            </a:r>
            <a:endParaRPr lang="ru-RU" sz="1600" dirty="0">
              <a:solidFill>
                <a:srgbClr val="003399"/>
              </a:solidFill>
              <a:effectLst/>
              <a:latin typeface="Calibri" charset="0"/>
              <a:ea typeface="Calibri" charset="0"/>
              <a:cs typeface="Times New Roman" charset="0"/>
            </a:endParaRPr>
          </a:p>
          <a:p>
            <a:r>
              <a:rPr lang="en-US" sz="1600" dirty="0">
                <a:solidFill>
                  <a:srgbClr val="003399"/>
                </a:solidFill>
                <a:effectLst/>
                <a:latin typeface="Times New Roman" charset="0"/>
                <a:ea typeface="Calibri" charset="0"/>
              </a:rPr>
              <a:t>1, 2 – temperature on the top and at the bottom of the magnet case; A, B, C – junctions potentials; D, E – HTSC current leads potentials. The magnet constant is 0.0154 T/A. The achieved field magnitude of 1.5 T in the first test. </a:t>
            </a:r>
            <a:endParaRPr lang="ru-RU" sz="1600" dirty="0">
              <a:solidFill>
                <a:srgbClr val="003399"/>
              </a:solidFill>
            </a:endParaRPr>
          </a:p>
        </p:txBody>
      </p:sp>
    </p:spTree>
    <p:extLst>
      <p:ext uri="{BB962C8B-B14F-4D97-AF65-F5344CB8AC3E}">
        <p14:creationId xmlns:p14="http://schemas.microsoft.com/office/powerpoint/2010/main" val="20036937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6998915" y="6391170"/>
            <a:ext cx="2133600" cy="476250"/>
          </a:xfrm>
        </p:spPr>
        <p:txBody>
          <a:bodyPr/>
          <a:lstStyle/>
          <a:p>
            <a:fld id="{759EB199-7EDD-1742-BDA7-1F940707C89D}" type="slidenum">
              <a:rPr lang="ru-RU" altLang="x-none" smtClean="0"/>
              <a:pPr/>
              <a:t>32</a:t>
            </a:fld>
            <a:endParaRPr lang="ru-RU" altLang="x-none" dirty="0"/>
          </a:p>
        </p:txBody>
      </p:sp>
      <p:sp>
        <p:nvSpPr>
          <p:cNvPr id="4" name="Rectangle 2"/>
          <p:cNvSpPr>
            <a:spLocks noChangeArrowheads="1"/>
          </p:cNvSpPr>
          <p:nvPr/>
        </p:nvSpPr>
        <p:spPr bwMode="auto">
          <a:xfrm>
            <a:off x="0"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807937" name="Picture 1" descr="магнит с куллеро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49" y="150349"/>
            <a:ext cx="5184576" cy="277369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19436" y="2792257"/>
            <a:ext cx="6109346" cy="721864"/>
          </a:xfrm>
          <a:prstGeom prst="rect">
            <a:avLst/>
          </a:prstGeom>
        </p:spPr>
        <p:txBody>
          <a:bodyPr wrap="square">
            <a:spAutoFit/>
          </a:bodyPr>
          <a:lstStyle/>
          <a:p>
            <a:pPr algn="ctr">
              <a:lnSpc>
                <a:spcPct val="107000"/>
              </a:lnSpc>
              <a:spcAft>
                <a:spcPts val="800"/>
              </a:spcAft>
            </a:pPr>
            <a:r>
              <a:rPr lang="en-US" sz="1600" dirty="0">
                <a:solidFill>
                  <a:srgbClr val="003399"/>
                </a:solidFill>
                <a:effectLst/>
                <a:latin typeface="+mj-lt"/>
                <a:ea typeface="Calibri" charset="0"/>
                <a:cs typeface="Times New Roman" charset="0"/>
              </a:rPr>
              <a:t>Potentials measured in a test with </a:t>
            </a:r>
            <a:r>
              <a:rPr lang="en-US" sz="1600" dirty="0" err="1">
                <a:solidFill>
                  <a:srgbClr val="003399"/>
                </a:solidFill>
                <a:effectLst/>
                <a:latin typeface="+mj-lt"/>
                <a:ea typeface="Calibri" charset="0"/>
                <a:cs typeface="Times New Roman" charset="0"/>
              </a:rPr>
              <a:t>cryocooler</a:t>
            </a:r>
            <a:endParaRPr lang="ru-RU" sz="1600" dirty="0">
              <a:solidFill>
                <a:srgbClr val="003399"/>
              </a:solidFill>
              <a:effectLst/>
              <a:latin typeface="+mj-lt"/>
              <a:ea typeface="Calibri" charset="0"/>
              <a:cs typeface="Times New Roman" charset="0"/>
            </a:endParaRPr>
          </a:p>
          <a:p>
            <a:pPr marL="228600" algn="just">
              <a:lnSpc>
                <a:spcPct val="107000"/>
              </a:lnSpc>
              <a:spcAft>
                <a:spcPts val="800"/>
              </a:spcAft>
            </a:pPr>
            <a:r>
              <a:rPr lang="en-US" sz="1600" dirty="0">
                <a:solidFill>
                  <a:srgbClr val="003399"/>
                </a:solidFill>
                <a:effectLst/>
                <a:latin typeface="+mj-lt"/>
                <a:ea typeface="Calibri" charset="0"/>
                <a:cs typeface="Times New Roman" charset="0"/>
              </a:rPr>
              <a:t> </a:t>
            </a:r>
            <a:endParaRPr lang="ru-RU" sz="1600" dirty="0">
              <a:solidFill>
                <a:srgbClr val="003399"/>
              </a:solidFill>
              <a:effectLst/>
              <a:latin typeface="+mj-lt"/>
              <a:ea typeface="Calibri" charset="0"/>
              <a:cs typeface="Times New Roman" charset="0"/>
            </a:endParaRPr>
          </a:p>
        </p:txBody>
      </p:sp>
      <p:sp>
        <p:nvSpPr>
          <p:cNvPr id="6" name="Прямоугольник 5"/>
          <p:cNvSpPr/>
          <p:nvPr/>
        </p:nvSpPr>
        <p:spPr>
          <a:xfrm>
            <a:off x="5363228" y="565748"/>
            <a:ext cx="3716448" cy="1673150"/>
          </a:xfrm>
          <a:prstGeom prst="rect">
            <a:avLst/>
          </a:prstGeom>
        </p:spPr>
        <p:txBody>
          <a:bodyPr wrap="square">
            <a:spAutoFit/>
          </a:bodyPr>
          <a:lstStyle/>
          <a:p>
            <a:pPr marL="228600" algn="just">
              <a:lnSpc>
                <a:spcPct val="107000"/>
              </a:lnSpc>
              <a:spcAft>
                <a:spcPts val="800"/>
              </a:spcAft>
            </a:pPr>
            <a:r>
              <a:rPr lang="en-US" sz="1600" dirty="0" smtClean="0">
                <a:solidFill>
                  <a:srgbClr val="003399"/>
                </a:solidFill>
                <a:effectLst/>
                <a:ea typeface="Calibri" charset="0"/>
                <a:cs typeface="Times New Roman" charset="0"/>
              </a:rPr>
              <a:t>The </a:t>
            </a:r>
            <a:r>
              <a:rPr lang="en-US" sz="1600" dirty="0">
                <a:solidFill>
                  <a:srgbClr val="003399"/>
                </a:solidFill>
                <a:effectLst/>
                <a:ea typeface="Calibri" charset="0"/>
                <a:cs typeface="Times New Roman" charset="0"/>
              </a:rPr>
              <a:t>low value of the current (30A) in comparison with the previous value obtained in February 2017 (of 115A), shows a </a:t>
            </a:r>
            <a:r>
              <a:rPr lang="en-US" sz="1600" dirty="0" smtClean="0">
                <a:solidFill>
                  <a:srgbClr val="003399"/>
                </a:solidFill>
                <a:effectLst/>
                <a:ea typeface="Calibri" charset="0"/>
                <a:cs typeface="Times New Roman" charset="0"/>
              </a:rPr>
              <a:t>possible “degradation</a:t>
            </a:r>
            <a:r>
              <a:rPr lang="en-US" sz="1600" dirty="0">
                <a:solidFill>
                  <a:srgbClr val="003399"/>
                </a:solidFill>
                <a:effectLst/>
                <a:ea typeface="Calibri" charset="0"/>
                <a:cs typeface="Times New Roman" charset="0"/>
              </a:rPr>
              <a:t>” of the parameters of the HTS coil.</a:t>
            </a:r>
            <a:endParaRPr lang="ru-RU" sz="1600" dirty="0">
              <a:solidFill>
                <a:srgbClr val="003399"/>
              </a:solidFill>
              <a:effectLst/>
              <a:ea typeface="Calibri" charset="0"/>
              <a:cs typeface="Times New Roman" charset="0"/>
            </a:endParaRPr>
          </a:p>
        </p:txBody>
      </p:sp>
      <p:pic>
        <p:nvPicPr>
          <p:cNvPr id="8" name="Рисунок 7" descr="gL7M30QK3Xs.jpg"/>
          <p:cNvPicPr/>
          <p:nvPr/>
        </p:nvPicPr>
        <p:blipFill>
          <a:blip r:embed="rId3"/>
          <a:stretch>
            <a:fillRect/>
          </a:stretch>
        </p:blipFill>
        <p:spPr>
          <a:xfrm>
            <a:off x="342949" y="3424339"/>
            <a:ext cx="2376264" cy="2124049"/>
          </a:xfrm>
          <a:prstGeom prst="rect">
            <a:avLst/>
          </a:prstGeom>
        </p:spPr>
      </p:pic>
      <p:pic>
        <p:nvPicPr>
          <p:cNvPr id="9" name="Рисунок 8" descr="12.jpg"/>
          <p:cNvPicPr/>
          <p:nvPr/>
        </p:nvPicPr>
        <p:blipFill>
          <a:blip r:embed="rId4"/>
          <a:stretch>
            <a:fillRect/>
          </a:stretch>
        </p:blipFill>
        <p:spPr>
          <a:xfrm>
            <a:off x="3285566" y="3382339"/>
            <a:ext cx="1944216" cy="2208047"/>
          </a:xfrm>
          <a:prstGeom prst="rect">
            <a:avLst/>
          </a:prstGeom>
        </p:spPr>
      </p:pic>
      <p:sp>
        <p:nvSpPr>
          <p:cNvPr id="7" name="Прямоугольник 6"/>
          <p:cNvSpPr/>
          <p:nvPr/>
        </p:nvSpPr>
        <p:spPr>
          <a:xfrm>
            <a:off x="5527524" y="4193974"/>
            <a:ext cx="3552151" cy="584775"/>
          </a:xfrm>
          <a:prstGeom prst="rect">
            <a:avLst/>
          </a:prstGeom>
        </p:spPr>
        <p:txBody>
          <a:bodyPr wrap="square">
            <a:spAutoFit/>
          </a:bodyPr>
          <a:lstStyle/>
          <a:p>
            <a:r>
              <a:rPr lang="en-US" sz="1600" dirty="0">
                <a:solidFill>
                  <a:srgbClr val="003399"/>
                </a:solidFill>
                <a:effectLst/>
                <a:ea typeface="Calibri" charset="0"/>
                <a:cs typeface="Times New Roman" charset="0"/>
              </a:rPr>
              <a:t>Exfoliation of the outer layer of the tape</a:t>
            </a:r>
            <a:r>
              <a:rPr lang="ru-RU" sz="1600" dirty="0">
                <a:solidFill>
                  <a:srgbClr val="003399"/>
                </a:solidFill>
                <a:effectLst/>
                <a:ea typeface="Calibri" charset="0"/>
                <a:cs typeface="Times New Roman" charset="0"/>
              </a:rPr>
              <a:t> </a:t>
            </a:r>
          </a:p>
        </p:txBody>
      </p:sp>
      <p:sp>
        <p:nvSpPr>
          <p:cNvPr id="10" name="Прямоугольник 9"/>
          <p:cNvSpPr/>
          <p:nvPr/>
        </p:nvSpPr>
        <p:spPr>
          <a:xfrm>
            <a:off x="314944" y="5690121"/>
            <a:ext cx="8306100" cy="584775"/>
          </a:xfrm>
          <a:prstGeom prst="rect">
            <a:avLst/>
          </a:prstGeom>
        </p:spPr>
        <p:txBody>
          <a:bodyPr wrap="square">
            <a:spAutoFit/>
          </a:bodyPr>
          <a:lstStyle/>
          <a:p>
            <a:r>
              <a:rPr lang="en-US" sz="1600" dirty="0" smtClean="0">
                <a:solidFill>
                  <a:srgbClr val="003399"/>
                </a:solidFill>
                <a:effectLst/>
                <a:latin typeface="+mj-lt"/>
                <a:ea typeface="Times New Roman" charset="0"/>
              </a:rPr>
              <a:t>We are asking PAC to extend the </a:t>
            </a:r>
            <a:r>
              <a:rPr lang="en-US" sz="1600" dirty="0" smtClean="0">
                <a:solidFill>
                  <a:srgbClr val="003399"/>
                </a:solidFill>
                <a:effectLst/>
                <a:latin typeface="+mj-lt"/>
              </a:rPr>
              <a:t>project </a:t>
            </a:r>
            <a:r>
              <a:rPr lang="en-US" sz="1600" dirty="0">
                <a:solidFill>
                  <a:srgbClr val="003399"/>
                </a:solidFill>
                <a:effectLst/>
                <a:latin typeface="+mj-lt"/>
              </a:rPr>
              <a:t>"Development of PTH sample environment system for the DN-12 diffractometer at the IBR-2 facility" for 2018-2020</a:t>
            </a:r>
            <a:r>
              <a:rPr lang="ru-RU" sz="1600" dirty="0">
                <a:solidFill>
                  <a:srgbClr val="003399"/>
                </a:solidFill>
                <a:effectLst/>
                <a:latin typeface="+mj-lt"/>
              </a:rPr>
              <a:t> </a:t>
            </a:r>
            <a:r>
              <a:rPr lang="en-US" sz="1600" dirty="0" smtClean="0">
                <a:solidFill>
                  <a:srgbClr val="003399"/>
                </a:solidFill>
                <a:effectLst/>
                <a:latin typeface="+mj-lt"/>
                <a:ea typeface="Times New Roman" charset="0"/>
              </a:rPr>
              <a:t> </a:t>
            </a:r>
            <a:endParaRPr lang="ru-RU" sz="1600" dirty="0">
              <a:solidFill>
                <a:srgbClr val="003399"/>
              </a:solidFill>
              <a:latin typeface="+mj-lt"/>
            </a:endParaRPr>
          </a:p>
        </p:txBody>
      </p:sp>
    </p:spTree>
    <p:extLst>
      <p:ext uri="{BB962C8B-B14F-4D97-AF65-F5344CB8AC3E}">
        <p14:creationId xmlns:p14="http://schemas.microsoft.com/office/powerpoint/2010/main" val="25656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2"/>
          <p:cNvSpPr>
            <a:spLocks noGrp="1" noChangeArrowheads="1"/>
          </p:cNvSpPr>
          <p:nvPr>
            <p:ph type="title"/>
          </p:nvPr>
        </p:nvSpPr>
        <p:spPr/>
        <p:txBody>
          <a:bodyPr/>
          <a:lstStyle/>
          <a:p>
            <a:r>
              <a:rPr lang="en-US" altLang="x-none" sz="2800" dirty="0">
                <a:solidFill>
                  <a:srgbClr val="003399"/>
                </a:solidFill>
              </a:rPr>
              <a:t>Schools for student and PhD student from countries members of JINR</a:t>
            </a:r>
            <a:endParaRPr lang="ru-RU" altLang="x-none" sz="2800" dirty="0">
              <a:solidFill>
                <a:srgbClr val="003399"/>
              </a:solidFill>
            </a:endParaRPr>
          </a:p>
        </p:txBody>
      </p:sp>
      <p:pic>
        <p:nvPicPr>
          <p:cNvPr id="4" name="Рисунок 3" descr="C:\Users\User\AppData\Local\Microsoft\Windows\Temporary Internet Files\Content.Word\C06I140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556792"/>
            <a:ext cx="7776864" cy="3744416"/>
          </a:xfrm>
          <a:prstGeom prst="rect">
            <a:avLst/>
          </a:prstGeom>
          <a:noFill/>
          <a:ln>
            <a:noFill/>
          </a:ln>
        </p:spPr>
      </p:pic>
      <p:sp>
        <p:nvSpPr>
          <p:cNvPr id="3" name="Номер слайда 2"/>
          <p:cNvSpPr>
            <a:spLocks noGrp="1"/>
          </p:cNvSpPr>
          <p:nvPr>
            <p:ph type="sldNum" sz="quarter" idx="12"/>
          </p:nvPr>
        </p:nvSpPr>
        <p:spPr>
          <a:xfrm>
            <a:off x="7004749" y="6407008"/>
            <a:ext cx="2133600" cy="476250"/>
          </a:xfrm>
        </p:spPr>
        <p:txBody>
          <a:bodyPr/>
          <a:lstStyle/>
          <a:p>
            <a:fld id="{257240B9-2C58-114C-AC5B-A6931CAB4C52}" type="slidenum">
              <a:rPr lang="ru-RU" altLang="x-none" smtClean="0"/>
              <a:pPr/>
              <a:t>33</a:t>
            </a:fld>
            <a:endParaRPr lang="ru-RU" altLang="x-none" dirty="0"/>
          </a:p>
        </p:txBody>
      </p:sp>
      <p:sp>
        <p:nvSpPr>
          <p:cNvPr id="2" name="Прямоугольник 1"/>
          <p:cNvSpPr/>
          <p:nvPr/>
        </p:nvSpPr>
        <p:spPr>
          <a:xfrm>
            <a:off x="683568" y="5288340"/>
            <a:ext cx="8310765" cy="830997"/>
          </a:xfrm>
          <a:prstGeom prst="rect">
            <a:avLst/>
          </a:prstGeom>
        </p:spPr>
        <p:txBody>
          <a:bodyPr wrap="square">
            <a:spAutoFit/>
          </a:bodyPr>
          <a:lstStyle/>
          <a:p>
            <a:r>
              <a:rPr lang="en-US" sz="1600" dirty="0">
                <a:solidFill>
                  <a:srgbClr val="003399"/>
                </a:solidFill>
                <a:effectLst/>
                <a:latin typeface="+mj-lt"/>
                <a:ea typeface="Calibri" charset="0"/>
                <a:cs typeface="Times New Roman" charset="0"/>
              </a:rPr>
              <a:t>Starting from 2010, the International School for Young Scientists and Students “Instruments and Methods of Experimental Nuclear Physics. Electronics and Automatics of Experimental Facilities” has been held annually in Dubna. </a:t>
            </a:r>
            <a:endParaRPr lang="ru-RU" sz="1600" dirty="0">
              <a:solidFill>
                <a:srgbClr val="003399"/>
              </a:solidFill>
              <a:latin typeface="+mj-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6" name="Rectangle 1024"/>
          <p:cNvSpPr>
            <a:spLocks noChangeArrowheads="1"/>
          </p:cNvSpPr>
          <p:nvPr/>
        </p:nvSpPr>
        <p:spPr bwMode="auto">
          <a:xfrm>
            <a:off x="359532" y="85936"/>
            <a:ext cx="3888432" cy="1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x-none" sz="1800" dirty="0">
                <a:solidFill>
                  <a:srgbClr val="003399"/>
                </a:solidFill>
                <a:effectLst/>
              </a:rPr>
              <a:t>Staff</a:t>
            </a:r>
            <a:r>
              <a:rPr lang="ru-RU" altLang="x-none" sz="1800" dirty="0">
                <a:solidFill>
                  <a:srgbClr val="003399"/>
                </a:solidFill>
                <a:effectLst/>
              </a:rPr>
              <a:t> 2014 </a:t>
            </a:r>
            <a:endParaRPr lang="en-US" altLang="x-none" sz="2000" b="0" dirty="0">
              <a:solidFill>
                <a:srgbClr val="003399"/>
              </a:solidFill>
              <a:effectLst/>
            </a:endParaRPr>
          </a:p>
          <a:p>
            <a:r>
              <a:rPr lang="en-US" altLang="x-none" sz="1600" b="0" dirty="0">
                <a:solidFill>
                  <a:srgbClr val="003399"/>
                </a:solidFill>
                <a:effectLst/>
              </a:rPr>
              <a:t>Structure</a:t>
            </a:r>
            <a:r>
              <a:rPr lang="ru-RU" altLang="x-none" sz="1600" b="0" dirty="0">
                <a:solidFill>
                  <a:srgbClr val="003399"/>
                </a:solidFill>
                <a:effectLst/>
              </a:rPr>
              <a:t> :</a:t>
            </a:r>
            <a:r>
              <a:rPr lang="ru-RU" altLang="x-none" dirty="0">
                <a:solidFill>
                  <a:srgbClr val="003399"/>
                </a:solidFill>
                <a:effectLst>
                  <a:outerShdw blurRad="38100" dist="38100" dir="2700000" algn="tl">
                    <a:srgbClr val="C0C0C0"/>
                  </a:outerShdw>
                </a:effectLst>
              </a:rPr>
              <a:t> </a:t>
            </a:r>
            <a:r>
              <a:rPr lang="ru-RU" altLang="x-none" sz="1600" b="0" dirty="0">
                <a:solidFill>
                  <a:srgbClr val="003399"/>
                </a:solidFill>
                <a:effectLst/>
              </a:rPr>
              <a:t>6 </a:t>
            </a:r>
            <a:r>
              <a:rPr lang="en-US" altLang="x-none" sz="1600" b="0" dirty="0">
                <a:solidFill>
                  <a:srgbClr val="003399"/>
                </a:solidFill>
                <a:effectLst/>
              </a:rPr>
              <a:t>groups</a:t>
            </a:r>
          </a:p>
          <a:p>
            <a:r>
              <a:rPr lang="en-US" altLang="x-none" sz="1600" b="0" dirty="0">
                <a:solidFill>
                  <a:srgbClr val="003399"/>
                </a:solidFill>
                <a:effectLst/>
              </a:rPr>
              <a:t>Staff </a:t>
            </a:r>
            <a:r>
              <a:rPr lang="ru-RU" altLang="x-none" sz="1600" b="0" dirty="0">
                <a:solidFill>
                  <a:srgbClr val="003399"/>
                </a:solidFill>
                <a:effectLst/>
              </a:rPr>
              <a:t> </a:t>
            </a:r>
            <a:r>
              <a:rPr lang="en-US" altLang="x-none" sz="1600" b="0" dirty="0">
                <a:solidFill>
                  <a:srgbClr val="003399"/>
                </a:solidFill>
                <a:effectLst/>
              </a:rPr>
              <a:t>– </a:t>
            </a:r>
            <a:r>
              <a:rPr lang="ru-RU" altLang="x-none" sz="1600" u="sng" dirty="0">
                <a:solidFill>
                  <a:srgbClr val="003399"/>
                </a:solidFill>
                <a:effectLst/>
              </a:rPr>
              <a:t>4</a:t>
            </a:r>
            <a:r>
              <a:rPr lang="en-US" altLang="x-none" sz="1600" u="sng" dirty="0">
                <a:solidFill>
                  <a:srgbClr val="003399"/>
                </a:solidFill>
                <a:effectLst/>
              </a:rPr>
              <a:t>9</a:t>
            </a:r>
            <a:r>
              <a:rPr lang="ru-RU" altLang="x-none" sz="1600" b="0" dirty="0">
                <a:solidFill>
                  <a:srgbClr val="003399"/>
                </a:solidFill>
                <a:effectLst/>
              </a:rPr>
              <a:t> (17 – </a:t>
            </a:r>
            <a:r>
              <a:rPr lang="en-US" altLang="x-none" sz="1600" b="0" dirty="0">
                <a:solidFill>
                  <a:srgbClr val="003399"/>
                </a:solidFill>
                <a:effectLst/>
              </a:rPr>
              <a:t>scientists</a:t>
            </a:r>
            <a:r>
              <a:rPr lang="ru-RU" altLang="x-none" sz="1600" b="0" dirty="0">
                <a:solidFill>
                  <a:srgbClr val="003399"/>
                </a:solidFill>
                <a:effectLst/>
              </a:rPr>
              <a:t>,</a:t>
            </a:r>
            <a:r>
              <a:rPr lang="en-US" altLang="x-none" sz="1600" b="0" dirty="0">
                <a:solidFill>
                  <a:srgbClr val="003399"/>
                </a:solidFill>
                <a:effectLst/>
              </a:rPr>
              <a:t>12</a:t>
            </a:r>
            <a:r>
              <a:rPr lang="ru-RU" altLang="x-none" sz="1600" b="0" dirty="0">
                <a:solidFill>
                  <a:srgbClr val="003399"/>
                </a:solidFill>
                <a:effectLst/>
              </a:rPr>
              <a:t> – </a:t>
            </a:r>
            <a:r>
              <a:rPr lang="en-US" altLang="x-none" sz="1600" b="0" dirty="0">
                <a:solidFill>
                  <a:srgbClr val="003399"/>
                </a:solidFill>
                <a:effectLst/>
              </a:rPr>
              <a:t>technical staff</a:t>
            </a:r>
            <a:r>
              <a:rPr lang="ru-RU" altLang="x-none" sz="1600" b="0" dirty="0">
                <a:solidFill>
                  <a:srgbClr val="003399"/>
                </a:solidFill>
                <a:effectLst/>
              </a:rPr>
              <a:t>, </a:t>
            </a:r>
            <a:r>
              <a:rPr lang="en-US" altLang="x-none" sz="1600" b="0" dirty="0">
                <a:solidFill>
                  <a:srgbClr val="003399"/>
                </a:solidFill>
                <a:effectLst/>
              </a:rPr>
              <a:t>20</a:t>
            </a:r>
            <a:r>
              <a:rPr lang="ru-RU" altLang="x-none" sz="1600" b="0" dirty="0">
                <a:solidFill>
                  <a:srgbClr val="003399"/>
                </a:solidFill>
                <a:effectLst/>
              </a:rPr>
              <a:t> – </a:t>
            </a:r>
            <a:r>
              <a:rPr lang="en-US" altLang="x-none" sz="1600" b="0" dirty="0">
                <a:solidFill>
                  <a:srgbClr val="003399"/>
                </a:solidFill>
                <a:effectLst/>
              </a:rPr>
              <a:t>engineers</a:t>
            </a:r>
            <a:r>
              <a:rPr lang="ru-RU" altLang="x-none" sz="1600" b="0" dirty="0">
                <a:solidFill>
                  <a:srgbClr val="003399"/>
                </a:solidFill>
                <a:effectLst/>
              </a:rPr>
              <a:t>)</a:t>
            </a:r>
            <a:endParaRPr lang="en-US" altLang="x-none" sz="1600" b="0" dirty="0">
              <a:solidFill>
                <a:srgbClr val="003399"/>
              </a:solidFill>
              <a:effectLst/>
            </a:endParaRPr>
          </a:p>
          <a:p>
            <a:r>
              <a:rPr lang="ru-RU" altLang="x-none" sz="1600" b="0" dirty="0">
                <a:solidFill>
                  <a:srgbClr val="003399"/>
                </a:solidFill>
                <a:effectLst/>
              </a:rPr>
              <a:t> </a:t>
            </a:r>
            <a:r>
              <a:rPr lang="en-US" altLang="x-none" sz="1600" b="0" dirty="0">
                <a:solidFill>
                  <a:srgbClr val="003399"/>
                </a:solidFill>
                <a:effectLst/>
              </a:rPr>
              <a:t>____________________			  </a:t>
            </a:r>
          </a:p>
          <a:p>
            <a:r>
              <a:rPr lang="en-US" altLang="x-none" sz="1600" b="0" dirty="0">
                <a:solidFill>
                  <a:srgbClr val="003399"/>
                </a:solidFill>
                <a:effectLst/>
              </a:rPr>
              <a:t>Young scientist and specialists: </a:t>
            </a:r>
            <a:r>
              <a:rPr lang="en-US" altLang="x-none" sz="1600" u="sng" dirty="0">
                <a:solidFill>
                  <a:srgbClr val="003399"/>
                </a:solidFill>
                <a:effectLst/>
              </a:rPr>
              <a:t>14</a:t>
            </a:r>
            <a:r>
              <a:rPr lang="ru-RU" altLang="x-none" sz="1600" b="0" dirty="0">
                <a:solidFill>
                  <a:srgbClr val="003399"/>
                </a:solidFill>
                <a:effectLst/>
              </a:rPr>
              <a:t>.</a:t>
            </a:r>
            <a:r>
              <a:rPr lang="en-US" altLang="x-none" sz="1600" b="0" dirty="0">
                <a:solidFill>
                  <a:srgbClr val="003399"/>
                </a:solidFill>
                <a:effectLst/>
              </a:rPr>
              <a:t> </a:t>
            </a:r>
          </a:p>
        </p:txBody>
      </p:sp>
      <p:sp>
        <p:nvSpPr>
          <p:cNvPr id="833537" name="Rectangle 1025"/>
          <p:cNvSpPr>
            <a:spLocks noChangeArrowheads="1"/>
          </p:cNvSpPr>
          <p:nvPr/>
        </p:nvSpPr>
        <p:spPr bwMode="auto">
          <a:xfrm>
            <a:off x="-125944" y="4649852"/>
            <a:ext cx="9145588" cy="2160588"/>
          </a:xfrm>
          <a:prstGeom prst="rect">
            <a:avLst/>
          </a:prstGeom>
          <a:solidFill>
            <a:schemeClr val="bg1"/>
          </a:solidFill>
          <a:ln>
            <a:noFill/>
          </a:ln>
          <a:effectLst/>
          <a:extLst/>
        </p:spPr>
        <p:txBody>
          <a:bodyPr/>
          <a:lstStyle>
            <a:lvl1pPr>
              <a:spcBef>
                <a:spcPct val="20000"/>
              </a:spcBef>
              <a:buChar char="•"/>
              <a:defRPr sz="3200">
                <a:solidFill>
                  <a:schemeClr val="tx1"/>
                </a:solidFill>
                <a:latin typeface="Arial" charset="0"/>
              </a:defRPr>
            </a:lvl1pPr>
            <a:lvl2pPr marL="179388">
              <a:spcBef>
                <a:spcPct val="20000"/>
              </a:spcBef>
              <a:buChar char="–"/>
              <a:defRPr sz="2800">
                <a:solidFill>
                  <a:schemeClr val="tx1"/>
                </a:solidFill>
                <a:latin typeface="Arial" charset="0"/>
              </a:defRPr>
            </a:lvl2pPr>
            <a:lvl3pPr marL="358775">
              <a:spcBef>
                <a:spcPct val="20000"/>
              </a:spcBef>
              <a:buChar char="•"/>
              <a:defRPr sz="2400">
                <a:solidFill>
                  <a:schemeClr val="tx1"/>
                </a:solidFill>
                <a:latin typeface="Arial" charset="0"/>
              </a:defRPr>
            </a:lvl3pPr>
            <a:lvl4pPr marL="538163">
              <a:spcBef>
                <a:spcPct val="20000"/>
              </a:spcBef>
              <a:buChar char="–"/>
              <a:defRPr sz="2000">
                <a:solidFill>
                  <a:schemeClr val="tx1"/>
                </a:solidFill>
                <a:latin typeface="Arial" charset="0"/>
              </a:defRPr>
            </a:lvl4pPr>
            <a:lvl5pPr marL="717550">
              <a:spcBef>
                <a:spcPct val="20000"/>
              </a:spcBef>
              <a:buChar char="»"/>
              <a:defRPr sz="2000">
                <a:solidFill>
                  <a:schemeClr val="tx1"/>
                </a:solidFill>
                <a:latin typeface="Arial" charset="0"/>
              </a:defRPr>
            </a:lvl5pPr>
            <a:lvl6pPr marL="1174750" fontAlgn="base">
              <a:spcBef>
                <a:spcPct val="20000"/>
              </a:spcBef>
              <a:spcAft>
                <a:spcPct val="0"/>
              </a:spcAft>
              <a:buChar char="»"/>
              <a:defRPr sz="2000">
                <a:solidFill>
                  <a:schemeClr val="tx1"/>
                </a:solidFill>
                <a:latin typeface="Arial" charset="0"/>
              </a:defRPr>
            </a:lvl6pPr>
            <a:lvl7pPr marL="1631950" fontAlgn="base">
              <a:spcBef>
                <a:spcPct val="20000"/>
              </a:spcBef>
              <a:spcAft>
                <a:spcPct val="0"/>
              </a:spcAft>
              <a:buChar char="»"/>
              <a:defRPr sz="2000">
                <a:solidFill>
                  <a:schemeClr val="tx1"/>
                </a:solidFill>
                <a:latin typeface="Arial" charset="0"/>
              </a:defRPr>
            </a:lvl7pPr>
            <a:lvl8pPr marL="2089150" fontAlgn="base">
              <a:spcBef>
                <a:spcPct val="20000"/>
              </a:spcBef>
              <a:spcAft>
                <a:spcPct val="0"/>
              </a:spcAft>
              <a:buChar char="»"/>
              <a:defRPr sz="2000">
                <a:solidFill>
                  <a:schemeClr val="tx1"/>
                </a:solidFill>
                <a:latin typeface="Arial" charset="0"/>
              </a:defRPr>
            </a:lvl8pPr>
            <a:lvl9pPr marL="2546350" fontAlgn="base">
              <a:spcBef>
                <a:spcPct val="20000"/>
              </a:spcBef>
              <a:spcAft>
                <a:spcPct val="0"/>
              </a:spcAft>
              <a:buChar char="»"/>
              <a:defRPr sz="2000">
                <a:solidFill>
                  <a:schemeClr val="tx1"/>
                </a:solidFill>
                <a:latin typeface="Arial" charset="0"/>
              </a:defRPr>
            </a:lvl9pPr>
          </a:lstStyle>
          <a:p>
            <a:pPr lvl="4">
              <a:buFontTx/>
              <a:buNone/>
            </a:pPr>
            <a:r>
              <a:rPr lang="en-US" altLang="x-none" dirty="0">
                <a:solidFill>
                  <a:srgbClr val="003399"/>
                </a:solidFill>
                <a:effectLst/>
              </a:rPr>
              <a:t>Publications, </a:t>
            </a:r>
            <a:r>
              <a:rPr lang="en-US" altLang="x-none" dirty="0" smtClean="0">
                <a:solidFill>
                  <a:srgbClr val="003399"/>
                </a:solidFill>
                <a:effectLst/>
              </a:rPr>
              <a:t>grants</a:t>
            </a:r>
            <a:r>
              <a:rPr lang="en-US" altLang="x-none" dirty="0">
                <a:solidFill>
                  <a:srgbClr val="003399"/>
                </a:solidFill>
                <a:effectLst/>
              </a:rPr>
              <a:t>, projects:</a:t>
            </a:r>
          </a:p>
          <a:p>
            <a:pPr lvl="4">
              <a:buFontTx/>
              <a:buChar char="-"/>
            </a:pPr>
            <a:r>
              <a:rPr lang="en-US" altLang="x-none" sz="1600" b="0" dirty="0" smtClean="0">
                <a:solidFill>
                  <a:srgbClr val="003399"/>
                </a:solidFill>
                <a:effectLst/>
              </a:rPr>
              <a:t> 35 </a:t>
            </a:r>
            <a:r>
              <a:rPr lang="en-US" altLang="x-none" sz="1600" b="0" dirty="0" smtClean="0">
                <a:solidFill>
                  <a:srgbClr val="003399"/>
                </a:solidFill>
                <a:effectLst/>
              </a:rPr>
              <a:t>publications,</a:t>
            </a:r>
            <a:r>
              <a:rPr lang="ru-RU" altLang="x-none" sz="1600" b="0" dirty="0" smtClean="0">
                <a:solidFill>
                  <a:srgbClr val="003399"/>
                </a:solidFill>
                <a:effectLst/>
              </a:rPr>
              <a:t> </a:t>
            </a:r>
            <a:r>
              <a:rPr lang="en-US" altLang="x-none" sz="1600" b="0" dirty="0" smtClean="0">
                <a:solidFill>
                  <a:srgbClr val="003399"/>
                </a:solidFill>
                <a:effectLst/>
              </a:rPr>
              <a:t>more than 20 talks on conferences, 3 dissertations and some diploma works have been prepared</a:t>
            </a:r>
            <a:r>
              <a:rPr lang="en-US" altLang="x-none" sz="1600" b="0" dirty="0" smtClean="0">
                <a:solidFill>
                  <a:srgbClr val="003399"/>
                </a:solidFill>
                <a:effectLst/>
              </a:rPr>
              <a:t>;</a:t>
            </a:r>
          </a:p>
          <a:p>
            <a:pPr lvl="4">
              <a:buFontTx/>
              <a:buChar char="-"/>
            </a:pPr>
            <a:r>
              <a:rPr lang="en-US" altLang="x-none" sz="1600" b="0" dirty="0">
                <a:solidFill>
                  <a:srgbClr val="003399"/>
                </a:solidFill>
                <a:effectLst/>
              </a:rPr>
              <a:t> </a:t>
            </a:r>
            <a:r>
              <a:rPr lang="en-US" altLang="x-none" sz="1600" b="0" dirty="0" smtClean="0">
                <a:solidFill>
                  <a:srgbClr val="003399"/>
                </a:solidFill>
                <a:effectLst/>
              </a:rPr>
              <a:t>JINR second prize</a:t>
            </a:r>
            <a:endParaRPr lang="en-US" altLang="x-none" sz="1600" b="0" dirty="0">
              <a:solidFill>
                <a:srgbClr val="003399"/>
              </a:solidFill>
              <a:effectLst/>
            </a:endParaRPr>
          </a:p>
          <a:p>
            <a:pPr lvl="4">
              <a:buFontTx/>
              <a:buChar char="-"/>
            </a:pPr>
            <a:r>
              <a:rPr lang="en-US" altLang="x-none" sz="1600" b="0" dirty="0" smtClean="0">
                <a:solidFill>
                  <a:srgbClr val="003399"/>
                </a:solidFill>
                <a:effectLst/>
              </a:rPr>
              <a:t> IAEA </a:t>
            </a:r>
            <a:r>
              <a:rPr lang="en-US" altLang="x-none" sz="1600" b="0" dirty="0">
                <a:solidFill>
                  <a:srgbClr val="003399"/>
                </a:solidFill>
                <a:effectLst/>
              </a:rPr>
              <a:t>contract</a:t>
            </a:r>
            <a:r>
              <a:rPr lang="en-US" altLang="x-none" sz="1600" b="0" dirty="0" smtClean="0">
                <a:solidFill>
                  <a:srgbClr val="003399"/>
                </a:solidFill>
                <a:effectLst/>
              </a:rPr>
              <a:t>, </a:t>
            </a:r>
            <a:r>
              <a:rPr lang="en-US" altLang="x-none" sz="1600" b="0" dirty="0">
                <a:solidFill>
                  <a:srgbClr val="003399"/>
                </a:solidFill>
                <a:effectLst/>
              </a:rPr>
              <a:t>contracts with </a:t>
            </a:r>
            <a:r>
              <a:rPr lang="en-US" altLang="x-none" sz="1600" b="0" dirty="0" smtClean="0">
                <a:solidFill>
                  <a:srgbClr val="003399"/>
                </a:solidFill>
                <a:effectLst/>
              </a:rPr>
              <a:t>institutes</a:t>
            </a:r>
            <a:r>
              <a:rPr lang="ru-RU" altLang="x-none" sz="1600" b="0" dirty="0" smtClean="0">
                <a:solidFill>
                  <a:srgbClr val="003399"/>
                </a:solidFill>
                <a:effectLst/>
              </a:rPr>
              <a:t> </a:t>
            </a:r>
            <a:r>
              <a:rPr lang="en-US" altLang="x-none" sz="1600" b="0" dirty="0" smtClean="0">
                <a:solidFill>
                  <a:srgbClr val="003399"/>
                </a:solidFill>
                <a:effectLst/>
              </a:rPr>
              <a:t>from RF </a:t>
            </a:r>
            <a:r>
              <a:rPr lang="en-US" altLang="x-none" sz="1600" b="0" dirty="0">
                <a:solidFill>
                  <a:srgbClr val="003399"/>
                </a:solidFill>
                <a:effectLst/>
              </a:rPr>
              <a:t>and Czech </a:t>
            </a:r>
            <a:r>
              <a:rPr lang="en-US" altLang="x-none" sz="1600" b="0" dirty="0" smtClean="0">
                <a:solidFill>
                  <a:srgbClr val="003399"/>
                </a:solidFill>
                <a:effectLst/>
              </a:rPr>
              <a:t>Republic;</a:t>
            </a:r>
          </a:p>
          <a:p>
            <a:pPr lvl="4">
              <a:buFontTx/>
              <a:buChar char="-"/>
            </a:pPr>
            <a:r>
              <a:rPr lang="en-US" altLang="x-none" sz="1600" b="0" dirty="0" smtClean="0">
                <a:solidFill>
                  <a:srgbClr val="003399"/>
                </a:solidFill>
                <a:effectLst/>
              </a:rPr>
              <a:t> </a:t>
            </a:r>
            <a:r>
              <a:rPr lang="en-US" altLang="x-none" sz="1600" b="0" dirty="0">
                <a:solidFill>
                  <a:srgbClr val="003399"/>
                </a:solidFill>
                <a:effectLst/>
              </a:rPr>
              <a:t>Grants of Plenipotentiaries of JINR participation countries and Projects: </a:t>
            </a:r>
            <a:r>
              <a:rPr lang="en-US" altLang="x-none" sz="1600" b="0" dirty="0" smtClean="0">
                <a:solidFill>
                  <a:srgbClr val="003399"/>
                </a:solidFill>
                <a:effectLst/>
              </a:rPr>
              <a:t>Czech </a:t>
            </a:r>
            <a:r>
              <a:rPr lang="en-US" altLang="x-none" sz="1600" b="0" dirty="0">
                <a:solidFill>
                  <a:srgbClr val="003399"/>
                </a:solidFill>
                <a:effectLst/>
              </a:rPr>
              <a:t>Republic, </a:t>
            </a:r>
            <a:r>
              <a:rPr lang="en-US" altLang="x-none" sz="1600" b="0" dirty="0" smtClean="0">
                <a:solidFill>
                  <a:srgbClr val="003399"/>
                </a:solidFill>
                <a:effectLst/>
              </a:rPr>
              <a:t>Romania.</a:t>
            </a:r>
            <a:endParaRPr lang="en-US" altLang="x-none" sz="1600" b="0" dirty="0">
              <a:solidFill>
                <a:srgbClr val="003399"/>
              </a:solidFill>
              <a:effectLst/>
            </a:endParaRPr>
          </a:p>
          <a:p>
            <a:pPr lvl="4">
              <a:buFontTx/>
              <a:buNone/>
            </a:pPr>
            <a:endParaRPr lang="en-US" altLang="x-none" sz="1600" b="0" dirty="0">
              <a:solidFill>
                <a:srgbClr val="003399"/>
              </a:solidFill>
              <a:effectLst/>
            </a:endParaRPr>
          </a:p>
          <a:p>
            <a:pPr lvl="4">
              <a:buFontTx/>
              <a:buNone/>
            </a:pPr>
            <a:endParaRPr lang="ru-RU" altLang="x-none" sz="1600" b="0" dirty="0">
              <a:solidFill>
                <a:srgbClr val="003399"/>
              </a:solidFill>
              <a:effectLst/>
            </a:endParaRPr>
          </a:p>
        </p:txBody>
      </p:sp>
      <p:sp>
        <p:nvSpPr>
          <p:cNvPr id="2" name="Прямоугольник 1"/>
          <p:cNvSpPr/>
          <p:nvPr/>
        </p:nvSpPr>
        <p:spPr>
          <a:xfrm>
            <a:off x="539552" y="2640481"/>
            <a:ext cx="1338828" cy="369332"/>
          </a:xfrm>
          <a:prstGeom prst="rect">
            <a:avLst/>
          </a:prstGeom>
        </p:spPr>
        <p:txBody>
          <a:bodyPr wrap="none">
            <a:spAutoFit/>
          </a:bodyPr>
          <a:lstStyle/>
          <a:p>
            <a:r>
              <a:rPr lang="en-US" altLang="x-none" sz="1800" dirty="0">
                <a:solidFill>
                  <a:srgbClr val="003399"/>
                </a:solidFill>
                <a:effectLst/>
              </a:rPr>
              <a:t>Staff</a:t>
            </a:r>
            <a:r>
              <a:rPr lang="ru-RU" altLang="x-none" sz="1800" dirty="0">
                <a:solidFill>
                  <a:srgbClr val="003399"/>
                </a:solidFill>
                <a:effectLst/>
              </a:rPr>
              <a:t> 201</a:t>
            </a:r>
            <a:r>
              <a:rPr lang="en-US" altLang="x-none" sz="1800" dirty="0">
                <a:solidFill>
                  <a:srgbClr val="003399"/>
                </a:solidFill>
                <a:effectLst/>
              </a:rPr>
              <a:t>7</a:t>
            </a:r>
            <a:r>
              <a:rPr lang="ru-RU" altLang="x-none" sz="1800" dirty="0">
                <a:solidFill>
                  <a:srgbClr val="003399"/>
                </a:solidFill>
                <a:effectLst/>
              </a:rPr>
              <a:t> </a:t>
            </a:r>
            <a:endParaRPr lang="en-US" altLang="x-none" sz="1800" dirty="0">
              <a:solidFill>
                <a:srgbClr val="003399"/>
              </a:solidFill>
              <a:effectLst/>
            </a:endParaRPr>
          </a:p>
        </p:txBody>
      </p:sp>
      <p:sp>
        <p:nvSpPr>
          <p:cNvPr id="3" name="Прямоугольник 2"/>
          <p:cNvSpPr/>
          <p:nvPr/>
        </p:nvSpPr>
        <p:spPr>
          <a:xfrm>
            <a:off x="539552" y="3009813"/>
            <a:ext cx="3528392" cy="1569660"/>
          </a:xfrm>
          <a:prstGeom prst="rect">
            <a:avLst/>
          </a:prstGeom>
        </p:spPr>
        <p:txBody>
          <a:bodyPr wrap="square">
            <a:spAutoFit/>
          </a:bodyPr>
          <a:lstStyle/>
          <a:p>
            <a:r>
              <a:rPr lang="en-US" altLang="x-none" sz="1600" b="0" dirty="0">
                <a:solidFill>
                  <a:srgbClr val="003399"/>
                </a:solidFill>
                <a:effectLst/>
              </a:rPr>
              <a:t>Structure</a:t>
            </a:r>
            <a:r>
              <a:rPr lang="ru-RU" altLang="x-none" sz="1600" b="0" dirty="0">
                <a:solidFill>
                  <a:srgbClr val="003399"/>
                </a:solidFill>
                <a:effectLst/>
              </a:rPr>
              <a:t> : 6 </a:t>
            </a:r>
            <a:r>
              <a:rPr lang="en-US" altLang="x-none" sz="1600" b="0" dirty="0">
                <a:solidFill>
                  <a:srgbClr val="003399"/>
                </a:solidFill>
                <a:effectLst/>
              </a:rPr>
              <a:t>groups</a:t>
            </a:r>
          </a:p>
          <a:p>
            <a:r>
              <a:rPr lang="en-US" altLang="x-none" sz="1600" b="0" dirty="0">
                <a:solidFill>
                  <a:srgbClr val="003399"/>
                </a:solidFill>
                <a:effectLst/>
              </a:rPr>
              <a:t>Staff </a:t>
            </a:r>
            <a:r>
              <a:rPr lang="ru-RU" altLang="x-none" sz="1600" b="0" dirty="0">
                <a:solidFill>
                  <a:srgbClr val="003399"/>
                </a:solidFill>
                <a:effectLst/>
              </a:rPr>
              <a:t> </a:t>
            </a:r>
            <a:r>
              <a:rPr lang="en-US" altLang="x-none" sz="1600" b="0" dirty="0">
                <a:solidFill>
                  <a:srgbClr val="003399"/>
                </a:solidFill>
                <a:effectLst/>
              </a:rPr>
              <a:t>– </a:t>
            </a:r>
            <a:r>
              <a:rPr lang="en-US" altLang="x-none" sz="1600" u="sng" dirty="0" smtClean="0">
                <a:solidFill>
                  <a:srgbClr val="003399"/>
                </a:solidFill>
                <a:effectLst/>
              </a:rPr>
              <a:t>52</a:t>
            </a:r>
            <a:r>
              <a:rPr lang="ru-RU" altLang="x-none" sz="1600" b="0" dirty="0" smtClean="0">
                <a:solidFill>
                  <a:srgbClr val="003399"/>
                </a:solidFill>
                <a:effectLst/>
              </a:rPr>
              <a:t> </a:t>
            </a:r>
            <a:r>
              <a:rPr lang="ru-RU" altLang="x-none" sz="1600" b="0" dirty="0">
                <a:solidFill>
                  <a:srgbClr val="003399"/>
                </a:solidFill>
                <a:effectLst/>
              </a:rPr>
              <a:t>(</a:t>
            </a:r>
            <a:r>
              <a:rPr lang="ru-RU" altLang="x-none" sz="1600" b="0" dirty="0" smtClean="0">
                <a:solidFill>
                  <a:srgbClr val="003399"/>
                </a:solidFill>
                <a:effectLst/>
              </a:rPr>
              <a:t>1</a:t>
            </a:r>
            <a:r>
              <a:rPr lang="en-US" altLang="x-none" sz="1600" b="0" dirty="0" smtClean="0">
                <a:solidFill>
                  <a:srgbClr val="003399"/>
                </a:solidFill>
                <a:effectLst/>
              </a:rPr>
              <a:t>8</a:t>
            </a:r>
            <a:r>
              <a:rPr lang="ru-RU" altLang="x-none" sz="1600" b="0" dirty="0" smtClean="0">
                <a:solidFill>
                  <a:srgbClr val="003399"/>
                </a:solidFill>
                <a:effectLst/>
              </a:rPr>
              <a:t> </a:t>
            </a:r>
            <a:r>
              <a:rPr lang="ru-RU" altLang="x-none" sz="1600" b="0" dirty="0">
                <a:solidFill>
                  <a:srgbClr val="003399"/>
                </a:solidFill>
                <a:effectLst/>
              </a:rPr>
              <a:t>– </a:t>
            </a:r>
            <a:r>
              <a:rPr lang="en-US" altLang="x-none" sz="1600" b="0" dirty="0">
                <a:solidFill>
                  <a:srgbClr val="003399"/>
                </a:solidFill>
                <a:effectLst/>
              </a:rPr>
              <a:t>scientists</a:t>
            </a:r>
            <a:r>
              <a:rPr lang="ru-RU" altLang="x-none" sz="1600" b="0" dirty="0" smtClean="0">
                <a:solidFill>
                  <a:srgbClr val="003399"/>
                </a:solidFill>
                <a:effectLst/>
              </a:rPr>
              <a:t>,</a:t>
            </a:r>
            <a:r>
              <a:rPr lang="en-US" altLang="x-none" sz="1600" b="0" dirty="0" smtClean="0">
                <a:solidFill>
                  <a:srgbClr val="003399"/>
                </a:solidFill>
                <a:effectLst/>
              </a:rPr>
              <a:t>5</a:t>
            </a:r>
            <a:r>
              <a:rPr lang="ru-RU" altLang="x-none" sz="1600" b="0" dirty="0" smtClean="0">
                <a:solidFill>
                  <a:srgbClr val="003399"/>
                </a:solidFill>
                <a:effectLst/>
              </a:rPr>
              <a:t> </a:t>
            </a:r>
            <a:r>
              <a:rPr lang="ru-RU" altLang="x-none" sz="1600" b="0" dirty="0">
                <a:solidFill>
                  <a:srgbClr val="003399"/>
                </a:solidFill>
                <a:effectLst/>
              </a:rPr>
              <a:t>– </a:t>
            </a:r>
            <a:r>
              <a:rPr lang="en-US" altLang="x-none" sz="1600" b="0" dirty="0">
                <a:solidFill>
                  <a:srgbClr val="003399"/>
                </a:solidFill>
                <a:effectLst/>
              </a:rPr>
              <a:t>technical staff</a:t>
            </a:r>
            <a:r>
              <a:rPr lang="ru-RU" altLang="x-none" sz="1600" b="0" dirty="0">
                <a:solidFill>
                  <a:srgbClr val="003399"/>
                </a:solidFill>
                <a:effectLst/>
              </a:rPr>
              <a:t>, </a:t>
            </a:r>
            <a:r>
              <a:rPr lang="en-US" altLang="x-none" sz="1600" b="0" dirty="0" smtClean="0">
                <a:solidFill>
                  <a:srgbClr val="003399"/>
                </a:solidFill>
                <a:effectLst/>
              </a:rPr>
              <a:t>29</a:t>
            </a:r>
            <a:r>
              <a:rPr lang="ru-RU" altLang="x-none" sz="1600" b="0" dirty="0" smtClean="0">
                <a:solidFill>
                  <a:srgbClr val="003399"/>
                </a:solidFill>
                <a:effectLst/>
              </a:rPr>
              <a:t> </a:t>
            </a:r>
            <a:r>
              <a:rPr lang="ru-RU" altLang="x-none" sz="1600" b="0" dirty="0">
                <a:solidFill>
                  <a:srgbClr val="003399"/>
                </a:solidFill>
                <a:effectLst/>
              </a:rPr>
              <a:t>– </a:t>
            </a:r>
            <a:r>
              <a:rPr lang="en-US" altLang="x-none" sz="1600" b="0" dirty="0">
                <a:solidFill>
                  <a:srgbClr val="003399"/>
                </a:solidFill>
                <a:effectLst/>
              </a:rPr>
              <a:t>engineers</a:t>
            </a:r>
            <a:r>
              <a:rPr lang="ru-RU" altLang="x-none" sz="1600" b="0" dirty="0">
                <a:solidFill>
                  <a:srgbClr val="003399"/>
                </a:solidFill>
                <a:effectLst/>
              </a:rPr>
              <a:t>)</a:t>
            </a:r>
            <a:endParaRPr lang="en-US" altLang="x-none" sz="1600" b="0" dirty="0">
              <a:solidFill>
                <a:srgbClr val="003399"/>
              </a:solidFill>
              <a:effectLst/>
            </a:endParaRPr>
          </a:p>
          <a:p>
            <a:r>
              <a:rPr lang="ru-RU" altLang="x-none" sz="1600" b="0" dirty="0">
                <a:solidFill>
                  <a:srgbClr val="003399"/>
                </a:solidFill>
                <a:effectLst/>
              </a:rPr>
              <a:t> </a:t>
            </a:r>
            <a:r>
              <a:rPr lang="en-US" altLang="x-none" sz="1600" b="0" dirty="0">
                <a:solidFill>
                  <a:srgbClr val="003399"/>
                </a:solidFill>
                <a:effectLst/>
              </a:rPr>
              <a:t>____________________			  </a:t>
            </a:r>
          </a:p>
          <a:p>
            <a:r>
              <a:rPr lang="en-US" altLang="x-none" sz="1600" b="0" dirty="0">
                <a:solidFill>
                  <a:srgbClr val="003399"/>
                </a:solidFill>
                <a:effectLst/>
              </a:rPr>
              <a:t>Young scientist and specialists: </a:t>
            </a:r>
            <a:r>
              <a:rPr lang="en-US" altLang="x-none" sz="1600" u="sng" dirty="0" smtClean="0">
                <a:solidFill>
                  <a:srgbClr val="003399"/>
                </a:solidFill>
                <a:effectLst/>
              </a:rPr>
              <a:t>22</a:t>
            </a:r>
            <a:r>
              <a:rPr lang="ru-RU" altLang="x-none" sz="1600" b="0" dirty="0" smtClean="0">
                <a:solidFill>
                  <a:srgbClr val="003399"/>
                </a:solidFill>
                <a:effectLst/>
              </a:rPr>
              <a:t>.</a:t>
            </a:r>
            <a:r>
              <a:rPr lang="en-US" altLang="x-none" sz="1600" b="0" dirty="0" smtClean="0">
                <a:solidFill>
                  <a:srgbClr val="003399"/>
                </a:solidFill>
                <a:effectLst/>
              </a:rPr>
              <a:t> </a:t>
            </a:r>
            <a:endParaRPr lang="en-US" altLang="x-none" sz="1600" b="0" dirty="0">
              <a:solidFill>
                <a:srgbClr val="003399"/>
              </a:solidFill>
              <a:effectLst/>
            </a:endParaRPr>
          </a:p>
        </p:txBody>
      </p:sp>
      <p:graphicFrame>
        <p:nvGraphicFramePr>
          <p:cNvPr id="6" name="Диаграмма 5"/>
          <p:cNvGraphicFramePr>
            <a:graphicFrameLocks/>
          </p:cNvGraphicFramePr>
          <p:nvPr>
            <p:extLst>
              <p:ext uri="{D42A27DB-BD31-4B8C-83A1-F6EECF244321}">
                <p14:modId xmlns:p14="http://schemas.microsoft.com/office/powerpoint/2010/main" val="512574305"/>
              </p:ext>
            </p:extLst>
          </p:nvPr>
        </p:nvGraphicFramePr>
        <p:xfrm>
          <a:off x="4427984" y="1906652"/>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5" name="Номер слайда 4"/>
          <p:cNvSpPr>
            <a:spLocks noGrp="1"/>
          </p:cNvSpPr>
          <p:nvPr>
            <p:ph type="sldNum" sz="quarter" idx="12"/>
          </p:nvPr>
        </p:nvSpPr>
        <p:spPr>
          <a:xfrm>
            <a:off x="6876499" y="6505500"/>
            <a:ext cx="2133600" cy="476250"/>
          </a:xfrm>
        </p:spPr>
        <p:txBody>
          <a:bodyPr/>
          <a:lstStyle/>
          <a:p>
            <a:fld id="{257240B9-2C58-114C-AC5B-A6931CAB4C52}" type="slidenum">
              <a:rPr lang="ru-RU" altLang="x-none" smtClean="0"/>
              <a:pPr/>
              <a:t>34</a:t>
            </a:fld>
            <a:endParaRPr lang="ru-RU" altLang="x-none"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379" y="1916832"/>
            <a:ext cx="8874588" cy="1200329"/>
          </a:xfrm>
          <a:prstGeom prst="rect">
            <a:avLst/>
          </a:prstGeom>
          <a:noFill/>
        </p:spPr>
        <p:txBody>
          <a:bodyPr wrap="square" rtlCol="0">
            <a:spAutoFit/>
          </a:bodyPr>
          <a:lstStyle/>
          <a:p>
            <a:r>
              <a:rPr lang="en-US" dirty="0" smtClean="0">
                <a:solidFill>
                  <a:srgbClr val="003399"/>
                </a:solidFill>
                <a:effectLst/>
              </a:rPr>
              <a:t>Proposal </a:t>
            </a:r>
            <a:r>
              <a:rPr lang="en-US" dirty="0">
                <a:solidFill>
                  <a:srgbClr val="003399"/>
                </a:solidFill>
                <a:effectLst/>
              </a:rPr>
              <a:t>for </a:t>
            </a:r>
            <a:r>
              <a:rPr lang="en-US" dirty="0" smtClean="0">
                <a:solidFill>
                  <a:srgbClr val="003399"/>
                </a:solidFill>
                <a:effectLst/>
              </a:rPr>
              <a:t>extension </a:t>
            </a:r>
            <a:r>
              <a:rPr lang="en-US" dirty="0">
                <a:solidFill>
                  <a:srgbClr val="003399"/>
                </a:solidFill>
                <a:effectLst/>
              </a:rPr>
              <a:t>of the theme </a:t>
            </a:r>
            <a:r>
              <a:rPr lang="en-US" b="0" dirty="0" smtClean="0">
                <a:solidFill>
                  <a:srgbClr val="003399"/>
                </a:solidFill>
                <a:effectLst/>
              </a:rPr>
              <a:t>“</a:t>
            </a:r>
            <a:r>
              <a:rPr lang="en-US" dirty="0" smtClean="0">
                <a:solidFill>
                  <a:srgbClr val="003399"/>
                </a:solidFill>
                <a:effectLst/>
              </a:rPr>
              <a:t>Development of Experimental Facilities for Condensed Matter Investigations with Beams of the IBR-2 Facility</a:t>
            </a:r>
            <a:r>
              <a:rPr lang="en-US" b="0" dirty="0" smtClean="0">
                <a:solidFill>
                  <a:srgbClr val="003399"/>
                </a:solidFill>
                <a:effectLst/>
              </a:rPr>
              <a:t>” </a:t>
            </a:r>
            <a:r>
              <a:rPr lang="en-US" dirty="0">
                <a:solidFill>
                  <a:srgbClr val="003399"/>
                </a:solidFill>
                <a:effectLst/>
              </a:rPr>
              <a:t>for 2018-2020 </a:t>
            </a:r>
            <a:endParaRPr lang="ru-RU" dirty="0">
              <a:solidFill>
                <a:srgbClr val="003399"/>
              </a:solidFill>
            </a:endParaRPr>
          </a:p>
        </p:txBody>
      </p:sp>
      <p:sp>
        <p:nvSpPr>
          <p:cNvPr id="5" name="Номер слайда 4"/>
          <p:cNvSpPr>
            <a:spLocks noGrp="1"/>
          </p:cNvSpPr>
          <p:nvPr>
            <p:ph type="sldNum" sz="quarter" idx="12"/>
          </p:nvPr>
        </p:nvSpPr>
        <p:spPr>
          <a:xfrm>
            <a:off x="6954005" y="6381750"/>
            <a:ext cx="2133600" cy="476250"/>
          </a:xfrm>
        </p:spPr>
        <p:txBody>
          <a:bodyPr/>
          <a:lstStyle/>
          <a:p>
            <a:fld id="{759EB199-7EDD-1742-BDA7-1F940707C89D}" type="slidenum">
              <a:rPr lang="ru-RU" altLang="x-none" smtClean="0"/>
              <a:pPr/>
              <a:t>35</a:t>
            </a:fld>
            <a:endParaRPr lang="ru-RU" altLang="x-none" dirty="0"/>
          </a:p>
        </p:txBody>
      </p:sp>
      <p:sp>
        <p:nvSpPr>
          <p:cNvPr id="4" name="Прямоугольник 3"/>
          <p:cNvSpPr/>
          <p:nvPr/>
        </p:nvSpPr>
        <p:spPr>
          <a:xfrm>
            <a:off x="270657" y="3429000"/>
            <a:ext cx="3218253" cy="461665"/>
          </a:xfrm>
          <a:prstGeom prst="rect">
            <a:avLst/>
          </a:prstGeom>
        </p:spPr>
        <p:txBody>
          <a:bodyPr wrap="none">
            <a:spAutoFit/>
          </a:bodyPr>
          <a:lstStyle/>
          <a:p>
            <a:pPr algn="just"/>
            <a:r>
              <a:rPr lang="ru-RU" altLang="x-none" dirty="0">
                <a:solidFill>
                  <a:srgbClr val="003399"/>
                </a:solidFill>
                <a:effectLst>
                  <a:outerShdw blurRad="38100" dist="38100" dir="2700000" algn="tl">
                    <a:srgbClr val="C0C0C0"/>
                  </a:outerShdw>
                </a:effectLst>
              </a:rPr>
              <a:t>04-4-</a:t>
            </a:r>
            <a:r>
              <a:rPr lang="en-US" altLang="x-none" dirty="0">
                <a:solidFill>
                  <a:srgbClr val="003399"/>
                </a:solidFill>
                <a:effectLst>
                  <a:outerShdw blurRad="38100" dist="38100" dir="2700000" algn="tl">
                    <a:srgbClr val="C0C0C0"/>
                  </a:outerShdw>
                </a:effectLst>
              </a:rPr>
              <a:t>1122- </a:t>
            </a:r>
            <a:r>
              <a:rPr lang="ru-RU" altLang="x-none" dirty="0">
                <a:solidFill>
                  <a:srgbClr val="003399"/>
                </a:solidFill>
                <a:effectLst>
                  <a:outerShdw blurRad="38100" dist="38100" dir="2700000" algn="tl">
                    <a:srgbClr val="C0C0C0"/>
                  </a:outerShdw>
                </a:effectLst>
              </a:rPr>
              <a:t>2015/20</a:t>
            </a:r>
            <a:r>
              <a:rPr lang="en-US" altLang="x-none" dirty="0">
                <a:solidFill>
                  <a:srgbClr val="003399"/>
                </a:solidFill>
                <a:effectLst>
                  <a:outerShdw blurRad="38100" dist="38100" dir="2700000" algn="tl">
                    <a:srgbClr val="C0C0C0"/>
                  </a:outerShdw>
                </a:effectLst>
              </a:rPr>
              <a:t>20</a:t>
            </a:r>
            <a:endParaRPr lang="ru-RU" altLang="x-none" dirty="0">
              <a:solidFill>
                <a:srgbClr val="003399"/>
              </a:solidFill>
              <a:effectLst>
                <a:outerShdw blurRad="38100" dist="38100" dir="2700000" algn="tl">
                  <a:srgbClr val="C0C0C0"/>
                </a:outerShdw>
              </a:effectLst>
            </a:endParaRPr>
          </a:p>
        </p:txBody>
      </p:sp>
      <p:sp>
        <p:nvSpPr>
          <p:cNvPr id="6" name="Прямоугольник 5"/>
          <p:cNvSpPr/>
          <p:nvPr/>
        </p:nvSpPr>
        <p:spPr>
          <a:xfrm>
            <a:off x="3049777" y="4287790"/>
            <a:ext cx="3261790" cy="400110"/>
          </a:xfrm>
          <a:prstGeom prst="rect">
            <a:avLst/>
          </a:prstGeom>
        </p:spPr>
        <p:txBody>
          <a:bodyPr wrap="none">
            <a:spAutoFit/>
          </a:bodyPr>
          <a:lstStyle/>
          <a:p>
            <a:pPr algn="ctr"/>
            <a:r>
              <a:rPr lang="ru-RU" altLang="x-none" sz="2000" b="0" dirty="0">
                <a:solidFill>
                  <a:srgbClr val="003399"/>
                </a:solidFill>
                <a:effectLst>
                  <a:outerShdw blurRad="38100" dist="38100" dir="2700000" algn="tl">
                    <a:srgbClr val="C0C0C0"/>
                  </a:outerShdw>
                </a:effectLst>
              </a:rPr>
              <a:t>S.A. </a:t>
            </a:r>
            <a:r>
              <a:rPr lang="ru-RU" altLang="x-none" sz="2000" b="0" dirty="0" err="1">
                <a:solidFill>
                  <a:srgbClr val="003399"/>
                </a:solidFill>
                <a:effectLst>
                  <a:outerShdw blurRad="38100" dist="38100" dir="2700000" algn="tl">
                    <a:srgbClr val="C0C0C0"/>
                  </a:outerShdw>
                </a:effectLst>
              </a:rPr>
              <a:t>Kulikov</a:t>
            </a:r>
            <a:r>
              <a:rPr lang="ru-RU" altLang="x-none" sz="2000" b="0" dirty="0">
                <a:solidFill>
                  <a:srgbClr val="003399"/>
                </a:solidFill>
                <a:effectLst>
                  <a:outerShdw blurRad="38100" dist="38100" dir="2700000" algn="tl">
                    <a:srgbClr val="C0C0C0"/>
                  </a:outerShdw>
                </a:effectLst>
              </a:rPr>
              <a:t>, V.I. </a:t>
            </a:r>
            <a:r>
              <a:rPr lang="ru-RU" altLang="x-none" sz="2000" b="0" dirty="0" err="1">
                <a:solidFill>
                  <a:srgbClr val="003399"/>
                </a:solidFill>
                <a:effectLst>
                  <a:outerShdw blurRad="38100" dist="38100" dir="2700000" algn="tl">
                    <a:srgbClr val="C0C0C0"/>
                  </a:outerShdw>
                </a:effectLst>
              </a:rPr>
              <a:t>Prikhodko</a:t>
            </a:r>
            <a:endParaRPr lang="ru-RU" altLang="x-none" sz="2000" b="0" dirty="0">
              <a:solidFill>
                <a:srgbClr val="003399"/>
              </a:solidFill>
              <a:effectLst>
                <a:outerShdw blurRad="38100" dist="38100" dir="2700000" algn="tl">
                  <a:srgbClr val="C0C0C0"/>
                </a:outerShdw>
              </a:effectLst>
            </a:endParaRPr>
          </a:p>
        </p:txBody>
      </p:sp>
    </p:spTree>
    <p:extLst>
      <p:ext uri="{BB962C8B-B14F-4D97-AF65-F5344CB8AC3E}">
        <p14:creationId xmlns:p14="http://schemas.microsoft.com/office/powerpoint/2010/main" val="14905082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711860"/>
            <a:ext cx="8352928" cy="4647426"/>
          </a:xfrm>
          <a:prstGeom prst="rect">
            <a:avLst/>
          </a:prstGeom>
          <a:solidFill>
            <a:schemeClr val="bg1"/>
          </a:solidFill>
        </p:spPr>
        <p:txBody>
          <a:bodyPr wrap="square" rtlCol="0">
            <a:spAutoFit/>
          </a:bodyPr>
          <a:lstStyle/>
          <a:p>
            <a:pPr lvl="0"/>
            <a:r>
              <a:rPr lang="en-US" sz="1600" dirty="0">
                <a:solidFill>
                  <a:srgbClr val="003399"/>
                </a:solidFill>
                <a:effectLst/>
              </a:rPr>
              <a:t>Cold moderators</a:t>
            </a:r>
            <a:r>
              <a:rPr lang="en-US" sz="1600" dirty="0" smtClean="0">
                <a:solidFill>
                  <a:srgbClr val="003399"/>
                </a:solidFill>
                <a:effectLst/>
              </a:rPr>
              <a:t>:</a:t>
            </a:r>
            <a:endParaRPr lang="ru-RU" sz="1600" dirty="0">
              <a:solidFill>
                <a:srgbClr val="003399"/>
              </a:solidFill>
              <a:effectLst/>
            </a:endParaRPr>
          </a:p>
          <a:p>
            <a:pPr marL="269875" indent="-128588" algn="just">
              <a:buFont typeface="Arial" charset="0"/>
              <a:buChar char="•"/>
            </a:pPr>
            <a:r>
              <a:rPr lang="en-US" sz="1400" dirty="0" smtClean="0">
                <a:solidFill>
                  <a:srgbClr val="003399"/>
                </a:solidFill>
                <a:effectLst/>
              </a:rPr>
              <a:t> </a:t>
            </a:r>
            <a:r>
              <a:rPr lang="en-US" sz="1400" b="0" dirty="0" smtClean="0">
                <a:solidFill>
                  <a:srgbClr val="003399"/>
                </a:solidFill>
                <a:effectLst/>
              </a:rPr>
              <a:t>Development </a:t>
            </a:r>
            <a:r>
              <a:rPr lang="en-US" sz="1400" b="0" dirty="0">
                <a:solidFill>
                  <a:srgbClr val="003399"/>
                </a:solidFill>
                <a:effectLst/>
              </a:rPr>
              <a:t>and construction of the control and automation systems of the moderator CM-201 for IBR-2 beamlines № 1, 4, 5, 6, 9. Carrying out trial loading of the moderator chamber CM-201 without power and at the IBR-2 reactor power. Routine modernization and maintenance of the equipment of the moderator CM-202 complex system.</a:t>
            </a:r>
            <a:endParaRPr lang="ru-RU" sz="1400" b="0" dirty="0">
              <a:solidFill>
                <a:srgbClr val="003399"/>
              </a:solidFill>
              <a:effectLst/>
            </a:endParaRPr>
          </a:p>
          <a:p>
            <a:pPr marL="269875" indent="-128588" algn="just">
              <a:buFont typeface="Arial" charset="0"/>
              <a:buChar char="•"/>
            </a:pPr>
            <a:r>
              <a:rPr lang="en-US" sz="1400" b="0" dirty="0" smtClean="0">
                <a:solidFill>
                  <a:srgbClr val="003399"/>
                </a:solidFill>
                <a:effectLst/>
              </a:rPr>
              <a:t> Study </a:t>
            </a:r>
            <a:r>
              <a:rPr lang="en-US" sz="1400" b="0" dirty="0">
                <a:solidFill>
                  <a:srgbClr val="003399"/>
                </a:solidFill>
                <a:effectLst/>
              </a:rPr>
              <a:t>of the radiation resistance and the moderating features of hydrogen-containing materials of the cold moderator for extending the time of operation on the physical experiment.</a:t>
            </a:r>
            <a:endParaRPr lang="ru-RU" sz="1400" b="0" dirty="0">
              <a:solidFill>
                <a:srgbClr val="003399"/>
              </a:solidFill>
              <a:effectLst/>
            </a:endParaRPr>
          </a:p>
          <a:p>
            <a:pPr marL="269875" indent="-128588" algn="just">
              <a:buFont typeface="Arial" charset="0"/>
              <a:buChar char="•"/>
            </a:pPr>
            <a:r>
              <a:rPr lang="en-US" sz="1400" b="0" dirty="0">
                <a:solidFill>
                  <a:srgbClr val="003399"/>
                </a:solidFill>
                <a:effectLst/>
              </a:rPr>
              <a:t> </a:t>
            </a:r>
            <a:r>
              <a:rPr lang="en-US" sz="1400" b="0" dirty="0" smtClean="0">
                <a:solidFill>
                  <a:srgbClr val="003399"/>
                </a:solidFill>
                <a:effectLst/>
              </a:rPr>
              <a:t>Development </a:t>
            </a:r>
            <a:r>
              <a:rPr lang="en-US" sz="1400" b="0" dirty="0">
                <a:solidFill>
                  <a:srgbClr val="003399"/>
                </a:solidFill>
                <a:effectLst/>
              </a:rPr>
              <a:t>and study of the working conditions of the auger-type off-loading facility for the moderator CM-201. </a:t>
            </a:r>
            <a:endParaRPr lang="ru-RU" sz="1400" b="0" dirty="0">
              <a:solidFill>
                <a:srgbClr val="003399"/>
              </a:solidFill>
              <a:effectLst/>
            </a:endParaRPr>
          </a:p>
          <a:p>
            <a:pPr marL="269875" indent="-128588" algn="just">
              <a:buFont typeface="Arial" charset="0"/>
              <a:buChar char="•"/>
            </a:pPr>
            <a:r>
              <a:rPr lang="en-US" sz="1400" b="0" dirty="0" smtClean="0">
                <a:solidFill>
                  <a:srgbClr val="003399"/>
                </a:solidFill>
                <a:effectLst/>
              </a:rPr>
              <a:t> Study </a:t>
            </a:r>
            <a:r>
              <a:rPr lang="en-US" sz="1400" b="0" dirty="0">
                <a:solidFill>
                  <a:srgbClr val="003399"/>
                </a:solidFill>
                <a:effectLst/>
              </a:rPr>
              <a:t>of the radiation resistance of materials on the facility for radiation research. </a:t>
            </a:r>
            <a:r>
              <a:rPr lang="en-US" sz="1400" b="0" dirty="0" smtClean="0">
                <a:solidFill>
                  <a:srgbClr val="003399"/>
                </a:solidFill>
                <a:effectLst/>
              </a:rPr>
              <a:t>   </a:t>
            </a:r>
            <a:endParaRPr lang="ru-RU" sz="1400" b="0" dirty="0">
              <a:solidFill>
                <a:srgbClr val="003399"/>
              </a:solidFill>
              <a:effectLst/>
            </a:endParaRPr>
          </a:p>
          <a:p>
            <a:pPr marL="269875" algn="just"/>
            <a:r>
              <a:rPr lang="en-US" sz="1400" b="0" dirty="0">
                <a:solidFill>
                  <a:srgbClr val="003399"/>
                </a:solidFill>
                <a:effectLst/>
              </a:rPr>
              <a:t> </a:t>
            </a:r>
            <a:endParaRPr lang="ru-RU" sz="1400" b="0" dirty="0">
              <a:solidFill>
                <a:srgbClr val="003399"/>
              </a:solidFill>
              <a:effectLst/>
            </a:endParaRPr>
          </a:p>
          <a:p>
            <a:pPr algn="just"/>
            <a:endParaRPr lang="en-US" sz="1400" dirty="0" smtClean="0">
              <a:solidFill>
                <a:srgbClr val="003399"/>
              </a:solidFill>
              <a:effectLst/>
            </a:endParaRPr>
          </a:p>
          <a:p>
            <a:pPr algn="just"/>
            <a:r>
              <a:rPr lang="en-US" sz="1400" dirty="0" smtClean="0">
                <a:solidFill>
                  <a:srgbClr val="003399"/>
                </a:solidFill>
                <a:effectLst/>
              </a:rPr>
              <a:t>Cryogenics</a:t>
            </a:r>
            <a:r>
              <a:rPr lang="ru-RU" sz="1400" dirty="0" smtClean="0">
                <a:solidFill>
                  <a:srgbClr val="003399"/>
                </a:solidFill>
                <a:effectLst/>
              </a:rPr>
              <a:t> </a:t>
            </a:r>
            <a:endParaRPr lang="en-US" sz="1400" dirty="0" smtClean="0">
              <a:solidFill>
                <a:srgbClr val="003399"/>
              </a:solidFill>
              <a:effectLst/>
            </a:endParaRPr>
          </a:p>
          <a:p>
            <a:pPr marL="285750" indent="-144463" algn="just">
              <a:buFont typeface="Arial" charset="0"/>
              <a:buChar char="•"/>
            </a:pPr>
            <a:r>
              <a:rPr lang="en-US" sz="1400" b="0" dirty="0" smtClean="0">
                <a:effectLst/>
              </a:rPr>
              <a:t> </a:t>
            </a:r>
            <a:r>
              <a:rPr lang="en-US" sz="1400" b="0" dirty="0" smtClean="0">
                <a:solidFill>
                  <a:srgbClr val="003399"/>
                </a:solidFill>
                <a:effectLst/>
              </a:rPr>
              <a:t>Development </a:t>
            </a:r>
            <a:r>
              <a:rPr lang="en-US" sz="1400" b="0" dirty="0">
                <a:solidFill>
                  <a:srgbClr val="003399"/>
                </a:solidFill>
                <a:effectLst/>
              </a:rPr>
              <a:t>of continuous-flow cryostats on the basis of closed cycle </a:t>
            </a:r>
            <a:r>
              <a:rPr lang="en-US" sz="1400" b="0" dirty="0" err="1">
                <a:solidFill>
                  <a:srgbClr val="003399"/>
                </a:solidFill>
                <a:effectLst/>
              </a:rPr>
              <a:t>cryocoolers</a:t>
            </a:r>
            <a:r>
              <a:rPr lang="en-US" sz="1400" b="0" dirty="0">
                <a:solidFill>
                  <a:srgbClr val="003399"/>
                </a:solidFill>
                <a:effectLst/>
              </a:rPr>
              <a:t> for experiments on the IBR-2 reactor. Development of the current cryogenic stand and its adaptation for development, manufacture and adjustment of the continuous-flow cryostats’ elements. </a:t>
            </a:r>
            <a:endParaRPr lang="ru-RU" sz="1400" b="0" dirty="0">
              <a:solidFill>
                <a:srgbClr val="003399"/>
              </a:solidFill>
              <a:effectLst/>
            </a:endParaRPr>
          </a:p>
          <a:p>
            <a:pPr marL="285750" indent="-144463" algn="just">
              <a:buFont typeface="Arial" charset="0"/>
              <a:buChar char="•"/>
            </a:pPr>
            <a:r>
              <a:rPr lang="en-US" sz="1400" b="0" dirty="0">
                <a:solidFill>
                  <a:srgbClr val="003399"/>
                </a:solidFill>
                <a:effectLst/>
              </a:rPr>
              <a:t> </a:t>
            </a:r>
            <a:r>
              <a:rPr lang="en-US" sz="1400" b="0" dirty="0" smtClean="0">
                <a:solidFill>
                  <a:srgbClr val="003399"/>
                </a:solidFill>
                <a:effectLst/>
              </a:rPr>
              <a:t>Manufacture </a:t>
            </a:r>
            <a:r>
              <a:rPr lang="en-US" sz="1400" b="0" dirty="0">
                <a:solidFill>
                  <a:srgbClr val="003399"/>
                </a:solidFill>
                <a:effectLst/>
              </a:rPr>
              <a:t>of new tapings and installation of superconducting magnet for the DN-12 diffractometer. Testing of the combined horizontal-vertical cryostat with superconducting magnet on the DN-12 diffractometer and putting it into operation</a:t>
            </a:r>
            <a:endParaRPr lang="ru-RU" sz="1400" b="0" dirty="0">
              <a:solidFill>
                <a:srgbClr val="003399"/>
              </a:solidFill>
              <a:effectLst/>
            </a:endParaRPr>
          </a:p>
          <a:p>
            <a:pPr marL="285750" indent="-144463" algn="just">
              <a:buFont typeface="Arial" charset="0"/>
              <a:buChar char="•"/>
            </a:pPr>
            <a:r>
              <a:rPr lang="en-US" sz="1400" b="0" dirty="0">
                <a:solidFill>
                  <a:srgbClr val="003399"/>
                </a:solidFill>
                <a:effectLst/>
              </a:rPr>
              <a:t> </a:t>
            </a:r>
            <a:r>
              <a:rPr lang="en-US" sz="1400" b="0" dirty="0" smtClean="0">
                <a:solidFill>
                  <a:srgbClr val="003399"/>
                </a:solidFill>
                <a:effectLst/>
              </a:rPr>
              <a:t>Development </a:t>
            </a:r>
            <a:r>
              <a:rPr lang="en-US" sz="1400" b="0" dirty="0">
                <a:solidFill>
                  <a:srgbClr val="003399"/>
                </a:solidFill>
                <a:effectLst/>
              </a:rPr>
              <a:t>and implementation of new equipment as well as support of the current cryogenic and vacuum equipment on the IBR-2 spectrometers.  </a:t>
            </a:r>
            <a:endParaRPr lang="ru-RU" sz="1400" b="0" dirty="0">
              <a:solidFill>
                <a:srgbClr val="003399"/>
              </a:solidFill>
              <a:effectLst/>
            </a:endParaRPr>
          </a:p>
        </p:txBody>
      </p:sp>
      <p:sp>
        <p:nvSpPr>
          <p:cNvPr id="3" name="TextBox 2"/>
          <p:cNvSpPr txBox="1"/>
          <p:nvPr/>
        </p:nvSpPr>
        <p:spPr>
          <a:xfrm>
            <a:off x="251520" y="188640"/>
            <a:ext cx="3909340" cy="461665"/>
          </a:xfrm>
          <a:prstGeom prst="rect">
            <a:avLst/>
          </a:prstGeom>
          <a:noFill/>
        </p:spPr>
        <p:txBody>
          <a:bodyPr wrap="none" rtlCol="0">
            <a:spAutoFit/>
          </a:bodyPr>
          <a:lstStyle/>
          <a:p>
            <a:r>
              <a:rPr lang="en-US" dirty="0" err="1">
                <a:solidFill>
                  <a:srgbClr val="003399"/>
                </a:solidFill>
                <a:effectLst/>
              </a:rPr>
              <a:t>Workplans</a:t>
            </a:r>
            <a:r>
              <a:rPr lang="en-US" dirty="0">
                <a:solidFill>
                  <a:srgbClr val="003399"/>
                </a:solidFill>
                <a:effectLst/>
              </a:rPr>
              <a:t> for 2018-2020:</a:t>
            </a:r>
            <a:endParaRPr lang="ru-RU" b="0" dirty="0">
              <a:solidFill>
                <a:srgbClr val="003399"/>
              </a:solidFill>
            </a:endParaRPr>
          </a:p>
        </p:txBody>
      </p:sp>
      <p:sp>
        <p:nvSpPr>
          <p:cNvPr id="5" name="Номер слайда 4"/>
          <p:cNvSpPr>
            <a:spLocks noGrp="1"/>
          </p:cNvSpPr>
          <p:nvPr>
            <p:ph type="sldNum" sz="quarter" idx="12"/>
          </p:nvPr>
        </p:nvSpPr>
        <p:spPr>
          <a:xfrm>
            <a:off x="6804248" y="6407448"/>
            <a:ext cx="2133600" cy="476250"/>
          </a:xfrm>
        </p:spPr>
        <p:txBody>
          <a:bodyPr/>
          <a:lstStyle/>
          <a:p>
            <a:fld id="{759EB199-7EDD-1742-BDA7-1F940707C89D}" type="slidenum">
              <a:rPr lang="ru-RU" altLang="x-none" smtClean="0"/>
              <a:pPr/>
              <a:t>36</a:t>
            </a:fld>
            <a:endParaRPr lang="ru-RU" altLang="x-none" dirty="0"/>
          </a:p>
        </p:txBody>
      </p:sp>
    </p:spTree>
    <p:extLst>
      <p:ext uri="{BB962C8B-B14F-4D97-AF65-F5344CB8AC3E}">
        <p14:creationId xmlns:p14="http://schemas.microsoft.com/office/powerpoint/2010/main" val="19009736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816" y="332656"/>
            <a:ext cx="3909340" cy="461665"/>
          </a:xfrm>
          <a:prstGeom prst="rect">
            <a:avLst/>
          </a:prstGeom>
          <a:noFill/>
        </p:spPr>
        <p:txBody>
          <a:bodyPr wrap="none" rtlCol="0">
            <a:spAutoFit/>
          </a:bodyPr>
          <a:lstStyle/>
          <a:p>
            <a:r>
              <a:rPr lang="en-US" dirty="0" err="1">
                <a:solidFill>
                  <a:srgbClr val="003399"/>
                </a:solidFill>
                <a:effectLst/>
              </a:rPr>
              <a:t>Workplans</a:t>
            </a:r>
            <a:r>
              <a:rPr lang="en-US" dirty="0">
                <a:solidFill>
                  <a:srgbClr val="003399"/>
                </a:solidFill>
                <a:effectLst/>
              </a:rPr>
              <a:t> for 2018-2020:</a:t>
            </a:r>
            <a:endParaRPr lang="ru-RU" b="0" dirty="0">
              <a:solidFill>
                <a:srgbClr val="003399"/>
              </a:solidFill>
            </a:endParaRPr>
          </a:p>
        </p:txBody>
      </p:sp>
      <p:sp>
        <p:nvSpPr>
          <p:cNvPr id="3" name="TextBox 2"/>
          <p:cNvSpPr txBox="1"/>
          <p:nvPr/>
        </p:nvSpPr>
        <p:spPr>
          <a:xfrm>
            <a:off x="229816" y="1102578"/>
            <a:ext cx="8647051" cy="5262979"/>
          </a:xfrm>
          <a:prstGeom prst="rect">
            <a:avLst/>
          </a:prstGeom>
          <a:solidFill>
            <a:schemeClr val="bg1"/>
          </a:solidFill>
        </p:spPr>
        <p:txBody>
          <a:bodyPr wrap="square" rtlCol="0">
            <a:spAutoFit/>
          </a:bodyPr>
          <a:lstStyle/>
          <a:p>
            <a:pPr lvl="0" algn="just"/>
            <a:r>
              <a:rPr lang="en-US" sz="1600" dirty="0">
                <a:solidFill>
                  <a:srgbClr val="003399"/>
                </a:solidFill>
                <a:effectLst/>
              </a:rPr>
              <a:t>Calculations and simulation of spectrometers: </a:t>
            </a:r>
            <a:endParaRPr lang="ru-RU" sz="1600" dirty="0">
              <a:solidFill>
                <a:srgbClr val="003399"/>
              </a:solidFill>
              <a:effectLst/>
            </a:endParaRPr>
          </a:p>
          <a:p>
            <a:pPr marL="285750" indent="-144463" algn="just">
              <a:buFont typeface="Arial" charset="0"/>
              <a:buChar char="•"/>
            </a:pPr>
            <a:r>
              <a:rPr lang="en-US" sz="1600" b="0" dirty="0">
                <a:solidFill>
                  <a:srgbClr val="003399"/>
                </a:solidFill>
                <a:effectLst/>
              </a:rPr>
              <a:t>Development and application of the VITESS and other software packages for simulation of neutron scattering in samples and separate components of spectrometers. Complex calculations and optimization of spectrometers. </a:t>
            </a:r>
            <a:endParaRPr lang="ru-RU" sz="1600" b="0" dirty="0">
              <a:solidFill>
                <a:srgbClr val="003399"/>
              </a:solidFill>
              <a:effectLst/>
            </a:endParaRPr>
          </a:p>
          <a:p>
            <a:endParaRPr lang="en-US" sz="1600" dirty="0" smtClean="0">
              <a:solidFill>
                <a:srgbClr val="003399"/>
              </a:solidFill>
              <a:effectLst/>
            </a:endParaRPr>
          </a:p>
          <a:p>
            <a:r>
              <a:rPr lang="en-US" sz="1600" dirty="0" smtClean="0">
                <a:solidFill>
                  <a:srgbClr val="003399"/>
                </a:solidFill>
                <a:effectLst/>
              </a:rPr>
              <a:t>Detectors </a:t>
            </a:r>
            <a:r>
              <a:rPr lang="en-US" sz="1600" dirty="0">
                <a:solidFill>
                  <a:srgbClr val="003399"/>
                </a:solidFill>
                <a:effectLst/>
              </a:rPr>
              <a:t>and </a:t>
            </a:r>
            <a:r>
              <a:rPr lang="en-US" sz="1600" dirty="0" smtClean="0">
                <a:solidFill>
                  <a:srgbClr val="003399"/>
                </a:solidFill>
                <a:effectLst/>
              </a:rPr>
              <a:t>electronics:</a:t>
            </a:r>
            <a:endParaRPr lang="ru-RU" sz="1600" dirty="0">
              <a:solidFill>
                <a:srgbClr val="003399"/>
              </a:solidFill>
              <a:effectLst/>
            </a:endParaRPr>
          </a:p>
          <a:p>
            <a:pPr marL="285750" indent="-285750" algn="just">
              <a:buFont typeface="Arial" charset="0"/>
              <a:buChar char="•"/>
            </a:pPr>
            <a:r>
              <a:rPr lang="en-US" sz="1600" b="0" dirty="0" smtClean="0">
                <a:solidFill>
                  <a:srgbClr val="003399"/>
                </a:solidFill>
                <a:effectLst/>
              </a:rPr>
              <a:t>Completion </a:t>
            </a:r>
            <a:r>
              <a:rPr lang="en-US" sz="1600" b="0" dirty="0">
                <a:solidFill>
                  <a:srgbClr val="003399"/>
                </a:solidFill>
                <a:effectLst/>
              </a:rPr>
              <a:t>of the manufacturing activities on “Astra-M” detector system at the FSD spectrometer and putting it into operation in 2018. Modernization of the </a:t>
            </a:r>
            <a:r>
              <a:rPr lang="en-US" sz="1600" b="0" dirty="0" smtClean="0">
                <a:solidFill>
                  <a:srgbClr val="003399"/>
                </a:solidFill>
                <a:effectLst/>
              </a:rPr>
              <a:t>NERA </a:t>
            </a:r>
            <a:r>
              <a:rPr lang="en-US" sz="1600" b="0" dirty="0">
                <a:solidFill>
                  <a:srgbClr val="003399"/>
                </a:solidFill>
                <a:effectLst/>
              </a:rPr>
              <a:t>spectrometer detector system.</a:t>
            </a:r>
            <a:endParaRPr lang="ru-RU" sz="1600" b="0" dirty="0">
              <a:solidFill>
                <a:srgbClr val="003399"/>
              </a:solidFill>
              <a:effectLst/>
            </a:endParaRPr>
          </a:p>
          <a:p>
            <a:pPr marL="285750" indent="-285750" algn="just">
              <a:buFont typeface="Arial" charset="0"/>
              <a:buChar char="•"/>
            </a:pPr>
            <a:r>
              <a:rPr lang="en-US" sz="1600" b="0" dirty="0" smtClean="0">
                <a:solidFill>
                  <a:srgbClr val="003399"/>
                </a:solidFill>
                <a:effectLst/>
              </a:rPr>
              <a:t>Development </a:t>
            </a:r>
            <a:r>
              <a:rPr lang="en-US" sz="1600" b="0" dirty="0">
                <a:solidFill>
                  <a:srgbClr val="003399"/>
                </a:solidFill>
                <a:effectLst/>
              </a:rPr>
              <a:t>and manufacturing of the back-scattering detector units at the HRFD diffractometer in accordance with the plan-schedule of the BSD project. </a:t>
            </a:r>
            <a:r>
              <a:rPr lang="en-US" sz="1600" b="0" dirty="0" smtClean="0">
                <a:solidFill>
                  <a:srgbClr val="003399"/>
                </a:solidFill>
                <a:effectLst/>
              </a:rPr>
              <a:t>Development </a:t>
            </a:r>
            <a:r>
              <a:rPr lang="en-US" sz="1600" b="0" dirty="0">
                <a:solidFill>
                  <a:srgbClr val="003399"/>
                </a:solidFill>
                <a:effectLst/>
              </a:rPr>
              <a:t>and manufacturing of the multi-detector system units for the DN-12 diffractometer and development of a new data acquisition and accumulation system from multilevel systems on the basis of PSD.</a:t>
            </a:r>
            <a:endParaRPr lang="ru-RU" sz="1600" b="0" dirty="0">
              <a:solidFill>
                <a:srgbClr val="003399"/>
              </a:solidFill>
              <a:effectLst/>
            </a:endParaRPr>
          </a:p>
          <a:p>
            <a:pPr marL="285750" indent="-285750" algn="just">
              <a:buFont typeface="Arial" charset="0"/>
              <a:buChar char="•"/>
            </a:pPr>
            <a:r>
              <a:rPr lang="en-US" sz="1600" b="0" dirty="0" smtClean="0">
                <a:solidFill>
                  <a:srgbClr val="003399"/>
                </a:solidFill>
                <a:effectLst/>
              </a:rPr>
              <a:t>Developments </a:t>
            </a:r>
            <a:r>
              <a:rPr lang="en-US" sz="1600" b="0" dirty="0">
                <a:solidFill>
                  <a:srgbClr val="003399"/>
                </a:solidFill>
                <a:effectLst/>
              </a:rPr>
              <a:t>of the prototype of small-angle detector measurements, spectrometer detectors of fast neutrons, monitor of the IBR-2 reactor beams and detectors on the basis of boric-converter.</a:t>
            </a:r>
            <a:endParaRPr lang="ru-RU" sz="1600" b="0" dirty="0">
              <a:solidFill>
                <a:srgbClr val="003399"/>
              </a:solidFill>
              <a:effectLst/>
            </a:endParaRPr>
          </a:p>
          <a:p>
            <a:pPr marL="285750" indent="-285750" algn="just">
              <a:buFont typeface="Arial" charset="0"/>
              <a:buChar char="•"/>
            </a:pPr>
            <a:r>
              <a:rPr lang="en-US" sz="1600" b="0" dirty="0" smtClean="0">
                <a:solidFill>
                  <a:srgbClr val="003399"/>
                </a:solidFill>
                <a:effectLst/>
              </a:rPr>
              <a:t>Equipping </a:t>
            </a:r>
            <a:r>
              <a:rPr lang="en-US" sz="1600" b="0" dirty="0">
                <a:solidFill>
                  <a:srgbClr val="003399"/>
                </a:solidFill>
                <a:effectLst/>
              </a:rPr>
              <a:t>of all detector systems with current electronics MPD and </a:t>
            </a:r>
            <a:r>
              <a:rPr lang="en-US" sz="1600" b="0" dirty="0" smtClean="0">
                <a:solidFill>
                  <a:srgbClr val="003399"/>
                </a:solidFill>
                <a:effectLst/>
              </a:rPr>
              <a:t>DE-Li-DAQ </a:t>
            </a:r>
            <a:r>
              <a:rPr lang="en-US" sz="1600" b="0" dirty="0">
                <a:solidFill>
                  <a:srgbClr val="003399"/>
                </a:solidFill>
                <a:effectLst/>
              </a:rPr>
              <a:t>and development of the infrastructure for creation of neutron detectors.</a:t>
            </a:r>
            <a:r>
              <a:rPr lang="ru-RU" sz="1600" b="0" dirty="0">
                <a:solidFill>
                  <a:srgbClr val="003399"/>
                </a:solidFill>
                <a:effectLst/>
              </a:rPr>
              <a:t> </a:t>
            </a:r>
            <a:endParaRPr lang="en-US" sz="1600" b="0" dirty="0" smtClean="0">
              <a:solidFill>
                <a:srgbClr val="003399"/>
              </a:solidFill>
              <a:effectLst/>
            </a:endParaRPr>
          </a:p>
          <a:p>
            <a:pPr marL="360363" lvl="1" indent="-282575" algn="just">
              <a:buFont typeface="Arial" charset="0"/>
              <a:buChar char="•"/>
            </a:pPr>
            <a:endParaRPr lang="ru-RU" sz="1600" dirty="0">
              <a:solidFill>
                <a:srgbClr val="003399"/>
              </a:solidFill>
              <a:effectLst/>
            </a:endParaRPr>
          </a:p>
          <a:p>
            <a:pPr lvl="0"/>
            <a:endParaRPr lang="ru-RU" sz="1600" dirty="0">
              <a:solidFill>
                <a:srgbClr val="003399"/>
              </a:solidFill>
            </a:endParaRPr>
          </a:p>
        </p:txBody>
      </p:sp>
      <p:sp>
        <p:nvSpPr>
          <p:cNvPr id="6" name="Номер слайда 5"/>
          <p:cNvSpPr>
            <a:spLocks noGrp="1"/>
          </p:cNvSpPr>
          <p:nvPr>
            <p:ph type="sldNum" sz="quarter" idx="12"/>
          </p:nvPr>
        </p:nvSpPr>
        <p:spPr>
          <a:xfrm>
            <a:off x="6749129" y="6381750"/>
            <a:ext cx="2133600" cy="476250"/>
          </a:xfrm>
        </p:spPr>
        <p:txBody>
          <a:bodyPr/>
          <a:lstStyle/>
          <a:p>
            <a:fld id="{759EB199-7EDD-1742-BDA7-1F940707C89D}" type="slidenum">
              <a:rPr lang="ru-RU" altLang="x-none" smtClean="0"/>
              <a:pPr/>
              <a:t>37</a:t>
            </a:fld>
            <a:endParaRPr lang="ru-RU" altLang="x-none" dirty="0"/>
          </a:p>
        </p:txBody>
      </p:sp>
    </p:spTree>
    <p:extLst>
      <p:ext uri="{BB962C8B-B14F-4D97-AF65-F5344CB8AC3E}">
        <p14:creationId xmlns:p14="http://schemas.microsoft.com/office/powerpoint/2010/main" val="6632307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60648"/>
            <a:ext cx="3909340" cy="461665"/>
          </a:xfrm>
          <a:prstGeom prst="rect">
            <a:avLst/>
          </a:prstGeom>
          <a:noFill/>
        </p:spPr>
        <p:txBody>
          <a:bodyPr wrap="none" rtlCol="0">
            <a:spAutoFit/>
          </a:bodyPr>
          <a:lstStyle/>
          <a:p>
            <a:r>
              <a:rPr lang="en-US" dirty="0" err="1">
                <a:solidFill>
                  <a:srgbClr val="003399"/>
                </a:solidFill>
                <a:effectLst/>
              </a:rPr>
              <a:t>Workplans</a:t>
            </a:r>
            <a:r>
              <a:rPr lang="en-US" dirty="0">
                <a:solidFill>
                  <a:srgbClr val="003399"/>
                </a:solidFill>
                <a:effectLst/>
              </a:rPr>
              <a:t> for </a:t>
            </a:r>
            <a:r>
              <a:rPr lang="en-US" dirty="0" smtClean="0">
                <a:solidFill>
                  <a:srgbClr val="003399"/>
                </a:solidFill>
                <a:effectLst/>
              </a:rPr>
              <a:t>2018-2020:</a:t>
            </a:r>
            <a:endParaRPr lang="ru-RU" b="0" dirty="0">
              <a:solidFill>
                <a:srgbClr val="003399"/>
              </a:solidFill>
            </a:endParaRPr>
          </a:p>
        </p:txBody>
      </p:sp>
      <p:sp>
        <p:nvSpPr>
          <p:cNvPr id="3" name="Прямоугольник 2"/>
          <p:cNvSpPr/>
          <p:nvPr/>
        </p:nvSpPr>
        <p:spPr>
          <a:xfrm>
            <a:off x="251520" y="980881"/>
            <a:ext cx="8686328" cy="5386090"/>
          </a:xfrm>
          <a:prstGeom prst="rect">
            <a:avLst/>
          </a:prstGeom>
        </p:spPr>
        <p:txBody>
          <a:bodyPr wrap="square">
            <a:spAutoFit/>
          </a:bodyPr>
          <a:lstStyle/>
          <a:p>
            <a:r>
              <a:rPr lang="en-US" sz="1600" dirty="0">
                <a:solidFill>
                  <a:srgbClr val="003399"/>
                </a:solidFill>
                <a:effectLst/>
              </a:rPr>
              <a:t>Control systems of actuators, sample environment equipment and spectrometer choppers:</a:t>
            </a:r>
            <a:endParaRPr lang="ru-RU" sz="1600" dirty="0">
              <a:solidFill>
                <a:srgbClr val="003399"/>
              </a:solidFill>
              <a:effectLst/>
            </a:endParaRPr>
          </a:p>
          <a:p>
            <a:pPr marL="285750" indent="-144463" algn="just">
              <a:buFont typeface="Arial" charset="0"/>
              <a:buChar char="•"/>
            </a:pPr>
            <a:r>
              <a:rPr lang="en-US" sz="1400" dirty="0" smtClean="0">
                <a:solidFill>
                  <a:srgbClr val="003399"/>
                </a:solidFill>
                <a:effectLst/>
              </a:rPr>
              <a:t>Further </a:t>
            </a:r>
            <a:r>
              <a:rPr lang="en-US" sz="1400" dirty="0">
                <a:solidFill>
                  <a:srgbClr val="003399"/>
                </a:solidFill>
                <a:effectLst/>
              </a:rPr>
              <a:t>activities on the development of control systems for actuators:</a:t>
            </a:r>
            <a:endParaRPr lang="ru-RU" sz="1400" dirty="0">
              <a:solidFill>
                <a:srgbClr val="003399"/>
              </a:solidFill>
              <a:effectLst/>
            </a:endParaRPr>
          </a:p>
          <a:p>
            <a:pPr marL="285750" indent="-144463" algn="just"/>
            <a:r>
              <a:rPr lang="en-US" sz="1400" b="0" dirty="0">
                <a:solidFill>
                  <a:srgbClr val="003399"/>
                </a:solidFill>
                <a:effectLst/>
              </a:rPr>
              <a:t>- modernization of actuators on the </a:t>
            </a:r>
            <a:r>
              <a:rPr lang="en-US" sz="1400" b="0" dirty="0" err="1">
                <a:solidFill>
                  <a:srgbClr val="003399"/>
                </a:solidFill>
                <a:effectLst/>
              </a:rPr>
              <a:t>YuMO</a:t>
            </a:r>
            <a:r>
              <a:rPr lang="en-US" sz="1400" b="0" dirty="0">
                <a:solidFill>
                  <a:srgbClr val="003399"/>
                </a:solidFill>
                <a:effectLst/>
              </a:rPr>
              <a:t> and REFLEX spectrometers;</a:t>
            </a:r>
            <a:endParaRPr lang="ru-RU" sz="1400" b="0" dirty="0">
              <a:solidFill>
                <a:srgbClr val="003399"/>
              </a:solidFill>
              <a:effectLst/>
            </a:endParaRPr>
          </a:p>
          <a:p>
            <a:pPr marL="285750" indent="-144463" algn="just">
              <a:buFontTx/>
              <a:buChar char="-"/>
            </a:pPr>
            <a:r>
              <a:rPr lang="en-US" sz="1400" b="0" dirty="0" smtClean="0">
                <a:solidFill>
                  <a:srgbClr val="003399"/>
                </a:solidFill>
                <a:effectLst/>
              </a:rPr>
              <a:t>putting </a:t>
            </a:r>
            <a:r>
              <a:rPr lang="en-US" sz="1400" b="0" dirty="0">
                <a:solidFill>
                  <a:srgbClr val="003399"/>
                </a:solidFill>
                <a:effectLst/>
              </a:rPr>
              <a:t>new mechanisms into the structure of spectrometers at the request of </a:t>
            </a:r>
            <a:r>
              <a:rPr lang="en-US" sz="1400" b="0" dirty="0" smtClean="0">
                <a:solidFill>
                  <a:srgbClr val="003399"/>
                </a:solidFill>
                <a:effectLst/>
              </a:rPr>
              <a:t>users;</a:t>
            </a:r>
            <a:endParaRPr lang="en-US" sz="1400" b="0" dirty="0">
              <a:solidFill>
                <a:srgbClr val="003399"/>
              </a:solidFill>
              <a:effectLst/>
            </a:endParaRPr>
          </a:p>
          <a:p>
            <a:pPr marL="285750" indent="-144463" algn="just">
              <a:buFontTx/>
              <a:buChar char="-"/>
            </a:pPr>
            <a:r>
              <a:rPr lang="en-US" sz="1400" b="0" dirty="0" smtClean="0">
                <a:solidFill>
                  <a:srgbClr val="003399"/>
                </a:solidFill>
                <a:effectLst/>
              </a:rPr>
              <a:t>equipping </a:t>
            </a:r>
            <a:r>
              <a:rPr lang="en-US" sz="1400" b="0" dirty="0">
                <a:solidFill>
                  <a:srgbClr val="003399"/>
                </a:solidFill>
                <a:effectLst/>
              </a:rPr>
              <a:t>of the REMUR spectrometer with position sensors</a:t>
            </a:r>
            <a:r>
              <a:rPr lang="en-US" sz="1400" b="0" dirty="0" smtClean="0">
                <a:solidFill>
                  <a:srgbClr val="003399"/>
                </a:solidFill>
                <a:effectLst/>
              </a:rPr>
              <a:t>.</a:t>
            </a:r>
          </a:p>
          <a:p>
            <a:pPr marL="285750" indent="-144463" algn="just">
              <a:buFontTx/>
              <a:buChar char="-"/>
            </a:pPr>
            <a:endParaRPr lang="ru-RU" sz="1400" b="0" dirty="0">
              <a:solidFill>
                <a:srgbClr val="003399"/>
              </a:solidFill>
              <a:effectLst/>
            </a:endParaRPr>
          </a:p>
          <a:p>
            <a:pPr marL="285750" indent="-144463" algn="just">
              <a:buFont typeface="Arial" charset="0"/>
              <a:buChar char="•"/>
            </a:pPr>
            <a:r>
              <a:rPr lang="en-US" sz="1400" dirty="0" smtClean="0">
                <a:solidFill>
                  <a:srgbClr val="003399"/>
                </a:solidFill>
                <a:effectLst/>
              </a:rPr>
              <a:t>Improvement </a:t>
            </a:r>
            <a:r>
              <a:rPr lang="en-US" sz="1400" dirty="0">
                <a:solidFill>
                  <a:srgbClr val="003399"/>
                </a:solidFill>
                <a:effectLst/>
              </a:rPr>
              <a:t>of control systems for physical instruments and temperature regulation systems:</a:t>
            </a:r>
            <a:endParaRPr lang="ru-RU" sz="1400" dirty="0">
              <a:solidFill>
                <a:srgbClr val="003399"/>
              </a:solidFill>
              <a:effectLst/>
            </a:endParaRPr>
          </a:p>
          <a:p>
            <a:pPr marL="320675" indent="-187325" algn="just"/>
            <a:r>
              <a:rPr lang="en-US" sz="1400" dirty="0">
                <a:solidFill>
                  <a:srgbClr val="003399"/>
                </a:solidFill>
                <a:effectLst/>
              </a:rPr>
              <a:t>- </a:t>
            </a:r>
            <a:r>
              <a:rPr lang="en-US" sz="1400" dirty="0" smtClean="0">
                <a:solidFill>
                  <a:srgbClr val="003399"/>
                </a:solidFill>
                <a:effectLst/>
              </a:rPr>
              <a:t> </a:t>
            </a:r>
            <a:r>
              <a:rPr lang="en-US" sz="1400" b="0" dirty="0" smtClean="0">
                <a:solidFill>
                  <a:srgbClr val="003399"/>
                </a:solidFill>
                <a:effectLst/>
              </a:rPr>
              <a:t>change </a:t>
            </a:r>
            <a:r>
              <a:rPr lang="en-US" sz="1400" b="0" dirty="0">
                <a:solidFill>
                  <a:srgbClr val="003399"/>
                </a:solidFill>
                <a:effectLst/>
              </a:rPr>
              <a:t>of temperature controllers </a:t>
            </a:r>
            <a:r>
              <a:rPr lang="en-US" sz="1400" b="0" dirty="0" err="1">
                <a:solidFill>
                  <a:srgbClr val="003399"/>
                </a:solidFill>
                <a:effectLst/>
              </a:rPr>
              <a:t>Eurotherm</a:t>
            </a:r>
            <a:r>
              <a:rPr lang="en-US" sz="1400" b="0" dirty="0">
                <a:solidFill>
                  <a:srgbClr val="003399"/>
                </a:solidFill>
                <a:effectLst/>
              </a:rPr>
              <a:t> on Lakeshore;</a:t>
            </a:r>
            <a:endParaRPr lang="ru-RU" sz="1400" b="0" dirty="0">
              <a:solidFill>
                <a:srgbClr val="003399"/>
              </a:solidFill>
              <a:effectLst/>
            </a:endParaRPr>
          </a:p>
          <a:p>
            <a:pPr marL="320675" indent="-187325" algn="just">
              <a:buFontTx/>
              <a:buChar char="-"/>
            </a:pPr>
            <a:r>
              <a:rPr lang="en-US" sz="1400" b="0" dirty="0" smtClean="0">
                <a:solidFill>
                  <a:srgbClr val="003399"/>
                </a:solidFill>
                <a:effectLst/>
              </a:rPr>
              <a:t>putting </a:t>
            </a:r>
            <a:r>
              <a:rPr lang="en-US" sz="1400" b="0" dirty="0">
                <a:solidFill>
                  <a:srgbClr val="003399"/>
                </a:solidFill>
                <a:effectLst/>
              </a:rPr>
              <a:t>into new measurement devices and controllers upon the requests of the persons responsible for the facility</a:t>
            </a:r>
            <a:r>
              <a:rPr lang="en-US" sz="1400" b="0" dirty="0" smtClean="0">
                <a:solidFill>
                  <a:srgbClr val="003399"/>
                </a:solidFill>
                <a:effectLst/>
              </a:rPr>
              <a:t>;</a:t>
            </a:r>
            <a:endParaRPr lang="ru-RU" sz="1400" b="0" dirty="0">
              <a:solidFill>
                <a:srgbClr val="003399"/>
              </a:solidFill>
              <a:effectLst/>
            </a:endParaRPr>
          </a:p>
          <a:p>
            <a:pPr marL="320675" indent="-187325" algn="just">
              <a:buFontTx/>
              <a:buChar char="-"/>
            </a:pPr>
            <a:r>
              <a:rPr lang="en-US" sz="1400" b="0" dirty="0" smtClean="0">
                <a:solidFill>
                  <a:srgbClr val="003399"/>
                </a:solidFill>
                <a:effectLst/>
              </a:rPr>
              <a:t>unification </a:t>
            </a:r>
            <a:r>
              <a:rPr lang="en-US" sz="1400" b="0" dirty="0">
                <a:solidFill>
                  <a:srgbClr val="003399"/>
                </a:solidFill>
                <a:effectLst/>
              </a:rPr>
              <a:t>of amplifiers used in the  temperature regulation systems</a:t>
            </a:r>
            <a:r>
              <a:rPr lang="en-US" sz="1400" b="0" dirty="0" smtClean="0">
                <a:solidFill>
                  <a:srgbClr val="003399"/>
                </a:solidFill>
                <a:effectLst/>
              </a:rPr>
              <a:t>.</a:t>
            </a:r>
          </a:p>
          <a:p>
            <a:pPr marL="320675" indent="-187325" algn="just">
              <a:buFontTx/>
              <a:buChar char="-"/>
            </a:pPr>
            <a:endParaRPr lang="en-US" sz="1400" b="0" dirty="0">
              <a:solidFill>
                <a:srgbClr val="003399"/>
              </a:solidFill>
              <a:effectLst/>
            </a:endParaRPr>
          </a:p>
          <a:p>
            <a:pPr marL="312738" indent="-171450" algn="just">
              <a:buFont typeface="Arial" charset="0"/>
              <a:buChar char="•"/>
            </a:pPr>
            <a:r>
              <a:rPr lang="en-US" sz="1400" dirty="0" smtClean="0">
                <a:solidFill>
                  <a:srgbClr val="003399"/>
                </a:solidFill>
                <a:effectLst/>
              </a:rPr>
              <a:t>Modernization </a:t>
            </a:r>
            <a:r>
              <a:rPr lang="en-US" sz="1400" dirty="0">
                <a:solidFill>
                  <a:srgbClr val="003399"/>
                </a:solidFill>
                <a:effectLst/>
              </a:rPr>
              <a:t>of control systems for choppers on the </a:t>
            </a:r>
            <a:r>
              <a:rPr lang="en-US" sz="1400" dirty="0" smtClean="0">
                <a:solidFill>
                  <a:srgbClr val="003399"/>
                </a:solidFill>
                <a:effectLst/>
              </a:rPr>
              <a:t>beams </a:t>
            </a:r>
            <a:r>
              <a:rPr lang="en-US" sz="1400" dirty="0">
                <a:solidFill>
                  <a:srgbClr val="003399"/>
                </a:solidFill>
                <a:effectLst/>
              </a:rPr>
              <a:t>11 and 13. </a:t>
            </a:r>
            <a:endParaRPr lang="ru-RU" sz="1400" dirty="0" smtClean="0">
              <a:solidFill>
                <a:srgbClr val="003399"/>
              </a:solidFill>
              <a:effectLst/>
            </a:endParaRPr>
          </a:p>
          <a:p>
            <a:pPr marL="285750" indent="-144463" hangingPunct="0">
              <a:buFont typeface="Arial" charset="0"/>
              <a:buChar char="•"/>
            </a:pPr>
            <a:endParaRPr lang="ru-RU" sz="1400" dirty="0">
              <a:solidFill>
                <a:srgbClr val="003399"/>
              </a:solidFill>
            </a:endParaRPr>
          </a:p>
          <a:p>
            <a:pPr marL="285750" indent="-144463"/>
            <a:r>
              <a:rPr lang="en-US" sz="1600" dirty="0" smtClean="0">
                <a:solidFill>
                  <a:srgbClr val="003399"/>
                </a:solidFill>
                <a:effectLst/>
              </a:rPr>
              <a:t>Software</a:t>
            </a:r>
            <a:r>
              <a:rPr lang="en-US" sz="1600" dirty="0">
                <a:solidFill>
                  <a:srgbClr val="003399"/>
                </a:solidFill>
                <a:effectLst/>
              </a:rPr>
              <a:t>:</a:t>
            </a:r>
            <a:endParaRPr lang="ru-RU" sz="1600" dirty="0">
              <a:solidFill>
                <a:srgbClr val="003399"/>
              </a:solidFill>
              <a:effectLst/>
            </a:endParaRPr>
          </a:p>
          <a:p>
            <a:pPr marL="285750" indent="-144463" algn="just">
              <a:buFont typeface="Arial" charset="0"/>
              <a:buChar char="•"/>
            </a:pPr>
            <a:r>
              <a:rPr lang="en-US" sz="1400" b="0" dirty="0" smtClean="0">
                <a:solidFill>
                  <a:srgbClr val="003399"/>
                </a:solidFill>
                <a:effectLst/>
              </a:rPr>
              <a:t>Maintenance </a:t>
            </a:r>
            <a:r>
              <a:rPr lang="en-US" sz="1400" b="0" dirty="0">
                <a:solidFill>
                  <a:srgbClr val="003399"/>
                </a:solidFill>
                <a:effectLst/>
              </a:rPr>
              <a:t>and development of the software package </a:t>
            </a:r>
            <a:r>
              <a:rPr lang="en-US" sz="1400" b="0" dirty="0" err="1">
                <a:solidFill>
                  <a:srgbClr val="003399"/>
                </a:solidFill>
                <a:effectLst/>
              </a:rPr>
              <a:t>Sonix</a:t>
            </a:r>
            <a:r>
              <a:rPr lang="en-US" sz="1400" b="0" dirty="0">
                <a:solidFill>
                  <a:srgbClr val="003399"/>
                </a:solidFill>
                <a:effectLst/>
              </a:rPr>
              <a:t>+ at the request of users. </a:t>
            </a:r>
            <a:endParaRPr lang="ru-RU" sz="1400" b="0" dirty="0">
              <a:solidFill>
                <a:srgbClr val="003399"/>
              </a:solidFill>
              <a:effectLst/>
            </a:endParaRPr>
          </a:p>
          <a:p>
            <a:pPr marL="285750" indent="-144463" algn="just">
              <a:buFont typeface="Arial" charset="0"/>
              <a:buChar char="•"/>
            </a:pPr>
            <a:r>
              <a:rPr lang="en-US" sz="1400" b="0" dirty="0" smtClean="0">
                <a:solidFill>
                  <a:srgbClr val="003399"/>
                </a:solidFill>
                <a:effectLst/>
              </a:rPr>
              <a:t>Development </a:t>
            </a:r>
            <a:r>
              <a:rPr lang="en-US" sz="1400" b="0" dirty="0">
                <a:solidFill>
                  <a:srgbClr val="003399"/>
                </a:solidFill>
                <a:effectLst/>
              </a:rPr>
              <a:t>of concept of central storage organization of measurement results on the IBR-2 reactor and its implementation, putting the storage into operation</a:t>
            </a:r>
            <a:r>
              <a:rPr lang="en-US" sz="1400" dirty="0">
                <a:solidFill>
                  <a:srgbClr val="003399"/>
                </a:solidFill>
                <a:effectLst/>
              </a:rPr>
              <a:t>. </a:t>
            </a:r>
          </a:p>
          <a:p>
            <a:pPr marL="285750" indent="-144463" algn="just">
              <a:buFont typeface="Arial" charset="0"/>
              <a:buChar char="•"/>
            </a:pPr>
            <a:endParaRPr lang="ru-RU" sz="1400" dirty="0">
              <a:solidFill>
                <a:srgbClr val="003399"/>
              </a:solidFill>
              <a:effectLst/>
            </a:endParaRPr>
          </a:p>
          <a:p>
            <a:pPr marL="285750" indent="-144463"/>
            <a:r>
              <a:rPr lang="en-US" sz="1600" dirty="0" smtClean="0">
                <a:solidFill>
                  <a:srgbClr val="003399"/>
                </a:solidFill>
                <a:effectLst/>
              </a:rPr>
              <a:t>Local </a:t>
            </a:r>
            <a:r>
              <a:rPr lang="en-US" sz="1600" dirty="0">
                <a:solidFill>
                  <a:srgbClr val="003399"/>
                </a:solidFill>
                <a:effectLst/>
              </a:rPr>
              <a:t>area </a:t>
            </a:r>
            <a:r>
              <a:rPr lang="en-US" sz="1600" dirty="0" smtClean="0">
                <a:solidFill>
                  <a:srgbClr val="003399"/>
                </a:solidFill>
                <a:effectLst/>
              </a:rPr>
              <a:t>network:</a:t>
            </a:r>
            <a:endParaRPr lang="en-US" sz="1600" dirty="0">
              <a:solidFill>
                <a:srgbClr val="003399"/>
              </a:solidFill>
              <a:effectLst/>
            </a:endParaRPr>
          </a:p>
          <a:p>
            <a:pPr marL="285750" indent="-144463" algn="just">
              <a:buFont typeface="Arial" charset="0"/>
              <a:buChar char="•"/>
            </a:pPr>
            <a:r>
              <a:rPr lang="en-US" sz="1400" b="0" dirty="0" smtClean="0">
                <a:solidFill>
                  <a:srgbClr val="003399"/>
                </a:solidFill>
                <a:effectLst/>
              </a:rPr>
              <a:t>Development </a:t>
            </a:r>
            <a:r>
              <a:rPr lang="en-US" sz="1400" b="0" dirty="0">
                <a:solidFill>
                  <a:srgbClr val="003399"/>
                </a:solidFill>
                <a:effectLst/>
              </a:rPr>
              <a:t>of the FLNP network infrastructure in accordance with the development strategy of the JINR computer network.   </a:t>
            </a:r>
            <a:endParaRPr lang="ru-RU" sz="1400" b="0" dirty="0">
              <a:solidFill>
                <a:srgbClr val="003399"/>
              </a:solidFill>
              <a:effectLst/>
            </a:endParaRPr>
          </a:p>
          <a:p>
            <a:pPr marL="285750" indent="-144463">
              <a:buFont typeface="Arial" charset="0"/>
              <a:buChar char="•"/>
            </a:pPr>
            <a:r>
              <a:rPr lang="en-US" sz="1400" b="0" dirty="0" smtClean="0">
                <a:solidFill>
                  <a:srgbClr val="003399"/>
                </a:solidFill>
                <a:effectLst/>
              </a:rPr>
              <a:t>Modernization </a:t>
            </a:r>
            <a:r>
              <a:rPr lang="en-US" sz="1400" b="0" dirty="0">
                <a:solidFill>
                  <a:srgbClr val="003399"/>
                </a:solidFill>
                <a:effectLst/>
              </a:rPr>
              <a:t>of power supply system </a:t>
            </a:r>
            <a:r>
              <a:rPr lang="en-US" sz="1400" b="0" dirty="0" smtClean="0">
                <a:solidFill>
                  <a:srgbClr val="003399"/>
                </a:solidFill>
                <a:effectLst/>
              </a:rPr>
              <a:t>of the </a:t>
            </a:r>
            <a:r>
              <a:rPr lang="en-US" sz="1400" b="0" dirty="0">
                <a:solidFill>
                  <a:srgbClr val="003399"/>
                </a:solidFill>
                <a:effectLst/>
              </a:rPr>
              <a:t>FLNP </a:t>
            </a:r>
            <a:r>
              <a:rPr lang="en-US" sz="1400" b="0" dirty="0" smtClean="0">
                <a:solidFill>
                  <a:srgbClr val="003399"/>
                </a:solidFill>
                <a:effectLst/>
              </a:rPr>
              <a:t>Central network complex.</a:t>
            </a:r>
            <a:endParaRPr lang="ru-RU" sz="1400" b="0" dirty="0">
              <a:solidFill>
                <a:srgbClr val="003399"/>
              </a:solidFill>
              <a:effectLst/>
            </a:endParaRPr>
          </a:p>
        </p:txBody>
      </p:sp>
      <p:sp>
        <p:nvSpPr>
          <p:cNvPr id="5" name="Номер слайда 4"/>
          <p:cNvSpPr>
            <a:spLocks noGrp="1"/>
          </p:cNvSpPr>
          <p:nvPr>
            <p:ph type="sldNum" sz="quarter" idx="12"/>
          </p:nvPr>
        </p:nvSpPr>
        <p:spPr>
          <a:xfrm>
            <a:off x="6804248" y="6381750"/>
            <a:ext cx="2133600" cy="476250"/>
          </a:xfrm>
        </p:spPr>
        <p:txBody>
          <a:bodyPr/>
          <a:lstStyle/>
          <a:p>
            <a:fld id="{759EB199-7EDD-1742-BDA7-1F940707C89D}" type="slidenum">
              <a:rPr lang="ru-RU" altLang="x-none" smtClean="0"/>
              <a:pPr/>
              <a:t>38</a:t>
            </a:fld>
            <a:endParaRPr lang="ru-RU" altLang="x-none" dirty="0"/>
          </a:p>
        </p:txBody>
      </p:sp>
    </p:spTree>
    <p:extLst>
      <p:ext uri="{BB962C8B-B14F-4D97-AF65-F5344CB8AC3E}">
        <p14:creationId xmlns:p14="http://schemas.microsoft.com/office/powerpoint/2010/main" val="9972331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6876256" y="6381750"/>
            <a:ext cx="2133600" cy="476250"/>
          </a:xfrm>
        </p:spPr>
        <p:txBody>
          <a:bodyPr/>
          <a:lstStyle/>
          <a:p>
            <a:fld id="{759EB199-7EDD-1742-BDA7-1F940707C89D}" type="slidenum">
              <a:rPr lang="ru-RU" altLang="x-none" smtClean="0"/>
              <a:pPr/>
              <a:t>39</a:t>
            </a:fld>
            <a:endParaRPr lang="ru-RU" altLang="x-none" dirty="0"/>
          </a:p>
        </p:txBody>
      </p:sp>
      <p:sp>
        <p:nvSpPr>
          <p:cNvPr id="4" name="TextBox 3"/>
          <p:cNvSpPr txBox="1"/>
          <p:nvPr/>
        </p:nvSpPr>
        <p:spPr>
          <a:xfrm>
            <a:off x="395925" y="142436"/>
            <a:ext cx="8290536" cy="1446550"/>
          </a:xfrm>
          <a:prstGeom prst="rect">
            <a:avLst/>
          </a:prstGeom>
          <a:noFill/>
        </p:spPr>
        <p:txBody>
          <a:bodyPr wrap="square" rtlCol="0">
            <a:spAutoFit/>
          </a:bodyPr>
          <a:lstStyle/>
          <a:p>
            <a:r>
              <a:rPr lang="en-US" dirty="0" smtClean="0">
                <a:solidFill>
                  <a:srgbClr val="003399"/>
                </a:solidFill>
                <a:effectLst/>
              </a:rPr>
              <a:t>Collaboration with scientific organizations from</a:t>
            </a:r>
            <a:r>
              <a:rPr lang="ru-RU" b="0" dirty="0" smtClean="0">
                <a:solidFill>
                  <a:srgbClr val="003399"/>
                </a:solidFill>
              </a:rPr>
              <a:t>: </a:t>
            </a:r>
          </a:p>
          <a:p>
            <a:endParaRPr lang="ru-RU" sz="1600" dirty="0">
              <a:solidFill>
                <a:srgbClr val="003399"/>
              </a:solidFill>
            </a:endParaRPr>
          </a:p>
          <a:p>
            <a:pPr algn="just"/>
            <a:r>
              <a:rPr lang="en-US" sz="1600" b="0" dirty="0" smtClean="0">
                <a:solidFill>
                  <a:srgbClr val="003399"/>
                </a:solidFill>
                <a:effectLst/>
              </a:rPr>
              <a:t>Bulgaria, Belarus, Russian Federation, Romania, Ukraine, </a:t>
            </a:r>
            <a:r>
              <a:rPr lang="en-US" sz="1600" b="0" dirty="0">
                <a:solidFill>
                  <a:srgbClr val="003399"/>
                </a:solidFill>
                <a:effectLst/>
              </a:rPr>
              <a:t>Czech </a:t>
            </a:r>
            <a:r>
              <a:rPr lang="en-US" sz="1600" b="0" dirty="0" smtClean="0">
                <a:solidFill>
                  <a:srgbClr val="003399"/>
                </a:solidFill>
                <a:effectLst/>
              </a:rPr>
              <a:t>Republic, </a:t>
            </a:r>
            <a:r>
              <a:rPr lang="en-US" sz="1600" b="0" dirty="0" err="1" smtClean="0">
                <a:solidFill>
                  <a:srgbClr val="003399"/>
                </a:solidFill>
                <a:effectLst/>
              </a:rPr>
              <a:t>Argenitina</a:t>
            </a:r>
            <a:r>
              <a:rPr lang="en-US" sz="1600" b="0" dirty="0" smtClean="0">
                <a:solidFill>
                  <a:srgbClr val="003399"/>
                </a:solidFill>
                <a:effectLst/>
              </a:rPr>
              <a:t>, </a:t>
            </a:r>
            <a:r>
              <a:rPr lang="en-US" sz="1600" b="0" dirty="0">
                <a:solidFill>
                  <a:srgbClr val="003399"/>
                </a:solidFill>
                <a:effectLst/>
              </a:rPr>
              <a:t>Great </a:t>
            </a:r>
            <a:r>
              <a:rPr lang="en-US" sz="1600" b="0" dirty="0" smtClean="0">
                <a:solidFill>
                  <a:srgbClr val="003399"/>
                </a:solidFill>
                <a:effectLst/>
              </a:rPr>
              <a:t>Britain, Hungary, Germany, </a:t>
            </a:r>
            <a:r>
              <a:rPr lang="en-US" sz="1600" b="0" dirty="0">
                <a:solidFill>
                  <a:srgbClr val="003399"/>
                </a:solidFill>
                <a:effectLst/>
              </a:rPr>
              <a:t>Republic of </a:t>
            </a:r>
            <a:r>
              <a:rPr lang="en-US" sz="1600" b="0" dirty="0" smtClean="0">
                <a:solidFill>
                  <a:srgbClr val="003399"/>
                </a:solidFill>
                <a:effectLst/>
              </a:rPr>
              <a:t>Korea, Sweden, Switzerland, </a:t>
            </a:r>
            <a:r>
              <a:rPr lang="en-US" sz="1600" b="0" dirty="0">
                <a:solidFill>
                  <a:srgbClr val="003399"/>
                </a:solidFill>
                <a:effectLst/>
              </a:rPr>
              <a:t>RSA</a:t>
            </a:r>
            <a:r>
              <a:rPr lang="ru-RU" sz="1600" b="0" dirty="0">
                <a:solidFill>
                  <a:srgbClr val="003399"/>
                </a:solidFill>
                <a:effectLst/>
              </a:rPr>
              <a:t>           </a:t>
            </a:r>
          </a:p>
          <a:p>
            <a:pPr algn="just"/>
            <a:r>
              <a:rPr lang="ru-RU" sz="1600" dirty="0" smtClean="0">
                <a:solidFill>
                  <a:srgbClr val="003399"/>
                </a:solidFill>
                <a:effectLst/>
              </a:rPr>
              <a:t> </a:t>
            </a:r>
            <a:endParaRPr lang="ru-RU" dirty="0">
              <a:solidFill>
                <a:srgbClr val="003399"/>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62690150"/>
              </p:ext>
            </p:extLst>
          </p:nvPr>
        </p:nvGraphicFramePr>
        <p:xfrm>
          <a:off x="652761" y="2307864"/>
          <a:ext cx="7776864" cy="3447833"/>
        </p:xfrm>
        <a:graphic>
          <a:graphicData uri="http://schemas.openxmlformats.org/drawingml/2006/table">
            <a:tbl>
              <a:tblPr firstRow="1" firstCol="1" bandRow="1">
                <a:tableStyleId>{5C22544A-7EE6-4342-B048-85BDC9FD1C3A}</a:tableStyleId>
              </a:tblPr>
              <a:tblGrid>
                <a:gridCol w="5302332"/>
                <a:gridCol w="825398"/>
                <a:gridCol w="824567"/>
                <a:gridCol w="824567"/>
              </a:tblGrid>
              <a:tr h="613488">
                <a:tc>
                  <a:txBody>
                    <a:bodyPr/>
                    <a:lstStyle/>
                    <a:p>
                      <a:pPr algn="just">
                        <a:lnSpc>
                          <a:spcPct val="115000"/>
                        </a:lnSpc>
                        <a:spcAft>
                          <a:spcPts val="800"/>
                        </a:spcAft>
                      </a:pPr>
                      <a:endParaRPr lang="en-US" sz="1600" b="0" u="none" kern="1200" dirty="0" smtClean="0">
                        <a:solidFill>
                          <a:srgbClr val="003399"/>
                        </a:solidFill>
                        <a:effectLst/>
                        <a:latin typeface="+mn-lt"/>
                        <a:ea typeface="+mn-ea"/>
                        <a:cs typeface="+mn-cs"/>
                      </a:endParaRPr>
                    </a:p>
                    <a:p>
                      <a:pPr algn="just">
                        <a:lnSpc>
                          <a:spcPct val="115000"/>
                        </a:lnSpc>
                        <a:spcAft>
                          <a:spcPts val="800"/>
                        </a:spcAft>
                      </a:pPr>
                      <a:r>
                        <a:rPr lang="en-US" sz="1600" b="0" u="none" kern="1200" dirty="0" smtClean="0">
                          <a:solidFill>
                            <a:srgbClr val="003399"/>
                          </a:solidFill>
                          <a:effectLst/>
                          <a:latin typeface="+mn-lt"/>
                          <a:ea typeface="+mn-ea"/>
                          <a:cs typeface="+mn-cs"/>
                        </a:rPr>
                        <a:t>Activities:</a:t>
                      </a:r>
                      <a:r>
                        <a:rPr lang="ru-RU" sz="1600" b="0" u="none" dirty="0" smtClean="0">
                          <a:solidFill>
                            <a:srgbClr val="003399"/>
                          </a:solidFill>
                          <a:effectLst/>
                        </a:rPr>
                        <a:t> </a:t>
                      </a:r>
                      <a:endParaRPr lang="ru-RU" sz="1600" b="0" u="none" dirty="0">
                        <a:solidFill>
                          <a:srgbClr val="003399"/>
                        </a:solidFill>
                        <a:effectLst/>
                        <a:latin typeface="Calibri" charset="0"/>
                        <a:ea typeface="Calibri" charset="0"/>
                        <a:cs typeface="Times New Roman" charset="0"/>
                      </a:endParaRPr>
                    </a:p>
                  </a:txBody>
                  <a:tcPr marL="68580" marR="68580" marT="0" marB="0"/>
                </a:tc>
                <a:tc gridSpan="3">
                  <a:txBody>
                    <a:bodyPr/>
                    <a:lstStyle/>
                    <a:p>
                      <a:pPr algn="ctr">
                        <a:lnSpc>
                          <a:spcPct val="115000"/>
                        </a:lnSpc>
                        <a:spcAft>
                          <a:spcPts val="800"/>
                        </a:spcAft>
                      </a:pPr>
                      <a:r>
                        <a:rPr lang="en-US" sz="1600" b="0" u="none" kern="1200" dirty="0" smtClean="0">
                          <a:solidFill>
                            <a:srgbClr val="003399"/>
                          </a:solidFill>
                          <a:effectLst/>
                          <a:latin typeface="+mn-lt"/>
                          <a:ea typeface="+mn-ea"/>
                          <a:cs typeface="+mn-cs"/>
                        </a:rPr>
                        <a:t>Cost of operations, </a:t>
                      </a:r>
                      <a:r>
                        <a:rPr lang="en-US" sz="1600" b="0" u="none" kern="1200" dirty="0" err="1" smtClean="0">
                          <a:solidFill>
                            <a:srgbClr val="003399"/>
                          </a:solidFill>
                          <a:effectLst/>
                          <a:latin typeface="+mn-lt"/>
                          <a:ea typeface="+mn-ea"/>
                          <a:cs typeface="+mn-cs"/>
                        </a:rPr>
                        <a:t>kUSD</a:t>
                      </a:r>
                      <a:r>
                        <a:rPr lang="ru-RU" sz="1600" b="0" u="none" dirty="0" smtClean="0">
                          <a:solidFill>
                            <a:srgbClr val="003399"/>
                          </a:solidFill>
                          <a:effectLst/>
                        </a:rPr>
                        <a:t> </a:t>
                      </a:r>
                      <a:endParaRPr lang="ru-RU" sz="1600" b="0" u="none" dirty="0">
                        <a:solidFill>
                          <a:srgbClr val="003399"/>
                        </a:solidFill>
                        <a:effectLst/>
                        <a:latin typeface="Calibri" charset="0"/>
                        <a:ea typeface="Calibri" charset="0"/>
                        <a:cs typeface="Times New Roman" charset="0"/>
                      </a:endParaRPr>
                    </a:p>
                  </a:txBody>
                  <a:tcPr marL="68580" marR="68580" marT="0" marB="0"/>
                </a:tc>
                <a:tc hMerge="1">
                  <a:txBody>
                    <a:bodyPr/>
                    <a:lstStyle/>
                    <a:p>
                      <a:endParaRPr lang="ru-RU"/>
                    </a:p>
                  </a:txBody>
                  <a:tcPr/>
                </a:tc>
                <a:tc hMerge="1">
                  <a:txBody>
                    <a:bodyPr/>
                    <a:lstStyle/>
                    <a:p>
                      <a:endParaRPr lang="ru-RU"/>
                    </a:p>
                  </a:txBody>
                  <a:tcPr/>
                </a:tc>
              </a:tr>
              <a:tr h="296553">
                <a:tc>
                  <a:txBody>
                    <a:bodyPr/>
                    <a:lstStyle/>
                    <a:p>
                      <a:pPr algn="just">
                        <a:lnSpc>
                          <a:spcPct val="115000"/>
                        </a:lnSpc>
                        <a:spcAft>
                          <a:spcPts val="800"/>
                        </a:spcAft>
                      </a:pPr>
                      <a:r>
                        <a:rPr lang="ru-RU" sz="1600">
                          <a:solidFill>
                            <a:srgbClr val="003399"/>
                          </a:solidFill>
                          <a:effectLst/>
                        </a:rPr>
                        <a:t> </a:t>
                      </a:r>
                      <a:endParaRPr lang="ru-RU" sz="1600">
                        <a:solidFill>
                          <a:srgbClr val="003399"/>
                        </a:solidFill>
                        <a:effectLst/>
                        <a:latin typeface="Calibri" charset="0"/>
                        <a:ea typeface="Calibri" charset="0"/>
                        <a:cs typeface="Times New Roman" charset="0"/>
                      </a:endParaRPr>
                    </a:p>
                  </a:txBody>
                  <a:tcPr marL="68580" marR="68580" marT="0" marB="0"/>
                </a:tc>
                <a:tc>
                  <a:txBody>
                    <a:bodyPr/>
                    <a:lstStyle/>
                    <a:p>
                      <a:pPr algn="ctr">
                        <a:lnSpc>
                          <a:spcPct val="115000"/>
                        </a:lnSpc>
                        <a:spcAft>
                          <a:spcPts val="800"/>
                        </a:spcAft>
                      </a:pPr>
                      <a:r>
                        <a:rPr lang="en-US" sz="1600">
                          <a:solidFill>
                            <a:srgbClr val="003399"/>
                          </a:solidFill>
                          <a:effectLst/>
                        </a:rPr>
                        <a:t>2018</a:t>
                      </a:r>
                      <a:endParaRPr lang="ru-RU" sz="1600">
                        <a:solidFill>
                          <a:srgbClr val="003399"/>
                        </a:solidFill>
                        <a:effectLst/>
                        <a:latin typeface="Calibri" charset="0"/>
                        <a:ea typeface="Calibri" charset="0"/>
                        <a:cs typeface="Times New Roman" charset="0"/>
                      </a:endParaRPr>
                    </a:p>
                  </a:txBody>
                  <a:tcPr marL="68580" marR="68580" marT="0" marB="0"/>
                </a:tc>
                <a:tc>
                  <a:txBody>
                    <a:bodyPr/>
                    <a:lstStyle/>
                    <a:p>
                      <a:pPr algn="ctr">
                        <a:lnSpc>
                          <a:spcPct val="115000"/>
                        </a:lnSpc>
                        <a:spcAft>
                          <a:spcPts val="800"/>
                        </a:spcAft>
                      </a:pPr>
                      <a:r>
                        <a:rPr lang="en-US" sz="1600">
                          <a:solidFill>
                            <a:srgbClr val="003399"/>
                          </a:solidFill>
                          <a:effectLst/>
                        </a:rPr>
                        <a:t>2019</a:t>
                      </a:r>
                      <a:endParaRPr lang="ru-RU" sz="1600">
                        <a:solidFill>
                          <a:srgbClr val="003399"/>
                        </a:solidFill>
                        <a:effectLst/>
                        <a:latin typeface="Calibri" charset="0"/>
                        <a:ea typeface="Calibri" charset="0"/>
                        <a:cs typeface="Times New Roman" charset="0"/>
                      </a:endParaRPr>
                    </a:p>
                  </a:txBody>
                  <a:tcPr marL="68580" marR="68580" marT="0" marB="0"/>
                </a:tc>
                <a:tc>
                  <a:txBody>
                    <a:bodyPr/>
                    <a:lstStyle/>
                    <a:p>
                      <a:pPr algn="ctr">
                        <a:lnSpc>
                          <a:spcPct val="115000"/>
                        </a:lnSpc>
                        <a:spcAft>
                          <a:spcPts val="800"/>
                        </a:spcAft>
                      </a:pPr>
                      <a:r>
                        <a:rPr lang="en-US" sz="1600">
                          <a:solidFill>
                            <a:srgbClr val="003399"/>
                          </a:solidFill>
                          <a:effectLst/>
                        </a:rPr>
                        <a:t>2020</a:t>
                      </a:r>
                      <a:endParaRPr lang="ru-RU" sz="1600">
                        <a:solidFill>
                          <a:srgbClr val="003399"/>
                        </a:solidFill>
                        <a:effectLst/>
                        <a:latin typeface="Calibri" charset="0"/>
                        <a:ea typeface="Calibri" charset="0"/>
                        <a:cs typeface="Times New Roman" charset="0"/>
                      </a:endParaRPr>
                    </a:p>
                  </a:txBody>
                  <a:tcPr marL="68580" marR="68580" marT="0" marB="0"/>
                </a:tc>
              </a:tr>
              <a:tr h="930423">
                <a:tc>
                  <a:txBody>
                    <a:bodyPr/>
                    <a:lstStyle/>
                    <a:p>
                      <a:pPr>
                        <a:lnSpc>
                          <a:spcPct val="115000"/>
                        </a:lnSpc>
                        <a:spcAft>
                          <a:spcPts val="800"/>
                        </a:spcAft>
                      </a:pPr>
                      <a:r>
                        <a:rPr lang="en-US" sz="1800" b="0" u="none" kern="1200" dirty="0" smtClean="0">
                          <a:solidFill>
                            <a:srgbClr val="003399"/>
                          </a:solidFill>
                          <a:effectLst/>
                          <a:latin typeface="+mn-lt"/>
                          <a:ea typeface="+mn-ea"/>
                          <a:cs typeface="+mn-cs"/>
                        </a:rPr>
                        <a:t>Development of the control system for neutron cold moderators and actuators</a:t>
                      </a:r>
                      <a:r>
                        <a:rPr lang="ru-RU" sz="1600" b="0" u="none" dirty="0" smtClean="0">
                          <a:solidFill>
                            <a:srgbClr val="003399"/>
                          </a:solidFill>
                          <a:effectLst/>
                        </a:rPr>
                        <a:t> </a:t>
                      </a:r>
                      <a:endParaRPr lang="ru-RU" sz="1600" b="0" u="none" dirty="0">
                        <a:solidFill>
                          <a:srgbClr val="003399"/>
                        </a:solidFill>
                        <a:effectLst/>
                        <a:latin typeface="Calibri" charset="0"/>
                        <a:ea typeface="Calibri" charset="0"/>
                        <a:cs typeface="Times New Roman" charset="0"/>
                      </a:endParaRPr>
                    </a:p>
                  </a:txBody>
                  <a:tcPr marL="68580" marR="68580" marT="0" marB="0"/>
                </a:tc>
                <a:tc>
                  <a:txBody>
                    <a:bodyPr/>
                    <a:lstStyle/>
                    <a:p>
                      <a:pPr algn="ctr">
                        <a:lnSpc>
                          <a:spcPct val="115000"/>
                        </a:lnSpc>
                        <a:spcAft>
                          <a:spcPts val="800"/>
                        </a:spcAft>
                      </a:pPr>
                      <a:r>
                        <a:rPr lang="ru-RU" sz="1600" dirty="0">
                          <a:solidFill>
                            <a:srgbClr val="003399"/>
                          </a:solidFill>
                          <a:effectLst/>
                        </a:rPr>
                        <a:t>250</a:t>
                      </a:r>
                      <a:endParaRPr lang="ru-RU" sz="1600" dirty="0">
                        <a:solidFill>
                          <a:srgbClr val="003399"/>
                        </a:solidFill>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800"/>
                        </a:spcAft>
                      </a:pPr>
                      <a:r>
                        <a:rPr lang="ru-RU" sz="1600" dirty="0" smtClean="0">
                          <a:solidFill>
                            <a:srgbClr val="003399"/>
                          </a:solidFill>
                          <a:effectLst/>
                        </a:rPr>
                        <a:t>25</a:t>
                      </a:r>
                      <a:r>
                        <a:rPr lang="en-US" sz="1600" dirty="0" smtClean="0">
                          <a:solidFill>
                            <a:srgbClr val="003399"/>
                          </a:solidFill>
                          <a:effectLst/>
                        </a:rPr>
                        <a:t>0</a:t>
                      </a:r>
                      <a:endParaRPr lang="ru-RU" sz="1600" dirty="0">
                        <a:solidFill>
                          <a:srgbClr val="003399"/>
                        </a:solidFill>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800"/>
                        </a:spcAft>
                      </a:pPr>
                      <a:r>
                        <a:rPr lang="ru-RU" sz="1600" dirty="0" smtClean="0">
                          <a:solidFill>
                            <a:srgbClr val="003399"/>
                          </a:solidFill>
                          <a:effectLst/>
                        </a:rPr>
                        <a:t>21</a:t>
                      </a:r>
                      <a:r>
                        <a:rPr lang="en-US" sz="1600" dirty="0" smtClean="0">
                          <a:solidFill>
                            <a:srgbClr val="003399"/>
                          </a:solidFill>
                          <a:effectLst/>
                        </a:rPr>
                        <a:t>0</a:t>
                      </a:r>
                      <a:endParaRPr lang="ru-RU" sz="1600" dirty="0">
                        <a:solidFill>
                          <a:srgbClr val="003399"/>
                        </a:solidFill>
                        <a:effectLst/>
                        <a:latin typeface="Calibri" charset="0"/>
                        <a:ea typeface="Calibri" charset="0"/>
                        <a:cs typeface="Times New Roman" charset="0"/>
                      </a:endParaRPr>
                    </a:p>
                  </a:txBody>
                  <a:tcPr marL="68580" marR="68580" marT="0" marB="0" anchor="ctr"/>
                </a:tc>
              </a:tr>
              <a:tr h="1247358">
                <a:tc>
                  <a:txBody>
                    <a:bodyPr/>
                    <a:lstStyle/>
                    <a:p>
                      <a:pPr>
                        <a:lnSpc>
                          <a:spcPct val="115000"/>
                        </a:lnSpc>
                        <a:spcAft>
                          <a:spcPts val="800"/>
                        </a:spcAft>
                      </a:pPr>
                      <a:r>
                        <a:rPr lang="en-US" sz="1800" b="0" u="none" kern="1200" dirty="0" smtClean="0">
                          <a:solidFill>
                            <a:srgbClr val="003399"/>
                          </a:solidFill>
                          <a:effectLst/>
                          <a:latin typeface="+mn-lt"/>
                          <a:ea typeface="+mn-ea"/>
                          <a:cs typeface="+mn-cs"/>
                        </a:rPr>
                        <a:t>Development of detectors, sample environment systems, cryogenic equipment, data acquisition and accumulation systems; development of the FLNP computing infrastructure</a:t>
                      </a:r>
                      <a:r>
                        <a:rPr lang="ru-RU" sz="1600" b="0" u="none" dirty="0" smtClean="0">
                          <a:solidFill>
                            <a:srgbClr val="003399"/>
                          </a:solidFill>
                          <a:effectLst/>
                        </a:rPr>
                        <a:t> </a:t>
                      </a:r>
                      <a:endParaRPr lang="ru-RU" sz="1600" b="0" u="none" dirty="0">
                        <a:solidFill>
                          <a:srgbClr val="003399"/>
                        </a:solidFill>
                        <a:effectLst/>
                        <a:latin typeface="Calibri" charset="0"/>
                        <a:ea typeface="Calibri" charset="0"/>
                        <a:cs typeface="Times New Roman" charset="0"/>
                      </a:endParaRPr>
                    </a:p>
                  </a:txBody>
                  <a:tcPr marL="68580" marR="68580" marT="0" marB="0"/>
                </a:tc>
                <a:tc>
                  <a:txBody>
                    <a:bodyPr/>
                    <a:lstStyle/>
                    <a:p>
                      <a:pPr algn="ctr">
                        <a:lnSpc>
                          <a:spcPct val="115000"/>
                        </a:lnSpc>
                        <a:spcAft>
                          <a:spcPts val="800"/>
                        </a:spcAft>
                      </a:pPr>
                      <a:r>
                        <a:rPr lang="en-US" sz="1600" dirty="0" smtClean="0">
                          <a:solidFill>
                            <a:srgbClr val="003399"/>
                          </a:solidFill>
                          <a:effectLst/>
                        </a:rPr>
                        <a:t>1120</a:t>
                      </a:r>
                      <a:endParaRPr lang="ru-RU" sz="1600" dirty="0">
                        <a:solidFill>
                          <a:srgbClr val="003399"/>
                        </a:solidFill>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800"/>
                        </a:spcAft>
                      </a:pPr>
                      <a:r>
                        <a:rPr lang="en-US" sz="1600" dirty="0" smtClean="0">
                          <a:solidFill>
                            <a:srgbClr val="003399"/>
                          </a:solidFill>
                          <a:effectLst/>
                        </a:rPr>
                        <a:t>1220</a:t>
                      </a:r>
                      <a:endParaRPr lang="ru-RU" sz="1600" dirty="0">
                        <a:solidFill>
                          <a:srgbClr val="003399"/>
                        </a:solidFill>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800"/>
                        </a:spcAft>
                      </a:pPr>
                      <a:r>
                        <a:rPr lang="ru-RU" sz="1600" dirty="0" smtClean="0">
                          <a:solidFill>
                            <a:srgbClr val="003399"/>
                          </a:solidFill>
                          <a:effectLst/>
                        </a:rPr>
                        <a:t>1</a:t>
                      </a:r>
                      <a:r>
                        <a:rPr lang="en-US" sz="1600" dirty="0" smtClean="0">
                          <a:solidFill>
                            <a:srgbClr val="003399"/>
                          </a:solidFill>
                          <a:effectLst/>
                        </a:rPr>
                        <a:t>370</a:t>
                      </a:r>
                      <a:endParaRPr lang="ru-RU" sz="1600" dirty="0">
                        <a:solidFill>
                          <a:srgbClr val="003399"/>
                        </a:solidFill>
                        <a:effectLst/>
                        <a:latin typeface="Calibri" charset="0"/>
                        <a:ea typeface="Calibri" charset="0"/>
                        <a:cs typeface="Times New Roman" charset="0"/>
                      </a:endParaRPr>
                    </a:p>
                  </a:txBody>
                  <a:tcPr marL="68580" marR="68580" marT="0" marB="0" anchor="ctr"/>
                </a:tc>
              </a:tr>
              <a:tr h="296553">
                <a:tc>
                  <a:txBody>
                    <a:bodyPr/>
                    <a:lstStyle/>
                    <a:p>
                      <a:pPr algn="r">
                        <a:lnSpc>
                          <a:spcPct val="115000"/>
                        </a:lnSpc>
                        <a:spcAft>
                          <a:spcPts val="800"/>
                        </a:spcAft>
                      </a:pPr>
                      <a:r>
                        <a:rPr lang="en-US" sz="1600" b="0" dirty="0" smtClean="0">
                          <a:solidFill>
                            <a:srgbClr val="003399"/>
                          </a:solidFill>
                          <a:effectLst/>
                        </a:rPr>
                        <a:t>Total:</a:t>
                      </a:r>
                      <a:endParaRPr lang="ru-RU" sz="1600" b="0" dirty="0">
                        <a:solidFill>
                          <a:srgbClr val="003399"/>
                        </a:solidFill>
                        <a:effectLst/>
                        <a:latin typeface="Calibri" charset="0"/>
                        <a:ea typeface="Calibri" charset="0"/>
                        <a:cs typeface="Times New Roman" charset="0"/>
                      </a:endParaRPr>
                    </a:p>
                  </a:txBody>
                  <a:tcPr marL="68580" marR="68580" marT="0" marB="0"/>
                </a:tc>
                <a:tc>
                  <a:txBody>
                    <a:bodyPr/>
                    <a:lstStyle/>
                    <a:p>
                      <a:pPr algn="ctr">
                        <a:lnSpc>
                          <a:spcPct val="115000"/>
                        </a:lnSpc>
                        <a:spcAft>
                          <a:spcPts val="800"/>
                        </a:spcAft>
                      </a:pPr>
                      <a:r>
                        <a:rPr lang="en-US" sz="1600" dirty="0" smtClean="0">
                          <a:solidFill>
                            <a:srgbClr val="003399"/>
                          </a:solidFill>
                          <a:effectLst/>
                        </a:rPr>
                        <a:t>1370</a:t>
                      </a:r>
                      <a:endParaRPr lang="ru-RU" sz="1600" dirty="0">
                        <a:solidFill>
                          <a:srgbClr val="003399"/>
                        </a:solidFill>
                        <a:effectLst/>
                        <a:latin typeface="Calibri" charset="0"/>
                        <a:ea typeface="Calibri" charset="0"/>
                        <a:cs typeface="Times New Roman" charset="0"/>
                      </a:endParaRPr>
                    </a:p>
                  </a:txBody>
                  <a:tcPr marL="68580" marR="68580" marT="0" marB="0"/>
                </a:tc>
                <a:tc>
                  <a:txBody>
                    <a:bodyPr/>
                    <a:lstStyle/>
                    <a:p>
                      <a:pPr algn="ctr">
                        <a:lnSpc>
                          <a:spcPct val="115000"/>
                        </a:lnSpc>
                        <a:spcAft>
                          <a:spcPts val="800"/>
                        </a:spcAft>
                      </a:pPr>
                      <a:r>
                        <a:rPr lang="en-US" sz="1600" dirty="0" smtClean="0">
                          <a:solidFill>
                            <a:srgbClr val="003399"/>
                          </a:solidFill>
                          <a:effectLst/>
                        </a:rPr>
                        <a:t>1470</a:t>
                      </a:r>
                      <a:endParaRPr lang="ru-RU" sz="1600" dirty="0">
                        <a:solidFill>
                          <a:srgbClr val="003399"/>
                        </a:solidFill>
                        <a:effectLst/>
                        <a:latin typeface="Calibri" charset="0"/>
                        <a:ea typeface="Calibri" charset="0"/>
                        <a:cs typeface="Times New Roman" charset="0"/>
                      </a:endParaRPr>
                    </a:p>
                  </a:txBody>
                  <a:tcPr marL="68580" marR="68580" marT="0" marB="0"/>
                </a:tc>
                <a:tc>
                  <a:txBody>
                    <a:bodyPr/>
                    <a:lstStyle/>
                    <a:p>
                      <a:pPr algn="ctr">
                        <a:lnSpc>
                          <a:spcPct val="115000"/>
                        </a:lnSpc>
                        <a:spcAft>
                          <a:spcPts val="800"/>
                        </a:spcAft>
                      </a:pPr>
                      <a:r>
                        <a:rPr lang="en-US" sz="1600" dirty="0" smtClean="0">
                          <a:solidFill>
                            <a:srgbClr val="003399"/>
                          </a:solidFill>
                          <a:effectLst/>
                        </a:rPr>
                        <a:t>1580</a:t>
                      </a:r>
                      <a:endParaRPr lang="ru-RU" sz="1600" dirty="0">
                        <a:solidFill>
                          <a:srgbClr val="003399"/>
                        </a:solidFill>
                        <a:effectLst/>
                        <a:latin typeface="Calibri" charset="0"/>
                        <a:ea typeface="Calibri" charset="0"/>
                        <a:cs typeface="Times New Roman" charset="0"/>
                      </a:endParaRPr>
                    </a:p>
                  </a:txBody>
                  <a:tcPr marL="68580" marR="68580" marT="0" marB="0"/>
                </a:tc>
              </a:tr>
            </a:tbl>
          </a:graphicData>
        </a:graphic>
      </p:graphicFrame>
      <p:sp>
        <p:nvSpPr>
          <p:cNvPr id="2" name="Прямоугольник 1"/>
          <p:cNvSpPr/>
          <p:nvPr/>
        </p:nvSpPr>
        <p:spPr>
          <a:xfrm>
            <a:off x="395925" y="1745683"/>
            <a:ext cx="8613931" cy="584775"/>
          </a:xfrm>
          <a:prstGeom prst="rect">
            <a:avLst/>
          </a:prstGeom>
        </p:spPr>
        <p:txBody>
          <a:bodyPr wrap="square">
            <a:spAutoFit/>
          </a:bodyPr>
          <a:lstStyle/>
          <a:p>
            <a:r>
              <a:rPr lang="en-US" sz="1600" b="0" dirty="0">
                <a:solidFill>
                  <a:srgbClr val="003399"/>
                </a:solidFill>
                <a:effectLst/>
              </a:rPr>
              <a:t>The full funding of the theme upon the economic budget items, corresponding to the scheduled figures of the 7-year plan for the development of JINR for </a:t>
            </a:r>
            <a:r>
              <a:rPr lang="en-US" sz="1600" b="0" dirty="0" smtClean="0">
                <a:solidFill>
                  <a:srgbClr val="003399"/>
                </a:solidFill>
                <a:effectLst/>
              </a:rPr>
              <a:t>2017-2023:</a:t>
            </a:r>
            <a:endParaRPr lang="ru-RU" sz="1600" b="0" dirty="0">
              <a:solidFill>
                <a:srgbClr val="003399"/>
              </a:solidFill>
            </a:endParaRPr>
          </a:p>
        </p:txBody>
      </p:sp>
      <p:sp>
        <p:nvSpPr>
          <p:cNvPr id="6" name="Прямоугольник 5"/>
          <p:cNvSpPr/>
          <p:nvPr/>
        </p:nvSpPr>
        <p:spPr>
          <a:xfrm>
            <a:off x="251520" y="6004884"/>
            <a:ext cx="8434941" cy="753732"/>
          </a:xfrm>
          <a:prstGeom prst="rect">
            <a:avLst/>
          </a:prstGeom>
          <a:solidFill>
            <a:schemeClr val="bg1"/>
          </a:solidFill>
        </p:spPr>
        <p:txBody>
          <a:bodyPr wrap="square">
            <a:spAutoFit/>
          </a:bodyPr>
          <a:lstStyle/>
          <a:p>
            <a:pPr algn="just">
              <a:lnSpc>
                <a:spcPct val="107000"/>
              </a:lnSpc>
              <a:spcAft>
                <a:spcPts val="0"/>
              </a:spcAft>
            </a:pPr>
            <a:r>
              <a:rPr lang="en-US" sz="1400" dirty="0">
                <a:solidFill>
                  <a:srgbClr val="003399"/>
                </a:solidFill>
                <a:effectLst/>
                <a:latin typeface="Times New Roman" charset="0"/>
                <a:ea typeface="Calibri" charset="0"/>
                <a:cs typeface="Times New Roman" charset="0"/>
              </a:rPr>
              <a:t>Other financial sources: </a:t>
            </a:r>
            <a:endParaRPr lang="ru-RU" sz="1400" dirty="0">
              <a:solidFill>
                <a:srgbClr val="003399"/>
              </a:solidFill>
              <a:effectLst/>
              <a:latin typeface="Calibri" charset="0"/>
              <a:ea typeface="Calibri" charset="0"/>
              <a:cs typeface="Times New Roman" charset="0"/>
            </a:endParaRPr>
          </a:p>
          <a:p>
            <a:r>
              <a:rPr lang="en-US" sz="1400" dirty="0">
                <a:solidFill>
                  <a:srgbClr val="003399"/>
                </a:solidFill>
                <a:effectLst/>
                <a:latin typeface="Times New Roman" charset="0"/>
                <a:ea typeface="Calibri" charset="0"/>
              </a:rPr>
              <a:t>Grants of the plenipotentiaries of JINR member-countries (Romania, Belarus, the Czech Republic), </a:t>
            </a:r>
            <a:r>
              <a:rPr lang="en-US" sz="1400" dirty="0" smtClean="0">
                <a:solidFill>
                  <a:srgbClr val="003399"/>
                </a:solidFill>
                <a:effectLst/>
                <a:latin typeface="Times New Roman" charset="0"/>
                <a:ea typeface="Calibri" charset="0"/>
              </a:rPr>
              <a:t>contracts </a:t>
            </a:r>
            <a:r>
              <a:rPr lang="en-US" sz="1400" dirty="0">
                <a:solidFill>
                  <a:srgbClr val="003399"/>
                </a:solidFill>
                <a:effectLst/>
                <a:latin typeface="Times New Roman" charset="0"/>
                <a:ea typeface="Calibri" charset="0"/>
              </a:rPr>
              <a:t>with </a:t>
            </a:r>
            <a:r>
              <a:rPr lang="en-US" sz="1400" dirty="0" smtClean="0">
                <a:solidFill>
                  <a:srgbClr val="003399"/>
                </a:solidFill>
                <a:effectLst/>
                <a:latin typeface="Times New Roman" charset="0"/>
                <a:ea typeface="Calibri" charset="0"/>
              </a:rPr>
              <a:t>IAEA etc. </a:t>
            </a:r>
            <a:endParaRPr lang="ru-RU" sz="1400" dirty="0">
              <a:solidFill>
                <a:srgbClr val="003399"/>
              </a:solidFill>
            </a:endParaRPr>
          </a:p>
        </p:txBody>
      </p:sp>
    </p:spTree>
    <p:extLst>
      <p:ext uri="{BB962C8B-B14F-4D97-AF65-F5344CB8AC3E}">
        <p14:creationId xmlns:p14="http://schemas.microsoft.com/office/powerpoint/2010/main" val="5077956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83709"/>
            <a:ext cx="9144000" cy="857250"/>
          </a:xfrm>
        </p:spPr>
        <p:txBody>
          <a:bodyPr>
            <a:noAutofit/>
          </a:bodyPr>
          <a:lstStyle/>
          <a:p>
            <a:r>
              <a:rPr lang="en-US" altLang="x-none" sz="2400" b="1" dirty="0">
                <a:solidFill>
                  <a:srgbClr val="003399"/>
                </a:solidFill>
              </a:rPr>
              <a:t>Complex of </a:t>
            </a:r>
            <a:r>
              <a:rPr lang="en-US" altLang="x-none" sz="2400" b="1" dirty="0" smtClean="0">
                <a:solidFill>
                  <a:srgbClr val="003399"/>
                </a:solidFill>
              </a:rPr>
              <a:t>moderators </a:t>
            </a:r>
            <a:r>
              <a:rPr lang="en-US" altLang="x-none" sz="2400" b="1" dirty="0">
                <a:solidFill>
                  <a:srgbClr val="003399"/>
                </a:solidFill>
              </a:rPr>
              <a:t>of the IBR-2 reactor</a:t>
            </a:r>
            <a:br>
              <a:rPr lang="en-US" altLang="x-none" sz="2400" b="1" dirty="0">
                <a:solidFill>
                  <a:srgbClr val="003399"/>
                </a:solidFill>
              </a:rPr>
            </a:br>
            <a:r>
              <a:rPr lang="en-US" altLang="x-none" sz="2400" b="1" dirty="0">
                <a:solidFill>
                  <a:srgbClr val="003399"/>
                </a:solidFill>
              </a:rPr>
              <a:t>(cold moderators and ambient temperature water moderators)</a:t>
            </a:r>
            <a:endParaRPr lang="ru-RU" sz="2400" b="1" dirty="0">
              <a:solidFill>
                <a:srgbClr val="003399"/>
              </a:solidFill>
            </a:endParaRPr>
          </a:p>
        </p:txBody>
      </p:sp>
      <p:pic>
        <p:nvPicPr>
          <p:cNvPr id="6" name="Объект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97950" y="1739077"/>
            <a:ext cx="4723692" cy="3528308"/>
          </a:xfrm>
        </p:spPr>
      </p:pic>
      <p:sp>
        <p:nvSpPr>
          <p:cNvPr id="20" name="Oval 8"/>
          <p:cNvSpPr>
            <a:spLocks noChangeArrowheads="1"/>
          </p:cNvSpPr>
          <p:nvPr/>
        </p:nvSpPr>
        <p:spPr bwMode="auto">
          <a:xfrm>
            <a:off x="4035298" y="1920897"/>
            <a:ext cx="270272" cy="270272"/>
          </a:xfrm>
          <a:prstGeom prst="ellipse">
            <a:avLst/>
          </a:prstGeom>
          <a:solidFill>
            <a:schemeClr val="bg1"/>
          </a:solidFill>
          <a:ln w="9525">
            <a:solidFill>
              <a:schemeClr val="hlink"/>
            </a:solidFill>
            <a:round/>
            <a:headEnd/>
            <a:tailEnd/>
          </a:ln>
          <a:effectLst>
            <a:glow rad="127000">
              <a:srgbClr val="0000CC"/>
            </a:glow>
            <a:softEdge rad="254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altLang="x-none" sz="675" dirty="0">
                <a:solidFill>
                  <a:srgbClr val="0000CC"/>
                </a:solidFill>
              </a:rPr>
              <a:t>Cold</a:t>
            </a:r>
            <a:endParaRPr lang="ru-RU" altLang="x-none" sz="675" dirty="0">
              <a:solidFill>
                <a:srgbClr val="0000CC"/>
              </a:solidFill>
            </a:endParaRPr>
          </a:p>
        </p:txBody>
      </p:sp>
      <p:grpSp>
        <p:nvGrpSpPr>
          <p:cNvPr id="4" name="Группа 3"/>
          <p:cNvGrpSpPr/>
          <p:nvPr/>
        </p:nvGrpSpPr>
        <p:grpSpPr>
          <a:xfrm>
            <a:off x="801805" y="2112712"/>
            <a:ext cx="3220724" cy="2866967"/>
            <a:chOff x="134008" y="1766940"/>
            <a:chExt cx="4294299" cy="3822622"/>
          </a:xfrm>
        </p:grpSpPr>
        <p:sp>
          <p:nvSpPr>
            <p:cNvPr id="8" name="Oval 8"/>
            <p:cNvSpPr>
              <a:spLocks noChangeArrowheads="1"/>
            </p:cNvSpPr>
            <p:nvPr/>
          </p:nvSpPr>
          <p:spPr bwMode="auto">
            <a:xfrm>
              <a:off x="4067944" y="5229200"/>
              <a:ext cx="360363" cy="360362"/>
            </a:xfrm>
            <a:prstGeom prst="ellipse">
              <a:avLst/>
            </a:prstGeom>
            <a:solidFill>
              <a:schemeClr val="bg1"/>
            </a:solidFill>
            <a:ln w="9525">
              <a:solidFill>
                <a:schemeClr val="hlink"/>
              </a:solidFill>
              <a:round/>
              <a:headEnd/>
              <a:tailEnd/>
            </a:ln>
            <a:effectLst>
              <a:glow rad="127000">
                <a:srgbClr val="FF3300"/>
              </a:glow>
              <a:softEdge rad="254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altLang="x-none" sz="675" dirty="0" err="1">
                  <a:solidFill>
                    <a:srgbClr val="FF3300"/>
                  </a:solidFill>
                </a:rPr>
                <a:t>Therm</a:t>
              </a:r>
              <a:endParaRPr lang="ru-RU" altLang="x-none" sz="675" dirty="0">
                <a:solidFill>
                  <a:srgbClr val="FF3300"/>
                </a:solidFill>
              </a:endParaRPr>
            </a:p>
          </p:txBody>
        </p:sp>
        <p:sp>
          <p:nvSpPr>
            <p:cNvPr id="16" name="Oval 8"/>
            <p:cNvSpPr>
              <a:spLocks noChangeArrowheads="1"/>
            </p:cNvSpPr>
            <p:nvPr/>
          </p:nvSpPr>
          <p:spPr bwMode="auto">
            <a:xfrm>
              <a:off x="134008" y="1766940"/>
              <a:ext cx="494719" cy="480748"/>
            </a:xfrm>
            <a:prstGeom prst="ellipse">
              <a:avLst/>
            </a:prstGeom>
            <a:solidFill>
              <a:schemeClr val="bg1"/>
            </a:solidFill>
            <a:ln w="76200">
              <a:gradFill flip="none" rotWithShape="1">
                <a:gsLst>
                  <a:gs pos="0">
                    <a:schemeClr val="accent1">
                      <a:lumMod val="5000"/>
                      <a:lumOff val="95000"/>
                    </a:schemeClr>
                  </a:gs>
                  <a:gs pos="0">
                    <a:schemeClr val="accent1">
                      <a:lumMod val="45000"/>
                      <a:lumOff val="55000"/>
                    </a:schemeClr>
                  </a:gs>
                  <a:gs pos="0">
                    <a:srgbClr val="003399"/>
                  </a:gs>
                  <a:gs pos="92000">
                    <a:srgbClr val="FF3300"/>
                  </a:gs>
                </a:gsLst>
                <a:path path="rect">
                  <a:fillToRect l="100000" t="100000"/>
                </a:path>
                <a:tileRect r="-100000" b="-100000"/>
              </a:gradFill>
              <a:round/>
              <a:headEnd/>
              <a:tailEnd/>
            </a:ln>
            <a:effectLst>
              <a:glow rad="76200">
                <a:srgbClr val="0000CC"/>
              </a:glow>
              <a:softEdge rad="25400"/>
            </a:effectLst>
            <a:scene3d>
              <a:camera prst="orthographicFront"/>
              <a:lightRig rig="threePt" dir="t"/>
            </a:scene3d>
            <a:sp3d>
              <a:contourClr>
                <a:srgbClr val="FF0000"/>
              </a:contourClr>
            </a:sp3d>
            <a:extLst/>
          </p:spPr>
          <p:txBody>
            <a:bodyPr wrap="none" anchor="t"/>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altLang="x-none" sz="675" dirty="0">
                  <a:solidFill>
                    <a:srgbClr val="0000CC"/>
                  </a:solidFill>
                </a:rPr>
                <a:t>Cold</a:t>
              </a:r>
              <a:r>
                <a:rPr lang="ru-RU" altLang="x-none" sz="675" dirty="0">
                  <a:solidFill>
                    <a:srgbClr val="0000CC"/>
                  </a:solidFill>
                </a:rPr>
                <a:t>+</a:t>
              </a:r>
            </a:p>
            <a:p>
              <a:pPr algn="ctr"/>
              <a:r>
                <a:rPr lang="en-US" altLang="x-none" sz="675" dirty="0" err="1">
                  <a:solidFill>
                    <a:srgbClr val="FF3300"/>
                  </a:solidFill>
                </a:rPr>
                <a:t>Therm</a:t>
              </a:r>
              <a:endParaRPr lang="ru-RU" altLang="x-none" sz="675" dirty="0">
                <a:solidFill>
                  <a:srgbClr val="FF3300"/>
                </a:solidFill>
              </a:endParaRPr>
            </a:p>
            <a:p>
              <a:pPr algn="ctr" eaLnBrk="1" hangingPunct="1"/>
              <a:endParaRPr lang="ru-RU" altLang="x-none" sz="675" dirty="0">
                <a:solidFill>
                  <a:srgbClr val="0000CC"/>
                </a:solidFill>
              </a:endParaRPr>
            </a:p>
          </p:txBody>
        </p:sp>
        <p:sp>
          <p:nvSpPr>
            <p:cNvPr id="18" name="Oval 8"/>
            <p:cNvSpPr>
              <a:spLocks noChangeArrowheads="1"/>
            </p:cNvSpPr>
            <p:nvPr/>
          </p:nvSpPr>
          <p:spPr bwMode="auto">
            <a:xfrm>
              <a:off x="813856" y="3587169"/>
              <a:ext cx="360363" cy="360362"/>
            </a:xfrm>
            <a:prstGeom prst="ellipse">
              <a:avLst/>
            </a:prstGeom>
            <a:solidFill>
              <a:schemeClr val="bg1"/>
            </a:solidFill>
            <a:ln w="9525">
              <a:solidFill>
                <a:schemeClr val="hlink"/>
              </a:solidFill>
              <a:round/>
              <a:headEnd/>
              <a:tailEnd/>
            </a:ln>
            <a:effectLst>
              <a:glow rad="127000">
                <a:srgbClr val="0000CC"/>
              </a:glow>
              <a:softEdge rad="254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altLang="x-none" sz="675" dirty="0">
                  <a:solidFill>
                    <a:srgbClr val="0000CC"/>
                  </a:solidFill>
                </a:rPr>
                <a:t>Cold</a:t>
              </a:r>
              <a:endParaRPr lang="ru-RU" altLang="x-none" sz="675" dirty="0">
                <a:solidFill>
                  <a:srgbClr val="0000CC"/>
                </a:solidFill>
              </a:endParaRPr>
            </a:p>
          </p:txBody>
        </p:sp>
        <p:sp>
          <p:nvSpPr>
            <p:cNvPr id="21" name="Oval 8"/>
            <p:cNvSpPr>
              <a:spLocks noChangeArrowheads="1"/>
            </p:cNvSpPr>
            <p:nvPr/>
          </p:nvSpPr>
          <p:spPr bwMode="auto">
            <a:xfrm>
              <a:off x="2402676" y="4868838"/>
              <a:ext cx="360363" cy="360362"/>
            </a:xfrm>
            <a:prstGeom prst="ellipse">
              <a:avLst/>
            </a:prstGeom>
            <a:solidFill>
              <a:schemeClr val="bg1"/>
            </a:solidFill>
            <a:ln w="9525">
              <a:solidFill>
                <a:schemeClr val="hlink"/>
              </a:solidFill>
              <a:round/>
              <a:headEnd/>
              <a:tailEnd/>
            </a:ln>
            <a:effectLst>
              <a:glow rad="127000">
                <a:srgbClr val="0000CC"/>
              </a:glow>
              <a:softEdge rad="254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altLang="x-none" sz="675" dirty="0">
                  <a:solidFill>
                    <a:srgbClr val="0000CC"/>
                  </a:solidFill>
                </a:rPr>
                <a:t>Cold</a:t>
              </a:r>
              <a:endParaRPr lang="ru-RU" altLang="x-none" sz="675" dirty="0">
                <a:solidFill>
                  <a:srgbClr val="0000CC"/>
                </a:solidFill>
              </a:endParaRPr>
            </a:p>
          </p:txBody>
        </p:sp>
      </p:grpSp>
      <p:grpSp>
        <p:nvGrpSpPr>
          <p:cNvPr id="5" name="Группа 4"/>
          <p:cNvGrpSpPr/>
          <p:nvPr/>
        </p:nvGrpSpPr>
        <p:grpSpPr>
          <a:xfrm>
            <a:off x="1428770" y="1765258"/>
            <a:ext cx="3670752" cy="3157706"/>
            <a:chOff x="969963" y="1303667"/>
            <a:chExt cx="4894336" cy="4210274"/>
          </a:xfrm>
        </p:grpSpPr>
        <p:sp>
          <p:nvSpPr>
            <p:cNvPr id="7" name="Oval 8"/>
            <p:cNvSpPr>
              <a:spLocks noChangeArrowheads="1"/>
            </p:cNvSpPr>
            <p:nvPr/>
          </p:nvSpPr>
          <p:spPr bwMode="auto">
            <a:xfrm>
              <a:off x="5503936" y="1780585"/>
              <a:ext cx="360363" cy="360362"/>
            </a:xfrm>
            <a:prstGeom prst="ellipse">
              <a:avLst/>
            </a:prstGeom>
            <a:solidFill>
              <a:schemeClr val="bg1"/>
            </a:solidFill>
            <a:ln w="9525">
              <a:solidFill>
                <a:schemeClr val="hlink"/>
              </a:solidFill>
              <a:round/>
              <a:headEnd/>
              <a:tailEnd/>
            </a:ln>
            <a:effectLst>
              <a:glow rad="127000">
                <a:srgbClr val="FF3300"/>
              </a:glow>
              <a:softEdge rad="254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altLang="x-none" sz="675" dirty="0" err="1">
                  <a:solidFill>
                    <a:srgbClr val="FF3300"/>
                  </a:solidFill>
                </a:rPr>
                <a:t>Therm</a:t>
              </a:r>
              <a:endParaRPr lang="ru-RU" altLang="x-none" sz="675" dirty="0">
                <a:solidFill>
                  <a:srgbClr val="FF3300"/>
                </a:solidFill>
              </a:endParaRPr>
            </a:p>
          </p:txBody>
        </p:sp>
        <p:sp>
          <p:nvSpPr>
            <p:cNvPr id="15" name="Oval 8"/>
            <p:cNvSpPr>
              <a:spLocks noChangeArrowheads="1"/>
            </p:cNvSpPr>
            <p:nvPr/>
          </p:nvSpPr>
          <p:spPr bwMode="auto">
            <a:xfrm>
              <a:off x="1494416" y="2007314"/>
              <a:ext cx="360363" cy="360362"/>
            </a:xfrm>
            <a:prstGeom prst="ellipse">
              <a:avLst/>
            </a:prstGeom>
            <a:solidFill>
              <a:schemeClr val="bg1"/>
            </a:solidFill>
            <a:ln w="9525">
              <a:solidFill>
                <a:schemeClr val="hlink"/>
              </a:solidFill>
              <a:round/>
              <a:headEnd/>
              <a:tailEnd/>
            </a:ln>
            <a:effectLst>
              <a:glow rad="127000">
                <a:srgbClr val="0000CC"/>
              </a:glow>
              <a:softEdge rad="254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altLang="x-none" sz="675" dirty="0">
                  <a:solidFill>
                    <a:srgbClr val="0000CC"/>
                  </a:solidFill>
                </a:rPr>
                <a:t>Cold</a:t>
              </a:r>
              <a:endParaRPr lang="ru-RU" altLang="x-none" sz="675" dirty="0">
                <a:solidFill>
                  <a:srgbClr val="0000CC"/>
                </a:solidFill>
              </a:endParaRPr>
            </a:p>
          </p:txBody>
        </p:sp>
        <p:sp>
          <p:nvSpPr>
            <p:cNvPr id="17" name="Oval 8"/>
            <p:cNvSpPr>
              <a:spLocks noChangeArrowheads="1"/>
            </p:cNvSpPr>
            <p:nvPr/>
          </p:nvSpPr>
          <p:spPr bwMode="auto">
            <a:xfrm>
              <a:off x="1979712" y="1540609"/>
              <a:ext cx="360363" cy="360362"/>
            </a:xfrm>
            <a:prstGeom prst="ellipse">
              <a:avLst/>
            </a:prstGeom>
            <a:solidFill>
              <a:schemeClr val="bg1"/>
            </a:solidFill>
            <a:ln w="9525">
              <a:solidFill>
                <a:schemeClr val="hlink"/>
              </a:solidFill>
              <a:round/>
              <a:headEnd/>
              <a:tailEnd/>
            </a:ln>
            <a:effectLst>
              <a:glow rad="127000">
                <a:srgbClr val="0000CC"/>
              </a:glow>
              <a:softEdge rad="254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altLang="x-none" sz="675" dirty="0">
                  <a:solidFill>
                    <a:srgbClr val="0000CC"/>
                  </a:solidFill>
                </a:rPr>
                <a:t>Cold</a:t>
              </a:r>
              <a:endParaRPr lang="ru-RU" altLang="x-none" sz="675" dirty="0">
                <a:solidFill>
                  <a:srgbClr val="0000CC"/>
                </a:solidFill>
              </a:endParaRPr>
            </a:p>
          </p:txBody>
        </p:sp>
        <p:sp>
          <p:nvSpPr>
            <p:cNvPr id="19" name="Oval 8"/>
            <p:cNvSpPr>
              <a:spLocks noChangeArrowheads="1"/>
            </p:cNvSpPr>
            <p:nvPr/>
          </p:nvSpPr>
          <p:spPr bwMode="auto">
            <a:xfrm>
              <a:off x="2730462" y="1303667"/>
              <a:ext cx="360363" cy="360362"/>
            </a:xfrm>
            <a:prstGeom prst="ellipse">
              <a:avLst/>
            </a:prstGeom>
            <a:solidFill>
              <a:schemeClr val="bg1"/>
            </a:solidFill>
            <a:ln w="9525">
              <a:solidFill>
                <a:schemeClr val="hlink"/>
              </a:solidFill>
              <a:round/>
              <a:headEnd/>
              <a:tailEnd/>
            </a:ln>
            <a:effectLst>
              <a:glow rad="127000">
                <a:srgbClr val="0000CC"/>
              </a:glow>
              <a:softEdge rad="254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altLang="x-none" sz="675" dirty="0">
                  <a:solidFill>
                    <a:srgbClr val="0000CC"/>
                  </a:solidFill>
                </a:rPr>
                <a:t>Cold</a:t>
              </a:r>
              <a:endParaRPr lang="ru-RU" altLang="x-none" sz="675" dirty="0">
                <a:solidFill>
                  <a:srgbClr val="0000CC"/>
                </a:solidFill>
              </a:endParaRPr>
            </a:p>
          </p:txBody>
        </p:sp>
        <p:sp>
          <p:nvSpPr>
            <p:cNvPr id="22" name="Oval 8"/>
            <p:cNvSpPr>
              <a:spLocks noChangeArrowheads="1"/>
            </p:cNvSpPr>
            <p:nvPr/>
          </p:nvSpPr>
          <p:spPr bwMode="auto">
            <a:xfrm>
              <a:off x="3090825" y="2521437"/>
              <a:ext cx="257039" cy="273428"/>
            </a:xfrm>
            <a:prstGeom prst="ellipse">
              <a:avLst/>
            </a:prstGeom>
            <a:solidFill>
              <a:schemeClr val="bg1"/>
            </a:solidFill>
            <a:ln w="9525">
              <a:solidFill>
                <a:schemeClr val="hlink"/>
              </a:solidFill>
              <a:round/>
              <a:headEnd/>
              <a:tailEnd/>
            </a:ln>
            <a:effectLst>
              <a:glow rad="127000">
                <a:srgbClr val="0000CC"/>
              </a:glow>
              <a:softEdge rad="127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altLang="x-none" sz="600" dirty="0">
                  <a:solidFill>
                    <a:srgbClr val="0000CC"/>
                  </a:solidFill>
                </a:rPr>
                <a:t>Cold</a:t>
              </a:r>
              <a:endParaRPr lang="ru-RU" altLang="x-none" sz="600" dirty="0">
                <a:solidFill>
                  <a:srgbClr val="0000CC"/>
                </a:solidFill>
              </a:endParaRPr>
            </a:p>
          </p:txBody>
        </p:sp>
        <p:sp>
          <p:nvSpPr>
            <p:cNvPr id="27" name="Oval 8"/>
            <p:cNvSpPr>
              <a:spLocks noChangeArrowheads="1"/>
            </p:cNvSpPr>
            <p:nvPr/>
          </p:nvSpPr>
          <p:spPr bwMode="auto">
            <a:xfrm>
              <a:off x="969963" y="5153579"/>
              <a:ext cx="360363" cy="360362"/>
            </a:xfrm>
            <a:prstGeom prst="ellipse">
              <a:avLst/>
            </a:prstGeom>
            <a:solidFill>
              <a:schemeClr val="bg1"/>
            </a:solidFill>
            <a:ln w="9525">
              <a:solidFill>
                <a:schemeClr val="hlink"/>
              </a:solidFill>
              <a:round/>
              <a:headEnd/>
              <a:tailEnd/>
            </a:ln>
            <a:effectLst>
              <a:glow rad="127000">
                <a:srgbClr val="0000CC"/>
              </a:glow>
              <a:softEdge rad="254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altLang="x-none" sz="675" dirty="0">
                  <a:solidFill>
                    <a:srgbClr val="0000CC"/>
                  </a:solidFill>
                </a:rPr>
                <a:t>Cold</a:t>
              </a:r>
              <a:endParaRPr lang="ru-RU" altLang="x-none" sz="675" dirty="0">
                <a:solidFill>
                  <a:srgbClr val="0000CC"/>
                </a:solidFill>
              </a:endParaRPr>
            </a:p>
          </p:txBody>
        </p:sp>
      </p:grpSp>
      <p:pic>
        <p:nvPicPr>
          <p:cNvPr id="30" name="Рисунок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6250" y="2028665"/>
            <a:ext cx="2327552" cy="2964041"/>
          </a:xfrm>
          <a:prstGeom prst="rect">
            <a:avLst/>
          </a:prstGeom>
        </p:spPr>
      </p:pic>
      <p:grpSp>
        <p:nvGrpSpPr>
          <p:cNvPr id="35" name="Группа 34"/>
          <p:cNvGrpSpPr>
            <a:grpSpLocks noChangeAspect="1"/>
          </p:cNvGrpSpPr>
          <p:nvPr/>
        </p:nvGrpSpPr>
        <p:grpSpPr>
          <a:xfrm rot="19427350">
            <a:off x="3220859" y="2664665"/>
            <a:ext cx="1205550" cy="972000"/>
            <a:chOff x="2268538" y="1268413"/>
            <a:chExt cx="5076825" cy="4093368"/>
          </a:xfrm>
        </p:grpSpPr>
        <p:grpSp>
          <p:nvGrpSpPr>
            <p:cNvPr id="36" name="Группа 35"/>
            <p:cNvGrpSpPr/>
            <p:nvPr/>
          </p:nvGrpSpPr>
          <p:grpSpPr>
            <a:xfrm>
              <a:off x="2268538" y="1268413"/>
              <a:ext cx="5076825" cy="4010025"/>
              <a:chOff x="2268538" y="1268413"/>
              <a:chExt cx="5076825" cy="4010025"/>
            </a:xfrm>
          </p:grpSpPr>
          <p:pic>
            <p:nvPicPr>
              <p:cNvPr id="38" name="Picture 3"/>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2268538" y="1268413"/>
                <a:ext cx="5076825" cy="4010025"/>
              </a:xfrm>
              <a:noFill/>
            </p:spPr>
          </p:pic>
          <p:pic>
            <p:nvPicPr>
              <p:cNvPr id="39" name="Рисунок 38"/>
              <p:cNvPicPr>
                <a:picLocks noChangeAspect="1"/>
              </p:cNvPicPr>
              <p:nvPr/>
            </p:nvPicPr>
            <p:blipFill>
              <a:blip r:embed="rId6"/>
              <a:stretch>
                <a:fillRect/>
              </a:stretch>
            </p:blipFill>
            <p:spPr>
              <a:xfrm>
                <a:off x="5510215" y="1750983"/>
                <a:ext cx="285922" cy="406311"/>
              </a:xfrm>
              <a:prstGeom prst="rect">
                <a:avLst/>
              </a:prstGeom>
            </p:spPr>
          </p:pic>
        </p:grpSp>
        <p:pic>
          <p:nvPicPr>
            <p:cNvPr id="37" name="Рисунок 36"/>
            <p:cNvPicPr>
              <a:picLocks noChangeAspect="1"/>
            </p:cNvPicPr>
            <p:nvPr/>
          </p:nvPicPr>
          <p:blipFill>
            <a:blip r:embed="rId7"/>
            <a:stretch>
              <a:fillRect/>
            </a:stretch>
          </p:blipFill>
          <p:spPr>
            <a:xfrm>
              <a:off x="4116476" y="5041282"/>
              <a:ext cx="1536700" cy="320499"/>
            </a:xfrm>
            <a:prstGeom prst="rect">
              <a:avLst/>
            </a:prstGeom>
          </p:spPr>
        </p:pic>
      </p:grpSp>
      <p:sp>
        <p:nvSpPr>
          <p:cNvPr id="3" name="Овал 2"/>
          <p:cNvSpPr/>
          <p:nvPr/>
        </p:nvSpPr>
        <p:spPr>
          <a:xfrm>
            <a:off x="3308475" y="3089229"/>
            <a:ext cx="304010" cy="494782"/>
          </a:xfrm>
          <a:prstGeom prst="ellipse">
            <a:avLst/>
          </a:prstGeom>
          <a:solidFill>
            <a:schemeClr val="accent1">
              <a:alpha val="17000"/>
            </a:schemeClr>
          </a:solidFill>
          <a:ln>
            <a:solidFill>
              <a:srgbClr val="C00000"/>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31" name="Овал 30"/>
          <p:cNvSpPr/>
          <p:nvPr/>
        </p:nvSpPr>
        <p:spPr>
          <a:xfrm rot="3810181">
            <a:off x="3463311" y="2582795"/>
            <a:ext cx="304010" cy="494782"/>
          </a:xfrm>
          <a:prstGeom prst="ellipse">
            <a:avLst/>
          </a:prstGeom>
          <a:solidFill>
            <a:schemeClr val="accent1">
              <a:alpha val="17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32" name="Овал 31"/>
          <p:cNvSpPr/>
          <p:nvPr/>
        </p:nvSpPr>
        <p:spPr>
          <a:xfrm rot="7009818">
            <a:off x="3971350" y="2588221"/>
            <a:ext cx="304010" cy="494782"/>
          </a:xfrm>
          <a:prstGeom prst="ellipse">
            <a:avLst/>
          </a:prstGeom>
          <a:solidFill>
            <a:schemeClr val="accent1">
              <a:alpha val="17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26" name="Дуга 25"/>
          <p:cNvSpPr/>
          <p:nvPr/>
        </p:nvSpPr>
        <p:spPr>
          <a:xfrm rot="15547509">
            <a:off x="965890" y="2244008"/>
            <a:ext cx="1016555" cy="936437"/>
          </a:xfrm>
          <a:prstGeom prst="arc">
            <a:avLst/>
          </a:prstGeom>
          <a:ln w="22225">
            <a:gradFill flip="none" rotWithShape="1">
              <a:gsLst>
                <a:gs pos="0">
                  <a:schemeClr val="accent1">
                    <a:lumMod val="5000"/>
                    <a:lumOff val="95000"/>
                  </a:schemeClr>
                </a:gs>
                <a:gs pos="78000">
                  <a:srgbClr val="003399"/>
                </a:gs>
                <a:gs pos="100000">
                  <a:schemeClr val="accent1">
                    <a:lumMod val="45000"/>
                    <a:lumOff val="55000"/>
                  </a:schemeClr>
                </a:gs>
                <a:gs pos="65000">
                  <a:srgbClr val="FF3300"/>
                </a:gs>
              </a:gsLst>
              <a:path path="rect">
                <a:fillToRect l="100000" t="100000"/>
              </a:path>
              <a:tileRect r="-100000" b="-100000"/>
            </a:gradFill>
            <a:headEnd type="arrow" w="med" len="me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800"/>
          </a:p>
        </p:txBody>
      </p:sp>
      <p:sp>
        <p:nvSpPr>
          <p:cNvPr id="13" name="Номер слайда 12"/>
          <p:cNvSpPr>
            <a:spLocks noGrp="1"/>
          </p:cNvSpPr>
          <p:nvPr>
            <p:ph type="sldNum" sz="quarter" idx="12"/>
          </p:nvPr>
        </p:nvSpPr>
        <p:spPr>
          <a:xfrm>
            <a:off x="6804248" y="6350765"/>
            <a:ext cx="2133600" cy="476250"/>
          </a:xfrm>
        </p:spPr>
        <p:txBody>
          <a:bodyPr/>
          <a:lstStyle/>
          <a:p>
            <a:fld id="{65909071-152F-4340-A002-8D12D91D9A74}" type="slidenum">
              <a:rPr lang="ru-RU" altLang="x-none" smtClean="0"/>
              <a:pPr/>
              <a:t>4</a:t>
            </a:fld>
            <a:endParaRPr lang="ru-RU" altLang="x-none" dirty="0"/>
          </a:p>
        </p:txBody>
      </p:sp>
    </p:spTree>
    <p:extLst>
      <p:ext uri="{BB962C8B-B14F-4D97-AF65-F5344CB8AC3E}">
        <p14:creationId xmlns:p14="http://schemas.microsoft.com/office/powerpoint/2010/main" val="45178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9" presetClass="exit" presetSubtype="0" fill="hold" grpId="1" nodeType="withEffect">
                                  <p:stCondLst>
                                    <p:cond delay="0"/>
                                  </p:stCondLst>
                                  <p:childTnLst>
                                    <p:animEffect transition="out" filter="dissolv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3" presetClass="exit" presetSubtype="10" fill="hold" grpId="1" nodeType="withEffect">
                                  <p:stCondLst>
                                    <p:cond delay="0"/>
                                  </p:stCondLst>
                                  <p:childTnLst>
                                    <p:animEffect transition="out" filter="blinds(horizontal)">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1" nodeType="clickEffect">
                                  <p:stCondLst>
                                    <p:cond delay="0"/>
                                  </p:stCondLst>
                                  <p:childTnLst>
                                    <p:animEffect transition="out" filter="dissolv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par>
                                <p:cTn id="40" presetID="9" presetClass="exit" presetSubtype="0" fill="hold" nodeType="withEffect">
                                  <p:stCondLst>
                                    <p:cond delay="0"/>
                                  </p:stCondLst>
                                  <p:childTnLst>
                                    <p:animEffect transition="out" filter="dissolv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grpId="1" nodeType="clickEffect">
                                  <p:stCondLst>
                                    <p:cond delay="0"/>
                                  </p:stCondLst>
                                  <p:childTnLst>
                                    <p:animEffect transition="out" filter="dissolve">
                                      <p:cBhvr>
                                        <p:cTn id="52" dur="500"/>
                                        <p:tgtEl>
                                          <p:spTgt spid="32"/>
                                        </p:tgtEl>
                                      </p:cBhvr>
                                    </p:animEffect>
                                    <p:set>
                                      <p:cBhvr>
                                        <p:cTn id="53" dur="1" fill="hold">
                                          <p:stCondLst>
                                            <p:cond delay="499"/>
                                          </p:stCondLst>
                                        </p:cTn>
                                        <p:tgtEl>
                                          <p:spTgt spid="32"/>
                                        </p:tgtEl>
                                        <p:attrNameLst>
                                          <p:attrName>style.visibility</p:attrName>
                                        </p:attrNameLst>
                                      </p:cBhvr>
                                      <p:to>
                                        <p:strVal val="hidden"/>
                                      </p:to>
                                    </p:set>
                                  </p:childTnLst>
                                </p:cTn>
                              </p:par>
                              <p:par>
                                <p:cTn id="54" presetID="9" presetClass="exit" presetSubtype="0" fill="hold" grpId="1" nodeType="withEffect">
                                  <p:stCondLst>
                                    <p:cond delay="0"/>
                                  </p:stCondLst>
                                  <p:childTnLst>
                                    <p:animEffect transition="out" filter="dissolve">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
                                        </p:tgtEl>
                                        <p:attrNameLst>
                                          <p:attrName>style.visibility</p:attrName>
                                        </p:attrNameLst>
                                      </p:cBhvr>
                                      <p:to>
                                        <p:strVal val="visible"/>
                                      </p:to>
                                    </p:set>
                                  </p:childTnLst>
                                </p:cTn>
                              </p:par>
                              <p:par>
                                <p:cTn id="65" presetID="1" presetClass="entr" presetSubtype="0" fill="hold" grpId="2"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2" animBg="1"/>
      <p:bldP spid="3" grpId="0" animBg="1"/>
      <p:bldP spid="3" grpId="1" animBg="1"/>
      <p:bldP spid="31" grpId="0" animBg="1"/>
      <p:bldP spid="31" grpId="1" animBg="1"/>
      <p:bldP spid="32" grpId="0" animBg="1"/>
      <p:bldP spid="32" grpId="1" animBg="1"/>
      <p:bldP spid="26" grpId="0" animBg="1"/>
      <p:bldP spid="26" grpId="1" animBg="1"/>
      <p:bldP spid="26" grpId="2"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379" y="1916832"/>
            <a:ext cx="8874588" cy="830997"/>
          </a:xfrm>
          <a:prstGeom prst="rect">
            <a:avLst/>
          </a:prstGeom>
          <a:noFill/>
        </p:spPr>
        <p:txBody>
          <a:bodyPr wrap="square" rtlCol="0">
            <a:spAutoFit/>
          </a:bodyPr>
          <a:lstStyle/>
          <a:p>
            <a:r>
              <a:rPr lang="en-US" dirty="0">
                <a:solidFill>
                  <a:srgbClr val="003399"/>
                </a:solidFill>
                <a:effectLst/>
              </a:rPr>
              <a:t>Development of a wide-aperture backscattering detector (BSD) </a:t>
            </a:r>
            <a:r>
              <a:rPr lang="en-US" dirty="0" smtClean="0">
                <a:solidFill>
                  <a:srgbClr val="003399"/>
                </a:solidFill>
                <a:effectLst/>
              </a:rPr>
              <a:t>for </a:t>
            </a:r>
            <a:r>
              <a:rPr lang="en-US" dirty="0">
                <a:solidFill>
                  <a:srgbClr val="003399"/>
                </a:solidFill>
                <a:effectLst/>
              </a:rPr>
              <a:t>the HRFD diffractometer</a:t>
            </a:r>
            <a:r>
              <a:rPr lang="ru-RU" dirty="0">
                <a:solidFill>
                  <a:srgbClr val="003399"/>
                </a:solidFill>
                <a:effectLst/>
              </a:rPr>
              <a:t> </a:t>
            </a:r>
            <a:endParaRPr lang="ru-RU" dirty="0">
              <a:solidFill>
                <a:srgbClr val="003399"/>
              </a:solidFill>
            </a:endParaRPr>
          </a:p>
        </p:txBody>
      </p:sp>
      <p:sp>
        <p:nvSpPr>
          <p:cNvPr id="3" name="TextBox 2"/>
          <p:cNvSpPr txBox="1"/>
          <p:nvPr/>
        </p:nvSpPr>
        <p:spPr>
          <a:xfrm>
            <a:off x="4499992" y="4293096"/>
            <a:ext cx="4143698" cy="369332"/>
          </a:xfrm>
          <a:prstGeom prst="rect">
            <a:avLst/>
          </a:prstGeom>
          <a:noFill/>
        </p:spPr>
        <p:txBody>
          <a:bodyPr wrap="none" rtlCol="0">
            <a:spAutoFit/>
          </a:bodyPr>
          <a:lstStyle/>
          <a:p>
            <a:r>
              <a:rPr lang="en-GB" sz="1800" b="0" dirty="0">
                <a:solidFill>
                  <a:srgbClr val="003399"/>
                </a:solidFill>
                <a:effectLst/>
              </a:rPr>
              <a:t>PROJECT </a:t>
            </a:r>
            <a:r>
              <a:rPr lang="en-GB" sz="1800" b="0" dirty="0" smtClean="0">
                <a:solidFill>
                  <a:srgbClr val="003399"/>
                </a:solidFill>
                <a:effectLst/>
              </a:rPr>
              <a:t>LEADER:       </a:t>
            </a:r>
            <a:r>
              <a:rPr lang="en-US" sz="1800" b="0" dirty="0" err="1">
                <a:solidFill>
                  <a:srgbClr val="003399"/>
                </a:solidFill>
                <a:effectLst/>
              </a:rPr>
              <a:t>Kruglov</a:t>
            </a:r>
            <a:r>
              <a:rPr lang="en-US" sz="1800" b="0" dirty="0">
                <a:solidFill>
                  <a:srgbClr val="003399"/>
                </a:solidFill>
                <a:effectLst/>
              </a:rPr>
              <a:t> V.V.</a:t>
            </a:r>
            <a:endParaRPr lang="ru-RU" sz="1800" b="0" dirty="0">
              <a:solidFill>
                <a:srgbClr val="003399"/>
              </a:solidFill>
              <a:effectLst/>
            </a:endParaRPr>
          </a:p>
        </p:txBody>
      </p:sp>
      <p:sp>
        <p:nvSpPr>
          <p:cNvPr id="5" name="Номер слайда 4"/>
          <p:cNvSpPr>
            <a:spLocks noGrp="1"/>
          </p:cNvSpPr>
          <p:nvPr>
            <p:ph type="sldNum" sz="quarter" idx="12"/>
          </p:nvPr>
        </p:nvSpPr>
        <p:spPr>
          <a:xfrm>
            <a:off x="6954005" y="6381750"/>
            <a:ext cx="2133600" cy="476250"/>
          </a:xfrm>
        </p:spPr>
        <p:txBody>
          <a:bodyPr/>
          <a:lstStyle/>
          <a:p>
            <a:fld id="{759EB199-7EDD-1742-BDA7-1F940707C89D}" type="slidenum">
              <a:rPr lang="ru-RU" altLang="x-none" smtClean="0"/>
              <a:pPr/>
              <a:t>40</a:t>
            </a:fld>
            <a:endParaRPr lang="ru-RU" altLang="x-none" dirty="0"/>
          </a:p>
        </p:txBody>
      </p:sp>
    </p:spTree>
    <p:extLst>
      <p:ext uri="{BB962C8B-B14F-4D97-AF65-F5344CB8AC3E}">
        <p14:creationId xmlns:p14="http://schemas.microsoft.com/office/powerpoint/2010/main" val="2414319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6804248" y="6387115"/>
            <a:ext cx="2133600" cy="476250"/>
          </a:xfrm>
        </p:spPr>
        <p:txBody>
          <a:bodyPr/>
          <a:lstStyle/>
          <a:p>
            <a:fld id="{759EB199-7EDD-1742-BDA7-1F940707C89D}" type="slidenum">
              <a:rPr lang="ru-RU" altLang="x-none" smtClean="0"/>
              <a:pPr/>
              <a:t>41</a:t>
            </a:fld>
            <a:endParaRPr lang="ru-RU" altLang="x-none" dirty="0"/>
          </a:p>
        </p:txBody>
      </p:sp>
      <p:pic>
        <p:nvPicPr>
          <p:cNvPr id="4" name="Объект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0839"/>
            <a:ext cx="7200800" cy="5378555"/>
          </a:xfrm>
          <a:prstGeom prst="rect">
            <a:avLst/>
          </a:prstGeom>
        </p:spPr>
      </p:pic>
      <p:sp>
        <p:nvSpPr>
          <p:cNvPr id="2" name="Прямоугольник 1"/>
          <p:cNvSpPr/>
          <p:nvPr/>
        </p:nvSpPr>
        <p:spPr>
          <a:xfrm>
            <a:off x="395536" y="5157192"/>
            <a:ext cx="8208912" cy="1569660"/>
          </a:xfrm>
          <a:prstGeom prst="rect">
            <a:avLst/>
          </a:prstGeom>
          <a:solidFill>
            <a:schemeClr val="bg1"/>
          </a:solidFill>
        </p:spPr>
        <p:txBody>
          <a:bodyPr wrap="square">
            <a:spAutoFit/>
          </a:bodyPr>
          <a:lstStyle/>
          <a:p>
            <a:r>
              <a:rPr lang="en-GB" sz="1600" b="0" dirty="0" smtClean="0">
                <a:solidFill>
                  <a:srgbClr val="003399"/>
                </a:solidFill>
                <a:effectLst/>
                <a:ea typeface="Times New Roman" charset="0"/>
              </a:rPr>
              <a:t>The </a:t>
            </a:r>
            <a:r>
              <a:rPr lang="en-GB" sz="1600" b="0" dirty="0">
                <a:solidFill>
                  <a:srgbClr val="003399"/>
                </a:solidFill>
                <a:effectLst/>
                <a:ea typeface="Times New Roman" charset="0"/>
              </a:rPr>
              <a:t>HRFD diffractometer at the IBR-2 reactor is one of three or four neutron diffraction instruments in the world where it is possible to perform experiments that require the resolution </a:t>
            </a:r>
            <a:r>
              <a:rPr lang="en-GB" sz="1600" b="0" dirty="0">
                <a:solidFill>
                  <a:srgbClr val="003399"/>
                </a:solidFill>
                <a:effectLst/>
                <a:ea typeface="Times New Roman" charset="0"/>
                <a:cs typeface="Arial" charset="0"/>
                <a:sym typeface="Symbol" charset="2"/>
              </a:rPr>
              <a:t></a:t>
            </a:r>
            <a:r>
              <a:rPr lang="en-GB" sz="1600" b="0" i="1" dirty="0">
                <a:solidFill>
                  <a:srgbClr val="003399"/>
                </a:solidFill>
                <a:effectLst/>
                <a:ea typeface="Times New Roman" charset="0"/>
              </a:rPr>
              <a:t>d</a:t>
            </a:r>
            <a:r>
              <a:rPr lang="en-GB" sz="1600" b="0" dirty="0">
                <a:solidFill>
                  <a:srgbClr val="003399"/>
                </a:solidFill>
                <a:effectLst/>
                <a:ea typeface="Times New Roman" charset="0"/>
              </a:rPr>
              <a:t>/</a:t>
            </a:r>
            <a:r>
              <a:rPr lang="en-GB" sz="1600" b="0" i="1" dirty="0">
                <a:solidFill>
                  <a:srgbClr val="003399"/>
                </a:solidFill>
                <a:effectLst/>
                <a:ea typeface="Times New Roman" charset="0"/>
              </a:rPr>
              <a:t>d </a:t>
            </a:r>
            <a:r>
              <a:rPr lang="en-GB" sz="1600" b="0" dirty="0">
                <a:solidFill>
                  <a:srgbClr val="003399"/>
                </a:solidFill>
                <a:effectLst/>
                <a:ea typeface="Times New Roman" charset="0"/>
                <a:cs typeface="Arial" charset="0"/>
                <a:sym typeface="Symbol" charset="2"/>
              </a:rPr>
              <a:t></a:t>
            </a:r>
            <a:r>
              <a:rPr lang="en-GB" sz="1600" b="0" dirty="0">
                <a:solidFill>
                  <a:srgbClr val="003399"/>
                </a:solidFill>
                <a:effectLst/>
                <a:ea typeface="Times New Roman" charset="0"/>
              </a:rPr>
              <a:t> 0.001 or higher. HRFD is mainly intended </a:t>
            </a:r>
            <a:r>
              <a:rPr lang="en-GB" sz="1600" b="0" dirty="0" smtClean="0">
                <a:solidFill>
                  <a:srgbClr val="003399"/>
                </a:solidFill>
                <a:effectLst/>
                <a:ea typeface="Times New Roman" charset="0"/>
              </a:rPr>
              <a:t>for: </a:t>
            </a:r>
          </a:p>
          <a:p>
            <a:r>
              <a:rPr lang="en-GB" sz="1600" b="0" dirty="0" smtClean="0">
                <a:solidFill>
                  <a:srgbClr val="003399"/>
                </a:solidFill>
                <a:effectLst/>
                <a:ea typeface="Times New Roman" charset="0"/>
              </a:rPr>
              <a:t>- </a:t>
            </a:r>
            <a:r>
              <a:rPr lang="en-US" sz="1600" b="0" dirty="0" smtClean="0">
                <a:solidFill>
                  <a:srgbClr val="003399"/>
                </a:solidFill>
                <a:effectLst/>
              </a:rPr>
              <a:t>Precision </a:t>
            </a:r>
            <a:r>
              <a:rPr lang="en-US" sz="1600" b="0" dirty="0">
                <a:solidFill>
                  <a:srgbClr val="003399"/>
                </a:solidFill>
                <a:effectLst/>
              </a:rPr>
              <a:t>analysis of </a:t>
            </a:r>
            <a:r>
              <a:rPr lang="en-US" sz="1600" b="0" dirty="0" err="1">
                <a:solidFill>
                  <a:srgbClr val="003399"/>
                </a:solidFill>
                <a:effectLst/>
              </a:rPr>
              <a:t>polycrystal</a:t>
            </a:r>
            <a:r>
              <a:rPr lang="en-US" sz="1600" b="0" dirty="0">
                <a:solidFill>
                  <a:srgbClr val="003399"/>
                </a:solidFill>
                <a:effectLst/>
              </a:rPr>
              <a:t> structure;</a:t>
            </a:r>
            <a:r>
              <a:rPr lang="en-US" sz="1600" b="0" dirty="0">
                <a:solidFill>
                  <a:srgbClr val="003399"/>
                </a:solidFill>
              </a:rPr>
              <a:t/>
            </a:r>
            <a:br>
              <a:rPr lang="en-US" sz="1600" b="0" dirty="0">
                <a:solidFill>
                  <a:srgbClr val="003399"/>
                </a:solidFill>
              </a:rPr>
            </a:br>
            <a:r>
              <a:rPr lang="en-US" sz="1600" b="0" dirty="0" smtClean="0">
                <a:solidFill>
                  <a:srgbClr val="003399"/>
                </a:solidFill>
                <a:effectLst/>
              </a:rPr>
              <a:t>- </a:t>
            </a:r>
            <a:r>
              <a:rPr lang="en-US" sz="1600" b="0" dirty="0" err="1" smtClean="0">
                <a:solidFill>
                  <a:srgbClr val="003399"/>
                </a:solidFill>
                <a:effectLst/>
              </a:rPr>
              <a:t>Monocrystal</a:t>
            </a:r>
            <a:r>
              <a:rPr lang="en-US" sz="1600" b="0" dirty="0" smtClean="0">
                <a:solidFill>
                  <a:srgbClr val="003399"/>
                </a:solidFill>
                <a:effectLst/>
              </a:rPr>
              <a:t> </a:t>
            </a:r>
            <a:r>
              <a:rPr lang="en-US" sz="1600" b="0" dirty="0">
                <a:solidFill>
                  <a:srgbClr val="003399"/>
                </a:solidFill>
                <a:effectLst/>
              </a:rPr>
              <a:t>diffraction peaks shape analysis with </a:t>
            </a:r>
            <a:r>
              <a:rPr lang="en-US" sz="1600" b="0" dirty="0" err="1">
                <a:solidFill>
                  <a:srgbClr val="003399"/>
                </a:solidFill>
                <a:effectLst/>
              </a:rPr>
              <a:t>Δd</a:t>
            </a:r>
            <a:r>
              <a:rPr lang="en-US" sz="1600" b="0" dirty="0">
                <a:solidFill>
                  <a:srgbClr val="003399"/>
                </a:solidFill>
                <a:effectLst/>
              </a:rPr>
              <a:t>/d ≈ 0.001;</a:t>
            </a:r>
            <a:r>
              <a:rPr lang="en-US" sz="1600" b="0" dirty="0">
                <a:solidFill>
                  <a:srgbClr val="003399"/>
                </a:solidFill>
              </a:rPr>
              <a:t/>
            </a:r>
            <a:br>
              <a:rPr lang="en-US" sz="1600" b="0" dirty="0">
                <a:solidFill>
                  <a:srgbClr val="003399"/>
                </a:solidFill>
              </a:rPr>
            </a:br>
            <a:r>
              <a:rPr lang="en-US" sz="1600" b="0" dirty="0">
                <a:solidFill>
                  <a:srgbClr val="003399"/>
                </a:solidFill>
                <a:effectLst/>
              </a:rPr>
              <a:t>-</a:t>
            </a:r>
            <a:r>
              <a:rPr lang="en-US" sz="1600" b="0" dirty="0" smtClean="0">
                <a:solidFill>
                  <a:srgbClr val="003399"/>
                </a:solidFill>
                <a:effectLst/>
              </a:rPr>
              <a:t> </a:t>
            </a:r>
            <a:r>
              <a:rPr lang="en-US" sz="1600" b="0" dirty="0">
                <a:solidFill>
                  <a:srgbClr val="003399"/>
                </a:solidFill>
                <a:effectLst/>
              </a:rPr>
              <a:t>Internal stress analysis in bulk items and materials.</a:t>
            </a:r>
            <a:endParaRPr lang="ru-RU" sz="1600" b="0" dirty="0">
              <a:solidFill>
                <a:srgbClr val="003399"/>
              </a:solidFill>
            </a:endParaRPr>
          </a:p>
        </p:txBody>
      </p:sp>
    </p:spTree>
    <p:extLst>
      <p:ext uri="{BB962C8B-B14F-4D97-AF65-F5344CB8AC3E}">
        <p14:creationId xmlns:p14="http://schemas.microsoft.com/office/powerpoint/2010/main" val="7229410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6876256" y="6381750"/>
            <a:ext cx="2133600" cy="476250"/>
          </a:xfrm>
        </p:spPr>
        <p:txBody>
          <a:bodyPr/>
          <a:lstStyle/>
          <a:p>
            <a:fld id="{759EB199-7EDD-1742-BDA7-1F940707C89D}" type="slidenum">
              <a:rPr lang="ru-RU" altLang="x-none" smtClean="0"/>
              <a:pPr/>
              <a:t>42</a:t>
            </a:fld>
            <a:endParaRPr lang="ru-RU" altLang="x-none" dirty="0"/>
          </a:p>
        </p:txBody>
      </p:sp>
      <p:pic>
        <p:nvPicPr>
          <p:cNvPr id="4" name="Picture 134"/>
          <p:cNvPicPr/>
          <p:nvPr/>
        </p:nvPicPr>
        <p:blipFill rotWithShape="1">
          <a:blip r:embed="rId2">
            <a:extLst>
              <a:ext uri="{28A0092B-C50C-407E-A947-70E740481C1C}">
                <a14:useLocalDpi xmlns:a14="http://schemas.microsoft.com/office/drawing/2010/main" val="0"/>
              </a:ext>
            </a:extLst>
          </a:blip>
          <a:srcRect l="1176" t="16667" r="3966" b="20588"/>
          <a:stretch/>
        </p:blipFill>
        <p:spPr bwMode="auto">
          <a:xfrm>
            <a:off x="1115615" y="514648"/>
            <a:ext cx="7143910" cy="3888432"/>
          </a:xfrm>
          <a:prstGeom prst="rect">
            <a:avLst/>
          </a:prstGeom>
          <a:noFill/>
          <a:ln>
            <a:noFill/>
          </a:ln>
          <a:extLst>
            <a:ext uri="{53640926-AAD7-44D8-BBD7-CCE9431645EC}">
              <a14:shadowObscured xmlns:a14="http://schemas.microsoft.com/office/drawing/2010/main"/>
            </a:ext>
          </a:extLst>
        </p:spPr>
      </p:pic>
      <p:sp>
        <p:nvSpPr>
          <p:cNvPr id="5" name="Прямоугольник 4"/>
          <p:cNvSpPr/>
          <p:nvPr/>
        </p:nvSpPr>
        <p:spPr>
          <a:xfrm>
            <a:off x="2977840" y="159023"/>
            <a:ext cx="3231975" cy="461665"/>
          </a:xfrm>
          <a:prstGeom prst="rect">
            <a:avLst/>
          </a:prstGeom>
        </p:spPr>
        <p:txBody>
          <a:bodyPr wrap="none">
            <a:spAutoFit/>
          </a:bodyPr>
          <a:lstStyle/>
          <a:p>
            <a:r>
              <a:rPr lang="en-US" dirty="0" smtClean="0">
                <a:solidFill>
                  <a:srgbClr val="003399"/>
                </a:solidFill>
                <a:effectLst/>
              </a:rPr>
              <a:t>Diffractometer </a:t>
            </a:r>
            <a:r>
              <a:rPr lang="en-GB" dirty="0">
                <a:solidFill>
                  <a:srgbClr val="003399"/>
                </a:solidFill>
                <a:effectLst/>
                <a:ea typeface="Times New Roman" charset="0"/>
              </a:rPr>
              <a:t>HRFD</a:t>
            </a:r>
            <a:endParaRPr lang="ru-RU" dirty="0">
              <a:solidFill>
                <a:srgbClr val="003399"/>
              </a:solidFill>
            </a:endParaRPr>
          </a:p>
        </p:txBody>
      </p:sp>
      <p:sp>
        <p:nvSpPr>
          <p:cNvPr id="6" name="Прямоугольник 5"/>
          <p:cNvSpPr/>
          <p:nvPr/>
        </p:nvSpPr>
        <p:spPr>
          <a:xfrm>
            <a:off x="642514" y="4426766"/>
            <a:ext cx="8033941" cy="2215991"/>
          </a:xfrm>
          <a:prstGeom prst="rect">
            <a:avLst/>
          </a:prstGeom>
          <a:solidFill>
            <a:schemeClr val="bg1"/>
          </a:solidFill>
        </p:spPr>
        <p:txBody>
          <a:bodyPr wrap="square">
            <a:spAutoFit/>
          </a:bodyPr>
          <a:lstStyle/>
          <a:p>
            <a:pPr algn="just">
              <a:spcAft>
                <a:spcPts val="300"/>
              </a:spcAft>
            </a:pPr>
            <a:r>
              <a:rPr lang="en-GB" sz="1600" dirty="0" smtClean="0">
                <a:solidFill>
                  <a:srgbClr val="003399"/>
                </a:solidFill>
                <a:effectLst/>
              </a:rPr>
              <a:t>Disadvantages of current back scattering detector:</a:t>
            </a:r>
            <a:endParaRPr lang="en-GB" sz="1600" dirty="0" smtClean="0">
              <a:solidFill>
                <a:srgbClr val="003399"/>
              </a:solidFill>
              <a:effectLst/>
              <a:latin typeface="+mj-lt"/>
            </a:endParaRPr>
          </a:p>
          <a:p>
            <a:pPr marL="285750" indent="-285750" algn="just">
              <a:spcAft>
                <a:spcPts val="300"/>
              </a:spcAft>
              <a:buFont typeface="Arial" charset="0"/>
              <a:buChar char="•"/>
            </a:pPr>
            <a:r>
              <a:rPr lang="en-GB" sz="1600" dirty="0" smtClean="0">
                <a:solidFill>
                  <a:srgbClr val="003399"/>
                </a:solidFill>
                <a:effectLst/>
                <a:latin typeface="+mj-lt"/>
              </a:rPr>
              <a:t>current solid </a:t>
            </a:r>
            <a:r>
              <a:rPr lang="en-GB" sz="1600" dirty="0">
                <a:solidFill>
                  <a:srgbClr val="003399"/>
                </a:solidFill>
                <a:effectLst/>
                <a:latin typeface="+mj-lt"/>
              </a:rPr>
              <a:t>angle </a:t>
            </a:r>
            <a:r>
              <a:rPr lang="en-GB" sz="1600" dirty="0" smtClean="0">
                <a:solidFill>
                  <a:srgbClr val="003399"/>
                </a:solidFill>
                <a:effectLst/>
                <a:latin typeface="+mj-lt"/>
              </a:rPr>
              <a:t>of detector </a:t>
            </a:r>
            <a:r>
              <a:rPr lang="en-US" sz="1600" dirty="0" smtClean="0">
                <a:solidFill>
                  <a:srgbClr val="003399"/>
                </a:solidFill>
                <a:effectLst/>
                <a:latin typeface="+mj-lt"/>
              </a:rPr>
              <a:t>~</a:t>
            </a:r>
            <a:r>
              <a:rPr lang="en-US" sz="1600" dirty="0">
                <a:solidFill>
                  <a:srgbClr val="003399"/>
                </a:solidFill>
                <a:effectLst/>
                <a:latin typeface="+mj-lt"/>
              </a:rPr>
              <a:t>0.16 </a:t>
            </a:r>
            <a:r>
              <a:rPr lang="en-US" sz="1600" dirty="0" err="1" smtClean="0">
                <a:solidFill>
                  <a:srgbClr val="003399"/>
                </a:solidFill>
                <a:effectLst/>
                <a:latin typeface="+mj-lt"/>
              </a:rPr>
              <a:t>sr</a:t>
            </a:r>
            <a:r>
              <a:rPr lang="en-US" sz="1600" dirty="0" smtClean="0">
                <a:solidFill>
                  <a:srgbClr val="003399"/>
                </a:solidFill>
                <a:effectLst/>
                <a:latin typeface="+mj-lt"/>
              </a:rPr>
              <a:t>;</a:t>
            </a:r>
            <a:r>
              <a:rPr lang="ru-RU" sz="1600" dirty="0" smtClean="0">
                <a:solidFill>
                  <a:srgbClr val="003399"/>
                </a:solidFill>
                <a:effectLst/>
                <a:latin typeface="+mj-lt"/>
              </a:rPr>
              <a:t> </a:t>
            </a:r>
            <a:endParaRPr lang="en-US" sz="1600" dirty="0" smtClean="0">
              <a:solidFill>
                <a:srgbClr val="003399"/>
              </a:solidFill>
              <a:effectLst/>
              <a:latin typeface="+mj-lt"/>
            </a:endParaRPr>
          </a:p>
          <a:p>
            <a:pPr marL="285750" indent="-285750" algn="just">
              <a:spcAft>
                <a:spcPts val="300"/>
              </a:spcAft>
              <a:buFont typeface="Arial" charset="0"/>
              <a:buChar char="•"/>
            </a:pPr>
            <a:r>
              <a:rPr lang="en-GB" sz="1600" dirty="0" smtClean="0">
                <a:solidFill>
                  <a:srgbClr val="003399"/>
                </a:solidFill>
                <a:effectLst/>
                <a:latin typeface="+mj-lt"/>
              </a:rPr>
              <a:t>a high </a:t>
            </a:r>
            <a:r>
              <a:rPr lang="en-GB" sz="1600" dirty="0">
                <a:solidFill>
                  <a:srgbClr val="003399"/>
                </a:solidFill>
                <a:effectLst/>
                <a:latin typeface="+mj-lt"/>
              </a:rPr>
              <a:t>sensitivity to </a:t>
            </a:r>
            <a:r>
              <a:rPr lang="en-GB" sz="1600" dirty="0">
                <a:solidFill>
                  <a:srgbClr val="003399"/>
                </a:solidFill>
                <a:effectLst/>
                <a:latin typeface="+mj-lt"/>
                <a:sym typeface="Symbol" charset="2"/>
              </a:rPr>
              <a:t></a:t>
            </a:r>
            <a:r>
              <a:rPr lang="en-GB" sz="1600" dirty="0">
                <a:solidFill>
                  <a:srgbClr val="003399"/>
                </a:solidFill>
                <a:effectLst/>
                <a:latin typeface="+mj-lt"/>
              </a:rPr>
              <a:t>-</a:t>
            </a:r>
            <a:r>
              <a:rPr lang="en-GB" sz="1600" dirty="0" smtClean="0">
                <a:solidFill>
                  <a:srgbClr val="003399"/>
                </a:solidFill>
                <a:effectLst/>
                <a:latin typeface="+mj-lt"/>
              </a:rPr>
              <a:t>background </a:t>
            </a:r>
            <a:r>
              <a:rPr lang="ru-RU" sz="1600" b="0" dirty="0" smtClean="0">
                <a:solidFill>
                  <a:srgbClr val="003399"/>
                </a:solidFill>
                <a:effectLst/>
                <a:latin typeface="+mj-lt"/>
                <a:ea typeface="Times New Roman" charset="0"/>
              </a:rPr>
              <a:t>(</a:t>
            </a:r>
            <a:r>
              <a:rPr lang="en-US" sz="1600" b="0" baseline="30000" dirty="0" smtClean="0">
                <a:solidFill>
                  <a:srgbClr val="003399"/>
                </a:solidFill>
                <a:effectLst/>
                <a:latin typeface="+mj-lt"/>
                <a:ea typeface="Times New Roman" charset="0"/>
              </a:rPr>
              <a:t>6</a:t>
            </a:r>
            <a:r>
              <a:rPr lang="en-US" sz="1600" b="0" dirty="0" smtClean="0">
                <a:solidFill>
                  <a:srgbClr val="003399"/>
                </a:solidFill>
                <a:effectLst/>
                <a:latin typeface="+mj-lt"/>
                <a:ea typeface="Times New Roman" charset="0"/>
              </a:rPr>
              <a:t>Li glasses).</a:t>
            </a:r>
          </a:p>
          <a:p>
            <a:pPr marL="285750" indent="-285750" algn="just">
              <a:spcAft>
                <a:spcPts val="300"/>
              </a:spcAft>
              <a:buFont typeface="Arial" charset="0"/>
              <a:buChar char="•"/>
            </a:pPr>
            <a:endParaRPr lang="en-US" sz="1600" b="0" dirty="0">
              <a:solidFill>
                <a:srgbClr val="003399"/>
              </a:solidFill>
              <a:effectLst/>
              <a:latin typeface="+mj-lt"/>
              <a:ea typeface="Times New Roman" charset="0"/>
            </a:endParaRPr>
          </a:p>
          <a:p>
            <a:pPr algn="just">
              <a:spcAft>
                <a:spcPts val="300"/>
              </a:spcAft>
            </a:pPr>
            <a:r>
              <a:rPr lang="en-US" sz="1600" b="0" dirty="0" smtClean="0">
                <a:solidFill>
                  <a:srgbClr val="003399"/>
                </a:solidFill>
                <a:effectLst/>
                <a:latin typeface="+mj-lt"/>
              </a:rPr>
              <a:t>As a result </a:t>
            </a:r>
            <a:r>
              <a:rPr lang="en-US" sz="1600" b="0" dirty="0">
                <a:solidFill>
                  <a:srgbClr val="003399"/>
                </a:solidFill>
                <a:effectLst/>
                <a:latin typeface="+mj-lt"/>
              </a:rPr>
              <a:t>t</a:t>
            </a:r>
            <a:r>
              <a:rPr lang="en-US" sz="1600" b="0" dirty="0" smtClean="0">
                <a:solidFill>
                  <a:srgbClr val="003399"/>
                </a:solidFill>
                <a:effectLst/>
                <a:latin typeface="+mj-lt"/>
              </a:rPr>
              <a:t>he </a:t>
            </a:r>
            <a:r>
              <a:rPr lang="en-US" sz="1600" b="0" dirty="0">
                <a:solidFill>
                  <a:srgbClr val="003399"/>
                </a:solidFill>
                <a:effectLst/>
                <a:latin typeface="+mj-lt"/>
              </a:rPr>
              <a:t>diffraction spectrum obtained with the TOF diffractometer POWGEN3 (SNS/ORNL, </a:t>
            </a:r>
            <a:r>
              <a:rPr lang="en-US" sz="1600" b="0" dirty="0">
                <a:solidFill>
                  <a:srgbClr val="003399"/>
                </a:solidFill>
                <a:effectLst/>
                <a:latin typeface="+mj-lt"/>
                <a:sym typeface="Symbol" charset="2"/>
              </a:rPr>
              <a:t></a:t>
            </a:r>
            <a:r>
              <a:rPr lang="en-US" sz="1600" b="0" i="1" dirty="0">
                <a:solidFill>
                  <a:srgbClr val="003399"/>
                </a:solidFill>
                <a:effectLst/>
                <a:latin typeface="+mj-lt"/>
              </a:rPr>
              <a:t>d</a:t>
            </a:r>
            <a:r>
              <a:rPr lang="en-US" sz="1600" b="0" dirty="0">
                <a:solidFill>
                  <a:srgbClr val="003399"/>
                </a:solidFill>
                <a:effectLst/>
                <a:latin typeface="+mj-lt"/>
              </a:rPr>
              <a:t>/</a:t>
            </a:r>
            <a:r>
              <a:rPr lang="en-US" sz="1600" b="0" i="1" dirty="0">
                <a:solidFill>
                  <a:srgbClr val="003399"/>
                </a:solidFill>
                <a:effectLst/>
                <a:latin typeface="+mj-lt"/>
              </a:rPr>
              <a:t>d </a:t>
            </a:r>
            <a:r>
              <a:rPr lang="en-US" sz="1600" b="0" dirty="0">
                <a:solidFill>
                  <a:srgbClr val="003399"/>
                </a:solidFill>
                <a:effectLst/>
                <a:latin typeface="+mj-lt"/>
                <a:sym typeface="Symbol" charset="2"/>
              </a:rPr>
              <a:t></a:t>
            </a:r>
            <a:r>
              <a:rPr lang="en-US" sz="1600" b="0" dirty="0">
                <a:solidFill>
                  <a:srgbClr val="003399"/>
                </a:solidFill>
                <a:effectLst/>
                <a:latin typeface="+mj-lt"/>
              </a:rPr>
              <a:t> 0.001) due to a large-area </a:t>
            </a:r>
            <a:r>
              <a:rPr lang="en-US" sz="1600" b="0" dirty="0" err="1">
                <a:solidFill>
                  <a:srgbClr val="003399"/>
                </a:solidFill>
                <a:effectLst/>
                <a:latin typeface="+mj-lt"/>
              </a:rPr>
              <a:t>ZnS</a:t>
            </a:r>
            <a:r>
              <a:rPr lang="en-US" sz="1600" b="0" dirty="0">
                <a:solidFill>
                  <a:srgbClr val="003399"/>
                </a:solidFill>
                <a:effectLst/>
                <a:latin typeface="+mj-lt"/>
              </a:rPr>
              <a:t>(Ag)-based detector (solid angle 1.5 </a:t>
            </a:r>
            <a:r>
              <a:rPr lang="en-US" sz="1600" b="0" dirty="0" err="1">
                <a:solidFill>
                  <a:srgbClr val="003399"/>
                </a:solidFill>
                <a:effectLst/>
                <a:latin typeface="+mj-lt"/>
              </a:rPr>
              <a:t>sr</a:t>
            </a:r>
            <a:r>
              <a:rPr lang="en-US" sz="1600" b="0" dirty="0">
                <a:solidFill>
                  <a:srgbClr val="003399"/>
                </a:solidFill>
                <a:effectLst/>
                <a:latin typeface="+mj-lt"/>
              </a:rPr>
              <a:t>) will have a low background and ~10 times better statistics than the spectrum from the same sample measured using </a:t>
            </a:r>
            <a:r>
              <a:rPr lang="en-US" sz="1600" b="0" dirty="0" smtClean="0">
                <a:solidFill>
                  <a:srgbClr val="003399"/>
                </a:solidFill>
                <a:effectLst/>
                <a:latin typeface="+mj-lt"/>
              </a:rPr>
              <a:t>HRFD.</a:t>
            </a:r>
            <a:endParaRPr lang="ru-RU" sz="1600" b="0" dirty="0">
              <a:solidFill>
                <a:srgbClr val="003399"/>
              </a:solidFill>
              <a:effectLst/>
              <a:latin typeface="+mj-lt"/>
              <a:ea typeface="Times New Roman" charset="0"/>
            </a:endParaRPr>
          </a:p>
        </p:txBody>
      </p:sp>
      <p:sp>
        <p:nvSpPr>
          <p:cNvPr id="2" name="Прямоугольник 1"/>
          <p:cNvSpPr/>
          <p:nvPr/>
        </p:nvSpPr>
        <p:spPr>
          <a:xfrm>
            <a:off x="2892233" y="3767844"/>
            <a:ext cx="3958871" cy="338554"/>
          </a:xfrm>
          <a:prstGeom prst="rect">
            <a:avLst/>
          </a:prstGeom>
        </p:spPr>
        <p:txBody>
          <a:bodyPr wrap="square">
            <a:spAutoFit/>
          </a:bodyPr>
          <a:lstStyle/>
          <a:p>
            <a:r>
              <a:rPr lang="en-US" sz="1600" dirty="0">
                <a:solidFill>
                  <a:srgbClr val="003399"/>
                </a:solidFill>
                <a:effectLst/>
                <a:ea typeface="Times New Roman" charset="0"/>
              </a:rPr>
              <a:t>Layout of HRFD at the IBR-2 reactor</a:t>
            </a:r>
            <a:r>
              <a:rPr lang="ru-RU" sz="1600" dirty="0">
                <a:solidFill>
                  <a:srgbClr val="003399"/>
                </a:solidFill>
                <a:effectLst/>
              </a:rPr>
              <a:t> </a:t>
            </a:r>
            <a:endParaRPr lang="ru-RU" sz="1600" dirty="0">
              <a:solidFill>
                <a:srgbClr val="003399"/>
              </a:solidFill>
            </a:endParaRPr>
          </a:p>
        </p:txBody>
      </p:sp>
    </p:spTree>
    <p:extLst>
      <p:ext uri="{BB962C8B-B14F-4D97-AF65-F5344CB8AC3E}">
        <p14:creationId xmlns:p14="http://schemas.microsoft.com/office/powerpoint/2010/main" val="14633496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6876256" y="6381750"/>
            <a:ext cx="2133600" cy="476250"/>
          </a:xfrm>
        </p:spPr>
        <p:txBody>
          <a:bodyPr/>
          <a:lstStyle/>
          <a:p>
            <a:fld id="{759EB199-7EDD-1742-BDA7-1F940707C89D}" type="slidenum">
              <a:rPr lang="ru-RU" altLang="x-none" smtClean="0"/>
              <a:pPr/>
              <a:t>43</a:t>
            </a:fld>
            <a:endParaRPr lang="ru-RU" altLang="x-none" dirty="0"/>
          </a:p>
        </p:txBody>
      </p:sp>
      <p:pic>
        <p:nvPicPr>
          <p:cNvPr id="4" name="Рисунок 3"/>
          <p:cNvPicPr/>
          <p:nvPr/>
        </p:nvPicPr>
        <p:blipFill rotWithShape="1">
          <a:blip r:embed="rId2" cstate="print">
            <a:extLst>
              <a:ext uri="{28A0092B-C50C-407E-A947-70E740481C1C}">
                <a14:useLocalDpi xmlns:a14="http://schemas.microsoft.com/office/drawing/2010/main" val="0"/>
              </a:ext>
            </a:extLst>
          </a:blip>
          <a:srcRect l="8093" t="6131" r="17275" b="12068"/>
          <a:stretch/>
        </p:blipFill>
        <p:spPr bwMode="auto">
          <a:xfrm>
            <a:off x="683568" y="33759"/>
            <a:ext cx="8059806" cy="4297971"/>
          </a:xfrm>
          <a:prstGeom prst="rect">
            <a:avLst/>
          </a:prstGeom>
          <a:ln>
            <a:noFill/>
          </a:ln>
          <a:extLst>
            <a:ext uri="{53640926-AAD7-44D8-BBD7-CCE9431645EC}">
              <a14:shadowObscured xmlns:a14="http://schemas.microsoft.com/office/drawing/2010/main"/>
            </a:ext>
          </a:extLst>
        </p:spPr>
      </p:pic>
      <p:sp>
        <p:nvSpPr>
          <p:cNvPr id="8" name="Прямоугольник 7"/>
          <p:cNvSpPr/>
          <p:nvPr/>
        </p:nvSpPr>
        <p:spPr>
          <a:xfrm>
            <a:off x="406311" y="4157662"/>
            <a:ext cx="8614320" cy="2462213"/>
          </a:xfrm>
          <a:prstGeom prst="rect">
            <a:avLst/>
          </a:prstGeom>
          <a:solidFill>
            <a:schemeClr val="bg1"/>
          </a:solidFill>
        </p:spPr>
        <p:txBody>
          <a:bodyPr wrap="square">
            <a:spAutoFit/>
          </a:bodyPr>
          <a:lstStyle/>
          <a:p>
            <a:pPr algn="just"/>
            <a:r>
              <a:rPr lang="en-US" sz="1400" b="0" dirty="0">
                <a:solidFill>
                  <a:srgbClr val="003399"/>
                </a:solidFill>
                <a:effectLst/>
                <a:latin typeface="+mj-lt"/>
              </a:rPr>
              <a:t>The new detector covers the scattering angle interval 2ϴ=(133-175)</a:t>
            </a:r>
            <a:r>
              <a:rPr lang="en-US" sz="1400" b="0" dirty="0">
                <a:solidFill>
                  <a:srgbClr val="003399"/>
                </a:solidFill>
                <a:effectLst/>
                <a:latin typeface="+mj-lt"/>
                <a:sym typeface="Symbol" charset="2"/>
              </a:rPr>
              <a:t></a:t>
            </a:r>
            <a:r>
              <a:rPr lang="en-US" sz="1400" b="0" dirty="0">
                <a:solidFill>
                  <a:srgbClr val="003399"/>
                </a:solidFill>
                <a:effectLst/>
                <a:latin typeface="+mj-lt"/>
              </a:rPr>
              <a:t> with the corresponding total solid angle of approximately </a:t>
            </a:r>
            <a:r>
              <a:rPr lang="ru-RU" sz="1400" dirty="0">
                <a:solidFill>
                  <a:srgbClr val="003399"/>
                </a:solidFill>
                <a:effectLst/>
                <a:latin typeface="+mj-lt"/>
                <a:sym typeface="Symbol" charset="2"/>
              </a:rPr>
              <a:t></a:t>
            </a:r>
            <a:r>
              <a:rPr lang="de-DE" sz="1400" baseline="-25000" dirty="0">
                <a:solidFill>
                  <a:srgbClr val="003399"/>
                </a:solidFill>
                <a:effectLst/>
                <a:latin typeface="+mj-lt"/>
              </a:rPr>
              <a:t>Q</a:t>
            </a:r>
            <a:r>
              <a:rPr lang="en-US" sz="1400" dirty="0">
                <a:solidFill>
                  <a:srgbClr val="003399"/>
                </a:solidFill>
                <a:effectLst/>
                <a:latin typeface="+mj-lt"/>
              </a:rPr>
              <a:t>≈2.0 sr</a:t>
            </a:r>
            <a:r>
              <a:rPr lang="en-US" sz="1400" b="0" dirty="0">
                <a:solidFill>
                  <a:srgbClr val="003399"/>
                </a:solidFill>
                <a:effectLst/>
                <a:latin typeface="+mj-lt"/>
              </a:rPr>
              <a:t>. The technological and technical solutions used at the present time in the Laboratory make it possible to almost completely eliminate event losses due to the detector design for this solid angle. Thus, as compared to the existing detector at HRFD, t</a:t>
            </a:r>
            <a:r>
              <a:rPr lang="en-US" sz="1400" b="0" dirty="0" smtClean="0">
                <a:solidFill>
                  <a:srgbClr val="003399"/>
                </a:solidFill>
                <a:effectLst/>
                <a:latin typeface="+mj-lt"/>
              </a:rPr>
              <a:t>he </a:t>
            </a:r>
            <a:r>
              <a:rPr lang="en-US" sz="1400" b="0" dirty="0">
                <a:solidFill>
                  <a:srgbClr val="003399"/>
                </a:solidFill>
                <a:effectLst/>
                <a:latin typeface="+mj-lt"/>
              </a:rPr>
              <a:t>solid angle will increase by a factor of </a:t>
            </a:r>
            <a:r>
              <a:rPr lang="en-US" sz="1400" dirty="0">
                <a:solidFill>
                  <a:srgbClr val="003399"/>
                </a:solidFill>
                <a:effectLst/>
                <a:latin typeface="+mj-lt"/>
              </a:rPr>
              <a:t>~12.5</a:t>
            </a:r>
            <a:r>
              <a:rPr lang="en-US" sz="1400" b="0" dirty="0">
                <a:solidFill>
                  <a:srgbClr val="003399"/>
                </a:solidFill>
                <a:effectLst/>
                <a:latin typeface="+mj-lt"/>
              </a:rPr>
              <a:t>.</a:t>
            </a:r>
            <a:endParaRPr lang="ru-RU" sz="1400" b="0" dirty="0">
              <a:solidFill>
                <a:srgbClr val="003399"/>
              </a:solidFill>
              <a:effectLst/>
              <a:latin typeface="+mj-lt"/>
            </a:endParaRPr>
          </a:p>
          <a:p>
            <a:pPr algn="just"/>
            <a:endParaRPr lang="en-US" sz="1400" b="0" dirty="0" smtClean="0">
              <a:solidFill>
                <a:srgbClr val="003399"/>
              </a:solidFill>
              <a:effectLst/>
              <a:latin typeface="+mj-lt"/>
            </a:endParaRPr>
          </a:p>
          <a:p>
            <a:pPr algn="just"/>
            <a:r>
              <a:rPr lang="en-US" sz="1400" b="0" dirty="0" smtClean="0">
                <a:solidFill>
                  <a:srgbClr val="003399"/>
                </a:solidFill>
                <a:effectLst/>
                <a:latin typeface="+mj-lt"/>
              </a:rPr>
              <a:t>To </a:t>
            </a:r>
            <a:r>
              <a:rPr lang="en-US" sz="1400" b="0" dirty="0">
                <a:solidFill>
                  <a:srgbClr val="003399"/>
                </a:solidFill>
                <a:effectLst/>
                <a:latin typeface="+mj-lt"/>
              </a:rPr>
              <a:t>ensure high and ultra-high resolution, the detector is designed on the basis of a thin 0.42-mm-thick </a:t>
            </a:r>
            <a:r>
              <a:rPr lang="en-US" sz="1400" b="0" dirty="0" err="1">
                <a:solidFill>
                  <a:srgbClr val="003399"/>
                </a:solidFill>
                <a:effectLst/>
                <a:latin typeface="+mj-lt"/>
              </a:rPr>
              <a:t>ZnS</a:t>
            </a:r>
            <a:r>
              <a:rPr lang="en-US" sz="1400" b="0" dirty="0">
                <a:solidFill>
                  <a:srgbClr val="003399"/>
                </a:solidFill>
                <a:effectLst/>
                <a:latin typeface="+mj-lt"/>
              </a:rPr>
              <a:t>(Ag)/</a:t>
            </a:r>
            <a:r>
              <a:rPr lang="en-US" sz="1400" b="0" baseline="30000" dirty="0">
                <a:solidFill>
                  <a:srgbClr val="003399"/>
                </a:solidFill>
                <a:effectLst/>
                <a:latin typeface="+mj-lt"/>
              </a:rPr>
              <a:t>6</a:t>
            </a:r>
            <a:r>
              <a:rPr lang="en-US" sz="1400" b="0" dirty="0">
                <a:solidFill>
                  <a:srgbClr val="003399"/>
                </a:solidFill>
                <a:effectLst/>
                <a:latin typeface="+mj-lt"/>
              </a:rPr>
              <a:t>LiF scintillation screen. The collection and transmission of light from scintillation screens to photomultipliers are done using optical wavelength shifting fibers.</a:t>
            </a:r>
            <a:endParaRPr lang="en-US" sz="1400" b="0" dirty="0" smtClean="0">
              <a:solidFill>
                <a:srgbClr val="003399"/>
              </a:solidFill>
              <a:effectLst/>
              <a:latin typeface="+mj-lt"/>
            </a:endParaRPr>
          </a:p>
          <a:p>
            <a:pPr algn="just"/>
            <a:endParaRPr lang="ru-RU" sz="1400" b="0" dirty="0">
              <a:solidFill>
                <a:srgbClr val="003399"/>
              </a:solidFill>
              <a:effectLst/>
              <a:latin typeface="+mj-lt"/>
              <a:ea typeface="Times New Roman" charset="0"/>
            </a:endParaRPr>
          </a:p>
          <a:p>
            <a:pPr algn="just"/>
            <a:r>
              <a:rPr lang="en-US" sz="1400" b="0" dirty="0" smtClean="0">
                <a:solidFill>
                  <a:srgbClr val="003399"/>
                </a:solidFill>
                <a:effectLst/>
                <a:latin typeface="+mj-lt"/>
                <a:ea typeface="Times New Roman" charset="0"/>
              </a:rPr>
              <a:t>Detector consists of 216 elements</a:t>
            </a:r>
            <a:endParaRPr lang="ru-RU" sz="1400" b="0" dirty="0">
              <a:solidFill>
                <a:srgbClr val="003399"/>
              </a:solidFill>
              <a:effectLst/>
              <a:latin typeface="+mj-lt"/>
              <a:ea typeface="Times New Roman" charset="0"/>
            </a:endParaRPr>
          </a:p>
        </p:txBody>
      </p:sp>
      <p:sp>
        <p:nvSpPr>
          <p:cNvPr id="2" name="TextBox 1"/>
          <p:cNvSpPr txBox="1"/>
          <p:nvPr/>
        </p:nvSpPr>
        <p:spPr>
          <a:xfrm>
            <a:off x="1240580" y="33759"/>
            <a:ext cx="6702476" cy="461665"/>
          </a:xfrm>
          <a:prstGeom prst="rect">
            <a:avLst/>
          </a:prstGeom>
          <a:noFill/>
        </p:spPr>
        <p:txBody>
          <a:bodyPr wrap="none" rtlCol="0">
            <a:spAutoFit/>
          </a:bodyPr>
          <a:lstStyle/>
          <a:p>
            <a:pPr algn="ctr"/>
            <a:r>
              <a:rPr lang="en-US" dirty="0" smtClean="0">
                <a:solidFill>
                  <a:srgbClr val="003399"/>
                </a:solidFill>
                <a:effectLst/>
              </a:rPr>
              <a:t>Wide-aperture </a:t>
            </a:r>
            <a:r>
              <a:rPr lang="en-US" dirty="0">
                <a:solidFill>
                  <a:srgbClr val="003399"/>
                </a:solidFill>
                <a:effectLst/>
              </a:rPr>
              <a:t>backscattering detector (BSD)</a:t>
            </a:r>
            <a:endParaRPr lang="ru-RU" b="0" dirty="0">
              <a:solidFill>
                <a:srgbClr val="003399"/>
              </a:solidFill>
            </a:endParaRPr>
          </a:p>
        </p:txBody>
      </p:sp>
    </p:spTree>
    <p:extLst>
      <p:ext uri="{BB962C8B-B14F-4D97-AF65-F5344CB8AC3E}">
        <p14:creationId xmlns:p14="http://schemas.microsoft.com/office/powerpoint/2010/main" val="72370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6732240" y="6381750"/>
            <a:ext cx="2133600" cy="476250"/>
          </a:xfrm>
        </p:spPr>
        <p:txBody>
          <a:bodyPr/>
          <a:lstStyle/>
          <a:p>
            <a:fld id="{759EB199-7EDD-1742-BDA7-1F940707C89D}" type="slidenum">
              <a:rPr lang="ru-RU" altLang="x-none" smtClean="0"/>
              <a:pPr/>
              <a:t>44</a:t>
            </a:fld>
            <a:endParaRPr lang="ru-RU" altLang="x-none" dirty="0"/>
          </a:p>
        </p:txBody>
      </p:sp>
      <p:sp>
        <p:nvSpPr>
          <p:cNvPr id="2" name="TextBox 1"/>
          <p:cNvSpPr txBox="1"/>
          <p:nvPr/>
        </p:nvSpPr>
        <p:spPr>
          <a:xfrm>
            <a:off x="-24082" y="298429"/>
            <a:ext cx="9193542" cy="461665"/>
          </a:xfrm>
          <a:prstGeom prst="rect">
            <a:avLst/>
          </a:prstGeom>
          <a:noFill/>
        </p:spPr>
        <p:txBody>
          <a:bodyPr wrap="none" rtlCol="0">
            <a:spAutoFit/>
          </a:bodyPr>
          <a:lstStyle/>
          <a:p>
            <a:r>
              <a:rPr lang="en-US" dirty="0">
                <a:solidFill>
                  <a:srgbClr val="003399"/>
                </a:solidFill>
                <a:effectLst/>
              </a:rPr>
              <a:t>Dependence of the detector efficiency on the scattering angle</a:t>
            </a:r>
            <a:endParaRPr lang="ru-RU" b="0" dirty="0">
              <a:solidFill>
                <a:srgbClr val="003399"/>
              </a:solidFill>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808961" name="Picture 3"/>
          <p:cNvPicPr>
            <a:picLocks noChangeAspect="1" noChangeArrowheads="1"/>
          </p:cNvPicPr>
          <p:nvPr/>
        </p:nvPicPr>
        <p:blipFill>
          <a:blip r:embed="rId2">
            <a:extLst>
              <a:ext uri="{28A0092B-C50C-407E-A947-70E740481C1C}">
                <a14:useLocalDpi xmlns:a14="http://schemas.microsoft.com/office/drawing/2010/main" val="0"/>
              </a:ext>
            </a:extLst>
          </a:blip>
          <a:srcRect b="31277"/>
          <a:stretch>
            <a:fillRect/>
          </a:stretch>
        </p:blipFill>
        <p:spPr bwMode="auto">
          <a:xfrm>
            <a:off x="291691" y="4331444"/>
            <a:ext cx="3937000" cy="203200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4385459" y="4685724"/>
            <a:ext cx="4572000" cy="1323439"/>
          </a:xfrm>
          <a:prstGeom prst="rect">
            <a:avLst/>
          </a:prstGeom>
        </p:spPr>
        <p:txBody>
          <a:bodyPr>
            <a:spAutoFit/>
          </a:bodyPr>
          <a:lstStyle/>
          <a:p>
            <a:r>
              <a:rPr lang="en-US" sz="1600" dirty="0">
                <a:solidFill>
                  <a:srgbClr val="003399"/>
                </a:solidFill>
                <a:effectLst/>
                <a:ea typeface="Times New Roman" charset="0"/>
              </a:rPr>
              <a:t>Element of the scintillation screen (white plate) together with the optical wavelength shifting fibers glued to it on both sides. The curved shape of the screen is determined by the requirement of space-time focusing</a:t>
            </a:r>
            <a:r>
              <a:rPr lang="ru-RU" sz="1600" dirty="0">
                <a:solidFill>
                  <a:srgbClr val="003399"/>
                </a:solidFill>
                <a:effectLst/>
              </a:rPr>
              <a:t> </a:t>
            </a:r>
            <a:endParaRPr lang="ru-RU" sz="1600" dirty="0">
              <a:solidFill>
                <a:srgbClr val="003399"/>
              </a:solidFill>
            </a:endParaRPr>
          </a:p>
        </p:txBody>
      </p:sp>
      <p:grpSp>
        <p:nvGrpSpPr>
          <p:cNvPr id="9" name="Группа 8"/>
          <p:cNvGrpSpPr/>
          <p:nvPr/>
        </p:nvGrpSpPr>
        <p:grpSpPr>
          <a:xfrm>
            <a:off x="176211" y="1055910"/>
            <a:ext cx="9017331" cy="2909284"/>
            <a:chOff x="176211" y="1055910"/>
            <a:chExt cx="9017331" cy="2909284"/>
          </a:xfrm>
        </p:grpSpPr>
        <p:pic>
          <p:nvPicPr>
            <p:cNvPr id="5" name="Рисунок 4"/>
            <p:cNvPicPr/>
            <p:nvPr/>
          </p:nvPicPr>
          <p:blipFill rotWithShape="1">
            <a:blip r:embed="rId3">
              <a:extLst>
                <a:ext uri="{28A0092B-C50C-407E-A947-70E740481C1C}">
                  <a14:useLocalDpi xmlns:a14="http://schemas.microsoft.com/office/drawing/2010/main" val="0"/>
                </a:ext>
              </a:extLst>
            </a:blip>
            <a:srcRect l="4095" t="6230" r="15934" b="6389"/>
            <a:stretch/>
          </p:blipFill>
          <p:spPr bwMode="auto">
            <a:xfrm>
              <a:off x="176211" y="1055910"/>
              <a:ext cx="4180103" cy="2813139"/>
            </a:xfrm>
            <a:prstGeom prst="rect">
              <a:avLst/>
            </a:prstGeom>
            <a:ln>
              <a:noFill/>
            </a:ln>
            <a:extLst>
              <a:ext uri="{53640926-AAD7-44D8-BBD7-CCE9431645EC}">
                <a14:shadowObscured xmlns:a14="http://schemas.microsoft.com/office/drawing/2010/main"/>
              </a:ext>
            </a:extLst>
          </p:spPr>
        </p:pic>
        <p:pic>
          <p:nvPicPr>
            <p:cNvPr id="6" name="Рисунок 5"/>
            <p:cNvPicPr/>
            <p:nvPr/>
          </p:nvPicPr>
          <p:blipFill rotWithShape="1">
            <a:blip r:embed="rId4">
              <a:extLst>
                <a:ext uri="{28A0092B-C50C-407E-A947-70E740481C1C}">
                  <a14:useLocalDpi xmlns:a14="http://schemas.microsoft.com/office/drawing/2010/main" val="0"/>
                </a:ext>
              </a:extLst>
            </a:blip>
            <a:srcRect l="9981" t="10184" r="3285" b="6845"/>
            <a:stretch/>
          </p:blipFill>
          <p:spPr bwMode="auto">
            <a:xfrm>
              <a:off x="4228691" y="1055910"/>
              <a:ext cx="4940769" cy="2850811"/>
            </a:xfrm>
            <a:prstGeom prst="rect">
              <a:avLst/>
            </a:prstGeom>
            <a:ln>
              <a:noFill/>
            </a:ln>
            <a:extLst>
              <a:ext uri="{53640926-AAD7-44D8-BBD7-CCE9431645EC}">
                <a14:shadowObscured xmlns:a14="http://schemas.microsoft.com/office/drawing/2010/main"/>
              </a:ext>
            </a:extLst>
          </p:spPr>
        </p:pic>
        <p:sp>
          <p:nvSpPr>
            <p:cNvPr id="8" name="Прямоугольник 7"/>
            <p:cNvSpPr/>
            <p:nvPr/>
          </p:nvSpPr>
          <p:spPr>
            <a:xfrm>
              <a:off x="5436096" y="3657417"/>
              <a:ext cx="1555234" cy="307777"/>
            </a:xfrm>
            <a:prstGeom prst="rect">
              <a:avLst/>
            </a:prstGeom>
            <a:solidFill>
              <a:schemeClr val="bg1"/>
            </a:solidFill>
          </p:spPr>
          <p:txBody>
            <a:bodyPr wrap="none">
              <a:spAutoFit/>
            </a:bodyPr>
            <a:lstStyle/>
            <a:p>
              <a:r>
                <a:rPr lang="en-US" sz="1400" dirty="0">
                  <a:solidFill>
                    <a:srgbClr val="003399"/>
                  </a:solidFill>
                  <a:effectLst/>
                </a:rPr>
                <a:t>scattering angle</a:t>
              </a:r>
              <a:endParaRPr lang="ru-RU" sz="1400" dirty="0"/>
            </a:p>
          </p:txBody>
        </p:sp>
        <p:sp>
          <p:nvSpPr>
            <p:cNvPr id="10" name="Прямоугольник 9"/>
            <p:cNvSpPr/>
            <p:nvPr/>
          </p:nvSpPr>
          <p:spPr>
            <a:xfrm>
              <a:off x="1424834" y="3625816"/>
              <a:ext cx="1555234" cy="307777"/>
            </a:xfrm>
            <a:prstGeom prst="rect">
              <a:avLst/>
            </a:prstGeom>
            <a:solidFill>
              <a:schemeClr val="bg1"/>
            </a:solidFill>
          </p:spPr>
          <p:txBody>
            <a:bodyPr wrap="none">
              <a:spAutoFit/>
            </a:bodyPr>
            <a:lstStyle/>
            <a:p>
              <a:r>
                <a:rPr lang="en-US" sz="1400" dirty="0">
                  <a:solidFill>
                    <a:srgbClr val="003399"/>
                  </a:solidFill>
                  <a:effectLst/>
                </a:rPr>
                <a:t>scattering angle</a:t>
              </a:r>
              <a:endParaRPr lang="ru-RU" sz="1400" dirty="0"/>
            </a:p>
          </p:txBody>
        </p:sp>
        <p:sp>
          <p:nvSpPr>
            <p:cNvPr id="11" name="Прямоугольник 10"/>
            <p:cNvSpPr/>
            <p:nvPr/>
          </p:nvSpPr>
          <p:spPr>
            <a:xfrm>
              <a:off x="8184933" y="2257127"/>
              <a:ext cx="1008609" cy="307777"/>
            </a:xfrm>
            <a:prstGeom prst="rect">
              <a:avLst/>
            </a:prstGeom>
            <a:solidFill>
              <a:schemeClr val="bg1"/>
            </a:solidFill>
          </p:spPr>
          <p:txBody>
            <a:bodyPr wrap="none">
              <a:spAutoFit/>
            </a:bodyPr>
            <a:lstStyle/>
            <a:p>
              <a:r>
                <a:rPr lang="en-US" sz="1400" smtClean="0">
                  <a:solidFill>
                    <a:srgbClr val="003399"/>
                  </a:solidFill>
                  <a:effectLst/>
                </a:rPr>
                <a:t>efficiency</a:t>
              </a:r>
              <a:endParaRPr lang="ru-RU" sz="1400" dirty="0"/>
            </a:p>
          </p:txBody>
        </p:sp>
        <p:sp>
          <p:nvSpPr>
            <p:cNvPr id="12" name="Прямоугольник 11"/>
            <p:cNvSpPr/>
            <p:nvPr/>
          </p:nvSpPr>
          <p:spPr>
            <a:xfrm>
              <a:off x="7190927" y="2606715"/>
              <a:ext cx="575799" cy="246221"/>
            </a:xfrm>
            <a:prstGeom prst="rect">
              <a:avLst/>
            </a:prstGeom>
            <a:solidFill>
              <a:schemeClr val="bg1"/>
            </a:solidFill>
          </p:spPr>
          <p:txBody>
            <a:bodyPr wrap="none">
              <a:spAutoFit/>
            </a:bodyPr>
            <a:lstStyle/>
            <a:p>
              <a:r>
                <a:rPr lang="en-US" sz="1000" dirty="0" smtClean="0">
                  <a:solidFill>
                    <a:srgbClr val="003399"/>
                  </a:solidFill>
                  <a:effectLst/>
                </a:rPr>
                <a:t>Ring 1</a:t>
              </a:r>
              <a:endParaRPr lang="ru-RU" sz="1000" dirty="0"/>
            </a:p>
          </p:txBody>
        </p:sp>
        <p:sp>
          <p:nvSpPr>
            <p:cNvPr id="14" name="Прямоугольник 13"/>
            <p:cNvSpPr/>
            <p:nvPr/>
          </p:nvSpPr>
          <p:spPr>
            <a:xfrm>
              <a:off x="6287329" y="2358204"/>
              <a:ext cx="575799" cy="246221"/>
            </a:xfrm>
            <a:prstGeom prst="rect">
              <a:avLst/>
            </a:prstGeom>
            <a:solidFill>
              <a:schemeClr val="bg1"/>
            </a:solidFill>
          </p:spPr>
          <p:txBody>
            <a:bodyPr wrap="none">
              <a:spAutoFit/>
            </a:bodyPr>
            <a:lstStyle/>
            <a:p>
              <a:r>
                <a:rPr lang="en-US" sz="1000" smtClean="0">
                  <a:solidFill>
                    <a:srgbClr val="003399"/>
                  </a:solidFill>
                  <a:effectLst/>
                </a:rPr>
                <a:t>Ring 2</a:t>
              </a:r>
              <a:endParaRPr lang="ru-RU" sz="1000" dirty="0"/>
            </a:p>
          </p:txBody>
        </p:sp>
        <p:sp>
          <p:nvSpPr>
            <p:cNvPr id="15" name="Прямоугольник 14"/>
            <p:cNvSpPr/>
            <p:nvPr/>
          </p:nvSpPr>
          <p:spPr>
            <a:xfrm>
              <a:off x="5839887" y="2176620"/>
              <a:ext cx="575799" cy="246221"/>
            </a:xfrm>
            <a:prstGeom prst="rect">
              <a:avLst/>
            </a:prstGeom>
            <a:solidFill>
              <a:schemeClr val="bg1"/>
            </a:solidFill>
          </p:spPr>
          <p:txBody>
            <a:bodyPr wrap="none">
              <a:spAutoFit/>
            </a:bodyPr>
            <a:lstStyle/>
            <a:p>
              <a:r>
                <a:rPr lang="en-US" sz="1000" smtClean="0">
                  <a:solidFill>
                    <a:srgbClr val="003399"/>
                  </a:solidFill>
                  <a:effectLst/>
                </a:rPr>
                <a:t>Ring 3</a:t>
              </a:r>
              <a:endParaRPr lang="ru-RU" sz="1000" dirty="0"/>
            </a:p>
          </p:txBody>
        </p:sp>
        <p:sp>
          <p:nvSpPr>
            <p:cNvPr id="16" name="Прямоугольник 15"/>
            <p:cNvSpPr/>
            <p:nvPr/>
          </p:nvSpPr>
          <p:spPr>
            <a:xfrm>
              <a:off x="5352467" y="2086527"/>
              <a:ext cx="575799" cy="246221"/>
            </a:xfrm>
            <a:prstGeom prst="rect">
              <a:avLst/>
            </a:prstGeom>
            <a:solidFill>
              <a:schemeClr val="bg1"/>
            </a:solidFill>
          </p:spPr>
          <p:txBody>
            <a:bodyPr wrap="none">
              <a:spAutoFit/>
            </a:bodyPr>
            <a:lstStyle/>
            <a:p>
              <a:r>
                <a:rPr lang="en-US" sz="1000" smtClean="0">
                  <a:solidFill>
                    <a:srgbClr val="003399"/>
                  </a:solidFill>
                  <a:effectLst/>
                </a:rPr>
                <a:t>Ring 4</a:t>
              </a:r>
              <a:endParaRPr lang="ru-RU" sz="1000" dirty="0"/>
            </a:p>
          </p:txBody>
        </p:sp>
        <p:sp>
          <p:nvSpPr>
            <p:cNvPr id="17" name="Прямоугольник 16"/>
            <p:cNvSpPr/>
            <p:nvPr/>
          </p:nvSpPr>
          <p:spPr>
            <a:xfrm>
              <a:off x="4873957" y="1940022"/>
              <a:ext cx="575799" cy="246221"/>
            </a:xfrm>
            <a:prstGeom prst="rect">
              <a:avLst/>
            </a:prstGeom>
            <a:solidFill>
              <a:schemeClr val="bg1"/>
            </a:solidFill>
          </p:spPr>
          <p:txBody>
            <a:bodyPr wrap="none">
              <a:spAutoFit/>
            </a:bodyPr>
            <a:lstStyle/>
            <a:p>
              <a:r>
                <a:rPr lang="en-US" sz="1000" smtClean="0">
                  <a:solidFill>
                    <a:srgbClr val="003399"/>
                  </a:solidFill>
                  <a:effectLst/>
                </a:rPr>
                <a:t>Ring 5</a:t>
              </a:r>
              <a:endParaRPr lang="ru-RU" sz="1000" dirty="0"/>
            </a:p>
          </p:txBody>
        </p:sp>
        <p:sp>
          <p:nvSpPr>
            <p:cNvPr id="18" name="Прямоугольник 17"/>
            <p:cNvSpPr/>
            <p:nvPr/>
          </p:nvSpPr>
          <p:spPr>
            <a:xfrm>
              <a:off x="4458123" y="1772151"/>
              <a:ext cx="575799" cy="246221"/>
            </a:xfrm>
            <a:prstGeom prst="rect">
              <a:avLst/>
            </a:prstGeom>
            <a:solidFill>
              <a:schemeClr val="bg1"/>
            </a:solidFill>
          </p:spPr>
          <p:txBody>
            <a:bodyPr wrap="none">
              <a:spAutoFit/>
            </a:bodyPr>
            <a:lstStyle/>
            <a:p>
              <a:r>
                <a:rPr lang="en-US" sz="1000" smtClean="0">
                  <a:solidFill>
                    <a:srgbClr val="003399"/>
                  </a:solidFill>
                  <a:effectLst/>
                </a:rPr>
                <a:t>Ring 6</a:t>
              </a:r>
              <a:endParaRPr lang="ru-RU" sz="1000" dirty="0"/>
            </a:p>
          </p:txBody>
        </p:sp>
        <p:sp>
          <p:nvSpPr>
            <p:cNvPr id="19" name="Прямоугольник 18"/>
            <p:cNvSpPr/>
            <p:nvPr/>
          </p:nvSpPr>
          <p:spPr>
            <a:xfrm>
              <a:off x="2798745" y="3167233"/>
              <a:ext cx="575799" cy="246221"/>
            </a:xfrm>
            <a:prstGeom prst="rect">
              <a:avLst/>
            </a:prstGeom>
            <a:solidFill>
              <a:schemeClr val="bg1"/>
            </a:solidFill>
          </p:spPr>
          <p:txBody>
            <a:bodyPr wrap="none">
              <a:spAutoFit/>
            </a:bodyPr>
            <a:lstStyle/>
            <a:p>
              <a:r>
                <a:rPr lang="en-US" sz="1000" dirty="0" smtClean="0">
                  <a:solidFill>
                    <a:srgbClr val="003399"/>
                  </a:solidFill>
                  <a:effectLst/>
                </a:rPr>
                <a:t>Ring 1</a:t>
              </a:r>
              <a:endParaRPr lang="ru-RU" sz="1000" dirty="0"/>
            </a:p>
          </p:txBody>
        </p:sp>
        <p:sp>
          <p:nvSpPr>
            <p:cNvPr id="20" name="Прямоугольник 19"/>
            <p:cNvSpPr/>
            <p:nvPr/>
          </p:nvSpPr>
          <p:spPr>
            <a:xfrm>
              <a:off x="2202451" y="2606714"/>
              <a:ext cx="575799" cy="246221"/>
            </a:xfrm>
            <a:prstGeom prst="rect">
              <a:avLst/>
            </a:prstGeom>
            <a:solidFill>
              <a:schemeClr val="bg1"/>
            </a:solidFill>
          </p:spPr>
          <p:txBody>
            <a:bodyPr wrap="none">
              <a:spAutoFit/>
            </a:bodyPr>
            <a:lstStyle/>
            <a:p>
              <a:r>
                <a:rPr lang="en-US" sz="1000" smtClean="0">
                  <a:solidFill>
                    <a:srgbClr val="003399"/>
                  </a:solidFill>
                  <a:effectLst/>
                </a:rPr>
                <a:t>Ring 2</a:t>
              </a:r>
              <a:endParaRPr lang="ru-RU" sz="1000" dirty="0"/>
            </a:p>
          </p:txBody>
        </p:sp>
        <p:sp>
          <p:nvSpPr>
            <p:cNvPr id="21" name="Прямоугольник 20"/>
            <p:cNvSpPr/>
            <p:nvPr/>
          </p:nvSpPr>
          <p:spPr>
            <a:xfrm>
              <a:off x="1691680" y="2224109"/>
              <a:ext cx="575799" cy="246221"/>
            </a:xfrm>
            <a:prstGeom prst="rect">
              <a:avLst/>
            </a:prstGeom>
            <a:solidFill>
              <a:schemeClr val="bg1"/>
            </a:solidFill>
          </p:spPr>
          <p:txBody>
            <a:bodyPr wrap="none">
              <a:spAutoFit/>
            </a:bodyPr>
            <a:lstStyle/>
            <a:p>
              <a:r>
                <a:rPr lang="en-US" sz="1000" dirty="0" smtClean="0">
                  <a:solidFill>
                    <a:srgbClr val="003399"/>
                  </a:solidFill>
                  <a:effectLst/>
                </a:rPr>
                <a:t>Ring 3</a:t>
              </a:r>
              <a:endParaRPr lang="ru-RU" sz="1000" dirty="0"/>
            </a:p>
          </p:txBody>
        </p:sp>
        <p:sp>
          <p:nvSpPr>
            <p:cNvPr id="22" name="Прямоугольник 21"/>
            <p:cNvSpPr/>
            <p:nvPr/>
          </p:nvSpPr>
          <p:spPr>
            <a:xfrm>
              <a:off x="1275772" y="2060848"/>
              <a:ext cx="575799" cy="246221"/>
            </a:xfrm>
            <a:prstGeom prst="rect">
              <a:avLst/>
            </a:prstGeom>
            <a:solidFill>
              <a:schemeClr val="bg1"/>
            </a:solidFill>
          </p:spPr>
          <p:txBody>
            <a:bodyPr wrap="none">
              <a:spAutoFit/>
            </a:bodyPr>
            <a:lstStyle/>
            <a:p>
              <a:r>
                <a:rPr lang="en-US" sz="1000" dirty="0" smtClean="0">
                  <a:solidFill>
                    <a:srgbClr val="003399"/>
                  </a:solidFill>
                  <a:effectLst/>
                </a:rPr>
                <a:t>Ring 4</a:t>
              </a:r>
              <a:endParaRPr lang="ru-RU" sz="1000" dirty="0"/>
            </a:p>
          </p:txBody>
        </p:sp>
        <p:sp>
          <p:nvSpPr>
            <p:cNvPr id="23" name="Прямоугольник 22"/>
            <p:cNvSpPr/>
            <p:nvPr/>
          </p:nvSpPr>
          <p:spPr>
            <a:xfrm>
              <a:off x="809574" y="1987511"/>
              <a:ext cx="575799" cy="246221"/>
            </a:xfrm>
            <a:prstGeom prst="rect">
              <a:avLst/>
            </a:prstGeom>
            <a:solidFill>
              <a:schemeClr val="bg1"/>
            </a:solidFill>
          </p:spPr>
          <p:txBody>
            <a:bodyPr wrap="none">
              <a:spAutoFit/>
            </a:bodyPr>
            <a:lstStyle/>
            <a:p>
              <a:r>
                <a:rPr lang="en-US" sz="1000" smtClean="0">
                  <a:solidFill>
                    <a:srgbClr val="003399"/>
                  </a:solidFill>
                  <a:effectLst/>
                </a:rPr>
                <a:t>Ring 5</a:t>
              </a:r>
              <a:endParaRPr lang="ru-RU" sz="1000" dirty="0"/>
            </a:p>
          </p:txBody>
        </p:sp>
        <p:sp>
          <p:nvSpPr>
            <p:cNvPr id="24" name="Прямоугольник 23"/>
            <p:cNvSpPr/>
            <p:nvPr/>
          </p:nvSpPr>
          <p:spPr>
            <a:xfrm>
              <a:off x="393740" y="1819640"/>
              <a:ext cx="575799" cy="246221"/>
            </a:xfrm>
            <a:prstGeom prst="rect">
              <a:avLst/>
            </a:prstGeom>
            <a:solidFill>
              <a:schemeClr val="bg1"/>
            </a:solidFill>
          </p:spPr>
          <p:txBody>
            <a:bodyPr wrap="none">
              <a:spAutoFit/>
            </a:bodyPr>
            <a:lstStyle/>
            <a:p>
              <a:r>
                <a:rPr lang="en-US" sz="1000" smtClean="0">
                  <a:solidFill>
                    <a:srgbClr val="003399"/>
                  </a:solidFill>
                  <a:effectLst/>
                </a:rPr>
                <a:t>Ring 6</a:t>
              </a:r>
              <a:endParaRPr lang="ru-RU" sz="1000" dirty="0"/>
            </a:p>
          </p:txBody>
        </p:sp>
      </p:grpSp>
    </p:spTree>
    <p:extLst>
      <p:ext uri="{BB962C8B-B14F-4D97-AF65-F5344CB8AC3E}">
        <p14:creationId xmlns:p14="http://schemas.microsoft.com/office/powerpoint/2010/main" val="11236867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6876256" y="6381750"/>
            <a:ext cx="2133600" cy="476250"/>
          </a:xfrm>
        </p:spPr>
        <p:txBody>
          <a:bodyPr/>
          <a:lstStyle/>
          <a:p>
            <a:fld id="{759EB199-7EDD-1742-BDA7-1F940707C89D}" type="slidenum">
              <a:rPr lang="ru-RU" altLang="x-none" smtClean="0"/>
              <a:pPr/>
              <a:t>45</a:t>
            </a:fld>
            <a:endParaRPr lang="ru-RU" altLang="x-none" dirty="0"/>
          </a:p>
        </p:txBody>
      </p:sp>
      <mc:AlternateContent xmlns:mc="http://schemas.openxmlformats.org/markup-compatibility/2006" xmlns:a14="http://schemas.microsoft.com/office/drawing/2010/main">
        <mc:Choice Requires="a14">
          <p:graphicFrame>
            <p:nvGraphicFramePr>
              <p:cNvPr id="5" name="Таблица 4"/>
              <p:cNvGraphicFramePr>
                <a:graphicFrameLocks noGrp="1"/>
              </p:cNvGraphicFramePr>
              <p:nvPr>
                <p:extLst>
                  <p:ext uri="{D42A27DB-BD31-4B8C-83A1-F6EECF244321}">
                    <p14:modId xmlns:p14="http://schemas.microsoft.com/office/powerpoint/2010/main" val="247142626"/>
                  </p:ext>
                </p:extLst>
              </p:nvPr>
            </p:nvGraphicFramePr>
            <p:xfrm>
              <a:off x="539551" y="3887678"/>
              <a:ext cx="8280920" cy="2255661"/>
            </p:xfrm>
            <a:graphic>
              <a:graphicData uri="http://schemas.openxmlformats.org/drawingml/2006/table">
                <a:tbl>
                  <a:tblPr firstRow="1" firstCol="1" bandRow="1">
                    <a:tableStyleId>{5C22544A-7EE6-4342-B048-85BDC9FD1C3A}</a:tableStyleId>
                  </a:tblPr>
                  <a:tblGrid>
                    <a:gridCol w="919728"/>
                    <a:gridCol w="919728"/>
                    <a:gridCol w="919728"/>
                    <a:gridCol w="919728"/>
                    <a:gridCol w="919728"/>
                    <a:gridCol w="920570"/>
                    <a:gridCol w="920570"/>
                    <a:gridCol w="920570"/>
                    <a:gridCol w="920570"/>
                  </a:tblGrid>
                  <a:tr h="328807">
                    <a:tc>
                      <a:txBody>
                        <a:bodyPr/>
                        <a:lstStyle/>
                        <a:p>
                          <a:pPr algn="just">
                            <a:spcAft>
                              <a:spcPts val="300"/>
                            </a:spcAft>
                          </a:pPr>
                          <a14:m>
                            <m:oMathPara xmlns:m="http://schemas.openxmlformats.org/officeDocument/2006/math">
                              <m:oMathParaPr>
                                <m:jc m:val="centerGroup"/>
                              </m:oMathParaPr>
                              <m:oMath xmlns:m="http://schemas.openxmlformats.org/officeDocument/2006/math">
                                <m:sSub>
                                  <m:sSubPr>
                                    <m:ctrlPr>
                                      <a:rPr lang="ru-RU" sz="1400" i="1" smtClean="0">
                                        <a:solidFill>
                                          <a:srgbClr val="003399"/>
                                        </a:solidFill>
                                        <a:effectLst/>
                                        <a:latin typeface="Cambria Math" charset="0"/>
                                      </a:rPr>
                                    </m:ctrlPr>
                                  </m:sSubPr>
                                  <m:e>
                                    <m:r>
                                      <a:rPr lang="ru-RU" sz="1400">
                                        <a:solidFill>
                                          <a:srgbClr val="003399"/>
                                        </a:solidFill>
                                        <a:effectLst/>
                                        <a:latin typeface="Cambria Math" charset="0"/>
                                      </a:rPr>
                                      <m:t>∅</m:t>
                                    </m:r>
                                  </m:e>
                                  <m:sub>
                                    <m:r>
                                      <a:rPr lang="en-US" sz="1400" b="1" i="0" smtClean="0">
                                        <a:solidFill>
                                          <a:srgbClr val="003399"/>
                                        </a:solidFill>
                                        <a:effectLst/>
                                        <a:latin typeface="Cambria Math" charset="0"/>
                                      </a:rPr>
                                      <m:t>𝐬𝐚𝐦𝐩</m:t>
                                    </m:r>
                                  </m:sub>
                                </m:sSub>
                                <m:r>
                                  <a:rPr lang="ru-RU" sz="1400">
                                    <a:solidFill>
                                      <a:srgbClr val="003399"/>
                                    </a:solidFill>
                                    <a:effectLst/>
                                    <a:latin typeface="Cambria Math" charset="0"/>
                                  </a:rPr>
                                  <m:t>,</m:t>
                                </m:r>
                                <m:r>
                                  <a:rPr lang="en-US" sz="1400" b="1" i="0" smtClean="0">
                                    <a:solidFill>
                                      <a:srgbClr val="003399"/>
                                    </a:solidFill>
                                    <a:effectLst/>
                                    <a:latin typeface="Cambria Math" charset="0"/>
                                  </a:rPr>
                                  <m:t>𝐦𝐦</m:t>
                                </m:r>
                              </m:oMath>
                            </m:oMathPara>
                          </a14:m>
                          <a:endParaRPr lang="ru-RU" sz="1400" dirty="0">
                            <a:solidFill>
                              <a:srgbClr val="003399"/>
                            </a:solidFill>
                            <a:effectLst/>
                            <a:latin typeface="Times New Roman" charset="0"/>
                            <a:ea typeface="Times New Roman" charset="0"/>
                          </a:endParaRPr>
                        </a:p>
                      </a:txBody>
                      <a:tcPr marL="68580" marR="68580" marT="0" marB="0"/>
                    </a:tc>
                    <a:tc>
                      <a:txBody>
                        <a:bodyPr/>
                        <a:lstStyle/>
                        <a:p>
                          <a:pPr algn="ctr">
                            <a:spcAft>
                              <a:spcPts val="300"/>
                            </a:spcAft>
                          </a:pPr>
                          <a:r>
                            <a:rPr lang="ru-RU" sz="1400">
                              <a:solidFill>
                                <a:srgbClr val="003399"/>
                              </a:solidFill>
                              <a:effectLst/>
                            </a:rPr>
                            <a:t>1</a:t>
                          </a:r>
                          <a:endParaRPr lang="ru-RU" sz="1400">
                            <a:solidFill>
                              <a:srgbClr val="003399"/>
                            </a:solidFill>
                            <a:effectLst/>
                            <a:latin typeface="Times New Roman" charset="0"/>
                            <a:ea typeface="Times New Roman" charset="0"/>
                          </a:endParaRPr>
                        </a:p>
                      </a:txBody>
                      <a:tcPr marL="68580" marR="68580" marT="0" marB="0"/>
                    </a:tc>
                    <a:tc>
                      <a:txBody>
                        <a:bodyPr/>
                        <a:lstStyle/>
                        <a:p>
                          <a:pPr algn="ctr">
                            <a:spcAft>
                              <a:spcPts val="300"/>
                            </a:spcAft>
                          </a:pPr>
                          <a:r>
                            <a:rPr lang="ru-RU" sz="1400">
                              <a:solidFill>
                                <a:srgbClr val="003399"/>
                              </a:solidFill>
                              <a:effectLst/>
                            </a:rPr>
                            <a:t>2</a:t>
                          </a:r>
                          <a:endParaRPr lang="ru-RU" sz="1400">
                            <a:solidFill>
                              <a:srgbClr val="003399"/>
                            </a:solidFill>
                            <a:effectLst/>
                            <a:latin typeface="Times New Roman" charset="0"/>
                            <a:ea typeface="Times New Roman" charset="0"/>
                          </a:endParaRPr>
                        </a:p>
                      </a:txBody>
                      <a:tcPr marL="68580" marR="68580" marT="0" marB="0"/>
                    </a:tc>
                    <a:tc>
                      <a:txBody>
                        <a:bodyPr/>
                        <a:lstStyle/>
                        <a:p>
                          <a:pPr algn="ctr">
                            <a:spcAft>
                              <a:spcPts val="300"/>
                            </a:spcAft>
                          </a:pPr>
                          <a:r>
                            <a:rPr lang="ru-RU" sz="1400">
                              <a:solidFill>
                                <a:srgbClr val="003399"/>
                              </a:solidFill>
                              <a:effectLst/>
                            </a:rPr>
                            <a:t>3</a:t>
                          </a:r>
                          <a:endParaRPr lang="ru-RU" sz="1400">
                            <a:solidFill>
                              <a:srgbClr val="003399"/>
                            </a:solidFill>
                            <a:effectLst/>
                            <a:latin typeface="Times New Roman" charset="0"/>
                            <a:ea typeface="Times New Roman" charset="0"/>
                          </a:endParaRPr>
                        </a:p>
                      </a:txBody>
                      <a:tcPr marL="68580" marR="68580" marT="0" marB="0"/>
                    </a:tc>
                    <a:tc>
                      <a:txBody>
                        <a:bodyPr/>
                        <a:lstStyle/>
                        <a:p>
                          <a:pPr algn="ctr">
                            <a:spcAft>
                              <a:spcPts val="300"/>
                            </a:spcAft>
                          </a:pPr>
                          <a:r>
                            <a:rPr lang="ru-RU" sz="1400">
                              <a:solidFill>
                                <a:srgbClr val="003399"/>
                              </a:solidFill>
                              <a:effectLst/>
                            </a:rPr>
                            <a:t>4</a:t>
                          </a:r>
                          <a:endParaRPr lang="ru-RU" sz="1400">
                            <a:solidFill>
                              <a:srgbClr val="003399"/>
                            </a:solidFill>
                            <a:effectLst/>
                            <a:latin typeface="Times New Roman" charset="0"/>
                            <a:ea typeface="Times New Roman" charset="0"/>
                          </a:endParaRPr>
                        </a:p>
                      </a:txBody>
                      <a:tcPr marL="68580" marR="68580" marT="0" marB="0"/>
                    </a:tc>
                    <a:tc>
                      <a:txBody>
                        <a:bodyPr/>
                        <a:lstStyle/>
                        <a:p>
                          <a:pPr algn="ctr">
                            <a:spcAft>
                              <a:spcPts val="300"/>
                            </a:spcAft>
                          </a:pPr>
                          <a:r>
                            <a:rPr lang="ru-RU" sz="1400">
                              <a:solidFill>
                                <a:srgbClr val="003399"/>
                              </a:solidFill>
                              <a:effectLst/>
                            </a:rPr>
                            <a:t>5</a:t>
                          </a:r>
                          <a:endParaRPr lang="ru-RU" sz="1400">
                            <a:solidFill>
                              <a:srgbClr val="003399"/>
                            </a:solidFill>
                            <a:effectLst/>
                            <a:latin typeface="Times New Roman" charset="0"/>
                            <a:ea typeface="Times New Roman" charset="0"/>
                          </a:endParaRPr>
                        </a:p>
                      </a:txBody>
                      <a:tcPr marL="68580" marR="68580" marT="0" marB="0"/>
                    </a:tc>
                    <a:tc>
                      <a:txBody>
                        <a:bodyPr/>
                        <a:lstStyle/>
                        <a:p>
                          <a:pPr algn="ctr">
                            <a:spcAft>
                              <a:spcPts val="300"/>
                            </a:spcAft>
                          </a:pPr>
                          <a:r>
                            <a:rPr lang="ru-RU" sz="1400">
                              <a:solidFill>
                                <a:srgbClr val="003399"/>
                              </a:solidFill>
                              <a:effectLst/>
                            </a:rPr>
                            <a:t>6</a:t>
                          </a:r>
                          <a:endParaRPr lang="ru-RU" sz="1400">
                            <a:solidFill>
                              <a:srgbClr val="003399"/>
                            </a:solidFill>
                            <a:effectLst/>
                            <a:latin typeface="Times New Roman" charset="0"/>
                            <a:ea typeface="Times New Roman" charset="0"/>
                          </a:endParaRPr>
                        </a:p>
                      </a:txBody>
                      <a:tcPr marL="68580" marR="68580" marT="0" marB="0"/>
                    </a:tc>
                    <a:tc>
                      <a:txBody>
                        <a:bodyPr/>
                        <a:lstStyle/>
                        <a:p>
                          <a:pPr algn="ctr">
                            <a:spcAft>
                              <a:spcPts val="300"/>
                            </a:spcAft>
                          </a:pPr>
                          <a:r>
                            <a:rPr lang="ru-RU" sz="1400">
                              <a:solidFill>
                                <a:srgbClr val="003399"/>
                              </a:solidFill>
                              <a:effectLst/>
                            </a:rPr>
                            <a:t>7</a:t>
                          </a:r>
                          <a:endParaRPr lang="ru-RU" sz="1400">
                            <a:solidFill>
                              <a:srgbClr val="003399"/>
                            </a:solidFill>
                            <a:effectLst/>
                            <a:latin typeface="Times New Roman" charset="0"/>
                            <a:ea typeface="Times New Roman" charset="0"/>
                          </a:endParaRPr>
                        </a:p>
                      </a:txBody>
                      <a:tcPr marL="68580" marR="68580" marT="0" marB="0"/>
                    </a:tc>
                    <a:tc>
                      <a:txBody>
                        <a:bodyPr/>
                        <a:lstStyle/>
                        <a:p>
                          <a:pPr algn="ctr">
                            <a:spcAft>
                              <a:spcPts val="300"/>
                            </a:spcAft>
                          </a:pPr>
                          <a:r>
                            <a:rPr lang="ru-RU" sz="1400">
                              <a:solidFill>
                                <a:srgbClr val="003399"/>
                              </a:solidFill>
                              <a:effectLst/>
                            </a:rPr>
                            <a:t>8</a:t>
                          </a:r>
                          <a:endParaRPr lang="ru-RU" sz="1400">
                            <a:solidFill>
                              <a:srgbClr val="003399"/>
                            </a:solidFill>
                            <a:effectLst/>
                            <a:latin typeface="Times New Roman" charset="0"/>
                            <a:ea typeface="Times New Roman" charset="0"/>
                          </a:endParaRPr>
                        </a:p>
                      </a:txBody>
                      <a:tcPr marL="68580" marR="68580" marT="0" marB="0"/>
                    </a:tc>
                  </a:tr>
                  <a:tr h="316336">
                    <a:tc>
                      <a:txBody>
                        <a:bodyPr/>
                        <a:lstStyle/>
                        <a:p>
                          <a:pPr algn="just">
                            <a:spcAft>
                              <a:spcPts val="300"/>
                            </a:spcAft>
                          </a:pPr>
                          <a14:m>
                            <m:oMathPara xmlns:m="http://schemas.openxmlformats.org/officeDocument/2006/math">
                              <m:oMathParaPr>
                                <m:jc m:val="centerGroup"/>
                              </m:oMathParaPr>
                              <m:oMath xmlns:m="http://schemas.openxmlformats.org/officeDocument/2006/math">
                                <m:sSub>
                                  <m:sSubPr>
                                    <m:ctrlPr>
                                      <a:rPr lang="ru-RU" sz="1400" i="1" smtClean="0">
                                        <a:solidFill>
                                          <a:srgbClr val="003399"/>
                                        </a:solidFill>
                                        <a:effectLst/>
                                        <a:latin typeface="Cambria Math" charset="0"/>
                                      </a:rPr>
                                    </m:ctrlPr>
                                  </m:sSubPr>
                                  <m:e>
                                    <m:r>
                                      <a:rPr lang="ru-RU" sz="1400">
                                        <a:solidFill>
                                          <a:srgbClr val="003399"/>
                                        </a:solidFill>
                                        <a:effectLst/>
                                        <a:latin typeface="Cambria Math" charset="0"/>
                                      </a:rPr>
                                      <m:t>&lt;∆</m:t>
                                    </m:r>
                                  </m:e>
                                  <m:sub>
                                    <m:r>
                                      <a:rPr lang="ru-RU" sz="1400">
                                        <a:solidFill>
                                          <a:srgbClr val="003399"/>
                                        </a:solidFill>
                                        <a:effectLst/>
                                        <a:latin typeface="Cambria Math" charset="0"/>
                                      </a:rPr>
                                      <m:t>1</m:t>
                                    </m:r>
                                  </m:sub>
                                </m:sSub>
                                <m:r>
                                  <a:rPr lang="ru-RU" sz="1400">
                                    <a:solidFill>
                                      <a:srgbClr val="003399"/>
                                    </a:solidFill>
                                    <a:effectLst/>
                                    <a:latin typeface="Cambria Math" charset="0"/>
                                  </a:rPr>
                                  <m:t>&gt;</m:t>
                                </m:r>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4.0×</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−5</m:t>
                                    </m:r>
                                  </m:sup>
                                </m:sSup>
                              </m:oMath>
                            </m:oMathPara>
                          </a14:m>
                          <a:endParaRPr lang="ru-RU" sz="1400" dirty="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6.9×</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−5</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1.0×</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1.3×</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1.7×</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2.0×</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2.3×</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2.6×</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r>
                  <a:tr h="316336">
                    <a:tc>
                      <a:txBody>
                        <a:bodyPr/>
                        <a:lstStyle/>
                        <a:p>
                          <a:pPr algn="just">
                            <a:spcAft>
                              <a:spcPts val="300"/>
                            </a:spcAft>
                          </a:pPr>
                          <a14:m>
                            <m:oMathPara xmlns:m="http://schemas.openxmlformats.org/officeDocument/2006/math">
                              <m:oMathParaPr>
                                <m:jc m:val="centerGroup"/>
                              </m:oMathParaPr>
                              <m:oMath xmlns:m="http://schemas.openxmlformats.org/officeDocument/2006/math">
                                <m:sSub>
                                  <m:sSubPr>
                                    <m:ctrlPr>
                                      <a:rPr lang="ru-RU" sz="1400" i="1" smtClean="0">
                                        <a:solidFill>
                                          <a:srgbClr val="003399"/>
                                        </a:solidFill>
                                        <a:effectLst/>
                                        <a:latin typeface="Cambria Math" charset="0"/>
                                      </a:rPr>
                                    </m:ctrlPr>
                                  </m:sSubPr>
                                  <m:e>
                                    <m:r>
                                      <a:rPr lang="ru-RU" sz="1400">
                                        <a:solidFill>
                                          <a:srgbClr val="003399"/>
                                        </a:solidFill>
                                        <a:effectLst/>
                                        <a:latin typeface="Cambria Math" charset="0"/>
                                      </a:rPr>
                                      <m:t>&lt;∆</m:t>
                                    </m:r>
                                  </m:e>
                                  <m:sub>
                                    <m:r>
                                      <a:rPr lang="ru-RU" sz="1400">
                                        <a:solidFill>
                                          <a:srgbClr val="003399"/>
                                        </a:solidFill>
                                        <a:effectLst/>
                                        <a:latin typeface="Cambria Math" charset="0"/>
                                      </a:rPr>
                                      <m:t>2</m:t>
                                    </m:r>
                                  </m:sub>
                                </m:sSub>
                                <m:r>
                                  <a:rPr lang="ru-RU" sz="1400">
                                    <a:solidFill>
                                      <a:srgbClr val="003399"/>
                                    </a:solidFill>
                                    <a:effectLst/>
                                    <a:latin typeface="Cambria Math" charset="0"/>
                                  </a:rPr>
                                  <m:t>&gt;</m:t>
                                </m:r>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4.6×</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−5</m:t>
                                    </m:r>
                                  </m:sup>
                                </m:sSup>
                              </m:oMath>
                            </m:oMathPara>
                          </a14:m>
                          <a:endParaRPr lang="ru-RU" sz="1400" dirty="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7.3×</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−5</m:t>
                                    </m:r>
                                  </m:sup>
                                </m:sSup>
                              </m:oMath>
                            </m:oMathPara>
                          </a14:m>
                          <a:endParaRPr lang="ru-RU" sz="1400" dirty="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1.0×</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1.3×</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1.7×</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2.0×</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2.3×</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2.6×</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r>
                  <a:tr h="345174">
                    <a:tc>
                      <a:txBody>
                        <a:bodyPr/>
                        <a:lstStyle/>
                        <a:p>
                          <a:pPr algn="just">
                            <a:spcAft>
                              <a:spcPts val="300"/>
                            </a:spcAft>
                          </a:pPr>
                          <a14:m>
                            <m:oMathPara xmlns:m="http://schemas.openxmlformats.org/officeDocument/2006/math">
                              <m:oMathParaPr>
                                <m:jc m:val="centerGroup"/>
                              </m:oMathParaPr>
                              <m:oMath xmlns:m="http://schemas.openxmlformats.org/officeDocument/2006/math">
                                <m:sSub>
                                  <m:sSubPr>
                                    <m:ctrlPr>
                                      <a:rPr lang="ru-RU" sz="1400" i="1" smtClean="0">
                                        <a:solidFill>
                                          <a:srgbClr val="003399"/>
                                        </a:solidFill>
                                        <a:effectLst/>
                                        <a:latin typeface="Cambria Math" charset="0"/>
                                      </a:rPr>
                                    </m:ctrlPr>
                                  </m:sSubPr>
                                  <m:e>
                                    <m:r>
                                      <a:rPr lang="ru-RU" sz="1400">
                                        <a:solidFill>
                                          <a:srgbClr val="003399"/>
                                        </a:solidFill>
                                        <a:effectLst/>
                                        <a:latin typeface="Cambria Math" charset="0"/>
                                      </a:rPr>
                                      <m:t>&lt;∆</m:t>
                                    </m:r>
                                  </m:e>
                                  <m:sub>
                                    <m:r>
                                      <a:rPr lang="ru-RU" sz="1400">
                                        <a:solidFill>
                                          <a:srgbClr val="003399"/>
                                        </a:solidFill>
                                        <a:effectLst/>
                                        <a:latin typeface="Cambria Math" charset="0"/>
                                      </a:rPr>
                                      <m:t>3</m:t>
                                    </m:r>
                                  </m:sub>
                                </m:sSub>
                                <m:r>
                                  <a:rPr lang="ru-RU" sz="1400">
                                    <a:solidFill>
                                      <a:srgbClr val="003399"/>
                                    </a:solidFill>
                                    <a:effectLst/>
                                    <a:latin typeface="Cambria Math" charset="0"/>
                                  </a:rPr>
                                  <m:t>&gt;</m:t>
                                </m:r>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5.1×</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−5</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7.6×</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−5</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1.1×</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1.4×</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1.7×</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2.0×</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2.3×</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2.6×</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r>
                  <a:tr h="316336">
                    <a:tc>
                      <a:txBody>
                        <a:bodyPr/>
                        <a:lstStyle/>
                        <a:p>
                          <a:pPr algn="just">
                            <a:spcAft>
                              <a:spcPts val="300"/>
                            </a:spcAft>
                          </a:pPr>
                          <a14:m>
                            <m:oMathPara xmlns:m="http://schemas.openxmlformats.org/officeDocument/2006/math">
                              <m:oMathParaPr>
                                <m:jc m:val="centerGroup"/>
                              </m:oMathParaPr>
                              <m:oMath xmlns:m="http://schemas.openxmlformats.org/officeDocument/2006/math">
                                <m:sSub>
                                  <m:sSubPr>
                                    <m:ctrlPr>
                                      <a:rPr lang="ru-RU" sz="1400" i="1" smtClean="0">
                                        <a:solidFill>
                                          <a:srgbClr val="003399"/>
                                        </a:solidFill>
                                        <a:effectLst/>
                                        <a:latin typeface="Cambria Math" charset="0"/>
                                      </a:rPr>
                                    </m:ctrlPr>
                                  </m:sSubPr>
                                  <m:e>
                                    <m:r>
                                      <a:rPr lang="ru-RU" sz="1400">
                                        <a:solidFill>
                                          <a:srgbClr val="003399"/>
                                        </a:solidFill>
                                        <a:effectLst/>
                                        <a:latin typeface="Cambria Math" charset="0"/>
                                      </a:rPr>
                                      <m:t>&lt;∆</m:t>
                                    </m:r>
                                  </m:e>
                                  <m:sub>
                                    <m:r>
                                      <a:rPr lang="ru-RU" sz="1400">
                                        <a:solidFill>
                                          <a:srgbClr val="003399"/>
                                        </a:solidFill>
                                        <a:effectLst/>
                                        <a:latin typeface="Cambria Math" charset="0"/>
                                      </a:rPr>
                                      <m:t>4</m:t>
                                    </m:r>
                                  </m:sub>
                                </m:sSub>
                                <m:r>
                                  <a:rPr lang="ru-RU" sz="1400">
                                    <a:solidFill>
                                      <a:srgbClr val="003399"/>
                                    </a:solidFill>
                                    <a:effectLst/>
                                    <a:latin typeface="Cambria Math" charset="0"/>
                                  </a:rPr>
                                  <m:t>&gt;</m:t>
                                </m:r>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5.5×</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−5</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7.9×</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−5</m:t>
                                    </m:r>
                                  </m:sup>
                                </m:sSup>
                              </m:oMath>
                            </m:oMathPara>
                          </a14:m>
                          <a:endParaRPr lang="ru-RU" sz="1400" dirty="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1.1×</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1.4×</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1.7×</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dirty="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2.0×</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2.3×</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2.6×</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dirty="0">
                            <a:solidFill>
                              <a:srgbClr val="003399"/>
                            </a:solidFill>
                            <a:effectLst/>
                            <a:latin typeface="Times New Roman" charset="0"/>
                            <a:ea typeface="Times New Roman" charset="0"/>
                          </a:endParaRPr>
                        </a:p>
                      </a:txBody>
                      <a:tcPr marL="68580" marR="68580" marT="0" marB="0"/>
                    </a:tc>
                  </a:tr>
                  <a:tr h="316336">
                    <a:tc>
                      <a:txBody>
                        <a:bodyPr/>
                        <a:lstStyle/>
                        <a:p>
                          <a:pPr algn="just">
                            <a:spcAft>
                              <a:spcPts val="300"/>
                            </a:spcAft>
                          </a:pPr>
                          <a14:m>
                            <m:oMathPara xmlns:m="http://schemas.openxmlformats.org/officeDocument/2006/math">
                              <m:oMathParaPr>
                                <m:jc m:val="centerGroup"/>
                              </m:oMathParaPr>
                              <m:oMath xmlns:m="http://schemas.openxmlformats.org/officeDocument/2006/math">
                                <m:sSub>
                                  <m:sSubPr>
                                    <m:ctrlPr>
                                      <a:rPr lang="ru-RU" sz="1400" i="1" smtClean="0">
                                        <a:solidFill>
                                          <a:srgbClr val="003399"/>
                                        </a:solidFill>
                                        <a:effectLst/>
                                        <a:latin typeface="Cambria Math" charset="0"/>
                                      </a:rPr>
                                    </m:ctrlPr>
                                  </m:sSubPr>
                                  <m:e>
                                    <m:r>
                                      <a:rPr lang="ru-RU" sz="1400">
                                        <a:solidFill>
                                          <a:srgbClr val="003399"/>
                                        </a:solidFill>
                                        <a:effectLst/>
                                        <a:latin typeface="Cambria Math" charset="0"/>
                                      </a:rPr>
                                      <m:t>&lt;∆</m:t>
                                    </m:r>
                                  </m:e>
                                  <m:sub>
                                    <m:r>
                                      <a:rPr lang="ru-RU" sz="1400">
                                        <a:solidFill>
                                          <a:srgbClr val="003399"/>
                                        </a:solidFill>
                                        <a:effectLst/>
                                        <a:latin typeface="Cambria Math" charset="0"/>
                                      </a:rPr>
                                      <m:t>5</m:t>
                                    </m:r>
                                  </m:sub>
                                </m:sSub>
                                <m:r>
                                  <a:rPr lang="ru-RU" sz="1400">
                                    <a:solidFill>
                                      <a:srgbClr val="003399"/>
                                    </a:solidFill>
                                    <a:effectLst/>
                                    <a:latin typeface="Cambria Math" charset="0"/>
                                  </a:rPr>
                                  <m:t>&gt;</m:t>
                                </m:r>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5.8×</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−5</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8.1×</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−5</m:t>
                                    </m:r>
                                  </m:sup>
                                </m:sSup>
                              </m:oMath>
                            </m:oMathPara>
                          </a14:m>
                          <a:endParaRPr lang="ru-RU" sz="1400" dirty="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1.1×</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1.4×</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1.7×</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2.0×</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2.3×</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2.6×</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a:solidFill>
                              <a:srgbClr val="003399"/>
                            </a:solidFill>
                            <a:effectLst/>
                            <a:latin typeface="Times New Roman" charset="0"/>
                            <a:ea typeface="Times New Roman" charset="0"/>
                          </a:endParaRPr>
                        </a:p>
                      </a:txBody>
                      <a:tcPr marL="68580" marR="68580" marT="0" marB="0"/>
                    </a:tc>
                  </a:tr>
                  <a:tr h="316336">
                    <a:tc>
                      <a:txBody>
                        <a:bodyPr/>
                        <a:lstStyle/>
                        <a:p>
                          <a:pPr algn="just">
                            <a:spcAft>
                              <a:spcPts val="300"/>
                            </a:spcAft>
                          </a:pPr>
                          <a14:m>
                            <m:oMathPara xmlns:m="http://schemas.openxmlformats.org/officeDocument/2006/math">
                              <m:oMathParaPr>
                                <m:jc m:val="centerGroup"/>
                              </m:oMathParaPr>
                              <m:oMath xmlns:m="http://schemas.openxmlformats.org/officeDocument/2006/math">
                                <m:sSub>
                                  <m:sSubPr>
                                    <m:ctrlPr>
                                      <a:rPr lang="ru-RU" sz="1400" i="1" smtClean="0">
                                        <a:solidFill>
                                          <a:srgbClr val="003399"/>
                                        </a:solidFill>
                                        <a:effectLst/>
                                        <a:latin typeface="Cambria Math" charset="0"/>
                                      </a:rPr>
                                    </m:ctrlPr>
                                  </m:sSubPr>
                                  <m:e>
                                    <m:r>
                                      <a:rPr lang="ru-RU" sz="1400">
                                        <a:solidFill>
                                          <a:srgbClr val="003399"/>
                                        </a:solidFill>
                                        <a:effectLst/>
                                        <a:latin typeface="Cambria Math" charset="0"/>
                                      </a:rPr>
                                      <m:t>&lt;∆</m:t>
                                    </m:r>
                                  </m:e>
                                  <m:sub>
                                    <m:r>
                                      <a:rPr lang="ru-RU" sz="1400">
                                        <a:solidFill>
                                          <a:srgbClr val="003399"/>
                                        </a:solidFill>
                                        <a:effectLst/>
                                        <a:latin typeface="Cambria Math" charset="0"/>
                                      </a:rPr>
                                      <m:t>6</m:t>
                                    </m:r>
                                  </m:sub>
                                </m:sSub>
                                <m:r>
                                  <a:rPr lang="ru-RU" sz="1400">
                                    <a:solidFill>
                                      <a:srgbClr val="003399"/>
                                    </a:solidFill>
                                    <a:effectLst/>
                                    <a:latin typeface="Cambria Math" charset="0"/>
                                  </a:rPr>
                                  <m:t>&gt;</m:t>
                                </m:r>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6.1×</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−5</m:t>
                                    </m:r>
                                  </m:sup>
                                </m:sSup>
                              </m:oMath>
                            </m:oMathPara>
                          </a14:m>
                          <a:endParaRPr lang="ru-RU" sz="1400" dirty="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8.2×</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−5</m:t>
                                    </m:r>
                                  </m:sup>
                                </m:sSup>
                              </m:oMath>
                            </m:oMathPara>
                          </a14:m>
                          <a:endParaRPr lang="ru-RU" sz="140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1.1×</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dirty="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1.4×</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dirty="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1.7×</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dirty="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2.0×</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dirty="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2.3×</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dirty="0">
                            <a:solidFill>
                              <a:srgbClr val="003399"/>
                            </a:solidFill>
                            <a:effectLst/>
                            <a:latin typeface="Times New Roman" charset="0"/>
                            <a:ea typeface="Times New Roman" charset="0"/>
                          </a:endParaRPr>
                        </a:p>
                      </a:txBody>
                      <a:tcPr marL="68580" marR="68580" marT="0" marB="0"/>
                    </a:tc>
                    <a:tc>
                      <a:txBody>
                        <a:bodyPr/>
                        <a:lstStyle/>
                        <a:p>
                          <a:pPr algn="just">
                            <a:spcAft>
                              <a:spcPts val="300"/>
                            </a:spcAft>
                          </a:pPr>
                          <a14:m>
                            <m:oMathPara xmlns:m="http://schemas.openxmlformats.org/officeDocument/2006/math">
                              <m:oMathParaPr>
                                <m:jc m:val="centerGroup"/>
                              </m:oMathParaPr>
                              <m:oMath xmlns:m="http://schemas.openxmlformats.org/officeDocument/2006/math">
                                <m:r>
                                  <a:rPr lang="ru-RU" sz="1400" smtClean="0">
                                    <a:solidFill>
                                      <a:srgbClr val="003399"/>
                                    </a:solidFill>
                                    <a:effectLst/>
                                    <a:latin typeface="Cambria Math" charset="0"/>
                                  </a:rPr>
                                  <m:t>2.6×</m:t>
                                </m:r>
                                <m:sSup>
                                  <m:sSupPr>
                                    <m:ctrlPr>
                                      <a:rPr lang="ru-RU" sz="1400" i="1">
                                        <a:solidFill>
                                          <a:srgbClr val="003399"/>
                                        </a:solidFill>
                                        <a:effectLst/>
                                        <a:latin typeface="Cambria Math" charset="0"/>
                                      </a:rPr>
                                    </m:ctrlPr>
                                  </m:sSupPr>
                                  <m:e>
                                    <m:r>
                                      <a:rPr lang="ru-RU" sz="1400">
                                        <a:solidFill>
                                          <a:srgbClr val="003399"/>
                                        </a:solidFill>
                                        <a:effectLst/>
                                        <a:latin typeface="Cambria Math" charset="0"/>
                                      </a:rPr>
                                      <m:t>10</m:t>
                                    </m:r>
                                  </m:e>
                                  <m:sup>
                                    <m:r>
                                      <a:rPr lang="ru-RU" sz="1400">
                                        <a:solidFill>
                                          <a:srgbClr val="003399"/>
                                        </a:solidFill>
                                        <a:effectLst/>
                                        <a:latin typeface="Cambria Math" charset="0"/>
                                      </a:rPr>
                                      <m:t>−4</m:t>
                                    </m:r>
                                  </m:sup>
                                </m:sSup>
                              </m:oMath>
                            </m:oMathPara>
                          </a14:m>
                          <a:endParaRPr lang="ru-RU" sz="1400" dirty="0">
                            <a:solidFill>
                              <a:srgbClr val="003399"/>
                            </a:solidFill>
                            <a:effectLst/>
                            <a:latin typeface="Times New Roman" charset="0"/>
                            <a:ea typeface="Times New Roman" charset="0"/>
                          </a:endParaRPr>
                        </a:p>
                      </a:txBody>
                      <a:tcPr marL="68580" marR="68580" marT="0" marB="0"/>
                    </a:tc>
                  </a:tr>
                </a:tbl>
              </a:graphicData>
            </a:graphic>
          </p:graphicFrame>
        </mc:Choice>
        <mc:Fallback xmlns="">
          <p:graphicFrame>
            <p:nvGraphicFramePr>
              <p:cNvPr id="5" name="Таблица 4"/>
              <p:cNvGraphicFramePr>
                <a:graphicFrameLocks noGrp="1"/>
              </p:cNvGraphicFramePr>
              <p:nvPr>
                <p:extLst>
                  <p:ext uri="{D42A27DB-BD31-4B8C-83A1-F6EECF244321}">
                    <p14:modId xmlns:p14="http://schemas.microsoft.com/office/powerpoint/2010/main" val="247142626"/>
                  </p:ext>
                </p:extLst>
              </p:nvPr>
            </p:nvGraphicFramePr>
            <p:xfrm>
              <a:off x="539551" y="3887678"/>
              <a:ext cx="8280920" cy="2255661"/>
            </p:xfrm>
            <a:graphic>
              <a:graphicData uri="http://schemas.openxmlformats.org/drawingml/2006/table">
                <a:tbl>
                  <a:tblPr firstRow="1" firstCol="1" bandRow="1">
                    <a:tableStyleId>{5C22544A-7EE6-4342-B048-85BDC9FD1C3A}</a:tableStyleId>
                  </a:tblPr>
                  <a:tblGrid>
                    <a:gridCol w="919728"/>
                    <a:gridCol w="919728"/>
                    <a:gridCol w="919728"/>
                    <a:gridCol w="919728"/>
                    <a:gridCol w="919728"/>
                    <a:gridCol w="920570"/>
                    <a:gridCol w="920570"/>
                    <a:gridCol w="920570"/>
                    <a:gridCol w="920570"/>
                  </a:tblGrid>
                  <a:tr h="328807">
                    <a:tc>
                      <a:txBody>
                        <a:bodyPr/>
                        <a:lstStyle/>
                        <a:p>
                          <a:endParaRPr lang="ru-RU"/>
                        </a:p>
                      </a:txBody>
                      <a:tcPr marL="68580" marR="68580" marT="0" marB="0">
                        <a:blipFill rotWithShape="0">
                          <a:blip r:embed="rId2"/>
                          <a:stretch>
                            <a:fillRect l="-662" t="-16667" r="-803311" b="-590741"/>
                          </a:stretch>
                        </a:blipFill>
                      </a:tcPr>
                    </a:tc>
                    <a:tc>
                      <a:txBody>
                        <a:bodyPr/>
                        <a:lstStyle/>
                        <a:p>
                          <a:pPr algn="ctr">
                            <a:spcAft>
                              <a:spcPts val="300"/>
                            </a:spcAft>
                          </a:pPr>
                          <a:r>
                            <a:rPr lang="ru-RU" sz="1400">
                              <a:solidFill>
                                <a:srgbClr val="003399"/>
                              </a:solidFill>
                              <a:effectLst/>
                            </a:rPr>
                            <a:t>1</a:t>
                          </a:r>
                          <a:endParaRPr lang="ru-RU" sz="1400">
                            <a:solidFill>
                              <a:srgbClr val="003399"/>
                            </a:solidFill>
                            <a:effectLst/>
                            <a:latin typeface="Times New Roman" charset="0"/>
                            <a:ea typeface="Times New Roman" charset="0"/>
                          </a:endParaRPr>
                        </a:p>
                      </a:txBody>
                      <a:tcPr marL="68580" marR="68580" marT="0" marB="0"/>
                    </a:tc>
                    <a:tc>
                      <a:txBody>
                        <a:bodyPr/>
                        <a:lstStyle/>
                        <a:p>
                          <a:pPr algn="ctr">
                            <a:spcAft>
                              <a:spcPts val="300"/>
                            </a:spcAft>
                          </a:pPr>
                          <a:r>
                            <a:rPr lang="ru-RU" sz="1400">
                              <a:solidFill>
                                <a:srgbClr val="003399"/>
                              </a:solidFill>
                              <a:effectLst/>
                            </a:rPr>
                            <a:t>2</a:t>
                          </a:r>
                          <a:endParaRPr lang="ru-RU" sz="1400">
                            <a:solidFill>
                              <a:srgbClr val="003399"/>
                            </a:solidFill>
                            <a:effectLst/>
                            <a:latin typeface="Times New Roman" charset="0"/>
                            <a:ea typeface="Times New Roman" charset="0"/>
                          </a:endParaRPr>
                        </a:p>
                      </a:txBody>
                      <a:tcPr marL="68580" marR="68580" marT="0" marB="0"/>
                    </a:tc>
                    <a:tc>
                      <a:txBody>
                        <a:bodyPr/>
                        <a:lstStyle/>
                        <a:p>
                          <a:pPr algn="ctr">
                            <a:spcAft>
                              <a:spcPts val="300"/>
                            </a:spcAft>
                          </a:pPr>
                          <a:r>
                            <a:rPr lang="ru-RU" sz="1400">
                              <a:solidFill>
                                <a:srgbClr val="003399"/>
                              </a:solidFill>
                              <a:effectLst/>
                            </a:rPr>
                            <a:t>3</a:t>
                          </a:r>
                          <a:endParaRPr lang="ru-RU" sz="1400">
                            <a:solidFill>
                              <a:srgbClr val="003399"/>
                            </a:solidFill>
                            <a:effectLst/>
                            <a:latin typeface="Times New Roman" charset="0"/>
                            <a:ea typeface="Times New Roman" charset="0"/>
                          </a:endParaRPr>
                        </a:p>
                      </a:txBody>
                      <a:tcPr marL="68580" marR="68580" marT="0" marB="0"/>
                    </a:tc>
                    <a:tc>
                      <a:txBody>
                        <a:bodyPr/>
                        <a:lstStyle/>
                        <a:p>
                          <a:pPr algn="ctr">
                            <a:spcAft>
                              <a:spcPts val="300"/>
                            </a:spcAft>
                          </a:pPr>
                          <a:r>
                            <a:rPr lang="ru-RU" sz="1400">
                              <a:solidFill>
                                <a:srgbClr val="003399"/>
                              </a:solidFill>
                              <a:effectLst/>
                            </a:rPr>
                            <a:t>4</a:t>
                          </a:r>
                          <a:endParaRPr lang="ru-RU" sz="1400">
                            <a:solidFill>
                              <a:srgbClr val="003399"/>
                            </a:solidFill>
                            <a:effectLst/>
                            <a:latin typeface="Times New Roman" charset="0"/>
                            <a:ea typeface="Times New Roman" charset="0"/>
                          </a:endParaRPr>
                        </a:p>
                      </a:txBody>
                      <a:tcPr marL="68580" marR="68580" marT="0" marB="0"/>
                    </a:tc>
                    <a:tc>
                      <a:txBody>
                        <a:bodyPr/>
                        <a:lstStyle/>
                        <a:p>
                          <a:pPr algn="ctr">
                            <a:spcAft>
                              <a:spcPts val="300"/>
                            </a:spcAft>
                          </a:pPr>
                          <a:r>
                            <a:rPr lang="ru-RU" sz="1400">
                              <a:solidFill>
                                <a:srgbClr val="003399"/>
                              </a:solidFill>
                              <a:effectLst/>
                            </a:rPr>
                            <a:t>5</a:t>
                          </a:r>
                          <a:endParaRPr lang="ru-RU" sz="1400">
                            <a:solidFill>
                              <a:srgbClr val="003399"/>
                            </a:solidFill>
                            <a:effectLst/>
                            <a:latin typeface="Times New Roman" charset="0"/>
                            <a:ea typeface="Times New Roman" charset="0"/>
                          </a:endParaRPr>
                        </a:p>
                      </a:txBody>
                      <a:tcPr marL="68580" marR="68580" marT="0" marB="0"/>
                    </a:tc>
                    <a:tc>
                      <a:txBody>
                        <a:bodyPr/>
                        <a:lstStyle/>
                        <a:p>
                          <a:pPr algn="ctr">
                            <a:spcAft>
                              <a:spcPts val="300"/>
                            </a:spcAft>
                          </a:pPr>
                          <a:r>
                            <a:rPr lang="ru-RU" sz="1400">
                              <a:solidFill>
                                <a:srgbClr val="003399"/>
                              </a:solidFill>
                              <a:effectLst/>
                            </a:rPr>
                            <a:t>6</a:t>
                          </a:r>
                          <a:endParaRPr lang="ru-RU" sz="1400">
                            <a:solidFill>
                              <a:srgbClr val="003399"/>
                            </a:solidFill>
                            <a:effectLst/>
                            <a:latin typeface="Times New Roman" charset="0"/>
                            <a:ea typeface="Times New Roman" charset="0"/>
                          </a:endParaRPr>
                        </a:p>
                      </a:txBody>
                      <a:tcPr marL="68580" marR="68580" marT="0" marB="0"/>
                    </a:tc>
                    <a:tc>
                      <a:txBody>
                        <a:bodyPr/>
                        <a:lstStyle/>
                        <a:p>
                          <a:pPr algn="ctr">
                            <a:spcAft>
                              <a:spcPts val="300"/>
                            </a:spcAft>
                          </a:pPr>
                          <a:r>
                            <a:rPr lang="ru-RU" sz="1400">
                              <a:solidFill>
                                <a:srgbClr val="003399"/>
                              </a:solidFill>
                              <a:effectLst/>
                            </a:rPr>
                            <a:t>7</a:t>
                          </a:r>
                          <a:endParaRPr lang="ru-RU" sz="1400">
                            <a:solidFill>
                              <a:srgbClr val="003399"/>
                            </a:solidFill>
                            <a:effectLst/>
                            <a:latin typeface="Times New Roman" charset="0"/>
                            <a:ea typeface="Times New Roman" charset="0"/>
                          </a:endParaRPr>
                        </a:p>
                      </a:txBody>
                      <a:tcPr marL="68580" marR="68580" marT="0" marB="0"/>
                    </a:tc>
                    <a:tc>
                      <a:txBody>
                        <a:bodyPr/>
                        <a:lstStyle/>
                        <a:p>
                          <a:pPr algn="ctr">
                            <a:spcAft>
                              <a:spcPts val="300"/>
                            </a:spcAft>
                          </a:pPr>
                          <a:r>
                            <a:rPr lang="ru-RU" sz="1400">
                              <a:solidFill>
                                <a:srgbClr val="003399"/>
                              </a:solidFill>
                              <a:effectLst/>
                            </a:rPr>
                            <a:t>8</a:t>
                          </a:r>
                          <a:endParaRPr lang="ru-RU" sz="1400">
                            <a:solidFill>
                              <a:srgbClr val="003399"/>
                            </a:solidFill>
                            <a:effectLst/>
                            <a:latin typeface="Times New Roman" charset="0"/>
                            <a:ea typeface="Times New Roman" charset="0"/>
                          </a:endParaRPr>
                        </a:p>
                      </a:txBody>
                      <a:tcPr marL="68580" marR="68580" marT="0" marB="0"/>
                    </a:tc>
                  </a:tr>
                  <a:tr h="316336">
                    <a:tc>
                      <a:txBody>
                        <a:bodyPr/>
                        <a:lstStyle/>
                        <a:p>
                          <a:endParaRPr lang="ru-RU"/>
                        </a:p>
                      </a:txBody>
                      <a:tcPr marL="68580" marR="68580" marT="0" marB="0">
                        <a:blipFill rotWithShape="0">
                          <a:blip r:embed="rId2"/>
                          <a:stretch>
                            <a:fillRect l="-662" t="-121154" r="-803311" b="-513462"/>
                          </a:stretch>
                        </a:blipFill>
                      </a:tcPr>
                    </a:tc>
                    <a:tc>
                      <a:txBody>
                        <a:bodyPr/>
                        <a:lstStyle/>
                        <a:p>
                          <a:endParaRPr lang="ru-RU"/>
                        </a:p>
                      </a:txBody>
                      <a:tcPr marL="68580" marR="68580" marT="0" marB="0">
                        <a:blipFill rotWithShape="0">
                          <a:blip r:embed="rId2"/>
                          <a:stretch>
                            <a:fillRect l="-100662" t="-121154" r="-703311" b="-513462"/>
                          </a:stretch>
                        </a:blipFill>
                      </a:tcPr>
                    </a:tc>
                    <a:tc>
                      <a:txBody>
                        <a:bodyPr/>
                        <a:lstStyle/>
                        <a:p>
                          <a:endParaRPr lang="ru-RU"/>
                        </a:p>
                      </a:txBody>
                      <a:tcPr marL="68580" marR="68580" marT="0" marB="0">
                        <a:blipFill rotWithShape="0">
                          <a:blip r:embed="rId2"/>
                          <a:stretch>
                            <a:fillRect l="-200662" t="-121154" r="-603311" b="-513462"/>
                          </a:stretch>
                        </a:blipFill>
                      </a:tcPr>
                    </a:tc>
                    <a:tc>
                      <a:txBody>
                        <a:bodyPr/>
                        <a:lstStyle/>
                        <a:p>
                          <a:endParaRPr lang="ru-RU"/>
                        </a:p>
                      </a:txBody>
                      <a:tcPr marL="68580" marR="68580" marT="0" marB="0">
                        <a:blipFill rotWithShape="0">
                          <a:blip r:embed="rId2"/>
                          <a:stretch>
                            <a:fillRect l="-300662" t="-121154" r="-503311" b="-513462"/>
                          </a:stretch>
                        </a:blipFill>
                      </a:tcPr>
                    </a:tc>
                    <a:tc>
                      <a:txBody>
                        <a:bodyPr/>
                        <a:lstStyle/>
                        <a:p>
                          <a:endParaRPr lang="ru-RU"/>
                        </a:p>
                      </a:txBody>
                      <a:tcPr marL="68580" marR="68580" marT="0" marB="0">
                        <a:blipFill rotWithShape="0">
                          <a:blip r:embed="rId2"/>
                          <a:stretch>
                            <a:fillRect l="-400662" t="-121154" r="-403311" b="-513462"/>
                          </a:stretch>
                        </a:blipFill>
                      </a:tcPr>
                    </a:tc>
                    <a:tc>
                      <a:txBody>
                        <a:bodyPr/>
                        <a:lstStyle/>
                        <a:p>
                          <a:endParaRPr lang="ru-RU"/>
                        </a:p>
                      </a:txBody>
                      <a:tcPr marL="68580" marR="68580" marT="0" marB="0">
                        <a:blipFill rotWithShape="0">
                          <a:blip r:embed="rId2"/>
                          <a:stretch>
                            <a:fillRect l="-500662" t="-121154" r="-303311" b="-513462"/>
                          </a:stretch>
                        </a:blipFill>
                      </a:tcPr>
                    </a:tc>
                    <a:tc>
                      <a:txBody>
                        <a:bodyPr/>
                        <a:lstStyle/>
                        <a:p>
                          <a:endParaRPr lang="ru-RU"/>
                        </a:p>
                      </a:txBody>
                      <a:tcPr marL="68580" marR="68580" marT="0" marB="0">
                        <a:blipFill rotWithShape="0">
                          <a:blip r:embed="rId2"/>
                          <a:stretch>
                            <a:fillRect l="-600662" t="-121154" r="-203311" b="-513462"/>
                          </a:stretch>
                        </a:blipFill>
                      </a:tcPr>
                    </a:tc>
                    <a:tc>
                      <a:txBody>
                        <a:bodyPr/>
                        <a:lstStyle/>
                        <a:p>
                          <a:endParaRPr lang="ru-RU"/>
                        </a:p>
                      </a:txBody>
                      <a:tcPr marL="68580" marR="68580" marT="0" marB="0">
                        <a:blipFill rotWithShape="0">
                          <a:blip r:embed="rId2"/>
                          <a:stretch>
                            <a:fillRect l="-700662" t="-121154" r="-103311" b="-513462"/>
                          </a:stretch>
                        </a:blipFill>
                      </a:tcPr>
                    </a:tc>
                    <a:tc>
                      <a:txBody>
                        <a:bodyPr/>
                        <a:lstStyle/>
                        <a:p>
                          <a:endParaRPr lang="ru-RU"/>
                        </a:p>
                      </a:txBody>
                      <a:tcPr marL="68580" marR="68580" marT="0" marB="0">
                        <a:blipFill rotWithShape="0">
                          <a:blip r:embed="rId2"/>
                          <a:stretch>
                            <a:fillRect l="-800662" t="-121154" r="-3311" b="-513462"/>
                          </a:stretch>
                        </a:blipFill>
                      </a:tcPr>
                    </a:tc>
                  </a:tr>
                  <a:tr h="316336">
                    <a:tc>
                      <a:txBody>
                        <a:bodyPr/>
                        <a:lstStyle/>
                        <a:p>
                          <a:endParaRPr lang="ru-RU"/>
                        </a:p>
                      </a:txBody>
                      <a:tcPr marL="68580" marR="68580" marT="0" marB="0">
                        <a:blipFill rotWithShape="0">
                          <a:blip r:embed="rId2"/>
                          <a:stretch>
                            <a:fillRect l="-662" t="-221154" r="-803311" b="-413462"/>
                          </a:stretch>
                        </a:blipFill>
                      </a:tcPr>
                    </a:tc>
                    <a:tc>
                      <a:txBody>
                        <a:bodyPr/>
                        <a:lstStyle/>
                        <a:p>
                          <a:endParaRPr lang="ru-RU"/>
                        </a:p>
                      </a:txBody>
                      <a:tcPr marL="68580" marR="68580" marT="0" marB="0">
                        <a:blipFill rotWithShape="0">
                          <a:blip r:embed="rId2"/>
                          <a:stretch>
                            <a:fillRect l="-100662" t="-221154" r="-703311" b="-413462"/>
                          </a:stretch>
                        </a:blipFill>
                      </a:tcPr>
                    </a:tc>
                    <a:tc>
                      <a:txBody>
                        <a:bodyPr/>
                        <a:lstStyle/>
                        <a:p>
                          <a:endParaRPr lang="ru-RU"/>
                        </a:p>
                      </a:txBody>
                      <a:tcPr marL="68580" marR="68580" marT="0" marB="0">
                        <a:blipFill rotWithShape="0">
                          <a:blip r:embed="rId2"/>
                          <a:stretch>
                            <a:fillRect l="-200662" t="-221154" r="-603311" b="-413462"/>
                          </a:stretch>
                        </a:blipFill>
                      </a:tcPr>
                    </a:tc>
                    <a:tc>
                      <a:txBody>
                        <a:bodyPr/>
                        <a:lstStyle/>
                        <a:p>
                          <a:endParaRPr lang="ru-RU"/>
                        </a:p>
                      </a:txBody>
                      <a:tcPr marL="68580" marR="68580" marT="0" marB="0">
                        <a:blipFill rotWithShape="0">
                          <a:blip r:embed="rId2"/>
                          <a:stretch>
                            <a:fillRect l="-300662" t="-221154" r="-503311" b="-413462"/>
                          </a:stretch>
                        </a:blipFill>
                      </a:tcPr>
                    </a:tc>
                    <a:tc>
                      <a:txBody>
                        <a:bodyPr/>
                        <a:lstStyle/>
                        <a:p>
                          <a:endParaRPr lang="ru-RU"/>
                        </a:p>
                      </a:txBody>
                      <a:tcPr marL="68580" marR="68580" marT="0" marB="0">
                        <a:blipFill rotWithShape="0">
                          <a:blip r:embed="rId2"/>
                          <a:stretch>
                            <a:fillRect l="-400662" t="-221154" r="-403311" b="-413462"/>
                          </a:stretch>
                        </a:blipFill>
                      </a:tcPr>
                    </a:tc>
                    <a:tc>
                      <a:txBody>
                        <a:bodyPr/>
                        <a:lstStyle/>
                        <a:p>
                          <a:endParaRPr lang="ru-RU"/>
                        </a:p>
                      </a:txBody>
                      <a:tcPr marL="68580" marR="68580" marT="0" marB="0">
                        <a:blipFill rotWithShape="0">
                          <a:blip r:embed="rId2"/>
                          <a:stretch>
                            <a:fillRect l="-500662" t="-221154" r="-303311" b="-413462"/>
                          </a:stretch>
                        </a:blipFill>
                      </a:tcPr>
                    </a:tc>
                    <a:tc>
                      <a:txBody>
                        <a:bodyPr/>
                        <a:lstStyle/>
                        <a:p>
                          <a:endParaRPr lang="ru-RU"/>
                        </a:p>
                      </a:txBody>
                      <a:tcPr marL="68580" marR="68580" marT="0" marB="0">
                        <a:blipFill rotWithShape="0">
                          <a:blip r:embed="rId2"/>
                          <a:stretch>
                            <a:fillRect l="-600662" t="-221154" r="-203311" b="-413462"/>
                          </a:stretch>
                        </a:blipFill>
                      </a:tcPr>
                    </a:tc>
                    <a:tc>
                      <a:txBody>
                        <a:bodyPr/>
                        <a:lstStyle/>
                        <a:p>
                          <a:endParaRPr lang="ru-RU"/>
                        </a:p>
                      </a:txBody>
                      <a:tcPr marL="68580" marR="68580" marT="0" marB="0">
                        <a:blipFill rotWithShape="0">
                          <a:blip r:embed="rId2"/>
                          <a:stretch>
                            <a:fillRect l="-700662" t="-221154" r="-103311" b="-413462"/>
                          </a:stretch>
                        </a:blipFill>
                      </a:tcPr>
                    </a:tc>
                    <a:tc>
                      <a:txBody>
                        <a:bodyPr/>
                        <a:lstStyle/>
                        <a:p>
                          <a:endParaRPr lang="ru-RU"/>
                        </a:p>
                      </a:txBody>
                      <a:tcPr marL="68580" marR="68580" marT="0" marB="0">
                        <a:blipFill rotWithShape="0">
                          <a:blip r:embed="rId2"/>
                          <a:stretch>
                            <a:fillRect l="-800662" t="-221154" r="-3311" b="-413462"/>
                          </a:stretch>
                        </a:blipFill>
                      </a:tcPr>
                    </a:tc>
                  </a:tr>
                  <a:tr h="345174">
                    <a:tc>
                      <a:txBody>
                        <a:bodyPr/>
                        <a:lstStyle/>
                        <a:p>
                          <a:endParaRPr lang="ru-RU"/>
                        </a:p>
                      </a:txBody>
                      <a:tcPr marL="68580" marR="68580" marT="0" marB="0">
                        <a:blipFill rotWithShape="0">
                          <a:blip r:embed="rId2"/>
                          <a:stretch>
                            <a:fillRect l="-662" t="-292982" r="-803311" b="-277193"/>
                          </a:stretch>
                        </a:blipFill>
                      </a:tcPr>
                    </a:tc>
                    <a:tc>
                      <a:txBody>
                        <a:bodyPr/>
                        <a:lstStyle/>
                        <a:p>
                          <a:endParaRPr lang="ru-RU"/>
                        </a:p>
                      </a:txBody>
                      <a:tcPr marL="68580" marR="68580" marT="0" marB="0">
                        <a:blipFill rotWithShape="0">
                          <a:blip r:embed="rId2"/>
                          <a:stretch>
                            <a:fillRect l="-100662" t="-292982" r="-703311" b="-277193"/>
                          </a:stretch>
                        </a:blipFill>
                      </a:tcPr>
                    </a:tc>
                    <a:tc>
                      <a:txBody>
                        <a:bodyPr/>
                        <a:lstStyle/>
                        <a:p>
                          <a:endParaRPr lang="ru-RU"/>
                        </a:p>
                      </a:txBody>
                      <a:tcPr marL="68580" marR="68580" marT="0" marB="0">
                        <a:blipFill rotWithShape="0">
                          <a:blip r:embed="rId2"/>
                          <a:stretch>
                            <a:fillRect l="-200662" t="-292982" r="-603311" b="-277193"/>
                          </a:stretch>
                        </a:blipFill>
                      </a:tcPr>
                    </a:tc>
                    <a:tc>
                      <a:txBody>
                        <a:bodyPr/>
                        <a:lstStyle/>
                        <a:p>
                          <a:endParaRPr lang="ru-RU"/>
                        </a:p>
                      </a:txBody>
                      <a:tcPr marL="68580" marR="68580" marT="0" marB="0">
                        <a:blipFill rotWithShape="0">
                          <a:blip r:embed="rId2"/>
                          <a:stretch>
                            <a:fillRect l="-300662" t="-292982" r="-503311" b="-277193"/>
                          </a:stretch>
                        </a:blipFill>
                      </a:tcPr>
                    </a:tc>
                    <a:tc>
                      <a:txBody>
                        <a:bodyPr/>
                        <a:lstStyle/>
                        <a:p>
                          <a:endParaRPr lang="ru-RU"/>
                        </a:p>
                      </a:txBody>
                      <a:tcPr marL="68580" marR="68580" marT="0" marB="0">
                        <a:blipFill rotWithShape="0">
                          <a:blip r:embed="rId2"/>
                          <a:stretch>
                            <a:fillRect l="-400662" t="-292982" r="-403311" b="-277193"/>
                          </a:stretch>
                        </a:blipFill>
                      </a:tcPr>
                    </a:tc>
                    <a:tc>
                      <a:txBody>
                        <a:bodyPr/>
                        <a:lstStyle/>
                        <a:p>
                          <a:endParaRPr lang="ru-RU"/>
                        </a:p>
                      </a:txBody>
                      <a:tcPr marL="68580" marR="68580" marT="0" marB="0">
                        <a:blipFill rotWithShape="0">
                          <a:blip r:embed="rId2"/>
                          <a:stretch>
                            <a:fillRect l="-500662" t="-292982" r="-303311" b="-277193"/>
                          </a:stretch>
                        </a:blipFill>
                      </a:tcPr>
                    </a:tc>
                    <a:tc>
                      <a:txBody>
                        <a:bodyPr/>
                        <a:lstStyle/>
                        <a:p>
                          <a:endParaRPr lang="ru-RU"/>
                        </a:p>
                      </a:txBody>
                      <a:tcPr marL="68580" marR="68580" marT="0" marB="0">
                        <a:blipFill rotWithShape="0">
                          <a:blip r:embed="rId2"/>
                          <a:stretch>
                            <a:fillRect l="-600662" t="-292982" r="-203311" b="-277193"/>
                          </a:stretch>
                        </a:blipFill>
                      </a:tcPr>
                    </a:tc>
                    <a:tc>
                      <a:txBody>
                        <a:bodyPr/>
                        <a:lstStyle/>
                        <a:p>
                          <a:endParaRPr lang="ru-RU"/>
                        </a:p>
                      </a:txBody>
                      <a:tcPr marL="68580" marR="68580" marT="0" marB="0">
                        <a:blipFill rotWithShape="0">
                          <a:blip r:embed="rId2"/>
                          <a:stretch>
                            <a:fillRect l="-700662" t="-292982" r="-103311" b="-277193"/>
                          </a:stretch>
                        </a:blipFill>
                      </a:tcPr>
                    </a:tc>
                    <a:tc>
                      <a:txBody>
                        <a:bodyPr/>
                        <a:lstStyle/>
                        <a:p>
                          <a:endParaRPr lang="ru-RU"/>
                        </a:p>
                      </a:txBody>
                      <a:tcPr marL="68580" marR="68580" marT="0" marB="0">
                        <a:blipFill rotWithShape="0">
                          <a:blip r:embed="rId2"/>
                          <a:stretch>
                            <a:fillRect l="-800662" t="-292982" r="-3311" b="-277193"/>
                          </a:stretch>
                        </a:blipFill>
                      </a:tcPr>
                    </a:tc>
                  </a:tr>
                  <a:tr h="316336">
                    <a:tc>
                      <a:txBody>
                        <a:bodyPr/>
                        <a:lstStyle/>
                        <a:p>
                          <a:endParaRPr lang="ru-RU"/>
                        </a:p>
                      </a:txBody>
                      <a:tcPr marL="68580" marR="68580" marT="0" marB="0">
                        <a:blipFill rotWithShape="0">
                          <a:blip r:embed="rId2"/>
                          <a:stretch>
                            <a:fillRect l="-662" t="-430769" r="-803311" b="-203846"/>
                          </a:stretch>
                        </a:blipFill>
                      </a:tcPr>
                    </a:tc>
                    <a:tc>
                      <a:txBody>
                        <a:bodyPr/>
                        <a:lstStyle/>
                        <a:p>
                          <a:endParaRPr lang="ru-RU"/>
                        </a:p>
                      </a:txBody>
                      <a:tcPr marL="68580" marR="68580" marT="0" marB="0">
                        <a:blipFill rotWithShape="0">
                          <a:blip r:embed="rId2"/>
                          <a:stretch>
                            <a:fillRect l="-100662" t="-430769" r="-703311" b="-203846"/>
                          </a:stretch>
                        </a:blipFill>
                      </a:tcPr>
                    </a:tc>
                    <a:tc>
                      <a:txBody>
                        <a:bodyPr/>
                        <a:lstStyle/>
                        <a:p>
                          <a:endParaRPr lang="ru-RU"/>
                        </a:p>
                      </a:txBody>
                      <a:tcPr marL="68580" marR="68580" marT="0" marB="0">
                        <a:blipFill rotWithShape="0">
                          <a:blip r:embed="rId2"/>
                          <a:stretch>
                            <a:fillRect l="-200662" t="-430769" r="-603311" b="-203846"/>
                          </a:stretch>
                        </a:blipFill>
                      </a:tcPr>
                    </a:tc>
                    <a:tc>
                      <a:txBody>
                        <a:bodyPr/>
                        <a:lstStyle/>
                        <a:p>
                          <a:endParaRPr lang="ru-RU"/>
                        </a:p>
                      </a:txBody>
                      <a:tcPr marL="68580" marR="68580" marT="0" marB="0">
                        <a:blipFill rotWithShape="0">
                          <a:blip r:embed="rId2"/>
                          <a:stretch>
                            <a:fillRect l="-300662" t="-430769" r="-503311" b="-203846"/>
                          </a:stretch>
                        </a:blipFill>
                      </a:tcPr>
                    </a:tc>
                    <a:tc>
                      <a:txBody>
                        <a:bodyPr/>
                        <a:lstStyle/>
                        <a:p>
                          <a:endParaRPr lang="ru-RU"/>
                        </a:p>
                      </a:txBody>
                      <a:tcPr marL="68580" marR="68580" marT="0" marB="0">
                        <a:blipFill rotWithShape="0">
                          <a:blip r:embed="rId2"/>
                          <a:stretch>
                            <a:fillRect l="-400662" t="-430769" r="-403311" b="-203846"/>
                          </a:stretch>
                        </a:blipFill>
                      </a:tcPr>
                    </a:tc>
                    <a:tc>
                      <a:txBody>
                        <a:bodyPr/>
                        <a:lstStyle/>
                        <a:p>
                          <a:endParaRPr lang="ru-RU"/>
                        </a:p>
                      </a:txBody>
                      <a:tcPr marL="68580" marR="68580" marT="0" marB="0">
                        <a:blipFill rotWithShape="0">
                          <a:blip r:embed="rId2"/>
                          <a:stretch>
                            <a:fillRect l="-500662" t="-430769" r="-303311" b="-203846"/>
                          </a:stretch>
                        </a:blipFill>
                      </a:tcPr>
                    </a:tc>
                    <a:tc>
                      <a:txBody>
                        <a:bodyPr/>
                        <a:lstStyle/>
                        <a:p>
                          <a:endParaRPr lang="ru-RU"/>
                        </a:p>
                      </a:txBody>
                      <a:tcPr marL="68580" marR="68580" marT="0" marB="0">
                        <a:blipFill rotWithShape="0">
                          <a:blip r:embed="rId2"/>
                          <a:stretch>
                            <a:fillRect l="-600662" t="-430769" r="-203311" b="-203846"/>
                          </a:stretch>
                        </a:blipFill>
                      </a:tcPr>
                    </a:tc>
                    <a:tc>
                      <a:txBody>
                        <a:bodyPr/>
                        <a:lstStyle/>
                        <a:p>
                          <a:endParaRPr lang="ru-RU"/>
                        </a:p>
                      </a:txBody>
                      <a:tcPr marL="68580" marR="68580" marT="0" marB="0">
                        <a:blipFill rotWithShape="0">
                          <a:blip r:embed="rId2"/>
                          <a:stretch>
                            <a:fillRect l="-700662" t="-430769" r="-103311" b="-203846"/>
                          </a:stretch>
                        </a:blipFill>
                      </a:tcPr>
                    </a:tc>
                    <a:tc>
                      <a:txBody>
                        <a:bodyPr/>
                        <a:lstStyle/>
                        <a:p>
                          <a:endParaRPr lang="ru-RU"/>
                        </a:p>
                      </a:txBody>
                      <a:tcPr marL="68580" marR="68580" marT="0" marB="0">
                        <a:blipFill rotWithShape="0">
                          <a:blip r:embed="rId2"/>
                          <a:stretch>
                            <a:fillRect l="-800662" t="-430769" r="-3311" b="-203846"/>
                          </a:stretch>
                        </a:blipFill>
                      </a:tcPr>
                    </a:tc>
                  </a:tr>
                  <a:tr h="316336">
                    <a:tc>
                      <a:txBody>
                        <a:bodyPr/>
                        <a:lstStyle/>
                        <a:p>
                          <a:endParaRPr lang="ru-RU"/>
                        </a:p>
                      </a:txBody>
                      <a:tcPr marL="68580" marR="68580" marT="0" marB="0">
                        <a:blipFill rotWithShape="0">
                          <a:blip r:embed="rId2"/>
                          <a:stretch>
                            <a:fillRect l="-662" t="-530769" r="-803311" b="-103846"/>
                          </a:stretch>
                        </a:blipFill>
                      </a:tcPr>
                    </a:tc>
                    <a:tc>
                      <a:txBody>
                        <a:bodyPr/>
                        <a:lstStyle/>
                        <a:p>
                          <a:endParaRPr lang="ru-RU"/>
                        </a:p>
                      </a:txBody>
                      <a:tcPr marL="68580" marR="68580" marT="0" marB="0">
                        <a:blipFill rotWithShape="0">
                          <a:blip r:embed="rId2"/>
                          <a:stretch>
                            <a:fillRect l="-100662" t="-530769" r="-703311" b="-103846"/>
                          </a:stretch>
                        </a:blipFill>
                      </a:tcPr>
                    </a:tc>
                    <a:tc>
                      <a:txBody>
                        <a:bodyPr/>
                        <a:lstStyle/>
                        <a:p>
                          <a:endParaRPr lang="ru-RU"/>
                        </a:p>
                      </a:txBody>
                      <a:tcPr marL="68580" marR="68580" marT="0" marB="0">
                        <a:blipFill rotWithShape="0">
                          <a:blip r:embed="rId2"/>
                          <a:stretch>
                            <a:fillRect l="-200662" t="-530769" r="-603311" b="-103846"/>
                          </a:stretch>
                        </a:blipFill>
                      </a:tcPr>
                    </a:tc>
                    <a:tc>
                      <a:txBody>
                        <a:bodyPr/>
                        <a:lstStyle/>
                        <a:p>
                          <a:endParaRPr lang="ru-RU"/>
                        </a:p>
                      </a:txBody>
                      <a:tcPr marL="68580" marR="68580" marT="0" marB="0">
                        <a:blipFill rotWithShape="0">
                          <a:blip r:embed="rId2"/>
                          <a:stretch>
                            <a:fillRect l="-300662" t="-530769" r="-503311" b="-103846"/>
                          </a:stretch>
                        </a:blipFill>
                      </a:tcPr>
                    </a:tc>
                    <a:tc>
                      <a:txBody>
                        <a:bodyPr/>
                        <a:lstStyle/>
                        <a:p>
                          <a:endParaRPr lang="ru-RU"/>
                        </a:p>
                      </a:txBody>
                      <a:tcPr marL="68580" marR="68580" marT="0" marB="0">
                        <a:blipFill rotWithShape="0">
                          <a:blip r:embed="rId2"/>
                          <a:stretch>
                            <a:fillRect l="-400662" t="-530769" r="-403311" b="-103846"/>
                          </a:stretch>
                        </a:blipFill>
                      </a:tcPr>
                    </a:tc>
                    <a:tc>
                      <a:txBody>
                        <a:bodyPr/>
                        <a:lstStyle/>
                        <a:p>
                          <a:endParaRPr lang="ru-RU"/>
                        </a:p>
                      </a:txBody>
                      <a:tcPr marL="68580" marR="68580" marT="0" marB="0">
                        <a:blipFill rotWithShape="0">
                          <a:blip r:embed="rId2"/>
                          <a:stretch>
                            <a:fillRect l="-500662" t="-530769" r="-303311" b="-103846"/>
                          </a:stretch>
                        </a:blipFill>
                      </a:tcPr>
                    </a:tc>
                    <a:tc>
                      <a:txBody>
                        <a:bodyPr/>
                        <a:lstStyle/>
                        <a:p>
                          <a:endParaRPr lang="ru-RU"/>
                        </a:p>
                      </a:txBody>
                      <a:tcPr marL="68580" marR="68580" marT="0" marB="0">
                        <a:blipFill rotWithShape="0">
                          <a:blip r:embed="rId2"/>
                          <a:stretch>
                            <a:fillRect l="-600662" t="-530769" r="-203311" b="-103846"/>
                          </a:stretch>
                        </a:blipFill>
                      </a:tcPr>
                    </a:tc>
                    <a:tc>
                      <a:txBody>
                        <a:bodyPr/>
                        <a:lstStyle/>
                        <a:p>
                          <a:endParaRPr lang="ru-RU"/>
                        </a:p>
                      </a:txBody>
                      <a:tcPr marL="68580" marR="68580" marT="0" marB="0">
                        <a:blipFill rotWithShape="0">
                          <a:blip r:embed="rId2"/>
                          <a:stretch>
                            <a:fillRect l="-700662" t="-530769" r="-103311" b="-103846"/>
                          </a:stretch>
                        </a:blipFill>
                      </a:tcPr>
                    </a:tc>
                    <a:tc>
                      <a:txBody>
                        <a:bodyPr/>
                        <a:lstStyle/>
                        <a:p>
                          <a:endParaRPr lang="ru-RU"/>
                        </a:p>
                      </a:txBody>
                      <a:tcPr marL="68580" marR="68580" marT="0" marB="0">
                        <a:blipFill rotWithShape="0">
                          <a:blip r:embed="rId2"/>
                          <a:stretch>
                            <a:fillRect l="-800662" t="-530769" r="-3311" b="-103846"/>
                          </a:stretch>
                        </a:blipFill>
                      </a:tcPr>
                    </a:tc>
                  </a:tr>
                  <a:tr h="316336">
                    <a:tc>
                      <a:txBody>
                        <a:bodyPr/>
                        <a:lstStyle/>
                        <a:p>
                          <a:endParaRPr lang="ru-RU"/>
                        </a:p>
                      </a:txBody>
                      <a:tcPr marL="68580" marR="68580" marT="0" marB="0">
                        <a:blipFill rotWithShape="0">
                          <a:blip r:embed="rId2"/>
                          <a:stretch>
                            <a:fillRect l="-662" t="-630769" r="-803311" b="-3846"/>
                          </a:stretch>
                        </a:blipFill>
                      </a:tcPr>
                    </a:tc>
                    <a:tc>
                      <a:txBody>
                        <a:bodyPr/>
                        <a:lstStyle/>
                        <a:p>
                          <a:endParaRPr lang="ru-RU"/>
                        </a:p>
                      </a:txBody>
                      <a:tcPr marL="68580" marR="68580" marT="0" marB="0">
                        <a:blipFill rotWithShape="0">
                          <a:blip r:embed="rId2"/>
                          <a:stretch>
                            <a:fillRect l="-100662" t="-630769" r="-703311" b="-3846"/>
                          </a:stretch>
                        </a:blipFill>
                      </a:tcPr>
                    </a:tc>
                    <a:tc>
                      <a:txBody>
                        <a:bodyPr/>
                        <a:lstStyle/>
                        <a:p>
                          <a:endParaRPr lang="ru-RU"/>
                        </a:p>
                      </a:txBody>
                      <a:tcPr marL="68580" marR="68580" marT="0" marB="0">
                        <a:blipFill rotWithShape="0">
                          <a:blip r:embed="rId2"/>
                          <a:stretch>
                            <a:fillRect l="-200662" t="-630769" r="-603311" b="-3846"/>
                          </a:stretch>
                        </a:blipFill>
                      </a:tcPr>
                    </a:tc>
                    <a:tc>
                      <a:txBody>
                        <a:bodyPr/>
                        <a:lstStyle/>
                        <a:p>
                          <a:endParaRPr lang="ru-RU"/>
                        </a:p>
                      </a:txBody>
                      <a:tcPr marL="68580" marR="68580" marT="0" marB="0">
                        <a:blipFill rotWithShape="0">
                          <a:blip r:embed="rId2"/>
                          <a:stretch>
                            <a:fillRect l="-300662" t="-630769" r="-503311" b="-3846"/>
                          </a:stretch>
                        </a:blipFill>
                      </a:tcPr>
                    </a:tc>
                    <a:tc>
                      <a:txBody>
                        <a:bodyPr/>
                        <a:lstStyle/>
                        <a:p>
                          <a:endParaRPr lang="ru-RU"/>
                        </a:p>
                      </a:txBody>
                      <a:tcPr marL="68580" marR="68580" marT="0" marB="0">
                        <a:blipFill rotWithShape="0">
                          <a:blip r:embed="rId2"/>
                          <a:stretch>
                            <a:fillRect l="-400662" t="-630769" r="-403311" b="-3846"/>
                          </a:stretch>
                        </a:blipFill>
                      </a:tcPr>
                    </a:tc>
                    <a:tc>
                      <a:txBody>
                        <a:bodyPr/>
                        <a:lstStyle/>
                        <a:p>
                          <a:endParaRPr lang="ru-RU"/>
                        </a:p>
                      </a:txBody>
                      <a:tcPr marL="68580" marR="68580" marT="0" marB="0">
                        <a:blipFill rotWithShape="0">
                          <a:blip r:embed="rId2"/>
                          <a:stretch>
                            <a:fillRect l="-500662" t="-630769" r="-303311" b="-3846"/>
                          </a:stretch>
                        </a:blipFill>
                      </a:tcPr>
                    </a:tc>
                    <a:tc>
                      <a:txBody>
                        <a:bodyPr/>
                        <a:lstStyle/>
                        <a:p>
                          <a:endParaRPr lang="ru-RU"/>
                        </a:p>
                      </a:txBody>
                      <a:tcPr marL="68580" marR="68580" marT="0" marB="0">
                        <a:blipFill rotWithShape="0">
                          <a:blip r:embed="rId2"/>
                          <a:stretch>
                            <a:fillRect l="-600662" t="-630769" r="-203311" b="-3846"/>
                          </a:stretch>
                        </a:blipFill>
                      </a:tcPr>
                    </a:tc>
                    <a:tc>
                      <a:txBody>
                        <a:bodyPr/>
                        <a:lstStyle/>
                        <a:p>
                          <a:endParaRPr lang="ru-RU"/>
                        </a:p>
                      </a:txBody>
                      <a:tcPr marL="68580" marR="68580" marT="0" marB="0">
                        <a:blipFill rotWithShape="0">
                          <a:blip r:embed="rId2"/>
                          <a:stretch>
                            <a:fillRect l="-700662" t="-630769" r="-103311" b="-3846"/>
                          </a:stretch>
                        </a:blipFill>
                      </a:tcPr>
                    </a:tc>
                    <a:tc>
                      <a:txBody>
                        <a:bodyPr/>
                        <a:lstStyle/>
                        <a:p>
                          <a:endParaRPr lang="ru-RU"/>
                        </a:p>
                      </a:txBody>
                      <a:tcPr marL="68580" marR="68580" marT="0" marB="0">
                        <a:blipFill rotWithShape="0">
                          <a:blip r:embed="rId2"/>
                          <a:stretch>
                            <a:fillRect l="-800662" t="-630769" r="-3311" b="-3846"/>
                          </a:stretch>
                        </a:blipFill>
                      </a:tcPr>
                    </a:tc>
                  </a:tr>
                </a:tbl>
              </a:graphicData>
            </a:graphic>
          </p:graphicFrame>
        </mc:Fallback>
      </mc:AlternateContent>
      <p:pic>
        <p:nvPicPr>
          <p:cNvPr id="6" name="Рисунок 5"/>
          <p:cNvPicPr/>
          <p:nvPr/>
        </p:nvPicPr>
        <p:blipFill rotWithShape="1">
          <a:blip r:embed="rId3" cstate="print">
            <a:extLst>
              <a:ext uri="{28A0092B-C50C-407E-A947-70E740481C1C}">
                <a14:useLocalDpi xmlns:a14="http://schemas.microsoft.com/office/drawing/2010/main" val="0"/>
              </a:ext>
            </a:extLst>
          </a:blip>
          <a:srcRect l="10279" r="23154"/>
          <a:stretch/>
        </p:blipFill>
        <p:spPr bwMode="auto">
          <a:xfrm>
            <a:off x="800822" y="681204"/>
            <a:ext cx="4568944" cy="3168352"/>
          </a:xfrm>
          <a:prstGeom prst="rect">
            <a:avLst/>
          </a:prstGeom>
          <a:ln>
            <a:noFill/>
          </a:ln>
          <a:extLst>
            <a:ext uri="{53640926-AAD7-44D8-BBD7-CCE9431645EC}">
              <a14:shadowObscured xmlns:a14="http://schemas.microsoft.com/office/drawing/2010/main"/>
            </a:ext>
          </a:extLst>
        </p:spPr>
      </p:pic>
      <p:sp>
        <p:nvSpPr>
          <p:cNvPr id="2" name="Прямоугольник 1"/>
          <p:cNvSpPr/>
          <p:nvPr/>
        </p:nvSpPr>
        <p:spPr>
          <a:xfrm>
            <a:off x="6078443" y="2162617"/>
            <a:ext cx="1864613" cy="461665"/>
          </a:xfrm>
          <a:prstGeom prst="rect">
            <a:avLst/>
          </a:prstGeom>
        </p:spPr>
        <p:txBody>
          <a:bodyPr wrap="none">
            <a:spAutoFit/>
          </a:bodyPr>
          <a:lstStyle/>
          <a:p>
            <a:r>
              <a:rPr lang="en-US" dirty="0">
                <a:solidFill>
                  <a:srgbClr val="003399"/>
                </a:solidFill>
                <a:effectLst/>
                <a:latin typeface="Times New Roman" charset="0"/>
                <a:ea typeface="Times New Roman" charset="0"/>
                <a:cs typeface="Times New Roman" charset="0"/>
                <a:sym typeface="Symbol" charset="2"/>
              </a:rPr>
              <a:t></a:t>
            </a:r>
            <a:r>
              <a:rPr lang="en-US" i="1" dirty="0">
                <a:solidFill>
                  <a:srgbClr val="003399"/>
                </a:solidFill>
                <a:effectLst/>
                <a:latin typeface="Times New Roman" charset="0"/>
                <a:ea typeface="Times New Roman" charset="0"/>
              </a:rPr>
              <a:t>d</a:t>
            </a:r>
            <a:r>
              <a:rPr lang="ru-RU" dirty="0">
                <a:solidFill>
                  <a:srgbClr val="003399"/>
                </a:solidFill>
                <a:effectLst/>
                <a:latin typeface="Times New Roman" charset="0"/>
                <a:ea typeface="Times New Roman" charset="0"/>
              </a:rPr>
              <a:t>/</a:t>
            </a:r>
            <a:r>
              <a:rPr lang="en-US" i="1" dirty="0">
                <a:solidFill>
                  <a:srgbClr val="003399"/>
                </a:solidFill>
                <a:effectLst/>
                <a:latin typeface="Times New Roman" charset="0"/>
                <a:ea typeface="Times New Roman" charset="0"/>
              </a:rPr>
              <a:t>d </a:t>
            </a:r>
            <a:r>
              <a:rPr lang="en-US" dirty="0">
                <a:solidFill>
                  <a:srgbClr val="003399"/>
                </a:solidFill>
                <a:effectLst/>
                <a:latin typeface="Times New Roman" charset="0"/>
                <a:ea typeface="Times New Roman" charset="0"/>
                <a:cs typeface="Times New Roman" charset="0"/>
                <a:sym typeface="Symbol" charset="2"/>
              </a:rPr>
              <a:t></a:t>
            </a:r>
            <a:r>
              <a:rPr lang="ru-RU" dirty="0">
                <a:solidFill>
                  <a:srgbClr val="003399"/>
                </a:solidFill>
                <a:effectLst/>
                <a:latin typeface="Times New Roman" charset="0"/>
                <a:ea typeface="Times New Roman" charset="0"/>
              </a:rPr>
              <a:t> 0.001</a:t>
            </a:r>
            <a:r>
              <a:rPr lang="ru-RU" dirty="0">
                <a:solidFill>
                  <a:srgbClr val="003399"/>
                </a:solidFill>
                <a:effectLst/>
              </a:rPr>
              <a:t> </a:t>
            </a:r>
            <a:endParaRPr lang="ru-RU" dirty="0">
              <a:solidFill>
                <a:srgbClr val="003399"/>
              </a:solidFill>
            </a:endParaRPr>
          </a:p>
        </p:txBody>
      </p:sp>
      <p:sp>
        <p:nvSpPr>
          <p:cNvPr id="4" name="TextBox 3"/>
          <p:cNvSpPr txBox="1"/>
          <p:nvPr/>
        </p:nvSpPr>
        <p:spPr>
          <a:xfrm>
            <a:off x="206959" y="151950"/>
            <a:ext cx="8458085" cy="400110"/>
          </a:xfrm>
          <a:prstGeom prst="rect">
            <a:avLst/>
          </a:prstGeom>
          <a:noFill/>
        </p:spPr>
        <p:txBody>
          <a:bodyPr wrap="none" rtlCol="0">
            <a:spAutoFit/>
          </a:bodyPr>
          <a:lstStyle/>
          <a:p>
            <a:r>
              <a:rPr lang="en-US" sz="2000" dirty="0">
                <a:solidFill>
                  <a:srgbClr val="003399"/>
                </a:solidFill>
                <a:effectLst/>
              </a:rPr>
              <a:t>3D graphic presentation of a large-aperture backscattering detector.</a:t>
            </a:r>
            <a:endParaRPr lang="ru-RU" sz="2000" b="0" dirty="0">
              <a:solidFill>
                <a:srgbClr val="003399"/>
              </a:solidFill>
            </a:endParaRPr>
          </a:p>
        </p:txBody>
      </p:sp>
      <p:sp>
        <p:nvSpPr>
          <p:cNvPr id="11" name="Прямоугольник 10"/>
          <p:cNvSpPr/>
          <p:nvPr/>
        </p:nvSpPr>
        <p:spPr>
          <a:xfrm>
            <a:off x="767086" y="6108656"/>
            <a:ext cx="5958408" cy="307777"/>
          </a:xfrm>
          <a:prstGeom prst="rect">
            <a:avLst/>
          </a:prstGeom>
        </p:spPr>
        <p:txBody>
          <a:bodyPr wrap="square">
            <a:spAutoFit/>
          </a:bodyPr>
          <a:lstStyle/>
          <a:p>
            <a:r>
              <a:rPr lang="en-US" sz="1400" dirty="0">
                <a:solidFill>
                  <a:srgbClr val="003399"/>
                </a:solidFill>
                <a:effectLst/>
                <a:ea typeface="Times New Roman" charset="0"/>
              </a:rPr>
              <a:t>Geometric contribution to the total resolution of the diffractometer.</a:t>
            </a:r>
            <a:r>
              <a:rPr lang="ru-RU" sz="1400" dirty="0">
                <a:solidFill>
                  <a:srgbClr val="003399"/>
                </a:solidFill>
                <a:effectLst/>
              </a:rPr>
              <a:t> </a:t>
            </a:r>
            <a:endParaRPr lang="ru-RU" sz="1400" dirty="0">
              <a:solidFill>
                <a:srgbClr val="003399"/>
              </a:solidFill>
            </a:endParaRPr>
          </a:p>
        </p:txBody>
      </p:sp>
      <p:sp>
        <p:nvSpPr>
          <p:cNvPr id="15" name="Rectangle 12"/>
          <p:cNvSpPr>
            <a:spLocks noChangeArrowheads="1"/>
          </p:cNvSpPr>
          <p:nvPr/>
        </p:nvSpPr>
        <p:spPr bwMode="auto">
          <a:xfrm>
            <a:off x="834580" y="641643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809995" name="Picture 1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4580" y="6416433"/>
            <a:ext cx="1016000" cy="215900"/>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1903761" y="6370494"/>
            <a:ext cx="4572000" cy="307777"/>
          </a:xfrm>
          <a:prstGeom prst="rect">
            <a:avLst/>
          </a:prstGeom>
        </p:spPr>
        <p:txBody>
          <a:bodyPr>
            <a:spAutoFit/>
          </a:bodyPr>
          <a:lstStyle/>
          <a:p>
            <a:r>
              <a:rPr lang="en-US" sz="1400" dirty="0">
                <a:solidFill>
                  <a:srgbClr val="003399"/>
                </a:solidFill>
                <a:effectLst/>
                <a:ea typeface="Times New Roman" charset="0"/>
              </a:rPr>
              <a:t>– error value for the </a:t>
            </a:r>
            <a:r>
              <a:rPr lang="en-US" sz="1400" dirty="0" err="1">
                <a:solidFill>
                  <a:srgbClr val="003399"/>
                </a:solidFill>
                <a:effectLst/>
                <a:ea typeface="Times New Roman" charset="0"/>
              </a:rPr>
              <a:t>i-th</a:t>
            </a:r>
            <a:r>
              <a:rPr lang="en-US" sz="1400" dirty="0">
                <a:solidFill>
                  <a:srgbClr val="003399"/>
                </a:solidFill>
                <a:effectLst/>
                <a:ea typeface="Times New Roman" charset="0"/>
              </a:rPr>
              <a:t> ring of the detector.</a:t>
            </a:r>
            <a:r>
              <a:rPr lang="ru-RU" sz="1400" dirty="0">
                <a:solidFill>
                  <a:srgbClr val="003399"/>
                </a:solidFill>
                <a:effectLst/>
              </a:rPr>
              <a:t> </a:t>
            </a:r>
            <a:endParaRPr lang="ru-RU" sz="1400" dirty="0">
              <a:solidFill>
                <a:srgbClr val="003399"/>
              </a:solidFill>
            </a:endParaRPr>
          </a:p>
        </p:txBody>
      </p:sp>
    </p:spTree>
    <p:extLst>
      <p:ext uri="{BB962C8B-B14F-4D97-AF65-F5344CB8AC3E}">
        <p14:creationId xmlns:p14="http://schemas.microsoft.com/office/powerpoint/2010/main" val="14050687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69576"/>
            <a:ext cx="8600460" cy="1143000"/>
          </a:xfrm>
        </p:spPr>
        <p:txBody>
          <a:bodyPr/>
          <a:lstStyle/>
          <a:p>
            <a:r>
              <a:rPr lang="en-US" sz="2000" dirty="0">
                <a:solidFill>
                  <a:srgbClr val="003399"/>
                </a:solidFill>
              </a:rPr>
              <a:t>Network schedule of the Project </a:t>
            </a:r>
            <a:r>
              <a:rPr lang="ru-RU" sz="2000" dirty="0">
                <a:solidFill>
                  <a:srgbClr val="003399"/>
                </a:solidFill>
              </a:rPr>
              <a:t/>
            </a:r>
            <a:br>
              <a:rPr lang="ru-RU" sz="2000" dirty="0">
                <a:solidFill>
                  <a:srgbClr val="003399"/>
                </a:solidFill>
              </a:rPr>
            </a:br>
            <a:r>
              <a:rPr lang="en-US" sz="2000" b="1" dirty="0">
                <a:solidFill>
                  <a:srgbClr val="003399"/>
                </a:solidFill>
              </a:rPr>
              <a:t>Development of a wide-aperture backscattering detector (BSD)</a:t>
            </a:r>
            <a:r>
              <a:rPr lang="ru-RU" sz="2000" dirty="0">
                <a:solidFill>
                  <a:srgbClr val="003399"/>
                </a:solidFill>
              </a:rPr>
              <a:t/>
            </a:r>
            <a:br>
              <a:rPr lang="ru-RU" sz="2000" dirty="0">
                <a:solidFill>
                  <a:srgbClr val="003399"/>
                </a:solidFill>
              </a:rPr>
            </a:br>
            <a:r>
              <a:rPr lang="en-US" sz="2000" b="1" dirty="0">
                <a:solidFill>
                  <a:srgbClr val="003399"/>
                </a:solidFill>
              </a:rPr>
              <a:t>for the HRFD diffractometer</a:t>
            </a:r>
            <a:endParaRPr lang="ru-RU" sz="2000" dirty="0">
              <a:solidFill>
                <a:srgbClr val="003399"/>
              </a:solidFill>
            </a:endParaRPr>
          </a:p>
        </p:txBody>
      </p:sp>
      <p:sp>
        <p:nvSpPr>
          <p:cNvPr id="3" name="Номер слайда 2"/>
          <p:cNvSpPr>
            <a:spLocks noGrp="1"/>
          </p:cNvSpPr>
          <p:nvPr>
            <p:ph type="sldNum" sz="quarter" idx="12"/>
          </p:nvPr>
        </p:nvSpPr>
        <p:spPr>
          <a:xfrm>
            <a:off x="6978352" y="6381750"/>
            <a:ext cx="2133600" cy="476250"/>
          </a:xfrm>
        </p:spPr>
        <p:txBody>
          <a:bodyPr/>
          <a:lstStyle/>
          <a:p>
            <a:fld id="{759EB199-7EDD-1742-BDA7-1F940707C89D}" type="slidenum">
              <a:rPr lang="ru-RU" altLang="x-none" smtClean="0"/>
              <a:pPr/>
              <a:t>46</a:t>
            </a:fld>
            <a:endParaRPr lang="ru-RU" altLang="x-none"/>
          </a:p>
        </p:txBody>
      </p:sp>
      <p:graphicFrame>
        <p:nvGraphicFramePr>
          <p:cNvPr id="6" name="Таблица 5"/>
          <p:cNvGraphicFramePr>
            <a:graphicFrameLocks noGrp="1"/>
          </p:cNvGraphicFramePr>
          <p:nvPr>
            <p:extLst>
              <p:ext uri="{D42A27DB-BD31-4B8C-83A1-F6EECF244321}">
                <p14:modId xmlns:p14="http://schemas.microsoft.com/office/powerpoint/2010/main" val="1044304092"/>
              </p:ext>
            </p:extLst>
          </p:nvPr>
        </p:nvGraphicFramePr>
        <p:xfrm>
          <a:off x="50335" y="1099097"/>
          <a:ext cx="8971321" cy="5520778"/>
        </p:xfrm>
        <a:graphic>
          <a:graphicData uri="http://schemas.openxmlformats.org/drawingml/2006/table">
            <a:tbl>
              <a:tblPr>
                <a:tableStyleId>{5C22544A-7EE6-4342-B048-85BDC9FD1C3A}</a:tableStyleId>
              </a:tblPr>
              <a:tblGrid>
                <a:gridCol w="374440"/>
                <a:gridCol w="2867190"/>
                <a:gridCol w="996162"/>
                <a:gridCol w="913540"/>
                <a:gridCol w="913540"/>
                <a:gridCol w="914125"/>
                <a:gridCol w="996162"/>
                <a:gridCol w="996162"/>
              </a:tblGrid>
              <a:tr h="261029">
                <a:tc>
                  <a:txBody>
                    <a:bodyPr/>
                    <a:lstStyle/>
                    <a:p>
                      <a:pPr algn="just">
                        <a:spcAft>
                          <a:spcPts val="300"/>
                        </a:spcAft>
                      </a:pPr>
                      <a:r>
                        <a:rPr lang="ru-RU" sz="1200" dirty="0" err="1">
                          <a:solidFill>
                            <a:srgbClr val="003399"/>
                          </a:solidFill>
                          <a:effectLst/>
                        </a:rPr>
                        <a:t>N</a:t>
                      </a:r>
                      <a:endParaRPr lang="ru-RU" sz="1200" dirty="0">
                        <a:solidFill>
                          <a:srgbClr val="003399"/>
                        </a:solidFill>
                        <a:effectLst/>
                        <a:latin typeface="Times New Roman" charset="0"/>
                        <a:ea typeface="Times New Roman" charset="0"/>
                      </a:endParaRPr>
                    </a:p>
                  </a:txBody>
                  <a:tcPr marL="77394" marR="77394" marT="38697" marB="38697" anchor="b"/>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tc>
                <a:tc gridSpan="2">
                  <a:txBody>
                    <a:bodyPr/>
                    <a:lstStyle/>
                    <a:p>
                      <a:pPr algn="ctr">
                        <a:spcAft>
                          <a:spcPts val="300"/>
                        </a:spcAft>
                      </a:pPr>
                      <a:r>
                        <a:rPr lang="ru-RU" sz="1200">
                          <a:solidFill>
                            <a:srgbClr val="003399"/>
                          </a:solidFill>
                          <a:effectLst/>
                        </a:rPr>
                        <a:t>2018</a:t>
                      </a:r>
                      <a:endParaRPr lang="ru-RU" sz="1200">
                        <a:solidFill>
                          <a:srgbClr val="003399"/>
                        </a:solidFill>
                        <a:effectLst/>
                        <a:latin typeface="Times New Roman" charset="0"/>
                        <a:ea typeface="Times New Roman" charset="0"/>
                      </a:endParaRPr>
                    </a:p>
                  </a:txBody>
                  <a:tcPr marL="77394" marR="77394" marT="38697" marB="38697"/>
                </a:tc>
                <a:tc hMerge="1">
                  <a:txBody>
                    <a:bodyPr/>
                    <a:lstStyle/>
                    <a:p>
                      <a:endParaRPr lang="ru-RU"/>
                    </a:p>
                  </a:txBody>
                  <a:tcPr/>
                </a:tc>
                <a:tc gridSpan="2">
                  <a:txBody>
                    <a:bodyPr/>
                    <a:lstStyle/>
                    <a:p>
                      <a:pPr algn="ctr">
                        <a:spcAft>
                          <a:spcPts val="300"/>
                        </a:spcAft>
                      </a:pPr>
                      <a:r>
                        <a:rPr lang="ru-RU" sz="1200">
                          <a:solidFill>
                            <a:srgbClr val="003399"/>
                          </a:solidFill>
                          <a:effectLst/>
                        </a:rPr>
                        <a:t>2019</a:t>
                      </a:r>
                      <a:endParaRPr lang="ru-RU" sz="1200">
                        <a:solidFill>
                          <a:srgbClr val="003399"/>
                        </a:solidFill>
                        <a:effectLst/>
                        <a:latin typeface="Times New Roman" charset="0"/>
                        <a:ea typeface="Times New Roman" charset="0"/>
                      </a:endParaRPr>
                    </a:p>
                  </a:txBody>
                  <a:tcPr marL="77394" marR="77394" marT="38697" marB="38697"/>
                </a:tc>
                <a:tc hMerge="1">
                  <a:txBody>
                    <a:bodyPr/>
                    <a:lstStyle/>
                    <a:p>
                      <a:endParaRPr lang="ru-RU"/>
                    </a:p>
                  </a:txBody>
                  <a:tcPr/>
                </a:tc>
                <a:tc gridSpan="2">
                  <a:txBody>
                    <a:bodyPr/>
                    <a:lstStyle/>
                    <a:p>
                      <a:pPr algn="ctr">
                        <a:spcAft>
                          <a:spcPts val="300"/>
                        </a:spcAft>
                      </a:pPr>
                      <a:r>
                        <a:rPr lang="ru-RU" sz="1200">
                          <a:solidFill>
                            <a:srgbClr val="003399"/>
                          </a:solidFill>
                          <a:effectLst/>
                        </a:rPr>
                        <a:t>2020</a:t>
                      </a:r>
                      <a:endParaRPr lang="ru-RU" sz="1200">
                        <a:solidFill>
                          <a:srgbClr val="003399"/>
                        </a:solidFill>
                        <a:effectLst/>
                        <a:latin typeface="Times New Roman" charset="0"/>
                        <a:ea typeface="Times New Roman" charset="0"/>
                      </a:endParaRPr>
                    </a:p>
                  </a:txBody>
                  <a:tcPr marL="77394" marR="77394" marT="38697" marB="38697"/>
                </a:tc>
                <a:tc hMerge="1">
                  <a:txBody>
                    <a:bodyPr/>
                    <a:lstStyle/>
                    <a:p>
                      <a:endParaRPr lang="ru-RU"/>
                    </a:p>
                  </a:txBody>
                  <a:tcPr/>
                </a:tc>
              </a:tr>
              <a:tr h="261029">
                <a:tc>
                  <a:txBody>
                    <a:bodyPr/>
                    <a:lstStyle/>
                    <a:p>
                      <a:endParaRPr lang="ru-RU" sz="1200">
                        <a:solidFill>
                          <a:srgbClr val="003399"/>
                        </a:solidFill>
                        <a:effectLst/>
                        <a:latin typeface="Times New Roman" charset="0"/>
                      </a:endParaRPr>
                    </a:p>
                  </a:txBody>
                  <a:tcPr marL="77394" marR="77394" marT="38697" marB="38697" anchor="b"/>
                </a:tc>
                <a:tc>
                  <a:txBody>
                    <a:bodyPr/>
                    <a:lstStyle/>
                    <a:p>
                      <a:endParaRPr lang="ru-RU" sz="1200">
                        <a:solidFill>
                          <a:srgbClr val="003399"/>
                        </a:solidFill>
                        <a:effectLst/>
                        <a:latin typeface="Times New Roman" charset="0"/>
                      </a:endParaRPr>
                    </a:p>
                  </a:txBody>
                  <a:tcPr marL="77394" marR="77394" marT="38697" marB="38697"/>
                </a:tc>
                <a:tc>
                  <a:txBody>
                    <a:bodyPr/>
                    <a:lstStyle/>
                    <a:p>
                      <a:pPr algn="ctr">
                        <a:spcAft>
                          <a:spcPts val="300"/>
                        </a:spcAft>
                      </a:pPr>
                      <a:r>
                        <a:rPr lang="ru-RU" sz="1200" dirty="0" err="1">
                          <a:solidFill>
                            <a:srgbClr val="003399"/>
                          </a:solidFill>
                          <a:effectLst/>
                        </a:rPr>
                        <a:t>I</a:t>
                      </a:r>
                      <a:endParaRPr lang="ru-RU" sz="1200" dirty="0">
                        <a:solidFill>
                          <a:srgbClr val="003399"/>
                        </a:solidFill>
                        <a:effectLst/>
                        <a:latin typeface="Times New Roman" charset="0"/>
                        <a:ea typeface="Times New Roman" charset="0"/>
                      </a:endParaRPr>
                    </a:p>
                  </a:txBody>
                  <a:tcPr marL="77394" marR="77394" marT="38697" marB="38697"/>
                </a:tc>
                <a:tc>
                  <a:txBody>
                    <a:bodyPr/>
                    <a:lstStyle/>
                    <a:p>
                      <a:pPr algn="ctr">
                        <a:spcAft>
                          <a:spcPts val="300"/>
                        </a:spcAft>
                      </a:pPr>
                      <a:r>
                        <a:rPr lang="ru-RU" sz="1200" dirty="0">
                          <a:solidFill>
                            <a:srgbClr val="003399"/>
                          </a:solidFill>
                          <a:effectLst/>
                        </a:rPr>
                        <a:t>II</a:t>
                      </a:r>
                      <a:endParaRPr lang="ru-RU" sz="1200" dirty="0">
                        <a:solidFill>
                          <a:srgbClr val="003399"/>
                        </a:solidFill>
                        <a:effectLst/>
                        <a:latin typeface="Times New Roman" charset="0"/>
                        <a:ea typeface="Times New Roman" charset="0"/>
                      </a:endParaRPr>
                    </a:p>
                  </a:txBody>
                  <a:tcPr marL="77394" marR="77394" marT="38697" marB="38697"/>
                </a:tc>
                <a:tc>
                  <a:txBody>
                    <a:bodyPr/>
                    <a:lstStyle/>
                    <a:p>
                      <a:pPr algn="ctr">
                        <a:spcAft>
                          <a:spcPts val="300"/>
                        </a:spcAft>
                      </a:pPr>
                      <a:r>
                        <a:rPr lang="ru-RU" sz="1200" dirty="0" err="1">
                          <a:solidFill>
                            <a:srgbClr val="003399"/>
                          </a:solidFill>
                          <a:effectLst/>
                        </a:rPr>
                        <a:t>I</a:t>
                      </a:r>
                      <a:endParaRPr lang="ru-RU" sz="1200" dirty="0">
                        <a:solidFill>
                          <a:srgbClr val="003399"/>
                        </a:solidFill>
                        <a:effectLst/>
                        <a:latin typeface="Times New Roman" charset="0"/>
                        <a:ea typeface="Times New Roman" charset="0"/>
                      </a:endParaRPr>
                    </a:p>
                  </a:txBody>
                  <a:tcPr marL="77394" marR="77394" marT="38697" marB="38697"/>
                </a:tc>
                <a:tc>
                  <a:txBody>
                    <a:bodyPr/>
                    <a:lstStyle/>
                    <a:p>
                      <a:pPr algn="ctr">
                        <a:spcAft>
                          <a:spcPts val="300"/>
                        </a:spcAft>
                      </a:pPr>
                      <a:r>
                        <a:rPr lang="ru-RU" sz="1200" dirty="0">
                          <a:solidFill>
                            <a:srgbClr val="003399"/>
                          </a:solidFill>
                          <a:effectLst/>
                        </a:rPr>
                        <a:t>II</a:t>
                      </a:r>
                      <a:endParaRPr lang="ru-RU" sz="1200" dirty="0">
                        <a:solidFill>
                          <a:srgbClr val="003399"/>
                        </a:solidFill>
                        <a:effectLst/>
                        <a:latin typeface="Times New Roman" charset="0"/>
                        <a:ea typeface="Times New Roman" charset="0"/>
                      </a:endParaRPr>
                    </a:p>
                  </a:txBody>
                  <a:tcPr marL="77394" marR="77394" marT="38697" marB="38697"/>
                </a:tc>
                <a:tc>
                  <a:txBody>
                    <a:bodyPr/>
                    <a:lstStyle/>
                    <a:p>
                      <a:pPr algn="ctr">
                        <a:spcAft>
                          <a:spcPts val="300"/>
                        </a:spcAft>
                      </a:pPr>
                      <a:r>
                        <a:rPr lang="ru-RU" sz="1200" dirty="0" err="1">
                          <a:solidFill>
                            <a:srgbClr val="003399"/>
                          </a:solidFill>
                          <a:effectLst/>
                        </a:rPr>
                        <a:t>I</a:t>
                      </a:r>
                      <a:endParaRPr lang="ru-RU" sz="1200" dirty="0">
                        <a:solidFill>
                          <a:srgbClr val="003399"/>
                        </a:solidFill>
                        <a:effectLst/>
                        <a:latin typeface="Times New Roman" charset="0"/>
                        <a:ea typeface="Times New Roman" charset="0"/>
                      </a:endParaRPr>
                    </a:p>
                  </a:txBody>
                  <a:tcPr marL="77394" marR="77394" marT="38697" marB="38697"/>
                </a:tc>
                <a:tc>
                  <a:txBody>
                    <a:bodyPr/>
                    <a:lstStyle/>
                    <a:p>
                      <a:pPr algn="ctr">
                        <a:spcAft>
                          <a:spcPts val="300"/>
                        </a:spcAft>
                      </a:pPr>
                      <a:r>
                        <a:rPr lang="ru-RU" sz="1200" dirty="0">
                          <a:solidFill>
                            <a:srgbClr val="003399"/>
                          </a:solidFill>
                          <a:effectLst/>
                        </a:rPr>
                        <a:t>II</a:t>
                      </a:r>
                      <a:endParaRPr lang="ru-RU" sz="1200" dirty="0">
                        <a:solidFill>
                          <a:srgbClr val="003399"/>
                        </a:solidFill>
                        <a:effectLst/>
                        <a:latin typeface="Times New Roman" charset="0"/>
                        <a:ea typeface="Times New Roman" charset="0"/>
                      </a:endParaRPr>
                    </a:p>
                  </a:txBody>
                  <a:tcPr marL="77394" marR="77394" marT="38697" marB="38697"/>
                </a:tc>
              </a:tr>
              <a:tr h="435048">
                <a:tc>
                  <a:txBody>
                    <a:bodyPr/>
                    <a:lstStyle/>
                    <a:p>
                      <a:pPr algn="just">
                        <a:spcAft>
                          <a:spcPts val="300"/>
                        </a:spcAft>
                      </a:pPr>
                      <a:r>
                        <a:rPr lang="ru-RU" sz="1200">
                          <a:solidFill>
                            <a:srgbClr val="003399"/>
                          </a:solidFill>
                          <a:effectLst/>
                        </a:rPr>
                        <a:t>1</a:t>
                      </a:r>
                      <a:endParaRPr lang="ru-RU" sz="1200">
                        <a:solidFill>
                          <a:srgbClr val="003399"/>
                        </a:solidFill>
                        <a:effectLst/>
                        <a:latin typeface="Times New Roman" charset="0"/>
                        <a:ea typeface="Times New Roman" charset="0"/>
                      </a:endParaRPr>
                    </a:p>
                  </a:txBody>
                  <a:tcPr marL="77394" marR="77394" marT="38697" marB="38697" anchor="b"/>
                </a:tc>
                <a:tc>
                  <a:txBody>
                    <a:bodyPr/>
                    <a:lstStyle/>
                    <a:p>
                      <a:pPr algn="l">
                        <a:spcAft>
                          <a:spcPts val="300"/>
                        </a:spcAft>
                      </a:pPr>
                      <a:r>
                        <a:rPr lang="en-US" sz="1400" dirty="0">
                          <a:solidFill>
                            <a:srgbClr val="003399"/>
                          </a:solidFill>
                          <a:effectLst/>
                          <a:latin typeface="Arial" charset="0"/>
                          <a:ea typeface="Times New Roman" charset="0"/>
                        </a:rPr>
                        <a:t>Development of technical design of backscattering detector</a:t>
                      </a:r>
                      <a:endParaRPr lang="ru-RU" sz="1400" dirty="0">
                        <a:solidFill>
                          <a:srgbClr val="003399"/>
                        </a:solidFill>
                        <a:effectLst/>
                        <a:latin typeface="Times New Roman" charset="0"/>
                        <a:ea typeface="Times New Roman" charset="0"/>
                      </a:endParaRPr>
                    </a:p>
                  </a:txBody>
                  <a:tcPr/>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solidFill>
                      <a:srgbClr val="3333CC"/>
                    </a:solidFill>
                  </a:tcPr>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solidFill>
                      <a:srgbClr val="3333CC"/>
                    </a:solidFill>
                  </a:tcPr>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r>
              <a:tr h="435048">
                <a:tc>
                  <a:txBody>
                    <a:bodyPr/>
                    <a:lstStyle/>
                    <a:p>
                      <a:pPr algn="just">
                        <a:spcAft>
                          <a:spcPts val="300"/>
                        </a:spcAft>
                      </a:pPr>
                      <a:r>
                        <a:rPr lang="ru-RU" sz="1200">
                          <a:solidFill>
                            <a:srgbClr val="003399"/>
                          </a:solidFill>
                          <a:effectLst/>
                        </a:rPr>
                        <a:t>2</a:t>
                      </a:r>
                      <a:endParaRPr lang="ru-RU" sz="1200">
                        <a:solidFill>
                          <a:srgbClr val="003399"/>
                        </a:solidFill>
                        <a:effectLst/>
                        <a:latin typeface="Times New Roman" charset="0"/>
                        <a:ea typeface="Times New Roman" charset="0"/>
                      </a:endParaRPr>
                    </a:p>
                  </a:txBody>
                  <a:tcPr marL="77394" marR="77394" marT="38697" marB="38697" anchor="b"/>
                </a:tc>
                <a:tc>
                  <a:txBody>
                    <a:bodyPr/>
                    <a:lstStyle/>
                    <a:p>
                      <a:pPr algn="l">
                        <a:spcAft>
                          <a:spcPts val="300"/>
                        </a:spcAft>
                      </a:pPr>
                      <a:r>
                        <a:rPr lang="en-US" sz="1400" dirty="0">
                          <a:solidFill>
                            <a:srgbClr val="003399"/>
                          </a:solidFill>
                          <a:effectLst/>
                          <a:latin typeface="Arial" charset="0"/>
                          <a:ea typeface="Times New Roman" charset="0"/>
                        </a:rPr>
                        <a:t>Manufacturing of equipment for manufacturing detector elements </a:t>
                      </a:r>
                      <a:endParaRPr lang="ru-RU" sz="1400" dirty="0">
                        <a:solidFill>
                          <a:srgbClr val="003399"/>
                        </a:solidFill>
                        <a:effectLst/>
                        <a:latin typeface="Times New Roman" charset="0"/>
                        <a:ea typeface="Times New Roman" charset="0"/>
                      </a:endParaRPr>
                    </a:p>
                  </a:txBody>
                  <a:tcPr/>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solidFill>
                      <a:srgbClr val="3333CC"/>
                    </a:solidFill>
                  </a:tcPr>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solidFill>
                      <a:srgbClr val="3333CC"/>
                    </a:solidFill>
                  </a:tcPr>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r>
              <a:tr h="435048">
                <a:tc>
                  <a:txBody>
                    <a:bodyPr/>
                    <a:lstStyle/>
                    <a:p>
                      <a:pPr algn="just">
                        <a:spcAft>
                          <a:spcPts val="300"/>
                        </a:spcAft>
                      </a:pPr>
                      <a:r>
                        <a:rPr lang="ru-RU" sz="1200">
                          <a:solidFill>
                            <a:srgbClr val="003399"/>
                          </a:solidFill>
                          <a:effectLst/>
                        </a:rPr>
                        <a:t>3</a:t>
                      </a:r>
                      <a:endParaRPr lang="ru-RU" sz="1200">
                        <a:solidFill>
                          <a:srgbClr val="003399"/>
                        </a:solidFill>
                        <a:effectLst/>
                        <a:latin typeface="Times New Roman" charset="0"/>
                        <a:ea typeface="Times New Roman" charset="0"/>
                      </a:endParaRPr>
                    </a:p>
                  </a:txBody>
                  <a:tcPr marL="77394" marR="77394" marT="38697" marB="38697" anchor="b"/>
                </a:tc>
                <a:tc>
                  <a:txBody>
                    <a:bodyPr/>
                    <a:lstStyle/>
                    <a:p>
                      <a:pPr algn="l">
                        <a:spcAft>
                          <a:spcPts val="300"/>
                        </a:spcAft>
                      </a:pPr>
                      <a:r>
                        <a:rPr lang="en-US" sz="1400">
                          <a:solidFill>
                            <a:srgbClr val="003399"/>
                          </a:solidFill>
                          <a:effectLst/>
                          <a:latin typeface="Arial" charset="0"/>
                          <a:ea typeface="Times New Roman" charset="0"/>
                        </a:rPr>
                        <a:t>Purchase of equipment and consumables</a:t>
                      </a:r>
                      <a:endParaRPr lang="ru-RU" sz="1400">
                        <a:solidFill>
                          <a:srgbClr val="003399"/>
                        </a:solidFill>
                        <a:effectLst/>
                        <a:latin typeface="Times New Roman" charset="0"/>
                        <a:ea typeface="Times New Roman" charset="0"/>
                      </a:endParaRPr>
                    </a:p>
                  </a:txBody>
                  <a:tcPr/>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solidFill>
                      <a:srgbClr val="3333CC"/>
                    </a:solidFill>
                  </a:tcPr>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solidFill>
                      <a:srgbClr val="3333CC"/>
                    </a:solidFill>
                  </a:tcPr>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solidFill>
                      <a:srgbClr val="3333CC"/>
                    </a:solidFill>
                  </a:tcPr>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tc>
              </a:tr>
              <a:tr h="435048">
                <a:tc>
                  <a:txBody>
                    <a:bodyPr/>
                    <a:lstStyle/>
                    <a:p>
                      <a:pPr algn="just">
                        <a:spcAft>
                          <a:spcPts val="300"/>
                        </a:spcAft>
                      </a:pPr>
                      <a:r>
                        <a:rPr lang="ru-RU" sz="1200">
                          <a:solidFill>
                            <a:srgbClr val="003399"/>
                          </a:solidFill>
                          <a:effectLst/>
                        </a:rPr>
                        <a:t>4</a:t>
                      </a:r>
                      <a:endParaRPr lang="ru-RU" sz="1200">
                        <a:solidFill>
                          <a:srgbClr val="003399"/>
                        </a:solidFill>
                        <a:effectLst/>
                        <a:latin typeface="Times New Roman" charset="0"/>
                        <a:ea typeface="Times New Roman" charset="0"/>
                      </a:endParaRPr>
                    </a:p>
                  </a:txBody>
                  <a:tcPr marL="77394" marR="77394" marT="38697" marB="38697" anchor="b"/>
                </a:tc>
                <a:tc>
                  <a:txBody>
                    <a:bodyPr/>
                    <a:lstStyle/>
                    <a:p>
                      <a:pPr algn="l">
                        <a:spcAft>
                          <a:spcPts val="300"/>
                        </a:spcAft>
                      </a:pPr>
                      <a:r>
                        <a:rPr lang="en-US" sz="1400" dirty="0">
                          <a:solidFill>
                            <a:srgbClr val="003399"/>
                          </a:solidFill>
                          <a:effectLst/>
                          <a:latin typeface="Arial" charset="0"/>
                          <a:ea typeface="Times New Roman" charset="0"/>
                        </a:rPr>
                        <a:t>Construction of data acquisition and accumulation electronics (240 channels)</a:t>
                      </a:r>
                      <a:endParaRPr lang="ru-RU" sz="1400" dirty="0">
                        <a:solidFill>
                          <a:srgbClr val="003399"/>
                        </a:solidFill>
                        <a:effectLst/>
                        <a:latin typeface="Times New Roman" charset="0"/>
                        <a:ea typeface="Times New Roman" charset="0"/>
                      </a:endParaRPr>
                    </a:p>
                  </a:txBody>
                  <a:tcPr/>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solidFill>
                      <a:srgbClr val="3333CC"/>
                    </a:solidFill>
                  </a:tcPr>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solidFill>
                      <a:srgbClr val="3333CC"/>
                    </a:solidFill>
                  </a:tcPr>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r>
              <a:tr h="435048">
                <a:tc>
                  <a:txBody>
                    <a:bodyPr/>
                    <a:lstStyle/>
                    <a:p>
                      <a:pPr algn="just">
                        <a:spcAft>
                          <a:spcPts val="300"/>
                        </a:spcAft>
                      </a:pPr>
                      <a:r>
                        <a:rPr lang="ru-RU" sz="1200">
                          <a:solidFill>
                            <a:srgbClr val="003399"/>
                          </a:solidFill>
                          <a:effectLst/>
                        </a:rPr>
                        <a:t>5</a:t>
                      </a:r>
                      <a:endParaRPr lang="ru-RU" sz="1200">
                        <a:solidFill>
                          <a:srgbClr val="003399"/>
                        </a:solidFill>
                        <a:effectLst/>
                        <a:latin typeface="Times New Roman" charset="0"/>
                        <a:ea typeface="Times New Roman" charset="0"/>
                      </a:endParaRPr>
                    </a:p>
                  </a:txBody>
                  <a:tcPr marL="77394" marR="77394" marT="38697" marB="38697" anchor="b"/>
                </a:tc>
                <a:tc>
                  <a:txBody>
                    <a:bodyPr/>
                    <a:lstStyle/>
                    <a:p>
                      <a:pPr algn="l">
                        <a:spcAft>
                          <a:spcPts val="300"/>
                        </a:spcAft>
                      </a:pPr>
                      <a:r>
                        <a:rPr lang="en-US" sz="1400" dirty="0">
                          <a:solidFill>
                            <a:srgbClr val="003399"/>
                          </a:solidFill>
                          <a:effectLst/>
                          <a:latin typeface="Arial" charset="0"/>
                          <a:ea typeface="Times New Roman" charset="0"/>
                        </a:rPr>
                        <a:t>Purchase of power supply source for systems with a large number of photomultipliers</a:t>
                      </a:r>
                      <a:endParaRPr lang="ru-RU" sz="1400" dirty="0">
                        <a:solidFill>
                          <a:srgbClr val="003399"/>
                        </a:solidFill>
                        <a:effectLst/>
                        <a:latin typeface="Times New Roman" charset="0"/>
                        <a:ea typeface="Times New Roman" charset="0"/>
                      </a:endParaRPr>
                    </a:p>
                  </a:txBody>
                  <a:tcPr/>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solidFill>
                      <a:srgbClr val="F3FAFB"/>
                    </a:solidFill>
                  </a:tcPr>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solidFill>
                      <a:srgbClr val="3333CC"/>
                    </a:solidFill>
                  </a:tcPr>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r>
              <a:tr h="435048">
                <a:tc>
                  <a:txBody>
                    <a:bodyPr/>
                    <a:lstStyle/>
                    <a:p>
                      <a:pPr algn="just">
                        <a:spcAft>
                          <a:spcPts val="300"/>
                        </a:spcAft>
                      </a:pPr>
                      <a:r>
                        <a:rPr lang="ru-RU" sz="1200">
                          <a:solidFill>
                            <a:srgbClr val="003399"/>
                          </a:solidFill>
                          <a:effectLst/>
                        </a:rPr>
                        <a:t>6</a:t>
                      </a:r>
                      <a:endParaRPr lang="ru-RU" sz="1200">
                        <a:solidFill>
                          <a:srgbClr val="003399"/>
                        </a:solidFill>
                        <a:effectLst/>
                        <a:latin typeface="Times New Roman" charset="0"/>
                        <a:ea typeface="Times New Roman" charset="0"/>
                      </a:endParaRPr>
                    </a:p>
                  </a:txBody>
                  <a:tcPr marL="77394" marR="77394" marT="38697" marB="38697" anchor="b"/>
                </a:tc>
                <a:tc>
                  <a:txBody>
                    <a:bodyPr/>
                    <a:lstStyle/>
                    <a:p>
                      <a:pPr algn="l">
                        <a:spcAft>
                          <a:spcPts val="300"/>
                        </a:spcAft>
                      </a:pPr>
                      <a:r>
                        <a:rPr lang="en-US" sz="1400" dirty="0">
                          <a:solidFill>
                            <a:srgbClr val="003399"/>
                          </a:solidFill>
                          <a:effectLst/>
                          <a:latin typeface="Arial" charset="0"/>
                          <a:ea typeface="Times New Roman" charset="0"/>
                        </a:rPr>
                        <a:t>Manufacturing of detector frame and elements of detector sections</a:t>
                      </a:r>
                      <a:endParaRPr lang="ru-RU" sz="1400" dirty="0">
                        <a:solidFill>
                          <a:srgbClr val="003399"/>
                        </a:solidFill>
                        <a:effectLst/>
                        <a:latin typeface="Times New Roman" charset="0"/>
                        <a:ea typeface="Times New Roman" charset="0"/>
                      </a:endParaRPr>
                    </a:p>
                  </a:txBody>
                  <a:tcPr/>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solidFill>
                      <a:srgbClr val="3333CC"/>
                    </a:solidFill>
                  </a:tcPr>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solidFill>
                      <a:srgbClr val="3333CC"/>
                    </a:solidFill>
                  </a:tcPr>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solidFill>
                      <a:srgbClr val="3333CC"/>
                    </a:solidFill>
                  </a:tcPr>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r>
              <a:tr h="609068">
                <a:tc>
                  <a:txBody>
                    <a:bodyPr/>
                    <a:lstStyle/>
                    <a:p>
                      <a:pPr algn="just">
                        <a:spcAft>
                          <a:spcPts val="300"/>
                        </a:spcAft>
                      </a:pPr>
                      <a:r>
                        <a:rPr lang="ru-RU" sz="1200">
                          <a:solidFill>
                            <a:srgbClr val="003399"/>
                          </a:solidFill>
                          <a:effectLst/>
                        </a:rPr>
                        <a:t>7</a:t>
                      </a:r>
                      <a:endParaRPr lang="ru-RU" sz="1200">
                        <a:solidFill>
                          <a:srgbClr val="003399"/>
                        </a:solidFill>
                        <a:effectLst/>
                        <a:latin typeface="Times New Roman" charset="0"/>
                        <a:ea typeface="Times New Roman" charset="0"/>
                      </a:endParaRPr>
                    </a:p>
                  </a:txBody>
                  <a:tcPr marL="77394" marR="77394" marT="38697" marB="38697" anchor="b"/>
                </a:tc>
                <a:tc>
                  <a:txBody>
                    <a:bodyPr/>
                    <a:lstStyle/>
                    <a:p>
                      <a:pPr algn="l">
                        <a:spcAft>
                          <a:spcPts val="300"/>
                        </a:spcAft>
                      </a:pPr>
                      <a:r>
                        <a:rPr lang="en-US" sz="1400" dirty="0">
                          <a:solidFill>
                            <a:srgbClr val="003399"/>
                          </a:solidFill>
                          <a:effectLst/>
                          <a:latin typeface="Arial" charset="0"/>
                          <a:ea typeface="Times New Roman" charset="0"/>
                        </a:rPr>
                        <a:t>Assembling of first detector section </a:t>
                      </a:r>
                      <a:r>
                        <a:rPr lang="en-US" sz="1400" dirty="0" smtClean="0">
                          <a:solidFill>
                            <a:srgbClr val="003399"/>
                          </a:solidFill>
                          <a:effectLst/>
                          <a:latin typeface="Arial" charset="0"/>
                          <a:ea typeface="Times New Roman" charset="0"/>
                        </a:rPr>
                        <a:t>(prototype)</a:t>
                      </a:r>
                      <a:r>
                        <a:rPr lang="en-US" sz="1400" baseline="0" dirty="0" smtClean="0">
                          <a:solidFill>
                            <a:srgbClr val="003399"/>
                          </a:solidFill>
                          <a:effectLst/>
                          <a:latin typeface="Arial" charset="0"/>
                          <a:ea typeface="Times New Roman" charset="0"/>
                        </a:rPr>
                        <a:t> </a:t>
                      </a:r>
                      <a:r>
                        <a:rPr lang="en-US" sz="1400" dirty="0" smtClean="0">
                          <a:solidFill>
                            <a:srgbClr val="003399"/>
                          </a:solidFill>
                          <a:effectLst/>
                          <a:latin typeface="Arial" charset="0"/>
                          <a:ea typeface="Times New Roman" charset="0"/>
                        </a:rPr>
                        <a:t>with </a:t>
                      </a:r>
                      <a:r>
                        <a:rPr lang="en-US" sz="1400" dirty="0">
                          <a:solidFill>
                            <a:srgbClr val="003399"/>
                          </a:solidFill>
                          <a:effectLst/>
                          <a:latin typeface="Arial" charset="0"/>
                          <a:ea typeface="Times New Roman" charset="0"/>
                        </a:rPr>
                        <a:t>data acquisition and accumulation systems and software</a:t>
                      </a:r>
                      <a:endParaRPr lang="ru-RU" sz="1400" dirty="0">
                        <a:solidFill>
                          <a:srgbClr val="003399"/>
                        </a:solidFill>
                        <a:effectLst/>
                        <a:latin typeface="Times New Roman" charset="0"/>
                        <a:ea typeface="Times New Roman" charset="0"/>
                      </a:endParaRPr>
                    </a:p>
                  </a:txBody>
                  <a:tcPr/>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solidFill>
                      <a:srgbClr val="3333CC"/>
                    </a:solidFill>
                  </a:tcPr>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solidFill>
                      <a:srgbClr val="3333CC"/>
                    </a:solidFill>
                  </a:tcPr>
                </a:tc>
              </a:tr>
              <a:tr h="435048">
                <a:tc>
                  <a:txBody>
                    <a:bodyPr/>
                    <a:lstStyle/>
                    <a:p>
                      <a:pPr algn="just">
                        <a:spcAft>
                          <a:spcPts val="300"/>
                        </a:spcAft>
                      </a:pPr>
                      <a:r>
                        <a:rPr lang="ru-RU" sz="1200">
                          <a:solidFill>
                            <a:srgbClr val="003399"/>
                          </a:solidFill>
                          <a:effectLst/>
                        </a:rPr>
                        <a:t>8</a:t>
                      </a:r>
                      <a:endParaRPr lang="ru-RU" sz="1200">
                        <a:solidFill>
                          <a:srgbClr val="003399"/>
                        </a:solidFill>
                        <a:effectLst/>
                        <a:latin typeface="Times New Roman" charset="0"/>
                        <a:ea typeface="Times New Roman" charset="0"/>
                      </a:endParaRPr>
                    </a:p>
                  </a:txBody>
                  <a:tcPr marL="77394" marR="77394" marT="38697" marB="38697" anchor="b"/>
                </a:tc>
                <a:tc>
                  <a:txBody>
                    <a:bodyPr/>
                    <a:lstStyle/>
                    <a:p>
                      <a:pPr algn="l">
                        <a:spcAft>
                          <a:spcPts val="300"/>
                        </a:spcAft>
                      </a:pPr>
                      <a:r>
                        <a:rPr lang="en-US" sz="1400" dirty="0">
                          <a:solidFill>
                            <a:srgbClr val="003399"/>
                          </a:solidFill>
                          <a:effectLst/>
                          <a:latin typeface="Arial" charset="0"/>
                          <a:ea typeface="Times New Roman" charset="0"/>
                        </a:rPr>
                        <a:t>Tests of first section in laboratory </a:t>
                      </a:r>
                      <a:r>
                        <a:rPr lang="en-US" sz="1400" dirty="0" smtClean="0">
                          <a:solidFill>
                            <a:srgbClr val="003399"/>
                          </a:solidFill>
                          <a:effectLst/>
                          <a:latin typeface="Arial" charset="0"/>
                          <a:ea typeface="Times New Roman" charset="0"/>
                        </a:rPr>
                        <a:t>conditions and at the beam</a:t>
                      </a:r>
                      <a:endParaRPr lang="ru-RU" sz="1400" dirty="0">
                        <a:solidFill>
                          <a:srgbClr val="003399"/>
                        </a:solidFill>
                        <a:effectLst/>
                        <a:latin typeface="Times New Roman" charset="0"/>
                        <a:ea typeface="Times New Roman" charset="0"/>
                      </a:endParaRPr>
                    </a:p>
                  </a:txBody>
                  <a:tcPr/>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a:solidFill>
                            <a:srgbClr val="003399"/>
                          </a:solidFill>
                          <a:effectLst/>
                        </a:rPr>
                        <a:t> </a:t>
                      </a:r>
                      <a:endParaRPr lang="ru-RU" sz="120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tc>
                <a:tc>
                  <a:txBody>
                    <a:bodyPr/>
                    <a:lstStyle/>
                    <a:p>
                      <a:pPr algn="just">
                        <a:spcAft>
                          <a:spcPts val="300"/>
                        </a:spcAft>
                      </a:pPr>
                      <a:r>
                        <a:rPr lang="ru-RU" sz="1200" dirty="0">
                          <a:solidFill>
                            <a:srgbClr val="003399"/>
                          </a:solidFill>
                          <a:effectLst/>
                        </a:rPr>
                        <a:t> </a:t>
                      </a:r>
                      <a:endParaRPr lang="ru-RU" sz="1200" dirty="0">
                        <a:solidFill>
                          <a:srgbClr val="003399"/>
                        </a:solidFill>
                        <a:effectLst/>
                        <a:latin typeface="Times New Roman" charset="0"/>
                        <a:ea typeface="Times New Roman" charset="0"/>
                      </a:endParaRPr>
                    </a:p>
                  </a:txBody>
                  <a:tcPr marL="77394" marR="77394" marT="38697" marB="38697">
                    <a:solidFill>
                      <a:srgbClr val="3333CC"/>
                    </a:solidFill>
                  </a:tcPr>
                </a:tc>
              </a:tr>
            </a:tbl>
          </a:graphicData>
        </a:graphic>
      </p:graphicFrame>
    </p:spTree>
    <p:extLst>
      <p:ext uri="{BB962C8B-B14F-4D97-AF65-F5344CB8AC3E}">
        <p14:creationId xmlns:p14="http://schemas.microsoft.com/office/powerpoint/2010/main" val="330206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8456" y="-159936"/>
            <a:ext cx="8229600" cy="1143000"/>
          </a:xfrm>
        </p:spPr>
        <p:txBody>
          <a:bodyPr/>
          <a:lstStyle/>
          <a:p>
            <a:r>
              <a:rPr lang="en-US" sz="2400" dirty="0" smtClean="0">
                <a:solidFill>
                  <a:srgbClr val="003399"/>
                </a:solidFill>
              </a:rPr>
              <a:t>The main materials and equipment</a:t>
            </a:r>
            <a:endParaRPr lang="ru-RU" sz="2400" dirty="0">
              <a:solidFill>
                <a:srgbClr val="003399"/>
              </a:solidFill>
            </a:endParaRPr>
          </a:p>
        </p:txBody>
      </p:sp>
      <mc:AlternateContent xmlns:mc="http://schemas.openxmlformats.org/markup-compatibility/2006" xmlns:a14="http://schemas.microsoft.com/office/drawing/2010/main">
        <mc:Choice Requires="a14">
          <p:sp>
            <p:nvSpPr>
              <p:cNvPr id="3" name="Объект 2"/>
              <p:cNvSpPr>
                <a:spLocks noGrp="1"/>
              </p:cNvSpPr>
              <p:nvPr>
                <p:ph idx="1"/>
              </p:nvPr>
            </p:nvSpPr>
            <p:spPr>
              <a:xfrm>
                <a:off x="171837" y="684495"/>
                <a:ext cx="8695544" cy="2908920"/>
              </a:xfrm>
              <a:noFill/>
            </p:spPr>
            <p:txBody>
              <a:bodyPr/>
              <a:lstStyle/>
              <a:p>
                <a:pPr lvl="0" algn="just"/>
                <a:r>
                  <a:rPr lang="en-US" sz="1600" dirty="0" smtClean="0">
                    <a:solidFill>
                      <a:srgbClr val="003399"/>
                    </a:solidFill>
                  </a:rPr>
                  <a:t>Photomultipliers </a:t>
                </a:r>
                <a:r>
                  <a:rPr lang="ru-RU" sz="1600" dirty="0" smtClean="0">
                    <a:solidFill>
                      <a:srgbClr val="003399"/>
                    </a:solidFill>
                  </a:rPr>
                  <a:t>: 216 </a:t>
                </a:r>
                <a:endParaRPr lang="en-US" sz="1600" dirty="0" smtClean="0">
                  <a:solidFill>
                    <a:srgbClr val="003399"/>
                  </a:solidFill>
                </a:endParaRPr>
              </a:p>
              <a:p>
                <a:pPr lvl="0" algn="just"/>
                <a:r>
                  <a:rPr lang="en-US" sz="1600" dirty="0" smtClean="0">
                    <a:solidFill>
                      <a:srgbClr val="003399"/>
                    </a:solidFill>
                  </a:rPr>
                  <a:t>The surface of scintillator S &gt; </a:t>
                </a:r>
                <a14:m>
                  <m:oMath xmlns:m="http://schemas.openxmlformats.org/officeDocument/2006/math">
                    <m:sSup>
                      <m:sSupPr>
                        <m:ctrlPr>
                          <a:rPr lang="ru-RU" sz="1600" i="1">
                            <a:solidFill>
                              <a:srgbClr val="003399"/>
                            </a:solidFill>
                            <a:latin typeface="Cambria Math" charset="0"/>
                          </a:rPr>
                        </m:ctrlPr>
                      </m:sSupPr>
                      <m:e>
                        <m:r>
                          <m:rPr>
                            <m:nor/>
                          </m:rPr>
                          <a:rPr lang="en-US" sz="1600" dirty="0">
                            <a:solidFill>
                              <a:srgbClr val="003399"/>
                            </a:solidFill>
                          </a:rPr>
                          <m:t>10</m:t>
                        </m:r>
                        <m:r>
                          <a:rPr lang="en-US" sz="1600" b="0" i="1" dirty="0" smtClean="0">
                            <a:solidFill>
                              <a:srgbClr val="003399"/>
                            </a:solidFill>
                            <a:latin typeface="Cambria Math" charset="0"/>
                          </a:rPr>
                          <m:t> </m:t>
                        </m:r>
                        <m:r>
                          <a:rPr lang="ru-RU" sz="1600" i="1">
                            <a:solidFill>
                              <a:srgbClr val="003399"/>
                            </a:solidFill>
                            <a:latin typeface="Cambria Math" charset="0"/>
                          </a:rPr>
                          <m:t>м</m:t>
                        </m:r>
                      </m:e>
                      <m:sup>
                        <m:r>
                          <a:rPr lang="en-US" sz="1600" i="1">
                            <a:solidFill>
                              <a:srgbClr val="003399"/>
                            </a:solidFill>
                            <a:latin typeface="Cambria Math" charset="0"/>
                          </a:rPr>
                          <m:t>2</m:t>
                        </m:r>
                      </m:sup>
                    </m:sSup>
                  </m:oMath>
                </a14:m>
                <a:endParaRPr lang="ru-RU" sz="1600" dirty="0">
                  <a:solidFill>
                    <a:srgbClr val="003399"/>
                  </a:solidFill>
                </a:endParaRPr>
              </a:p>
              <a:p>
                <a:pPr lvl="0" algn="just"/>
                <a:r>
                  <a:rPr lang="en-US" sz="1600" dirty="0" smtClean="0">
                    <a:solidFill>
                      <a:srgbClr val="003399"/>
                    </a:solidFill>
                  </a:rPr>
                  <a:t>The approximate length of fibers </a:t>
                </a:r>
                <a:r>
                  <a:rPr lang="ru-RU" sz="1600" dirty="0" err="1" smtClean="0">
                    <a:solidFill>
                      <a:srgbClr val="003399"/>
                    </a:solidFill>
                  </a:rPr>
                  <a:t>L</a:t>
                </a:r>
                <a:r>
                  <a:rPr lang="ru-RU" sz="1600" dirty="0" smtClean="0">
                    <a:solidFill>
                      <a:srgbClr val="003399"/>
                    </a:solidFill>
                  </a:rPr>
                  <a:t>=</a:t>
                </a:r>
                <a:r>
                  <a:rPr lang="ru-RU" sz="1600" b="1" dirty="0" smtClean="0">
                    <a:solidFill>
                      <a:srgbClr val="003399"/>
                    </a:solidFill>
                  </a:rPr>
                  <a:t>36000</a:t>
                </a:r>
                <a:r>
                  <a:rPr lang="ru-RU" sz="1600" dirty="0" smtClean="0">
                    <a:solidFill>
                      <a:srgbClr val="003399"/>
                    </a:solidFill>
                  </a:rPr>
                  <a:t> </a:t>
                </a:r>
                <a:r>
                  <a:rPr lang="ru-RU" sz="1600" dirty="0">
                    <a:solidFill>
                      <a:srgbClr val="003399"/>
                    </a:solidFill>
                  </a:rPr>
                  <a:t>м</a:t>
                </a:r>
              </a:p>
              <a:p>
                <a:pPr lvl="0" algn="just"/>
                <a:r>
                  <a:rPr lang="ru-RU" sz="1600" dirty="0" err="1" smtClean="0">
                    <a:solidFill>
                      <a:srgbClr val="003399"/>
                    </a:solidFill>
                  </a:rPr>
                  <a:t>Hi</a:t>
                </a:r>
                <a:r>
                  <a:rPr lang="ru-RU" sz="1600" dirty="0" smtClean="0">
                    <a:solidFill>
                      <a:srgbClr val="003399"/>
                    </a:solidFill>
                  </a:rPr>
                  <a:t> </a:t>
                </a:r>
                <a:r>
                  <a:rPr lang="ru-RU" sz="1600" dirty="0" err="1">
                    <a:solidFill>
                      <a:srgbClr val="003399"/>
                    </a:solidFill>
                  </a:rPr>
                  <a:t>voltage</a:t>
                </a:r>
                <a:r>
                  <a:rPr lang="ru-RU" sz="1600" dirty="0">
                    <a:solidFill>
                      <a:srgbClr val="003399"/>
                    </a:solidFill>
                  </a:rPr>
                  <a:t> </a:t>
                </a:r>
                <a:r>
                  <a:rPr lang="ru-RU" sz="1600" dirty="0" smtClean="0">
                    <a:solidFill>
                      <a:srgbClr val="003399"/>
                    </a:solidFill>
                  </a:rPr>
                  <a:t>(CAEN)</a:t>
                </a:r>
                <a:endParaRPr lang="ru-RU" sz="1600" dirty="0">
                  <a:solidFill>
                    <a:srgbClr val="003399"/>
                  </a:solidFill>
                </a:endParaRPr>
              </a:p>
              <a:p>
                <a:pPr algn="just"/>
                <a:r>
                  <a:rPr lang="ru-RU" sz="1600" dirty="0" smtClean="0">
                    <a:solidFill>
                      <a:srgbClr val="003399"/>
                    </a:solidFill>
                  </a:rPr>
                  <a:t>2 NIM</a:t>
                </a:r>
                <a:r>
                  <a:rPr lang="en-US" sz="1600" dirty="0" smtClean="0">
                    <a:solidFill>
                      <a:srgbClr val="003399"/>
                    </a:solidFill>
                  </a:rPr>
                  <a:t> creates</a:t>
                </a:r>
                <a:endParaRPr lang="ru-RU" sz="1600" dirty="0" smtClean="0">
                  <a:solidFill>
                    <a:srgbClr val="003399"/>
                  </a:solidFill>
                </a:endParaRPr>
              </a:p>
              <a:p>
                <a:pPr algn="just"/>
                <a:r>
                  <a:rPr lang="en-US" sz="1600" dirty="0" smtClean="0">
                    <a:solidFill>
                      <a:srgbClr val="003399"/>
                    </a:solidFill>
                  </a:rPr>
                  <a:t>Pre-amplifiers and Data </a:t>
                </a:r>
                <a:r>
                  <a:rPr lang="en-US" sz="1600" dirty="0">
                    <a:solidFill>
                      <a:srgbClr val="003399"/>
                    </a:solidFill>
                  </a:rPr>
                  <a:t>Acquisition and Accumulation System </a:t>
                </a:r>
                <a:r>
                  <a:rPr lang="en-US" sz="1600" dirty="0" smtClean="0">
                    <a:solidFill>
                      <a:srgbClr val="003399"/>
                    </a:solidFill>
                  </a:rPr>
                  <a:t>will be developed </a:t>
                </a:r>
                <a:r>
                  <a:rPr lang="en-US" sz="1600" dirty="0">
                    <a:solidFill>
                      <a:srgbClr val="003399"/>
                    </a:solidFill>
                  </a:rPr>
                  <a:t>in the </a:t>
                </a:r>
                <a:r>
                  <a:rPr lang="en-US" sz="1600" dirty="0" smtClean="0">
                    <a:solidFill>
                      <a:srgbClr val="003399"/>
                    </a:solidFill>
                  </a:rPr>
                  <a:t>Department (The </a:t>
                </a:r>
                <a:r>
                  <a:rPr lang="en-US" sz="1600" dirty="0">
                    <a:solidFill>
                      <a:srgbClr val="003399"/>
                    </a:solidFill>
                  </a:rPr>
                  <a:t>system allows one to receive and process information from 240 independent detectors, suppressing events caused by background gamma-rays. The System is designed in the NIM standard. In its full configuration, it consists of 8 units of amplifiers-discriminators with 32 inputs each and one data accumulation unit</a:t>
                </a:r>
                <a:r>
                  <a:rPr lang="en-US" sz="1600" dirty="0" smtClean="0">
                    <a:solidFill>
                      <a:srgbClr val="003399"/>
                    </a:solidFill>
                  </a:rPr>
                  <a:t>.)</a:t>
                </a:r>
                <a:endParaRPr lang="ru-RU" sz="1600" dirty="0">
                  <a:solidFill>
                    <a:srgbClr val="003399"/>
                  </a:solidFill>
                </a:endParaRPr>
              </a:p>
              <a:p>
                <a:pPr lvl="0" algn="just"/>
                <a:r>
                  <a:rPr lang="en-US" sz="1600" dirty="0" smtClean="0">
                    <a:solidFill>
                      <a:srgbClr val="003399"/>
                    </a:solidFill>
                  </a:rPr>
                  <a:t>Manufacturing main construction elements </a:t>
                </a:r>
              </a:p>
              <a:p>
                <a:pPr lvl="0" algn="just"/>
                <a:r>
                  <a:rPr lang="en-US" sz="1600" dirty="0">
                    <a:solidFill>
                      <a:srgbClr val="003399"/>
                    </a:solidFill>
                  </a:rPr>
                  <a:t>C</a:t>
                </a:r>
                <a:r>
                  <a:rPr lang="en-US" sz="1600" dirty="0" smtClean="0">
                    <a:solidFill>
                      <a:srgbClr val="003399"/>
                    </a:solidFill>
                  </a:rPr>
                  <a:t>onsumables</a:t>
                </a:r>
                <a:endParaRPr lang="ru-RU" sz="1600" dirty="0">
                  <a:solidFill>
                    <a:srgbClr val="003399"/>
                  </a:solidFill>
                </a:endParaRPr>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171837" y="684495"/>
                <a:ext cx="8695544" cy="2908920"/>
              </a:xfrm>
              <a:blipFill rotWithShape="0">
                <a:blip r:embed="rId3"/>
                <a:stretch>
                  <a:fillRect l="-280" t="-629" r="-350" b="-18239"/>
                </a:stretch>
              </a:blipFill>
            </p:spPr>
            <p:txBody>
              <a:bodyPr/>
              <a:lstStyle/>
              <a:p>
                <a:r>
                  <a:rPr lang="ru-RU">
                    <a:noFill/>
                  </a:rPr>
                  <a:t> </a:t>
                </a:r>
              </a:p>
            </p:txBody>
          </p:sp>
        </mc:Fallback>
      </mc:AlternateContent>
      <p:sp>
        <p:nvSpPr>
          <p:cNvPr id="5" name="Номер слайда 4"/>
          <p:cNvSpPr>
            <a:spLocks noGrp="1"/>
          </p:cNvSpPr>
          <p:nvPr>
            <p:ph type="sldNum" sz="quarter" idx="12"/>
          </p:nvPr>
        </p:nvSpPr>
        <p:spPr>
          <a:xfrm>
            <a:off x="7010400" y="6381750"/>
            <a:ext cx="2133600" cy="476250"/>
          </a:xfrm>
        </p:spPr>
        <p:txBody>
          <a:bodyPr/>
          <a:lstStyle/>
          <a:p>
            <a:fld id="{257240B9-2C58-114C-AC5B-A6931CAB4C52}" type="slidenum">
              <a:rPr lang="ru-RU" altLang="x-none" smtClean="0"/>
              <a:pPr/>
              <a:t>47</a:t>
            </a:fld>
            <a:endParaRPr lang="ru-RU" altLang="x-none" dirty="0"/>
          </a:p>
        </p:txBody>
      </p:sp>
      <p:pic>
        <p:nvPicPr>
          <p:cNvPr id="6" name="Рисунок 2" descr="DSCN3035"/>
          <p:cNvPicPr>
            <a:picLocks noChangeAspect="1" noChangeArrowheads="1"/>
          </p:cNvPicPr>
          <p:nvPr/>
        </p:nvPicPr>
        <p:blipFill>
          <a:blip r:embed="rId4"/>
          <a:srcRect/>
          <a:stretch>
            <a:fillRect/>
          </a:stretch>
        </p:blipFill>
        <p:spPr bwMode="auto">
          <a:xfrm>
            <a:off x="450456" y="4100627"/>
            <a:ext cx="3988064" cy="2117061"/>
          </a:xfrm>
          <a:prstGeom prst="rect">
            <a:avLst/>
          </a:prstGeom>
          <a:noFill/>
          <a:ln w="9525">
            <a:noFill/>
            <a:miter lim="800000"/>
            <a:headEnd/>
            <a:tailEnd/>
          </a:ln>
        </p:spPr>
      </p:pic>
      <p:grpSp>
        <p:nvGrpSpPr>
          <p:cNvPr id="7" name="Group 3"/>
          <p:cNvGrpSpPr>
            <a:grpSpLocks noChangeAspect="1"/>
          </p:cNvGrpSpPr>
          <p:nvPr/>
        </p:nvGrpSpPr>
        <p:grpSpPr bwMode="auto">
          <a:xfrm>
            <a:off x="4519609" y="4177680"/>
            <a:ext cx="4479834" cy="1671994"/>
            <a:chOff x="1270" y="11042"/>
            <a:chExt cx="8921" cy="4177"/>
          </a:xfrm>
        </p:grpSpPr>
        <p:sp>
          <p:nvSpPr>
            <p:cNvPr id="8" name="Rectangle 5"/>
            <p:cNvSpPr>
              <a:spLocks noChangeArrowheads="1"/>
            </p:cNvSpPr>
            <p:nvPr/>
          </p:nvSpPr>
          <p:spPr bwMode="auto">
            <a:xfrm>
              <a:off x="2235" y="11277"/>
              <a:ext cx="1268" cy="1567"/>
            </a:xfrm>
            <a:prstGeom prst="rect">
              <a:avLst/>
            </a:prstGeom>
            <a:solidFill>
              <a:srgbClr val="FF9900"/>
            </a:solidFill>
            <a:ln w="9360">
              <a:noFill/>
              <a:miter lim="800000"/>
              <a:headEnd/>
              <a:tailEnd/>
            </a:ln>
          </p:spPr>
          <p:txBody>
            <a:bodyPr wrap="none" anchor="ctr"/>
            <a:lstStyle/>
            <a:p>
              <a:endParaRPr lang="ru-RU" sz="1350">
                <a:solidFill>
                  <a:schemeClr val="bg1"/>
                </a:solidFill>
              </a:endParaRPr>
            </a:p>
          </p:txBody>
        </p:sp>
        <p:sp>
          <p:nvSpPr>
            <p:cNvPr id="9" name="AutoShape 6"/>
            <p:cNvSpPr>
              <a:spLocks noChangeArrowheads="1"/>
            </p:cNvSpPr>
            <p:nvPr/>
          </p:nvSpPr>
          <p:spPr bwMode="auto">
            <a:xfrm>
              <a:off x="1759" y="11758"/>
              <a:ext cx="597" cy="374"/>
            </a:xfrm>
            <a:prstGeom prst="rightArrow">
              <a:avLst>
                <a:gd name="adj1" fmla="val 50000"/>
                <a:gd name="adj2" fmla="val 39906"/>
              </a:avLst>
            </a:prstGeom>
            <a:solidFill>
              <a:srgbClr val="00FF00"/>
            </a:solidFill>
            <a:ln w="9360">
              <a:noFill/>
              <a:miter lim="800000"/>
              <a:headEnd/>
              <a:tailEnd/>
            </a:ln>
          </p:spPr>
          <p:txBody>
            <a:bodyPr wrap="none" anchor="ctr"/>
            <a:lstStyle/>
            <a:p>
              <a:endParaRPr lang="ru-RU" sz="1350">
                <a:solidFill>
                  <a:schemeClr val="bg1"/>
                </a:solidFill>
              </a:endParaRPr>
            </a:p>
          </p:txBody>
        </p:sp>
        <p:sp>
          <p:nvSpPr>
            <p:cNvPr id="10" name="Rectangle 7"/>
            <p:cNvSpPr>
              <a:spLocks noChangeArrowheads="1"/>
            </p:cNvSpPr>
            <p:nvPr/>
          </p:nvSpPr>
          <p:spPr bwMode="auto">
            <a:xfrm>
              <a:off x="2546" y="12024"/>
              <a:ext cx="1267" cy="1567"/>
            </a:xfrm>
            <a:prstGeom prst="rect">
              <a:avLst/>
            </a:prstGeom>
            <a:solidFill>
              <a:srgbClr val="FF9900"/>
            </a:solidFill>
            <a:ln w="9360">
              <a:solidFill>
                <a:srgbClr val="000000"/>
              </a:solidFill>
              <a:miter lim="800000"/>
              <a:headEnd/>
              <a:tailEnd/>
            </a:ln>
          </p:spPr>
          <p:txBody>
            <a:bodyPr wrap="none" anchor="ctr"/>
            <a:lstStyle/>
            <a:p>
              <a:endParaRPr lang="ru-RU" sz="1350">
                <a:solidFill>
                  <a:schemeClr val="bg1"/>
                </a:solidFill>
              </a:endParaRPr>
            </a:p>
          </p:txBody>
        </p:sp>
        <p:sp>
          <p:nvSpPr>
            <p:cNvPr id="11" name="AutoShape 8"/>
            <p:cNvSpPr>
              <a:spLocks noChangeArrowheads="1"/>
            </p:cNvSpPr>
            <p:nvPr/>
          </p:nvSpPr>
          <p:spPr bwMode="auto">
            <a:xfrm>
              <a:off x="1949" y="12546"/>
              <a:ext cx="597" cy="374"/>
            </a:xfrm>
            <a:prstGeom prst="rightArrow">
              <a:avLst>
                <a:gd name="adj1" fmla="val 50000"/>
                <a:gd name="adj2" fmla="val 39906"/>
              </a:avLst>
            </a:prstGeom>
            <a:solidFill>
              <a:srgbClr val="00FF00"/>
            </a:solidFill>
            <a:ln w="9360">
              <a:noFill/>
              <a:miter lim="800000"/>
              <a:headEnd/>
              <a:tailEnd/>
            </a:ln>
          </p:spPr>
          <p:txBody>
            <a:bodyPr wrap="none" anchor="ctr"/>
            <a:lstStyle/>
            <a:p>
              <a:endParaRPr lang="ru-RU" sz="1350">
                <a:solidFill>
                  <a:schemeClr val="bg1"/>
                </a:solidFill>
              </a:endParaRPr>
            </a:p>
          </p:txBody>
        </p:sp>
        <p:sp>
          <p:nvSpPr>
            <p:cNvPr id="12" name="Text Box 9"/>
            <p:cNvSpPr txBox="1">
              <a:spLocks noChangeArrowheads="1"/>
            </p:cNvSpPr>
            <p:nvPr/>
          </p:nvSpPr>
          <p:spPr bwMode="auto">
            <a:xfrm>
              <a:off x="1277" y="12099"/>
              <a:ext cx="1119" cy="467"/>
            </a:xfrm>
            <a:prstGeom prst="rect">
              <a:avLst/>
            </a:prstGeom>
            <a:noFill/>
            <a:ln w="9525">
              <a:noFill/>
              <a:round/>
              <a:headEnd/>
              <a:tailEnd/>
            </a:ln>
            <a:effectLst/>
          </p:spPr>
          <p:txBody>
            <a:bodyPr lIns="44127" tIns="22946" rIns="44127" bIns="22946"/>
            <a:lstStyle/>
            <a:p>
              <a:pPr algn="ctr">
                <a:defRPr/>
              </a:pPr>
              <a:r>
                <a:rPr lang="ru-RU" altLang="ko-KR" sz="1200">
                  <a:solidFill>
                    <a:schemeClr val="bg1"/>
                  </a:solidFill>
                  <a:ea typeface="Batang" pitchFamily="18" charset="-127"/>
                </a:rPr>
                <a:t>64 </a:t>
              </a:r>
              <a:r>
                <a:rPr lang="en-US" altLang="ko-KR" sz="1200">
                  <a:solidFill>
                    <a:schemeClr val="bg1"/>
                  </a:solidFill>
                  <a:ea typeface="Batang" pitchFamily="18" charset="-127"/>
                </a:rPr>
                <a:t>d</a:t>
              </a:r>
              <a:endParaRPr lang="ru-RU" b="1">
                <a:solidFill>
                  <a:schemeClr val="bg1"/>
                </a:solidFill>
                <a:effectLst>
                  <a:outerShdw blurRad="38100" dist="38100" dir="2700000" algn="tl">
                    <a:srgbClr val="FFFFFF"/>
                  </a:outerShdw>
                </a:effectLst>
                <a:ea typeface="Batang" pitchFamily="18" charset="-127"/>
              </a:endParaRPr>
            </a:p>
          </p:txBody>
        </p:sp>
        <p:sp>
          <p:nvSpPr>
            <p:cNvPr id="13" name="Rectangle 10"/>
            <p:cNvSpPr>
              <a:spLocks noChangeArrowheads="1"/>
            </p:cNvSpPr>
            <p:nvPr/>
          </p:nvSpPr>
          <p:spPr bwMode="auto">
            <a:xfrm>
              <a:off x="2769" y="12771"/>
              <a:ext cx="1268" cy="1566"/>
            </a:xfrm>
            <a:prstGeom prst="rect">
              <a:avLst/>
            </a:prstGeom>
            <a:solidFill>
              <a:srgbClr val="FF9900"/>
            </a:solidFill>
            <a:ln w="9360">
              <a:noFill/>
              <a:miter lim="800000"/>
              <a:headEnd/>
              <a:tailEnd/>
            </a:ln>
          </p:spPr>
          <p:txBody>
            <a:bodyPr wrap="none" anchor="ctr"/>
            <a:lstStyle/>
            <a:p>
              <a:endParaRPr lang="ru-RU" sz="1350">
                <a:solidFill>
                  <a:schemeClr val="bg1"/>
                </a:solidFill>
              </a:endParaRPr>
            </a:p>
          </p:txBody>
        </p:sp>
        <p:sp>
          <p:nvSpPr>
            <p:cNvPr id="14" name="AutoShape 11"/>
            <p:cNvSpPr>
              <a:spLocks noChangeArrowheads="1"/>
            </p:cNvSpPr>
            <p:nvPr/>
          </p:nvSpPr>
          <p:spPr bwMode="auto">
            <a:xfrm>
              <a:off x="2173" y="13293"/>
              <a:ext cx="596" cy="373"/>
            </a:xfrm>
            <a:prstGeom prst="rightArrow">
              <a:avLst>
                <a:gd name="adj1" fmla="val 50000"/>
                <a:gd name="adj2" fmla="val 39946"/>
              </a:avLst>
            </a:prstGeom>
            <a:solidFill>
              <a:srgbClr val="00FF00"/>
            </a:solidFill>
            <a:ln w="9360">
              <a:noFill/>
              <a:miter lim="800000"/>
              <a:headEnd/>
              <a:tailEnd/>
            </a:ln>
          </p:spPr>
          <p:txBody>
            <a:bodyPr wrap="none" anchor="ctr"/>
            <a:lstStyle/>
            <a:p>
              <a:endParaRPr lang="ru-RU" sz="1350">
                <a:solidFill>
                  <a:schemeClr val="bg1"/>
                </a:solidFill>
              </a:endParaRPr>
            </a:p>
          </p:txBody>
        </p:sp>
        <p:sp>
          <p:nvSpPr>
            <p:cNvPr id="15" name="Text Box 12"/>
            <p:cNvSpPr txBox="1">
              <a:spLocks noChangeArrowheads="1"/>
            </p:cNvSpPr>
            <p:nvPr/>
          </p:nvSpPr>
          <p:spPr bwMode="auto">
            <a:xfrm>
              <a:off x="1502" y="12847"/>
              <a:ext cx="1119" cy="467"/>
            </a:xfrm>
            <a:prstGeom prst="rect">
              <a:avLst/>
            </a:prstGeom>
            <a:noFill/>
            <a:ln w="9525">
              <a:noFill/>
              <a:round/>
              <a:headEnd/>
              <a:tailEnd/>
            </a:ln>
            <a:effectLst/>
          </p:spPr>
          <p:txBody>
            <a:bodyPr lIns="44127" tIns="22946" rIns="44127" bIns="22946"/>
            <a:lstStyle/>
            <a:p>
              <a:pPr algn="ctr">
                <a:defRPr/>
              </a:pPr>
              <a:r>
                <a:rPr lang="ru-RU" altLang="ko-KR" sz="1200">
                  <a:solidFill>
                    <a:schemeClr val="bg1"/>
                  </a:solidFill>
                  <a:ea typeface="Batang" pitchFamily="18" charset="-127"/>
                </a:rPr>
                <a:t>64 </a:t>
              </a:r>
              <a:r>
                <a:rPr lang="en-US" altLang="ko-KR" sz="1200">
                  <a:solidFill>
                    <a:schemeClr val="bg1"/>
                  </a:solidFill>
                  <a:ea typeface="Batang" pitchFamily="18" charset="-127"/>
                </a:rPr>
                <a:t>d</a:t>
              </a:r>
              <a:endParaRPr lang="ru-RU" b="1">
                <a:solidFill>
                  <a:schemeClr val="bg1"/>
                </a:solidFill>
                <a:effectLst>
                  <a:outerShdw blurRad="38100" dist="38100" dir="2700000" algn="tl">
                    <a:srgbClr val="FFFFFF"/>
                  </a:outerShdw>
                </a:effectLst>
                <a:ea typeface="Batang" pitchFamily="18" charset="-127"/>
              </a:endParaRPr>
            </a:p>
          </p:txBody>
        </p:sp>
        <p:sp>
          <p:nvSpPr>
            <p:cNvPr id="16" name="Rectangle 13"/>
            <p:cNvSpPr>
              <a:spLocks noChangeArrowheads="1"/>
            </p:cNvSpPr>
            <p:nvPr/>
          </p:nvSpPr>
          <p:spPr bwMode="auto">
            <a:xfrm>
              <a:off x="2993" y="13515"/>
              <a:ext cx="1268" cy="1567"/>
            </a:xfrm>
            <a:prstGeom prst="rect">
              <a:avLst/>
            </a:prstGeom>
            <a:solidFill>
              <a:srgbClr val="FF9900"/>
            </a:solidFill>
            <a:ln w="9398">
              <a:noFill/>
              <a:miter lim="800000"/>
              <a:headEnd/>
              <a:tailEnd/>
            </a:ln>
          </p:spPr>
          <p:txBody>
            <a:bodyPr wrap="none" anchor="ctr"/>
            <a:lstStyle/>
            <a:p>
              <a:endParaRPr lang="ru-RU" sz="1350">
                <a:solidFill>
                  <a:schemeClr val="bg1"/>
                </a:solidFill>
              </a:endParaRPr>
            </a:p>
          </p:txBody>
        </p:sp>
        <p:sp>
          <p:nvSpPr>
            <p:cNvPr id="17" name="AutoShape 14"/>
            <p:cNvSpPr>
              <a:spLocks noChangeArrowheads="1"/>
            </p:cNvSpPr>
            <p:nvPr/>
          </p:nvSpPr>
          <p:spPr bwMode="auto">
            <a:xfrm>
              <a:off x="2397" y="14038"/>
              <a:ext cx="596" cy="373"/>
            </a:xfrm>
            <a:prstGeom prst="rightArrow">
              <a:avLst>
                <a:gd name="adj1" fmla="val 50000"/>
                <a:gd name="adj2" fmla="val 39946"/>
              </a:avLst>
            </a:prstGeom>
            <a:solidFill>
              <a:srgbClr val="00FF00"/>
            </a:solidFill>
            <a:ln w="9360">
              <a:noFill/>
              <a:miter lim="800000"/>
              <a:headEnd/>
              <a:tailEnd/>
            </a:ln>
          </p:spPr>
          <p:txBody>
            <a:bodyPr wrap="none" anchor="ctr"/>
            <a:lstStyle/>
            <a:p>
              <a:endParaRPr lang="ru-RU" sz="1350">
                <a:solidFill>
                  <a:schemeClr val="bg1"/>
                </a:solidFill>
              </a:endParaRPr>
            </a:p>
          </p:txBody>
        </p:sp>
        <p:sp>
          <p:nvSpPr>
            <p:cNvPr id="18" name="Text Box 15"/>
            <p:cNvSpPr txBox="1">
              <a:spLocks noChangeArrowheads="1"/>
            </p:cNvSpPr>
            <p:nvPr/>
          </p:nvSpPr>
          <p:spPr bwMode="auto">
            <a:xfrm>
              <a:off x="1726" y="13592"/>
              <a:ext cx="1119" cy="467"/>
            </a:xfrm>
            <a:prstGeom prst="rect">
              <a:avLst/>
            </a:prstGeom>
            <a:noFill/>
            <a:ln w="9525">
              <a:noFill/>
              <a:round/>
              <a:headEnd/>
              <a:tailEnd/>
            </a:ln>
            <a:effectLst/>
          </p:spPr>
          <p:txBody>
            <a:bodyPr lIns="44127" tIns="22946" rIns="44127" bIns="22946"/>
            <a:lstStyle/>
            <a:p>
              <a:pPr algn="ctr">
                <a:defRPr/>
              </a:pPr>
              <a:r>
                <a:rPr lang="ru-RU" altLang="ko-KR" sz="1200">
                  <a:solidFill>
                    <a:schemeClr val="bg1"/>
                  </a:solidFill>
                  <a:ea typeface="Batang" pitchFamily="18" charset="-127"/>
                </a:rPr>
                <a:t>48 </a:t>
              </a:r>
              <a:r>
                <a:rPr lang="en-US" altLang="ko-KR" sz="1200">
                  <a:solidFill>
                    <a:schemeClr val="bg1"/>
                  </a:solidFill>
                  <a:ea typeface="Batang" pitchFamily="18" charset="-127"/>
                </a:rPr>
                <a:t>d</a:t>
              </a:r>
              <a:endParaRPr lang="ru-RU" b="1">
                <a:solidFill>
                  <a:schemeClr val="bg1"/>
                </a:solidFill>
                <a:effectLst>
                  <a:outerShdw blurRad="38100" dist="38100" dir="2700000" algn="tl">
                    <a:srgbClr val="FFFFFF"/>
                  </a:outerShdw>
                </a:effectLst>
                <a:ea typeface="Batang" pitchFamily="18" charset="-127"/>
              </a:endParaRPr>
            </a:p>
          </p:txBody>
        </p:sp>
        <p:sp>
          <p:nvSpPr>
            <p:cNvPr id="19" name="Rectangle 16"/>
            <p:cNvSpPr>
              <a:spLocks noChangeArrowheads="1"/>
            </p:cNvSpPr>
            <p:nvPr/>
          </p:nvSpPr>
          <p:spPr bwMode="auto">
            <a:xfrm>
              <a:off x="5428" y="11375"/>
              <a:ext cx="1790" cy="1319"/>
            </a:xfrm>
            <a:prstGeom prst="rect">
              <a:avLst/>
            </a:prstGeom>
            <a:solidFill>
              <a:srgbClr val="D60093"/>
            </a:solidFill>
            <a:ln w="9360">
              <a:solidFill>
                <a:srgbClr val="000000"/>
              </a:solidFill>
              <a:miter lim="800000"/>
              <a:headEnd/>
              <a:tailEnd/>
            </a:ln>
          </p:spPr>
          <p:txBody>
            <a:bodyPr wrap="none" anchor="ctr"/>
            <a:lstStyle/>
            <a:p>
              <a:endParaRPr lang="ru-RU" sz="1350">
                <a:solidFill>
                  <a:schemeClr val="bg1"/>
                </a:solidFill>
              </a:endParaRPr>
            </a:p>
          </p:txBody>
        </p:sp>
        <p:sp>
          <p:nvSpPr>
            <p:cNvPr id="20" name="Text Box 17"/>
            <p:cNvSpPr txBox="1">
              <a:spLocks noChangeArrowheads="1"/>
            </p:cNvSpPr>
            <p:nvPr/>
          </p:nvSpPr>
          <p:spPr bwMode="auto">
            <a:xfrm>
              <a:off x="2239" y="11118"/>
              <a:ext cx="1270" cy="734"/>
            </a:xfrm>
            <a:prstGeom prst="rect">
              <a:avLst/>
            </a:prstGeom>
            <a:noFill/>
            <a:ln w="9525">
              <a:noFill/>
              <a:round/>
              <a:headEnd/>
              <a:tailEnd/>
            </a:ln>
            <a:effectLst/>
          </p:spPr>
          <p:txBody>
            <a:bodyPr lIns="44127" tIns="22946" rIns="44127" bIns="22946"/>
            <a:lstStyle/>
            <a:p>
              <a:pPr algn="ctr">
                <a:spcBef>
                  <a:spcPts val="1125"/>
                </a:spcBef>
                <a:defRPr/>
              </a:pPr>
              <a:r>
                <a:rPr lang="en-US" altLang="ko-KR" sz="1200">
                  <a:solidFill>
                    <a:schemeClr val="bg1"/>
                  </a:solidFill>
                  <a:ea typeface="Batang" pitchFamily="18" charset="-127"/>
                </a:rPr>
                <a:t>FPGA1</a:t>
              </a:r>
              <a:endParaRPr lang="ru-RU" b="1">
                <a:solidFill>
                  <a:schemeClr val="bg1"/>
                </a:solidFill>
                <a:effectLst>
                  <a:outerShdw blurRad="38100" dist="38100" dir="2700000" algn="tl">
                    <a:srgbClr val="FFFFFF"/>
                  </a:outerShdw>
                </a:effectLst>
                <a:ea typeface="Batang" pitchFamily="18" charset="-127"/>
              </a:endParaRPr>
            </a:p>
          </p:txBody>
        </p:sp>
        <p:sp>
          <p:nvSpPr>
            <p:cNvPr id="21" name="Text Box 18"/>
            <p:cNvSpPr txBox="1">
              <a:spLocks noChangeArrowheads="1"/>
            </p:cNvSpPr>
            <p:nvPr/>
          </p:nvSpPr>
          <p:spPr bwMode="auto">
            <a:xfrm>
              <a:off x="2460" y="12175"/>
              <a:ext cx="1268" cy="464"/>
            </a:xfrm>
            <a:prstGeom prst="rect">
              <a:avLst/>
            </a:prstGeom>
            <a:noFill/>
            <a:ln w="9525">
              <a:noFill/>
              <a:round/>
              <a:headEnd/>
              <a:tailEnd/>
            </a:ln>
            <a:effectLst/>
          </p:spPr>
          <p:txBody>
            <a:bodyPr lIns="44127" tIns="22946" rIns="44127" bIns="22946"/>
            <a:lstStyle/>
            <a:p>
              <a:pPr algn="ctr">
                <a:defRPr/>
              </a:pPr>
              <a:r>
                <a:rPr lang="en-US" altLang="ko-KR" sz="1200">
                  <a:solidFill>
                    <a:schemeClr val="bg1"/>
                  </a:solidFill>
                  <a:ea typeface="Batang" pitchFamily="18" charset="-127"/>
                </a:rPr>
                <a:t>FPGA2</a:t>
              </a:r>
              <a:endParaRPr lang="ru-RU" b="1">
                <a:solidFill>
                  <a:schemeClr val="bg1"/>
                </a:solidFill>
                <a:effectLst>
                  <a:outerShdw blurRad="38100" dist="38100" dir="2700000" algn="tl">
                    <a:srgbClr val="FFFFFF"/>
                  </a:outerShdw>
                </a:effectLst>
                <a:ea typeface="Batang" pitchFamily="18" charset="-127"/>
              </a:endParaRPr>
            </a:p>
          </p:txBody>
        </p:sp>
        <p:sp>
          <p:nvSpPr>
            <p:cNvPr id="22" name="Text Box 19"/>
            <p:cNvSpPr txBox="1">
              <a:spLocks noChangeArrowheads="1"/>
            </p:cNvSpPr>
            <p:nvPr/>
          </p:nvSpPr>
          <p:spPr bwMode="auto">
            <a:xfrm>
              <a:off x="2682" y="12917"/>
              <a:ext cx="1270" cy="467"/>
            </a:xfrm>
            <a:prstGeom prst="rect">
              <a:avLst/>
            </a:prstGeom>
            <a:noFill/>
            <a:ln w="9525">
              <a:noFill/>
              <a:round/>
              <a:headEnd/>
              <a:tailEnd/>
            </a:ln>
            <a:effectLst/>
          </p:spPr>
          <p:txBody>
            <a:bodyPr lIns="44127" tIns="22946" rIns="44127" bIns="22946"/>
            <a:lstStyle/>
            <a:p>
              <a:pPr algn="ctr">
                <a:defRPr/>
              </a:pPr>
              <a:r>
                <a:rPr lang="en-US" altLang="ko-KR" sz="1200">
                  <a:solidFill>
                    <a:schemeClr val="bg1"/>
                  </a:solidFill>
                  <a:ea typeface="Batang" pitchFamily="18" charset="-127"/>
                </a:rPr>
                <a:t>FPGA3</a:t>
              </a:r>
              <a:endParaRPr lang="ru-RU" b="1">
                <a:solidFill>
                  <a:schemeClr val="bg1"/>
                </a:solidFill>
                <a:effectLst>
                  <a:outerShdw blurRad="38100" dist="38100" dir="2700000" algn="tl">
                    <a:srgbClr val="FFFFFF"/>
                  </a:outerShdw>
                </a:effectLst>
                <a:ea typeface="Batang" pitchFamily="18" charset="-127"/>
              </a:endParaRPr>
            </a:p>
          </p:txBody>
        </p:sp>
        <p:sp>
          <p:nvSpPr>
            <p:cNvPr id="23" name="Text Box 20"/>
            <p:cNvSpPr txBox="1">
              <a:spLocks noChangeArrowheads="1"/>
            </p:cNvSpPr>
            <p:nvPr/>
          </p:nvSpPr>
          <p:spPr bwMode="auto">
            <a:xfrm>
              <a:off x="2906" y="13665"/>
              <a:ext cx="1270" cy="467"/>
            </a:xfrm>
            <a:prstGeom prst="rect">
              <a:avLst/>
            </a:prstGeom>
            <a:noFill/>
            <a:ln w="9525">
              <a:noFill/>
              <a:round/>
              <a:headEnd/>
              <a:tailEnd/>
            </a:ln>
            <a:effectLst/>
          </p:spPr>
          <p:txBody>
            <a:bodyPr lIns="44127" tIns="22946" rIns="44127" bIns="22946"/>
            <a:lstStyle/>
            <a:p>
              <a:pPr algn="ctr">
                <a:defRPr/>
              </a:pPr>
              <a:r>
                <a:rPr lang="en-US" altLang="ko-KR" sz="1200">
                  <a:solidFill>
                    <a:schemeClr val="bg1"/>
                  </a:solidFill>
                  <a:ea typeface="Batang" pitchFamily="18" charset="-127"/>
                </a:rPr>
                <a:t>FPGA4</a:t>
              </a:r>
              <a:endParaRPr lang="ru-RU" b="1">
                <a:solidFill>
                  <a:schemeClr val="bg1"/>
                </a:solidFill>
                <a:effectLst>
                  <a:outerShdw blurRad="38100" dist="38100" dir="2700000" algn="tl">
                    <a:srgbClr val="FFFFFF"/>
                  </a:outerShdw>
                </a:effectLst>
                <a:ea typeface="Batang" pitchFamily="18" charset="-127"/>
              </a:endParaRPr>
            </a:p>
          </p:txBody>
        </p:sp>
        <p:sp>
          <p:nvSpPr>
            <p:cNvPr id="24" name="Text Box 21"/>
            <p:cNvSpPr txBox="1">
              <a:spLocks noChangeArrowheads="1"/>
            </p:cNvSpPr>
            <p:nvPr/>
          </p:nvSpPr>
          <p:spPr bwMode="auto">
            <a:xfrm>
              <a:off x="5677" y="11874"/>
              <a:ext cx="1268" cy="467"/>
            </a:xfrm>
            <a:prstGeom prst="rect">
              <a:avLst/>
            </a:prstGeom>
            <a:noFill/>
            <a:ln w="9525">
              <a:noFill/>
              <a:round/>
              <a:headEnd/>
              <a:tailEnd/>
            </a:ln>
            <a:effectLst/>
          </p:spPr>
          <p:txBody>
            <a:bodyPr lIns="44127" tIns="22946" rIns="44127" bIns="22946"/>
            <a:lstStyle/>
            <a:p>
              <a:pPr algn="ctr">
                <a:defRPr/>
              </a:pPr>
              <a:r>
                <a:rPr lang="en-US" altLang="ko-KR" sz="1200">
                  <a:solidFill>
                    <a:schemeClr val="bg1"/>
                  </a:solidFill>
                  <a:ea typeface="Batang" pitchFamily="18" charset="-127"/>
                </a:rPr>
                <a:t>FPGA5</a:t>
              </a:r>
              <a:endParaRPr lang="ru-RU" b="1">
                <a:solidFill>
                  <a:schemeClr val="bg1"/>
                </a:solidFill>
                <a:effectLst>
                  <a:outerShdw blurRad="38100" dist="38100" dir="2700000" algn="tl">
                    <a:srgbClr val="FFFFFF"/>
                  </a:outerShdw>
                </a:effectLst>
                <a:ea typeface="Batang" pitchFamily="18" charset="-127"/>
              </a:endParaRPr>
            </a:p>
          </p:txBody>
        </p:sp>
        <p:sp>
          <p:nvSpPr>
            <p:cNvPr id="25" name="Line 22"/>
            <p:cNvSpPr>
              <a:spLocks noChangeShapeType="1"/>
            </p:cNvSpPr>
            <p:nvPr/>
          </p:nvSpPr>
          <p:spPr bwMode="auto">
            <a:xfrm>
              <a:off x="3813" y="12397"/>
              <a:ext cx="597" cy="1"/>
            </a:xfrm>
            <a:prstGeom prst="line">
              <a:avLst/>
            </a:prstGeom>
            <a:noFill/>
            <a:ln w="9360">
              <a:noFill/>
              <a:miter lim="800000"/>
              <a:headEnd/>
              <a:tailEnd/>
            </a:ln>
          </p:spPr>
          <p:txBody>
            <a:bodyPr/>
            <a:lstStyle/>
            <a:p>
              <a:endParaRPr lang="ru-RU" sz="1350">
                <a:solidFill>
                  <a:schemeClr val="bg1"/>
                </a:solidFill>
              </a:endParaRPr>
            </a:p>
          </p:txBody>
        </p:sp>
        <p:sp>
          <p:nvSpPr>
            <p:cNvPr id="26" name="Line 23"/>
            <p:cNvSpPr>
              <a:spLocks noChangeShapeType="1"/>
            </p:cNvSpPr>
            <p:nvPr/>
          </p:nvSpPr>
          <p:spPr bwMode="auto">
            <a:xfrm flipV="1">
              <a:off x="4410" y="12022"/>
              <a:ext cx="2" cy="376"/>
            </a:xfrm>
            <a:prstGeom prst="line">
              <a:avLst/>
            </a:prstGeom>
            <a:noFill/>
            <a:ln w="9360">
              <a:noFill/>
              <a:miter lim="800000"/>
              <a:headEnd/>
              <a:tailEnd/>
            </a:ln>
          </p:spPr>
          <p:txBody>
            <a:bodyPr/>
            <a:lstStyle/>
            <a:p>
              <a:endParaRPr lang="ru-RU" sz="1350">
                <a:solidFill>
                  <a:schemeClr val="bg1"/>
                </a:solidFill>
              </a:endParaRPr>
            </a:p>
          </p:txBody>
        </p:sp>
        <p:sp>
          <p:nvSpPr>
            <p:cNvPr id="27" name="Line 24"/>
            <p:cNvSpPr>
              <a:spLocks noChangeShapeType="1"/>
            </p:cNvSpPr>
            <p:nvPr/>
          </p:nvSpPr>
          <p:spPr bwMode="auto">
            <a:xfrm>
              <a:off x="4410" y="12024"/>
              <a:ext cx="970" cy="1"/>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28" name="Line 25"/>
            <p:cNvSpPr>
              <a:spLocks noChangeShapeType="1"/>
            </p:cNvSpPr>
            <p:nvPr/>
          </p:nvSpPr>
          <p:spPr bwMode="auto">
            <a:xfrm>
              <a:off x="4037" y="13218"/>
              <a:ext cx="672" cy="1"/>
            </a:xfrm>
            <a:prstGeom prst="line">
              <a:avLst/>
            </a:prstGeom>
            <a:noFill/>
            <a:ln w="9360">
              <a:noFill/>
              <a:miter lim="800000"/>
              <a:headEnd/>
              <a:tailEnd/>
            </a:ln>
          </p:spPr>
          <p:txBody>
            <a:bodyPr/>
            <a:lstStyle/>
            <a:p>
              <a:endParaRPr lang="ru-RU" sz="1350">
                <a:solidFill>
                  <a:schemeClr val="bg1"/>
                </a:solidFill>
              </a:endParaRPr>
            </a:p>
          </p:txBody>
        </p:sp>
        <p:sp>
          <p:nvSpPr>
            <p:cNvPr id="29" name="Line 26"/>
            <p:cNvSpPr>
              <a:spLocks noChangeShapeType="1"/>
            </p:cNvSpPr>
            <p:nvPr/>
          </p:nvSpPr>
          <p:spPr bwMode="auto">
            <a:xfrm flipV="1">
              <a:off x="4709" y="12246"/>
              <a:ext cx="2" cy="973"/>
            </a:xfrm>
            <a:prstGeom prst="line">
              <a:avLst/>
            </a:prstGeom>
            <a:noFill/>
            <a:ln w="9360">
              <a:noFill/>
              <a:miter lim="800000"/>
              <a:headEnd/>
              <a:tailEnd/>
            </a:ln>
          </p:spPr>
          <p:txBody>
            <a:bodyPr/>
            <a:lstStyle/>
            <a:p>
              <a:endParaRPr lang="ru-RU" sz="1350">
                <a:solidFill>
                  <a:schemeClr val="bg1"/>
                </a:solidFill>
              </a:endParaRPr>
            </a:p>
          </p:txBody>
        </p:sp>
        <p:sp>
          <p:nvSpPr>
            <p:cNvPr id="30" name="Line 27"/>
            <p:cNvSpPr>
              <a:spLocks noChangeShapeType="1"/>
            </p:cNvSpPr>
            <p:nvPr/>
          </p:nvSpPr>
          <p:spPr bwMode="auto">
            <a:xfrm>
              <a:off x="4747" y="12239"/>
              <a:ext cx="671" cy="2"/>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31" name="Line 28"/>
            <p:cNvSpPr>
              <a:spLocks noChangeShapeType="1"/>
            </p:cNvSpPr>
            <p:nvPr/>
          </p:nvSpPr>
          <p:spPr bwMode="auto">
            <a:xfrm>
              <a:off x="4262" y="14112"/>
              <a:ext cx="671" cy="1"/>
            </a:xfrm>
            <a:prstGeom prst="line">
              <a:avLst/>
            </a:prstGeom>
            <a:noFill/>
            <a:ln w="9360">
              <a:noFill/>
              <a:miter lim="800000"/>
              <a:headEnd/>
              <a:tailEnd/>
            </a:ln>
          </p:spPr>
          <p:txBody>
            <a:bodyPr/>
            <a:lstStyle/>
            <a:p>
              <a:endParaRPr lang="ru-RU" sz="1350">
                <a:solidFill>
                  <a:schemeClr val="bg1"/>
                </a:solidFill>
              </a:endParaRPr>
            </a:p>
          </p:txBody>
        </p:sp>
        <p:sp>
          <p:nvSpPr>
            <p:cNvPr id="32" name="Line 29"/>
            <p:cNvSpPr>
              <a:spLocks noChangeShapeType="1"/>
            </p:cNvSpPr>
            <p:nvPr/>
          </p:nvSpPr>
          <p:spPr bwMode="auto">
            <a:xfrm flipV="1">
              <a:off x="4933" y="12545"/>
              <a:ext cx="1" cy="1568"/>
            </a:xfrm>
            <a:prstGeom prst="line">
              <a:avLst/>
            </a:prstGeom>
            <a:noFill/>
            <a:ln w="9360">
              <a:noFill/>
              <a:miter lim="800000"/>
              <a:headEnd/>
              <a:tailEnd/>
            </a:ln>
          </p:spPr>
          <p:txBody>
            <a:bodyPr/>
            <a:lstStyle/>
            <a:p>
              <a:endParaRPr lang="ru-RU" sz="1350">
                <a:solidFill>
                  <a:schemeClr val="bg1"/>
                </a:solidFill>
              </a:endParaRPr>
            </a:p>
          </p:txBody>
        </p:sp>
        <p:sp>
          <p:nvSpPr>
            <p:cNvPr id="33" name="Line 30"/>
            <p:cNvSpPr>
              <a:spLocks noChangeShapeType="1"/>
            </p:cNvSpPr>
            <p:nvPr/>
          </p:nvSpPr>
          <p:spPr bwMode="auto">
            <a:xfrm>
              <a:off x="4933" y="12546"/>
              <a:ext cx="447" cy="2"/>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34" name="Line 31"/>
            <p:cNvSpPr>
              <a:spLocks noChangeShapeType="1"/>
            </p:cNvSpPr>
            <p:nvPr/>
          </p:nvSpPr>
          <p:spPr bwMode="auto">
            <a:xfrm>
              <a:off x="3590" y="11726"/>
              <a:ext cx="1790" cy="1"/>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35" name="Rectangle 32"/>
            <p:cNvSpPr>
              <a:spLocks noChangeArrowheads="1"/>
            </p:cNvSpPr>
            <p:nvPr/>
          </p:nvSpPr>
          <p:spPr bwMode="auto">
            <a:xfrm>
              <a:off x="5286" y="13201"/>
              <a:ext cx="2014" cy="1043"/>
            </a:xfrm>
            <a:prstGeom prst="rect">
              <a:avLst/>
            </a:prstGeom>
            <a:solidFill>
              <a:srgbClr val="CC99FF"/>
            </a:solidFill>
            <a:ln w="9360">
              <a:solidFill>
                <a:srgbClr val="000000"/>
              </a:solidFill>
              <a:miter lim="800000"/>
              <a:headEnd/>
              <a:tailEnd/>
            </a:ln>
          </p:spPr>
          <p:txBody>
            <a:bodyPr wrap="none" anchor="ctr"/>
            <a:lstStyle/>
            <a:p>
              <a:endParaRPr lang="ru-RU" sz="1350">
                <a:solidFill>
                  <a:schemeClr val="bg1"/>
                </a:solidFill>
              </a:endParaRPr>
            </a:p>
          </p:txBody>
        </p:sp>
        <p:sp>
          <p:nvSpPr>
            <p:cNvPr id="36" name="Text Box 33"/>
            <p:cNvSpPr txBox="1">
              <a:spLocks noChangeArrowheads="1"/>
            </p:cNvSpPr>
            <p:nvPr/>
          </p:nvSpPr>
          <p:spPr bwMode="auto">
            <a:xfrm>
              <a:off x="5285" y="13201"/>
              <a:ext cx="1940" cy="734"/>
            </a:xfrm>
            <a:prstGeom prst="rect">
              <a:avLst/>
            </a:prstGeom>
            <a:noFill/>
            <a:ln w="9525">
              <a:noFill/>
              <a:round/>
              <a:headEnd/>
              <a:tailEnd/>
            </a:ln>
            <a:effectLst/>
          </p:spPr>
          <p:txBody>
            <a:bodyPr lIns="44127" tIns="22946" rIns="44127" bIns="22946"/>
            <a:lstStyle/>
            <a:p>
              <a:pPr algn="ctr">
                <a:spcBef>
                  <a:spcPts val="1125"/>
                </a:spcBef>
                <a:defRPr/>
              </a:pPr>
              <a:r>
                <a:rPr lang="en-US" altLang="ko-KR" sz="1200">
                  <a:solidFill>
                    <a:schemeClr val="bg1"/>
                  </a:solidFill>
                  <a:ea typeface="Batang" pitchFamily="18" charset="-127"/>
                </a:rPr>
                <a:t>HM (64MB)</a:t>
              </a:r>
              <a:endParaRPr lang="ru-RU" b="1">
                <a:solidFill>
                  <a:schemeClr val="bg1"/>
                </a:solidFill>
                <a:effectLst>
                  <a:outerShdw blurRad="38100" dist="38100" dir="2700000" algn="tl">
                    <a:srgbClr val="FFFFFF"/>
                  </a:outerShdw>
                </a:effectLst>
                <a:ea typeface="Batang" pitchFamily="18" charset="-127"/>
              </a:endParaRPr>
            </a:p>
          </p:txBody>
        </p:sp>
        <p:sp>
          <p:nvSpPr>
            <p:cNvPr id="37" name="AutoShape 34"/>
            <p:cNvSpPr>
              <a:spLocks noChangeArrowheads="1"/>
            </p:cNvSpPr>
            <p:nvPr/>
          </p:nvSpPr>
          <p:spPr bwMode="auto">
            <a:xfrm>
              <a:off x="6126" y="12694"/>
              <a:ext cx="299" cy="524"/>
            </a:xfrm>
            <a:prstGeom prst="upDownArrow">
              <a:avLst>
                <a:gd name="adj1" fmla="val 50000"/>
                <a:gd name="adj2" fmla="val 34888"/>
              </a:avLst>
            </a:prstGeom>
            <a:solidFill>
              <a:srgbClr val="00CC99"/>
            </a:solidFill>
            <a:ln w="9360">
              <a:noFill/>
              <a:miter lim="800000"/>
              <a:headEnd/>
              <a:tailEnd/>
            </a:ln>
          </p:spPr>
          <p:txBody>
            <a:bodyPr wrap="none" anchor="ctr"/>
            <a:lstStyle/>
            <a:p>
              <a:endParaRPr lang="ru-RU" sz="1350">
                <a:solidFill>
                  <a:schemeClr val="bg1"/>
                </a:solidFill>
              </a:endParaRPr>
            </a:p>
          </p:txBody>
        </p:sp>
        <p:sp>
          <p:nvSpPr>
            <p:cNvPr id="38" name="Rectangle 35"/>
            <p:cNvSpPr>
              <a:spLocks noChangeArrowheads="1"/>
            </p:cNvSpPr>
            <p:nvPr/>
          </p:nvSpPr>
          <p:spPr bwMode="auto">
            <a:xfrm>
              <a:off x="8298" y="11657"/>
              <a:ext cx="1342" cy="820"/>
            </a:xfrm>
            <a:prstGeom prst="rect">
              <a:avLst/>
            </a:prstGeom>
            <a:solidFill>
              <a:srgbClr val="33CCCC"/>
            </a:solidFill>
            <a:ln w="9360">
              <a:noFill/>
              <a:miter lim="800000"/>
              <a:headEnd/>
              <a:tailEnd/>
            </a:ln>
          </p:spPr>
          <p:txBody>
            <a:bodyPr wrap="none" anchor="ctr"/>
            <a:lstStyle/>
            <a:p>
              <a:endParaRPr lang="ru-RU" sz="1350">
                <a:solidFill>
                  <a:schemeClr val="bg1"/>
                </a:solidFill>
              </a:endParaRPr>
            </a:p>
          </p:txBody>
        </p:sp>
        <p:sp>
          <p:nvSpPr>
            <p:cNvPr id="39" name="Line 36"/>
            <p:cNvSpPr>
              <a:spLocks noChangeShapeType="1"/>
            </p:cNvSpPr>
            <p:nvPr/>
          </p:nvSpPr>
          <p:spPr bwMode="auto">
            <a:xfrm flipV="1">
              <a:off x="6126" y="12842"/>
              <a:ext cx="298" cy="153"/>
            </a:xfrm>
            <a:prstGeom prst="line">
              <a:avLst/>
            </a:prstGeom>
            <a:noFill/>
            <a:ln w="9360">
              <a:noFill/>
              <a:miter lim="800000"/>
              <a:headEnd/>
              <a:tailEnd/>
            </a:ln>
          </p:spPr>
          <p:txBody>
            <a:bodyPr/>
            <a:lstStyle/>
            <a:p>
              <a:endParaRPr lang="ru-RU" sz="1350">
                <a:solidFill>
                  <a:schemeClr val="bg1"/>
                </a:solidFill>
              </a:endParaRPr>
            </a:p>
          </p:txBody>
        </p:sp>
        <p:sp>
          <p:nvSpPr>
            <p:cNvPr id="40" name="Line 38"/>
            <p:cNvSpPr>
              <a:spLocks noChangeShapeType="1"/>
            </p:cNvSpPr>
            <p:nvPr/>
          </p:nvSpPr>
          <p:spPr bwMode="auto">
            <a:xfrm flipV="1">
              <a:off x="8973" y="14003"/>
              <a:ext cx="2" cy="526"/>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41" name="Line 39"/>
            <p:cNvSpPr>
              <a:spLocks noChangeShapeType="1"/>
            </p:cNvSpPr>
            <p:nvPr/>
          </p:nvSpPr>
          <p:spPr bwMode="auto">
            <a:xfrm>
              <a:off x="9133" y="14003"/>
              <a:ext cx="2" cy="522"/>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42" name="Text Box 40"/>
            <p:cNvSpPr txBox="1">
              <a:spLocks noChangeArrowheads="1"/>
            </p:cNvSpPr>
            <p:nvPr/>
          </p:nvSpPr>
          <p:spPr bwMode="auto">
            <a:xfrm>
              <a:off x="7851" y="13097"/>
              <a:ext cx="2340" cy="899"/>
            </a:xfrm>
            <a:prstGeom prst="rect">
              <a:avLst/>
            </a:prstGeom>
            <a:solidFill>
              <a:srgbClr val="C0C0C0"/>
            </a:solidFill>
            <a:ln w="9525">
              <a:noFill/>
              <a:round/>
              <a:headEnd/>
              <a:tailEnd/>
            </a:ln>
            <a:effectLst/>
          </p:spPr>
          <p:txBody>
            <a:bodyPr lIns="44127" tIns="22946" rIns="44127" bIns="22946"/>
            <a:lstStyle/>
            <a:p>
              <a:pPr algn="ctr">
                <a:spcBef>
                  <a:spcPts val="1125"/>
                </a:spcBef>
                <a:defRPr/>
              </a:pPr>
              <a:r>
                <a:rPr lang="en-US" altLang="ko-KR" sz="900">
                  <a:solidFill>
                    <a:schemeClr val="bg1"/>
                  </a:solidFill>
                  <a:ea typeface="Batang" pitchFamily="18" charset="-127"/>
                </a:rPr>
                <a:t>Optical Converter</a:t>
              </a:r>
              <a:endParaRPr lang="ru-RU" b="1">
                <a:solidFill>
                  <a:schemeClr val="bg1"/>
                </a:solidFill>
                <a:effectLst>
                  <a:outerShdw blurRad="38100" dist="38100" dir="2700000" algn="tl">
                    <a:srgbClr val="000000"/>
                  </a:outerShdw>
                </a:effectLst>
                <a:ea typeface="Batang" pitchFamily="18" charset="-127"/>
              </a:endParaRPr>
            </a:p>
          </p:txBody>
        </p:sp>
        <p:sp>
          <p:nvSpPr>
            <p:cNvPr id="43" name="Text Box 41"/>
            <p:cNvSpPr txBox="1">
              <a:spLocks noChangeArrowheads="1"/>
            </p:cNvSpPr>
            <p:nvPr/>
          </p:nvSpPr>
          <p:spPr bwMode="auto">
            <a:xfrm>
              <a:off x="8297" y="11599"/>
              <a:ext cx="1261" cy="734"/>
            </a:xfrm>
            <a:prstGeom prst="rect">
              <a:avLst/>
            </a:prstGeom>
            <a:noFill/>
            <a:ln w="9525">
              <a:noFill/>
              <a:round/>
              <a:headEnd/>
              <a:tailEnd/>
            </a:ln>
            <a:effectLst/>
          </p:spPr>
          <p:txBody>
            <a:bodyPr lIns="44127" tIns="22946" rIns="44127" bIns="22946"/>
            <a:lstStyle/>
            <a:p>
              <a:pPr algn="ctr">
                <a:spcBef>
                  <a:spcPts val="1125"/>
                </a:spcBef>
                <a:defRPr/>
              </a:pPr>
              <a:r>
                <a:rPr lang="en-US" altLang="ko-KR" sz="1200">
                  <a:solidFill>
                    <a:schemeClr val="bg1"/>
                  </a:solidFill>
                  <a:ea typeface="Batang" pitchFamily="18" charset="-127"/>
                </a:rPr>
                <a:t>SerDes</a:t>
              </a:r>
              <a:endParaRPr lang="ru-RU" b="1">
                <a:solidFill>
                  <a:schemeClr val="bg1"/>
                </a:solidFill>
                <a:effectLst>
                  <a:outerShdw blurRad="38100" dist="38100" dir="2700000" algn="tl">
                    <a:srgbClr val="FFFFFF"/>
                  </a:outerShdw>
                </a:effectLst>
                <a:ea typeface="Batang" pitchFamily="18" charset="-127"/>
              </a:endParaRPr>
            </a:p>
          </p:txBody>
        </p:sp>
        <p:sp>
          <p:nvSpPr>
            <p:cNvPr id="44" name="AutoShape 42"/>
            <p:cNvSpPr>
              <a:spLocks noChangeArrowheads="1"/>
            </p:cNvSpPr>
            <p:nvPr/>
          </p:nvSpPr>
          <p:spPr bwMode="auto">
            <a:xfrm>
              <a:off x="7218" y="12017"/>
              <a:ext cx="1044" cy="147"/>
            </a:xfrm>
            <a:prstGeom prst="rightArrow">
              <a:avLst>
                <a:gd name="adj1" fmla="val 50000"/>
                <a:gd name="adj2" fmla="val 177551"/>
              </a:avLst>
            </a:prstGeom>
            <a:solidFill>
              <a:srgbClr val="00CC99"/>
            </a:solidFill>
            <a:ln w="9360">
              <a:noFill/>
              <a:miter lim="800000"/>
              <a:headEnd/>
              <a:tailEnd/>
            </a:ln>
          </p:spPr>
          <p:txBody>
            <a:bodyPr wrap="none" anchor="ctr"/>
            <a:lstStyle/>
            <a:p>
              <a:endParaRPr lang="ru-RU" sz="1350">
                <a:solidFill>
                  <a:schemeClr val="bg1"/>
                </a:solidFill>
              </a:endParaRPr>
            </a:p>
          </p:txBody>
        </p:sp>
        <p:sp>
          <p:nvSpPr>
            <p:cNvPr id="45" name="AutoShape 43"/>
            <p:cNvSpPr>
              <a:spLocks noChangeArrowheads="1"/>
            </p:cNvSpPr>
            <p:nvPr/>
          </p:nvSpPr>
          <p:spPr bwMode="auto">
            <a:xfrm>
              <a:off x="7254" y="12174"/>
              <a:ext cx="1044" cy="147"/>
            </a:xfrm>
            <a:prstGeom prst="leftArrow">
              <a:avLst>
                <a:gd name="adj1" fmla="val 50000"/>
                <a:gd name="adj2" fmla="val 177551"/>
              </a:avLst>
            </a:prstGeom>
            <a:solidFill>
              <a:srgbClr val="00CC99"/>
            </a:solidFill>
            <a:ln w="9360">
              <a:noFill/>
              <a:miter lim="800000"/>
              <a:headEnd/>
              <a:tailEnd/>
            </a:ln>
          </p:spPr>
          <p:txBody>
            <a:bodyPr wrap="none" anchor="ctr"/>
            <a:lstStyle/>
            <a:p>
              <a:endParaRPr lang="ru-RU" sz="1350">
                <a:solidFill>
                  <a:schemeClr val="bg1"/>
                </a:solidFill>
              </a:endParaRPr>
            </a:p>
          </p:txBody>
        </p:sp>
        <p:sp>
          <p:nvSpPr>
            <p:cNvPr id="46" name="Line 44"/>
            <p:cNvSpPr>
              <a:spLocks noChangeShapeType="1"/>
            </p:cNvSpPr>
            <p:nvPr/>
          </p:nvSpPr>
          <p:spPr bwMode="auto">
            <a:xfrm>
              <a:off x="8735" y="12546"/>
              <a:ext cx="2" cy="448"/>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47" name="Line 45"/>
            <p:cNvSpPr>
              <a:spLocks noChangeShapeType="1"/>
            </p:cNvSpPr>
            <p:nvPr/>
          </p:nvSpPr>
          <p:spPr bwMode="auto">
            <a:xfrm flipV="1">
              <a:off x="9258" y="12545"/>
              <a:ext cx="2" cy="450"/>
            </a:xfrm>
            <a:prstGeom prst="line">
              <a:avLst/>
            </a:prstGeom>
            <a:noFill/>
            <a:ln w="9360">
              <a:solidFill>
                <a:srgbClr val="000000"/>
              </a:solidFill>
              <a:miter lim="800000"/>
              <a:headEnd/>
              <a:tailEnd type="triangle" w="med" len="med"/>
            </a:ln>
          </p:spPr>
          <p:txBody>
            <a:bodyPr/>
            <a:lstStyle/>
            <a:p>
              <a:endParaRPr lang="ru-RU" sz="1350">
                <a:solidFill>
                  <a:schemeClr val="bg1"/>
                </a:solidFill>
              </a:endParaRPr>
            </a:p>
          </p:txBody>
        </p:sp>
        <p:sp>
          <p:nvSpPr>
            <p:cNvPr id="48" name="Line 46"/>
            <p:cNvSpPr>
              <a:spLocks noChangeShapeType="1"/>
            </p:cNvSpPr>
            <p:nvPr/>
          </p:nvSpPr>
          <p:spPr bwMode="auto">
            <a:xfrm>
              <a:off x="2173" y="14635"/>
              <a:ext cx="820" cy="1"/>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49" name="Line 47"/>
            <p:cNvSpPr>
              <a:spLocks noChangeShapeType="1"/>
            </p:cNvSpPr>
            <p:nvPr/>
          </p:nvSpPr>
          <p:spPr bwMode="auto">
            <a:xfrm>
              <a:off x="2173" y="14783"/>
              <a:ext cx="820" cy="1"/>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50" name="Text Box 48"/>
            <p:cNvSpPr txBox="1">
              <a:spLocks noChangeArrowheads="1"/>
            </p:cNvSpPr>
            <p:nvPr/>
          </p:nvSpPr>
          <p:spPr bwMode="auto">
            <a:xfrm>
              <a:off x="4262" y="14485"/>
              <a:ext cx="1345" cy="734"/>
            </a:xfrm>
            <a:prstGeom prst="rect">
              <a:avLst/>
            </a:prstGeom>
            <a:noFill/>
            <a:ln w="9525">
              <a:noFill/>
              <a:round/>
              <a:headEnd/>
              <a:tailEnd/>
            </a:ln>
            <a:effectLst/>
          </p:spPr>
          <p:txBody>
            <a:bodyPr lIns="44127" tIns="22946" rIns="44127" bIns="22946"/>
            <a:lstStyle/>
            <a:p>
              <a:pPr algn="ctr">
                <a:spcBef>
                  <a:spcPts val="1125"/>
                </a:spcBef>
                <a:defRPr/>
              </a:pPr>
              <a:r>
                <a:rPr lang="ru-RU" altLang="ko-KR" sz="1200">
                  <a:solidFill>
                    <a:schemeClr val="bg1"/>
                  </a:solidFill>
                  <a:ea typeface="Batang" pitchFamily="18" charset="-127"/>
                </a:rPr>
                <a:t>40М</a:t>
              </a:r>
              <a:r>
                <a:rPr lang="en-US" altLang="ko-KR" sz="1200">
                  <a:solidFill>
                    <a:schemeClr val="bg1"/>
                  </a:solidFill>
                  <a:ea typeface="Batang" pitchFamily="18" charset="-127"/>
                </a:rPr>
                <a:t>B/s</a:t>
              </a:r>
              <a:endParaRPr lang="ru-RU" b="1">
                <a:solidFill>
                  <a:schemeClr val="bg1"/>
                </a:solidFill>
                <a:effectLst>
                  <a:outerShdw blurRad="38100" dist="38100" dir="2700000" algn="tl">
                    <a:srgbClr val="FFFFFF"/>
                  </a:outerShdw>
                </a:effectLst>
                <a:ea typeface="Batang" pitchFamily="18" charset="-127"/>
              </a:endParaRPr>
            </a:p>
          </p:txBody>
        </p:sp>
        <p:sp>
          <p:nvSpPr>
            <p:cNvPr id="51" name="Line 49"/>
            <p:cNvSpPr>
              <a:spLocks noChangeShapeType="1"/>
            </p:cNvSpPr>
            <p:nvPr/>
          </p:nvSpPr>
          <p:spPr bwMode="auto">
            <a:xfrm>
              <a:off x="4410" y="14559"/>
              <a:ext cx="1044" cy="1"/>
            </a:xfrm>
            <a:prstGeom prst="line">
              <a:avLst/>
            </a:prstGeom>
            <a:noFill/>
            <a:ln w="9360">
              <a:noFill/>
              <a:miter lim="800000"/>
              <a:headEnd/>
              <a:tailEnd/>
            </a:ln>
          </p:spPr>
          <p:txBody>
            <a:bodyPr/>
            <a:lstStyle/>
            <a:p>
              <a:endParaRPr lang="ru-RU" sz="1350">
                <a:solidFill>
                  <a:schemeClr val="bg1"/>
                </a:solidFill>
              </a:endParaRPr>
            </a:p>
          </p:txBody>
        </p:sp>
        <p:sp>
          <p:nvSpPr>
            <p:cNvPr id="52" name="Line 50"/>
            <p:cNvSpPr>
              <a:spLocks noChangeShapeType="1"/>
            </p:cNvSpPr>
            <p:nvPr/>
          </p:nvSpPr>
          <p:spPr bwMode="auto">
            <a:xfrm flipV="1">
              <a:off x="4857" y="14110"/>
              <a:ext cx="1" cy="450"/>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53" name="Text Box 51"/>
            <p:cNvSpPr txBox="1">
              <a:spLocks noChangeArrowheads="1"/>
            </p:cNvSpPr>
            <p:nvPr/>
          </p:nvSpPr>
          <p:spPr bwMode="auto">
            <a:xfrm>
              <a:off x="7924" y="14325"/>
              <a:ext cx="2088" cy="801"/>
            </a:xfrm>
            <a:prstGeom prst="rect">
              <a:avLst/>
            </a:prstGeom>
            <a:noFill/>
            <a:ln w="9525">
              <a:noFill/>
              <a:round/>
              <a:headEnd/>
              <a:tailEnd/>
            </a:ln>
            <a:effectLst/>
          </p:spPr>
          <p:txBody>
            <a:bodyPr lIns="44127" tIns="22946" rIns="44127" bIns="22946"/>
            <a:lstStyle/>
            <a:p>
              <a:pPr algn="ctr">
                <a:spcBef>
                  <a:spcPts val="1125"/>
                </a:spcBef>
                <a:defRPr/>
              </a:pPr>
              <a:r>
                <a:rPr lang="en-US" altLang="ko-KR" sz="1200">
                  <a:solidFill>
                    <a:schemeClr val="bg1"/>
                  </a:solidFill>
                  <a:ea typeface="Batang" pitchFamily="18" charset="-127"/>
                </a:rPr>
                <a:t>Fiber Link</a:t>
              </a:r>
              <a:endParaRPr lang="ru-RU" b="1">
                <a:solidFill>
                  <a:schemeClr val="bg1"/>
                </a:solidFill>
                <a:effectLst>
                  <a:outerShdw blurRad="38100" dist="38100" dir="2700000" algn="tl">
                    <a:srgbClr val="FFFFFF"/>
                  </a:outerShdw>
                </a:effectLst>
                <a:ea typeface="Batang" pitchFamily="18" charset="-127"/>
              </a:endParaRPr>
            </a:p>
          </p:txBody>
        </p:sp>
        <p:sp>
          <p:nvSpPr>
            <p:cNvPr id="54" name="Text Box 52"/>
            <p:cNvSpPr txBox="1">
              <a:spLocks noChangeArrowheads="1"/>
            </p:cNvSpPr>
            <p:nvPr/>
          </p:nvSpPr>
          <p:spPr bwMode="auto">
            <a:xfrm>
              <a:off x="1277" y="11276"/>
              <a:ext cx="962" cy="483"/>
            </a:xfrm>
            <a:prstGeom prst="rect">
              <a:avLst/>
            </a:prstGeom>
            <a:noFill/>
            <a:ln w="9525">
              <a:noFill/>
              <a:miter lim="800000"/>
              <a:headEnd/>
              <a:tailEnd/>
            </a:ln>
          </p:spPr>
          <p:txBody>
            <a:bodyPr lIns="60585" tIns="30293" rIns="60585" bIns="30293"/>
            <a:lstStyle/>
            <a:p>
              <a:pPr algn="ctr">
                <a:defRPr/>
              </a:pPr>
              <a:r>
                <a:rPr lang="ru-RU" altLang="ko-KR" sz="1200">
                  <a:solidFill>
                    <a:schemeClr val="bg1"/>
                  </a:solidFill>
                  <a:ea typeface="Batang" pitchFamily="18" charset="-127"/>
                </a:rPr>
                <a:t>64 </a:t>
              </a:r>
              <a:r>
                <a:rPr lang="en-US" altLang="ko-KR" sz="1200">
                  <a:solidFill>
                    <a:schemeClr val="bg1"/>
                  </a:solidFill>
                  <a:ea typeface="Batang" pitchFamily="18" charset="-127"/>
                </a:rPr>
                <a:t>d</a:t>
              </a:r>
            </a:p>
            <a:p>
              <a:pPr>
                <a:defRPr/>
              </a:pPr>
              <a:endParaRPr lang="ru-RU" b="1">
                <a:solidFill>
                  <a:schemeClr val="bg1"/>
                </a:solidFill>
                <a:effectLst>
                  <a:outerShdw blurRad="38100" dist="38100" dir="2700000" algn="tl">
                    <a:srgbClr val="FFFFFF"/>
                  </a:outerShdw>
                </a:effectLst>
                <a:ea typeface="Batang" pitchFamily="18" charset="-127"/>
              </a:endParaRPr>
            </a:p>
          </p:txBody>
        </p:sp>
        <p:sp>
          <p:nvSpPr>
            <p:cNvPr id="55" name="Rectangle 53"/>
            <p:cNvSpPr>
              <a:spLocks noChangeArrowheads="1"/>
            </p:cNvSpPr>
            <p:nvPr/>
          </p:nvSpPr>
          <p:spPr bwMode="auto">
            <a:xfrm>
              <a:off x="2227" y="11042"/>
              <a:ext cx="1268" cy="1774"/>
            </a:xfrm>
            <a:prstGeom prst="rect">
              <a:avLst/>
            </a:prstGeom>
            <a:solidFill>
              <a:srgbClr val="FF9900"/>
            </a:solidFill>
            <a:ln w="9360">
              <a:solidFill>
                <a:srgbClr val="000000"/>
              </a:solidFill>
              <a:miter lim="800000"/>
              <a:headEnd/>
              <a:tailEnd/>
            </a:ln>
          </p:spPr>
          <p:txBody>
            <a:bodyPr wrap="none" anchor="ctr"/>
            <a:lstStyle/>
            <a:p>
              <a:endParaRPr lang="ru-RU" sz="1350">
                <a:solidFill>
                  <a:schemeClr val="bg1"/>
                </a:solidFill>
              </a:endParaRPr>
            </a:p>
          </p:txBody>
        </p:sp>
        <p:sp>
          <p:nvSpPr>
            <p:cNvPr id="56" name="AutoShape 54"/>
            <p:cNvSpPr>
              <a:spLocks noChangeArrowheads="1"/>
            </p:cNvSpPr>
            <p:nvPr/>
          </p:nvSpPr>
          <p:spPr bwMode="auto">
            <a:xfrm>
              <a:off x="1751" y="11730"/>
              <a:ext cx="597" cy="374"/>
            </a:xfrm>
            <a:prstGeom prst="rightArrow">
              <a:avLst>
                <a:gd name="adj1" fmla="val 50000"/>
                <a:gd name="adj2" fmla="val 39906"/>
              </a:avLst>
            </a:prstGeom>
            <a:solidFill>
              <a:srgbClr val="00FF00"/>
            </a:solidFill>
            <a:ln w="9360">
              <a:noFill/>
              <a:miter lim="800000"/>
              <a:headEnd/>
              <a:tailEnd/>
            </a:ln>
          </p:spPr>
          <p:txBody>
            <a:bodyPr wrap="none" anchor="ctr"/>
            <a:lstStyle/>
            <a:p>
              <a:endParaRPr lang="ru-RU" sz="1350">
                <a:solidFill>
                  <a:schemeClr val="bg1"/>
                </a:solidFill>
              </a:endParaRPr>
            </a:p>
          </p:txBody>
        </p:sp>
        <p:sp>
          <p:nvSpPr>
            <p:cNvPr id="57" name="Rectangle 55"/>
            <p:cNvSpPr>
              <a:spLocks noChangeArrowheads="1"/>
            </p:cNvSpPr>
            <p:nvPr/>
          </p:nvSpPr>
          <p:spPr bwMode="auto">
            <a:xfrm>
              <a:off x="2538" y="11996"/>
              <a:ext cx="1267" cy="1567"/>
            </a:xfrm>
            <a:prstGeom prst="rect">
              <a:avLst/>
            </a:prstGeom>
            <a:solidFill>
              <a:srgbClr val="FF9900"/>
            </a:solidFill>
            <a:ln w="9360">
              <a:solidFill>
                <a:srgbClr val="000000"/>
              </a:solidFill>
              <a:miter lim="800000"/>
              <a:headEnd/>
              <a:tailEnd/>
            </a:ln>
          </p:spPr>
          <p:txBody>
            <a:bodyPr wrap="none" anchor="ctr"/>
            <a:lstStyle/>
            <a:p>
              <a:endParaRPr lang="ru-RU" sz="1350">
                <a:solidFill>
                  <a:schemeClr val="bg1"/>
                </a:solidFill>
              </a:endParaRPr>
            </a:p>
          </p:txBody>
        </p:sp>
        <p:sp>
          <p:nvSpPr>
            <p:cNvPr id="58" name="AutoShape 56"/>
            <p:cNvSpPr>
              <a:spLocks noChangeArrowheads="1"/>
            </p:cNvSpPr>
            <p:nvPr/>
          </p:nvSpPr>
          <p:spPr bwMode="auto">
            <a:xfrm>
              <a:off x="1941" y="12518"/>
              <a:ext cx="597" cy="374"/>
            </a:xfrm>
            <a:prstGeom prst="rightArrow">
              <a:avLst>
                <a:gd name="adj1" fmla="val 50000"/>
                <a:gd name="adj2" fmla="val 39906"/>
              </a:avLst>
            </a:prstGeom>
            <a:solidFill>
              <a:srgbClr val="00FF00"/>
            </a:solidFill>
            <a:ln w="9360">
              <a:noFill/>
              <a:miter lim="800000"/>
              <a:headEnd/>
              <a:tailEnd/>
            </a:ln>
          </p:spPr>
          <p:txBody>
            <a:bodyPr wrap="none" anchor="ctr"/>
            <a:lstStyle/>
            <a:p>
              <a:endParaRPr lang="ru-RU" sz="1350">
                <a:solidFill>
                  <a:schemeClr val="bg1"/>
                </a:solidFill>
              </a:endParaRPr>
            </a:p>
          </p:txBody>
        </p:sp>
        <p:sp>
          <p:nvSpPr>
            <p:cNvPr id="59" name="Text Box 57"/>
            <p:cNvSpPr txBox="1">
              <a:spLocks noChangeArrowheads="1"/>
            </p:cNvSpPr>
            <p:nvPr/>
          </p:nvSpPr>
          <p:spPr bwMode="auto">
            <a:xfrm>
              <a:off x="1270" y="12071"/>
              <a:ext cx="1119" cy="467"/>
            </a:xfrm>
            <a:prstGeom prst="rect">
              <a:avLst/>
            </a:prstGeom>
            <a:noFill/>
            <a:ln w="9525">
              <a:noFill/>
              <a:round/>
              <a:headEnd/>
              <a:tailEnd/>
            </a:ln>
            <a:effectLst/>
          </p:spPr>
          <p:txBody>
            <a:bodyPr lIns="44127" tIns="22946" rIns="44127" bIns="22946"/>
            <a:lstStyle/>
            <a:p>
              <a:pPr algn="ctr">
                <a:defRPr/>
              </a:pPr>
              <a:r>
                <a:rPr lang="ru-RU" altLang="ko-KR" sz="1200" dirty="0">
                  <a:solidFill>
                    <a:srgbClr val="3233CC"/>
                  </a:solidFill>
                  <a:ea typeface="Batang" pitchFamily="18" charset="-127"/>
                </a:rPr>
                <a:t>64 </a:t>
              </a:r>
              <a:r>
                <a:rPr lang="en-US" altLang="ko-KR" sz="1200" dirty="0">
                  <a:solidFill>
                    <a:srgbClr val="3233CC"/>
                  </a:solidFill>
                  <a:ea typeface="Batang" pitchFamily="18" charset="-127"/>
                </a:rPr>
                <a:t>d</a:t>
              </a:r>
              <a:endParaRPr lang="ru-RU" b="1" dirty="0">
                <a:solidFill>
                  <a:srgbClr val="3233CC"/>
                </a:solidFill>
                <a:effectLst>
                  <a:outerShdw blurRad="38100" dist="38100" dir="2700000" algn="tl">
                    <a:srgbClr val="FFFFFF"/>
                  </a:outerShdw>
                </a:effectLst>
                <a:ea typeface="Batang" pitchFamily="18" charset="-127"/>
              </a:endParaRPr>
            </a:p>
          </p:txBody>
        </p:sp>
        <p:sp>
          <p:nvSpPr>
            <p:cNvPr id="60" name="Rectangle 58"/>
            <p:cNvSpPr>
              <a:spLocks noChangeArrowheads="1"/>
            </p:cNvSpPr>
            <p:nvPr/>
          </p:nvSpPr>
          <p:spPr bwMode="auto">
            <a:xfrm>
              <a:off x="2761" y="12743"/>
              <a:ext cx="1268" cy="1566"/>
            </a:xfrm>
            <a:prstGeom prst="rect">
              <a:avLst/>
            </a:prstGeom>
            <a:solidFill>
              <a:srgbClr val="FF9900"/>
            </a:solidFill>
            <a:ln w="9360">
              <a:solidFill>
                <a:srgbClr val="000000"/>
              </a:solidFill>
              <a:miter lim="800000"/>
              <a:headEnd/>
              <a:tailEnd/>
            </a:ln>
          </p:spPr>
          <p:txBody>
            <a:bodyPr wrap="none" anchor="ctr"/>
            <a:lstStyle/>
            <a:p>
              <a:endParaRPr lang="ru-RU" sz="1350">
                <a:solidFill>
                  <a:schemeClr val="bg1"/>
                </a:solidFill>
              </a:endParaRPr>
            </a:p>
          </p:txBody>
        </p:sp>
        <p:sp>
          <p:nvSpPr>
            <p:cNvPr id="61" name="AutoShape 59"/>
            <p:cNvSpPr>
              <a:spLocks noChangeArrowheads="1"/>
            </p:cNvSpPr>
            <p:nvPr/>
          </p:nvSpPr>
          <p:spPr bwMode="auto">
            <a:xfrm>
              <a:off x="2165" y="13265"/>
              <a:ext cx="596" cy="373"/>
            </a:xfrm>
            <a:prstGeom prst="rightArrow">
              <a:avLst>
                <a:gd name="adj1" fmla="val 50000"/>
                <a:gd name="adj2" fmla="val 39946"/>
              </a:avLst>
            </a:prstGeom>
            <a:solidFill>
              <a:srgbClr val="00FF00"/>
            </a:solidFill>
            <a:ln w="9360">
              <a:noFill/>
              <a:miter lim="800000"/>
              <a:headEnd/>
              <a:tailEnd/>
            </a:ln>
          </p:spPr>
          <p:txBody>
            <a:bodyPr wrap="none" anchor="ctr"/>
            <a:lstStyle/>
            <a:p>
              <a:endParaRPr lang="ru-RU" sz="1350">
                <a:solidFill>
                  <a:schemeClr val="bg1"/>
                </a:solidFill>
              </a:endParaRPr>
            </a:p>
          </p:txBody>
        </p:sp>
        <p:sp>
          <p:nvSpPr>
            <p:cNvPr id="62" name="Text Box 60"/>
            <p:cNvSpPr txBox="1">
              <a:spLocks noChangeArrowheads="1"/>
            </p:cNvSpPr>
            <p:nvPr/>
          </p:nvSpPr>
          <p:spPr bwMode="auto">
            <a:xfrm>
              <a:off x="1494" y="12819"/>
              <a:ext cx="1119" cy="467"/>
            </a:xfrm>
            <a:prstGeom prst="rect">
              <a:avLst/>
            </a:prstGeom>
            <a:noFill/>
            <a:ln w="9525">
              <a:noFill/>
              <a:round/>
              <a:headEnd/>
              <a:tailEnd/>
            </a:ln>
            <a:effectLst/>
          </p:spPr>
          <p:txBody>
            <a:bodyPr lIns="44127" tIns="22946" rIns="44127" bIns="22946"/>
            <a:lstStyle/>
            <a:p>
              <a:pPr algn="ctr">
                <a:defRPr/>
              </a:pPr>
              <a:r>
                <a:rPr lang="ru-RU" altLang="ko-KR" sz="1200" dirty="0">
                  <a:solidFill>
                    <a:srgbClr val="3233CC"/>
                  </a:solidFill>
                  <a:ea typeface="Batang" pitchFamily="18" charset="-127"/>
                </a:rPr>
                <a:t>64 </a:t>
              </a:r>
              <a:r>
                <a:rPr lang="en-US" altLang="ko-KR" sz="1200" dirty="0">
                  <a:solidFill>
                    <a:srgbClr val="3233CC"/>
                  </a:solidFill>
                  <a:ea typeface="Batang" pitchFamily="18" charset="-127"/>
                </a:rPr>
                <a:t>d</a:t>
              </a:r>
              <a:endParaRPr lang="ru-RU" b="1" dirty="0">
                <a:solidFill>
                  <a:srgbClr val="3233CC"/>
                </a:solidFill>
                <a:effectLst>
                  <a:outerShdw blurRad="38100" dist="38100" dir="2700000" algn="tl">
                    <a:srgbClr val="FFFFFF"/>
                  </a:outerShdw>
                </a:effectLst>
                <a:ea typeface="Batang" pitchFamily="18" charset="-127"/>
              </a:endParaRPr>
            </a:p>
          </p:txBody>
        </p:sp>
        <p:sp>
          <p:nvSpPr>
            <p:cNvPr id="63" name="Rectangle 61"/>
            <p:cNvSpPr>
              <a:spLocks noChangeArrowheads="1"/>
            </p:cNvSpPr>
            <p:nvPr/>
          </p:nvSpPr>
          <p:spPr bwMode="auto">
            <a:xfrm>
              <a:off x="2985" y="13487"/>
              <a:ext cx="1268" cy="1567"/>
            </a:xfrm>
            <a:prstGeom prst="rect">
              <a:avLst/>
            </a:prstGeom>
            <a:solidFill>
              <a:srgbClr val="FF9900"/>
            </a:solidFill>
            <a:ln w="9398">
              <a:solidFill>
                <a:srgbClr val="000000"/>
              </a:solidFill>
              <a:miter lim="800000"/>
              <a:headEnd/>
              <a:tailEnd/>
            </a:ln>
          </p:spPr>
          <p:txBody>
            <a:bodyPr wrap="none" anchor="ctr"/>
            <a:lstStyle/>
            <a:p>
              <a:endParaRPr lang="ru-RU" sz="1350">
                <a:solidFill>
                  <a:schemeClr val="bg1"/>
                </a:solidFill>
              </a:endParaRPr>
            </a:p>
          </p:txBody>
        </p:sp>
        <p:sp>
          <p:nvSpPr>
            <p:cNvPr id="64" name="AutoShape 62"/>
            <p:cNvSpPr>
              <a:spLocks noChangeArrowheads="1"/>
            </p:cNvSpPr>
            <p:nvPr/>
          </p:nvSpPr>
          <p:spPr bwMode="auto">
            <a:xfrm>
              <a:off x="2389" y="14010"/>
              <a:ext cx="596" cy="373"/>
            </a:xfrm>
            <a:prstGeom prst="rightArrow">
              <a:avLst>
                <a:gd name="adj1" fmla="val 50000"/>
                <a:gd name="adj2" fmla="val 39946"/>
              </a:avLst>
            </a:prstGeom>
            <a:solidFill>
              <a:srgbClr val="00FF00"/>
            </a:solidFill>
            <a:ln w="9360">
              <a:noFill/>
              <a:miter lim="800000"/>
              <a:headEnd/>
              <a:tailEnd/>
            </a:ln>
          </p:spPr>
          <p:txBody>
            <a:bodyPr wrap="none" anchor="ctr"/>
            <a:lstStyle/>
            <a:p>
              <a:endParaRPr lang="ru-RU" sz="1350">
                <a:solidFill>
                  <a:schemeClr val="bg1"/>
                </a:solidFill>
              </a:endParaRPr>
            </a:p>
          </p:txBody>
        </p:sp>
        <p:sp>
          <p:nvSpPr>
            <p:cNvPr id="65" name="Text Box 63"/>
            <p:cNvSpPr txBox="1">
              <a:spLocks noChangeArrowheads="1"/>
            </p:cNvSpPr>
            <p:nvPr/>
          </p:nvSpPr>
          <p:spPr bwMode="auto">
            <a:xfrm>
              <a:off x="1716" y="13564"/>
              <a:ext cx="1120" cy="467"/>
            </a:xfrm>
            <a:prstGeom prst="rect">
              <a:avLst/>
            </a:prstGeom>
            <a:noFill/>
            <a:ln w="9525">
              <a:noFill/>
              <a:round/>
              <a:headEnd/>
              <a:tailEnd/>
            </a:ln>
            <a:effectLst/>
          </p:spPr>
          <p:txBody>
            <a:bodyPr lIns="44127" tIns="22946" rIns="44127" bIns="22946"/>
            <a:lstStyle/>
            <a:p>
              <a:pPr algn="ctr">
                <a:defRPr/>
              </a:pPr>
              <a:r>
                <a:rPr lang="ru-RU" altLang="ko-KR" sz="1200" dirty="0">
                  <a:solidFill>
                    <a:srgbClr val="3233CC"/>
                  </a:solidFill>
                  <a:ea typeface="Batang" pitchFamily="18" charset="-127"/>
                </a:rPr>
                <a:t>48 </a:t>
              </a:r>
              <a:r>
                <a:rPr lang="en-US" altLang="ko-KR" sz="1200" dirty="0">
                  <a:solidFill>
                    <a:srgbClr val="3233CC"/>
                  </a:solidFill>
                  <a:ea typeface="Batang" pitchFamily="18" charset="-127"/>
                </a:rPr>
                <a:t>d</a:t>
              </a:r>
              <a:endParaRPr lang="ru-RU" b="1" dirty="0">
                <a:solidFill>
                  <a:srgbClr val="3233CC"/>
                </a:solidFill>
                <a:effectLst>
                  <a:outerShdw blurRad="38100" dist="38100" dir="2700000" algn="tl">
                    <a:srgbClr val="FFFFFF"/>
                  </a:outerShdw>
                </a:effectLst>
                <a:ea typeface="Batang" pitchFamily="18" charset="-127"/>
              </a:endParaRPr>
            </a:p>
          </p:txBody>
        </p:sp>
        <p:sp>
          <p:nvSpPr>
            <p:cNvPr id="66" name="Rectangle 64"/>
            <p:cNvSpPr>
              <a:spLocks noChangeArrowheads="1"/>
            </p:cNvSpPr>
            <p:nvPr/>
          </p:nvSpPr>
          <p:spPr bwMode="auto">
            <a:xfrm>
              <a:off x="5420" y="11548"/>
              <a:ext cx="1790" cy="1118"/>
            </a:xfrm>
            <a:prstGeom prst="rect">
              <a:avLst/>
            </a:prstGeom>
            <a:solidFill>
              <a:srgbClr val="D60093"/>
            </a:solidFill>
            <a:ln w="9360">
              <a:noFill/>
              <a:miter lim="800000"/>
              <a:headEnd/>
              <a:tailEnd/>
            </a:ln>
          </p:spPr>
          <p:txBody>
            <a:bodyPr wrap="none" anchor="ctr"/>
            <a:lstStyle/>
            <a:p>
              <a:endParaRPr lang="ru-RU" sz="1350">
                <a:solidFill>
                  <a:schemeClr val="bg1"/>
                </a:solidFill>
              </a:endParaRPr>
            </a:p>
          </p:txBody>
        </p:sp>
        <p:sp>
          <p:nvSpPr>
            <p:cNvPr id="67" name="Text Box 65"/>
            <p:cNvSpPr txBox="1">
              <a:spLocks noChangeArrowheads="1"/>
            </p:cNvSpPr>
            <p:nvPr/>
          </p:nvSpPr>
          <p:spPr bwMode="auto">
            <a:xfrm>
              <a:off x="2232" y="11090"/>
              <a:ext cx="1270" cy="734"/>
            </a:xfrm>
            <a:prstGeom prst="rect">
              <a:avLst/>
            </a:prstGeom>
            <a:noFill/>
            <a:ln w="9525">
              <a:noFill/>
              <a:round/>
              <a:headEnd/>
              <a:tailEnd/>
            </a:ln>
            <a:effectLst/>
          </p:spPr>
          <p:txBody>
            <a:bodyPr lIns="44127" tIns="22946" rIns="44127" bIns="22946"/>
            <a:lstStyle/>
            <a:p>
              <a:pPr algn="ctr">
                <a:spcBef>
                  <a:spcPts val="1125"/>
                </a:spcBef>
                <a:defRPr/>
              </a:pPr>
              <a:r>
                <a:rPr lang="en-US" altLang="ko-KR" sz="1200" dirty="0">
                  <a:solidFill>
                    <a:schemeClr val="bg1"/>
                  </a:solidFill>
                  <a:ea typeface="Batang" pitchFamily="18" charset="-127"/>
                </a:rPr>
                <a:t>FPGA1</a:t>
              </a:r>
              <a:endParaRPr lang="ru-RU" b="1" dirty="0">
                <a:solidFill>
                  <a:schemeClr val="bg1"/>
                </a:solidFill>
                <a:effectLst>
                  <a:outerShdw blurRad="38100" dist="38100" dir="2700000" algn="tl">
                    <a:srgbClr val="FFFFFF"/>
                  </a:outerShdw>
                </a:effectLst>
                <a:ea typeface="Batang" pitchFamily="18" charset="-127"/>
              </a:endParaRPr>
            </a:p>
          </p:txBody>
        </p:sp>
        <p:sp>
          <p:nvSpPr>
            <p:cNvPr id="68" name="Text Box 66"/>
            <p:cNvSpPr txBox="1">
              <a:spLocks noChangeArrowheads="1"/>
            </p:cNvSpPr>
            <p:nvPr/>
          </p:nvSpPr>
          <p:spPr bwMode="auto">
            <a:xfrm>
              <a:off x="2450" y="12147"/>
              <a:ext cx="1270" cy="464"/>
            </a:xfrm>
            <a:prstGeom prst="rect">
              <a:avLst/>
            </a:prstGeom>
            <a:noFill/>
            <a:ln w="9525">
              <a:noFill/>
              <a:round/>
              <a:headEnd/>
              <a:tailEnd/>
            </a:ln>
            <a:effectLst/>
          </p:spPr>
          <p:txBody>
            <a:bodyPr lIns="44127" tIns="22946" rIns="44127" bIns="22946"/>
            <a:lstStyle/>
            <a:p>
              <a:pPr algn="ctr">
                <a:defRPr/>
              </a:pPr>
              <a:r>
                <a:rPr lang="en-US" altLang="ko-KR" sz="1200">
                  <a:solidFill>
                    <a:schemeClr val="bg1"/>
                  </a:solidFill>
                  <a:ea typeface="Batang" pitchFamily="18" charset="-127"/>
                </a:rPr>
                <a:t>FPGA2</a:t>
              </a:r>
              <a:endParaRPr lang="ru-RU" b="1">
                <a:solidFill>
                  <a:schemeClr val="bg1"/>
                </a:solidFill>
                <a:effectLst>
                  <a:outerShdw blurRad="38100" dist="38100" dir="2700000" algn="tl">
                    <a:srgbClr val="FFFFFF"/>
                  </a:outerShdw>
                </a:effectLst>
                <a:ea typeface="Batang" pitchFamily="18" charset="-127"/>
              </a:endParaRPr>
            </a:p>
          </p:txBody>
        </p:sp>
        <p:sp>
          <p:nvSpPr>
            <p:cNvPr id="69" name="Text Box 67"/>
            <p:cNvSpPr txBox="1">
              <a:spLocks noChangeArrowheads="1"/>
            </p:cNvSpPr>
            <p:nvPr/>
          </p:nvSpPr>
          <p:spPr bwMode="auto">
            <a:xfrm>
              <a:off x="2674" y="12889"/>
              <a:ext cx="1270" cy="469"/>
            </a:xfrm>
            <a:prstGeom prst="rect">
              <a:avLst/>
            </a:prstGeom>
            <a:noFill/>
            <a:ln w="9525">
              <a:noFill/>
              <a:round/>
              <a:headEnd/>
              <a:tailEnd/>
            </a:ln>
            <a:effectLst/>
          </p:spPr>
          <p:txBody>
            <a:bodyPr lIns="44127" tIns="22946" rIns="44127" bIns="22946"/>
            <a:lstStyle/>
            <a:p>
              <a:pPr algn="ctr">
                <a:defRPr/>
              </a:pPr>
              <a:r>
                <a:rPr lang="en-US" altLang="ko-KR" sz="1200" dirty="0">
                  <a:solidFill>
                    <a:schemeClr val="bg1"/>
                  </a:solidFill>
                  <a:ea typeface="Batang" pitchFamily="18" charset="-127"/>
                </a:rPr>
                <a:t>FPGA3</a:t>
              </a:r>
              <a:endParaRPr lang="ru-RU" b="1" dirty="0">
                <a:solidFill>
                  <a:schemeClr val="bg1"/>
                </a:solidFill>
                <a:effectLst>
                  <a:outerShdw blurRad="38100" dist="38100" dir="2700000" algn="tl">
                    <a:srgbClr val="FFFFFF"/>
                  </a:outerShdw>
                </a:effectLst>
                <a:ea typeface="Batang" pitchFamily="18" charset="-127"/>
              </a:endParaRPr>
            </a:p>
          </p:txBody>
        </p:sp>
        <p:sp>
          <p:nvSpPr>
            <p:cNvPr id="70" name="Text Box 68"/>
            <p:cNvSpPr txBox="1">
              <a:spLocks noChangeArrowheads="1"/>
            </p:cNvSpPr>
            <p:nvPr/>
          </p:nvSpPr>
          <p:spPr bwMode="auto">
            <a:xfrm>
              <a:off x="2898" y="13637"/>
              <a:ext cx="1268" cy="467"/>
            </a:xfrm>
            <a:prstGeom prst="rect">
              <a:avLst/>
            </a:prstGeom>
            <a:noFill/>
            <a:ln w="9525">
              <a:noFill/>
              <a:round/>
              <a:headEnd/>
              <a:tailEnd/>
            </a:ln>
            <a:effectLst/>
          </p:spPr>
          <p:txBody>
            <a:bodyPr lIns="44127" tIns="22946" rIns="44127" bIns="22946"/>
            <a:lstStyle/>
            <a:p>
              <a:pPr algn="ctr">
                <a:defRPr/>
              </a:pPr>
              <a:r>
                <a:rPr lang="en-US" altLang="ko-KR" sz="1200">
                  <a:solidFill>
                    <a:schemeClr val="bg1"/>
                  </a:solidFill>
                  <a:ea typeface="Batang" pitchFamily="18" charset="-127"/>
                </a:rPr>
                <a:t>FPGA4</a:t>
              </a:r>
              <a:endParaRPr lang="ru-RU" b="1">
                <a:solidFill>
                  <a:schemeClr val="bg1"/>
                </a:solidFill>
                <a:effectLst>
                  <a:outerShdw blurRad="38100" dist="38100" dir="2700000" algn="tl">
                    <a:srgbClr val="FFFFFF"/>
                  </a:outerShdw>
                </a:effectLst>
                <a:ea typeface="Batang" pitchFamily="18" charset="-127"/>
              </a:endParaRPr>
            </a:p>
          </p:txBody>
        </p:sp>
        <p:sp>
          <p:nvSpPr>
            <p:cNvPr id="71" name="Text Box 69"/>
            <p:cNvSpPr txBox="1">
              <a:spLocks noChangeArrowheads="1"/>
            </p:cNvSpPr>
            <p:nvPr/>
          </p:nvSpPr>
          <p:spPr bwMode="auto">
            <a:xfrm>
              <a:off x="5670" y="11846"/>
              <a:ext cx="1268" cy="467"/>
            </a:xfrm>
            <a:prstGeom prst="rect">
              <a:avLst/>
            </a:prstGeom>
            <a:noFill/>
            <a:ln w="9525">
              <a:noFill/>
              <a:round/>
              <a:headEnd/>
              <a:tailEnd/>
            </a:ln>
            <a:effectLst/>
          </p:spPr>
          <p:txBody>
            <a:bodyPr lIns="44127" tIns="22946" rIns="44127" bIns="22946"/>
            <a:lstStyle/>
            <a:p>
              <a:pPr algn="ctr">
                <a:defRPr/>
              </a:pPr>
              <a:r>
                <a:rPr lang="en-US" altLang="ko-KR" sz="1200" dirty="0">
                  <a:solidFill>
                    <a:schemeClr val="bg1"/>
                  </a:solidFill>
                  <a:ea typeface="Batang" pitchFamily="18" charset="-127"/>
                </a:rPr>
                <a:t>FPGA5</a:t>
              </a:r>
              <a:endParaRPr lang="ru-RU" b="1" dirty="0">
                <a:solidFill>
                  <a:schemeClr val="bg1"/>
                </a:solidFill>
                <a:effectLst>
                  <a:outerShdw blurRad="38100" dist="38100" dir="2700000" algn="tl">
                    <a:srgbClr val="FFFFFF"/>
                  </a:outerShdw>
                </a:effectLst>
                <a:ea typeface="Batang" pitchFamily="18" charset="-127"/>
              </a:endParaRPr>
            </a:p>
          </p:txBody>
        </p:sp>
        <p:sp>
          <p:nvSpPr>
            <p:cNvPr id="72" name="Line 70"/>
            <p:cNvSpPr>
              <a:spLocks noChangeShapeType="1"/>
            </p:cNvSpPr>
            <p:nvPr/>
          </p:nvSpPr>
          <p:spPr bwMode="auto">
            <a:xfrm>
              <a:off x="3805" y="12369"/>
              <a:ext cx="597" cy="1"/>
            </a:xfrm>
            <a:prstGeom prst="line">
              <a:avLst/>
            </a:prstGeom>
            <a:noFill/>
            <a:ln w="9360">
              <a:solidFill>
                <a:srgbClr val="000000"/>
              </a:solidFill>
              <a:miter lim="800000"/>
              <a:headEnd/>
              <a:tailEnd/>
            </a:ln>
          </p:spPr>
          <p:txBody>
            <a:bodyPr/>
            <a:lstStyle/>
            <a:p>
              <a:endParaRPr lang="ru-RU" sz="1350">
                <a:solidFill>
                  <a:schemeClr val="bg1"/>
                </a:solidFill>
              </a:endParaRPr>
            </a:p>
          </p:txBody>
        </p:sp>
        <p:sp>
          <p:nvSpPr>
            <p:cNvPr id="73" name="Line 71"/>
            <p:cNvSpPr>
              <a:spLocks noChangeShapeType="1"/>
            </p:cNvSpPr>
            <p:nvPr/>
          </p:nvSpPr>
          <p:spPr bwMode="auto">
            <a:xfrm flipV="1">
              <a:off x="4402" y="11994"/>
              <a:ext cx="2" cy="376"/>
            </a:xfrm>
            <a:prstGeom prst="line">
              <a:avLst/>
            </a:prstGeom>
            <a:noFill/>
            <a:ln w="9360">
              <a:solidFill>
                <a:srgbClr val="000000"/>
              </a:solidFill>
              <a:miter lim="800000"/>
              <a:headEnd/>
              <a:tailEnd/>
            </a:ln>
          </p:spPr>
          <p:txBody>
            <a:bodyPr/>
            <a:lstStyle/>
            <a:p>
              <a:endParaRPr lang="ru-RU" sz="1350">
                <a:solidFill>
                  <a:schemeClr val="bg1"/>
                </a:solidFill>
              </a:endParaRPr>
            </a:p>
          </p:txBody>
        </p:sp>
        <p:sp>
          <p:nvSpPr>
            <p:cNvPr id="74" name="Line 72"/>
            <p:cNvSpPr>
              <a:spLocks noChangeShapeType="1"/>
            </p:cNvSpPr>
            <p:nvPr/>
          </p:nvSpPr>
          <p:spPr bwMode="auto">
            <a:xfrm>
              <a:off x="4402" y="11996"/>
              <a:ext cx="970" cy="1"/>
            </a:xfrm>
            <a:prstGeom prst="line">
              <a:avLst/>
            </a:prstGeom>
            <a:noFill/>
            <a:ln w="9360">
              <a:solidFill>
                <a:srgbClr val="000000"/>
              </a:solidFill>
              <a:miter lim="800000"/>
              <a:headEnd/>
              <a:tailEnd type="triangle" w="med" len="med"/>
            </a:ln>
          </p:spPr>
          <p:txBody>
            <a:bodyPr/>
            <a:lstStyle/>
            <a:p>
              <a:endParaRPr lang="ru-RU" sz="1350">
                <a:solidFill>
                  <a:schemeClr val="bg1"/>
                </a:solidFill>
              </a:endParaRPr>
            </a:p>
          </p:txBody>
        </p:sp>
        <p:sp>
          <p:nvSpPr>
            <p:cNvPr id="75" name="Line 73"/>
            <p:cNvSpPr>
              <a:spLocks noChangeShapeType="1"/>
            </p:cNvSpPr>
            <p:nvPr/>
          </p:nvSpPr>
          <p:spPr bwMode="auto">
            <a:xfrm>
              <a:off x="4029" y="13190"/>
              <a:ext cx="672" cy="1"/>
            </a:xfrm>
            <a:prstGeom prst="line">
              <a:avLst/>
            </a:prstGeom>
            <a:noFill/>
            <a:ln w="9360">
              <a:solidFill>
                <a:srgbClr val="000000"/>
              </a:solidFill>
              <a:miter lim="800000"/>
              <a:headEnd/>
              <a:tailEnd/>
            </a:ln>
          </p:spPr>
          <p:txBody>
            <a:bodyPr/>
            <a:lstStyle/>
            <a:p>
              <a:endParaRPr lang="ru-RU" sz="1350">
                <a:solidFill>
                  <a:schemeClr val="bg1"/>
                </a:solidFill>
              </a:endParaRPr>
            </a:p>
          </p:txBody>
        </p:sp>
        <p:sp>
          <p:nvSpPr>
            <p:cNvPr id="76" name="Line 74"/>
            <p:cNvSpPr>
              <a:spLocks noChangeShapeType="1"/>
            </p:cNvSpPr>
            <p:nvPr/>
          </p:nvSpPr>
          <p:spPr bwMode="auto">
            <a:xfrm flipV="1">
              <a:off x="4701" y="12218"/>
              <a:ext cx="2" cy="973"/>
            </a:xfrm>
            <a:prstGeom prst="line">
              <a:avLst/>
            </a:prstGeom>
            <a:noFill/>
            <a:ln w="9360">
              <a:solidFill>
                <a:srgbClr val="000000"/>
              </a:solidFill>
              <a:miter lim="800000"/>
              <a:headEnd/>
              <a:tailEnd/>
            </a:ln>
          </p:spPr>
          <p:txBody>
            <a:bodyPr/>
            <a:lstStyle/>
            <a:p>
              <a:endParaRPr lang="ru-RU" sz="1350">
                <a:solidFill>
                  <a:schemeClr val="bg1"/>
                </a:solidFill>
              </a:endParaRPr>
            </a:p>
          </p:txBody>
        </p:sp>
        <p:sp>
          <p:nvSpPr>
            <p:cNvPr id="77" name="Line 75"/>
            <p:cNvSpPr>
              <a:spLocks noChangeShapeType="1"/>
            </p:cNvSpPr>
            <p:nvPr/>
          </p:nvSpPr>
          <p:spPr bwMode="auto">
            <a:xfrm>
              <a:off x="4709" y="12208"/>
              <a:ext cx="671" cy="2"/>
            </a:xfrm>
            <a:prstGeom prst="line">
              <a:avLst/>
            </a:prstGeom>
            <a:noFill/>
            <a:ln w="9360">
              <a:solidFill>
                <a:srgbClr val="000000"/>
              </a:solidFill>
              <a:miter lim="800000"/>
              <a:headEnd/>
              <a:tailEnd type="triangle" w="med" len="med"/>
            </a:ln>
          </p:spPr>
          <p:txBody>
            <a:bodyPr/>
            <a:lstStyle/>
            <a:p>
              <a:endParaRPr lang="ru-RU" sz="1350">
                <a:solidFill>
                  <a:schemeClr val="bg1"/>
                </a:solidFill>
              </a:endParaRPr>
            </a:p>
          </p:txBody>
        </p:sp>
        <p:sp>
          <p:nvSpPr>
            <p:cNvPr id="78" name="Line 76"/>
            <p:cNvSpPr>
              <a:spLocks noChangeShapeType="1"/>
            </p:cNvSpPr>
            <p:nvPr/>
          </p:nvSpPr>
          <p:spPr bwMode="auto">
            <a:xfrm>
              <a:off x="4254" y="14084"/>
              <a:ext cx="671" cy="1"/>
            </a:xfrm>
            <a:prstGeom prst="line">
              <a:avLst/>
            </a:prstGeom>
            <a:noFill/>
            <a:ln w="9360">
              <a:solidFill>
                <a:srgbClr val="000000"/>
              </a:solidFill>
              <a:miter lim="800000"/>
              <a:headEnd/>
              <a:tailEnd/>
            </a:ln>
          </p:spPr>
          <p:txBody>
            <a:bodyPr/>
            <a:lstStyle/>
            <a:p>
              <a:endParaRPr lang="ru-RU" sz="1350">
                <a:solidFill>
                  <a:schemeClr val="bg1"/>
                </a:solidFill>
              </a:endParaRPr>
            </a:p>
          </p:txBody>
        </p:sp>
        <p:sp>
          <p:nvSpPr>
            <p:cNvPr id="79" name="Line 77"/>
            <p:cNvSpPr>
              <a:spLocks noChangeShapeType="1"/>
            </p:cNvSpPr>
            <p:nvPr/>
          </p:nvSpPr>
          <p:spPr bwMode="auto">
            <a:xfrm flipV="1">
              <a:off x="4925" y="12517"/>
              <a:ext cx="1" cy="1568"/>
            </a:xfrm>
            <a:prstGeom prst="line">
              <a:avLst/>
            </a:prstGeom>
            <a:noFill/>
            <a:ln w="9360">
              <a:solidFill>
                <a:srgbClr val="000000"/>
              </a:solidFill>
              <a:miter lim="800000"/>
              <a:headEnd/>
              <a:tailEnd/>
            </a:ln>
          </p:spPr>
          <p:txBody>
            <a:bodyPr/>
            <a:lstStyle/>
            <a:p>
              <a:endParaRPr lang="ru-RU" sz="1350">
                <a:solidFill>
                  <a:schemeClr val="bg1"/>
                </a:solidFill>
              </a:endParaRPr>
            </a:p>
          </p:txBody>
        </p:sp>
        <p:sp>
          <p:nvSpPr>
            <p:cNvPr id="80" name="Line 78"/>
            <p:cNvSpPr>
              <a:spLocks noChangeShapeType="1"/>
            </p:cNvSpPr>
            <p:nvPr/>
          </p:nvSpPr>
          <p:spPr bwMode="auto">
            <a:xfrm>
              <a:off x="4925" y="12518"/>
              <a:ext cx="447" cy="2"/>
            </a:xfrm>
            <a:prstGeom prst="line">
              <a:avLst/>
            </a:prstGeom>
            <a:noFill/>
            <a:ln w="9360">
              <a:solidFill>
                <a:srgbClr val="000000"/>
              </a:solidFill>
              <a:miter lim="800000"/>
              <a:headEnd/>
              <a:tailEnd type="triangle" w="med" len="med"/>
            </a:ln>
          </p:spPr>
          <p:txBody>
            <a:bodyPr/>
            <a:lstStyle/>
            <a:p>
              <a:endParaRPr lang="ru-RU" sz="1350">
                <a:solidFill>
                  <a:schemeClr val="bg1"/>
                </a:solidFill>
              </a:endParaRPr>
            </a:p>
          </p:txBody>
        </p:sp>
        <p:sp>
          <p:nvSpPr>
            <p:cNvPr id="81" name="Line 79"/>
            <p:cNvSpPr>
              <a:spLocks noChangeShapeType="1"/>
            </p:cNvSpPr>
            <p:nvPr/>
          </p:nvSpPr>
          <p:spPr bwMode="auto">
            <a:xfrm>
              <a:off x="3495" y="11696"/>
              <a:ext cx="1877" cy="3"/>
            </a:xfrm>
            <a:prstGeom prst="line">
              <a:avLst/>
            </a:prstGeom>
            <a:noFill/>
            <a:ln w="9360">
              <a:solidFill>
                <a:srgbClr val="000000"/>
              </a:solidFill>
              <a:miter lim="800000"/>
              <a:headEnd/>
              <a:tailEnd type="triangle" w="med" len="med"/>
            </a:ln>
          </p:spPr>
          <p:txBody>
            <a:bodyPr/>
            <a:lstStyle/>
            <a:p>
              <a:endParaRPr lang="ru-RU" sz="1350">
                <a:solidFill>
                  <a:schemeClr val="bg1"/>
                </a:solidFill>
              </a:endParaRPr>
            </a:p>
          </p:txBody>
        </p:sp>
        <p:sp>
          <p:nvSpPr>
            <p:cNvPr id="82" name="Rectangle 80"/>
            <p:cNvSpPr>
              <a:spLocks noChangeArrowheads="1"/>
            </p:cNvSpPr>
            <p:nvPr/>
          </p:nvSpPr>
          <p:spPr bwMode="auto">
            <a:xfrm>
              <a:off x="5278" y="13173"/>
              <a:ext cx="2014" cy="1043"/>
            </a:xfrm>
            <a:prstGeom prst="rect">
              <a:avLst/>
            </a:prstGeom>
            <a:solidFill>
              <a:srgbClr val="CC99FF"/>
            </a:solidFill>
            <a:ln w="9360">
              <a:noFill/>
              <a:miter lim="800000"/>
              <a:headEnd/>
              <a:tailEnd/>
            </a:ln>
          </p:spPr>
          <p:txBody>
            <a:bodyPr wrap="none" anchor="ctr"/>
            <a:lstStyle/>
            <a:p>
              <a:endParaRPr lang="ru-RU" sz="1350">
                <a:solidFill>
                  <a:schemeClr val="bg1"/>
                </a:solidFill>
              </a:endParaRPr>
            </a:p>
          </p:txBody>
        </p:sp>
        <p:sp>
          <p:nvSpPr>
            <p:cNvPr id="83" name="Text Box 81"/>
            <p:cNvSpPr txBox="1">
              <a:spLocks noChangeArrowheads="1"/>
            </p:cNvSpPr>
            <p:nvPr/>
          </p:nvSpPr>
          <p:spPr bwMode="auto">
            <a:xfrm>
              <a:off x="5278" y="13173"/>
              <a:ext cx="1938" cy="734"/>
            </a:xfrm>
            <a:prstGeom prst="rect">
              <a:avLst/>
            </a:prstGeom>
            <a:noFill/>
            <a:ln w="9525">
              <a:noFill/>
              <a:round/>
              <a:headEnd/>
              <a:tailEnd/>
            </a:ln>
            <a:effectLst/>
          </p:spPr>
          <p:txBody>
            <a:bodyPr lIns="44127" tIns="22946" rIns="44127" bIns="22946"/>
            <a:lstStyle/>
            <a:p>
              <a:pPr algn="ctr">
                <a:spcBef>
                  <a:spcPts val="1125"/>
                </a:spcBef>
                <a:defRPr/>
              </a:pPr>
              <a:r>
                <a:rPr lang="en-US" altLang="ko-KR" sz="1200" dirty="0">
                  <a:solidFill>
                    <a:schemeClr val="bg1"/>
                  </a:solidFill>
                  <a:ea typeface="Batang" pitchFamily="18" charset="-127"/>
                </a:rPr>
                <a:t>HM (64MB)</a:t>
              </a:r>
              <a:endParaRPr lang="ru-RU" b="1" dirty="0">
                <a:solidFill>
                  <a:schemeClr val="bg1"/>
                </a:solidFill>
                <a:effectLst>
                  <a:outerShdw blurRad="38100" dist="38100" dir="2700000" algn="tl">
                    <a:srgbClr val="FFFFFF"/>
                  </a:outerShdw>
                </a:effectLst>
                <a:ea typeface="Batang" pitchFamily="18" charset="-127"/>
              </a:endParaRPr>
            </a:p>
          </p:txBody>
        </p:sp>
        <p:sp>
          <p:nvSpPr>
            <p:cNvPr id="84" name="Rectangle 83"/>
            <p:cNvSpPr>
              <a:spLocks noChangeArrowheads="1"/>
            </p:cNvSpPr>
            <p:nvPr/>
          </p:nvSpPr>
          <p:spPr bwMode="auto">
            <a:xfrm>
              <a:off x="8290" y="11629"/>
              <a:ext cx="1342" cy="820"/>
            </a:xfrm>
            <a:prstGeom prst="rect">
              <a:avLst/>
            </a:prstGeom>
            <a:solidFill>
              <a:srgbClr val="33CCCC"/>
            </a:solidFill>
            <a:ln w="9360">
              <a:solidFill>
                <a:srgbClr val="000000"/>
              </a:solidFill>
              <a:miter lim="800000"/>
              <a:headEnd/>
              <a:tailEnd/>
            </a:ln>
          </p:spPr>
          <p:txBody>
            <a:bodyPr wrap="none" anchor="ctr"/>
            <a:lstStyle/>
            <a:p>
              <a:endParaRPr lang="ru-RU" sz="1350">
                <a:solidFill>
                  <a:schemeClr val="bg1"/>
                </a:solidFill>
              </a:endParaRPr>
            </a:p>
          </p:txBody>
        </p:sp>
        <p:sp>
          <p:nvSpPr>
            <p:cNvPr id="85" name="Line 84"/>
            <p:cNvSpPr>
              <a:spLocks noChangeShapeType="1"/>
            </p:cNvSpPr>
            <p:nvPr/>
          </p:nvSpPr>
          <p:spPr bwMode="auto">
            <a:xfrm flipV="1">
              <a:off x="6118" y="12814"/>
              <a:ext cx="298" cy="153"/>
            </a:xfrm>
            <a:prstGeom prst="line">
              <a:avLst/>
            </a:prstGeom>
            <a:noFill/>
            <a:ln w="9360">
              <a:noFill/>
              <a:miter lim="800000"/>
              <a:headEnd/>
              <a:tailEnd/>
            </a:ln>
          </p:spPr>
          <p:txBody>
            <a:bodyPr/>
            <a:lstStyle/>
            <a:p>
              <a:endParaRPr lang="ru-RU" sz="1350">
                <a:solidFill>
                  <a:schemeClr val="bg1"/>
                </a:solidFill>
              </a:endParaRPr>
            </a:p>
          </p:txBody>
        </p:sp>
        <p:sp>
          <p:nvSpPr>
            <p:cNvPr id="86" name="Text Box 85"/>
            <p:cNvSpPr txBox="1">
              <a:spLocks noChangeArrowheads="1"/>
            </p:cNvSpPr>
            <p:nvPr/>
          </p:nvSpPr>
          <p:spPr bwMode="auto">
            <a:xfrm>
              <a:off x="5616" y="12671"/>
              <a:ext cx="681" cy="545"/>
            </a:xfrm>
            <a:prstGeom prst="rect">
              <a:avLst/>
            </a:prstGeom>
            <a:noFill/>
            <a:ln w="9525">
              <a:noFill/>
              <a:round/>
              <a:headEnd/>
              <a:tailEnd/>
            </a:ln>
            <a:effectLst/>
          </p:spPr>
          <p:txBody>
            <a:bodyPr lIns="44127" tIns="22946" rIns="44127" bIns="22946"/>
            <a:lstStyle/>
            <a:p>
              <a:pPr algn="ctr">
                <a:spcBef>
                  <a:spcPts val="1125"/>
                </a:spcBef>
                <a:defRPr/>
              </a:pPr>
              <a:r>
                <a:rPr lang="en-US" altLang="ko-KR" sz="1200" dirty="0">
                  <a:solidFill>
                    <a:srgbClr val="3233CC"/>
                  </a:solidFill>
                  <a:ea typeface="Batang" pitchFamily="18" charset="-127"/>
                </a:rPr>
                <a:t>16</a:t>
              </a:r>
              <a:endParaRPr lang="ru-RU" b="1" dirty="0">
                <a:solidFill>
                  <a:srgbClr val="3233CC"/>
                </a:solidFill>
                <a:effectLst>
                  <a:outerShdw blurRad="38100" dist="38100" dir="2700000" algn="tl">
                    <a:srgbClr val="FFFFFF"/>
                  </a:outerShdw>
                </a:effectLst>
                <a:ea typeface="Batang" pitchFamily="18" charset="-127"/>
              </a:endParaRPr>
            </a:p>
          </p:txBody>
        </p:sp>
        <p:sp>
          <p:nvSpPr>
            <p:cNvPr id="87" name="Line 86"/>
            <p:cNvSpPr>
              <a:spLocks noChangeShapeType="1"/>
            </p:cNvSpPr>
            <p:nvPr/>
          </p:nvSpPr>
          <p:spPr bwMode="auto">
            <a:xfrm flipV="1">
              <a:off x="8965" y="13975"/>
              <a:ext cx="2" cy="526"/>
            </a:xfrm>
            <a:prstGeom prst="line">
              <a:avLst/>
            </a:prstGeom>
            <a:noFill/>
            <a:ln w="9360">
              <a:solidFill>
                <a:srgbClr val="000000"/>
              </a:solidFill>
              <a:miter lim="800000"/>
              <a:headEnd/>
              <a:tailEnd type="triangle" w="med" len="med"/>
            </a:ln>
          </p:spPr>
          <p:txBody>
            <a:bodyPr/>
            <a:lstStyle/>
            <a:p>
              <a:endParaRPr lang="ru-RU" sz="1350">
                <a:solidFill>
                  <a:schemeClr val="bg1"/>
                </a:solidFill>
              </a:endParaRPr>
            </a:p>
          </p:txBody>
        </p:sp>
        <p:sp>
          <p:nvSpPr>
            <p:cNvPr id="88" name="Line 87"/>
            <p:cNvSpPr>
              <a:spLocks noChangeShapeType="1"/>
            </p:cNvSpPr>
            <p:nvPr/>
          </p:nvSpPr>
          <p:spPr bwMode="auto">
            <a:xfrm>
              <a:off x="9125" y="13975"/>
              <a:ext cx="2" cy="522"/>
            </a:xfrm>
            <a:prstGeom prst="line">
              <a:avLst/>
            </a:prstGeom>
            <a:noFill/>
            <a:ln w="9360">
              <a:solidFill>
                <a:srgbClr val="000000"/>
              </a:solidFill>
              <a:miter lim="800000"/>
              <a:headEnd/>
              <a:tailEnd type="triangle" w="med" len="med"/>
            </a:ln>
          </p:spPr>
          <p:txBody>
            <a:bodyPr/>
            <a:lstStyle/>
            <a:p>
              <a:endParaRPr lang="ru-RU" sz="1350">
                <a:solidFill>
                  <a:schemeClr val="bg1"/>
                </a:solidFill>
              </a:endParaRPr>
            </a:p>
          </p:txBody>
        </p:sp>
        <p:sp>
          <p:nvSpPr>
            <p:cNvPr id="89" name="Text Box 88"/>
            <p:cNvSpPr txBox="1">
              <a:spLocks noChangeArrowheads="1"/>
            </p:cNvSpPr>
            <p:nvPr/>
          </p:nvSpPr>
          <p:spPr bwMode="auto">
            <a:xfrm>
              <a:off x="7844" y="13069"/>
              <a:ext cx="2340" cy="899"/>
            </a:xfrm>
            <a:prstGeom prst="rect">
              <a:avLst/>
            </a:prstGeom>
            <a:solidFill>
              <a:srgbClr val="C0C0C0"/>
            </a:solidFill>
            <a:ln w="9525">
              <a:solidFill>
                <a:srgbClr val="000000"/>
              </a:solidFill>
              <a:round/>
              <a:headEnd/>
              <a:tailEnd/>
            </a:ln>
            <a:effectLst/>
          </p:spPr>
          <p:txBody>
            <a:bodyPr lIns="44127" tIns="22946" rIns="44127" bIns="22946"/>
            <a:lstStyle/>
            <a:p>
              <a:pPr algn="ctr">
                <a:spcBef>
                  <a:spcPts val="1125"/>
                </a:spcBef>
                <a:defRPr/>
              </a:pPr>
              <a:r>
                <a:rPr lang="en-US" altLang="ko-KR" sz="900" dirty="0">
                  <a:solidFill>
                    <a:schemeClr val="bg1"/>
                  </a:solidFill>
                  <a:ea typeface="Batang" pitchFamily="18" charset="-127"/>
                </a:rPr>
                <a:t>Optical Converter</a:t>
              </a:r>
              <a:endParaRPr lang="ru-RU" b="1" dirty="0">
                <a:solidFill>
                  <a:schemeClr val="bg1"/>
                </a:solidFill>
                <a:effectLst>
                  <a:outerShdw blurRad="38100" dist="38100" dir="2700000" algn="tl">
                    <a:srgbClr val="000000"/>
                  </a:outerShdw>
                </a:effectLst>
                <a:ea typeface="Batang" pitchFamily="18" charset="-127"/>
              </a:endParaRPr>
            </a:p>
          </p:txBody>
        </p:sp>
        <p:sp>
          <p:nvSpPr>
            <p:cNvPr id="90" name="Text Box 89"/>
            <p:cNvSpPr txBox="1">
              <a:spLocks noChangeArrowheads="1"/>
            </p:cNvSpPr>
            <p:nvPr/>
          </p:nvSpPr>
          <p:spPr bwMode="auto">
            <a:xfrm>
              <a:off x="8290" y="11571"/>
              <a:ext cx="1261" cy="734"/>
            </a:xfrm>
            <a:prstGeom prst="rect">
              <a:avLst/>
            </a:prstGeom>
            <a:noFill/>
            <a:ln w="9525">
              <a:noFill/>
              <a:round/>
              <a:headEnd/>
              <a:tailEnd/>
            </a:ln>
            <a:effectLst/>
          </p:spPr>
          <p:txBody>
            <a:bodyPr lIns="44127" tIns="22946" rIns="44127" bIns="22946"/>
            <a:lstStyle/>
            <a:p>
              <a:pPr algn="ctr">
                <a:spcBef>
                  <a:spcPts val="1125"/>
                </a:spcBef>
                <a:defRPr/>
              </a:pPr>
              <a:r>
                <a:rPr lang="en-US" altLang="ko-KR" sz="1200">
                  <a:solidFill>
                    <a:schemeClr val="bg1"/>
                  </a:solidFill>
                  <a:ea typeface="Batang" pitchFamily="18" charset="-127"/>
                </a:rPr>
                <a:t>SerDes</a:t>
              </a:r>
              <a:endParaRPr lang="ru-RU" b="1">
                <a:solidFill>
                  <a:schemeClr val="bg1"/>
                </a:solidFill>
                <a:effectLst>
                  <a:outerShdw blurRad="38100" dist="38100" dir="2700000" algn="tl">
                    <a:srgbClr val="FFFFFF"/>
                  </a:outerShdw>
                </a:effectLst>
                <a:ea typeface="Batang" pitchFamily="18" charset="-127"/>
              </a:endParaRPr>
            </a:p>
          </p:txBody>
        </p:sp>
        <p:sp>
          <p:nvSpPr>
            <p:cNvPr id="91" name="Line 92"/>
            <p:cNvSpPr>
              <a:spLocks noChangeShapeType="1"/>
            </p:cNvSpPr>
            <p:nvPr/>
          </p:nvSpPr>
          <p:spPr bwMode="auto">
            <a:xfrm>
              <a:off x="8727" y="12518"/>
              <a:ext cx="2" cy="448"/>
            </a:xfrm>
            <a:prstGeom prst="line">
              <a:avLst/>
            </a:prstGeom>
            <a:noFill/>
            <a:ln w="9360">
              <a:solidFill>
                <a:srgbClr val="000000"/>
              </a:solidFill>
              <a:miter lim="800000"/>
              <a:headEnd/>
              <a:tailEnd type="triangle" w="med" len="med"/>
            </a:ln>
          </p:spPr>
          <p:txBody>
            <a:bodyPr/>
            <a:lstStyle/>
            <a:p>
              <a:endParaRPr lang="ru-RU" sz="1350">
                <a:solidFill>
                  <a:schemeClr val="bg1"/>
                </a:solidFill>
              </a:endParaRPr>
            </a:p>
          </p:txBody>
        </p:sp>
        <p:sp>
          <p:nvSpPr>
            <p:cNvPr id="92" name="Line 93"/>
            <p:cNvSpPr>
              <a:spLocks noChangeShapeType="1"/>
            </p:cNvSpPr>
            <p:nvPr/>
          </p:nvSpPr>
          <p:spPr bwMode="auto">
            <a:xfrm flipV="1">
              <a:off x="9250" y="12517"/>
              <a:ext cx="2" cy="450"/>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93" name="Line 94"/>
            <p:cNvSpPr>
              <a:spLocks noChangeShapeType="1"/>
            </p:cNvSpPr>
            <p:nvPr/>
          </p:nvSpPr>
          <p:spPr bwMode="auto">
            <a:xfrm>
              <a:off x="2165" y="14607"/>
              <a:ext cx="820" cy="1"/>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94" name="Line 95"/>
            <p:cNvSpPr>
              <a:spLocks noChangeShapeType="1"/>
            </p:cNvSpPr>
            <p:nvPr/>
          </p:nvSpPr>
          <p:spPr bwMode="auto">
            <a:xfrm>
              <a:off x="2165" y="14755"/>
              <a:ext cx="820" cy="1"/>
            </a:xfrm>
            <a:prstGeom prst="line">
              <a:avLst/>
            </a:prstGeom>
            <a:noFill/>
            <a:ln w="9360">
              <a:noFill/>
              <a:miter lim="800000"/>
              <a:headEnd/>
              <a:tailEnd type="triangle" w="med" len="med"/>
            </a:ln>
          </p:spPr>
          <p:txBody>
            <a:bodyPr/>
            <a:lstStyle/>
            <a:p>
              <a:endParaRPr lang="ru-RU" sz="1350">
                <a:solidFill>
                  <a:schemeClr val="bg1"/>
                </a:solidFill>
              </a:endParaRPr>
            </a:p>
          </p:txBody>
        </p:sp>
        <p:sp>
          <p:nvSpPr>
            <p:cNvPr id="95" name="Text Box 96"/>
            <p:cNvSpPr txBox="1">
              <a:spLocks noChangeArrowheads="1"/>
            </p:cNvSpPr>
            <p:nvPr/>
          </p:nvSpPr>
          <p:spPr bwMode="auto">
            <a:xfrm>
              <a:off x="4254" y="14457"/>
              <a:ext cx="1345" cy="734"/>
            </a:xfrm>
            <a:prstGeom prst="rect">
              <a:avLst/>
            </a:prstGeom>
            <a:noFill/>
            <a:ln w="9525">
              <a:noFill/>
              <a:round/>
              <a:headEnd/>
              <a:tailEnd/>
            </a:ln>
            <a:effectLst/>
          </p:spPr>
          <p:txBody>
            <a:bodyPr lIns="44127" tIns="22946" rIns="44127" bIns="22946"/>
            <a:lstStyle/>
            <a:p>
              <a:pPr algn="ctr">
                <a:spcBef>
                  <a:spcPts val="1125"/>
                </a:spcBef>
                <a:defRPr/>
              </a:pPr>
              <a:r>
                <a:rPr lang="ru-RU" altLang="ko-KR" sz="1200" dirty="0">
                  <a:solidFill>
                    <a:srgbClr val="3233CC"/>
                  </a:solidFill>
                  <a:ea typeface="Batang" pitchFamily="18" charset="-127"/>
                </a:rPr>
                <a:t>40М</a:t>
              </a:r>
              <a:r>
                <a:rPr lang="en-US" altLang="ko-KR" sz="1200" dirty="0">
                  <a:solidFill>
                    <a:srgbClr val="3233CC"/>
                  </a:solidFill>
                  <a:ea typeface="Batang" pitchFamily="18" charset="-127"/>
                </a:rPr>
                <a:t>B/s</a:t>
              </a:r>
              <a:endParaRPr lang="ru-RU" b="1" dirty="0">
                <a:solidFill>
                  <a:srgbClr val="3233CC"/>
                </a:solidFill>
                <a:effectLst>
                  <a:outerShdw blurRad="38100" dist="38100" dir="2700000" algn="tl">
                    <a:srgbClr val="FFFFFF"/>
                  </a:outerShdw>
                </a:effectLst>
                <a:ea typeface="Batang" pitchFamily="18" charset="-127"/>
              </a:endParaRPr>
            </a:p>
          </p:txBody>
        </p:sp>
        <p:sp>
          <p:nvSpPr>
            <p:cNvPr id="96" name="Line 97"/>
            <p:cNvSpPr>
              <a:spLocks noChangeShapeType="1"/>
            </p:cNvSpPr>
            <p:nvPr/>
          </p:nvSpPr>
          <p:spPr bwMode="auto">
            <a:xfrm>
              <a:off x="4402" y="14531"/>
              <a:ext cx="1044" cy="1"/>
            </a:xfrm>
            <a:prstGeom prst="line">
              <a:avLst/>
            </a:prstGeom>
            <a:noFill/>
            <a:ln w="9360">
              <a:solidFill>
                <a:srgbClr val="000000"/>
              </a:solidFill>
              <a:miter lim="800000"/>
              <a:headEnd/>
              <a:tailEnd/>
            </a:ln>
          </p:spPr>
          <p:txBody>
            <a:bodyPr/>
            <a:lstStyle/>
            <a:p>
              <a:endParaRPr lang="ru-RU" sz="1350">
                <a:solidFill>
                  <a:schemeClr val="bg1"/>
                </a:solidFill>
              </a:endParaRPr>
            </a:p>
          </p:txBody>
        </p:sp>
        <p:sp>
          <p:nvSpPr>
            <p:cNvPr id="97" name="Line 98"/>
            <p:cNvSpPr>
              <a:spLocks noChangeShapeType="1"/>
            </p:cNvSpPr>
            <p:nvPr/>
          </p:nvSpPr>
          <p:spPr bwMode="auto">
            <a:xfrm flipV="1">
              <a:off x="4849" y="14082"/>
              <a:ext cx="1" cy="450"/>
            </a:xfrm>
            <a:prstGeom prst="line">
              <a:avLst/>
            </a:prstGeom>
            <a:noFill/>
            <a:ln w="9360">
              <a:solidFill>
                <a:srgbClr val="000000"/>
              </a:solidFill>
              <a:miter lim="800000"/>
              <a:headEnd/>
              <a:tailEnd type="triangle" w="med" len="med"/>
            </a:ln>
          </p:spPr>
          <p:txBody>
            <a:bodyPr/>
            <a:lstStyle/>
            <a:p>
              <a:endParaRPr lang="ru-RU" sz="1350">
                <a:solidFill>
                  <a:schemeClr val="bg1"/>
                </a:solidFill>
              </a:endParaRPr>
            </a:p>
          </p:txBody>
        </p:sp>
        <p:sp>
          <p:nvSpPr>
            <p:cNvPr id="98" name="Text Box 99"/>
            <p:cNvSpPr txBox="1">
              <a:spLocks noChangeArrowheads="1"/>
            </p:cNvSpPr>
            <p:nvPr/>
          </p:nvSpPr>
          <p:spPr bwMode="auto">
            <a:xfrm>
              <a:off x="7916" y="14297"/>
              <a:ext cx="2086" cy="801"/>
            </a:xfrm>
            <a:prstGeom prst="rect">
              <a:avLst/>
            </a:prstGeom>
            <a:noFill/>
            <a:ln w="9525">
              <a:noFill/>
              <a:round/>
              <a:headEnd/>
              <a:tailEnd/>
            </a:ln>
            <a:effectLst/>
          </p:spPr>
          <p:txBody>
            <a:bodyPr lIns="44127" tIns="22946" rIns="44127" bIns="22946"/>
            <a:lstStyle/>
            <a:p>
              <a:pPr algn="ctr">
                <a:spcBef>
                  <a:spcPts val="1125"/>
                </a:spcBef>
                <a:defRPr/>
              </a:pPr>
              <a:r>
                <a:rPr lang="en-US" altLang="ko-KR" sz="1200" dirty="0">
                  <a:solidFill>
                    <a:srgbClr val="3233CC"/>
                  </a:solidFill>
                  <a:ea typeface="Batang" pitchFamily="18" charset="-127"/>
                </a:rPr>
                <a:t>Fiber Link</a:t>
              </a:r>
              <a:endParaRPr lang="ru-RU" b="1" dirty="0">
                <a:solidFill>
                  <a:srgbClr val="3233CC"/>
                </a:solidFill>
                <a:effectLst>
                  <a:outerShdw blurRad="38100" dist="38100" dir="2700000" algn="tl">
                    <a:srgbClr val="FFFFFF"/>
                  </a:outerShdw>
                </a:effectLst>
                <a:ea typeface="Batang" pitchFamily="18" charset="-127"/>
              </a:endParaRPr>
            </a:p>
          </p:txBody>
        </p:sp>
        <p:sp>
          <p:nvSpPr>
            <p:cNvPr id="99" name="Text Box 100"/>
            <p:cNvSpPr txBox="1">
              <a:spLocks noChangeArrowheads="1"/>
            </p:cNvSpPr>
            <p:nvPr/>
          </p:nvSpPr>
          <p:spPr bwMode="auto">
            <a:xfrm>
              <a:off x="1270" y="11248"/>
              <a:ext cx="962" cy="483"/>
            </a:xfrm>
            <a:prstGeom prst="rect">
              <a:avLst/>
            </a:prstGeom>
            <a:noFill/>
            <a:ln w="9525">
              <a:noFill/>
              <a:miter lim="800000"/>
              <a:headEnd/>
              <a:tailEnd/>
            </a:ln>
          </p:spPr>
          <p:txBody>
            <a:bodyPr lIns="60585" tIns="30293" rIns="60585" bIns="30293"/>
            <a:lstStyle/>
            <a:p>
              <a:pPr algn="ctr">
                <a:defRPr/>
              </a:pPr>
              <a:r>
                <a:rPr lang="ru-RU" altLang="ko-KR" sz="1200" dirty="0">
                  <a:solidFill>
                    <a:srgbClr val="3233CC"/>
                  </a:solidFill>
                  <a:ea typeface="Batang" pitchFamily="18" charset="-127"/>
                </a:rPr>
                <a:t>64 </a:t>
              </a:r>
              <a:r>
                <a:rPr lang="en-US" altLang="ko-KR" sz="1200" dirty="0">
                  <a:solidFill>
                    <a:srgbClr val="3233CC"/>
                  </a:solidFill>
                  <a:ea typeface="Batang" pitchFamily="18" charset="-127"/>
                </a:rPr>
                <a:t>d</a:t>
              </a:r>
            </a:p>
            <a:p>
              <a:pPr>
                <a:defRPr/>
              </a:pPr>
              <a:endParaRPr lang="ru-RU" b="1" dirty="0">
                <a:solidFill>
                  <a:schemeClr val="bg1"/>
                </a:solidFill>
                <a:effectLst>
                  <a:outerShdw blurRad="38100" dist="38100" dir="2700000" algn="tl">
                    <a:srgbClr val="FFFFFF"/>
                  </a:outerShdw>
                </a:effectLst>
                <a:ea typeface="Batang" pitchFamily="18" charset="-127"/>
              </a:endParaRPr>
            </a:p>
          </p:txBody>
        </p:sp>
      </p:grpSp>
      <p:sp>
        <p:nvSpPr>
          <p:cNvPr id="100" name="Прямоугольник 99"/>
          <p:cNvSpPr/>
          <p:nvPr/>
        </p:nvSpPr>
        <p:spPr>
          <a:xfrm>
            <a:off x="-87370" y="6181978"/>
            <a:ext cx="4572000" cy="707886"/>
          </a:xfrm>
          <a:prstGeom prst="rect">
            <a:avLst/>
          </a:prstGeom>
          <a:solidFill>
            <a:schemeClr val="bg1"/>
          </a:solidFill>
        </p:spPr>
        <p:txBody>
          <a:bodyPr>
            <a:spAutoFit/>
          </a:bodyPr>
          <a:lstStyle/>
          <a:p>
            <a:pPr algn="ctr"/>
            <a:r>
              <a:rPr lang="en-US" sz="2000" b="0" dirty="0">
                <a:solidFill>
                  <a:srgbClr val="003399"/>
                </a:solidFill>
                <a:ea typeface="맑은 고딕" pitchFamily="34" charset="-127"/>
                <a:cs typeface="Arial" charset="0"/>
              </a:rPr>
              <a:t>DAQ electronics for multi-point detector (</a:t>
            </a:r>
            <a:r>
              <a:rPr lang="en-US" sz="2000" b="0" dirty="0" smtClean="0">
                <a:solidFill>
                  <a:srgbClr val="003399"/>
                </a:solidFill>
                <a:ea typeface="맑은 고딕" pitchFamily="34" charset="-127"/>
                <a:cs typeface="Arial" charset="0"/>
              </a:rPr>
              <a:t>MPD)</a:t>
            </a:r>
            <a:endParaRPr lang="ru-RU" b="0" dirty="0">
              <a:solidFill>
                <a:srgbClr val="003399"/>
              </a:solidFill>
            </a:endParaRPr>
          </a:p>
        </p:txBody>
      </p:sp>
    </p:spTree>
    <p:extLst>
      <p:ext uri="{BB962C8B-B14F-4D97-AF65-F5344CB8AC3E}">
        <p14:creationId xmlns:p14="http://schemas.microsoft.com/office/powerpoint/2010/main" val="20944314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6876256" y="6375477"/>
            <a:ext cx="2133600" cy="476250"/>
          </a:xfrm>
        </p:spPr>
        <p:txBody>
          <a:bodyPr/>
          <a:lstStyle/>
          <a:p>
            <a:fld id="{759EB199-7EDD-1742-BDA7-1F940707C89D}" type="slidenum">
              <a:rPr lang="ru-RU" altLang="x-none" smtClean="0">
                <a:solidFill>
                  <a:srgbClr val="003399"/>
                </a:solidFill>
              </a:rPr>
              <a:pPr/>
              <a:t>48</a:t>
            </a:fld>
            <a:endParaRPr lang="ru-RU" altLang="x-none" dirty="0">
              <a:solidFill>
                <a:srgbClr val="003399"/>
              </a:solidFill>
            </a:endParaRPr>
          </a:p>
        </p:txBody>
      </p:sp>
      <p:sp>
        <p:nvSpPr>
          <p:cNvPr id="2" name="TextBox 1"/>
          <p:cNvSpPr txBox="1"/>
          <p:nvPr/>
        </p:nvSpPr>
        <p:spPr>
          <a:xfrm>
            <a:off x="455565" y="4767689"/>
            <a:ext cx="8352928" cy="1600438"/>
          </a:xfrm>
          <a:prstGeom prst="rect">
            <a:avLst/>
          </a:prstGeom>
          <a:noFill/>
        </p:spPr>
        <p:txBody>
          <a:bodyPr wrap="square" rtlCol="0">
            <a:spAutoFit/>
          </a:bodyPr>
          <a:lstStyle/>
          <a:p>
            <a:r>
              <a:rPr lang="en-US" sz="1400" dirty="0" smtClean="0">
                <a:solidFill>
                  <a:srgbClr val="003399"/>
                </a:solidFill>
              </a:rPr>
              <a:t>Working group</a:t>
            </a:r>
            <a:r>
              <a:rPr lang="ru-RU" sz="1400" dirty="0" smtClean="0">
                <a:solidFill>
                  <a:srgbClr val="003399"/>
                </a:solidFill>
              </a:rPr>
              <a:t>:</a:t>
            </a:r>
          </a:p>
          <a:p>
            <a:pPr marL="234950"/>
            <a:r>
              <a:rPr lang="ru-RU" sz="1400" b="0" dirty="0" smtClean="0">
                <a:solidFill>
                  <a:srgbClr val="003399"/>
                </a:solidFill>
              </a:rPr>
              <a:t>1 –</a:t>
            </a:r>
            <a:r>
              <a:rPr lang="en-US" sz="1400" b="0" dirty="0" smtClean="0">
                <a:solidFill>
                  <a:srgbClr val="003399"/>
                </a:solidFill>
              </a:rPr>
              <a:t> Project leader</a:t>
            </a:r>
            <a:endParaRPr lang="ru-RU" sz="1400" b="0" dirty="0" smtClean="0">
              <a:solidFill>
                <a:srgbClr val="003399"/>
              </a:solidFill>
            </a:endParaRPr>
          </a:p>
          <a:p>
            <a:pPr marL="234950"/>
            <a:r>
              <a:rPr lang="ru-RU" sz="1400" b="0" dirty="0" smtClean="0">
                <a:solidFill>
                  <a:srgbClr val="003399"/>
                </a:solidFill>
              </a:rPr>
              <a:t>2 </a:t>
            </a:r>
            <a:r>
              <a:rPr lang="en-US" sz="1400" b="0" dirty="0" smtClean="0">
                <a:solidFill>
                  <a:srgbClr val="003399"/>
                </a:solidFill>
              </a:rPr>
              <a:t>- scientists</a:t>
            </a:r>
            <a:endParaRPr lang="ru-RU" sz="1400" b="0" dirty="0" smtClean="0">
              <a:solidFill>
                <a:srgbClr val="003399"/>
              </a:solidFill>
            </a:endParaRPr>
          </a:p>
          <a:p>
            <a:pPr marL="234950"/>
            <a:r>
              <a:rPr lang="ru-RU" sz="1400" b="0" dirty="0" smtClean="0">
                <a:solidFill>
                  <a:srgbClr val="003399"/>
                </a:solidFill>
              </a:rPr>
              <a:t>6 </a:t>
            </a:r>
            <a:r>
              <a:rPr lang="en-US" sz="1400" b="0" dirty="0" smtClean="0">
                <a:solidFill>
                  <a:srgbClr val="003399"/>
                </a:solidFill>
              </a:rPr>
              <a:t>- engineers</a:t>
            </a:r>
            <a:endParaRPr lang="ru-RU" sz="1400" b="0" dirty="0" smtClean="0">
              <a:solidFill>
                <a:srgbClr val="003399"/>
              </a:solidFill>
            </a:endParaRPr>
          </a:p>
          <a:p>
            <a:pPr marL="234950"/>
            <a:r>
              <a:rPr lang="ru-RU" sz="1400" b="0" dirty="0" smtClean="0">
                <a:solidFill>
                  <a:srgbClr val="003399"/>
                </a:solidFill>
              </a:rPr>
              <a:t>2 </a:t>
            </a:r>
            <a:r>
              <a:rPr lang="en-US" sz="1400" b="0" dirty="0" smtClean="0">
                <a:solidFill>
                  <a:srgbClr val="003399"/>
                </a:solidFill>
              </a:rPr>
              <a:t>- workers</a:t>
            </a:r>
            <a:endParaRPr lang="ru-RU" sz="1400" b="0" dirty="0" smtClean="0">
              <a:solidFill>
                <a:srgbClr val="003399"/>
              </a:solidFill>
            </a:endParaRPr>
          </a:p>
          <a:p>
            <a:pPr marL="234950"/>
            <a:r>
              <a:rPr lang="ru-RU" sz="1400" b="0" dirty="0" smtClean="0">
                <a:solidFill>
                  <a:srgbClr val="003399"/>
                </a:solidFill>
              </a:rPr>
              <a:t>+ </a:t>
            </a:r>
            <a:r>
              <a:rPr lang="en-US" sz="1400" b="0" dirty="0" smtClean="0">
                <a:solidFill>
                  <a:srgbClr val="003399"/>
                </a:solidFill>
              </a:rPr>
              <a:t>students</a:t>
            </a:r>
          </a:p>
          <a:p>
            <a:pPr marL="234950"/>
            <a:r>
              <a:rPr lang="en-US" sz="1400" b="0" dirty="0" smtClean="0">
                <a:solidFill>
                  <a:srgbClr val="003399"/>
                </a:solidFill>
              </a:rPr>
              <a:t>Total:</a:t>
            </a:r>
            <a:r>
              <a:rPr lang="ru-RU" sz="1400" b="0" dirty="0" smtClean="0">
                <a:solidFill>
                  <a:srgbClr val="003399"/>
                </a:solidFill>
              </a:rPr>
              <a:t> </a:t>
            </a:r>
            <a:r>
              <a:rPr lang="ru-RU" sz="1400" dirty="0" smtClean="0">
                <a:solidFill>
                  <a:srgbClr val="003399"/>
                </a:solidFill>
              </a:rPr>
              <a:t>11 </a:t>
            </a:r>
            <a:r>
              <a:rPr lang="en-US" sz="1400" dirty="0" smtClean="0">
                <a:solidFill>
                  <a:srgbClr val="003399"/>
                </a:solidFill>
              </a:rPr>
              <a:t>staff members</a:t>
            </a:r>
            <a:r>
              <a:rPr lang="ru-RU" sz="1400" dirty="0" smtClean="0">
                <a:solidFill>
                  <a:srgbClr val="003399"/>
                </a:solidFill>
              </a:rPr>
              <a:t> + </a:t>
            </a:r>
            <a:r>
              <a:rPr lang="en-US" sz="1400" dirty="0" smtClean="0">
                <a:solidFill>
                  <a:srgbClr val="003399"/>
                </a:solidFill>
              </a:rPr>
              <a:t>students</a:t>
            </a:r>
            <a:endParaRPr lang="ru-RU" sz="1400" dirty="0">
              <a:solidFill>
                <a:srgbClr val="003399"/>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70284541"/>
              </p:ext>
            </p:extLst>
          </p:nvPr>
        </p:nvGraphicFramePr>
        <p:xfrm>
          <a:off x="467544" y="639398"/>
          <a:ext cx="8340949" cy="3782622"/>
        </p:xfrm>
        <a:graphic>
          <a:graphicData uri="http://schemas.openxmlformats.org/drawingml/2006/table">
            <a:tbl>
              <a:tblPr firstRow="1" firstCol="1" bandRow="1">
                <a:tableStyleId>{5C22544A-7EE6-4342-B048-85BDC9FD1C3A}</a:tableStyleId>
              </a:tblPr>
              <a:tblGrid>
                <a:gridCol w="1861601"/>
                <a:gridCol w="1443657"/>
                <a:gridCol w="1591286"/>
                <a:gridCol w="1224136"/>
                <a:gridCol w="941183"/>
                <a:gridCol w="653393"/>
                <a:gridCol w="625693"/>
              </a:tblGrid>
              <a:tr h="917394">
                <a:tc rowSpan="2" gridSpan="3">
                  <a:txBody>
                    <a:bodyPr/>
                    <a:lstStyle/>
                    <a:p>
                      <a:pPr algn="ctr">
                        <a:spcAft>
                          <a:spcPts val="0"/>
                        </a:spcAft>
                      </a:pPr>
                      <a:endParaRPr lang="en-GB" sz="1400" dirty="0" smtClean="0">
                        <a:solidFill>
                          <a:srgbClr val="003399"/>
                        </a:solidFill>
                        <a:effectLst/>
                      </a:endParaRPr>
                    </a:p>
                    <a:p>
                      <a:pPr algn="ctr">
                        <a:spcAft>
                          <a:spcPts val="0"/>
                        </a:spcAft>
                      </a:pPr>
                      <a:endParaRPr lang="en-GB" sz="1400" dirty="0" smtClean="0">
                        <a:solidFill>
                          <a:srgbClr val="003399"/>
                        </a:solidFill>
                        <a:effectLst/>
                      </a:endParaRPr>
                    </a:p>
                    <a:p>
                      <a:pPr algn="ctr">
                        <a:spcAft>
                          <a:spcPts val="0"/>
                        </a:spcAft>
                      </a:pPr>
                      <a:r>
                        <a:rPr lang="en-GB" sz="1400" dirty="0" smtClean="0">
                          <a:solidFill>
                            <a:srgbClr val="003399"/>
                          </a:solidFill>
                          <a:effectLst/>
                        </a:rPr>
                        <a:t>Main </a:t>
                      </a:r>
                      <a:r>
                        <a:rPr lang="en-GB" sz="1400" dirty="0">
                          <a:solidFill>
                            <a:srgbClr val="003399"/>
                          </a:solidFill>
                          <a:effectLst/>
                        </a:rPr>
                        <a:t>units of equipment, resources, financing sources</a:t>
                      </a:r>
                      <a:endParaRPr lang="ru-RU" sz="1400" dirty="0">
                        <a:solidFill>
                          <a:srgbClr val="003399"/>
                        </a:solidFill>
                        <a:effectLst/>
                        <a:latin typeface="Calibri" charset="0"/>
                        <a:ea typeface="Calibri" charset="0"/>
                        <a:cs typeface="Times New Roman" charset="0"/>
                      </a:endParaRPr>
                    </a:p>
                  </a:txBody>
                  <a:tcPr marL="68580" marR="68580" marT="0" marB="0"/>
                </a:tc>
                <a:tc rowSpan="2" hMerge="1">
                  <a:txBody>
                    <a:bodyPr/>
                    <a:lstStyle/>
                    <a:p>
                      <a:endParaRPr lang="ru-RU"/>
                    </a:p>
                  </a:txBody>
                  <a:tcPr/>
                </a:tc>
                <a:tc rowSpan="2" hMerge="1">
                  <a:txBody>
                    <a:bodyPr/>
                    <a:lstStyle/>
                    <a:p>
                      <a:endParaRPr lang="ru-RU"/>
                    </a:p>
                  </a:txBody>
                  <a:tcPr/>
                </a:tc>
                <a:tc>
                  <a:txBody>
                    <a:bodyPr/>
                    <a:lstStyle/>
                    <a:p>
                      <a:pPr algn="just">
                        <a:spcAft>
                          <a:spcPts val="300"/>
                        </a:spcAft>
                      </a:pPr>
                      <a:endParaRPr lang="en-GB" sz="1400" dirty="0" smtClean="0">
                        <a:solidFill>
                          <a:srgbClr val="003399"/>
                        </a:solidFill>
                        <a:effectLst/>
                      </a:endParaRPr>
                    </a:p>
                    <a:p>
                      <a:pPr algn="just">
                        <a:spcAft>
                          <a:spcPts val="300"/>
                        </a:spcAft>
                      </a:pPr>
                      <a:r>
                        <a:rPr lang="en-GB" sz="1400" dirty="0" smtClean="0">
                          <a:solidFill>
                            <a:srgbClr val="003399"/>
                          </a:solidFill>
                          <a:effectLst/>
                        </a:rPr>
                        <a:t>Costs </a:t>
                      </a:r>
                      <a:r>
                        <a:rPr lang="en-GB" sz="1400" dirty="0">
                          <a:solidFill>
                            <a:srgbClr val="003399"/>
                          </a:solidFill>
                          <a:effectLst/>
                        </a:rPr>
                        <a:t>(k$)</a:t>
                      </a:r>
                      <a:endParaRPr lang="ru-RU" sz="1400" dirty="0">
                        <a:solidFill>
                          <a:srgbClr val="003399"/>
                        </a:solidFill>
                        <a:effectLst/>
                      </a:endParaRPr>
                    </a:p>
                    <a:p>
                      <a:pPr algn="just">
                        <a:spcAft>
                          <a:spcPts val="0"/>
                        </a:spcAft>
                      </a:pPr>
                      <a:r>
                        <a:rPr lang="ru-RU" sz="1400" dirty="0">
                          <a:solidFill>
                            <a:srgbClr val="003399"/>
                          </a:solidFill>
                          <a:effectLst/>
                        </a:rPr>
                        <a:t> </a:t>
                      </a:r>
                      <a:endParaRPr lang="ru-RU" sz="1400" dirty="0">
                        <a:solidFill>
                          <a:srgbClr val="003399"/>
                        </a:solidFill>
                        <a:effectLst/>
                        <a:latin typeface="Calibri" charset="0"/>
                        <a:ea typeface="Calibri" charset="0"/>
                        <a:cs typeface="Times New Roman" charset="0"/>
                      </a:endParaRPr>
                    </a:p>
                  </a:txBody>
                  <a:tcPr marL="68580" marR="68580" marT="0" marB="0"/>
                </a:tc>
                <a:tc gridSpan="3">
                  <a:txBody>
                    <a:bodyPr/>
                    <a:lstStyle/>
                    <a:p>
                      <a:pPr>
                        <a:spcAft>
                          <a:spcPts val="0"/>
                        </a:spcAft>
                      </a:pPr>
                      <a:r>
                        <a:rPr lang="en-GB" sz="1400">
                          <a:solidFill>
                            <a:srgbClr val="003399"/>
                          </a:solidFill>
                          <a:effectLst/>
                        </a:rPr>
                        <a:t>Proposals of the Laboratory on the distribution of finances and resources</a:t>
                      </a:r>
                      <a:endParaRPr lang="ru-RU" sz="1400">
                        <a:solidFill>
                          <a:srgbClr val="003399"/>
                        </a:solidFill>
                        <a:effectLst/>
                        <a:latin typeface="Calibri" charset="0"/>
                        <a:ea typeface="Calibri" charset="0"/>
                        <a:cs typeface="Times New Roman" charset="0"/>
                      </a:endParaRPr>
                    </a:p>
                  </a:txBody>
                  <a:tcPr marL="68580" marR="68580" marT="0" marB="0"/>
                </a:tc>
                <a:tc hMerge="1">
                  <a:txBody>
                    <a:bodyPr/>
                    <a:lstStyle/>
                    <a:p>
                      <a:endParaRPr lang="ru-RU"/>
                    </a:p>
                  </a:txBody>
                  <a:tcPr/>
                </a:tc>
                <a:tc hMerge="1">
                  <a:txBody>
                    <a:bodyPr/>
                    <a:lstStyle/>
                    <a:p>
                      <a:endParaRPr lang="ru-RU"/>
                    </a:p>
                  </a:txBody>
                  <a:tcPr/>
                </a:tc>
              </a:tr>
              <a:tr h="530798">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just">
                        <a:spcAft>
                          <a:spcPts val="300"/>
                        </a:spcAft>
                      </a:pPr>
                      <a:r>
                        <a:rPr lang="en-GB" sz="1400">
                          <a:solidFill>
                            <a:srgbClr val="003399"/>
                          </a:solidFill>
                          <a:effectLst/>
                        </a:rPr>
                        <a:t>Resource </a:t>
                      </a:r>
                      <a:endParaRPr lang="ru-RU" sz="1400">
                        <a:solidFill>
                          <a:srgbClr val="003399"/>
                        </a:solidFill>
                        <a:effectLst/>
                      </a:endParaRPr>
                    </a:p>
                    <a:p>
                      <a:pPr algn="just">
                        <a:spcAft>
                          <a:spcPts val="0"/>
                        </a:spcAft>
                      </a:pPr>
                      <a:r>
                        <a:rPr lang="en-GB" sz="1400">
                          <a:solidFill>
                            <a:srgbClr val="003399"/>
                          </a:solidFill>
                          <a:effectLst/>
                        </a:rPr>
                        <a:t>requirements</a:t>
                      </a:r>
                      <a:endParaRPr lang="ru-RU" sz="140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dirty="0">
                          <a:solidFill>
                            <a:srgbClr val="003399"/>
                          </a:solidFill>
                          <a:effectLst/>
                        </a:rPr>
                        <a:t>2018</a:t>
                      </a:r>
                      <a:endParaRPr lang="ru-RU" sz="1400" dirty="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a:solidFill>
                            <a:srgbClr val="003399"/>
                          </a:solidFill>
                          <a:effectLst/>
                        </a:rPr>
                        <a:t>2019</a:t>
                      </a:r>
                      <a:endParaRPr lang="ru-RU" sz="140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a:solidFill>
                            <a:srgbClr val="003399"/>
                          </a:solidFill>
                          <a:effectLst/>
                        </a:rPr>
                        <a:t>2020</a:t>
                      </a:r>
                      <a:endParaRPr lang="ru-RU" sz="1400">
                        <a:solidFill>
                          <a:srgbClr val="003399"/>
                        </a:solidFill>
                        <a:effectLst/>
                        <a:latin typeface="Calibri" charset="0"/>
                        <a:ea typeface="Calibri" charset="0"/>
                        <a:cs typeface="Times New Roman" charset="0"/>
                      </a:endParaRPr>
                    </a:p>
                  </a:txBody>
                  <a:tcPr marL="68580" marR="68580" marT="0" marB="0"/>
                </a:tc>
              </a:tr>
              <a:tr h="238318">
                <a:tc rowSpan="6">
                  <a:txBody>
                    <a:bodyPr/>
                    <a:lstStyle/>
                    <a:p>
                      <a:pPr>
                        <a:spcAft>
                          <a:spcPts val="0"/>
                        </a:spcAft>
                      </a:pPr>
                      <a:endParaRPr lang="en-GB" sz="1400" dirty="0" smtClean="0">
                        <a:solidFill>
                          <a:srgbClr val="003399"/>
                        </a:solidFill>
                        <a:effectLst/>
                      </a:endParaRPr>
                    </a:p>
                    <a:p>
                      <a:pPr>
                        <a:spcAft>
                          <a:spcPts val="0"/>
                        </a:spcAft>
                      </a:pPr>
                      <a:endParaRPr lang="en-GB" sz="1400" dirty="0" smtClean="0">
                        <a:solidFill>
                          <a:srgbClr val="003399"/>
                        </a:solidFill>
                        <a:effectLst/>
                      </a:endParaRPr>
                    </a:p>
                    <a:p>
                      <a:pPr>
                        <a:spcAft>
                          <a:spcPts val="0"/>
                        </a:spcAft>
                      </a:pPr>
                      <a:r>
                        <a:rPr lang="en-GB" sz="1400" dirty="0" smtClean="0">
                          <a:solidFill>
                            <a:srgbClr val="003399"/>
                          </a:solidFill>
                          <a:effectLst/>
                        </a:rPr>
                        <a:t>Main </a:t>
                      </a:r>
                      <a:r>
                        <a:rPr lang="en-GB" sz="1400" dirty="0">
                          <a:solidFill>
                            <a:srgbClr val="003399"/>
                          </a:solidFill>
                          <a:effectLst/>
                        </a:rPr>
                        <a:t>units of equipment</a:t>
                      </a:r>
                      <a:endParaRPr lang="ru-RU" sz="1400" dirty="0">
                        <a:solidFill>
                          <a:srgbClr val="003399"/>
                        </a:solidFill>
                        <a:effectLst/>
                        <a:latin typeface="Calibri" charset="0"/>
                        <a:ea typeface="Calibri" charset="0"/>
                        <a:cs typeface="Times New Roman" charset="0"/>
                      </a:endParaRPr>
                    </a:p>
                  </a:txBody>
                  <a:tcPr marL="68580" marR="68580" marT="0" marB="0"/>
                </a:tc>
                <a:tc gridSpan="2">
                  <a:txBody>
                    <a:bodyPr/>
                    <a:lstStyle/>
                    <a:p>
                      <a:pPr algn="just">
                        <a:spcAft>
                          <a:spcPts val="0"/>
                        </a:spcAft>
                        <a:tabLst>
                          <a:tab pos="125095" algn="l"/>
                        </a:tabLst>
                      </a:pPr>
                      <a:r>
                        <a:rPr lang="en-US" sz="1400" dirty="0">
                          <a:solidFill>
                            <a:srgbClr val="003399"/>
                          </a:solidFill>
                          <a:effectLst/>
                        </a:rPr>
                        <a:t>1. S</a:t>
                      </a:r>
                      <a:r>
                        <a:rPr lang="ru-RU" sz="1400" dirty="0" err="1">
                          <a:solidFill>
                            <a:srgbClr val="003399"/>
                          </a:solidFill>
                          <a:effectLst/>
                        </a:rPr>
                        <a:t>ets</a:t>
                      </a:r>
                      <a:r>
                        <a:rPr lang="ru-RU" sz="1400" dirty="0">
                          <a:solidFill>
                            <a:srgbClr val="003399"/>
                          </a:solidFill>
                          <a:effectLst/>
                        </a:rPr>
                        <a:t> </a:t>
                      </a:r>
                      <a:r>
                        <a:rPr lang="en-US" sz="1400" dirty="0">
                          <a:solidFill>
                            <a:srgbClr val="003399"/>
                          </a:solidFill>
                          <a:effectLst/>
                        </a:rPr>
                        <a:t>of p</a:t>
                      </a:r>
                      <a:r>
                        <a:rPr lang="ru-RU" sz="1400" dirty="0" err="1">
                          <a:solidFill>
                            <a:srgbClr val="003399"/>
                          </a:solidFill>
                          <a:effectLst/>
                        </a:rPr>
                        <a:t>hotomultiplier</a:t>
                      </a:r>
                      <a:r>
                        <a:rPr lang="en-US" sz="1400" dirty="0">
                          <a:solidFill>
                            <a:srgbClr val="003399"/>
                          </a:solidFill>
                          <a:effectLst/>
                        </a:rPr>
                        <a:t>s </a:t>
                      </a:r>
                      <a:endParaRPr lang="ru-RU" sz="1400" dirty="0">
                        <a:solidFill>
                          <a:srgbClr val="003399"/>
                        </a:solidFill>
                        <a:effectLst/>
                        <a:latin typeface="Calibri" charset="0"/>
                        <a:ea typeface="Calibri" charset="0"/>
                        <a:cs typeface="Times New Roman" charset="0"/>
                      </a:endParaRPr>
                    </a:p>
                  </a:txBody>
                  <a:tcPr marL="68580" marR="68580" marT="0" marB="0"/>
                </a:tc>
                <a:tc hMerge="1">
                  <a:txBody>
                    <a:bodyPr/>
                    <a:lstStyle/>
                    <a:p>
                      <a:endParaRPr lang="ru-RU"/>
                    </a:p>
                  </a:txBody>
                  <a:tcPr/>
                </a:tc>
                <a:tc>
                  <a:txBody>
                    <a:bodyPr/>
                    <a:lstStyle/>
                    <a:p>
                      <a:pPr algn="just">
                        <a:spcAft>
                          <a:spcPts val="0"/>
                        </a:spcAft>
                      </a:pPr>
                      <a:r>
                        <a:rPr lang="ru-RU" sz="1400">
                          <a:solidFill>
                            <a:srgbClr val="003399"/>
                          </a:solidFill>
                          <a:effectLst/>
                        </a:rPr>
                        <a:t> </a:t>
                      </a:r>
                      <a:endParaRPr lang="ru-RU" sz="140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a:solidFill>
                            <a:srgbClr val="003399"/>
                          </a:solidFill>
                          <a:effectLst/>
                        </a:rPr>
                        <a:t> </a:t>
                      </a:r>
                      <a:endParaRPr lang="ru-RU" sz="140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a:solidFill>
                            <a:srgbClr val="003399"/>
                          </a:solidFill>
                          <a:effectLst/>
                        </a:rPr>
                        <a:t>190</a:t>
                      </a:r>
                      <a:endParaRPr lang="ru-RU" sz="140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a:solidFill>
                            <a:srgbClr val="003399"/>
                          </a:solidFill>
                          <a:effectLst/>
                        </a:rPr>
                        <a:t> </a:t>
                      </a:r>
                      <a:endParaRPr lang="ru-RU" sz="1400">
                        <a:solidFill>
                          <a:srgbClr val="003399"/>
                        </a:solidFill>
                        <a:effectLst/>
                        <a:latin typeface="Calibri" charset="0"/>
                        <a:ea typeface="Calibri" charset="0"/>
                        <a:cs typeface="Times New Roman" charset="0"/>
                      </a:endParaRPr>
                    </a:p>
                  </a:txBody>
                  <a:tcPr marL="68580" marR="68580" marT="0" marB="0"/>
                </a:tc>
              </a:tr>
              <a:tr h="266302">
                <a:tc vMerge="1">
                  <a:txBody>
                    <a:bodyPr/>
                    <a:lstStyle/>
                    <a:p>
                      <a:endParaRPr lang="ru-RU"/>
                    </a:p>
                  </a:txBody>
                  <a:tcPr/>
                </a:tc>
                <a:tc gridSpan="2">
                  <a:txBody>
                    <a:bodyPr/>
                    <a:lstStyle/>
                    <a:p>
                      <a:pPr algn="just">
                        <a:spcAft>
                          <a:spcPts val="0"/>
                        </a:spcAft>
                      </a:pPr>
                      <a:r>
                        <a:rPr lang="ru-RU" sz="1400">
                          <a:solidFill>
                            <a:srgbClr val="003399"/>
                          </a:solidFill>
                          <a:effectLst/>
                        </a:rPr>
                        <a:t>2. </a:t>
                      </a:r>
                      <a:r>
                        <a:rPr lang="en-US" sz="1400">
                          <a:solidFill>
                            <a:srgbClr val="003399"/>
                          </a:solidFill>
                          <a:effectLst/>
                        </a:rPr>
                        <a:t>Fibers</a:t>
                      </a:r>
                      <a:endParaRPr lang="ru-RU" sz="1400">
                        <a:solidFill>
                          <a:srgbClr val="003399"/>
                        </a:solidFill>
                        <a:effectLst/>
                        <a:latin typeface="Calibri" charset="0"/>
                        <a:ea typeface="Calibri" charset="0"/>
                        <a:cs typeface="Times New Roman" charset="0"/>
                      </a:endParaRPr>
                    </a:p>
                  </a:txBody>
                  <a:tcPr marL="68580" marR="68580" marT="0" marB="0"/>
                </a:tc>
                <a:tc hMerge="1">
                  <a:txBody>
                    <a:bodyPr/>
                    <a:lstStyle/>
                    <a:p>
                      <a:endParaRPr lang="ru-RU"/>
                    </a:p>
                  </a:txBody>
                  <a:tcPr/>
                </a:tc>
                <a:tc>
                  <a:txBody>
                    <a:bodyPr/>
                    <a:lstStyle/>
                    <a:p>
                      <a:pPr algn="just">
                        <a:spcAft>
                          <a:spcPts val="0"/>
                        </a:spcAft>
                      </a:pPr>
                      <a:r>
                        <a:rPr lang="ru-RU" sz="1400">
                          <a:solidFill>
                            <a:srgbClr val="003399"/>
                          </a:solidFill>
                          <a:effectLst/>
                        </a:rPr>
                        <a:t> </a:t>
                      </a:r>
                      <a:endParaRPr lang="ru-RU" sz="140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a:solidFill>
                            <a:srgbClr val="003399"/>
                          </a:solidFill>
                          <a:effectLst/>
                        </a:rPr>
                        <a:t> </a:t>
                      </a:r>
                      <a:endParaRPr lang="ru-RU" sz="140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a:solidFill>
                            <a:srgbClr val="003399"/>
                          </a:solidFill>
                          <a:effectLst/>
                        </a:rPr>
                        <a:t>120</a:t>
                      </a:r>
                      <a:endParaRPr lang="ru-RU" sz="140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a:solidFill>
                            <a:srgbClr val="003399"/>
                          </a:solidFill>
                          <a:effectLst/>
                        </a:rPr>
                        <a:t> </a:t>
                      </a:r>
                      <a:endParaRPr lang="ru-RU" sz="1400">
                        <a:solidFill>
                          <a:srgbClr val="003399"/>
                        </a:solidFill>
                        <a:effectLst/>
                        <a:latin typeface="Calibri" charset="0"/>
                        <a:ea typeface="Calibri" charset="0"/>
                        <a:cs typeface="Times New Roman" charset="0"/>
                      </a:endParaRPr>
                    </a:p>
                  </a:txBody>
                  <a:tcPr marL="68580" marR="68580" marT="0" marB="0"/>
                </a:tc>
              </a:tr>
              <a:tr h="278940">
                <a:tc vMerge="1">
                  <a:txBody>
                    <a:bodyPr/>
                    <a:lstStyle/>
                    <a:p>
                      <a:endParaRPr lang="ru-RU"/>
                    </a:p>
                  </a:txBody>
                  <a:tcPr/>
                </a:tc>
                <a:tc gridSpan="2">
                  <a:txBody>
                    <a:bodyPr/>
                    <a:lstStyle/>
                    <a:p>
                      <a:pPr algn="just">
                        <a:spcAft>
                          <a:spcPts val="0"/>
                        </a:spcAft>
                        <a:tabLst>
                          <a:tab pos="125095" algn="l"/>
                        </a:tabLst>
                      </a:pPr>
                      <a:r>
                        <a:rPr lang="en-US" sz="1400" dirty="0">
                          <a:solidFill>
                            <a:srgbClr val="003399"/>
                          </a:solidFill>
                          <a:effectLst/>
                        </a:rPr>
                        <a:t>3. Scintillator</a:t>
                      </a:r>
                      <a:endParaRPr lang="ru-RU" sz="1400" dirty="0">
                        <a:solidFill>
                          <a:srgbClr val="003399"/>
                        </a:solidFill>
                        <a:effectLst/>
                        <a:latin typeface="Calibri" charset="0"/>
                        <a:ea typeface="Calibri" charset="0"/>
                        <a:cs typeface="Times New Roman" charset="0"/>
                      </a:endParaRPr>
                    </a:p>
                  </a:txBody>
                  <a:tcPr marL="68580" marR="68580" marT="0" marB="0"/>
                </a:tc>
                <a:tc hMerge="1">
                  <a:txBody>
                    <a:bodyPr/>
                    <a:lstStyle/>
                    <a:p>
                      <a:endParaRPr lang="ru-RU"/>
                    </a:p>
                  </a:txBody>
                  <a:tcPr/>
                </a:tc>
                <a:tc>
                  <a:txBody>
                    <a:bodyPr/>
                    <a:lstStyle/>
                    <a:p>
                      <a:pPr algn="just">
                        <a:spcAft>
                          <a:spcPts val="0"/>
                        </a:spcAft>
                      </a:pPr>
                      <a:r>
                        <a:rPr lang="ru-RU" sz="1400" dirty="0">
                          <a:solidFill>
                            <a:srgbClr val="003399"/>
                          </a:solidFill>
                          <a:effectLst/>
                        </a:rPr>
                        <a:t> </a:t>
                      </a:r>
                      <a:endParaRPr lang="ru-RU" sz="1400" dirty="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a:solidFill>
                            <a:srgbClr val="003399"/>
                          </a:solidFill>
                          <a:effectLst/>
                        </a:rPr>
                        <a:t>130</a:t>
                      </a:r>
                      <a:endParaRPr lang="ru-RU" sz="140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a:solidFill>
                            <a:srgbClr val="003399"/>
                          </a:solidFill>
                          <a:effectLst/>
                        </a:rPr>
                        <a:t> </a:t>
                      </a:r>
                      <a:endParaRPr lang="ru-RU" sz="140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a:solidFill>
                            <a:srgbClr val="003399"/>
                          </a:solidFill>
                          <a:effectLst/>
                        </a:rPr>
                        <a:t> </a:t>
                      </a:r>
                      <a:endParaRPr lang="ru-RU" sz="1400">
                        <a:solidFill>
                          <a:srgbClr val="003399"/>
                        </a:solidFill>
                        <a:effectLst/>
                        <a:latin typeface="Calibri" charset="0"/>
                        <a:ea typeface="Calibri" charset="0"/>
                        <a:cs typeface="Times New Roman" charset="0"/>
                      </a:endParaRPr>
                    </a:p>
                  </a:txBody>
                  <a:tcPr marL="68580" marR="68580" marT="0" marB="0"/>
                </a:tc>
              </a:tr>
              <a:tr h="304216">
                <a:tc vMerge="1">
                  <a:txBody>
                    <a:bodyPr/>
                    <a:lstStyle/>
                    <a:p>
                      <a:endParaRPr lang="ru-RU"/>
                    </a:p>
                  </a:txBody>
                  <a:tcPr/>
                </a:tc>
                <a:tc gridSpan="2">
                  <a:txBody>
                    <a:bodyPr/>
                    <a:lstStyle/>
                    <a:p>
                      <a:pPr algn="just">
                        <a:spcAft>
                          <a:spcPts val="0"/>
                        </a:spcAft>
                        <a:tabLst>
                          <a:tab pos="125095" algn="l"/>
                        </a:tabLst>
                      </a:pPr>
                      <a:r>
                        <a:rPr lang="ru-RU" sz="1400">
                          <a:solidFill>
                            <a:srgbClr val="003399"/>
                          </a:solidFill>
                          <a:effectLst/>
                        </a:rPr>
                        <a:t>4. </a:t>
                      </a:r>
                      <a:r>
                        <a:rPr lang="en-US" sz="1400">
                          <a:solidFill>
                            <a:srgbClr val="003399"/>
                          </a:solidFill>
                          <a:effectLst/>
                        </a:rPr>
                        <a:t>Power supply</a:t>
                      </a:r>
                      <a:endParaRPr lang="ru-RU" sz="1400">
                        <a:solidFill>
                          <a:srgbClr val="003399"/>
                        </a:solidFill>
                        <a:effectLst/>
                        <a:latin typeface="Calibri" charset="0"/>
                        <a:ea typeface="Calibri" charset="0"/>
                        <a:cs typeface="Times New Roman" charset="0"/>
                      </a:endParaRPr>
                    </a:p>
                  </a:txBody>
                  <a:tcPr marL="68580" marR="68580" marT="0" marB="0"/>
                </a:tc>
                <a:tc hMerge="1">
                  <a:txBody>
                    <a:bodyPr/>
                    <a:lstStyle/>
                    <a:p>
                      <a:endParaRPr lang="ru-RU"/>
                    </a:p>
                  </a:txBody>
                  <a:tcPr/>
                </a:tc>
                <a:tc>
                  <a:txBody>
                    <a:bodyPr/>
                    <a:lstStyle/>
                    <a:p>
                      <a:pPr algn="just">
                        <a:spcAft>
                          <a:spcPts val="0"/>
                        </a:spcAft>
                      </a:pPr>
                      <a:r>
                        <a:rPr lang="ru-RU" sz="1400" dirty="0">
                          <a:solidFill>
                            <a:srgbClr val="003399"/>
                          </a:solidFill>
                          <a:effectLst/>
                        </a:rPr>
                        <a:t> </a:t>
                      </a:r>
                      <a:endParaRPr lang="ru-RU" sz="1400" dirty="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a:solidFill>
                            <a:srgbClr val="003399"/>
                          </a:solidFill>
                          <a:effectLst/>
                        </a:rPr>
                        <a:t> </a:t>
                      </a:r>
                      <a:endParaRPr lang="ru-RU" sz="140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a:solidFill>
                            <a:srgbClr val="003399"/>
                          </a:solidFill>
                          <a:effectLst/>
                        </a:rPr>
                        <a:t>100</a:t>
                      </a:r>
                      <a:endParaRPr lang="ru-RU" sz="140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a:solidFill>
                            <a:srgbClr val="003399"/>
                          </a:solidFill>
                          <a:effectLst/>
                        </a:rPr>
                        <a:t> </a:t>
                      </a:r>
                      <a:endParaRPr lang="ru-RU" sz="1400">
                        <a:solidFill>
                          <a:srgbClr val="003399"/>
                        </a:solidFill>
                        <a:effectLst/>
                        <a:latin typeface="Calibri" charset="0"/>
                        <a:ea typeface="Calibri" charset="0"/>
                        <a:cs typeface="Times New Roman" charset="0"/>
                      </a:endParaRPr>
                    </a:p>
                  </a:txBody>
                  <a:tcPr marL="68580" marR="68580" marT="0" marB="0"/>
                </a:tc>
              </a:tr>
              <a:tr h="476635">
                <a:tc vMerge="1">
                  <a:txBody>
                    <a:bodyPr/>
                    <a:lstStyle/>
                    <a:p>
                      <a:endParaRPr lang="ru-RU"/>
                    </a:p>
                  </a:txBody>
                  <a:tcPr/>
                </a:tc>
                <a:tc gridSpan="2">
                  <a:txBody>
                    <a:bodyPr/>
                    <a:lstStyle/>
                    <a:p>
                      <a:pPr>
                        <a:spcAft>
                          <a:spcPts val="0"/>
                        </a:spcAft>
                        <a:tabLst>
                          <a:tab pos="125095" algn="l"/>
                        </a:tabLst>
                      </a:pPr>
                      <a:r>
                        <a:rPr lang="en-US" sz="1400">
                          <a:solidFill>
                            <a:srgbClr val="003399"/>
                          </a:solidFill>
                          <a:effectLst/>
                        </a:rPr>
                        <a:t>5. Data acquisition and accumulation electronics</a:t>
                      </a:r>
                      <a:endParaRPr lang="ru-RU" sz="1400">
                        <a:solidFill>
                          <a:srgbClr val="003399"/>
                        </a:solidFill>
                        <a:effectLst/>
                        <a:latin typeface="Calibri" charset="0"/>
                        <a:ea typeface="Calibri" charset="0"/>
                        <a:cs typeface="Times New Roman" charset="0"/>
                      </a:endParaRPr>
                    </a:p>
                  </a:txBody>
                  <a:tcPr marL="68580" marR="68580" marT="0" marB="0"/>
                </a:tc>
                <a:tc hMerge="1">
                  <a:txBody>
                    <a:bodyPr/>
                    <a:lstStyle/>
                    <a:p>
                      <a:endParaRPr lang="ru-RU"/>
                    </a:p>
                  </a:txBody>
                  <a:tcPr/>
                </a:tc>
                <a:tc>
                  <a:txBody>
                    <a:bodyPr/>
                    <a:lstStyle/>
                    <a:p>
                      <a:pPr algn="just">
                        <a:spcAft>
                          <a:spcPts val="0"/>
                        </a:spcAft>
                      </a:pPr>
                      <a:r>
                        <a:rPr lang="ru-RU" sz="1400" dirty="0">
                          <a:solidFill>
                            <a:srgbClr val="003399"/>
                          </a:solidFill>
                          <a:effectLst/>
                        </a:rPr>
                        <a:t> </a:t>
                      </a:r>
                      <a:endParaRPr lang="ru-RU" sz="1400" dirty="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dirty="0">
                          <a:solidFill>
                            <a:srgbClr val="003399"/>
                          </a:solidFill>
                          <a:effectLst/>
                        </a:rPr>
                        <a:t> </a:t>
                      </a:r>
                      <a:endParaRPr lang="ru-RU" sz="1400" dirty="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a:solidFill>
                            <a:srgbClr val="003399"/>
                          </a:solidFill>
                          <a:effectLst/>
                        </a:rPr>
                        <a:t>20</a:t>
                      </a:r>
                      <a:endParaRPr lang="ru-RU" sz="140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a:solidFill>
                            <a:srgbClr val="003399"/>
                          </a:solidFill>
                          <a:effectLst/>
                        </a:rPr>
                        <a:t>20</a:t>
                      </a:r>
                      <a:endParaRPr lang="ru-RU" sz="1400">
                        <a:solidFill>
                          <a:srgbClr val="003399"/>
                        </a:solidFill>
                        <a:effectLst/>
                        <a:latin typeface="Calibri" charset="0"/>
                        <a:ea typeface="Calibri" charset="0"/>
                        <a:cs typeface="Times New Roman" charset="0"/>
                      </a:endParaRPr>
                    </a:p>
                  </a:txBody>
                  <a:tcPr marL="68580" marR="68580" marT="0" marB="0"/>
                </a:tc>
              </a:tr>
              <a:tr h="531701">
                <a:tc vMerge="1">
                  <a:txBody>
                    <a:bodyPr/>
                    <a:lstStyle/>
                    <a:p>
                      <a:endParaRPr lang="ru-RU"/>
                    </a:p>
                  </a:txBody>
                  <a:tcPr/>
                </a:tc>
                <a:tc gridSpan="2">
                  <a:txBody>
                    <a:bodyPr/>
                    <a:lstStyle/>
                    <a:p>
                      <a:pPr indent="635">
                        <a:spcAft>
                          <a:spcPts val="0"/>
                        </a:spcAft>
                        <a:tabLst>
                          <a:tab pos="1749425" algn="l"/>
                        </a:tabLst>
                      </a:pPr>
                      <a:r>
                        <a:rPr lang="ru-RU" sz="1400" dirty="0">
                          <a:solidFill>
                            <a:srgbClr val="003399"/>
                          </a:solidFill>
                          <a:effectLst/>
                        </a:rPr>
                        <a:t>6. </a:t>
                      </a:r>
                      <a:r>
                        <a:rPr lang="en-US" sz="1400" dirty="0">
                          <a:solidFill>
                            <a:srgbClr val="003399"/>
                          </a:solidFill>
                          <a:effectLst/>
                        </a:rPr>
                        <a:t>M</a:t>
                      </a:r>
                      <a:r>
                        <a:rPr lang="ru-RU" sz="1400" dirty="0" err="1">
                          <a:solidFill>
                            <a:srgbClr val="003399"/>
                          </a:solidFill>
                          <a:effectLst/>
                        </a:rPr>
                        <a:t>ount</a:t>
                      </a:r>
                      <a:r>
                        <a:rPr lang="ru-RU" sz="1400" dirty="0">
                          <a:solidFill>
                            <a:srgbClr val="003399"/>
                          </a:solidFill>
                          <a:effectLst/>
                        </a:rPr>
                        <a:t> </a:t>
                      </a:r>
                      <a:r>
                        <a:rPr lang="ru-RU" sz="1400" dirty="0" err="1">
                          <a:solidFill>
                            <a:srgbClr val="003399"/>
                          </a:solidFill>
                          <a:effectLst/>
                        </a:rPr>
                        <a:t>fitting</a:t>
                      </a:r>
                      <a:r>
                        <a:rPr lang="ru-RU" sz="1400" dirty="0">
                          <a:solidFill>
                            <a:srgbClr val="003399"/>
                          </a:solidFill>
                          <a:effectLst/>
                        </a:rPr>
                        <a:t> </a:t>
                      </a:r>
                      <a:r>
                        <a:rPr lang="en-US" sz="1400" dirty="0">
                          <a:solidFill>
                            <a:srgbClr val="003399"/>
                          </a:solidFill>
                          <a:effectLst/>
                        </a:rPr>
                        <a:t>and consumables </a:t>
                      </a:r>
                      <a:endParaRPr lang="ru-RU" sz="1400" dirty="0">
                        <a:solidFill>
                          <a:srgbClr val="003399"/>
                        </a:solidFill>
                        <a:effectLst/>
                        <a:latin typeface="Calibri" charset="0"/>
                        <a:ea typeface="Calibri" charset="0"/>
                        <a:cs typeface="Times New Roman" charset="0"/>
                      </a:endParaRPr>
                    </a:p>
                  </a:txBody>
                  <a:tcPr marL="68580" marR="68580" marT="0" marB="0"/>
                </a:tc>
                <a:tc hMerge="1">
                  <a:txBody>
                    <a:bodyPr/>
                    <a:lstStyle/>
                    <a:p>
                      <a:endParaRPr lang="ru-RU"/>
                    </a:p>
                  </a:txBody>
                  <a:tcPr/>
                </a:tc>
                <a:tc>
                  <a:txBody>
                    <a:bodyPr/>
                    <a:lstStyle/>
                    <a:p>
                      <a:pPr algn="just">
                        <a:spcAft>
                          <a:spcPts val="0"/>
                        </a:spcAft>
                      </a:pPr>
                      <a:r>
                        <a:rPr lang="ru-RU" sz="1400">
                          <a:solidFill>
                            <a:srgbClr val="003399"/>
                          </a:solidFill>
                          <a:effectLst/>
                        </a:rPr>
                        <a:t> </a:t>
                      </a:r>
                      <a:endParaRPr lang="ru-RU" sz="140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dirty="0">
                          <a:solidFill>
                            <a:srgbClr val="003399"/>
                          </a:solidFill>
                          <a:effectLst/>
                        </a:rPr>
                        <a:t>50</a:t>
                      </a:r>
                      <a:endParaRPr lang="ru-RU" sz="1400" dirty="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dirty="0">
                          <a:solidFill>
                            <a:srgbClr val="003399"/>
                          </a:solidFill>
                          <a:effectLst/>
                        </a:rPr>
                        <a:t>90</a:t>
                      </a:r>
                      <a:endParaRPr lang="ru-RU" sz="1400" dirty="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dirty="0">
                          <a:solidFill>
                            <a:srgbClr val="003399"/>
                          </a:solidFill>
                          <a:effectLst/>
                        </a:rPr>
                        <a:t>90</a:t>
                      </a:r>
                      <a:endParaRPr lang="ru-RU" sz="1400" dirty="0">
                        <a:solidFill>
                          <a:srgbClr val="003399"/>
                        </a:solidFill>
                        <a:effectLst/>
                        <a:latin typeface="Calibri" charset="0"/>
                        <a:ea typeface="Calibri" charset="0"/>
                        <a:cs typeface="Times New Roman" charset="0"/>
                      </a:endParaRPr>
                    </a:p>
                  </a:txBody>
                  <a:tcPr marL="68580" marR="68580" marT="0" marB="0"/>
                </a:tc>
              </a:tr>
              <a:tr h="238318">
                <a:tc>
                  <a:txBody>
                    <a:bodyPr/>
                    <a:lstStyle/>
                    <a:p>
                      <a:pPr algn="just">
                        <a:spcAft>
                          <a:spcPts val="0"/>
                        </a:spcAft>
                      </a:pPr>
                      <a:r>
                        <a:rPr lang="en-GB" sz="1400">
                          <a:solidFill>
                            <a:srgbClr val="003399"/>
                          </a:solidFill>
                          <a:effectLst/>
                        </a:rPr>
                        <a:t>Financing sources</a:t>
                      </a:r>
                      <a:endParaRPr lang="ru-RU" sz="140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en-US" sz="1400">
                          <a:solidFill>
                            <a:srgbClr val="003399"/>
                          </a:solidFill>
                          <a:effectLst/>
                        </a:rPr>
                        <a:t>Budget</a:t>
                      </a:r>
                      <a:endParaRPr lang="ru-RU" sz="140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en-US" sz="1400">
                          <a:solidFill>
                            <a:srgbClr val="003399"/>
                          </a:solidFill>
                          <a:effectLst/>
                        </a:rPr>
                        <a:t>Theme </a:t>
                      </a:r>
                      <a:endParaRPr lang="ru-RU" sz="1400">
                        <a:solidFill>
                          <a:srgbClr val="003399"/>
                        </a:solidFill>
                        <a:effectLst/>
                        <a:latin typeface="Calibri" charset="0"/>
                        <a:ea typeface="Calibri" charset="0"/>
                        <a:cs typeface="Times New Roman" charset="0"/>
                      </a:endParaRPr>
                    </a:p>
                  </a:txBody>
                  <a:tcPr marL="68580" marR="68580" marT="0" marB="0"/>
                </a:tc>
                <a:tc>
                  <a:txBody>
                    <a:bodyPr/>
                    <a:lstStyle/>
                    <a:p>
                      <a:pPr algn="ctr">
                        <a:spcAft>
                          <a:spcPts val="0"/>
                        </a:spcAft>
                      </a:pPr>
                      <a:r>
                        <a:rPr lang="ru-RU" sz="1400" dirty="0">
                          <a:solidFill>
                            <a:srgbClr val="003399"/>
                          </a:solidFill>
                          <a:effectLst/>
                        </a:rPr>
                        <a:t>810</a:t>
                      </a:r>
                      <a:endParaRPr lang="ru-RU" sz="1400" dirty="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a:solidFill>
                            <a:srgbClr val="003399"/>
                          </a:solidFill>
                          <a:effectLst/>
                        </a:rPr>
                        <a:t>180</a:t>
                      </a:r>
                      <a:endParaRPr lang="ru-RU" sz="140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a:solidFill>
                            <a:srgbClr val="003399"/>
                          </a:solidFill>
                          <a:effectLst/>
                        </a:rPr>
                        <a:t>520</a:t>
                      </a:r>
                      <a:endParaRPr lang="ru-RU" sz="1400">
                        <a:solidFill>
                          <a:srgbClr val="003399"/>
                        </a:solidFill>
                        <a:effectLst/>
                        <a:latin typeface="Calibri" charset="0"/>
                        <a:ea typeface="Calibri" charset="0"/>
                        <a:cs typeface="Times New Roman" charset="0"/>
                      </a:endParaRPr>
                    </a:p>
                  </a:txBody>
                  <a:tcPr marL="68580" marR="68580" marT="0" marB="0"/>
                </a:tc>
                <a:tc>
                  <a:txBody>
                    <a:bodyPr/>
                    <a:lstStyle/>
                    <a:p>
                      <a:pPr algn="just">
                        <a:spcAft>
                          <a:spcPts val="0"/>
                        </a:spcAft>
                      </a:pPr>
                      <a:r>
                        <a:rPr lang="ru-RU" sz="1400" dirty="0">
                          <a:solidFill>
                            <a:srgbClr val="003399"/>
                          </a:solidFill>
                          <a:effectLst/>
                        </a:rPr>
                        <a:t>110</a:t>
                      </a:r>
                      <a:endParaRPr lang="ru-RU" sz="1400" dirty="0">
                        <a:solidFill>
                          <a:srgbClr val="003399"/>
                        </a:solidFill>
                        <a:effectLst/>
                        <a:latin typeface="Calibri" charset="0"/>
                        <a:ea typeface="Calibri" charset="0"/>
                        <a:cs typeface="Times New Roman" charset="0"/>
                      </a:endParaRPr>
                    </a:p>
                  </a:txBody>
                  <a:tcPr marL="68580" marR="68580" marT="0" marB="0"/>
                </a:tc>
              </a:tr>
            </a:tbl>
          </a:graphicData>
        </a:graphic>
      </p:graphicFrame>
    </p:spTree>
    <p:extLst>
      <p:ext uri="{BB962C8B-B14F-4D97-AF65-F5344CB8AC3E}">
        <p14:creationId xmlns:p14="http://schemas.microsoft.com/office/powerpoint/2010/main" val="12157685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7010400" y="6381750"/>
            <a:ext cx="2133600" cy="476250"/>
          </a:xfrm>
        </p:spPr>
        <p:txBody>
          <a:bodyPr/>
          <a:lstStyle/>
          <a:p>
            <a:fld id="{759EB199-7EDD-1742-BDA7-1F940707C89D}" type="slidenum">
              <a:rPr lang="ru-RU" altLang="x-none" smtClean="0"/>
              <a:pPr/>
              <a:t>49</a:t>
            </a:fld>
            <a:endParaRPr lang="ru-RU" altLang="x-none" dirty="0"/>
          </a:p>
        </p:txBody>
      </p:sp>
      <p:sp>
        <p:nvSpPr>
          <p:cNvPr id="4" name="Rectangle 1"/>
          <p:cNvSpPr>
            <a:spLocks noChangeArrowheads="1"/>
          </p:cNvSpPr>
          <p:nvPr/>
        </p:nvSpPr>
        <p:spPr bwMode="auto">
          <a:xfrm>
            <a:off x="411510" y="1700808"/>
            <a:ext cx="8275290" cy="250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0" numCol="1" anchor="ctr" anchorCtr="0" compatLnSpc="1">
            <a:prstTxWarp prst="textNoShape">
              <a:avLst/>
            </a:prstTxWarp>
            <a:spAutoFit/>
          </a:bodyPr>
          <a:lstStyle/>
          <a:p>
            <a:pPr marL="285750" marR="0" lvl="0" indent="-285750" algn="justLow" defTabSz="914400" rtl="0" eaLnBrk="0" fontAlgn="base" latinLnBrk="0" hangingPunct="0">
              <a:lnSpc>
                <a:spcPct val="100000"/>
              </a:lnSpc>
              <a:spcBef>
                <a:spcPct val="0"/>
              </a:spcBef>
              <a:spcAft>
                <a:spcPct val="0"/>
              </a:spcAft>
              <a:buClrTx/>
              <a:buSzTx/>
              <a:buFont typeface="Arial" charset="0"/>
              <a:buChar char="•"/>
              <a:tabLst/>
            </a:pPr>
            <a:r>
              <a:rPr kumimoji="0" lang="en-US" altLang="x-none" sz="1600" b="0" i="0" u="none" strike="noStrike" cap="none" normalizeH="0" baseline="0" dirty="0" smtClean="0">
                <a:ln>
                  <a:noFill/>
                </a:ln>
                <a:solidFill>
                  <a:srgbClr val="003399"/>
                </a:solidFill>
                <a:effectLst/>
                <a:latin typeface="Arial Unicode MS" charset="0"/>
                <a:ea typeface="Courier New" charset="0"/>
              </a:rPr>
              <a:t>T</a:t>
            </a:r>
            <a:r>
              <a:rPr kumimoji="0" lang="x-none" altLang="x-none" sz="1600" b="0" i="0" u="none" strike="noStrike" cap="none" normalizeH="0" baseline="0" dirty="0" smtClean="0">
                <a:ln>
                  <a:noFill/>
                </a:ln>
                <a:solidFill>
                  <a:srgbClr val="003399"/>
                </a:solidFill>
                <a:effectLst/>
                <a:latin typeface="Arial Unicode MS" charset="0"/>
                <a:ea typeface="Courier New" charset="0"/>
              </a:rPr>
              <a:t>o </a:t>
            </a:r>
            <a:r>
              <a:rPr kumimoji="0" lang="x-none" altLang="x-none" sz="1600" b="0" i="0" u="none" strike="noStrike" cap="none" normalizeH="0" baseline="0" dirty="0">
                <a:ln>
                  <a:noFill/>
                </a:ln>
                <a:solidFill>
                  <a:srgbClr val="003399"/>
                </a:solidFill>
                <a:effectLst/>
                <a:latin typeface="Arial Unicode MS" charset="0"/>
                <a:ea typeface="Courier New" charset="0"/>
              </a:rPr>
              <a:t>extend the theme "Development of Experimental Facilities for Condensed Matter Investigations with Beams of the IBR-2 Facility" and the project "Development of PTH sample environment system for the DN-12 diffractometer at the IBR-2 facility" for 2018-2020 with the first priority and provide all of the resources requested</a:t>
            </a:r>
            <a:r>
              <a:rPr kumimoji="0" lang="x-none" altLang="x-none" sz="1600" b="0" i="0" u="none" strike="noStrike" cap="none" normalizeH="0" baseline="0" dirty="0" smtClean="0">
                <a:ln>
                  <a:noFill/>
                </a:ln>
                <a:solidFill>
                  <a:srgbClr val="003399"/>
                </a:solidFill>
                <a:effectLst/>
                <a:latin typeface="Arial Unicode MS" charset="0"/>
                <a:ea typeface="Courier New" charset="0"/>
              </a:rPr>
              <a:t>.</a:t>
            </a:r>
            <a:endParaRPr kumimoji="0" lang="en-US" altLang="x-none" sz="1600" b="0" i="0" u="none" strike="noStrike" cap="none" normalizeH="0" baseline="0" dirty="0" smtClean="0">
              <a:ln>
                <a:noFill/>
              </a:ln>
              <a:solidFill>
                <a:srgbClr val="003399"/>
              </a:solidFill>
              <a:effectLst/>
              <a:latin typeface="Arial Unicode MS" charset="0"/>
              <a:ea typeface="Courier New" charset="0"/>
            </a:endParaRPr>
          </a:p>
          <a:p>
            <a:pPr marL="0" marR="0" lvl="0" indent="0" algn="justLow" defTabSz="914400" rtl="0" eaLnBrk="0" fontAlgn="base" latinLnBrk="0" hangingPunct="0">
              <a:lnSpc>
                <a:spcPct val="100000"/>
              </a:lnSpc>
              <a:spcBef>
                <a:spcPct val="0"/>
              </a:spcBef>
              <a:spcAft>
                <a:spcPct val="0"/>
              </a:spcAft>
              <a:buClrTx/>
              <a:buSzTx/>
              <a:buFontTx/>
              <a:buNone/>
              <a:tabLst/>
            </a:pPr>
            <a:endParaRPr lang="en-US" altLang="x-none" sz="1600" b="0" dirty="0">
              <a:solidFill>
                <a:srgbClr val="003399"/>
              </a:solidFill>
              <a:effectLst/>
              <a:latin typeface="Arial Unicode MS" charset="0"/>
              <a:ea typeface="Courier New" charset="0"/>
            </a:endParaRPr>
          </a:p>
          <a:p>
            <a:pPr marL="285750" marR="0" lvl="0" indent="-285750" algn="justLow" defTabSz="914400" rtl="0" eaLnBrk="0" fontAlgn="base" latinLnBrk="0" hangingPunct="0">
              <a:lnSpc>
                <a:spcPct val="100000"/>
              </a:lnSpc>
              <a:spcBef>
                <a:spcPct val="0"/>
              </a:spcBef>
              <a:spcAft>
                <a:spcPct val="0"/>
              </a:spcAft>
              <a:buClrTx/>
              <a:buSzTx/>
              <a:buFont typeface="Arial" charset="0"/>
              <a:buChar char="•"/>
              <a:tabLst/>
            </a:pPr>
            <a:r>
              <a:rPr kumimoji="0" lang="en-US" altLang="x-none" sz="1600" b="0" i="0" u="none" strike="noStrike" cap="none" normalizeH="0" baseline="0" dirty="0" smtClean="0">
                <a:ln>
                  <a:noFill/>
                </a:ln>
                <a:solidFill>
                  <a:srgbClr val="003399"/>
                </a:solidFill>
                <a:effectLst/>
              </a:rPr>
              <a:t>O</a:t>
            </a:r>
            <a:r>
              <a:rPr kumimoji="0" lang="x-none" altLang="x-none" sz="1600" b="0" i="0" u="none" strike="noStrike" cap="none" normalizeH="0" baseline="0" dirty="0" smtClean="0">
                <a:ln>
                  <a:noFill/>
                </a:ln>
                <a:solidFill>
                  <a:srgbClr val="003399"/>
                </a:solidFill>
                <a:effectLst/>
              </a:rPr>
              <a:t>pen </a:t>
            </a:r>
            <a:r>
              <a:rPr kumimoji="0" lang="x-none" altLang="x-none" sz="1600" b="0" i="0" u="none" strike="noStrike" cap="none" normalizeH="0" baseline="0" dirty="0">
                <a:ln>
                  <a:noFill/>
                </a:ln>
                <a:solidFill>
                  <a:srgbClr val="003399"/>
                </a:solidFill>
                <a:effectLst/>
              </a:rPr>
              <a:t>a new project “Development of a wide-aperture backscattering detector (BSD) for the HRFD diffractometer” for </a:t>
            </a:r>
            <a:r>
              <a:rPr kumimoji="0" lang="x-none" altLang="x-none" sz="1600" b="0" i="0" u="none" strike="noStrike" cap="none" normalizeH="0" baseline="0" dirty="0" smtClean="0">
                <a:ln>
                  <a:noFill/>
                </a:ln>
                <a:solidFill>
                  <a:srgbClr val="003399"/>
                </a:solidFill>
                <a:effectLst/>
              </a:rPr>
              <a:t>2018-202</a:t>
            </a:r>
            <a:r>
              <a:rPr kumimoji="0" lang="en-US" altLang="x-none" sz="1600" b="0" i="0" u="none" strike="noStrike" cap="none" normalizeH="0" baseline="0" dirty="0" smtClean="0">
                <a:ln>
                  <a:noFill/>
                </a:ln>
                <a:solidFill>
                  <a:srgbClr val="003399"/>
                </a:solidFill>
                <a:effectLst/>
              </a:rPr>
              <a:t>0</a:t>
            </a:r>
            <a:r>
              <a:rPr kumimoji="0" lang="x-none" altLang="x-none" sz="1600" b="0" i="0" u="none" strike="noStrike" cap="none" normalizeH="0" baseline="0" dirty="0" smtClean="0">
                <a:ln>
                  <a:noFill/>
                </a:ln>
                <a:solidFill>
                  <a:srgbClr val="003399"/>
                </a:solidFill>
                <a:effectLst/>
              </a:rPr>
              <a:t> </a:t>
            </a:r>
            <a:r>
              <a:rPr kumimoji="0" lang="x-none" altLang="x-none" sz="1600" b="0" i="0" u="none" strike="noStrike" cap="none" normalizeH="0" baseline="0" dirty="0">
                <a:ln>
                  <a:noFill/>
                </a:ln>
                <a:solidFill>
                  <a:srgbClr val="003399"/>
                </a:solidFill>
                <a:effectLst/>
              </a:rPr>
              <a:t>in the framework of the theme "Development of Experimental Facilities for Condensed Matter Investigations with Beams of the IBR-2 Facility" and to provide resources in accordance with the presented work </a:t>
            </a:r>
            <a:r>
              <a:rPr kumimoji="0" lang="x-none" altLang="x-none" sz="1600" b="0" i="0" u="none" strike="noStrike" cap="none" normalizeH="0" baseline="0" dirty="0" smtClean="0">
                <a:ln>
                  <a:noFill/>
                </a:ln>
                <a:solidFill>
                  <a:srgbClr val="003399"/>
                </a:solidFill>
                <a:effectLst/>
              </a:rPr>
              <a:t>plan</a:t>
            </a:r>
            <a:r>
              <a:rPr lang="en-US" altLang="x-none" sz="1600" b="0" dirty="0">
                <a:solidFill>
                  <a:srgbClr val="003399"/>
                </a:solidFill>
                <a:effectLst/>
              </a:rPr>
              <a:t>.</a:t>
            </a:r>
            <a:r>
              <a:rPr kumimoji="0" lang="x-none" altLang="x-none" sz="1600" b="0" i="0" u="none" strike="noStrike" cap="none" normalizeH="0" baseline="0" dirty="0" smtClean="0">
                <a:ln>
                  <a:noFill/>
                </a:ln>
                <a:solidFill>
                  <a:srgbClr val="003399"/>
                </a:solidFill>
                <a:effectLst/>
              </a:rPr>
              <a:t> </a:t>
            </a:r>
            <a:endParaRPr kumimoji="0" lang="x-none" altLang="x-none" sz="1600" b="0" i="0" u="none" strike="noStrike" cap="none" normalizeH="0" baseline="0" dirty="0">
              <a:ln>
                <a:noFill/>
              </a:ln>
              <a:solidFill>
                <a:srgbClr val="003399"/>
              </a:solidFill>
              <a:effectLst/>
            </a:endParaRPr>
          </a:p>
        </p:txBody>
      </p:sp>
    </p:spTree>
    <p:extLst>
      <p:ext uri="{BB962C8B-B14F-4D97-AF65-F5344CB8AC3E}">
        <p14:creationId xmlns:p14="http://schemas.microsoft.com/office/powerpoint/2010/main" val="1585813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2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3365" y="3119853"/>
            <a:ext cx="4824412" cy="331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8622" name="Rectangle 14"/>
          <p:cNvSpPr>
            <a:spLocks noChangeArrowheads="1"/>
          </p:cNvSpPr>
          <p:nvPr/>
        </p:nvSpPr>
        <p:spPr bwMode="auto">
          <a:xfrm>
            <a:off x="292479" y="48579"/>
            <a:ext cx="74081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altLang="x-none" dirty="0">
                <a:solidFill>
                  <a:srgbClr val="003399"/>
                </a:solidFill>
              </a:rPr>
              <a:t>Cold moderator for beams</a:t>
            </a:r>
            <a:r>
              <a:rPr lang="ru-RU" altLang="x-none" dirty="0">
                <a:solidFill>
                  <a:srgbClr val="003399"/>
                </a:solidFill>
              </a:rPr>
              <a:t> </a:t>
            </a:r>
            <a:r>
              <a:rPr lang="en-US" altLang="x-none" dirty="0">
                <a:solidFill>
                  <a:srgbClr val="003399"/>
                </a:solidFill>
              </a:rPr>
              <a:t>1, 4</a:t>
            </a:r>
            <a:r>
              <a:rPr lang="ru-RU" altLang="x-none" dirty="0">
                <a:solidFill>
                  <a:srgbClr val="003399"/>
                </a:solidFill>
              </a:rPr>
              <a:t>, 5, 6, </a:t>
            </a:r>
            <a:r>
              <a:rPr lang="ru-RU" altLang="x-none" dirty="0" smtClean="0">
                <a:solidFill>
                  <a:srgbClr val="003399"/>
                </a:solidFill>
              </a:rPr>
              <a:t>9</a:t>
            </a:r>
            <a:endParaRPr lang="en-US" altLang="x-none" dirty="0" smtClean="0">
              <a:solidFill>
                <a:srgbClr val="003399"/>
              </a:solidFill>
            </a:endParaRPr>
          </a:p>
          <a:p>
            <a:pPr algn="ctr" eaLnBrk="1" hangingPunct="1">
              <a:defRPr/>
            </a:pPr>
            <a:r>
              <a:rPr lang="en-US" altLang="x-none" dirty="0" smtClean="0">
                <a:solidFill>
                  <a:srgbClr val="003399"/>
                </a:solidFill>
              </a:rPr>
              <a:t>(6 instruments)</a:t>
            </a:r>
            <a:endParaRPr lang="ru-RU" altLang="x-none" dirty="0">
              <a:solidFill>
                <a:srgbClr val="003399"/>
              </a:solidFill>
            </a:endParaRPr>
          </a:p>
        </p:txBody>
      </p:sp>
      <p:pic>
        <p:nvPicPr>
          <p:cNvPr id="6862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2650"/>
            <a:ext cx="4859338" cy="597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8626" name="Text Box 18"/>
          <p:cNvSpPr txBox="1">
            <a:spLocks noChangeArrowheads="1"/>
          </p:cNvSpPr>
          <p:nvPr/>
        </p:nvSpPr>
        <p:spPr bwMode="auto">
          <a:xfrm>
            <a:off x="2268538" y="6021388"/>
            <a:ext cx="3455987" cy="581025"/>
          </a:xfrm>
          <a:prstGeom prst="rect">
            <a:avLst/>
          </a:prstGeom>
          <a:noFill/>
          <a:ln>
            <a:noFill/>
          </a:ln>
          <a:effectLst/>
          <a:extLst/>
        </p:spPr>
        <p:txBody>
          <a:bodyPr>
            <a:spAutoFit/>
          </a:bodyP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altLang="x-none" sz="1600" b="0" dirty="0">
                <a:solidFill>
                  <a:srgbClr val="003399"/>
                </a:solidFill>
              </a:rPr>
              <a:t>To lift beads on ~4 m height with inclination angle of 50 degrees </a:t>
            </a:r>
            <a:endParaRPr lang="ru-RU" altLang="x-none" sz="1600" b="0" dirty="0">
              <a:solidFill>
                <a:srgbClr val="003399"/>
              </a:solidFill>
            </a:endParaRPr>
          </a:p>
        </p:txBody>
      </p:sp>
      <p:grpSp>
        <p:nvGrpSpPr>
          <p:cNvPr id="7" name="Группа 6"/>
          <p:cNvGrpSpPr/>
          <p:nvPr/>
        </p:nvGrpSpPr>
        <p:grpSpPr>
          <a:xfrm>
            <a:off x="5436097" y="629682"/>
            <a:ext cx="3240360" cy="2520760"/>
            <a:chOff x="2268538" y="1268413"/>
            <a:chExt cx="5076825" cy="4093368"/>
          </a:xfrm>
        </p:grpSpPr>
        <p:grpSp>
          <p:nvGrpSpPr>
            <p:cNvPr id="8" name="Группа 7"/>
            <p:cNvGrpSpPr/>
            <p:nvPr/>
          </p:nvGrpSpPr>
          <p:grpSpPr>
            <a:xfrm>
              <a:off x="2268538" y="1268413"/>
              <a:ext cx="5076825" cy="4010025"/>
              <a:chOff x="2268538" y="1268413"/>
              <a:chExt cx="5076825" cy="4010025"/>
            </a:xfrm>
          </p:grpSpPr>
          <p:pic>
            <p:nvPicPr>
              <p:cNvPr id="10" name="Picture 3"/>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2268538" y="1268413"/>
                <a:ext cx="5076825" cy="4010025"/>
              </a:xfrm>
              <a:noFill/>
            </p:spPr>
          </p:pic>
          <p:pic>
            <p:nvPicPr>
              <p:cNvPr id="11" name="Рисунок 10"/>
              <p:cNvPicPr>
                <a:picLocks noChangeAspect="1"/>
              </p:cNvPicPr>
              <p:nvPr/>
            </p:nvPicPr>
            <p:blipFill>
              <a:blip r:embed="rId5"/>
              <a:stretch>
                <a:fillRect/>
              </a:stretch>
            </p:blipFill>
            <p:spPr>
              <a:xfrm>
                <a:off x="5510215" y="1750983"/>
                <a:ext cx="285922" cy="406311"/>
              </a:xfrm>
              <a:prstGeom prst="rect">
                <a:avLst/>
              </a:prstGeom>
            </p:spPr>
          </p:pic>
        </p:grpSp>
        <p:pic>
          <p:nvPicPr>
            <p:cNvPr id="9" name="Рисунок 8"/>
            <p:cNvPicPr>
              <a:picLocks noChangeAspect="1"/>
            </p:cNvPicPr>
            <p:nvPr/>
          </p:nvPicPr>
          <p:blipFill>
            <a:blip r:embed="rId6"/>
            <a:stretch>
              <a:fillRect/>
            </a:stretch>
          </p:blipFill>
          <p:spPr>
            <a:xfrm>
              <a:off x="4116476" y="5041282"/>
              <a:ext cx="1536700" cy="320499"/>
            </a:xfrm>
            <a:prstGeom prst="rect">
              <a:avLst/>
            </a:prstGeom>
          </p:spPr>
        </p:pic>
      </p:grpSp>
      <p:sp>
        <p:nvSpPr>
          <p:cNvPr id="3" name="Номер слайда 2"/>
          <p:cNvSpPr>
            <a:spLocks noGrp="1"/>
          </p:cNvSpPr>
          <p:nvPr>
            <p:ph type="sldNum" sz="quarter" idx="12"/>
          </p:nvPr>
        </p:nvSpPr>
        <p:spPr>
          <a:xfrm>
            <a:off x="6894177" y="6364288"/>
            <a:ext cx="2133600" cy="476250"/>
          </a:xfrm>
        </p:spPr>
        <p:txBody>
          <a:bodyPr/>
          <a:lstStyle/>
          <a:p>
            <a:fld id="{257240B9-2C58-114C-AC5B-A6931CAB4C52}" type="slidenum">
              <a:rPr lang="ru-RU" altLang="x-none" smtClean="0"/>
              <a:pPr/>
              <a:t>5</a:t>
            </a:fld>
            <a:endParaRPr lang="ru-RU" altLang="x-none" dirty="0"/>
          </a:p>
        </p:txBody>
      </p:sp>
    </p:spTree>
    <p:extLst>
      <p:ext uri="{BB962C8B-B14F-4D97-AF65-F5344CB8AC3E}">
        <p14:creationId xmlns:p14="http://schemas.microsoft.com/office/powerpoint/2010/main" val="110817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034" name="Picture 4" descr="_MG_0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341438"/>
            <a:ext cx="5113337" cy="2881312"/>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940035" name="Picture 6" descr="_MG_99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413" y="3873500"/>
            <a:ext cx="3995737" cy="2760663"/>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99331" name="Rectangle 3"/>
          <p:cNvSpPr>
            <a:spLocks noChangeArrowheads="1"/>
          </p:cNvSpPr>
          <p:nvPr/>
        </p:nvSpPr>
        <p:spPr bwMode="auto">
          <a:xfrm>
            <a:off x="4693" y="404664"/>
            <a:ext cx="5329237" cy="576263"/>
          </a:xfrm>
          <a:prstGeom prst="rect">
            <a:avLst/>
          </a:prstGeom>
          <a:noFill/>
          <a:ln>
            <a:noFill/>
          </a:ln>
          <a:effectLst>
            <a:outerShdw dist="46662" dir="2115817"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1"/>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just"/>
            <a:r>
              <a:rPr lang="en-US" altLang="x-none" sz="2800" b="0" dirty="0">
                <a:solidFill>
                  <a:srgbClr val="003399"/>
                </a:solidFill>
                <a:effectLst>
                  <a:outerShdw blurRad="38100" dist="38100" dir="2700000" algn="tl">
                    <a:srgbClr val="C0C0C0"/>
                  </a:outerShdw>
                </a:effectLst>
                <a:ea typeface="MS PGothic" charset="-128"/>
                <a:cs typeface="Arial" charset="0"/>
              </a:rPr>
              <a:t>Thank you for your attention!</a:t>
            </a:r>
            <a:endParaRPr lang="ru-RU" altLang="x-none" sz="2800" b="0" dirty="0">
              <a:solidFill>
                <a:srgbClr val="003399"/>
              </a:solidFill>
              <a:effectLst>
                <a:outerShdw blurRad="38100" dist="38100" dir="2700000" algn="tl">
                  <a:srgbClr val="C0C0C0"/>
                </a:outerShdw>
              </a:effectLst>
              <a:ea typeface="MS PGothic" charset="-128"/>
              <a:cs typeface="Arial" charset="0"/>
            </a:endParaRPr>
          </a:p>
        </p:txBody>
      </p:sp>
      <p:sp>
        <p:nvSpPr>
          <p:cNvPr id="3" name="Номер слайда 2"/>
          <p:cNvSpPr>
            <a:spLocks noGrp="1"/>
          </p:cNvSpPr>
          <p:nvPr>
            <p:ph type="sldNum" sz="quarter" idx="12"/>
          </p:nvPr>
        </p:nvSpPr>
        <p:spPr/>
        <p:txBody>
          <a:bodyPr/>
          <a:lstStyle/>
          <a:p>
            <a:fld id="{759EB199-7EDD-1742-BDA7-1F940707C89D}" type="slidenum">
              <a:rPr lang="ru-RU" altLang="x-none" smtClean="0"/>
              <a:pPr/>
              <a:t>50</a:t>
            </a:fld>
            <a:endParaRPr lang="ru-RU" altLang="x-none"/>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2400" b="1" dirty="0">
                <a:solidFill>
                  <a:srgbClr val="003399"/>
                </a:solidFill>
              </a:rPr>
              <a:t>3D-model of a test stand of CM-201 cryogenic moderator</a:t>
            </a:r>
            <a:r>
              <a:rPr lang="ru-RU" sz="2400" b="1" dirty="0">
                <a:solidFill>
                  <a:srgbClr val="003399"/>
                </a:solidFill>
              </a:rPr>
              <a:t> </a:t>
            </a:r>
          </a:p>
        </p:txBody>
      </p:sp>
      <p:pic>
        <p:nvPicPr>
          <p:cNvPr id="5" name="Рисунок 4"/>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17638"/>
            <a:ext cx="8195237" cy="2854498"/>
          </a:xfrm>
          <a:prstGeom prst="rect">
            <a:avLst/>
          </a:prstGeom>
          <a:noFill/>
          <a:ln>
            <a:noFill/>
          </a:ln>
        </p:spPr>
      </p:pic>
      <p:sp>
        <p:nvSpPr>
          <p:cNvPr id="4" name="Номер слайда 3"/>
          <p:cNvSpPr>
            <a:spLocks noGrp="1"/>
          </p:cNvSpPr>
          <p:nvPr>
            <p:ph type="sldNum" sz="quarter" idx="12"/>
          </p:nvPr>
        </p:nvSpPr>
        <p:spPr/>
        <p:txBody>
          <a:bodyPr/>
          <a:lstStyle/>
          <a:p>
            <a:fld id="{65909071-152F-4340-A002-8D12D91D9A74}" type="slidenum">
              <a:rPr lang="ru-RU" altLang="x-none" smtClean="0"/>
              <a:pPr/>
              <a:t>6</a:t>
            </a:fld>
            <a:endParaRPr lang="ru-RU" altLang="x-none"/>
          </a:p>
        </p:txBody>
      </p:sp>
      <p:sp>
        <p:nvSpPr>
          <p:cNvPr id="3" name="Прямоугольник 2"/>
          <p:cNvSpPr/>
          <p:nvPr/>
        </p:nvSpPr>
        <p:spPr>
          <a:xfrm>
            <a:off x="1189914" y="4566183"/>
            <a:ext cx="7182544" cy="1384995"/>
          </a:xfrm>
          <a:prstGeom prst="rect">
            <a:avLst/>
          </a:prstGeom>
        </p:spPr>
        <p:txBody>
          <a:bodyPr wrap="square">
            <a:spAutoFit/>
          </a:bodyPr>
          <a:lstStyle/>
          <a:p>
            <a:r>
              <a:rPr lang="en-US" sz="1400" dirty="0">
                <a:solidFill>
                  <a:srgbClr val="003399"/>
                </a:solidFill>
                <a:effectLst/>
                <a:latin typeface="Times New Roman" charset="0"/>
                <a:ea typeface="Calibri" charset="0"/>
              </a:rPr>
              <a:t>1 – simulator-chamber in a vacuum cylindrical housing; 2 - pipeline for feeding helium to the simulator-chamber; 3 – pipeline for removing helium from the simulator-chamber; 4, 7 – leads for differential pressure sensors to monitor movement of pellets in the pipeline; 5 – Pitot tubes; 6 – dosing device; 8 – pipelines for feeding and removing helium of KGU, 9 – cryostat with a heat exchanger, 10 – pipelines for feeding and removing helium of CM-202 moderator, 11 – helium gas blowers</a:t>
            </a:r>
            <a:r>
              <a:rPr lang="ru-RU" sz="1400" dirty="0">
                <a:solidFill>
                  <a:srgbClr val="003399"/>
                </a:solidFill>
                <a:effectLst/>
              </a:rPr>
              <a:t> </a:t>
            </a:r>
            <a:endParaRPr lang="ru-RU" sz="1400" dirty="0">
              <a:solidFill>
                <a:srgbClr val="003399"/>
              </a:solidFill>
            </a:endParaRPr>
          </a:p>
        </p:txBody>
      </p:sp>
    </p:spTree>
    <p:extLst>
      <p:ext uri="{BB962C8B-B14F-4D97-AF65-F5344CB8AC3E}">
        <p14:creationId xmlns:p14="http://schemas.microsoft.com/office/powerpoint/2010/main" val="2807432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43000"/>
          </a:xfrm>
        </p:spPr>
        <p:txBody>
          <a:bodyPr/>
          <a:lstStyle/>
          <a:p>
            <a:r>
              <a:rPr lang="en-US" sz="2400" b="1" dirty="0">
                <a:solidFill>
                  <a:srgbClr val="003399"/>
                </a:solidFill>
              </a:rPr>
              <a:t>New graphic interface </a:t>
            </a:r>
            <a:r>
              <a:rPr lang="en-US" sz="2400" b="1" dirty="0" smtClean="0">
                <a:solidFill>
                  <a:srgbClr val="003399"/>
                </a:solidFill>
              </a:rPr>
              <a:t>of developed control system (hardware and software) for a new cold moderator</a:t>
            </a:r>
            <a:endParaRPr lang="ru-RU" sz="2400" b="1" dirty="0">
              <a:solidFill>
                <a:srgbClr val="003399"/>
              </a:solidFill>
            </a:endParaRPr>
          </a:p>
        </p:txBody>
      </p:sp>
      <p:pic>
        <p:nvPicPr>
          <p:cNvPr id="7" name="Рисунок 6"/>
          <p:cNvPicPr/>
          <p:nvPr/>
        </p:nvPicPr>
        <p:blipFill>
          <a:blip r:embed="rId2" cstate="print">
            <a:extLst>
              <a:ext uri="{28A0092B-C50C-407E-A947-70E740481C1C}">
                <a14:useLocalDpi xmlns:a14="http://schemas.microsoft.com/office/drawing/2010/main" val="0"/>
              </a:ext>
            </a:extLst>
          </a:blip>
          <a:stretch>
            <a:fillRect/>
          </a:stretch>
        </p:blipFill>
        <p:spPr>
          <a:xfrm>
            <a:off x="318356" y="1268760"/>
            <a:ext cx="8507288" cy="4680520"/>
          </a:xfrm>
          <a:prstGeom prst="rect">
            <a:avLst/>
          </a:prstGeom>
        </p:spPr>
      </p:pic>
      <p:sp>
        <p:nvSpPr>
          <p:cNvPr id="4" name="Номер слайда 3"/>
          <p:cNvSpPr>
            <a:spLocks noGrp="1"/>
          </p:cNvSpPr>
          <p:nvPr>
            <p:ph type="sldNum" sz="quarter" idx="12"/>
          </p:nvPr>
        </p:nvSpPr>
        <p:spPr/>
        <p:txBody>
          <a:bodyPr/>
          <a:lstStyle/>
          <a:p>
            <a:fld id="{65909071-152F-4340-A002-8D12D91D9A74}" type="slidenum">
              <a:rPr lang="ru-RU" altLang="x-none" smtClean="0"/>
              <a:pPr/>
              <a:t>7</a:t>
            </a:fld>
            <a:endParaRPr lang="ru-RU" altLang="x-none"/>
          </a:p>
        </p:txBody>
      </p:sp>
    </p:spTree>
    <p:extLst>
      <p:ext uri="{BB962C8B-B14F-4D97-AF65-F5344CB8AC3E}">
        <p14:creationId xmlns:p14="http://schemas.microsoft.com/office/powerpoint/2010/main" val="17796974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449262" y="-19051"/>
            <a:ext cx="8229600" cy="1143001"/>
          </a:xfrm>
        </p:spPr>
        <p:txBody>
          <a:bodyPr/>
          <a:lstStyle/>
          <a:p>
            <a:r>
              <a:rPr lang="en-US" altLang="ko-KR" sz="2800" dirty="0" smtClean="0">
                <a:solidFill>
                  <a:srgbClr val="003399"/>
                </a:solidFill>
                <a:ea typeface="Gulim" charset="-127"/>
              </a:rPr>
              <a:t>Development </a:t>
            </a:r>
            <a:r>
              <a:rPr lang="en-US" altLang="ko-KR" sz="2800" dirty="0">
                <a:solidFill>
                  <a:srgbClr val="003399"/>
                </a:solidFill>
                <a:ea typeface="Gulim" charset="-127"/>
              </a:rPr>
              <a:t>and application of </a:t>
            </a:r>
            <a:r>
              <a:rPr lang="en-US" altLang="ko-KR" sz="2800" dirty="0" smtClean="0">
                <a:solidFill>
                  <a:srgbClr val="003399"/>
                </a:solidFill>
                <a:ea typeface="Gulim" charset="-127"/>
              </a:rPr>
              <a:t>VITESS</a:t>
            </a:r>
            <a:endParaRPr lang="ru-RU" altLang="x-none" sz="2800" b="1" dirty="0">
              <a:solidFill>
                <a:srgbClr val="003399"/>
              </a:solidFill>
              <a:latin typeface="Times New Roman" charset="0"/>
              <a:ea typeface="Times New Roman" charset="0"/>
              <a:cs typeface="Times New Roman" charset="0"/>
            </a:endParaRPr>
          </a:p>
        </p:txBody>
      </p:sp>
      <p:pic>
        <p:nvPicPr>
          <p:cNvPr id="841734" name="Рисунок 3" descr="tofvite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705" y="778721"/>
            <a:ext cx="5374712" cy="294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1735" name="Rectangle 7"/>
          <p:cNvSpPr>
            <a:spLocks noChangeArrowheads="1"/>
          </p:cNvSpPr>
          <p:nvPr/>
        </p:nvSpPr>
        <p:spPr bwMode="auto">
          <a:xfrm>
            <a:off x="3128649" y="3717032"/>
            <a:ext cx="2720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x-none" sz="1400" dirty="0">
                <a:solidFill>
                  <a:srgbClr val="003399"/>
                </a:solidFill>
                <a:effectLst/>
                <a:latin typeface="Times New Roman" charset="0"/>
                <a:ea typeface="Times New Roman" charset="0"/>
                <a:cs typeface="Times New Roman" charset="0"/>
              </a:rPr>
              <a:t>VITESS graphical user interface</a:t>
            </a:r>
            <a:r>
              <a:rPr lang="ru-RU" altLang="x-none" sz="1600" dirty="0">
                <a:solidFill>
                  <a:srgbClr val="003399"/>
                </a:solidFill>
                <a:effectLst>
                  <a:outerShdw blurRad="38100" dist="38100" dir="2700000" algn="tl">
                    <a:srgbClr val="C0C0C0"/>
                  </a:outerShdw>
                </a:effectLst>
                <a:latin typeface="Times New Roman" charset="0"/>
                <a:ea typeface="Times New Roman" charset="0"/>
                <a:cs typeface="Times New Roman" charset="0"/>
              </a:rPr>
              <a:t> </a:t>
            </a:r>
          </a:p>
        </p:txBody>
      </p:sp>
      <p:sp>
        <p:nvSpPr>
          <p:cNvPr id="3" name="Номер слайда 2"/>
          <p:cNvSpPr>
            <a:spLocks noGrp="1"/>
          </p:cNvSpPr>
          <p:nvPr>
            <p:ph type="sldNum" sz="quarter" idx="12"/>
          </p:nvPr>
        </p:nvSpPr>
        <p:spPr>
          <a:xfrm>
            <a:off x="7002182" y="6381750"/>
            <a:ext cx="2133600" cy="476250"/>
          </a:xfrm>
        </p:spPr>
        <p:txBody>
          <a:bodyPr/>
          <a:lstStyle/>
          <a:p>
            <a:fld id="{257240B9-2C58-114C-AC5B-A6931CAB4C52}" type="slidenum">
              <a:rPr lang="ru-RU" altLang="x-none" smtClean="0"/>
              <a:pPr/>
              <a:t>8</a:t>
            </a:fld>
            <a:endParaRPr lang="ru-RU" altLang="x-none" dirty="0"/>
          </a:p>
        </p:txBody>
      </p:sp>
      <p:sp>
        <p:nvSpPr>
          <p:cNvPr id="2" name="Прямоугольник 1"/>
          <p:cNvSpPr/>
          <p:nvPr/>
        </p:nvSpPr>
        <p:spPr>
          <a:xfrm>
            <a:off x="297655" y="4149080"/>
            <a:ext cx="8532813" cy="2062103"/>
          </a:xfrm>
          <a:prstGeom prst="rect">
            <a:avLst/>
          </a:prstGeom>
        </p:spPr>
        <p:txBody>
          <a:bodyPr wrap="square">
            <a:spAutoFit/>
          </a:bodyPr>
          <a:lstStyle/>
          <a:p>
            <a:r>
              <a:rPr lang="en-US" sz="1600" dirty="0">
                <a:solidFill>
                  <a:srgbClr val="003399"/>
                </a:solidFill>
                <a:effectLst/>
                <a:latin typeface="+mj-lt"/>
                <a:ea typeface="Calibri" charset="0"/>
              </a:rPr>
              <a:t>The simulation of various flippers and spin-echo spectrometers with constant and time-dependent magnetic fields has been successfully carried out. </a:t>
            </a:r>
            <a:endParaRPr lang="en-US" sz="1600" dirty="0" smtClean="0">
              <a:solidFill>
                <a:srgbClr val="003399"/>
              </a:solidFill>
              <a:effectLst/>
              <a:latin typeface="+mj-lt"/>
              <a:ea typeface="Calibri" charset="0"/>
            </a:endParaRPr>
          </a:p>
          <a:p>
            <a:endParaRPr lang="en-US" sz="1600" dirty="0" smtClean="0">
              <a:solidFill>
                <a:srgbClr val="003399"/>
              </a:solidFill>
              <a:effectLst/>
              <a:latin typeface="+mj-lt"/>
              <a:ea typeface="Calibri" charset="0"/>
            </a:endParaRPr>
          </a:p>
          <a:p>
            <a:r>
              <a:rPr lang="en-US" sz="1600" dirty="0" smtClean="0">
                <a:solidFill>
                  <a:srgbClr val="003399"/>
                </a:solidFill>
                <a:effectLst/>
                <a:latin typeface="+mj-lt"/>
                <a:ea typeface="Calibri" charset="0"/>
              </a:rPr>
              <a:t>Virtually </a:t>
            </a:r>
            <a:r>
              <a:rPr lang="en-US" sz="1600" dirty="0">
                <a:solidFill>
                  <a:srgbClr val="003399"/>
                </a:solidFill>
                <a:effectLst/>
                <a:latin typeface="+mj-lt"/>
                <a:ea typeface="Calibri" charset="0"/>
              </a:rPr>
              <a:t>all existing neutron-optical </a:t>
            </a:r>
            <a:r>
              <a:rPr lang="en-US" sz="1600" dirty="0" smtClean="0">
                <a:solidFill>
                  <a:srgbClr val="003399"/>
                </a:solidFill>
                <a:effectLst/>
                <a:latin typeface="+mj-lt"/>
                <a:ea typeface="Calibri" charset="0"/>
              </a:rPr>
              <a:t>elements: </a:t>
            </a:r>
          </a:p>
          <a:p>
            <a:r>
              <a:rPr lang="en-US" sz="1600" dirty="0" smtClean="0">
                <a:solidFill>
                  <a:srgbClr val="003399"/>
                </a:solidFill>
                <a:effectLst/>
                <a:latin typeface="+mj-lt"/>
                <a:ea typeface="Calibri" charset="0"/>
              </a:rPr>
              <a:t>neutron </a:t>
            </a:r>
            <a:r>
              <a:rPr lang="en-US" sz="1600" dirty="0">
                <a:solidFill>
                  <a:srgbClr val="003399"/>
                </a:solidFill>
                <a:effectLst/>
                <a:latin typeface="+mj-lt"/>
                <a:ea typeface="Calibri" charset="0"/>
              </a:rPr>
              <a:t>guides, benders, mirrors, lenses, prisms and their </a:t>
            </a:r>
            <a:r>
              <a:rPr lang="en-US" sz="1600" dirty="0" smtClean="0">
                <a:solidFill>
                  <a:srgbClr val="003399"/>
                </a:solidFill>
                <a:effectLst/>
                <a:latin typeface="+mj-lt"/>
                <a:ea typeface="Calibri" charset="0"/>
              </a:rPr>
              <a:t>combinations</a:t>
            </a:r>
          </a:p>
          <a:p>
            <a:pPr algn="just"/>
            <a:r>
              <a:rPr lang="en-US" sz="1600" dirty="0" smtClean="0">
                <a:solidFill>
                  <a:srgbClr val="003399"/>
                </a:solidFill>
                <a:effectLst/>
                <a:latin typeface="+mj-lt"/>
                <a:ea typeface="Calibri" charset="0"/>
              </a:rPr>
              <a:t> </a:t>
            </a:r>
            <a:r>
              <a:rPr lang="en-US" sz="1600" dirty="0">
                <a:solidFill>
                  <a:srgbClr val="003399"/>
                </a:solidFill>
                <a:effectLst/>
                <a:latin typeface="+mj-lt"/>
                <a:ea typeface="Calibri" charset="0"/>
              </a:rPr>
              <a:t>have been built into VITESS (and successfully used) as well as the possibility of simulating neutron detectors (including position sensitive ones) with time focusing has been provided.</a:t>
            </a:r>
            <a:r>
              <a:rPr lang="ru-RU" sz="1600" dirty="0">
                <a:solidFill>
                  <a:srgbClr val="003399"/>
                </a:solidFill>
                <a:effectLst/>
                <a:latin typeface="+mj-lt"/>
              </a:rPr>
              <a:t> </a:t>
            </a:r>
            <a:endParaRPr lang="ru-RU" sz="1600" dirty="0">
              <a:solidFill>
                <a:srgbClr val="003399"/>
              </a:solidFill>
              <a:latin typeface="+mj-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30371"/>
            <a:ext cx="9144000" cy="1039091"/>
          </a:xfrm>
        </p:spPr>
        <p:txBody>
          <a:bodyPr/>
          <a:lstStyle/>
          <a:p>
            <a:r>
              <a:rPr lang="en-US" sz="2400" dirty="0">
                <a:solidFill>
                  <a:srgbClr val="003399"/>
                </a:solidFill>
                <a:effectLst>
                  <a:outerShdw blurRad="38100" dist="38100" dir="2700000" algn="tl">
                    <a:srgbClr val="000000">
                      <a:alpha val="43137"/>
                    </a:srgbClr>
                  </a:outerShdw>
                </a:effectLst>
                <a:latin typeface="Arial" charset="0"/>
                <a:ea typeface="+mn-ea"/>
                <a:cs typeface="+mn-cs"/>
              </a:rPr>
              <a:t>Control systems of actuators, sample environment equipment and spectrometer choppers</a:t>
            </a:r>
            <a:r>
              <a:rPr lang="ru-RU" sz="2400" dirty="0">
                <a:solidFill>
                  <a:srgbClr val="003399"/>
                </a:solidFill>
                <a:effectLst>
                  <a:outerShdw blurRad="38100" dist="38100" dir="2700000" algn="tl">
                    <a:srgbClr val="000000">
                      <a:alpha val="43137"/>
                    </a:srgbClr>
                  </a:outerShdw>
                </a:effectLst>
                <a:latin typeface="Arial" charset="0"/>
                <a:ea typeface="+mn-ea"/>
                <a:cs typeface="+mn-cs"/>
              </a:rPr>
              <a:t> </a:t>
            </a:r>
          </a:p>
        </p:txBody>
      </p:sp>
      <p:sp>
        <p:nvSpPr>
          <p:cNvPr id="4" name="Прямоугольник 3"/>
          <p:cNvSpPr/>
          <p:nvPr/>
        </p:nvSpPr>
        <p:spPr>
          <a:xfrm>
            <a:off x="261665" y="947892"/>
            <a:ext cx="8507288" cy="3046988"/>
          </a:xfrm>
          <a:prstGeom prst="rect">
            <a:avLst/>
          </a:prstGeom>
        </p:spPr>
        <p:txBody>
          <a:bodyPr wrap="square">
            <a:spAutoFit/>
          </a:bodyPr>
          <a:lstStyle/>
          <a:p>
            <a:pPr marL="285750" indent="-285750">
              <a:buFont typeface="Arial" charset="0"/>
              <a:buChar char="•"/>
            </a:pPr>
            <a:r>
              <a:rPr lang="en-US" sz="1600" dirty="0">
                <a:solidFill>
                  <a:srgbClr val="003399"/>
                </a:solidFill>
                <a:effectLst/>
              </a:rPr>
              <a:t>On all spectrometers we have modernized the control systems for the parameters of the experimental setup, as well as communications with the controllers of individual parameters of the spectrometer. </a:t>
            </a:r>
          </a:p>
          <a:p>
            <a:pPr marL="285750" indent="-285750">
              <a:buFont typeface="Arial" charset="0"/>
              <a:buChar char="•"/>
            </a:pPr>
            <a:endParaRPr lang="en-US" sz="1600" dirty="0">
              <a:solidFill>
                <a:srgbClr val="003399"/>
              </a:solidFill>
              <a:effectLst/>
            </a:endParaRPr>
          </a:p>
          <a:p>
            <a:pPr marL="285750" indent="-285750">
              <a:buFont typeface="Arial" charset="0"/>
              <a:buChar char="•"/>
            </a:pPr>
            <a:r>
              <a:rPr lang="en-US" sz="1600" dirty="0">
                <a:solidFill>
                  <a:srgbClr val="003399"/>
                </a:solidFill>
                <a:effectLst/>
              </a:rPr>
              <a:t>Temperature control systems based on "</a:t>
            </a:r>
            <a:r>
              <a:rPr lang="en-US" sz="1600" dirty="0" err="1">
                <a:solidFill>
                  <a:srgbClr val="003399"/>
                </a:solidFill>
                <a:effectLst/>
              </a:rPr>
              <a:t>LakeShore</a:t>
            </a:r>
            <a:r>
              <a:rPr lang="en-US" sz="1600" dirty="0">
                <a:solidFill>
                  <a:srgbClr val="003399"/>
                </a:solidFill>
                <a:effectLst/>
              </a:rPr>
              <a:t>" with modernized interface converters AC4 (USB-RS485) and АС3М (RS485-RS232) have been put into operation </a:t>
            </a:r>
            <a:r>
              <a:rPr lang="en-US" sz="1600" dirty="0" smtClean="0">
                <a:solidFill>
                  <a:srgbClr val="003399"/>
                </a:solidFill>
                <a:effectLst/>
              </a:rPr>
              <a:t>on </a:t>
            </a:r>
            <a:r>
              <a:rPr lang="en-US" sz="1600" dirty="0">
                <a:solidFill>
                  <a:srgbClr val="003399"/>
                </a:solidFill>
                <a:effectLst/>
              </a:rPr>
              <a:t>FSD, HRFD, NERA-PR, RTD and REMUR </a:t>
            </a:r>
            <a:r>
              <a:rPr lang="en-US" sz="1600" dirty="0" smtClean="0">
                <a:solidFill>
                  <a:srgbClr val="003399"/>
                </a:solidFill>
                <a:effectLst/>
              </a:rPr>
              <a:t>spectrometers.</a:t>
            </a:r>
            <a:r>
              <a:rPr lang="ru-RU" sz="1600" dirty="0" smtClean="0">
                <a:solidFill>
                  <a:srgbClr val="003399"/>
                </a:solidFill>
                <a:effectLst/>
              </a:rPr>
              <a:t> </a:t>
            </a:r>
            <a:endParaRPr lang="en-US" sz="1600" dirty="0" smtClean="0">
              <a:solidFill>
                <a:srgbClr val="003399"/>
              </a:solidFill>
              <a:effectLst/>
              <a:latin typeface="Times New Roman" charset="0"/>
              <a:ea typeface="Calibri" charset="0"/>
            </a:endParaRPr>
          </a:p>
          <a:p>
            <a:pPr marL="285750" indent="-285750">
              <a:buFont typeface="Arial" charset="0"/>
              <a:buChar char="•"/>
            </a:pPr>
            <a:endParaRPr lang="ru-RU" sz="1600" dirty="0" smtClean="0">
              <a:solidFill>
                <a:srgbClr val="003399"/>
              </a:solidFill>
              <a:effectLst/>
            </a:endParaRPr>
          </a:p>
          <a:p>
            <a:pPr marL="285750" indent="-285750">
              <a:buFont typeface="Arial" charset="0"/>
              <a:buChar char="•"/>
            </a:pPr>
            <a:r>
              <a:rPr lang="ru-RU" sz="1600" dirty="0" err="1">
                <a:solidFill>
                  <a:srgbClr val="003399"/>
                </a:solidFill>
                <a:effectLst/>
              </a:rPr>
              <a:t>The</a:t>
            </a:r>
            <a:r>
              <a:rPr lang="ru-RU" sz="1600" dirty="0">
                <a:solidFill>
                  <a:srgbClr val="003399"/>
                </a:solidFill>
                <a:effectLst/>
              </a:rPr>
              <a:t> </a:t>
            </a:r>
            <a:r>
              <a:rPr lang="ru-RU" sz="1600" dirty="0" err="1">
                <a:solidFill>
                  <a:srgbClr val="003399"/>
                </a:solidFill>
                <a:effectLst/>
              </a:rPr>
              <a:t>number</a:t>
            </a:r>
            <a:r>
              <a:rPr lang="ru-RU" sz="1600" dirty="0">
                <a:solidFill>
                  <a:srgbClr val="003399"/>
                </a:solidFill>
                <a:effectLst/>
              </a:rPr>
              <a:t> </a:t>
            </a:r>
            <a:r>
              <a:rPr lang="ru-RU" sz="1600" dirty="0" err="1">
                <a:solidFill>
                  <a:srgbClr val="003399"/>
                </a:solidFill>
                <a:effectLst/>
              </a:rPr>
              <a:t>of</a:t>
            </a:r>
            <a:r>
              <a:rPr lang="ru-RU" sz="1600" dirty="0">
                <a:solidFill>
                  <a:srgbClr val="003399"/>
                </a:solidFill>
                <a:effectLst/>
              </a:rPr>
              <a:t> </a:t>
            </a:r>
            <a:r>
              <a:rPr lang="ru-RU" sz="1600" dirty="0" err="1">
                <a:solidFill>
                  <a:srgbClr val="003399"/>
                </a:solidFill>
                <a:effectLst/>
              </a:rPr>
              <a:t>control</a:t>
            </a:r>
            <a:r>
              <a:rPr lang="ru-RU" sz="1600" dirty="0">
                <a:solidFill>
                  <a:srgbClr val="003399"/>
                </a:solidFill>
                <a:effectLst/>
              </a:rPr>
              <a:t> </a:t>
            </a:r>
            <a:r>
              <a:rPr lang="ru-RU" sz="1600" dirty="0" err="1">
                <a:solidFill>
                  <a:srgbClr val="003399"/>
                </a:solidFill>
                <a:effectLst/>
              </a:rPr>
              <a:t>channels</a:t>
            </a:r>
            <a:r>
              <a:rPr lang="ru-RU" sz="1600" dirty="0">
                <a:solidFill>
                  <a:srgbClr val="003399"/>
                </a:solidFill>
                <a:effectLst/>
              </a:rPr>
              <a:t> </a:t>
            </a:r>
            <a:r>
              <a:rPr lang="ru-RU" sz="1600" dirty="0" err="1">
                <a:solidFill>
                  <a:srgbClr val="003399"/>
                </a:solidFill>
                <a:effectLst/>
              </a:rPr>
              <a:t>on</a:t>
            </a:r>
            <a:r>
              <a:rPr lang="ru-RU" sz="1600" dirty="0">
                <a:solidFill>
                  <a:srgbClr val="003399"/>
                </a:solidFill>
                <a:effectLst/>
              </a:rPr>
              <a:t> </a:t>
            </a:r>
            <a:r>
              <a:rPr lang="ru-RU" sz="1600" dirty="0" err="1">
                <a:solidFill>
                  <a:srgbClr val="003399"/>
                </a:solidFill>
                <a:effectLst/>
              </a:rPr>
              <a:t>each</a:t>
            </a:r>
            <a:r>
              <a:rPr lang="ru-RU" sz="1600" dirty="0">
                <a:solidFill>
                  <a:srgbClr val="003399"/>
                </a:solidFill>
                <a:effectLst/>
              </a:rPr>
              <a:t> </a:t>
            </a:r>
            <a:r>
              <a:rPr lang="ru-RU" sz="1600" dirty="0" err="1">
                <a:solidFill>
                  <a:srgbClr val="003399"/>
                </a:solidFill>
                <a:effectLst/>
              </a:rPr>
              <a:t>of</a:t>
            </a:r>
            <a:r>
              <a:rPr lang="ru-RU" sz="1600" dirty="0">
                <a:solidFill>
                  <a:srgbClr val="003399"/>
                </a:solidFill>
                <a:effectLst/>
              </a:rPr>
              <a:t> </a:t>
            </a:r>
            <a:r>
              <a:rPr lang="ru-RU" sz="1600" dirty="0" err="1">
                <a:solidFill>
                  <a:srgbClr val="003399"/>
                </a:solidFill>
                <a:effectLst/>
              </a:rPr>
              <a:t>the</a:t>
            </a:r>
            <a:r>
              <a:rPr lang="ru-RU" sz="1600" dirty="0">
                <a:solidFill>
                  <a:srgbClr val="003399"/>
                </a:solidFill>
                <a:effectLst/>
              </a:rPr>
              <a:t> GRAINS, ESPILON, YUMO </a:t>
            </a:r>
            <a:r>
              <a:rPr lang="ru-RU" sz="1600" dirty="0" err="1">
                <a:solidFill>
                  <a:srgbClr val="003399"/>
                </a:solidFill>
                <a:effectLst/>
              </a:rPr>
              <a:t>and</a:t>
            </a:r>
            <a:r>
              <a:rPr lang="ru-RU" sz="1600" dirty="0">
                <a:solidFill>
                  <a:srgbClr val="003399"/>
                </a:solidFill>
                <a:effectLst/>
              </a:rPr>
              <a:t> REFLEX </a:t>
            </a:r>
            <a:r>
              <a:rPr lang="ru-RU" sz="1600" dirty="0" err="1">
                <a:solidFill>
                  <a:srgbClr val="003399"/>
                </a:solidFill>
                <a:effectLst/>
              </a:rPr>
              <a:t>spectrometers</a:t>
            </a:r>
            <a:r>
              <a:rPr lang="ru-RU" sz="1600" dirty="0">
                <a:solidFill>
                  <a:srgbClr val="003399"/>
                </a:solidFill>
                <a:effectLst/>
              </a:rPr>
              <a:t> </a:t>
            </a:r>
            <a:r>
              <a:rPr lang="ru-RU" sz="1600" dirty="0" err="1">
                <a:solidFill>
                  <a:srgbClr val="003399"/>
                </a:solidFill>
                <a:effectLst/>
              </a:rPr>
              <a:t>has</a:t>
            </a:r>
            <a:r>
              <a:rPr lang="ru-RU" sz="1600" dirty="0">
                <a:solidFill>
                  <a:srgbClr val="003399"/>
                </a:solidFill>
                <a:effectLst/>
              </a:rPr>
              <a:t> </a:t>
            </a:r>
            <a:r>
              <a:rPr lang="ru-RU" sz="1600" dirty="0" err="1">
                <a:solidFill>
                  <a:srgbClr val="003399"/>
                </a:solidFill>
                <a:effectLst/>
              </a:rPr>
              <a:t>exceeded</a:t>
            </a:r>
            <a:r>
              <a:rPr lang="ru-RU" sz="1600" dirty="0">
                <a:solidFill>
                  <a:srgbClr val="003399"/>
                </a:solidFill>
                <a:effectLst/>
              </a:rPr>
              <a:t> 32, </a:t>
            </a:r>
            <a:r>
              <a:rPr lang="ru-RU" sz="1600" dirty="0" err="1">
                <a:solidFill>
                  <a:srgbClr val="003399"/>
                </a:solidFill>
                <a:effectLst/>
              </a:rPr>
              <a:t>and</a:t>
            </a:r>
            <a:r>
              <a:rPr lang="ru-RU" sz="1600" dirty="0">
                <a:solidFill>
                  <a:srgbClr val="003399"/>
                </a:solidFill>
                <a:effectLst/>
              </a:rPr>
              <a:t> </a:t>
            </a:r>
            <a:r>
              <a:rPr lang="ru-RU" sz="1600" dirty="0" err="1">
                <a:solidFill>
                  <a:srgbClr val="003399"/>
                </a:solidFill>
                <a:effectLst/>
              </a:rPr>
              <a:t>their</a:t>
            </a:r>
            <a:r>
              <a:rPr lang="ru-RU" sz="1600" dirty="0">
                <a:solidFill>
                  <a:srgbClr val="003399"/>
                </a:solidFill>
                <a:effectLst/>
              </a:rPr>
              <a:t> </a:t>
            </a:r>
            <a:r>
              <a:rPr lang="ru-RU" sz="1600" dirty="0" err="1">
                <a:solidFill>
                  <a:srgbClr val="003399"/>
                </a:solidFill>
                <a:effectLst/>
              </a:rPr>
              <a:t>total</a:t>
            </a:r>
            <a:r>
              <a:rPr lang="ru-RU" sz="1600" dirty="0">
                <a:solidFill>
                  <a:srgbClr val="003399"/>
                </a:solidFill>
                <a:effectLst/>
              </a:rPr>
              <a:t> </a:t>
            </a:r>
            <a:r>
              <a:rPr lang="ru-RU" sz="1600" dirty="0" err="1">
                <a:solidFill>
                  <a:srgbClr val="003399"/>
                </a:solidFill>
                <a:effectLst/>
              </a:rPr>
              <a:t>number</a:t>
            </a:r>
            <a:r>
              <a:rPr lang="ru-RU" sz="1600" dirty="0">
                <a:solidFill>
                  <a:srgbClr val="003399"/>
                </a:solidFill>
                <a:effectLst/>
              </a:rPr>
              <a:t> </a:t>
            </a:r>
            <a:r>
              <a:rPr lang="ru-RU" sz="1600" dirty="0" err="1">
                <a:solidFill>
                  <a:srgbClr val="003399"/>
                </a:solidFill>
                <a:effectLst/>
              </a:rPr>
              <a:t>on</a:t>
            </a:r>
            <a:r>
              <a:rPr lang="ru-RU" sz="1600" dirty="0">
                <a:solidFill>
                  <a:srgbClr val="003399"/>
                </a:solidFill>
                <a:effectLst/>
              </a:rPr>
              <a:t> </a:t>
            </a:r>
            <a:r>
              <a:rPr lang="ru-RU" sz="1600" dirty="0" err="1">
                <a:solidFill>
                  <a:srgbClr val="003399"/>
                </a:solidFill>
                <a:effectLst/>
              </a:rPr>
              <a:t>the</a:t>
            </a:r>
            <a:r>
              <a:rPr lang="ru-RU" sz="1600" dirty="0">
                <a:solidFill>
                  <a:srgbClr val="003399"/>
                </a:solidFill>
                <a:effectLst/>
              </a:rPr>
              <a:t> IBR-2 </a:t>
            </a:r>
            <a:r>
              <a:rPr lang="ru-RU" sz="1600" dirty="0" err="1">
                <a:solidFill>
                  <a:srgbClr val="003399"/>
                </a:solidFill>
                <a:effectLst/>
              </a:rPr>
              <a:t>spectrometers</a:t>
            </a:r>
            <a:r>
              <a:rPr lang="ru-RU" sz="1600" dirty="0">
                <a:solidFill>
                  <a:srgbClr val="003399"/>
                </a:solidFill>
                <a:effectLst/>
              </a:rPr>
              <a:t> </a:t>
            </a:r>
            <a:r>
              <a:rPr lang="ru-RU" sz="1600" dirty="0" err="1">
                <a:solidFill>
                  <a:srgbClr val="003399"/>
                </a:solidFill>
                <a:effectLst/>
              </a:rPr>
              <a:t>is</a:t>
            </a:r>
            <a:r>
              <a:rPr lang="ru-RU" sz="1600" dirty="0">
                <a:solidFill>
                  <a:srgbClr val="003399"/>
                </a:solidFill>
                <a:effectLst/>
              </a:rPr>
              <a:t> </a:t>
            </a:r>
            <a:r>
              <a:rPr lang="ru-RU" sz="1600" dirty="0" err="1">
                <a:solidFill>
                  <a:srgbClr val="003399"/>
                </a:solidFill>
                <a:effectLst/>
              </a:rPr>
              <a:t>more</a:t>
            </a:r>
            <a:r>
              <a:rPr lang="ru-RU" sz="1600" dirty="0">
                <a:solidFill>
                  <a:srgbClr val="003399"/>
                </a:solidFill>
                <a:effectLst/>
              </a:rPr>
              <a:t> </a:t>
            </a:r>
            <a:r>
              <a:rPr lang="ru-RU" sz="1600" dirty="0" err="1">
                <a:solidFill>
                  <a:srgbClr val="003399"/>
                </a:solidFill>
                <a:effectLst/>
              </a:rPr>
              <a:t>than</a:t>
            </a:r>
            <a:r>
              <a:rPr lang="ru-RU" sz="1600" dirty="0">
                <a:solidFill>
                  <a:srgbClr val="003399"/>
                </a:solidFill>
                <a:effectLst/>
              </a:rPr>
              <a:t> </a:t>
            </a:r>
            <a:r>
              <a:rPr lang="en-US" sz="1600" dirty="0" smtClean="0">
                <a:solidFill>
                  <a:srgbClr val="003399"/>
                </a:solidFill>
                <a:effectLst/>
              </a:rPr>
              <a:t>200.</a:t>
            </a:r>
            <a:endParaRPr lang="ru-RU" sz="1600" dirty="0">
              <a:solidFill>
                <a:srgbClr val="003399"/>
              </a:solidFill>
              <a:effectLst/>
            </a:endParaRPr>
          </a:p>
          <a:p>
            <a:endParaRPr lang="ru-RU" sz="1600" dirty="0">
              <a:solidFill>
                <a:srgbClr val="003399"/>
              </a:solidFill>
              <a:effectLst/>
            </a:endParaRPr>
          </a:p>
        </p:txBody>
      </p:sp>
      <p:pic>
        <p:nvPicPr>
          <p:cNvPr id="6" name="Рисунок 5"/>
          <p:cNvPicPr/>
          <p:nvPr/>
        </p:nvPicPr>
        <p:blipFill>
          <a:blip r:embed="rId2">
            <a:extLst>
              <a:ext uri="{28A0092B-C50C-407E-A947-70E740481C1C}">
                <a14:useLocalDpi xmlns:a14="http://schemas.microsoft.com/office/drawing/2010/main" val="0"/>
              </a:ext>
            </a:extLst>
          </a:blip>
          <a:srcRect/>
          <a:stretch>
            <a:fillRect/>
          </a:stretch>
        </p:blipFill>
        <p:spPr bwMode="auto">
          <a:xfrm>
            <a:off x="981674" y="3789041"/>
            <a:ext cx="3188184" cy="2148216"/>
          </a:xfrm>
          <a:prstGeom prst="rect">
            <a:avLst/>
          </a:prstGeom>
          <a:noFill/>
          <a:ln>
            <a:noFill/>
          </a:ln>
        </p:spPr>
      </p:pic>
      <p:sp>
        <p:nvSpPr>
          <p:cNvPr id="7" name="Прямоугольник 6"/>
          <p:cNvSpPr/>
          <p:nvPr/>
        </p:nvSpPr>
        <p:spPr>
          <a:xfrm>
            <a:off x="463775" y="6027003"/>
            <a:ext cx="4059097" cy="523220"/>
          </a:xfrm>
          <a:prstGeom prst="rect">
            <a:avLst/>
          </a:prstGeom>
          <a:solidFill>
            <a:schemeClr val="bg1"/>
          </a:solidFill>
        </p:spPr>
        <p:txBody>
          <a:bodyPr wrap="square">
            <a:spAutoFit/>
          </a:bodyPr>
          <a:lstStyle/>
          <a:p>
            <a:r>
              <a:rPr lang="en-US" sz="1400" dirty="0">
                <a:solidFill>
                  <a:srgbClr val="003399"/>
                </a:solidFill>
                <a:effectLst/>
              </a:rPr>
              <a:t>Control system of actuators of the REMUR spectrometer for 32 control channels</a:t>
            </a:r>
            <a:r>
              <a:rPr lang="ru-RU" sz="1400" dirty="0">
                <a:solidFill>
                  <a:srgbClr val="003399"/>
                </a:solidFill>
                <a:effectLst/>
              </a:rPr>
              <a:t> </a:t>
            </a:r>
            <a:endParaRPr lang="ru-RU" sz="1400" dirty="0">
              <a:solidFill>
                <a:srgbClr val="003399"/>
              </a:solidFill>
            </a:endParaRPr>
          </a:p>
        </p:txBody>
      </p:sp>
      <p:pic>
        <p:nvPicPr>
          <p:cNvPr id="8" name="Рисунок 7"/>
          <p:cNvPicPr/>
          <p:nvPr/>
        </p:nvPicPr>
        <p:blipFill>
          <a:blip r:embed="rId3">
            <a:extLst>
              <a:ext uri="{28A0092B-C50C-407E-A947-70E740481C1C}">
                <a14:useLocalDpi xmlns:a14="http://schemas.microsoft.com/office/drawing/2010/main" val="0"/>
              </a:ext>
            </a:extLst>
          </a:blip>
          <a:srcRect/>
          <a:stretch>
            <a:fillRect/>
          </a:stretch>
        </p:blipFill>
        <p:spPr bwMode="auto">
          <a:xfrm>
            <a:off x="4642331" y="3686606"/>
            <a:ext cx="3708114" cy="2353086"/>
          </a:xfrm>
          <a:prstGeom prst="rect">
            <a:avLst/>
          </a:prstGeom>
          <a:noFill/>
          <a:ln>
            <a:noFill/>
          </a:ln>
        </p:spPr>
      </p:pic>
      <p:sp>
        <p:nvSpPr>
          <p:cNvPr id="9" name="Прямоугольник 8"/>
          <p:cNvSpPr/>
          <p:nvPr/>
        </p:nvSpPr>
        <p:spPr>
          <a:xfrm>
            <a:off x="4642331" y="6027003"/>
            <a:ext cx="3982117" cy="738664"/>
          </a:xfrm>
          <a:prstGeom prst="rect">
            <a:avLst/>
          </a:prstGeom>
          <a:solidFill>
            <a:schemeClr val="bg1"/>
          </a:solidFill>
        </p:spPr>
        <p:txBody>
          <a:bodyPr wrap="square">
            <a:spAutoFit/>
          </a:bodyPr>
          <a:lstStyle/>
          <a:p>
            <a:r>
              <a:rPr lang="en-US" sz="1400" dirty="0">
                <a:solidFill>
                  <a:srgbClr val="003399"/>
                </a:solidFill>
                <a:effectLst/>
              </a:rPr>
              <a:t>Platform with a detector mounted on the position adjustment mechanism for moving in the horizontal and vertical directions</a:t>
            </a:r>
            <a:r>
              <a:rPr lang="ru-RU" sz="1400" dirty="0">
                <a:solidFill>
                  <a:srgbClr val="003399"/>
                </a:solidFill>
                <a:effectLst/>
              </a:rPr>
              <a:t> </a:t>
            </a:r>
            <a:endParaRPr lang="ru-RU" sz="1400" dirty="0">
              <a:solidFill>
                <a:srgbClr val="003399"/>
              </a:solidFill>
            </a:endParaRPr>
          </a:p>
        </p:txBody>
      </p:sp>
      <p:sp>
        <p:nvSpPr>
          <p:cNvPr id="5" name="Номер слайда 4"/>
          <p:cNvSpPr>
            <a:spLocks noGrp="1"/>
          </p:cNvSpPr>
          <p:nvPr>
            <p:ph type="sldNum" sz="quarter" idx="12"/>
          </p:nvPr>
        </p:nvSpPr>
        <p:spPr>
          <a:xfrm>
            <a:off x="6814583" y="6427282"/>
            <a:ext cx="2133600" cy="476250"/>
          </a:xfrm>
        </p:spPr>
        <p:txBody>
          <a:bodyPr/>
          <a:lstStyle/>
          <a:p>
            <a:fld id="{257240B9-2C58-114C-AC5B-A6931CAB4C52}" type="slidenum">
              <a:rPr lang="ru-RU" altLang="x-none" smtClean="0"/>
              <a:pPr/>
              <a:t>9</a:t>
            </a:fld>
            <a:endParaRPr lang="ru-RU" altLang="x-none" dirty="0"/>
          </a:p>
        </p:txBody>
      </p:sp>
    </p:spTree>
    <p:extLst>
      <p:ext uri="{BB962C8B-B14F-4D97-AF65-F5344CB8AC3E}">
        <p14:creationId xmlns:p14="http://schemas.microsoft.com/office/powerpoint/2010/main" val="548332800"/>
      </p:ext>
    </p:extLst>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x-none" sz="2400" b="1" i="0" u="none" strike="noStrike" cap="none" normalizeH="0" baseline="0">
            <a:ln>
              <a:noFill/>
            </a:ln>
            <a:solidFill>
              <a:srgbClr val="3333CC"/>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x-none" sz="2400" b="1" i="0" u="none" strike="noStrike" cap="none" normalizeH="0" baseline="0">
            <a:ln>
              <a:noFill/>
            </a:ln>
            <a:solidFill>
              <a:srgbClr val="3333CC"/>
            </a:solidFill>
            <a:effectLst>
              <a:outerShdw blurRad="38100" dist="38100" dir="2700000" algn="tl">
                <a:srgbClr val="000000">
                  <a:alpha val="43137"/>
                </a:srgbClr>
              </a:outerShdw>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18237</TotalTime>
  <Words>4024</Words>
  <Application>Microsoft Macintosh PowerPoint</Application>
  <PresentationFormat>Экран (4:3)</PresentationFormat>
  <Paragraphs>675</Paragraphs>
  <Slides>50</Slides>
  <Notes>8</Notes>
  <HiddenSlides>0</HiddenSlides>
  <MMClips>0</MMClips>
  <ScaleCrop>false</ScaleCrop>
  <HeadingPairs>
    <vt:vector size="8" baseType="variant">
      <vt:variant>
        <vt:lpstr>Использованные шрифты</vt:lpstr>
      </vt:variant>
      <vt:variant>
        <vt:i4>11</vt:i4>
      </vt:variant>
      <vt:variant>
        <vt:lpstr>Тема</vt:lpstr>
      </vt:variant>
      <vt:variant>
        <vt:i4>1</vt:i4>
      </vt:variant>
      <vt:variant>
        <vt:lpstr>Внедренные серверы OLE</vt:lpstr>
      </vt:variant>
      <vt:variant>
        <vt:i4>1</vt:i4>
      </vt:variant>
      <vt:variant>
        <vt:lpstr>Заголовки слайдов</vt:lpstr>
      </vt:variant>
      <vt:variant>
        <vt:i4>50</vt:i4>
      </vt:variant>
    </vt:vector>
  </HeadingPairs>
  <TitlesOfParts>
    <vt:vector size="63" baseType="lpstr">
      <vt:lpstr>Arial Unicode MS</vt:lpstr>
      <vt:lpstr>Batang</vt:lpstr>
      <vt:lpstr>Calibri</vt:lpstr>
      <vt:lpstr>Cambria Math</vt:lpstr>
      <vt:lpstr>Courier New</vt:lpstr>
      <vt:lpstr>Gulim</vt:lpstr>
      <vt:lpstr>MS PGothic</vt:lpstr>
      <vt:lpstr>Symbol</vt:lpstr>
      <vt:lpstr>Times New Roman</vt:lpstr>
      <vt:lpstr>맑은 고딕</vt:lpstr>
      <vt:lpstr>Arial</vt:lpstr>
      <vt:lpstr>Оформление по умолчанию</vt:lpstr>
      <vt:lpstr>Visio</vt:lpstr>
      <vt:lpstr>Презентация PowerPoint</vt:lpstr>
      <vt:lpstr>Expected results of the theme </vt:lpstr>
      <vt:lpstr>Expected results upon completion of the theme </vt:lpstr>
      <vt:lpstr>Complex of moderators of the IBR-2 reactor (cold moderators and ambient temperature water moderators)</vt:lpstr>
      <vt:lpstr>Презентация PowerPoint</vt:lpstr>
      <vt:lpstr>3D-model of a test stand of CM-201 cryogenic moderator </vt:lpstr>
      <vt:lpstr>New graphic interface of developed control system (hardware and software) for a new cold moderator</vt:lpstr>
      <vt:lpstr>Development and application of VITESS</vt:lpstr>
      <vt:lpstr>Control systems of actuators, sample environment equipment and spectrometer choppers </vt:lpstr>
      <vt:lpstr>Equipping of the IBR-2 spectrometers with detectors</vt:lpstr>
      <vt:lpstr>Презентация PowerPoint</vt:lpstr>
      <vt:lpstr>Презентация PowerPoint</vt:lpstr>
      <vt:lpstr>Презентация PowerPoint</vt:lpstr>
      <vt:lpstr>Development of two dimension position sensitive detectors</vt:lpstr>
      <vt:lpstr>Презентация PowerPoint</vt:lpstr>
      <vt:lpstr>Презентация PowerPoint</vt:lpstr>
      <vt:lpstr>Scintillation counters of section 4 of the ASTRA detector, which are installed on the FSD diffractometer. </vt:lpstr>
      <vt:lpstr> 10B with MWPC</vt:lpstr>
      <vt:lpstr>Презентация PowerPoint</vt:lpstr>
      <vt:lpstr>Презентация PowerPoint</vt:lpstr>
      <vt:lpstr>Презентация PowerPoint</vt:lpstr>
      <vt:lpstr>DAQ boards (NIM) for detectors</vt:lpstr>
      <vt:lpstr>Developments of instruments software Sonix+</vt:lpstr>
      <vt:lpstr>Computing Infrastructure</vt:lpstr>
      <vt:lpstr>  Leader of the Project : Chernikov A.N.    </vt:lpstr>
      <vt:lpstr>DN-12 (Neutron Diffractometer for Investigations of Micro-Samples at High Pressure)  </vt:lpstr>
      <vt:lpstr>3D model of horizontal dry cryostats with split-coil HTSC magnet and cold anvils-insert at diffractometer DN12</vt:lpstr>
      <vt:lpstr>Презентация PowerPoint</vt:lpstr>
      <vt:lpstr>Презентация PowerPoint</vt:lpstr>
      <vt:lpstr>Презентация PowerPoint</vt:lpstr>
      <vt:lpstr>Презентация PowerPoint</vt:lpstr>
      <vt:lpstr>Презентация PowerPoint</vt:lpstr>
      <vt:lpstr>Schools for student and PhD student from countries members of JINR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Network schedule of the Project  Development of a wide-aperture backscattering detector (BSD) for the HRFD diffractometer</vt:lpstr>
      <vt:lpstr>The main materials and equipment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Водородсодержащие замедлители нейтронов на исследовательском реакторе ИБР-2М </dc:title>
  <dc:creator>я</dc:creator>
  <cp:lastModifiedBy>kulikov@jinr.ru</cp:lastModifiedBy>
  <cp:revision>1099</cp:revision>
  <dcterms:created xsi:type="dcterms:W3CDTF">2005-01-31T13:47:30Z</dcterms:created>
  <dcterms:modified xsi:type="dcterms:W3CDTF">2017-06-19T08:47:40Z</dcterms:modified>
</cp:coreProperties>
</file>