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0.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395" r:id="rId2"/>
    <p:sldId id="283" r:id="rId3"/>
    <p:sldId id="383" r:id="rId4"/>
    <p:sldId id="385" r:id="rId5"/>
    <p:sldId id="396" r:id="rId6"/>
    <p:sldId id="398" r:id="rId7"/>
    <p:sldId id="397" r:id="rId8"/>
    <p:sldId id="379" r:id="rId9"/>
    <p:sldId id="399" r:id="rId10"/>
    <p:sldId id="390" r:id="rId11"/>
    <p:sldId id="401" r:id="rId12"/>
    <p:sldId id="393" r:id="rId13"/>
    <p:sldId id="320" r:id="rId14"/>
  </p:sldIdLst>
  <p:sldSz cx="9144000" cy="6858000" type="screen4x3"/>
  <p:notesSz cx="6858000" cy="9144000"/>
  <p:defaultTextStyle>
    <a:defPPr>
      <a:defRPr lang="en-CA"/>
    </a:defPPr>
    <a:lvl1pPr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FF99"/>
    <a:srgbClr val="FFFFCC"/>
    <a:srgbClr val="C0C0C0"/>
    <a:srgbClr val="87CCF3"/>
    <a:srgbClr val="223E7E"/>
    <a:srgbClr val="8D2E5E"/>
    <a:srgbClr val="ED8D00"/>
    <a:srgbClr val="EDED00"/>
    <a:srgbClr val="2E8D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86" autoAdjust="0"/>
    <p:restoredTop sz="87515" autoAdjust="0"/>
  </p:normalViewPr>
  <p:slideViewPr>
    <p:cSldViewPr>
      <p:cViewPr varScale="1">
        <p:scale>
          <a:sx n="118" d="100"/>
          <a:sy n="118" d="100"/>
        </p:scale>
        <p:origin x="18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6"/>
    </p:cViewPr>
  </p:sorterViewPr>
  <p:notesViewPr>
    <p:cSldViewPr>
      <p:cViewPr varScale="1">
        <p:scale>
          <a:sx n="84" d="100"/>
          <a:sy n="84" d="100"/>
        </p:scale>
        <p:origin x="21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30"/>
      <c:depthPercent val="10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CA" sz="1800" dirty="0">
                <a:latin typeface="+mj-lt"/>
              </a:rPr>
              <a:t>IBR-2 experimental proposals</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9.3550962379702535E-2"/>
          <c:y val="0.10425925925925926"/>
          <c:w val="0.87589348206474194"/>
          <c:h val="0.7453860454943132"/>
        </c:manualLayout>
      </c:layout>
      <c:barChart>
        <c:barDir val="col"/>
        <c:grouping val="stacked"/>
        <c:varyColors val="0"/>
        <c:ser>
          <c:idx val="0"/>
          <c:order val="0"/>
          <c:tx>
            <c:v>accepted</c:v>
          </c:tx>
          <c:spPr>
            <a:solidFill>
              <a:srgbClr val="87CCF3"/>
            </a:solidFill>
            <a:ln>
              <a:noFill/>
            </a:ln>
            <a:effectLst/>
          </c:spPr>
          <c:invertIfNegative val="0"/>
          <c:cat>
            <c:numRef>
              <c:f>Sheet1!$B$16:$B$18</c:f>
              <c:numCache>
                <c:formatCode>General</c:formatCode>
                <c:ptCount val="3"/>
                <c:pt idx="0">
                  <c:v>2014</c:v>
                </c:pt>
                <c:pt idx="1">
                  <c:v>2015</c:v>
                </c:pt>
                <c:pt idx="2">
                  <c:v>2016</c:v>
                </c:pt>
              </c:numCache>
            </c:numRef>
          </c:cat>
          <c:val>
            <c:numRef>
              <c:f>Sheet1!$E$16:$E$18</c:f>
              <c:numCache>
                <c:formatCode>General</c:formatCode>
                <c:ptCount val="3"/>
                <c:pt idx="0">
                  <c:v>150</c:v>
                </c:pt>
                <c:pt idx="1">
                  <c:v>174</c:v>
                </c:pt>
                <c:pt idx="2">
                  <c:v>208</c:v>
                </c:pt>
              </c:numCache>
            </c:numRef>
          </c:val>
          <c:extLst xmlns:c16r2="http://schemas.microsoft.com/office/drawing/2015/06/chart">
            <c:ext xmlns:c16="http://schemas.microsoft.com/office/drawing/2014/chart" uri="{C3380CC4-5D6E-409C-BE32-E72D297353CC}">
              <c16:uniqueId val="{00000000-7CA0-43FF-AAD1-284EB1F82E34}"/>
            </c:ext>
          </c:extLst>
        </c:ser>
        <c:ser>
          <c:idx val="1"/>
          <c:order val="1"/>
          <c:tx>
            <c:v>rejected</c:v>
          </c:tx>
          <c:spPr>
            <a:solidFill>
              <a:schemeClr val="tx2"/>
            </a:solidFill>
            <a:ln>
              <a:noFill/>
            </a:ln>
            <a:effectLst/>
          </c:spPr>
          <c:invertIfNegative val="0"/>
          <c:val>
            <c:numRef>
              <c:f>Sheet1!$F$16:$F$18</c:f>
              <c:numCache>
                <c:formatCode>General</c:formatCode>
                <c:ptCount val="3"/>
                <c:pt idx="0">
                  <c:v>13</c:v>
                </c:pt>
                <c:pt idx="1">
                  <c:v>23</c:v>
                </c:pt>
                <c:pt idx="2">
                  <c:v>30</c:v>
                </c:pt>
              </c:numCache>
            </c:numRef>
          </c:val>
          <c:extLst xmlns:c16r2="http://schemas.microsoft.com/office/drawing/2015/06/chart">
            <c:ext xmlns:c16="http://schemas.microsoft.com/office/drawing/2014/chart" uri="{C3380CC4-5D6E-409C-BE32-E72D297353CC}">
              <c16:uniqueId val="{00000001-7CA0-43FF-AAD1-284EB1F82E34}"/>
            </c:ext>
          </c:extLst>
        </c:ser>
        <c:dLbls>
          <c:showLegendKey val="0"/>
          <c:showVal val="0"/>
          <c:showCatName val="0"/>
          <c:showSerName val="0"/>
          <c:showPercent val="0"/>
          <c:showBubbleSize val="0"/>
        </c:dLbls>
        <c:gapWidth val="219"/>
        <c:overlap val="100"/>
        <c:axId val="341400720"/>
        <c:axId val="341401896"/>
      </c:barChart>
      <c:catAx>
        <c:axId val="3414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ru-RU"/>
          </a:p>
        </c:txPr>
        <c:crossAx val="341401896"/>
        <c:crosses val="autoZero"/>
        <c:auto val="1"/>
        <c:lblAlgn val="ctr"/>
        <c:lblOffset val="100"/>
        <c:noMultiLvlLbl val="0"/>
      </c:catAx>
      <c:valAx>
        <c:axId val="341401896"/>
        <c:scaling>
          <c:orientation val="minMax"/>
          <c:max val="245"/>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ru-RU"/>
          </a:p>
        </c:txPr>
        <c:crossAx val="341400720"/>
        <c:crosses val="autoZero"/>
        <c:crossBetween val="between"/>
        <c:minorUnit val="5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CA" sz="1800" dirty="0">
                <a:latin typeface="+mj-lt"/>
              </a:rPr>
              <a:t>IBR-2 visiting users</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9.3550962379702535E-2"/>
          <c:y val="0.10425925925925926"/>
          <c:w val="0.87589348206474194"/>
          <c:h val="0.7453860454943132"/>
        </c:manualLayout>
      </c:layout>
      <c:barChart>
        <c:barDir val="col"/>
        <c:grouping val="clustered"/>
        <c:varyColors val="0"/>
        <c:ser>
          <c:idx val="0"/>
          <c:order val="0"/>
          <c:spPr>
            <a:solidFill>
              <a:srgbClr val="87CCF3"/>
            </a:solidFill>
            <a:ln>
              <a:noFill/>
            </a:ln>
            <a:effectLst/>
          </c:spPr>
          <c:invertIfNegative val="0"/>
          <c:cat>
            <c:strRef>
              <c:f>Sheet1!$B$2:$B$8</c:f>
              <c:strCache>
                <c:ptCount val="7"/>
                <c:pt idx="0">
                  <c:v>2014-1</c:v>
                </c:pt>
                <c:pt idx="1">
                  <c:v>2014-2</c:v>
                </c:pt>
                <c:pt idx="2">
                  <c:v>2015-1</c:v>
                </c:pt>
                <c:pt idx="3">
                  <c:v>2015-2</c:v>
                </c:pt>
                <c:pt idx="4">
                  <c:v>2016-1</c:v>
                </c:pt>
                <c:pt idx="5">
                  <c:v>2016-2</c:v>
                </c:pt>
                <c:pt idx="6">
                  <c:v>2017-1</c:v>
                </c:pt>
              </c:strCache>
            </c:strRef>
          </c:cat>
          <c:val>
            <c:numRef>
              <c:f>Sheet1!$C$2:$C$8</c:f>
              <c:numCache>
                <c:formatCode>General</c:formatCode>
                <c:ptCount val="7"/>
                <c:pt idx="0">
                  <c:v>28</c:v>
                </c:pt>
                <c:pt idx="1">
                  <c:v>32</c:v>
                </c:pt>
                <c:pt idx="2">
                  <c:v>28</c:v>
                </c:pt>
                <c:pt idx="3">
                  <c:v>38</c:v>
                </c:pt>
                <c:pt idx="4">
                  <c:v>45</c:v>
                </c:pt>
                <c:pt idx="5">
                  <c:v>63</c:v>
                </c:pt>
                <c:pt idx="6">
                  <c:v>57</c:v>
                </c:pt>
              </c:numCache>
            </c:numRef>
          </c:val>
          <c:extLst xmlns:c16r2="http://schemas.microsoft.com/office/drawing/2015/06/chart">
            <c:ext xmlns:c16="http://schemas.microsoft.com/office/drawing/2014/chart" uri="{C3380CC4-5D6E-409C-BE32-E72D297353CC}">
              <c16:uniqueId val="{00000000-D2F8-4C7C-9020-D9EC30DA1ACB}"/>
            </c:ext>
          </c:extLst>
        </c:ser>
        <c:dLbls>
          <c:showLegendKey val="0"/>
          <c:showVal val="0"/>
          <c:showCatName val="0"/>
          <c:showSerName val="0"/>
          <c:showPercent val="0"/>
          <c:showBubbleSize val="0"/>
        </c:dLbls>
        <c:gapWidth val="219"/>
        <c:overlap val="-27"/>
        <c:axId val="341402288"/>
        <c:axId val="341402680"/>
      </c:barChart>
      <c:catAx>
        <c:axId val="3414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ru-RU"/>
          </a:p>
        </c:txPr>
        <c:crossAx val="341402680"/>
        <c:crosses val="autoZero"/>
        <c:auto val="1"/>
        <c:lblAlgn val="ctr"/>
        <c:lblOffset val="100"/>
        <c:tickMarkSkip val="1"/>
        <c:noMultiLvlLbl val="0"/>
      </c:catAx>
      <c:valAx>
        <c:axId val="341402680"/>
        <c:scaling>
          <c:orientation val="minMax"/>
          <c:max val="6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ru-RU"/>
          </a:p>
        </c:txPr>
        <c:crossAx val="34140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CA"/>
          </a:p>
        </p:txBody>
      </p:sp>
      <p:sp>
        <p:nvSpPr>
          <p:cNvPr id="32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CA"/>
          </a:p>
        </p:txBody>
      </p:sp>
      <p:sp>
        <p:nvSpPr>
          <p:cNvPr id="32773" name="Rectangle 5"/>
          <p:cNvSpPr>
            <a:spLocks noGrp="1" noChangeArrowheads="1"/>
          </p:cNvSpPr>
          <p:nvPr>
            <p:ph type="sldNum" sz="quarter" idx="3"/>
          </p:nvPr>
        </p:nvSpPr>
        <p:spPr bwMode="auto">
          <a:xfrm>
            <a:off x="5029200" y="8686800"/>
            <a:ext cx="1828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A702EEE-09D2-4125-9EF9-B486845F9D45}" type="slidenum">
              <a:rPr lang="en-CA"/>
              <a:pPr/>
              <a:t>‹#›</a:t>
            </a:fld>
            <a:endParaRPr lang="en-CA"/>
          </a:p>
        </p:txBody>
      </p:sp>
    </p:spTree>
    <p:extLst>
      <p:ext uri="{BB962C8B-B14F-4D97-AF65-F5344CB8AC3E}">
        <p14:creationId xmlns:p14="http://schemas.microsoft.com/office/powerpoint/2010/main" val="1269900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CA"/>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CA"/>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4404F05-4F59-493F-BDDB-8D8ABAD8E224}" type="slidenum">
              <a:rPr lang="en-CA"/>
              <a:pPr/>
              <a:t>‹#›</a:t>
            </a:fld>
            <a:endParaRPr lang="en-CA"/>
          </a:p>
        </p:txBody>
      </p:sp>
    </p:spTree>
    <p:extLst>
      <p:ext uri="{BB962C8B-B14F-4D97-AF65-F5344CB8AC3E}">
        <p14:creationId xmlns:p14="http://schemas.microsoft.com/office/powerpoint/2010/main" val="3654148398"/>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pitchFamily="34" charset="0"/>
        <a:ea typeface="ヒラギノ角ゴ Pro W3" pitchFamily="84" charset="-128"/>
        <a:cs typeface="+mn-cs"/>
      </a:defRPr>
    </a:lvl1pPr>
    <a:lvl2pPr marL="457200" algn="l" rtl="0" fontAlgn="base">
      <a:spcBef>
        <a:spcPct val="30000"/>
      </a:spcBef>
      <a:spcAft>
        <a:spcPct val="0"/>
      </a:spcAft>
      <a:defRPr sz="1200" kern="1200">
        <a:solidFill>
          <a:schemeClr val="tx1"/>
        </a:solidFill>
        <a:latin typeface="Arial" pitchFamily="34" charset="0"/>
        <a:ea typeface="ヒラギノ角ゴ Pro W3" pitchFamily="84" charset="-128"/>
        <a:cs typeface="+mn-cs"/>
      </a:defRPr>
    </a:lvl2pPr>
    <a:lvl3pPr marL="914400" algn="l" rtl="0" fontAlgn="base">
      <a:spcBef>
        <a:spcPct val="30000"/>
      </a:spcBef>
      <a:spcAft>
        <a:spcPct val="0"/>
      </a:spcAft>
      <a:defRPr sz="1200" kern="1200">
        <a:solidFill>
          <a:schemeClr val="tx1"/>
        </a:solidFill>
        <a:latin typeface="Arial" pitchFamily="34" charset="0"/>
        <a:ea typeface="ヒラギノ角ゴ Pro W3" pitchFamily="84" charset="-128"/>
        <a:cs typeface="+mn-cs"/>
      </a:defRPr>
    </a:lvl3pPr>
    <a:lvl4pPr marL="1371600" algn="l" rtl="0" fontAlgn="base">
      <a:spcBef>
        <a:spcPct val="30000"/>
      </a:spcBef>
      <a:spcAft>
        <a:spcPct val="0"/>
      </a:spcAft>
      <a:defRPr sz="1200" kern="1200">
        <a:solidFill>
          <a:schemeClr val="tx1"/>
        </a:solidFill>
        <a:latin typeface="Arial" pitchFamily="34" charset="0"/>
        <a:ea typeface="ヒラギノ角ゴ Pro W3" pitchFamily="84" charset="-128"/>
        <a:cs typeface="+mn-cs"/>
      </a:defRPr>
    </a:lvl4pPr>
    <a:lvl5pPr marL="1828800" algn="l" rtl="0" fontAlgn="base">
      <a:spcBef>
        <a:spcPct val="30000"/>
      </a:spcBef>
      <a:spcAft>
        <a:spcPct val="0"/>
      </a:spcAft>
      <a:defRPr sz="12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4404F05-4F59-493F-BDDB-8D8ABAD8E224}" type="slidenum">
              <a:rPr lang="en-CA" smtClean="0"/>
              <a:pPr/>
              <a:t>1</a:t>
            </a:fld>
            <a:endParaRPr lang="en-CA"/>
          </a:p>
        </p:txBody>
      </p:sp>
    </p:spTree>
    <p:extLst>
      <p:ext uri="{BB962C8B-B14F-4D97-AF65-F5344CB8AC3E}">
        <p14:creationId xmlns:p14="http://schemas.microsoft.com/office/powerpoint/2010/main" val="396145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4404F05-4F59-493F-BDDB-8D8ABAD8E224}" type="slidenum">
              <a:rPr lang="en-CA" smtClean="0"/>
              <a:pPr/>
              <a:t>4</a:t>
            </a:fld>
            <a:endParaRPr lang="en-CA"/>
          </a:p>
        </p:txBody>
      </p:sp>
    </p:spTree>
    <p:extLst>
      <p:ext uri="{BB962C8B-B14F-4D97-AF65-F5344CB8AC3E}">
        <p14:creationId xmlns:p14="http://schemas.microsoft.com/office/powerpoint/2010/main" val="200603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Times New Roman" pitchFamily="18" charset="0"/>
            </a:endParaRPr>
          </a:p>
        </p:txBody>
      </p:sp>
      <p:sp>
        <p:nvSpPr>
          <p:cNvPr id="4" name="Footer Placeholder 3"/>
          <p:cNvSpPr>
            <a:spLocks noGrp="1"/>
          </p:cNvSpPr>
          <p:nvPr>
            <p:ph type="ftr" sz="quarter" idx="10"/>
          </p:nvPr>
        </p:nvSpPr>
        <p:spPr>
          <a:xfrm>
            <a:off x="0" y="8686800"/>
            <a:ext cx="3657600" cy="457200"/>
          </a:xfrm>
          <a:prstGeom prst="rect">
            <a:avLst/>
          </a:prstGeom>
        </p:spPr>
        <p:txBody>
          <a:bodyPr/>
          <a:lstStyle/>
          <a:p>
            <a:r>
              <a:rPr lang="en-CA"/>
              <a:t>UNRESTRICTED / </a:t>
            </a:r>
            <a:br>
              <a:rPr lang="en-CA"/>
            </a:br>
            <a:r>
              <a:rPr lang="en-CA"/>
              <a:t>ILLIMITÉE</a:t>
            </a:r>
          </a:p>
        </p:txBody>
      </p:sp>
      <p:sp>
        <p:nvSpPr>
          <p:cNvPr id="5" name="Slide Number Placeholder 4"/>
          <p:cNvSpPr>
            <a:spLocks noGrp="1"/>
          </p:cNvSpPr>
          <p:nvPr>
            <p:ph type="sldNum" sz="quarter" idx="11"/>
          </p:nvPr>
        </p:nvSpPr>
        <p:spPr/>
        <p:txBody>
          <a:bodyPr/>
          <a:lstStyle/>
          <a:p>
            <a:fld id="{54404F05-4F59-493F-BDDB-8D8ABAD8E224}" type="slidenum">
              <a:rPr lang="en-CA" smtClean="0"/>
              <a:pPr/>
              <a:t>5</a:t>
            </a:fld>
            <a:endParaRPr lang="en-CA"/>
          </a:p>
        </p:txBody>
      </p:sp>
    </p:spTree>
    <p:extLst>
      <p:ext uri="{BB962C8B-B14F-4D97-AF65-F5344CB8AC3E}">
        <p14:creationId xmlns:p14="http://schemas.microsoft.com/office/powerpoint/2010/main" val="184317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Times New Roman" pitchFamily="18" charset="0"/>
            </a:endParaRPr>
          </a:p>
        </p:txBody>
      </p:sp>
      <p:sp>
        <p:nvSpPr>
          <p:cNvPr id="4" name="Footer Placeholder 3"/>
          <p:cNvSpPr>
            <a:spLocks noGrp="1"/>
          </p:cNvSpPr>
          <p:nvPr>
            <p:ph type="ftr" sz="quarter" idx="10"/>
          </p:nvPr>
        </p:nvSpPr>
        <p:spPr>
          <a:xfrm>
            <a:off x="0" y="8686800"/>
            <a:ext cx="3657600" cy="457200"/>
          </a:xfrm>
          <a:prstGeom prst="rect">
            <a:avLst/>
          </a:prstGeom>
        </p:spPr>
        <p:txBody>
          <a:bodyPr/>
          <a:lstStyle/>
          <a:p>
            <a:r>
              <a:rPr lang="en-CA"/>
              <a:t>UNRESTRICTED / </a:t>
            </a:r>
            <a:br>
              <a:rPr lang="en-CA"/>
            </a:br>
            <a:r>
              <a:rPr lang="en-CA"/>
              <a:t>ILLIMITÉE</a:t>
            </a:r>
          </a:p>
        </p:txBody>
      </p:sp>
      <p:sp>
        <p:nvSpPr>
          <p:cNvPr id="5" name="Slide Number Placeholder 4"/>
          <p:cNvSpPr>
            <a:spLocks noGrp="1"/>
          </p:cNvSpPr>
          <p:nvPr>
            <p:ph type="sldNum" sz="quarter" idx="11"/>
          </p:nvPr>
        </p:nvSpPr>
        <p:spPr/>
        <p:txBody>
          <a:bodyPr/>
          <a:lstStyle/>
          <a:p>
            <a:fld id="{54404F05-4F59-493F-BDDB-8D8ABAD8E224}" type="slidenum">
              <a:rPr lang="en-CA" smtClean="0"/>
              <a:pPr/>
              <a:t>6</a:t>
            </a:fld>
            <a:endParaRPr lang="en-CA"/>
          </a:p>
        </p:txBody>
      </p:sp>
    </p:spTree>
    <p:extLst>
      <p:ext uri="{BB962C8B-B14F-4D97-AF65-F5344CB8AC3E}">
        <p14:creationId xmlns:p14="http://schemas.microsoft.com/office/powerpoint/2010/main" val="285820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Times New Roman" pitchFamily="18" charset="0"/>
            </a:endParaRPr>
          </a:p>
        </p:txBody>
      </p:sp>
      <p:sp>
        <p:nvSpPr>
          <p:cNvPr id="4" name="Footer Placeholder 3"/>
          <p:cNvSpPr>
            <a:spLocks noGrp="1"/>
          </p:cNvSpPr>
          <p:nvPr>
            <p:ph type="ftr" sz="quarter" idx="10"/>
          </p:nvPr>
        </p:nvSpPr>
        <p:spPr>
          <a:xfrm>
            <a:off x="0" y="8686800"/>
            <a:ext cx="3657600" cy="457200"/>
          </a:xfrm>
          <a:prstGeom prst="rect">
            <a:avLst/>
          </a:prstGeom>
        </p:spPr>
        <p:txBody>
          <a:bodyPr/>
          <a:lstStyle/>
          <a:p>
            <a:r>
              <a:rPr lang="en-CA"/>
              <a:t>UNRESTRICTED / </a:t>
            </a:r>
            <a:br>
              <a:rPr lang="en-CA"/>
            </a:br>
            <a:r>
              <a:rPr lang="en-CA"/>
              <a:t>ILLIMITÉE</a:t>
            </a:r>
          </a:p>
        </p:txBody>
      </p:sp>
      <p:sp>
        <p:nvSpPr>
          <p:cNvPr id="5" name="Slide Number Placeholder 4"/>
          <p:cNvSpPr>
            <a:spLocks noGrp="1"/>
          </p:cNvSpPr>
          <p:nvPr>
            <p:ph type="sldNum" sz="quarter" idx="11"/>
          </p:nvPr>
        </p:nvSpPr>
        <p:spPr/>
        <p:txBody>
          <a:bodyPr/>
          <a:lstStyle/>
          <a:p>
            <a:fld id="{54404F05-4F59-493F-BDDB-8D8ABAD8E224}" type="slidenum">
              <a:rPr lang="en-CA" smtClean="0"/>
              <a:pPr/>
              <a:t>7</a:t>
            </a:fld>
            <a:endParaRPr lang="en-CA"/>
          </a:p>
        </p:txBody>
      </p:sp>
    </p:spTree>
    <p:extLst>
      <p:ext uri="{BB962C8B-B14F-4D97-AF65-F5344CB8AC3E}">
        <p14:creationId xmlns:p14="http://schemas.microsoft.com/office/powerpoint/2010/main" val="116896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Times New Roman" pitchFamily="18" charset="0"/>
            </a:endParaRPr>
          </a:p>
        </p:txBody>
      </p:sp>
      <p:sp>
        <p:nvSpPr>
          <p:cNvPr id="4" name="Footer Placeholder 3"/>
          <p:cNvSpPr>
            <a:spLocks noGrp="1"/>
          </p:cNvSpPr>
          <p:nvPr>
            <p:ph type="ftr" sz="quarter" idx="10"/>
          </p:nvPr>
        </p:nvSpPr>
        <p:spPr>
          <a:xfrm>
            <a:off x="0" y="8686800"/>
            <a:ext cx="3657600" cy="457200"/>
          </a:xfrm>
          <a:prstGeom prst="rect">
            <a:avLst/>
          </a:prstGeom>
        </p:spPr>
        <p:txBody>
          <a:bodyPr/>
          <a:lstStyle/>
          <a:p>
            <a:r>
              <a:rPr lang="en-CA"/>
              <a:t>UNRESTRICTED / </a:t>
            </a:r>
            <a:br>
              <a:rPr lang="en-CA"/>
            </a:br>
            <a:r>
              <a:rPr lang="en-CA"/>
              <a:t>ILLIMITÉE</a:t>
            </a:r>
          </a:p>
        </p:txBody>
      </p:sp>
      <p:sp>
        <p:nvSpPr>
          <p:cNvPr id="5" name="Slide Number Placeholder 4"/>
          <p:cNvSpPr>
            <a:spLocks noGrp="1"/>
          </p:cNvSpPr>
          <p:nvPr>
            <p:ph type="sldNum" sz="quarter" idx="11"/>
          </p:nvPr>
        </p:nvSpPr>
        <p:spPr/>
        <p:txBody>
          <a:bodyPr/>
          <a:lstStyle/>
          <a:p>
            <a:fld id="{54404F05-4F59-493F-BDDB-8D8ABAD8E224}" type="slidenum">
              <a:rPr lang="en-CA" smtClean="0"/>
              <a:pPr/>
              <a:t>8</a:t>
            </a:fld>
            <a:endParaRPr lang="en-CA"/>
          </a:p>
        </p:txBody>
      </p:sp>
    </p:spTree>
    <p:extLst>
      <p:ext uri="{BB962C8B-B14F-4D97-AF65-F5344CB8AC3E}">
        <p14:creationId xmlns:p14="http://schemas.microsoft.com/office/powerpoint/2010/main" val="373454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solidFill>
                  <a:srgbClr val="C00000"/>
                </a:solidFill>
                <a:latin typeface="Calibri" panose="020F0502020204030204"/>
              </a:rPr>
              <a:t>Novel type of the charge ordering state in iron oxide Fe</a:t>
            </a:r>
            <a:r>
              <a:rPr lang="en-US" sz="1200" b="1" baseline="-25000" dirty="0">
                <a:solidFill>
                  <a:srgbClr val="C00000"/>
                </a:solidFill>
                <a:latin typeface="Calibri" panose="020F0502020204030204"/>
              </a:rPr>
              <a:t>4</a:t>
            </a:r>
            <a:r>
              <a:rPr lang="en-US" sz="1200" b="1" dirty="0">
                <a:solidFill>
                  <a:srgbClr val="C00000"/>
                </a:solidFill>
                <a:latin typeface="Calibri" panose="020F0502020204030204"/>
              </a:rPr>
              <a:t>O</a:t>
            </a:r>
            <a:r>
              <a:rPr lang="en-US" sz="1200" b="1" baseline="-25000" dirty="0">
                <a:solidFill>
                  <a:srgbClr val="C00000"/>
                </a:solidFill>
                <a:latin typeface="Calibri" panose="020F0502020204030204"/>
              </a:rPr>
              <a:t>5</a:t>
            </a:r>
            <a:r>
              <a:rPr lang="en-US" sz="1200" b="1" dirty="0">
                <a:solidFill>
                  <a:srgbClr val="C00000"/>
                </a:solidFill>
                <a:latin typeface="Calibri" panose="020F0502020204030204"/>
              </a:rPr>
              <a:t> involving competing dimer and trimer formation</a:t>
            </a:r>
            <a:endParaRPr lang="en-US" sz="1200" b="0" dirty="0">
              <a:solidFill>
                <a:schemeClr val="tx1"/>
              </a:solidFill>
              <a:latin typeface="Arial" pitchFamily="34" charset="0"/>
              <a:cs typeface="Times New Roman" pitchFamily="18" charset="0"/>
            </a:endParaRPr>
          </a:p>
          <a:p>
            <a:r>
              <a:rPr lang="en-CA" sz="1200" b="0" i="0" u="none" strike="noStrike" kern="1200" baseline="0" dirty="0">
                <a:solidFill>
                  <a:schemeClr val="tx1"/>
                </a:solidFill>
                <a:latin typeface="Arial" pitchFamily="34" charset="0"/>
                <a:ea typeface="ヒラギノ角ゴ Pro W3" pitchFamily="84" charset="-128"/>
                <a:cs typeface="+mn-cs"/>
              </a:rPr>
              <a:t>Phase transitions that occur in materials, driven, for instance, by changes in temperature or pressure, can dramatically</a:t>
            </a:r>
          </a:p>
          <a:p>
            <a:r>
              <a:rPr lang="en-CA" sz="1200" b="0" i="0" u="none" strike="noStrike" kern="1200" baseline="0" dirty="0">
                <a:solidFill>
                  <a:schemeClr val="tx1"/>
                </a:solidFill>
                <a:latin typeface="Arial" pitchFamily="34" charset="0"/>
                <a:ea typeface="ヒラギノ角ゴ Pro W3" pitchFamily="84" charset="-128"/>
                <a:cs typeface="+mn-cs"/>
              </a:rPr>
              <a:t>change the materials’ properties. Discovering new types of transitions and understanding their mechanisms is important</a:t>
            </a:r>
          </a:p>
          <a:p>
            <a:r>
              <a:rPr lang="en-CA" sz="1200" b="0" i="0" u="none" strike="noStrike" kern="1200" baseline="0" dirty="0">
                <a:solidFill>
                  <a:schemeClr val="tx1"/>
                </a:solidFill>
                <a:latin typeface="Arial" pitchFamily="34" charset="0"/>
                <a:ea typeface="ヒラギノ角ゴ Pro W3" pitchFamily="84" charset="-128"/>
                <a:cs typeface="+mn-cs"/>
              </a:rPr>
              <a:t>not only from a fundamental perspective, but also for practical applications. Here we investigate a recently discovered</a:t>
            </a:r>
          </a:p>
          <a:p>
            <a:r>
              <a:rPr lang="en-CA" sz="1200" b="0" i="0" u="none" strike="noStrike" kern="1200" baseline="0" dirty="0">
                <a:solidFill>
                  <a:schemeClr val="tx1"/>
                </a:solidFill>
                <a:latin typeface="Arial" pitchFamily="34" charset="0"/>
                <a:ea typeface="ヒラギノ角ゴ Pro W3" pitchFamily="84" charset="-128"/>
                <a:cs typeface="+mn-cs"/>
              </a:rPr>
              <a:t>Fe4O5 that adopts an orthorhombic CaFe3O5-type crystal structure that features linear chains of Fe ions. On cooling below</a:t>
            </a:r>
          </a:p>
          <a:p>
            <a:r>
              <a:rPr lang="en-CA" sz="1200" b="0" i="0" u="none" strike="noStrike" kern="1200" baseline="0" dirty="0">
                <a:solidFill>
                  <a:schemeClr val="tx1"/>
                </a:solidFill>
                <a:latin typeface="Arial" pitchFamily="34" charset="0"/>
                <a:ea typeface="ヒラギノ角ゴ Pro W3" pitchFamily="84" charset="-128"/>
                <a:cs typeface="+mn-cs"/>
              </a:rPr>
              <a:t>∼150 K, Fe4O5 undergoes an unusual charge-ordering transition that involves competing dimeric and trimeric ordering</a:t>
            </a:r>
          </a:p>
          <a:p>
            <a:r>
              <a:rPr lang="en-CA" sz="1200" b="0" i="0" u="none" strike="noStrike" kern="1200" baseline="0" dirty="0">
                <a:solidFill>
                  <a:schemeClr val="tx1"/>
                </a:solidFill>
                <a:latin typeface="Arial" pitchFamily="34" charset="0"/>
                <a:ea typeface="ヒラギノ角ゴ Pro W3" pitchFamily="84" charset="-128"/>
                <a:cs typeface="+mn-cs"/>
              </a:rPr>
              <a:t>within the chains of Fe ions. This transition is concurrent with a significant increase in electrical resistivity. </a:t>
            </a:r>
            <a:r>
              <a:rPr lang="en-CA" sz="1200" b="0" i="0" u="none" strike="noStrike" kern="1200" baseline="0" dirty="0" err="1">
                <a:solidFill>
                  <a:schemeClr val="tx1"/>
                </a:solidFill>
                <a:latin typeface="Arial" pitchFamily="34" charset="0"/>
                <a:ea typeface="ヒラギノ角ゴ Pro W3" pitchFamily="84" charset="-128"/>
                <a:cs typeface="+mn-cs"/>
              </a:rPr>
              <a:t>Magneticsusceptibility</a:t>
            </a:r>
            <a:endParaRPr lang="en-CA" sz="1200" b="0" i="0" u="none" strike="noStrike" kern="1200" baseline="0" dirty="0">
              <a:solidFill>
                <a:schemeClr val="tx1"/>
              </a:solidFill>
              <a:latin typeface="Arial" pitchFamily="34" charset="0"/>
              <a:ea typeface="ヒラギノ角ゴ Pro W3" pitchFamily="84" charset="-128"/>
              <a:cs typeface="+mn-cs"/>
            </a:endParaRPr>
          </a:p>
          <a:p>
            <a:r>
              <a:rPr lang="en-CA" sz="1200" b="0" i="0" u="none" strike="noStrike" kern="1200" baseline="0" dirty="0">
                <a:solidFill>
                  <a:schemeClr val="tx1"/>
                </a:solidFill>
                <a:latin typeface="Arial" pitchFamily="34" charset="0"/>
                <a:ea typeface="ヒラギノ角ゴ Pro W3" pitchFamily="84" charset="-128"/>
                <a:cs typeface="+mn-cs"/>
              </a:rPr>
              <a:t>measurements and neutron diffraction establish the formation of a collinear antiferromagnetic order above</a:t>
            </a:r>
          </a:p>
          <a:p>
            <a:r>
              <a:rPr lang="en-CA" sz="1200" b="0" i="0" u="none" strike="noStrike" kern="1200" baseline="0" dirty="0">
                <a:solidFill>
                  <a:schemeClr val="tx1"/>
                </a:solidFill>
                <a:latin typeface="Arial" pitchFamily="34" charset="0"/>
                <a:ea typeface="ヒラギノ角ゴ Pro W3" pitchFamily="84" charset="-128"/>
                <a:cs typeface="+mn-cs"/>
              </a:rPr>
              <a:t>room temperature and a spin canting at 85 K that gives rise to spontaneous magnetization. We discuss possible</a:t>
            </a:r>
          </a:p>
          <a:p>
            <a:r>
              <a:rPr lang="en-CA" sz="1200" b="0" i="0" u="none" strike="noStrike" kern="1200" baseline="0" dirty="0">
                <a:solidFill>
                  <a:schemeClr val="tx1"/>
                </a:solidFill>
                <a:latin typeface="Arial" pitchFamily="34" charset="0"/>
                <a:ea typeface="ヒラギノ角ゴ Pro W3" pitchFamily="84" charset="-128"/>
                <a:cs typeface="+mn-cs"/>
              </a:rPr>
              <a:t>mechanisms of this transition and compare it with the </a:t>
            </a:r>
            <a:r>
              <a:rPr lang="en-CA" sz="1200" b="0" i="0" u="none" strike="noStrike" kern="1200" baseline="0" dirty="0" err="1">
                <a:solidFill>
                  <a:schemeClr val="tx1"/>
                </a:solidFill>
                <a:latin typeface="Arial" pitchFamily="34" charset="0"/>
                <a:ea typeface="ヒラギノ角ゴ Pro W3" pitchFamily="84" charset="-128"/>
                <a:cs typeface="+mn-cs"/>
              </a:rPr>
              <a:t>trimeronic</a:t>
            </a:r>
            <a:r>
              <a:rPr lang="en-CA" sz="1200" b="0" i="0" u="none" strike="noStrike" kern="1200" baseline="0" dirty="0">
                <a:solidFill>
                  <a:schemeClr val="tx1"/>
                </a:solidFill>
                <a:latin typeface="Arial" pitchFamily="34" charset="0"/>
                <a:ea typeface="ヒラギノ角ゴ Pro W3" pitchFamily="84" charset="-128"/>
                <a:cs typeface="+mn-cs"/>
              </a:rPr>
              <a:t> charge ordering observed in magnetite below the Verwey</a:t>
            </a:r>
          </a:p>
          <a:p>
            <a:r>
              <a:rPr lang="en-CA" sz="1200" b="0" i="0" u="none" strike="noStrike" kern="1200" baseline="0" dirty="0">
                <a:solidFill>
                  <a:schemeClr val="tx1"/>
                </a:solidFill>
                <a:latin typeface="Arial" pitchFamily="34" charset="0"/>
                <a:ea typeface="ヒラギノ角ゴ Pro W3" pitchFamily="84" charset="-128"/>
                <a:cs typeface="+mn-cs"/>
              </a:rPr>
              <a:t>transition temperature.</a:t>
            </a:r>
            <a:endParaRPr lang="ru-RU" sz="1200" b="1" dirty="0">
              <a:solidFill>
                <a:srgbClr val="C00000"/>
              </a:solidFill>
              <a:latin typeface="Calibri" panose="020F0502020204030204"/>
            </a:endParaRPr>
          </a:p>
        </p:txBody>
      </p:sp>
      <p:sp>
        <p:nvSpPr>
          <p:cNvPr id="4" name="Footer Placeholder 3"/>
          <p:cNvSpPr>
            <a:spLocks noGrp="1"/>
          </p:cNvSpPr>
          <p:nvPr>
            <p:ph type="ftr" sz="quarter" idx="10"/>
          </p:nvPr>
        </p:nvSpPr>
        <p:spPr>
          <a:xfrm>
            <a:off x="0" y="8686800"/>
            <a:ext cx="3657600" cy="457200"/>
          </a:xfrm>
          <a:prstGeom prst="rect">
            <a:avLst/>
          </a:prstGeom>
        </p:spPr>
        <p:txBody>
          <a:bodyPr/>
          <a:lstStyle/>
          <a:p>
            <a:r>
              <a:rPr lang="en-CA"/>
              <a:t>UNRESTRICTED / </a:t>
            </a:r>
            <a:br>
              <a:rPr lang="en-CA"/>
            </a:br>
            <a:r>
              <a:rPr lang="en-CA"/>
              <a:t>ILLIMITÉE</a:t>
            </a:r>
          </a:p>
        </p:txBody>
      </p:sp>
      <p:sp>
        <p:nvSpPr>
          <p:cNvPr id="5" name="Slide Number Placeholder 4"/>
          <p:cNvSpPr>
            <a:spLocks noGrp="1"/>
          </p:cNvSpPr>
          <p:nvPr>
            <p:ph type="sldNum" sz="quarter" idx="11"/>
          </p:nvPr>
        </p:nvSpPr>
        <p:spPr/>
        <p:txBody>
          <a:bodyPr/>
          <a:lstStyle/>
          <a:p>
            <a:fld id="{54404F05-4F59-493F-BDDB-8D8ABAD8E224}" type="slidenum">
              <a:rPr lang="en-CA" smtClean="0"/>
              <a:pPr/>
              <a:t>9</a:t>
            </a:fld>
            <a:endParaRPr lang="en-CA"/>
          </a:p>
        </p:txBody>
      </p:sp>
    </p:spTree>
    <p:extLst>
      <p:ext uri="{BB962C8B-B14F-4D97-AF65-F5344CB8AC3E}">
        <p14:creationId xmlns:p14="http://schemas.microsoft.com/office/powerpoint/2010/main" val="247130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Times New Roman" pitchFamily="18" charset="0"/>
            </a:endParaRPr>
          </a:p>
        </p:txBody>
      </p:sp>
      <p:sp>
        <p:nvSpPr>
          <p:cNvPr id="4" name="Footer Placeholder 3"/>
          <p:cNvSpPr>
            <a:spLocks noGrp="1"/>
          </p:cNvSpPr>
          <p:nvPr>
            <p:ph type="ftr" sz="quarter" idx="10"/>
          </p:nvPr>
        </p:nvSpPr>
        <p:spPr>
          <a:xfrm>
            <a:off x="0" y="8686800"/>
            <a:ext cx="3657600" cy="457200"/>
          </a:xfrm>
          <a:prstGeom prst="rect">
            <a:avLst/>
          </a:prstGeom>
        </p:spPr>
        <p:txBody>
          <a:bodyPr/>
          <a:lstStyle/>
          <a:p>
            <a:r>
              <a:rPr lang="en-CA"/>
              <a:t>UNRESTRICTED / </a:t>
            </a:r>
            <a:br>
              <a:rPr lang="en-CA"/>
            </a:br>
            <a:r>
              <a:rPr lang="en-CA"/>
              <a:t>ILLIMITÉE</a:t>
            </a:r>
          </a:p>
        </p:txBody>
      </p:sp>
      <p:sp>
        <p:nvSpPr>
          <p:cNvPr id="5" name="Slide Number Placeholder 4"/>
          <p:cNvSpPr>
            <a:spLocks noGrp="1"/>
          </p:cNvSpPr>
          <p:nvPr>
            <p:ph type="sldNum" sz="quarter" idx="11"/>
          </p:nvPr>
        </p:nvSpPr>
        <p:spPr/>
        <p:txBody>
          <a:bodyPr/>
          <a:lstStyle/>
          <a:p>
            <a:fld id="{54404F05-4F59-493F-BDDB-8D8ABAD8E224}" type="slidenum">
              <a:rPr lang="en-CA" smtClean="0"/>
              <a:pPr/>
              <a:t>10</a:t>
            </a:fld>
            <a:endParaRPr lang="en-CA"/>
          </a:p>
        </p:txBody>
      </p:sp>
    </p:spTree>
    <p:extLst>
      <p:ext uri="{BB962C8B-B14F-4D97-AF65-F5344CB8AC3E}">
        <p14:creationId xmlns:p14="http://schemas.microsoft.com/office/powerpoint/2010/main" val="3313676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Times New Roman" pitchFamily="18" charset="0"/>
            </a:endParaRPr>
          </a:p>
        </p:txBody>
      </p:sp>
      <p:sp>
        <p:nvSpPr>
          <p:cNvPr id="4" name="Footer Placeholder 3"/>
          <p:cNvSpPr>
            <a:spLocks noGrp="1"/>
          </p:cNvSpPr>
          <p:nvPr>
            <p:ph type="ftr" sz="quarter" idx="10"/>
          </p:nvPr>
        </p:nvSpPr>
        <p:spPr>
          <a:xfrm>
            <a:off x="0" y="8686800"/>
            <a:ext cx="3657600" cy="457200"/>
          </a:xfrm>
          <a:prstGeom prst="rect">
            <a:avLst/>
          </a:prstGeom>
        </p:spPr>
        <p:txBody>
          <a:bodyPr/>
          <a:lstStyle/>
          <a:p>
            <a:r>
              <a:rPr lang="en-CA"/>
              <a:t>UNRESTRICTED / </a:t>
            </a:r>
            <a:br>
              <a:rPr lang="en-CA"/>
            </a:br>
            <a:r>
              <a:rPr lang="en-CA"/>
              <a:t>ILLIMITÉE</a:t>
            </a:r>
          </a:p>
        </p:txBody>
      </p:sp>
      <p:sp>
        <p:nvSpPr>
          <p:cNvPr id="5" name="Slide Number Placeholder 4"/>
          <p:cNvSpPr>
            <a:spLocks noGrp="1"/>
          </p:cNvSpPr>
          <p:nvPr>
            <p:ph type="sldNum" sz="quarter" idx="11"/>
          </p:nvPr>
        </p:nvSpPr>
        <p:spPr/>
        <p:txBody>
          <a:bodyPr/>
          <a:lstStyle/>
          <a:p>
            <a:fld id="{54404F05-4F59-493F-BDDB-8D8ABAD8E224}" type="slidenum">
              <a:rPr lang="en-CA" smtClean="0"/>
              <a:pPr/>
              <a:t>11</a:t>
            </a:fld>
            <a:endParaRPr lang="en-CA"/>
          </a:p>
        </p:txBody>
      </p:sp>
    </p:spTree>
    <p:extLst>
      <p:ext uri="{BB962C8B-B14F-4D97-AF65-F5344CB8AC3E}">
        <p14:creationId xmlns:p14="http://schemas.microsoft.com/office/powerpoint/2010/main" val="308551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87CCF3"/>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rgbClr val="223E7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Slide Number Placeholder 17"/>
          <p:cNvSpPr>
            <a:spLocks noGrp="1"/>
          </p:cNvSpPr>
          <p:nvPr>
            <p:ph type="sldNum" sz="quarter" idx="4"/>
          </p:nvPr>
        </p:nvSpPr>
        <p:spPr>
          <a:xfrm>
            <a:off x="4464000" y="6309320"/>
            <a:ext cx="216000" cy="216024"/>
          </a:xfrm>
          <a:prstGeom prst="rect">
            <a:avLst/>
          </a:prstGeom>
        </p:spPr>
        <p:txBody>
          <a:bodyPr vert="horz" lIns="0" tIns="0" rIns="0" bIns="0" anchor="b"/>
          <a:lstStyle>
            <a:lvl1pPr algn="r" eaLnBrk="1" latinLnBrk="0" hangingPunct="1">
              <a:defRPr kumimoji="0" sz="1000">
                <a:solidFill>
                  <a:srgbClr val="223E7E"/>
                </a:solidFill>
              </a:defRPr>
            </a:lvl1pPr>
          </a:lstStyle>
          <a:p>
            <a:fld id="{B26D0A97-99EA-4F59-82E1-B6372FA01846}"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3E7E"/>
                </a:solidFill>
              </a:defRPr>
            </a:lvl1p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1pPr>
              <a:buClr>
                <a:srgbClr val="87CCF3"/>
              </a:buClr>
              <a:defRPr/>
            </a:lvl1pPr>
            <a:lvl2pPr>
              <a:buClr>
                <a:srgbClr val="87CCF3"/>
              </a:buClr>
              <a:defRPr/>
            </a:lvl2pPr>
            <a:lvl3pPr>
              <a:buClr>
                <a:srgbClr val="87CCF3"/>
              </a:buClr>
              <a:defRPr/>
            </a:lvl3pPr>
            <a:lvl4pPr>
              <a:buClr>
                <a:srgbClr val="87CCF3"/>
              </a:buClr>
              <a:defRPr/>
            </a:lvl4pPr>
            <a:lvl5pPr>
              <a:buClr>
                <a:srgbClr val="87CCF3"/>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Slide Number Placeholder 17"/>
          <p:cNvSpPr>
            <a:spLocks noGrp="1"/>
          </p:cNvSpPr>
          <p:nvPr>
            <p:ph type="sldNum" sz="quarter" idx="4"/>
          </p:nvPr>
        </p:nvSpPr>
        <p:spPr>
          <a:xfrm>
            <a:off x="4464000" y="6309320"/>
            <a:ext cx="216000" cy="216024"/>
          </a:xfrm>
          <a:prstGeom prst="rect">
            <a:avLst/>
          </a:prstGeom>
        </p:spPr>
        <p:txBody>
          <a:bodyPr vert="horz" lIns="0" tIns="0" rIns="0" bIns="0" anchor="b"/>
          <a:lstStyle>
            <a:lvl1pPr algn="r" eaLnBrk="1" latinLnBrk="0" hangingPunct="1">
              <a:defRPr kumimoji="0" sz="1000">
                <a:solidFill>
                  <a:srgbClr val="223E7E"/>
                </a:solidFill>
              </a:defRPr>
            </a:lvl1pPr>
          </a:lstStyle>
          <a:p>
            <a:fld id="{B26D0A97-99EA-4F59-82E1-B6372FA01846}"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1" name="Slide Number Placeholder 17"/>
          <p:cNvSpPr>
            <a:spLocks noGrp="1"/>
          </p:cNvSpPr>
          <p:nvPr>
            <p:ph type="sldNum" sz="quarter" idx="4"/>
          </p:nvPr>
        </p:nvSpPr>
        <p:spPr>
          <a:xfrm>
            <a:off x="4464000" y="6309320"/>
            <a:ext cx="216000" cy="216024"/>
          </a:xfrm>
          <a:prstGeom prst="rect">
            <a:avLst/>
          </a:prstGeom>
        </p:spPr>
        <p:txBody>
          <a:bodyPr vert="horz" lIns="0" tIns="0" rIns="0" bIns="0" anchor="b"/>
          <a:lstStyle>
            <a:lvl1pPr algn="r" eaLnBrk="1" latinLnBrk="0" hangingPunct="1">
              <a:defRPr kumimoji="0" sz="1000">
                <a:solidFill>
                  <a:srgbClr val="223E7E"/>
                </a:solidFill>
                <a:latin typeface="+mn-lt"/>
              </a:defRPr>
            </a:lvl1pPr>
          </a:lstStyle>
          <a:p>
            <a:fld id="{B26D0A97-99EA-4F59-82E1-B6372FA01846}" type="slidenum">
              <a:rPr lang="en-CA" smtClean="0"/>
              <a:pPr/>
              <a:t>‹#›</a:t>
            </a:fld>
            <a:endParaRPr lang="en-CA" dirty="0"/>
          </a:p>
        </p:txBody>
      </p:sp>
      <p:pic>
        <p:nvPicPr>
          <p:cNvPr id="12" name="Picture 5" descr="C:\Users\NORBbI\Desktop\banner_JINR+FLNP copy.jpg"/>
          <p:cNvPicPr>
            <a:picLocks noChangeAspect="1" noChangeArrowheads="1"/>
          </p:cNvPicPr>
          <p:nvPr userDrawn="1"/>
        </p:nvPicPr>
        <p:blipFill>
          <a:blip r:embed="rId5" cstate="print"/>
          <a:srcRect/>
          <a:stretch>
            <a:fillRect/>
          </a:stretch>
        </p:blipFill>
        <p:spPr bwMode="auto">
          <a:xfrm>
            <a:off x="0" y="0"/>
            <a:ext cx="9144000" cy="958850"/>
          </a:xfrm>
          <a:prstGeom prst="rect">
            <a:avLst/>
          </a:prstGeom>
          <a:noFill/>
        </p:spPr>
      </p:pic>
      <p:pic>
        <p:nvPicPr>
          <p:cNvPr id="6" name="Picture 3" descr="C:\Users\NORBbI\Dropbox\workPC\Uradne dokumenty\Dubna\7 year plan\banner_FLNP.jpg"/>
          <p:cNvPicPr>
            <a:picLocks noChangeAspect="1" noChangeArrowheads="1"/>
          </p:cNvPicPr>
          <p:nvPr userDrawn="1"/>
        </p:nvPicPr>
        <p:blipFill>
          <a:blip r:embed="rId6" cstate="print"/>
          <a:srcRect/>
          <a:stretch>
            <a:fillRect/>
          </a:stretch>
        </p:blipFill>
        <p:spPr bwMode="auto">
          <a:xfrm>
            <a:off x="0" y="0"/>
            <a:ext cx="9144000" cy="958850"/>
          </a:xfrm>
          <a:prstGeom prst="rect">
            <a:avLst/>
          </a:prstGeom>
          <a:noFill/>
        </p:spPr>
      </p:pic>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958596"/>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rtl="0" eaLnBrk="1" latinLnBrk="0" hangingPunct="1">
        <a:spcBef>
          <a:spcPct val="0"/>
        </a:spcBef>
        <a:buNone/>
        <a:defRPr kumimoji="0" sz="5000" b="0" kern="1200">
          <a:ln>
            <a:noFill/>
          </a:ln>
          <a:solidFill>
            <a:srgbClr val="223E7E"/>
          </a:solidFill>
          <a:effectLst/>
          <a:latin typeface="+mj-lt"/>
          <a:ea typeface="+mj-ea"/>
          <a:cs typeface="+mj-cs"/>
        </a:defRPr>
      </a:lvl1pPr>
    </p:titleStyle>
    <p:bodyStyle>
      <a:lvl1pPr marL="274320" indent="-274320" algn="l" rtl="0" eaLnBrk="1" latinLnBrk="0" hangingPunct="1">
        <a:spcBef>
          <a:spcPct val="20000"/>
        </a:spcBef>
        <a:buClr>
          <a:srgbClr val="87CCF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rgbClr val="87CCF3"/>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rgbClr val="87CCF3"/>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rgbClr val="87CCF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rgbClr val="87CCF3"/>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png"/><Relationship Id="rId7"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emf"/><Relationship Id="rId5" Type="http://schemas.microsoft.com/office/2007/relationships/hdphoto" Target="../media/hdphoto2.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066800"/>
            <a:ext cx="7851648" cy="2489448"/>
          </a:xfrm>
        </p:spPr>
        <p:txBody>
          <a:bodyPr>
            <a:noAutofit/>
          </a:bodyPr>
          <a:lstStyle/>
          <a:p>
            <a:pPr algn="ctr"/>
            <a:r>
              <a:rPr lang="en-CA" sz="5200" dirty="0">
                <a:solidFill>
                  <a:schemeClr val="tx2"/>
                </a:solidFill>
                <a:effectLst>
                  <a:outerShdw blurRad="38100" dist="25400" dir="5400000" algn="tl" rotWithShape="0">
                    <a:srgbClr val="AA6C5F"/>
                  </a:outerShdw>
                </a:effectLst>
              </a:rPr>
              <a:t>User Demands on the </a:t>
            </a:r>
            <a:r>
              <a:rPr lang="en-US" sz="5200" dirty="0">
                <a:solidFill>
                  <a:schemeClr val="tx2"/>
                </a:solidFill>
                <a:effectLst>
                  <a:outerShdw blurRad="38100" dist="25400" dir="5400000" algn="tl" rotWithShape="0">
                    <a:srgbClr val="AA6C5F"/>
                  </a:outerShdw>
                </a:effectLst>
              </a:rPr>
              <a:t>Parameters of Future Neutron Source at JINR</a:t>
            </a:r>
            <a:endParaRPr lang="en-CA" sz="5200" dirty="0">
              <a:solidFill>
                <a:schemeClr val="tx2"/>
              </a:solidFill>
              <a:effectLst>
                <a:outerShdw blurRad="38100" dist="25400" dir="5400000" algn="tl" rotWithShape="0">
                  <a:srgbClr val="AA6C5F"/>
                </a:outerShdw>
              </a:effectLst>
            </a:endParaRPr>
          </a:p>
        </p:txBody>
      </p:sp>
      <p:sp>
        <p:nvSpPr>
          <p:cNvPr id="5" name="Subtitle 4"/>
          <p:cNvSpPr>
            <a:spLocks noGrp="1"/>
          </p:cNvSpPr>
          <p:nvPr>
            <p:ph type="subTitle" idx="1"/>
          </p:nvPr>
        </p:nvSpPr>
        <p:spPr>
          <a:xfrm>
            <a:off x="533400" y="3962400"/>
            <a:ext cx="7854696" cy="2706960"/>
          </a:xfrm>
        </p:spPr>
        <p:txBody>
          <a:bodyPr>
            <a:normAutofit lnSpcReduction="10000"/>
          </a:bodyPr>
          <a:lstStyle/>
          <a:p>
            <a:pPr algn="ctr"/>
            <a:r>
              <a:rPr lang="en-US" sz="3600" b="1" dirty="0">
                <a:solidFill>
                  <a:schemeClr val="tx2"/>
                </a:solidFill>
              </a:rPr>
              <a:t>Norbert Ku</a:t>
            </a:r>
            <a:r>
              <a:rPr lang="sk-SK" sz="3600" b="1" dirty="0">
                <a:solidFill>
                  <a:schemeClr val="tx2"/>
                </a:solidFill>
              </a:rPr>
              <a:t>č</a:t>
            </a:r>
            <a:r>
              <a:rPr lang="en-US" sz="3600" b="1" dirty="0" err="1">
                <a:solidFill>
                  <a:schemeClr val="tx2"/>
                </a:solidFill>
              </a:rPr>
              <a:t>erka</a:t>
            </a:r>
            <a:endParaRPr lang="en-US" sz="3600" b="1" dirty="0">
              <a:solidFill>
                <a:schemeClr val="tx2"/>
              </a:solidFill>
            </a:endParaRPr>
          </a:p>
          <a:p>
            <a:pPr algn="ctr"/>
            <a:r>
              <a:rPr lang="en-US" sz="2500" dirty="0">
                <a:solidFill>
                  <a:schemeClr val="tx2"/>
                </a:solidFill>
              </a:rPr>
              <a:t/>
            </a:r>
            <a:br>
              <a:rPr lang="en-US" sz="2500" dirty="0">
                <a:solidFill>
                  <a:schemeClr val="tx2"/>
                </a:solidFill>
              </a:rPr>
            </a:br>
            <a:r>
              <a:rPr lang="en-US" sz="2500" b="1" dirty="0">
                <a:solidFill>
                  <a:schemeClr val="tx2"/>
                </a:solidFill>
              </a:rPr>
              <a:t>Frank Laboratory of Neutron Physics</a:t>
            </a:r>
          </a:p>
          <a:p>
            <a:pPr algn="ctr"/>
            <a:r>
              <a:rPr lang="en-US" sz="2500" b="1" dirty="0">
                <a:solidFill>
                  <a:schemeClr val="tx2"/>
                </a:solidFill>
              </a:rPr>
              <a:t>at Joint Institute for Nuclear Research in </a:t>
            </a:r>
            <a:r>
              <a:rPr lang="en-US" sz="2500" b="1" dirty="0" err="1">
                <a:solidFill>
                  <a:schemeClr val="tx2"/>
                </a:solidFill>
              </a:rPr>
              <a:t>Dubna</a:t>
            </a:r>
            <a:endParaRPr lang="en-US" sz="2471" b="1" dirty="0">
              <a:solidFill>
                <a:schemeClr val="tx2"/>
              </a:solidFill>
            </a:endParaRPr>
          </a:p>
          <a:p>
            <a:pPr algn="l"/>
            <a:r>
              <a:rPr lang="en-US" sz="2500" dirty="0">
                <a:solidFill>
                  <a:schemeClr val="tx2"/>
                </a:solidFill>
              </a:rPr>
              <a:t/>
            </a:r>
            <a:br>
              <a:rPr lang="en-US" sz="2500" dirty="0">
                <a:solidFill>
                  <a:schemeClr val="tx2"/>
                </a:solidFill>
              </a:rPr>
            </a:br>
            <a:r>
              <a:rPr lang="en-US" sz="1500" dirty="0">
                <a:solidFill>
                  <a:schemeClr val="tx2"/>
                </a:solidFill>
              </a:rPr>
              <a:t>46</a:t>
            </a:r>
            <a:r>
              <a:rPr lang="en-US" sz="1500" baseline="30000" dirty="0">
                <a:solidFill>
                  <a:schemeClr val="tx2"/>
                </a:solidFill>
              </a:rPr>
              <a:t>th</a:t>
            </a:r>
            <a:r>
              <a:rPr lang="en-US" sz="1500" dirty="0">
                <a:solidFill>
                  <a:schemeClr val="tx2"/>
                </a:solidFill>
              </a:rPr>
              <a:t> meeting of the PAC for CMP at JINR</a:t>
            </a:r>
          </a:p>
          <a:p>
            <a:pPr algn="l"/>
            <a:r>
              <a:rPr lang="en-US" sz="1500" dirty="0">
                <a:solidFill>
                  <a:schemeClr val="tx2"/>
                </a:solidFill>
              </a:rPr>
              <a:t>Dubna: June 19, 2017</a:t>
            </a:r>
          </a:p>
        </p:txBody>
      </p:sp>
    </p:spTree>
    <p:extLst>
      <p:ext uri="{BB962C8B-B14F-4D97-AF65-F5344CB8AC3E}">
        <p14:creationId xmlns:p14="http://schemas.microsoft.com/office/powerpoint/2010/main" val="125903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2"/>
          <p:cNvSpPr>
            <a:spLocks noChangeArrowheads="1"/>
          </p:cNvSpPr>
          <p:nvPr/>
        </p:nvSpPr>
        <p:spPr bwMode="auto">
          <a:xfrm>
            <a:off x="0" y="1656000"/>
            <a:ext cx="9144000" cy="4385816"/>
          </a:xfrm>
          <a:prstGeom prst="rect">
            <a:avLst/>
          </a:prstGeom>
          <a:noFill/>
          <a:ln w="9525">
            <a:noFill/>
            <a:miter lim="800000"/>
            <a:headEnd/>
            <a:tailEnd/>
          </a:ln>
        </p:spPr>
        <p:txBody>
          <a:bodyPr wrap="square">
            <a:spAutoFit/>
          </a:bodyPr>
          <a:lstStyle/>
          <a:p>
            <a:pPr eaLnBrk="1" hangingPunct="1">
              <a:lnSpc>
                <a:spcPct val="150000"/>
              </a:lnSpc>
              <a:spcBef>
                <a:spcPts val="0"/>
              </a:spcBef>
              <a:spcAft>
                <a:spcPts val="0"/>
              </a:spcAft>
              <a:buClr>
                <a:srgbClr val="87CCF3"/>
              </a:buClr>
              <a:tabLst>
                <a:tab pos="2955925" algn="l"/>
              </a:tabLst>
            </a:pPr>
            <a:r>
              <a:rPr lang="en-US" sz="1800" dirty="0">
                <a:solidFill>
                  <a:schemeClr val="tx2"/>
                </a:solidFill>
                <a:effectLst>
                  <a:outerShdw blurRad="38100" dist="38100" dir="2700000" algn="tl">
                    <a:srgbClr val="000000">
                      <a:alpha val="43137"/>
                    </a:srgbClr>
                  </a:outerShdw>
                </a:effectLst>
                <a:latin typeface="+mj-lt"/>
              </a:rPr>
              <a:t>	</a:t>
            </a:r>
            <a:endParaRPr lang="en-US" sz="1800" dirty="0">
              <a:latin typeface="+mj-lt"/>
            </a:endParaRPr>
          </a:p>
          <a:p>
            <a:pPr eaLnBrk="1" hangingPunct="1">
              <a:lnSpc>
                <a:spcPct val="150000"/>
              </a:lnSpc>
              <a:spcBef>
                <a:spcPts val="0"/>
              </a:spcBef>
              <a:spcAft>
                <a:spcPts val="0"/>
              </a:spcAft>
              <a:buClr>
                <a:srgbClr val="87CCF3"/>
              </a:buClr>
              <a:tabLst>
                <a:tab pos="2955925" algn="l"/>
              </a:tabLst>
            </a:pPr>
            <a:endParaRPr lang="en-US" dirty="0">
              <a:latin typeface="+mj-lt"/>
            </a:endParaRPr>
          </a:p>
          <a:p>
            <a:pPr eaLnBrk="1" hangingPunct="1">
              <a:lnSpc>
                <a:spcPct val="150000"/>
              </a:lnSpc>
              <a:spcBef>
                <a:spcPts val="0"/>
              </a:spcBef>
              <a:spcAft>
                <a:spcPts val="0"/>
              </a:spcAft>
              <a:buClr>
                <a:srgbClr val="87CCF3"/>
              </a:buClr>
              <a:tabLst>
                <a:tab pos="2955925" algn="l"/>
              </a:tabLst>
            </a:pPr>
            <a:endParaRPr lang="en-US" b="1" dirty="0">
              <a:effectLst>
                <a:outerShdw blurRad="38100" dist="38100" dir="2700000" algn="tl">
                  <a:srgbClr val="000000">
                    <a:alpha val="43137"/>
                  </a:srgbClr>
                </a:outerShdw>
              </a:effectLst>
              <a:latin typeface="+mj-lt"/>
              <a:cs typeface="Arial" panose="020B0604020202020204" pitchFamily="34" charset="0"/>
            </a:endParaRPr>
          </a:p>
          <a:p>
            <a:pPr eaLnBrk="1" hangingPunct="1">
              <a:lnSpc>
                <a:spcPct val="150000"/>
              </a:lnSpc>
              <a:spcBef>
                <a:spcPts val="0"/>
              </a:spcBef>
              <a:spcAft>
                <a:spcPts val="0"/>
              </a:spcAft>
              <a:buClr>
                <a:srgbClr val="87CCF3"/>
              </a:buClr>
              <a:tabLst>
                <a:tab pos="2955925" algn="l"/>
              </a:tabLst>
            </a:pPr>
            <a:endParaRPr lang="en-US" b="1" dirty="0">
              <a:effectLst>
                <a:outerShdw blurRad="38100" dist="38100" dir="2700000" algn="tl">
                  <a:srgbClr val="000000">
                    <a:alpha val="43137"/>
                  </a:srgbClr>
                </a:outerShdw>
              </a:effectLst>
              <a:latin typeface="+mj-lt"/>
              <a:cs typeface="Arial" panose="020B0604020202020204" pitchFamily="34" charset="0"/>
            </a:endParaRPr>
          </a:p>
          <a:p>
            <a:pPr eaLnBrk="1" hangingPunct="1">
              <a:lnSpc>
                <a:spcPct val="150000"/>
              </a:lnSpc>
              <a:spcBef>
                <a:spcPts val="0"/>
              </a:spcBef>
              <a:spcAft>
                <a:spcPts val="0"/>
              </a:spcAft>
              <a:buClr>
                <a:srgbClr val="87CCF3"/>
              </a:buClr>
              <a:tabLst>
                <a:tab pos="2955925" algn="l"/>
              </a:tabLst>
            </a:pPr>
            <a:endParaRPr lang="en-US" b="1" dirty="0">
              <a:effectLst>
                <a:outerShdw blurRad="38100" dist="38100" dir="2700000" algn="tl">
                  <a:srgbClr val="000000">
                    <a:alpha val="43137"/>
                  </a:srgbClr>
                </a:outerShdw>
              </a:effectLst>
              <a:latin typeface="+mj-lt"/>
              <a:cs typeface="Arial" panose="020B0604020202020204" pitchFamily="34" charset="0"/>
            </a:endParaRPr>
          </a:p>
          <a:p>
            <a:pPr eaLnBrk="1" hangingPunct="1">
              <a:lnSpc>
                <a:spcPct val="150000"/>
              </a:lnSpc>
              <a:spcBef>
                <a:spcPts val="0"/>
              </a:spcBef>
              <a:spcAft>
                <a:spcPts val="0"/>
              </a:spcAft>
              <a:buClr>
                <a:srgbClr val="87CCF3"/>
              </a:buClr>
              <a:tabLst>
                <a:tab pos="2955925" algn="l"/>
              </a:tabLst>
            </a:pPr>
            <a:endParaRPr lang="en-US" b="1" dirty="0">
              <a:effectLst>
                <a:outerShdw blurRad="38100" dist="38100" dir="2700000" algn="tl">
                  <a:srgbClr val="000000">
                    <a:alpha val="43137"/>
                  </a:srgbClr>
                </a:outerShdw>
              </a:effectLst>
              <a:latin typeface="+mj-lt"/>
              <a:cs typeface="Arial" panose="020B0604020202020204" pitchFamily="34" charset="0"/>
            </a:endParaRPr>
          </a:p>
          <a:p>
            <a:pPr eaLnBrk="1" hangingPunct="1">
              <a:lnSpc>
                <a:spcPct val="150000"/>
              </a:lnSpc>
              <a:spcBef>
                <a:spcPts val="0"/>
              </a:spcBef>
              <a:spcAft>
                <a:spcPts val="0"/>
              </a:spcAft>
              <a:buClr>
                <a:srgbClr val="87CCF3"/>
              </a:buClr>
              <a:tabLst>
                <a:tab pos="2955925" algn="l"/>
              </a:tabLst>
            </a:pPr>
            <a:r>
              <a:rPr lang="en-US" dirty="0">
                <a:latin typeface="+mj-lt"/>
                <a:cs typeface="Arial" panose="020B0604020202020204" pitchFamily="34" charset="0"/>
              </a:rPr>
              <a:t>				vs.	~10 </a:t>
            </a:r>
            <a:r>
              <a:rPr lang="el-GR" dirty="0">
                <a:latin typeface="+mj-lt"/>
                <a:cs typeface="Arial" panose="020B0604020202020204" pitchFamily="34" charset="0"/>
              </a:rPr>
              <a:t>μ</a:t>
            </a:r>
            <a:r>
              <a:rPr lang="en-US" dirty="0">
                <a:latin typeface="+mj-lt"/>
                <a:cs typeface="Arial" panose="020B0604020202020204" pitchFamily="34" charset="0"/>
              </a:rPr>
              <a:t>s</a:t>
            </a:r>
          </a:p>
          <a:p>
            <a:pPr eaLnBrk="1" hangingPunct="1">
              <a:lnSpc>
                <a:spcPct val="150000"/>
              </a:lnSpc>
              <a:spcBef>
                <a:spcPts val="0"/>
              </a:spcBef>
              <a:spcAft>
                <a:spcPts val="0"/>
              </a:spcAft>
              <a:buClr>
                <a:srgbClr val="87CCF3"/>
              </a:buClr>
              <a:tabLst>
                <a:tab pos="2955925" algn="l"/>
              </a:tabLst>
            </a:pPr>
            <a:r>
              <a:rPr lang="en-US" sz="1800" dirty="0">
                <a:solidFill>
                  <a:schemeClr val="tx2"/>
                </a:solidFill>
                <a:effectLst>
                  <a:outerShdw blurRad="38100" dist="38100" dir="2700000" algn="tl">
                    <a:srgbClr val="000000">
                      <a:alpha val="43137"/>
                    </a:srgbClr>
                  </a:outerShdw>
                </a:effectLst>
                <a:latin typeface="+mj-lt"/>
              </a:rPr>
              <a:t>	</a:t>
            </a:r>
            <a:r>
              <a:rPr lang="en-US" sz="1800" b="1" dirty="0">
                <a:solidFill>
                  <a:schemeClr val="tx2"/>
                </a:solidFill>
                <a:effectLst>
                  <a:outerShdw blurRad="38100" dist="38100" dir="2700000" algn="tl">
                    <a:srgbClr val="000000">
                      <a:alpha val="43137"/>
                    </a:srgbClr>
                  </a:outerShdw>
                </a:effectLst>
                <a:latin typeface="+mj-lt"/>
              </a:rPr>
              <a:t>Diff.+</a:t>
            </a:r>
            <a:r>
              <a:rPr lang="en-US" sz="1800" b="1" dirty="0" err="1">
                <a:solidFill>
                  <a:schemeClr val="tx2"/>
                </a:solidFill>
                <a:effectLst>
                  <a:outerShdw blurRad="38100" dist="38100" dir="2700000" algn="tl">
                    <a:srgbClr val="000000">
                      <a:alpha val="43137"/>
                    </a:srgbClr>
                  </a:outerShdw>
                </a:effectLst>
                <a:latin typeface="+mj-lt"/>
              </a:rPr>
              <a:t>SANS+Refl</a:t>
            </a:r>
            <a:r>
              <a:rPr lang="en-US" sz="1800" b="1" dirty="0">
                <a:solidFill>
                  <a:schemeClr val="tx2"/>
                </a:solidFill>
                <a:effectLst>
                  <a:outerShdw blurRad="38100" dist="38100" dir="2700000" algn="tl">
                    <a:srgbClr val="000000">
                      <a:alpha val="43137"/>
                    </a:srgbClr>
                  </a:outerShdw>
                </a:effectLst>
                <a:latin typeface="+mj-lt"/>
              </a:rPr>
              <a:t>.			Inelastic</a:t>
            </a:r>
          </a:p>
        </p:txBody>
      </p:sp>
      <p:sp>
        <p:nvSpPr>
          <p:cNvPr id="36" name="Rectangle 2052"/>
          <p:cNvSpPr>
            <a:spLocks noChangeArrowheads="1"/>
          </p:cNvSpPr>
          <p:nvPr/>
        </p:nvSpPr>
        <p:spPr bwMode="auto">
          <a:xfrm>
            <a:off x="0" y="1655797"/>
            <a:ext cx="9144000" cy="3831818"/>
          </a:xfrm>
          <a:prstGeom prst="rect">
            <a:avLst/>
          </a:prstGeom>
          <a:noFill/>
          <a:ln w="9525">
            <a:noFill/>
            <a:miter lim="800000"/>
            <a:headEnd/>
            <a:tailEnd/>
          </a:ln>
        </p:spPr>
        <p:txBody>
          <a:bodyPr wrap="square">
            <a:spAutoFit/>
          </a:bodyPr>
          <a:lstStyle/>
          <a:p>
            <a:pPr eaLnBrk="1" hangingPunct="1">
              <a:lnSpc>
                <a:spcPct val="150000"/>
              </a:lnSpc>
              <a:spcBef>
                <a:spcPts val="0"/>
              </a:spcBef>
              <a:spcAft>
                <a:spcPts val="0"/>
              </a:spcAft>
              <a:buClr>
                <a:srgbClr val="87CCF3"/>
              </a:buClr>
              <a:tabLst>
                <a:tab pos="2955925" algn="l"/>
              </a:tabLst>
            </a:pPr>
            <a:r>
              <a:rPr lang="en-US" sz="1800" dirty="0">
                <a:solidFill>
                  <a:schemeClr val="tx2"/>
                </a:solidFill>
                <a:effectLst>
                  <a:outerShdw blurRad="38100" dist="38100" dir="2700000" algn="tl">
                    <a:srgbClr val="000000">
                      <a:alpha val="43137"/>
                    </a:srgbClr>
                  </a:outerShdw>
                </a:effectLst>
                <a:latin typeface="+mj-lt"/>
              </a:rPr>
              <a:t>	</a:t>
            </a:r>
            <a:endParaRPr lang="en-US" sz="1800" dirty="0">
              <a:latin typeface="+mj-lt"/>
            </a:endParaRPr>
          </a:p>
          <a:p>
            <a:pPr marL="342900" indent="-342900" eaLnBrk="1" hangingPunct="1">
              <a:lnSpc>
                <a:spcPct val="150000"/>
              </a:lnSpc>
              <a:spcBef>
                <a:spcPts val="0"/>
              </a:spcBef>
              <a:spcAft>
                <a:spcPts val="0"/>
              </a:spcAft>
              <a:buClr>
                <a:srgbClr val="87CCF3"/>
              </a:buClr>
              <a:buFont typeface="Arial" panose="020B0604020202020204" pitchFamily="34" charset="0"/>
              <a:buChar char="•"/>
              <a:tabLst>
                <a:tab pos="2955925" algn="l"/>
              </a:tabLst>
            </a:pPr>
            <a:r>
              <a:rPr lang="en-US" dirty="0" err="1">
                <a:latin typeface="+mj-lt"/>
              </a:rPr>
              <a:t>flux@sample</a:t>
            </a:r>
            <a:r>
              <a:rPr lang="en-US" sz="1600" dirty="0">
                <a:latin typeface="+mj-lt"/>
              </a:rPr>
              <a:t> [n/cm</a:t>
            </a:r>
            <a:r>
              <a:rPr lang="en-US" sz="1600" baseline="30000" dirty="0">
                <a:latin typeface="+mj-lt"/>
              </a:rPr>
              <a:t>2</a:t>
            </a:r>
            <a:r>
              <a:rPr lang="en-US" sz="1600" dirty="0">
                <a:latin typeface="+mj-lt"/>
              </a:rPr>
              <a:t>/s</a:t>
            </a:r>
            <a:r>
              <a:rPr lang="en-US" sz="1600" baseline="30000" dirty="0">
                <a:latin typeface="+mj-lt"/>
              </a:rPr>
              <a:t>1</a:t>
            </a:r>
            <a:r>
              <a:rPr lang="en-US" sz="1600" dirty="0">
                <a:latin typeface="+mj-lt"/>
              </a:rPr>
              <a:t>]</a:t>
            </a:r>
            <a:r>
              <a:rPr lang="en-US" dirty="0">
                <a:latin typeface="+mj-lt"/>
              </a:rPr>
              <a:t>	&gt;10</a:t>
            </a:r>
            <a:r>
              <a:rPr lang="en-US" baseline="30000" dirty="0">
                <a:latin typeface="+mj-lt"/>
              </a:rPr>
              <a:t>8</a:t>
            </a:r>
          </a:p>
          <a:p>
            <a:pPr marL="342900" indent="-342900" eaLnBrk="1" hangingPunct="1">
              <a:lnSpc>
                <a:spcPct val="150000"/>
              </a:lnSpc>
              <a:spcBef>
                <a:spcPts val="0"/>
              </a:spcBef>
              <a:spcAft>
                <a:spcPts val="0"/>
              </a:spcAft>
              <a:buClr>
                <a:srgbClr val="87CCF3"/>
              </a:buClr>
              <a:buFont typeface="Arial" panose="020B0604020202020204" pitchFamily="34" charset="0"/>
              <a:buChar char="•"/>
              <a:tabLst>
                <a:tab pos="2955925" algn="l"/>
              </a:tabLst>
            </a:pPr>
            <a:r>
              <a:rPr lang="en-US" dirty="0">
                <a:latin typeface="+mj-lt"/>
              </a:rPr>
              <a:t>background	&lt;5-10%</a:t>
            </a:r>
          </a:p>
          <a:p>
            <a:pPr marL="342900" indent="-342900" eaLnBrk="1" hangingPunct="1">
              <a:lnSpc>
                <a:spcPct val="150000"/>
              </a:lnSpc>
              <a:spcBef>
                <a:spcPts val="0"/>
              </a:spcBef>
              <a:spcAft>
                <a:spcPts val="0"/>
              </a:spcAft>
              <a:buClr>
                <a:srgbClr val="87CCF3"/>
              </a:buClr>
              <a:buFont typeface="Arial" panose="020B0604020202020204" pitchFamily="34" charset="0"/>
              <a:buChar char="•"/>
              <a:tabLst>
                <a:tab pos="2955925" algn="l"/>
              </a:tabLst>
            </a:pPr>
            <a:r>
              <a:rPr lang="en-US" dirty="0">
                <a:latin typeface="+mj-lt"/>
              </a:rPr>
              <a:t>frequency	5-10 Hz</a:t>
            </a:r>
          </a:p>
          <a:p>
            <a:pPr marL="342900" indent="-342900" eaLnBrk="1" hangingPunct="1">
              <a:lnSpc>
                <a:spcPct val="150000"/>
              </a:lnSpc>
              <a:spcBef>
                <a:spcPts val="0"/>
              </a:spcBef>
              <a:spcAft>
                <a:spcPts val="0"/>
              </a:spcAft>
              <a:buClr>
                <a:srgbClr val="87CCF3"/>
              </a:buClr>
              <a:buFont typeface="Arial" panose="020B0604020202020204" pitchFamily="34" charset="0"/>
              <a:buChar char="•"/>
              <a:tabLst>
                <a:tab pos="2955925" algn="l"/>
              </a:tabLst>
            </a:pPr>
            <a:r>
              <a:rPr lang="en-US" dirty="0">
                <a:latin typeface="+mj-lt"/>
              </a:rPr>
              <a:t>wavelengths	1-20 Å</a:t>
            </a:r>
          </a:p>
          <a:p>
            <a:pPr marL="342900" indent="-342900" eaLnBrk="1" hangingPunct="1">
              <a:lnSpc>
                <a:spcPct val="150000"/>
              </a:lnSpc>
              <a:spcBef>
                <a:spcPts val="0"/>
              </a:spcBef>
              <a:spcAft>
                <a:spcPts val="0"/>
              </a:spcAft>
              <a:buClr>
                <a:srgbClr val="87CCF3"/>
              </a:buClr>
              <a:buFont typeface="Arial" panose="020B0604020202020204" pitchFamily="34" charset="0"/>
              <a:buChar char="•"/>
              <a:tabLst>
                <a:tab pos="2955925" algn="l"/>
              </a:tabLst>
            </a:pPr>
            <a:r>
              <a:rPr lang="en-US" dirty="0">
                <a:latin typeface="+mj-lt"/>
              </a:rPr>
              <a:t>resolution	&lt;5%</a:t>
            </a:r>
          </a:p>
          <a:p>
            <a:pPr marL="342900" indent="-342900" eaLnBrk="1" hangingPunct="1">
              <a:lnSpc>
                <a:spcPct val="150000"/>
              </a:lnSpc>
              <a:spcBef>
                <a:spcPts val="0"/>
              </a:spcBef>
              <a:spcAft>
                <a:spcPts val="0"/>
              </a:spcAft>
              <a:buClr>
                <a:srgbClr val="87CCF3"/>
              </a:buClr>
              <a:buFont typeface="Arial" panose="020B0604020202020204" pitchFamily="34" charset="0"/>
              <a:buChar char="•"/>
              <a:tabLst>
                <a:tab pos="2955925" algn="l"/>
              </a:tabLst>
            </a:pPr>
            <a:r>
              <a:rPr lang="en-US" dirty="0">
                <a:latin typeface="+mj-lt"/>
              </a:rPr>
              <a:t>pulse width	200-400 </a:t>
            </a:r>
            <a:r>
              <a:rPr lang="el-GR" dirty="0">
                <a:latin typeface="+mj-lt"/>
                <a:cs typeface="Arial" panose="020B0604020202020204" pitchFamily="34" charset="0"/>
              </a:rPr>
              <a:t>μ</a:t>
            </a:r>
            <a:r>
              <a:rPr lang="en-US" dirty="0">
                <a:latin typeface="+mj-lt"/>
                <a:cs typeface="Arial" panose="020B0604020202020204" pitchFamily="34" charset="0"/>
              </a:rPr>
              <a:t>s</a:t>
            </a:r>
          </a:p>
        </p:txBody>
      </p:sp>
      <p:sp>
        <p:nvSpPr>
          <p:cNvPr id="4" name="Title 3"/>
          <p:cNvSpPr>
            <a:spLocks noGrp="1"/>
          </p:cNvSpPr>
          <p:nvPr>
            <p:ph type="title"/>
          </p:nvPr>
        </p:nvSpPr>
        <p:spPr>
          <a:xfrm>
            <a:off x="457200" y="836712"/>
            <a:ext cx="8003232" cy="475456"/>
          </a:xfrm>
        </p:spPr>
        <p:txBody>
          <a:bodyPr anchor="t">
            <a:noAutofit/>
          </a:bodyPr>
          <a:lstStyle/>
          <a:p>
            <a:pPr lvl="0"/>
            <a:r>
              <a:rPr lang="en-US" sz="3000" dirty="0">
                <a:solidFill>
                  <a:srgbClr val="87CCF3"/>
                </a:solidFill>
                <a:effectLst>
                  <a:outerShdw blurRad="38100" dist="38100" dir="2700000" algn="tl">
                    <a:srgbClr val="000000">
                      <a:alpha val="43137"/>
                    </a:srgbClr>
                  </a:outerShdw>
                </a:effectLst>
              </a:rPr>
              <a:t>Parameters in Focus</a:t>
            </a:r>
            <a:endParaRPr lang="en-CA" sz="3000" dirty="0">
              <a:solidFill>
                <a:srgbClr val="87CCF3"/>
              </a:solidFill>
              <a:effectLst>
                <a:outerShdw blurRad="38100" dist="38100" dir="2700000" algn="tl">
                  <a:srgbClr val="000000">
                    <a:alpha val="43137"/>
                  </a:srgbClr>
                </a:outerShdw>
              </a:effectLst>
            </a:endParaRPr>
          </a:p>
        </p:txBody>
      </p:sp>
      <p:sp>
        <p:nvSpPr>
          <p:cNvPr id="5" name="Rectangle 2052"/>
          <p:cNvSpPr>
            <a:spLocks noChangeArrowheads="1"/>
          </p:cNvSpPr>
          <p:nvPr/>
        </p:nvSpPr>
        <p:spPr bwMode="auto">
          <a:xfrm>
            <a:off x="0" y="1662331"/>
            <a:ext cx="9144000" cy="1061829"/>
          </a:xfrm>
          <a:prstGeom prst="rect">
            <a:avLst/>
          </a:prstGeom>
          <a:noFill/>
          <a:ln w="9525">
            <a:noFill/>
            <a:miter lim="800000"/>
            <a:headEnd/>
            <a:tailEnd/>
          </a:ln>
        </p:spPr>
        <p:txBody>
          <a:bodyPr wrap="square">
            <a:spAutoFit/>
          </a:bodyPr>
          <a:lstStyle/>
          <a:p>
            <a:pPr eaLnBrk="1" hangingPunct="1">
              <a:lnSpc>
                <a:spcPct val="150000"/>
              </a:lnSpc>
              <a:spcBef>
                <a:spcPts val="0"/>
              </a:spcBef>
              <a:spcAft>
                <a:spcPts val="0"/>
              </a:spcAft>
              <a:buClr>
                <a:srgbClr val="87CCF3"/>
              </a:buClr>
              <a:tabLst>
                <a:tab pos="2955925" algn="l"/>
              </a:tabLst>
            </a:pPr>
            <a:r>
              <a:rPr lang="en-US" sz="1800" dirty="0">
                <a:solidFill>
                  <a:schemeClr val="tx2"/>
                </a:solidFill>
                <a:effectLst>
                  <a:outerShdw blurRad="38100" dist="38100" dir="2700000" algn="tl">
                    <a:srgbClr val="000000">
                      <a:alpha val="43137"/>
                    </a:srgbClr>
                  </a:outerShdw>
                </a:effectLst>
                <a:latin typeface="+mj-lt"/>
              </a:rPr>
              <a:t>	</a:t>
            </a:r>
            <a:r>
              <a:rPr lang="en-US" sz="1800" b="1" dirty="0">
                <a:solidFill>
                  <a:schemeClr val="tx2"/>
                </a:solidFill>
                <a:effectLst>
                  <a:outerShdw blurRad="38100" dist="38100" dir="2700000" algn="tl">
                    <a:srgbClr val="000000">
                      <a:alpha val="43137"/>
                    </a:srgbClr>
                  </a:outerShdw>
                </a:effectLst>
                <a:latin typeface="+mj-lt"/>
              </a:rPr>
              <a:t>DNS-IV		IBR-2	ILL	NRU	SNS	ANSTO</a:t>
            </a:r>
            <a:endParaRPr lang="en-US" sz="1800" dirty="0">
              <a:latin typeface="+mj-lt"/>
            </a:endParaRPr>
          </a:p>
          <a:p>
            <a:pPr eaLnBrk="1" hangingPunct="1">
              <a:lnSpc>
                <a:spcPct val="150000"/>
              </a:lnSpc>
              <a:spcBef>
                <a:spcPts val="0"/>
              </a:spcBef>
              <a:spcAft>
                <a:spcPts val="0"/>
              </a:spcAft>
              <a:buClr>
                <a:srgbClr val="87CCF3"/>
              </a:buClr>
              <a:tabLst>
                <a:tab pos="2955925" algn="l"/>
              </a:tabLst>
            </a:pPr>
            <a:r>
              <a:rPr lang="en-US" dirty="0">
                <a:latin typeface="+mj-lt"/>
              </a:rPr>
              <a:t>			~10</a:t>
            </a:r>
            <a:r>
              <a:rPr lang="en-US" baseline="30000" dirty="0">
                <a:latin typeface="+mj-lt"/>
              </a:rPr>
              <a:t>7	</a:t>
            </a:r>
            <a:r>
              <a:rPr lang="en-US" dirty="0">
                <a:latin typeface="+mj-lt"/>
              </a:rPr>
              <a:t> ~10</a:t>
            </a:r>
            <a:r>
              <a:rPr lang="en-US" baseline="30000" dirty="0">
                <a:latin typeface="+mj-lt"/>
              </a:rPr>
              <a:t>8	</a:t>
            </a:r>
            <a:r>
              <a:rPr lang="en-US" dirty="0">
                <a:latin typeface="+mj-lt"/>
              </a:rPr>
              <a:t> ~10</a:t>
            </a:r>
            <a:r>
              <a:rPr lang="en-US" baseline="30000" dirty="0">
                <a:latin typeface="+mj-lt"/>
              </a:rPr>
              <a:t>9	</a:t>
            </a:r>
            <a:r>
              <a:rPr lang="en-US" dirty="0">
                <a:latin typeface="+mj-lt"/>
              </a:rPr>
              <a:t> ~10</a:t>
            </a:r>
            <a:r>
              <a:rPr lang="en-US" baseline="30000" dirty="0">
                <a:latin typeface="+mj-lt"/>
              </a:rPr>
              <a:t>9	</a:t>
            </a:r>
            <a:r>
              <a:rPr lang="en-US" dirty="0">
                <a:latin typeface="+mj-lt"/>
              </a:rPr>
              <a:t> ~10</a:t>
            </a:r>
            <a:r>
              <a:rPr lang="en-US" baseline="30000" dirty="0">
                <a:latin typeface="+mj-lt"/>
              </a:rPr>
              <a:t>8</a:t>
            </a:r>
          </a:p>
        </p:txBody>
      </p:sp>
    </p:spTree>
    <p:extLst>
      <p:ext uri="{BB962C8B-B14F-4D97-AF65-F5344CB8AC3E}">
        <p14:creationId xmlns:p14="http://schemas.microsoft.com/office/powerpoint/2010/main" val="34147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6712"/>
            <a:ext cx="8003232" cy="475456"/>
          </a:xfrm>
        </p:spPr>
        <p:txBody>
          <a:bodyPr anchor="t">
            <a:noAutofit/>
          </a:bodyPr>
          <a:lstStyle/>
          <a:p>
            <a:pPr lvl="0"/>
            <a:r>
              <a:rPr lang="en-US" sz="3000" dirty="0">
                <a:solidFill>
                  <a:srgbClr val="87CCF3"/>
                </a:solidFill>
                <a:effectLst>
                  <a:outerShdw blurRad="38100" dist="38100" dir="2700000" algn="tl">
                    <a:srgbClr val="000000">
                      <a:alpha val="43137"/>
                    </a:srgbClr>
                  </a:outerShdw>
                </a:effectLst>
              </a:rPr>
              <a:t>Efficiency Determining Factors</a:t>
            </a:r>
            <a:endParaRPr lang="en-CA" sz="3000" dirty="0">
              <a:solidFill>
                <a:srgbClr val="87CCF3"/>
              </a:solidFill>
              <a:effectLst>
                <a:outerShdw blurRad="38100" dist="38100" dir="2700000" algn="tl">
                  <a:srgbClr val="000000">
                    <a:alpha val="43137"/>
                  </a:srgbClr>
                </a:outerShdw>
              </a:effectLst>
            </a:endParaRPr>
          </a:p>
        </p:txBody>
      </p:sp>
      <p:sp>
        <p:nvSpPr>
          <p:cNvPr id="36" name="Rectangle 2052"/>
          <p:cNvSpPr>
            <a:spLocks noChangeArrowheads="1"/>
          </p:cNvSpPr>
          <p:nvPr/>
        </p:nvSpPr>
        <p:spPr bwMode="auto">
          <a:xfrm>
            <a:off x="0" y="1655797"/>
            <a:ext cx="9144000" cy="2169825"/>
          </a:xfrm>
          <a:prstGeom prst="rect">
            <a:avLst/>
          </a:prstGeom>
          <a:noFill/>
          <a:ln w="9525">
            <a:noFill/>
            <a:miter lim="800000"/>
            <a:headEnd/>
            <a:tailEnd/>
          </a:ln>
        </p:spPr>
        <p:txBody>
          <a:bodyPr wrap="square">
            <a:spAutoFit/>
          </a:bodyPr>
          <a:lstStyle/>
          <a:p>
            <a:pPr eaLnBrk="1" hangingPunct="1">
              <a:lnSpc>
                <a:spcPct val="150000"/>
              </a:lnSpc>
              <a:spcBef>
                <a:spcPts val="0"/>
              </a:spcBef>
              <a:spcAft>
                <a:spcPts val="0"/>
              </a:spcAft>
              <a:buClr>
                <a:srgbClr val="87CCF3"/>
              </a:buClr>
              <a:tabLst>
                <a:tab pos="2955925" algn="l"/>
              </a:tabLst>
            </a:pPr>
            <a:r>
              <a:rPr lang="en-US" sz="1800" dirty="0">
                <a:solidFill>
                  <a:schemeClr val="tx2"/>
                </a:solidFill>
                <a:effectLst>
                  <a:outerShdw blurRad="38100" dist="38100" dir="2700000" algn="tl">
                    <a:srgbClr val="000000">
                      <a:alpha val="43137"/>
                    </a:srgbClr>
                  </a:outerShdw>
                </a:effectLst>
                <a:latin typeface="+mj-lt"/>
              </a:rPr>
              <a:t>	</a:t>
            </a:r>
            <a:endParaRPr lang="en-US" sz="1800" dirty="0">
              <a:latin typeface="+mj-lt"/>
            </a:endParaRPr>
          </a:p>
          <a:p>
            <a:pPr marL="342900" indent="-342900" eaLnBrk="1" hangingPunct="1">
              <a:lnSpc>
                <a:spcPct val="150000"/>
              </a:lnSpc>
              <a:spcBef>
                <a:spcPts val="0"/>
              </a:spcBef>
              <a:spcAft>
                <a:spcPts val="0"/>
              </a:spcAft>
              <a:buClr>
                <a:srgbClr val="87CCF3"/>
              </a:buClr>
              <a:buFont typeface="Arial" panose="020B0604020202020204" pitchFamily="34" charset="0"/>
              <a:buChar char="•"/>
              <a:tabLst>
                <a:tab pos="2955925" algn="l"/>
              </a:tabLst>
            </a:pPr>
            <a:r>
              <a:rPr lang="en-US" dirty="0">
                <a:latin typeface="+mj-lt"/>
              </a:rPr>
              <a:t>neutron optics</a:t>
            </a:r>
          </a:p>
          <a:p>
            <a:pPr marL="342900" indent="-342900" eaLnBrk="1" hangingPunct="1">
              <a:lnSpc>
                <a:spcPct val="150000"/>
              </a:lnSpc>
              <a:spcBef>
                <a:spcPts val="0"/>
              </a:spcBef>
              <a:spcAft>
                <a:spcPts val="0"/>
              </a:spcAft>
              <a:buClr>
                <a:srgbClr val="87CCF3"/>
              </a:buClr>
              <a:buFont typeface="Arial" panose="020B0604020202020204" pitchFamily="34" charset="0"/>
              <a:buChar char="•"/>
              <a:tabLst>
                <a:tab pos="2955925" algn="l"/>
              </a:tabLst>
            </a:pPr>
            <a:r>
              <a:rPr lang="en-US" dirty="0">
                <a:latin typeface="+mj-lt"/>
              </a:rPr>
              <a:t>spectrometer performance (resolution, background)</a:t>
            </a:r>
          </a:p>
          <a:p>
            <a:pPr marL="342900" indent="-342900" eaLnBrk="1" hangingPunct="1">
              <a:lnSpc>
                <a:spcPct val="150000"/>
              </a:lnSpc>
              <a:spcBef>
                <a:spcPts val="0"/>
              </a:spcBef>
              <a:spcAft>
                <a:spcPts val="0"/>
              </a:spcAft>
              <a:buClr>
                <a:srgbClr val="87CCF3"/>
              </a:buClr>
              <a:buFont typeface="Arial" panose="020B0604020202020204" pitchFamily="34" charset="0"/>
              <a:buChar char="•"/>
              <a:tabLst>
                <a:tab pos="2955925" algn="l"/>
              </a:tabLst>
            </a:pPr>
            <a:r>
              <a:rPr lang="en-US" dirty="0">
                <a:latin typeface="+mj-lt"/>
              </a:rPr>
              <a:t>data collection speed</a:t>
            </a:r>
          </a:p>
        </p:txBody>
      </p:sp>
    </p:spTree>
    <p:extLst>
      <p:ext uri="{BB962C8B-B14F-4D97-AF65-F5344CB8AC3E}">
        <p14:creationId xmlns:p14="http://schemas.microsoft.com/office/powerpoint/2010/main" val="2666648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92080" y="914400"/>
            <a:ext cx="3240360" cy="792088"/>
          </a:xfrm>
        </p:spPr>
        <p:txBody>
          <a:bodyPr>
            <a:noAutofit/>
          </a:bodyPr>
          <a:lstStyle/>
          <a:p>
            <a:r>
              <a:rPr lang="en-US" sz="5000" dirty="0">
                <a:solidFill>
                  <a:srgbClr val="87CCF3"/>
                </a:solidFill>
              </a:rPr>
              <a:t>Summary</a:t>
            </a:r>
            <a:endParaRPr lang="en-CA" sz="5000" dirty="0">
              <a:solidFill>
                <a:srgbClr val="87CCF3"/>
              </a:solidFill>
            </a:endParaRPr>
          </a:p>
        </p:txBody>
      </p:sp>
      <p:sp>
        <p:nvSpPr>
          <p:cNvPr id="9" name="Rectangle 3"/>
          <p:cNvSpPr txBox="1">
            <a:spLocks noChangeArrowheads="1"/>
          </p:cNvSpPr>
          <p:nvPr/>
        </p:nvSpPr>
        <p:spPr>
          <a:xfrm>
            <a:off x="576263" y="2420888"/>
            <a:ext cx="8008937" cy="3877985"/>
          </a:xfrm>
          <a:prstGeom prst="rect">
            <a:avLst/>
          </a:prstGeom>
        </p:spPr>
        <p:txBody>
          <a:bodyPr>
            <a:spAutoFit/>
          </a:bodyPr>
          <a:lstStyle/>
          <a:p>
            <a:pPr marL="342900" indent="-342900">
              <a:spcAft>
                <a:spcPts val="1200"/>
              </a:spcAft>
              <a:buFont typeface="Arial" panose="020B0604020202020204" pitchFamily="34" charset="0"/>
              <a:buChar char="•"/>
            </a:pPr>
            <a:r>
              <a:rPr lang="en-CA" dirty="0">
                <a:solidFill>
                  <a:schemeClr val="tx2"/>
                </a:solidFill>
                <a:latin typeface="+mj-lt"/>
                <a:ea typeface="+mn-ea"/>
              </a:rPr>
              <a:t>The niche of neutrons is in the studies of </a:t>
            </a:r>
            <a:r>
              <a:rPr lang="en-CA" b="1" dirty="0">
                <a:solidFill>
                  <a:schemeClr val="tx2"/>
                </a:solidFill>
                <a:effectLst>
                  <a:outerShdw blurRad="38100" dist="38100" dir="2700000" algn="tl">
                    <a:srgbClr val="000000">
                      <a:alpha val="43137"/>
                    </a:srgbClr>
                  </a:outerShdw>
                </a:effectLst>
                <a:latin typeface="+mj-lt"/>
                <a:ea typeface="+mn-ea"/>
              </a:rPr>
              <a:t>magnetic</a:t>
            </a:r>
            <a:r>
              <a:rPr lang="en-CA" dirty="0">
                <a:solidFill>
                  <a:schemeClr val="tx2"/>
                </a:solidFill>
                <a:latin typeface="+mj-lt"/>
                <a:ea typeface="+mn-ea"/>
              </a:rPr>
              <a:t> materials and those rich in </a:t>
            </a:r>
            <a:r>
              <a:rPr lang="en-CA" b="1" dirty="0">
                <a:solidFill>
                  <a:schemeClr val="tx2"/>
                </a:solidFill>
                <a:effectLst>
                  <a:outerShdw blurRad="38100" dist="38100" dir="2700000" algn="tl">
                    <a:srgbClr val="000000">
                      <a:alpha val="43137"/>
                    </a:srgbClr>
                  </a:outerShdw>
                </a:effectLst>
                <a:latin typeface="+mj-lt"/>
                <a:ea typeface="+mn-ea"/>
              </a:rPr>
              <a:t>hydrogen</a:t>
            </a:r>
          </a:p>
          <a:p>
            <a:pPr marL="342900" indent="-342900">
              <a:spcAft>
                <a:spcPts val="1200"/>
              </a:spcAft>
              <a:buFont typeface="Arial" panose="020B0604020202020204" pitchFamily="34" charset="0"/>
              <a:buChar char="•"/>
            </a:pPr>
            <a:r>
              <a:rPr lang="en-US" b="1" dirty="0">
                <a:solidFill>
                  <a:schemeClr val="tx2"/>
                </a:solidFill>
                <a:effectLst>
                  <a:outerShdw blurRad="38100" dist="38100" dir="2700000" algn="tl">
                    <a:srgbClr val="000000">
                      <a:alpha val="43137"/>
                    </a:srgbClr>
                  </a:outerShdw>
                </a:effectLst>
                <a:latin typeface="+mj-lt"/>
                <a:ea typeface="+mn-ea"/>
              </a:rPr>
              <a:t>Pulsed</a:t>
            </a:r>
            <a:r>
              <a:rPr lang="en-US" dirty="0">
                <a:solidFill>
                  <a:schemeClr val="tx2"/>
                </a:solidFill>
                <a:latin typeface="+mj-lt"/>
                <a:ea typeface="+mn-ea"/>
              </a:rPr>
              <a:t> source at JINR fits within the neutron source landscape geographically and historically</a:t>
            </a:r>
          </a:p>
          <a:p>
            <a:pPr marL="342900" indent="-342900">
              <a:spcAft>
                <a:spcPts val="1200"/>
              </a:spcAft>
              <a:buFont typeface="Arial" panose="020B0604020202020204" pitchFamily="34" charset="0"/>
              <a:buChar char="•"/>
            </a:pPr>
            <a:r>
              <a:rPr lang="en-US" b="1" dirty="0">
                <a:solidFill>
                  <a:schemeClr val="tx2"/>
                </a:solidFill>
                <a:effectLst>
                  <a:outerShdw blurRad="38100" dist="38100" dir="2700000" algn="tl">
                    <a:srgbClr val="000000">
                      <a:alpha val="43137"/>
                    </a:srgbClr>
                  </a:outerShdw>
                </a:effectLst>
                <a:latin typeface="+mj-lt"/>
                <a:ea typeface="+mn-ea"/>
              </a:rPr>
              <a:t>Narrow</a:t>
            </a:r>
            <a:r>
              <a:rPr lang="en-US" dirty="0">
                <a:solidFill>
                  <a:schemeClr val="tx2"/>
                </a:solidFill>
                <a:latin typeface="+mj-lt"/>
                <a:ea typeface="+mn-ea"/>
              </a:rPr>
              <a:t> pulse width is important for high-resolution configurations, while </a:t>
            </a:r>
            <a:r>
              <a:rPr lang="en-US" b="1" dirty="0">
                <a:solidFill>
                  <a:schemeClr val="tx2"/>
                </a:solidFill>
                <a:effectLst>
                  <a:outerShdw blurRad="38100" dist="38100" dir="2700000" algn="tl">
                    <a:srgbClr val="000000">
                      <a:alpha val="43137"/>
                    </a:srgbClr>
                  </a:outerShdw>
                </a:effectLst>
                <a:latin typeface="+mj-lt"/>
                <a:ea typeface="+mn-ea"/>
              </a:rPr>
              <a:t>longer</a:t>
            </a:r>
            <a:r>
              <a:rPr lang="en-US" dirty="0">
                <a:solidFill>
                  <a:schemeClr val="tx2"/>
                </a:solidFill>
                <a:effectLst>
                  <a:outerShdw blurRad="38100" dist="38100" dir="2700000" algn="tl">
                    <a:srgbClr val="000000">
                      <a:alpha val="43137"/>
                    </a:srgbClr>
                  </a:outerShdw>
                </a:effectLst>
                <a:latin typeface="+mj-lt"/>
                <a:ea typeface="+mn-ea"/>
              </a:rPr>
              <a:t> pulse </a:t>
            </a:r>
            <a:r>
              <a:rPr lang="en-US" dirty="0">
                <a:solidFill>
                  <a:schemeClr val="tx2"/>
                </a:solidFill>
                <a:latin typeface="+mj-lt"/>
                <a:ea typeface="+mn-ea"/>
              </a:rPr>
              <a:t>is preferable for high-intensity setups</a:t>
            </a:r>
          </a:p>
          <a:p>
            <a:pPr marL="342900" indent="-342900">
              <a:spcAft>
                <a:spcPts val="1200"/>
              </a:spcAft>
              <a:buFont typeface="Arial" panose="020B0604020202020204" pitchFamily="34" charset="0"/>
              <a:buChar char="•"/>
            </a:pPr>
            <a:r>
              <a:rPr lang="en-US" dirty="0">
                <a:solidFill>
                  <a:schemeClr val="tx2"/>
                </a:solidFill>
                <a:latin typeface="+mj-lt"/>
                <a:ea typeface="+mn-ea"/>
              </a:rPr>
              <a:t>The optimization must be done in a </a:t>
            </a:r>
            <a:r>
              <a:rPr lang="en-US" b="1" dirty="0">
                <a:solidFill>
                  <a:schemeClr val="tx2"/>
                </a:solidFill>
                <a:effectLst>
                  <a:outerShdw blurRad="38100" dist="38100" dir="2700000" algn="tl">
                    <a:srgbClr val="000000">
                      <a:alpha val="43137"/>
                    </a:srgbClr>
                  </a:outerShdw>
                </a:effectLst>
                <a:latin typeface="+mj-lt"/>
                <a:ea typeface="+mn-ea"/>
              </a:rPr>
              <a:t>source-instrument</a:t>
            </a:r>
            <a:r>
              <a:rPr lang="en-US" dirty="0">
                <a:solidFill>
                  <a:schemeClr val="tx2"/>
                </a:solidFill>
                <a:latin typeface="+mj-lt"/>
                <a:ea typeface="+mn-ea"/>
              </a:rPr>
              <a:t> complex manner</a:t>
            </a:r>
          </a:p>
        </p:txBody>
      </p:sp>
    </p:spTree>
    <p:extLst>
      <p:ext uri="{BB962C8B-B14F-4D97-AF65-F5344CB8AC3E}">
        <p14:creationId xmlns:p14="http://schemas.microsoft.com/office/powerpoint/2010/main" val="4197148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ORBbI\Dropbox\workPC\work\FLNP\experimental_facilities.gif"/>
          <p:cNvPicPr>
            <a:picLocks noChangeAspect="1" noChangeArrowheads="1" noCrop="1"/>
          </p:cNvPicPr>
          <p:nvPr/>
        </p:nvPicPr>
        <p:blipFill>
          <a:blip r:embed="rId2" cstate="print">
            <a:clrChange>
              <a:clrFrom>
                <a:srgbClr val="FFFFFF"/>
              </a:clrFrom>
              <a:clrTo>
                <a:srgbClr val="FFFFFF">
                  <a:alpha val="0"/>
                </a:srgbClr>
              </a:clrTo>
            </a:clrChange>
          </a:blip>
          <a:srcRect/>
          <a:stretch>
            <a:fillRect/>
          </a:stretch>
        </p:blipFill>
        <p:spPr bwMode="auto">
          <a:xfrm>
            <a:off x="0" y="332656"/>
            <a:ext cx="9144000" cy="6543344"/>
          </a:xfrm>
          <a:prstGeom prst="rect">
            <a:avLst/>
          </a:prstGeom>
          <a:noFill/>
        </p:spPr>
      </p:pic>
      <p:sp>
        <p:nvSpPr>
          <p:cNvPr id="4" name="Title 3"/>
          <p:cNvSpPr txBox="1">
            <a:spLocks/>
          </p:cNvSpPr>
          <p:nvPr/>
        </p:nvSpPr>
        <p:spPr>
          <a:xfrm>
            <a:off x="0" y="0"/>
            <a:ext cx="9144000" cy="6876000"/>
          </a:xfrm>
          <a:prstGeom prst="rect">
            <a:avLst/>
          </a:prstGeom>
          <a:solidFill>
            <a:schemeClr val="bg1">
              <a:lumMod val="85000"/>
              <a:lumOff val="15000"/>
              <a:alpha val="75000"/>
            </a:schemeClr>
          </a:solidFill>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dirty="0">
                <a:solidFill>
                  <a:schemeClr val="tx2"/>
                </a:solidFill>
                <a:effectLst>
                  <a:outerShdw blurRad="38100" dist="25400" dir="5400000" algn="tl" rotWithShape="0">
                    <a:srgbClr val="AA6C5F"/>
                  </a:outerShdw>
                </a:effectLst>
                <a:latin typeface="+mj-lt"/>
                <a:ea typeface="+mj-ea"/>
                <a:cs typeface="+mj-cs"/>
              </a:rPr>
              <a:t>Thank You</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dirty="0">
                <a:solidFill>
                  <a:schemeClr val="tx2"/>
                </a:solidFill>
                <a:effectLst>
                  <a:outerShdw blurRad="38100" dist="25400" dir="5400000" algn="tl" rotWithShape="0">
                    <a:srgbClr val="AA6C5F"/>
                  </a:outerShdw>
                </a:effectLst>
                <a:latin typeface="+mj-lt"/>
                <a:ea typeface="+mj-ea"/>
                <a:cs typeface="+mj-cs"/>
              </a:rPr>
              <a:t>for Your Attention!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CA" sz="5400" b="1" dirty="0">
              <a:solidFill>
                <a:schemeClr val="tx2"/>
              </a:solidFill>
              <a:effectLst>
                <a:outerShdw blurRad="38100" dist="25400" dir="5400000" algn="tl" rotWithShape="0">
                  <a:srgbClr val="AA6C5F"/>
                </a:outerShdw>
              </a:effectLst>
              <a:latin typeface="+mj-lt"/>
              <a:ea typeface="+mj-ea"/>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585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914400"/>
            <a:ext cx="8136904" cy="792088"/>
          </a:xfrm>
        </p:spPr>
        <p:txBody>
          <a:bodyPr anchor="b">
            <a:noAutofit/>
          </a:bodyPr>
          <a:lstStyle/>
          <a:p>
            <a:r>
              <a:rPr lang="en-US" sz="5000" dirty="0">
                <a:solidFill>
                  <a:srgbClr val="87CCF3"/>
                </a:solidFill>
              </a:rPr>
              <a:t>Workgroup Acknowledgement</a:t>
            </a:r>
            <a:endParaRPr lang="en-CA" sz="5000" dirty="0">
              <a:solidFill>
                <a:srgbClr val="87CCF3"/>
              </a:solidFill>
            </a:endParaRPr>
          </a:p>
        </p:txBody>
      </p:sp>
      <p:sp>
        <p:nvSpPr>
          <p:cNvPr id="9" name="Rectangle 3"/>
          <p:cNvSpPr txBox="1">
            <a:spLocks noChangeArrowheads="1"/>
          </p:cNvSpPr>
          <p:nvPr/>
        </p:nvSpPr>
        <p:spPr>
          <a:xfrm>
            <a:off x="576263" y="2710800"/>
            <a:ext cx="8172201" cy="3754874"/>
          </a:xfrm>
          <a:prstGeom prst="rect">
            <a:avLst/>
          </a:prstGeom>
        </p:spPr>
        <p:txBody>
          <a:bodyPr wrap="square">
            <a:spAutoFit/>
          </a:bodyPr>
          <a:lstStyle/>
          <a:p>
            <a:pPr lvl="0">
              <a:spcAft>
                <a:spcPts val="600"/>
              </a:spcAft>
            </a:pPr>
            <a:r>
              <a:rPr lang="en-US" sz="2200" dirty="0">
                <a:effectLst>
                  <a:outerShdw blurRad="38100" dist="38100" dir="2700000" algn="tl">
                    <a:srgbClr val="C0C0C0"/>
                  </a:outerShdw>
                </a:effectLst>
                <a:latin typeface="+mj-lt"/>
                <a:ea typeface="+mn-ea"/>
              </a:rPr>
              <a:t>Denis P. Kozlenko	- JINR</a:t>
            </a:r>
          </a:p>
          <a:p>
            <a:pPr lvl="0">
              <a:spcAft>
                <a:spcPts val="600"/>
              </a:spcAft>
            </a:pPr>
            <a:r>
              <a:rPr lang="en-US" sz="2200" dirty="0">
                <a:effectLst>
                  <a:outerShdw blurRad="38100" dist="38100" dir="2700000" algn="tl">
                    <a:srgbClr val="C0C0C0"/>
                  </a:outerShdw>
                </a:effectLst>
                <a:latin typeface="+mj-lt"/>
                <a:ea typeface="+mn-ea"/>
              </a:rPr>
              <a:t>Anatoly M. </a:t>
            </a:r>
            <a:r>
              <a:rPr lang="en-US" sz="2200" dirty="0" err="1">
                <a:effectLst>
                  <a:outerShdw blurRad="38100" dist="38100" dir="2700000" algn="tl">
                    <a:srgbClr val="C0C0C0"/>
                  </a:outerShdw>
                </a:effectLst>
                <a:latin typeface="+mj-lt"/>
                <a:ea typeface="+mn-ea"/>
              </a:rPr>
              <a:t>Balagurov</a:t>
            </a:r>
            <a:r>
              <a:rPr lang="en-US" sz="2200" dirty="0">
                <a:effectLst>
                  <a:outerShdw blurRad="38100" dist="38100" dir="2700000" algn="tl">
                    <a:srgbClr val="C0C0C0"/>
                  </a:outerShdw>
                </a:effectLst>
                <a:latin typeface="+mj-lt"/>
                <a:ea typeface="+mn-ea"/>
              </a:rPr>
              <a:t>	</a:t>
            </a:r>
            <a:r>
              <a:rPr lang="en-US" sz="2200" dirty="0">
                <a:effectLst>
                  <a:outerShdw blurRad="38100" dist="38100" dir="2700000" algn="tl">
                    <a:srgbClr val="C0C0C0"/>
                  </a:outerShdw>
                </a:effectLst>
                <a:latin typeface="+mj-lt"/>
              </a:rPr>
              <a:t>- JINR</a:t>
            </a:r>
            <a:endParaRPr lang="en-US" sz="2200" dirty="0">
              <a:effectLst>
                <a:outerShdw blurRad="38100" dist="38100" dir="2700000" algn="tl">
                  <a:srgbClr val="C0C0C0"/>
                </a:outerShdw>
              </a:effectLst>
              <a:latin typeface="+mj-lt"/>
              <a:ea typeface="+mn-ea"/>
            </a:endParaRPr>
          </a:p>
          <a:p>
            <a:pPr lvl="0">
              <a:spcAft>
                <a:spcPts val="600"/>
              </a:spcAft>
            </a:pPr>
            <a:r>
              <a:rPr lang="en-US" sz="2200" dirty="0">
                <a:effectLst>
                  <a:outerShdw blurRad="38100" dist="38100" dir="2700000" algn="tl">
                    <a:srgbClr val="C0C0C0"/>
                  </a:outerShdw>
                </a:effectLst>
                <a:latin typeface="+mj-lt"/>
                <a:ea typeface="+mn-ea"/>
              </a:rPr>
              <a:t>Mikhail V. Avdeev	</a:t>
            </a:r>
            <a:r>
              <a:rPr lang="en-US" sz="2200" dirty="0">
                <a:effectLst>
                  <a:outerShdw blurRad="38100" dist="38100" dir="2700000" algn="tl">
                    <a:srgbClr val="C0C0C0"/>
                  </a:outerShdw>
                </a:effectLst>
                <a:latin typeface="+mj-lt"/>
              </a:rPr>
              <a:t>- JINR</a:t>
            </a:r>
            <a:endParaRPr lang="en-US" sz="2200" dirty="0">
              <a:effectLst>
                <a:outerShdw blurRad="38100" dist="38100" dir="2700000" algn="tl">
                  <a:srgbClr val="C0C0C0"/>
                </a:outerShdw>
              </a:effectLst>
              <a:latin typeface="+mj-lt"/>
              <a:ea typeface="+mn-ea"/>
            </a:endParaRPr>
          </a:p>
          <a:p>
            <a:pPr lvl="0">
              <a:spcAft>
                <a:spcPts val="600"/>
              </a:spcAft>
            </a:pPr>
            <a:r>
              <a:rPr lang="en-US" sz="2200" dirty="0">
                <a:effectLst>
                  <a:outerShdw blurRad="38100" dist="38100" dir="2700000" algn="tl">
                    <a:srgbClr val="C0C0C0"/>
                  </a:outerShdw>
                </a:effectLst>
                <a:latin typeface="+mj-lt"/>
                <a:ea typeface="+mn-ea"/>
              </a:rPr>
              <a:t>Alexander I. Kuklin	</a:t>
            </a:r>
            <a:r>
              <a:rPr lang="en-US" sz="2200" dirty="0">
                <a:effectLst>
                  <a:outerShdw blurRad="38100" dist="38100" dir="2700000" algn="tl">
                    <a:srgbClr val="C0C0C0"/>
                  </a:outerShdw>
                </a:effectLst>
                <a:latin typeface="+mj-lt"/>
              </a:rPr>
              <a:t>- JINR</a:t>
            </a:r>
            <a:endParaRPr lang="en-US" sz="2200" dirty="0">
              <a:effectLst>
                <a:outerShdw blurRad="38100" dist="38100" dir="2700000" algn="tl">
                  <a:srgbClr val="C0C0C0"/>
                </a:outerShdw>
              </a:effectLst>
              <a:latin typeface="+mj-lt"/>
              <a:ea typeface="+mn-ea"/>
            </a:endParaRPr>
          </a:p>
          <a:p>
            <a:pPr lvl="0">
              <a:spcAft>
                <a:spcPts val="600"/>
              </a:spcAft>
            </a:pPr>
            <a:r>
              <a:rPr lang="en-US" sz="2200" dirty="0" err="1">
                <a:effectLst>
                  <a:outerShdw blurRad="38100" dist="38100" dir="2700000" algn="tl">
                    <a:srgbClr val="C0C0C0"/>
                  </a:outerShdw>
                </a:effectLst>
                <a:latin typeface="+mj-lt"/>
                <a:ea typeface="+mn-ea"/>
              </a:rPr>
              <a:t>Eugeny</a:t>
            </a:r>
            <a:r>
              <a:rPr lang="en-US" sz="2200" dirty="0">
                <a:effectLst>
                  <a:outerShdw blurRad="38100" dist="38100" dir="2700000" algn="tl">
                    <a:srgbClr val="C0C0C0"/>
                  </a:outerShdw>
                </a:effectLst>
                <a:latin typeface="+mj-lt"/>
                <a:ea typeface="+mn-ea"/>
              </a:rPr>
              <a:t> A. </a:t>
            </a:r>
            <a:r>
              <a:rPr lang="en-US" sz="2200" dirty="0" err="1">
                <a:effectLst>
                  <a:outerShdw blurRad="38100" dist="38100" dir="2700000" algn="tl">
                    <a:srgbClr val="C0C0C0"/>
                  </a:outerShdw>
                </a:effectLst>
                <a:latin typeface="+mj-lt"/>
                <a:ea typeface="+mn-ea"/>
              </a:rPr>
              <a:t>Goremychkin</a:t>
            </a:r>
            <a:r>
              <a:rPr lang="en-US" sz="2200" dirty="0">
                <a:effectLst>
                  <a:outerShdw blurRad="38100" dist="38100" dir="2700000" algn="tl">
                    <a:srgbClr val="C0C0C0"/>
                  </a:outerShdw>
                </a:effectLst>
                <a:latin typeface="+mj-lt"/>
                <a:ea typeface="+mn-ea"/>
              </a:rPr>
              <a:t>	</a:t>
            </a:r>
            <a:r>
              <a:rPr lang="en-US" sz="2200" dirty="0">
                <a:effectLst>
                  <a:outerShdw blurRad="38100" dist="38100" dir="2700000" algn="tl">
                    <a:srgbClr val="C0C0C0"/>
                  </a:outerShdw>
                </a:effectLst>
                <a:latin typeface="+mj-lt"/>
              </a:rPr>
              <a:t>- JINR</a:t>
            </a:r>
            <a:endParaRPr lang="en-US" sz="2200" dirty="0">
              <a:effectLst>
                <a:outerShdw blurRad="38100" dist="38100" dir="2700000" algn="tl">
                  <a:srgbClr val="C0C0C0"/>
                </a:outerShdw>
              </a:effectLst>
              <a:latin typeface="+mj-lt"/>
              <a:ea typeface="+mn-ea"/>
            </a:endParaRPr>
          </a:p>
          <a:p>
            <a:pPr lvl="0">
              <a:spcAft>
                <a:spcPts val="600"/>
              </a:spcAft>
            </a:pPr>
            <a:r>
              <a:rPr lang="en-CA" sz="2200" dirty="0">
                <a:effectLst>
                  <a:outerShdw blurRad="38100" dist="38100" dir="2700000" algn="tl">
                    <a:srgbClr val="C0C0C0"/>
                  </a:outerShdw>
                </a:effectLst>
                <a:latin typeface="+mj-lt"/>
                <a:ea typeface="+mn-ea"/>
              </a:rPr>
              <a:t>Christian </a:t>
            </a:r>
            <a:r>
              <a:rPr lang="en-CA" sz="2200" dirty="0" err="1">
                <a:effectLst>
                  <a:outerShdw blurRad="38100" dist="38100" dir="2700000" algn="tl">
                    <a:srgbClr val="C0C0C0"/>
                  </a:outerShdw>
                </a:effectLst>
                <a:latin typeface="+mj-lt"/>
                <a:ea typeface="+mn-ea"/>
              </a:rPr>
              <a:t>Scheffzuk</a:t>
            </a:r>
            <a:r>
              <a:rPr lang="en-CA" sz="2200" dirty="0">
                <a:effectLst>
                  <a:outerShdw blurRad="38100" dist="38100" dir="2700000" algn="tl">
                    <a:srgbClr val="C0C0C0"/>
                  </a:outerShdw>
                </a:effectLst>
                <a:latin typeface="+mj-lt"/>
                <a:ea typeface="+mn-ea"/>
              </a:rPr>
              <a:t>	</a:t>
            </a:r>
            <a:r>
              <a:rPr lang="en-US" sz="2200" dirty="0">
                <a:effectLst>
                  <a:outerShdw blurRad="38100" dist="38100" dir="2700000" algn="tl">
                    <a:srgbClr val="C0C0C0"/>
                  </a:outerShdw>
                </a:effectLst>
                <a:latin typeface="+mj-lt"/>
              </a:rPr>
              <a:t>- JINR</a:t>
            </a:r>
            <a:endParaRPr lang="en-US" sz="2200" dirty="0">
              <a:effectLst>
                <a:outerShdw blurRad="38100" dist="38100" dir="2700000" algn="tl">
                  <a:srgbClr val="C0C0C0"/>
                </a:outerShdw>
              </a:effectLst>
              <a:latin typeface="+mj-lt"/>
              <a:ea typeface="+mn-ea"/>
            </a:endParaRPr>
          </a:p>
          <a:p>
            <a:pPr lvl="0">
              <a:spcAft>
                <a:spcPts val="600"/>
              </a:spcAft>
            </a:pPr>
            <a:r>
              <a:rPr lang="en-US" sz="2200" dirty="0">
                <a:effectLst>
                  <a:outerShdw blurRad="38100" dist="38100" dir="2700000" algn="tl">
                    <a:srgbClr val="C0C0C0"/>
                  </a:outerShdw>
                </a:effectLst>
                <a:latin typeface="+mj-lt"/>
                <a:ea typeface="+mn-ea"/>
              </a:rPr>
              <a:t>Yury N. Khaydukov	- </a:t>
            </a:r>
            <a:r>
              <a:rPr lang="en-CA" sz="2200" dirty="0">
                <a:effectLst>
                  <a:outerShdw blurRad="38100" dist="38100" dir="2700000" algn="tl">
                    <a:srgbClr val="C0C0C0"/>
                  </a:outerShdw>
                </a:effectLst>
                <a:latin typeface="+mj-lt"/>
                <a:ea typeface="+mn-ea"/>
              </a:rPr>
              <a:t>Max-Planck Institute for Solid State Research</a:t>
            </a:r>
            <a:endParaRPr lang="en-US" sz="2200" dirty="0">
              <a:effectLst>
                <a:outerShdw blurRad="38100" dist="38100" dir="2700000" algn="tl">
                  <a:srgbClr val="C0C0C0"/>
                </a:outerShdw>
              </a:effectLst>
              <a:latin typeface="+mj-lt"/>
              <a:ea typeface="+mn-ea"/>
            </a:endParaRPr>
          </a:p>
          <a:p>
            <a:pPr lvl="0">
              <a:spcAft>
                <a:spcPts val="600"/>
              </a:spcAft>
            </a:pPr>
            <a:r>
              <a:rPr lang="en-US" sz="2200" dirty="0">
                <a:effectLst>
                  <a:outerShdw blurRad="38100" dist="38100" dir="2700000" algn="tl">
                    <a:srgbClr val="C0C0C0"/>
                  </a:outerShdw>
                </a:effectLst>
                <a:latin typeface="+mj-lt"/>
                <a:ea typeface="+mn-ea"/>
              </a:rPr>
              <a:t>Alexander I. Ioffe	- </a:t>
            </a:r>
            <a:r>
              <a:rPr lang="en-CA" sz="2200" dirty="0" err="1">
                <a:effectLst>
                  <a:outerShdw blurRad="38100" dist="38100" dir="2700000" algn="tl">
                    <a:srgbClr val="C0C0C0"/>
                  </a:outerShdw>
                </a:effectLst>
                <a:latin typeface="+mj-lt"/>
              </a:rPr>
              <a:t>Jülich</a:t>
            </a:r>
            <a:r>
              <a:rPr lang="en-CA" sz="2200" dirty="0">
                <a:effectLst>
                  <a:outerShdw blurRad="38100" dist="38100" dir="2700000" algn="tl">
                    <a:srgbClr val="C0C0C0"/>
                  </a:outerShdw>
                </a:effectLst>
                <a:latin typeface="+mj-lt"/>
              </a:rPr>
              <a:t> Centre for Neutron Science</a:t>
            </a:r>
            <a:endParaRPr lang="en-US" sz="2200" dirty="0">
              <a:effectLst>
                <a:outerShdw blurRad="38100" dist="38100" dir="2700000" algn="tl">
                  <a:srgbClr val="C0C0C0"/>
                </a:outerShdw>
              </a:effectLst>
              <a:latin typeface="+mj-lt"/>
              <a:ea typeface="+mn-ea"/>
            </a:endParaRPr>
          </a:p>
          <a:p>
            <a:pPr lvl="0">
              <a:spcAft>
                <a:spcPts val="600"/>
              </a:spcAft>
            </a:pPr>
            <a:r>
              <a:rPr lang="en-US" sz="2200" dirty="0">
                <a:effectLst>
                  <a:outerShdw blurRad="38100" dist="38100" dir="2700000" algn="tl">
                    <a:srgbClr val="C0C0C0"/>
                  </a:outerShdw>
                </a:effectLst>
                <a:latin typeface="+mj-lt"/>
                <a:ea typeface="+mn-ea"/>
              </a:rPr>
              <a:t>Pavel A. Alekseev	</a:t>
            </a:r>
            <a:r>
              <a:rPr lang="en-US" sz="2200" dirty="0">
                <a:effectLst>
                  <a:outerShdw blurRad="38100" dist="38100" dir="2700000" algn="tl">
                    <a:srgbClr val="C0C0C0"/>
                  </a:outerShdw>
                </a:effectLst>
                <a:latin typeface="+mj-lt"/>
              </a:rPr>
              <a:t>- </a:t>
            </a:r>
            <a:r>
              <a:rPr lang="en-CA" sz="2200" dirty="0">
                <a:effectLst>
                  <a:outerShdw blurRad="38100" dist="38100" dir="2700000" algn="tl">
                    <a:srgbClr val="C0C0C0"/>
                  </a:outerShdw>
                </a:effectLst>
                <a:latin typeface="+mj-lt"/>
              </a:rPr>
              <a:t>Kurchatov Institute , Moscow</a:t>
            </a:r>
            <a:endParaRPr lang="en-US" sz="2200" dirty="0">
              <a:effectLst>
                <a:outerShdw blurRad="38100" dist="38100" dir="2700000" algn="tl">
                  <a:srgbClr val="C0C0C0"/>
                </a:outerShdw>
              </a:effectLst>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92080" y="914400"/>
            <a:ext cx="3240360" cy="792088"/>
          </a:xfrm>
        </p:spPr>
        <p:txBody>
          <a:bodyPr>
            <a:noAutofit/>
          </a:bodyPr>
          <a:lstStyle/>
          <a:p>
            <a:r>
              <a:rPr lang="en-US" sz="5000" dirty="0">
                <a:solidFill>
                  <a:srgbClr val="87CCF3"/>
                </a:solidFill>
              </a:rPr>
              <a:t>Objective</a:t>
            </a:r>
            <a:endParaRPr lang="en-CA" sz="5000" dirty="0">
              <a:solidFill>
                <a:srgbClr val="87CCF3"/>
              </a:solidFill>
            </a:endParaRPr>
          </a:p>
        </p:txBody>
      </p:sp>
      <p:sp>
        <p:nvSpPr>
          <p:cNvPr id="9" name="Rectangle 3"/>
          <p:cNvSpPr txBox="1">
            <a:spLocks noChangeArrowheads="1"/>
          </p:cNvSpPr>
          <p:nvPr/>
        </p:nvSpPr>
        <p:spPr>
          <a:xfrm>
            <a:off x="576263" y="2420888"/>
            <a:ext cx="8008937" cy="461665"/>
          </a:xfrm>
          <a:prstGeom prst="rect">
            <a:avLst/>
          </a:prstGeom>
        </p:spPr>
        <p:txBody>
          <a:bodyPr>
            <a:spAutoFit/>
          </a:bodyPr>
          <a:lstStyle/>
          <a:p>
            <a:r>
              <a:rPr lang="en-CA" dirty="0">
                <a:latin typeface="+mj-lt"/>
                <a:ea typeface="+mn-ea"/>
              </a:rPr>
              <a:t>Development of requirements </a:t>
            </a:r>
            <a:r>
              <a:rPr lang="en-US" dirty="0">
                <a:latin typeface="+mj-lt"/>
                <a:ea typeface="+mn-ea"/>
              </a:rPr>
              <a:t>desired </a:t>
            </a:r>
            <a:r>
              <a:rPr lang="en-CA" dirty="0">
                <a:latin typeface="+mj-lt"/>
                <a:ea typeface="+mn-ea"/>
              </a:rPr>
              <a:t>for experimental setups</a:t>
            </a:r>
            <a:endParaRPr lang="en-CA" dirty="0">
              <a:effectLst>
                <a:outerShdw blurRad="38100" dist="38100" dir="2700000" algn="tl">
                  <a:srgbClr val="000000">
                    <a:alpha val="43137"/>
                  </a:srgbClr>
                </a:outerShdw>
              </a:effectLst>
              <a:latin typeface="+mj-lt"/>
              <a:ea typeface="+mn-ea"/>
            </a:endParaRPr>
          </a:p>
        </p:txBody>
      </p:sp>
      <p:sp>
        <p:nvSpPr>
          <p:cNvPr id="5" name="Title 3"/>
          <p:cNvSpPr txBox="1">
            <a:spLocks/>
          </p:cNvSpPr>
          <p:nvPr/>
        </p:nvSpPr>
        <p:spPr>
          <a:xfrm>
            <a:off x="5292080" y="3717032"/>
            <a:ext cx="3240360" cy="792088"/>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rgbClr val="87CCF3"/>
                </a:solidFill>
                <a:effectLst>
                  <a:outerShdw blurRad="38100" dist="25400" dir="5400000" algn="tl" rotWithShape="0">
                    <a:srgbClr val="000000">
                      <a:alpha val="43000"/>
                    </a:srgbClr>
                  </a:outerShdw>
                </a:effectLst>
                <a:latin typeface="+mj-lt"/>
                <a:ea typeface="+mj-ea"/>
                <a:cs typeface="+mj-cs"/>
              </a:defRPr>
            </a:lvl1pPr>
          </a:lstStyle>
          <a:p>
            <a:pPr fontAlgn="auto">
              <a:spcAft>
                <a:spcPts val="0"/>
              </a:spcAft>
            </a:pPr>
            <a:r>
              <a:rPr lang="en-US" sz="5000" dirty="0"/>
              <a:t>Purpose</a:t>
            </a:r>
            <a:endParaRPr lang="en-CA" sz="5000" dirty="0"/>
          </a:p>
        </p:txBody>
      </p:sp>
      <p:sp>
        <p:nvSpPr>
          <p:cNvPr id="6" name="Rectangle 3"/>
          <p:cNvSpPr txBox="1">
            <a:spLocks noChangeArrowheads="1"/>
          </p:cNvSpPr>
          <p:nvPr/>
        </p:nvSpPr>
        <p:spPr>
          <a:xfrm>
            <a:off x="595511" y="5013176"/>
            <a:ext cx="8008937" cy="461665"/>
          </a:xfrm>
          <a:prstGeom prst="rect">
            <a:avLst/>
          </a:prstGeom>
        </p:spPr>
        <p:txBody>
          <a:bodyPr>
            <a:spAutoFit/>
          </a:bodyPr>
          <a:lstStyle/>
          <a:p>
            <a:r>
              <a:rPr lang="en-CA" dirty="0">
                <a:latin typeface="+mj-lt"/>
                <a:ea typeface="+mn-ea"/>
              </a:rPr>
              <a:t>Preparation of proposals for the new source parameters</a:t>
            </a:r>
          </a:p>
        </p:txBody>
      </p:sp>
    </p:spTree>
    <p:extLst>
      <p:ext uri="{BB962C8B-B14F-4D97-AF65-F5344CB8AC3E}">
        <p14:creationId xmlns:p14="http://schemas.microsoft.com/office/powerpoint/2010/main" val="1882033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19872" y="914400"/>
            <a:ext cx="5112568" cy="792088"/>
          </a:xfrm>
        </p:spPr>
        <p:txBody>
          <a:bodyPr>
            <a:noAutofit/>
          </a:bodyPr>
          <a:lstStyle/>
          <a:p>
            <a:r>
              <a:rPr lang="en-US" sz="5000" dirty="0">
                <a:solidFill>
                  <a:srgbClr val="87CCF3"/>
                </a:solidFill>
              </a:rPr>
              <a:t>Scientific Program</a:t>
            </a:r>
            <a:endParaRPr lang="en-CA" sz="5000" dirty="0">
              <a:solidFill>
                <a:srgbClr val="87CCF3"/>
              </a:solidFill>
            </a:endParaRPr>
          </a:p>
        </p:txBody>
      </p:sp>
      <p:sp>
        <p:nvSpPr>
          <p:cNvPr id="9" name="Rectangle 3"/>
          <p:cNvSpPr txBox="1">
            <a:spLocks noChangeArrowheads="1"/>
          </p:cNvSpPr>
          <p:nvPr/>
        </p:nvSpPr>
        <p:spPr>
          <a:xfrm>
            <a:off x="576263" y="2420888"/>
            <a:ext cx="8008937" cy="3170099"/>
          </a:xfrm>
          <a:prstGeom prst="rect">
            <a:avLst/>
          </a:prstGeom>
        </p:spPr>
        <p:txBody>
          <a:bodyPr>
            <a:spAutoFit/>
          </a:bodyPr>
          <a:lstStyle/>
          <a:p>
            <a:pPr marL="342900" indent="-342900">
              <a:spcAft>
                <a:spcPts val="1200"/>
              </a:spcAft>
              <a:buFont typeface="Arial" panose="020B0604020202020204" pitchFamily="34" charset="0"/>
              <a:buChar char="•"/>
            </a:pPr>
            <a:r>
              <a:rPr lang="en-US" b="1" dirty="0">
                <a:effectLst>
                  <a:outerShdw blurRad="38100" dist="38100" dir="2700000" algn="tl">
                    <a:srgbClr val="000000">
                      <a:alpha val="43137"/>
                    </a:srgbClr>
                  </a:outerShdw>
                </a:effectLst>
                <a:latin typeface="+mj-lt"/>
              </a:rPr>
              <a:t>Condensed matter research</a:t>
            </a:r>
          </a:p>
          <a:p>
            <a:pPr marL="342900" lvl="0" indent="-342900">
              <a:spcAft>
                <a:spcPts val="1200"/>
              </a:spcAft>
              <a:buFont typeface="Arial" panose="020B0604020202020204" pitchFamily="34" charset="0"/>
              <a:buChar char="•"/>
            </a:pPr>
            <a:r>
              <a:rPr lang="en-US" dirty="0">
                <a:latin typeface="+mj-lt"/>
                <a:ea typeface="+mn-ea"/>
              </a:rPr>
              <a:t>Nuclear physics of neutrons</a:t>
            </a:r>
          </a:p>
          <a:p>
            <a:pPr marL="342900" lvl="0" indent="-342900">
              <a:spcAft>
                <a:spcPts val="1200"/>
              </a:spcAft>
              <a:buFont typeface="Arial" panose="020B0604020202020204" pitchFamily="34" charset="0"/>
              <a:buChar char="•"/>
            </a:pPr>
            <a:r>
              <a:rPr lang="en-US" dirty="0">
                <a:latin typeface="+mj-lt"/>
                <a:ea typeface="+mn-ea"/>
              </a:rPr>
              <a:t>Neutron activation analysis</a:t>
            </a:r>
          </a:p>
          <a:p>
            <a:pPr marL="342900" lvl="0" indent="-342900">
              <a:spcAft>
                <a:spcPts val="1200"/>
              </a:spcAft>
              <a:buFont typeface="Arial" panose="020B0604020202020204" pitchFamily="34" charset="0"/>
              <a:buChar char="•"/>
            </a:pPr>
            <a:r>
              <a:rPr lang="en-US" dirty="0">
                <a:latin typeface="+mj-lt"/>
                <a:ea typeface="+mn-ea"/>
              </a:rPr>
              <a:t>Physics of neutron sources</a:t>
            </a:r>
          </a:p>
          <a:p>
            <a:pPr marL="342900" lvl="0" indent="-342900">
              <a:spcAft>
                <a:spcPts val="1200"/>
              </a:spcAft>
              <a:buFont typeface="Arial" panose="020B0604020202020204" pitchFamily="34" charset="0"/>
              <a:buChar char="•"/>
            </a:pPr>
            <a:r>
              <a:rPr lang="en-US" dirty="0">
                <a:latin typeface="+mj-lt"/>
                <a:ea typeface="+mn-ea"/>
              </a:rPr>
              <a:t>Neutron detectors</a:t>
            </a:r>
          </a:p>
          <a:p>
            <a:pPr marL="342900" lvl="0" indent="-342900">
              <a:spcAft>
                <a:spcPts val="1200"/>
              </a:spcAft>
              <a:buFont typeface="Arial" panose="020B0604020202020204" pitchFamily="34" charset="0"/>
              <a:buChar char="•"/>
            </a:pPr>
            <a:r>
              <a:rPr lang="en-US" dirty="0">
                <a:latin typeface="+mj-lt"/>
                <a:ea typeface="+mn-ea"/>
              </a:rPr>
              <a:t>Experimental data treatment and analysis</a:t>
            </a:r>
          </a:p>
        </p:txBody>
      </p:sp>
    </p:spTree>
    <p:extLst>
      <p:ext uri="{BB962C8B-B14F-4D97-AF65-F5344CB8AC3E}">
        <p14:creationId xmlns:p14="http://schemas.microsoft.com/office/powerpoint/2010/main" val="2938377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576263" y="1628800"/>
            <a:ext cx="8008937" cy="2308324"/>
          </a:xfrm>
          <a:prstGeom prst="rect">
            <a:avLst/>
          </a:prstGeom>
        </p:spPr>
        <p:txBody>
          <a:bodyPr>
            <a:spAutoFit/>
          </a:bodyPr>
          <a:lstStyle/>
          <a:p>
            <a:pPr marL="342900" indent="-342900">
              <a:buFont typeface="Arial" panose="020B0604020202020204" pitchFamily="34" charset="0"/>
              <a:buChar char="•"/>
            </a:pPr>
            <a:r>
              <a:rPr lang="en-CA" dirty="0">
                <a:latin typeface="+mj-lt"/>
                <a:ea typeface="+mn-ea"/>
              </a:rPr>
              <a:t>solid and liquid states of matter</a:t>
            </a:r>
          </a:p>
          <a:p>
            <a:pPr marL="342900" indent="-342900">
              <a:buFont typeface="Arial" panose="020B0604020202020204" pitchFamily="34" charset="0"/>
              <a:buChar char="•"/>
            </a:pPr>
            <a:r>
              <a:rPr lang="en-CA" dirty="0">
                <a:latin typeface="+mj-lt"/>
                <a:ea typeface="+mn-ea"/>
              </a:rPr>
              <a:t>polymers</a:t>
            </a:r>
          </a:p>
          <a:p>
            <a:pPr marL="342900" indent="-342900">
              <a:buFont typeface="Arial" panose="020B0604020202020204" pitchFamily="34" charset="0"/>
              <a:buChar char="•"/>
            </a:pPr>
            <a:r>
              <a:rPr lang="en-CA" dirty="0">
                <a:latin typeface="+mj-lt"/>
                <a:ea typeface="+mn-ea"/>
              </a:rPr>
              <a:t>solutions and chemical reactions</a:t>
            </a:r>
          </a:p>
          <a:p>
            <a:pPr marL="342900" indent="-342900">
              <a:buFont typeface="Arial" panose="020B0604020202020204" pitchFamily="34" charset="0"/>
              <a:buChar char="•"/>
            </a:pPr>
            <a:r>
              <a:rPr lang="en-CA" dirty="0">
                <a:latin typeface="+mj-lt"/>
                <a:ea typeface="+mn-ea"/>
              </a:rPr>
              <a:t>biophysics and soft matter</a:t>
            </a:r>
          </a:p>
          <a:p>
            <a:pPr marL="342900" indent="-342900">
              <a:buFont typeface="Arial" panose="020B0604020202020204" pitchFamily="34" charset="0"/>
              <a:buChar char="•"/>
            </a:pPr>
            <a:r>
              <a:rPr lang="en-CA" dirty="0">
                <a:latin typeface="+mj-lt"/>
                <a:ea typeface="+mn-ea"/>
              </a:rPr>
              <a:t>biological systems</a:t>
            </a:r>
          </a:p>
          <a:p>
            <a:pPr marL="342900" indent="-342900">
              <a:buFont typeface="Arial" panose="020B0604020202020204" pitchFamily="34" charset="0"/>
              <a:buChar char="•"/>
            </a:pPr>
            <a:r>
              <a:rPr lang="en-CA" dirty="0">
                <a:latin typeface="+mj-lt"/>
                <a:ea typeface="+mn-ea"/>
              </a:rPr>
              <a:t>engineering structures</a:t>
            </a:r>
          </a:p>
        </p:txBody>
      </p:sp>
      <p:pic>
        <p:nvPicPr>
          <p:cNvPr id="9" name="Picture 8"/>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4077072"/>
            <a:ext cx="4572000" cy="2789178"/>
          </a:xfrm>
          <a:prstGeom prst="rect">
            <a:avLst/>
          </a:prstGeom>
          <a:noFill/>
          <a:ln>
            <a:noFill/>
          </a:ln>
        </p:spPr>
      </p:pic>
      <p:graphicFrame>
        <p:nvGraphicFramePr>
          <p:cNvPr id="10" name="Chart 9">
            <a:extLst/>
          </p:cNvPr>
          <p:cNvGraphicFramePr>
            <a:graphicFrameLocks/>
          </p:cNvGraphicFramePr>
          <p:nvPr>
            <p:extLst>
              <p:ext uri="{D42A27DB-BD31-4B8C-83A1-F6EECF244321}">
                <p14:modId xmlns:p14="http://schemas.microsoft.com/office/powerpoint/2010/main" val="2348145474"/>
              </p:ext>
            </p:extLst>
          </p:nvPr>
        </p:nvGraphicFramePr>
        <p:xfrm>
          <a:off x="0" y="3861048"/>
          <a:ext cx="4860032" cy="301495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457200" y="835200"/>
            <a:ext cx="8290800" cy="475456"/>
          </a:xfrm>
        </p:spPr>
        <p:txBody>
          <a:bodyPr anchor="t">
            <a:noAutofit/>
          </a:bodyPr>
          <a:lstStyle/>
          <a:p>
            <a:r>
              <a:rPr lang="en-US" sz="3000" dirty="0">
                <a:solidFill>
                  <a:srgbClr val="87CCF3"/>
                </a:solidFill>
                <a:effectLst>
                  <a:outerShdw blurRad="38100" dist="38100" dir="2700000" algn="tl">
                    <a:srgbClr val="000000">
                      <a:alpha val="43137"/>
                    </a:srgbClr>
                  </a:outerShdw>
                </a:effectLst>
              </a:rPr>
              <a:t>Condensed Matter Research Fields</a:t>
            </a:r>
            <a:endParaRPr lang="en-CA" sz="3000" dirty="0">
              <a:solidFill>
                <a:srgbClr val="87CCF3"/>
              </a:solidFill>
              <a:effectLst>
                <a:outerShdw blurRad="38100" dist="38100" dir="2700000" algn="tl">
                  <a:srgbClr val="000000">
                    <a:alpha val="43137"/>
                  </a:srgbClr>
                </a:outerShdw>
              </a:effectLst>
            </a:endParaRPr>
          </a:p>
        </p:txBody>
      </p:sp>
      <p:sp>
        <p:nvSpPr>
          <p:cNvPr id="11" name="TextBox 10"/>
          <p:cNvSpPr txBox="1"/>
          <p:nvPr/>
        </p:nvSpPr>
        <p:spPr>
          <a:xfrm>
            <a:off x="7943030" y="6537446"/>
            <a:ext cx="1200970" cy="338554"/>
          </a:xfrm>
          <a:prstGeom prst="rect">
            <a:avLst/>
          </a:prstGeom>
          <a:noFill/>
        </p:spPr>
        <p:txBody>
          <a:bodyPr wrap="none" rtlCol="0">
            <a:spAutoFit/>
          </a:bodyPr>
          <a:lstStyle/>
          <a:p>
            <a:r>
              <a:rPr lang="en-US" sz="1600" dirty="0"/>
              <a:t>source: ILL</a:t>
            </a:r>
            <a:endParaRPr lang="en-CA" sz="1600" dirty="0"/>
          </a:p>
        </p:txBody>
      </p:sp>
      <p:sp>
        <p:nvSpPr>
          <p:cNvPr id="12" name="TextBox 11"/>
          <p:cNvSpPr txBox="1"/>
          <p:nvPr/>
        </p:nvSpPr>
        <p:spPr>
          <a:xfrm>
            <a:off x="0" y="6527696"/>
            <a:ext cx="1438214" cy="338554"/>
          </a:xfrm>
          <a:prstGeom prst="rect">
            <a:avLst/>
          </a:prstGeom>
          <a:noFill/>
        </p:spPr>
        <p:txBody>
          <a:bodyPr wrap="none" rtlCol="0">
            <a:spAutoFit/>
          </a:bodyPr>
          <a:lstStyle/>
          <a:p>
            <a:r>
              <a:rPr lang="en-US" sz="1600" dirty="0"/>
              <a:t>source: FLNP</a:t>
            </a:r>
            <a:endParaRPr lang="en-CA" sz="1600" dirty="0"/>
          </a:p>
        </p:txBody>
      </p:sp>
      <p:pic>
        <p:nvPicPr>
          <p:cNvPr id="3" name="Рисунок 2"/>
          <p:cNvPicPr>
            <a:picLocks noChangeAspect="1"/>
          </p:cNvPicPr>
          <p:nvPr/>
        </p:nvPicPr>
        <p:blipFill>
          <a:blip r:embed="rId5"/>
          <a:stretch>
            <a:fillRect/>
          </a:stretch>
        </p:blipFill>
        <p:spPr>
          <a:xfrm>
            <a:off x="7687" y="3916970"/>
            <a:ext cx="4730874" cy="2680382"/>
          </a:xfrm>
          <a:prstGeom prst="rect">
            <a:avLst/>
          </a:prstGeom>
        </p:spPr>
      </p:pic>
    </p:spTree>
    <p:extLst>
      <p:ext uri="{BB962C8B-B14F-4D97-AF65-F5344CB8AC3E}">
        <p14:creationId xmlns:p14="http://schemas.microsoft.com/office/powerpoint/2010/main" val="781632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807327DD-A7FC-413E-AB1B-A039340B2449}"/>
              </a:ext>
            </a:extLst>
          </p:cNvPr>
          <p:cNvGraphicFramePr>
            <a:graphicFrameLocks/>
          </p:cNvGraphicFramePr>
          <p:nvPr>
            <p:extLst>
              <p:ext uri="{D42A27DB-BD31-4B8C-83A1-F6EECF244321}">
                <p14:modId xmlns:p14="http://schemas.microsoft.com/office/powerpoint/2010/main" val="3087953364"/>
              </p:ext>
            </p:extLst>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457200" y="835200"/>
            <a:ext cx="8290800" cy="475456"/>
          </a:xfrm>
        </p:spPr>
        <p:txBody>
          <a:bodyPr anchor="t">
            <a:noAutofit/>
          </a:bodyPr>
          <a:lstStyle/>
          <a:p>
            <a:r>
              <a:rPr lang="en-US" sz="3000" dirty="0">
                <a:solidFill>
                  <a:srgbClr val="87CCF3"/>
                </a:solidFill>
                <a:effectLst>
                  <a:outerShdw blurRad="38100" dist="38100" dir="2700000" algn="tl">
                    <a:srgbClr val="000000">
                      <a:alpha val="43137"/>
                    </a:srgbClr>
                  </a:outerShdw>
                </a:effectLst>
              </a:rPr>
              <a:t>Neutron Users</a:t>
            </a:r>
            <a:endParaRPr lang="en-CA" sz="3000" dirty="0">
              <a:solidFill>
                <a:srgbClr val="87CCF3"/>
              </a:solidFill>
              <a:effectLst>
                <a:outerShdw blurRad="38100" dist="38100" dir="2700000" algn="tl">
                  <a:srgbClr val="000000">
                    <a:alpha val="43137"/>
                  </a:srgbClr>
                </a:outerShdw>
              </a:effectLst>
            </a:endParaRPr>
          </a:p>
        </p:txBody>
      </p:sp>
      <p:sp>
        <p:nvSpPr>
          <p:cNvPr id="10" name="Rectangle 3"/>
          <p:cNvSpPr txBox="1">
            <a:spLocks noChangeArrowheads="1"/>
          </p:cNvSpPr>
          <p:nvPr/>
        </p:nvSpPr>
        <p:spPr>
          <a:xfrm>
            <a:off x="107504" y="1588438"/>
            <a:ext cx="8928991" cy="2200602"/>
          </a:xfrm>
          <a:prstGeom prst="rect">
            <a:avLst/>
          </a:prstGeom>
        </p:spPr>
        <p:txBody>
          <a:bodyPr wrap="square">
            <a:spAutoFit/>
          </a:bodyPr>
          <a:lstStyle/>
          <a:p>
            <a:pPr>
              <a:spcAft>
                <a:spcPts val="600"/>
              </a:spcAft>
            </a:pPr>
            <a:r>
              <a:rPr lang="en-CA" sz="2200" dirty="0">
                <a:latin typeface="+mj-lt"/>
                <a:ea typeface="+mn-ea"/>
              </a:rPr>
              <a:t>The European user community is the largest and most diverse in the world by far, </a:t>
            </a:r>
            <a:r>
              <a:rPr lang="en-CA" sz="2200" b="1" dirty="0">
                <a:effectLst>
                  <a:outerShdw blurRad="38100" dist="38100" dir="2700000" algn="tl">
                    <a:srgbClr val="000000">
                      <a:alpha val="43137"/>
                    </a:srgbClr>
                  </a:outerShdw>
                </a:effectLst>
                <a:latin typeface="+mj-lt"/>
                <a:ea typeface="+mn-ea"/>
              </a:rPr>
              <a:t>numbering over 6000 scientists </a:t>
            </a:r>
            <a:r>
              <a:rPr lang="en-CA" sz="2200" dirty="0">
                <a:latin typeface="+mj-lt"/>
                <a:ea typeface="+mn-ea"/>
              </a:rPr>
              <a:t>and engineers from academia, national and international research laboratories and institutes, as well as from industry, all of whom use neutrons as an essential tool in an increasingly wide range of research fields.</a:t>
            </a:r>
          </a:p>
          <a:p>
            <a:pPr algn="r"/>
            <a:r>
              <a:rPr lang="en-CA" sz="2200" i="1" dirty="0">
                <a:latin typeface="+mj-lt"/>
                <a:ea typeface="+mn-ea"/>
              </a:rPr>
              <a:t>ESFRI </a:t>
            </a:r>
            <a:r>
              <a:rPr lang="en-CA" sz="2200" i="1" dirty="0" err="1">
                <a:latin typeface="+mj-lt"/>
                <a:ea typeface="+mn-ea"/>
              </a:rPr>
              <a:t>Scripta</a:t>
            </a:r>
            <a:r>
              <a:rPr lang="en-CA" sz="2200" i="1" dirty="0">
                <a:latin typeface="+mj-lt"/>
                <a:ea typeface="+mn-ea"/>
              </a:rPr>
              <a:t> Volume I, Neutron Landscape Group, June 2016</a:t>
            </a:r>
          </a:p>
        </p:txBody>
      </p:sp>
      <p:graphicFrame>
        <p:nvGraphicFramePr>
          <p:cNvPr id="5" name="Chart 4">
            <a:extLst>
              <a:ext uri="{FF2B5EF4-FFF2-40B4-BE49-F238E27FC236}">
                <a16:creationId xmlns:a16="http://schemas.microsoft.com/office/drawing/2014/main" xmlns="" id="{807327DD-A7FC-413E-AB1B-A039340B2449}"/>
              </a:ext>
            </a:extLst>
          </p:cNvPr>
          <p:cNvGraphicFramePr>
            <a:graphicFrameLocks/>
          </p:cNvGraphicFramePr>
          <p:nvPr>
            <p:extLst>
              <p:ext uri="{D42A27DB-BD31-4B8C-83A1-F6EECF244321}">
                <p14:modId xmlns:p14="http://schemas.microsoft.com/office/powerpoint/2010/main" val="2834694747"/>
              </p:ext>
            </p:extLst>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1315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4"/>
          <p:cNvSpPr/>
          <p:nvPr/>
        </p:nvSpPr>
        <p:spPr>
          <a:xfrm>
            <a:off x="0" y="959930"/>
            <a:ext cx="9144000" cy="5898070"/>
          </a:xfrm>
          <a:prstGeom prst="rect">
            <a:avLst/>
          </a:prstGeom>
          <a:blipFill dpi="0" rotWithShape="1">
            <a:blip r:embed="rId3" cstate="print">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Lst>
            </a:blip>
            <a:srcRect/>
            <a:stretch>
              <a:fillRect/>
            </a:stretch>
          </a:blipFill>
        </p:spPr>
        <p:txBody>
          <a:bodyPr wrap="square" lIns="0" tIns="0" rIns="0" bIns="0" rtlCol="0">
            <a:spAutoFit/>
          </a:bodyPr>
          <a:lstStyle/>
          <a:p>
            <a:endParaRPr/>
          </a:p>
        </p:txBody>
      </p:sp>
      <p:sp>
        <p:nvSpPr>
          <p:cNvPr id="18" name="TextBox 17"/>
          <p:cNvSpPr txBox="1"/>
          <p:nvPr/>
        </p:nvSpPr>
        <p:spPr>
          <a:xfrm>
            <a:off x="3518973" y="5048597"/>
            <a:ext cx="5517524" cy="1692771"/>
          </a:xfrm>
          <a:prstGeom prst="rect">
            <a:avLst/>
          </a:prstGeom>
          <a:solidFill>
            <a:schemeClr val="bg1">
              <a:alpha val="75000"/>
            </a:schemeClr>
          </a:solidFill>
        </p:spPr>
        <p:txBody>
          <a:bodyPr wrap="square" rtlCol="0">
            <a:spAutoFit/>
          </a:bodyPr>
          <a:lstStyle/>
          <a:p>
            <a:r>
              <a:rPr lang="en-US" b="1" dirty="0">
                <a:solidFill>
                  <a:srgbClr val="C00000"/>
                </a:solidFill>
                <a:latin typeface="Comic Sans MS" panose="030F0702030302020204" pitchFamily="66" charset="0"/>
                <a:cs typeface="Arial" panose="020B0604020202020204" pitchFamily="34" charset="0"/>
              </a:rPr>
              <a:t>Number of Neutron Instruments (Sources) is decreasing contrary to increasing needs</a:t>
            </a:r>
          </a:p>
          <a:p>
            <a:endParaRPr lang="en-US" sz="1600" b="1" dirty="0">
              <a:solidFill>
                <a:srgbClr val="C00000"/>
              </a:solidFill>
              <a:latin typeface="Comic Sans MS" panose="030F0702030302020204" pitchFamily="66" charset="0"/>
              <a:cs typeface="Arial" panose="020B0604020202020204" pitchFamily="34" charset="0"/>
            </a:endParaRPr>
          </a:p>
          <a:p>
            <a:pPr algn="r"/>
            <a:r>
              <a:rPr lang="en-US" sz="1600" b="1" dirty="0">
                <a:solidFill>
                  <a:srgbClr val="C00000"/>
                </a:solidFill>
                <a:latin typeface="Comic Sans MS" panose="030F0702030302020204" pitchFamily="66" charset="0"/>
                <a:cs typeface="Arial" panose="020B0604020202020204" pitchFamily="34" charset="0"/>
              </a:rPr>
              <a:t>V.L.Aksenov PAC on CMP, January 2017,Dubna</a:t>
            </a:r>
            <a:endParaRPr lang="ru-RU" sz="1600" dirty="0">
              <a:solidFill>
                <a:srgbClr val="C00000"/>
              </a:solidFill>
              <a:latin typeface="Comic Sans MS" panose="030F0702030302020204" pitchFamily="66" charset="0"/>
              <a:cs typeface="Arial" panose="020B0604020202020204" pitchFamily="34" charset="0"/>
            </a:endParaRPr>
          </a:p>
        </p:txBody>
      </p:sp>
      <p:sp>
        <p:nvSpPr>
          <p:cNvPr id="32" name="object 6"/>
          <p:cNvSpPr/>
          <p:nvPr/>
        </p:nvSpPr>
        <p:spPr>
          <a:xfrm>
            <a:off x="2195741" y="2636913"/>
            <a:ext cx="390525" cy="401637"/>
          </a:xfrm>
          <a:prstGeom prst="rect">
            <a:avLst/>
          </a:prstGeom>
          <a:blipFill>
            <a:blip r:embed="rId5" cstate="print"/>
            <a:stretch>
              <a:fillRect/>
            </a:stretch>
          </a:blipFill>
        </p:spPr>
        <p:txBody>
          <a:bodyPr wrap="square" lIns="0" tIns="0" rIns="0" bIns="0" rtlCol="0">
            <a:spAutoFit/>
          </a:bodyPr>
          <a:lstStyle/>
          <a:p>
            <a:endParaRPr/>
          </a:p>
        </p:txBody>
      </p:sp>
      <p:sp>
        <p:nvSpPr>
          <p:cNvPr id="33" name="object 7"/>
          <p:cNvSpPr/>
          <p:nvPr/>
        </p:nvSpPr>
        <p:spPr>
          <a:xfrm>
            <a:off x="4452492" y="4025442"/>
            <a:ext cx="321233" cy="330377"/>
          </a:xfrm>
          <a:prstGeom prst="rect">
            <a:avLst/>
          </a:prstGeom>
          <a:blipFill>
            <a:blip r:embed="rId6" cstate="print"/>
            <a:stretch>
              <a:fillRect/>
            </a:stretch>
          </a:blipFill>
        </p:spPr>
        <p:txBody>
          <a:bodyPr wrap="square" lIns="0" tIns="0" rIns="0" bIns="0" rtlCol="0">
            <a:spAutoFit/>
          </a:bodyPr>
          <a:lstStyle/>
          <a:p>
            <a:endParaRPr/>
          </a:p>
        </p:txBody>
      </p:sp>
      <p:sp>
        <p:nvSpPr>
          <p:cNvPr id="34" name="object 8"/>
          <p:cNvSpPr txBox="1"/>
          <p:nvPr/>
        </p:nvSpPr>
        <p:spPr>
          <a:xfrm>
            <a:off x="2665001" y="2508021"/>
            <a:ext cx="459105" cy="285115"/>
          </a:xfrm>
          <a:prstGeom prst="rect">
            <a:avLst/>
          </a:prstGeom>
        </p:spPr>
        <p:txBody>
          <a:bodyPr vert="horz" wrap="square" lIns="0" tIns="0" rIns="0" bIns="0" rtlCol="0">
            <a:spAutoFit/>
          </a:bodyPr>
          <a:lstStyle/>
          <a:p>
            <a:pPr marL="12700">
              <a:lnSpc>
                <a:spcPct val="100000"/>
              </a:lnSpc>
            </a:pPr>
            <a:r>
              <a:rPr sz="1800" spc="-5" dirty="0">
                <a:solidFill>
                  <a:srgbClr val="FFFFFF"/>
                </a:solidFill>
                <a:latin typeface="Arial"/>
                <a:cs typeface="Arial"/>
              </a:rPr>
              <a:t>I</a:t>
            </a:r>
            <a:r>
              <a:rPr sz="1800" spc="-20" dirty="0">
                <a:solidFill>
                  <a:srgbClr val="FFFFFF"/>
                </a:solidFill>
                <a:latin typeface="Arial"/>
                <a:cs typeface="Arial"/>
              </a:rPr>
              <a:t>S</a:t>
            </a:r>
            <a:r>
              <a:rPr sz="1800" spc="-10" dirty="0">
                <a:solidFill>
                  <a:srgbClr val="FFFFFF"/>
                </a:solidFill>
                <a:latin typeface="Arial"/>
                <a:cs typeface="Arial"/>
              </a:rPr>
              <a:t>IS</a:t>
            </a:r>
            <a:endParaRPr sz="1800">
              <a:latin typeface="Arial"/>
              <a:cs typeface="Arial"/>
            </a:endParaRPr>
          </a:p>
        </p:txBody>
      </p:sp>
      <p:sp>
        <p:nvSpPr>
          <p:cNvPr id="35" name="object 9"/>
          <p:cNvSpPr txBox="1"/>
          <p:nvPr/>
        </p:nvSpPr>
        <p:spPr>
          <a:xfrm>
            <a:off x="4831671" y="3695827"/>
            <a:ext cx="1684545" cy="566822"/>
          </a:xfrm>
          <a:prstGeom prst="rect">
            <a:avLst/>
          </a:prstGeom>
        </p:spPr>
        <p:txBody>
          <a:bodyPr vert="horz" wrap="square" lIns="0" tIns="0" rIns="0" bIns="0" rtlCol="0">
            <a:spAutoFit/>
          </a:bodyPr>
          <a:lstStyle/>
          <a:p>
            <a:pPr marL="913130">
              <a:lnSpc>
                <a:spcPct val="100000"/>
              </a:lnSpc>
            </a:pPr>
            <a:r>
              <a:rPr sz="1800" dirty="0">
                <a:solidFill>
                  <a:srgbClr val="FFFFFF"/>
                </a:solidFill>
                <a:latin typeface="Arial"/>
                <a:cs typeface="Arial"/>
              </a:rPr>
              <a:t>M</a:t>
            </a:r>
            <a:r>
              <a:rPr lang="en-US" sz="1800" dirty="0">
                <a:solidFill>
                  <a:srgbClr val="FFFFFF"/>
                </a:solidFill>
                <a:latin typeface="Arial"/>
                <a:cs typeface="Arial"/>
              </a:rPr>
              <a:t>unich</a:t>
            </a:r>
            <a:endParaRPr sz="1800" dirty="0">
              <a:latin typeface="Arial"/>
              <a:cs typeface="Arial"/>
            </a:endParaRPr>
          </a:p>
          <a:p>
            <a:pPr marL="12700">
              <a:lnSpc>
                <a:spcPct val="100000"/>
              </a:lnSpc>
              <a:spcBef>
                <a:spcPts val="65"/>
              </a:spcBef>
            </a:pPr>
            <a:r>
              <a:rPr sz="1800" spc="-20" dirty="0">
                <a:solidFill>
                  <a:srgbClr val="FFFFFF"/>
                </a:solidFill>
                <a:latin typeface="Arial"/>
                <a:cs typeface="Arial"/>
              </a:rPr>
              <a:t>S</a:t>
            </a:r>
            <a:r>
              <a:rPr sz="1800" spc="-5" dirty="0">
                <a:solidFill>
                  <a:srgbClr val="FFFFFF"/>
                </a:solidFill>
                <a:latin typeface="Arial"/>
                <a:cs typeface="Arial"/>
              </a:rPr>
              <a:t>INQ</a:t>
            </a:r>
            <a:endParaRPr sz="1800" dirty="0">
              <a:latin typeface="Arial"/>
              <a:cs typeface="Arial"/>
            </a:endParaRPr>
          </a:p>
        </p:txBody>
      </p:sp>
      <p:sp>
        <p:nvSpPr>
          <p:cNvPr id="36" name="object 10"/>
          <p:cNvSpPr>
            <a:spLocks noChangeAspect="1"/>
          </p:cNvSpPr>
          <p:nvPr/>
        </p:nvSpPr>
        <p:spPr>
          <a:xfrm>
            <a:off x="5508200" y="1028242"/>
            <a:ext cx="864000" cy="885496"/>
          </a:xfrm>
          <a:prstGeom prst="rect">
            <a:avLst/>
          </a:prstGeom>
          <a:blipFill>
            <a:blip r:embed="rId7" cstate="print"/>
            <a:stretch>
              <a:fillRect/>
            </a:stretch>
          </a:blipFill>
        </p:spPr>
        <p:txBody>
          <a:bodyPr wrap="square" lIns="0" tIns="0" rIns="0" bIns="0" rtlCol="0">
            <a:spAutoFit/>
          </a:bodyPr>
          <a:lstStyle/>
          <a:p>
            <a:endParaRPr/>
          </a:p>
        </p:txBody>
      </p:sp>
      <p:sp>
        <p:nvSpPr>
          <p:cNvPr id="37" name="object 11"/>
          <p:cNvSpPr txBox="1"/>
          <p:nvPr/>
        </p:nvSpPr>
        <p:spPr>
          <a:xfrm>
            <a:off x="3560893" y="1412776"/>
            <a:ext cx="3333115" cy="269304"/>
          </a:xfrm>
          <a:prstGeom prst="rect">
            <a:avLst/>
          </a:prstGeom>
        </p:spPr>
        <p:txBody>
          <a:bodyPr vert="horz" wrap="square" lIns="0" tIns="0" rIns="0" bIns="0" rtlCol="0">
            <a:spAutoFit/>
          </a:bodyPr>
          <a:lstStyle/>
          <a:p>
            <a:pPr marR="6350" algn="r">
              <a:lnSpc>
                <a:spcPts val="2140"/>
              </a:lnSpc>
              <a:spcBef>
                <a:spcPts val="70"/>
              </a:spcBef>
            </a:pPr>
            <a:r>
              <a:rPr sz="1800" spc="-15" dirty="0">
                <a:solidFill>
                  <a:srgbClr val="FFFFFF"/>
                </a:solidFill>
                <a:latin typeface="Arial"/>
                <a:cs typeface="Arial"/>
              </a:rPr>
              <a:t>ESS</a:t>
            </a:r>
            <a:endParaRPr sz="1800" dirty="0">
              <a:latin typeface="Arial"/>
              <a:cs typeface="Arial"/>
            </a:endParaRPr>
          </a:p>
        </p:txBody>
      </p:sp>
      <p:sp>
        <p:nvSpPr>
          <p:cNvPr id="38" name="object 13"/>
          <p:cNvSpPr/>
          <p:nvPr/>
        </p:nvSpPr>
        <p:spPr>
          <a:xfrm>
            <a:off x="5306695" y="3562578"/>
            <a:ext cx="390525" cy="401637"/>
          </a:xfrm>
          <a:prstGeom prst="rect">
            <a:avLst/>
          </a:prstGeom>
          <a:blipFill>
            <a:blip r:embed="rId8" cstate="print"/>
            <a:stretch>
              <a:fillRect/>
            </a:stretch>
          </a:blipFill>
        </p:spPr>
        <p:txBody>
          <a:bodyPr wrap="square" lIns="0" tIns="0" rIns="0" bIns="0" rtlCol="0">
            <a:spAutoFit/>
          </a:bodyPr>
          <a:lstStyle/>
          <a:p>
            <a:endParaRPr/>
          </a:p>
        </p:txBody>
      </p:sp>
      <p:sp>
        <p:nvSpPr>
          <p:cNvPr id="39" name="object 19"/>
          <p:cNvSpPr txBox="1"/>
          <p:nvPr/>
        </p:nvSpPr>
        <p:spPr>
          <a:xfrm>
            <a:off x="8524177" y="1982239"/>
            <a:ext cx="822224" cy="276999"/>
          </a:xfrm>
          <a:prstGeom prst="rect">
            <a:avLst/>
          </a:prstGeom>
        </p:spPr>
        <p:txBody>
          <a:bodyPr vert="horz" wrap="square" lIns="0" tIns="0" rIns="0" bIns="0" rtlCol="0">
            <a:spAutoFit/>
          </a:bodyPr>
          <a:lstStyle/>
          <a:p>
            <a:pPr marL="12700">
              <a:lnSpc>
                <a:spcPct val="100000"/>
              </a:lnSpc>
            </a:pPr>
            <a:r>
              <a:rPr lang="en-US" sz="1800" spc="-5" dirty="0">
                <a:solidFill>
                  <a:srgbClr val="FFFFFF"/>
                </a:solidFill>
                <a:latin typeface="Arial"/>
                <a:cs typeface="Arial"/>
              </a:rPr>
              <a:t>PIK</a:t>
            </a:r>
            <a:endParaRPr sz="1800" dirty="0">
              <a:latin typeface="Arial"/>
              <a:cs typeface="Arial"/>
            </a:endParaRPr>
          </a:p>
        </p:txBody>
      </p:sp>
      <p:sp>
        <p:nvSpPr>
          <p:cNvPr id="40" name="object 10"/>
          <p:cNvSpPr>
            <a:spLocks noChangeAspect="1"/>
          </p:cNvSpPr>
          <p:nvPr/>
        </p:nvSpPr>
        <p:spPr>
          <a:xfrm>
            <a:off x="7740352" y="1609185"/>
            <a:ext cx="792000" cy="811703"/>
          </a:xfrm>
          <a:prstGeom prst="rect">
            <a:avLst/>
          </a:prstGeom>
          <a:blipFill>
            <a:blip r:embed="rId7" cstate="print"/>
            <a:stretch>
              <a:fillRect/>
            </a:stretch>
          </a:blipFill>
        </p:spPr>
        <p:txBody>
          <a:bodyPr wrap="square" lIns="0" tIns="0" rIns="0" bIns="0" rtlCol="0">
            <a:spAutoFit/>
          </a:bodyPr>
          <a:lstStyle/>
          <a:p>
            <a:endParaRPr/>
          </a:p>
        </p:txBody>
      </p:sp>
      <p:sp>
        <p:nvSpPr>
          <p:cNvPr id="42" name="object 19"/>
          <p:cNvSpPr txBox="1"/>
          <p:nvPr/>
        </p:nvSpPr>
        <p:spPr>
          <a:xfrm>
            <a:off x="8286280" y="2791961"/>
            <a:ext cx="822224" cy="276999"/>
          </a:xfrm>
          <a:prstGeom prst="rect">
            <a:avLst/>
          </a:prstGeom>
        </p:spPr>
        <p:txBody>
          <a:bodyPr vert="horz" wrap="square" lIns="0" tIns="0" rIns="0" bIns="0" rtlCol="0">
            <a:spAutoFit/>
          </a:bodyPr>
          <a:lstStyle/>
          <a:p>
            <a:pPr marL="12700">
              <a:lnSpc>
                <a:spcPct val="100000"/>
              </a:lnSpc>
            </a:pPr>
            <a:r>
              <a:rPr lang="en-US" sz="1800" spc="-5" dirty="0">
                <a:solidFill>
                  <a:srgbClr val="FFFFFF"/>
                </a:solidFill>
                <a:latin typeface="Arial"/>
                <a:cs typeface="Arial"/>
              </a:rPr>
              <a:t>DUBNA</a:t>
            </a:r>
            <a:endParaRPr sz="1800" dirty="0">
              <a:latin typeface="Arial"/>
              <a:cs typeface="Arial"/>
            </a:endParaRPr>
          </a:p>
        </p:txBody>
      </p:sp>
      <p:sp>
        <p:nvSpPr>
          <p:cNvPr id="2" name="Rectangle 1"/>
          <p:cNvSpPr/>
          <p:nvPr/>
        </p:nvSpPr>
        <p:spPr>
          <a:xfrm>
            <a:off x="8532440" y="2073622"/>
            <a:ext cx="60785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87CCF3"/>
                </a:solidFill>
                <a:effectLst>
                  <a:outerShdw blurRad="12700" dist="38100" dir="2700000" algn="tl" rotWithShape="0">
                    <a:schemeClr val="accent5">
                      <a:lumMod val="60000"/>
                      <a:lumOff val="40000"/>
                    </a:schemeClr>
                  </a:outerShdw>
                </a:effectLst>
              </a:rPr>
              <a:t>?</a:t>
            </a:r>
          </a:p>
        </p:txBody>
      </p:sp>
      <p:sp>
        <p:nvSpPr>
          <p:cNvPr id="4" name="Title 3"/>
          <p:cNvSpPr>
            <a:spLocks noGrp="1"/>
          </p:cNvSpPr>
          <p:nvPr>
            <p:ph type="title"/>
          </p:nvPr>
        </p:nvSpPr>
        <p:spPr>
          <a:xfrm>
            <a:off x="457200" y="835200"/>
            <a:ext cx="8290800" cy="475456"/>
          </a:xfrm>
        </p:spPr>
        <p:txBody>
          <a:bodyPr anchor="t">
            <a:noAutofit/>
          </a:bodyPr>
          <a:lstStyle/>
          <a:p>
            <a:r>
              <a:rPr lang="en-US" sz="3000" dirty="0">
                <a:solidFill>
                  <a:srgbClr val="87CCF3"/>
                </a:solidFill>
                <a:effectLst>
                  <a:outerShdw blurRad="38100" dist="38100" dir="2700000" algn="tl">
                    <a:srgbClr val="000000">
                      <a:alpha val="43137"/>
                    </a:srgbClr>
                  </a:outerShdw>
                </a:effectLst>
              </a:rPr>
              <a:t>Future of Neutrons in Europe</a:t>
            </a:r>
            <a:br>
              <a:rPr lang="en-US" sz="3000" dirty="0">
                <a:solidFill>
                  <a:srgbClr val="87CCF3"/>
                </a:solidFill>
                <a:effectLst>
                  <a:outerShdw blurRad="38100" dist="38100" dir="2700000" algn="tl">
                    <a:srgbClr val="000000">
                      <a:alpha val="43137"/>
                    </a:srgbClr>
                  </a:outerShdw>
                </a:effectLst>
              </a:rPr>
            </a:br>
            <a:r>
              <a:rPr lang="en-US" sz="3000" dirty="0">
                <a:solidFill>
                  <a:srgbClr val="87CCF3"/>
                </a:solidFill>
                <a:effectLst>
                  <a:outerShdw blurRad="38100" dist="38100" dir="2700000" algn="tl">
                    <a:srgbClr val="000000">
                      <a:alpha val="43137"/>
                    </a:srgbClr>
                  </a:outerShdw>
                </a:effectLst>
              </a:rPr>
              <a:t>(one of possible scenarios)</a:t>
            </a:r>
            <a:endParaRPr lang="en-CA" sz="3000" dirty="0">
              <a:solidFill>
                <a:srgbClr val="87CCF3"/>
              </a:solidFill>
              <a:effectLst>
                <a:outerShdw blurRad="38100" dist="38100" dir="2700000" algn="tl">
                  <a:srgbClr val="000000">
                    <a:alpha val="43137"/>
                  </a:srgbClr>
                </a:outerShdw>
              </a:effectLst>
            </a:endParaRPr>
          </a:p>
        </p:txBody>
      </p:sp>
      <p:sp>
        <p:nvSpPr>
          <p:cNvPr id="19" name="object 5"/>
          <p:cNvSpPr/>
          <p:nvPr/>
        </p:nvSpPr>
        <p:spPr>
          <a:xfrm>
            <a:off x="3439871" y="4005059"/>
            <a:ext cx="700087" cy="718591"/>
          </a:xfrm>
          <a:prstGeom prst="rect">
            <a:avLst/>
          </a:prstGeom>
          <a:blipFill>
            <a:blip r:embed="rId9" cstate="print"/>
            <a:stretch>
              <a:fillRect/>
            </a:stretch>
          </a:blipFill>
        </p:spPr>
        <p:txBody>
          <a:bodyPr wrap="square" lIns="0" tIns="0" rIns="0" bIns="0" rtlCol="0">
            <a:spAutoFit/>
          </a:bodyPr>
          <a:lstStyle/>
          <a:p>
            <a:endParaRPr/>
          </a:p>
        </p:txBody>
      </p:sp>
      <p:sp>
        <p:nvSpPr>
          <p:cNvPr id="20" name="object 21"/>
          <p:cNvSpPr txBox="1"/>
          <p:nvPr/>
        </p:nvSpPr>
        <p:spPr>
          <a:xfrm>
            <a:off x="4085131" y="4520153"/>
            <a:ext cx="486870" cy="276999"/>
          </a:xfrm>
          <a:prstGeom prst="rect">
            <a:avLst/>
          </a:prstGeom>
        </p:spPr>
        <p:txBody>
          <a:bodyPr vert="horz" wrap="square" lIns="0" tIns="0" rIns="0" bIns="0" rtlCol="0">
            <a:spAutoFit/>
          </a:bodyPr>
          <a:lstStyle/>
          <a:p>
            <a:pPr marL="12700">
              <a:lnSpc>
                <a:spcPct val="100000"/>
              </a:lnSpc>
              <a:spcBef>
                <a:spcPts val="1215"/>
              </a:spcBef>
            </a:pPr>
            <a:r>
              <a:rPr lang="en-US" sz="1800" spc="-10" dirty="0">
                <a:solidFill>
                  <a:srgbClr val="FFFFFF"/>
                </a:solidFill>
                <a:latin typeface="Arial"/>
                <a:cs typeface="Arial"/>
              </a:rPr>
              <a:t>ILL</a:t>
            </a:r>
            <a:endParaRPr sz="1800" dirty="0">
              <a:latin typeface="Arial"/>
              <a:cs typeface="Arial"/>
            </a:endParaRPr>
          </a:p>
        </p:txBody>
      </p:sp>
      <p:sp>
        <p:nvSpPr>
          <p:cNvPr id="16" name="object 2"/>
          <p:cNvSpPr>
            <a:spLocks noChangeAspect="1" noChangeArrowheads="1"/>
          </p:cNvSpPr>
          <p:nvPr/>
        </p:nvSpPr>
        <p:spPr bwMode="auto">
          <a:xfrm>
            <a:off x="79101" y="3955244"/>
            <a:ext cx="3360770" cy="2817368"/>
          </a:xfrm>
          <a:prstGeom prst="rect">
            <a:avLst/>
          </a:prstGeom>
          <a:blipFill dpi="0" rotWithShape="1">
            <a:blip r:embed="rId10">
              <a:alphaModFix amt="84000"/>
            </a:blip>
            <a:srcRect/>
            <a:stretch>
              <a:fillRect/>
            </a:stretch>
          </a:blipFill>
          <a:ln>
            <a:noFill/>
          </a:ln>
          <a:extLst/>
        </p:spPr>
        <p:txBody>
          <a:bodyPr wrap="square" lIns="0" tIns="0" rIns="0" bIns="0">
            <a:spAutoFit/>
          </a:bodyPr>
          <a:lstStyle>
            <a:lvl1pPr eaLnBrk="0" hangingPunct="0">
              <a:spcBef>
                <a:spcPct val="20000"/>
              </a:spcBef>
              <a:defRPr>
                <a:solidFill>
                  <a:schemeClr val="tx1"/>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eaLnBrk="1" hangingPunct="1">
              <a:spcBef>
                <a:spcPct val="0"/>
              </a:spcBef>
            </a:pPr>
            <a:endParaRPr lang="ru-RU" altLang="ru-RU" dirty="0">
              <a:latin typeface="Arial" charset="0"/>
            </a:endParaRPr>
          </a:p>
        </p:txBody>
      </p:sp>
    </p:spTree>
    <p:extLst>
      <p:ext uri="{BB962C8B-B14F-4D97-AF65-F5344CB8AC3E}">
        <p14:creationId xmlns:p14="http://schemas.microsoft.com/office/powerpoint/2010/main" val="401909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6712"/>
            <a:ext cx="8291264" cy="475456"/>
          </a:xfrm>
        </p:spPr>
        <p:txBody>
          <a:bodyPr>
            <a:noAutofit/>
          </a:bodyPr>
          <a:lstStyle/>
          <a:p>
            <a:r>
              <a:rPr lang="en-US" altLang="ko-KR" sz="3000" dirty="0">
                <a:solidFill>
                  <a:srgbClr val="87CCF3"/>
                </a:solidFill>
                <a:effectLst>
                  <a:outerShdw blurRad="38100" dist="38100" dir="2700000" algn="tl">
                    <a:srgbClr val="000000">
                      <a:alpha val="43137"/>
                    </a:srgbClr>
                  </a:outerShdw>
                </a:effectLst>
              </a:rPr>
              <a:t>Advantages of Neutrons</a:t>
            </a:r>
            <a:endParaRPr lang="en-CA" sz="3000" dirty="0">
              <a:solidFill>
                <a:srgbClr val="87CCF3"/>
              </a:solidFill>
              <a:effectLst>
                <a:outerShdw blurRad="38100" dist="38100" dir="2700000" algn="tl">
                  <a:srgbClr val="000000">
                    <a:alpha val="43137"/>
                  </a:srgbClr>
                </a:outerShdw>
              </a:effectLst>
            </a:endParaRPr>
          </a:p>
        </p:txBody>
      </p:sp>
      <p:sp>
        <p:nvSpPr>
          <p:cNvPr id="6" name="Rectangle 2052"/>
          <p:cNvSpPr>
            <a:spLocks noChangeArrowheads="1"/>
          </p:cNvSpPr>
          <p:nvPr/>
        </p:nvSpPr>
        <p:spPr bwMode="auto">
          <a:xfrm>
            <a:off x="107504" y="1412776"/>
            <a:ext cx="8640960" cy="2123658"/>
          </a:xfrm>
          <a:prstGeom prst="rect">
            <a:avLst/>
          </a:prstGeom>
          <a:noFill/>
          <a:ln w="9525">
            <a:noFill/>
            <a:miter lim="800000"/>
            <a:headEnd/>
            <a:tailEnd/>
          </a:ln>
        </p:spPr>
        <p:txBody>
          <a:bodyPr wrap="square">
            <a:spAutoFit/>
          </a:bodyPr>
          <a:lstStyle/>
          <a:p>
            <a:pPr marL="193675" indent="-193675" eaLnBrk="1" hangingPunct="1">
              <a:lnSpc>
                <a:spcPct val="150000"/>
              </a:lnSpc>
              <a:spcBef>
                <a:spcPts val="0"/>
              </a:spcBef>
              <a:spcAft>
                <a:spcPts val="0"/>
              </a:spcAft>
              <a:buClr>
                <a:srgbClr val="87CCF3"/>
              </a:buClr>
              <a:buFontTx/>
              <a:buChar char="•"/>
            </a:pPr>
            <a:r>
              <a:rPr lang="en-US" dirty="0">
                <a:latin typeface="+mj-lt"/>
                <a:cs typeface="Arial" charset="0"/>
              </a:rPr>
              <a:t>No Charge:			==&gt; deep penetration into matter</a:t>
            </a:r>
          </a:p>
          <a:p>
            <a:pPr marL="193675" indent="-193675" eaLnBrk="1" hangingPunct="1">
              <a:lnSpc>
                <a:spcPct val="150000"/>
              </a:lnSpc>
              <a:spcBef>
                <a:spcPts val="0"/>
              </a:spcBef>
              <a:spcAft>
                <a:spcPts val="0"/>
              </a:spcAft>
              <a:buClr>
                <a:srgbClr val="87CCF3"/>
              </a:buClr>
              <a:buFontTx/>
              <a:buChar char="•"/>
            </a:pPr>
            <a:r>
              <a:rPr lang="en-US" dirty="0">
                <a:latin typeface="+mj-lt"/>
                <a:cs typeface="Arial" charset="0"/>
              </a:rPr>
              <a:t>Magnetic Moment:		==&gt; the world smallest magnetometer</a:t>
            </a:r>
          </a:p>
          <a:p>
            <a:pPr marL="193675" indent="-193675" eaLnBrk="1" hangingPunct="1">
              <a:lnSpc>
                <a:spcPct val="150000"/>
              </a:lnSpc>
              <a:spcBef>
                <a:spcPts val="0"/>
              </a:spcBef>
              <a:spcAft>
                <a:spcPts val="0"/>
              </a:spcAft>
              <a:buClr>
                <a:srgbClr val="87CCF3"/>
              </a:buClr>
              <a:buFontTx/>
              <a:buChar char="•"/>
            </a:pPr>
            <a:r>
              <a:rPr lang="en-US" dirty="0">
                <a:latin typeface="+mj-lt"/>
                <a:cs typeface="Arial" charset="0"/>
              </a:rPr>
              <a:t>Scattering Power:		==&gt; sensitivity to light elements</a:t>
            </a:r>
          </a:p>
          <a:p>
            <a:pPr marL="193675" indent="-193675" eaLnBrk="1" hangingPunct="1">
              <a:spcBef>
                <a:spcPts val="0"/>
              </a:spcBef>
              <a:spcAft>
                <a:spcPts val="0"/>
              </a:spcAft>
              <a:buClr>
                <a:srgbClr val="87CCF3"/>
              </a:buClr>
            </a:pPr>
            <a:r>
              <a:rPr lang="en-US" dirty="0">
                <a:latin typeface="+mj-lt"/>
                <a:cs typeface="Arial" charset="0"/>
              </a:rPr>
              <a:t>					==&gt; sensitivity to isotope exchange</a:t>
            </a:r>
          </a:p>
        </p:txBody>
      </p:sp>
      <p:sp>
        <p:nvSpPr>
          <p:cNvPr id="11" name="Title 3"/>
          <p:cNvSpPr txBox="1">
            <a:spLocks/>
          </p:cNvSpPr>
          <p:nvPr/>
        </p:nvSpPr>
        <p:spPr>
          <a:xfrm>
            <a:off x="457200" y="3645024"/>
            <a:ext cx="8291264" cy="47545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rgbClr val="223E7E"/>
                </a:solidFill>
                <a:effectLst/>
                <a:latin typeface="+mj-lt"/>
                <a:ea typeface="+mj-ea"/>
                <a:cs typeface="+mj-cs"/>
              </a:defRPr>
            </a:lvl1pPr>
          </a:lstStyle>
          <a:p>
            <a:pPr fontAlgn="auto">
              <a:spcAft>
                <a:spcPts val="0"/>
              </a:spcAft>
            </a:pPr>
            <a:r>
              <a:rPr lang="en-US" altLang="ko-KR" sz="3000" dirty="0">
                <a:solidFill>
                  <a:srgbClr val="87CCF3"/>
                </a:solidFill>
                <a:effectLst>
                  <a:outerShdw blurRad="38100" dist="38100" dir="2700000" algn="tl">
                    <a:srgbClr val="000000">
                      <a:alpha val="43137"/>
                    </a:srgbClr>
                  </a:outerShdw>
                </a:effectLst>
              </a:rPr>
              <a:t>Disadvantage</a:t>
            </a:r>
            <a:endParaRPr lang="en-CA" sz="3000" dirty="0">
              <a:solidFill>
                <a:srgbClr val="87CCF3"/>
              </a:solidFill>
              <a:effectLst>
                <a:outerShdw blurRad="38100" dist="38100" dir="2700000" algn="tl">
                  <a:srgbClr val="000000">
                    <a:alpha val="43137"/>
                  </a:srgbClr>
                </a:outerShdw>
              </a:effectLst>
            </a:endParaRPr>
          </a:p>
        </p:txBody>
      </p:sp>
      <p:sp>
        <p:nvSpPr>
          <p:cNvPr id="14" name="Rectangle 2052"/>
          <p:cNvSpPr>
            <a:spLocks noChangeArrowheads="1"/>
          </p:cNvSpPr>
          <p:nvPr/>
        </p:nvSpPr>
        <p:spPr bwMode="auto">
          <a:xfrm>
            <a:off x="107504" y="4365104"/>
            <a:ext cx="8640960" cy="461665"/>
          </a:xfrm>
          <a:prstGeom prst="rect">
            <a:avLst/>
          </a:prstGeom>
          <a:noFill/>
          <a:ln w="9525">
            <a:noFill/>
            <a:miter lim="800000"/>
            <a:headEnd/>
            <a:tailEnd/>
          </a:ln>
        </p:spPr>
        <p:txBody>
          <a:bodyPr wrap="square">
            <a:spAutoFit/>
          </a:bodyPr>
          <a:lstStyle/>
          <a:p>
            <a:pPr marL="193675" indent="-193675" eaLnBrk="1" hangingPunct="1">
              <a:spcBef>
                <a:spcPts val="0"/>
              </a:spcBef>
              <a:spcAft>
                <a:spcPts val="600"/>
              </a:spcAft>
              <a:buClr>
                <a:srgbClr val="87CCF3"/>
              </a:buClr>
              <a:buFontTx/>
              <a:buChar char="•"/>
            </a:pPr>
            <a:r>
              <a:rPr lang="en-US" dirty="0">
                <a:latin typeface="+mj-lt"/>
                <a:cs typeface="Arial" charset="0"/>
              </a:rPr>
              <a:t>Low Brilliance:	==&gt; not the method of first choice</a:t>
            </a:r>
          </a:p>
        </p:txBody>
      </p:sp>
      <p:sp>
        <p:nvSpPr>
          <p:cNvPr id="15" name="TextBox 14"/>
          <p:cNvSpPr txBox="1"/>
          <p:nvPr/>
        </p:nvSpPr>
        <p:spPr>
          <a:xfrm>
            <a:off x="6804248" y="5877272"/>
            <a:ext cx="2339752" cy="954107"/>
          </a:xfrm>
          <a:prstGeom prst="rect">
            <a:avLst/>
          </a:prstGeom>
          <a:noFill/>
        </p:spPr>
        <p:txBody>
          <a:bodyPr wrap="square" rtlCol="0">
            <a:spAutoFit/>
          </a:bodyPr>
          <a:lstStyle/>
          <a:p>
            <a:r>
              <a:rPr lang="en-CA" sz="1600" b="1" i="1" dirty="0">
                <a:solidFill>
                  <a:srgbClr val="C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Direct observation of hydrogen atom dynamics</a:t>
            </a:r>
          </a:p>
          <a:p>
            <a:endParaRPr lang="en-CA" sz="1200" dirty="0">
              <a:latin typeface="Comic Sans MS" pitchFamily="66" charset="0"/>
            </a:endParaRPr>
          </a:p>
          <a:p>
            <a:pPr algn="r" fontAlgn="auto">
              <a:spcBef>
                <a:spcPts val="0"/>
              </a:spcBef>
              <a:spcAft>
                <a:spcPts val="0"/>
              </a:spcAft>
            </a:pPr>
            <a:r>
              <a:rPr lang="en-CA" sz="1200" dirty="0">
                <a:latin typeface="Comic Sans MS" pitchFamily="66" charset="0"/>
              </a:rPr>
              <a:t>Chen et al. PNAS 109, 2012</a:t>
            </a:r>
            <a:endParaRPr lang="ru-RU" sz="1200" dirty="0">
              <a:latin typeface="Comic Sans MS" pitchFamily="66" charset="0"/>
            </a:endParaRPr>
          </a:p>
        </p:txBody>
      </p:sp>
      <p:grpSp>
        <p:nvGrpSpPr>
          <p:cNvPr id="37" name="Group 36"/>
          <p:cNvGrpSpPr/>
          <p:nvPr/>
        </p:nvGrpSpPr>
        <p:grpSpPr>
          <a:xfrm>
            <a:off x="899592" y="4725144"/>
            <a:ext cx="2880320" cy="2124000"/>
            <a:chOff x="1475656" y="4725144"/>
            <a:chExt cx="2880320" cy="2124000"/>
          </a:xfrm>
        </p:grpSpPr>
        <p:pic>
          <p:nvPicPr>
            <p:cNvPr id="35" name="Picture 3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9467" y="4725144"/>
              <a:ext cx="2446509" cy="2124000"/>
            </a:xfrm>
            <a:prstGeom prst="rect">
              <a:avLst/>
            </a:prstGeom>
          </p:spPr>
        </p:pic>
        <p:sp>
          <p:nvSpPr>
            <p:cNvPr id="18" name="Rectangle 2052"/>
            <p:cNvSpPr>
              <a:spLocks noChangeArrowheads="1"/>
            </p:cNvSpPr>
            <p:nvPr/>
          </p:nvSpPr>
          <p:spPr bwMode="auto">
            <a:xfrm>
              <a:off x="1475656" y="5758078"/>
              <a:ext cx="1302514" cy="461665"/>
            </a:xfrm>
            <a:prstGeom prst="rect">
              <a:avLst/>
            </a:prstGeom>
            <a:noFill/>
            <a:ln w="9525">
              <a:noFill/>
              <a:miter lim="800000"/>
              <a:headEnd/>
              <a:tailEnd/>
            </a:ln>
          </p:spPr>
          <p:txBody>
            <a:bodyPr wrap="square">
              <a:spAutoFit/>
            </a:bodyPr>
            <a:lstStyle/>
            <a:p>
              <a:pPr marL="193675" indent="-193675" eaLnBrk="1" hangingPunct="1">
                <a:spcBef>
                  <a:spcPts val="0"/>
                </a:spcBef>
                <a:spcAft>
                  <a:spcPts val="600"/>
                </a:spcAft>
                <a:buClr>
                  <a:srgbClr val="87CCF3"/>
                </a:buClr>
              </a:pPr>
              <a:r>
                <a:rPr lang="en-US" dirty="0">
                  <a:solidFill>
                    <a:srgbClr val="C00000"/>
                  </a:solidFill>
                  <a:effectLst>
                    <a:outerShdw blurRad="38100" dist="38100" dir="2700000" algn="tl">
                      <a:srgbClr val="C0C0C0"/>
                    </a:outerShdw>
                  </a:effectLst>
                  <a:latin typeface="Comic Sans MS" pitchFamily="66" charset="0"/>
                  <a:ea typeface="+mn-ea"/>
                </a:rPr>
                <a:t>X-rays</a:t>
              </a:r>
            </a:p>
          </p:txBody>
        </p:sp>
        <p:cxnSp>
          <p:nvCxnSpPr>
            <p:cNvPr id="13" name="Straight Connector 12"/>
            <p:cNvCxnSpPr/>
            <p:nvPr/>
          </p:nvCxnSpPr>
          <p:spPr>
            <a:xfrm>
              <a:off x="2339752" y="5373618"/>
              <a:ext cx="576064" cy="215622"/>
            </a:xfrm>
            <a:prstGeom prst="line">
              <a:avLst/>
            </a:prstGeom>
            <a:ln w="63500">
              <a:solidFill>
                <a:srgbClr val="FFFF99"/>
              </a:solidFill>
              <a:prstDash val="sysDot"/>
            </a:ln>
            <a:effectLst>
              <a:outerShdw blurRad="50800" dist="38100" dir="2700000" algn="tl" rotWithShape="0">
                <a:srgbClr val="C0C0C0"/>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3444" y="5650267"/>
              <a:ext cx="614177" cy="338643"/>
            </a:xfrm>
            <a:prstGeom prst="line">
              <a:avLst/>
            </a:prstGeom>
            <a:ln w="63500">
              <a:solidFill>
                <a:srgbClr val="FFFF99"/>
              </a:solidFill>
              <a:prstDash val="sysDot"/>
            </a:ln>
            <a:effectLst>
              <a:outerShdw blurRad="50800" dist="38100" dir="2700000" algn="tl" rotWithShape="0">
                <a:srgbClr val="C0C0C0"/>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069075" y="5186810"/>
              <a:ext cx="804570" cy="312910"/>
            </a:xfrm>
            <a:prstGeom prst="line">
              <a:avLst/>
            </a:prstGeom>
            <a:ln w="63500">
              <a:solidFill>
                <a:srgbClr val="FFFF99"/>
              </a:solidFill>
              <a:prstDash val="sysDot"/>
            </a:ln>
            <a:effectLst>
              <a:outerShdw blurRad="50800" dist="38100" dir="2700000" algn="tl" rotWithShape="0">
                <a:srgbClr val="C0C0C0"/>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688647" y="5250597"/>
              <a:ext cx="244034" cy="738313"/>
            </a:xfrm>
            <a:prstGeom prst="line">
              <a:avLst/>
            </a:prstGeom>
            <a:ln w="63500">
              <a:solidFill>
                <a:srgbClr val="FFFF99"/>
              </a:solidFill>
              <a:prstDash val="sysDot"/>
            </a:ln>
            <a:effectLst>
              <a:outerShdw blurRad="50800" dist="38100" dir="2700000" algn="tl" rotWithShape="0">
                <a:srgbClr val="C0C0C0"/>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09196" y="5682645"/>
              <a:ext cx="138449" cy="640573"/>
            </a:xfrm>
            <a:prstGeom prst="line">
              <a:avLst/>
            </a:prstGeom>
            <a:ln w="63500">
              <a:solidFill>
                <a:srgbClr val="FFFF99"/>
              </a:solidFill>
              <a:prstDash val="sysDot"/>
            </a:ln>
            <a:effectLst>
              <a:outerShdw blurRad="50800" dist="38100" dir="2700000" algn="tl" rotWithShape="0">
                <a:srgbClr val="C0C0C0"/>
              </a:outerShdw>
            </a:effectLst>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995936" y="4725144"/>
            <a:ext cx="2430221" cy="2124000"/>
            <a:chOff x="4572000" y="4725144"/>
            <a:chExt cx="2430221" cy="2124000"/>
          </a:xfrm>
        </p:grpSpPr>
        <p:pic>
          <p:nvPicPr>
            <p:cNvPr id="36" name="Picture 3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0" y="4725144"/>
              <a:ext cx="2430221" cy="2124000"/>
            </a:xfrm>
            <a:prstGeom prst="rect">
              <a:avLst/>
            </a:prstGeom>
          </p:spPr>
        </p:pic>
        <p:cxnSp>
          <p:nvCxnSpPr>
            <p:cNvPr id="31" name="Straight Connector 30"/>
            <p:cNvCxnSpPr/>
            <p:nvPr/>
          </p:nvCxnSpPr>
          <p:spPr>
            <a:xfrm>
              <a:off x="5036449" y="5634649"/>
              <a:ext cx="327639" cy="47996"/>
            </a:xfrm>
            <a:prstGeom prst="line">
              <a:avLst/>
            </a:prstGeom>
            <a:ln w="63500">
              <a:solidFill>
                <a:srgbClr val="FF9966"/>
              </a:solidFill>
              <a:prstDash val="sysDot"/>
            </a:ln>
            <a:effectLst>
              <a:outerShdw blurRad="50800" dist="38100" dir="2700000" algn="tl" rotWithShape="0">
                <a:srgbClr val="C0C0C0"/>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588224" y="5208106"/>
              <a:ext cx="47617" cy="549972"/>
            </a:xfrm>
            <a:prstGeom prst="line">
              <a:avLst/>
            </a:prstGeom>
            <a:ln w="63500">
              <a:solidFill>
                <a:srgbClr val="FF9966"/>
              </a:solidFill>
              <a:prstDash val="sysDot"/>
            </a:ln>
            <a:effectLst>
              <a:outerShdw blurRad="50800" dist="38100" dir="2700000" algn="tl" rotWithShape="0">
                <a:srgbClr val="C0C0C0"/>
              </a:outerShdw>
            </a:effectLst>
          </p:spPr>
          <p:style>
            <a:lnRef idx="1">
              <a:schemeClr val="accent1"/>
            </a:lnRef>
            <a:fillRef idx="0">
              <a:schemeClr val="accent1"/>
            </a:fillRef>
            <a:effectRef idx="0">
              <a:schemeClr val="accent1"/>
            </a:effectRef>
            <a:fontRef idx="minor">
              <a:schemeClr val="tx1"/>
            </a:fontRef>
          </p:style>
        </p:cxnSp>
      </p:grpSp>
      <p:sp>
        <p:nvSpPr>
          <p:cNvPr id="16" name="Rectangle 2052"/>
          <p:cNvSpPr>
            <a:spLocks noChangeArrowheads="1"/>
          </p:cNvSpPr>
          <p:nvPr/>
        </p:nvSpPr>
        <p:spPr bwMode="auto">
          <a:xfrm rot="19306220">
            <a:off x="5016052" y="5031873"/>
            <a:ext cx="4392002" cy="553998"/>
          </a:xfrm>
          <a:prstGeom prst="rect">
            <a:avLst/>
          </a:prstGeom>
          <a:noFill/>
          <a:ln w="9525">
            <a:noFill/>
            <a:miter lim="800000"/>
            <a:headEnd/>
            <a:tailEnd/>
          </a:ln>
        </p:spPr>
        <p:txBody>
          <a:bodyPr wrap="square">
            <a:spAutoFit/>
          </a:bodyPr>
          <a:lstStyle/>
          <a:p>
            <a:pPr marL="193675" indent="-193675" eaLnBrk="1" hangingPunct="1">
              <a:spcBef>
                <a:spcPts val="0"/>
              </a:spcBef>
              <a:spcAft>
                <a:spcPts val="600"/>
              </a:spcAft>
              <a:buClr>
                <a:srgbClr val="87CCF3"/>
              </a:buClr>
            </a:pPr>
            <a:r>
              <a:rPr lang="en-US" sz="3000" dirty="0">
                <a:solidFill>
                  <a:srgbClr val="C00000"/>
                </a:solidFill>
                <a:effectLst>
                  <a:outerShdw blurRad="38100" dist="38100" dir="2700000" algn="tl">
                    <a:srgbClr val="C0C0C0"/>
                  </a:outerShdw>
                </a:effectLst>
                <a:latin typeface="Comic Sans MS" pitchFamily="66" charset="0"/>
                <a:ea typeface="+mn-ea"/>
              </a:rPr>
              <a:t>neutrons to the rescue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iterate type="wd">
                                    <p:tmAbs val="400"/>
                                  </p:iterate>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6712"/>
            <a:ext cx="8003232" cy="475456"/>
          </a:xfrm>
        </p:spPr>
        <p:txBody>
          <a:bodyPr anchor="t">
            <a:noAutofit/>
          </a:bodyPr>
          <a:lstStyle/>
          <a:p>
            <a:pPr lvl="0"/>
            <a:r>
              <a:rPr lang="en-US" sz="3000" dirty="0">
                <a:solidFill>
                  <a:srgbClr val="87CCF3"/>
                </a:solidFill>
                <a:effectLst>
                  <a:outerShdw blurRad="38100" dist="38100" dir="2700000" algn="tl">
                    <a:srgbClr val="000000">
                      <a:alpha val="43137"/>
                    </a:srgbClr>
                  </a:outerShdw>
                </a:effectLst>
              </a:rPr>
              <a:t>Niche of Neutrons</a:t>
            </a:r>
            <a:endParaRPr lang="en-CA" sz="3000" dirty="0">
              <a:solidFill>
                <a:srgbClr val="87CCF3"/>
              </a:solidFill>
              <a:effectLst>
                <a:outerShdw blurRad="38100" dist="38100" dir="2700000" algn="tl">
                  <a:srgbClr val="000000">
                    <a:alpha val="43137"/>
                  </a:srgbClr>
                </a:outerShdw>
              </a:effectLst>
            </a:endParaRPr>
          </a:p>
        </p:txBody>
      </p:sp>
      <p:sp>
        <p:nvSpPr>
          <p:cNvPr id="36" name="Rectangle 2052"/>
          <p:cNvSpPr>
            <a:spLocks noChangeArrowheads="1"/>
          </p:cNvSpPr>
          <p:nvPr/>
        </p:nvSpPr>
        <p:spPr bwMode="auto">
          <a:xfrm>
            <a:off x="251520" y="1412776"/>
            <a:ext cx="8640960" cy="5262979"/>
          </a:xfrm>
          <a:prstGeom prst="rect">
            <a:avLst/>
          </a:prstGeom>
          <a:noFill/>
          <a:ln w="9525">
            <a:noFill/>
            <a:miter lim="800000"/>
            <a:headEnd/>
            <a:tailEnd/>
          </a:ln>
        </p:spPr>
        <p:txBody>
          <a:bodyPr wrap="square">
            <a:spAutoFit/>
          </a:bodyPr>
          <a:lstStyle/>
          <a:p>
            <a:pPr marL="342900" indent="-342900" eaLnBrk="1" hangingPunct="1">
              <a:lnSpc>
                <a:spcPct val="200000"/>
              </a:lnSpc>
              <a:spcBef>
                <a:spcPts val="0"/>
              </a:spcBef>
              <a:spcAft>
                <a:spcPts val="0"/>
              </a:spcAft>
              <a:buClr>
                <a:srgbClr val="87CCF3"/>
              </a:buClr>
              <a:buFont typeface="Arial" panose="020B0604020202020204" pitchFamily="34" charset="0"/>
              <a:buChar char="•"/>
            </a:pPr>
            <a:r>
              <a:rPr lang="en-US" dirty="0">
                <a:latin typeface="+mj-lt"/>
              </a:rPr>
              <a:t>Neutron Radiography</a:t>
            </a:r>
          </a:p>
          <a:p>
            <a:pPr marL="342900" indent="-342900" eaLnBrk="1" hangingPunct="1">
              <a:lnSpc>
                <a:spcPct val="200000"/>
              </a:lnSpc>
              <a:spcBef>
                <a:spcPts val="0"/>
              </a:spcBef>
              <a:spcAft>
                <a:spcPts val="0"/>
              </a:spcAft>
              <a:buClr>
                <a:srgbClr val="87CCF3"/>
              </a:buClr>
              <a:buFont typeface="Arial" panose="020B0604020202020204" pitchFamily="34" charset="0"/>
              <a:buChar char="•"/>
            </a:pPr>
            <a:endParaRPr lang="en-US" dirty="0">
              <a:latin typeface="+mj-lt"/>
            </a:endParaRPr>
          </a:p>
          <a:p>
            <a:pPr marL="342900" indent="-342900" eaLnBrk="1" hangingPunct="1">
              <a:lnSpc>
                <a:spcPct val="200000"/>
              </a:lnSpc>
              <a:spcBef>
                <a:spcPts val="0"/>
              </a:spcBef>
              <a:spcAft>
                <a:spcPts val="0"/>
              </a:spcAft>
              <a:buClr>
                <a:srgbClr val="87CCF3"/>
              </a:buClr>
              <a:buFont typeface="Arial" panose="020B0604020202020204" pitchFamily="34" charset="0"/>
              <a:buChar char="•"/>
            </a:pPr>
            <a:r>
              <a:rPr lang="en-US" dirty="0">
                <a:latin typeface="+mj-lt"/>
              </a:rPr>
              <a:t>Inelastic Neutron Scattering</a:t>
            </a:r>
          </a:p>
          <a:p>
            <a:pPr marL="342900" indent="-342900" eaLnBrk="1" hangingPunct="1">
              <a:lnSpc>
                <a:spcPct val="200000"/>
              </a:lnSpc>
              <a:spcBef>
                <a:spcPts val="0"/>
              </a:spcBef>
              <a:spcAft>
                <a:spcPts val="0"/>
              </a:spcAft>
              <a:buClr>
                <a:srgbClr val="87CCF3"/>
              </a:buClr>
              <a:buFont typeface="Arial" panose="020B0604020202020204" pitchFamily="34" charset="0"/>
              <a:buChar char="•"/>
            </a:pPr>
            <a:endParaRPr lang="en-US" dirty="0">
              <a:latin typeface="+mj-lt"/>
            </a:endParaRPr>
          </a:p>
          <a:p>
            <a:pPr marL="342900" indent="-342900" eaLnBrk="1" hangingPunct="1">
              <a:lnSpc>
                <a:spcPct val="200000"/>
              </a:lnSpc>
              <a:spcBef>
                <a:spcPts val="0"/>
              </a:spcBef>
              <a:spcAft>
                <a:spcPts val="0"/>
              </a:spcAft>
              <a:buClr>
                <a:srgbClr val="87CCF3"/>
              </a:buClr>
              <a:buFont typeface="Arial" panose="020B0604020202020204" pitchFamily="34" charset="0"/>
              <a:buChar char="•"/>
            </a:pPr>
            <a:r>
              <a:rPr lang="en-US" dirty="0">
                <a:latin typeface="+mj-lt"/>
              </a:rPr>
              <a:t>Neutron Magnetic Scattering</a:t>
            </a:r>
          </a:p>
          <a:p>
            <a:pPr marL="342900" indent="-342900" eaLnBrk="1" hangingPunct="1">
              <a:lnSpc>
                <a:spcPct val="200000"/>
              </a:lnSpc>
              <a:spcBef>
                <a:spcPts val="0"/>
              </a:spcBef>
              <a:spcAft>
                <a:spcPts val="0"/>
              </a:spcAft>
              <a:buClr>
                <a:srgbClr val="87CCF3"/>
              </a:buClr>
              <a:buFont typeface="Arial" panose="020B0604020202020204" pitchFamily="34" charset="0"/>
              <a:buChar char="•"/>
            </a:pPr>
            <a:endParaRPr lang="en-US" dirty="0">
              <a:latin typeface="+mj-lt"/>
            </a:endParaRPr>
          </a:p>
          <a:p>
            <a:pPr marL="342900" indent="-342900" eaLnBrk="1" hangingPunct="1">
              <a:lnSpc>
                <a:spcPct val="200000"/>
              </a:lnSpc>
              <a:spcBef>
                <a:spcPts val="0"/>
              </a:spcBef>
              <a:spcAft>
                <a:spcPts val="0"/>
              </a:spcAft>
              <a:buClr>
                <a:srgbClr val="87CCF3"/>
              </a:buClr>
              <a:buFont typeface="Arial" panose="020B0604020202020204" pitchFamily="34" charset="0"/>
              <a:buChar char="•"/>
            </a:pPr>
            <a:r>
              <a:rPr lang="en-US" dirty="0">
                <a:latin typeface="+mj-lt"/>
              </a:rPr>
              <a:t>Isotopic Substitution</a:t>
            </a:r>
            <a:endParaRPr lang="en-CA" dirty="0">
              <a:latin typeface="+mj-lt"/>
            </a:endParaRPr>
          </a:p>
        </p:txBody>
      </p:sp>
      <p:pic>
        <p:nvPicPr>
          <p:cNvPr id="6" name="Рисунок 4"/>
          <p:cNvPicPr>
            <a:picLocks noChangeAspect="1"/>
          </p:cNvPicPr>
          <p:nvPr/>
        </p:nvPicPr>
        <p:blipFill>
          <a:blip r:embed="rId3"/>
          <a:stretch>
            <a:fillRect/>
          </a:stretch>
        </p:blipFill>
        <p:spPr>
          <a:xfrm rot="10800000">
            <a:off x="3707903" y="692697"/>
            <a:ext cx="3056515" cy="2304255"/>
          </a:xfrm>
          <a:prstGeom prst="rect">
            <a:avLst/>
          </a:prstGeom>
        </p:spPr>
      </p:pic>
      <p:pic>
        <p:nvPicPr>
          <p:cNvPr id="5" name="Рисунок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12393" r="79986"/>
                    </a14:imgEffect>
                    <a14:imgEffect>
                      <a14:sharpenSoften amount="50000"/>
                    </a14:imgEffect>
                  </a14:imgLayer>
                </a14:imgProps>
              </a:ext>
              <a:ext uri="{28A0092B-C50C-407E-A947-70E740481C1C}">
                <a14:useLocalDpi xmlns:a14="http://schemas.microsoft.com/office/drawing/2010/main" val="0"/>
              </a:ext>
            </a:extLst>
          </a:blip>
          <a:srcRect l="17833" r="21833"/>
          <a:stretch/>
        </p:blipFill>
        <p:spPr>
          <a:xfrm>
            <a:off x="6553724" y="786496"/>
            <a:ext cx="1618676" cy="1420308"/>
          </a:xfrm>
          <a:prstGeom prst="rect">
            <a:avLst/>
          </a:prstGeom>
        </p:spPr>
      </p:pic>
      <p:sp>
        <p:nvSpPr>
          <p:cNvPr id="7" name="TextBox 6"/>
          <p:cNvSpPr txBox="1"/>
          <p:nvPr/>
        </p:nvSpPr>
        <p:spPr>
          <a:xfrm>
            <a:off x="4427984" y="1916832"/>
            <a:ext cx="4716016" cy="538609"/>
          </a:xfrm>
          <a:prstGeom prst="rect">
            <a:avLst/>
          </a:prstGeom>
          <a:noFill/>
        </p:spPr>
        <p:txBody>
          <a:bodyPr wrap="square" rtlCol="0">
            <a:spAutoFit/>
          </a:bodyPr>
          <a:lstStyle/>
          <a:p>
            <a:pPr fontAlgn="auto">
              <a:spcBef>
                <a:spcPts val="0"/>
              </a:spcBef>
              <a:spcAft>
                <a:spcPts val="600"/>
              </a:spcAft>
            </a:pPr>
            <a:r>
              <a:rPr lang="en-US"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Institute of Archaeology of</a:t>
            </a:r>
            <a:r>
              <a:rPr lang="ru-RU"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RAS</a:t>
            </a:r>
          </a:p>
          <a:p>
            <a:pPr algn="r" fontAlgn="auto">
              <a:spcBef>
                <a:spcPts val="0"/>
              </a:spcBef>
              <a:spcAft>
                <a:spcPts val="0"/>
              </a:spcAft>
            </a:pPr>
            <a:r>
              <a:rPr lang="en-US" sz="1200" dirty="0">
                <a:latin typeface="Comic Sans MS" pitchFamily="66" charset="0"/>
              </a:rPr>
              <a:t>D.P. Kozlenko PAC on CMP, January 2017, Dubna</a:t>
            </a:r>
            <a:endParaRPr lang="ru-RU" sz="1200" dirty="0">
              <a:latin typeface="Comic Sans MS" pitchFamily="66" charset="0"/>
            </a:endParaRPr>
          </a:p>
        </p:txBody>
      </p:sp>
      <p:pic>
        <p:nvPicPr>
          <p:cNvPr id="2" name="Picture 1"/>
          <p:cNvPicPr>
            <a:picLocks/>
          </p:cNvPicPr>
          <p:nvPr/>
        </p:nvPicPr>
        <p:blipFill>
          <a:blip r:embed="rId6">
            <a:clrChange>
              <a:clrFrom>
                <a:srgbClr val="FFFFFF"/>
              </a:clrFrom>
              <a:clrTo>
                <a:srgbClr val="FFFFFF">
                  <a:alpha val="0"/>
                </a:srgbClr>
              </a:clrTo>
            </a:clrChange>
          </a:blip>
          <a:stretch>
            <a:fillRect/>
          </a:stretch>
        </p:blipFill>
        <p:spPr>
          <a:xfrm>
            <a:off x="5004048" y="3933056"/>
            <a:ext cx="4158473" cy="1314450"/>
          </a:xfrm>
          <a:prstGeom prst="rect">
            <a:avLst/>
          </a:prstGeom>
        </p:spPr>
      </p:pic>
      <p:sp>
        <p:nvSpPr>
          <p:cNvPr id="9" name="TextBox 8"/>
          <p:cNvSpPr txBox="1"/>
          <p:nvPr/>
        </p:nvSpPr>
        <p:spPr>
          <a:xfrm>
            <a:off x="4427984" y="5199583"/>
            <a:ext cx="4716016" cy="461665"/>
          </a:xfrm>
          <a:prstGeom prst="rect">
            <a:avLst/>
          </a:prstGeom>
          <a:noFill/>
        </p:spPr>
        <p:txBody>
          <a:bodyPr wrap="square" rtlCol="0">
            <a:spAutoFit/>
          </a:bodyPr>
          <a:lstStyle/>
          <a:p>
            <a:pPr fontAlgn="auto">
              <a:spcBef>
                <a:spcPts val="0"/>
              </a:spcBef>
              <a:spcAft>
                <a:spcPts val="0"/>
              </a:spcAft>
            </a:pPr>
            <a:r>
              <a:rPr lang="en-US"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Novel type of the charge ordering state in iron oxide Fe</a:t>
            </a:r>
            <a:r>
              <a:rPr lang="en-US" sz="1200" b="1" i="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1200" b="1" i="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p>
          <a:p>
            <a:pPr algn="r" fontAlgn="auto">
              <a:spcBef>
                <a:spcPts val="0"/>
              </a:spcBef>
              <a:spcAft>
                <a:spcPts val="0"/>
              </a:spcAft>
            </a:pPr>
            <a:r>
              <a:rPr lang="en-US" sz="1200" dirty="0" err="1">
                <a:latin typeface="Comic Sans MS" pitchFamily="66" charset="0"/>
              </a:rPr>
              <a:t>Ovsyannikov</a:t>
            </a:r>
            <a:r>
              <a:rPr lang="en-US" sz="1200" dirty="0">
                <a:latin typeface="Comic Sans MS" pitchFamily="66" charset="0"/>
              </a:rPr>
              <a:t> et al. Nature Chemistry 8, 2017</a:t>
            </a:r>
            <a:endParaRPr lang="ru-RU" sz="1200" dirty="0">
              <a:latin typeface="Comic Sans MS" pitchFamily="66" charset="0"/>
            </a:endParaRPr>
          </a:p>
        </p:txBody>
      </p:sp>
      <p:pic>
        <p:nvPicPr>
          <p:cNvPr id="8" name="Picture 7"/>
          <p:cNvPicPr>
            <a:picLocks/>
          </p:cNvPicPr>
          <p:nvPr/>
        </p:nvPicPr>
        <p:blipFill>
          <a:blip r:embed="rId7"/>
          <a:stretch>
            <a:fillRect/>
          </a:stretch>
        </p:blipFill>
        <p:spPr>
          <a:xfrm>
            <a:off x="4211964" y="2564904"/>
            <a:ext cx="2089787" cy="1260000"/>
          </a:xfrm>
          <a:prstGeom prst="rect">
            <a:avLst/>
          </a:prstGeom>
        </p:spPr>
      </p:pic>
      <p:sp>
        <p:nvSpPr>
          <p:cNvPr id="11" name="TextBox 10"/>
          <p:cNvSpPr txBox="1"/>
          <p:nvPr/>
        </p:nvSpPr>
        <p:spPr>
          <a:xfrm>
            <a:off x="6228184" y="2960808"/>
            <a:ext cx="2915816" cy="830997"/>
          </a:xfrm>
          <a:prstGeom prst="rect">
            <a:avLst/>
          </a:prstGeom>
          <a:noFill/>
        </p:spPr>
        <p:txBody>
          <a:bodyPr wrap="square" rtlCol="0">
            <a:spAutoFit/>
          </a:bodyPr>
          <a:lstStyle/>
          <a:p>
            <a:r>
              <a:rPr lang="en-CA"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Molecular and Vibrational Dynamics in the Cholesterol-Lowering Agent Lovastatin</a:t>
            </a:r>
            <a:endParaRPr lang="en-US"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fontAlgn="auto">
              <a:spcBef>
                <a:spcPts val="0"/>
              </a:spcBef>
              <a:spcAft>
                <a:spcPts val="0"/>
              </a:spcAft>
            </a:pPr>
            <a:endParaRPr lang="en-CA" sz="1200" dirty="0">
              <a:latin typeface="Comic Sans MS" pitchFamily="66" charset="0"/>
            </a:endParaRPr>
          </a:p>
          <a:p>
            <a:pPr algn="r" fontAlgn="auto">
              <a:spcBef>
                <a:spcPts val="0"/>
              </a:spcBef>
              <a:spcAft>
                <a:spcPts val="0"/>
              </a:spcAft>
            </a:pPr>
            <a:r>
              <a:rPr lang="en-CA" sz="1200" dirty="0" err="1">
                <a:latin typeface="Comic Sans MS" pitchFamily="66" charset="0"/>
              </a:rPr>
              <a:t>Bilski</a:t>
            </a:r>
            <a:r>
              <a:rPr lang="en-CA" sz="1200" dirty="0">
                <a:latin typeface="Comic Sans MS" pitchFamily="66" charset="0"/>
              </a:rPr>
              <a:t> et al. J. Phys. Chem. B 121, 2017</a:t>
            </a:r>
            <a:endParaRPr lang="ru-RU" sz="1200" dirty="0">
              <a:latin typeface="Comic Sans MS" pitchFamily="66" charset="0"/>
            </a:endParaRPr>
          </a:p>
        </p:txBody>
      </p:sp>
      <p:sp>
        <p:nvSpPr>
          <p:cNvPr id="15" name="TextBox 14"/>
          <p:cNvSpPr txBox="1"/>
          <p:nvPr/>
        </p:nvSpPr>
        <p:spPr>
          <a:xfrm>
            <a:off x="6764418" y="6021288"/>
            <a:ext cx="2379582" cy="830997"/>
          </a:xfrm>
          <a:prstGeom prst="rect">
            <a:avLst/>
          </a:prstGeom>
          <a:noFill/>
        </p:spPr>
        <p:txBody>
          <a:bodyPr wrap="square" rtlCol="0">
            <a:spAutoFit/>
          </a:bodyPr>
          <a:lstStyle/>
          <a:p>
            <a:r>
              <a:rPr lang="en-CA"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Functional Significance of Lipid Diversity</a:t>
            </a:r>
          </a:p>
          <a:p>
            <a:endParaRPr lang="en-CA" sz="1200" dirty="0">
              <a:latin typeface="Comic Sans MS" pitchFamily="66" charset="0"/>
            </a:endParaRPr>
          </a:p>
          <a:p>
            <a:pPr algn="r" fontAlgn="auto">
              <a:spcBef>
                <a:spcPts val="0"/>
              </a:spcBef>
              <a:spcAft>
                <a:spcPts val="0"/>
              </a:spcAft>
            </a:pPr>
            <a:r>
              <a:rPr lang="en-CA" sz="1200" dirty="0">
                <a:latin typeface="Comic Sans MS" pitchFamily="66" charset="0"/>
              </a:rPr>
              <a:t>Ku</a:t>
            </a:r>
            <a:r>
              <a:rPr lang="sk-SK" sz="1200" dirty="0" err="1">
                <a:latin typeface="Comic Sans MS" pitchFamily="66" charset="0"/>
              </a:rPr>
              <a:t>čerka</a:t>
            </a:r>
            <a:r>
              <a:rPr lang="en-US" sz="1200" dirty="0">
                <a:latin typeface="Comic Sans MS" pitchFamily="66" charset="0"/>
              </a:rPr>
              <a:t> et al.</a:t>
            </a:r>
            <a:r>
              <a:rPr lang="en-CA" sz="1200" dirty="0">
                <a:latin typeface="Comic Sans MS" pitchFamily="66" charset="0"/>
              </a:rPr>
              <a:t> JACS 131, 2009</a:t>
            </a:r>
            <a:endParaRPr lang="ru-RU" sz="1200" dirty="0">
              <a:latin typeface="Comic Sans MS" pitchFamily="66" charset="0"/>
            </a:endParaRPr>
          </a:p>
        </p:txBody>
      </p:sp>
      <p:pic>
        <p:nvPicPr>
          <p:cNvPr id="17" name="Picture 16"/>
          <p:cNvPicPr>
            <a:picLocks/>
          </p:cNvPicPr>
          <p:nvPr/>
        </p:nvPicPr>
        <p:blipFill>
          <a:blip r:embed="rId8">
            <a:clrChange>
              <a:clrFrom>
                <a:srgbClr val="FFFFFB"/>
              </a:clrFrom>
              <a:clrTo>
                <a:srgbClr val="FFFFFB">
                  <a:alpha val="0"/>
                </a:srgbClr>
              </a:clrTo>
            </a:clrChange>
            <a:extLst>
              <a:ext uri="{28A0092B-C50C-407E-A947-70E740481C1C}">
                <a14:useLocalDpi xmlns:a14="http://schemas.microsoft.com/office/drawing/2010/main" val="0"/>
              </a:ext>
            </a:extLst>
          </a:blip>
          <a:stretch>
            <a:fillRect/>
          </a:stretch>
        </p:blipFill>
        <p:spPr>
          <a:xfrm>
            <a:off x="3204048" y="5727600"/>
            <a:ext cx="3600000" cy="1130400"/>
          </a:xfrm>
          <a:prstGeom prst="rect">
            <a:avLst/>
          </a:prstGeom>
        </p:spPr>
      </p:pic>
    </p:spTree>
    <p:extLst>
      <p:ext uri="{BB962C8B-B14F-4D97-AF65-F5344CB8AC3E}">
        <p14:creationId xmlns:p14="http://schemas.microsoft.com/office/powerpoint/2010/main" val="29690200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cerka - JINR+FaFUK+FLNP">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Kucerka - JINR+FaFUK+FLNP</Template>
  <TotalTime>9074</TotalTime>
  <Words>591</Words>
  <Application>Microsoft Office PowerPoint</Application>
  <PresentationFormat>Экран (4:3)</PresentationFormat>
  <Paragraphs>140</Paragraphs>
  <Slides>13</Slides>
  <Notes>9</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vt:i4>
      </vt:variant>
    </vt:vector>
  </HeadingPairs>
  <TitlesOfParts>
    <vt:vector size="22" baseType="lpstr">
      <vt:lpstr>Arial</vt:lpstr>
      <vt:lpstr>Calibri</vt:lpstr>
      <vt:lpstr>Comic Sans MS</vt:lpstr>
      <vt:lpstr>Constantia</vt:lpstr>
      <vt:lpstr>HY중고딕</vt:lpstr>
      <vt:lpstr>Times New Roman</vt:lpstr>
      <vt:lpstr>Wingdings 2</vt:lpstr>
      <vt:lpstr>ヒラギノ角ゴ Pro W3</vt:lpstr>
      <vt:lpstr>Kucerka - JINR+FaFUK+FLNP</vt:lpstr>
      <vt:lpstr>User Demands on the Parameters of Future Neutron Source at JINR</vt:lpstr>
      <vt:lpstr>Workgroup Acknowledgement</vt:lpstr>
      <vt:lpstr>Objective</vt:lpstr>
      <vt:lpstr>Scientific Program</vt:lpstr>
      <vt:lpstr>Condensed Matter Research Fields</vt:lpstr>
      <vt:lpstr>Neutron Users</vt:lpstr>
      <vt:lpstr>Future of Neutrons in Europe (one of possible scenarios)</vt:lpstr>
      <vt:lpstr>Advantages of Neutrons</vt:lpstr>
      <vt:lpstr>Niche of Neutrons</vt:lpstr>
      <vt:lpstr>Parameters in Focus</vt:lpstr>
      <vt:lpstr>Efficiency Determining Factors</vt:lpstr>
      <vt:lpstr>Summary</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 title</dc:title>
  <dc:creator>NORBbI</dc:creator>
  <cp:lastModifiedBy>Admin</cp:lastModifiedBy>
  <cp:revision>795</cp:revision>
  <dcterms:created xsi:type="dcterms:W3CDTF">2014-09-17T07:20:34Z</dcterms:created>
  <dcterms:modified xsi:type="dcterms:W3CDTF">2017-06-19T06:02:04Z</dcterms:modified>
</cp:coreProperties>
</file>