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69" r:id="rId2"/>
    <p:sldMasterId id="2147483683" r:id="rId3"/>
    <p:sldMasterId id="2147483684" r:id="rId4"/>
    <p:sldMasterId id="2147483691" r:id="rId5"/>
    <p:sldMasterId id="2147483694" r:id="rId6"/>
    <p:sldMasterId id="2147483702" r:id="rId7"/>
    <p:sldMasterId id="2147483711" r:id="rId8"/>
    <p:sldMasterId id="2147483713" r:id="rId9"/>
    <p:sldMasterId id="2147483719" r:id="rId10"/>
    <p:sldMasterId id="2147483728" r:id="rId11"/>
    <p:sldMasterId id="2147483731" r:id="rId12"/>
    <p:sldMasterId id="2147483735" r:id="rId13"/>
    <p:sldMasterId id="2147483736" r:id="rId14"/>
    <p:sldMasterId id="2147483737" r:id="rId15"/>
    <p:sldMasterId id="2147486861" r:id="rId16"/>
    <p:sldMasterId id="2147487885" r:id="rId17"/>
    <p:sldMasterId id="2147487898" r:id="rId18"/>
    <p:sldMasterId id="2147487913" r:id="rId19"/>
    <p:sldMasterId id="2147488128" r:id="rId20"/>
    <p:sldMasterId id="2147488194" r:id="rId21"/>
    <p:sldMasterId id="2147488273" r:id="rId22"/>
    <p:sldMasterId id="2147488280" r:id="rId23"/>
    <p:sldMasterId id="2147488287" r:id="rId24"/>
  </p:sldMasterIdLst>
  <p:notesMasterIdLst>
    <p:notesMasterId r:id="rId43"/>
  </p:notesMasterIdLst>
  <p:handoutMasterIdLst>
    <p:handoutMasterId r:id="rId44"/>
  </p:handoutMasterIdLst>
  <p:sldIdLst>
    <p:sldId id="348" r:id="rId25"/>
    <p:sldId id="258" r:id="rId26"/>
    <p:sldId id="548" r:id="rId27"/>
    <p:sldId id="549" r:id="rId28"/>
    <p:sldId id="550" r:id="rId29"/>
    <p:sldId id="552" r:id="rId30"/>
    <p:sldId id="554" r:id="rId31"/>
    <p:sldId id="555" r:id="rId32"/>
    <p:sldId id="556" r:id="rId33"/>
    <p:sldId id="557" r:id="rId34"/>
    <p:sldId id="558" r:id="rId35"/>
    <p:sldId id="559" r:id="rId36"/>
    <p:sldId id="560" r:id="rId37"/>
    <p:sldId id="561" r:id="rId38"/>
    <p:sldId id="562" r:id="rId39"/>
    <p:sldId id="563" r:id="rId40"/>
    <p:sldId id="564" r:id="rId41"/>
    <p:sldId id="524" r:id="rId42"/>
  </p:sldIdLst>
  <p:sldSz cx="9144000" cy="6858000" type="screen4x3"/>
  <p:notesSz cx="6669088" cy="9928225"/>
  <p:defaultTextStyle>
    <a:defPPr>
      <a:defRPr lang="ru-RU"/>
    </a:defPPr>
    <a:lvl1pPr algn="ctr" rtl="0" fontAlgn="base">
      <a:spcBef>
        <a:spcPct val="0"/>
      </a:spcBef>
      <a:spcAft>
        <a:spcPct val="0"/>
      </a:spcAft>
      <a:defRPr sz="1200" b="1" kern="1200">
        <a:solidFill>
          <a:schemeClr val="tx1"/>
        </a:solidFill>
        <a:latin typeface="Arial" charset="0"/>
        <a:ea typeface="+mn-ea"/>
        <a:cs typeface="Arial" charset="0"/>
      </a:defRPr>
    </a:lvl1pPr>
    <a:lvl2pPr marL="457200" algn="ctr" rtl="0" fontAlgn="base">
      <a:spcBef>
        <a:spcPct val="0"/>
      </a:spcBef>
      <a:spcAft>
        <a:spcPct val="0"/>
      </a:spcAft>
      <a:defRPr sz="1200" b="1" kern="1200">
        <a:solidFill>
          <a:schemeClr val="tx1"/>
        </a:solidFill>
        <a:latin typeface="Arial" charset="0"/>
        <a:ea typeface="+mn-ea"/>
        <a:cs typeface="Arial" charset="0"/>
      </a:defRPr>
    </a:lvl2pPr>
    <a:lvl3pPr marL="914400" algn="ctr" rtl="0" fontAlgn="base">
      <a:spcBef>
        <a:spcPct val="0"/>
      </a:spcBef>
      <a:spcAft>
        <a:spcPct val="0"/>
      </a:spcAft>
      <a:defRPr sz="1200" b="1" kern="1200">
        <a:solidFill>
          <a:schemeClr val="tx1"/>
        </a:solidFill>
        <a:latin typeface="Arial" charset="0"/>
        <a:ea typeface="+mn-ea"/>
        <a:cs typeface="Arial" charset="0"/>
      </a:defRPr>
    </a:lvl3pPr>
    <a:lvl4pPr marL="1371600" algn="ctr" rtl="0" fontAlgn="base">
      <a:spcBef>
        <a:spcPct val="0"/>
      </a:spcBef>
      <a:spcAft>
        <a:spcPct val="0"/>
      </a:spcAft>
      <a:defRPr sz="1200" b="1" kern="1200">
        <a:solidFill>
          <a:schemeClr val="tx1"/>
        </a:solidFill>
        <a:latin typeface="Arial" charset="0"/>
        <a:ea typeface="+mn-ea"/>
        <a:cs typeface="Arial" charset="0"/>
      </a:defRPr>
    </a:lvl4pPr>
    <a:lvl5pPr marL="1828800" algn="ctr" rtl="0" fontAlgn="base">
      <a:spcBef>
        <a:spcPct val="0"/>
      </a:spcBef>
      <a:spcAft>
        <a:spcPct val="0"/>
      </a:spcAft>
      <a:defRPr sz="1200" b="1" kern="1200">
        <a:solidFill>
          <a:schemeClr val="tx1"/>
        </a:solidFill>
        <a:latin typeface="Arial" charset="0"/>
        <a:ea typeface="+mn-ea"/>
        <a:cs typeface="Arial" charset="0"/>
      </a:defRPr>
    </a:lvl5pPr>
    <a:lvl6pPr marL="2286000" algn="l" defTabSz="914400" rtl="0" eaLnBrk="1" latinLnBrk="0" hangingPunct="1">
      <a:defRPr sz="1200" b="1" kern="1200">
        <a:solidFill>
          <a:schemeClr val="tx1"/>
        </a:solidFill>
        <a:latin typeface="Arial" charset="0"/>
        <a:ea typeface="+mn-ea"/>
        <a:cs typeface="Arial" charset="0"/>
      </a:defRPr>
    </a:lvl6pPr>
    <a:lvl7pPr marL="2743200" algn="l" defTabSz="914400" rtl="0" eaLnBrk="1" latinLnBrk="0" hangingPunct="1">
      <a:defRPr sz="1200" b="1" kern="1200">
        <a:solidFill>
          <a:schemeClr val="tx1"/>
        </a:solidFill>
        <a:latin typeface="Arial" charset="0"/>
        <a:ea typeface="+mn-ea"/>
        <a:cs typeface="Arial" charset="0"/>
      </a:defRPr>
    </a:lvl7pPr>
    <a:lvl8pPr marL="3200400" algn="l" defTabSz="914400" rtl="0" eaLnBrk="1" latinLnBrk="0" hangingPunct="1">
      <a:defRPr sz="1200" b="1" kern="1200">
        <a:solidFill>
          <a:schemeClr val="tx1"/>
        </a:solidFill>
        <a:latin typeface="Arial" charset="0"/>
        <a:ea typeface="+mn-ea"/>
        <a:cs typeface="Arial" charset="0"/>
      </a:defRPr>
    </a:lvl8pPr>
    <a:lvl9pPr marL="3657600" algn="l" defTabSz="914400" rtl="0" eaLnBrk="1" latinLnBrk="0" hangingPunct="1">
      <a:defRPr sz="1200" b="1" kern="1200">
        <a:solidFill>
          <a:schemeClr val="tx1"/>
        </a:solidFill>
        <a:latin typeface="Arial" charset="0"/>
        <a:ea typeface="+mn-ea"/>
        <a:cs typeface="Arial" charset="0"/>
      </a:defRPr>
    </a:lvl9pPr>
  </p:defaultTextStyle>
</p:presentation>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5.xml"/><Relationship Id="rId41"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720000" algn="just">
              <a:spcBef>
                <a:spcPts val="1200"/>
              </a:spcBef>
              <a:buAutoNum type="arabicPeriod"/>
            </a:pPr>
            <a:r>
              <a:rPr lang="en-US" sz="1200" dirty="0" smtClean="0">
                <a:latin typeface="Times New Roman" pitchFamily="18" charset="0"/>
                <a:cs typeface="Times New Roman" pitchFamily="18" charset="0"/>
              </a:rPr>
              <a:t>Medicine is normalized of the emotional status (ES) for the 7th days after radiation</a:t>
            </a:r>
          </a:p>
          <a:p>
            <a:pPr indent="-720000" algn="just">
              <a:spcBef>
                <a:spcPts val="1200"/>
              </a:spcBef>
              <a:buAutoNum type="arabicPeriod"/>
            </a:pPr>
            <a:r>
              <a:rPr lang="en-US" sz="1200" dirty="0" err="1" smtClean="0">
                <a:latin typeface="Times New Roman" pitchFamily="18" charset="0"/>
                <a:cs typeface="Times New Roman" pitchFamily="18" charset="0"/>
              </a:rPr>
              <a:t>Semax</a:t>
            </a:r>
            <a:r>
              <a:rPr lang="en-US" sz="1200" dirty="0" smtClean="0">
                <a:latin typeface="Times New Roman" pitchFamily="18" charset="0"/>
                <a:cs typeface="Times New Roman" pitchFamily="18" charset="0"/>
              </a:rPr>
              <a:t> restores the level of a grip strength of the skeletal muscles of the irradiated animals to intact values</a:t>
            </a:r>
          </a:p>
          <a:p>
            <a:pPr indent="-720000" algn="just">
              <a:spcBef>
                <a:spcPts val="1200"/>
              </a:spcBef>
              <a:buAutoNum type="arabicPeriod"/>
            </a:pPr>
            <a:r>
              <a:rPr lang="en-US" sz="1200" dirty="0" smtClean="0">
                <a:solidFill>
                  <a:schemeClr val="tx1">
                    <a:lumMod val="50000"/>
                  </a:schemeClr>
                </a:solidFill>
                <a:latin typeface="Times New Roman" panose="02020603050405020304" pitchFamily="18" charset="0"/>
                <a:cs typeface="Times New Roman" panose="02020603050405020304" pitchFamily="18" charset="0"/>
              </a:rPr>
              <a:t>Research of effective medicine for correction and prophylaxis of Radiation-Induced damages of CNS (and body as a whole) is an very important fundamental and applied problem of space radiobiology.</a:t>
            </a:r>
            <a:endParaRPr lang="en-US" sz="1200" b="1" dirty="0" smtClean="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pPr>
              <a:defRPr/>
            </a:pPr>
            <a:fld id="{23DA9DEB-53D4-4979-8800-666A96C9725A}" type="slidenum">
              <a:rPr lang="ru-RU" smtClean="0"/>
              <a:pPr>
                <a:defRPr/>
              </a:pPr>
              <a:t>12</a:t>
            </a:fld>
            <a:endParaRPr lang="ru-RU"/>
          </a:p>
        </p:txBody>
      </p:sp>
    </p:spTree>
    <p:extLst>
      <p:ext uri="{BB962C8B-B14F-4D97-AF65-F5344CB8AC3E}">
        <p14:creationId xmlns:p14="http://schemas.microsoft.com/office/powerpoint/2010/main" val="2455455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8.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theme" Target="../theme/theme18.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19.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20.xml"/><Relationship Id="rId7"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5" Type="http://schemas.openxmlformats.org/officeDocument/2006/relationships/slideLayout" Target="../slideLayouts/slideLayout222.xml"/><Relationship Id="rId4"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37.xml"/><Relationship Id="rId7"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5" Type="http://schemas.openxmlformats.org/officeDocument/2006/relationships/slideLayout" Target="../slideLayouts/slideLayout239.xml"/><Relationship Id="rId4"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43.xml"/><Relationship Id="rId7" Type="http://schemas.openxmlformats.org/officeDocument/2006/relationships/theme" Target="../theme/theme23.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5" Type="http://schemas.openxmlformats.org/officeDocument/2006/relationships/slideLayout" Target="../slideLayouts/slideLayout245.xml"/><Relationship Id="rId4"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49.xml"/><Relationship Id="rId7" Type="http://schemas.openxmlformats.org/officeDocument/2006/relationships/theme" Target="../theme/theme24.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5" Type="http://schemas.openxmlformats.org/officeDocument/2006/relationships/slideLayout" Target="../slideLayouts/slideLayout251.xml"/><Relationship Id="rId4" Type="http://schemas.openxmlformats.org/officeDocument/2006/relationships/slideLayout" Target="../slideLayouts/slideLayout2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4.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7.jpeg"/></Relationships>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7"/>
          <p:cNvSpPr>
            <a:spLocks noChangeArrowheads="1"/>
          </p:cNvSpPr>
          <p:nvPr userDrawn="1"/>
        </p:nvSpPr>
        <p:spPr bwMode="auto">
          <a:xfrm>
            <a:off x="0" y="838200"/>
            <a:ext cx="9155113" cy="6019800"/>
          </a:xfrm>
          <a:prstGeom prst="rect">
            <a:avLst/>
          </a:prstGeom>
          <a:solidFill>
            <a:srgbClr val="DDEBFF"/>
          </a:solidFill>
          <a:ln w="9525">
            <a:noFill/>
            <a:miter lim="800000"/>
            <a:headEnd/>
            <a:tailEnd/>
          </a:ln>
        </p:spPr>
        <p:txBody>
          <a:bodyPr wrap="none" anchor="ctr"/>
          <a:lstStyle/>
          <a:p>
            <a:pPr algn="l"/>
            <a:endParaRPr lang="ru-RU" sz="1400" b="0">
              <a:solidFill>
                <a:srgbClr val="000000"/>
              </a:solidFill>
            </a:endParaRPr>
          </a:p>
        </p:txBody>
      </p:sp>
      <p:sp>
        <p:nvSpPr>
          <p:cNvPr id="10243" name="Rectangle 45"/>
          <p:cNvSpPr>
            <a:spLocks noChangeArrowheads="1"/>
          </p:cNvSpPr>
          <p:nvPr userDrawn="1"/>
        </p:nvSpPr>
        <p:spPr bwMode="auto">
          <a:xfrm>
            <a:off x="0" y="2990850"/>
            <a:ext cx="9144000" cy="0"/>
          </a:xfrm>
          <a:prstGeom prst="rect">
            <a:avLst/>
          </a:prstGeom>
          <a:noFill/>
          <a:ln w="9525">
            <a:noFill/>
            <a:miter lim="800000"/>
            <a:headEnd/>
            <a:tailEnd/>
          </a:ln>
        </p:spPr>
        <p:txBody>
          <a:bodyPr wrap="none" anchor="ctr">
            <a:spAutoFit/>
          </a:bodyPr>
          <a:lstStyle/>
          <a:p>
            <a:pPr algn="l"/>
            <a:endParaRPr lang="ru-RU" sz="1400" b="0">
              <a:solidFill>
                <a:srgbClr val="000000"/>
              </a:solidFill>
            </a:endParaRPr>
          </a:p>
        </p:txBody>
      </p:sp>
      <p:sp>
        <p:nvSpPr>
          <p:cNvPr id="10244" name="Rectangle 55"/>
          <p:cNvSpPr>
            <a:spLocks noChangeArrowheads="1"/>
          </p:cNvSpPr>
          <p:nvPr userDrawn="1"/>
        </p:nvSpPr>
        <p:spPr bwMode="white">
          <a:xfrm>
            <a:off x="0" y="0"/>
            <a:ext cx="9155113" cy="863600"/>
          </a:xfrm>
          <a:prstGeom prst="rect">
            <a:avLst/>
          </a:prstGeom>
          <a:gradFill rotWithShape="1">
            <a:gsLst>
              <a:gs pos="0">
                <a:srgbClr val="123A78"/>
              </a:gs>
              <a:gs pos="100000">
                <a:srgbClr val="2069D7"/>
              </a:gs>
            </a:gsLst>
            <a:lin ang="5400000" scaled="1"/>
          </a:gradFill>
          <a:ln w="9525">
            <a:noFill/>
            <a:miter lim="800000"/>
            <a:headEnd/>
            <a:tailEnd/>
          </a:ln>
        </p:spPr>
        <p:txBody>
          <a:bodyPr wrap="none" anchor="ctr"/>
          <a:lstStyle/>
          <a:p>
            <a:pPr algn="l"/>
            <a:endParaRPr lang="ru-RU" sz="1400" b="0">
              <a:solidFill>
                <a:srgbClr val="000000"/>
              </a:solidFill>
            </a:endParaRPr>
          </a:p>
        </p:txBody>
      </p:sp>
      <p:sp>
        <p:nvSpPr>
          <p:cNvPr id="10245" name="Rectangle 2"/>
          <p:cNvSpPr>
            <a:spLocks noGrp="1" noChangeArrowheads="1"/>
          </p:cNvSpPr>
          <p:nvPr>
            <p:ph type="title"/>
          </p:nvPr>
        </p:nvSpPr>
        <p:spPr bwMode="black">
          <a:xfrm>
            <a:off x="152400" y="152400"/>
            <a:ext cx="73914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6" name="Rectangle 4"/>
          <p:cNvSpPr>
            <a:spLocks noChangeArrowheads="1"/>
          </p:cNvSpPr>
          <p:nvPr userDrawn="1"/>
        </p:nvSpPr>
        <p:spPr bwMode="black">
          <a:xfrm>
            <a:off x="0" y="6589713"/>
            <a:ext cx="6443663" cy="268287"/>
          </a:xfrm>
          <a:prstGeom prst="rect">
            <a:avLst/>
          </a:prstGeom>
          <a:noFill/>
          <a:ln w="9525">
            <a:noFill/>
            <a:miter lim="800000"/>
            <a:headEnd/>
            <a:tailEnd/>
          </a:ln>
        </p:spPr>
        <p:txBody>
          <a:bodyPr/>
          <a:lstStyle/>
          <a:p>
            <a:pPr algn="l"/>
            <a:r>
              <a:rPr lang="ru-RU" sz="1400">
                <a:solidFill>
                  <a:srgbClr val="FF0000"/>
                </a:solidFill>
              </a:rPr>
              <a:t>Совещание ЛРБ – март 2010</a:t>
            </a:r>
            <a:r>
              <a:rPr lang="en-US" sz="1400">
                <a:solidFill>
                  <a:srgbClr val="FF0000"/>
                </a:solidFill>
              </a:rPr>
              <a:t>                                                        </a:t>
            </a:r>
            <a:r>
              <a:rPr lang="ru-RU" sz="1400">
                <a:solidFill>
                  <a:srgbClr val="FF0000"/>
                </a:solidFill>
              </a:rPr>
              <a:t>О.В. Белов</a:t>
            </a:r>
          </a:p>
        </p:txBody>
      </p:sp>
    </p:spTree>
  </p:cSld>
  <p:clrMap bg1="lt1" tx1="dk1" bg2="lt2" tx2="dk2" accent1="accent1" accent2="accent2" accent3="accent3" accent4="accent4" accent5="accent5" accent6="accent6" hlink="hlink" folHlink="folHlink"/>
  <p:sldLayoutIdLst>
    <p:sldLayoutId id="2147487752" r:id="rId1"/>
    <p:sldLayoutId id="2147487753" r:id="rId2"/>
    <p:sldLayoutId id="2147487754" r:id="rId3"/>
    <p:sldLayoutId id="2147487755" r:id="rId4"/>
    <p:sldLayoutId id="2147487756" r:id="rId5"/>
    <p:sldLayoutId id="2147487757" r:id="rId6"/>
    <p:sldLayoutId id="2147487758" r:id="rId7"/>
    <p:sldLayoutId id="2147487759" r:id="rId8"/>
    <p:sldLayoutId id="2147487760" r:id="rId9"/>
    <p:sldLayoutId id="2147487761" r:id="rId10"/>
    <p:sldLayoutId id="214748776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Tahoma" charset="0"/>
        </a:defRPr>
      </a:lvl2pPr>
      <a:lvl3pPr algn="l" rtl="0" eaLnBrk="0" fontAlgn="base" hangingPunct="0">
        <a:spcBef>
          <a:spcPct val="0"/>
        </a:spcBef>
        <a:spcAft>
          <a:spcPct val="0"/>
        </a:spcAft>
        <a:defRPr sz="3200" b="1">
          <a:solidFill>
            <a:schemeClr val="bg1"/>
          </a:solidFill>
          <a:latin typeface="Tahoma" charset="0"/>
        </a:defRPr>
      </a:lvl3pPr>
      <a:lvl4pPr algn="l" rtl="0" eaLnBrk="0" fontAlgn="base" hangingPunct="0">
        <a:spcBef>
          <a:spcPct val="0"/>
        </a:spcBef>
        <a:spcAft>
          <a:spcPct val="0"/>
        </a:spcAft>
        <a:defRPr sz="3200" b="1">
          <a:solidFill>
            <a:schemeClr val="bg1"/>
          </a:solidFill>
          <a:latin typeface="Tahoma" charset="0"/>
        </a:defRPr>
      </a:lvl4pPr>
      <a:lvl5pPr algn="l" rtl="0" eaLnBrk="0" fontAlgn="base" hangingPunct="0">
        <a:spcBef>
          <a:spcPct val="0"/>
        </a:spcBef>
        <a:spcAft>
          <a:spcPct val="0"/>
        </a:spcAft>
        <a:defRPr sz="3200" b="1">
          <a:solidFill>
            <a:schemeClr val="bg1"/>
          </a:solidFill>
          <a:latin typeface="Tahoma" charset="0"/>
        </a:defRPr>
      </a:lvl5pPr>
      <a:lvl6pPr marL="457200" algn="l" rtl="0" eaLnBrk="0" fontAlgn="base" hangingPunct="0">
        <a:spcBef>
          <a:spcPct val="0"/>
        </a:spcBef>
        <a:spcAft>
          <a:spcPct val="0"/>
        </a:spcAft>
        <a:defRPr sz="3200" b="1">
          <a:solidFill>
            <a:schemeClr val="bg1"/>
          </a:solidFill>
          <a:latin typeface="Tahoma" charset="0"/>
        </a:defRPr>
      </a:lvl6pPr>
      <a:lvl7pPr marL="914400" algn="l" rtl="0" eaLnBrk="0" fontAlgn="base" hangingPunct="0">
        <a:spcBef>
          <a:spcPct val="0"/>
        </a:spcBef>
        <a:spcAft>
          <a:spcPct val="0"/>
        </a:spcAft>
        <a:defRPr sz="3200" b="1">
          <a:solidFill>
            <a:schemeClr val="bg1"/>
          </a:solidFill>
          <a:latin typeface="Tahoma" charset="0"/>
        </a:defRPr>
      </a:lvl7pPr>
      <a:lvl8pPr marL="1371600" algn="l" rtl="0" eaLnBrk="0" fontAlgn="base" hangingPunct="0">
        <a:spcBef>
          <a:spcPct val="0"/>
        </a:spcBef>
        <a:spcAft>
          <a:spcPct val="0"/>
        </a:spcAft>
        <a:defRPr sz="3200" b="1">
          <a:solidFill>
            <a:schemeClr val="bg1"/>
          </a:solidFill>
          <a:latin typeface="Tahoma" charset="0"/>
        </a:defRPr>
      </a:lvl8pPr>
      <a:lvl9pPr marL="1828800" algn="l" rtl="0" eaLnBrk="0" fontAlgn="base" hangingPunct="0">
        <a:spcBef>
          <a:spcPct val="0"/>
        </a:spcBef>
        <a:spcAft>
          <a:spcPct val="0"/>
        </a:spcAft>
        <a:defRPr sz="3200" b="1">
          <a:solidFill>
            <a:schemeClr val="bg1"/>
          </a:solidFill>
          <a:latin typeface="Tahoma"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1400">
          <a:solidFill>
            <a:srgbClr val="000000"/>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rgbClr val="000000"/>
          </a:solidFill>
          <a:latin typeface="+mn-lt"/>
        </a:defRPr>
      </a:lvl2pPr>
      <a:lvl3pPr marL="1143000" indent="-228600" algn="l" rtl="0" eaLnBrk="0" fontAlgn="base" hangingPunct="0">
        <a:spcBef>
          <a:spcPct val="20000"/>
        </a:spcBef>
        <a:spcAft>
          <a:spcPct val="0"/>
        </a:spcAft>
        <a:buClr>
          <a:schemeClr val="tx1"/>
        </a:buClr>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eaLnBrk="0" fontAlgn="base" hangingPunct="0">
        <a:spcBef>
          <a:spcPct val="20000"/>
        </a:spcBef>
        <a:spcAft>
          <a:spcPct val="0"/>
        </a:spcAft>
        <a:buChar char="»"/>
        <a:defRPr sz="2000">
          <a:solidFill>
            <a:srgbClr val="000000"/>
          </a:solidFill>
          <a:latin typeface="+mn-lt"/>
        </a:defRPr>
      </a:lvl6pPr>
      <a:lvl7pPr marL="2971800" indent="-228600" algn="l" rtl="0" eaLnBrk="0" fontAlgn="base" hangingPunct="0">
        <a:spcBef>
          <a:spcPct val="20000"/>
        </a:spcBef>
        <a:spcAft>
          <a:spcPct val="0"/>
        </a:spcAft>
        <a:buChar char="»"/>
        <a:defRPr sz="2000">
          <a:solidFill>
            <a:srgbClr val="000000"/>
          </a:solidFill>
          <a:latin typeface="+mn-lt"/>
        </a:defRPr>
      </a:lvl7pPr>
      <a:lvl8pPr marL="3429000" indent="-228600" algn="l" rtl="0" eaLnBrk="0" fontAlgn="base" hangingPunct="0">
        <a:spcBef>
          <a:spcPct val="20000"/>
        </a:spcBef>
        <a:spcAft>
          <a:spcPct val="0"/>
        </a:spcAft>
        <a:buChar char="»"/>
        <a:defRPr sz="2000">
          <a:solidFill>
            <a:srgbClr val="000000"/>
          </a:solidFill>
          <a:latin typeface="+mn-lt"/>
        </a:defRPr>
      </a:lvl8pPr>
      <a:lvl9pPr marL="3886200" indent="-228600" algn="l" rtl="0" eaLnBrk="0" fontAlgn="base" hangingPunct="0">
        <a:spcBef>
          <a:spcPct val="20000"/>
        </a:spcBef>
        <a:spcAft>
          <a:spcPct val="0"/>
        </a:spcAft>
        <a:buChar char="»"/>
        <a:defRPr sz="2000">
          <a:solidFill>
            <a:srgbClr val="000000"/>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ChangeArrowheads="1"/>
          </p:cNvSpPr>
          <p:nvPr userDrawn="1"/>
        </p:nvSpPr>
        <p:spPr bwMode="auto">
          <a:xfrm>
            <a:off x="0" y="0"/>
            <a:ext cx="9144000" cy="6669088"/>
          </a:xfrm>
          <a:prstGeom prst="rect">
            <a:avLst/>
          </a:prstGeom>
          <a:gradFill rotWithShape="1">
            <a:gsLst>
              <a:gs pos="0">
                <a:srgbClr val="EEB000"/>
              </a:gs>
              <a:gs pos="100000">
                <a:srgbClr val="FFFF66"/>
              </a:gs>
            </a:gsLst>
            <a:lin ang="5400000" scaled="1"/>
          </a:gradFill>
          <a:ln w="9525">
            <a:noFill/>
            <a:miter lim="800000"/>
            <a:headEnd/>
            <a:tailEnd/>
          </a:ln>
        </p:spPr>
        <p:txBody>
          <a:bodyPr wrap="none" anchor="ctr"/>
          <a:lstStyle/>
          <a:p>
            <a:endParaRPr lang="ru-RU" sz="2400" b="0">
              <a:solidFill>
                <a:srgbClr val="224568"/>
              </a:solidFill>
              <a:latin typeface="Verdana" pitchFamily="34" charset="0"/>
            </a:endParaRPr>
          </a:p>
        </p:txBody>
      </p:sp>
      <p:sp>
        <p:nvSpPr>
          <p:cNvPr id="11267" name="Rectangle 3"/>
          <p:cNvSpPr>
            <a:spLocks noChangeArrowheads="1"/>
          </p:cNvSpPr>
          <p:nvPr userDrawn="1"/>
        </p:nvSpPr>
        <p:spPr bwMode="auto">
          <a:xfrm>
            <a:off x="0" y="6597650"/>
            <a:ext cx="9144000" cy="260350"/>
          </a:xfrm>
          <a:prstGeom prst="rect">
            <a:avLst/>
          </a:prstGeom>
          <a:solidFill>
            <a:srgbClr val="224568"/>
          </a:solidFill>
          <a:ln w="9525">
            <a:noFill/>
            <a:miter lim="800000"/>
            <a:headEnd/>
            <a:tailEnd/>
          </a:ln>
        </p:spPr>
        <p:txBody>
          <a:bodyPr wrap="none" anchor="ctr"/>
          <a:lstStyle/>
          <a:p>
            <a:pPr algn="l"/>
            <a:endParaRPr lang="ru-RU" sz="1600" b="0"/>
          </a:p>
        </p:txBody>
      </p:sp>
      <p:sp>
        <p:nvSpPr>
          <p:cNvPr id="11268" name="Rectangle 4"/>
          <p:cNvSpPr>
            <a:spLocks noChangeArrowheads="1"/>
          </p:cNvSpPr>
          <p:nvPr userDrawn="1"/>
        </p:nvSpPr>
        <p:spPr bwMode="black">
          <a:xfrm>
            <a:off x="0" y="6589713"/>
            <a:ext cx="6605588" cy="268287"/>
          </a:xfrm>
          <a:prstGeom prst="rect">
            <a:avLst/>
          </a:prstGeom>
          <a:noFill/>
          <a:ln w="9525">
            <a:noFill/>
            <a:miter lim="800000"/>
            <a:headEnd/>
            <a:tailEnd/>
          </a:ln>
        </p:spPr>
        <p:txBody>
          <a:bodyPr/>
          <a:lstStyle/>
          <a:p>
            <a:pPr algn="l"/>
            <a:r>
              <a:rPr lang="ru-RU" sz="1400">
                <a:solidFill>
                  <a:srgbClr val="FF0000"/>
                </a:solidFill>
              </a:rPr>
              <a:t>Совещание ЛРБ – март 2010</a:t>
            </a:r>
            <a:r>
              <a:rPr lang="en-US" sz="1400">
                <a:solidFill>
                  <a:srgbClr val="FF0000"/>
                </a:solidFill>
              </a:rPr>
              <a:t>                                                        </a:t>
            </a:r>
            <a:r>
              <a:rPr lang="ru-RU" sz="1400">
                <a:solidFill>
                  <a:srgbClr val="FF0000"/>
                </a:solidFill>
              </a:rPr>
              <a:t>О.В. Белов</a:t>
            </a:r>
          </a:p>
        </p:txBody>
      </p:sp>
      <p:sp>
        <p:nvSpPr>
          <p:cNvPr id="11269" name="Rectangle 5"/>
          <p:cNvSpPr>
            <a:spLocks noChangeArrowheads="1"/>
          </p:cNvSpPr>
          <p:nvPr userDrawn="1"/>
        </p:nvSpPr>
        <p:spPr bwMode="auto">
          <a:xfrm>
            <a:off x="0" y="0"/>
            <a:ext cx="9144000" cy="620713"/>
          </a:xfrm>
          <a:prstGeom prst="rect">
            <a:avLst/>
          </a:prstGeom>
          <a:solidFill>
            <a:srgbClr val="224568"/>
          </a:solidFill>
          <a:ln w="9525">
            <a:noFill/>
            <a:miter lim="800000"/>
            <a:headEnd/>
            <a:tailEnd/>
          </a:ln>
          <a:effectLst>
            <a:outerShdw dist="107763" dir="2700000" algn="ctr" rotWithShape="0">
              <a:schemeClr val="bg2">
                <a:alpha val="50000"/>
              </a:schemeClr>
            </a:outerShdw>
          </a:effectLst>
        </p:spPr>
        <p:txBody>
          <a:bodyPr wrap="none" anchor="ctr"/>
          <a:lstStyle/>
          <a:p>
            <a:pPr algn="l"/>
            <a:endParaRPr lang="ru-RU" sz="1600" b="0"/>
          </a:p>
        </p:txBody>
      </p:sp>
      <p:sp>
        <p:nvSpPr>
          <p:cNvPr id="1043462" name="Rectangle 6"/>
          <p:cNvSpPr>
            <a:spLocks noGrp="1" noChangeArrowheads="1"/>
          </p:cNvSpPr>
          <p:nvPr>
            <p:ph type="sldNum" sz="quarter" idx="4"/>
          </p:nvPr>
        </p:nvSpPr>
        <p:spPr bwMode="auto">
          <a:xfrm>
            <a:off x="8229600" y="6553200"/>
            <a:ext cx="914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0000"/>
                </a:solidFill>
                <a:latin typeface="Arial" charset="0"/>
                <a:cs typeface="Arial" charset="0"/>
              </a:defRPr>
            </a:lvl1pPr>
          </a:lstStyle>
          <a:p>
            <a:pPr>
              <a:defRPr/>
            </a:pPr>
            <a:fld id="{3D48A338-6A3E-4B91-9962-DC1BCBD09F55}" type="slidenum">
              <a:rPr lang="en-GB" altLang="fr-FR"/>
              <a:pPr>
                <a:defRPr/>
              </a:pPr>
              <a:t>‹#›</a:t>
            </a:fld>
            <a:endParaRPr lang="en-GB" altLang="fr-FR"/>
          </a:p>
        </p:txBody>
      </p:sp>
    </p:spTree>
  </p:cSld>
  <p:clrMap bg1="lt1" tx1="dk1" bg2="lt2" tx2="dk2" accent1="accent1" accent2="accent2" accent3="accent3" accent4="accent4" accent5="accent5" accent6="accent6" hlink="hlink" folHlink="folHlink"/>
  <p:sldLayoutIdLst>
    <p:sldLayoutId id="2147487763" r:id="rId1"/>
    <p:sldLayoutId id="2147487764" r:id="rId2"/>
    <p:sldLayoutId id="2147487765" r:id="rId3"/>
    <p:sldLayoutId id="2147487766" r:id="rId4"/>
    <p:sldLayoutId id="2147487767" r:id="rId5"/>
    <p:sldLayoutId id="2147487768" r:id="rId6"/>
    <p:sldLayoutId id="2147487769" r:id="rId7"/>
    <p:sldLayoutId id="2147487770" r:id="rId8"/>
    <p:sldLayoutId id="2147487771" r:id="rId9"/>
    <p:sldLayoutId id="2147487772" r:id="rId10"/>
    <p:sldLayoutId id="214748777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7774" r:id="rId1"/>
    <p:sldLayoutId id="2147487775" r:id="rId2"/>
    <p:sldLayoutId id="2147487776" r:id="rId3"/>
    <p:sldLayoutId id="2147487777" r:id="rId4"/>
    <p:sldLayoutId id="2147487778" r:id="rId5"/>
    <p:sldLayoutId id="2147487779" r:id="rId6"/>
    <p:sldLayoutId id="2147487780" r:id="rId7"/>
    <p:sldLayoutId id="2147487781" r:id="rId8"/>
    <p:sldLayoutId id="2147487782" r:id="rId9"/>
    <p:sldLayoutId id="2147487783" r:id="rId10"/>
    <p:sldLayoutId id="2147487784" r:id="rId11"/>
  </p:sldLayoutIdLst>
  <p:timing>
    <p:tnLst>
      <p:par>
        <p:cTn id="1" dur="indefinite" restart="never" nodeType="tmRoot"/>
      </p:par>
    </p:tnLst>
  </p:timing>
  <p:txStyles>
    <p:titleStyle>
      <a:lvl1pPr algn="r" rtl="0" eaLnBrk="0" fontAlgn="base" hangingPunct="0">
        <a:spcBef>
          <a:spcPct val="0"/>
        </a:spcBef>
        <a:spcAft>
          <a:spcPct val="0"/>
        </a:spcAft>
        <a:defRPr sz="3000" b="1">
          <a:solidFill>
            <a:schemeClr val="accent2"/>
          </a:solidFill>
          <a:latin typeface="+mj-lt"/>
          <a:ea typeface="+mj-ea"/>
          <a:cs typeface="+mj-cs"/>
        </a:defRPr>
      </a:lvl1pPr>
      <a:lvl2pPr algn="r" rtl="0" eaLnBrk="0" fontAlgn="base" hangingPunct="0">
        <a:spcBef>
          <a:spcPct val="0"/>
        </a:spcBef>
        <a:spcAft>
          <a:spcPct val="0"/>
        </a:spcAft>
        <a:defRPr sz="3000" b="1">
          <a:solidFill>
            <a:schemeClr val="accent2"/>
          </a:solidFill>
          <a:latin typeface="Arial Unicode MS" pitchFamily="34" charset="-128"/>
        </a:defRPr>
      </a:lvl2pPr>
      <a:lvl3pPr algn="r" rtl="0" eaLnBrk="0" fontAlgn="base" hangingPunct="0">
        <a:spcBef>
          <a:spcPct val="0"/>
        </a:spcBef>
        <a:spcAft>
          <a:spcPct val="0"/>
        </a:spcAft>
        <a:defRPr sz="3000" b="1">
          <a:solidFill>
            <a:schemeClr val="accent2"/>
          </a:solidFill>
          <a:latin typeface="Arial Unicode MS" pitchFamily="34" charset="-128"/>
        </a:defRPr>
      </a:lvl3pPr>
      <a:lvl4pPr algn="r" rtl="0" eaLnBrk="0" fontAlgn="base" hangingPunct="0">
        <a:spcBef>
          <a:spcPct val="0"/>
        </a:spcBef>
        <a:spcAft>
          <a:spcPct val="0"/>
        </a:spcAft>
        <a:defRPr sz="3000" b="1">
          <a:solidFill>
            <a:schemeClr val="accent2"/>
          </a:solidFill>
          <a:latin typeface="Arial Unicode MS" pitchFamily="34" charset="-128"/>
        </a:defRPr>
      </a:lvl4pPr>
      <a:lvl5pPr algn="r" rtl="0" eaLnBrk="0" fontAlgn="base" hangingPunct="0">
        <a:spcBef>
          <a:spcPct val="0"/>
        </a:spcBef>
        <a:spcAft>
          <a:spcPct val="0"/>
        </a:spcAft>
        <a:defRPr sz="3000" b="1">
          <a:solidFill>
            <a:schemeClr val="accent2"/>
          </a:solidFill>
          <a:latin typeface="Arial Unicode MS" pitchFamily="34" charset="-128"/>
        </a:defRPr>
      </a:lvl5pPr>
      <a:lvl6pPr marL="457200" algn="r" rtl="0" fontAlgn="base">
        <a:spcBef>
          <a:spcPct val="0"/>
        </a:spcBef>
        <a:spcAft>
          <a:spcPct val="0"/>
        </a:spcAft>
        <a:defRPr sz="3000" b="1">
          <a:solidFill>
            <a:schemeClr val="accent2"/>
          </a:solidFill>
          <a:latin typeface="Arial Unicode MS" pitchFamily="34" charset="-128"/>
        </a:defRPr>
      </a:lvl6pPr>
      <a:lvl7pPr marL="914400" algn="r" rtl="0" fontAlgn="base">
        <a:spcBef>
          <a:spcPct val="0"/>
        </a:spcBef>
        <a:spcAft>
          <a:spcPct val="0"/>
        </a:spcAft>
        <a:defRPr sz="3000" b="1">
          <a:solidFill>
            <a:schemeClr val="accent2"/>
          </a:solidFill>
          <a:latin typeface="Arial Unicode MS" pitchFamily="34" charset="-128"/>
        </a:defRPr>
      </a:lvl7pPr>
      <a:lvl8pPr marL="1371600" algn="r" rtl="0" fontAlgn="base">
        <a:spcBef>
          <a:spcPct val="0"/>
        </a:spcBef>
        <a:spcAft>
          <a:spcPct val="0"/>
        </a:spcAft>
        <a:defRPr sz="3000" b="1">
          <a:solidFill>
            <a:schemeClr val="accent2"/>
          </a:solidFill>
          <a:latin typeface="Arial Unicode MS" pitchFamily="34" charset="-128"/>
        </a:defRPr>
      </a:lvl8pPr>
      <a:lvl9pPr marL="1828800" algn="r" rtl="0" fontAlgn="base">
        <a:spcBef>
          <a:spcPct val="0"/>
        </a:spcBef>
        <a:spcAft>
          <a:spcPct val="0"/>
        </a:spcAft>
        <a:defRPr sz="3000" b="1">
          <a:solidFill>
            <a:schemeClr val="accent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ChangeArrowheads="1"/>
          </p:cNvSpPr>
          <p:nvPr userDrawn="1"/>
        </p:nvSpPr>
        <p:spPr bwMode="auto">
          <a:xfrm>
            <a:off x="0" y="0"/>
            <a:ext cx="9144000" cy="6669088"/>
          </a:xfrm>
          <a:prstGeom prst="rect">
            <a:avLst/>
          </a:prstGeom>
          <a:gradFill rotWithShape="1">
            <a:gsLst>
              <a:gs pos="0">
                <a:srgbClr val="EEB000"/>
              </a:gs>
              <a:gs pos="100000">
                <a:srgbClr val="FFFF66"/>
              </a:gs>
            </a:gsLst>
            <a:lin ang="5400000" scaled="1"/>
          </a:gradFill>
          <a:ln w="9525">
            <a:noFill/>
            <a:miter lim="800000"/>
            <a:headEnd/>
            <a:tailEnd/>
          </a:ln>
        </p:spPr>
        <p:txBody>
          <a:bodyPr wrap="none" anchor="ctr"/>
          <a:lstStyle/>
          <a:p>
            <a:endParaRPr lang="ru-RU" sz="2400" b="0">
              <a:solidFill>
                <a:srgbClr val="224568"/>
              </a:solidFill>
              <a:latin typeface="Verdana" pitchFamily="34" charset="0"/>
            </a:endParaRPr>
          </a:p>
        </p:txBody>
      </p:sp>
      <p:sp>
        <p:nvSpPr>
          <p:cNvPr id="12291" name="Rectangle 3"/>
          <p:cNvSpPr>
            <a:spLocks noChangeArrowheads="1"/>
          </p:cNvSpPr>
          <p:nvPr userDrawn="1"/>
        </p:nvSpPr>
        <p:spPr bwMode="auto">
          <a:xfrm>
            <a:off x="0" y="6597650"/>
            <a:ext cx="9144000" cy="260350"/>
          </a:xfrm>
          <a:prstGeom prst="rect">
            <a:avLst/>
          </a:prstGeom>
          <a:solidFill>
            <a:srgbClr val="224568"/>
          </a:solidFill>
          <a:ln w="9525">
            <a:noFill/>
            <a:miter lim="800000"/>
            <a:headEnd/>
            <a:tailEnd/>
          </a:ln>
        </p:spPr>
        <p:txBody>
          <a:bodyPr wrap="none" anchor="ctr"/>
          <a:lstStyle/>
          <a:p>
            <a:pPr algn="l"/>
            <a:endParaRPr lang="ru-RU" sz="1600" b="0"/>
          </a:p>
        </p:txBody>
      </p:sp>
      <p:sp>
        <p:nvSpPr>
          <p:cNvPr id="12292" name="Rectangle 4"/>
          <p:cNvSpPr>
            <a:spLocks noChangeArrowheads="1"/>
          </p:cNvSpPr>
          <p:nvPr userDrawn="1"/>
        </p:nvSpPr>
        <p:spPr bwMode="black">
          <a:xfrm>
            <a:off x="0" y="6589713"/>
            <a:ext cx="6443663" cy="268287"/>
          </a:xfrm>
          <a:prstGeom prst="rect">
            <a:avLst/>
          </a:prstGeom>
          <a:noFill/>
          <a:ln w="9525">
            <a:noFill/>
            <a:miter lim="800000"/>
            <a:headEnd/>
            <a:tailEnd/>
          </a:ln>
        </p:spPr>
        <p:txBody>
          <a:bodyPr/>
          <a:lstStyle/>
          <a:p>
            <a:pPr algn="l"/>
            <a:endParaRPr lang="ru-RU" sz="1400">
              <a:solidFill>
                <a:srgbClr val="FF0000"/>
              </a:solidFill>
            </a:endParaRPr>
          </a:p>
        </p:txBody>
      </p:sp>
      <p:sp>
        <p:nvSpPr>
          <p:cNvPr id="12293" name="Rectangle 5"/>
          <p:cNvSpPr>
            <a:spLocks noChangeArrowheads="1"/>
          </p:cNvSpPr>
          <p:nvPr userDrawn="1"/>
        </p:nvSpPr>
        <p:spPr bwMode="auto">
          <a:xfrm>
            <a:off x="0" y="0"/>
            <a:ext cx="9144000" cy="620713"/>
          </a:xfrm>
          <a:prstGeom prst="rect">
            <a:avLst/>
          </a:prstGeom>
          <a:solidFill>
            <a:srgbClr val="224568"/>
          </a:solidFill>
          <a:ln w="9525">
            <a:noFill/>
            <a:miter lim="800000"/>
            <a:headEnd/>
            <a:tailEnd/>
          </a:ln>
          <a:effectLst>
            <a:outerShdw dist="107763" dir="2700000" algn="ctr" rotWithShape="0">
              <a:schemeClr val="bg2">
                <a:alpha val="50000"/>
              </a:schemeClr>
            </a:outerShdw>
          </a:effectLst>
        </p:spPr>
        <p:txBody>
          <a:bodyPr wrap="none" anchor="ctr"/>
          <a:lstStyle/>
          <a:p>
            <a:pPr algn="l"/>
            <a:endParaRPr lang="ru-RU" sz="1600" b="0"/>
          </a:p>
        </p:txBody>
      </p:sp>
    </p:spTree>
  </p:cSld>
  <p:clrMap bg1="lt1" tx1="dk1" bg2="lt2" tx2="dk2" accent1="accent1" accent2="accent2" accent3="accent3" accent4="accent4" accent5="accent5" accent6="accent6" hlink="hlink" folHlink="folHlink"/>
  <p:sldLayoutIdLst>
    <p:sldLayoutId id="2147487785" r:id="rId1"/>
    <p:sldLayoutId id="2147487786" r:id="rId2"/>
    <p:sldLayoutId id="2147487787" r:id="rId3"/>
    <p:sldLayoutId id="2147487788" r:id="rId4"/>
    <p:sldLayoutId id="2147487789" r:id="rId5"/>
    <p:sldLayoutId id="2147487790" r:id="rId6"/>
    <p:sldLayoutId id="2147487791" r:id="rId7"/>
    <p:sldLayoutId id="2147487792" r:id="rId8"/>
    <p:sldLayoutId id="2147487793" r:id="rId9"/>
    <p:sldLayoutId id="2147487794" r:id="rId10"/>
    <p:sldLayoutId id="2147487795" r:id="rId11"/>
    <p:sldLayoutId id="2147487796"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ChangeArrowheads="1"/>
          </p:cNvSpPr>
          <p:nvPr userDrawn="1"/>
        </p:nvSpPr>
        <p:spPr bwMode="auto">
          <a:xfrm>
            <a:off x="0" y="0"/>
            <a:ext cx="9144000" cy="6669088"/>
          </a:xfrm>
          <a:prstGeom prst="rect">
            <a:avLst/>
          </a:prstGeom>
          <a:gradFill rotWithShape="1">
            <a:gsLst>
              <a:gs pos="0">
                <a:srgbClr val="EEB000"/>
              </a:gs>
              <a:gs pos="100000">
                <a:srgbClr val="FFFF66"/>
              </a:gs>
            </a:gsLst>
            <a:lin ang="5400000" scaled="1"/>
          </a:gradFill>
          <a:ln w="9525">
            <a:noFill/>
            <a:miter lim="800000"/>
            <a:headEnd/>
            <a:tailEnd/>
          </a:ln>
        </p:spPr>
        <p:txBody>
          <a:bodyPr wrap="none" anchor="ctr"/>
          <a:lstStyle/>
          <a:p>
            <a:endParaRPr lang="ru-RU" sz="2400" b="0">
              <a:solidFill>
                <a:srgbClr val="224568"/>
              </a:solidFill>
              <a:latin typeface="Verdana" pitchFamily="34" charset="0"/>
            </a:endParaRPr>
          </a:p>
        </p:txBody>
      </p:sp>
      <p:sp>
        <p:nvSpPr>
          <p:cNvPr id="13315" name="Rectangle 3"/>
          <p:cNvSpPr>
            <a:spLocks noChangeArrowheads="1"/>
          </p:cNvSpPr>
          <p:nvPr userDrawn="1"/>
        </p:nvSpPr>
        <p:spPr bwMode="auto">
          <a:xfrm>
            <a:off x="0" y="6597650"/>
            <a:ext cx="9144000" cy="260350"/>
          </a:xfrm>
          <a:prstGeom prst="rect">
            <a:avLst/>
          </a:prstGeom>
          <a:solidFill>
            <a:srgbClr val="224568"/>
          </a:solidFill>
          <a:ln w="9525">
            <a:noFill/>
            <a:miter lim="800000"/>
            <a:headEnd/>
            <a:tailEnd/>
          </a:ln>
        </p:spPr>
        <p:txBody>
          <a:bodyPr wrap="none" anchor="ctr"/>
          <a:lstStyle/>
          <a:p>
            <a:pPr algn="l"/>
            <a:endParaRPr lang="ru-RU" sz="1600" b="0"/>
          </a:p>
        </p:txBody>
      </p:sp>
      <p:sp>
        <p:nvSpPr>
          <p:cNvPr id="13316" name="Rectangle 4"/>
          <p:cNvSpPr>
            <a:spLocks noChangeArrowheads="1"/>
          </p:cNvSpPr>
          <p:nvPr userDrawn="1"/>
        </p:nvSpPr>
        <p:spPr bwMode="black">
          <a:xfrm>
            <a:off x="0" y="6597650"/>
            <a:ext cx="6723063" cy="260350"/>
          </a:xfrm>
          <a:prstGeom prst="rect">
            <a:avLst/>
          </a:prstGeom>
          <a:noFill/>
          <a:ln w="9525">
            <a:noFill/>
            <a:miter lim="800000"/>
            <a:headEnd/>
            <a:tailEnd/>
          </a:ln>
        </p:spPr>
        <p:txBody>
          <a:bodyPr/>
          <a:lstStyle/>
          <a:p>
            <a:pPr algn="l"/>
            <a:endParaRPr lang="ru-RU" sz="1400">
              <a:solidFill>
                <a:srgbClr val="FF0000"/>
              </a:solidFill>
            </a:endParaRPr>
          </a:p>
        </p:txBody>
      </p:sp>
      <p:sp>
        <p:nvSpPr>
          <p:cNvPr id="13317" name="Rectangle 5"/>
          <p:cNvSpPr>
            <a:spLocks noChangeArrowheads="1"/>
          </p:cNvSpPr>
          <p:nvPr userDrawn="1"/>
        </p:nvSpPr>
        <p:spPr bwMode="auto">
          <a:xfrm>
            <a:off x="0" y="0"/>
            <a:ext cx="9144000" cy="1196975"/>
          </a:xfrm>
          <a:prstGeom prst="rect">
            <a:avLst/>
          </a:prstGeom>
          <a:solidFill>
            <a:srgbClr val="224568"/>
          </a:solidFill>
          <a:ln w="9525">
            <a:noFill/>
            <a:miter lim="800000"/>
            <a:headEnd/>
            <a:tailEnd/>
          </a:ln>
          <a:effectLst>
            <a:outerShdw dist="107763" dir="2700000" algn="ctr" rotWithShape="0">
              <a:schemeClr val="bg2">
                <a:alpha val="50000"/>
              </a:schemeClr>
            </a:outerShdw>
          </a:effectLst>
        </p:spPr>
        <p:txBody>
          <a:bodyPr wrap="none" anchor="ctr"/>
          <a:lstStyle/>
          <a:p>
            <a:pPr algn="l"/>
            <a:endParaRPr lang="ru-RU" sz="1600" b="0"/>
          </a:p>
        </p:txBody>
      </p:sp>
    </p:spTree>
  </p:cSld>
  <p:clrMap bg1="lt1" tx1="dk1" bg2="lt2" tx2="dk2" accent1="accent1" accent2="accent2" accent3="accent3" accent4="accent4" accent5="accent5" accent6="accent6" hlink="hlink" folHlink="folHlink"/>
  <p:sldLayoutIdLst>
    <p:sldLayoutId id="2147487797" r:id="rId1"/>
    <p:sldLayoutId id="2147487798" r:id="rId2"/>
    <p:sldLayoutId id="2147487799" r:id="rId3"/>
    <p:sldLayoutId id="2147487800" r:id="rId4"/>
    <p:sldLayoutId id="2147487801" r:id="rId5"/>
    <p:sldLayoutId id="2147487802" r:id="rId6"/>
    <p:sldLayoutId id="2147487803" r:id="rId7"/>
    <p:sldLayoutId id="2147487804" r:id="rId8"/>
    <p:sldLayoutId id="2147487805" r:id="rId9"/>
    <p:sldLayoutId id="2147487806" r:id="rId10"/>
    <p:sldLayoutId id="2147487807" r:id="rId1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userDrawn="1"/>
        </p:nvSpPr>
        <p:spPr bwMode="auto">
          <a:xfrm>
            <a:off x="0" y="6597650"/>
            <a:ext cx="9144000" cy="260350"/>
          </a:xfrm>
          <a:prstGeom prst="rect">
            <a:avLst/>
          </a:prstGeom>
          <a:solidFill>
            <a:srgbClr val="224568"/>
          </a:solidFill>
          <a:ln w="9525">
            <a:noFill/>
            <a:miter lim="800000"/>
            <a:headEnd/>
            <a:tailEnd/>
          </a:ln>
        </p:spPr>
        <p:txBody>
          <a:bodyPr wrap="none" anchor="ctr"/>
          <a:lstStyle/>
          <a:p>
            <a:pPr algn="l"/>
            <a:endParaRPr lang="ru-RU" sz="1600" b="0"/>
          </a:p>
        </p:txBody>
      </p:sp>
      <p:sp>
        <p:nvSpPr>
          <p:cNvPr id="14339" name="Rectangle 3"/>
          <p:cNvSpPr>
            <a:spLocks noChangeArrowheads="1"/>
          </p:cNvSpPr>
          <p:nvPr userDrawn="1"/>
        </p:nvSpPr>
        <p:spPr bwMode="black">
          <a:xfrm>
            <a:off x="0" y="6589713"/>
            <a:ext cx="6877050" cy="268287"/>
          </a:xfrm>
          <a:prstGeom prst="rect">
            <a:avLst/>
          </a:prstGeom>
          <a:noFill/>
          <a:ln w="9525">
            <a:noFill/>
            <a:miter lim="800000"/>
            <a:headEnd/>
            <a:tailEnd/>
          </a:ln>
        </p:spPr>
        <p:txBody>
          <a:bodyPr/>
          <a:lstStyle/>
          <a:p>
            <a:pPr algn="l"/>
            <a:endParaRPr lang="ru-RU" sz="1800">
              <a:solidFill>
                <a:srgbClr val="FF0000"/>
              </a:solidFill>
            </a:endParaRPr>
          </a:p>
        </p:txBody>
      </p:sp>
      <p:sp>
        <p:nvSpPr>
          <p:cNvPr id="14340" name="Rectangle 4"/>
          <p:cNvSpPr>
            <a:spLocks noChangeArrowheads="1"/>
          </p:cNvSpPr>
          <p:nvPr userDrawn="1"/>
        </p:nvSpPr>
        <p:spPr bwMode="auto">
          <a:xfrm>
            <a:off x="0" y="0"/>
            <a:ext cx="9144000" cy="765175"/>
          </a:xfrm>
          <a:prstGeom prst="rect">
            <a:avLst/>
          </a:prstGeom>
          <a:solidFill>
            <a:srgbClr val="224568"/>
          </a:solidFill>
          <a:ln w="9525">
            <a:noFill/>
            <a:miter lim="800000"/>
            <a:headEnd/>
            <a:tailEnd/>
          </a:ln>
          <a:effectLst>
            <a:outerShdw dist="107763" dir="2700000" algn="ctr" rotWithShape="0">
              <a:schemeClr val="bg2">
                <a:alpha val="50000"/>
              </a:schemeClr>
            </a:outerShdw>
          </a:effectLst>
        </p:spPr>
        <p:txBody>
          <a:bodyPr wrap="none" anchor="ctr"/>
          <a:lstStyle/>
          <a:p>
            <a:pPr algn="l"/>
            <a:endParaRPr lang="ru-RU" sz="1600" b="0"/>
          </a:p>
        </p:txBody>
      </p:sp>
      <p:sp>
        <p:nvSpPr>
          <p:cNvPr id="14341" name="Rectangle 4"/>
          <p:cNvSpPr>
            <a:spLocks noChangeArrowheads="1"/>
          </p:cNvSpPr>
          <p:nvPr userDrawn="1"/>
        </p:nvSpPr>
        <p:spPr bwMode="black">
          <a:xfrm>
            <a:off x="0" y="6589713"/>
            <a:ext cx="6443663" cy="268287"/>
          </a:xfrm>
          <a:prstGeom prst="rect">
            <a:avLst/>
          </a:prstGeom>
          <a:noFill/>
          <a:ln w="9525">
            <a:noFill/>
            <a:miter lim="800000"/>
            <a:headEnd/>
            <a:tailEnd/>
          </a:ln>
        </p:spPr>
        <p:txBody>
          <a:bodyPr/>
          <a:lstStyle/>
          <a:p>
            <a:pPr algn="l"/>
            <a:endParaRPr lang="ru-RU" sz="1400">
              <a:solidFill>
                <a:srgbClr val="FF0000"/>
              </a:solidFill>
            </a:endParaRPr>
          </a:p>
        </p:txBody>
      </p:sp>
    </p:spTree>
  </p:cSld>
  <p:clrMap bg1="lt1" tx1="dk1" bg2="lt2" tx2="dk2" accent1="accent1" accent2="accent2" accent3="accent3" accent4="accent4" accent5="accent5" accent6="accent6" hlink="hlink" folHlink="folHlink"/>
  <p:sldLayoutIdLst>
    <p:sldLayoutId id="2147487808" r:id="rId1"/>
    <p:sldLayoutId id="2147487809" r:id="rId2"/>
    <p:sldLayoutId id="2147487810" r:id="rId3"/>
    <p:sldLayoutId id="2147487811" r:id="rId4"/>
    <p:sldLayoutId id="2147487812" r:id="rId5"/>
    <p:sldLayoutId id="2147487813" r:id="rId6"/>
    <p:sldLayoutId id="2147487814" r:id="rId7"/>
    <p:sldLayoutId id="2147487815" r:id="rId8"/>
    <p:sldLayoutId id="2147487816" r:id="rId9"/>
    <p:sldLayoutId id="2147487817" r:id="rId10"/>
    <p:sldLayoutId id="2147487818" r:id="rId11"/>
    <p:sldLayoutId id="2147487819"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l">
              <a:defRPr/>
            </a:pPr>
            <a:endParaRPr lang="en-US" sz="2000" b="0">
              <a:solidFill>
                <a:prstClr val="black"/>
              </a:solidFill>
              <a:latin typeface="Arial" pitchFamily="34" charset="0"/>
              <a:cs typeface="Arial" pitchFamily="34" charset="0"/>
            </a:endParaRPr>
          </a:p>
        </p:txBody>
      </p:sp>
      <p:sp>
        <p:nvSpPr>
          <p:cNvPr id="15363" name="Полилиния 11"/>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w="9525" cap="flat" cmpd="sng" algn="ctr">
            <a:noFill/>
            <a:prstDash val="solid"/>
            <a:round/>
            <a:headEnd type="none" w="med" len="med"/>
            <a:tailEnd type="none" w="med" len="med"/>
          </a:ln>
        </p:spPr>
        <p:txBody>
          <a:bodyPr/>
          <a:lstStyle/>
          <a:p>
            <a:endParaRPr lang="ru-RU"/>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defRPr/>
            </a:pPr>
            <a:endParaRPr lang="en-US" sz="2000" b="0">
              <a:solidFill>
                <a:prstClr val="white"/>
              </a:solidFill>
            </a:endParaRPr>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ru-RU" smtClean="0"/>
              <a:t>Образец заголовка</a:t>
            </a:r>
            <a:endParaRPr lang="en-US"/>
          </a:p>
        </p:txBody>
      </p:sp>
      <p:sp>
        <p:nvSpPr>
          <p:cNvPr id="15369" name="Текст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b="0">
                <a:solidFill>
                  <a:prstClr val="black"/>
                </a:solidFill>
                <a:latin typeface="Arial" pitchFamily="34" charset="0"/>
                <a:cs typeface="Arial" pitchFamily="34" charset="0"/>
              </a:defRPr>
            </a:lvl1pPr>
            <a:extLst/>
          </a:lstStyle>
          <a:p>
            <a:pPr>
              <a:defRPr/>
            </a:pPr>
            <a:endParaRPr lang="ru-RU"/>
          </a:p>
        </p:txBody>
      </p:sp>
      <p:sp>
        <p:nvSpPr>
          <p:cNvPr id="22" name="Нижний колонтитул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b="0">
                <a:solidFill>
                  <a:prstClr val="black"/>
                </a:solidFill>
                <a:latin typeface="Arial" pitchFamily="34" charset="0"/>
                <a:cs typeface="Arial" pitchFamily="34" charset="0"/>
              </a:defRPr>
            </a:lvl1pPr>
            <a:extLst/>
          </a:lstStyle>
          <a:p>
            <a:pPr>
              <a:defRPr/>
            </a:pPr>
            <a:endParaRPr lang="ru-RU"/>
          </a:p>
        </p:txBody>
      </p:sp>
      <p:sp>
        <p:nvSpPr>
          <p:cNvPr id="18" name="Номер слайда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prstClr val="black"/>
                </a:solidFill>
                <a:latin typeface="Arial" pitchFamily="34" charset="0"/>
                <a:cs typeface="Arial" pitchFamily="34" charset="0"/>
              </a:defRPr>
            </a:lvl1pPr>
            <a:extLst/>
          </a:lstStyle>
          <a:p>
            <a:pPr>
              <a:defRPr/>
            </a:pPr>
            <a:fld id="{44684E8E-1E4C-442F-B0AD-5B10C19BEE4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822" r:id="rId1"/>
    <p:sldLayoutId id="2147487823" r:id="rId2"/>
    <p:sldLayoutId id="2147487824" r:id="rId3"/>
    <p:sldLayoutId id="2147487825" r:id="rId4"/>
    <p:sldLayoutId id="2147487826" r:id="rId5"/>
    <p:sldLayoutId id="2147487827" r:id="rId6"/>
    <p:sldLayoutId id="2147487828" r:id="rId7"/>
    <p:sldLayoutId id="2147487829" r:id="rId8"/>
    <p:sldLayoutId id="2147487830" r:id="rId9"/>
    <p:sldLayoutId id="2147487831" r:id="rId10"/>
    <p:sldLayoutId id="2147487832"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userDrawn="1"/>
        </p:nvSpPr>
        <p:spPr bwMode="auto">
          <a:xfrm>
            <a:off x="0" y="6597650"/>
            <a:ext cx="9144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ru-RU" sz="1600" b="0" smtClean="0">
              <a:solidFill>
                <a:srgbClr val="000000"/>
              </a:solidFill>
              <a:latin typeface="Arial" pitchFamily="34" charset="0"/>
              <a:cs typeface="Arial" pitchFamily="34" charset="0"/>
            </a:endParaRPr>
          </a:p>
        </p:txBody>
      </p:sp>
      <p:sp>
        <p:nvSpPr>
          <p:cNvPr id="14339" name="Rectangle 3"/>
          <p:cNvSpPr>
            <a:spLocks noChangeArrowheads="1"/>
          </p:cNvSpPr>
          <p:nvPr userDrawn="1"/>
        </p:nvSpPr>
        <p:spPr bwMode="black">
          <a:xfrm>
            <a:off x="0" y="6589713"/>
            <a:ext cx="68770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ru-RU" sz="1800" smtClean="0">
              <a:solidFill>
                <a:srgbClr val="FF0000"/>
              </a:solidFill>
              <a:latin typeface="Arial" pitchFamily="34" charset="0"/>
              <a:cs typeface="Arial" pitchFamily="34" charset="0"/>
            </a:endParaRPr>
          </a:p>
        </p:txBody>
      </p:sp>
      <p:sp>
        <p:nvSpPr>
          <p:cNvPr id="14340" name="Rectangle 4"/>
          <p:cNvSpPr>
            <a:spLocks noChangeArrowheads="1"/>
          </p:cNvSpPr>
          <p:nvPr userDrawn="1"/>
        </p:nvSpPr>
        <p:spPr bwMode="auto">
          <a:xfrm>
            <a:off x="0" y="0"/>
            <a:ext cx="9144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ru-RU" sz="1600" b="0" smtClean="0">
              <a:solidFill>
                <a:srgbClr val="000000"/>
              </a:solidFill>
              <a:latin typeface="Arial" pitchFamily="34" charset="0"/>
              <a:cs typeface="Arial" pitchFamily="34" charset="0"/>
            </a:endParaRPr>
          </a:p>
        </p:txBody>
      </p:sp>
      <p:sp>
        <p:nvSpPr>
          <p:cNvPr id="14341" name="Rectangle 4"/>
          <p:cNvSpPr>
            <a:spLocks noChangeArrowheads="1"/>
          </p:cNvSpPr>
          <p:nvPr userDrawn="1"/>
        </p:nvSpPr>
        <p:spPr bwMode="black">
          <a:xfrm>
            <a:off x="0" y="6589713"/>
            <a:ext cx="644366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ru-RU" sz="1400" smtClean="0">
              <a:solidFill>
                <a:srgbClr val="FF0000"/>
              </a:solidFill>
              <a:latin typeface="Arial" pitchFamily="34" charset="0"/>
              <a:cs typeface="Arial" pitchFamily="34" charset="0"/>
            </a:endParaRPr>
          </a:p>
        </p:txBody>
      </p:sp>
      <p:sp>
        <p:nvSpPr>
          <p:cNvPr id="6" name="Rectangle 5"/>
          <p:cNvSpPr>
            <a:spLocks noChangeArrowheads="1"/>
          </p:cNvSpPr>
          <p:nvPr userDrawn="1"/>
        </p:nvSpPr>
        <p:spPr bwMode="auto">
          <a:xfrm>
            <a:off x="0" y="0"/>
            <a:ext cx="9144000" cy="1196975"/>
          </a:xfrm>
          <a:prstGeom prst="rect">
            <a:avLst/>
          </a:prstGeom>
          <a:solidFill>
            <a:srgbClr val="224568"/>
          </a:solidFill>
          <a:ln w="9525">
            <a:noFill/>
            <a:miter lim="800000"/>
            <a:headEnd/>
            <a:tailEnd/>
          </a:ln>
          <a:effectLst>
            <a:outerShdw dist="107763" dir="2700000" algn="ctr" rotWithShape="0">
              <a:schemeClr val="bg2">
                <a:alpha val="50000"/>
              </a:schemeClr>
            </a:outerShdw>
          </a:effectLst>
        </p:spPr>
        <p:txBody>
          <a:bodyPr wrap="none" anchor="ctr"/>
          <a:lstStyle/>
          <a:p>
            <a:pPr algn="l"/>
            <a:endParaRPr lang="ru-RU" sz="1600" b="0"/>
          </a:p>
        </p:txBody>
      </p:sp>
    </p:spTree>
    <p:extLst>
      <p:ext uri="{BB962C8B-B14F-4D97-AF65-F5344CB8AC3E}">
        <p14:creationId xmlns:p14="http://schemas.microsoft.com/office/powerpoint/2010/main" val="4292001184"/>
      </p:ext>
    </p:extLst>
  </p:cSld>
  <p:clrMap bg1="lt1" tx1="dk1" bg2="lt2" tx2="dk2" accent1="accent1" accent2="accent2" accent3="accent3" accent4="accent4" accent5="accent5" accent6="accent6" hlink="hlink" folHlink="folHlink"/>
  <p:sldLayoutIdLst>
    <p:sldLayoutId id="2147487886" r:id="rId1"/>
    <p:sldLayoutId id="2147487887" r:id="rId2"/>
    <p:sldLayoutId id="2147487888" r:id="rId3"/>
    <p:sldLayoutId id="2147487889" r:id="rId4"/>
    <p:sldLayoutId id="2147487890" r:id="rId5"/>
    <p:sldLayoutId id="2147487891" r:id="rId6"/>
    <p:sldLayoutId id="2147487892" r:id="rId7"/>
    <p:sldLayoutId id="2147487893" r:id="rId8"/>
    <p:sldLayoutId id="2147487894" r:id="rId9"/>
    <p:sldLayoutId id="2147487895" r:id="rId10"/>
    <p:sldLayoutId id="2147487896" r:id="rId11"/>
    <p:sldLayoutId id="2147487897"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a:defRPr/>
            </a:pPr>
            <a:r>
              <a:rPr lang="en-US" b="0">
                <a:solidFill>
                  <a:srgbClr val="000000"/>
                </a:solidFill>
                <a:ea typeface="ＭＳ Ｐゴシック" charset="0"/>
              </a:rPr>
              <a:t>September 22, 2016</a:t>
            </a:r>
            <a:endParaRPr lang="ru-RU" b="0">
              <a:solidFill>
                <a:srgbClr val="000000"/>
              </a:solidFill>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GB" b="0">
                <a:solidFill>
                  <a:srgbClr val="000000"/>
                </a:solidFill>
                <a:ea typeface="ＭＳ Ｐゴシック" charset="0"/>
              </a:rPr>
              <a:t>V.Kekelidze, SC 120</a:t>
            </a:r>
            <a:endParaRPr lang="ru-RU" b="0">
              <a:solidFill>
                <a:srgbClr val="000000"/>
              </a:solidFill>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2C392FB-7D3E-694F-B83C-EA02E45D27BB}" type="slidenum">
              <a:rPr lang="ru-RU" b="0">
                <a:solidFill>
                  <a:srgbClr val="000000"/>
                </a:solidFill>
                <a:ea typeface="ＭＳ Ｐゴシック" charset="0"/>
              </a:rPr>
              <a:pPr>
                <a:defRPr/>
              </a:pPr>
              <a:t>‹#›</a:t>
            </a:fld>
            <a:endParaRPr lang="ru-RU" b="0">
              <a:solidFill>
                <a:srgbClr val="000000"/>
              </a:solidFill>
              <a:ea typeface="ＭＳ Ｐゴシック" charset="0"/>
            </a:endParaRPr>
          </a:p>
        </p:txBody>
      </p:sp>
    </p:spTree>
    <p:extLst>
      <p:ext uri="{BB962C8B-B14F-4D97-AF65-F5344CB8AC3E}">
        <p14:creationId xmlns:p14="http://schemas.microsoft.com/office/powerpoint/2010/main" val="2789890089"/>
      </p:ext>
    </p:extLst>
  </p:cSld>
  <p:clrMap bg1="lt1" tx1="dk1" bg2="lt2" tx2="dk2" accent1="accent1" accent2="accent2" accent3="accent3" accent4="accent4" accent5="accent5" accent6="accent6" hlink="hlink" folHlink="folHlink"/>
  <p:sldLayoutIdLst>
    <p:sldLayoutId id="2147487899" r:id="rId1"/>
    <p:sldLayoutId id="2147487900" r:id="rId2"/>
    <p:sldLayoutId id="2147487901" r:id="rId3"/>
    <p:sldLayoutId id="2147487902" r:id="rId4"/>
    <p:sldLayoutId id="2147487903" r:id="rId5"/>
    <p:sldLayoutId id="2147487904" r:id="rId6"/>
    <p:sldLayoutId id="2147487905" r:id="rId7"/>
    <p:sldLayoutId id="2147487906" r:id="rId8"/>
    <p:sldLayoutId id="2147487907" r:id="rId9"/>
    <p:sldLayoutId id="2147487908" r:id="rId10"/>
    <p:sldLayoutId id="2147487909" r:id="rId11"/>
    <p:sldLayoutId id="2147487910" r:id="rId12"/>
    <p:sldLayoutId id="2147487911" r:id="rId13"/>
    <p:sldLayoutId id="2147487912" r:id="rId14"/>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spect="1" noChangeArrowheads="1"/>
          </p:cNvSpPr>
          <p:nvPr/>
        </p:nvSpPr>
        <p:spPr bwMode="auto">
          <a:xfrm>
            <a:off x="0" y="-17463"/>
            <a:ext cx="9144000" cy="6926263"/>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algn="l" eaLnBrk="1" hangingPunct="1">
              <a:defRPr/>
            </a:pPr>
            <a:endParaRPr lang="ru-RU" altLang="ru-RU" b="0" smtClean="0">
              <a:solidFill>
                <a:srgbClr val="000000"/>
              </a:solidFill>
            </a:endParaRPr>
          </a:p>
        </p:txBody>
      </p:sp>
      <p:sp>
        <p:nvSpPr>
          <p:cNvPr id="1027" name="Rectangle 2"/>
          <p:cNvSpPr>
            <a:spLocks noGrp="1" noChangeArrowheads="1"/>
          </p:cNvSpPr>
          <p:nvPr>
            <p:ph type="title"/>
          </p:nvPr>
        </p:nvSpPr>
        <p:spPr bwMode="auto">
          <a:xfrm>
            <a:off x="0" y="57150"/>
            <a:ext cx="90693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1028" name="Rectangle 3"/>
          <p:cNvSpPr>
            <a:spLocks noGrp="1" noChangeArrowheads="1"/>
          </p:cNvSpPr>
          <p:nvPr>
            <p:ph type="body" idx="1"/>
          </p:nvPr>
        </p:nvSpPr>
        <p:spPr bwMode="auto">
          <a:xfrm>
            <a:off x="457200" y="1604963"/>
            <a:ext cx="80454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Tree>
    <p:extLst>
      <p:ext uri="{BB962C8B-B14F-4D97-AF65-F5344CB8AC3E}">
        <p14:creationId xmlns:p14="http://schemas.microsoft.com/office/powerpoint/2010/main" val="3328241283"/>
      </p:ext>
    </p:extLst>
  </p:cSld>
  <p:clrMap bg1="lt1" tx1="dk1" bg2="lt2" tx2="dk2" accent1="accent1" accent2="accent2" accent3="accent3" accent4="accent4" accent5="accent5" accent6="accent6" hlink="hlink" folHlink="folHlink"/>
  <p:sldLayoutIdLst>
    <p:sldLayoutId id="2147487914" r:id="rId1"/>
    <p:sldLayoutId id="2147487915" r:id="rId2"/>
    <p:sldLayoutId id="2147487916" r:id="rId3"/>
    <p:sldLayoutId id="2147487917" r:id="rId4"/>
    <p:sldLayoutId id="2147487918" r:id="rId5"/>
    <p:sldLayoutId id="2147487919" r:id="rId6"/>
    <p:sldLayoutId id="2147487920" r:id="rId7"/>
    <p:sldLayoutId id="2147487921" r:id="rId8"/>
    <p:sldLayoutId id="2147487922" r:id="rId9"/>
    <p:sldLayoutId id="2147487923" r:id="rId10"/>
    <p:sldLayoutId id="2147487924" r:id="rId11"/>
    <p:sldLayoutId id="2147487925" r:id="rId12"/>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kumimoji="1" sz="3200">
          <a:solidFill>
            <a:srgbClr val="000000"/>
          </a:solidFill>
          <a:latin typeface="+mn-lt"/>
          <a:ea typeface="Arial" charset="0"/>
          <a:cs typeface="SimSun"/>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kumimoji="1" sz="2800">
          <a:solidFill>
            <a:srgbClr val="000000"/>
          </a:solidFill>
          <a:latin typeface="+mn-lt"/>
          <a:ea typeface="+mn-ea"/>
          <a:cs typeface="SimSun"/>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kumimoji="1" sz="2400">
          <a:solidFill>
            <a:srgbClr val="000000"/>
          </a:solidFill>
          <a:latin typeface="+mn-lt"/>
          <a:ea typeface="+mn-ea"/>
          <a:cs typeface="SimSun"/>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kumimoji="1" sz="2000">
          <a:solidFill>
            <a:srgbClr val="000000"/>
          </a:solidFill>
          <a:latin typeface="+mn-lt"/>
          <a:ea typeface="+mn-ea"/>
          <a:cs typeface="SimSun"/>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mn-lt"/>
          <a:ea typeface="+mn-ea"/>
          <a:cs typeface="SimSun"/>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fon-2 copy"/>
          <p:cNvPicPr>
            <a:picLocks noChangeAspect="1" noChangeArrowheads="1"/>
          </p:cNvPicPr>
          <p:nvPr userDrawn="1"/>
        </p:nvPicPr>
        <p:blipFill>
          <a:blip r:embed="rId13" cstate="print">
            <a:lum contrast="12000"/>
          </a:blip>
          <a:srcRect/>
          <a:stretch>
            <a:fillRect/>
          </a:stretch>
        </p:blipFill>
        <p:spPr bwMode="auto">
          <a:xfrm>
            <a:off x="0" y="0"/>
            <a:ext cx="9144000" cy="6858000"/>
          </a:xfrm>
          <a:prstGeom prst="rect">
            <a:avLst/>
          </a:prstGeom>
          <a:noFill/>
          <a:ln w="9525">
            <a:noFill/>
            <a:miter lim="800000"/>
            <a:headEnd/>
            <a:tailEnd/>
          </a:ln>
        </p:spPr>
      </p:pic>
      <p:sp>
        <p:nvSpPr>
          <p:cNvPr id="2051" name="Rectangle 3"/>
          <p:cNvSpPr>
            <a:spLocks noChangeArrowheads="1"/>
          </p:cNvSpPr>
          <p:nvPr userDrawn="1"/>
        </p:nvSpPr>
        <p:spPr bwMode="auto">
          <a:xfrm>
            <a:off x="0" y="6524625"/>
            <a:ext cx="9144000" cy="333375"/>
          </a:xfrm>
          <a:prstGeom prst="rect">
            <a:avLst/>
          </a:prstGeom>
          <a:gradFill rotWithShape="1">
            <a:gsLst>
              <a:gs pos="0">
                <a:srgbClr val="DDDDDD">
                  <a:alpha val="46999"/>
                </a:srgbClr>
              </a:gs>
              <a:gs pos="100000">
                <a:srgbClr val="666666">
                  <a:alpha val="46999"/>
                </a:srgbClr>
              </a:gs>
            </a:gsLst>
            <a:lin ang="5400000" scaled="1"/>
          </a:gradFill>
          <a:ln w="9525">
            <a:solidFill>
              <a:schemeClr val="tx1"/>
            </a:solidFill>
            <a:miter lim="800000"/>
            <a:headEnd/>
            <a:tailEnd/>
          </a:ln>
        </p:spPr>
        <p:txBody>
          <a:bodyPr wrap="none" anchor="ctr"/>
          <a:lstStyle/>
          <a:p>
            <a:pPr algn="l"/>
            <a:endParaRPr lang="ru-RU" sz="1600" b="0"/>
          </a:p>
        </p:txBody>
      </p:sp>
      <p:sp>
        <p:nvSpPr>
          <p:cNvPr id="495620" name="Rectangle 4"/>
          <p:cNvSpPr>
            <a:spLocks noGrp="1" noChangeArrowheads="1"/>
          </p:cNvSpPr>
          <p:nvPr>
            <p:ph type="ftr" sz="quarter" idx="3"/>
          </p:nvPr>
        </p:nvSpPr>
        <p:spPr bwMode="auto">
          <a:xfrm>
            <a:off x="2411413" y="6524625"/>
            <a:ext cx="4105275"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bg1"/>
                </a:solidFill>
                <a:latin typeface="Arial" charset="0"/>
                <a:cs typeface="Arial" charset="0"/>
              </a:defRPr>
            </a:lvl1pPr>
          </a:lstStyle>
          <a:p>
            <a:pPr>
              <a:defRPr/>
            </a:pPr>
            <a:r>
              <a:rPr lang="en-US"/>
              <a:t>104th session of JINR SC</a:t>
            </a:r>
            <a:endParaRPr lang="ru-RU"/>
          </a:p>
        </p:txBody>
      </p:sp>
      <p:sp>
        <p:nvSpPr>
          <p:cNvPr id="495621" name="Rectangle 5"/>
          <p:cNvSpPr>
            <a:spLocks noGrp="1" noChangeArrowheads="1"/>
          </p:cNvSpPr>
          <p:nvPr>
            <p:ph type="sldNum" sz="quarter" idx="4"/>
          </p:nvPr>
        </p:nvSpPr>
        <p:spPr bwMode="auto">
          <a:xfrm>
            <a:off x="7019925" y="6524625"/>
            <a:ext cx="2133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bg1"/>
                </a:solidFill>
                <a:latin typeface="Arial" charset="0"/>
                <a:cs typeface="+mn-cs"/>
              </a:defRPr>
            </a:lvl1pPr>
          </a:lstStyle>
          <a:p>
            <a:pPr>
              <a:defRPr/>
            </a:pPr>
            <a:fld id="{759EF6F9-5522-41D5-9B13-2FE21ADC7CE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664" r:id="rId1"/>
    <p:sldLayoutId id="2147487665" r:id="rId2"/>
    <p:sldLayoutId id="2147487666" r:id="rId3"/>
    <p:sldLayoutId id="2147487667" r:id="rId4"/>
    <p:sldLayoutId id="2147487668" r:id="rId5"/>
    <p:sldLayoutId id="2147487669" r:id="rId6"/>
    <p:sldLayoutId id="2147487670" r:id="rId7"/>
    <p:sldLayoutId id="2147487671" r:id="rId8"/>
    <p:sldLayoutId id="2147487672" r:id="rId9"/>
    <p:sldLayoutId id="2147487673" r:id="rId10"/>
    <p:sldLayoutId id="2147487674"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hteck 9"/>
          <p:cNvSpPr/>
          <p:nvPr userDrawn="1"/>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de-DE" sz="1800" b="0">
              <a:solidFill>
                <a:prstClr val="white"/>
              </a:solidFill>
            </a:endParaRPr>
          </a:p>
        </p:txBody>
      </p:sp>
      <p:sp>
        <p:nvSpPr>
          <p:cNvPr id="3" name="Textplatzhalter 2"/>
          <p:cNvSpPr>
            <a:spLocks noGrp="1"/>
          </p:cNvSpPr>
          <p:nvPr>
            <p:ph type="body" idx="1"/>
          </p:nvPr>
        </p:nvSpPr>
        <p:spPr>
          <a:xfrm>
            <a:off x="422565" y="1916832"/>
            <a:ext cx="8211834" cy="4437438"/>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pPr fontAlgn="auto">
              <a:spcBef>
                <a:spcPts val="0"/>
              </a:spcBef>
              <a:spcAft>
                <a:spcPts val="0"/>
              </a:spcAft>
            </a:pPr>
            <a:fld id="{125CBDDA-5CCF-8748-8988-9DC6C8981774}" type="slidenum">
              <a:rPr lang="de-DE" b="0" smtClean="0"/>
              <a:pPr fontAlgn="auto">
                <a:spcBef>
                  <a:spcPts val="0"/>
                </a:spcBef>
                <a:spcAft>
                  <a:spcPts val="0"/>
                </a:spcAft>
              </a:pPr>
              <a:t>‹#›</a:t>
            </a:fld>
            <a:endParaRPr lang="de-DE" b="0" dirty="0"/>
          </a:p>
        </p:txBody>
      </p:sp>
      <p:sp>
        <p:nvSpPr>
          <p:cNvPr id="11" name="Textfeld 10"/>
          <p:cNvSpPr txBox="1"/>
          <p:nvPr/>
        </p:nvSpPr>
        <p:spPr>
          <a:xfrm>
            <a:off x="435267" y="6620368"/>
            <a:ext cx="3780832" cy="246221"/>
          </a:xfrm>
          <a:prstGeom prst="rect">
            <a:avLst/>
          </a:prstGeom>
          <a:noFill/>
        </p:spPr>
        <p:txBody>
          <a:bodyPr wrap="square" rtlCol="0" anchor="ctr">
            <a:spAutoFit/>
          </a:bodyPr>
          <a:lstStyle/>
          <a:p>
            <a:pPr algn="l" defTabSz="457200" fontAlgn="auto">
              <a:spcBef>
                <a:spcPts val="0"/>
              </a:spcBef>
              <a:spcAft>
                <a:spcPts val="0"/>
              </a:spcAft>
              <a:defRPr/>
            </a:pPr>
            <a:r>
              <a:rPr lang="de-DE" sz="1000" b="0" dirty="0" smtClean="0">
                <a:solidFill>
                  <a:srgbClr val="333333"/>
                </a:solidFill>
                <a:latin typeface="Arial"/>
                <a:cs typeface="Arial"/>
              </a:rPr>
              <a:t>GSI </a:t>
            </a:r>
            <a:r>
              <a:rPr lang="de-DE" sz="1000" b="0" dirty="0" err="1" smtClean="0">
                <a:solidFill>
                  <a:srgbClr val="333333"/>
                </a:solidFill>
                <a:latin typeface="Arial"/>
                <a:cs typeface="Arial"/>
              </a:rPr>
              <a:t>Helmholtzzentrum</a:t>
            </a:r>
            <a:r>
              <a:rPr lang="de-DE" sz="1000" b="0" dirty="0" smtClean="0">
                <a:solidFill>
                  <a:srgbClr val="333333"/>
                </a:solidFill>
                <a:latin typeface="Arial"/>
                <a:cs typeface="Arial"/>
              </a:rPr>
              <a:t> für Schwerionenforschung</a:t>
            </a:r>
          </a:p>
        </p:txBody>
      </p:sp>
      <p:sp>
        <p:nvSpPr>
          <p:cNvPr id="2" name="Titelplatzhalter 1"/>
          <p:cNvSpPr>
            <a:spLocks noGrp="1"/>
          </p:cNvSpPr>
          <p:nvPr>
            <p:ph type="title"/>
          </p:nvPr>
        </p:nvSpPr>
        <p:spPr>
          <a:xfrm>
            <a:off x="422565" y="259790"/>
            <a:ext cx="6242342"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de-DE" sz="1800" b="0">
              <a:solidFill>
                <a:prstClr val="white"/>
              </a:solidFill>
            </a:endParaRPr>
          </a:p>
        </p:txBody>
      </p:sp>
      <p:sp>
        <p:nvSpPr>
          <p:cNvPr id="8" name="Fußzeilenplatzhalter 7"/>
          <p:cNvSpPr>
            <a:spLocks noGrp="1"/>
          </p:cNvSpPr>
          <p:nvPr>
            <p:ph type="ftr" sz="quarter" idx="3"/>
          </p:nvPr>
        </p:nvSpPr>
        <p:spPr>
          <a:xfrm>
            <a:off x="4203399" y="6560611"/>
            <a:ext cx="2895600" cy="357157"/>
          </a:xfrm>
          <a:prstGeom prst="rect">
            <a:avLst/>
          </a:prstGeom>
        </p:spPr>
        <p:txBody>
          <a:bodyPr vert="horz" lIns="91440" tIns="45720" rIns="91440" bIns="45720" rtlCol="0" anchor="ctr"/>
          <a:lstStyle>
            <a:lvl1pPr algn="ctr">
              <a:defRPr sz="1000">
                <a:solidFill>
                  <a:srgbClr val="333333"/>
                </a:solidFill>
              </a:defRPr>
            </a:lvl1pPr>
          </a:lstStyle>
          <a:p>
            <a:pPr algn="l" fontAlgn="auto">
              <a:spcBef>
                <a:spcPts val="0"/>
              </a:spcBef>
              <a:spcAft>
                <a:spcPts val="0"/>
              </a:spcAft>
            </a:pPr>
            <a:r>
              <a:rPr lang="de-DE" b="0" dirty="0" smtClean="0">
                <a:latin typeface="Arial"/>
                <a:cs typeface="+mn-cs"/>
              </a:rPr>
              <a:t>Christina Trautmann</a:t>
            </a:r>
            <a:endParaRPr lang="de-DE" b="0" dirty="0">
              <a:latin typeface="Arial"/>
              <a:cs typeface="+mn-cs"/>
            </a:endParaRPr>
          </a:p>
        </p:txBody>
      </p:sp>
    </p:spTree>
    <p:extLst>
      <p:ext uri="{BB962C8B-B14F-4D97-AF65-F5344CB8AC3E}">
        <p14:creationId xmlns:p14="http://schemas.microsoft.com/office/powerpoint/2010/main" val="1721068537"/>
      </p:ext>
    </p:extLst>
  </p:cSld>
  <p:clrMap bg1="lt1" tx1="dk1" bg2="lt2" tx2="dk2" accent1="accent1" accent2="accent2" accent3="accent3" accent4="accent4" accent5="accent5" accent6="accent6" hlink="hlink" folHlink="folHlink"/>
  <p:sldLayoutIdLst>
    <p:sldLayoutId id="2147488129" r:id="rId1"/>
    <p:sldLayoutId id="2147488130" r:id="rId2"/>
    <p:sldLayoutId id="2147488131" r:id="rId3"/>
    <p:sldLayoutId id="2147488132" r:id="rId4"/>
    <p:sldLayoutId id="2147488133" r:id="rId5"/>
    <p:sldLayoutId id="2147488134" r:id="rId6"/>
  </p:sldLayoutIdLst>
  <p:timing>
    <p:tnLst>
      <p:par>
        <p:cTn id="1" dur="indefinite" restart="never" nodeType="tmRoot"/>
      </p:par>
    </p:tnLst>
  </p:timing>
  <p:hf hdr="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spect="1" noChangeArrowheads="1"/>
          </p:cNvSpPr>
          <p:nvPr/>
        </p:nvSpPr>
        <p:spPr bwMode="auto">
          <a:xfrm>
            <a:off x="0" y="-17463"/>
            <a:ext cx="9144000" cy="6926263"/>
          </a:xfrm>
          <a:prstGeom prst="rect">
            <a:avLst/>
          </a:prstGeom>
          <a:noFill/>
          <a:ln>
            <a:noFill/>
          </a:ln>
          <a:extLst/>
        </p:spPr>
        <p:txBody>
          <a:bodyPr wrap="none" anchor="ctr"/>
          <a:lstStyle>
            <a:lvl1pPr eaLnBrk="0" hangingPunct="0">
              <a:defRPr sz="1600">
                <a:solidFill>
                  <a:schemeClr val="tx1"/>
                </a:solidFill>
                <a:latin typeface="Arial" pitchFamily="34" charset="0"/>
                <a:ea typeface="SimSun"/>
                <a:cs typeface="SimSun"/>
              </a:defRPr>
            </a:lvl1pPr>
            <a:lvl2pPr marL="742950" indent="-285750" eaLnBrk="0" hangingPunct="0">
              <a:defRPr sz="1600">
                <a:solidFill>
                  <a:schemeClr val="tx1"/>
                </a:solidFill>
                <a:latin typeface="Arial" pitchFamily="34" charset="0"/>
                <a:ea typeface="SimSun"/>
                <a:cs typeface="SimSun"/>
              </a:defRPr>
            </a:lvl2pPr>
            <a:lvl3pPr marL="1143000" indent="-228600" eaLnBrk="0" hangingPunct="0">
              <a:defRPr sz="1600">
                <a:solidFill>
                  <a:schemeClr val="tx1"/>
                </a:solidFill>
                <a:latin typeface="Arial" pitchFamily="34" charset="0"/>
                <a:ea typeface="SimSun"/>
                <a:cs typeface="SimSun"/>
              </a:defRPr>
            </a:lvl3pPr>
            <a:lvl4pPr marL="1600200" indent="-228600" eaLnBrk="0" hangingPunct="0">
              <a:defRPr sz="1600">
                <a:solidFill>
                  <a:schemeClr val="tx1"/>
                </a:solidFill>
                <a:latin typeface="Arial" pitchFamily="34" charset="0"/>
                <a:ea typeface="SimSun"/>
                <a:cs typeface="SimSun"/>
              </a:defRPr>
            </a:lvl4pPr>
            <a:lvl5pPr marL="2057400" indent="-228600" eaLnBrk="0" hangingPunct="0">
              <a:defRPr sz="1600">
                <a:solidFill>
                  <a:schemeClr val="tx1"/>
                </a:solidFill>
                <a:latin typeface="Arial" pitchFamily="34" charset="0"/>
                <a:ea typeface="SimSun"/>
                <a:cs typeface="SimSun"/>
              </a:defRPr>
            </a:lvl5pPr>
            <a:lvl6pPr marL="2514600" indent="-228600" eaLnBrk="0" fontAlgn="base" hangingPunct="0">
              <a:spcBef>
                <a:spcPct val="0"/>
              </a:spcBef>
              <a:spcAft>
                <a:spcPct val="0"/>
              </a:spcAft>
              <a:defRPr sz="1600">
                <a:solidFill>
                  <a:schemeClr val="tx1"/>
                </a:solidFill>
                <a:latin typeface="Arial" pitchFamily="34" charset="0"/>
                <a:ea typeface="SimSun"/>
                <a:cs typeface="SimSun"/>
              </a:defRPr>
            </a:lvl6pPr>
            <a:lvl7pPr marL="2971800" indent="-228600" eaLnBrk="0" fontAlgn="base" hangingPunct="0">
              <a:spcBef>
                <a:spcPct val="0"/>
              </a:spcBef>
              <a:spcAft>
                <a:spcPct val="0"/>
              </a:spcAft>
              <a:defRPr sz="1600">
                <a:solidFill>
                  <a:schemeClr val="tx1"/>
                </a:solidFill>
                <a:latin typeface="Arial" pitchFamily="34" charset="0"/>
                <a:ea typeface="SimSun"/>
                <a:cs typeface="SimSun"/>
              </a:defRPr>
            </a:lvl7pPr>
            <a:lvl8pPr marL="3429000" indent="-228600" eaLnBrk="0" fontAlgn="base" hangingPunct="0">
              <a:spcBef>
                <a:spcPct val="0"/>
              </a:spcBef>
              <a:spcAft>
                <a:spcPct val="0"/>
              </a:spcAft>
              <a:defRPr sz="1600">
                <a:solidFill>
                  <a:schemeClr val="tx1"/>
                </a:solidFill>
                <a:latin typeface="Arial" pitchFamily="34" charset="0"/>
                <a:ea typeface="SimSun"/>
                <a:cs typeface="SimSun"/>
              </a:defRPr>
            </a:lvl8pPr>
            <a:lvl9pPr marL="3886200" indent="-228600" eaLnBrk="0" fontAlgn="base" hangingPunct="0">
              <a:spcBef>
                <a:spcPct val="0"/>
              </a:spcBef>
              <a:spcAft>
                <a:spcPct val="0"/>
              </a:spcAft>
              <a:defRPr sz="1600">
                <a:solidFill>
                  <a:schemeClr val="tx1"/>
                </a:solidFill>
                <a:latin typeface="Arial" pitchFamily="34" charset="0"/>
                <a:ea typeface="SimSun"/>
                <a:cs typeface="SimSun"/>
              </a:defRPr>
            </a:lvl9pPr>
          </a:lstStyle>
          <a:p>
            <a:pPr algn="l" eaLnBrk="1" hangingPunct="1">
              <a:defRPr/>
            </a:pPr>
            <a:endParaRPr lang="ru-RU" altLang="ru-RU" b="0" smtClean="0">
              <a:solidFill>
                <a:srgbClr val="000000"/>
              </a:solidFill>
            </a:endParaRPr>
          </a:p>
        </p:txBody>
      </p:sp>
      <p:sp>
        <p:nvSpPr>
          <p:cNvPr id="1027" name="Rectangle 2"/>
          <p:cNvSpPr>
            <a:spLocks noGrp="1" noChangeArrowheads="1"/>
          </p:cNvSpPr>
          <p:nvPr>
            <p:ph type="title"/>
          </p:nvPr>
        </p:nvSpPr>
        <p:spPr bwMode="auto">
          <a:xfrm>
            <a:off x="0" y="57150"/>
            <a:ext cx="90693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1028" name="Rectangle 3"/>
          <p:cNvSpPr>
            <a:spLocks noGrp="1" noChangeArrowheads="1"/>
          </p:cNvSpPr>
          <p:nvPr>
            <p:ph type="body" idx="1"/>
          </p:nvPr>
        </p:nvSpPr>
        <p:spPr bwMode="auto">
          <a:xfrm>
            <a:off x="457200" y="1604963"/>
            <a:ext cx="80454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Tree>
    <p:extLst>
      <p:ext uri="{BB962C8B-B14F-4D97-AF65-F5344CB8AC3E}">
        <p14:creationId xmlns:p14="http://schemas.microsoft.com/office/powerpoint/2010/main" val="3526875225"/>
      </p:ext>
    </p:extLst>
  </p:cSld>
  <p:clrMap bg1="lt1" tx1="dk1" bg2="lt2" tx2="dk2" accent1="accent1" accent2="accent2" accent3="accent3" accent4="accent4" accent5="accent5" accent6="accent6" hlink="hlink" folHlink="folHlink"/>
  <p:sldLayoutIdLst>
    <p:sldLayoutId id="2147488195" r:id="rId1"/>
    <p:sldLayoutId id="2147488196" r:id="rId2"/>
    <p:sldLayoutId id="2147488197" r:id="rId3"/>
    <p:sldLayoutId id="2147488198" r:id="rId4"/>
    <p:sldLayoutId id="2147488199" r:id="rId5"/>
    <p:sldLayoutId id="2147488200" r:id="rId6"/>
    <p:sldLayoutId id="2147488201" r:id="rId7"/>
    <p:sldLayoutId id="2147488202" r:id="rId8"/>
    <p:sldLayoutId id="2147488203" r:id="rId9"/>
    <p:sldLayoutId id="2147488204" r:id="rId10"/>
    <p:sldLayoutId id="2147488205" r:id="rId11"/>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kumimoji="1" sz="3200">
          <a:solidFill>
            <a:srgbClr val="000000"/>
          </a:solidFill>
          <a:latin typeface="+mn-lt"/>
          <a:ea typeface="Arial" charset="0"/>
          <a:cs typeface="SimSun"/>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kumimoji="1" sz="2800">
          <a:solidFill>
            <a:srgbClr val="000000"/>
          </a:solidFill>
          <a:latin typeface="+mn-lt"/>
          <a:ea typeface="+mn-ea"/>
          <a:cs typeface="SimSun"/>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kumimoji="1" sz="2400">
          <a:solidFill>
            <a:srgbClr val="000000"/>
          </a:solidFill>
          <a:latin typeface="+mn-lt"/>
          <a:ea typeface="+mn-ea"/>
          <a:cs typeface="SimSun"/>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kumimoji="1" sz="2000">
          <a:solidFill>
            <a:srgbClr val="000000"/>
          </a:solidFill>
          <a:latin typeface="+mn-lt"/>
          <a:ea typeface="+mn-ea"/>
          <a:cs typeface="SimSun"/>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mn-lt"/>
          <a:ea typeface="+mn-ea"/>
          <a:cs typeface="SimSun"/>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fon-2 copy"/>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0"/>
            <a:ext cx="9144000" cy="5589588"/>
          </a:xfrm>
          <a:prstGeom prst="rect">
            <a:avLst/>
          </a:prstGeom>
          <a:noFill/>
          <a:ln w="9525">
            <a:noFill/>
            <a:miter lim="800000"/>
            <a:headEnd/>
            <a:tailEnd/>
          </a:ln>
        </p:spPr>
      </p:pic>
      <p:sp>
        <p:nvSpPr>
          <p:cNvPr id="3075" name="Rectangle 3"/>
          <p:cNvSpPr>
            <a:spLocks noChangeArrowheads="1"/>
          </p:cNvSpPr>
          <p:nvPr userDrawn="1"/>
        </p:nvSpPr>
        <p:spPr bwMode="auto">
          <a:xfrm>
            <a:off x="0" y="1557338"/>
            <a:ext cx="8172450" cy="719137"/>
          </a:xfrm>
          <a:prstGeom prst="rect">
            <a:avLst/>
          </a:prstGeom>
          <a:solidFill>
            <a:srgbClr val="CCECFF"/>
          </a:solidFill>
          <a:ln w="9525">
            <a:noFill/>
            <a:miter lim="800000"/>
            <a:headEnd/>
            <a:tailEnd/>
          </a:ln>
        </p:spPr>
        <p:txBody>
          <a:bodyPr wrap="none" anchor="ctr"/>
          <a:lstStyle/>
          <a:p>
            <a:pPr algn="l"/>
            <a:endParaRPr lang="ru-RU" sz="1600" b="0"/>
          </a:p>
        </p:txBody>
      </p:sp>
      <p:sp>
        <p:nvSpPr>
          <p:cNvPr id="3076" name="Rectangle 4"/>
          <p:cNvSpPr>
            <a:spLocks noChangeArrowheads="1"/>
          </p:cNvSpPr>
          <p:nvPr userDrawn="1"/>
        </p:nvSpPr>
        <p:spPr bwMode="auto">
          <a:xfrm>
            <a:off x="7956550" y="1557338"/>
            <a:ext cx="1187450" cy="719137"/>
          </a:xfrm>
          <a:prstGeom prst="rect">
            <a:avLst/>
          </a:prstGeom>
          <a:solidFill>
            <a:srgbClr val="3366CC"/>
          </a:solidFill>
          <a:ln w="9525">
            <a:noFill/>
            <a:miter lim="800000"/>
            <a:headEnd/>
            <a:tailEnd/>
          </a:ln>
        </p:spPr>
        <p:txBody>
          <a:bodyPr wrap="none" anchor="ctr"/>
          <a:lstStyle/>
          <a:p>
            <a:pPr algn="l"/>
            <a:endParaRPr lang="ru-RU" sz="1600" b="0"/>
          </a:p>
        </p:txBody>
      </p:sp>
      <p:sp>
        <p:nvSpPr>
          <p:cNvPr id="3077" name="Rectangle 5"/>
          <p:cNvSpPr>
            <a:spLocks noChangeArrowheads="1"/>
          </p:cNvSpPr>
          <p:nvPr userDrawn="1"/>
        </p:nvSpPr>
        <p:spPr bwMode="auto">
          <a:xfrm>
            <a:off x="7380288" y="0"/>
            <a:ext cx="1763712" cy="1196975"/>
          </a:xfrm>
          <a:prstGeom prst="rect">
            <a:avLst/>
          </a:prstGeom>
          <a:solidFill>
            <a:srgbClr val="CCECFF">
              <a:alpha val="41176"/>
            </a:srgbClr>
          </a:solidFill>
          <a:ln w="9525">
            <a:noFill/>
            <a:miter lim="800000"/>
            <a:headEnd/>
            <a:tailEnd/>
          </a:ln>
        </p:spPr>
        <p:txBody>
          <a:bodyPr wrap="none" anchor="ctr"/>
          <a:lstStyle/>
          <a:p>
            <a:pPr algn="l"/>
            <a:endParaRPr lang="ru-RU" sz="1600" b="0"/>
          </a:p>
        </p:txBody>
      </p:sp>
      <p:sp>
        <p:nvSpPr>
          <p:cNvPr id="3078" name="Rectangle 6"/>
          <p:cNvSpPr>
            <a:spLocks noChangeArrowheads="1"/>
          </p:cNvSpPr>
          <p:nvPr userDrawn="1"/>
        </p:nvSpPr>
        <p:spPr bwMode="auto">
          <a:xfrm>
            <a:off x="3132138" y="2276475"/>
            <a:ext cx="6011862" cy="4581525"/>
          </a:xfrm>
          <a:prstGeom prst="rect">
            <a:avLst/>
          </a:prstGeom>
          <a:solidFill>
            <a:schemeClr val="bg1"/>
          </a:solidFill>
          <a:ln w="9525">
            <a:noFill/>
            <a:miter lim="800000"/>
            <a:headEnd/>
            <a:tailEnd/>
          </a:ln>
        </p:spPr>
        <p:txBody>
          <a:bodyPr wrap="none" anchor="ctr"/>
          <a:lstStyle/>
          <a:p>
            <a:pPr algn="l"/>
            <a:endParaRPr lang="ru-RU" sz="1600" b="0"/>
          </a:p>
        </p:txBody>
      </p:sp>
      <p:sp>
        <p:nvSpPr>
          <p:cNvPr id="3079" name="AutoShape 7"/>
          <p:cNvSpPr>
            <a:spLocks noChangeArrowheads="1"/>
          </p:cNvSpPr>
          <p:nvPr userDrawn="1"/>
        </p:nvSpPr>
        <p:spPr bwMode="auto">
          <a:xfrm>
            <a:off x="7092950" y="704850"/>
            <a:ext cx="1727200" cy="1716088"/>
          </a:xfrm>
          <a:prstGeom prst="plus">
            <a:avLst>
              <a:gd name="adj" fmla="val 47671"/>
            </a:avLst>
          </a:prstGeom>
          <a:gradFill rotWithShape="1">
            <a:gsLst>
              <a:gs pos="0">
                <a:srgbClr val="FFFFFF"/>
              </a:gs>
              <a:gs pos="100000">
                <a:srgbClr val="767676">
                  <a:alpha val="0"/>
                </a:srgbClr>
              </a:gs>
            </a:gsLst>
            <a:path path="shape">
              <a:fillToRect l="50000" t="50000" r="50000" b="50000"/>
            </a:path>
          </a:gradFill>
          <a:ln w="9525">
            <a:noFill/>
            <a:miter lim="800000"/>
            <a:headEnd/>
            <a:tailEnd/>
          </a:ln>
        </p:spPr>
        <p:txBody>
          <a:bodyPr wrap="none" anchor="ctr"/>
          <a:lstStyle/>
          <a:p>
            <a:pPr algn="l"/>
            <a:endParaRPr lang="ru-RU" sz="1600" b="0"/>
          </a:p>
        </p:txBody>
      </p:sp>
      <p:sp>
        <p:nvSpPr>
          <p:cNvPr id="3080" name="Rectangle 8"/>
          <p:cNvSpPr>
            <a:spLocks noChangeArrowheads="1"/>
          </p:cNvSpPr>
          <p:nvPr userDrawn="1"/>
        </p:nvSpPr>
        <p:spPr bwMode="auto">
          <a:xfrm>
            <a:off x="0" y="6524625"/>
            <a:ext cx="9144000" cy="333375"/>
          </a:xfrm>
          <a:prstGeom prst="rect">
            <a:avLst/>
          </a:prstGeom>
          <a:solidFill>
            <a:srgbClr val="CCECFF"/>
          </a:solidFill>
          <a:ln w="9525" algn="ctr">
            <a:noFill/>
            <a:miter lim="800000"/>
            <a:headEnd/>
            <a:tailEnd/>
          </a:ln>
        </p:spPr>
        <p:txBody>
          <a:bodyPr wrap="none" anchor="ctr"/>
          <a:lstStyle/>
          <a:p>
            <a:pPr algn="l"/>
            <a:endParaRPr lang="ru-RU" sz="1600" b="0"/>
          </a:p>
        </p:txBody>
      </p:sp>
      <p:sp>
        <p:nvSpPr>
          <p:cNvPr id="3081" name="Rectangle 9"/>
          <p:cNvSpPr>
            <a:spLocks noChangeArrowheads="1"/>
          </p:cNvSpPr>
          <p:nvPr userDrawn="1"/>
        </p:nvSpPr>
        <p:spPr bwMode="auto">
          <a:xfrm>
            <a:off x="3124200" y="6237288"/>
            <a:ext cx="2895600" cy="576262"/>
          </a:xfrm>
          <a:prstGeom prst="rect">
            <a:avLst/>
          </a:prstGeom>
          <a:noFill/>
          <a:ln w="9525">
            <a:noFill/>
            <a:miter lim="800000"/>
            <a:headEnd/>
            <a:tailEnd/>
          </a:ln>
        </p:spPr>
        <p:txBody>
          <a:bodyPr/>
          <a:lstStyle/>
          <a:p>
            <a:r>
              <a:rPr lang="ru-RU">
                <a:solidFill>
                  <a:schemeClr val="bg1"/>
                </a:solidFill>
              </a:rPr>
              <a:t>104th session of JINR SC</a:t>
            </a:r>
          </a:p>
        </p:txBody>
      </p:sp>
      <p:sp>
        <p:nvSpPr>
          <p:cNvPr id="541706" name="Rectangle 10"/>
          <p:cNvSpPr>
            <a:spLocks noGrp="1" noChangeArrowheads="1"/>
          </p:cNvSpPr>
          <p:nvPr>
            <p:ph type="ftr" sz="quarter" idx="3"/>
          </p:nvPr>
        </p:nvSpPr>
        <p:spPr bwMode="auto">
          <a:xfrm>
            <a:off x="3692525" y="6524625"/>
            <a:ext cx="2895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rgbClr val="3366CC"/>
                </a:solidFill>
                <a:latin typeface="Arial" charset="0"/>
                <a:cs typeface="Arial" charset="0"/>
              </a:defRPr>
            </a:lvl1pPr>
          </a:lstStyle>
          <a:p>
            <a:pPr>
              <a:defRPr/>
            </a:pPr>
            <a:r>
              <a:rPr lang="en-US"/>
              <a:t>104th session of JINR SC</a:t>
            </a:r>
            <a:endParaRPr lang="ru-RU"/>
          </a:p>
        </p:txBody>
      </p:sp>
      <p:sp>
        <p:nvSpPr>
          <p:cNvPr id="3083" name="Rectangle 11"/>
          <p:cNvSpPr>
            <a:spLocks noChangeArrowheads="1"/>
          </p:cNvSpPr>
          <p:nvPr userDrawn="1"/>
        </p:nvSpPr>
        <p:spPr bwMode="auto">
          <a:xfrm>
            <a:off x="0" y="2276475"/>
            <a:ext cx="3132138" cy="2808288"/>
          </a:xfrm>
          <a:prstGeom prst="rect">
            <a:avLst/>
          </a:prstGeom>
          <a:gradFill rotWithShape="1">
            <a:gsLst>
              <a:gs pos="0">
                <a:srgbClr val="000000">
                  <a:alpha val="21001"/>
                </a:srgbClr>
              </a:gs>
              <a:gs pos="100000">
                <a:srgbClr val="CCECFF"/>
              </a:gs>
            </a:gsLst>
            <a:lin ang="5400000" scaled="1"/>
          </a:gradFill>
          <a:ln w="9525">
            <a:noFill/>
            <a:miter lim="800000"/>
            <a:headEnd/>
            <a:tailEnd/>
          </a:ln>
        </p:spPr>
        <p:txBody>
          <a:bodyPr wrap="none" anchor="ctr"/>
          <a:lstStyle/>
          <a:p>
            <a:pPr algn="l"/>
            <a:endParaRPr lang="ru-RU" sz="1600" b="0"/>
          </a:p>
        </p:txBody>
      </p:sp>
      <p:sp>
        <p:nvSpPr>
          <p:cNvPr id="3084" name="Rectangle 12"/>
          <p:cNvSpPr>
            <a:spLocks noChangeArrowheads="1"/>
          </p:cNvSpPr>
          <p:nvPr userDrawn="1"/>
        </p:nvSpPr>
        <p:spPr bwMode="auto">
          <a:xfrm>
            <a:off x="0" y="4868863"/>
            <a:ext cx="3132138" cy="1655762"/>
          </a:xfrm>
          <a:prstGeom prst="rect">
            <a:avLst/>
          </a:prstGeom>
          <a:solidFill>
            <a:srgbClr val="CCECFF"/>
          </a:solidFill>
          <a:ln w="9525">
            <a:noFill/>
            <a:miter lim="800000"/>
            <a:headEnd/>
            <a:tailEnd/>
          </a:ln>
        </p:spPr>
        <p:txBody>
          <a:bodyPr wrap="none" anchor="ctr"/>
          <a:lstStyle/>
          <a:p>
            <a:pPr algn="l"/>
            <a:endParaRPr lang="ru-RU" sz="1600" b="0"/>
          </a:p>
        </p:txBody>
      </p:sp>
      <p:sp>
        <p:nvSpPr>
          <p:cNvPr id="3085" name="Rectangle 13"/>
          <p:cNvSpPr>
            <a:spLocks noChangeArrowheads="1"/>
          </p:cNvSpPr>
          <p:nvPr userDrawn="1"/>
        </p:nvSpPr>
        <p:spPr bwMode="auto">
          <a:xfrm>
            <a:off x="0" y="6524625"/>
            <a:ext cx="3132138" cy="333375"/>
          </a:xfrm>
          <a:prstGeom prst="rect">
            <a:avLst/>
          </a:prstGeom>
          <a:solidFill>
            <a:srgbClr val="3366CC"/>
          </a:solidFill>
          <a:ln w="9525">
            <a:noFill/>
            <a:miter lim="800000"/>
            <a:headEnd/>
            <a:tailEnd/>
          </a:ln>
        </p:spPr>
        <p:txBody>
          <a:bodyPr wrap="none" anchor="ctr"/>
          <a:lstStyle/>
          <a:p>
            <a:pPr algn="l"/>
            <a:endParaRPr lang="ru-RU" sz="1600" b="0"/>
          </a:p>
        </p:txBody>
      </p:sp>
      <p:sp>
        <p:nvSpPr>
          <p:cNvPr id="541710" name="Rectangle 14"/>
          <p:cNvSpPr>
            <a:spLocks noGrp="1" noChangeArrowheads="1"/>
          </p:cNvSpPr>
          <p:nvPr>
            <p:ph type="sldNum" sz="quarter" idx="4"/>
          </p:nvPr>
        </p:nvSpPr>
        <p:spPr bwMode="auto">
          <a:xfrm>
            <a:off x="7019925" y="6524625"/>
            <a:ext cx="2133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366CC"/>
                </a:solidFill>
                <a:latin typeface="Arial" charset="0"/>
                <a:cs typeface="+mn-cs"/>
              </a:defRPr>
            </a:lvl1pPr>
          </a:lstStyle>
          <a:p>
            <a:pPr>
              <a:defRPr/>
            </a:pPr>
            <a:fld id="{8E82195C-25C0-4A2C-8631-26992B394755}" type="slidenum">
              <a:rPr lang="ru-RU"/>
              <a:pPr>
                <a:defRPr/>
              </a:pPr>
              <a:t>‹#›</a:t>
            </a:fld>
            <a:endParaRPr lang="ru-RU"/>
          </a:p>
        </p:txBody>
      </p:sp>
      <p:sp>
        <p:nvSpPr>
          <p:cNvPr id="3087" name="Text Box 15"/>
          <p:cNvSpPr txBox="1">
            <a:spLocks noChangeArrowheads="1"/>
          </p:cNvSpPr>
          <p:nvPr userDrawn="1"/>
        </p:nvSpPr>
        <p:spPr bwMode="auto">
          <a:xfrm>
            <a:off x="8820150" y="0"/>
            <a:ext cx="323850" cy="396875"/>
          </a:xfrm>
          <a:prstGeom prst="rect">
            <a:avLst/>
          </a:prstGeom>
          <a:noFill/>
          <a:ln>
            <a:noFill/>
          </a:ln>
          <a:extLst/>
        </p:spPr>
        <p:txBody>
          <a:bodyPr wrap="none">
            <a:spAutoFit/>
          </a:bodyPr>
          <a:lstStyle>
            <a:lvl1pPr eaLnBrk="0" hangingPunct="0">
              <a:defRPr sz="1200" b="1">
                <a:solidFill>
                  <a:schemeClr val="tx1"/>
                </a:solidFill>
                <a:latin typeface="Arial" pitchFamily="34" charset="0"/>
                <a:cs typeface="Arial" pitchFamily="34" charset="0"/>
              </a:defRPr>
            </a:lvl1pPr>
            <a:lvl2pPr marL="742950" indent="-285750" eaLnBrk="0" hangingPunct="0">
              <a:defRPr sz="1200" b="1">
                <a:solidFill>
                  <a:schemeClr val="tx1"/>
                </a:solidFill>
                <a:latin typeface="Arial" pitchFamily="34" charset="0"/>
                <a:cs typeface="Arial" pitchFamily="34" charset="0"/>
              </a:defRPr>
            </a:lvl2pPr>
            <a:lvl3pPr marL="1143000" indent="-228600" eaLnBrk="0" hangingPunct="0">
              <a:defRPr sz="1200" b="1">
                <a:solidFill>
                  <a:schemeClr val="tx1"/>
                </a:solidFill>
                <a:latin typeface="Arial" pitchFamily="34" charset="0"/>
                <a:cs typeface="Arial" pitchFamily="34" charset="0"/>
              </a:defRPr>
            </a:lvl3pPr>
            <a:lvl4pPr marL="1600200" indent="-228600" eaLnBrk="0" hangingPunct="0">
              <a:defRPr sz="1200" b="1">
                <a:solidFill>
                  <a:schemeClr val="tx1"/>
                </a:solidFill>
                <a:latin typeface="Arial" pitchFamily="34" charset="0"/>
                <a:cs typeface="Arial" pitchFamily="34" charset="0"/>
              </a:defRPr>
            </a:lvl4pPr>
            <a:lvl5pPr marL="2057400" indent="-228600" eaLnBrk="0" hangingPunct="0">
              <a:defRPr sz="1200" b="1">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1200" b="1">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1200" b="1">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1200" b="1">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1200" b="1">
                <a:solidFill>
                  <a:schemeClr val="tx1"/>
                </a:solidFill>
                <a:latin typeface="Arial" pitchFamily="34" charset="0"/>
                <a:cs typeface="Arial" pitchFamily="34" charset="0"/>
              </a:defRPr>
            </a:lvl9pPr>
          </a:lstStyle>
          <a:p>
            <a:pPr eaLnBrk="1" hangingPunct="1">
              <a:defRPr/>
            </a:pPr>
            <a:r>
              <a:rPr lang="en-US" sz="2000" smtClean="0">
                <a:solidFill>
                  <a:schemeClr val="bg1"/>
                </a:solidFill>
              </a:rPr>
              <a:t>I.</a:t>
            </a:r>
            <a:endParaRPr lang="ru-RU" sz="2000" smtClean="0">
              <a:solidFill>
                <a:schemeClr val="bg1"/>
              </a:solidFill>
            </a:endParaRPr>
          </a:p>
        </p:txBody>
      </p:sp>
    </p:spTree>
  </p:cSld>
  <p:clrMap bg1="lt1" tx1="dk1" bg2="lt2" tx2="dk2" accent1="accent1" accent2="accent2" accent3="accent3" accent4="accent4" accent5="accent5" accent6="accent6" hlink="hlink" folHlink="folHlink"/>
  <p:sldLayoutIdLst>
    <p:sldLayoutId id="2147487675" r:id="rId1"/>
    <p:sldLayoutId id="2147487676" r:id="rId2"/>
    <p:sldLayoutId id="2147487677" r:id="rId3"/>
    <p:sldLayoutId id="2147487678" r:id="rId4"/>
    <p:sldLayoutId id="2147487679" r:id="rId5"/>
    <p:sldLayoutId id="2147487680" r:id="rId6"/>
    <p:sldLayoutId id="2147487681" r:id="rId7"/>
    <p:sldLayoutId id="2147487682" r:id="rId8"/>
    <p:sldLayoutId id="2147487683" r:id="rId9"/>
    <p:sldLayoutId id="2147487684" r:id="rId10"/>
    <p:sldLayoutId id="2147487685"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fon-2 copy"/>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0"/>
            <a:ext cx="9144000" cy="5589588"/>
          </a:xfrm>
          <a:prstGeom prst="rect">
            <a:avLst/>
          </a:prstGeom>
          <a:noFill/>
          <a:ln w="9525">
            <a:noFill/>
            <a:miter lim="800000"/>
            <a:headEnd/>
            <a:tailEnd/>
          </a:ln>
        </p:spPr>
      </p:pic>
      <p:sp>
        <p:nvSpPr>
          <p:cNvPr id="4099" name="Rectangle 3"/>
          <p:cNvSpPr>
            <a:spLocks noChangeArrowheads="1"/>
          </p:cNvSpPr>
          <p:nvPr userDrawn="1"/>
        </p:nvSpPr>
        <p:spPr bwMode="auto">
          <a:xfrm>
            <a:off x="0" y="1557338"/>
            <a:ext cx="8172450" cy="503237"/>
          </a:xfrm>
          <a:prstGeom prst="rect">
            <a:avLst/>
          </a:prstGeom>
          <a:solidFill>
            <a:srgbClr val="CCECFF"/>
          </a:solidFill>
          <a:ln w="9525">
            <a:noFill/>
            <a:miter lim="800000"/>
            <a:headEnd/>
            <a:tailEnd/>
          </a:ln>
        </p:spPr>
        <p:txBody>
          <a:bodyPr wrap="none" anchor="ctr"/>
          <a:lstStyle/>
          <a:p>
            <a:pPr algn="l"/>
            <a:endParaRPr lang="ru-RU" sz="1600" b="0"/>
          </a:p>
        </p:txBody>
      </p:sp>
      <p:sp>
        <p:nvSpPr>
          <p:cNvPr id="4100" name="Rectangle 4"/>
          <p:cNvSpPr>
            <a:spLocks noChangeArrowheads="1"/>
          </p:cNvSpPr>
          <p:nvPr userDrawn="1"/>
        </p:nvSpPr>
        <p:spPr bwMode="auto">
          <a:xfrm>
            <a:off x="7956550" y="1557338"/>
            <a:ext cx="1187450" cy="503237"/>
          </a:xfrm>
          <a:prstGeom prst="rect">
            <a:avLst/>
          </a:prstGeom>
          <a:solidFill>
            <a:srgbClr val="3366CC"/>
          </a:solidFill>
          <a:ln w="9525">
            <a:noFill/>
            <a:miter lim="800000"/>
            <a:headEnd/>
            <a:tailEnd/>
          </a:ln>
        </p:spPr>
        <p:txBody>
          <a:bodyPr wrap="none" anchor="ctr"/>
          <a:lstStyle/>
          <a:p>
            <a:pPr algn="l"/>
            <a:endParaRPr lang="ru-RU" sz="1600" b="0"/>
          </a:p>
        </p:txBody>
      </p:sp>
      <p:sp>
        <p:nvSpPr>
          <p:cNvPr id="4101" name="AutoShape 5"/>
          <p:cNvSpPr>
            <a:spLocks noChangeArrowheads="1"/>
          </p:cNvSpPr>
          <p:nvPr userDrawn="1"/>
        </p:nvSpPr>
        <p:spPr bwMode="auto">
          <a:xfrm>
            <a:off x="7092950" y="704850"/>
            <a:ext cx="1727200" cy="1716088"/>
          </a:xfrm>
          <a:prstGeom prst="plus">
            <a:avLst>
              <a:gd name="adj" fmla="val 47671"/>
            </a:avLst>
          </a:prstGeom>
          <a:gradFill rotWithShape="1">
            <a:gsLst>
              <a:gs pos="0">
                <a:srgbClr val="FFFFFF"/>
              </a:gs>
              <a:gs pos="100000">
                <a:srgbClr val="767676">
                  <a:alpha val="0"/>
                </a:srgbClr>
              </a:gs>
            </a:gsLst>
            <a:path path="shape">
              <a:fillToRect l="50000" t="50000" r="50000" b="50000"/>
            </a:path>
          </a:gradFill>
          <a:ln w="9525">
            <a:noFill/>
            <a:miter lim="800000"/>
            <a:headEnd/>
            <a:tailEnd/>
          </a:ln>
        </p:spPr>
        <p:txBody>
          <a:bodyPr wrap="none" anchor="ctr"/>
          <a:lstStyle/>
          <a:p>
            <a:pPr algn="l"/>
            <a:endParaRPr lang="ru-RU" sz="1600" b="0"/>
          </a:p>
        </p:txBody>
      </p:sp>
      <p:sp>
        <p:nvSpPr>
          <p:cNvPr id="4102" name="Rectangle 6"/>
          <p:cNvSpPr>
            <a:spLocks noChangeArrowheads="1"/>
          </p:cNvSpPr>
          <p:nvPr userDrawn="1"/>
        </p:nvSpPr>
        <p:spPr bwMode="auto">
          <a:xfrm>
            <a:off x="0" y="6524625"/>
            <a:ext cx="9144000" cy="333375"/>
          </a:xfrm>
          <a:prstGeom prst="rect">
            <a:avLst/>
          </a:prstGeom>
          <a:solidFill>
            <a:srgbClr val="CCECFF"/>
          </a:solidFill>
          <a:ln w="9525" algn="ctr">
            <a:noFill/>
            <a:miter lim="800000"/>
            <a:headEnd/>
            <a:tailEnd/>
          </a:ln>
        </p:spPr>
        <p:txBody>
          <a:bodyPr wrap="none" anchor="ctr"/>
          <a:lstStyle/>
          <a:p>
            <a:pPr algn="l"/>
            <a:endParaRPr lang="ru-RU" sz="1600" b="0"/>
          </a:p>
        </p:txBody>
      </p:sp>
      <p:sp>
        <p:nvSpPr>
          <p:cNvPr id="4103" name="Rectangle 7"/>
          <p:cNvSpPr>
            <a:spLocks noChangeArrowheads="1"/>
          </p:cNvSpPr>
          <p:nvPr userDrawn="1"/>
        </p:nvSpPr>
        <p:spPr bwMode="auto">
          <a:xfrm>
            <a:off x="3124200" y="6237288"/>
            <a:ext cx="2895600" cy="576262"/>
          </a:xfrm>
          <a:prstGeom prst="rect">
            <a:avLst/>
          </a:prstGeom>
          <a:noFill/>
          <a:ln w="9525">
            <a:noFill/>
            <a:miter lim="800000"/>
            <a:headEnd/>
            <a:tailEnd/>
          </a:ln>
        </p:spPr>
        <p:txBody>
          <a:bodyPr/>
          <a:lstStyle/>
          <a:p>
            <a:r>
              <a:rPr lang="ru-RU">
                <a:solidFill>
                  <a:schemeClr val="bg1"/>
                </a:solidFill>
              </a:rPr>
              <a:t>104th session of JINR SC</a:t>
            </a:r>
          </a:p>
        </p:txBody>
      </p:sp>
      <p:sp>
        <p:nvSpPr>
          <p:cNvPr id="4104" name="Rectangle 8"/>
          <p:cNvSpPr>
            <a:spLocks noChangeArrowheads="1"/>
          </p:cNvSpPr>
          <p:nvPr userDrawn="1"/>
        </p:nvSpPr>
        <p:spPr bwMode="auto">
          <a:xfrm>
            <a:off x="0" y="2060575"/>
            <a:ext cx="6011863" cy="3024188"/>
          </a:xfrm>
          <a:prstGeom prst="rect">
            <a:avLst/>
          </a:prstGeom>
          <a:gradFill rotWithShape="1">
            <a:gsLst>
              <a:gs pos="0">
                <a:srgbClr val="000000">
                  <a:alpha val="21001"/>
                </a:srgbClr>
              </a:gs>
              <a:gs pos="100000">
                <a:srgbClr val="CCECFF"/>
              </a:gs>
            </a:gsLst>
            <a:lin ang="5400000" scaled="1"/>
          </a:gradFill>
          <a:ln w="9525">
            <a:noFill/>
            <a:miter lim="800000"/>
            <a:headEnd/>
            <a:tailEnd/>
          </a:ln>
        </p:spPr>
        <p:txBody>
          <a:bodyPr wrap="none" anchor="ctr"/>
          <a:lstStyle/>
          <a:p>
            <a:pPr algn="l"/>
            <a:endParaRPr lang="ru-RU" sz="1600" b="0"/>
          </a:p>
        </p:txBody>
      </p:sp>
      <p:sp>
        <p:nvSpPr>
          <p:cNvPr id="4105" name="Rectangle 9"/>
          <p:cNvSpPr>
            <a:spLocks noChangeArrowheads="1"/>
          </p:cNvSpPr>
          <p:nvPr userDrawn="1"/>
        </p:nvSpPr>
        <p:spPr bwMode="auto">
          <a:xfrm>
            <a:off x="0" y="4868863"/>
            <a:ext cx="6011863" cy="1655762"/>
          </a:xfrm>
          <a:prstGeom prst="rect">
            <a:avLst/>
          </a:prstGeom>
          <a:solidFill>
            <a:srgbClr val="CCECFF"/>
          </a:solidFill>
          <a:ln w="9525">
            <a:noFill/>
            <a:miter lim="800000"/>
            <a:headEnd/>
            <a:tailEnd/>
          </a:ln>
        </p:spPr>
        <p:txBody>
          <a:bodyPr wrap="none" anchor="ctr"/>
          <a:lstStyle/>
          <a:p>
            <a:pPr algn="l"/>
            <a:endParaRPr lang="ru-RU" sz="1600" b="0"/>
          </a:p>
        </p:txBody>
      </p:sp>
      <p:sp>
        <p:nvSpPr>
          <p:cNvPr id="4106" name="Rectangle 10"/>
          <p:cNvSpPr>
            <a:spLocks noChangeArrowheads="1"/>
          </p:cNvSpPr>
          <p:nvPr userDrawn="1"/>
        </p:nvSpPr>
        <p:spPr bwMode="auto">
          <a:xfrm>
            <a:off x="0" y="6526213"/>
            <a:ext cx="7812088" cy="333375"/>
          </a:xfrm>
          <a:prstGeom prst="rect">
            <a:avLst/>
          </a:prstGeom>
          <a:solidFill>
            <a:srgbClr val="3366CC"/>
          </a:solidFill>
          <a:ln w="9525">
            <a:noFill/>
            <a:miter lim="800000"/>
            <a:headEnd/>
            <a:tailEnd/>
          </a:ln>
        </p:spPr>
        <p:txBody>
          <a:bodyPr wrap="none" anchor="ctr"/>
          <a:lstStyle/>
          <a:p>
            <a:pPr algn="l"/>
            <a:endParaRPr lang="ru-RU" sz="1600" b="0"/>
          </a:p>
        </p:txBody>
      </p:sp>
      <p:sp>
        <p:nvSpPr>
          <p:cNvPr id="544779" name="Rectangle 11"/>
          <p:cNvSpPr>
            <a:spLocks noGrp="1" noChangeArrowheads="1"/>
          </p:cNvSpPr>
          <p:nvPr>
            <p:ph type="sldNum" sz="quarter" idx="4"/>
          </p:nvPr>
        </p:nvSpPr>
        <p:spPr bwMode="auto">
          <a:xfrm>
            <a:off x="7019925" y="6524625"/>
            <a:ext cx="2133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366CC"/>
                </a:solidFill>
                <a:latin typeface="Arial" charset="0"/>
                <a:cs typeface="+mn-cs"/>
              </a:defRPr>
            </a:lvl1pPr>
          </a:lstStyle>
          <a:p>
            <a:pPr>
              <a:defRPr/>
            </a:pPr>
            <a:fld id="{EBA0F535-BFD2-4728-B4C9-D1CD7D1E1522}" type="slidenum">
              <a:rPr lang="ru-RU"/>
              <a:pPr>
                <a:defRPr/>
              </a:pPr>
              <a:t>‹#›</a:t>
            </a:fld>
            <a:endParaRPr lang="ru-RU"/>
          </a:p>
        </p:txBody>
      </p:sp>
      <p:sp>
        <p:nvSpPr>
          <p:cNvPr id="544780" name="Rectangle 12"/>
          <p:cNvSpPr>
            <a:spLocks noGrp="1" noChangeArrowheads="1"/>
          </p:cNvSpPr>
          <p:nvPr>
            <p:ph type="ftr" sz="quarter" idx="3"/>
          </p:nvPr>
        </p:nvSpPr>
        <p:spPr bwMode="auto">
          <a:xfrm>
            <a:off x="3692525" y="6524625"/>
            <a:ext cx="2895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bg1"/>
                </a:solidFill>
                <a:latin typeface="Arial" charset="0"/>
                <a:cs typeface="Arial" charset="0"/>
              </a:defRPr>
            </a:lvl1pPr>
          </a:lstStyle>
          <a:p>
            <a:pPr>
              <a:defRPr/>
            </a:pPr>
            <a:r>
              <a:rPr lang="en-US"/>
              <a:t>104th session of JINR SC</a:t>
            </a:r>
            <a:endParaRPr lang="ru-RU"/>
          </a:p>
        </p:txBody>
      </p:sp>
      <p:sp>
        <p:nvSpPr>
          <p:cNvPr id="4109" name="Rectangle 13"/>
          <p:cNvSpPr>
            <a:spLocks noChangeArrowheads="1"/>
          </p:cNvSpPr>
          <p:nvPr userDrawn="1"/>
        </p:nvSpPr>
        <p:spPr bwMode="auto">
          <a:xfrm>
            <a:off x="5973763" y="2060575"/>
            <a:ext cx="3170237" cy="4464050"/>
          </a:xfrm>
          <a:prstGeom prst="rect">
            <a:avLst/>
          </a:prstGeom>
          <a:solidFill>
            <a:schemeClr val="bg1"/>
          </a:solidFill>
          <a:ln w="9525">
            <a:noFill/>
            <a:miter lim="800000"/>
            <a:headEnd/>
            <a:tailEnd/>
          </a:ln>
        </p:spPr>
        <p:txBody>
          <a:bodyPr wrap="none" anchor="ctr"/>
          <a:lstStyle/>
          <a:p>
            <a:pPr algn="l"/>
            <a:endParaRPr lang="ru-RU" sz="1600" b="0"/>
          </a:p>
        </p:txBody>
      </p:sp>
    </p:spTree>
  </p:cSld>
  <p:clrMap bg1="lt1" tx1="dk1" bg2="lt2" tx2="dk2" accent1="accent1" accent2="accent2" accent3="accent3" accent4="accent4" accent5="accent5" accent6="accent6" hlink="hlink" folHlink="folHlink"/>
  <p:sldLayoutIdLst>
    <p:sldLayoutId id="2147487686" r:id="rId1"/>
    <p:sldLayoutId id="2147487687" r:id="rId2"/>
    <p:sldLayoutId id="2147487688" r:id="rId3"/>
    <p:sldLayoutId id="2147487689" r:id="rId4"/>
    <p:sldLayoutId id="2147487690" r:id="rId5"/>
    <p:sldLayoutId id="2147487691" r:id="rId6"/>
    <p:sldLayoutId id="2147487692" r:id="rId7"/>
    <p:sldLayoutId id="2147487693" r:id="rId8"/>
    <p:sldLayoutId id="2147487694" r:id="rId9"/>
    <p:sldLayoutId id="2147487695" r:id="rId10"/>
    <p:sldLayoutId id="2147487696"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fon-2 copy"/>
          <p:cNvPicPr>
            <a:picLocks noChangeAspect="1" noChangeArrowheads="1"/>
          </p:cNvPicPr>
          <p:nvPr userDrawn="1"/>
        </p:nvPicPr>
        <p:blipFill>
          <a:blip r:embed="rId13" cstate="print">
            <a:lum contrast="12000"/>
          </a:blip>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userDrawn="1"/>
        </p:nvSpPr>
        <p:spPr bwMode="auto">
          <a:xfrm>
            <a:off x="0" y="6524625"/>
            <a:ext cx="9144000" cy="333375"/>
          </a:xfrm>
          <a:prstGeom prst="rect">
            <a:avLst/>
          </a:prstGeom>
          <a:gradFill rotWithShape="1">
            <a:gsLst>
              <a:gs pos="0">
                <a:srgbClr val="DDDDDD">
                  <a:alpha val="46999"/>
                </a:srgbClr>
              </a:gs>
              <a:gs pos="100000">
                <a:srgbClr val="666666">
                  <a:alpha val="46999"/>
                </a:srgbClr>
              </a:gs>
            </a:gsLst>
            <a:lin ang="5400000" scaled="1"/>
          </a:gradFill>
          <a:ln w="9525">
            <a:solidFill>
              <a:schemeClr val="tx1"/>
            </a:solidFill>
            <a:miter lim="800000"/>
            <a:headEnd/>
            <a:tailEnd/>
          </a:ln>
        </p:spPr>
        <p:txBody>
          <a:bodyPr wrap="none" anchor="ctr"/>
          <a:lstStyle/>
          <a:p>
            <a:pPr algn="l"/>
            <a:endParaRPr lang="ru-RU" sz="1600" b="0"/>
          </a:p>
        </p:txBody>
      </p:sp>
      <p:sp>
        <p:nvSpPr>
          <p:cNvPr id="581636" name="Rectangle 4"/>
          <p:cNvSpPr>
            <a:spLocks noGrp="1" noChangeArrowheads="1"/>
          </p:cNvSpPr>
          <p:nvPr>
            <p:ph type="ftr" sz="quarter" idx="3"/>
          </p:nvPr>
        </p:nvSpPr>
        <p:spPr bwMode="auto">
          <a:xfrm>
            <a:off x="3124200" y="6589713"/>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bg1"/>
                </a:solidFill>
                <a:latin typeface="Arial" charset="0"/>
                <a:cs typeface="Arial" charset="0"/>
              </a:defRPr>
            </a:lvl1pPr>
          </a:lstStyle>
          <a:p>
            <a:pPr>
              <a:defRPr/>
            </a:pPr>
            <a:r>
              <a:rPr lang="en-US"/>
              <a:t>104th session of JINR SC</a:t>
            </a:r>
            <a:endParaRPr lang="ru-RU"/>
          </a:p>
        </p:txBody>
      </p:sp>
      <p:sp>
        <p:nvSpPr>
          <p:cNvPr id="581637" name="Rectangle 5"/>
          <p:cNvSpPr>
            <a:spLocks noGrp="1" noChangeArrowheads="1"/>
          </p:cNvSpPr>
          <p:nvPr>
            <p:ph type="sldNum" sz="quarter" idx="4"/>
          </p:nvPr>
        </p:nvSpPr>
        <p:spPr bwMode="auto">
          <a:xfrm>
            <a:off x="7019925" y="6524625"/>
            <a:ext cx="2133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bg1"/>
                </a:solidFill>
                <a:latin typeface="Arial" charset="0"/>
                <a:cs typeface="+mn-cs"/>
              </a:defRPr>
            </a:lvl1pPr>
          </a:lstStyle>
          <a:p>
            <a:pPr>
              <a:defRPr/>
            </a:pPr>
            <a:fld id="{B0DCED82-E2AB-4548-84A2-9E715BE0CB7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697" r:id="rId1"/>
    <p:sldLayoutId id="2147487698" r:id="rId2"/>
    <p:sldLayoutId id="2147487699" r:id="rId3"/>
    <p:sldLayoutId id="2147487700" r:id="rId4"/>
    <p:sldLayoutId id="2147487701" r:id="rId5"/>
    <p:sldLayoutId id="2147487702" r:id="rId6"/>
    <p:sldLayoutId id="2147487703" r:id="rId7"/>
    <p:sldLayoutId id="2147487704" r:id="rId8"/>
    <p:sldLayoutId id="2147487705" r:id="rId9"/>
    <p:sldLayoutId id="2147487706" r:id="rId10"/>
    <p:sldLayoutId id="2147487707"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fon-3 copy"/>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588803" name="Oval 3"/>
          <p:cNvSpPr>
            <a:spLocks noChangeArrowheads="1"/>
          </p:cNvSpPr>
          <p:nvPr userDrawn="1"/>
        </p:nvSpPr>
        <p:spPr bwMode="auto">
          <a:xfrm>
            <a:off x="2627313" y="-603250"/>
            <a:ext cx="3097212" cy="2447925"/>
          </a:xfrm>
          <a:prstGeom prst="ellipse">
            <a:avLst/>
          </a:prstGeom>
          <a:gradFill rotWithShape="1">
            <a:gsLst>
              <a:gs pos="0">
                <a:schemeClr val="bg1">
                  <a:alpha val="80000"/>
                </a:schemeClr>
              </a:gs>
              <a:gs pos="100000">
                <a:schemeClr val="bg1">
                  <a:gamma/>
                  <a:shade val="46275"/>
                  <a:invGamma/>
                  <a:alpha val="0"/>
                </a:schemeClr>
              </a:gs>
            </a:gsLst>
            <a:path path="shape">
              <a:fillToRect l="50000" t="50000" r="50000" b="50000"/>
            </a:path>
          </a:gradFill>
          <a:ln w="9525">
            <a:noFill/>
            <a:round/>
            <a:headEnd/>
            <a:tailEnd/>
          </a:ln>
          <a:effectLst/>
        </p:spPr>
        <p:txBody>
          <a:bodyPr wrap="none" anchor="ctr"/>
          <a:lstStyle/>
          <a:p>
            <a:pPr algn="l">
              <a:defRPr/>
            </a:pPr>
            <a:endParaRPr lang="ru-RU" sz="1600" b="0">
              <a:cs typeface="+mn-cs"/>
            </a:endParaRPr>
          </a:p>
        </p:txBody>
      </p:sp>
      <p:sp>
        <p:nvSpPr>
          <p:cNvPr id="6148" name="Rectangle 4"/>
          <p:cNvSpPr>
            <a:spLocks noChangeArrowheads="1"/>
          </p:cNvSpPr>
          <p:nvPr userDrawn="1"/>
        </p:nvSpPr>
        <p:spPr bwMode="auto">
          <a:xfrm>
            <a:off x="0" y="6524625"/>
            <a:ext cx="9144000" cy="333375"/>
          </a:xfrm>
          <a:prstGeom prst="rect">
            <a:avLst/>
          </a:prstGeom>
          <a:gradFill rotWithShape="1">
            <a:gsLst>
              <a:gs pos="0">
                <a:srgbClr val="DDDDDD">
                  <a:alpha val="46999"/>
                </a:srgbClr>
              </a:gs>
              <a:gs pos="100000">
                <a:srgbClr val="666666">
                  <a:alpha val="46999"/>
                </a:srgbClr>
              </a:gs>
            </a:gsLst>
            <a:lin ang="5400000" scaled="1"/>
          </a:gradFill>
          <a:ln w="9525">
            <a:solidFill>
              <a:schemeClr val="tx1"/>
            </a:solidFill>
            <a:miter lim="800000"/>
            <a:headEnd/>
            <a:tailEnd/>
          </a:ln>
        </p:spPr>
        <p:txBody>
          <a:bodyPr wrap="none" anchor="ctr"/>
          <a:lstStyle/>
          <a:p>
            <a:pPr algn="l"/>
            <a:endParaRPr lang="ru-RU" sz="1600" b="0"/>
          </a:p>
        </p:txBody>
      </p:sp>
      <p:pic>
        <p:nvPicPr>
          <p:cNvPr id="6149" name="Picture 5" descr="logo_50_JINR_eng"/>
          <p:cNvPicPr>
            <a:picLocks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459163" y="0"/>
            <a:ext cx="758825" cy="863600"/>
          </a:xfrm>
          <a:prstGeom prst="rect">
            <a:avLst/>
          </a:prstGeom>
          <a:noFill/>
          <a:ln w="9525">
            <a:noFill/>
            <a:miter lim="800000"/>
            <a:headEnd/>
            <a:tailEnd/>
          </a:ln>
        </p:spPr>
      </p:pic>
      <p:sp>
        <p:nvSpPr>
          <p:cNvPr id="6150" name="WordArt 6"/>
          <p:cNvSpPr>
            <a:spLocks noChangeArrowheads="1" noChangeShapeType="1" noTextEdit="1"/>
          </p:cNvSpPr>
          <p:nvPr userDrawn="1"/>
        </p:nvSpPr>
        <p:spPr bwMode="auto">
          <a:xfrm>
            <a:off x="4276725" y="115888"/>
            <a:ext cx="1871663" cy="431800"/>
          </a:xfrm>
          <a:prstGeom prst="rect">
            <a:avLst/>
          </a:prstGeom>
        </p:spPr>
        <p:txBody>
          <a:bodyPr wrap="none" fromWordArt="1">
            <a:prstTxWarp prst="textPlain">
              <a:avLst>
                <a:gd name="adj" fmla="val 50000"/>
              </a:avLst>
            </a:prstTxWarp>
          </a:bodyPr>
          <a:lstStyle/>
          <a:p>
            <a:pPr algn="l"/>
            <a:r>
              <a:rPr lang="en-US" sz="1400" kern="10">
                <a:ln w="9525">
                  <a:solidFill>
                    <a:srgbClr val="000000"/>
                  </a:solidFill>
                  <a:round/>
                  <a:headEnd/>
                  <a:tailEnd/>
                </a:ln>
                <a:solidFill>
                  <a:srgbClr val="FFFFFF"/>
                </a:solidFill>
                <a:latin typeface="Arial Black"/>
              </a:rPr>
              <a:t>JOINT INSTITUTE for</a:t>
            </a:r>
          </a:p>
          <a:p>
            <a:pPr algn="l"/>
            <a:r>
              <a:rPr lang="en-US" sz="1400" kern="10">
                <a:ln w="9525">
                  <a:solidFill>
                    <a:srgbClr val="000000"/>
                  </a:solidFill>
                  <a:round/>
                  <a:headEnd/>
                  <a:tailEnd/>
                </a:ln>
                <a:solidFill>
                  <a:srgbClr val="FFFFFF"/>
                </a:solidFill>
                <a:latin typeface="Arial Black"/>
              </a:rPr>
              <a:t>NUCLEAR RESEARCH </a:t>
            </a:r>
            <a:endParaRPr lang="ru-RU" sz="1400" kern="10">
              <a:ln w="9525">
                <a:solidFill>
                  <a:srgbClr val="000000"/>
                </a:solidFill>
                <a:round/>
                <a:headEnd/>
                <a:tailEnd/>
              </a:ln>
              <a:solidFill>
                <a:srgbClr val="FFFFFF"/>
              </a:solidFill>
              <a:latin typeface="Arial Black"/>
            </a:endParaRPr>
          </a:p>
        </p:txBody>
      </p:sp>
      <p:sp>
        <p:nvSpPr>
          <p:cNvPr id="588807" name="Rectangle 7"/>
          <p:cNvSpPr>
            <a:spLocks noGrp="1" noChangeArrowheads="1"/>
          </p:cNvSpPr>
          <p:nvPr>
            <p:ph type="ftr" sz="quarter" idx="3"/>
          </p:nvPr>
        </p:nvSpPr>
        <p:spPr bwMode="auto">
          <a:xfrm>
            <a:off x="3476625" y="6524625"/>
            <a:ext cx="2895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bg1"/>
                </a:solidFill>
                <a:latin typeface="Arial" charset="0"/>
                <a:cs typeface="Arial" charset="0"/>
              </a:defRPr>
            </a:lvl1pPr>
          </a:lstStyle>
          <a:p>
            <a:pPr>
              <a:defRPr/>
            </a:pPr>
            <a:r>
              <a:rPr lang="en-US"/>
              <a:t>104th session of JINR SC</a:t>
            </a:r>
            <a:endParaRPr lang="ru-RU"/>
          </a:p>
        </p:txBody>
      </p:sp>
      <p:sp>
        <p:nvSpPr>
          <p:cNvPr id="588808" name="Rectangle 8"/>
          <p:cNvSpPr>
            <a:spLocks noGrp="1" noChangeArrowheads="1"/>
          </p:cNvSpPr>
          <p:nvPr>
            <p:ph type="sldNum" sz="quarter" idx="4"/>
          </p:nvPr>
        </p:nvSpPr>
        <p:spPr bwMode="auto">
          <a:xfrm>
            <a:off x="7019925" y="6524625"/>
            <a:ext cx="2133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bg1"/>
                </a:solidFill>
                <a:latin typeface="Arial" charset="0"/>
                <a:cs typeface="+mn-cs"/>
              </a:defRPr>
            </a:lvl1pPr>
          </a:lstStyle>
          <a:p>
            <a:pPr>
              <a:defRPr/>
            </a:pPr>
            <a:fld id="{67757966-0FD8-4D99-A1B6-EDF7ABA01D8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userDrawn="1"/>
        </p:nvSpPr>
        <p:spPr bwMode="auto">
          <a:xfrm>
            <a:off x="0" y="6597650"/>
            <a:ext cx="9144000" cy="260350"/>
          </a:xfrm>
          <a:prstGeom prst="rect">
            <a:avLst/>
          </a:prstGeom>
          <a:solidFill>
            <a:srgbClr val="224568"/>
          </a:solidFill>
          <a:ln w="9525">
            <a:noFill/>
            <a:miter lim="800000"/>
            <a:headEnd/>
            <a:tailEnd/>
          </a:ln>
        </p:spPr>
        <p:txBody>
          <a:bodyPr wrap="none" anchor="ctr"/>
          <a:lstStyle/>
          <a:p>
            <a:pPr algn="l"/>
            <a:endParaRPr lang="ru-RU" sz="1600" b="0"/>
          </a:p>
        </p:txBody>
      </p:sp>
      <p:sp>
        <p:nvSpPr>
          <p:cNvPr id="7171" name="Rectangle 4"/>
          <p:cNvSpPr>
            <a:spLocks noChangeArrowheads="1"/>
          </p:cNvSpPr>
          <p:nvPr userDrawn="1"/>
        </p:nvSpPr>
        <p:spPr bwMode="black">
          <a:xfrm>
            <a:off x="0" y="6589713"/>
            <a:ext cx="6877050" cy="268287"/>
          </a:xfrm>
          <a:prstGeom prst="rect">
            <a:avLst/>
          </a:prstGeom>
          <a:noFill/>
          <a:ln w="9525">
            <a:noFill/>
            <a:miter lim="800000"/>
            <a:headEnd/>
            <a:tailEnd/>
          </a:ln>
        </p:spPr>
        <p:txBody>
          <a:bodyPr/>
          <a:lstStyle/>
          <a:p>
            <a:pPr algn="l"/>
            <a:endParaRPr lang="ru-RU" sz="1400">
              <a:solidFill>
                <a:srgbClr val="FF0000"/>
              </a:solidFill>
            </a:endParaRPr>
          </a:p>
        </p:txBody>
      </p:sp>
      <p:sp>
        <p:nvSpPr>
          <p:cNvPr id="7172" name="Rectangle 5"/>
          <p:cNvSpPr>
            <a:spLocks noChangeArrowheads="1"/>
          </p:cNvSpPr>
          <p:nvPr userDrawn="1"/>
        </p:nvSpPr>
        <p:spPr bwMode="auto">
          <a:xfrm>
            <a:off x="0" y="0"/>
            <a:ext cx="9144000" cy="765175"/>
          </a:xfrm>
          <a:prstGeom prst="rect">
            <a:avLst/>
          </a:prstGeom>
          <a:solidFill>
            <a:srgbClr val="224568"/>
          </a:solidFill>
          <a:ln w="9525">
            <a:noFill/>
            <a:miter lim="800000"/>
            <a:headEnd/>
            <a:tailEnd/>
          </a:ln>
          <a:effectLst>
            <a:outerShdw dist="107763" dir="2700000" algn="ctr" rotWithShape="0">
              <a:schemeClr val="bg2">
                <a:alpha val="50000"/>
              </a:schemeClr>
            </a:outerShdw>
          </a:effectLst>
        </p:spPr>
        <p:txBody>
          <a:bodyPr wrap="none" anchor="ctr"/>
          <a:lstStyle/>
          <a:p>
            <a:pPr algn="l"/>
            <a:endParaRPr lang="ru-RU" sz="1600" b="0"/>
          </a:p>
        </p:txBody>
      </p:sp>
      <p:sp>
        <p:nvSpPr>
          <p:cNvPr id="613382" name="Rectangle 6"/>
          <p:cNvSpPr>
            <a:spLocks noGrp="1" noChangeArrowheads="1"/>
          </p:cNvSpPr>
          <p:nvPr>
            <p:ph type="sldNum" sz="quarter" idx="4"/>
          </p:nvPr>
        </p:nvSpPr>
        <p:spPr bwMode="auto">
          <a:xfrm>
            <a:off x="8229600" y="6553200"/>
            <a:ext cx="914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0000"/>
                </a:solidFill>
                <a:latin typeface="Arial" charset="0"/>
                <a:cs typeface="Arial" charset="0"/>
              </a:defRPr>
            </a:lvl1pPr>
          </a:lstStyle>
          <a:p>
            <a:pPr>
              <a:defRPr/>
            </a:pPr>
            <a:fld id="{61383F18-C1BE-4B67-9D1B-84B894422D54}" type="slidenum">
              <a:rPr lang="en-GB" altLang="fr-FR"/>
              <a:pPr>
                <a:defRPr/>
              </a:pPr>
              <a:t>‹#›</a:t>
            </a:fld>
            <a:endParaRPr lang="en-GB" altLang="fr-FR"/>
          </a:p>
        </p:txBody>
      </p:sp>
    </p:spTree>
  </p:cSld>
  <p:clrMap bg1="lt1" tx1="dk1" bg2="lt2" tx2="dk2" accent1="accent1" accent2="accent2" accent3="accent3" accent4="accent4" accent5="accent5" accent6="accent6" hlink="hlink" folHlink="folHlink"/>
  <p:sldLayoutIdLst>
    <p:sldLayoutId id="2147487719" r:id="rId1"/>
    <p:sldLayoutId id="2147487720" r:id="rId2"/>
    <p:sldLayoutId id="2147487721" r:id="rId3"/>
    <p:sldLayoutId id="2147487722" r:id="rId4"/>
    <p:sldLayoutId id="2147487723" r:id="rId5"/>
    <p:sldLayoutId id="2147487724" r:id="rId6"/>
    <p:sldLayoutId id="2147487725" r:id="rId7"/>
    <p:sldLayoutId id="2147487726" r:id="rId8"/>
    <p:sldLayoutId id="2147487727" r:id="rId9"/>
    <p:sldLayoutId id="2147487728" r:id="rId10"/>
    <p:sldLayoutId id="2147487729" r:id="rId11"/>
    <p:sldLayoutId id="2147487730"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1588" y="0"/>
            <a:ext cx="9148762" cy="6851650"/>
            <a:chOff x="1" y="0"/>
            <a:chExt cx="5763" cy="4316"/>
          </a:xfrm>
        </p:grpSpPr>
        <p:sp>
          <p:nvSpPr>
            <p:cNvPr id="81613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a:defRPr/>
              </a:pPr>
              <a:endParaRPr lang="ru-RU" sz="1600" b="0">
                <a:cs typeface="+mn-cs"/>
              </a:endParaRPr>
            </a:p>
          </p:txBody>
        </p:sp>
        <p:sp>
          <p:nvSpPr>
            <p:cNvPr id="81613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a:defRPr/>
              </a:pPr>
              <a:endParaRPr lang="ru-RU" sz="1600" b="0">
                <a:cs typeface="+mn-cs"/>
              </a:endParaRPr>
            </a:p>
          </p:txBody>
        </p:sp>
        <p:sp>
          <p:nvSpPr>
            <p:cNvPr id="81613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a:defRPr/>
              </a:pPr>
              <a:endParaRPr lang="ru-RU" sz="1600" b="0">
                <a:cs typeface="+mn-cs"/>
              </a:endParaRPr>
            </a:p>
          </p:txBody>
        </p:sp>
        <p:grpSp>
          <p:nvGrpSpPr>
            <p:cNvPr id="8203" name="Group 6"/>
            <p:cNvGrpSpPr>
              <a:grpSpLocks/>
            </p:cNvGrpSpPr>
            <p:nvPr/>
          </p:nvGrpSpPr>
          <p:grpSpPr bwMode="auto">
            <a:xfrm>
              <a:off x="288" y="0"/>
              <a:ext cx="5098" cy="4316"/>
              <a:chOff x="288" y="0"/>
              <a:chExt cx="5098" cy="4316"/>
            </a:xfrm>
          </p:grpSpPr>
          <p:sp>
            <p:nvSpPr>
              <p:cNvPr id="81613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3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3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3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3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4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4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4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4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4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4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4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sp>
            <p:nvSpPr>
              <p:cNvPr id="81614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a:defRPr/>
                </a:pPr>
                <a:endParaRPr lang="ru-RU" sz="1600" b="0">
                  <a:cs typeface="+mn-cs"/>
                </a:endParaRPr>
              </a:p>
            </p:txBody>
          </p:sp>
        </p:grpSp>
        <p:sp>
          <p:nvSpPr>
            <p:cNvPr id="81614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a:defRPr/>
              </a:pPr>
              <a:endParaRPr lang="ru-RU" sz="1600" b="0">
                <a:cs typeface="+mn-cs"/>
              </a:endParaRPr>
            </a:p>
          </p:txBody>
        </p:sp>
        <p:sp>
          <p:nvSpPr>
            <p:cNvPr id="81614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a:defRPr/>
              </a:pPr>
              <a:endParaRPr lang="ru-RU" sz="1600" b="0">
                <a:cs typeface="+mn-cs"/>
              </a:endParaRPr>
            </a:p>
          </p:txBody>
        </p:sp>
        <p:sp>
          <p:nvSpPr>
            <p:cNvPr id="81615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a:defRPr/>
              </a:pPr>
              <a:endParaRPr lang="ru-RU" sz="1600" b="0">
                <a:cs typeface="+mn-cs"/>
              </a:endParaRPr>
            </a:p>
          </p:txBody>
        </p:sp>
        <p:sp>
          <p:nvSpPr>
            <p:cNvPr id="8207" name="Freeform 23"/>
            <p:cNvSpPr>
              <a:spLocks/>
            </p:cNvSpPr>
            <p:nvPr/>
          </p:nvSpPr>
          <p:spPr bwMode="hidden">
            <a:xfrm>
              <a:off x="5041" y="0"/>
              <a:ext cx="719" cy="845"/>
            </a:xfrm>
            <a:custGeom>
              <a:avLst/>
              <a:gdLst>
                <a:gd name="T0" fmla="*/ 743 w 717"/>
                <a:gd name="T1" fmla="*/ 845 h 845"/>
                <a:gd name="T2" fmla="*/ 743 w 717"/>
                <a:gd name="T3" fmla="*/ 821 h 845"/>
                <a:gd name="T4" fmla="*/ 600 w 717"/>
                <a:gd name="T5" fmla="*/ 605 h 845"/>
                <a:gd name="T6" fmla="*/ 419 w 717"/>
                <a:gd name="T7" fmla="*/ 396 h 845"/>
                <a:gd name="T8" fmla="*/ 234 w 717"/>
                <a:gd name="T9" fmla="*/ 192 h 845"/>
                <a:gd name="T10" fmla="*/ 17 w 717"/>
                <a:gd name="T11" fmla="*/ 0 h 845"/>
                <a:gd name="T12" fmla="*/ 0 w 717"/>
                <a:gd name="T13" fmla="*/ 0 h 845"/>
                <a:gd name="T14" fmla="*/ 222 w 717"/>
                <a:gd name="T15" fmla="*/ 198 h 845"/>
                <a:gd name="T16" fmla="*/ 413 w 717"/>
                <a:gd name="T17" fmla="*/ 408 h 845"/>
                <a:gd name="T18" fmla="*/ 594 w 717"/>
                <a:gd name="T19" fmla="*/ 623 h 845"/>
                <a:gd name="T20" fmla="*/ 743 w 717"/>
                <a:gd name="T21" fmla="*/ 845 h 845"/>
                <a:gd name="T22" fmla="*/ 74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endParaRPr lang="ru-RU"/>
            </a:p>
          </p:txBody>
        </p:sp>
        <p:sp>
          <p:nvSpPr>
            <p:cNvPr id="8208" name="Freeform 24"/>
            <p:cNvSpPr>
              <a:spLocks/>
            </p:cNvSpPr>
            <p:nvPr/>
          </p:nvSpPr>
          <p:spPr bwMode="hidden">
            <a:xfrm>
              <a:off x="5352" y="0"/>
              <a:ext cx="408" cy="414"/>
            </a:xfrm>
            <a:custGeom>
              <a:avLst/>
              <a:gdLst>
                <a:gd name="T0" fmla="*/ 420 w 407"/>
                <a:gd name="T1" fmla="*/ 414 h 414"/>
                <a:gd name="T2" fmla="*/ 420 w 407"/>
                <a:gd name="T3" fmla="*/ 396 h 414"/>
                <a:gd name="T4" fmla="*/ 235 w 407"/>
                <a:gd name="T5" fmla="*/ 192 h 414"/>
                <a:gd name="T6" fmla="*/ 12 w 407"/>
                <a:gd name="T7" fmla="*/ 0 h 414"/>
                <a:gd name="T8" fmla="*/ 0 w 407"/>
                <a:gd name="T9" fmla="*/ 0 h 414"/>
                <a:gd name="T10" fmla="*/ 108 w 407"/>
                <a:gd name="T11" fmla="*/ 102 h 414"/>
                <a:gd name="T12" fmla="*/ 229 w 407"/>
                <a:gd name="T13" fmla="*/ 204 h 414"/>
                <a:gd name="T14" fmla="*/ 420 w 407"/>
                <a:gd name="T15" fmla="*/ 414 h 414"/>
                <a:gd name="T16" fmla="*/ 42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endParaRPr lang="ru-RU"/>
            </a:p>
          </p:txBody>
        </p:sp>
        <p:sp>
          <p:nvSpPr>
            <p:cNvPr id="81615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a:defRPr/>
              </a:pPr>
              <a:endParaRPr lang="ru-RU" sz="1600" b="0">
                <a:cs typeface="+mn-cs"/>
              </a:endParaRPr>
            </a:p>
          </p:txBody>
        </p:sp>
        <p:sp>
          <p:nvSpPr>
            <p:cNvPr id="8210" name="Freeform 26"/>
            <p:cNvSpPr>
              <a:spLocks/>
            </p:cNvSpPr>
            <p:nvPr/>
          </p:nvSpPr>
          <p:spPr bwMode="hidden">
            <a:xfrm>
              <a:off x="6" y="0"/>
              <a:ext cx="588" cy="599"/>
            </a:xfrm>
            <a:custGeom>
              <a:avLst/>
              <a:gdLst>
                <a:gd name="T0" fmla="*/ 612 w 586"/>
                <a:gd name="T1" fmla="*/ 0 h 599"/>
                <a:gd name="T2" fmla="*/ 594 w 586"/>
                <a:gd name="T3" fmla="*/ 0 h 599"/>
                <a:gd name="T4" fmla="*/ 420 w 586"/>
                <a:gd name="T5" fmla="*/ 132 h 599"/>
                <a:gd name="T6" fmla="*/ 270 w 586"/>
                <a:gd name="T7" fmla="*/ 270 h 599"/>
                <a:gd name="T8" fmla="*/ 120 w 586"/>
                <a:gd name="T9" fmla="*/ 420 h 599"/>
                <a:gd name="T10" fmla="*/ 0 w 586"/>
                <a:gd name="T11" fmla="*/ 575 h 599"/>
                <a:gd name="T12" fmla="*/ 0 w 586"/>
                <a:gd name="T13" fmla="*/ 599 h 599"/>
                <a:gd name="T14" fmla="*/ 120 w 586"/>
                <a:gd name="T15" fmla="*/ 432 h 599"/>
                <a:gd name="T16" fmla="*/ 270 w 586"/>
                <a:gd name="T17" fmla="*/ 282 h 599"/>
                <a:gd name="T18" fmla="*/ 426 w 586"/>
                <a:gd name="T19" fmla="*/ 138 h 599"/>
                <a:gd name="T20" fmla="*/ 612 w 586"/>
                <a:gd name="T21" fmla="*/ 0 h 599"/>
                <a:gd name="T22" fmla="*/ 61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endParaRPr lang="ru-RU"/>
            </a:p>
          </p:txBody>
        </p:sp>
        <p:sp>
          <p:nvSpPr>
            <p:cNvPr id="8211" name="Freeform 27"/>
            <p:cNvSpPr>
              <a:spLocks/>
            </p:cNvSpPr>
            <p:nvPr/>
          </p:nvSpPr>
          <p:spPr bwMode="hidden">
            <a:xfrm>
              <a:off x="6" y="0"/>
              <a:ext cx="270" cy="252"/>
            </a:xfrm>
            <a:custGeom>
              <a:avLst/>
              <a:gdLst>
                <a:gd name="T0" fmla="*/ 282 w 269"/>
                <a:gd name="T1" fmla="*/ 0 h 252"/>
                <a:gd name="T2" fmla="*/ 26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2 w 269"/>
                <a:gd name="T15" fmla="*/ 0 h 252"/>
                <a:gd name="T16" fmla="*/ 28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endParaRPr lang="ru-RU"/>
            </a:p>
          </p:txBody>
        </p:sp>
        <p:sp>
          <p:nvSpPr>
            <p:cNvPr id="8212" name="Line 28"/>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endParaRPr lang="ru-RU"/>
            </a:p>
          </p:txBody>
        </p:sp>
        <p:sp>
          <p:nvSpPr>
            <p:cNvPr id="8213" name="Line 29"/>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endParaRPr lang="ru-RU"/>
            </a:p>
          </p:txBody>
        </p:sp>
        <p:sp>
          <p:nvSpPr>
            <p:cNvPr id="8214" name="Line 30"/>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endParaRPr lang="ru-RU"/>
            </a:p>
          </p:txBody>
        </p:sp>
        <p:grpSp>
          <p:nvGrpSpPr>
            <p:cNvPr id="8215" name="Group 31"/>
            <p:cNvGrpSpPr>
              <a:grpSpLocks/>
            </p:cNvGrpSpPr>
            <p:nvPr/>
          </p:nvGrpSpPr>
          <p:grpSpPr bwMode="auto">
            <a:xfrm>
              <a:off x="1" y="392"/>
              <a:ext cx="5758" cy="1571"/>
              <a:chOff x="1" y="392"/>
              <a:chExt cx="5758" cy="1571"/>
            </a:xfrm>
          </p:grpSpPr>
          <p:sp>
            <p:nvSpPr>
              <p:cNvPr id="8218" name="Line 32"/>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endParaRPr lang="ru-RU"/>
              </a:p>
            </p:txBody>
          </p:sp>
          <p:sp>
            <p:nvSpPr>
              <p:cNvPr id="8219" name="Line 33"/>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endParaRPr lang="ru-RU"/>
              </a:p>
            </p:txBody>
          </p:sp>
          <p:sp>
            <p:nvSpPr>
              <p:cNvPr id="8220" name="Line 34"/>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endParaRPr lang="ru-RU"/>
              </a:p>
            </p:txBody>
          </p:sp>
          <p:sp>
            <p:nvSpPr>
              <p:cNvPr id="8221" name="Line 35"/>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endParaRPr lang="ru-RU"/>
              </a:p>
            </p:txBody>
          </p:sp>
          <p:sp>
            <p:nvSpPr>
              <p:cNvPr id="8222" name="Line 36"/>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endParaRPr lang="ru-RU"/>
              </a:p>
            </p:txBody>
          </p:sp>
        </p:grpSp>
        <p:sp>
          <p:nvSpPr>
            <p:cNvPr id="8216" name="Line 37"/>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endParaRPr lang="ru-RU"/>
            </a:p>
          </p:txBody>
        </p:sp>
        <p:sp>
          <p:nvSpPr>
            <p:cNvPr id="8217" name="Line 38"/>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endParaRPr lang="ru-RU"/>
            </a:p>
          </p:txBody>
        </p:sp>
      </p:grpSp>
      <p:sp>
        <p:nvSpPr>
          <p:cNvPr id="816167" name="Rectangle 39"/>
          <p:cNvSpPr>
            <a:spLocks noGrp="1" noChangeArrowheads="1"/>
          </p:cNvSpPr>
          <p:nvPr>
            <p:ph type="title"/>
          </p:nvPr>
        </p:nvSpPr>
        <p:spPr bwMode="auto">
          <a:xfrm>
            <a:off x="179388" y="277813"/>
            <a:ext cx="8785225" cy="1139825"/>
          </a:xfrm>
          <a:prstGeom prst="rect">
            <a:avLst/>
          </a:prstGeom>
          <a:gradFill rotWithShape="1">
            <a:gsLst>
              <a:gs pos="0">
                <a:srgbClr val="0066FF">
                  <a:gamma/>
                  <a:shade val="46275"/>
                  <a:invGamma/>
                </a:srgbClr>
              </a:gs>
              <a:gs pos="50000">
                <a:srgbClr val="0066FF"/>
              </a:gs>
              <a:gs pos="100000">
                <a:srgbClr val="0066FF">
                  <a:gamma/>
                  <a:shade val="46275"/>
                  <a:invGamma/>
                </a:srgbClr>
              </a:gs>
            </a:gsLst>
            <a:lin ang="0" scaled="1"/>
          </a:grad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Образец заголовка</a:t>
            </a:r>
          </a:p>
        </p:txBody>
      </p:sp>
      <p:sp>
        <p:nvSpPr>
          <p:cNvPr id="816168" name="Rectangle 40"/>
          <p:cNvSpPr>
            <a:spLocks noGrp="1" noChangeArrowheads="1"/>
          </p:cNvSpPr>
          <p:nvPr>
            <p:ph type="dt" sz="half" idx="2"/>
          </p:nvPr>
        </p:nvSpPr>
        <p:spPr bwMode="auto">
          <a:xfrm>
            <a:off x="431800" y="6513513"/>
            <a:ext cx="2133600" cy="179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cs typeface="Arial" charset="0"/>
              </a:defRPr>
            </a:lvl1pPr>
          </a:lstStyle>
          <a:p>
            <a:pPr>
              <a:defRPr/>
            </a:pPr>
            <a:fld id="{90900FDF-7C42-4A3F-9401-43A5C68076F4}" type="datetimeFigureOut">
              <a:rPr lang="ru-RU"/>
              <a:pPr>
                <a:defRPr/>
              </a:pPr>
              <a:t>19.06.2017</a:t>
            </a:fld>
            <a:r>
              <a:rPr lang="ru-RU"/>
              <a:t>25.09.2008</a:t>
            </a:r>
            <a:endParaRPr lang="en-US"/>
          </a:p>
        </p:txBody>
      </p:sp>
      <p:sp>
        <p:nvSpPr>
          <p:cNvPr id="816169" name="Rectangle 41"/>
          <p:cNvSpPr>
            <a:spLocks noGrp="1" noChangeArrowheads="1"/>
          </p:cNvSpPr>
          <p:nvPr>
            <p:ph type="ftr" sz="quarter" idx="3"/>
          </p:nvPr>
        </p:nvSpPr>
        <p:spPr bwMode="auto">
          <a:xfrm>
            <a:off x="1763713" y="6462713"/>
            <a:ext cx="561657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effectLst>
                  <a:outerShdw blurRad="38100" dist="38100" dir="2700000" algn="tl">
                    <a:srgbClr val="000000"/>
                  </a:outerShdw>
                </a:effectLst>
                <a:latin typeface="Verdana" pitchFamily="34" charset="0"/>
                <a:cs typeface="Arial" charset="0"/>
              </a:defRPr>
            </a:lvl1pPr>
          </a:lstStyle>
          <a:p>
            <a:pPr>
              <a:defRPr/>
            </a:pPr>
            <a:r>
              <a:rPr lang="en-US"/>
              <a:t>104th session of JINR SC</a:t>
            </a:r>
          </a:p>
        </p:txBody>
      </p:sp>
      <p:sp>
        <p:nvSpPr>
          <p:cNvPr id="816170" name="Rectangle 42"/>
          <p:cNvSpPr>
            <a:spLocks noGrp="1" noChangeArrowheads="1"/>
          </p:cNvSpPr>
          <p:nvPr>
            <p:ph type="sldNum" sz="quarter" idx="4"/>
          </p:nvPr>
        </p:nvSpPr>
        <p:spPr bwMode="auto">
          <a:xfrm>
            <a:off x="6553200" y="6513513"/>
            <a:ext cx="2133600" cy="179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mn-lt"/>
                <a:cs typeface="+mn-cs"/>
              </a:defRPr>
            </a:lvl1pPr>
          </a:lstStyle>
          <a:p>
            <a:pPr>
              <a:defRPr/>
            </a:pPr>
            <a:fld id="{FA204B4E-82A2-493C-AD5F-112FBA1835E6}" type="slidenum">
              <a:rPr lang="en-US"/>
              <a:pPr>
                <a:defRPr/>
              </a:pPr>
              <a:t>‹#›</a:t>
            </a:fld>
            <a:endParaRPr lang="en-US"/>
          </a:p>
        </p:txBody>
      </p:sp>
      <p:sp>
        <p:nvSpPr>
          <p:cNvPr id="816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Tree>
  </p:cSld>
  <p:clrMap bg1="dk2" tx1="lt1" bg2="dk1" tx2="lt2" accent1="accent1" accent2="accent2" accent3="accent3" accent4="accent4" accent5="accent5" accent6="accent6" hlink="hlink" folHlink="folHlink"/>
  <p:sldLayoutIdLst>
    <p:sldLayoutId id="2147487821" r:id="rId1"/>
    <p:sldLayoutId id="2147487731" r:id="rId2"/>
    <p:sldLayoutId id="2147487732" r:id="rId3"/>
    <p:sldLayoutId id="2147487733" r:id="rId4"/>
    <p:sldLayoutId id="2147487734" r:id="rId5"/>
    <p:sldLayoutId id="2147487735" r:id="rId6"/>
    <p:sldLayoutId id="2147487736" r:id="rId7"/>
    <p:sldLayoutId id="2147487737" r:id="rId8"/>
    <p:sldLayoutId id="2147487738" r:id="rId9"/>
    <p:sldLayoutId id="2147487739" r:id="rId10"/>
    <p:sldLayoutId id="2147487740" r:id="rId1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4000">
          <a:solidFill>
            <a:schemeClr val="tx2"/>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4000">
          <a:solidFill>
            <a:schemeClr val="tx2"/>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4000">
          <a:solidFill>
            <a:schemeClr val="tx2"/>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4000">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 descr="fon-2 copy"/>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0"/>
            <a:ext cx="9144000" cy="5589588"/>
          </a:xfrm>
          <a:prstGeom prst="rect">
            <a:avLst/>
          </a:prstGeom>
          <a:noFill/>
          <a:ln w="9525">
            <a:noFill/>
            <a:miter lim="800000"/>
            <a:headEnd/>
            <a:tailEnd/>
          </a:ln>
        </p:spPr>
      </p:pic>
      <p:sp>
        <p:nvSpPr>
          <p:cNvPr id="9219" name="Rectangle 3"/>
          <p:cNvSpPr>
            <a:spLocks noChangeArrowheads="1"/>
          </p:cNvSpPr>
          <p:nvPr userDrawn="1"/>
        </p:nvSpPr>
        <p:spPr bwMode="auto">
          <a:xfrm>
            <a:off x="995363" y="1557338"/>
            <a:ext cx="8172450" cy="719137"/>
          </a:xfrm>
          <a:prstGeom prst="rect">
            <a:avLst/>
          </a:prstGeom>
          <a:solidFill>
            <a:srgbClr val="CCECFF"/>
          </a:solidFill>
          <a:ln w="9525">
            <a:noFill/>
            <a:miter lim="800000"/>
            <a:headEnd/>
            <a:tailEnd/>
          </a:ln>
        </p:spPr>
        <p:txBody>
          <a:bodyPr wrap="none" anchor="ctr"/>
          <a:lstStyle/>
          <a:p>
            <a:pPr algn="l"/>
            <a:endParaRPr lang="ru-RU" sz="1600" b="0"/>
          </a:p>
        </p:txBody>
      </p:sp>
      <p:sp>
        <p:nvSpPr>
          <p:cNvPr id="9220" name="Rectangle 4"/>
          <p:cNvSpPr>
            <a:spLocks noChangeArrowheads="1"/>
          </p:cNvSpPr>
          <p:nvPr userDrawn="1"/>
        </p:nvSpPr>
        <p:spPr bwMode="auto">
          <a:xfrm>
            <a:off x="0" y="1557338"/>
            <a:ext cx="1187450" cy="719137"/>
          </a:xfrm>
          <a:prstGeom prst="rect">
            <a:avLst/>
          </a:prstGeom>
          <a:solidFill>
            <a:srgbClr val="3366CC"/>
          </a:solidFill>
          <a:ln w="9525">
            <a:noFill/>
            <a:miter lim="800000"/>
            <a:headEnd/>
            <a:tailEnd/>
          </a:ln>
        </p:spPr>
        <p:txBody>
          <a:bodyPr wrap="none" anchor="ctr"/>
          <a:lstStyle/>
          <a:p>
            <a:pPr algn="l"/>
            <a:endParaRPr lang="ru-RU" sz="1600" b="0"/>
          </a:p>
        </p:txBody>
      </p:sp>
      <p:sp>
        <p:nvSpPr>
          <p:cNvPr id="9221" name="Rectangle 5"/>
          <p:cNvSpPr>
            <a:spLocks noChangeArrowheads="1"/>
          </p:cNvSpPr>
          <p:nvPr userDrawn="1"/>
        </p:nvSpPr>
        <p:spPr bwMode="auto">
          <a:xfrm>
            <a:off x="0" y="0"/>
            <a:ext cx="1187450" cy="1555750"/>
          </a:xfrm>
          <a:prstGeom prst="rect">
            <a:avLst/>
          </a:prstGeom>
          <a:solidFill>
            <a:srgbClr val="CCECFF">
              <a:alpha val="41176"/>
            </a:srgbClr>
          </a:solidFill>
          <a:ln w="9525">
            <a:noFill/>
            <a:miter lim="800000"/>
            <a:headEnd/>
            <a:tailEnd/>
          </a:ln>
        </p:spPr>
        <p:txBody>
          <a:bodyPr wrap="none" anchor="ctr"/>
          <a:lstStyle/>
          <a:p>
            <a:pPr algn="l"/>
            <a:endParaRPr lang="ru-RU" sz="1600" b="0"/>
          </a:p>
        </p:txBody>
      </p:sp>
      <p:sp>
        <p:nvSpPr>
          <p:cNvPr id="9222" name="Rectangle 6"/>
          <p:cNvSpPr>
            <a:spLocks noChangeArrowheads="1"/>
          </p:cNvSpPr>
          <p:nvPr userDrawn="1"/>
        </p:nvSpPr>
        <p:spPr bwMode="auto">
          <a:xfrm>
            <a:off x="0" y="2276475"/>
            <a:ext cx="6024563" cy="4581525"/>
          </a:xfrm>
          <a:prstGeom prst="rect">
            <a:avLst/>
          </a:prstGeom>
          <a:solidFill>
            <a:schemeClr val="bg1"/>
          </a:solidFill>
          <a:ln w="9525">
            <a:noFill/>
            <a:miter lim="800000"/>
            <a:headEnd/>
            <a:tailEnd/>
          </a:ln>
        </p:spPr>
        <p:txBody>
          <a:bodyPr wrap="none" anchor="ctr"/>
          <a:lstStyle/>
          <a:p>
            <a:pPr algn="l"/>
            <a:endParaRPr lang="ru-RU" sz="1600" b="0"/>
          </a:p>
        </p:txBody>
      </p:sp>
      <p:pic>
        <p:nvPicPr>
          <p:cNvPr id="9223" name="Picture 7" descr="logo_50_JINR_eng"/>
          <p:cNvPicPr>
            <a:picLocks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96838" y="174625"/>
            <a:ext cx="984250" cy="1141413"/>
          </a:xfrm>
          <a:prstGeom prst="rect">
            <a:avLst/>
          </a:prstGeom>
          <a:noFill/>
          <a:ln w="9525">
            <a:noFill/>
            <a:miter lim="800000"/>
            <a:headEnd/>
            <a:tailEnd/>
          </a:ln>
        </p:spPr>
      </p:pic>
      <p:sp>
        <p:nvSpPr>
          <p:cNvPr id="9224" name="AutoShape 8"/>
          <p:cNvSpPr>
            <a:spLocks noChangeArrowheads="1"/>
          </p:cNvSpPr>
          <p:nvPr userDrawn="1"/>
        </p:nvSpPr>
        <p:spPr bwMode="auto">
          <a:xfrm>
            <a:off x="323850" y="671513"/>
            <a:ext cx="1727200" cy="1716087"/>
          </a:xfrm>
          <a:prstGeom prst="plus">
            <a:avLst>
              <a:gd name="adj" fmla="val 47671"/>
            </a:avLst>
          </a:prstGeom>
          <a:gradFill rotWithShape="1">
            <a:gsLst>
              <a:gs pos="0">
                <a:srgbClr val="FFFFFF"/>
              </a:gs>
              <a:gs pos="100000">
                <a:srgbClr val="767676">
                  <a:alpha val="0"/>
                </a:srgbClr>
              </a:gs>
            </a:gsLst>
            <a:path path="shape">
              <a:fillToRect l="50000" t="50000" r="50000" b="50000"/>
            </a:path>
          </a:gradFill>
          <a:ln w="9525">
            <a:noFill/>
            <a:miter lim="800000"/>
            <a:headEnd/>
            <a:tailEnd/>
          </a:ln>
        </p:spPr>
        <p:txBody>
          <a:bodyPr wrap="none" anchor="ctr"/>
          <a:lstStyle/>
          <a:p>
            <a:pPr algn="l"/>
            <a:endParaRPr lang="ru-RU" sz="1600" b="0"/>
          </a:p>
        </p:txBody>
      </p:sp>
      <p:sp>
        <p:nvSpPr>
          <p:cNvPr id="9225" name="Rectangle 9"/>
          <p:cNvSpPr>
            <a:spLocks noChangeArrowheads="1"/>
          </p:cNvSpPr>
          <p:nvPr userDrawn="1"/>
        </p:nvSpPr>
        <p:spPr bwMode="auto">
          <a:xfrm>
            <a:off x="0" y="6524625"/>
            <a:ext cx="9144000" cy="333375"/>
          </a:xfrm>
          <a:prstGeom prst="rect">
            <a:avLst/>
          </a:prstGeom>
          <a:solidFill>
            <a:srgbClr val="CCECFF"/>
          </a:solidFill>
          <a:ln w="9525" algn="ctr">
            <a:noFill/>
            <a:miter lim="800000"/>
            <a:headEnd/>
            <a:tailEnd/>
          </a:ln>
        </p:spPr>
        <p:txBody>
          <a:bodyPr wrap="none" anchor="ctr"/>
          <a:lstStyle/>
          <a:p>
            <a:pPr algn="l"/>
            <a:endParaRPr lang="ru-RU" sz="1600" b="0"/>
          </a:p>
        </p:txBody>
      </p:sp>
      <p:sp>
        <p:nvSpPr>
          <p:cNvPr id="9226" name="Rectangle 10"/>
          <p:cNvSpPr>
            <a:spLocks noChangeArrowheads="1"/>
          </p:cNvSpPr>
          <p:nvPr userDrawn="1"/>
        </p:nvSpPr>
        <p:spPr bwMode="auto">
          <a:xfrm>
            <a:off x="3124200" y="6237288"/>
            <a:ext cx="2895600" cy="576262"/>
          </a:xfrm>
          <a:prstGeom prst="rect">
            <a:avLst/>
          </a:prstGeom>
          <a:noFill/>
          <a:ln w="9525">
            <a:noFill/>
            <a:miter lim="800000"/>
            <a:headEnd/>
            <a:tailEnd/>
          </a:ln>
        </p:spPr>
        <p:txBody>
          <a:bodyPr/>
          <a:lstStyle/>
          <a:p>
            <a:r>
              <a:rPr lang="ru-RU">
                <a:solidFill>
                  <a:schemeClr val="bg1"/>
                </a:solidFill>
              </a:rPr>
              <a:t>104th session of JINR SC</a:t>
            </a:r>
          </a:p>
        </p:txBody>
      </p:sp>
      <p:sp>
        <p:nvSpPr>
          <p:cNvPr id="822283" name="Rectangle 11"/>
          <p:cNvSpPr>
            <a:spLocks noGrp="1" noChangeArrowheads="1"/>
          </p:cNvSpPr>
          <p:nvPr>
            <p:ph type="ftr" sz="quarter" idx="3"/>
          </p:nvPr>
        </p:nvSpPr>
        <p:spPr bwMode="auto">
          <a:xfrm>
            <a:off x="1258888" y="6524625"/>
            <a:ext cx="2895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rgbClr val="3366CC"/>
                </a:solidFill>
                <a:latin typeface="Arial" charset="0"/>
                <a:cs typeface="Arial" charset="0"/>
              </a:defRPr>
            </a:lvl1pPr>
          </a:lstStyle>
          <a:p>
            <a:pPr>
              <a:defRPr/>
            </a:pPr>
            <a:r>
              <a:rPr lang="en-US"/>
              <a:t>104th session of JINR SC</a:t>
            </a:r>
            <a:endParaRPr lang="ru-RU"/>
          </a:p>
        </p:txBody>
      </p:sp>
      <p:sp>
        <p:nvSpPr>
          <p:cNvPr id="9228" name="Rectangle 12"/>
          <p:cNvSpPr>
            <a:spLocks noChangeArrowheads="1"/>
          </p:cNvSpPr>
          <p:nvPr userDrawn="1"/>
        </p:nvSpPr>
        <p:spPr bwMode="auto">
          <a:xfrm>
            <a:off x="6011863" y="2276475"/>
            <a:ext cx="3132137" cy="2808288"/>
          </a:xfrm>
          <a:prstGeom prst="rect">
            <a:avLst/>
          </a:prstGeom>
          <a:gradFill rotWithShape="1">
            <a:gsLst>
              <a:gs pos="0">
                <a:srgbClr val="000000">
                  <a:alpha val="21001"/>
                </a:srgbClr>
              </a:gs>
              <a:gs pos="100000">
                <a:srgbClr val="CCECFF"/>
              </a:gs>
            </a:gsLst>
            <a:lin ang="5400000" scaled="1"/>
          </a:gradFill>
          <a:ln w="9525">
            <a:noFill/>
            <a:miter lim="800000"/>
            <a:headEnd/>
            <a:tailEnd/>
          </a:ln>
        </p:spPr>
        <p:txBody>
          <a:bodyPr wrap="none" anchor="ctr"/>
          <a:lstStyle/>
          <a:p>
            <a:pPr algn="l"/>
            <a:endParaRPr lang="ru-RU" sz="1600" b="0"/>
          </a:p>
        </p:txBody>
      </p:sp>
      <p:sp>
        <p:nvSpPr>
          <p:cNvPr id="9229" name="Rectangle 13"/>
          <p:cNvSpPr>
            <a:spLocks noChangeArrowheads="1"/>
          </p:cNvSpPr>
          <p:nvPr userDrawn="1"/>
        </p:nvSpPr>
        <p:spPr bwMode="auto">
          <a:xfrm>
            <a:off x="6011863" y="4868863"/>
            <a:ext cx="3132137" cy="1655762"/>
          </a:xfrm>
          <a:prstGeom prst="rect">
            <a:avLst/>
          </a:prstGeom>
          <a:solidFill>
            <a:srgbClr val="CCECFF"/>
          </a:solidFill>
          <a:ln w="9525">
            <a:noFill/>
            <a:miter lim="800000"/>
            <a:headEnd/>
            <a:tailEnd/>
          </a:ln>
        </p:spPr>
        <p:txBody>
          <a:bodyPr wrap="none" anchor="ctr"/>
          <a:lstStyle/>
          <a:p>
            <a:pPr algn="l"/>
            <a:endParaRPr lang="ru-RU" sz="1600" b="0"/>
          </a:p>
        </p:txBody>
      </p:sp>
      <p:sp>
        <p:nvSpPr>
          <p:cNvPr id="9230" name="Rectangle 14"/>
          <p:cNvSpPr>
            <a:spLocks noChangeArrowheads="1"/>
          </p:cNvSpPr>
          <p:nvPr userDrawn="1"/>
        </p:nvSpPr>
        <p:spPr bwMode="auto">
          <a:xfrm>
            <a:off x="6011863" y="6524625"/>
            <a:ext cx="3132137" cy="333375"/>
          </a:xfrm>
          <a:prstGeom prst="rect">
            <a:avLst/>
          </a:prstGeom>
          <a:solidFill>
            <a:srgbClr val="3366CC"/>
          </a:solidFill>
          <a:ln w="9525">
            <a:noFill/>
            <a:miter lim="800000"/>
            <a:headEnd/>
            <a:tailEnd/>
          </a:ln>
        </p:spPr>
        <p:txBody>
          <a:bodyPr wrap="none" anchor="ctr"/>
          <a:lstStyle/>
          <a:p>
            <a:pPr algn="l"/>
            <a:endParaRPr lang="ru-RU" sz="1600" b="0"/>
          </a:p>
        </p:txBody>
      </p:sp>
      <p:sp>
        <p:nvSpPr>
          <p:cNvPr id="822287" name="Rectangle 15"/>
          <p:cNvSpPr>
            <a:spLocks noGrp="1" noChangeArrowheads="1"/>
          </p:cNvSpPr>
          <p:nvPr>
            <p:ph type="sldNum" sz="quarter" idx="4"/>
          </p:nvPr>
        </p:nvSpPr>
        <p:spPr bwMode="auto">
          <a:xfrm>
            <a:off x="7019925" y="6524625"/>
            <a:ext cx="2133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bg1"/>
                </a:solidFill>
                <a:latin typeface="Arial" charset="0"/>
                <a:cs typeface="+mn-cs"/>
              </a:defRPr>
            </a:lvl1pPr>
          </a:lstStyle>
          <a:p>
            <a:pPr>
              <a:defRPr/>
            </a:pPr>
            <a:fld id="{ACB456D8-5EC6-4FED-8B54-B779E10DC1A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741" r:id="rId1"/>
    <p:sldLayoutId id="2147487742" r:id="rId2"/>
    <p:sldLayoutId id="2147487743" r:id="rId3"/>
    <p:sldLayoutId id="2147487744" r:id="rId4"/>
    <p:sldLayoutId id="2147487745" r:id="rId5"/>
    <p:sldLayoutId id="2147487746" r:id="rId6"/>
    <p:sldLayoutId id="2147487747" r:id="rId7"/>
    <p:sldLayoutId id="2147487748" r:id="rId8"/>
    <p:sldLayoutId id="2147487749" r:id="rId9"/>
    <p:sldLayoutId id="2147487750" r:id="rId10"/>
    <p:sldLayoutId id="2147487751"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9.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8.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8.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9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98.xml"/><Relationship Id="rId5" Type="http://schemas.openxmlformats.org/officeDocument/2006/relationships/image" Target="../media/image58.pn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8.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8.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98.xml"/><Relationship Id="rId6" Type="http://schemas.openxmlformats.org/officeDocument/2006/relationships/image" Target="../media/image24.gif"/><Relationship Id="rId5" Type="http://schemas.openxmlformats.org/officeDocument/2006/relationships/image" Target="../media/image23.emf"/><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98.xml"/><Relationship Id="rId6" Type="http://schemas.openxmlformats.org/officeDocument/2006/relationships/image" Target="../media/image30.wmf"/><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8.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ChangeArrowheads="1"/>
          </p:cNvSpPr>
          <p:nvPr>
            <p:ph type="ctrTitle"/>
          </p:nvPr>
        </p:nvSpPr>
        <p:spPr>
          <a:xfrm>
            <a:off x="0" y="558800"/>
            <a:ext cx="9144000" cy="2745825"/>
          </a:xfrm>
        </p:spPr>
        <p:txBody>
          <a:bodyPr>
            <a:noAutofit/>
          </a:bodyPr>
          <a:lstStyle/>
          <a:p>
            <a:pPr algn="ctr" eaLnBrk="1" fontAlgn="auto" hangingPunct="1">
              <a:spcAft>
                <a:spcPts val="0"/>
              </a:spcAft>
              <a:defRPr/>
            </a:pPr>
            <a:r>
              <a:rPr lang="en-US" sz="3100" dirty="0" smtClean="0">
                <a:solidFill>
                  <a:srgbClr val="002060"/>
                </a:solidFill>
                <a:latin typeface="Arial" pitchFamily="34" charset="0"/>
                <a:cs typeface="Arial" pitchFamily="34" charset="0"/>
              </a:rPr>
              <a:t>Overview </a:t>
            </a:r>
            <a:r>
              <a:rPr lang="en-US" sz="3100" dirty="0">
                <a:solidFill>
                  <a:srgbClr val="002060"/>
                </a:solidFill>
                <a:latin typeface="Arial" pitchFamily="34" charset="0"/>
                <a:cs typeface="Arial" pitchFamily="34" charset="0"/>
              </a:rPr>
              <a:t>of the poster presentations</a:t>
            </a:r>
            <a:r>
              <a:rPr lang="ru-RU" sz="3000" dirty="0" smtClean="0">
                <a:solidFill>
                  <a:srgbClr val="002060"/>
                </a:solidFill>
                <a:latin typeface="Arial" pitchFamily="34" charset="0"/>
                <a:cs typeface="Arial" pitchFamily="34" charset="0"/>
              </a:rPr>
              <a:t/>
            </a:r>
            <a:br>
              <a:rPr lang="ru-RU" sz="3000" dirty="0" smtClean="0">
                <a:solidFill>
                  <a:srgbClr val="002060"/>
                </a:solidFill>
                <a:latin typeface="Arial" pitchFamily="34" charset="0"/>
                <a:cs typeface="Arial" pitchFamily="34" charset="0"/>
              </a:rPr>
            </a:br>
            <a:r>
              <a:rPr lang="ru-RU" sz="3000" dirty="0" smtClean="0">
                <a:solidFill>
                  <a:srgbClr val="002060"/>
                </a:solidFill>
                <a:latin typeface="Arial" pitchFamily="34" charset="0"/>
                <a:cs typeface="Arial" pitchFamily="34" charset="0"/>
              </a:rPr>
              <a:t/>
            </a:r>
            <a:br>
              <a:rPr lang="ru-RU" sz="3000" dirty="0" smtClean="0">
                <a:solidFill>
                  <a:srgbClr val="002060"/>
                </a:solidFill>
                <a:latin typeface="Arial" pitchFamily="34" charset="0"/>
                <a:cs typeface="Arial" pitchFamily="34" charset="0"/>
              </a:rPr>
            </a:br>
            <a:r>
              <a:rPr lang="en-US" sz="2000" dirty="0" err="1" smtClean="0">
                <a:solidFill>
                  <a:srgbClr val="002060"/>
                </a:solidFill>
                <a:latin typeface="Arial" pitchFamily="34" charset="0"/>
                <a:cs typeface="Arial" pitchFamily="34" charset="0"/>
              </a:rPr>
              <a:t>Programme</a:t>
            </a:r>
            <a:r>
              <a:rPr lang="en-US" sz="2000" dirty="0" smtClean="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Advisory Committee for Condensed Matter Physics</a:t>
            </a:r>
            <a:br>
              <a:rPr lang="en-US" sz="2000" dirty="0">
                <a:solidFill>
                  <a:srgbClr val="002060"/>
                </a:solidFill>
                <a:latin typeface="Arial" pitchFamily="34" charset="0"/>
                <a:cs typeface="Arial" pitchFamily="34" charset="0"/>
              </a:rPr>
            </a:br>
            <a:r>
              <a:rPr lang="en-US" sz="2000" dirty="0" smtClean="0">
                <a:solidFill>
                  <a:srgbClr val="002060"/>
                </a:solidFill>
                <a:latin typeface="Arial" pitchFamily="34" charset="0"/>
                <a:cs typeface="Arial" pitchFamily="34" charset="0"/>
              </a:rPr>
              <a:t>46</a:t>
            </a:r>
            <a:r>
              <a:rPr lang="en-US" sz="2000" baseline="30000" dirty="0" smtClean="0">
                <a:solidFill>
                  <a:srgbClr val="002060"/>
                </a:solidFill>
                <a:latin typeface="Arial" pitchFamily="34" charset="0"/>
                <a:cs typeface="Arial" pitchFamily="34" charset="0"/>
              </a:rPr>
              <a:t>th</a:t>
            </a:r>
            <a:r>
              <a:rPr lang="ru-RU" sz="2000" dirty="0" smtClean="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meeting</a:t>
            </a:r>
            <a:r>
              <a:rPr lang="en-US" sz="2000" dirty="0">
                <a:solidFill>
                  <a:srgbClr val="002060"/>
                </a:solidFill>
                <a:latin typeface="Arial" pitchFamily="34" charset="0"/>
                <a:cs typeface="Arial" pitchFamily="34" charset="0"/>
              </a:rPr>
              <a:t>, 19–20 June </a:t>
            </a:r>
            <a:r>
              <a:rPr lang="en-US" sz="2000" dirty="0" smtClean="0">
                <a:solidFill>
                  <a:srgbClr val="002060"/>
                </a:solidFill>
                <a:latin typeface="Arial" pitchFamily="34" charset="0"/>
                <a:cs typeface="Arial" pitchFamily="34" charset="0"/>
              </a:rPr>
              <a:t>2017</a:t>
            </a:r>
            <a:endParaRPr lang="de-DE" sz="2000" dirty="0" smtClean="0">
              <a:latin typeface="Arial" pitchFamily="34" charset="0"/>
              <a:cs typeface="Arial" pitchFamily="34" charset="0"/>
            </a:endParaRPr>
          </a:p>
        </p:txBody>
      </p:sp>
      <p:sp>
        <p:nvSpPr>
          <p:cNvPr id="18" name="Rectangle 15"/>
          <p:cNvSpPr>
            <a:spLocks noGrp="1" noChangeArrowheads="1"/>
          </p:cNvSpPr>
          <p:nvPr>
            <p:ph type="subTitle" idx="1"/>
          </p:nvPr>
        </p:nvSpPr>
        <p:spPr>
          <a:xfrm>
            <a:off x="12700" y="3767313"/>
            <a:ext cx="9143999" cy="906288"/>
          </a:xfrm>
        </p:spPr>
        <p:txBody>
          <a:bodyPr/>
          <a:lstStyle/>
          <a:p>
            <a:pPr marR="0" algn="ctr" eaLnBrk="1" hangingPunct="1"/>
            <a:r>
              <a:rPr lang="en-US" sz="2000" b="1" dirty="0">
                <a:solidFill>
                  <a:srgbClr val="002060"/>
                </a:solidFill>
                <a:effectLst>
                  <a:outerShdw blurRad="31750" dist="25400" dir="5400000" algn="tl" rotWithShape="0">
                    <a:srgbClr val="000000">
                      <a:alpha val="25000"/>
                    </a:srgbClr>
                  </a:outerShdw>
                </a:effectLst>
                <a:latin typeface="Arial" pitchFamily="34" charset="0"/>
                <a:ea typeface="+mj-ea"/>
                <a:cs typeface="Arial" pitchFamily="34" charset="0"/>
              </a:rPr>
              <a:t>Oleg </a:t>
            </a:r>
            <a:r>
              <a:rPr lang="en-US" sz="2000" b="1" dirty="0" err="1">
                <a:solidFill>
                  <a:srgbClr val="002060"/>
                </a:solidFill>
                <a:effectLst>
                  <a:outerShdw blurRad="31750" dist="25400" dir="5400000" algn="tl" rotWithShape="0">
                    <a:srgbClr val="000000">
                      <a:alpha val="25000"/>
                    </a:srgbClr>
                  </a:outerShdw>
                </a:effectLst>
                <a:latin typeface="Arial" pitchFamily="34" charset="0"/>
                <a:ea typeface="+mj-ea"/>
                <a:cs typeface="Arial" pitchFamily="34" charset="0"/>
              </a:rPr>
              <a:t>Belov</a:t>
            </a:r>
            <a:endParaRPr lang="ru-RU" sz="2000" b="1" dirty="0">
              <a:solidFill>
                <a:srgbClr val="002060"/>
              </a:solidFill>
              <a:effectLst>
                <a:outerShdw blurRad="31750" dist="25400" dir="5400000" algn="tl" rotWithShape="0">
                  <a:srgbClr val="000000">
                    <a:alpha val="25000"/>
                  </a:srgbClr>
                </a:outerShdw>
              </a:effectLst>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1393372"/>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29096" y="118215"/>
            <a:ext cx="9144000" cy="707886"/>
          </a:xfrm>
          <a:prstGeom prst="rect">
            <a:avLst/>
          </a:prstGeom>
        </p:spPr>
        <p:txBody>
          <a:bodyPr wrap="square">
            <a:spAutoFit/>
          </a:bodyPr>
          <a:lstStyle/>
          <a:p>
            <a:r>
              <a:rPr lang="en-US" sz="2000" dirty="0" smtClean="0">
                <a:solidFill>
                  <a:schemeClr val="bg1"/>
                </a:solidFill>
              </a:rPr>
              <a:t>Induction </a:t>
            </a:r>
            <a:r>
              <a:rPr lang="en-US" sz="2000" dirty="0">
                <a:solidFill>
                  <a:schemeClr val="bg1"/>
                </a:solidFill>
              </a:rPr>
              <a:t>and repair of clustered DNA double-strand breaks </a:t>
            </a:r>
            <a:r>
              <a:rPr lang="en-US" sz="2000" dirty="0" smtClean="0">
                <a:solidFill>
                  <a:schemeClr val="bg1"/>
                </a:solidFill>
              </a:rPr>
              <a:t>after</a:t>
            </a:r>
            <a:br>
              <a:rPr lang="en-US" sz="2000" dirty="0" smtClean="0">
                <a:solidFill>
                  <a:schemeClr val="bg1"/>
                </a:solidFill>
              </a:rPr>
            </a:br>
            <a:r>
              <a:rPr lang="en-US" sz="2000" dirty="0" smtClean="0">
                <a:solidFill>
                  <a:schemeClr val="bg1"/>
                </a:solidFill>
              </a:rPr>
              <a:t>low–energy ion </a:t>
            </a:r>
            <a:r>
              <a:rPr lang="en-US" sz="2000" dirty="0">
                <a:solidFill>
                  <a:schemeClr val="bg1"/>
                </a:solidFill>
              </a:rPr>
              <a:t>irradiation</a:t>
            </a:r>
          </a:p>
        </p:txBody>
      </p:sp>
      <p:sp>
        <p:nvSpPr>
          <p:cNvPr id="8" name="Прямоугольник 7"/>
          <p:cNvSpPr/>
          <p:nvPr/>
        </p:nvSpPr>
        <p:spPr>
          <a:xfrm>
            <a:off x="236498" y="831288"/>
            <a:ext cx="8548914" cy="523220"/>
          </a:xfrm>
          <a:prstGeom prst="rect">
            <a:avLst/>
          </a:prstGeom>
        </p:spPr>
        <p:txBody>
          <a:bodyPr wrap="square">
            <a:spAutoFit/>
          </a:bodyPr>
          <a:lstStyle/>
          <a:p>
            <a:r>
              <a:rPr lang="en-GB" sz="1400" u="sng" dirty="0" err="1" smtClean="0">
                <a:solidFill>
                  <a:schemeClr val="bg1"/>
                </a:solidFill>
              </a:rPr>
              <a:t>Ježková</a:t>
            </a:r>
            <a:r>
              <a:rPr lang="en-GB" sz="1400" u="sng" dirty="0" smtClean="0">
                <a:solidFill>
                  <a:schemeClr val="bg1"/>
                </a:solidFill>
              </a:rPr>
              <a:t> </a:t>
            </a:r>
            <a:r>
              <a:rPr lang="en-GB" sz="1400" u="sng" dirty="0">
                <a:solidFill>
                  <a:schemeClr val="bg1"/>
                </a:solidFill>
              </a:rPr>
              <a:t>L.</a:t>
            </a:r>
            <a:r>
              <a:rPr lang="en-GB" sz="1400" dirty="0">
                <a:solidFill>
                  <a:schemeClr val="bg1"/>
                </a:solidFill>
              </a:rPr>
              <a:t>, </a:t>
            </a:r>
            <a:r>
              <a:rPr lang="en-GB" sz="1400" dirty="0" err="1">
                <a:solidFill>
                  <a:schemeClr val="bg1"/>
                </a:solidFill>
              </a:rPr>
              <a:t>Boreyko</a:t>
            </a:r>
            <a:r>
              <a:rPr lang="en-GB" sz="1400" dirty="0">
                <a:solidFill>
                  <a:schemeClr val="bg1"/>
                </a:solidFill>
              </a:rPr>
              <a:t> A., </a:t>
            </a:r>
            <a:r>
              <a:rPr lang="en-GB" sz="1400" dirty="0" err="1">
                <a:solidFill>
                  <a:schemeClr val="bg1"/>
                </a:solidFill>
              </a:rPr>
              <a:t>Bulanova</a:t>
            </a:r>
            <a:r>
              <a:rPr lang="en-GB" sz="1400" dirty="0">
                <a:solidFill>
                  <a:schemeClr val="bg1"/>
                </a:solidFill>
              </a:rPr>
              <a:t> T., </a:t>
            </a:r>
            <a:r>
              <a:rPr lang="en-GB" sz="1400" dirty="0" err="1">
                <a:solidFill>
                  <a:schemeClr val="bg1"/>
                </a:solidFill>
              </a:rPr>
              <a:t>Davídková</a:t>
            </a:r>
            <a:r>
              <a:rPr lang="en-GB" sz="1400" dirty="0">
                <a:solidFill>
                  <a:schemeClr val="bg1"/>
                </a:solidFill>
              </a:rPr>
              <a:t> M., Falk M., </a:t>
            </a:r>
            <a:r>
              <a:rPr lang="en-GB" sz="1400" dirty="0" err="1">
                <a:solidFill>
                  <a:schemeClr val="bg1"/>
                </a:solidFill>
              </a:rPr>
              <a:t>Falková</a:t>
            </a:r>
            <a:r>
              <a:rPr lang="en-GB" sz="1400" dirty="0">
                <a:solidFill>
                  <a:schemeClr val="bg1"/>
                </a:solidFill>
              </a:rPr>
              <a:t> I., </a:t>
            </a:r>
            <a:r>
              <a:rPr lang="en-GB" sz="1400" dirty="0" err="1">
                <a:solidFill>
                  <a:schemeClr val="bg1"/>
                </a:solidFill>
              </a:rPr>
              <a:t>Kozubek</a:t>
            </a:r>
            <a:r>
              <a:rPr lang="en-GB" sz="1400" dirty="0">
                <a:solidFill>
                  <a:schemeClr val="bg1"/>
                </a:solidFill>
              </a:rPr>
              <a:t> S., </a:t>
            </a:r>
            <a:r>
              <a:rPr lang="en-GB" sz="1400" dirty="0" err="1">
                <a:solidFill>
                  <a:schemeClr val="bg1"/>
                </a:solidFill>
              </a:rPr>
              <a:t>Kruglyakova</a:t>
            </a:r>
            <a:r>
              <a:rPr lang="en-GB" sz="1400" dirty="0">
                <a:solidFill>
                  <a:schemeClr val="bg1"/>
                </a:solidFill>
              </a:rPr>
              <a:t> E., </a:t>
            </a:r>
            <a:r>
              <a:rPr lang="en-GB" sz="1400" dirty="0" err="1">
                <a:solidFill>
                  <a:schemeClr val="bg1"/>
                </a:solidFill>
              </a:rPr>
              <a:t>Smirnová</a:t>
            </a:r>
            <a:r>
              <a:rPr lang="en-GB" sz="1400" dirty="0">
                <a:solidFill>
                  <a:schemeClr val="bg1"/>
                </a:solidFill>
              </a:rPr>
              <a:t> E., </a:t>
            </a:r>
            <a:r>
              <a:rPr lang="en-GB" sz="1400" dirty="0" err="1">
                <a:solidFill>
                  <a:schemeClr val="bg1"/>
                </a:solidFill>
              </a:rPr>
              <a:t>Valentová</a:t>
            </a:r>
            <a:r>
              <a:rPr lang="en-GB" sz="1400" dirty="0">
                <a:solidFill>
                  <a:schemeClr val="bg1"/>
                </a:solidFill>
              </a:rPr>
              <a:t> O., </a:t>
            </a:r>
            <a:r>
              <a:rPr lang="en-GB" sz="1400" dirty="0" err="1">
                <a:solidFill>
                  <a:schemeClr val="bg1"/>
                </a:solidFill>
              </a:rPr>
              <a:t>Zadneprianetc</a:t>
            </a:r>
            <a:r>
              <a:rPr lang="en-GB" sz="1400" dirty="0">
                <a:solidFill>
                  <a:schemeClr val="bg1"/>
                </a:solidFill>
              </a:rPr>
              <a:t> M. </a:t>
            </a:r>
          </a:p>
        </p:txBody>
      </p:sp>
      <p:sp>
        <p:nvSpPr>
          <p:cNvPr id="9" name="Прямоугольник 8"/>
          <p:cNvSpPr/>
          <p:nvPr/>
        </p:nvSpPr>
        <p:spPr>
          <a:xfrm>
            <a:off x="337628" y="107580"/>
            <a:ext cx="498855" cy="430887"/>
          </a:xfrm>
          <a:prstGeom prst="rect">
            <a:avLst/>
          </a:prstGeom>
        </p:spPr>
        <p:txBody>
          <a:bodyPr wrap="none">
            <a:spAutoFit/>
          </a:bodyPr>
          <a:lstStyle/>
          <a:p>
            <a:r>
              <a:rPr lang="en-US" sz="2200" dirty="0" smtClean="0">
                <a:solidFill>
                  <a:srgbClr val="FFFF00"/>
                </a:solidFill>
              </a:rPr>
              <a:t>8. </a:t>
            </a:r>
            <a:endParaRPr lang="ru-RU" sz="2200" dirty="0">
              <a:solidFill>
                <a:srgbClr val="FFFF00"/>
              </a:solidFill>
            </a:endParaRPr>
          </a:p>
        </p:txBody>
      </p:sp>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111" y="1602614"/>
            <a:ext cx="4338660" cy="323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974" y="4949038"/>
            <a:ext cx="4545907" cy="18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48" y="1642384"/>
            <a:ext cx="3025546" cy="295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l="796"/>
          <a:stretch/>
        </p:blipFill>
        <p:spPr bwMode="auto">
          <a:xfrm>
            <a:off x="449580" y="4736743"/>
            <a:ext cx="3033852" cy="204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739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1393372"/>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29096" y="85941"/>
            <a:ext cx="9144000" cy="1015663"/>
          </a:xfrm>
          <a:prstGeom prst="rect">
            <a:avLst/>
          </a:prstGeom>
        </p:spPr>
        <p:txBody>
          <a:bodyPr wrap="square">
            <a:spAutoFit/>
          </a:bodyPr>
          <a:lstStyle/>
          <a:p>
            <a:r>
              <a:rPr lang="en-US" sz="2000" dirty="0" smtClean="0">
                <a:solidFill>
                  <a:schemeClr val="bg1"/>
                </a:solidFill>
              </a:rPr>
              <a:t>Induction </a:t>
            </a:r>
            <a:r>
              <a:rPr lang="en-US" sz="2000" dirty="0">
                <a:solidFill>
                  <a:schemeClr val="bg1"/>
                </a:solidFill>
              </a:rPr>
              <a:t>and repair of DNA double-strand breaks in hippocampal neurons of mice of  different age after exposure to  </a:t>
            </a:r>
            <a:r>
              <a:rPr lang="en-US" sz="2000" baseline="30000" dirty="0" smtClean="0">
                <a:solidFill>
                  <a:schemeClr val="bg1"/>
                </a:solidFill>
              </a:rPr>
              <a:t>60</a:t>
            </a:r>
            <a:r>
              <a:rPr lang="en-US" sz="2000" dirty="0" smtClean="0">
                <a:solidFill>
                  <a:schemeClr val="bg1"/>
                </a:solidFill>
              </a:rPr>
              <a:t>Co γ-rays</a:t>
            </a:r>
            <a:br>
              <a:rPr lang="en-US" sz="2000" dirty="0" smtClean="0">
                <a:solidFill>
                  <a:schemeClr val="bg1"/>
                </a:solidFill>
              </a:rPr>
            </a:br>
            <a:r>
              <a:rPr lang="en-US" sz="2000" i="1" dirty="0" smtClean="0">
                <a:solidFill>
                  <a:schemeClr val="bg1"/>
                </a:solidFill>
              </a:rPr>
              <a:t>in </a:t>
            </a:r>
            <a:r>
              <a:rPr lang="en-US" sz="2000" i="1" dirty="0">
                <a:solidFill>
                  <a:schemeClr val="bg1"/>
                </a:solidFill>
              </a:rPr>
              <a:t>vivo</a:t>
            </a:r>
            <a:r>
              <a:rPr lang="en-US" sz="2000" dirty="0">
                <a:solidFill>
                  <a:schemeClr val="bg1"/>
                </a:solidFill>
              </a:rPr>
              <a:t> and </a:t>
            </a:r>
            <a:r>
              <a:rPr lang="en-US" sz="2000" i="1" dirty="0">
                <a:solidFill>
                  <a:schemeClr val="bg1"/>
                </a:solidFill>
              </a:rPr>
              <a:t>in vitro</a:t>
            </a:r>
          </a:p>
        </p:txBody>
      </p:sp>
      <p:sp>
        <p:nvSpPr>
          <p:cNvPr id="8" name="Прямоугольник 7"/>
          <p:cNvSpPr/>
          <p:nvPr/>
        </p:nvSpPr>
        <p:spPr>
          <a:xfrm>
            <a:off x="236498" y="1059888"/>
            <a:ext cx="8548914" cy="307777"/>
          </a:xfrm>
          <a:prstGeom prst="rect">
            <a:avLst/>
          </a:prstGeom>
        </p:spPr>
        <p:txBody>
          <a:bodyPr wrap="square">
            <a:spAutoFit/>
          </a:bodyPr>
          <a:lstStyle/>
          <a:p>
            <a:r>
              <a:rPr lang="en-GB" sz="1400" dirty="0" err="1">
                <a:solidFill>
                  <a:schemeClr val="bg1"/>
                </a:solidFill>
              </a:rPr>
              <a:t>Chausov</a:t>
            </a:r>
            <a:r>
              <a:rPr lang="en-GB" sz="1400" dirty="0">
                <a:solidFill>
                  <a:schemeClr val="bg1"/>
                </a:solidFill>
              </a:rPr>
              <a:t> V.N., </a:t>
            </a:r>
            <a:r>
              <a:rPr lang="en-GB" sz="1400" dirty="0" err="1">
                <a:solidFill>
                  <a:schemeClr val="bg1"/>
                </a:solidFill>
              </a:rPr>
              <a:t>Boreyko</a:t>
            </a:r>
            <a:r>
              <a:rPr lang="en-GB" sz="1400" dirty="0">
                <a:solidFill>
                  <a:schemeClr val="bg1"/>
                </a:solidFill>
              </a:rPr>
              <a:t> A.V., </a:t>
            </a:r>
            <a:r>
              <a:rPr lang="en-GB" sz="1400" u="sng" dirty="0" err="1">
                <a:solidFill>
                  <a:schemeClr val="bg1"/>
                </a:solidFill>
              </a:rPr>
              <a:t>Kozhina</a:t>
            </a:r>
            <a:r>
              <a:rPr lang="en-GB" sz="1400" u="sng" dirty="0">
                <a:solidFill>
                  <a:schemeClr val="bg1"/>
                </a:solidFill>
              </a:rPr>
              <a:t> R.A.</a:t>
            </a:r>
            <a:r>
              <a:rPr lang="en-GB" sz="1400" dirty="0">
                <a:solidFill>
                  <a:schemeClr val="bg1"/>
                </a:solidFill>
              </a:rPr>
              <a:t>, </a:t>
            </a:r>
            <a:r>
              <a:rPr lang="en-GB" sz="1400" dirty="0" err="1">
                <a:solidFill>
                  <a:schemeClr val="bg1"/>
                </a:solidFill>
              </a:rPr>
              <a:t>Kuzmina</a:t>
            </a:r>
            <a:r>
              <a:rPr lang="en-GB" sz="1400" dirty="0">
                <a:solidFill>
                  <a:schemeClr val="bg1"/>
                </a:solidFill>
              </a:rPr>
              <a:t> E.A. </a:t>
            </a:r>
          </a:p>
        </p:txBody>
      </p:sp>
      <p:sp>
        <p:nvSpPr>
          <p:cNvPr id="9" name="Прямоугольник 8"/>
          <p:cNvSpPr/>
          <p:nvPr/>
        </p:nvSpPr>
        <p:spPr>
          <a:xfrm>
            <a:off x="261428" y="69480"/>
            <a:ext cx="498855" cy="430887"/>
          </a:xfrm>
          <a:prstGeom prst="rect">
            <a:avLst/>
          </a:prstGeom>
        </p:spPr>
        <p:txBody>
          <a:bodyPr wrap="none">
            <a:spAutoFit/>
          </a:bodyPr>
          <a:lstStyle/>
          <a:p>
            <a:r>
              <a:rPr lang="en-US" sz="2200" dirty="0">
                <a:solidFill>
                  <a:srgbClr val="FFFF00"/>
                </a:solidFill>
              </a:rPr>
              <a:t>9</a:t>
            </a:r>
            <a:r>
              <a:rPr lang="en-US" sz="2200" dirty="0" smtClean="0">
                <a:solidFill>
                  <a:srgbClr val="FFFF00"/>
                </a:solidFill>
              </a:rPr>
              <a:t>. </a:t>
            </a:r>
            <a:endParaRPr lang="ru-RU" sz="2200" dirty="0">
              <a:solidFill>
                <a:srgbClr val="FFFF00"/>
              </a:solidFill>
            </a:endParaRPr>
          </a:p>
        </p:txBody>
      </p:sp>
      <p:sp>
        <p:nvSpPr>
          <p:cNvPr id="11" name="Прямоугольник 10"/>
          <p:cNvSpPr/>
          <p:nvPr/>
        </p:nvSpPr>
        <p:spPr>
          <a:xfrm>
            <a:off x="181534" y="1618490"/>
            <a:ext cx="3895166" cy="2462213"/>
          </a:xfrm>
          <a:prstGeom prst="rect">
            <a:avLst/>
          </a:prstGeom>
        </p:spPr>
        <p:txBody>
          <a:bodyPr wrap="square">
            <a:spAutoFit/>
          </a:bodyPr>
          <a:lstStyle/>
          <a:p>
            <a:pPr algn="just"/>
            <a:r>
              <a:rPr lang="en-US" sz="1400" b="0" dirty="0" smtClean="0"/>
              <a:t>     One </a:t>
            </a:r>
            <a:r>
              <a:rPr lang="en-US" sz="1400" b="0" dirty="0"/>
              <a:t>of the central problems of modern radiobiology is the study of mechanisms of induction </a:t>
            </a:r>
            <a:r>
              <a:rPr lang="en-US" sz="1400" b="0" dirty="0" smtClean="0"/>
              <a:t> and  </a:t>
            </a:r>
            <a:r>
              <a:rPr lang="en-US" sz="1400" b="0" dirty="0"/>
              <a:t>repair  of DNA  damages  in  central  nervous  system  cells,  in  particular,  in  hippocampal </a:t>
            </a:r>
            <a:r>
              <a:rPr lang="en-US" sz="1400" b="0" dirty="0" smtClean="0"/>
              <a:t> cells</a:t>
            </a:r>
            <a:r>
              <a:rPr lang="en-US" sz="1400" b="0" dirty="0"/>
              <a:t>.  The  study  of  the  mechanisms  of  formation  and  repair  of  molecular  damage  in  the </a:t>
            </a:r>
            <a:r>
              <a:rPr lang="en-US" sz="1400" b="0" dirty="0" smtClean="0"/>
              <a:t> hippocampus </a:t>
            </a:r>
            <a:r>
              <a:rPr lang="en-US" sz="1400" b="0" dirty="0"/>
              <a:t>nerve cells  is of  special  interest, because  these cells, unlike most cells of  the </a:t>
            </a:r>
            <a:r>
              <a:rPr lang="en-US" sz="1400" b="0" dirty="0" smtClean="0"/>
              <a:t> central </a:t>
            </a:r>
            <a:r>
              <a:rPr lang="en-US" sz="1400" b="0" dirty="0"/>
              <a:t>nervous system, keep proliferative activity,  i.e. ability  to neurogenesis. </a:t>
            </a:r>
            <a:endParaRPr lang="ru-RU" sz="1400" b="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217019"/>
            <a:ext cx="4029229" cy="246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648" y="1591940"/>
            <a:ext cx="4321415" cy="248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4172800"/>
            <a:ext cx="4394200" cy="263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787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1270000"/>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29096" y="85941"/>
            <a:ext cx="9144000" cy="1015663"/>
          </a:xfrm>
          <a:prstGeom prst="rect">
            <a:avLst/>
          </a:prstGeom>
        </p:spPr>
        <p:txBody>
          <a:bodyPr wrap="square">
            <a:spAutoFit/>
          </a:bodyPr>
          <a:lstStyle/>
          <a:p>
            <a:r>
              <a:rPr lang="en-US" sz="2000" dirty="0" smtClean="0">
                <a:solidFill>
                  <a:schemeClr val="bg1"/>
                </a:solidFill>
              </a:rPr>
              <a:t>Effect </a:t>
            </a:r>
            <a:r>
              <a:rPr lang="en-US" sz="2000" dirty="0">
                <a:solidFill>
                  <a:schemeClr val="bg1"/>
                </a:solidFill>
              </a:rPr>
              <a:t>of neuropeptide “</a:t>
            </a:r>
            <a:r>
              <a:rPr lang="en-US" sz="2000" dirty="0" err="1">
                <a:solidFill>
                  <a:schemeClr val="bg1"/>
                </a:solidFill>
              </a:rPr>
              <a:t>Semax</a:t>
            </a:r>
            <a:r>
              <a:rPr lang="en-US" sz="2000" dirty="0">
                <a:solidFill>
                  <a:schemeClr val="bg1"/>
                </a:solidFill>
              </a:rPr>
              <a:t>” on indicators of  behavior and grip strength of the skeletal muscles of the mice after </a:t>
            </a:r>
            <a:r>
              <a:rPr lang="en-US" sz="2000" dirty="0" smtClean="0">
                <a:solidFill>
                  <a:schemeClr val="bg1"/>
                </a:solidFill>
              </a:rPr>
              <a:t>proton </a:t>
            </a:r>
            <a:r>
              <a:rPr lang="en-US" sz="2000" dirty="0">
                <a:solidFill>
                  <a:schemeClr val="bg1"/>
                </a:solidFill>
              </a:rPr>
              <a:t>irradiation</a:t>
            </a:r>
          </a:p>
          <a:p>
            <a:endParaRPr lang="en-US" sz="2000" dirty="0">
              <a:solidFill>
                <a:schemeClr val="bg1"/>
              </a:solidFill>
            </a:endParaRPr>
          </a:p>
        </p:txBody>
      </p:sp>
      <p:sp>
        <p:nvSpPr>
          <p:cNvPr id="8" name="Прямоугольник 7"/>
          <p:cNvSpPr/>
          <p:nvPr/>
        </p:nvSpPr>
        <p:spPr>
          <a:xfrm>
            <a:off x="236498" y="856688"/>
            <a:ext cx="8548914" cy="307777"/>
          </a:xfrm>
          <a:prstGeom prst="rect">
            <a:avLst/>
          </a:prstGeom>
        </p:spPr>
        <p:txBody>
          <a:bodyPr wrap="square">
            <a:spAutoFit/>
          </a:bodyPr>
          <a:lstStyle/>
          <a:p>
            <a:r>
              <a:rPr lang="en-GB" sz="1400" u="sng" dirty="0" smtClean="0">
                <a:solidFill>
                  <a:schemeClr val="bg1"/>
                </a:solidFill>
              </a:rPr>
              <a:t>K.N. </a:t>
            </a:r>
            <a:r>
              <a:rPr lang="en-GB" sz="1400" u="sng" dirty="0" err="1" smtClean="0">
                <a:solidFill>
                  <a:schemeClr val="bg1"/>
                </a:solidFill>
              </a:rPr>
              <a:t>Lyakhova</a:t>
            </a:r>
            <a:r>
              <a:rPr lang="en-GB" sz="1400" dirty="0">
                <a:solidFill>
                  <a:schemeClr val="bg1"/>
                </a:solidFill>
              </a:rPr>
              <a:t>, </a:t>
            </a:r>
            <a:r>
              <a:rPr lang="en-GB" sz="1400" dirty="0" err="1">
                <a:solidFill>
                  <a:schemeClr val="bg1"/>
                </a:solidFill>
              </a:rPr>
              <a:t>Yu.S</a:t>
            </a:r>
            <a:r>
              <a:rPr lang="en-GB" sz="1400" dirty="0" smtClean="0">
                <a:solidFill>
                  <a:schemeClr val="bg1"/>
                </a:solidFill>
              </a:rPr>
              <a:t>. </a:t>
            </a:r>
            <a:r>
              <a:rPr lang="en-GB" sz="1400" dirty="0" err="1" smtClean="0">
                <a:solidFill>
                  <a:schemeClr val="bg1"/>
                </a:solidFill>
              </a:rPr>
              <a:t>Severyukhin</a:t>
            </a:r>
            <a:r>
              <a:rPr lang="en-GB" sz="1400" dirty="0">
                <a:solidFill>
                  <a:schemeClr val="bg1"/>
                </a:solidFill>
              </a:rPr>
              <a:t>, D.M. </a:t>
            </a:r>
            <a:r>
              <a:rPr lang="en-GB" sz="1400" dirty="0" err="1">
                <a:solidFill>
                  <a:schemeClr val="bg1"/>
                </a:solidFill>
              </a:rPr>
              <a:t>Utina</a:t>
            </a:r>
            <a:r>
              <a:rPr lang="en-GB" sz="1400" dirty="0">
                <a:solidFill>
                  <a:schemeClr val="bg1"/>
                </a:solidFill>
              </a:rPr>
              <a:t> </a:t>
            </a:r>
          </a:p>
        </p:txBody>
      </p:sp>
      <p:sp>
        <p:nvSpPr>
          <p:cNvPr id="9" name="Прямоугольник 8"/>
          <p:cNvSpPr/>
          <p:nvPr/>
        </p:nvSpPr>
        <p:spPr>
          <a:xfrm>
            <a:off x="93981" y="56780"/>
            <a:ext cx="655950" cy="430887"/>
          </a:xfrm>
          <a:prstGeom prst="rect">
            <a:avLst/>
          </a:prstGeom>
        </p:spPr>
        <p:txBody>
          <a:bodyPr wrap="none">
            <a:spAutoFit/>
          </a:bodyPr>
          <a:lstStyle/>
          <a:p>
            <a:r>
              <a:rPr lang="en-US" sz="2200" dirty="0" smtClean="0">
                <a:solidFill>
                  <a:srgbClr val="FFFF00"/>
                </a:solidFill>
              </a:rPr>
              <a:t>10. </a:t>
            </a:r>
            <a:endParaRPr lang="ru-RU" sz="2200" dirty="0">
              <a:solidFill>
                <a:srgbClr val="FFFF00"/>
              </a:solidFill>
            </a:endParaRPr>
          </a:p>
        </p:txBody>
      </p:sp>
      <p:sp>
        <p:nvSpPr>
          <p:cNvPr id="10" name="TextBox 9"/>
          <p:cNvSpPr txBox="1"/>
          <p:nvPr/>
        </p:nvSpPr>
        <p:spPr>
          <a:xfrm>
            <a:off x="1741795" y="1390365"/>
            <a:ext cx="7240858" cy="1200329"/>
          </a:xfrm>
          <a:prstGeom prst="rect">
            <a:avLst/>
          </a:prstGeom>
          <a:noFill/>
        </p:spPr>
        <p:txBody>
          <a:bodyPr wrap="square" rtlCol="0">
            <a:spAutoFit/>
          </a:bodyPr>
          <a:lstStyle/>
          <a:p>
            <a:pPr algn="just"/>
            <a:r>
              <a:rPr lang="en-US" b="0" dirty="0" smtClean="0">
                <a:solidFill>
                  <a:srgbClr val="000000"/>
                </a:solidFill>
                <a:latin typeface="+mj-lt"/>
                <a:cs typeface="Times New Roman" pitchFamily="18" charset="0"/>
              </a:rPr>
              <a:t>The purpose of this study is research of </a:t>
            </a:r>
            <a:r>
              <a:rPr lang="en-US" b="0" dirty="0">
                <a:latin typeface="+mj-lt"/>
                <a:cs typeface="Times New Roman" pitchFamily="18" charset="0"/>
              </a:rPr>
              <a:t>e</a:t>
            </a:r>
            <a:r>
              <a:rPr lang="en-US" b="0" dirty="0" smtClean="0">
                <a:latin typeface="+mj-lt"/>
                <a:cs typeface="Times New Roman" pitchFamily="18" charset="0"/>
              </a:rPr>
              <a:t>ffect of neuropeptide “</a:t>
            </a:r>
            <a:r>
              <a:rPr lang="en-US" b="0" dirty="0" err="1" smtClean="0">
                <a:latin typeface="+mj-lt"/>
                <a:cs typeface="Times New Roman" pitchFamily="18" charset="0"/>
              </a:rPr>
              <a:t>Semax</a:t>
            </a:r>
            <a:r>
              <a:rPr lang="en-US" b="0" dirty="0" smtClean="0">
                <a:latin typeface="+mj-lt"/>
                <a:cs typeface="Times New Roman" pitchFamily="18" charset="0"/>
              </a:rPr>
              <a:t>” (0,1%) on indicators of  behavior and grip strength of the skeletal muscles of the mice after protons irradiation (70MeV, 3 </a:t>
            </a:r>
            <a:r>
              <a:rPr lang="en-US" b="0" dirty="0" err="1" smtClean="0">
                <a:latin typeface="+mj-lt"/>
                <a:cs typeface="Times New Roman" pitchFamily="18" charset="0"/>
              </a:rPr>
              <a:t>Gy</a:t>
            </a:r>
            <a:r>
              <a:rPr lang="en-US" b="0" dirty="0" smtClean="0">
                <a:latin typeface="+mj-lt"/>
                <a:cs typeface="Times New Roman" pitchFamily="18" charset="0"/>
              </a:rPr>
              <a:t>).</a:t>
            </a:r>
          </a:p>
          <a:p>
            <a:pPr algn="just"/>
            <a:endParaRPr lang="ru-RU" b="0" dirty="0" smtClean="0">
              <a:latin typeface="+mj-lt"/>
              <a:cs typeface="Times New Roman" pitchFamily="18" charset="0"/>
            </a:endParaRPr>
          </a:p>
          <a:p>
            <a:pPr algn="just"/>
            <a:r>
              <a:rPr lang="en-US" b="0" dirty="0" err="1" smtClean="0">
                <a:latin typeface="+mj-lt"/>
                <a:cs typeface="Times New Roman" pitchFamily="18" charset="0"/>
              </a:rPr>
              <a:t>Semax</a:t>
            </a:r>
            <a:r>
              <a:rPr lang="en-US" b="0" dirty="0" smtClean="0">
                <a:latin typeface="+mj-lt"/>
                <a:cs typeface="Times New Roman" pitchFamily="18" charset="0"/>
              </a:rPr>
              <a:t> (</a:t>
            </a:r>
            <a:r>
              <a:rPr lang="en-US" b="0" dirty="0" err="1" smtClean="0">
                <a:latin typeface="+mj-lt"/>
                <a:cs typeface="Times New Roman" pitchFamily="18" charset="0"/>
              </a:rPr>
              <a:t>Methionylum</a:t>
            </a:r>
            <a:r>
              <a:rPr lang="en-US" b="0" dirty="0" smtClean="0">
                <a:latin typeface="+mj-lt"/>
                <a:cs typeface="Times New Roman" pitchFamily="18" charset="0"/>
              </a:rPr>
              <a:t>-</a:t>
            </a:r>
            <a:r>
              <a:rPr lang="en-US" b="0" dirty="0" err="1" smtClean="0">
                <a:latin typeface="+mj-lt"/>
                <a:cs typeface="Times New Roman" pitchFamily="18" charset="0"/>
              </a:rPr>
              <a:t>glutamil</a:t>
            </a:r>
            <a:r>
              <a:rPr lang="en-US" b="0" dirty="0" smtClean="0">
                <a:latin typeface="+mj-lt"/>
                <a:cs typeface="Times New Roman" pitchFamily="18" charset="0"/>
              </a:rPr>
              <a:t>-</a:t>
            </a:r>
            <a:r>
              <a:rPr lang="en-US" b="0" dirty="0" err="1" smtClean="0">
                <a:latin typeface="+mj-lt"/>
                <a:cs typeface="Times New Roman" pitchFamily="18" charset="0"/>
              </a:rPr>
              <a:t>gistidil</a:t>
            </a:r>
            <a:r>
              <a:rPr lang="en-US" b="0" dirty="0" smtClean="0">
                <a:latin typeface="+mj-lt"/>
                <a:cs typeface="Times New Roman" pitchFamily="18" charset="0"/>
              </a:rPr>
              <a:t>-</a:t>
            </a:r>
            <a:r>
              <a:rPr lang="en-US" b="0" dirty="0" err="1" smtClean="0">
                <a:latin typeface="+mj-lt"/>
                <a:cs typeface="Times New Roman" pitchFamily="18" charset="0"/>
              </a:rPr>
              <a:t>fenilalanil</a:t>
            </a:r>
            <a:r>
              <a:rPr lang="en-US" b="0" dirty="0" smtClean="0">
                <a:latin typeface="+mj-lt"/>
                <a:cs typeface="Times New Roman" pitchFamily="18" charset="0"/>
              </a:rPr>
              <a:t>-spilled-</a:t>
            </a:r>
            <a:r>
              <a:rPr lang="en-US" b="0" dirty="0" err="1" smtClean="0">
                <a:latin typeface="+mj-lt"/>
                <a:cs typeface="Times New Roman" pitchFamily="18" charset="0"/>
              </a:rPr>
              <a:t>glycyl</a:t>
            </a:r>
            <a:r>
              <a:rPr lang="en-US" b="0" dirty="0" smtClean="0">
                <a:latin typeface="+mj-lt"/>
                <a:cs typeface="Times New Roman" pitchFamily="18" charset="0"/>
              </a:rPr>
              <a:t>-</a:t>
            </a:r>
            <a:r>
              <a:rPr lang="en-US" b="0" dirty="0" err="1" smtClean="0">
                <a:latin typeface="+mj-lt"/>
                <a:cs typeface="Times New Roman" pitchFamily="18" charset="0"/>
              </a:rPr>
              <a:t>proline</a:t>
            </a:r>
            <a:r>
              <a:rPr lang="en-US" b="0" dirty="0" smtClean="0">
                <a:latin typeface="+mj-lt"/>
                <a:cs typeface="Times New Roman" pitchFamily="18" charset="0"/>
              </a:rPr>
              <a:t>) – </a:t>
            </a:r>
            <a:r>
              <a:rPr lang="en-US" b="0" dirty="0" err="1" smtClean="0">
                <a:latin typeface="+mj-lt"/>
                <a:cs typeface="Times New Roman" pitchFamily="18" charset="0"/>
              </a:rPr>
              <a:t>nootropic</a:t>
            </a:r>
            <a:r>
              <a:rPr lang="en-US" b="0" dirty="0" smtClean="0">
                <a:latin typeface="+mj-lt"/>
                <a:cs typeface="Times New Roman" pitchFamily="18" charset="0"/>
              </a:rPr>
              <a:t> agent, synthetic </a:t>
            </a:r>
            <a:r>
              <a:rPr lang="en-US" b="0" dirty="0" err="1" smtClean="0">
                <a:latin typeface="+mj-lt"/>
                <a:cs typeface="Times New Roman" pitchFamily="18" charset="0"/>
              </a:rPr>
              <a:t>heptapeptide</a:t>
            </a:r>
            <a:r>
              <a:rPr lang="en-US" b="0" dirty="0" smtClean="0">
                <a:latin typeface="+mj-lt"/>
                <a:cs typeface="Times New Roman" pitchFamily="18" charset="0"/>
              </a:rPr>
              <a:t>, the analog of a fragment of AKTG </a:t>
            </a:r>
            <a:r>
              <a:rPr lang="ru-RU" b="0" dirty="0" smtClean="0">
                <a:latin typeface="+mj-lt"/>
                <a:cs typeface="Times New Roman" pitchFamily="18" charset="0"/>
              </a:rPr>
              <a:t>4–10</a:t>
            </a:r>
            <a:r>
              <a:rPr lang="en-US" b="0" dirty="0" smtClean="0">
                <a:latin typeface="+mj-lt"/>
                <a:cs typeface="Times New Roman" pitchFamily="18" charset="0"/>
              </a:rPr>
              <a:t>, which deprived of hormonal activity. Pharmacological action — </a:t>
            </a:r>
            <a:r>
              <a:rPr lang="en-US" b="0" dirty="0" err="1" smtClean="0">
                <a:latin typeface="+mj-lt"/>
                <a:cs typeface="Times New Roman" pitchFamily="18" charset="0"/>
              </a:rPr>
              <a:t>antioxidatic</a:t>
            </a:r>
            <a:r>
              <a:rPr lang="en-US" b="0" dirty="0" smtClean="0">
                <a:latin typeface="+mj-lt"/>
                <a:cs typeface="Times New Roman" pitchFamily="18" charset="0"/>
              </a:rPr>
              <a:t>, </a:t>
            </a:r>
            <a:r>
              <a:rPr lang="en-US" b="0" dirty="0" err="1" smtClean="0">
                <a:latin typeface="+mj-lt"/>
                <a:cs typeface="Times New Roman" pitchFamily="18" charset="0"/>
              </a:rPr>
              <a:t>nootropic</a:t>
            </a:r>
            <a:r>
              <a:rPr lang="en-US" b="0" dirty="0" smtClean="0">
                <a:latin typeface="+mj-lt"/>
                <a:cs typeface="Times New Roman" pitchFamily="18" charset="0"/>
              </a:rPr>
              <a:t>, anti-hypoxemic and </a:t>
            </a:r>
            <a:r>
              <a:rPr lang="en-US" b="0" dirty="0" err="1" smtClean="0">
                <a:latin typeface="+mj-lt"/>
                <a:cs typeface="Times New Roman" pitchFamily="18" charset="0"/>
              </a:rPr>
              <a:t>neurometabolic</a:t>
            </a:r>
            <a:r>
              <a:rPr lang="en-US" b="0" dirty="0" smtClean="0">
                <a:latin typeface="+mj-lt"/>
                <a:cs typeface="Times New Roman" pitchFamily="18" charset="0"/>
              </a:rPr>
              <a:t>.</a:t>
            </a:r>
            <a:endParaRPr lang="ru-RU" b="0" dirty="0" smtClean="0">
              <a:latin typeface="+mj-lt"/>
              <a:cs typeface="Times New Roman" pitchFamily="18"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54" y="1412077"/>
            <a:ext cx="1343823" cy="1343823"/>
          </a:xfrm>
          <a:prstGeom prst="rect">
            <a:avLst/>
          </a:prstGeom>
          <a:ln>
            <a:noFill/>
          </a:ln>
          <a:effectLst>
            <a:outerShdw blurRad="292100" dist="139700" dir="2700000" algn="tl" rotWithShape="0">
              <a:srgbClr val="333333">
                <a:alpha val="65000"/>
              </a:srgbClr>
            </a:outerShdw>
          </a:effectLst>
        </p:spPr>
      </p:pic>
      <p:pic>
        <p:nvPicPr>
          <p:cNvPr id="12" name="Picture 2" descr="I:\Диплом\PIC\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5346" y="3473516"/>
            <a:ext cx="921001" cy="885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Kristina\Desktop\статья\фото\облучение.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515" y="3451564"/>
            <a:ext cx="1160731" cy="955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I:\Диплом\PIC\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316" y="3458403"/>
            <a:ext cx="1016558" cy="966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5" name="Таблица 14"/>
          <p:cNvGraphicFramePr>
            <a:graphicFrameLocks noGrp="1"/>
          </p:cNvGraphicFramePr>
          <p:nvPr>
            <p:extLst>
              <p:ext uri="{D42A27DB-BD31-4B8C-83A1-F6EECF244321}">
                <p14:modId xmlns:p14="http://schemas.microsoft.com/office/powerpoint/2010/main" val="1037030712"/>
              </p:ext>
            </p:extLst>
          </p:nvPr>
        </p:nvGraphicFramePr>
        <p:xfrm>
          <a:off x="2654619" y="3455035"/>
          <a:ext cx="5206682" cy="958851"/>
        </p:xfrm>
        <a:graphic>
          <a:graphicData uri="http://schemas.openxmlformats.org/drawingml/2006/table">
            <a:tbl>
              <a:tblPr>
                <a:tableStyleId>{5940675A-B579-460E-94D1-54222C63F5DA}</a:tableStyleId>
              </a:tblPr>
              <a:tblGrid>
                <a:gridCol w="1003601"/>
                <a:gridCol w="969463"/>
                <a:gridCol w="1351952"/>
                <a:gridCol w="863968"/>
                <a:gridCol w="1017698"/>
              </a:tblGrid>
              <a:tr h="453119">
                <a:tc>
                  <a:txBody>
                    <a:bodyPr/>
                    <a:lstStyle/>
                    <a:p>
                      <a:pPr algn="ctr">
                        <a:lnSpc>
                          <a:spcPct val="115000"/>
                        </a:lnSpc>
                        <a:spcAft>
                          <a:spcPts val="0"/>
                        </a:spcAft>
                      </a:pPr>
                      <a:r>
                        <a:rPr lang="en-US" sz="1100" dirty="0" smtClean="0">
                          <a:latin typeface="Times New Roman" panose="02020603050405020304" pitchFamily="18" charset="0"/>
                          <a:cs typeface="Times New Roman" panose="02020603050405020304" pitchFamily="18" charset="0"/>
                        </a:rPr>
                        <a:t>Facility</a:t>
                      </a:r>
                      <a:endParaRPr lang="ru-RU" sz="800" b="0" dirty="0">
                        <a:latin typeface="Times New Roman" pitchFamily="18" charset="0"/>
                        <a:ea typeface="Calibri"/>
                        <a:cs typeface="Times New Roman" pitchFamily="18" charset="0"/>
                      </a:endParaRPr>
                    </a:p>
                  </a:txBody>
                  <a:tcPr marL="22288" marR="22288" marT="0" marB="0" anchor="ctr">
                    <a:solidFill>
                      <a:schemeClr val="bg1"/>
                    </a:solidFill>
                  </a:tcPr>
                </a:tc>
                <a:tc>
                  <a:txBody>
                    <a:bodyPr/>
                    <a:lstStyle/>
                    <a:p>
                      <a:pPr algn="ctr">
                        <a:lnSpc>
                          <a:spcPct val="115000"/>
                        </a:lnSpc>
                        <a:spcAft>
                          <a:spcPts val="0"/>
                        </a:spcAft>
                      </a:pPr>
                      <a:r>
                        <a:rPr lang="en-US" sz="1100" dirty="0" smtClean="0">
                          <a:latin typeface="Times New Roman" panose="02020603050405020304" pitchFamily="18" charset="0"/>
                          <a:cs typeface="Times New Roman" panose="02020603050405020304" pitchFamily="18" charset="0"/>
                        </a:rPr>
                        <a:t>Type of radiation</a:t>
                      </a:r>
                      <a:endParaRPr lang="ru-RU" sz="1100" b="1" dirty="0">
                        <a:solidFill>
                          <a:schemeClr val="tx1"/>
                        </a:solidFill>
                        <a:latin typeface="Times New Roman" pitchFamily="18" charset="0"/>
                        <a:ea typeface="Calibri"/>
                        <a:cs typeface="Times New Roman" pitchFamily="18" charset="0"/>
                      </a:endParaRPr>
                    </a:p>
                  </a:txBody>
                  <a:tcPr marL="22288" marR="22288" marT="0" marB="0" anchor="ctr">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dirty="0" smtClean="0">
                          <a:latin typeface="Times New Roman" panose="02020603050405020304" pitchFamily="18" charset="0"/>
                          <a:cs typeface="Times New Roman" panose="02020603050405020304" pitchFamily="18" charset="0"/>
                        </a:rPr>
                        <a:t>E, </a:t>
                      </a:r>
                      <a:r>
                        <a:rPr lang="en-US" sz="1100" dirty="0" err="1" smtClean="0">
                          <a:latin typeface="Times New Roman" panose="02020603050405020304" pitchFamily="18" charset="0"/>
                          <a:cs typeface="Times New Roman" panose="02020603050405020304" pitchFamily="18" charset="0"/>
                        </a:rPr>
                        <a:t>MeV</a:t>
                      </a:r>
                      <a:r>
                        <a:rPr lang="en-US" sz="1100" dirty="0" smtClean="0">
                          <a:latin typeface="Times New Roman" panose="02020603050405020304" pitchFamily="18" charset="0"/>
                          <a:cs typeface="Times New Roman" panose="02020603050405020304" pitchFamily="18" charset="0"/>
                        </a:rPr>
                        <a:t>/nucleon</a:t>
                      </a:r>
                      <a:endParaRPr lang="ru-RU" sz="1100" b="1" dirty="0" smtClean="0">
                        <a:solidFill>
                          <a:schemeClr val="tx1"/>
                        </a:solidFill>
                        <a:latin typeface="Times New Roman" pitchFamily="18" charset="0"/>
                        <a:ea typeface="Calibri"/>
                        <a:cs typeface="Times New Roman" pitchFamily="18" charset="0"/>
                      </a:endParaRPr>
                    </a:p>
                  </a:txBody>
                  <a:tcPr marL="22288" marR="22288" marT="0" marB="0" anchor="ctr">
                    <a:solidFill>
                      <a:schemeClr val="bg1"/>
                    </a:solidFill>
                  </a:tcPr>
                </a:tc>
                <a:tc>
                  <a:txBody>
                    <a:bodyPr/>
                    <a:lstStyle/>
                    <a:p>
                      <a:pPr algn="ctr">
                        <a:lnSpc>
                          <a:spcPct val="115000"/>
                        </a:lnSpc>
                        <a:spcAft>
                          <a:spcPts val="0"/>
                        </a:spcAft>
                      </a:pPr>
                      <a:r>
                        <a:rPr lang="en-US" sz="1100" baseline="0" dirty="0" smtClean="0">
                          <a:latin typeface="Times New Roman" panose="02020603050405020304" pitchFamily="18" charset="0"/>
                          <a:cs typeface="Times New Roman" panose="02020603050405020304" pitchFamily="18" charset="0"/>
                        </a:rPr>
                        <a:t>Dose</a:t>
                      </a:r>
                      <a:r>
                        <a:rPr lang="ru-RU" sz="1100" baseline="0" dirty="0" smtClean="0">
                          <a:latin typeface="Times New Roman" panose="02020603050405020304" pitchFamily="18" charset="0"/>
                          <a:cs typeface="Times New Roman" panose="02020603050405020304" pitchFamily="18" charset="0"/>
                        </a:rPr>
                        <a:t>, </a:t>
                      </a:r>
                      <a:r>
                        <a:rPr lang="en-US" sz="1100" baseline="0" dirty="0" err="1" smtClean="0">
                          <a:latin typeface="Times New Roman" panose="02020603050405020304" pitchFamily="18" charset="0"/>
                          <a:cs typeface="Times New Roman" panose="02020603050405020304" pitchFamily="18" charset="0"/>
                        </a:rPr>
                        <a:t>Gy</a:t>
                      </a:r>
                      <a:endParaRPr lang="ru-RU" sz="1100" b="1" dirty="0">
                        <a:solidFill>
                          <a:schemeClr val="tx1"/>
                        </a:solidFill>
                        <a:latin typeface="Times New Roman" pitchFamily="18" charset="0"/>
                        <a:ea typeface="Calibri"/>
                        <a:cs typeface="Times New Roman" pitchFamily="18" charset="0"/>
                      </a:endParaRPr>
                    </a:p>
                  </a:txBody>
                  <a:tcPr marL="22288" marR="22288" marT="0" marB="0" anchor="ctr">
                    <a:solidFill>
                      <a:schemeClr val="bg1"/>
                    </a:solidFill>
                  </a:tcPr>
                </a:tc>
                <a:tc>
                  <a:txBody>
                    <a:bodyPr/>
                    <a:lstStyle/>
                    <a:p>
                      <a:pPr algn="ctr">
                        <a:lnSpc>
                          <a:spcPct val="115000"/>
                        </a:lnSpc>
                        <a:spcAft>
                          <a:spcPts val="0"/>
                        </a:spcAft>
                      </a:pPr>
                      <a:r>
                        <a:rPr lang="en-US" sz="1100" dirty="0" smtClean="0">
                          <a:latin typeface="Times New Roman" panose="02020603050405020304" pitchFamily="18" charset="0"/>
                          <a:cs typeface="Times New Roman" panose="02020603050405020304" pitchFamily="18" charset="0"/>
                        </a:rPr>
                        <a:t>Track</a:t>
                      </a:r>
                      <a:r>
                        <a:rPr lang="en-US" sz="1100" baseline="0" dirty="0" smtClean="0">
                          <a:latin typeface="Times New Roman" panose="02020603050405020304" pitchFamily="18" charset="0"/>
                          <a:cs typeface="Times New Roman" panose="02020603050405020304" pitchFamily="18" charset="0"/>
                        </a:rPr>
                        <a:t> of particle</a:t>
                      </a:r>
                      <a:r>
                        <a:rPr lang="ru-RU" sz="1100" dirty="0" smtClean="0">
                          <a:latin typeface="Times New Roman" panose="02020603050405020304" pitchFamily="18" charset="0"/>
                          <a:cs typeface="Times New Roman" panose="02020603050405020304" pitchFamily="18" charset="0"/>
                        </a:rPr>
                        <a:t>, </a:t>
                      </a:r>
                      <a:r>
                        <a:rPr lang="en-US" sz="1100" dirty="0" smtClean="0">
                          <a:latin typeface="Times New Roman" panose="02020603050405020304" pitchFamily="18" charset="0"/>
                          <a:cs typeface="Times New Roman" panose="02020603050405020304" pitchFamily="18" charset="0"/>
                        </a:rPr>
                        <a:t>cm</a:t>
                      </a:r>
                      <a:endParaRPr lang="ru-RU" sz="1100" b="1" dirty="0">
                        <a:solidFill>
                          <a:schemeClr val="tx1"/>
                        </a:solidFill>
                        <a:latin typeface="Times New Roman" pitchFamily="18" charset="0"/>
                        <a:ea typeface="Calibri"/>
                        <a:cs typeface="Times New Roman" pitchFamily="18" charset="0"/>
                      </a:endParaRPr>
                    </a:p>
                  </a:txBody>
                  <a:tcPr marL="22288" marR="22288" marT="0" marB="0" anchor="ctr">
                    <a:solidFill>
                      <a:schemeClr val="bg1"/>
                    </a:solidFill>
                  </a:tcPr>
                </a:tc>
              </a:tr>
              <a:tr h="5057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latin typeface="Times New Roman" panose="02020603050405020304" pitchFamily="18" charset="0"/>
                          <a:cs typeface="Times New Roman" panose="02020603050405020304" pitchFamily="18" charset="0"/>
                        </a:rPr>
                        <a:t>Phasotron</a:t>
                      </a:r>
                      <a:r>
                        <a:rPr lang="ru-RU" sz="1100" dirty="0" smtClean="0">
                          <a:latin typeface="Times New Roman" panose="02020603050405020304" pitchFamily="18" charset="0"/>
                          <a:cs typeface="Times New Roman" panose="02020603050405020304" pitchFamily="18" charset="0"/>
                        </a:rPr>
                        <a:t> </a:t>
                      </a:r>
                      <a:r>
                        <a:rPr lang="en-US" sz="1100" dirty="0" smtClean="0">
                          <a:latin typeface="Times New Roman" panose="02020603050405020304" pitchFamily="18" charset="0"/>
                          <a:cs typeface="Times New Roman" panose="02020603050405020304" pitchFamily="18" charset="0"/>
                        </a:rPr>
                        <a:t>of the JINR</a:t>
                      </a:r>
                      <a:endParaRPr lang="ru-RU" sz="1100" b="1" dirty="0">
                        <a:solidFill>
                          <a:schemeClr val="tx1"/>
                        </a:solidFill>
                        <a:latin typeface="Times New Roman" pitchFamily="18" charset="0"/>
                        <a:cs typeface="Times New Roman" pitchFamily="18" charset="0"/>
                      </a:endParaRPr>
                    </a:p>
                  </a:txBody>
                  <a:tcPr marL="22288" marR="22288" marT="0" marB="0" anchor="ctr">
                    <a:solidFill>
                      <a:schemeClr val="bg1"/>
                    </a:solidFill>
                  </a:tcPr>
                </a:tc>
                <a:tc>
                  <a:txBody>
                    <a:bodyPr/>
                    <a:lstStyle/>
                    <a:p>
                      <a:pPr marL="0" marR="0" lvl="0" indent="0" algn="ctr" defTabSz="2952323" rtl="0" eaLnBrk="1" fontAlgn="auto" latinLnBrk="0" hangingPunct="1">
                        <a:lnSpc>
                          <a:spcPct val="115000"/>
                        </a:lnSpc>
                        <a:spcBef>
                          <a:spcPts val="0"/>
                        </a:spcBef>
                        <a:spcAft>
                          <a:spcPts val="0"/>
                        </a:spcAft>
                        <a:buClrTx/>
                        <a:buSzTx/>
                        <a:buFontTx/>
                        <a:buNone/>
                        <a:tabLst/>
                        <a:defRPr/>
                      </a:pPr>
                      <a:r>
                        <a:rPr kumimoji="0" lang="en-US" sz="1100" u="none" strike="noStrike" cap="none" normalizeH="0" baseline="0" dirty="0" smtClean="0">
                          <a:ln>
                            <a:noFill/>
                          </a:ln>
                          <a:effectLst/>
                          <a:latin typeface="Times New Roman" panose="02020603050405020304" pitchFamily="18" charset="0"/>
                          <a:cs typeface="Times New Roman" panose="02020603050405020304" pitchFamily="18" charset="0"/>
                        </a:rPr>
                        <a:t>Proton Bragg peaks</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2288" marR="22288" marT="0" marB="0" anchor="ctr">
                    <a:solidFill>
                      <a:schemeClr val="bg1"/>
                    </a:solidFill>
                  </a:tcPr>
                </a:tc>
                <a:tc>
                  <a:txBody>
                    <a:bodyPr/>
                    <a:lstStyle/>
                    <a:p>
                      <a:pPr algn="ctr">
                        <a:lnSpc>
                          <a:spcPct val="115000"/>
                        </a:lnSpc>
                        <a:spcAft>
                          <a:spcPts val="0"/>
                        </a:spcAft>
                      </a:pPr>
                      <a:r>
                        <a:rPr lang="ru-RU" sz="1100" dirty="0" smtClean="0">
                          <a:latin typeface="Times New Roman" panose="02020603050405020304" pitchFamily="18" charset="0"/>
                          <a:cs typeface="Times New Roman" panose="02020603050405020304" pitchFamily="18" charset="0"/>
                        </a:rPr>
                        <a:t>70</a:t>
                      </a:r>
                      <a:endParaRPr lang="ru-RU" sz="1100" b="1" dirty="0">
                        <a:solidFill>
                          <a:schemeClr val="tx1"/>
                        </a:solidFill>
                        <a:latin typeface="Times New Roman" pitchFamily="18" charset="0"/>
                        <a:ea typeface="Calibri"/>
                        <a:cs typeface="Times New Roman" pitchFamily="18" charset="0"/>
                      </a:endParaRPr>
                    </a:p>
                  </a:txBody>
                  <a:tcPr marL="22288" marR="22288" marT="0" marB="0" anchor="ctr">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3,0</a:t>
                      </a:r>
                      <a:endParaRPr lang="ru-RU" sz="1100" b="1" dirty="0" smtClean="0">
                        <a:solidFill>
                          <a:schemeClr val="tx1"/>
                        </a:solidFill>
                        <a:latin typeface="Times New Roman" pitchFamily="18" charset="0"/>
                        <a:ea typeface="Calibri"/>
                        <a:cs typeface="Times New Roman" pitchFamily="18" charset="0"/>
                      </a:endParaRPr>
                    </a:p>
                  </a:txBody>
                  <a:tcPr marL="22288" marR="22288" marT="0" marB="0" anchor="ctr">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100" dirty="0" smtClean="0">
                          <a:latin typeface="Times New Roman" panose="02020603050405020304" pitchFamily="18" charset="0"/>
                          <a:cs typeface="Times New Roman" panose="02020603050405020304" pitchFamily="18" charset="0"/>
                        </a:rPr>
                        <a:t>4,3</a:t>
                      </a:r>
                      <a:endParaRPr lang="ru-RU" sz="1100" b="1" dirty="0" smtClean="0">
                        <a:solidFill>
                          <a:schemeClr val="tx1"/>
                        </a:solidFill>
                        <a:latin typeface="Times New Roman" pitchFamily="18" charset="0"/>
                        <a:ea typeface="Calibri"/>
                        <a:cs typeface="Times New Roman" pitchFamily="18" charset="0"/>
                      </a:endParaRPr>
                    </a:p>
                  </a:txBody>
                  <a:tcPr marL="22288" marR="22288" marT="0" marB="0" anchor="ctr">
                    <a:solidFill>
                      <a:schemeClr val="bg1"/>
                    </a:solidFill>
                  </a:tcPr>
                </a:tc>
              </a:tr>
            </a:tbl>
          </a:graphicData>
        </a:graphic>
      </p:graphicFrame>
      <p:sp>
        <p:nvSpPr>
          <p:cNvPr id="17" name="TextBox 16"/>
          <p:cNvSpPr txBox="1"/>
          <p:nvPr/>
        </p:nvSpPr>
        <p:spPr>
          <a:xfrm>
            <a:off x="1943101" y="2736788"/>
            <a:ext cx="6934200" cy="646331"/>
          </a:xfrm>
          <a:prstGeom prst="rect">
            <a:avLst/>
          </a:prstGeom>
          <a:noFill/>
        </p:spPr>
        <p:txBody>
          <a:bodyPr wrap="square" rtlCol="0">
            <a:spAutoFit/>
          </a:bodyPr>
          <a:lstStyle/>
          <a:p>
            <a:pPr indent="-742950" algn="just"/>
            <a:r>
              <a:rPr lang="en-US" b="1" dirty="0" smtClean="0">
                <a:latin typeface="+mj-lt"/>
                <a:cs typeface="Times New Roman" pitchFamily="18" charset="0"/>
              </a:rPr>
              <a:t>Radiation exposure of mice</a:t>
            </a:r>
            <a:endParaRPr lang="ru-RU" b="1" dirty="0" smtClean="0">
              <a:latin typeface="+mj-lt"/>
              <a:cs typeface="Times New Roman" pitchFamily="18" charset="0"/>
            </a:endParaRPr>
          </a:p>
          <a:p>
            <a:pPr indent="-742950" algn="just"/>
            <a:r>
              <a:rPr lang="en-US" b="0" dirty="0" smtClean="0">
                <a:latin typeface="+mj-lt"/>
                <a:cs typeface="Times New Roman" pitchFamily="18" charset="0"/>
              </a:rPr>
              <a:t>Mice were irradiated with proton Bragg peaks</a:t>
            </a:r>
            <a:r>
              <a:rPr lang="ru-RU" b="0" dirty="0" smtClean="0">
                <a:latin typeface="+mj-lt"/>
                <a:cs typeface="Times New Roman" pitchFamily="18" charset="0"/>
              </a:rPr>
              <a:t> </a:t>
            </a:r>
            <a:r>
              <a:rPr lang="en-US" b="0" dirty="0" smtClean="0">
                <a:latin typeface="+mj-lt"/>
                <a:cs typeface="Times New Roman" pitchFamily="18" charset="0"/>
              </a:rPr>
              <a:t>in a dose 3 </a:t>
            </a:r>
            <a:r>
              <a:rPr lang="en-US" b="0" dirty="0" err="1" smtClean="0">
                <a:latin typeface="+mj-lt"/>
                <a:cs typeface="Times New Roman" pitchFamily="18" charset="0"/>
              </a:rPr>
              <a:t>Gy</a:t>
            </a:r>
            <a:r>
              <a:rPr lang="en-US" b="0" dirty="0" smtClean="0">
                <a:latin typeface="+mj-lt"/>
                <a:cs typeface="Times New Roman" pitchFamily="18" charset="0"/>
              </a:rPr>
              <a:t>, energy 70 MeV. Animals were fixed and irradiated in special boxes.</a:t>
            </a:r>
          </a:p>
        </p:txBody>
      </p:sp>
      <p:pic>
        <p:nvPicPr>
          <p:cNvPr id="122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4673601"/>
            <a:ext cx="886868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618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1181100"/>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29096" y="85941"/>
            <a:ext cx="9144000" cy="707886"/>
          </a:xfrm>
          <a:prstGeom prst="rect">
            <a:avLst/>
          </a:prstGeom>
        </p:spPr>
        <p:txBody>
          <a:bodyPr wrap="square">
            <a:spAutoFit/>
          </a:bodyPr>
          <a:lstStyle/>
          <a:p>
            <a:r>
              <a:rPr lang="en-US" sz="2000" dirty="0" smtClean="0">
                <a:solidFill>
                  <a:schemeClr val="bg1"/>
                </a:solidFill>
              </a:rPr>
              <a:t>Computer </a:t>
            </a:r>
            <a:r>
              <a:rPr lang="en-US" sz="2000" dirty="0">
                <a:solidFill>
                  <a:schemeClr val="bg1"/>
                </a:solidFill>
              </a:rPr>
              <a:t>simulation of DNA damage </a:t>
            </a:r>
            <a:r>
              <a:rPr lang="en-US" sz="2000" dirty="0" smtClean="0">
                <a:solidFill>
                  <a:schemeClr val="bg1"/>
                </a:solidFill>
              </a:rPr>
              <a:t>induction</a:t>
            </a:r>
            <a:br>
              <a:rPr lang="en-US" sz="2000" dirty="0" smtClean="0">
                <a:solidFill>
                  <a:schemeClr val="bg1"/>
                </a:solidFill>
              </a:rPr>
            </a:br>
            <a:r>
              <a:rPr lang="en-US" sz="2000" dirty="0" smtClean="0">
                <a:solidFill>
                  <a:schemeClr val="bg1"/>
                </a:solidFill>
              </a:rPr>
              <a:t>after </a:t>
            </a:r>
            <a:r>
              <a:rPr lang="en-US" sz="2000" dirty="0">
                <a:solidFill>
                  <a:schemeClr val="bg1"/>
                </a:solidFill>
              </a:rPr>
              <a:t>heavy ion irradiation </a:t>
            </a:r>
          </a:p>
        </p:txBody>
      </p:sp>
      <p:sp>
        <p:nvSpPr>
          <p:cNvPr id="8" name="Прямоугольник 7"/>
          <p:cNvSpPr/>
          <p:nvPr/>
        </p:nvSpPr>
        <p:spPr>
          <a:xfrm>
            <a:off x="236498" y="755088"/>
            <a:ext cx="8548914" cy="307777"/>
          </a:xfrm>
          <a:prstGeom prst="rect">
            <a:avLst/>
          </a:prstGeom>
        </p:spPr>
        <p:txBody>
          <a:bodyPr wrap="square">
            <a:spAutoFit/>
          </a:bodyPr>
          <a:lstStyle/>
          <a:p>
            <a:r>
              <a:rPr lang="en-GB" sz="1400" u="sng" dirty="0" smtClean="0">
                <a:solidFill>
                  <a:schemeClr val="bg1"/>
                </a:solidFill>
              </a:rPr>
              <a:t>M.S</a:t>
            </a:r>
            <a:r>
              <a:rPr lang="en-GB" sz="1400" u="sng" dirty="0">
                <a:solidFill>
                  <a:schemeClr val="bg1"/>
                </a:solidFill>
              </a:rPr>
              <a:t>. </a:t>
            </a:r>
            <a:r>
              <a:rPr lang="en-GB" sz="1400" u="sng" dirty="0" err="1">
                <a:solidFill>
                  <a:schemeClr val="bg1"/>
                </a:solidFill>
              </a:rPr>
              <a:t>Panina</a:t>
            </a:r>
            <a:r>
              <a:rPr lang="en-GB" sz="1400" dirty="0">
                <a:solidFill>
                  <a:schemeClr val="bg1"/>
                </a:solidFill>
              </a:rPr>
              <a:t>, A.N. </a:t>
            </a:r>
            <a:r>
              <a:rPr lang="en-GB" sz="1400" dirty="0" err="1">
                <a:solidFill>
                  <a:schemeClr val="bg1"/>
                </a:solidFill>
              </a:rPr>
              <a:t>Bugay</a:t>
            </a:r>
            <a:r>
              <a:rPr lang="en-GB" sz="1400" dirty="0">
                <a:solidFill>
                  <a:schemeClr val="bg1"/>
                </a:solidFill>
              </a:rPr>
              <a:t>, M. </a:t>
            </a:r>
            <a:r>
              <a:rPr lang="en-GB" sz="1400" dirty="0" err="1">
                <a:solidFill>
                  <a:schemeClr val="bg1"/>
                </a:solidFill>
              </a:rPr>
              <a:t>Batmunkh</a:t>
            </a:r>
            <a:r>
              <a:rPr lang="en-GB" sz="1400" dirty="0">
                <a:solidFill>
                  <a:schemeClr val="bg1"/>
                </a:solidFill>
              </a:rPr>
              <a:t> </a:t>
            </a:r>
          </a:p>
        </p:txBody>
      </p:sp>
      <p:sp>
        <p:nvSpPr>
          <p:cNvPr id="9" name="Прямоугольник 8"/>
          <p:cNvSpPr/>
          <p:nvPr/>
        </p:nvSpPr>
        <p:spPr>
          <a:xfrm>
            <a:off x="1295572" y="63500"/>
            <a:ext cx="640368" cy="430887"/>
          </a:xfrm>
          <a:prstGeom prst="rect">
            <a:avLst/>
          </a:prstGeom>
        </p:spPr>
        <p:txBody>
          <a:bodyPr wrap="none">
            <a:spAutoFit/>
          </a:bodyPr>
          <a:lstStyle/>
          <a:p>
            <a:r>
              <a:rPr lang="en-US" sz="2200" dirty="0" smtClean="0">
                <a:solidFill>
                  <a:srgbClr val="FFFF00"/>
                </a:solidFill>
              </a:rPr>
              <a:t>11. </a:t>
            </a:r>
            <a:endParaRPr lang="ru-RU" sz="2200" dirty="0">
              <a:solidFill>
                <a:srgbClr val="FFFF0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427163"/>
            <a:ext cx="52578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4514850"/>
            <a:ext cx="5243150"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175000"/>
            <a:ext cx="52673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265" y="1411289"/>
            <a:ext cx="3302484" cy="247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650" y="4067175"/>
            <a:ext cx="3258622"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4395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1181100"/>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29096" y="85941"/>
            <a:ext cx="9144000" cy="707886"/>
          </a:xfrm>
          <a:prstGeom prst="rect">
            <a:avLst/>
          </a:prstGeom>
        </p:spPr>
        <p:txBody>
          <a:bodyPr wrap="square">
            <a:spAutoFit/>
          </a:bodyPr>
          <a:lstStyle/>
          <a:p>
            <a:r>
              <a:rPr lang="en-US" sz="2000" dirty="0" smtClean="0">
                <a:solidFill>
                  <a:schemeClr val="bg1"/>
                </a:solidFill>
              </a:rPr>
              <a:t>Morphological </a:t>
            </a:r>
            <a:r>
              <a:rPr lang="en-US" sz="2000" dirty="0">
                <a:solidFill>
                  <a:schemeClr val="bg1"/>
                </a:solidFill>
              </a:rPr>
              <a:t>changes of Purkinje </a:t>
            </a:r>
            <a:r>
              <a:rPr lang="en-US" sz="2000" dirty="0" smtClean="0">
                <a:solidFill>
                  <a:schemeClr val="bg1"/>
                </a:solidFill>
              </a:rPr>
              <a:t>cells in </a:t>
            </a:r>
            <a:r>
              <a:rPr lang="en-US" sz="2000" dirty="0">
                <a:solidFill>
                  <a:schemeClr val="bg1"/>
                </a:solidFill>
              </a:rPr>
              <a:t>the cerebellar </a:t>
            </a:r>
            <a:r>
              <a:rPr lang="en-US" sz="2000" dirty="0" smtClean="0">
                <a:solidFill>
                  <a:schemeClr val="bg1"/>
                </a:solidFill>
              </a:rPr>
              <a:t>cortex</a:t>
            </a:r>
            <a:br>
              <a:rPr lang="en-US" sz="2000" dirty="0" smtClean="0">
                <a:solidFill>
                  <a:schemeClr val="bg1"/>
                </a:solidFill>
              </a:rPr>
            </a:br>
            <a:r>
              <a:rPr lang="en-US" sz="2000" dirty="0" smtClean="0">
                <a:solidFill>
                  <a:schemeClr val="bg1"/>
                </a:solidFill>
              </a:rPr>
              <a:t>of rats after </a:t>
            </a:r>
            <a:r>
              <a:rPr lang="en-US" sz="2000" dirty="0">
                <a:solidFill>
                  <a:schemeClr val="bg1"/>
                </a:solidFill>
              </a:rPr>
              <a:t>carbon ion </a:t>
            </a:r>
            <a:r>
              <a:rPr lang="en-US" sz="2000" dirty="0" smtClean="0">
                <a:solidFill>
                  <a:schemeClr val="bg1"/>
                </a:solidFill>
              </a:rPr>
              <a:t>irradiation</a:t>
            </a:r>
            <a:endParaRPr lang="en-US" sz="2000" dirty="0">
              <a:solidFill>
                <a:schemeClr val="bg1"/>
              </a:solidFill>
            </a:endParaRPr>
          </a:p>
        </p:txBody>
      </p:sp>
      <p:sp>
        <p:nvSpPr>
          <p:cNvPr id="8" name="Прямоугольник 7"/>
          <p:cNvSpPr/>
          <p:nvPr/>
        </p:nvSpPr>
        <p:spPr>
          <a:xfrm>
            <a:off x="236498" y="755088"/>
            <a:ext cx="8548914" cy="523220"/>
          </a:xfrm>
          <a:prstGeom prst="rect">
            <a:avLst/>
          </a:prstGeom>
        </p:spPr>
        <p:txBody>
          <a:bodyPr wrap="square">
            <a:spAutoFit/>
          </a:bodyPr>
          <a:lstStyle/>
          <a:p>
            <a:r>
              <a:rPr lang="en-GB" sz="1400" u="sng" dirty="0" err="1" smtClean="0">
                <a:solidFill>
                  <a:schemeClr val="bg1"/>
                </a:solidFill>
              </a:rPr>
              <a:t>Yu.S</a:t>
            </a:r>
            <a:r>
              <a:rPr lang="en-GB" sz="1400" u="sng" dirty="0" smtClean="0">
                <a:solidFill>
                  <a:schemeClr val="bg1"/>
                </a:solidFill>
              </a:rPr>
              <a:t>. </a:t>
            </a:r>
            <a:r>
              <a:rPr lang="en-GB" sz="1400" u="sng" dirty="0" err="1" smtClean="0">
                <a:solidFill>
                  <a:schemeClr val="bg1"/>
                </a:solidFill>
              </a:rPr>
              <a:t>Severyukhin</a:t>
            </a:r>
            <a:r>
              <a:rPr lang="en-GB" sz="1400" dirty="0" smtClean="0">
                <a:solidFill>
                  <a:schemeClr val="bg1"/>
                </a:solidFill>
              </a:rPr>
              <a:t>, </a:t>
            </a:r>
            <a:r>
              <a:rPr lang="en-GB" sz="1400" dirty="0">
                <a:solidFill>
                  <a:schemeClr val="bg1"/>
                </a:solidFill>
              </a:rPr>
              <a:t>N.N. </a:t>
            </a:r>
            <a:r>
              <a:rPr lang="en-GB" sz="1400" dirty="0" err="1" smtClean="0">
                <a:solidFill>
                  <a:schemeClr val="bg1"/>
                </a:solidFill>
              </a:rPr>
              <a:t>Budyonnaya</a:t>
            </a:r>
            <a:endParaRPr lang="en-GB" sz="1400" dirty="0">
              <a:solidFill>
                <a:schemeClr val="bg1"/>
              </a:solidFill>
            </a:endParaRPr>
          </a:p>
          <a:p>
            <a:r>
              <a:rPr lang="en-GB" sz="1400" dirty="0" smtClean="0">
                <a:solidFill>
                  <a:schemeClr val="bg1"/>
                </a:solidFill>
              </a:rPr>
              <a:t>  </a:t>
            </a:r>
            <a:endParaRPr lang="en-GB" sz="1400" dirty="0">
              <a:solidFill>
                <a:schemeClr val="bg1"/>
              </a:solidFill>
            </a:endParaRPr>
          </a:p>
        </p:txBody>
      </p:sp>
      <p:sp>
        <p:nvSpPr>
          <p:cNvPr id="9" name="Прямоугольник 8"/>
          <p:cNvSpPr/>
          <p:nvPr/>
        </p:nvSpPr>
        <p:spPr>
          <a:xfrm>
            <a:off x="233681" y="63500"/>
            <a:ext cx="655950" cy="430887"/>
          </a:xfrm>
          <a:prstGeom prst="rect">
            <a:avLst/>
          </a:prstGeom>
        </p:spPr>
        <p:txBody>
          <a:bodyPr wrap="none">
            <a:spAutoFit/>
          </a:bodyPr>
          <a:lstStyle/>
          <a:p>
            <a:r>
              <a:rPr lang="en-US" sz="2200" dirty="0" smtClean="0">
                <a:solidFill>
                  <a:srgbClr val="FFFF00"/>
                </a:solidFill>
              </a:rPr>
              <a:t>12. </a:t>
            </a:r>
            <a:endParaRPr lang="ru-RU" sz="2200" dirty="0">
              <a:solidFill>
                <a:srgbClr val="FFFF00"/>
              </a:solidFill>
            </a:endParaRPr>
          </a:p>
        </p:txBody>
      </p:sp>
      <p:sp>
        <p:nvSpPr>
          <p:cNvPr id="10" name="Прямоугольник 9"/>
          <p:cNvSpPr/>
          <p:nvPr/>
        </p:nvSpPr>
        <p:spPr>
          <a:xfrm>
            <a:off x="215899" y="1308529"/>
            <a:ext cx="8594725" cy="646331"/>
          </a:xfrm>
          <a:prstGeom prst="rect">
            <a:avLst/>
          </a:prstGeom>
        </p:spPr>
        <p:txBody>
          <a:bodyPr wrap="square">
            <a:spAutoFit/>
          </a:bodyPr>
          <a:lstStyle/>
          <a:p>
            <a:pPr algn="just"/>
            <a:r>
              <a:rPr lang="en-US" dirty="0">
                <a:solidFill>
                  <a:srgbClr val="000000"/>
                </a:solidFill>
                <a:latin typeface="+mj-lt"/>
                <a:cs typeface="Times New Roman" pitchFamily="18" charset="0"/>
              </a:rPr>
              <a:t>The purpose of our work was to study the effects heavy charged particles. The research was conducted in a comparative perspective: one group of animals irradiated by gamma rays to a dose of 1 </a:t>
            </a:r>
            <a:r>
              <a:rPr lang="en-US" dirty="0" err="1">
                <a:solidFill>
                  <a:srgbClr val="000000"/>
                </a:solidFill>
                <a:latin typeface="+mj-lt"/>
                <a:cs typeface="Times New Roman" pitchFamily="18" charset="0"/>
              </a:rPr>
              <a:t>Gy</a:t>
            </a:r>
            <a:r>
              <a:rPr lang="en-US" dirty="0">
                <a:solidFill>
                  <a:srgbClr val="000000"/>
                </a:solidFill>
                <a:latin typeface="+mj-lt"/>
                <a:cs typeface="Times New Roman" pitchFamily="18" charset="0"/>
              </a:rPr>
              <a:t>, other group irradiated by HCP to a dose of 1 </a:t>
            </a:r>
            <a:r>
              <a:rPr lang="en-US" dirty="0" err="1">
                <a:solidFill>
                  <a:srgbClr val="000000"/>
                </a:solidFill>
                <a:latin typeface="+mj-lt"/>
                <a:cs typeface="Times New Roman" pitchFamily="18" charset="0"/>
              </a:rPr>
              <a:t>Gy</a:t>
            </a:r>
            <a:r>
              <a:rPr lang="en-US" dirty="0">
                <a:solidFill>
                  <a:srgbClr val="000000"/>
                </a:solidFill>
                <a:latin typeface="+mj-lt"/>
                <a:cs typeface="Times New Roman" pitchFamily="18" charset="0"/>
              </a:rPr>
              <a:t>.</a:t>
            </a:r>
            <a:endParaRPr lang="ru-RU" dirty="0">
              <a:solidFill>
                <a:srgbClr val="000000"/>
              </a:solidFill>
              <a:latin typeface="+mj-lt"/>
              <a:cs typeface="Times New Roman" pitchFamily="18" charset="0"/>
            </a:endParaRPr>
          </a:p>
        </p:txBody>
      </p:sp>
      <p:graphicFrame>
        <p:nvGraphicFramePr>
          <p:cNvPr id="22" name="Таблица 21"/>
          <p:cNvGraphicFramePr>
            <a:graphicFrameLocks noGrp="1"/>
          </p:cNvGraphicFramePr>
          <p:nvPr>
            <p:extLst>
              <p:ext uri="{D42A27DB-BD31-4B8C-83A1-F6EECF244321}">
                <p14:modId xmlns:p14="http://schemas.microsoft.com/office/powerpoint/2010/main" val="2246314958"/>
              </p:ext>
            </p:extLst>
          </p:nvPr>
        </p:nvGraphicFramePr>
        <p:xfrm>
          <a:off x="463260" y="4309432"/>
          <a:ext cx="3268347" cy="1110501"/>
        </p:xfrm>
        <a:graphic>
          <a:graphicData uri="http://schemas.openxmlformats.org/drawingml/2006/table">
            <a:tbl>
              <a:tblPr/>
              <a:tblGrid>
                <a:gridCol w="663657"/>
                <a:gridCol w="669866"/>
                <a:gridCol w="669866"/>
                <a:gridCol w="602107"/>
                <a:gridCol w="662851"/>
              </a:tblGrid>
              <a:tr h="570973">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800" b="1" dirty="0" smtClean="0">
                          <a:latin typeface="Times New Roman"/>
                          <a:ea typeface="Calibri"/>
                          <a:cs typeface="Times New Roman"/>
                        </a:rPr>
                        <a:t>Facility</a:t>
                      </a:r>
                      <a:endParaRPr lang="ru-RU" sz="700" dirty="0">
                        <a:latin typeface="Times New Roman" pitchFamily="18" charset="0"/>
                        <a:ea typeface="Calibri"/>
                        <a:cs typeface="Times New Roman" pitchFamily="18" charset="0"/>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700" b="1" dirty="0" smtClean="0">
                          <a:latin typeface="Times New Roman" pitchFamily="18" charset="0"/>
                          <a:ea typeface="Calibri"/>
                          <a:cs typeface="Times New Roman" pitchFamily="18" charset="0"/>
                        </a:rPr>
                        <a:t>Dose,</a:t>
                      </a:r>
                      <a:r>
                        <a:rPr lang="en-US" sz="700" b="1" baseline="0" dirty="0" smtClean="0">
                          <a:latin typeface="Times New Roman" pitchFamily="18" charset="0"/>
                          <a:ea typeface="Calibri"/>
                          <a:cs typeface="Times New Roman" pitchFamily="18" charset="0"/>
                        </a:rPr>
                        <a:t> </a:t>
                      </a:r>
                      <a:r>
                        <a:rPr lang="en-US" sz="700" b="1" baseline="0" dirty="0" err="1" smtClean="0">
                          <a:latin typeface="Times New Roman" pitchFamily="18" charset="0"/>
                          <a:ea typeface="Calibri"/>
                          <a:cs typeface="Times New Roman" pitchFamily="18" charset="0"/>
                        </a:rPr>
                        <a:t>Gy</a:t>
                      </a:r>
                      <a:endParaRPr lang="ru-RU" sz="700" b="1" dirty="0">
                        <a:latin typeface="Times New Roman" pitchFamily="18" charset="0"/>
                        <a:ea typeface="Calibri"/>
                        <a:cs typeface="Times New Roman" pitchFamily="18" charset="0"/>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800" b="1" dirty="0" smtClean="0">
                          <a:latin typeface="Times New Roman"/>
                          <a:ea typeface="Calibri"/>
                          <a:cs typeface="Times New Roman"/>
                        </a:rPr>
                        <a:t>Type of  R</a:t>
                      </a:r>
                      <a:r>
                        <a:rPr lang="ru-RU" sz="800" b="1" dirty="0" err="1">
                          <a:latin typeface="Times New Roman"/>
                          <a:ea typeface="Calibri"/>
                          <a:cs typeface="Times New Roman"/>
                        </a:rPr>
                        <a:t>adiation</a:t>
                      </a:r>
                      <a:endParaRPr lang="ru-RU" sz="700" dirty="0">
                        <a:latin typeface="Calibri"/>
                        <a:ea typeface="Calibri"/>
                        <a:cs typeface="Times New Roman"/>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800" b="1" dirty="0">
                          <a:latin typeface="Times New Roman"/>
                          <a:ea typeface="Calibri"/>
                          <a:cs typeface="Times New Roman"/>
                        </a:rPr>
                        <a:t>E, </a:t>
                      </a:r>
                      <a:r>
                        <a:rPr lang="en-US" sz="800" b="1" dirty="0" err="1" smtClean="0">
                          <a:latin typeface="Times New Roman"/>
                          <a:ea typeface="Calibri"/>
                          <a:cs typeface="Times New Roman"/>
                        </a:rPr>
                        <a:t>MeV</a:t>
                      </a:r>
                      <a:r>
                        <a:rPr lang="en-US" sz="800" b="1" dirty="0" smtClean="0">
                          <a:latin typeface="Times New Roman"/>
                          <a:ea typeface="Calibri"/>
                          <a:cs typeface="Times New Roman"/>
                        </a:rPr>
                        <a:t> </a:t>
                      </a:r>
                      <a:r>
                        <a:rPr lang="en-US" sz="800" b="1" dirty="0">
                          <a:latin typeface="Times New Roman"/>
                          <a:ea typeface="Calibri"/>
                          <a:cs typeface="Times New Roman"/>
                        </a:rPr>
                        <a:t>/ nucleon</a:t>
                      </a:r>
                      <a:endParaRPr lang="ru-RU" sz="700" dirty="0">
                        <a:latin typeface="Calibri"/>
                        <a:ea typeface="Calibri"/>
                        <a:cs typeface="Times New Roman"/>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800" b="1" dirty="0">
                          <a:latin typeface="Times New Roman"/>
                          <a:ea typeface="Calibri"/>
                          <a:cs typeface="Times New Roman"/>
                        </a:rPr>
                        <a:t>LET, </a:t>
                      </a:r>
                      <a:r>
                        <a:rPr lang="en-US" sz="800" b="1" dirty="0" err="1">
                          <a:latin typeface="Times New Roman"/>
                          <a:ea typeface="Calibri"/>
                          <a:cs typeface="Times New Roman"/>
                        </a:rPr>
                        <a:t>keV</a:t>
                      </a:r>
                      <a:r>
                        <a:rPr lang="en-US" sz="800" b="1" dirty="0">
                          <a:latin typeface="Times New Roman"/>
                          <a:ea typeface="Calibri"/>
                          <a:cs typeface="Times New Roman"/>
                        </a:rPr>
                        <a:t> /µm</a:t>
                      </a:r>
                      <a:endParaRPr lang="ru-RU" sz="700" dirty="0">
                        <a:latin typeface="Calibri"/>
                        <a:ea typeface="Calibri"/>
                        <a:cs typeface="Times New Roman"/>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266454">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800" b="1" dirty="0" err="1" smtClean="0">
                          <a:latin typeface="Times New Roman"/>
                          <a:ea typeface="Calibri"/>
                          <a:cs typeface="Times New Roman"/>
                        </a:rPr>
                        <a:t>Rocus</a:t>
                      </a:r>
                      <a:r>
                        <a:rPr lang="en-US" sz="800" b="1" dirty="0" smtClean="0">
                          <a:latin typeface="Times New Roman"/>
                          <a:ea typeface="Calibri"/>
                          <a:cs typeface="Times New Roman"/>
                        </a:rPr>
                        <a:t>-M</a:t>
                      </a:r>
                      <a:endParaRPr lang="ru-RU" sz="700" dirty="0">
                        <a:latin typeface="Calibri"/>
                        <a:ea typeface="Calibri"/>
                        <a:cs typeface="Times New Roman"/>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700" b="1" dirty="0" smtClean="0">
                          <a:latin typeface="Times New Roman" pitchFamily="18" charset="0"/>
                          <a:ea typeface="Calibri"/>
                          <a:cs typeface="Times New Roman" pitchFamily="18" charset="0"/>
                        </a:rPr>
                        <a:t>1</a:t>
                      </a:r>
                      <a:endParaRPr lang="ru-RU" sz="700" b="1" dirty="0">
                        <a:latin typeface="Times New Roman" pitchFamily="18" charset="0"/>
                        <a:ea typeface="Calibri"/>
                        <a:cs typeface="Times New Roman" pitchFamily="18" charset="0"/>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800" b="1" baseline="30000" dirty="0">
                          <a:latin typeface="Times New Roman"/>
                          <a:ea typeface="Calibri"/>
                          <a:cs typeface="Times New Roman"/>
                        </a:rPr>
                        <a:t>60</a:t>
                      </a:r>
                      <a:r>
                        <a:rPr lang="en-US" sz="800" b="1" dirty="0">
                          <a:latin typeface="Times New Roman"/>
                          <a:ea typeface="Calibri"/>
                          <a:cs typeface="Times New Roman"/>
                        </a:rPr>
                        <a:t>Co</a:t>
                      </a:r>
                      <a:endParaRPr lang="ru-RU" sz="700" dirty="0">
                        <a:latin typeface="Calibri"/>
                        <a:ea typeface="Calibri"/>
                        <a:cs typeface="Times New Roman"/>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800" dirty="0">
                          <a:latin typeface="Times New Roman"/>
                          <a:ea typeface="Calibri"/>
                          <a:cs typeface="Times New Roman"/>
                        </a:rPr>
                        <a:t>1.02</a:t>
                      </a:r>
                      <a:endParaRPr lang="ru-RU" sz="700" dirty="0">
                        <a:latin typeface="Calibri"/>
                        <a:ea typeface="Calibri"/>
                        <a:cs typeface="Times New Roman"/>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ru-RU" sz="700" dirty="0" smtClean="0">
                          <a:latin typeface="Calibri"/>
                          <a:ea typeface="Calibri"/>
                          <a:cs typeface="Times New Roman"/>
                        </a:rPr>
                        <a:t>-</a:t>
                      </a:r>
                      <a:endParaRPr lang="ru-RU" sz="700" dirty="0">
                        <a:latin typeface="Calibri"/>
                        <a:ea typeface="Calibri"/>
                        <a:cs typeface="Times New Roman"/>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273074">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r>
                        <a:rPr lang="en-US" sz="700" b="1" dirty="0" err="1" smtClean="0">
                          <a:latin typeface="Times New Roman" pitchFamily="18" charset="0"/>
                          <a:cs typeface="Times New Roman" pitchFamily="18" charset="0"/>
                        </a:rPr>
                        <a:t>Nuclotron</a:t>
                      </a:r>
                      <a:endParaRPr lang="ru-RU" sz="900" b="1" dirty="0">
                        <a:latin typeface="Times New Roman" pitchFamily="18" charset="0"/>
                        <a:cs typeface="Times New Roman" pitchFamily="18" charset="0"/>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0" marR="0" lvl="0" indent="0" algn="ctr" defTabSz="2952323" rtl="0" eaLnBrk="1" fontAlgn="auto" latinLnBrk="0" hangingPunct="1">
                        <a:lnSpc>
                          <a:spcPct val="115000"/>
                        </a:lnSpc>
                        <a:spcBef>
                          <a:spcPts val="0"/>
                        </a:spcBef>
                        <a:spcAft>
                          <a:spcPts val="0"/>
                        </a:spcAft>
                        <a:buClrTx/>
                        <a:buSzTx/>
                        <a:buFontTx/>
                        <a:buNone/>
                        <a:tabLst/>
                        <a:defRPr/>
                      </a:pPr>
                      <a:r>
                        <a:rPr kumimoji="0" lang="en-US" sz="800" b="1" i="0" u="none" strike="noStrike" cap="none" normalizeH="0" baseline="0" dirty="0" smtClean="0">
                          <a:ln>
                            <a:noFill/>
                          </a:ln>
                          <a:solidFill>
                            <a:srgbClr val="000000"/>
                          </a:solidFill>
                          <a:effectLst/>
                          <a:latin typeface="Times New Roman" pitchFamily="18" charset="0"/>
                          <a:cs typeface="Times New Roman" pitchFamily="18" charset="0"/>
                        </a:rPr>
                        <a:t>1</a:t>
                      </a:r>
                      <a:endParaRPr kumimoji="0" lang="ru-RU" sz="8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0" marR="0" lvl="0" indent="0" algn="ctr" defTabSz="2952323" rtl="0" eaLnBrk="1" fontAlgn="auto" latinLnBrk="0" hangingPunct="1">
                        <a:lnSpc>
                          <a:spcPct val="115000"/>
                        </a:lnSpc>
                        <a:spcBef>
                          <a:spcPts val="0"/>
                        </a:spcBef>
                        <a:spcAft>
                          <a:spcPts val="0"/>
                        </a:spcAft>
                        <a:buClrTx/>
                        <a:buSzTx/>
                        <a:buFontTx/>
                        <a:buNone/>
                        <a:tabLst/>
                        <a:defRPr/>
                      </a:pPr>
                      <a:r>
                        <a:rPr kumimoji="0" lang="en-US" sz="800" b="1" i="0" u="none" strike="noStrike" cap="none" normalizeH="0" baseline="30000" dirty="0" smtClean="0">
                          <a:ln>
                            <a:noFill/>
                          </a:ln>
                          <a:solidFill>
                            <a:srgbClr val="000000"/>
                          </a:solidFill>
                          <a:effectLst/>
                          <a:latin typeface="Times New Roman" pitchFamily="18" charset="0"/>
                          <a:cs typeface="Arial" charset="0"/>
                        </a:rPr>
                        <a:t>1</a:t>
                      </a:r>
                      <a:r>
                        <a:rPr kumimoji="0" lang="ru-RU" sz="800" b="1" i="0" u="none" strike="noStrike" cap="none" normalizeH="0" baseline="30000" dirty="0" smtClean="0">
                          <a:ln>
                            <a:noFill/>
                          </a:ln>
                          <a:solidFill>
                            <a:srgbClr val="000000"/>
                          </a:solidFill>
                          <a:effectLst/>
                          <a:latin typeface="Times New Roman" pitchFamily="18" charset="0"/>
                          <a:cs typeface="Arial" charset="0"/>
                        </a:rPr>
                        <a:t>2</a:t>
                      </a:r>
                      <a:r>
                        <a:rPr kumimoji="0" lang="ru-RU" sz="800" b="1" i="0" u="none" strike="noStrike" cap="none" normalizeH="0" baseline="0" dirty="0" smtClean="0">
                          <a:ln>
                            <a:noFill/>
                          </a:ln>
                          <a:solidFill>
                            <a:srgbClr val="000000"/>
                          </a:solidFill>
                          <a:effectLst/>
                          <a:latin typeface="Times New Roman" pitchFamily="18" charset="0"/>
                          <a:cs typeface="Arial" charset="0"/>
                        </a:rPr>
                        <a:t>С</a:t>
                      </a: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en-US" sz="800" dirty="0" smtClean="0">
                          <a:latin typeface="Times New Roman"/>
                          <a:ea typeface="Calibri"/>
                          <a:cs typeface="Times New Roman"/>
                        </a:rPr>
                        <a:t>500</a:t>
                      </a:r>
                      <a:endParaRPr lang="ru-RU" sz="700" dirty="0">
                        <a:latin typeface="Calibri"/>
                        <a:ea typeface="Calibri"/>
                        <a:cs typeface="Times New Roman"/>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algn="ctr">
                        <a:lnSpc>
                          <a:spcPct val="115000"/>
                        </a:lnSpc>
                        <a:spcAft>
                          <a:spcPts val="0"/>
                        </a:spcAft>
                      </a:pPr>
                      <a:r>
                        <a:rPr lang="ru-RU" sz="800" dirty="0" smtClean="0">
                          <a:solidFill>
                            <a:schemeClr val="tx1"/>
                          </a:solidFill>
                          <a:latin typeface="Times New Roman"/>
                          <a:ea typeface="Calibri"/>
                          <a:cs typeface="Times New Roman"/>
                        </a:rPr>
                        <a:t>10.6</a:t>
                      </a:r>
                      <a:endParaRPr lang="ru-RU" sz="700" dirty="0">
                        <a:solidFill>
                          <a:schemeClr val="tx1"/>
                        </a:solidFill>
                        <a:latin typeface="Calibri"/>
                        <a:ea typeface="Calibri"/>
                        <a:cs typeface="Times New Roman"/>
                      </a:endParaRPr>
                    </a:p>
                  </a:txBody>
                  <a:tcPr marL="44721" marR="44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bl>
          </a:graphicData>
        </a:graphic>
      </p:graphicFrame>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170" y="2057177"/>
            <a:ext cx="3287485" cy="218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Прямоугольник 30"/>
          <p:cNvSpPr/>
          <p:nvPr/>
        </p:nvSpPr>
        <p:spPr>
          <a:xfrm>
            <a:off x="4085771" y="1900894"/>
            <a:ext cx="4782457" cy="830997"/>
          </a:xfrm>
          <a:prstGeom prst="rect">
            <a:avLst/>
          </a:prstGeom>
        </p:spPr>
        <p:txBody>
          <a:bodyPr wrap="square">
            <a:spAutoFit/>
          </a:bodyPr>
          <a:lstStyle/>
          <a:p>
            <a:pPr algn="just"/>
            <a:r>
              <a:rPr lang="en-US" b="0" dirty="0">
                <a:solidFill>
                  <a:srgbClr val="000000"/>
                </a:solidFill>
                <a:latin typeface="+mj-lt"/>
              </a:rPr>
              <a:t>Analysis of slice showed that at 30 and 90 days after irradiation in the neurons of the cerebellar cortex occurred structural changes: morphological and functional, adaptive and compensatory, </a:t>
            </a:r>
            <a:r>
              <a:rPr lang="en-US" b="0" dirty="0" smtClean="0">
                <a:solidFill>
                  <a:srgbClr val="000000"/>
                </a:solidFill>
                <a:latin typeface="+mj-lt"/>
              </a:rPr>
              <a:t>dystrophic.</a:t>
            </a:r>
            <a:endParaRPr lang="ru-RU" b="0" dirty="0">
              <a:solidFill>
                <a:srgbClr val="000000"/>
              </a:solidFill>
              <a:latin typeface="+mj-lt"/>
              <a:ea typeface="Calibri" pitchFamily="34" charset="0"/>
              <a:cs typeface="Times New Roman" pitchFamily="18" charset="0"/>
            </a:endParaRPr>
          </a:p>
        </p:txBody>
      </p:sp>
      <p:pic>
        <p:nvPicPr>
          <p:cNvPr id="33" name="Picture 2" descr="C:\Users\Дина\Desktop\на сдачу постер\kora_mozzhechka.jpg"/>
          <p:cNvPicPr>
            <a:picLocks noChangeAspect="1" noChangeArrowheads="1"/>
          </p:cNvPicPr>
          <p:nvPr/>
        </p:nvPicPr>
        <p:blipFill>
          <a:blip r:embed="rId3" cstate="print"/>
          <a:srcRect/>
          <a:stretch>
            <a:fillRect/>
          </a:stretch>
        </p:blipFill>
        <p:spPr bwMode="auto">
          <a:xfrm>
            <a:off x="5188466" y="2633724"/>
            <a:ext cx="1214548" cy="854970"/>
          </a:xfrm>
          <a:prstGeom prst="roundRect">
            <a:avLst>
              <a:gd name="adj" fmla="val 8594"/>
            </a:avLst>
          </a:prstGeom>
          <a:solidFill>
            <a:srgbClr val="FFFFFF">
              <a:shade val="85000"/>
            </a:srgbClr>
          </a:solidFill>
          <a:ln>
            <a:noFill/>
          </a:ln>
          <a:effectLst/>
        </p:spPr>
      </p:pic>
      <p:sp>
        <p:nvSpPr>
          <p:cNvPr id="34" name="TextBox 105"/>
          <p:cNvSpPr txBox="1">
            <a:spLocks noChangeArrowheads="1"/>
          </p:cNvSpPr>
          <p:nvPr/>
        </p:nvSpPr>
        <p:spPr bwMode="auto">
          <a:xfrm>
            <a:off x="4829422" y="3505246"/>
            <a:ext cx="3399337" cy="299872"/>
          </a:xfrm>
          <a:prstGeom prst="rect">
            <a:avLst/>
          </a:prstGeom>
          <a:noFill/>
          <a:ln w="9525">
            <a:noFill/>
            <a:miter lim="800000"/>
            <a:headEnd/>
            <a:tailEnd/>
          </a:ln>
        </p:spPr>
        <p:txBody>
          <a:bodyPr wrap="square" lIns="129333" tIns="64666" rIns="129333" bIns="64666">
            <a:spAutoFit/>
          </a:bodyPr>
          <a:lstStyle/>
          <a:p>
            <a:r>
              <a:rPr lang="en-US" sz="1100" b="0" dirty="0">
                <a:latin typeface="+mj-lt"/>
                <a:cs typeface="Times New Roman" pitchFamily="18" charset="0"/>
              </a:rPr>
              <a:t>Fig</a:t>
            </a:r>
            <a:r>
              <a:rPr lang="ru-RU" sz="1100" b="0" dirty="0">
                <a:latin typeface="+mj-lt"/>
                <a:cs typeface="Times New Roman" pitchFamily="18" charset="0"/>
              </a:rPr>
              <a:t>.1. </a:t>
            </a:r>
            <a:r>
              <a:rPr lang="en-US" sz="1100" b="0" dirty="0">
                <a:latin typeface="+mj-lt"/>
                <a:cs typeface="Times New Roman" pitchFamily="18" charset="0"/>
              </a:rPr>
              <a:t>Slice of the </a:t>
            </a:r>
            <a:r>
              <a:rPr lang="en-US" sz="1100" b="0" dirty="0" err="1">
                <a:latin typeface="+mj-lt"/>
                <a:cs typeface="Times New Roman" pitchFamily="18" charset="0"/>
              </a:rPr>
              <a:t>cerebellar</a:t>
            </a:r>
            <a:r>
              <a:rPr lang="en-US" sz="1100" b="0" dirty="0">
                <a:latin typeface="+mj-lt"/>
                <a:cs typeface="Times New Roman" pitchFamily="18" charset="0"/>
              </a:rPr>
              <a:t> cortex in rats.</a:t>
            </a:r>
            <a:endParaRPr lang="ru-RU" sz="1100" b="0" dirty="0">
              <a:latin typeface="+mj-lt"/>
              <a:cs typeface="Times New Roman" pitchFamily="18" charset="0"/>
            </a:endParaRPr>
          </a:p>
        </p:txBody>
      </p:sp>
      <p:pic>
        <p:nvPicPr>
          <p:cNvPr id="35" name="Picture 3" descr="C:\Users\Юрий\Desktop\снимки. морфология мозжечка\IMG_0035.JPG"/>
          <p:cNvPicPr>
            <a:picLocks noChangeAspect="1" noChangeArrowheads="1"/>
          </p:cNvPicPr>
          <p:nvPr/>
        </p:nvPicPr>
        <p:blipFill>
          <a:blip r:embed="rId4" cstate="print"/>
          <a:srcRect/>
          <a:stretch>
            <a:fillRect/>
          </a:stretch>
        </p:blipFill>
        <p:spPr bwMode="auto">
          <a:xfrm>
            <a:off x="6618518" y="2635096"/>
            <a:ext cx="1245528" cy="853724"/>
          </a:xfrm>
          <a:prstGeom prst="roundRect">
            <a:avLst>
              <a:gd name="adj" fmla="val 8594"/>
            </a:avLst>
          </a:prstGeom>
          <a:solidFill>
            <a:srgbClr val="FFFFFF">
              <a:shade val="85000"/>
            </a:srgbClr>
          </a:solidFill>
          <a:ln>
            <a:noFill/>
          </a:ln>
          <a:effectLst/>
        </p:spPr>
      </p:pic>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7575" y="3760117"/>
            <a:ext cx="3132366" cy="124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89"/>
          <p:cNvSpPr txBox="1">
            <a:spLocks noChangeArrowheads="1"/>
          </p:cNvSpPr>
          <p:nvPr/>
        </p:nvSpPr>
        <p:spPr bwMode="auto">
          <a:xfrm>
            <a:off x="4365148" y="4973952"/>
            <a:ext cx="4677250" cy="769441"/>
          </a:xfrm>
          <a:prstGeom prst="rect">
            <a:avLst/>
          </a:prstGeom>
          <a:noFill/>
          <a:ln w="9525">
            <a:noFill/>
            <a:miter lim="800000"/>
            <a:headEnd/>
            <a:tailEnd/>
          </a:ln>
        </p:spPr>
        <p:txBody>
          <a:bodyPr wrap="square">
            <a:spAutoFit/>
          </a:bodyPr>
          <a:lstStyle/>
          <a:p>
            <a:pPr algn="just"/>
            <a:r>
              <a:rPr lang="en-US" sz="1100" b="0" dirty="0">
                <a:latin typeface="+mj-lt"/>
                <a:cs typeface="Times New Roman" pitchFamily="18" charset="0"/>
              </a:rPr>
              <a:t>Fig</a:t>
            </a:r>
            <a:r>
              <a:rPr lang="ru-RU" sz="1100" b="0" dirty="0">
                <a:latin typeface="+mj-lt"/>
                <a:cs typeface="Times New Roman" pitchFamily="18" charset="0"/>
              </a:rPr>
              <a:t>.2. </a:t>
            </a:r>
            <a:r>
              <a:rPr lang="en-US" sz="1100" b="0" dirty="0">
                <a:latin typeface="+mj-lt"/>
                <a:cs typeface="Times New Roman" pitchFamily="18" charset="0"/>
              </a:rPr>
              <a:t>Dystrophic changes of Purkinje cells in the cerebellum of rats at </a:t>
            </a:r>
            <a:r>
              <a:rPr lang="en-US" sz="1100" b="0" dirty="0" smtClean="0">
                <a:latin typeface="+mj-lt"/>
                <a:cs typeface="Times New Roman" pitchFamily="18" charset="0"/>
              </a:rPr>
              <a:t>30 and 90 </a:t>
            </a:r>
            <a:r>
              <a:rPr lang="en-US" sz="1100" b="0" dirty="0">
                <a:latin typeface="+mj-lt"/>
                <a:cs typeface="Times New Roman" pitchFamily="18" charset="0"/>
              </a:rPr>
              <a:t>days after irradiation at a dose of 1 </a:t>
            </a:r>
            <a:r>
              <a:rPr lang="en-US" sz="1100" b="0" dirty="0" err="1">
                <a:latin typeface="+mj-lt"/>
                <a:cs typeface="Times New Roman" pitchFamily="18" charset="0"/>
              </a:rPr>
              <a:t>Gy</a:t>
            </a:r>
            <a:r>
              <a:rPr lang="en-US" sz="1100" b="0" dirty="0">
                <a:latin typeface="+mj-lt"/>
                <a:cs typeface="Times New Roman" pitchFamily="18" charset="0"/>
              </a:rPr>
              <a:t>: a - normal cells, b - foci suppuration, </a:t>
            </a:r>
            <a:r>
              <a:rPr lang="en-US" sz="1100" b="0" dirty="0" err="1">
                <a:latin typeface="+mj-lt"/>
                <a:cs typeface="Times New Roman" pitchFamily="18" charset="0"/>
              </a:rPr>
              <a:t>cytoarchitectonics</a:t>
            </a:r>
            <a:r>
              <a:rPr lang="en-US" sz="1100" b="0" dirty="0">
                <a:latin typeface="+mj-lt"/>
                <a:cs typeface="Times New Roman" pitchFamily="18" charset="0"/>
              </a:rPr>
              <a:t> violation; c- </a:t>
            </a:r>
            <a:r>
              <a:rPr lang="en-US" sz="1100" b="0" dirty="0" err="1">
                <a:latin typeface="+mj-lt"/>
                <a:cs typeface="Times New Roman" pitchFamily="18" charset="0"/>
              </a:rPr>
              <a:t>gipohromiya</a:t>
            </a:r>
            <a:r>
              <a:rPr lang="en-US" sz="1100" b="0" dirty="0">
                <a:latin typeface="+mj-lt"/>
                <a:cs typeface="Times New Roman" pitchFamily="18" charset="0"/>
              </a:rPr>
              <a:t>; d </a:t>
            </a:r>
            <a:r>
              <a:rPr lang="en-US" sz="1100" b="0" dirty="0" smtClean="0">
                <a:latin typeface="+mj-lt"/>
                <a:cs typeface="Times New Roman" pitchFamily="18" charset="0"/>
              </a:rPr>
              <a:t>– </a:t>
            </a:r>
            <a:r>
              <a:rPr lang="en-US" sz="1100" b="0" dirty="0" err="1" smtClean="0">
                <a:latin typeface="+mj-lt"/>
                <a:cs typeface="Times New Roman" pitchFamily="18" charset="0"/>
              </a:rPr>
              <a:t>pyknomorphic</a:t>
            </a:r>
            <a:r>
              <a:rPr lang="en-US" sz="1100" b="0" dirty="0" smtClean="0">
                <a:latin typeface="+mj-lt"/>
                <a:cs typeface="Times New Roman" pitchFamily="18" charset="0"/>
              </a:rPr>
              <a:t> changes.</a:t>
            </a:r>
            <a:endParaRPr lang="ru-RU" sz="1100" b="0" dirty="0">
              <a:latin typeface="+mj-lt"/>
              <a:cs typeface="Times New Roman" pitchFamily="18" charset="0"/>
            </a:endParaRPr>
          </a:p>
        </p:txBody>
      </p:sp>
      <p:sp>
        <p:nvSpPr>
          <p:cNvPr id="14336" name="Прямоугольник 14335"/>
          <p:cNvSpPr/>
          <p:nvPr/>
        </p:nvSpPr>
        <p:spPr>
          <a:xfrm>
            <a:off x="224971" y="5560325"/>
            <a:ext cx="9035143" cy="1277273"/>
          </a:xfrm>
          <a:prstGeom prst="rect">
            <a:avLst/>
          </a:prstGeom>
        </p:spPr>
        <p:txBody>
          <a:bodyPr wrap="square">
            <a:spAutoFit/>
          </a:bodyPr>
          <a:lstStyle/>
          <a:p>
            <a:pPr algn="l"/>
            <a:r>
              <a:rPr lang="en-US" sz="1100" u="sng" dirty="0"/>
              <a:t>CONCLUSIONS</a:t>
            </a:r>
          </a:p>
          <a:p>
            <a:pPr algn="l"/>
            <a:r>
              <a:rPr lang="en-US" sz="1100" dirty="0"/>
              <a:t>1</a:t>
            </a:r>
            <a:r>
              <a:rPr lang="en-US" sz="1100" dirty="0" smtClean="0"/>
              <a:t>. After </a:t>
            </a:r>
            <a:r>
              <a:rPr lang="en-US" sz="1100" dirty="0"/>
              <a:t>irradiation with carbon ions at a dose of 1 </a:t>
            </a:r>
            <a:r>
              <a:rPr lang="en-US" sz="1100" dirty="0" err="1"/>
              <a:t>Gy</a:t>
            </a:r>
            <a:r>
              <a:rPr lang="en-US" sz="1100" dirty="0"/>
              <a:t> Purkinje cells with </a:t>
            </a:r>
            <a:r>
              <a:rPr lang="en-US" sz="1100" dirty="0" err="1"/>
              <a:t>denegerative</a:t>
            </a:r>
            <a:r>
              <a:rPr lang="en-US" sz="1100" dirty="0"/>
              <a:t> changes in the cerebellar cortex of rats was significantly more than when the irradiation of gamma-rays and the control group.</a:t>
            </a:r>
          </a:p>
          <a:p>
            <a:pPr algn="l"/>
            <a:endParaRPr lang="en-US" sz="1100" dirty="0"/>
          </a:p>
          <a:p>
            <a:pPr algn="l"/>
            <a:r>
              <a:rPr lang="en-US" sz="1100" dirty="0"/>
              <a:t>2. The number of Purkinje cells with light </a:t>
            </a:r>
            <a:r>
              <a:rPr lang="en-US" sz="1100" dirty="0" err="1"/>
              <a:t>chromatolysis</a:t>
            </a:r>
            <a:r>
              <a:rPr lang="en-US" sz="1100" dirty="0"/>
              <a:t> , functional and compensatory- adaptive changes is reduced in 90 days after irradiation in the control group and the group of gamma irradiation. In the case of carbon ion irradiation is no similar dynamics of </a:t>
            </a:r>
            <a:r>
              <a:rPr lang="en-US" sz="1100" dirty="0" smtClean="0"/>
              <a:t>changes.</a:t>
            </a:r>
            <a:endParaRPr lang="en-US" sz="1100" dirty="0"/>
          </a:p>
        </p:txBody>
      </p:sp>
    </p:spTree>
    <p:extLst>
      <p:ext uri="{BB962C8B-B14F-4D97-AF65-F5344CB8AC3E}">
        <p14:creationId xmlns:p14="http://schemas.microsoft.com/office/powerpoint/2010/main" val="14629598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914400"/>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87152" y="85941"/>
            <a:ext cx="9144000" cy="400110"/>
          </a:xfrm>
          <a:prstGeom prst="rect">
            <a:avLst/>
          </a:prstGeom>
        </p:spPr>
        <p:txBody>
          <a:bodyPr wrap="square">
            <a:spAutoFit/>
          </a:bodyPr>
          <a:lstStyle/>
          <a:p>
            <a:r>
              <a:rPr lang="en-US" sz="2000" dirty="0" smtClean="0">
                <a:solidFill>
                  <a:schemeClr val="bg1"/>
                </a:solidFill>
              </a:rPr>
              <a:t>The </a:t>
            </a:r>
            <a:r>
              <a:rPr lang="en-US" sz="2000" dirty="0">
                <a:solidFill>
                  <a:schemeClr val="bg1"/>
                </a:solidFill>
              </a:rPr>
              <a:t>effect of low doses of ionizing </a:t>
            </a:r>
            <a:r>
              <a:rPr lang="en-US" sz="2000" dirty="0" smtClean="0">
                <a:solidFill>
                  <a:schemeClr val="bg1"/>
                </a:solidFill>
              </a:rPr>
              <a:t>radiation on </a:t>
            </a:r>
            <a:r>
              <a:rPr lang="en-US" sz="2000" dirty="0">
                <a:solidFill>
                  <a:schemeClr val="bg1"/>
                </a:solidFill>
              </a:rPr>
              <a:t>the mouse retina</a:t>
            </a:r>
          </a:p>
        </p:txBody>
      </p:sp>
      <p:sp>
        <p:nvSpPr>
          <p:cNvPr id="8" name="Прямоугольник 7"/>
          <p:cNvSpPr/>
          <p:nvPr/>
        </p:nvSpPr>
        <p:spPr>
          <a:xfrm>
            <a:off x="236498" y="479322"/>
            <a:ext cx="8548914" cy="307777"/>
          </a:xfrm>
          <a:prstGeom prst="rect">
            <a:avLst/>
          </a:prstGeom>
        </p:spPr>
        <p:txBody>
          <a:bodyPr wrap="square">
            <a:spAutoFit/>
          </a:bodyPr>
          <a:lstStyle/>
          <a:p>
            <a:r>
              <a:rPr lang="en-GB" sz="1400" u="sng" dirty="0" err="1" smtClean="0">
                <a:solidFill>
                  <a:schemeClr val="bg1"/>
                </a:solidFill>
              </a:rPr>
              <a:t>Yu.V</a:t>
            </a:r>
            <a:r>
              <a:rPr lang="en-GB" sz="1400" u="sng" dirty="0">
                <a:solidFill>
                  <a:schemeClr val="bg1"/>
                </a:solidFill>
              </a:rPr>
              <a:t>. </a:t>
            </a:r>
            <a:r>
              <a:rPr lang="en-GB" sz="1400" u="sng" dirty="0" err="1">
                <a:solidFill>
                  <a:schemeClr val="bg1"/>
                </a:solidFill>
              </a:rPr>
              <a:t>Vinogradova</a:t>
            </a:r>
            <a:r>
              <a:rPr lang="en-GB" sz="1400" dirty="0">
                <a:solidFill>
                  <a:schemeClr val="bg1"/>
                </a:solidFill>
              </a:rPr>
              <a:t>, V.A. </a:t>
            </a:r>
            <a:r>
              <a:rPr lang="en-GB" sz="1400" dirty="0" err="1">
                <a:solidFill>
                  <a:schemeClr val="bg1"/>
                </a:solidFill>
              </a:rPr>
              <a:t>Tronov</a:t>
            </a:r>
            <a:r>
              <a:rPr lang="en-GB" sz="1400" dirty="0">
                <a:solidFill>
                  <a:schemeClr val="bg1"/>
                </a:solidFill>
              </a:rPr>
              <a:t>  </a:t>
            </a:r>
          </a:p>
        </p:txBody>
      </p:sp>
      <p:sp>
        <p:nvSpPr>
          <p:cNvPr id="9" name="Прямоугольник 8"/>
          <p:cNvSpPr/>
          <p:nvPr/>
        </p:nvSpPr>
        <p:spPr>
          <a:xfrm>
            <a:off x="290831" y="63500"/>
            <a:ext cx="655950" cy="430887"/>
          </a:xfrm>
          <a:prstGeom prst="rect">
            <a:avLst/>
          </a:prstGeom>
        </p:spPr>
        <p:txBody>
          <a:bodyPr wrap="none">
            <a:spAutoFit/>
          </a:bodyPr>
          <a:lstStyle/>
          <a:p>
            <a:r>
              <a:rPr lang="en-US" sz="2200" dirty="0" smtClean="0">
                <a:solidFill>
                  <a:srgbClr val="FFFF00"/>
                </a:solidFill>
              </a:rPr>
              <a:t>13. </a:t>
            </a:r>
            <a:endParaRPr lang="ru-RU" sz="2200" dirty="0">
              <a:solidFill>
                <a:srgbClr val="FFFF0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39" y="1154540"/>
            <a:ext cx="4825732" cy="1775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786743" y="2696028"/>
            <a:ext cx="2496457" cy="15675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92100" y="3331493"/>
            <a:ext cx="4828540" cy="1569660"/>
          </a:xfrm>
          <a:prstGeom prst="rect">
            <a:avLst/>
          </a:prstGeom>
        </p:spPr>
        <p:txBody>
          <a:bodyPr wrap="square">
            <a:spAutoFit/>
          </a:bodyPr>
          <a:lstStyle/>
          <a:p>
            <a:pPr algn="just"/>
            <a:r>
              <a:rPr lang="en-US" b="0" dirty="0"/>
              <a:t>A long-term observation (up to 6 </a:t>
            </a:r>
            <a:r>
              <a:rPr lang="en-US" b="0" dirty="0" smtClean="0"/>
              <a:t>months</a:t>
            </a:r>
            <a:r>
              <a:rPr lang="en-US" b="0" dirty="0"/>
              <a:t>) after exposure to ionizing </a:t>
            </a:r>
            <a:r>
              <a:rPr lang="en-US" b="0" dirty="0" smtClean="0"/>
              <a:t>radiation </a:t>
            </a:r>
            <a:r>
              <a:rPr lang="en-US" b="0" dirty="0"/>
              <a:t>(whole-body exposure to </a:t>
            </a:r>
            <a:r>
              <a:rPr lang="en-US" b="0" dirty="0" smtClean="0"/>
              <a:t>the </a:t>
            </a:r>
            <a:r>
              <a:rPr lang="en-US" b="0" dirty="0"/>
              <a:t>neutron field of the </a:t>
            </a:r>
            <a:r>
              <a:rPr lang="en-US" b="0" dirty="0" err="1"/>
              <a:t>Phasotron</a:t>
            </a:r>
            <a:r>
              <a:rPr lang="en-US" b="0" dirty="0"/>
              <a:t>, </a:t>
            </a:r>
            <a:r>
              <a:rPr lang="en-US" b="0" dirty="0" smtClean="0"/>
              <a:t>accelerated </a:t>
            </a:r>
            <a:r>
              <a:rPr lang="en-US" b="0" dirty="0"/>
              <a:t>protons, and </a:t>
            </a:r>
            <a:r>
              <a:rPr lang="en-US" b="0" baseline="30000" dirty="0" smtClean="0"/>
              <a:t>60</a:t>
            </a:r>
            <a:r>
              <a:rPr lang="en-US" b="0" dirty="0" smtClean="0"/>
              <a:t>Co </a:t>
            </a:r>
            <a:r>
              <a:rPr lang="en-US" b="0" dirty="0"/>
              <a:t>γ-rays) </a:t>
            </a:r>
            <a:r>
              <a:rPr lang="en-US" b="0" dirty="0" smtClean="0"/>
              <a:t>at </a:t>
            </a:r>
            <a:r>
              <a:rPr lang="en-US" b="0" dirty="0"/>
              <a:t>a dose of 1 </a:t>
            </a:r>
            <a:r>
              <a:rPr lang="en-US" b="0" dirty="0" err="1"/>
              <a:t>Gy</a:t>
            </a:r>
            <a:r>
              <a:rPr lang="en-US" b="0" dirty="0"/>
              <a:t> showed </a:t>
            </a:r>
            <a:r>
              <a:rPr lang="en-US" b="0" dirty="0" smtClean="0"/>
              <a:t>no </a:t>
            </a:r>
            <a:r>
              <a:rPr lang="en-US" b="0" dirty="0"/>
              <a:t>functional change in the retina of </a:t>
            </a:r>
            <a:r>
              <a:rPr lang="en-US" b="0" dirty="0" smtClean="0"/>
              <a:t>mice </a:t>
            </a:r>
            <a:r>
              <a:rPr lang="en-US" b="0" dirty="0"/>
              <a:t>in comparison with the </a:t>
            </a:r>
            <a:r>
              <a:rPr lang="en-US" b="0" dirty="0" smtClean="0"/>
              <a:t>control. It </a:t>
            </a:r>
            <a:r>
              <a:rPr lang="en-US" b="0" dirty="0"/>
              <a:t>is assumed that observation </a:t>
            </a:r>
            <a:r>
              <a:rPr lang="en-US" b="0" dirty="0" smtClean="0"/>
              <a:t>times (8-9 </a:t>
            </a:r>
            <a:r>
              <a:rPr lang="en-US" b="0" dirty="0"/>
              <a:t>months) after exposure to 5 </a:t>
            </a:r>
            <a:r>
              <a:rPr lang="en-US" b="0" dirty="0" err="1"/>
              <a:t>Gy</a:t>
            </a:r>
            <a:r>
              <a:rPr lang="en-US" b="0" dirty="0"/>
              <a:t>, </a:t>
            </a:r>
            <a:r>
              <a:rPr lang="en-US" b="0" dirty="0" smtClean="0"/>
              <a:t> an </a:t>
            </a:r>
            <a:r>
              <a:rPr lang="en-US" b="0" dirty="0"/>
              <a:t>important role in the radiation effect </a:t>
            </a:r>
            <a:r>
              <a:rPr lang="en-US" b="0" dirty="0" smtClean="0"/>
              <a:t>on </a:t>
            </a:r>
            <a:r>
              <a:rPr lang="en-US" b="0" dirty="0"/>
              <a:t>the retina is played by the radiation </a:t>
            </a:r>
            <a:r>
              <a:rPr lang="en-US" b="0" dirty="0" smtClean="0"/>
              <a:t>damage </a:t>
            </a:r>
            <a:r>
              <a:rPr lang="en-US" b="0" dirty="0"/>
              <a:t>to blood vessels and the </a:t>
            </a:r>
            <a:r>
              <a:rPr lang="en-US" b="0" dirty="0" err="1" smtClean="0"/>
              <a:t>hematoopoietic</a:t>
            </a:r>
            <a:r>
              <a:rPr lang="en-US" b="0" dirty="0" smtClean="0"/>
              <a:t> </a:t>
            </a:r>
            <a:r>
              <a:rPr lang="en-US" b="0" dirty="0"/>
              <a:t>system.</a:t>
            </a:r>
            <a:endParaRPr lang="ru-RU" b="0" dirty="0"/>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160" y="1091803"/>
            <a:ext cx="3001833" cy="170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659" y="3032084"/>
            <a:ext cx="3126462" cy="159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 r="1216"/>
          <a:stretch/>
        </p:blipFill>
        <p:spPr bwMode="auto">
          <a:xfrm>
            <a:off x="5798372" y="4773210"/>
            <a:ext cx="3119713" cy="170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342079" y="3096868"/>
            <a:ext cx="3446777" cy="276999"/>
          </a:xfrm>
          <a:prstGeom prst="rect">
            <a:avLst/>
          </a:prstGeom>
        </p:spPr>
        <p:txBody>
          <a:bodyPr wrap="none">
            <a:spAutoFit/>
          </a:bodyPr>
          <a:lstStyle/>
          <a:p>
            <a:r>
              <a:rPr lang="en-US" dirty="0" smtClean="0"/>
              <a:t>Long-term effects of low doses of irradiation</a:t>
            </a:r>
            <a:endParaRPr lang="ru-RU" dirty="0"/>
          </a:p>
        </p:txBody>
      </p:sp>
      <p:sp>
        <p:nvSpPr>
          <p:cNvPr id="13" name="Прямоугольник 12"/>
          <p:cNvSpPr/>
          <p:nvPr/>
        </p:nvSpPr>
        <p:spPr>
          <a:xfrm>
            <a:off x="317355" y="4994695"/>
            <a:ext cx="4652683" cy="276999"/>
          </a:xfrm>
          <a:prstGeom prst="rect">
            <a:avLst/>
          </a:prstGeom>
        </p:spPr>
        <p:txBody>
          <a:bodyPr wrap="square">
            <a:spAutoFit/>
          </a:bodyPr>
          <a:lstStyle/>
          <a:p>
            <a:pPr algn="l"/>
            <a:r>
              <a:rPr lang="en-US" dirty="0"/>
              <a:t>Müller glial cell response </a:t>
            </a:r>
            <a:r>
              <a:rPr lang="en-US" dirty="0" smtClean="0"/>
              <a:t>to </a:t>
            </a:r>
            <a:r>
              <a:rPr lang="en-US" dirty="0" err="1" smtClean="0"/>
              <a:t>genotoxic</a:t>
            </a:r>
            <a:r>
              <a:rPr lang="en-US" dirty="0" smtClean="0"/>
              <a:t> </a:t>
            </a:r>
            <a:r>
              <a:rPr lang="en-US" dirty="0"/>
              <a:t>exposure</a:t>
            </a:r>
            <a:endParaRPr lang="ru-RU" dirty="0"/>
          </a:p>
        </p:txBody>
      </p:sp>
      <p:sp>
        <p:nvSpPr>
          <p:cNvPr id="14" name="Прямоугольник 13"/>
          <p:cNvSpPr/>
          <p:nvPr/>
        </p:nvSpPr>
        <p:spPr>
          <a:xfrm>
            <a:off x="285077" y="5383373"/>
            <a:ext cx="4803290" cy="1200329"/>
          </a:xfrm>
          <a:prstGeom prst="rect">
            <a:avLst/>
          </a:prstGeom>
        </p:spPr>
        <p:txBody>
          <a:bodyPr wrap="square">
            <a:spAutoFit/>
          </a:bodyPr>
          <a:lstStyle/>
          <a:p>
            <a:pPr algn="just"/>
            <a:r>
              <a:rPr lang="en-US" b="0" dirty="0"/>
              <a:t>The response of glial cells to the effect of a chemical agent (MNU) at a </a:t>
            </a:r>
            <a:r>
              <a:rPr lang="en-US" b="0" dirty="0" smtClean="0"/>
              <a:t>cytotoxic </a:t>
            </a:r>
            <a:r>
              <a:rPr lang="en-US" b="0" dirty="0"/>
              <a:t>dose (70 mg/kg) has been studied. You can see that this dose </a:t>
            </a:r>
            <a:r>
              <a:rPr lang="en-US" b="0" dirty="0" smtClean="0"/>
              <a:t>leads </a:t>
            </a:r>
            <a:r>
              <a:rPr lang="en-US" b="0" dirty="0"/>
              <a:t>to an increase in the proliferation of Müller glial cells in the mouse </a:t>
            </a:r>
            <a:r>
              <a:rPr lang="en-US" b="0" dirty="0" smtClean="0"/>
              <a:t>retina </a:t>
            </a:r>
            <a:r>
              <a:rPr lang="en-US" b="0" dirty="0"/>
              <a:t>(an increase in the number of FITC foci in the retina). It is assumed </a:t>
            </a:r>
            <a:r>
              <a:rPr lang="en-US" b="0" dirty="0" smtClean="0"/>
              <a:t>that </a:t>
            </a:r>
            <a:r>
              <a:rPr lang="en-US" b="0" dirty="0"/>
              <a:t>Müller glial cells participate in retinal recovery.</a:t>
            </a:r>
            <a:endParaRPr lang="ru-RU" b="0" dirty="0"/>
          </a:p>
        </p:txBody>
      </p:sp>
    </p:spTree>
    <p:extLst>
      <p:ext uri="{BB962C8B-B14F-4D97-AF65-F5344CB8AC3E}">
        <p14:creationId xmlns:p14="http://schemas.microsoft.com/office/powerpoint/2010/main" val="849021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914400"/>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87152" y="85941"/>
            <a:ext cx="9144000" cy="400110"/>
          </a:xfrm>
          <a:prstGeom prst="rect">
            <a:avLst/>
          </a:prstGeom>
        </p:spPr>
        <p:txBody>
          <a:bodyPr wrap="square">
            <a:spAutoFit/>
          </a:bodyPr>
          <a:lstStyle/>
          <a:p>
            <a:r>
              <a:rPr lang="en-US" sz="2000" dirty="0" smtClean="0">
                <a:solidFill>
                  <a:schemeClr val="bg1"/>
                </a:solidFill>
              </a:rPr>
              <a:t>Microfossils </a:t>
            </a:r>
            <a:r>
              <a:rPr lang="en-US" sz="2000" dirty="0">
                <a:solidFill>
                  <a:schemeClr val="bg1"/>
                </a:solidFill>
              </a:rPr>
              <a:t>in carbonaceous meteorites</a:t>
            </a:r>
          </a:p>
        </p:txBody>
      </p:sp>
      <p:sp>
        <p:nvSpPr>
          <p:cNvPr id="8" name="Прямоугольник 7"/>
          <p:cNvSpPr/>
          <p:nvPr/>
        </p:nvSpPr>
        <p:spPr>
          <a:xfrm>
            <a:off x="236498" y="479322"/>
            <a:ext cx="8548914" cy="307777"/>
          </a:xfrm>
          <a:prstGeom prst="rect">
            <a:avLst/>
          </a:prstGeom>
        </p:spPr>
        <p:txBody>
          <a:bodyPr wrap="square">
            <a:spAutoFit/>
          </a:bodyPr>
          <a:lstStyle/>
          <a:p>
            <a:r>
              <a:rPr lang="en-GB" sz="1400" u="sng" dirty="0" smtClean="0">
                <a:solidFill>
                  <a:schemeClr val="bg1"/>
                </a:solidFill>
              </a:rPr>
              <a:t>A. </a:t>
            </a:r>
            <a:r>
              <a:rPr lang="en-GB" sz="1400" u="sng" dirty="0" err="1">
                <a:solidFill>
                  <a:schemeClr val="bg1"/>
                </a:solidFill>
              </a:rPr>
              <a:t>Ryumin</a:t>
            </a:r>
            <a:r>
              <a:rPr lang="en-GB" sz="1400" dirty="0">
                <a:solidFill>
                  <a:schemeClr val="bg1"/>
                </a:solidFill>
              </a:rPr>
              <a:t>, </a:t>
            </a:r>
            <a:r>
              <a:rPr lang="en-GB" sz="1400" dirty="0" smtClean="0">
                <a:solidFill>
                  <a:schemeClr val="bg1"/>
                </a:solidFill>
              </a:rPr>
              <a:t>M. </a:t>
            </a:r>
            <a:r>
              <a:rPr lang="en-GB" sz="1400" dirty="0" err="1">
                <a:solidFill>
                  <a:schemeClr val="bg1"/>
                </a:solidFill>
              </a:rPr>
              <a:t>Kapralov</a:t>
            </a:r>
            <a:endParaRPr lang="en-GB" sz="1400" dirty="0">
              <a:solidFill>
                <a:schemeClr val="bg1"/>
              </a:solidFill>
            </a:endParaRPr>
          </a:p>
        </p:txBody>
      </p:sp>
      <p:sp>
        <p:nvSpPr>
          <p:cNvPr id="9" name="Прямоугольник 8"/>
          <p:cNvSpPr/>
          <p:nvPr/>
        </p:nvSpPr>
        <p:spPr>
          <a:xfrm>
            <a:off x="1739801" y="85016"/>
            <a:ext cx="655950" cy="430887"/>
          </a:xfrm>
          <a:prstGeom prst="rect">
            <a:avLst/>
          </a:prstGeom>
        </p:spPr>
        <p:txBody>
          <a:bodyPr wrap="none">
            <a:spAutoFit/>
          </a:bodyPr>
          <a:lstStyle/>
          <a:p>
            <a:r>
              <a:rPr lang="en-US" sz="2200" dirty="0" smtClean="0">
                <a:solidFill>
                  <a:srgbClr val="FFFF00"/>
                </a:solidFill>
              </a:rPr>
              <a:t>14. </a:t>
            </a:r>
            <a:endParaRPr lang="ru-RU" sz="2200" dirty="0">
              <a:solidFill>
                <a:srgbClr val="FFFF00"/>
              </a:solidFill>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627" y="3287737"/>
            <a:ext cx="2534146" cy="314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9305" y="3275534"/>
            <a:ext cx="2541427" cy="314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4645" y="3264772"/>
            <a:ext cx="2535115" cy="314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10989" y="1199119"/>
            <a:ext cx="8138161" cy="1754326"/>
          </a:xfrm>
          <a:prstGeom prst="rect">
            <a:avLst/>
          </a:prstGeom>
        </p:spPr>
        <p:txBody>
          <a:bodyPr wrap="square">
            <a:spAutoFit/>
          </a:bodyPr>
          <a:lstStyle/>
          <a:p>
            <a:pPr algn="just"/>
            <a:r>
              <a:rPr lang="en-US" b="0" dirty="0"/>
              <a:t>The materials used in this research were samples of the </a:t>
            </a:r>
            <a:r>
              <a:rPr lang="en-US" b="0" dirty="0" err="1"/>
              <a:t>Orgueil</a:t>
            </a:r>
            <a:r>
              <a:rPr lang="en-US" b="0" dirty="0"/>
              <a:t>, Murchison and </a:t>
            </a:r>
            <a:r>
              <a:rPr lang="en-US" b="0" dirty="0" err="1"/>
              <a:t>Polonnaruwa</a:t>
            </a:r>
            <a:r>
              <a:rPr lang="en-US" b="0" dirty="0"/>
              <a:t> meteorites. The </a:t>
            </a:r>
            <a:r>
              <a:rPr lang="en-US" b="0" dirty="0" err="1"/>
              <a:t>Orgueil</a:t>
            </a:r>
            <a:r>
              <a:rPr lang="en-US" b="0" dirty="0"/>
              <a:t> sample was fractured from a 0.3g fragment of the </a:t>
            </a:r>
            <a:r>
              <a:rPr lang="en-US" b="0" dirty="0" err="1"/>
              <a:t>Orgueil</a:t>
            </a:r>
            <a:r>
              <a:rPr lang="en-US" b="0" dirty="0"/>
              <a:t> meteorite (MNHNP #2838) provided to Hoover for scientific research by Dr. Claude </a:t>
            </a:r>
            <a:r>
              <a:rPr lang="en-US" b="0" dirty="0" err="1"/>
              <a:t>Perron</a:t>
            </a:r>
            <a:r>
              <a:rPr lang="en-US" b="0" dirty="0"/>
              <a:t> and Dr. Martine </a:t>
            </a:r>
            <a:r>
              <a:rPr lang="en-US" b="0" dirty="0" err="1"/>
              <a:t>Rossignol-Strick</a:t>
            </a:r>
            <a:r>
              <a:rPr lang="en-US" b="0" dirty="0"/>
              <a:t> of </a:t>
            </a:r>
            <a:r>
              <a:rPr lang="en-US" b="0" dirty="0" err="1"/>
              <a:t>Musée</a:t>
            </a:r>
            <a:r>
              <a:rPr lang="en-US" b="0" dirty="0"/>
              <a:t> </a:t>
            </a:r>
            <a:r>
              <a:rPr lang="en-US" b="0" dirty="0" err="1"/>
              <a:t>Nationale</a:t>
            </a:r>
            <a:r>
              <a:rPr lang="en-US" b="0" dirty="0"/>
              <a:t> </a:t>
            </a:r>
            <a:r>
              <a:rPr lang="en-US" b="0" dirty="0" err="1"/>
              <a:t>d’Histoire</a:t>
            </a:r>
            <a:r>
              <a:rPr lang="en-US" b="0" dirty="0"/>
              <a:t> </a:t>
            </a:r>
            <a:r>
              <a:rPr lang="en-US" b="0" dirty="0" err="1"/>
              <a:t>Naturelle</a:t>
            </a:r>
            <a:r>
              <a:rPr lang="en-US" b="0" dirty="0"/>
              <a:t> de Paris. The Murchison sample was fractured from a 20 </a:t>
            </a:r>
            <a:r>
              <a:rPr lang="en-US" b="0" dirty="0" err="1"/>
              <a:t>gm</a:t>
            </a:r>
            <a:r>
              <a:rPr lang="en-US" b="0" dirty="0"/>
              <a:t> sample “E12391: Sand Pits Near Produce Stand” provided to Hoover on 12/18/2001 by Dr. William D. Birch, Victoria Museum, Melbourne, Australia and the </a:t>
            </a:r>
            <a:r>
              <a:rPr lang="en-US" b="0" dirty="0" err="1"/>
              <a:t>Polonnaruwa</a:t>
            </a:r>
            <a:r>
              <a:rPr lang="en-US" b="0" dirty="0"/>
              <a:t> Sample (RBH141Pol) was collected by Hoover at </a:t>
            </a:r>
            <a:r>
              <a:rPr lang="en-US" b="0" dirty="0" err="1"/>
              <a:t>Aralaganwila</a:t>
            </a:r>
            <a:r>
              <a:rPr lang="en-US" b="0" dirty="0"/>
              <a:t>, Sri Lanka on Jan. 29, 2013. </a:t>
            </a:r>
            <a:r>
              <a:rPr lang="en-US" b="0" dirty="0" smtClean="0"/>
              <a:t>They </a:t>
            </a:r>
            <a:r>
              <a:rPr lang="en-US" b="0" dirty="0"/>
              <a:t>were first studied at NASA/MSFC in Huntsville, Alabama with the FEI Quanta 600 Field Emission Gun SEM and then transported to Russia for study with the new TESCAN VEGA 3 SEM of the Astrobiology Sector, Laboratory of Radiation Biology at the Joint  Institute for Nuclear  Research in </a:t>
            </a:r>
            <a:r>
              <a:rPr lang="en-US" b="0" dirty="0" err="1"/>
              <a:t>Dubna</a:t>
            </a:r>
            <a:r>
              <a:rPr lang="en-US" b="0" dirty="0"/>
              <a:t>. </a:t>
            </a:r>
          </a:p>
        </p:txBody>
      </p:sp>
    </p:spTree>
    <p:extLst>
      <p:ext uri="{BB962C8B-B14F-4D97-AF65-F5344CB8AC3E}">
        <p14:creationId xmlns:p14="http://schemas.microsoft.com/office/powerpoint/2010/main" val="1103359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1"/>
            <a:ext cx="9144000" cy="1430767"/>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87152" y="85941"/>
            <a:ext cx="9144000" cy="1015663"/>
          </a:xfrm>
          <a:prstGeom prst="rect">
            <a:avLst/>
          </a:prstGeom>
        </p:spPr>
        <p:txBody>
          <a:bodyPr wrap="square">
            <a:spAutoFit/>
          </a:bodyPr>
          <a:lstStyle/>
          <a:p>
            <a:r>
              <a:rPr lang="en-US" sz="2000" dirty="0" smtClean="0">
                <a:solidFill>
                  <a:schemeClr val="bg1"/>
                </a:solidFill>
              </a:rPr>
              <a:t>Induction </a:t>
            </a:r>
            <a:r>
              <a:rPr lang="en-US" sz="2000" dirty="0">
                <a:solidFill>
                  <a:schemeClr val="bg1"/>
                </a:solidFill>
              </a:rPr>
              <a:t>of forward gene mutations, base-pair </a:t>
            </a:r>
            <a:r>
              <a:rPr lang="en-US" sz="2000" dirty="0" smtClean="0">
                <a:solidFill>
                  <a:schemeClr val="bg1"/>
                </a:solidFill>
              </a:rPr>
              <a:t>substitutions</a:t>
            </a:r>
            <a:br>
              <a:rPr lang="en-US" sz="2000" dirty="0" smtClean="0">
                <a:solidFill>
                  <a:schemeClr val="bg1"/>
                </a:solidFill>
              </a:rPr>
            </a:br>
            <a:r>
              <a:rPr lang="en-US" sz="2000" dirty="0" smtClean="0">
                <a:solidFill>
                  <a:schemeClr val="bg1"/>
                </a:solidFill>
              </a:rPr>
              <a:t>and </a:t>
            </a:r>
            <a:r>
              <a:rPr lang="en-US" sz="2000" dirty="0">
                <a:solidFill>
                  <a:schemeClr val="bg1"/>
                </a:solidFill>
              </a:rPr>
              <a:t>rearrangements of chromosome and  plasmid DNA by </a:t>
            </a:r>
            <a:r>
              <a:rPr lang="en-US" sz="2000" dirty="0" smtClean="0">
                <a:solidFill>
                  <a:schemeClr val="bg1"/>
                </a:solidFill>
              </a:rPr>
              <a:t>heavy</a:t>
            </a:r>
            <a:br>
              <a:rPr lang="en-US" sz="2000" dirty="0" smtClean="0">
                <a:solidFill>
                  <a:schemeClr val="bg1"/>
                </a:solidFill>
              </a:rPr>
            </a:br>
            <a:r>
              <a:rPr lang="en-US" sz="2000" dirty="0" smtClean="0">
                <a:solidFill>
                  <a:schemeClr val="bg1"/>
                </a:solidFill>
              </a:rPr>
              <a:t>ions </a:t>
            </a:r>
            <a:r>
              <a:rPr lang="en-US" sz="2000" baseline="30000" dirty="0">
                <a:solidFill>
                  <a:schemeClr val="bg1"/>
                </a:solidFill>
              </a:rPr>
              <a:t>11</a:t>
            </a:r>
            <a:r>
              <a:rPr lang="en-US" sz="2000" dirty="0">
                <a:solidFill>
                  <a:schemeClr val="bg1"/>
                </a:solidFill>
              </a:rPr>
              <a:t>B in eukaryotic yeast </a:t>
            </a:r>
            <a:r>
              <a:rPr lang="en-US" sz="2000" dirty="0" smtClean="0">
                <a:solidFill>
                  <a:schemeClr val="bg1"/>
                </a:solidFill>
              </a:rPr>
              <a:t>cells</a:t>
            </a:r>
            <a:endParaRPr lang="en-US" sz="2000" dirty="0">
              <a:solidFill>
                <a:schemeClr val="bg1"/>
              </a:solidFill>
            </a:endParaRPr>
          </a:p>
        </p:txBody>
      </p:sp>
      <p:sp>
        <p:nvSpPr>
          <p:cNvPr id="8" name="Прямоугольник 7"/>
          <p:cNvSpPr/>
          <p:nvPr/>
        </p:nvSpPr>
        <p:spPr>
          <a:xfrm>
            <a:off x="204225" y="1092505"/>
            <a:ext cx="8548914" cy="307777"/>
          </a:xfrm>
          <a:prstGeom prst="rect">
            <a:avLst/>
          </a:prstGeom>
        </p:spPr>
        <p:txBody>
          <a:bodyPr wrap="square">
            <a:spAutoFit/>
          </a:bodyPr>
          <a:lstStyle/>
          <a:p>
            <a:r>
              <a:rPr lang="fi-FI" sz="1400" u="sng" dirty="0" smtClean="0">
                <a:solidFill>
                  <a:schemeClr val="bg1"/>
                </a:solidFill>
              </a:rPr>
              <a:t>N</a:t>
            </a:r>
            <a:r>
              <a:rPr lang="fi-FI" sz="1400" u="sng" dirty="0">
                <a:solidFill>
                  <a:schemeClr val="bg1"/>
                </a:solidFill>
              </a:rPr>
              <a:t>. I. Zhuchkina</a:t>
            </a:r>
            <a:r>
              <a:rPr lang="fi-FI" sz="1400" dirty="0">
                <a:solidFill>
                  <a:schemeClr val="bg1"/>
                </a:solidFill>
              </a:rPr>
              <a:t>, A.N. Kokoreva, N. A. Koltovaya</a:t>
            </a:r>
            <a:r>
              <a:rPr lang="en-GB" sz="1400" dirty="0" smtClean="0">
                <a:solidFill>
                  <a:schemeClr val="bg1"/>
                </a:solidFill>
              </a:rPr>
              <a:t> </a:t>
            </a:r>
            <a:endParaRPr lang="en-GB" sz="1400" dirty="0">
              <a:solidFill>
                <a:schemeClr val="bg1"/>
              </a:solidFill>
            </a:endParaRPr>
          </a:p>
        </p:txBody>
      </p:sp>
      <p:sp>
        <p:nvSpPr>
          <p:cNvPr id="9" name="Прямоугольник 8"/>
          <p:cNvSpPr/>
          <p:nvPr/>
        </p:nvSpPr>
        <p:spPr>
          <a:xfrm>
            <a:off x="522627" y="74258"/>
            <a:ext cx="655950" cy="430887"/>
          </a:xfrm>
          <a:prstGeom prst="rect">
            <a:avLst/>
          </a:prstGeom>
        </p:spPr>
        <p:txBody>
          <a:bodyPr wrap="none">
            <a:spAutoFit/>
          </a:bodyPr>
          <a:lstStyle/>
          <a:p>
            <a:r>
              <a:rPr lang="en-US" sz="2200" dirty="0" smtClean="0">
                <a:solidFill>
                  <a:srgbClr val="FFFF00"/>
                </a:solidFill>
              </a:rPr>
              <a:t>15. </a:t>
            </a:r>
            <a:endParaRPr lang="ru-RU" sz="2200" dirty="0">
              <a:solidFill>
                <a:srgbClr val="FFFF00"/>
              </a:solidFill>
            </a:endParaRPr>
          </a:p>
        </p:txBody>
      </p:sp>
      <p:sp>
        <p:nvSpPr>
          <p:cNvPr id="10" name="Text Box 32"/>
          <p:cNvSpPr txBox="1">
            <a:spLocks noChangeArrowheads="1"/>
          </p:cNvSpPr>
          <p:nvPr/>
        </p:nvSpPr>
        <p:spPr bwMode="auto">
          <a:xfrm>
            <a:off x="224972" y="1641249"/>
            <a:ext cx="8817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500">
                <a:solidFill>
                  <a:schemeClr val="tx1"/>
                </a:solidFill>
                <a:latin typeface="Times New Roman" pitchFamily="18" charset="0"/>
                <a:cs typeface="Times New Roman" pitchFamily="18" charset="0"/>
              </a:defRPr>
            </a:lvl1pPr>
            <a:lvl2pPr marL="742950" indent="-285750">
              <a:defRPr sz="9000">
                <a:solidFill>
                  <a:schemeClr val="tx1"/>
                </a:solidFill>
                <a:latin typeface="Times New Roman" pitchFamily="18" charset="0"/>
                <a:cs typeface="Times New Roman" pitchFamily="18" charset="0"/>
              </a:defRPr>
            </a:lvl2pPr>
            <a:lvl3pPr marL="1143000" indent="-228600">
              <a:defRPr sz="7700">
                <a:solidFill>
                  <a:schemeClr val="tx1"/>
                </a:solidFill>
                <a:latin typeface="Times New Roman" pitchFamily="18" charset="0"/>
                <a:cs typeface="Times New Roman" pitchFamily="18" charset="0"/>
              </a:defRPr>
            </a:lvl3pPr>
            <a:lvl4pPr marL="1600200" indent="-228600">
              <a:defRPr sz="6500">
                <a:solidFill>
                  <a:schemeClr val="tx1"/>
                </a:solidFill>
                <a:latin typeface="Times New Roman" pitchFamily="18" charset="0"/>
                <a:cs typeface="Times New Roman" pitchFamily="18" charset="0"/>
              </a:defRPr>
            </a:lvl4pPr>
            <a:lvl5pPr marL="2057400" indent="-228600">
              <a:defRPr sz="6500">
                <a:solidFill>
                  <a:schemeClr val="tx1"/>
                </a:solidFill>
                <a:latin typeface="Times New Roman" pitchFamily="18" charset="0"/>
                <a:cs typeface="Times New Roman" pitchFamily="18" charset="0"/>
              </a:defRPr>
            </a:lvl5pPr>
            <a:lvl6pPr marL="2514600" indent="-228600" eaLnBrk="0" hangingPunct="0">
              <a:defRPr sz="6500">
                <a:solidFill>
                  <a:schemeClr val="tx1"/>
                </a:solidFill>
                <a:latin typeface="Times New Roman" pitchFamily="18" charset="0"/>
                <a:cs typeface="Times New Roman" pitchFamily="18" charset="0"/>
              </a:defRPr>
            </a:lvl6pPr>
            <a:lvl7pPr marL="2971800" indent="-228600" eaLnBrk="0" hangingPunct="0">
              <a:defRPr sz="6500">
                <a:solidFill>
                  <a:schemeClr val="tx1"/>
                </a:solidFill>
                <a:latin typeface="Times New Roman" pitchFamily="18" charset="0"/>
                <a:cs typeface="Times New Roman" pitchFamily="18" charset="0"/>
              </a:defRPr>
            </a:lvl7pPr>
            <a:lvl8pPr marL="3429000" indent="-228600" eaLnBrk="0" hangingPunct="0">
              <a:defRPr sz="6500">
                <a:solidFill>
                  <a:schemeClr val="tx1"/>
                </a:solidFill>
                <a:latin typeface="Times New Roman" pitchFamily="18" charset="0"/>
                <a:cs typeface="Times New Roman" pitchFamily="18" charset="0"/>
              </a:defRPr>
            </a:lvl8pPr>
            <a:lvl9pPr marL="3886200" indent="-228600" eaLnBrk="0" hangingPunct="0">
              <a:defRPr sz="6500">
                <a:solidFill>
                  <a:schemeClr val="tx1"/>
                </a:solidFill>
                <a:latin typeface="Times New Roman" pitchFamily="18" charset="0"/>
                <a:cs typeface="Times New Roman" pitchFamily="18" charset="0"/>
              </a:defRPr>
            </a:lvl9pPr>
          </a:lstStyle>
          <a:p>
            <a:pPr algn="l" defTabSz="914400"/>
            <a:r>
              <a:rPr lang="en-US" altLang="ru-RU" sz="1400" b="1" dirty="0">
                <a:solidFill>
                  <a:srgbClr val="0000FF"/>
                </a:solidFill>
                <a:latin typeface="+mj-lt"/>
              </a:rPr>
              <a:t>Objective:</a:t>
            </a:r>
            <a:r>
              <a:rPr lang="en-US" altLang="ru-RU" sz="1400" dirty="0">
                <a:latin typeface="+mj-lt"/>
              </a:rPr>
              <a:t> </a:t>
            </a:r>
            <a:r>
              <a:rPr lang="en-US" altLang="ru-RU" sz="1400" dirty="0" smtClean="0">
                <a:latin typeface="+mj-lt"/>
              </a:rPr>
              <a:t>To study </a:t>
            </a:r>
            <a:r>
              <a:rPr lang="ru-RU" altLang="ru-RU" sz="1400" dirty="0" err="1" smtClean="0">
                <a:latin typeface="+mj-lt"/>
              </a:rPr>
              <a:t>the</a:t>
            </a:r>
            <a:r>
              <a:rPr lang="ru-RU" altLang="ru-RU" sz="1400" dirty="0" smtClean="0">
                <a:latin typeface="+mj-lt"/>
              </a:rPr>
              <a:t> </a:t>
            </a:r>
            <a:r>
              <a:rPr lang="ru-RU" altLang="ru-RU" sz="1400" dirty="0" err="1">
                <a:latin typeface="+mj-lt"/>
              </a:rPr>
              <a:t>mutagenic</a:t>
            </a:r>
            <a:r>
              <a:rPr lang="ru-RU" altLang="ru-RU" sz="1400" dirty="0">
                <a:latin typeface="+mj-lt"/>
              </a:rPr>
              <a:t> </a:t>
            </a:r>
            <a:r>
              <a:rPr lang="ru-RU" altLang="ru-RU" sz="1400" dirty="0" err="1">
                <a:latin typeface="+mj-lt"/>
              </a:rPr>
              <a:t>effect</a:t>
            </a:r>
            <a:r>
              <a:rPr lang="en-US" altLang="ru-RU" sz="1400" dirty="0">
                <a:latin typeface="+mj-lt"/>
              </a:rPr>
              <a:t>s</a:t>
            </a:r>
            <a:r>
              <a:rPr lang="ru-RU" altLang="ru-RU" sz="1400" dirty="0">
                <a:latin typeface="+mj-lt"/>
              </a:rPr>
              <a:t> </a:t>
            </a:r>
            <a:r>
              <a:rPr lang="ru-RU" altLang="ru-RU" sz="1400" dirty="0" err="1">
                <a:latin typeface="+mj-lt"/>
              </a:rPr>
              <a:t>of</a:t>
            </a:r>
            <a:r>
              <a:rPr lang="ru-RU" altLang="ru-RU" sz="1400" dirty="0">
                <a:latin typeface="+mj-lt"/>
              </a:rPr>
              <a:t> </a:t>
            </a:r>
            <a:r>
              <a:rPr lang="ru-RU" altLang="ru-RU" sz="1400" dirty="0" err="1">
                <a:latin typeface="+mj-lt"/>
              </a:rPr>
              <a:t>heavy</a:t>
            </a:r>
            <a:r>
              <a:rPr lang="ru-RU" altLang="ru-RU" sz="1400" dirty="0">
                <a:latin typeface="+mj-lt"/>
              </a:rPr>
              <a:t> </a:t>
            </a:r>
            <a:r>
              <a:rPr lang="ru-RU" altLang="ru-RU" sz="1400" dirty="0" err="1">
                <a:latin typeface="+mj-lt"/>
              </a:rPr>
              <a:t>ions</a:t>
            </a:r>
            <a:r>
              <a:rPr lang="ru-RU" altLang="ru-RU" sz="1400" dirty="0">
                <a:latin typeface="+mj-lt"/>
              </a:rPr>
              <a:t> </a:t>
            </a:r>
            <a:r>
              <a:rPr lang="ru-RU" altLang="ru-RU" sz="1400" dirty="0" err="1">
                <a:latin typeface="+mj-lt"/>
              </a:rPr>
              <a:t>with</a:t>
            </a:r>
            <a:r>
              <a:rPr lang="ru-RU" altLang="ru-RU" sz="1400" dirty="0">
                <a:latin typeface="+mj-lt"/>
              </a:rPr>
              <a:t> </a:t>
            </a:r>
            <a:r>
              <a:rPr lang="en-US" altLang="ru-RU" sz="1400" dirty="0">
                <a:latin typeface="+mj-lt"/>
              </a:rPr>
              <a:t>d</a:t>
            </a:r>
            <a:r>
              <a:rPr lang="ru-RU" altLang="ru-RU" sz="1400" dirty="0" err="1">
                <a:latin typeface="+mj-lt"/>
              </a:rPr>
              <a:t>ifferent</a:t>
            </a:r>
            <a:r>
              <a:rPr lang="ru-RU" altLang="ru-RU" sz="1400" dirty="0">
                <a:latin typeface="+mj-lt"/>
              </a:rPr>
              <a:t> </a:t>
            </a:r>
            <a:r>
              <a:rPr lang="ru-RU" altLang="ru-RU" sz="1400" dirty="0" err="1" smtClean="0">
                <a:latin typeface="+mj-lt"/>
              </a:rPr>
              <a:t>characteristics</a:t>
            </a:r>
            <a:r>
              <a:rPr lang="en-US" altLang="ru-RU" sz="1400" dirty="0" smtClean="0">
                <a:latin typeface="+mj-lt"/>
              </a:rPr>
              <a:t/>
            </a:r>
            <a:br>
              <a:rPr lang="en-US" altLang="ru-RU" sz="1400" dirty="0" smtClean="0">
                <a:latin typeface="+mj-lt"/>
              </a:rPr>
            </a:br>
            <a:r>
              <a:rPr lang="en-US" altLang="ru-RU" sz="1400" dirty="0" smtClean="0">
                <a:latin typeface="+mj-lt"/>
              </a:rPr>
              <a:t>on </a:t>
            </a:r>
            <a:r>
              <a:rPr lang="en-US" altLang="ru-RU" sz="1400" dirty="0">
                <a:latin typeface="+mj-lt"/>
              </a:rPr>
              <a:t>eukaryotic cells.</a:t>
            </a:r>
            <a:endParaRPr lang="ru-RU" altLang="ru-RU" sz="1400" dirty="0">
              <a:latin typeface="+mj-lt"/>
            </a:endParaRP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030" y="3992390"/>
            <a:ext cx="8653544" cy="2715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8"/>
          <p:cNvSpPr txBox="1">
            <a:spLocks noChangeArrowheads="1"/>
          </p:cNvSpPr>
          <p:nvPr/>
        </p:nvSpPr>
        <p:spPr bwMode="auto">
          <a:xfrm>
            <a:off x="190500" y="2260600"/>
            <a:ext cx="88582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500">
                <a:solidFill>
                  <a:schemeClr val="tx1"/>
                </a:solidFill>
                <a:latin typeface="Times New Roman" pitchFamily="18" charset="0"/>
                <a:cs typeface="Times New Roman" pitchFamily="18" charset="0"/>
              </a:defRPr>
            </a:lvl1pPr>
            <a:lvl2pPr marL="742950" indent="-285750">
              <a:defRPr sz="9000">
                <a:solidFill>
                  <a:schemeClr val="tx1"/>
                </a:solidFill>
                <a:latin typeface="Times New Roman" pitchFamily="18" charset="0"/>
                <a:cs typeface="Times New Roman" pitchFamily="18" charset="0"/>
              </a:defRPr>
            </a:lvl2pPr>
            <a:lvl3pPr marL="1143000" indent="-228600">
              <a:defRPr sz="7700">
                <a:solidFill>
                  <a:schemeClr val="tx1"/>
                </a:solidFill>
                <a:latin typeface="Times New Roman" pitchFamily="18" charset="0"/>
                <a:cs typeface="Times New Roman" pitchFamily="18" charset="0"/>
              </a:defRPr>
            </a:lvl3pPr>
            <a:lvl4pPr marL="1600200" indent="-228600">
              <a:defRPr sz="6500">
                <a:solidFill>
                  <a:schemeClr val="tx1"/>
                </a:solidFill>
                <a:latin typeface="Times New Roman" pitchFamily="18" charset="0"/>
                <a:cs typeface="Times New Roman" pitchFamily="18" charset="0"/>
              </a:defRPr>
            </a:lvl4pPr>
            <a:lvl5pPr marL="2057400" indent="-228600">
              <a:defRPr sz="6500">
                <a:solidFill>
                  <a:schemeClr val="tx1"/>
                </a:solidFill>
                <a:latin typeface="Times New Roman" pitchFamily="18" charset="0"/>
                <a:cs typeface="Times New Roman" pitchFamily="18" charset="0"/>
              </a:defRPr>
            </a:lvl5pPr>
            <a:lvl6pPr marL="2514600" indent="-228600" eaLnBrk="0" hangingPunct="0">
              <a:defRPr sz="6500">
                <a:solidFill>
                  <a:schemeClr val="tx1"/>
                </a:solidFill>
                <a:latin typeface="Times New Roman" pitchFamily="18" charset="0"/>
                <a:cs typeface="Times New Roman" pitchFamily="18" charset="0"/>
              </a:defRPr>
            </a:lvl6pPr>
            <a:lvl7pPr marL="2971800" indent="-228600" eaLnBrk="0" hangingPunct="0">
              <a:defRPr sz="6500">
                <a:solidFill>
                  <a:schemeClr val="tx1"/>
                </a:solidFill>
                <a:latin typeface="Times New Roman" pitchFamily="18" charset="0"/>
                <a:cs typeface="Times New Roman" pitchFamily="18" charset="0"/>
              </a:defRPr>
            </a:lvl7pPr>
            <a:lvl8pPr marL="3429000" indent="-228600" eaLnBrk="0" hangingPunct="0">
              <a:defRPr sz="6500">
                <a:solidFill>
                  <a:schemeClr val="tx1"/>
                </a:solidFill>
                <a:latin typeface="Times New Roman" pitchFamily="18" charset="0"/>
                <a:cs typeface="Times New Roman" pitchFamily="18" charset="0"/>
              </a:defRPr>
            </a:lvl8pPr>
            <a:lvl9pPr marL="3886200" indent="-228600" eaLnBrk="0" hangingPunct="0">
              <a:defRPr sz="6500">
                <a:solidFill>
                  <a:schemeClr val="tx1"/>
                </a:solidFill>
                <a:latin typeface="Times New Roman" pitchFamily="18" charset="0"/>
                <a:cs typeface="Times New Roman" pitchFamily="18" charset="0"/>
              </a:defRPr>
            </a:lvl9pPr>
          </a:lstStyle>
          <a:p>
            <a:pPr algn="just" defTabSz="914400"/>
            <a:r>
              <a:rPr lang="en-US" altLang="ru-RU" sz="1200" dirty="0">
                <a:latin typeface="+mj-lt"/>
              </a:rPr>
              <a:t>The cells have been irradiated by </a:t>
            </a:r>
            <a:r>
              <a:rPr lang="en-US" altLang="ru-RU" sz="1200" i="1" dirty="0">
                <a:latin typeface="+mj-lt"/>
              </a:rPr>
              <a:t>γ</a:t>
            </a:r>
            <a:r>
              <a:rPr lang="en-US" altLang="ru-RU" sz="1200" dirty="0">
                <a:latin typeface="+mj-lt"/>
              </a:rPr>
              <a:t>-rays </a:t>
            </a:r>
            <a:r>
              <a:rPr lang="en-US" altLang="ru-RU" sz="1200" baseline="30000" dirty="0">
                <a:latin typeface="+mj-lt"/>
              </a:rPr>
              <a:t>60</a:t>
            </a:r>
            <a:r>
              <a:rPr lang="en-US" altLang="ru-RU" sz="1200" dirty="0">
                <a:latin typeface="+mj-lt"/>
              </a:rPr>
              <a:t>Co (0,25 </a:t>
            </a:r>
            <a:r>
              <a:rPr lang="en-US" altLang="ru-RU" sz="1200" dirty="0" err="1">
                <a:latin typeface="+mj-lt"/>
              </a:rPr>
              <a:t>keV</a:t>
            </a:r>
            <a:r>
              <a:rPr lang="en-US" altLang="ru-RU" sz="1200" dirty="0">
                <a:latin typeface="+mj-lt"/>
              </a:rPr>
              <a:t>/μ) and heavy ions </a:t>
            </a:r>
            <a:r>
              <a:rPr lang="en-US" altLang="ru-RU" sz="1200" baseline="30000" dirty="0">
                <a:latin typeface="+mj-lt"/>
              </a:rPr>
              <a:t>11</a:t>
            </a:r>
            <a:r>
              <a:rPr lang="en-US" altLang="ru-RU" sz="1200" dirty="0">
                <a:latin typeface="+mj-lt"/>
              </a:rPr>
              <a:t>B (</a:t>
            </a:r>
            <a:r>
              <a:rPr lang="ru-RU" altLang="ru-RU" sz="1200" dirty="0">
                <a:latin typeface="+mj-lt"/>
              </a:rPr>
              <a:t>4</a:t>
            </a:r>
            <a:r>
              <a:rPr lang="en-US" altLang="ru-RU" sz="1200" dirty="0">
                <a:latin typeface="+mj-lt"/>
              </a:rPr>
              <a:t>2; 61;</a:t>
            </a:r>
            <a:r>
              <a:rPr lang="ru-RU" altLang="ru-RU" sz="1200" dirty="0">
                <a:latin typeface="+mj-lt"/>
              </a:rPr>
              <a:t> 101</a:t>
            </a:r>
            <a:r>
              <a:rPr lang="en-US" altLang="ru-RU" sz="1200" dirty="0">
                <a:latin typeface="+mj-lt"/>
              </a:rPr>
              <a:t> </a:t>
            </a:r>
            <a:r>
              <a:rPr lang="en-US" altLang="ru-RU" sz="1200" dirty="0" err="1">
                <a:latin typeface="+mj-lt"/>
              </a:rPr>
              <a:t>keV</a:t>
            </a:r>
            <a:r>
              <a:rPr lang="en-US" altLang="ru-RU" sz="1200" dirty="0">
                <a:latin typeface="+mj-lt"/>
              </a:rPr>
              <a:t>/μ). For analysis of mutagenic action of ionizing radiation on haploid yeast cells we use the set of genetic systems for detection of different types of gene or structural mutations. A set of strain with mutation at the essential Glu-50 codon of gene </a:t>
            </a:r>
            <a:r>
              <a:rPr lang="en-US" altLang="ru-RU" sz="1200" i="1" dirty="0">
                <a:latin typeface="+mj-lt"/>
              </a:rPr>
              <a:t>TRP5</a:t>
            </a:r>
            <a:r>
              <a:rPr lang="en-US" altLang="ru-RU" sz="1200" dirty="0">
                <a:latin typeface="+mj-lt"/>
              </a:rPr>
              <a:t> together can detect any possible base pair substitution (</a:t>
            </a:r>
            <a:r>
              <a:rPr lang="en-US" altLang="ru-RU" sz="1200" i="1" dirty="0">
                <a:latin typeface="+mj-lt"/>
              </a:rPr>
              <a:t>Williams et al., 2005</a:t>
            </a:r>
            <a:r>
              <a:rPr lang="en-US" altLang="ru-RU" sz="1200" dirty="0">
                <a:latin typeface="+mj-lt"/>
              </a:rPr>
              <a:t>). A forward mutation assay detects all types of mutations inactivating the arginine </a:t>
            </a:r>
            <a:r>
              <a:rPr lang="en-US" altLang="ru-RU" sz="1200" dirty="0" err="1">
                <a:latin typeface="+mj-lt"/>
              </a:rPr>
              <a:t>permease</a:t>
            </a:r>
            <a:r>
              <a:rPr lang="en-US" altLang="ru-RU" sz="1200" dirty="0">
                <a:latin typeface="+mj-lt"/>
              </a:rPr>
              <a:t> gene </a:t>
            </a:r>
            <a:r>
              <a:rPr lang="en-US" altLang="ru-RU" sz="1200" i="1" dirty="0">
                <a:latin typeface="+mj-lt"/>
              </a:rPr>
              <a:t>CAN1</a:t>
            </a:r>
            <a:r>
              <a:rPr lang="en-US" altLang="ru-RU" sz="1200" dirty="0">
                <a:latin typeface="+mj-lt"/>
              </a:rPr>
              <a:t>. Two strains with an </a:t>
            </a:r>
            <a:r>
              <a:rPr lang="en-US" altLang="ru-RU" sz="1200" dirty="0" err="1">
                <a:latin typeface="+mj-lt"/>
              </a:rPr>
              <a:t>intrachromosomal</a:t>
            </a:r>
            <a:r>
              <a:rPr lang="en-US" altLang="ru-RU" sz="1200" dirty="0">
                <a:latin typeface="+mj-lt"/>
              </a:rPr>
              <a:t> recombination reporter carried the 5’</a:t>
            </a:r>
            <a:r>
              <a:rPr lang="ru-RU" altLang="ru-RU" sz="1200" dirty="0">
                <a:latin typeface="+mj-lt"/>
              </a:rPr>
              <a:t>-</a:t>
            </a:r>
            <a:r>
              <a:rPr lang="en-US" altLang="ru-RU" sz="1200" dirty="0">
                <a:latin typeface="+mj-lt"/>
              </a:rPr>
              <a:t>truncated </a:t>
            </a:r>
            <a:r>
              <a:rPr lang="en-US" altLang="ru-RU" sz="1200" i="1" dirty="0">
                <a:latin typeface="+mj-lt"/>
              </a:rPr>
              <a:t>lys2</a:t>
            </a:r>
            <a:r>
              <a:rPr lang="en-US" altLang="ru-RU" sz="1200" dirty="0">
                <a:latin typeface="+mj-lt"/>
              </a:rPr>
              <a:t> sequence and allele </a:t>
            </a:r>
            <a:r>
              <a:rPr lang="en-US" altLang="ru-RU" sz="1200" i="1" dirty="0">
                <a:latin typeface="+mj-lt"/>
              </a:rPr>
              <a:t>lys2::HD</a:t>
            </a:r>
            <a:r>
              <a:rPr lang="en-US" altLang="ru-RU" sz="1200" dirty="0">
                <a:latin typeface="+mj-lt"/>
              </a:rPr>
              <a:t> with integrated </a:t>
            </a:r>
            <a:r>
              <a:rPr lang="en-US" altLang="ru-RU" sz="1200" i="1" dirty="0">
                <a:latin typeface="+mj-lt"/>
              </a:rPr>
              <a:t>LEU2</a:t>
            </a:r>
            <a:r>
              <a:rPr lang="en-US" altLang="ru-RU" sz="1200" dirty="0">
                <a:latin typeface="+mj-lt"/>
              </a:rPr>
              <a:t> gene </a:t>
            </a:r>
            <a:r>
              <a:rPr lang="en-US" altLang="ru-RU" sz="1200" i="1" dirty="0">
                <a:latin typeface="+mj-lt"/>
              </a:rPr>
              <a:t>(</a:t>
            </a:r>
            <a:r>
              <a:rPr lang="en-US" altLang="ru-RU" sz="1200" i="1" dirty="0" err="1">
                <a:latin typeface="+mj-lt"/>
              </a:rPr>
              <a:t>Lobachev</a:t>
            </a:r>
            <a:r>
              <a:rPr lang="en-US" altLang="ru-RU" sz="1200" i="1" dirty="0">
                <a:latin typeface="+mj-lt"/>
              </a:rPr>
              <a:t> et al., 1998) </a:t>
            </a:r>
            <a:r>
              <a:rPr lang="en-US" altLang="ru-RU" sz="1200" dirty="0">
                <a:latin typeface="+mj-lt"/>
              </a:rPr>
              <a:t>located in chromosome II. The [YCpL2]-plasmid assay was used to detect the extent deletions including two or more genes (</a:t>
            </a:r>
            <a:r>
              <a:rPr lang="en-US" altLang="ru-RU" sz="1200" i="1" dirty="0">
                <a:latin typeface="+mj-lt"/>
              </a:rPr>
              <a:t>Tsukamoto et al., 1997</a:t>
            </a:r>
            <a:r>
              <a:rPr lang="en-US" altLang="ru-RU" sz="1200" dirty="0">
                <a:latin typeface="+mj-lt"/>
              </a:rPr>
              <a:t>). </a:t>
            </a:r>
            <a:endParaRPr lang="ru-RU" altLang="ru-RU" sz="1200" dirty="0">
              <a:latin typeface="+mj-lt"/>
            </a:endParaRPr>
          </a:p>
          <a:p>
            <a:pPr algn="just" defTabSz="914400"/>
            <a:endParaRPr lang="ru-RU" altLang="ru-RU" sz="1200" dirty="0">
              <a:latin typeface="+mj-lt"/>
            </a:endParaRPr>
          </a:p>
        </p:txBody>
      </p:sp>
    </p:spTree>
    <p:extLst>
      <p:ext uri="{BB962C8B-B14F-4D97-AF65-F5344CB8AC3E}">
        <p14:creationId xmlns:p14="http://schemas.microsoft.com/office/powerpoint/2010/main" val="2714442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5860" y="2675461"/>
            <a:ext cx="8007320" cy="784830"/>
          </a:xfrm>
          <a:prstGeom prst="rect">
            <a:avLst/>
          </a:prstGeom>
        </p:spPr>
        <p:txBody>
          <a:bodyPr wrap="none">
            <a:spAutoFit/>
          </a:bodyPr>
          <a:lstStyle/>
          <a:p>
            <a:r>
              <a:rPr lang="en-US" sz="4500" dirty="0" smtClean="0">
                <a:solidFill>
                  <a:srgbClr val="003366"/>
                </a:solidFill>
              </a:rPr>
              <a:t>Thank you for your attention</a:t>
            </a:r>
            <a:endParaRPr lang="ru-RU" sz="4500" dirty="0">
              <a:solidFill>
                <a:srgbClr val="003366"/>
              </a:solidFill>
            </a:endParaRPr>
          </a:p>
        </p:txBody>
      </p:sp>
    </p:spTree>
    <p:extLst>
      <p:ext uri="{BB962C8B-B14F-4D97-AF65-F5344CB8AC3E}">
        <p14:creationId xmlns:p14="http://schemas.microsoft.com/office/powerpoint/2010/main" val="170028194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143311" y="1812046"/>
            <a:ext cx="8975289"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marL="177800" algn="l" eaLnBrk="1" hangingPunct="1">
              <a:spcAft>
                <a:spcPts val="0"/>
              </a:spcAft>
              <a:defRPr/>
            </a:pPr>
            <a:r>
              <a:rPr lang="en-US" sz="3500" b="0" dirty="0" smtClean="0">
                <a:solidFill>
                  <a:srgbClr val="003366"/>
                </a:solidFill>
                <a:latin typeface="+mn-lt"/>
              </a:rPr>
              <a:t>Total number of posters: </a:t>
            </a:r>
            <a:r>
              <a:rPr lang="en-US" sz="3500" b="0" dirty="0" smtClean="0">
                <a:solidFill>
                  <a:srgbClr val="0000FF"/>
                </a:solidFill>
                <a:latin typeface="+mn-lt"/>
              </a:rPr>
              <a:t>15</a:t>
            </a:r>
          </a:p>
          <a:p>
            <a:pPr marL="177800" algn="l" eaLnBrk="1" hangingPunct="1">
              <a:spcAft>
                <a:spcPts val="0"/>
              </a:spcAft>
              <a:defRPr/>
            </a:pPr>
            <a:endParaRPr lang="en-US" sz="3500" b="0" dirty="0">
              <a:solidFill>
                <a:srgbClr val="003366"/>
              </a:solidFill>
              <a:latin typeface="+mn-lt"/>
            </a:endParaRPr>
          </a:p>
          <a:p>
            <a:pPr marL="177800" algn="l" eaLnBrk="1" hangingPunct="1">
              <a:spcAft>
                <a:spcPts val="0"/>
              </a:spcAft>
              <a:defRPr/>
            </a:pPr>
            <a:r>
              <a:rPr lang="en-US" sz="3500" b="0" dirty="0" smtClean="0">
                <a:solidFill>
                  <a:srgbClr val="003366"/>
                </a:solidFill>
                <a:latin typeface="+mn-lt"/>
              </a:rPr>
              <a:t>Participating laboratory: </a:t>
            </a:r>
            <a:r>
              <a:rPr lang="en-US" sz="3500" b="0" dirty="0" smtClean="0">
                <a:solidFill>
                  <a:srgbClr val="0000FF"/>
                </a:solidFill>
                <a:latin typeface="+mn-lt"/>
              </a:rPr>
              <a:t>Laboratory of</a:t>
            </a:r>
            <a:br>
              <a:rPr lang="en-US" sz="3500" b="0" dirty="0" smtClean="0">
                <a:solidFill>
                  <a:srgbClr val="0000FF"/>
                </a:solidFill>
                <a:latin typeface="+mn-lt"/>
              </a:rPr>
            </a:br>
            <a:r>
              <a:rPr lang="en-US" sz="3500" b="0" dirty="0" smtClean="0">
                <a:solidFill>
                  <a:srgbClr val="0000FF"/>
                </a:solidFill>
                <a:latin typeface="+mn-lt"/>
              </a:rPr>
              <a:t>                                       Radiation </a:t>
            </a:r>
            <a:r>
              <a:rPr lang="en-US" sz="4000" b="0" dirty="0" smtClean="0">
                <a:solidFill>
                  <a:srgbClr val="0000FF"/>
                </a:solidFill>
                <a:latin typeface="+mn-lt"/>
              </a:rPr>
              <a:t>Biology</a:t>
            </a:r>
            <a:endParaRPr lang="en-US" sz="4000" b="0" dirty="0">
              <a:solidFill>
                <a:srgbClr val="0000FF"/>
              </a:solidFill>
              <a:latin typeface="+mn-lt"/>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3" name="Прямоугольник 2"/>
          <p:cNvSpPr/>
          <p:nvPr/>
        </p:nvSpPr>
        <p:spPr>
          <a:xfrm>
            <a:off x="0" y="0"/>
            <a:ext cx="9144000" cy="1358900"/>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 name="Прямоугольник 3"/>
          <p:cNvSpPr/>
          <p:nvPr/>
        </p:nvSpPr>
        <p:spPr>
          <a:xfrm>
            <a:off x="0" y="172135"/>
            <a:ext cx="9144000" cy="707886"/>
          </a:xfrm>
          <a:prstGeom prst="rect">
            <a:avLst/>
          </a:prstGeom>
        </p:spPr>
        <p:txBody>
          <a:bodyPr wrap="square">
            <a:spAutoFit/>
          </a:bodyPr>
          <a:lstStyle/>
          <a:p>
            <a:r>
              <a:rPr lang="en-US" sz="2000" dirty="0">
                <a:solidFill>
                  <a:schemeClr val="bg1"/>
                </a:solidFill>
              </a:rPr>
              <a:t>Radiation damage to nervous system: </a:t>
            </a:r>
            <a:r>
              <a:rPr lang="en-US" sz="2000" dirty="0" smtClean="0">
                <a:solidFill>
                  <a:schemeClr val="bg1"/>
                </a:solidFill>
              </a:rPr>
              <a:t>Designing </a:t>
            </a:r>
            <a:r>
              <a:rPr lang="en-US" sz="2000" dirty="0">
                <a:solidFill>
                  <a:schemeClr val="bg1"/>
                </a:solidFill>
              </a:rPr>
              <a:t>of optimal </a:t>
            </a:r>
            <a:r>
              <a:rPr lang="en-US" sz="2000" dirty="0" smtClean="0">
                <a:solidFill>
                  <a:schemeClr val="bg1"/>
                </a:solidFill>
              </a:rPr>
              <a:t>models</a:t>
            </a:r>
            <a:br>
              <a:rPr lang="en-US" sz="2000" dirty="0" smtClean="0">
                <a:solidFill>
                  <a:schemeClr val="bg1"/>
                </a:solidFill>
              </a:rPr>
            </a:br>
            <a:r>
              <a:rPr lang="en-US" sz="2000" dirty="0" smtClean="0">
                <a:solidFill>
                  <a:schemeClr val="bg1"/>
                </a:solidFill>
              </a:rPr>
              <a:t>for </a:t>
            </a:r>
            <a:r>
              <a:rPr lang="en-US" sz="2000" dirty="0">
                <a:solidFill>
                  <a:schemeClr val="bg1"/>
                </a:solidFill>
              </a:rPr>
              <a:t>realistic neuron </a:t>
            </a:r>
            <a:r>
              <a:rPr lang="en-US" sz="2000" dirty="0" smtClean="0">
                <a:solidFill>
                  <a:schemeClr val="bg1"/>
                </a:solidFill>
              </a:rPr>
              <a:t>morphology </a:t>
            </a:r>
            <a:r>
              <a:rPr lang="en-US" sz="2000" dirty="0">
                <a:solidFill>
                  <a:schemeClr val="bg1"/>
                </a:solidFill>
              </a:rPr>
              <a:t>in hippocampus</a:t>
            </a:r>
            <a:endParaRPr lang="ru-RU" sz="2000" dirty="0">
              <a:solidFill>
                <a:schemeClr val="bg1"/>
              </a:solidFill>
            </a:endParaRPr>
          </a:p>
        </p:txBody>
      </p:sp>
      <p:sp>
        <p:nvSpPr>
          <p:cNvPr id="5" name="Прямоугольник 4"/>
          <p:cNvSpPr/>
          <p:nvPr/>
        </p:nvSpPr>
        <p:spPr>
          <a:xfrm>
            <a:off x="2260600" y="924868"/>
            <a:ext cx="4572000" cy="276999"/>
          </a:xfrm>
          <a:prstGeom prst="rect">
            <a:avLst/>
          </a:prstGeom>
        </p:spPr>
        <p:txBody>
          <a:bodyPr>
            <a:spAutoFit/>
          </a:bodyPr>
          <a:lstStyle/>
          <a:p>
            <a:r>
              <a:rPr lang="en-GB" u="sng" dirty="0">
                <a:solidFill>
                  <a:schemeClr val="bg1"/>
                </a:solidFill>
              </a:rPr>
              <a:t>M. </a:t>
            </a:r>
            <a:r>
              <a:rPr lang="en-GB" u="sng" dirty="0" err="1" smtClean="0">
                <a:solidFill>
                  <a:schemeClr val="bg1"/>
                </a:solidFill>
              </a:rPr>
              <a:t>Batmunkh</a:t>
            </a:r>
            <a:r>
              <a:rPr lang="en-GB" dirty="0" smtClean="0">
                <a:solidFill>
                  <a:schemeClr val="bg1"/>
                </a:solidFill>
              </a:rPr>
              <a:t>, A.N</a:t>
            </a:r>
            <a:r>
              <a:rPr lang="en-GB" dirty="0">
                <a:solidFill>
                  <a:schemeClr val="bg1"/>
                </a:solidFill>
              </a:rPr>
              <a:t>. </a:t>
            </a:r>
            <a:r>
              <a:rPr lang="en-GB" dirty="0" err="1" smtClean="0">
                <a:solidFill>
                  <a:schemeClr val="bg1"/>
                </a:solidFill>
              </a:rPr>
              <a:t>Bugay</a:t>
            </a:r>
            <a:r>
              <a:rPr lang="en-GB" dirty="0" smtClean="0">
                <a:solidFill>
                  <a:schemeClr val="bg1"/>
                </a:solidFill>
              </a:rPr>
              <a:t>, </a:t>
            </a:r>
            <a:r>
              <a:rPr lang="en-GB" dirty="0">
                <a:solidFill>
                  <a:schemeClr val="bg1"/>
                </a:solidFill>
              </a:rPr>
              <a:t>L. </a:t>
            </a:r>
            <a:r>
              <a:rPr lang="en-GB" dirty="0" err="1" smtClean="0">
                <a:solidFill>
                  <a:schemeClr val="bg1"/>
                </a:solidFill>
              </a:rPr>
              <a:t>Bayarchimeg</a:t>
            </a:r>
            <a:r>
              <a:rPr lang="en-GB" dirty="0" smtClean="0">
                <a:solidFill>
                  <a:schemeClr val="bg1"/>
                </a:solidFill>
              </a:rPr>
              <a:t>, </a:t>
            </a:r>
            <a:r>
              <a:rPr lang="en-GB" dirty="0">
                <a:solidFill>
                  <a:schemeClr val="bg1"/>
                </a:solidFill>
              </a:rPr>
              <a:t>O. </a:t>
            </a:r>
            <a:r>
              <a:rPr lang="en-GB" dirty="0" err="1" smtClean="0">
                <a:solidFill>
                  <a:schemeClr val="bg1"/>
                </a:solidFill>
              </a:rPr>
              <a:t>Lkhagva</a:t>
            </a:r>
            <a:endParaRPr lang="ru-RU"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98" y="1552761"/>
            <a:ext cx="3976388" cy="26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85568" y="4471723"/>
            <a:ext cx="5791200" cy="246221"/>
          </a:xfrm>
          <a:prstGeom prst="rect">
            <a:avLst/>
          </a:prstGeom>
        </p:spPr>
        <p:txBody>
          <a:bodyPr wrap="square">
            <a:spAutoFit/>
          </a:bodyPr>
          <a:lstStyle/>
          <a:p>
            <a:pPr algn="l"/>
            <a:r>
              <a:rPr lang="en-US" sz="1000" dirty="0" smtClean="0"/>
              <a:t>Series of simplified </a:t>
            </a:r>
            <a:r>
              <a:rPr lang="en-US" sz="1000" dirty="0"/>
              <a:t>models of hippocampal neurons within </a:t>
            </a:r>
            <a:r>
              <a:rPr lang="en-US" sz="1000" dirty="0" smtClean="0"/>
              <a:t>Geant4 </a:t>
            </a:r>
            <a:r>
              <a:rPr lang="en-US" sz="1000" dirty="0" err="1" smtClean="0"/>
              <a:t>microdosimetry</a:t>
            </a:r>
            <a:endParaRPr lang="ru-RU" sz="1000" dirty="0"/>
          </a:p>
        </p:txBody>
      </p:sp>
      <p:sp>
        <p:nvSpPr>
          <p:cNvPr id="7" name="Прямоугольник 6"/>
          <p:cNvSpPr/>
          <p:nvPr/>
        </p:nvSpPr>
        <p:spPr>
          <a:xfrm>
            <a:off x="4441372" y="1730969"/>
            <a:ext cx="4445453" cy="2123658"/>
          </a:xfrm>
          <a:prstGeom prst="rect">
            <a:avLst/>
          </a:prstGeom>
        </p:spPr>
        <p:txBody>
          <a:bodyPr wrap="square">
            <a:spAutoFit/>
          </a:bodyPr>
          <a:lstStyle/>
          <a:p>
            <a:pPr algn="just"/>
            <a:r>
              <a:rPr lang="en-US" b="0" dirty="0" smtClean="0"/>
              <a:t>Simplified </a:t>
            </a:r>
            <a:r>
              <a:rPr lang="en-US" b="0" dirty="0"/>
              <a:t>neuron models for </a:t>
            </a:r>
            <a:r>
              <a:rPr lang="en-US" b="0" dirty="0" err="1"/>
              <a:t>microdosimetry</a:t>
            </a:r>
            <a:r>
              <a:rPr lang="en-US" b="0" dirty="0"/>
              <a:t> </a:t>
            </a:r>
            <a:r>
              <a:rPr lang="en-US" b="0" dirty="0" smtClean="0"/>
              <a:t>of networks </a:t>
            </a:r>
            <a:r>
              <a:rPr lang="en-US" b="0" dirty="0"/>
              <a:t>in rat </a:t>
            </a:r>
            <a:r>
              <a:rPr lang="en-US" b="0" dirty="0" smtClean="0"/>
              <a:t>hippocampus are developed. The simplified </a:t>
            </a:r>
            <a:r>
              <a:rPr lang="en-US" b="0" dirty="0"/>
              <a:t>and realistic models of neuronal cell constructed using experimental data on cell morphology (www.neuromorpho.org). The </a:t>
            </a:r>
            <a:r>
              <a:rPr lang="en-US" b="0" dirty="0" smtClean="0"/>
              <a:t>track structure </a:t>
            </a:r>
            <a:r>
              <a:rPr lang="en-US" b="0" dirty="0"/>
              <a:t>simulations at the molecular level were performed using the previous modeling approach of neuronal cell irradiation </a:t>
            </a:r>
            <a:r>
              <a:rPr lang="en-US" b="0" dirty="0" smtClean="0"/>
              <a:t>based on the </a:t>
            </a:r>
            <a:r>
              <a:rPr lang="en-US" b="0" dirty="0"/>
              <a:t>Monte Carlo transport code of Geant4/Geant4-DNA, which show good agreement with experimental cross sections for </a:t>
            </a:r>
            <a:r>
              <a:rPr lang="en-US" b="0" dirty="0" err="1"/>
              <a:t>dosimetry</a:t>
            </a:r>
            <a:r>
              <a:rPr lang="en-US" b="0" dirty="0"/>
              <a:t> </a:t>
            </a:r>
            <a:r>
              <a:rPr lang="en-US" b="0" dirty="0" smtClean="0"/>
              <a:t>and </a:t>
            </a:r>
            <a:r>
              <a:rPr lang="en-US" b="0" dirty="0" err="1" smtClean="0"/>
              <a:t>nano-dosimetry</a:t>
            </a:r>
            <a:r>
              <a:rPr lang="en-US" b="0" dirty="0" smtClean="0"/>
              <a:t> measurements</a:t>
            </a:r>
            <a:r>
              <a:rPr lang="en-US" b="0" dirty="0"/>
              <a:t>. Computations was adapted to use multiple CPU on </a:t>
            </a:r>
            <a:r>
              <a:rPr lang="en-US" b="0" dirty="0" err="1"/>
              <a:t>HybriLIT</a:t>
            </a:r>
            <a:r>
              <a:rPr lang="en-US" b="0" dirty="0"/>
              <a:t> computer cluster at JINR.</a:t>
            </a:r>
            <a:endParaRPr lang="ru-RU" b="0" dirty="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566" y="5220439"/>
            <a:ext cx="3180318" cy="151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696175" y="4325935"/>
            <a:ext cx="3254187" cy="707886"/>
          </a:xfrm>
          <a:prstGeom prst="rect">
            <a:avLst/>
          </a:prstGeom>
        </p:spPr>
        <p:txBody>
          <a:bodyPr wrap="square">
            <a:spAutoFit/>
          </a:bodyPr>
          <a:lstStyle/>
          <a:p>
            <a:pPr algn="just"/>
            <a:r>
              <a:rPr lang="en-GB" sz="1000" b="0" dirty="0"/>
              <a:t>The comparisons of simulation results for 170 MeV protons, 290 MeV/u </a:t>
            </a:r>
            <a:r>
              <a:rPr lang="en-GB" sz="1000" b="0" baseline="30000" dirty="0"/>
              <a:t>12</a:t>
            </a:r>
            <a:r>
              <a:rPr lang="en-GB" sz="1000" b="0" dirty="0"/>
              <a:t>C ions and 600 MeV/u </a:t>
            </a:r>
            <a:r>
              <a:rPr lang="en-GB" sz="1000" b="0" baseline="30000" dirty="0"/>
              <a:t>56</a:t>
            </a:r>
            <a:r>
              <a:rPr lang="en-GB" sz="1000" b="0" dirty="0"/>
              <a:t>Fe ions with same dose of 0.1 </a:t>
            </a:r>
            <a:r>
              <a:rPr lang="en-GB" sz="1000" b="0" dirty="0" err="1"/>
              <a:t>Gy</a:t>
            </a:r>
            <a:r>
              <a:rPr lang="en-GB" sz="1000" b="0" dirty="0"/>
              <a:t> in dentate </a:t>
            </a:r>
            <a:r>
              <a:rPr lang="en-GB" sz="1000" b="0" dirty="0" err="1"/>
              <a:t>gyrus</a:t>
            </a:r>
            <a:r>
              <a:rPr lang="en-GB" sz="1000" b="0" dirty="0"/>
              <a:t> granule cell and CA1 pyramidal neuron of rat hippocampus.</a:t>
            </a:r>
            <a:endParaRPr lang="ru-RU" sz="1000" b="0"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55" y="4803881"/>
            <a:ext cx="5480197" cy="191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32828" y="161370"/>
            <a:ext cx="498855" cy="430887"/>
          </a:xfrm>
          <a:prstGeom prst="rect">
            <a:avLst/>
          </a:prstGeom>
        </p:spPr>
        <p:txBody>
          <a:bodyPr wrap="none">
            <a:spAutoFit/>
          </a:bodyPr>
          <a:lstStyle/>
          <a:p>
            <a:r>
              <a:rPr lang="en-US" sz="2200" dirty="0" smtClean="0">
                <a:solidFill>
                  <a:srgbClr val="FFFF00"/>
                </a:solidFill>
              </a:rPr>
              <a:t>1. </a:t>
            </a:r>
            <a:endParaRPr lang="ru-RU" sz="2200" dirty="0">
              <a:solidFill>
                <a:srgbClr val="FFFF00"/>
              </a:solidFill>
            </a:endParaRPr>
          </a:p>
        </p:txBody>
      </p:sp>
    </p:spTree>
    <p:extLst>
      <p:ext uri="{BB962C8B-B14F-4D97-AF65-F5344CB8AC3E}">
        <p14:creationId xmlns:p14="http://schemas.microsoft.com/office/powerpoint/2010/main" val="188034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1358900"/>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0" y="172135"/>
            <a:ext cx="9144000" cy="707886"/>
          </a:xfrm>
          <a:prstGeom prst="rect">
            <a:avLst/>
          </a:prstGeom>
        </p:spPr>
        <p:txBody>
          <a:bodyPr wrap="square">
            <a:spAutoFit/>
          </a:bodyPr>
          <a:lstStyle/>
          <a:p>
            <a:r>
              <a:rPr lang="en-US" sz="2000" dirty="0" smtClean="0">
                <a:solidFill>
                  <a:schemeClr val="bg1"/>
                </a:solidFill>
              </a:rPr>
              <a:t>Mathematical </a:t>
            </a:r>
            <a:r>
              <a:rPr lang="en-US" sz="2000" dirty="0" smtClean="0">
                <a:solidFill>
                  <a:schemeClr val="bg1"/>
                </a:solidFill>
              </a:rPr>
              <a:t>modeling </a:t>
            </a:r>
            <a:r>
              <a:rPr lang="en-US" sz="2000" dirty="0">
                <a:solidFill>
                  <a:schemeClr val="bg1"/>
                </a:solidFill>
              </a:rPr>
              <a:t>of the </a:t>
            </a:r>
            <a:r>
              <a:rPr lang="en-US" sz="2000" dirty="0">
                <a:solidFill>
                  <a:schemeClr val="bg1"/>
                </a:solidFill>
              </a:rPr>
              <a:t>e</a:t>
            </a:r>
            <a:r>
              <a:rPr lang="en-US" sz="2000" dirty="0" smtClean="0">
                <a:solidFill>
                  <a:schemeClr val="bg1"/>
                </a:solidFill>
              </a:rPr>
              <a:t>lectrophysiological </a:t>
            </a:r>
            <a:r>
              <a:rPr lang="en-US" sz="2000" dirty="0">
                <a:solidFill>
                  <a:schemeClr val="bg1"/>
                </a:solidFill>
              </a:rPr>
              <a:t>a</a:t>
            </a:r>
            <a:r>
              <a:rPr lang="en-US" sz="2000" dirty="0" smtClean="0">
                <a:solidFill>
                  <a:schemeClr val="bg1"/>
                </a:solidFill>
              </a:rPr>
              <a:t>ctivity</a:t>
            </a:r>
            <a:r>
              <a:rPr lang="ru-RU" sz="2000" dirty="0" smtClean="0">
                <a:solidFill>
                  <a:schemeClr val="bg1"/>
                </a:solidFill>
              </a:rPr>
              <a:t/>
            </a:r>
            <a:br>
              <a:rPr lang="ru-RU" sz="2000" dirty="0" smtClean="0">
                <a:solidFill>
                  <a:schemeClr val="bg1"/>
                </a:solidFill>
              </a:rPr>
            </a:br>
            <a:r>
              <a:rPr lang="en-US" sz="2000" dirty="0" smtClean="0">
                <a:solidFill>
                  <a:schemeClr val="bg1"/>
                </a:solidFill>
              </a:rPr>
              <a:t>of </a:t>
            </a:r>
            <a:r>
              <a:rPr lang="en-US" sz="2000" dirty="0">
                <a:solidFill>
                  <a:schemeClr val="bg1"/>
                </a:solidFill>
              </a:rPr>
              <a:t>h</a:t>
            </a:r>
            <a:r>
              <a:rPr lang="en-US" sz="2000" dirty="0" smtClean="0">
                <a:solidFill>
                  <a:schemeClr val="bg1"/>
                </a:solidFill>
              </a:rPr>
              <a:t>ippocampal </a:t>
            </a:r>
            <a:r>
              <a:rPr lang="en-US" sz="2000" dirty="0">
                <a:solidFill>
                  <a:schemeClr val="bg1"/>
                </a:solidFill>
              </a:rPr>
              <a:t>CA3 </a:t>
            </a:r>
            <a:r>
              <a:rPr lang="en-US" sz="2000" dirty="0" smtClean="0">
                <a:solidFill>
                  <a:schemeClr val="bg1"/>
                </a:solidFill>
              </a:rPr>
              <a:t>pyramidal </a:t>
            </a:r>
            <a:r>
              <a:rPr lang="en-US" sz="2000" dirty="0">
                <a:solidFill>
                  <a:schemeClr val="bg1"/>
                </a:solidFill>
              </a:rPr>
              <a:t>n</a:t>
            </a:r>
            <a:r>
              <a:rPr lang="en-US" sz="2000" dirty="0" smtClean="0">
                <a:solidFill>
                  <a:schemeClr val="bg1"/>
                </a:solidFill>
              </a:rPr>
              <a:t>eurons</a:t>
            </a:r>
            <a:endParaRPr lang="ru-RU" sz="2000" dirty="0">
              <a:solidFill>
                <a:schemeClr val="bg1"/>
              </a:solidFill>
            </a:endParaRPr>
          </a:p>
        </p:txBody>
      </p:sp>
      <p:sp>
        <p:nvSpPr>
          <p:cNvPr id="8" name="Прямоугольник 7"/>
          <p:cNvSpPr/>
          <p:nvPr/>
        </p:nvSpPr>
        <p:spPr>
          <a:xfrm>
            <a:off x="2260600" y="924868"/>
            <a:ext cx="4572000" cy="276999"/>
          </a:xfrm>
          <a:prstGeom prst="rect">
            <a:avLst/>
          </a:prstGeom>
        </p:spPr>
        <p:txBody>
          <a:bodyPr>
            <a:spAutoFit/>
          </a:bodyPr>
          <a:lstStyle/>
          <a:p>
            <a:r>
              <a:rPr lang="en-GB" u="sng" dirty="0" err="1" smtClean="0">
                <a:solidFill>
                  <a:schemeClr val="bg1"/>
                </a:solidFill>
              </a:rPr>
              <a:t>A.S.Batova</a:t>
            </a:r>
            <a:r>
              <a:rPr lang="en-GB" dirty="0">
                <a:solidFill>
                  <a:schemeClr val="bg1"/>
                </a:solidFill>
              </a:rPr>
              <a:t>,  A.N. </a:t>
            </a:r>
            <a:r>
              <a:rPr lang="en-GB" dirty="0" err="1">
                <a:solidFill>
                  <a:schemeClr val="bg1"/>
                </a:solidFill>
              </a:rPr>
              <a:t>Bugay</a:t>
            </a:r>
            <a:r>
              <a:rPr lang="en-GB" dirty="0">
                <a:solidFill>
                  <a:schemeClr val="bg1"/>
                </a:solidFill>
              </a:rPr>
              <a:t>,  </a:t>
            </a:r>
            <a:r>
              <a:rPr lang="en-GB" dirty="0" err="1">
                <a:solidFill>
                  <a:schemeClr val="bg1"/>
                </a:solidFill>
              </a:rPr>
              <a:t>A.Yu</a:t>
            </a:r>
            <a:r>
              <a:rPr lang="en-GB" dirty="0">
                <a:solidFill>
                  <a:schemeClr val="bg1"/>
                </a:solidFill>
              </a:rPr>
              <a:t>. </a:t>
            </a:r>
            <a:r>
              <a:rPr lang="en-GB" dirty="0" err="1">
                <a:solidFill>
                  <a:schemeClr val="bg1"/>
                </a:solidFill>
              </a:rPr>
              <a:t>Parkhomenko</a:t>
            </a:r>
            <a:endParaRPr lang="ru-RU" dirty="0">
              <a:solidFill>
                <a:schemeClr val="bg1"/>
              </a:solidFill>
            </a:endParaRPr>
          </a:p>
        </p:txBody>
      </p:sp>
      <p:sp>
        <p:nvSpPr>
          <p:cNvPr id="9" name="Прямоугольник 8"/>
          <p:cNvSpPr/>
          <p:nvPr/>
        </p:nvSpPr>
        <p:spPr>
          <a:xfrm>
            <a:off x="187600" y="1507527"/>
            <a:ext cx="1181053" cy="276999"/>
          </a:xfrm>
          <a:prstGeom prst="rect">
            <a:avLst/>
          </a:prstGeom>
        </p:spPr>
        <p:txBody>
          <a:bodyPr wrap="square">
            <a:spAutoFit/>
          </a:bodyPr>
          <a:lstStyle/>
          <a:p>
            <a:r>
              <a:rPr lang="en-GB" dirty="0"/>
              <a:t>Aim of </a:t>
            </a:r>
            <a:r>
              <a:rPr lang="en-GB" dirty="0" smtClean="0"/>
              <a:t>work:</a:t>
            </a:r>
            <a:endParaRPr lang="ru-RU" dirty="0"/>
          </a:p>
        </p:txBody>
      </p:sp>
      <p:sp>
        <p:nvSpPr>
          <p:cNvPr id="10" name="Прямоугольник 9"/>
          <p:cNvSpPr/>
          <p:nvPr/>
        </p:nvSpPr>
        <p:spPr>
          <a:xfrm>
            <a:off x="177500" y="1755867"/>
            <a:ext cx="8858923" cy="646331"/>
          </a:xfrm>
          <a:prstGeom prst="rect">
            <a:avLst/>
          </a:prstGeom>
        </p:spPr>
        <p:txBody>
          <a:bodyPr wrap="square">
            <a:spAutoFit/>
          </a:bodyPr>
          <a:lstStyle/>
          <a:p>
            <a:pPr algn="just"/>
            <a:r>
              <a:rPr lang="en-US" b="0" dirty="0"/>
              <a:t>Development of mathematical model of CA3 pyramidal neuron which takes into account geometry of cell, electrical properties of membrane in the presence of voltage-dependent ionic channels </a:t>
            </a:r>
            <a:r>
              <a:rPr lang="en-US" b="0" dirty="0" smtClean="0"/>
              <a:t>for sodium</a:t>
            </a:r>
            <a:r>
              <a:rPr lang="en-US" b="0" dirty="0"/>
              <a:t>, potassium and calcium ions and passive membrane conductance and membrane capacity.</a:t>
            </a:r>
            <a:endParaRPr lang="ru-RU" b="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68" y="2411058"/>
            <a:ext cx="4042582" cy="2381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4496581" y="2280185"/>
            <a:ext cx="4851698" cy="261610"/>
          </a:xfrm>
          <a:prstGeom prst="rect">
            <a:avLst/>
          </a:prstGeom>
        </p:spPr>
        <p:txBody>
          <a:bodyPr wrap="square">
            <a:spAutoFit/>
          </a:bodyPr>
          <a:lstStyle/>
          <a:p>
            <a:pPr algn="l"/>
            <a:r>
              <a:rPr lang="en-US" sz="1100" b="0" dirty="0"/>
              <a:t>The cable equation in its spatially discrete form is, </a:t>
            </a:r>
            <a:r>
              <a:rPr lang="en-US" sz="1100" b="0" dirty="0" smtClean="0"/>
              <a:t>for compartment </a:t>
            </a:r>
            <a:r>
              <a:rPr lang="en-US" sz="1100" b="0" i="1" dirty="0"/>
              <a:t>k</a:t>
            </a:r>
            <a:r>
              <a:rPr lang="en-US" sz="1100" b="0" dirty="0"/>
              <a:t>:</a:t>
            </a:r>
            <a:endParaRPr lang="ru-RU" sz="1100" b="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6023" y="2587855"/>
            <a:ext cx="2339727" cy="52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037" y="3134302"/>
            <a:ext cx="4141787" cy="365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76200" y="6261527"/>
            <a:ext cx="4572000" cy="553998"/>
          </a:xfrm>
          <a:prstGeom prst="rect">
            <a:avLst/>
          </a:prstGeom>
        </p:spPr>
        <p:txBody>
          <a:bodyPr>
            <a:spAutoFit/>
          </a:bodyPr>
          <a:lstStyle/>
          <a:p>
            <a:pPr algn="just"/>
            <a:r>
              <a:rPr lang="en-US" sz="1000" b="0" dirty="0"/>
              <a:t>Response of model soma to injected current in range from 0.1 </a:t>
            </a:r>
            <a:r>
              <a:rPr lang="en-US" sz="1000" b="0" dirty="0" err="1"/>
              <a:t>nA</a:t>
            </a:r>
            <a:r>
              <a:rPr lang="en-US" sz="1000" b="0" dirty="0"/>
              <a:t> to 0.7 </a:t>
            </a:r>
            <a:r>
              <a:rPr lang="en-US" sz="1000" b="0" dirty="0" err="1"/>
              <a:t>nA.</a:t>
            </a:r>
            <a:r>
              <a:rPr lang="en-US" sz="1000" b="0" dirty="0"/>
              <a:t> As depolarization </a:t>
            </a:r>
            <a:r>
              <a:rPr lang="en-US" sz="1000" b="0" dirty="0" smtClean="0"/>
              <a:t>is </a:t>
            </a:r>
            <a:r>
              <a:rPr lang="en-US" sz="1000" b="0" dirty="0"/>
              <a:t>increased, the cell switches from rhythmic bursts to single action potentials and then to spike doublets.</a:t>
            </a:r>
            <a:endParaRPr lang="ru-RU" sz="1000" b="0" dirty="0"/>
          </a:p>
        </p:txBody>
      </p:sp>
      <p:sp>
        <p:nvSpPr>
          <p:cNvPr id="13" name="Прямоугольник 12"/>
          <p:cNvSpPr/>
          <p:nvPr/>
        </p:nvSpPr>
        <p:spPr>
          <a:xfrm>
            <a:off x="85725" y="4850279"/>
            <a:ext cx="4324350" cy="1061829"/>
          </a:xfrm>
          <a:prstGeom prst="rect">
            <a:avLst/>
          </a:prstGeom>
        </p:spPr>
        <p:txBody>
          <a:bodyPr wrap="square">
            <a:spAutoFit/>
          </a:bodyPr>
          <a:lstStyle/>
          <a:p>
            <a:pPr algn="just"/>
            <a:r>
              <a:rPr lang="en-US" sz="900" dirty="0"/>
              <a:t>A, </a:t>
            </a:r>
            <a:r>
              <a:rPr lang="en-US" sz="900" b="0" dirty="0"/>
              <a:t>CA3 pyramidal neuron of rat hippocampus. The axon is not drawn. </a:t>
            </a:r>
          </a:p>
          <a:p>
            <a:pPr algn="just"/>
            <a:r>
              <a:rPr lang="en-US" sz="900" dirty="0"/>
              <a:t>B, </a:t>
            </a:r>
            <a:r>
              <a:rPr lang="en-US" sz="900" b="0" dirty="0"/>
              <a:t>model structure. There are 69 compartments in 11 «levels»: 16 compartments in level 1 (distal </a:t>
            </a:r>
            <a:r>
              <a:rPr lang="en-US" sz="900" b="0" dirty="0" smtClean="0"/>
              <a:t>basilar dendrites</a:t>
            </a:r>
            <a:r>
              <a:rPr lang="en-US" sz="900" b="0" dirty="0"/>
              <a:t>), 8 in level 2, 4 in level 3, 1 (the soma, green) in level 4, 1 (apical shaft) in level 5, 2 in level 6, 4 each </a:t>
            </a:r>
            <a:r>
              <a:rPr lang="en-US" sz="900" b="0" dirty="0" smtClean="0"/>
              <a:t>in levels </a:t>
            </a:r>
            <a:r>
              <a:rPr lang="en-US" sz="900" b="0" dirty="0"/>
              <a:t>7 and 8, and 8 each in levels 9-11. Levels 7 and 9 contain oblique branches. Attached to the soma is the axon </a:t>
            </a:r>
            <a:r>
              <a:rPr lang="en-US" sz="900" b="0" dirty="0" smtClean="0"/>
              <a:t>initial </a:t>
            </a:r>
            <a:r>
              <a:rPr lang="en-US" sz="900" b="0" dirty="0"/>
              <a:t>segment (IS) and 4 </a:t>
            </a:r>
            <a:r>
              <a:rPr lang="en-US" sz="900" b="0" dirty="0" err="1"/>
              <a:t>unmyelinated</a:t>
            </a:r>
            <a:r>
              <a:rPr lang="en-US" sz="900" b="0" dirty="0"/>
              <a:t> axonal compartments (not all shown).</a:t>
            </a:r>
            <a:endParaRPr lang="ru-RU" sz="900" b="0" dirty="0"/>
          </a:p>
        </p:txBody>
      </p:sp>
      <p:sp>
        <p:nvSpPr>
          <p:cNvPr id="17" name="Прямоугольник 16"/>
          <p:cNvSpPr/>
          <p:nvPr/>
        </p:nvSpPr>
        <p:spPr>
          <a:xfrm>
            <a:off x="380660" y="150612"/>
            <a:ext cx="498855" cy="430887"/>
          </a:xfrm>
          <a:prstGeom prst="rect">
            <a:avLst/>
          </a:prstGeom>
        </p:spPr>
        <p:txBody>
          <a:bodyPr wrap="none">
            <a:spAutoFit/>
          </a:bodyPr>
          <a:lstStyle/>
          <a:p>
            <a:r>
              <a:rPr lang="en-US" sz="2200" dirty="0" smtClean="0">
                <a:solidFill>
                  <a:srgbClr val="FFFF00"/>
                </a:solidFill>
              </a:rPr>
              <a:t>2. </a:t>
            </a:r>
            <a:endParaRPr lang="ru-RU" sz="2200" dirty="0">
              <a:solidFill>
                <a:srgbClr val="FFFF00"/>
              </a:solidFill>
            </a:endParaRPr>
          </a:p>
        </p:txBody>
      </p:sp>
    </p:spTree>
    <p:extLst>
      <p:ext uri="{BB962C8B-B14F-4D97-AF65-F5344CB8AC3E}">
        <p14:creationId xmlns:p14="http://schemas.microsoft.com/office/powerpoint/2010/main" val="3809457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1358900"/>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07580" y="172135"/>
            <a:ext cx="9144000" cy="707886"/>
          </a:xfrm>
          <a:prstGeom prst="rect">
            <a:avLst/>
          </a:prstGeom>
        </p:spPr>
        <p:txBody>
          <a:bodyPr wrap="square">
            <a:spAutoFit/>
          </a:bodyPr>
          <a:lstStyle/>
          <a:p>
            <a:r>
              <a:rPr lang="en-US" sz="2000" dirty="0" smtClean="0">
                <a:solidFill>
                  <a:schemeClr val="bg1"/>
                </a:solidFill>
              </a:rPr>
              <a:t>Simulation </a:t>
            </a:r>
            <a:r>
              <a:rPr lang="en-US" sz="2000" dirty="0">
                <a:solidFill>
                  <a:schemeClr val="bg1"/>
                </a:solidFill>
              </a:rPr>
              <a:t>of the energy deposition events induced by heavy </a:t>
            </a:r>
            <a:r>
              <a:rPr lang="en-US" sz="2000" dirty="0" smtClean="0">
                <a:solidFill>
                  <a:schemeClr val="bg1"/>
                </a:solidFill>
              </a:rPr>
              <a:t>charged </a:t>
            </a:r>
            <a:r>
              <a:rPr lang="en-US" sz="2000" dirty="0">
                <a:solidFill>
                  <a:schemeClr val="bg1"/>
                </a:solidFill>
              </a:rPr>
              <a:t>particles in neuron synaptic receptors and voltage-gated ion channels</a:t>
            </a:r>
            <a:endParaRPr lang="ru-RU" sz="2000" dirty="0">
              <a:solidFill>
                <a:schemeClr val="bg1"/>
              </a:solidFill>
            </a:endParaRPr>
          </a:p>
        </p:txBody>
      </p:sp>
      <p:sp>
        <p:nvSpPr>
          <p:cNvPr id="8" name="Прямоугольник 7"/>
          <p:cNvSpPr/>
          <p:nvPr/>
        </p:nvSpPr>
        <p:spPr>
          <a:xfrm>
            <a:off x="2260600" y="924868"/>
            <a:ext cx="4572000" cy="276999"/>
          </a:xfrm>
          <a:prstGeom prst="rect">
            <a:avLst/>
          </a:prstGeom>
        </p:spPr>
        <p:txBody>
          <a:bodyPr>
            <a:spAutoFit/>
          </a:bodyPr>
          <a:lstStyle/>
          <a:p>
            <a:r>
              <a:rPr lang="en-GB" u="sng" dirty="0" smtClean="0">
                <a:solidFill>
                  <a:schemeClr val="bg1"/>
                </a:solidFill>
              </a:rPr>
              <a:t>L</a:t>
            </a:r>
            <a:r>
              <a:rPr lang="en-GB" u="sng" dirty="0">
                <a:solidFill>
                  <a:schemeClr val="bg1"/>
                </a:solidFill>
              </a:rPr>
              <a:t>. </a:t>
            </a:r>
            <a:r>
              <a:rPr lang="en-GB" u="sng" dirty="0" err="1">
                <a:solidFill>
                  <a:schemeClr val="bg1"/>
                </a:solidFill>
              </a:rPr>
              <a:t>Bayarchimeg</a:t>
            </a:r>
            <a:r>
              <a:rPr lang="en-GB" dirty="0">
                <a:solidFill>
                  <a:schemeClr val="bg1"/>
                </a:solidFill>
              </a:rPr>
              <a:t>, A.N. </a:t>
            </a:r>
            <a:r>
              <a:rPr lang="en-GB" dirty="0" err="1">
                <a:solidFill>
                  <a:schemeClr val="bg1"/>
                </a:solidFill>
              </a:rPr>
              <a:t>Bugay</a:t>
            </a:r>
            <a:r>
              <a:rPr lang="en-GB" dirty="0">
                <a:solidFill>
                  <a:schemeClr val="bg1"/>
                </a:solidFill>
              </a:rPr>
              <a:t>, M. </a:t>
            </a:r>
            <a:r>
              <a:rPr lang="en-GB" dirty="0" err="1">
                <a:solidFill>
                  <a:schemeClr val="bg1"/>
                </a:solidFill>
              </a:rPr>
              <a:t>Batmunkh</a:t>
            </a:r>
            <a:r>
              <a:rPr lang="en-GB" dirty="0">
                <a:solidFill>
                  <a:schemeClr val="bg1"/>
                </a:solidFill>
              </a:rPr>
              <a:t>, O. </a:t>
            </a:r>
            <a:r>
              <a:rPr lang="en-GB" dirty="0" err="1">
                <a:solidFill>
                  <a:schemeClr val="bg1"/>
                </a:solidFill>
              </a:rPr>
              <a:t>Lkhagva</a:t>
            </a:r>
            <a:endParaRPr lang="ru-RU"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1" y="3259139"/>
            <a:ext cx="4749799" cy="149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540266" y="2909501"/>
            <a:ext cx="4456668" cy="276999"/>
          </a:xfrm>
          <a:prstGeom prst="rect">
            <a:avLst/>
          </a:prstGeom>
        </p:spPr>
        <p:txBody>
          <a:bodyPr wrap="none">
            <a:spAutoFit/>
          </a:bodyPr>
          <a:lstStyle/>
          <a:p>
            <a:r>
              <a:rPr lang="en-US" dirty="0"/>
              <a:t>Modeling of receptors and ion-channels with particle track</a:t>
            </a:r>
            <a:endParaRPr lang="ru-RU"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532438"/>
            <a:ext cx="5230811" cy="100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328611" y="5128568"/>
            <a:ext cx="4572000" cy="461665"/>
          </a:xfrm>
          <a:prstGeom prst="rect">
            <a:avLst/>
          </a:prstGeom>
        </p:spPr>
        <p:txBody>
          <a:bodyPr>
            <a:spAutoFit/>
          </a:bodyPr>
          <a:lstStyle/>
          <a:p>
            <a:r>
              <a:rPr lang="en-US" b="0" dirty="0"/>
              <a:t>An example of output file including atoms, amino acids with energy depositions, that is adapted into PDB file: </a:t>
            </a:r>
            <a:endParaRPr lang="ru-RU" b="0" dirty="0"/>
          </a:p>
        </p:txBody>
      </p:sp>
      <p:sp>
        <p:nvSpPr>
          <p:cNvPr id="12" name="Прямоугольник 11"/>
          <p:cNvSpPr/>
          <p:nvPr/>
        </p:nvSpPr>
        <p:spPr>
          <a:xfrm>
            <a:off x="241300" y="1519704"/>
            <a:ext cx="8496300" cy="1384995"/>
          </a:xfrm>
          <a:prstGeom prst="rect">
            <a:avLst/>
          </a:prstGeom>
        </p:spPr>
        <p:txBody>
          <a:bodyPr wrap="square">
            <a:spAutoFit/>
          </a:bodyPr>
          <a:lstStyle/>
          <a:p>
            <a:pPr algn="just"/>
            <a:r>
              <a:rPr lang="en-US" b="0" dirty="0"/>
              <a:t>In present study, </a:t>
            </a:r>
            <a:r>
              <a:rPr lang="en-US" b="0" dirty="0" smtClean="0"/>
              <a:t>more detailed calculation </a:t>
            </a:r>
            <a:r>
              <a:rPr lang="en-US" b="0" dirty="0"/>
              <a:t>of energy depositions in single particle track </a:t>
            </a:r>
            <a:r>
              <a:rPr lang="en-US" b="0" dirty="0" smtClean="0"/>
              <a:t>hitting the </a:t>
            </a:r>
            <a:r>
              <a:rPr lang="en-US" b="0" dirty="0"/>
              <a:t>molecular structures of voltage-gated ion channels </a:t>
            </a:r>
            <a:r>
              <a:rPr lang="en-US" b="0" dirty="0" smtClean="0"/>
              <a:t>and glutamate </a:t>
            </a:r>
            <a:r>
              <a:rPr lang="en-US" b="0" dirty="0"/>
              <a:t>synaptic </a:t>
            </a:r>
            <a:r>
              <a:rPr lang="en-US" b="0" dirty="0" smtClean="0"/>
              <a:t>receptors</a:t>
            </a:r>
            <a:r>
              <a:rPr lang="en-US" b="0" dirty="0"/>
              <a:t> </a:t>
            </a:r>
            <a:r>
              <a:rPr lang="en-US" b="0" dirty="0" smtClean="0"/>
              <a:t>is performed</a:t>
            </a:r>
            <a:r>
              <a:rPr lang="en-US" b="0" dirty="0"/>
              <a:t>. The atomic-resolution geometrical models of synaptic receptors and ion channels were constructed from PDB database. The track structure of charged particles in the volumes were simulated using Geant4-DNA code. The each point of energy deposition of particle track corresponds to an interaction with ionizations, excitations, elastic collisions and dissociative electron attachment. C</a:t>
            </a:r>
            <a:r>
              <a:rPr lang="en-US" b="0" dirty="0" smtClean="0"/>
              <a:t>hemical </a:t>
            </a:r>
            <a:r>
              <a:rPr lang="en-US" b="0" dirty="0"/>
              <a:t>reactions in liquid </a:t>
            </a:r>
            <a:r>
              <a:rPr lang="en-US" b="0" dirty="0" smtClean="0"/>
              <a:t>water are also simulated. iron particles and protons </a:t>
            </a:r>
            <a:r>
              <a:rPr lang="en-US" b="0" dirty="0"/>
              <a:t>with different linear energy </a:t>
            </a:r>
            <a:r>
              <a:rPr lang="en-US" b="0" dirty="0" smtClean="0"/>
              <a:t>transfers </a:t>
            </a:r>
            <a:r>
              <a:rPr lang="en-US" b="0" dirty="0"/>
              <a:t>(LET</a:t>
            </a:r>
            <a:r>
              <a:rPr lang="en-US" b="0" dirty="0" smtClean="0"/>
              <a:t>) are selected </a:t>
            </a:r>
            <a:r>
              <a:rPr lang="en-US" b="0" dirty="0"/>
              <a:t>a</a:t>
            </a:r>
            <a:r>
              <a:rPr lang="en-US" b="0" dirty="0" smtClean="0"/>
              <a:t>s </a:t>
            </a:r>
            <a:r>
              <a:rPr lang="en-US" b="0" dirty="0"/>
              <a:t>a damaging </a:t>
            </a:r>
            <a:r>
              <a:rPr lang="en-US" b="0" dirty="0" smtClean="0"/>
              <a:t>factor</a:t>
            </a:r>
            <a:r>
              <a:rPr lang="en-US" b="0" dirty="0"/>
              <a:t>.</a:t>
            </a:r>
            <a:endParaRPr lang="ru-RU" b="0"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959" y="3121026"/>
            <a:ext cx="3485542" cy="2619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5410200" y="5836335"/>
            <a:ext cx="3708400" cy="830997"/>
          </a:xfrm>
          <a:prstGeom prst="rect">
            <a:avLst/>
          </a:prstGeom>
        </p:spPr>
        <p:txBody>
          <a:bodyPr wrap="square">
            <a:spAutoFit/>
          </a:bodyPr>
          <a:lstStyle/>
          <a:p>
            <a:pPr algn="just"/>
            <a:r>
              <a:rPr lang="en-US" b="0" dirty="0"/>
              <a:t>The frequency distributions of energy deposition hits for 1 </a:t>
            </a:r>
            <a:r>
              <a:rPr lang="en-US" b="0" dirty="0" smtClean="0"/>
              <a:t>MeV protons </a:t>
            </a:r>
            <a:r>
              <a:rPr lang="en-US" b="0" dirty="0"/>
              <a:t>(a, b) and 300 MeV/u iron </a:t>
            </a:r>
            <a:r>
              <a:rPr lang="en-US" b="0" dirty="0" smtClean="0"/>
              <a:t>particles (</a:t>
            </a:r>
            <a:r>
              <a:rPr lang="en-US" b="0" dirty="0" smtClean="0"/>
              <a:t>c</a:t>
            </a:r>
            <a:r>
              <a:rPr lang="en-US" b="0" dirty="0"/>
              <a:t>, d) to receptors and voltage-gated ion channels</a:t>
            </a:r>
            <a:endParaRPr lang="ru-RU" b="0" dirty="0"/>
          </a:p>
        </p:txBody>
      </p:sp>
      <p:sp>
        <p:nvSpPr>
          <p:cNvPr id="17" name="Прямоугольник 16"/>
          <p:cNvSpPr/>
          <p:nvPr/>
        </p:nvSpPr>
        <p:spPr>
          <a:xfrm>
            <a:off x="32828" y="172128"/>
            <a:ext cx="498855" cy="430887"/>
          </a:xfrm>
          <a:prstGeom prst="rect">
            <a:avLst/>
          </a:prstGeom>
        </p:spPr>
        <p:txBody>
          <a:bodyPr wrap="none">
            <a:spAutoFit/>
          </a:bodyPr>
          <a:lstStyle/>
          <a:p>
            <a:r>
              <a:rPr lang="en-US" sz="2200" dirty="0" smtClean="0">
                <a:solidFill>
                  <a:srgbClr val="FFFF00"/>
                </a:solidFill>
              </a:rPr>
              <a:t>3. </a:t>
            </a:r>
            <a:endParaRPr lang="ru-RU" sz="2200" dirty="0">
              <a:solidFill>
                <a:srgbClr val="FFFF00"/>
              </a:solidFill>
            </a:endParaRPr>
          </a:p>
        </p:txBody>
      </p:sp>
    </p:spTree>
    <p:extLst>
      <p:ext uri="{BB962C8B-B14F-4D97-AF65-F5344CB8AC3E}">
        <p14:creationId xmlns:p14="http://schemas.microsoft.com/office/powerpoint/2010/main" val="1557538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7" name="Прямоугольник 6"/>
          <p:cNvSpPr/>
          <p:nvPr/>
        </p:nvSpPr>
        <p:spPr>
          <a:xfrm>
            <a:off x="0" y="0"/>
            <a:ext cx="9144000" cy="1143000"/>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 name="Прямоугольник 7"/>
          <p:cNvSpPr/>
          <p:nvPr/>
        </p:nvSpPr>
        <p:spPr>
          <a:xfrm>
            <a:off x="0" y="45135"/>
            <a:ext cx="9144000" cy="707886"/>
          </a:xfrm>
          <a:prstGeom prst="rect">
            <a:avLst/>
          </a:prstGeom>
        </p:spPr>
        <p:txBody>
          <a:bodyPr wrap="square">
            <a:spAutoFit/>
          </a:bodyPr>
          <a:lstStyle/>
          <a:p>
            <a:r>
              <a:rPr lang="en-US" sz="2000" dirty="0" smtClean="0">
                <a:solidFill>
                  <a:schemeClr val="bg1"/>
                </a:solidFill>
              </a:rPr>
              <a:t>Neurochemical </a:t>
            </a:r>
            <a:r>
              <a:rPr lang="en-US" sz="2000" dirty="0">
                <a:solidFill>
                  <a:schemeClr val="bg1"/>
                </a:solidFill>
              </a:rPr>
              <a:t>alterations in central nervous </a:t>
            </a:r>
            <a:r>
              <a:rPr lang="en-US" sz="2000" dirty="0" smtClean="0">
                <a:solidFill>
                  <a:schemeClr val="bg1"/>
                </a:solidFill>
              </a:rPr>
              <a:t>system of rodents</a:t>
            </a:r>
            <a:br>
              <a:rPr lang="en-US" sz="2000" dirty="0" smtClean="0">
                <a:solidFill>
                  <a:schemeClr val="bg1"/>
                </a:solidFill>
              </a:rPr>
            </a:br>
            <a:r>
              <a:rPr lang="en-US" sz="2000" dirty="0" smtClean="0">
                <a:solidFill>
                  <a:schemeClr val="bg1"/>
                </a:solidFill>
              </a:rPr>
              <a:t>after </a:t>
            </a:r>
            <a:r>
              <a:rPr lang="en-US" sz="2000" dirty="0">
                <a:solidFill>
                  <a:schemeClr val="bg1"/>
                </a:solidFill>
              </a:rPr>
              <a:t>exposure to different radiation modalities</a:t>
            </a:r>
            <a:endParaRPr lang="ru-RU" sz="2000" dirty="0">
              <a:solidFill>
                <a:schemeClr val="bg1"/>
              </a:solidFill>
            </a:endParaRPr>
          </a:p>
        </p:txBody>
      </p:sp>
      <p:sp>
        <p:nvSpPr>
          <p:cNvPr id="9" name="Прямоугольник 8"/>
          <p:cNvSpPr/>
          <p:nvPr/>
        </p:nvSpPr>
        <p:spPr>
          <a:xfrm>
            <a:off x="1932188" y="721668"/>
            <a:ext cx="5366572" cy="553998"/>
          </a:xfrm>
          <a:prstGeom prst="rect">
            <a:avLst/>
          </a:prstGeom>
        </p:spPr>
        <p:txBody>
          <a:bodyPr wrap="square">
            <a:spAutoFit/>
          </a:bodyPr>
          <a:lstStyle/>
          <a:p>
            <a:r>
              <a:rPr lang="en-GB" sz="1500" u="sng" dirty="0" smtClean="0">
                <a:solidFill>
                  <a:schemeClr val="bg1"/>
                </a:solidFill>
              </a:rPr>
              <a:t>K.V</a:t>
            </a:r>
            <a:r>
              <a:rPr lang="en-GB" sz="1500" u="sng" dirty="0">
                <a:solidFill>
                  <a:schemeClr val="bg1"/>
                </a:solidFill>
              </a:rPr>
              <a:t>. </a:t>
            </a:r>
            <a:r>
              <a:rPr lang="en-GB" sz="1500" u="sng" dirty="0" err="1" smtClean="0">
                <a:solidFill>
                  <a:schemeClr val="bg1"/>
                </a:solidFill>
              </a:rPr>
              <a:t>Belokopytova</a:t>
            </a:r>
            <a:r>
              <a:rPr lang="en-GB" sz="1500" dirty="0" smtClean="0">
                <a:solidFill>
                  <a:schemeClr val="bg1"/>
                </a:solidFill>
              </a:rPr>
              <a:t>, </a:t>
            </a:r>
            <a:r>
              <a:rPr lang="en-GB" sz="1500" dirty="0">
                <a:solidFill>
                  <a:schemeClr val="bg1"/>
                </a:solidFill>
              </a:rPr>
              <a:t>O.V. </a:t>
            </a:r>
            <a:r>
              <a:rPr lang="en-GB" sz="1500" dirty="0" err="1" smtClean="0">
                <a:solidFill>
                  <a:schemeClr val="bg1"/>
                </a:solidFill>
              </a:rPr>
              <a:t>Belov</a:t>
            </a:r>
            <a:r>
              <a:rPr lang="en-GB" sz="1500" dirty="0" smtClean="0">
                <a:solidFill>
                  <a:schemeClr val="bg1"/>
                </a:solidFill>
              </a:rPr>
              <a:t>, </a:t>
            </a:r>
            <a:r>
              <a:rPr lang="en-GB" sz="1500" dirty="0">
                <a:solidFill>
                  <a:schemeClr val="bg1"/>
                </a:solidFill>
              </a:rPr>
              <a:t>V.S. </a:t>
            </a:r>
            <a:r>
              <a:rPr lang="en-GB" sz="1500" dirty="0" err="1" smtClean="0">
                <a:solidFill>
                  <a:schemeClr val="bg1"/>
                </a:solidFill>
              </a:rPr>
              <a:t>Kudrin</a:t>
            </a:r>
            <a:r>
              <a:rPr lang="en-GB" sz="1500" dirty="0" smtClean="0">
                <a:solidFill>
                  <a:schemeClr val="bg1"/>
                </a:solidFill>
              </a:rPr>
              <a:t>, </a:t>
            </a:r>
            <a:r>
              <a:rPr lang="en-GB" sz="1500" dirty="0">
                <a:solidFill>
                  <a:schemeClr val="bg1"/>
                </a:solidFill>
              </a:rPr>
              <a:t>A.S. </a:t>
            </a:r>
            <a:r>
              <a:rPr lang="en-GB" sz="1500" dirty="0" err="1" smtClean="0">
                <a:solidFill>
                  <a:schemeClr val="bg1"/>
                </a:solidFill>
              </a:rPr>
              <a:t>Bazyan</a:t>
            </a:r>
            <a:endParaRPr lang="en-GB" sz="1500" dirty="0">
              <a:solidFill>
                <a:schemeClr val="bg1"/>
              </a:solidFill>
            </a:endParaRPr>
          </a:p>
          <a:p>
            <a:endParaRPr lang="ru-RU" sz="1500" dirty="0">
              <a:solidFill>
                <a:schemeClr val="bg1"/>
              </a:solidFill>
            </a:endParaRPr>
          </a:p>
        </p:txBody>
      </p:sp>
      <p:pic>
        <p:nvPicPr>
          <p:cNvPr id="1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1" t="1021" r="1117" b="1473"/>
          <a:stretch/>
        </p:blipFill>
        <p:spPr bwMode="auto">
          <a:xfrm>
            <a:off x="7301622" y="5034209"/>
            <a:ext cx="1035720" cy="1345278"/>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511" y="5148653"/>
            <a:ext cx="1072133" cy="1401485"/>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5"/>
          <p:cNvSpPr txBox="1">
            <a:spLocks noChangeArrowheads="1"/>
          </p:cNvSpPr>
          <p:nvPr/>
        </p:nvSpPr>
        <p:spPr bwMode="auto">
          <a:xfrm>
            <a:off x="152401" y="1254636"/>
            <a:ext cx="8621028"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fontAlgn="base" hangingPunct="1">
              <a:spcBef>
                <a:spcPct val="50000"/>
              </a:spcBef>
              <a:spcAft>
                <a:spcPct val="0"/>
              </a:spcAft>
              <a:buClr>
                <a:srgbClr val="FF0000"/>
              </a:buClr>
              <a:buSzPct val="150000"/>
            </a:pPr>
            <a:r>
              <a:rPr lang="en-US" sz="1800" b="0" dirty="0" smtClean="0">
                <a:solidFill>
                  <a:srgbClr val="000066"/>
                </a:solidFill>
                <a:latin typeface="+mj-lt"/>
                <a:cs typeface="Times New Roman" pitchFamily="18" charset="0"/>
              </a:rPr>
              <a:t>Series of works on neurochemical study </a:t>
            </a:r>
            <a:r>
              <a:rPr lang="en-US" sz="1800" b="0" dirty="0">
                <a:solidFill>
                  <a:srgbClr val="000066"/>
                </a:solidFill>
                <a:latin typeface="+mj-lt"/>
                <a:cs typeface="Times New Roman" pitchFamily="18" charset="0"/>
              </a:rPr>
              <a:t>of the </a:t>
            </a:r>
            <a:r>
              <a:rPr lang="en-US" sz="1800" b="0" dirty="0" smtClean="0">
                <a:solidFill>
                  <a:srgbClr val="000066"/>
                </a:solidFill>
                <a:latin typeface="+mj-lt"/>
                <a:cs typeface="Times New Roman" pitchFamily="18" charset="0"/>
              </a:rPr>
              <a:t>brain neurotransmitter metabolism</a:t>
            </a:r>
            <a:br>
              <a:rPr lang="en-US" sz="1800" b="0" dirty="0" smtClean="0">
                <a:solidFill>
                  <a:srgbClr val="000066"/>
                </a:solidFill>
                <a:latin typeface="+mj-lt"/>
                <a:cs typeface="Times New Roman" pitchFamily="18" charset="0"/>
              </a:rPr>
            </a:br>
            <a:r>
              <a:rPr lang="en-US" sz="1800" b="0" dirty="0" smtClean="0">
                <a:solidFill>
                  <a:srgbClr val="000066"/>
                </a:solidFill>
                <a:latin typeface="+mj-lt"/>
                <a:cs typeface="Times New Roman" pitchFamily="18" charset="0"/>
              </a:rPr>
              <a:t>in rats after exposure to </a:t>
            </a:r>
            <a:r>
              <a:rPr lang="en-US" sz="1800" b="0" baseline="30000" dirty="0" smtClean="0">
                <a:solidFill>
                  <a:srgbClr val="000066"/>
                </a:solidFill>
                <a:latin typeface="+mj-lt"/>
                <a:cs typeface="Times New Roman" pitchFamily="18" charset="0"/>
              </a:rPr>
              <a:t>12</a:t>
            </a:r>
            <a:r>
              <a:rPr lang="en-US" sz="1800" b="0" dirty="0" smtClean="0">
                <a:solidFill>
                  <a:srgbClr val="000066"/>
                </a:solidFill>
                <a:latin typeface="+mj-lt"/>
                <a:cs typeface="Times New Roman" pitchFamily="18" charset="0"/>
              </a:rPr>
              <a:t>C ions, protons, and </a:t>
            </a:r>
            <a:r>
              <a:rPr lang="el-GR" sz="1800" b="0" dirty="0" smtClean="0">
                <a:solidFill>
                  <a:srgbClr val="000066"/>
                </a:solidFill>
                <a:latin typeface="+mj-lt"/>
                <a:cs typeface="Times New Roman"/>
              </a:rPr>
              <a:t>γ</a:t>
            </a:r>
            <a:r>
              <a:rPr lang="en-US" sz="1800" b="0" dirty="0" smtClean="0">
                <a:solidFill>
                  <a:srgbClr val="000066"/>
                </a:solidFill>
                <a:latin typeface="+mj-lt"/>
                <a:cs typeface="Times New Roman"/>
              </a:rPr>
              <a:t>-rays</a:t>
            </a:r>
            <a:endParaRPr lang="ru-RU" sz="1800" b="0" dirty="0">
              <a:solidFill>
                <a:srgbClr val="000066"/>
              </a:solidFill>
              <a:latin typeface="+mj-lt"/>
            </a:endParaRPr>
          </a:p>
        </p:txBody>
      </p:sp>
      <p:pic>
        <p:nvPicPr>
          <p:cNvPr id="46"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1" t="1021" r="1117" b="1473"/>
          <a:stretch/>
        </p:blipFill>
        <p:spPr bwMode="auto">
          <a:xfrm>
            <a:off x="7726734" y="5314952"/>
            <a:ext cx="1035720" cy="1345278"/>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 descr="&amp;Kcy;&amp;acy;&amp;rcy;&amp;tcy;&amp;icy;&amp;ncy;&amp;kcy;&amp;icy; &amp;pcy;&amp;ocy; &amp;zcy;&amp;acy;&amp;pcy;&amp;rcy;&amp;ocy;&amp;scy;&amp;ucy; physica med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2588" y="5437435"/>
            <a:ext cx="1002512" cy="1344365"/>
          </a:xfrm>
          <a:prstGeom prst="rect">
            <a:avLst/>
          </a:prstGeom>
          <a:noFill/>
          <a:ln w="3175">
            <a:solidFill>
              <a:schemeClr val="tx1"/>
            </a:solidFill>
          </a:ln>
          <a:effectLst/>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361" y="2231576"/>
            <a:ext cx="4361095" cy="4426074"/>
          </a:xfrm>
          <a:prstGeom prst="rect">
            <a:avLst/>
          </a:prstGeom>
        </p:spPr>
      </p:pic>
      <p:sp>
        <p:nvSpPr>
          <p:cNvPr id="182" name="Прямоугольник 181"/>
          <p:cNvSpPr/>
          <p:nvPr/>
        </p:nvSpPr>
        <p:spPr>
          <a:xfrm>
            <a:off x="2847432" y="4150735"/>
            <a:ext cx="823912" cy="1471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5" name="Picture 4" descr="http://web.nmsu.edu/~kburke/Instrumentation/Waters_HPLCSystem.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8089" y="5430884"/>
            <a:ext cx="1647078" cy="1037660"/>
          </a:xfrm>
          <a:prstGeom prst="rect">
            <a:avLst/>
          </a:prstGeom>
          <a:noFill/>
          <a:extLst>
            <a:ext uri="{909E8E84-426E-40DD-AFC4-6F175D3DCCD1}">
              <a14:hiddenFill xmlns:a14="http://schemas.microsoft.com/office/drawing/2010/main">
                <a:solidFill>
                  <a:srgbClr val="FFFFFF"/>
                </a:solidFill>
              </a14:hiddenFill>
            </a:ext>
          </a:extLst>
        </p:spPr>
      </p:pic>
      <p:sp>
        <p:nvSpPr>
          <p:cNvPr id="186" name="Прямоугольник 185"/>
          <p:cNvSpPr/>
          <p:nvPr/>
        </p:nvSpPr>
        <p:spPr>
          <a:xfrm>
            <a:off x="2624205" y="4859066"/>
            <a:ext cx="1868325" cy="461665"/>
          </a:xfrm>
          <a:prstGeom prst="rect">
            <a:avLst/>
          </a:prstGeom>
        </p:spPr>
        <p:txBody>
          <a:bodyPr wrap="square">
            <a:spAutoFit/>
          </a:bodyPr>
          <a:lstStyle/>
          <a:p>
            <a:r>
              <a:rPr lang="en-US" sz="800" dirty="0" smtClean="0"/>
              <a:t>High-power </a:t>
            </a:r>
            <a:r>
              <a:rPr lang="en-US" sz="800" dirty="0"/>
              <a:t>liquid chromatography (</a:t>
            </a:r>
            <a:r>
              <a:rPr lang="en-US" sz="800" dirty="0" smtClean="0"/>
              <a:t>HPLC) with </a:t>
            </a:r>
            <a:r>
              <a:rPr lang="en-US" sz="800" dirty="0"/>
              <a:t>electrochemical detection </a:t>
            </a:r>
            <a:endParaRPr lang="ru-RU" sz="800" dirty="0"/>
          </a:p>
        </p:txBody>
      </p:sp>
      <p:pic>
        <p:nvPicPr>
          <p:cNvPr id="51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432" y="2281928"/>
            <a:ext cx="3711798" cy="256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9" name="Группа 188"/>
          <p:cNvGrpSpPr/>
          <p:nvPr/>
        </p:nvGrpSpPr>
        <p:grpSpPr>
          <a:xfrm>
            <a:off x="4672841" y="5226785"/>
            <a:ext cx="2474849" cy="1419107"/>
            <a:chOff x="2455910" y="4244424"/>
            <a:chExt cx="4089179" cy="2393216"/>
          </a:xfrm>
        </p:grpSpPr>
        <p:grpSp>
          <p:nvGrpSpPr>
            <p:cNvPr id="190" name="Группа 25"/>
            <p:cNvGrpSpPr>
              <a:grpSpLocks/>
            </p:cNvGrpSpPr>
            <p:nvPr/>
          </p:nvGrpSpPr>
          <p:grpSpPr bwMode="auto">
            <a:xfrm>
              <a:off x="3322733" y="4596452"/>
              <a:ext cx="2955901" cy="1668499"/>
              <a:chOff x="5892121" y="2249941"/>
              <a:chExt cx="2955926" cy="1668463"/>
            </a:xfrm>
          </p:grpSpPr>
          <p:pic>
            <p:nvPicPr>
              <p:cNvPr id="207" name="Picture 62" descr="nrn2147-f1"/>
              <p:cNvPicPr>
                <a:picLocks noChangeAspect="1" noChangeArrowheads="1"/>
              </p:cNvPicPr>
              <p:nvPr/>
            </p:nvPicPr>
            <p:blipFill>
              <a:blip r:embed="rId8">
                <a:extLst>
                  <a:ext uri="{28A0092B-C50C-407E-A947-70E740481C1C}">
                    <a14:useLocalDpi xmlns:a14="http://schemas.microsoft.com/office/drawing/2010/main" val="0"/>
                  </a:ext>
                </a:extLst>
              </a:blip>
              <a:srcRect l="4105" r="56450" b="60526"/>
              <a:stretch>
                <a:fillRect/>
              </a:stretch>
            </p:blipFill>
            <p:spPr bwMode="auto">
              <a:xfrm>
                <a:off x="6022296" y="2367416"/>
                <a:ext cx="2825751" cy="1550988"/>
              </a:xfrm>
              <a:prstGeom prst="rect">
                <a:avLst/>
              </a:prstGeom>
              <a:solidFill>
                <a:srgbClr val="FEA50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8" name="Прямоугольник 1"/>
              <p:cNvSpPr>
                <a:spLocks noChangeArrowheads="1"/>
              </p:cNvSpPr>
              <p:nvPr/>
            </p:nvSpPr>
            <p:spPr bwMode="auto">
              <a:xfrm>
                <a:off x="5892121" y="2249941"/>
                <a:ext cx="419100" cy="290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p>
                <a:endParaRPr lang="ru-RU" sz="2000">
                  <a:latin typeface="Arial" charset="0"/>
                </a:endParaRPr>
              </a:p>
            </p:txBody>
          </p:sp>
        </p:grpSp>
        <p:sp>
          <p:nvSpPr>
            <p:cNvPr id="191" name="Овал 2"/>
            <p:cNvSpPr>
              <a:spLocks noChangeArrowheads="1"/>
            </p:cNvSpPr>
            <p:nvPr/>
          </p:nvSpPr>
          <p:spPr bwMode="auto">
            <a:xfrm rot="1657134">
              <a:off x="4032339" y="5556910"/>
              <a:ext cx="285748" cy="212730"/>
            </a:xfrm>
            <a:prstGeom prst="ellipse">
              <a:avLst/>
            </a:prstGeom>
            <a:solidFill>
              <a:srgbClr val="00FF00"/>
            </a:solidFill>
            <a:ln w="9525" algn="ctr">
              <a:solidFill>
                <a:schemeClr val="tx1"/>
              </a:solidFill>
              <a:round/>
              <a:headEnd/>
              <a:tailEnd/>
            </a:ln>
          </p:spPr>
          <p:txBody>
            <a:bodyPr wrap="none" lIns="90000" tIns="46800" rIns="90000" bIns="46800" anchor="ctr"/>
            <a:lstStyle/>
            <a:p>
              <a:endParaRPr lang="ru-RU" sz="2000">
                <a:latin typeface="Arial" charset="0"/>
              </a:endParaRPr>
            </a:p>
          </p:txBody>
        </p:sp>
        <p:sp>
          <p:nvSpPr>
            <p:cNvPr id="192" name="Прямоугольник 11"/>
            <p:cNvSpPr>
              <a:spLocks noChangeArrowheads="1"/>
            </p:cNvSpPr>
            <p:nvPr/>
          </p:nvSpPr>
          <p:spPr bwMode="auto">
            <a:xfrm>
              <a:off x="2455910" y="4389666"/>
              <a:ext cx="1641462" cy="5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solidFill>
                    <a:srgbClr val="003366"/>
                  </a:solidFill>
                </a:rPr>
                <a:t>Prefrontal cortex</a:t>
              </a:r>
            </a:p>
          </p:txBody>
        </p:sp>
        <p:cxnSp>
          <p:nvCxnSpPr>
            <p:cNvPr id="193" name="Прямая со стрелкой 4"/>
            <p:cNvCxnSpPr>
              <a:cxnSpLocks noChangeShapeType="1"/>
              <a:endCxn id="206" idx="1"/>
            </p:cNvCxnSpPr>
            <p:nvPr/>
          </p:nvCxnSpPr>
          <p:spPr bwMode="auto">
            <a:xfrm>
              <a:off x="3322733" y="4891557"/>
              <a:ext cx="371642" cy="277148"/>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94" name="Прямоугольник 11"/>
            <p:cNvSpPr>
              <a:spLocks noChangeArrowheads="1"/>
            </p:cNvSpPr>
            <p:nvPr/>
          </p:nvSpPr>
          <p:spPr bwMode="auto">
            <a:xfrm>
              <a:off x="2465429" y="5927548"/>
              <a:ext cx="1643047" cy="57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solidFill>
                    <a:srgbClr val="003366"/>
                  </a:solidFill>
                </a:rPr>
                <a:t>Nucleus </a:t>
              </a:r>
              <a:r>
                <a:rPr lang="en-US" sz="800" dirty="0" err="1">
                  <a:solidFill>
                    <a:srgbClr val="003366"/>
                  </a:solidFill>
                </a:rPr>
                <a:t>accumbens</a:t>
              </a:r>
              <a:endParaRPr lang="en-US" sz="800" dirty="0">
                <a:solidFill>
                  <a:srgbClr val="003366"/>
                </a:solidFill>
              </a:endParaRPr>
            </a:p>
          </p:txBody>
        </p:sp>
        <p:cxnSp>
          <p:nvCxnSpPr>
            <p:cNvPr id="195" name="Прямая со стрелкой 12"/>
            <p:cNvCxnSpPr>
              <a:cxnSpLocks noChangeShapeType="1"/>
            </p:cNvCxnSpPr>
            <p:nvPr/>
          </p:nvCxnSpPr>
          <p:spPr bwMode="auto">
            <a:xfrm flipV="1">
              <a:off x="3642055" y="5723921"/>
              <a:ext cx="420129" cy="269956"/>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96" name="Прямоугольник 11"/>
            <p:cNvSpPr>
              <a:spLocks noChangeArrowheads="1"/>
            </p:cNvSpPr>
            <p:nvPr/>
          </p:nvSpPr>
          <p:spPr bwMode="auto">
            <a:xfrm>
              <a:off x="5074853" y="5861626"/>
              <a:ext cx="1348845" cy="38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900" dirty="0"/>
                <a:t>Rat brain</a:t>
              </a:r>
            </a:p>
          </p:txBody>
        </p:sp>
        <p:sp>
          <p:nvSpPr>
            <p:cNvPr id="197" name="Полилиния 20"/>
            <p:cNvSpPr>
              <a:spLocks/>
            </p:cNvSpPr>
            <p:nvPr/>
          </p:nvSpPr>
          <p:spPr bwMode="auto">
            <a:xfrm>
              <a:off x="4591539" y="5015906"/>
              <a:ext cx="447671" cy="290518"/>
            </a:xfrm>
            <a:custGeom>
              <a:avLst/>
              <a:gdLst>
                <a:gd name="T0" fmla="*/ 445247 w 448487"/>
                <a:gd name="T1" fmla="*/ 80910 h 290960"/>
                <a:gd name="T2" fmla="*/ 400332 w 448487"/>
                <a:gd name="T3" fmla="*/ 52511 h 290960"/>
                <a:gd name="T4" fmla="*/ 338865 w 448487"/>
                <a:gd name="T5" fmla="*/ 17012 h 290960"/>
                <a:gd name="T6" fmla="*/ 246668 w 448487"/>
                <a:gd name="T7" fmla="*/ 443 h 290960"/>
                <a:gd name="T8" fmla="*/ 175746 w 448487"/>
                <a:gd name="T9" fmla="*/ 33577 h 290960"/>
                <a:gd name="T10" fmla="*/ 88277 w 448487"/>
                <a:gd name="T11" fmla="*/ 83276 h 290960"/>
                <a:gd name="T12" fmla="*/ 40996 w 448487"/>
                <a:gd name="T13" fmla="*/ 116409 h 290960"/>
                <a:gd name="T14" fmla="*/ 14992 w 448487"/>
                <a:gd name="T15" fmla="*/ 144809 h 290960"/>
                <a:gd name="T16" fmla="*/ 808 w 448487"/>
                <a:gd name="T17" fmla="*/ 189773 h 290960"/>
                <a:gd name="T18" fmla="*/ 38632 w 448487"/>
                <a:gd name="T19" fmla="*/ 211074 h 290960"/>
                <a:gd name="T20" fmla="*/ 69364 w 448487"/>
                <a:gd name="T21" fmla="*/ 232374 h 290960"/>
                <a:gd name="T22" fmla="*/ 81184 w 448487"/>
                <a:gd name="T23" fmla="*/ 237106 h 290960"/>
                <a:gd name="T24" fmla="*/ 45724 w 448487"/>
                <a:gd name="T25" fmla="*/ 253673 h 290960"/>
                <a:gd name="T26" fmla="*/ 40996 w 448487"/>
                <a:gd name="T27" fmla="*/ 277339 h 290960"/>
                <a:gd name="T28" fmla="*/ 119009 w 448487"/>
                <a:gd name="T29" fmla="*/ 289172 h 290960"/>
                <a:gd name="T30" fmla="*/ 173383 w 448487"/>
                <a:gd name="T31" fmla="*/ 277339 h 290960"/>
                <a:gd name="T32" fmla="*/ 230120 w 448487"/>
                <a:gd name="T33" fmla="*/ 244206 h 290960"/>
                <a:gd name="T34" fmla="*/ 284492 w 448487"/>
                <a:gd name="T35" fmla="*/ 215807 h 290960"/>
                <a:gd name="T36" fmla="*/ 301041 w 448487"/>
                <a:gd name="T37" fmla="*/ 194508 h 290960"/>
                <a:gd name="T38" fmla="*/ 305768 w 448487"/>
                <a:gd name="T39" fmla="*/ 159008 h 290960"/>
                <a:gd name="T40" fmla="*/ 277401 w 448487"/>
                <a:gd name="T41" fmla="*/ 140075 h 290960"/>
                <a:gd name="T42" fmla="*/ 303406 w 448487"/>
                <a:gd name="T43" fmla="*/ 118776 h 290960"/>
                <a:gd name="T44" fmla="*/ 362506 w 448487"/>
                <a:gd name="T45" fmla="*/ 104575 h 290960"/>
                <a:gd name="T46" fmla="*/ 371963 w 448487"/>
                <a:gd name="T47" fmla="*/ 104575 h 290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48487" h="290960">
                  <a:moveTo>
                    <a:pt x="448487" y="81410"/>
                  </a:moveTo>
                  <a:cubicBezTo>
                    <a:pt x="434795" y="72480"/>
                    <a:pt x="421103" y="63551"/>
                    <a:pt x="403244" y="52835"/>
                  </a:cubicBezTo>
                  <a:cubicBezTo>
                    <a:pt x="385385" y="42119"/>
                    <a:pt x="367128" y="25847"/>
                    <a:pt x="341331" y="17116"/>
                  </a:cubicBezTo>
                  <a:cubicBezTo>
                    <a:pt x="315534" y="8385"/>
                    <a:pt x="275846" y="-2331"/>
                    <a:pt x="248462" y="447"/>
                  </a:cubicBezTo>
                  <a:cubicBezTo>
                    <a:pt x="221078" y="3225"/>
                    <a:pt x="203615" y="19894"/>
                    <a:pt x="177025" y="33785"/>
                  </a:cubicBezTo>
                  <a:cubicBezTo>
                    <a:pt x="150435" y="47676"/>
                    <a:pt x="111541" y="69900"/>
                    <a:pt x="88919" y="83791"/>
                  </a:cubicBezTo>
                  <a:cubicBezTo>
                    <a:pt x="66297" y="97682"/>
                    <a:pt x="53597" y="106810"/>
                    <a:pt x="41294" y="117129"/>
                  </a:cubicBezTo>
                  <a:cubicBezTo>
                    <a:pt x="28991" y="127448"/>
                    <a:pt x="21847" y="133401"/>
                    <a:pt x="15100" y="145704"/>
                  </a:cubicBezTo>
                  <a:cubicBezTo>
                    <a:pt x="8353" y="158007"/>
                    <a:pt x="-3157" y="179835"/>
                    <a:pt x="812" y="190947"/>
                  </a:cubicBezTo>
                  <a:cubicBezTo>
                    <a:pt x="4781" y="202059"/>
                    <a:pt x="27402" y="205235"/>
                    <a:pt x="38912" y="212379"/>
                  </a:cubicBezTo>
                  <a:cubicBezTo>
                    <a:pt x="50422" y="219523"/>
                    <a:pt x="62725" y="229445"/>
                    <a:pt x="69869" y="233810"/>
                  </a:cubicBezTo>
                  <a:cubicBezTo>
                    <a:pt x="77013" y="238175"/>
                    <a:pt x="85744" y="235000"/>
                    <a:pt x="81775" y="238572"/>
                  </a:cubicBezTo>
                  <a:cubicBezTo>
                    <a:pt x="77806" y="242144"/>
                    <a:pt x="52803" y="248494"/>
                    <a:pt x="46056" y="255241"/>
                  </a:cubicBezTo>
                  <a:cubicBezTo>
                    <a:pt x="39309" y="261988"/>
                    <a:pt x="28991" y="273101"/>
                    <a:pt x="41294" y="279054"/>
                  </a:cubicBezTo>
                  <a:cubicBezTo>
                    <a:pt x="53597" y="285007"/>
                    <a:pt x="97650" y="290960"/>
                    <a:pt x="119875" y="290960"/>
                  </a:cubicBezTo>
                  <a:cubicBezTo>
                    <a:pt x="142100" y="290960"/>
                    <a:pt x="155991" y="286595"/>
                    <a:pt x="174644" y="279054"/>
                  </a:cubicBezTo>
                  <a:cubicBezTo>
                    <a:pt x="193297" y="271513"/>
                    <a:pt x="213141" y="256035"/>
                    <a:pt x="231794" y="245716"/>
                  </a:cubicBezTo>
                  <a:cubicBezTo>
                    <a:pt x="250447" y="235397"/>
                    <a:pt x="274656" y="225475"/>
                    <a:pt x="286562" y="217141"/>
                  </a:cubicBezTo>
                  <a:cubicBezTo>
                    <a:pt x="298468" y="208807"/>
                    <a:pt x="299659" y="205235"/>
                    <a:pt x="303231" y="195710"/>
                  </a:cubicBezTo>
                  <a:cubicBezTo>
                    <a:pt x="306803" y="186185"/>
                    <a:pt x="311963" y="169119"/>
                    <a:pt x="307994" y="159991"/>
                  </a:cubicBezTo>
                  <a:cubicBezTo>
                    <a:pt x="304025" y="150863"/>
                    <a:pt x="279816" y="147688"/>
                    <a:pt x="279419" y="140941"/>
                  </a:cubicBezTo>
                  <a:cubicBezTo>
                    <a:pt x="279022" y="134194"/>
                    <a:pt x="291325" y="125463"/>
                    <a:pt x="305612" y="119510"/>
                  </a:cubicBezTo>
                  <a:cubicBezTo>
                    <a:pt x="319899" y="113557"/>
                    <a:pt x="353635" y="107603"/>
                    <a:pt x="365144" y="105222"/>
                  </a:cubicBezTo>
                  <a:cubicBezTo>
                    <a:pt x="376653" y="102841"/>
                    <a:pt x="375661" y="104031"/>
                    <a:pt x="374669" y="105222"/>
                  </a:cubicBezTo>
                </a:path>
              </a:pathLst>
            </a:custGeom>
            <a:solidFill>
              <a:srgbClr val="FF0000">
                <a:alpha val="41176"/>
              </a:srgbClr>
            </a:solidFill>
            <a:ln w="9525">
              <a:solidFill>
                <a:srgbClr val="000000"/>
              </a:solidFill>
              <a:round/>
              <a:headEnd/>
              <a:tailEnd/>
            </a:ln>
          </p:spPr>
          <p:txBody>
            <a:bodyPr wrap="none" lIns="90000" tIns="46800" rIns="90000" bIns="46800" anchor="ctr"/>
            <a:lstStyle/>
            <a:p>
              <a:endParaRPr lang="ru-RU"/>
            </a:p>
          </p:txBody>
        </p:sp>
        <p:sp>
          <p:nvSpPr>
            <p:cNvPr id="198" name="Полилиния 26"/>
            <p:cNvSpPr>
              <a:spLocks/>
            </p:cNvSpPr>
            <p:nvPr/>
          </p:nvSpPr>
          <p:spPr bwMode="auto">
            <a:xfrm>
              <a:off x="4107355" y="5252449"/>
              <a:ext cx="284161" cy="347671"/>
            </a:xfrm>
            <a:custGeom>
              <a:avLst/>
              <a:gdLst>
                <a:gd name="T0" fmla="*/ 270894 w 284419"/>
                <a:gd name="T1" fmla="*/ 5120 h 348167"/>
                <a:gd name="T2" fmla="*/ 194967 w 284419"/>
                <a:gd name="T3" fmla="*/ 9854 h 348167"/>
                <a:gd name="T4" fmla="*/ 157004 w 284419"/>
                <a:gd name="T5" fmla="*/ 28792 h 348167"/>
                <a:gd name="T6" fmla="*/ 121414 w 284419"/>
                <a:gd name="T7" fmla="*/ 54835 h 348167"/>
                <a:gd name="T8" fmla="*/ 81079 w 284419"/>
                <a:gd name="T9" fmla="*/ 95083 h 348167"/>
                <a:gd name="T10" fmla="*/ 38369 w 284419"/>
                <a:gd name="T11" fmla="*/ 140065 h 348167"/>
                <a:gd name="T12" fmla="*/ 28880 w 284419"/>
                <a:gd name="T13" fmla="*/ 180312 h 348167"/>
                <a:gd name="T14" fmla="*/ 14644 w 284419"/>
                <a:gd name="T15" fmla="*/ 227662 h 348167"/>
                <a:gd name="T16" fmla="*/ 409 w 284419"/>
                <a:gd name="T17" fmla="*/ 260807 h 348167"/>
                <a:gd name="T18" fmla="*/ 9898 w 284419"/>
                <a:gd name="T19" fmla="*/ 272645 h 348167"/>
                <a:gd name="T20" fmla="*/ 66844 w 284419"/>
                <a:gd name="T21" fmla="*/ 270277 h 348167"/>
                <a:gd name="T22" fmla="*/ 130905 w 284419"/>
                <a:gd name="T23" fmla="*/ 289218 h 348167"/>
                <a:gd name="T24" fmla="*/ 168868 w 284419"/>
                <a:gd name="T25" fmla="*/ 317628 h 348167"/>
                <a:gd name="T26" fmla="*/ 192594 w 284419"/>
                <a:gd name="T27" fmla="*/ 343669 h 348167"/>
                <a:gd name="T28" fmla="*/ 216322 w 284419"/>
                <a:gd name="T29" fmla="*/ 338935 h 348167"/>
                <a:gd name="T30" fmla="*/ 235303 w 284419"/>
                <a:gd name="T31" fmla="*/ 289218 h 348167"/>
                <a:gd name="T32" fmla="*/ 249540 w 284419"/>
                <a:gd name="T33" fmla="*/ 253705 h 348167"/>
                <a:gd name="T34" fmla="*/ 249540 w 284419"/>
                <a:gd name="T35" fmla="*/ 218192 h 348167"/>
                <a:gd name="T36" fmla="*/ 244793 w 284419"/>
                <a:gd name="T37" fmla="*/ 170842 h 348167"/>
                <a:gd name="T38" fmla="*/ 254285 w 284419"/>
                <a:gd name="T39" fmla="*/ 132962 h 348167"/>
                <a:gd name="T40" fmla="*/ 280384 w 284419"/>
                <a:gd name="T41" fmla="*/ 83245 h 348167"/>
                <a:gd name="T42" fmla="*/ 270894 w 284419"/>
                <a:gd name="T43" fmla="*/ 5120 h 3481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4419" h="348167">
                  <a:moveTo>
                    <a:pt x="271871" y="5148"/>
                  </a:moveTo>
                  <a:cubicBezTo>
                    <a:pt x="257584" y="-7155"/>
                    <a:pt x="214721" y="5941"/>
                    <a:pt x="195671" y="9910"/>
                  </a:cubicBezTo>
                  <a:cubicBezTo>
                    <a:pt x="176621" y="13879"/>
                    <a:pt x="169874" y="21419"/>
                    <a:pt x="157571" y="28960"/>
                  </a:cubicBezTo>
                  <a:cubicBezTo>
                    <a:pt x="145268" y="36501"/>
                    <a:pt x="134552" y="44042"/>
                    <a:pt x="121852" y="55154"/>
                  </a:cubicBezTo>
                  <a:cubicBezTo>
                    <a:pt x="109152" y="66266"/>
                    <a:pt x="95261" y="81348"/>
                    <a:pt x="81371" y="95635"/>
                  </a:cubicBezTo>
                  <a:cubicBezTo>
                    <a:pt x="67480" y="109923"/>
                    <a:pt x="47240" y="126592"/>
                    <a:pt x="38509" y="140879"/>
                  </a:cubicBezTo>
                  <a:cubicBezTo>
                    <a:pt x="29778" y="155166"/>
                    <a:pt x="32953" y="166676"/>
                    <a:pt x="28984" y="181360"/>
                  </a:cubicBezTo>
                  <a:cubicBezTo>
                    <a:pt x="25015" y="196044"/>
                    <a:pt x="19458" y="215491"/>
                    <a:pt x="14696" y="228985"/>
                  </a:cubicBezTo>
                  <a:cubicBezTo>
                    <a:pt x="9934" y="242479"/>
                    <a:pt x="1203" y="254782"/>
                    <a:pt x="409" y="262323"/>
                  </a:cubicBezTo>
                  <a:cubicBezTo>
                    <a:pt x="-385" y="269864"/>
                    <a:pt x="-1178" y="272642"/>
                    <a:pt x="9934" y="274229"/>
                  </a:cubicBezTo>
                  <a:cubicBezTo>
                    <a:pt x="21046" y="275816"/>
                    <a:pt x="46843" y="269070"/>
                    <a:pt x="67084" y="271848"/>
                  </a:cubicBezTo>
                  <a:cubicBezTo>
                    <a:pt x="87324" y="274626"/>
                    <a:pt x="114312" y="282961"/>
                    <a:pt x="131377" y="290898"/>
                  </a:cubicBezTo>
                  <a:cubicBezTo>
                    <a:pt x="148442" y="298835"/>
                    <a:pt x="159158" y="310345"/>
                    <a:pt x="169477" y="319473"/>
                  </a:cubicBezTo>
                  <a:cubicBezTo>
                    <a:pt x="179796" y="328601"/>
                    <a:pt x="185353" y="342094"/>
                    <a:pt x="193290" y="345666"/>
                  </a:cubicBezTo>
                  <a:cubicBezTo>
                    <a:pt x="201227" y="349238"/>
                    <a:pt x="209958" y="350032"/>
                    <a:pt x="217102" y="340904"/>
                  </a:cubicBezTo>
                  <a:cubicBezTo>
                    <a:pt x="224246" y="331776"/>
                    <a:pt x="230596" y="305186"/>
                    <a:pt x="236152" y="290898"/>
                  </a:cubicBezTo>
                  <a:cubicBezTo>
                    <a:pt x="241708" y="276610"/>
                    <a:pt x="248059" y="267085"/>
                    <a:pt x="250440" y="255179"/>
                  </a:cubicBezTo>
                  <a:cubicBezTo>
                    <a:pt x="252821" y="243273"/>
                    <a:pt x="251234" y="233351"/>
                    <a:pt x="250440" y="219460"/>
                  </a:cubicBezTo>
                  <a:cubicBezTo>
                    <a:pt x="249646" y="205569"/>
                    <a:pt x="244883" y="186122"/>
                    <a:pt x="245677" y="171835"/>
                  </a:cubicBezTo>
                  <a:cubicBezTo>
                    <a:pt x="246471" y="157548"/>
                    <a:pt x="249249" y="148419"/>
                    <a:pt x="255202" y="133735"/>
                  </a:cubicBezTo>
                  <a:cubicBezTo>
                    <a:pt x="261155" y="119051"/>
                    <a:pt x="276237" y="98810"/>
                    <a:pt x="281396" y="83729"/>
                  </a:cubicBezTo>
                  <a:cubicBezTo>
                    <a:pt x="286555" y="68648"/>
                    <a:pt x="286158" y="17451"/>
                    <a:pt x="271871" y="5148"/>
                  </a:cubicBezTo>
                  <a:close/>
                </a:path>
              </a:pathLst>
            </a:custGeom>
            <a:solidFill>
              <a:srgbClr val="F6E502"/>
            </a:solidFill>
            <a:ln w="9525">
              <a:solidFill>
                <a:schemeClr val="tx1"/>
              </a:solidFill>
              <a:round/>
              <a:headEnd/>
              <a:tailEnd/>
            </a:ln>
          </p:spPr>
          <p:txBody>
            <a:bodyPr wrap="none" lIns="90000" tIns="46800" rIns="90000" bIns="46800" anchor="ctr"/>
            <a:lstStyle/>
            <a:p>
              <a:endParaRPr lang="ru-RU"/>
            </a:p>
          </p:txBody>
        </p:sp>
        <p:sp>
          <p:nvSpPr>
            <p:cNvPr id="199" name="Прямоугольник 11"/>
            <p:cNvSpPr>
              <a:spLocks noChangeArrowheads="1"/>
            </p:cNvSpPr>
            <p:nvPr/>
          </p:nvSpPr>
          <p:spPr bwMode="auto">
            <a:xfrm>
              <a:off x="4903628" y="4244424"/>
              <a:ext cx="1641461" cy="36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solidFill>
                    <a:srgbClr val="003366"/>
                  </a:solidFill>
                </a:rPr>
                <a:t>Hippocampus</a:t>
              </a:r>
            </a:p>
          </p:txBody>
        </p:sp>
        <p:cxnSp>
          <p:nvCxnSpPr>
            <p:cNvPr id="200" name="Прямая со стрелкой 25"/>
            <p:cNvCxnSpPr>
              <a:cxnSpLocks noChangeShapeType="1"/>
            </p:cNvCxnSpPr>
            <p:nvPr/>
          </p:nvCxnSpPr>
          <p:spPr bwMode="auto">
            <a:xfrm flipH="1">
              <a:off x="4762584" y="4627115"/>
              <a:ext cx="402313" cy="368309"/>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01" name="Прямоугольник 11"/>
            <p:cNvSpPr>
              <a:spLocks noChangeArrowheads="1"/>
            </p:cNvSpPr>
            <p:nvPr/>
          </p:nvSpPr>
          <p:spPr bwMode="auto">
            <a:xfrm>
              <a:off x="3728606" y="4352549"/>
              <a:ext cx="992180" cy="36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solidFill>
                    <a:srgbClr val="003366"/>
                  </a:solidFill>
                </a:rPr>
                <a:t>Striatum</a:t>
              </a:r>
            </a:p>
          </p:txBody>
        </p:sp>
        <p:cxnSp>
          <p:nvCxnSpPr>
            <p:cNvPr id="202" name="Прямая со стрелкой 29"/>
            <p:cNvCxnSpPr>
              <a:cxnSpLocks noChangeShapeType="1"/>
            </p:cNvCxnSpPr>
            <p:nvPr/>
          </p:nvCxnSpPr>
          <p:spPr bwMode="auto">
            <a:xfrm>
              <a:off x="4218075" y="4717558"/>
              <a:ext cx="42863" cy="535047"/>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03" name="Полилиния 27"/>
            <p:cNvSpPr>
              <a:spLocks/>
            </p:cNvSpPr>
            <p:nvPr/>
          </p:nvSpPr>
          <p:spPr bwMode="auto">
            <a:xfrm>
              <a:off x="4321495" y="5852480"/>
              <a:ext cx="348306" cy="187936"/>
            </a:xfrm>
            <a:custGeom>
              <a:avLst/>
              <a:gdLst>
                <a:gd name="T0" fmla="*/ 345728 w 348309"/>
                <a:gd name="T1" fmla="*/ 184997 h 187932"/>
                <a:gd name="T2" fmla="*/ 340965 w 348309"/>
                <a:gd name="T3" fmla="*/ 134990 h 187932"/>
                <a:gd name="T4" fmla="*/ 348109 w 348309"/>
                <a:gd name="T5" fmla="*/ 96890 h 187932"/>
                <a:gd name="T6" fmla="*/ 331440 w 348309"/>
                <a:gd name="T7" fmla="*/ 61172 h 187932"/>
                <a:gd name="T8" fmla="*/ 300484 w 348309"/>
                <a:gd name="T9" fmla="*/ 30215 h 187932"/>
                <a:gd name="T10" fmla="*/ 248097 w 348309"/>
                <a:gd name="T11" fmla="*/ 23072 h 187932"/>
                <a:gd name="T12" fmla="*/ 179040 w 348309"/>
                <a:gd name="T13" fmla="*/ 15928 h 187932"/>
                <a:gd name="T14" fmla="*/ 129034 w 348309"/>
                <a:gd name="T15" fmla="*/ 13547 h 187932"/>
                <a:gd name="T16" fmla="*/ 90934 w 348309"/>
                <a:gd name="T17" fmla="*/ 13547 h 187932"/>
                <a:gd name="T18" fmla="*/ 40928 w 348309"/>
                <a:gd name="T19" fmla="*/ 1640 h 187932"/>
                <a:gd name="T20" fmla="*/ 5209 w 348309"/>
                <a:gd name="T21" fmla="*/ 1640 h 187932"/>
                <a:gd name="T22" fmla="*/ 447 w 348309"/>
                <a:gd name="T23" fmla="*/ 15928 h 187932"/>
                <a:gd name="T24" fmla="*/ 7590 w 348309"/>
                <a:gd name="T25" fmla="*/ 63553 h 187932"/>
                <a:gd name="T26" fmla="*/ 26640 w 348309"/>
                <a:gd name="T27" fmla="*/ 115940 h 187932"/>
                <a:gd name="T28" fmla="*/ 33784 w 348309"/>
                <a:gd name="T29" fmla="*/ 125465 h 187932"/>
                <a:gd name="T30" fmla="*/ 55215 w 348309"/>
                <a:gd name="T31" fmla="*/ 130228 h 187932"/>
                <a:gd name="T32" fmla="*/ 107603 w 348309"/>
                <a:gd name="T33" fmla="*/ 139753 h 187932"/>
                <a:gd name="T34" fmla="*/ 155228 w 348309"/>
                <a:gd name="T35" fmla="*/ 161184 h 187932"/>
                <a:gd name="T36" fmla="*/ 198090 w 348309"/>
                <a:gd name="T37" fmla="*/ 165947 h 187932"/>
                <a:gd name="T38" fmla="*/ 255240 w 348309"/>
                <a:gd name="T39" fmla="*/ 182615 h 187932"/>
                <a:gd name="T40" fmla="*/ 293340 w 348309"/>
                <a:gd name="T41" fmla="*/ 182615 h 187932"/>
                <a:gd name="T42" fmla="*/ 345728 w 348309"/>
                <a:gd name="T43" fmla="*/ 184997 h 187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8309" h="187932">
                  <a:moveTo>
                    <a:pt x="345728" y="184997"/>
                  </a:moveTo>
                  <a:cubicBezTo>
                    <a:pt x="353665" y="177060"/>
                    <a:pt x="340568" y="149674"/>
                    <a:pt x="340965" y="134990"/>
                  </a:cubicBezTo>
                  <a:cubicBezTo>
                    <a:pt x="341362" y="120306"/>
                    <a:pt x="349696" y="109193"/>
                    <a:pt x="348109" y="96890"/>
                  </a:cubicBezTo>
                  <a:cubicBezTo>
                    <a:pt x="346522" y="84587"/>
                    <a:pt x="339377" y="72284"/>
                    <a:pt x="331440" y="61172"/>
                  </a:cubicBezTo>
                  <a:cubicBezTo>
                    <a:pt x="323502" y="50059"/>
                    <a:pt x="314375" y="36565"/>
                    <a:pt x="300484" y="30215"/>
                  </a:cubicBezTo>
                  <a:cubicBezTo>
                    <a:pt x="286593" y="23865"/>
                    <a:pt x="268338" y="25453"/>
                    <a:pt x="248097" y="23072"/>
                  </a:cubicBezTo>
                  <a:cubicBezTo>
                    <a:pt x="227856" y="20691"/>
                    <a:pt x="198884" y="17515"/>
                    <a:pt x="179040" y="15928"/>
                  </a:cubicBezTo>
                  <a:cubicBezTo>
                    <a:pt x="159196" y="14340"/>
                    <a:pt x="143718" y="13944"/>
                    <a:pt x="129034" y="13547"/>
                  </a:cubicBezTo>
                  <a:cubicBezTo>
                    <a:pt x="114350" y="13150"/>
                    <a:pt x="105618" y="15531"/>
                    <a:pt x="90934" y="13547"/>
                  </a:cubicBezTo>
                  <a:cubicBezTo>
                    <a:pt x="76250" y="11563"/>
                    <a:pt x="55215" y="3624"/>
                    <a:pt x="40928" y="1640"/>
                  </a:cubicBezTo>
                  <a:cubicBezTo>
                    <a:pt x="26641" y="-344"/>
                    <a:pt x="11956" y="-741"/>
                    <a:pt x="5209" y="1640"/>
                  </a:cubicBezTo>
                  <a:cubicBezTo>
                    <a:pt x="-1538" y="4021"/>
                    <a:pt x="50" y="5609"/>
                    <a:pt x="447" y="15928"/>
                  </a:cubicBezTo>
                  <a:cubicBezTo>
                    <a:pt x="844" y="26247"/>
                    <a:pt x="3224" y="46884"/>
                    <a:pt x="7590" y="63553"/>
                  </a:cubicBezTo>
                  <a:cubicBezTo>
                    <a:pt x="11956" y="80222"/>
                    <a:pt x="22274" y="105621"/>
                    <a:pt x="26640" y="115940"/>
                  </a:cubicBezTo>
                  <a:cubicBezTo>
                    <a:pt x="31006" y="126259"/>
                    <a:pt x="29022" y="123084"/>
                    <a:pt x="33784" y="125465"/>
                  </a:cubicBezTo>
                  <a:cubicBezTo>
                    <a:pt x="38546" y="127846"/>
                    <a:pt x="42912" y="127847"/>
                    <a:pt x="55215" y="130228"/>
                  </a:cubicBezTo>
                  <a:cubicBezTo>
                    <a:pt x="67518" y="132609"/>
                    <a:pt x="90934" y="134594"/>
                    <a:pt x="107603" y="139753"/>
                  </a:cubicBezTo>
                  <a:cubicBezTo>
                    <a:pt x="124272" y="144912"/>
                    <a:pt x="140147" y="156818"/>
                    <a:pt x="155228" y="161184"/>
                  </a:cubicBezTo>
                  <a:cubicBezTo>
                    <a:pt x="170309" y="165550"/>
                    <a:pt x="181421" y="162375"/>
                    <a:pt x="198090" y="165947"/>
                  </a:cubicBezTo>
                  <a:cubicBezTo>
                    <a:pt x="214759" y="169519"/>
                    <a:pt x="239365" y="179837"/>
                    <a:pt x="255240" y="182615"/>
                  </a:cubicBezTo>
                  <a:cubicBezTo>
                    <a:pt x="271115" y="185393"/>
                    <a:pt x="279053" y="183012"/>
                    <a:pt x="293340" y="182615"/>
                  </a:cubicBezTo>
                  <a:cubicBezTo>
                    <a:pt x="307627" y="182218"/>
                    <a:pt x="337791" y="192934"/>
                    <a:pt x="345728" y="184997"/>
                  </a:cubicBezTo>
                  <a:close/>
                </a:path>
              </a:pathLst>
            </a:custGeom>
            <a:solidFill>
              <a:srgbClr val="0066FF"/>
            </a:solidFill>
            <a:ln w="9525">
              <a:solidFill>
                <a:schemeClr val="tx1"/>
              </a:solidFill>
              <a:round/>
              <a:headEnd/>
              <a:tailEnd/>
            </a:ln>
          </p:spPr>
          <p:txBody>
            <a:bodyPr wrap="none" lIns="90000" tIns="46800" rIns="90000" bIns="46800" anchor="ctr"/>
            <a:lstStyle/>
            <a:p>
              <a:endParaRPr lang="ru-RU"/>
            </a:p>
          </p:txBody>
        </p:sp>
        <p:sp>
          <p:nvSpPr>
            <p:cNvPr id="204" name="Прямоугольник 11"/>
            <p:cNvSpPr>
              <a:spLocks noChangeArrowheads="1"/>
            </p:cNvSpPr>
            <p:nvPr/>
          </p:nvSpPr>
          <p:spPr bwMode="auto">
            <a:xfrm>
              <a:off x="3803504" y="6274310"/>
              <a:ext cx="1601269" cy="36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800" dirty="0">
                  <a:solidFill>
                    <a:srgbClr val="003366"/>
                  </a:solidFill>
                </a:rPr>
                <a:t>Hypothalamus</a:t>
              </a:r>
            </a:p>
          </p:txBody>
        </p:sp>
        <p:cxnSp>
          <p:nvCxnSpPr>
            <p:cNvPr id="205" name="Прямая со стрелкой 12"/>
            <p:cNvCxnSpPr>
              <a:cxnSpLocks noChangeShapeType="1"/>
            </p:cNvCxnSpPr>
            <p:nvPr/>
          </p:nvCxnSpPr>
          <p:spPr bwMode="auto">
            <a:xfrm flipV="1">
              <a:off x="4431249" y="6048967"/>
              <a:ext cx="89470" cy="234851"/>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06" name="Полилиния 205"/>
            <p:cNvSpPr>
              <a:spLocks/>
            </p:cNvSpPr>
            <p:nvPr/>
          </p:nvSpPr>
          <p:spPr bwMode="auto">
            <a:xfrm rot="868962">
              <a:off x="3655483" y="5121009"/>
              <a:ext cx="419150" cy="386650"/>
            </a:xfrm>
            <a:custGeom>
              <a:avLst/>
              <a:gdLst>
                <a:gd name="T0" fmla="*/ 40150 w 441003"/>
                <a:gd name="T1" fmla="*/ 67365 h 610843"/>
                <a:gd name="T2" fmla="*/ 8308 w 441003"/>
                <a:gd name="T3" fmla="*/ 150099 h 610843"/>
                <a:gd name="T4" fmla="*/ 1938 w 441003"/>
                <a:gd name="T5" fmla="*/ 248748 h 610843"/>
                <a:gd name="T6" fmla="*/ 36967 w 441003"/>
                <a:gd name="T7" fmla="*/ 366487 h 610843"/>
                <a:gd name="T8" fmla="*/ 135680 w 441003"/>
                <a:gd name="T9" fmla="*/ 481045 h 610843"/>
                <a:gd name="T10" fmla="*/ 269419 w 441003"/>
                <a:gd name="T11" fmla="*/ 592420 h 610843"/>
                <a:gd name="T12" fmla="*/ 355395 w 441003"/>
                <a:gd name="T13" fmla="*/ 608331 h 610843"/>
                <a:gd name="T14" fmla="*/ 428634 w 441003"/>
                <a:gd name="T15" fmla="*/ 547870 h 610843"/>
                <a:gd name="T16" fmla="*/ 441371 w 441003"/>
                <a:gd name="T17" fmla="*/ 458770 h 610843"/>
                <a:gd name="T18" fmla="*/ 415896 w 441003"/>
                <a:gd name="T19" fmla="*/ 376034 h 610843"/>
                <a:gd name="T20" fmla="*/ 380869 w 441003"/>
                <a:gd name="T21" fmla="*/ 315573 h 610843"/>
                <a:gd name="T22" fmla="*/ 358579 w 441003"/>
                <a:gd name="T23" fmla="*/ 232837 h 610843"/>
                <a:gd name="T24" fmla="*/ 243946 w 441003"/>
                <a:gd name="T25" fmla="*/ 64182 h 610843"/>
                <a:gd name="T26" fmla="*/ 167522 w 441003"/>
                <a:gd name="T27" fmla="*/ 538 h 610843"/>
                <a:gd name="T28" fmla="*/ 91098 w 441003"/>
                <a:gd name="T29" fmla="*/ 35543 h 610843"/>
                <a:gd name="T30" fmla="*/ 40150 w 441003"/>
                <a:gd name="T31" fmla="*/ 67365 h 6108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1003" h="610843">
                  <a:moveTo>
                    <a:pt x="40034" y="67213"/>
                  </a:moveTo>
                  <a:cubicBezTo>
                    <a:pt x="26276" y="86263"/>
                    <a:pt x="14634" y="119601"/>
                    <a:pt x="8284" y="149763"/>
                  </a:cubicBezTo>
                  <a:cubicBezTo>
                    <a:pt x="1934" y="179925"/>
                    <a:pt x="-2828" y="212205"/>
                    <a:pt x="1934" y="248188"/>
                  </a:cubicBezTo>
                  <a:cubicBezTo>
                    <a:pt x="6696" y="284171"/>
                    <a:pt x="14634" y="327034"/>
                    <a:pt x="36859" y="365663"/>
                  </a:cubicBezTo>
                  <a:cubicBezTo>
                    <a:pt x="59084" y="404292"/>
                    <a:pt x="96655" y="442392"/>
                    <a:pt x="135284" y="479963"/>
                  </a:cubicBezTo>
                  <a:cubicBezTo>
                    <a:pt x="173913" y="517534"/>
                    <a:pt x="232122" y="569921"/>
                    <a:pt x="268634" y="591088"/>
                  </a:cubicBezTo>
                  <a:cubicBezTo>
                    <a:pt x="305146" y="612255"/>
                    <a:pt x="327901" y="614371"/>
                    <a:pt x="354359" y="606963"/>
                  </a:cubicBezTo>
                  <a:cubicBezTo>
                    <a:pt x="380817" y="599555"/>
                    <a:pt x="413097" y="571509"/>
                    <a:pt x="427384" y="546638"/>
                  </a:cubicBezTo>
                  <a:cubicBezTo>
                    <a:pt x="441672" y="521767"/>
                    <a:pt x="442201" y="486313"/>
                    <a:pt x="440084" y="457738"/>
                  </a:cubicBezTo>
                  <a:cubicBezTo>
                    <a:pt x="437967" y="429163"/>
                    <a:pt x="424738" y="399000"/>
                    <a:pt x="414684" y="375188"/>
                  </a:cubicBezTo>
                  <a:cubicBezTo>
                    <a:pt x="404630" y="351376"/>
                    <a:pt x="389284" y="338676"/>
                    <a:pt x="379759" y="314863"/>
                  </a:cubicBezTo>
                  <a:cubicBezTo>
                    <a:pt x="370234" y="291051"/>
                    <a:pt x="380288" y="274117"/>
                    <a:pt x="357534" y="232313"/>
                  </a:cubicBezTo>
                  <a:cubicBezTo>
                    <a:pt x="334780" y="190509"/>
                    <a:pt x="274984" y="102667"/>
                    <a:pt x="243234" y="64038"/>
                  </a:cubicBezTo>
                  <a:cubicBezTo>
                    <a:pt x="211484" y="25409"/>
                    <a:pt x="192434" y="5300"/>
                    <a:pt x="167034" y="538"/>
                  </a:cubicBezTo>
                  <a:cubicBezTo>
                    <a:pt x="141634" y="-4224"/>
                    <a:pt x="104592" y="23821"/>
                    <a:pt x="90834" y="35463"/>
                  </a:cubicBezTo>
                  <a:cubicBezTo>
                    <a:pt x="77076" y="47105"/>
                    <a:pt x="53792" y="48163"/>
                    <a:pt x="40034" y="67213"/>
                  </a:cubicBezTo>
                  <a:close/>
                </a:path>
              </a:pathLst>
            </a:custGeom>
            <a:solidFill>
              <a:srgbClr val="FEA501"/>
            </a:solidFill>
            <a:ln w="9525">
              <a:solidFill>
                <a:schemeClr val="tx1"/>
              </a:solidFill>
              <a:round/>
              <a:headEnd/>
              <a:tailEnd/>
            </a:ln>
          </p:spPr>
          <p:txBody>
            <a:bodyPr wrap="none" lIns="90000" tIns="46800" rIns="90000" bIns="46800" anchor="ctr"/>
            <a:lstStyle/>
            <a:p>
              <a:endParaRPr lang="ru-RU"/>
            </a:p>
          </p:txBody>
        </p:sp>
      </p:grpSp>
      <p:sp>
        <p:nvSpPr>
          <p:cNvPr id="209" name="TextBox 4"/>
          <p:cNvSpPr txBox="1">
            <a:spLocks noChangeArrowheads="1"/>
          </p:cNvSpPr>
          <p:nvPr/>
        </p:nvSpPr>
        <p:spPr bwMode="auto">
          <a:xfrm>
            <a:off x="5007424" y="1945636"/>
            <a:ext cx="3809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b="0" dirty="0" smtClean="0">
                <a:solidFill>
                  <a:srgbClr val="003366"/>
                </a:solidFill>
                <a:latin typeface="+mj-lt"/>
              </a:rPr>
              <a:t>Level of neurotransmitters in</a:t>
            </a:r>
            <a:r>
              <a:rPr lang="ru-RU" b="0" dirty="0" smtClean="0">
                <a:solidFill>
                  <a:srgbClr val="003366"/>
                </a:solidFill>
                <a:latin typeface="+mj-lt"/>
              </a:rPr>
              <a:t> </a:t>
            </a:r>
            <a:r>
              <a:rPr lang="en-US" b="0" dirty="0" smtClean="0">
                <a:solidFill>
                  <a:srgbClr val="003366"/>
                </a:solidFill>
                <a:latin typeface="+mj-lt"/>
              </a:rPr>
              <a:t>the prefrontal cortex</a:t>
            </a:r>
            <a:endParaRPr lang="en-US" b="0" dirty="0">
              <a:solidFill>
                <a:srgbClr val="003366"/>
              </a:solidFill>
              <a:latin typeface="+mj-lt"/>
            </a:endParaRPr>
          </a:p>
        </p:txBody>
      </p:sp>
      <p:sp>
        <p:nvSpPr>
          <p:cNvPr id="210" name="TextBox 4"/>
          <p:cNvSpPr txBox="1">
            <a:spLocks noChangeArrowheads="1"/>
          </p:cNvSpPr>
          <p:nvPr/>
        </p:nvSpPr>
        <p:spPr bwMode="auto">
          <a:xfrm>
            <a:off x="486224" y="1930866"/>
            <a:ext cx="3809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en-US" b="0" dirty="0" smtClean="0">
                <a:solidFill>
                  <a:srgbClr val="003366"/>
                </a:solidFill>
                <a:latin typeface="+mj-lt"/>
              </a:rPr>
              <a:t>Irradiation procedure and data taking</a:t>
            </a:r>
            <a:endParaRPr lang="en-US" b="0" dirty="0">
              <a:solidFill>
                <a:srgbClr val="003366"/>
              </a:solidFill>
              <a:latin typeface="+mj-lt"/>
            </a:endParaRPr>
          </a:p>
        </p:txBody>
      </p:sp>
      <p:sp>
        <p:nvSpPr>
          <p:cNvPr id="211" name="Прямоугольник 210"/>
          <p:cNvSpPr/>
          <p:nvPr/>
        </p:nvSpPr>
        <p:spPr>
          <a:xfrm>
            <a:off x="315372" y="32274"/>
            <a:ext cx="498855" cy="430887"/>
          </a:xfrm>
          <a:prstGeom prst="rect">
            <a:avLst/>
          </a:prstGeom>
        </p:spPr>
        <p:txBody>
          <a:bodyPr wrap="none">
            <a:spAutoFit/>
          </a:bodyPr>
          <a:lstStyle/>
          <a:p>
            <a:r>
              <a:rPr lang="en-US" sz="2200" dirty="0" smtClean="0">
                <a:solidFill>
                  <a:srgbClr val="FFFF00"/>
                </a:solidFill>
              </a:rPr>
              <a:t>4. </a:t>
            </a:r>
            <a:endParaRPr lang="ru-RU" sz="2200" dirty="0">
              <a:solidFill>
                <a:srgbClr val="FFFF00"/>
              </a:solidFill>
            </a:endParaRPr>
          </a:p>
        </p:txBody>
      </p:sp>
    </p:spTree>
    <p:extLst>
      <p:ext uri="{BB962C8B-B14F-4D97-AF65-F5344CB8AC3E}">
        <p14:creationId xmlns:p14="http://schemas.microsoft.com/office/powerpoint/2010/main" val="3763681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0"/>
            <a:ext cx="9144000" cy="1032734"/>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29096" y="118215"/>
            <a:ext cx="9144000" cy="400110"/>
          </a:xfrm>
          <a:prstGeom prst="rect">
            <a:avLst/>
          </a:prstGeom>
        </p:spPr>
        <p:txBody>
          <a:bodyPr wrap="square">
            <a:spAutoFit/>
          </a:bodyPr>
          <a:lstStyle/>
          <a:p>
            <a:r>
              <a:rPr lang="en-US" sz="2000" dirty="0" smtClean="0">
                <a:solidFill>
                  <a:schemeClr val="bg1"/>
                </a:solidFill>
              </a:rPr>
              <a:t>HPRT </a:t>
            </a:r>
            <a:r>
              <a:rPr lang="en-US" sz="2000" dirty="0">
                <a:solidFill>
                  <a:schemeClr val="bg1"/>
                </a:solidFill>
              </a:rPr>
              <a:t>mutation induction in V79 hamster cells after HZE ion </a:t>
            </a:r>
            <a:r>
              <a:rPr lang="en-US" sz="2000" dirty="0" smtClean="0">
                <a:solidFill>
                  <a:schemeClr val="bg1"/>
                </a:solidFill>
              </a:rPr>
              <a:t>exposure</a:t>
            </a:r>
            <a:endParaRPr lang="en-US" sz="2000" dirty="0">
              <a:solidFill>
                <a:schemeClr val="bg1"/>
              </a:solidFill>
            </a:endParaRPr>
          </a:p>
        </p:txBody>
      </p:sp>
      <p:sp>
        <p:nvSpPr>
          <p:cNvPr id="8" name="Прямоугольник 7"/>
          <p:cNvSpPr/>
          <p:nvPr/>
        </p:nvSpPr>
        <p:spPr>
          <a:xfrm>
            <a:off x="520982" y="548010"/>
            <a:ext cx="8548914" cy="323165"/>
          </a:xfrm>
          <a:prstGeom prst="rect">
            <a:avLst/>
          </a:prstGeom>
        </p:spPr>
        <p:txBody>
          <a:bodyPr wrap="square">
            <a:spAutoFit/>
          </a:bodyPr>
          <a:lstStyle/>
          <a:p>
            <a:r>
              <a:rPr lang="en-GB" sz="1500" u="sng" dirty="0" err="1" smtClean="0">
                <a:solidFill>
                  <a:schemeClr val="bg1"/>
                </a:solidFill>
              </a:rPr>
              <a:t>Bláha</a:t>
            </a:r>
            <a:r>
              <a:rPr lang="en-GB" sz="1500" u="sng" dirty="0" smtClean="0">
                <a:solidFill>
                  <a:schemeClr val="bg1"/>
                </a:solidFill>
              </a:rPr>
              <a:t> P.</a:t>
            </a:r>
            <a:r>
              <a:rPr lang="en-GB" sz="1500" dirty="0" smtClean="0">
                <a:solidFill>
                  <a:schemeClr val="bg1"/>
                </a:solidFill>
              </a:rPr>
              <a:t>, </a:t>
            </a:r>
            <a:r>
              <a:rPr lang="en-GB" sz="1500" dirty="0" err="1">
                <a:solidFill>
                  <a:schemeClr val="bg1"/>
                </a:solidFill>
              </a:rPr>
              <a:t>Koshlan</a:t>
            </a:r>
            <a:r>
              <a:rPr lang="en-GB" sz="1500" dirty="0">
                <a:solidFill>
                  <a:schemeClr val="bg1"/>
                </a:solidFill>
              </a:rPr>
              <a:t> </a:t>
            </a:r>
            <a:r>
              <a:rPr lang="en-GB" sz="1500" dirty="0" smtClean="0">
                <a:solidFill>
                  <a:schemeClr val="bg1"/>
                </a:solidFill>
              </a:rPr>
              <a:t>I.V., </a:t>
            </a:r>
            <a:r>
              <a:rPr lang="en-GB" sz="1500" dirty="0" err="1">
                <a:solidFill>
                  <a:schemeClr val="bg1"/>
                </a:solidFill>
              </a:rPr>
              <a:t>Koshlan</a:t>
            </a:r>
            <a:r>
              <a:rPr lang="en-GB" sz="1500" dirty="0">
                <a:solidFill>
                  <a:schemeClr val="bg1"/>
                </a:solidFill>
              </a:rPr>
              <a:t> N.A</a:t>
            </a:r>
            <a:r>
              <a:rPr lang="en-GB" sz="1500" dirty="0" smtClean="0">
                <a:solidFill>
                  <a:schemeClr val="bg1"/>
                </a:solidFill>
              </a:rPr>
              <a:t>., </a:t>
            </a:r>
            <a:r>
              <a:rPr lang="en-GB" sz="1500" dirty="0" err="1">
                <a:solidFill>
                  <a:schemeClr val="bg1"/>
                </a:solidFill>
              </a:rPr>
              <a:t>Govorun</a:t>
            </a:r>
            <a:r>
              <a:rPr lang="en-GB" sz="1500" dirty="0">
                <a:solidFill>
                  <a:schemeClr val="bg1"/>
                </a:solidFill>
              </a:rPr>
              <a:t> R.D</a:t>
            </a:r>
            <a:r>
              <a:rPr lang="en-GB" sz="1500" dirty="0" smtClean="0">
                <a:solidFill>
                  <a:schemeClr val="bg1"/>
                </a:solidFill>
              </a:rPr>
              <a:t>., </a:t>
            </a:r>
            <a:r>
              <a:rPr lang="en-GB" sz="1500" dirty="0" err="1">
                <a:solidFill>
                  <a:schemeClr val="bg1"/>
                </a:solidFill>
              </a:rPr>
              <a:t>Elsha</a:t>
            </a:r>
            <a:r>
              <a:rPr lang="en-GB" sz="1500" dirty="0">
                <a:solidFill>
                  <a:schemeClr val="bg1"/>
                </a:solidFill>
              </a:rPr>
              <a:t> D.V</a:t>
            </a:r>
            <a:r>
              <a:rPr lang="en-GB" sz="1500" dirty="0" smtClean="0">
                <a:solidFill>
                  <a:schemeClr val="bg1"/>
                </a:solidFill>
              </a:rPr>
              <a:t>., </a:t>
            </a:r>
            <a:r>
              <a:rPr lang="en-GB" sz="1500" dirty="0" err="1">
                <a:solidFill>
                  <a:schemeClr val="bg1"/>
                </a:solidFill>
              </a:rPr>
              <a:t>Bogdanova</a:t>
            </a:r>
            <a:r>
              <a:rPr lang="en-GB" sz="1500" dirty="0">
                <a:solidFill>
                  <a:schemeClr val="bg1"/>
                </a:solidFill>
              </a:rPr>
              <a:t> </a:t>
            </a:r>
            <a:r>
              <a:rPr lang="en-GB" sz="1500" dirty="0" smtClean="0">
                <a:solidFill>
                  <a:schemeClr val="bg1"/>
                </a:solidFill>
              </a:rPr>
              <a:t>J.V.</a:t>
            </a:r>
            <a:endParaRPr lang="en-GB" sz="1500" dirty="0">
              <a:solidFill>
                <a:schemeClr val="bg1"/>
              </a:solidFill>
            </a:endParaRPr>
          </a:p>
        </p:txBody>
      </p:sp>
      <p:sp>
        <p:nvSpPr>
          <p:cNvPr id="10" name="Прямоугольник 9"/>
          <p:cNvSpPr/>
          <p:nvPr/>
        </p:nvSpPr>
        <p:spPr>
          <a:xfrm>
            <a:off x="382572" y="1139999"/>
            <a:ext cx="8439150" cy="2123658"/>
          </a:xfrm>
          <a:prstGeom prst="rect">
            <a:avLst/>
          </a:prstGeom>
        </p:spPr>
        <p:txBody>
          <a:bodyPr wrap="square">
            <a:spAutoFit/>
          </a:bodyPr>
          <a:lstStyle/>
          <a:p>
            <a:pPr algn="just"/>
            <a:r>
              <a:rPr lang="en-US" sz="1100" b="0" dirty="0"/>
              <a:t>Induction of HPRT mutations was measured for the doses 0.5 – 2 </a:t>
            </a:r>
            <a:r>
              <a:rPr lang="en-US" sz="1100" b="0" dirty="0" err="1"/>
              <a:t>Gy</a:t>
            </a:r>
            <a:r>
              <a:rPr lang="en-US" sz="1100" b="0" dirty="0"/>
              <a:t> and 0.5 – 7 </a:t>
            </a:r>
            <a:r>
              <a:rPr lang="en-US" sz="1100" b="0" dirty="0" err="1"/>
              <a:t>Gy</a:t>
            </a:r>
            <a:r>
              <a:rPr lang="en-US" sz="1100" b="0" dirty="0"/>
              <a:t> for the heavy ions and gamma radiation respectively. The number of newly created HPRT mutations after irradiation was observed during every cell culture </a:t>
            </a:r>
            <a:r>
              <a:rPr lang="en-US" sz="1100" b="0" dirty="0" err="1"/>
              <a:t>recultivation</a:t>
            </a:r>
            <a:r>
              <a:rPr lang="en-US" sz="1100" b="0" dirty="0"/>
              <a:t> (in general every 3 days) — up to approximately 40 days (70 – 80 generations) after exposure.</a:t>
            </a:r>
          </a:p>
          <a:p>
            <a:pPr algn="just"/>
            <a:r>
              <a:rPr lang="en-US" sz="1100" b="0" dirty="0"/>
              <a:t>	</a:t>
            </a:r>
            <a:endParaRPr lang="en-US" sz="1100" b="0" dirty="0" smtClean="0"/>
          </a:p>
          <a:p>
            <a:pPr algn="just"/>
            <a:r>
              <a:rPr lang="en-US" sz="1100" b="0" dirty="0" smtClean="0"/>
              <a:t>It </a:t>
            </a:r>
            <a:r>
              <a:rPr lang="en-US" sz="1100" b="0" dirty="0"/>
              <a:t>was found that the dependence of mutant fraction (MF) on expression time is a </a:t>
            </a:r>
            <a:r>
              <a:rPr lang="en-US" sz="1100" b="0" dirty="0" err="1"/>
              <a:t>non­monotonic</a:t>
            </a:r>
            <a:r>
              <a:rPr lang="en-US" sz="1100" b="0" dirty="0"/>
              <a:t> function with significant maximum for radiations with high LET (over 115 </a:t>
            </a:r>
            <a:r>
              <a:rPr lang="en-US" sz="1100" b="0" dirty="0" err="1"/>
              <a:t>keV</a:t>
            </a:r>
            <a:r>
              <a:rPr lang="en-US" sz="1100" b="0" dirty="0"/>
              <a:t>/</a:t>
            </a:r>
            <a:r>
              <a:rPr lang="en-US" sz="1100" b="0" dirty="0" err="1"/>
              <a:t>μm</a:t>
            </a:r>
            <a:r>
              <a:rPr lang="en-US" sz="1100" b="0" dirty="0"/>
              <a:t>); however, for low LET radiations, gamma rays in particular, this function is monotonically decreasing. The mutant fraction maximum was shifted towards longer expression times with higher LET. In the range from 49 to 149 </a:t>
            </a:r>
            <a:r>
              <a:rPr lang="en-US" sz="1100" b="0" dirty="0" err="1"/>
              <a:t>keV</a:t>
            </a:r>
            <a:r>
              <a:rPr lang="en-US" sz="1100" b="0" dirty="0"/>
              <a:t>/</a:t>
            </a:r>
            <a:r>
              <a:rPr lang="en-US" sz="1100" b="0" dirty="0" err="1"/>
              <a:t>μm</a:t>
            </a:r>
            <a:r>
              <a:rPr lang="en-US" sz="1100" b="0" dirty="0"/>
              <a:t>, the MF maximum position dependence on LET can be well described by an exponential function. The maximal value of MF was also increasing with increasing LET. The number of radiation induced mutants in different expression times was compared to the number and type of chromosomal aberrations in the same time periods. Some of the radiation induced mutants were selected for structural DNA analysis. First results suggest that around 30 % of samples contain deletion of at least 1 exon. </a:t>
            </a:r>
          </a:p>
          <a:p>
            <a:pPr algn="just"/>
            <a:r>
              <a:rPr lang="en-US" sz="1100" b="0" dirty="0"/>
              <a:t> </a:t>
            </a:r>
          </a:p>
        </p:txBody>
      </p:sp>
      <p:pic>
        <p:nvPicPr>
          <p:cNvPr id="7196"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05" y="3195021"/>
            <a:ext cx="2853276" cy="303683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7197"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0864" y="3216835"/>
            <a:ext cx="2553517" cy="20711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7198"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2172" y="3203593"/>
            <a:ext cx="2916579" cy="203606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7199" name="Picture 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3514" y="6121416"/>
            <a:ext cx="3777110" cy="6081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205"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0769" y="5614094"/>
            <a:ext cx="2490453" cy="36277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7175" name="Text Box 39"/>
          <p:cNvSpPr txBox="1">
            <a:spLocks noChangeArrowheads="1"/>
          </p:cNvSpPr>
          <p:nvPr/>
        </p:nvSpPr>
        <p:spPr bwMode="auto">
          <a:xfrm>
            <a:off x="6879771" y="5498761"/>
            <a:ext cx="2278742" cy="16567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200"/>
              </a:spcAft>
              <a:buClrTx/>
              <a:buSzPts val="2400"/>
              <a:tabLst/>
            </a:pPr>
            <a:r>
              <a:rPr kumimoji="0" lang="en-US" b="0" i="0" u="none" strike="noStrike" cap="none" normalizeH="0" baseline="0" dirty="0" smtClean="0">
                <a:ln>
                  <a:noFill/>
                </a:ln>
                <a:solidFill>
                  <a:srgbClr val="000000"/>
                </a:solidFill>
                <a:effectLst/>
                <a:latin typeface="Palatino Linotype" pitchFamily="18" charset="0"/>
                <a:cs typeface="Arial" pitchFamily="34" charset="0"/>
              </a:rPr>
              <a:t>- Exons of HPRT mutant </a:t>
            </a:r>
            <a:r>
              <a:rPr kumimoji="0" lang="en-US" b="0" i="0" u="none" strike="noStrike" cap="none" normalizeH="0" baseline="0" dirty="0" err="1" smtClean="0">
                <a:ln>
                  <a:noFill/>
                </a:ln>
                <a:solidFill>
                  <a:srgbClr val="000000"/>
                </a:solidFill>
                <a:effectLst/>
                <a:latin typeface="Palatino Linotype" pitchFamily="18" charset="0"/>
                <a:cs typeface="Arial" pitchFamily="34" charset="0"/>
              </a:rPr>
              <a:t>subclones</a:t>
            </a:r>
            <a:r>
              <a:rPr kumimoji="0" lang="en-US" b="0" i="0" u="none" strike="noStrike" cap="none" normalizeH="0" baseline="0" dirty="0" smtClean="0">
                <a:ln>
                  <a:noFill/>
                </a:ln>
                <a:solidFill>
                  <a:srgbClr val="000000"/>
                </a:solidFill>
                <a:effectLst/>
                <a:latin typeface="Palatino Linotype" pitchFamily="18" charset="0"/>
                <a:cs typeface="Arial" pitchFamily="34" charset="0"/>
              </a:rPr>
              <a:t> analyzed using PCR and gel electrophoresis</a:t>
            </a:r>
          </a:p>
          <a:p>
            <a:pPr marL="0" marR="0" lvl="0" indent="0" algn="l" defTabSz="914400" rtl="0" eaLnBrk="1" fontAlgn="base" latinLnBrk="0" hangingPunct="1">
              <a:lnSpc>
                <a:spcPct val="100000"/>
              </a:lnSpc>
              <a:spcBef>
                <a:spcPct val="0"/>
              </a:spcBef>
              <a:spcAft>
                <a:spcPts val="200"/>
              </a:spcAft>
              <a:buClrTx/>
              <a:buSzPts val="2400"/>
              <a:tabLst/>
            </a:pPr>
            <a:r>
              <a:rPr lang="en-US" b="0" dirty="0" smtClean="0">
                <a:solidFill>
                  <a:srgbClr val="000000"/>
                </a:solidFill>
                <a:latin typeface="Palatino Linotype" pitchFamily="18" charset="0"/>
                <a:cs typeface="Arial" pitchFamily="34" charset="0"/>
              </a:rPr>
              <a:t>-  </a:t>
            </a:r>
            <a:r>
              <a:rPr kumimoji="0" lang="en-US" b="0" i="0" u="none" strike="noStrike" cap="none" normalizeH="0" baseline="0" dirty="0" smtClean="0">
                <a:ln>
                  <a:noFill/>
                </a:ln>
                <a:solidFill>
                  <a:srgbClr val="000000"/>
                </a:solidFill>
                <a:effectLst/>
                <a:latin typeface="Palatino Linotype" pitchFamily="18" charset="0"/>
                <a:cs typeface="Arial" pitchFamily="34" charset="0"/>
              </a:rPr>
              <a:t>Shown data taken from samples isolated after the first “expression time” (3­after irradiation):</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7176" name="Прямоугольник 7175"/>
          <p:cNvSpPr/>
          <p:nvPr/>
        </p:nvSpPr>
        <p:spPr>
          <a:xfrm>
            <a:off x="32827" y="107580"/>
            <a:ext cx="498856" cy="430887"/>
          </a:xfrm>
          <a:prstGeom prst="rect">
            <a:avLst/>
          </a:prstGeom>
        </p:spPr>
        <p:txBody>
          <a:bodyPr wrap="none">
            <a:spAutoFit/>
          </a:bodyPr>
          <a:lstStyle/>
          <a:p>
            <a:r>
              <a:rPr lang="en-US" sz="2200" dirty="0">
                <a:solidFill>
                  <a:srgbClr val="FFFF00"/>
                </a:solidFill>
              </a:rPr>
              <a:t>5. </a:t>
            </a:r>
            <a:endParaRPr lang="ru-RU" sz="2200" dirty="0">
              <a:solidFill>
                <a:srgbClr val="FFFF00"/>
              </a:solidFill>
            </a:endParaRPr>
          </a:p>
        </p:txBody>
      </p:sp>
    </p:spTree>
    <p:extLst>
      <p:ext uri="{BB962C8B-B14F-4D97-AF65-F5344CB8AC3E}">
        <p14:creationId xmlns:p14="http://schemas.microsoft.com/office/powerpoint/2010/main" val="1211947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1"/>
            <a:ext cx="9144000" cy="1247887"/>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29096" y="118215"/>
            <a:ext cx="9144000" cy="707886"/>
          </a:xfrm>
          <a:prstGeom prst="rect">
            <a:avLst/>
          </a:prstGeom>
        </p:spPr>
        <p:txBody>
          <a:bodyPr wrap="square">
            <a:spAutoFit/>
          </a:bodyPr>
          <a:lstStyle/>
          <a:p>
            <a:r>
              <a:rPr lang="en-US" sz="2000" dirty="0" smtClean="0">
                <a:solidFill>
                  <a:schemeClr val="bg1"/>
                </a:solidFill>
              </a:rPr>
              <a:t>Formation </a:t>
            </a:r>
            <a:r>
              <a:rPr lang="en-US" sz="2000" dirty="0">
                <a:solidFill>
                  <a:schemeClr val="bg1"/>
                </a:solidFill>
              </a:rPr>
              <a:t>and repair of DNA double-strand breaks in brain cells of </a:t>
            </a:r>
            <a:r>
              <a:rPr lang="en-US" sz="2000" dirty="0" err="1">
                <a:solidFill>
                  <a:schemeClr val="bg1"/>
                </a:solidFill>
              </a:rPr>
              <a:t>Spraque</a:t>
            </a:r>
            <a:r>
              <a:rPr lang="en-US" sz="2000" dirty="0">
                <a:solidFill>
                  <a:schemeClr val="bg1"/>
                </a:solidFill>
              </a:rPr>
              <a:t> </a:t>
            </a:r>
            <a:r>
              <a:rPr lang="en-US" sz="2000" dirty="0" err="1">
                <a:solidFill>
                  <a:schemeClr val="bg1"/>
                </a:solidFill>
              </a:rPr>
              <a:t>Dawley</a:t>
            </a:r>
            <a:r>
              <a:rPr lang="en-US" sz="2000" dirty="0">
                <a:solidFill>
                  <a:schemeClr val="bg1"/>
                </a:solidFill>
              </a:rPr>
              <a:t> rats after gamma </a:t>
            </a:r>
            <a:r>
              <a:rPr lang="en-US" sz="2000" dirty="0" smtClean="0">
                <a:solidFill>
                  <a:schemeClr val="bg1"/>
                </a:solidFill>
              </a:rPr>
              <a:t>ray </a:t>
            </a:r>
            <a:r>
              <a:rPr lang="en-US" sz="2000" dirty="0">
                <a:solidFill>
                  <a:schemeClr val="bg1"/>
                </a:solidFill>
              </a:rPr>
              <a:t>and proton irradiation </a:t>
            </a:r>
          </a:p>
        </p:txBody>
      </p:sp>
      <p:sp>
        <p:nvSpPr>
          <p:cNvPr id="8" name="Прямоугольник 7"/>
          <p:cNvSpPr/>
          <p:nvPr/>
        </p:nvSpPr>
        <p:spPr>
          <a:xfrm>
            <a:off x="520982" y="816960"/>
            <a:ext cx="8548914" cy="323165"/>
          </a:xfrm>
          <a:prstGeom prst="rect">
            <a:avLst/>
          </a:prstGeom>
        </p:spPr>
        <p:txBody>
          <a:bodyPr wrap="square">
            <a:spAutoFit/>
          </a:bodyPr>
          <a:lstStyle/>
          <a:p>
            <a:r>
              <a:rPr lang="en-US" sz="1500" u="sng" dirty="0">
                <a:solidFill>
                  <a:schemeClr val="bg1"/>
                </a:solidFill>
              </a:rPr>
              <a:t>T</a:t>
            </a:r>
            <a:r>
              <a:rPr lang="en-GB" sz="1500" u="sng" dirty="0" smtClean="0">
                <a:solidFill>
                  <a:schemeClr val="bg1"/>
                </a:solidFill>
              </a:rPr>
              <a:t>. </a:t>
            </a:r>
            <a:r>
              <a:rPr lang="en-GB" sz="1500" u="sng" dirty="0" err="1">
                <a:solidFill>
                  <a:schemeClr val="bg1"/>
                </a:solidFill>
              </a:rPr>
              <a:t>Bulanova</a:t>
            </a:r>
            <a:r>
              <a:rPr lang="en-GB" sz="1500" dirty="0">
                <a:solidFill>
                  <a:schemeClr val="bg1"/>
                </a:solidFill>
              </a:rPr>
              <a:t>, A. </a:t>
            </a:r>
            <a:r>
              <a:rPr lang="en-GB" sz="1500" dirty="0" err="1">
                <a:solidFill>
                  <a:schemeClr val="bg1"/>
                </a:solidFill>
              </a:rPr>
              <a:t>Boreyko</a:t>
            </a:r>
            <a:r>
              <a:rPr lang="en-GB" sz="1500" dirty="0">
                <a:solidFill>
                  <a:schemeClr val="bg1"/>
                </a:solidFill>
              </a:rPr>
              <a:t>, L. </a:t>
            </a:r>
            <a:r>
              <a:rPr lang="en-GB" sz="1500" dirty="0" err="1">
                <a:solidFill>
                  <a:schemeClr val="bg1"/>
                </a:solidFill>
              </a:rPr>
              <a:t>Jezkova</a:t>
            </a:r>
            <a:r>
              <a:rPr lang="en-GB" sz="1500" dirty="0">
                <a:solidFill>
                  <a:schemeClr val="bg1"/>
                </a:solidFill>
              </a:rPr>
              <a:t>, E. </a:t>
            </a:r>
            <a:r>
              <a:rPr lang="en-GB" sz="1500" dirty="0" err="1">
                <a:solidFill>
                  <a:schemeClr val="bg1"/>
                </a:solidFill>
              </a:rPr>
              <a:t>Kruglyakova</a:t>
            </a:r>
            <a:r>
              <a:rPr lang="en-GB" sz="1500" dirty="0">
                <a:solidFill>
                  <a:schemeClr val="bg1"/>
                </a:solidFill>
              </a:rPr>
              <a:t>, E. </a:t>
            </a:r>
            <a:r>
              <a:rPr lang="en-GB" sz="1500" dirty="0" err="1">
                <a:solidFill>
                  <a:schemeClr val="bg1"/>
                </a:solidFill>
              </a:rPr>
              <a:t>Smirnova</a:t>
            </a:r>
            <a:r>
              <a:rPr lang="en-GB" sz="1500" dirty="0">
                <a:solidFill>
                  <a:schemeClr val="bg1"/>
                </a:solidFill>
              </a:rPr>
              <a:t>, M. </a:t>
            </a:r>
            <a:r>
              <a:rPr lang="en-GB" sz="1500" dirty="0" err="1" smtClean="0">
                <a:solidFill>
                  <a:schemeClr val="bg1"/>
                </a:solidFill>
              </a:rPr>
              <a:t>Zadneprianetc</a:t>
            </a:r>
            <a:endParaRPr lang="en-GB" sz="1500" dirty="0">
              <a:solidFill>
                <a:schemeClr val="bg1"/>
              </a:solidFill>
            </a:endParaRPr>
          </a:p>
        </p:txBody>
      </p:sp>
      <p:sp>
        <p:nvSpPr>
          <p:cNvPr id="9" name="Прямоугольник 8"/>
          <p:cNvSpPr/>
          <p:nvPr/>
        </p:nvSpPr>
        <p:spPr>
          <a:xfrm>
            <a:off x="261428" y="107580"/>
            <a:ext cx="498855" cy="430887"/>
          </a:xfrm>
          <a:prstGeom prst="rect">
            <a:avLst/>
          </a:prstGeom>
        </p:spPr>
        <p:txBody>
          <a:bodyPr wrap="none">
            <a:spAutoFit/>
          </a:bodyPr>
          <a:lstStyle/>
          <a:p>
            <a:r>
              <a:rPr lang="en-US" sz="2200" dirty="0" smtClean="0">
                <a:solidFill>
                  <a:srgbClr val="FFFF00"/>
                </a:solidFill>
              </a:rPr>
              <a:t>6. </a:t>
            </a:r>
            <a:endParaRPr lang="ru-RU" sz="2200" dirty="0">
              <a:solidFill>
                <a:srgbClr val="FFFF00"/>
              </a:solidFill>
            </a:endParaRPr>
          </a:p>
        </p:txBody>
      </p:sp>
      <p:sp>
        <p:nvSpPr>
          <p:cNvPr id="10" name="Прямоугольник 9"/>
          <p:cNvSpPr/>
          <p:nvPr/>
        </p:nvSpPr>
        <p:spPr>
          <a:xfrm>
            <a:off x="417312" y="1419571"/>
            <a:ext cx="4025601" cy="461665"/>
          </a:xfrm>
          <a:prstGeom prst="rect">
            <a:avLst/>
          </a:prstGeom>
        </p:spPr>
        <p:txBody>
          <a:bodyPr wrap="square">
            <a:spAutoFit/>
          </a:bodyPr>
          <a:lstStyle/>
          <a:p>
            <a:pPr algn="l"/>
            <a:r>
              <a:rPr lang="en-US" dirty="0" smtClean="0"/>
              <a:t>The  </a:t>
            </a:r>
            <a:r>
              <a:rPr lang="en-US" dirty="0"/>
              <a:t>aim  of  this  research  is  to  investigate DNA DSB  repair  in </a:t>
            </a:r>
            <a:r>
              <a:rPr lang="en-US" dirty="0" smtClean="0"/>
              <a:t>rat </a:t>
            </a:r>
            <a:r>
              <a:rPr lang="en-US" dirty="0"/>
              <a:t>cerebellar cortex neurons.</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87" y="1934130"/>
            <a:ext cx="3990975" cy="113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91" y="3179217"/>
            <a:ext cx="4033092" cy="230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292" y="1489761"/>
            <a:ext cx="3286125"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155986" y="5564895"/>
            <a:ext cx="8869680" cy="1277273"/>
          </a:xfrm>
          <a:prstGeom prst="rect">
            <a:avLst/>
          </a:prstGeom>
        </p:spPr>
        <p:txBody>
          <a:bodyPr wrap="square">
            <a:spAutoFit/>
          </a:bodyPr>
          <a:lstStyle/>
          <a:p>
            <a:pPr algn="just"/>
            <a:r>
              <a:rPr lang="en-US" sz="1100" dirty="0" smtClean="0"/>
              <a:t>   Conclusions </a:t>
            </a:r>
            <a:endParaRPr lang="en-US" sz="1100" dirty="0"/>
          </a:p>
          <a:p>
            <a:pPr marL="171450" indent="-171450" algn="just">
              <a:buFont typeface="Wingdings" pitchFamily="2" charset="2"/>
              <a:buChar char="§"/>
            </a:pPr>
            <a:r>
              <a:rPr lang="en-US" sz="1100" b="0" dirty="0" smtClean="0"/>
              <a:t>The </a:t>
            </a:r>
            <a:r>
              <a:rPr lang="en-US" sz="1100" b="0" dirty="0"/>
              <a:t>effective elimination of the induced 53BP1/γH2AX foci occurred 24 hours after gamma and proton irradiation.  </a:t>
            </a:r>
          </a:p>
          <a:p>
            <a:pPr marL="171450" indent="-171450" algn="just">
              <a:buFont typeface="Wingdings" pitchFamily="2" charset="2"/>
              <a:buChar char="§"/>
            </a:pPr>
            <a:r>
              <a:rPr lang="en-US" sz="1100" b="0" dirty="0" smtClean="0"/>
              <a:t>The </a:t>
            </a:r>
            <a:r>
              <a:rPr lang="en-US" sz="1100" b="0" dirty="0"/>
              <a:t>quantity of 53BP1/γH2AX  foci decreased exponentially with  time post-irradiation both  for γ-rays and  for protons which  indicates neuron cells effectively </a:t>
            </a:r>
            <a:r>
              <a:rPr lang="en-US" sz="1100" b="0" dirty="0" smtClean="0"/>
              <a:t>repaired </a:t>
            </a:r>
            <a:r>
              <a:rPr lang="en-US" sz="1100" b="0" dirty="0"/>
              <a:t>the DNA DSBs after exposure to γ-rays or </a:t>
            </a:r>
            <a:r>
              <a:rPr lang="en-US" sz="1100" b="0" dirty="0" smtClean="0"/>
              <a:t>protons.</a:t>
            </a:r>
            <a:endParaRPr lang="en-US" sz="1100" b="0" dirty="0"/>
          </a:p>
          <a:p>
            <a:pPr marL="171450" indent="-171450" algn="just">
              <a:buFont typeface="Wingdings" pitchFamily="2" charset="2"/>
              <a:buChar char="§"/>
            </a:pPr>
            <a:r>
              <a:rPr lang="en-US" sz="1100" b="0" dirty="0" smtClean="0"/>
              <a:t>The </a:t>
            </a:r>
            <a:r>
              <a:rPr lang="en-US" sz="1100" b="0" dirty="0"/>
              <a:t>dose dependence of radiation-induced </a:t>
            </a:r>
            <a:r>
              <a:rPr lang="en-US" sz="1100" b="0" dirty="0" err="1"/>
              <a:t>colocalized</a:t>
            </a:r>
            <a:r>
              <a:rPr lang="en-US" sz="1100" b="0" dirty="0"/>
              <a:t> γH2AX/53BP1 foci yield has been studied and found to be </a:t>
            </a:r>
            <a:r>
              <a:rPr lang="en-US" sz="1100" b="0" dirty="0" smtClean="0"/>
              <a:t>linear.</a:t>
            </a:r>
            <a:endParaRPr lang="en-US" sz="1100" b="0" dirty="0"/>
          </a:p>
          <a:p>
            <a:pPr marL="171450" indent="-171450" algn="just">
              <a:buFont typeface="Wingdings" pitchFamily="2" charset="2"/>
              <a:buChar char="§"/>
            </a:pPr>
            <a:r>
              <a:rPr lang="en-US" sz="1100" b="0" dirty="0" smtClean="0"/>
              <a:t>Statistically </a:t>
            </a:r>
            <a:r>
              <a:rPr lang="en-US" sz="1100" b="0" dirty="0"/>
              <a:t>significant difference  in  the 53BP1/γH2AX foci size after proton and γ-ray exposure has been observed:  the proton-induced 53BP1/γH2AX foci are </a:t>
            </a:r>
            <a:r>
              <a:rPr lang="en-US" sz="1100" b="0" dirty="0" smtClean="0"/>
              <a:t>statistically </a:t>
            </a:r>
            <a:r>
              <a:rPr lang="en-US" sz="1100" b="0" dirty="0"/>
              <a:t>larger than the γ-induced ones.</a:t>
            </a:r>
            <a:endParaRPr lang="ru-RU" sz="1100" b="0" dirty="0"/>
          </a:p>
        </p:txBody>
      </p:sp>
    </p:spTree>
    <p:extLst>
      <p:ext uri="{BB962C8B-B14F-4D97-AF65-F5344CB8AC3E}">
        <p14:creationId xmlns:p14="http://schemas.microsoft.com/office/powerpoint/2010/main" val="1450154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74700" y="88900"/>
            <a:ext cx="7543800" cy="923330"/>
          </a:xfrm>
          <a:prstGeom prst="rect">
            <a:avLst/>
          </a:prstGeom>
        </p:spPr>
        <p:txBody>
          <a:bodyPr wrap="square">
            <a:spAutoFit/>
          </a:bodyPr>
          <a:lstStyle/>
          <a:p>
            <a:r>
              <a:rPr lang="en-US" sz="1800" dirty="0">
                <a:solidFill>
                  <a:schemeClr val="bg1"/>
                </a:solidFill>
              </a:rPr>
              <a:t>Radiation damage to nervous system: </a:t>
            </a:r>
          </a:p>
          <a:p>
            <a:r>
              <a:rPr lang="en-US" sz="1800" dirty="0">
                <a:solidFill>
                  <a:schemeClr val="bg1"/>
                </a:solidFill>
              </a:rPr>
              <a:t>Designing of optimal models for realistic neuron </a:t>
            </a:r>
          </a:p>
          <a:p>
            <a:r>
              <a:rPr lang="en-US" sz="1800" dirty="0">
                <a:solidFill>
                  <a:schemeClr val="bg1"/>
                </a:solidFill>
              </a:rPr>
              <a:t>morphology in hippocampus</a:t>
            </a:r>
            <a:endParaRPr lang="ru-RU" sz="1800" dirty="0">
              <a:solidFill>
                <a:schemeClr val="bg1"/>
              </a:solidFill>
            </a:endParaRPr>
          </a:p>
        </p:txBody>
      </p:sp>
      <p:sp>
        <p:nvSpPr>
          <p:cNvPr id="6" name="Прямоугольник 5"/>
          <p:cNvSpPr/>
          <p:nvPr/>
        </p:nvSpPr>
        <p:spPr>
          <a:xfrm>
            <a:off x="0" y="-1"/>
            <a:ext cx="9144000" cy="1524001"/>
          </a:xfrm>
          <a:prstGeom prst="rect">
            <a:avLst/>
          </a:prstGeom>
          <a:gradFill>
            <a:gsLst>
              <a:gs pos="0">
                <a:srgbClr val="003366"/>
              </a:gs>
              <a:gs pos="100000">
                <a:srgbClr val="003366"/>
              </a:gs>
            </a:gsLst>
          </a:gra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29096" y="118215"/>
            <a:ext cx="9144000" cy="1015663"/>
          </a:xfrm>
          <a:prstGeom prst="rect">
            <a:avLst/>
          </a:prstGeom>
        </p:spPr>
        <p:txBody>
          <a:bodyPr wrap="square">
            <a:spAutoFit/>
          </a:bodyPr>
          <a:lstStyle/>
          <a:p>
            <a:r>
              <a:rPr lang="en-US" sz="2000" dirty="0" smtClean="0">
                <a:solidFill>
                  <a:schemeClr val="bg1"/>
                </a:solidFill>
              </a:rPr>
              <a:t>Formation </a:t>
            </a:r>
            <a:r>
              <a:rPr lang="en-US" sz="2000" dirty="0">
                <a:solidFill>
                  <a:schemeClr val="bg1"/>
                </a:solidFill>
              </a:rPr>
              <a:t>of direct and enzymatic double-strand breaks of </a:t>
            </a:r>
            <a:r>
              <a:rPr lang="en-US" sz="2000" dirty="0" smtClean="0">
                <a:solidFill>
                  <a:schemeClr val="bg1"/>
                </a:solidFill>
              </a:rPr>
              <a:t>DNA</a:t>
            </a:r>
            <a:br>
              <a:rPr lang="en-US" sz="2000" dirty="0" smtClean="0">
                <a:solidFill>
                  <a:schemeClr val="bg1"/>
                </a:solidFill>
              </a:rPr>
            </a:br>
            <a:r>
              <a:rPr lang="en-US" sz="2000" dirty="0" smtClean="0">
                <a:solidFill>
                  <a:schemeClr val="bg1"/>
                </a:solidFill>
              </a:rPr>
              <a:t> </a:t>
            </a:r>
            <a:r>
              <a:rPr lang="en-US" sz="2000" dirty="0">
                <a:solidFill>
                  <a:schemeClr val="bg1"/>
                </a:solidFill>
              </a:rPr>
              <a:t>under the influence of repair inhibitors after exposure to ionizing radiation of different quality</a:t>
            </a:r>
          </a:p>
        </p:txBody>
      </p:sp>
      <p:sp>
        <p:nvSpPr>
          <p:cNvPr id="8" name="Прямоугольник 7"/>
          <p:cNvSpPr/>
          <p:nvPr/>
        </p:nvSpPr>
        <p:spPr>
          <a:xfrm>
            <a:off x="419384" y="1121754"/>
            <a:ext cx="8548914" cy="553998"/>
          </a:xfrm>
          <a:prstGeom prst="rect">
            <a:avLst/>
          </a:prstGeom>
        </p:spPr>
        <p:txBody>
          <a:bodyPr wrap="square">
            <a:spAutoFit/>
          </a:bodyPr>
          <a:lstStyle/>
          <a:p>
            <a:r>
              <a:rPr lang="en-GB" sz="1500" u="sng" dirty="0" smtClean="0">
                <a:solidFill>
                  <a:schemeClr val="bg1"/>
                </a:solidFill>
              </a:rPr>
              <a:t>V.N</a:t>
            </a:r>
            <a:r>
              <a:rPr lang="en-GB" sz="1500" u="sng" dirty="0">
                <a:solidFill>
                  <a:schemeClr val="bg1"/>
                </a:solidFill>
              </a:rPr>
              <a:t>. </a:t>
            </a:r>
            <a:r>
              <a:rPr lang="en-GB" sz="1500" u="sng" dirty="0" err="1">
                <a:solidFill>
                  <a:schemeClr val="bg1"/>
                </a:solidFill>
              </a:rPr>
              <a:t>Chausov</a:t>
            </a:r>
            <a:r>
              <a:rPr lang="en-GB" sz="1500" dirty="0">
                <a:solidFill>
                  <a:schemeClr val="bg1"/>
                </a:solidFill>
              </a:rPr>
              <a:t>, </a:t>
            </a:r>
            <a:r>
              <a:rPr lang="ru-RU" sz="1500" dirty="0">
                <a:solidFill>
                  <a:schemeClr val="bg1"/>
                </a:solidFill>
              </a:rPr>
              <a:t>А.</a:t>
            </a:r>
            <a:r>
              <a:rPr lang="en-GB" sz="1500" dirty="0">
                <a:solidFill>
                  <a:schemeClr val="bg1"/>
                </a:solidFill>
              </a:rPr>
              <a:t>V. </a:t>
            </a:r>
            <a:r>
              <a:rPr lang="en-GB" sz="1500" dirty="0" err="1">
                <a:solidFill>
                  <a:schemeClr val="bg1"/>
                </a:solidFill>
              </a:rPr>
              <a:t>Boreyko</a:t>
            </a:r>
            <a:r>
              <a:rPr lang="en-GB" sz="1500" dirty="0">
                <a:solidFill>
                  <a:schemeClr val="bg1"/>
                </a:solidFill>
              </a:rPr>
              <a:t>, R.A. </a:t>
            </a:r>
            <a:r>
              <a:rPr lang="en-GB" sz="1500" dirty="0" err="1">
                <a:solidFill>
                  <a:schemeClr val="bg1"/>
                </a:solidFill>
              </a:rPr>
              <a:t>Kozhina</a:t>
            </a:r>
            <a:r>
              <a:rPr lang="en-GB" sz="1500" dirty="0">
                <a:solidFill>
                  <a:schemeClr val="bg1"/>
                </a:solidFill>
              </a:rPr>
              <a:t>, </a:t>
            </a:r>
            <a:r>
              <a:rPr lang="ru-RU" sz="1500" dirty="0">
                <a:solidFill>
                  <a:schemeClr val="bg1"/>
                </a:solidFill>
              </a:rPr>
              <a:t>Е.А. </a:t>
            </a:r>
            <a:r>
              <a:rPr lang="en-GB" sz="1500" dirty="0" err="1">
                <a:solidFill>
                  <a:schemeClr val="bg1"/>
                </a:solidFill>
              </a:rPr>
              <a:t>Kuzmina</a:t>
            </a:r>
            <a:r>
              <a:rPr lang="en-GB" sz="1500" dirty="0">
                <a:solidFill>
                  <a:schemeClr val="bg1"/>
                </a:solidFill>
              </a:rPr>
              <a:t>, S.I. </a:t>
            </a:r>
            <a:r>
              <a:rPr lang="en-GB" sz="1500" dirty="0" err="1">
                <a:solidFill>
                  <a:schemeClr val="bg1"/>
                </a:solidFill>
              </a:rPr>
              <a:t>Tiunchik</a:t>
            </a:r>
            <a:r>
              <a:rPr lang="en-GB" sz="1500" dirty="0">
                <a:solidFill>
                  <a:schemeClr val="bg1"/>
                </a:solidFill>
              </a:rPr>
              <a:t> </a:t>
            </a:r>
          </a:p>
          <a:p>
            <a:endParaRPr lang="en-GB" sz="1500" dirty="0">
              <a:solidFill>
                <a:schemeClr val="bg1"/>
              </a:solidFill>
            </a:endParaRPr>
          </a:p>
        </p:txBody>
      </p:sp>
      <p:sp>
        <p:nvSpPr>
          <p:cNvPr id="9" name="Прямоугольник 8"/>
          <p:cNvSpPr/>
          <p:nvPr/>
        </p:nvSpPr>
        <p:spPr>
          <a:xfrm>
            <a:off x="426528" y="107580"/>
            <a:ext cx="498855" cy="430887"/>
          </a:xfrm>
          <a:prstGeom prst="rect">
            <a:avLst/>
          </a:prstGeom>
        </p:spPr>
        <p:txBody>
          <a:bodyPr wrap="none">
            <a:spAutoFit/>
          </a:bodyPr>
          <a:lstStyle/>
          <a:p>
            <a:r>
              <a:rPr lang="en-US" sz="2200" dirty="0">
                <a:solidFill>
                  <a:srgbClr val="FFFF00"/>
                </a:solidFill>
              </a:rPr>
              <a:t>7</a:t>
            </a:r>
            <a:r>
              <a:rPr lang="en-US" sz="2200" dirty="0" smtClean="0">
                <a:solidFill>
                  <a:srgbClr val="FFFF00"/>
                </a:solidFill>
              </a:rPr>
              <a:t>. </a:t>
            </a:r>
            <a:endParaRPr lang="ru-RU" sz="2200" dirty="0">
              <a:solidFill>
                <a:srgbClr val="FFFF00"/>
              </a:solidFill>
            </a:endParaRPr>
          </a:p>
        </p:txBody>
      </p:sp>
      <p:sp>
        <p:nvSpPr>
          <p:cNvPr id="10" name="Прямоугольник 9"/>
          <p:cNvSpPr/>
          <p:nvPr/>
        </p:nvSpPr>
        <p:spPr>
          <a:xfrm>
            <a:off x="224972" y="1728541"/>
            <a:ext cx="8483600" cy="1015663"/>
          </a:xfrm>
          <a:prstGeom prst="rect">
            <a:avLst/>
          </a:prstGeom>
        </p:spPr>
        <p:txBody>
          <a:bodyPr wrap="square">
            <a:spAutoFit/>
          </a:bodyPr>
          <a:lstStyle/>
          <a:p>
            <a:pPr algn="just"/>
            <a:r>
              <a:rPr lang="en-GB" b="0" dirty="0"/>
              <a:t>A  "neutral" method  "DNA  comet  assay" was  used  to  detect DNA DSBs  and  </a:t>
            </a:r>
            <a:r>
              <a:rPr lang="en-GB" b="0" dirty="0" smtClean="0"/>
              <a:t>immunofluorescence staining </a:t>
            </a:r>
            <a:r>
              <a:rPr lang="en-GB" b="0" dirty="0"/>
              <a:t>method  for radiation-induced foci (RIF) detection. </a:t>
            </a:r>
            <a:r>
              <a:rPr lang="el-GR" b="0" dirty="0"/>
              <a:t>γ-</a:t>
            </a:r>
            <a:r>
              <a:rPr lang="en-GB" b="0" dirty="0"/>
              <a:t>rays irradiation was carried out on </a:t>
            </a:r>
            <a:r>
              <a:rPr lang="en-GB" b="0" dirty="0" err="1" smtClean="0"/>
              <a:t>Rokus</a:t>
            </a:r>
            <a:r>
              <a:rPr lang="en-GB" b="0" dirty="0" smtClean="0"/>
              <a:t>-M </a:t>
            </a:r>
            <a:r>
              <a:rPr lang="en-GB" b="0" dirty="0"/>
              <a:t>facility, irradiation with accelerated heavy ions was carried out on the U-400M facility. Fluorescent </a:t>
            </a:r>
            <a:r>
              <a:rPr lang="en-GB" b="0" dirty="0" smtClean="0"/>
              <a:t> microscope  </a:t>
            </a:r>
            <a:r>
              <a:rPr lang="en-GB" b="0" dirty="0" err="1"/>
              <a:t>AxioScope</a:t>
            </a:r>
            <a:r>
              <a:rPr lang="en-GB" b="0" dirty="0"/>
              <a:t>  A1  and  </a:t>
            </a:r>
            <a:r>
              <a:rPr lang="en-GB" b="0" dirty="0" err="1"/>
              <a:t>AxioImager</a:t>
            </a:r>
            <a:r>
              <a:rPr lang="en-GB" b="0" dirty="0"/>
              <a:t>  M1  (Carl  Zeiss)  with  a  CCD-cameras  was  used  for </a:t>
            </a:r>
            <a:r>
              <a:rPr lang="en-GB" b="0" dirty="0" smtClean="0"/>
              <a:t> visualization </a:t>
            </a:r>
            <a:r>
              <a:rPr lang="en-GB" b="0" dirty="0"/>
              <a:t>of DNA damages. Processing of  the  results was performed by using  the programs </a:t>
            </a:r>
            <a:r>
              <a:rPr lang="en-GB" b="0" dirty="0" err="1"/>
              <a:t>Casp</a:t>
            </a:r>
            <a:r>
              <a:rPr lang="en-GB" b="0" dirty="0"/>
              <a:t> </a:t>
            </a:r>
            <a:r>
              <a:rPr lang="en-GB" b="0" dirty="0" smtClean="0"/>
              <a:t>(</a:t>
            </a:r>
            <a:r>
              <a:rPr lang="en-GB" b="0" dirty="0" err="1"/>
              <a:t>Konca</a:t>
            </a:r>
            <a:r>
              <a:rPr lang="en-GB" b="0" dirty="0"/>
              <a:t> K. et al. 2003), </a:t>
            </a:r>
            <a:r>
              <a:rPr lang="en-GB" b="0" dirty="0" err="1"/>
              <a:t>Acquiarium</a:t>
            </a:r>
            <a:r>
              <a:rPr lang="en-GB" b="0" dirty="0"/>
              <a:t> (</a:t>
            </a:r>
            <a:r>
              <a:rPr lang="en-GB" b="0" dirty="0" err="1"/>
              <a:t>Matula</a:t>
            </a:r>
            <a:r>
              <a:rPr lang="en-GB" b="0" dirty="0"/>
              <a:t> P. et al. 2009).</a:t>
            </a:r>
            <a:endParaRPr lang="ru-RU" b="0"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97" y="2919780"/>
            <a:ext cx="4679805" cy="363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499" y="2796989"/>
            <a:ext cx="3828251" cy="205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7572" y="4894731"/>
            <a:ext cx="3897592" cy="185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14807"/>
      </p:ext>
    </p:extLst>
  </p:cSld>
  <p:clrMapOvr>
    <a:masterClrMapping/>
  </p:clrMapOvr>
  <p:timing>
    <p:tnLst>
      <p:par>
        <p:cTn id="1" dur="indefinite" restart="never" nodeType="tmRoot"/>
      </p:par>
    </p:tnLst>
  </p:timing>
</p:sld>
</file>