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emf" ContentType="image/x-emf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vml" ContentType="application/vnd.openxmlformats-officedocument.vmlDrawing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notesSlides/notesSlide45.xml" ContentType="application/vnd.openxmlformats-officedocument.presentationml.notesSlide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7" r:id="rId3"/>
    <p:sldMasterId id="2147483691" r:id="rId4"/>
    <p:sldMasterId id="2147483703" r:id="rId5"/>
    <p:sldMasterId id="2147483733" r:id="rId6"/>
    <p:sldMasterId id="2147483748" r:id="rId7"/>
  </p:sldMasterIdLst>
  <p:notesMasterIdLst>
    <p:notesMasterId r:id="rId76"/>
  </p:notesMasterIdLst>
  <p:handoutMasterIdLst>
    <p:handoutMasterId r:id="rId77"/>
  </p:handoutMasterIdLst>
  <p:sldIdLst>
    <p:sldId id="562" r:id="rId8"/>
    <p:sldId id="563" r:id="rId9"/>
    <p:sldId id="564" r:id="rId10"/>
    <p:sldId id="565" r:id="rId11"/>
    <p:sldId id="566" r:id="rId12"/>
    <p:sldId id="567" r:id="rId13"/>
    <p:sldId id="630" r:id="rId14"/>
    <p:sldId id="631" r:id="rId15"/>
    <p:sldId id="568" r:id="rId16"/>
    <p:sldId id="632" r:id="rId17"/>
    <p:sldId id="633" r:id="rId18"/>
    <p:sldId id="570" r:id="rId19"/>
    <p:sldId id="571" r:id="rId20"/>
    <p:sldId id="572" r:id="rId21"/>
    <p:sldId id="573" r:id="rId22"/>
    <p:sldId id="575" r:id="rId23"/>
    <p:sldId id="576" r:id="rId24"/>
    <p:sldId id="634" r:id="rId25"/>
    <p:sldId id="635" r:id="rId26"/>
    <p:sldId id="637" r:id="rId27"/>
    <p:sldId id="638" r:id="rId28"/>
    <p:sldId id="639" r:id="rId29"/>
    <p:sldId id="578" r:id="rId30"/>
    <p:sldId id="579" r:id="rId31"/>
    <p:sldId id="580" r:id="rId32"/>
    <p:sldId id="581" r:id="rId33"/>
    <p:sldId id="582" r:id="rId34"/>
    <p:sldId id="585" r:id="rId35"/>
    <p:sldId id="640" r:id="rId36"/>
    <p:sldId id="676" r:id="rId37"/>
    <p:sldId id="641" r:id="rId38"/>
    <p:sldId id="642" r:id="rId39"/>
    <p:sldId id="643" r:id="rId40"/>
    <p:sldId id="644" r:id="rId41"/>
    <p:sldId id="645" r:id="rId42"/>
    <p:sldId id="646" r:id="rId43"/>
    <p:sldId id="647" r:id="rId44"/>
    <p:sldId id="648" r:id="rId45"/>
    <p:sldId id="649" r:id="rId46"/>
    <p:sldId id="650" r:id="rId47"/>
    <p:sldId id="653" r:id="rId48"/>
    <p:sldId id="654" r:id="rId49"/>
    <p:sldId id="655" r:id="rId50"/>
    <p:sldId id="656" r:id="rId51"/>
    <p:sldId id="657" r:id="rId52"/>
    <p:sldId id="658" r:id="rId53"/>
    <p:sldId id="659" r:id="rId54"/>
    <p:sldId id="660" r:id="rId55"/>
    <p:sldId id="677" r:id="rId56"/>
    <p:sldId id="678" r:id="rId57"/>
    <p:sldId id="679" r:id="rId58"/>
    <p:sldId id="680" r:id="rId59"/>
    <p:sldId id="681" r:id="rId60"/>
    <p:sldId id="682" r:id="rId61"/>
    <p:sldId id="683" r:id="rId62"/>
    <p:sldId id="665" r:id="rId63"/>
    <p:sldId id="666" r:id="rId64"/>
    <p:sldId id="667" r:id="rId65"/>
    <p:sldId id="669" r:id="rId66"/>
    <p:sldId id="670" r:id="rId67"/>
    <p:sldId id="671" r:id="rId68"/>
    <p:sldId id="672" r:id="rId69"/>
    <p:sldId id="673" r:id="rId70"/>
    <p:sldId id="674" r:id="rId71"/>
    <p:sldId id="627" r:id="rId72"/>
    <p:sldId id="628" r:id="rId73"/>
    <p:sldId id="675" r:id="rId74"/>
    <p:sldId id="629" r:id="rId75"/>
  </p:sldIdLst>
  <p:sldSz cx="9144000" cy="6858000" type="screen4x3"/>
  <p:notesSz cx="6888163" cy="96234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3200" kern="1200">
        <a:solidFill>
          <a:srgbClr val="000066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rgbClr val="000066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rgbClr val="000066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rgbClr val="000066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rgbClr val="000066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rgbClr val="000066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rgbClr val="000066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rgbClr val="000066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rgbClr val="000066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FF0000"/>
    <a:srgbClr val="FFFFFF"/>
    <a:srgbClr val="66CCFF"/>
    <a:srgbClr val="00CC99"/>
    <a:srgbClr val="808080"/>
    <a:srgbClr val="333399"/>
    <a:srgbClr val="38F0D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273" autoAdjust="0"/>
    <p:restoredTop sz="90135" autoAdjust="0"/>
  </p:normalViewPr>
  <p:slideViewPr>
    <p:cSldViewPr>
      <p:cViewPr>
        <p:scale>
          <a:sx n="70" d="100"/>
          <a:sy n="70" d="100"/>
        </p:scale>
        <p:origin x="-653" y="-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339"/>
    </p:cViewPr>
  </p:sorterViewPr>
  <p:notesViewPr>
    <p:cSldViewPr>
      <p:cViewPr varScale="1">
        <p:scale>
          <a:sx n="59" d="100"/>
          <a:sy n="59" d="100"/>
        </p:scale>
        <p:origin x="-1884" y="-84"/>
      </p:cViewPr>
      <p:guideLst>
        <p:guide orient="horz" pos="3031"/>
        <p:guide pos="2169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6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>
            <a:lvl1pPr defTabSz="942975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3663" y="0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>
            <a:lvl1pPr algn="r" defTabSz="942975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2413"/>
            <a:ext cx="298450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b" anchorCtr="0" compatLnSpc="1">
            <a:prstTxWarp prst="textNoShape">
              <a:avLst/>
            </a:prstTxWarp>
          </a:bodyPr>
          <a:lstStyle>
            <a:lvl1pPr defTabSz="942975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3663" y="9142413"/>
            <a:ext cx="298450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b" anchorCtr="0" compatLnSpc="1">
            <a:prstTxWarp prst="textNoShape">
              <a:avLst/>
            </a:prstTxWarp>
          </a:bodyPr>
          <a:lstStyle>
            <a:lvl1pPr algn="r" defTabSz="942975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134D02B-ED7E-467D-A775-BBE4667841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>
            <a:lvl1pPr defTabSz="942975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3663" y="0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>
            <a:lvl1pPr algn="r" defTabSz="942975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38225" y="722313"/>
            <a:ext cx="4811713" cy="3608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9163" y="4570413"/>
            <a:ext cx="5049837" cy="43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2413"/>
            <a:ext cx="298450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b" anchorCtr="0" compatLnSpc="1">
            <a:prstTxWarp prst="textNoShape">
              <a:avLst/>
            </a:prstTxWarp>
          </a:bodyPr>
          <a:lstStyle>
            <a:lvl1pPr defTabSz="942975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3663" y="9142413"/>
            <a:ext cx="298450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48" tIns="47174" rIns="94348" bIns="47174" numCol="1" anchor="b" anchorCtr="0" compatLnSpc="1">
            <a:prstTxWarp prst="textNoShape">
              <a:avLst/>
            </a:prstTxWarp>
          </a:bodyPr>
          <a:lstStyle>
            <a:lvl1pPr algn="r" defTabSz="942975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740BAD6-C379-4E86-A9DA-7B29E786CE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1464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3D24A-8EB9-4E70-9C59-1AA8F27377F9}" type="slidenum">
              <a:rPr lang="ru-RU" smtClean="0">
                <a:solidFill>
                  <a:srgbClr val="000000"/>
                </a:solidFill>
              </a:rPr>
              <a:pPr/>
              <a:t>2</a:t>
            </a:fld>
            <a:endParaRPr 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dirty="0" smtClean="0"/>
              <a:t>Вычислительная мощность,</a:t>
            </a:r>
            <a:r>
              <a:rPr lang="ru-RU" baseline="0" dirty="0" smtClean="0"/>
              <a:t> детерминированность, наличие длинных дуг, известные компактные укладки графа…</a:t>
            </a:r>
            <a:endParaRPr lang="ru-RU" dirty="0" smtClean="0"/>
          </a:p>
        </p:txBody>
      </p:sp>
      <p:sp>
        <p:nvSpPr>
          <p:cNvPr id="135172" name="Номер слайда 3"/>
          <p:cNvSpPr txBox="1">
            <a:spLocks noGrp="1"/>
          </p:cNvSpPr>
          <p:nvPr/>
        </p:nvSpPr>
        <p:spPr bwMode="auto">
          <a:xfrm>
            <a:off x="3902020" y="9140727"/>
            <a:ext cx="2984553" cy="481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327" tIns="47164" rIns="94327" bIns="47164" anchor="b"/>
          <a:lstStyle/>
          <a:p>
            <a:pPr algn="r"/>
            <a:fld id="{31D091B7-D0F3-413D-998A-9124DAF8DD5B}" type="slidenum">
              <a:rPr lang="ru-RU" sz="1200">
                <a:solidFill>
                  <a:srgbClr val="000000"/>
                </a:solidFill>
                <a:cs typeface="Arial" charset="0"/>
              </a:rPr>
              <a:pPr algn="r"/>
              <a:t>20</a:t>
            </a:fld>
            <a:endParaRPr lang="ru-RU" sz="1200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dirty="0" smtClean="0"/>
              <a:t>Вычислительная мощность,</a:t>
            </a:r>
            <a:r>
              <a:rPr lang="ru-RU" baseline="0" dirty="0" smtClean="0"/>
              <a:t> детерминированность, наличие длинных дуг, известные компактные укладки графа…</a:t>
            </a:r>
            <a:endParaRPr lang="ru-RU" dirty="0" smtClean="0"/>
          </a:p>
        </p:txBody>
      </p:sp>
      <p:sp>
        <p:nvSpPr>
          <p:cNvPr id="135172" name="Номер слайда 3"/>
          <p:cNvSpPr txBox="1">
            <a:spLocks noGrp="1"/>
          </p:cNvSpPr>
          <p:nvPr/>
        </p:nvSpPr>
        <p:spPr bwMode="auto">
          <a:xfrm>
            <a:off x="3902020" y="9140727"/>
            <a:ext cx="2984553" cy="481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327" tIns="47164" rIns="94327" bIns="47164" anchor="b"/>
          <a:lstStyle/>
          <a:p>
            <a:pPr algn="r"/>
            <a:fld id="{31D091B7-D0F3-413D-998A-9124DAF8DD5B}" type="slidenum">
              <a:rPr lang="ru-RU" sz="1200">
                <a:solidFill>
                  <a:srgbClr val="000000"/>
                </a:solidFill>
                <a:cs typeface="Arial" charset="0"/>
              </a:rPr>
              <a:pPr algn="r"/>
              <a:t>21</a:t>
            </a:fld>
            <a:endParaRPr lang="ru-RU" sz="1200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dirty="0" smtClean="0"/>
              <a:t>Вычислительная мощность,</a:t>
            </a:r>
            <a:r>
              <a:rPr lang="ru-RU" baseline="0" dirty="0" smtClean="0"/>
              <a:t> детерминированность, наличие длинных дуг, известные компактные укладки графа…</a:t>
            </a:r>
            <a:endParaRPr lang="ru-RU" dirty="0" smtClean="0"/>
          </a:p>
        </p:txBody>
      </p:sp>
      <p:sp>
        <p:nvSpPr>
          <p:cNvPr id="135172" name="Номер слайда 3"/>
          <p:cNvSpPr txBox="1">
            <a:spLocks noGrp="1"/>
          </p:cNvSpPr>
          <p:nvPr/>
        </p:nvSpPr>
        <p:spPr bwMode="auto">
          <a:xfrm>
            <a:off x="3902020" y="9140727"/>
            <a:ext cx="2984553" cy="481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327" tIns="47164" rIns="94327" bIns="47164" anchor="b"/>
          <a:lstStyle/>
          <a:p>
            <a:pPr algn="r"/>
            <a:fld id="{31D091B7-D0F3-413D-998A-9124DAF8DD5B}" type="slidenum">
              <a:rPr lang="ru-RU" sz="1200">
                <a:solidFill>
                  <a:srgbClr val="000000"/>
                </a:solidFill>
                <a:cs typeface="Arial" charset="0"/>
              </a:rPr>
              <a:pPr algn="r"/>
              <a:t>22</a:t>
            </a:fld>
            <a:endParaRPr lang="ru-RU" sz="1200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 txBox="1">
            <a:spLocks noGrp="1" noChangeArrowheads="1"/>
          </p:cNvSpPr>
          <p:nvPr/>
        </p:nvSpPr>
        <p:spPr bwMode="auto">
          <a:xfrm>
            <a:off x="3903663" y="9142413"/>
            <a:ext cx="298450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341" tIns="47170" rIns="94341" bIns="47170" anchor="b"/>
          <a:lstStyle/>
          <a:p>
            <a:pPr algn="r" defTabSz="942897"/>
            <a:fld id="{70EAC34F-B4A2-4E48-B5E4-E0157B86D464}" type="slidenum">
              <a:rPr lang="ru-RU" sz="1200">
                <a:solidFill>
                  <a:prstClr val="black"/>
                </a:solidFill>
              </a:rPr>
              <a:pPr algn="r" defTabSz="942897"/>
              <a:t>24</a:t>
            </a:fld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903663" y="9142413"/>
            <a:ext cx="298450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341" tIns="47170" rIns="94341" bIns="47170" anchor="b"/>
          <a:lstStyle/>
          <a:p>
            <a:pPr algn="r" defTabSz="942897"/>
            <a:fld id="{385FD6C8-8437-459A-BFC7-EFC05FEA07F1}" type="slidenum">
              <a:rPr lang="ru-RU" sz="1200">
                <a:solidFill>
                  <a:prstClr val="black"/>
                </a:solidFill>
              </a:rPr>
              <a:pPr algn="r" defTabSz="942897"/>
              <a:t>27</a:t>
            </a:fld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135172" name="Номер слайда 3"/>
          <p:cNvSpPr txBox="1">
            <a:spLocks noGrp="1"/>
          </p:cNvSpPr>
          <p:nvPr/>
        </p:nvSpPr>
        <p:spPr bwMode="auto">
          <a:xfrm>
            <a:off x="3902020" y="9140727"/>
            <a:ext cx="2984553" cy="481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327" tIns="47164" rIns="94327" bIns="47164" anchor="b"/>
          <a:lstStyle/>
          <a:p>
            <a:pPr algn="r"/>
            <a:fld id="{31D091B7-D0F3-413D-998A-9124DAF8DD5B}" type="slidenum">
              <a:rPr lang="ru-RU" sz="1200">
                <a:solidFill>
                  <a:srgbClr val="000000"/>
                </a:solidFill>
                <a:cs typeface="Arial" charset="0"/>
              </a:rPr>
              <a:pPr algn="r"/>
              <a:t>29</a:t>
            </a:fld>
            <a:endParaRPr lang="ru-RU" sz="1200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135172" name="Номер слайда 3"/>
          <p:cNvSpPr txBox="1">
            <a:spLocks noGrp="1"/>
          </p:cNvSpPr>
          <p:nvPr/>
        </p:nvSpPr>
        <p:spPr bwMode="auto">
          <a:xfrm>
            <a:off x="3902020" y="9140727"/>
            <a:ext cx="2984553" cy="481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327" tIns="47164" rIns="94327" bIns="47164" anchor="b"/>
          <a:lstStyle/>
          <a:p>
            <a:pPr algn="r"/>
            <a:fld id="{31D091B7-D0F3-413D-998A-9124DAF8DD5B}" type="slidenum">
              <a:rPr lang="ru-RU" sz="1200">
                <a:solidFill>
                  <a:srgbClr val="000000"/>
                </a:solidFill>
                <a:cs typeface="Arial" charset="0"/>
              </a:rPr>
              <a:pPr algn="r"/>
              <a:t>30</a:t>
            </a:fld>
            <a:endParaRPr lang="ru-RU" sz="1200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63844" name="Номер слайда 3"/>
          <p:cNvSpPr txBox="1">
            <a:spLocks noGrp="1"/>
          </p:cNvSpPr>
          <p:nvPr/>
        </p:nvSpPr>
        <p:spPr bwMode="auto">
          <a:xfrm>
            <a:off x="3902076" y="9140826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168" tIns="49084" rIns="98168" bIns="49084" anchor="b"/>
          <a:lstStyle/>
          <a:p>
            <a:pPr algn="r"/>
            <a:fld id="{6EE6E2F0-5499-4680-95CF-944974772A64}" type="slidenum">
              <a:rPr lang="ru-RU" sz="1300">
                <a:solidFill>
                  <a:srgbClr val="000000"/>
                </a:solidFill>
                <a:cs typeface="Arial" charset="0"/>
              </a:rPr>
              <a:pPr algn="r"/>
              <a:t>31</a:t>
            </a:fld>
            <a:endParaRPr lang="ru-RU" sz="1300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63844" name="Номер слайда 3"/>
          <p:cNvSpPr txBox="1">
            <a:spLocks noGrp="1"/>
          </p:cNvSpPr>
          <p:nvPr/>
        </p:nvSpPr>
        <p:spPr bwMode="auto">
          <a:xfrm>
            <a:off x="3902076" y="9140826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168" tIns="49084" rIns="98168" bIns="49084" anchor="b"/>
          <a:lstStyle/>
          <a:p>
            <a:pPr algn="r"/>
            <a:fld id="{6EE6E2F0-5499-4680-95CF-944974772A64}" type="slidenum">
              <a:rPr lang="ru-RU" sz="1300">
                <a:solidFill>
                  <a:srgbClr val="000000"/>
                </a:solidFill>
                <a:cs typeface="Arial" charset="0"/>
              </a:rPr>
              <a:pPr algn="r"/>
              <a:t>32</a:t>
            </a:fld>
            <a:endParaRPr lang="ru-RU" sz="1300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>
              <a:latin typeface="Arial" charset="0"/>
            </a:endParaRPr>
          </a:p>
        </p:txBody>
      </p:sp>
      <p:sp>
        <p:nvSpPr>
          <p:cNvPr id="57348" name="Номер слайда 3"/>
          <p:cNvSpPr txBox="1">
            <a:spLocks noGrp="1"/>
          </p:cNvSpPr>
          <p:nvPr/>
        </p:nvSpPr>
        <p:spPr bwMode="auto">
          <a:xfrm>
            <a:off x="3901304" y="9140629"/>
            <a:ext cx="2985246" cy="48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142" tIns="47571" rIns="95142" bIns="47571" anchor="b"/>
          <a:lstStyle/>
          <a:p>
            <a:pPr algn="r">
              <a:defRPr/>
            </a:pPr>
            <a:fld id="{1AE1B417-53F2-4FE4-BF19-DB3721783BB8}" type="slidenum">
              <a:rPr lang="ru-RU" sz="1300">
                <a:solidFill>
                  <a:prstClr val="black"/>
                </a:solidFill>
                <a:latin typeface="Arial" pitchFamily="34" charset="0"/>
                <a:cs typeface="Arial" charset="0"/>
              </a:rPr>
              <a:pPr algn="r">
                <a:defRPr/>
              </a:pPr>
              <a:t>33</a:t>
            </a:fld>
            <a:endParaRPr lang="ru-RU" sz="1300" dirty="0">
              <a:solidFill>
                <a:prstClr val="black"/>
              </a:solidFill>
              <a:latin typeface="Arial" pitchFamily="34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E69EAB-3D4C-4EEC-8EA1-45751B73D32E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9058" y="4571891"/>
            <a:ext cx="5050048" cy="4330541"/>
          </a:xfrm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>
              <a:latin typeface="Arial" charset="0"/>
            </a:endParaRPr>
          </a:p>
        </p:txBody>
      </p:sp>
      <p:sp>
        <p:nvSpPr>
          <p:cNvPr id="57348" name="Номер слайда 3"/>
          <p:cNvSpPr txBox="1">
            <a:spLocks noGrp="1"/>
          </p:cNvSpPr>
          <p:nvPr/>
        </p:nvSpPr>
        <p:spPr bwMode="auto">
          <a:xfrm>
            <a:off x="3901304" y="9140629"/>
            <a:ext cx="2985246" cy="48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176" tIns="49088" rIns="98176" bIns="49088" anchor="b"/>
          <a:lstStyle/>
          <a:p>
            <a:pPr algn="r">
              <a:defRPr/>
            </a:pPr>
            <a:fld id="{1AE1B417-53F2-4FE4-BF19-DB3721783BB8}" type="slidenum">
              <a:rPr lang="ru-RU" sz="1300">
                <a:solidFill>
                  <a:prstClr val="black"/>
                </a:solidFill>
                <a:latin typeface="Arial" pitchFamily="34" charset="0"/>
              </a:rPr>
              <a:pPr algn="r">
                <a:defRPr/>
              </a:pPr>
              <a:t>34</a:t>
            </a:fld>
            <a:endParaRPr lang="ru-RU" sz="1300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>
              <a:latin typeface="Arial" charset="0"/>
            </a:endParaRPr>
          </a:p>
        </p:txBody>
      </p:sp>
      <p:sp>
        <p:nvSpPr>
          <p:cNvPr id="57348" name="Номер слайда 3"/>
          <p:cNvSpPr txBox="1">
            <a:spLocks noGrp="1"/>
          </p:cNvSpPr>
          <p:nvPr/>
        </p:nvSpPr>
        <p:spPr bwMode="auto">
          <a:xfrm>
            <a:off x="3901304" y="9140629"/>
            <a:ext cx="2985246" cy="48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176" tIns="49088" rIns="98176" bIns="49088" anchor="b"/>
          <a:lstStyle/>
          <a:p>
            <a:pPr algn="r">
              <a:defRPr/>
            </a:pPr>
            <a:fld id="{1AE1B417-53F2-4FE4-BF19-DB3721783BB8}" type="slidenum">
              <a:rPr lang="ru-RU" sz="1300">
                <a:solidFill>
                  <a:prstClr val="black"/>
                </a:solidFill>
                <a:latin typeface="Arial" pitchFamily="34" charset="0"/>
              </a:rPr>
              <a:pPr algn="r">
                <a:defRPr/>
              </a:pPr>
              <a:t>35</a:t>
            </a:fld>
            <a:endParaRPr lang="ru-RU" sz="1300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>
              <a:latin typeface="Arial" charset="0"/>
            </a:endParaRPr>
          </a:p>
        </p:txBody>
      </p:sp>
      <p:sp>
        <p:nvSpPr>
          <p:cNvPr id="57348" name="Номер слайда 3"/>
          <p:cNvSpPr txBox="1">
            <a:spLocks noGrp="1"/>
          </p:cNvSpPr>
          <p:nvPr/>
        </p:nvSpPr>
        <p:spPr bwMode="auto">
          <a:xfrm>
            <a:off x="3901304" y="9140629"/>
            <a:ext cx="2985246" cy="48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176" tIns="49088" rIns="98176" bIns="49088" anchor="b"/>
          <a:lstStyle/>
          <a:p>
            <a:pPr algn="r">
              <a:defRPr/>
            </a:pPr>
            <a:fld id="{1AE1B417-53F2-4FE4-BF19-DB3721783BB8}" type="slidenum">
              <a:rPr lang="ru-RU" sz="1300">
                <a:solidFill>
                  <a:prstClr val="black"/>
                </a:solidFill>
                <a:latin typeface="Arial" pitchFamily="34" charset="0"/>
              </a:rPr>
              <a:pPr algn="r">
                <a:defRPr/>
              </a:pPr>
              <a:t>36</a:t>
            </a:fld>
            <a:endParaRPr lang="ru-RU" sz="1300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63844" name="Номер слайда 3"/>
          <p:cNvSpPr txBox="1">
            <a:spLocks noGrp="1"/>
          </p:cNvSpPr>
          <p:nvPr/>
        </p:nvSpPr>
        <p:spPr bwMode="auto">
          <a:xfrm>
            <a:off x="3902076" y="9140826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168" tIns="49084" rIns="98168" bIns="49084" anchor="b"/>
          <a:lstStyle/>
          <a:p>
            <a:pPr algn="r"/>
            <a:fld id="{6EE6E2F0-5499-4680-95CF-944974772A64}" type="slidenum">
              <a:rPr lang="ru-RU" sz="1300">
                <a:solidFill>
                  <a:srgbClr val="000000"/>
                </a:solidFill>
                <a:cs typeface="Arial" charset="0"/>
              </a:rPr>
              <a:pPr algn="r"/>
              <a:t>37</a:t>
            </a:fld>
            <a:endParaRPr lang="ru-RU" sz="1300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>
              <a:latin typeface="Arial" charset="0"/>
            </a:endParaRPr>
          </a:p>
        </p:txBody>
      </p:sp>
      <p:sp>
        <p:nvSpPr>
          <p:cNvPr id="57348" name="Номер слайда 3"/>
          <p:cNvSpPr txBox="1">
            <a:spLocks noGrp="1"/>
          </p:cNvSpPr>
          <p:nvPr/>
        </p:nvSpPr>
        <p:spPr bwMode="auto">
          <a:xfrm>
            <a:off x="3901304" y="9140629"/>
            <a:ext cx="2985246" cy="48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176" tIns="49088" rIns="98176" bIns="49088" anchor="b"/>
          <a:lstStyle/>
          <a:p>
            <a:pPr algn="r">
              <a:defRPr/>
            </a:pPr>
            <a:fld id="{1AE1B417-53F2-4FE4-BF19-DB3721783BB8}" type="slidenum">
              <a:rPr lang="ru-RU" sz="1300">
                <a:solidFill>
                  <a:prstClr val="black"/>
                </a:solidFill>
                <a:latin typeface="Arial" pitchFamily="34" charset="0"/>
              </a:rPr>
              <a:pPr algn="r">
                <a:defRPr/>
              </a:pPr>
              <a:t>38</a:t>
            </a:fld>
            <a:endParaRPr lang="ru-RU" sz="1300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135172" name="Номер слайда 3"/>
          <p:cNvSpPr txBox="1">
            <a:spLocks noGrp="1"/>
          </p:cNvSpPr>
          <p:nvPr/>
        </p:nvSpPr>
        <p:spPr bwMode="auto">
          <a:xfrm>
            <a:off x="3902020" y="9140727"/>
            <a:ext cx="2984553" cy="481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327" tIns="47164" rIns="94327" bIns="47164" anchor="b"/>
          <a:lstStyle/>
          <a:p>
            <a:pPr algn="r"/>
            <a:fld id="{31D091B7-D0F3-413D-998A-9124DAF8DD5B}" type="slidenum">
              <a:rPr lang="ru-RU" sz="1200">
                <a:solidFill>
                  <a:srgbClr val="000000"/>
                </a:solidFill>
                <a:cs typeface="Arial" charset="0"/>
              </a:rPr>
              <a:pPr algn="r"/>
              <a:t>39</a:t>
            </a:fld>
            <a:endParaRPr lang="ru-RU" sz="1200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135172" name="Номер слайда 3"/>
          <p:cNvSpPr txBox="1">
            <a:spLocks noGrp="1"/>
          </p:cNvSpPr>
          <p:nvPr/>
        </p:nvSpPr>
        <p:spPr bwMode="auto">
          <a:xfrm>
            <a:off x="3902020" y="9140727"/>
            <a:ext cx="2984553" cy="481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327" tIns="47164" rIns="94327" bIns="47164" anchor="b"/>
          <a:lstStyle/>
          <a:p>
            <a:pPr algn="r"/>
            <a:fld id="{31D091B7-D0F3-413D-998A-9124DAF8DD5B}" type="slidenum">
              <a:rPr lang="ru-RU" sz="1200">
                <a:solidFill>
                  <a:srgbClr val="000000"/>
                </a:solidFill>
                <a:cs typeface="Arial" charset="0"/>
              </a:rPr>
              <a:pPr algn="r"/>
              <a:t>40</a:t>
            </a:fld>
            <a:endParaRPr lang="ru-RU" sz="1200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135172" name="Номер слайда 3"/>
          <p:cNvSpPr txBox="1">
            <a:spLocks noGrp="1"/>
          </p:cNvSpPr>
          <p:nvPr/>
        </p:nvSpPr>
        <p:spPr bwMode="auto">
          <a:xfrm>
            <a:off x="3902020" y="9140727"/>
            <a:ext cx="2984553" cy="481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327" tIns="47164" rIns="94327" bIns="47164" anchor="b"/>
          <a:lstStyle/>
          <a:p>
            <a:pPr algn="r"/>
            <a:fld id="{31D091B7-D0F3-413D-998A-9124DAF8DD5B}" type="slidenum">
              <a:rPr lang="ru-RU" sz="1200">
                <a:solidFill>
                  <a:srgbClr val="000000"/>
                </a:solidFill>
                <a:cs typeface="Arial" charset="0"/>
              </a:rPr>
              <a:pPr algn="r"/>
              <a:t>41</a:t>
            </a:fld>
            <a:endParaRPr lang="ru-RU" sz="1200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63844" name="Номер слайда 3"/>
          <p:cNvSpPr txBox="1">
            <a:spLocks noGrp="1"/>
          </p:cNvSpPr>
          <p:nvPr/>
        </p:nvSpPr>
        <p:spPr bwMode="auto">
          <a:xfrm>
            <a:off x="3902076" y="9140826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168" tIns="49084" rIns="98168" bIns="49084" anchor="b"/>
          <a:lstStyle/>
          <a:p>
            <a:pPr algn="r"/>
            <a:fld id="{6EE6E2F0-5499-4680-95CF-944974772A64}" type="slidenum">
              <a:rPr lang="ru-RU" sz="1300">
                <a:solidFill>
                  <a:srgbClr val="000000"/>
                </a:solidFill>
                <a:cs typeface="Arial" charset="0"/>
              </a:rPr>
              <a:pPr algn="r"/>
              <a:t>42</a:t>
            </a:fld>
            <a:endParaRPr lang="ru-RU" sz="1300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135172" name="Номер слайда 3"/>
          <p:cNvSpPr txBox="1">
            <a:spLocks noGrp="1"/>
          </p:cNvSpPr>
          <p:nvPr/>
        </p:nvSpPr>
        <p:spPr bwMode="auto">
          <a:xfrm>
            <a:off x="3902020" y="9140727"/>
            <a:ext cx="2984553" cy="481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327" tIns="47164" rIns="94327" bIns="47164" anchor="b"/>
          <a:lstStyle/>
          <a:p>
            <a:pPr algn="r"/>
            <a:fld id="{31D091B7-D0F3-413D-998A-9124DAF8DD5B}" type="slidenum">
              <a:rPr lang="ru-RU" sz="1200">
                <a:solidFill>
                  <a:srgbClr val="000000"/>
                </a:solidFill>
                <a:cs typeface="Arial" charset="0"/>
              </a:rPr>
              <a:pPr algn="r"/>
              <a:t>43</a:t>
            </a:fld>
            <a:endParaRPr lang="ru-RU" sz="1200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1464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3D24A-8EB9-4E70-9C59-1AA8F27377F9}" type="slidenum">
              <a:rPr lang="ru-RU" smtClean="0">
                <a:solidFill>
                  <a:srgbClr val="000000"/>
                </a:solidFill>
              </a:rPr>
              <a:pPr/>
              <a:t>6</a:t>
            </a:fld>
            <a:endParaRPr 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63844" name="Номер слайда 3"/>
          <p:cNvSpPr txBox="1">
            <a:spLocks noGrp="1"/>
          </p:cNvSpPr>
          <p:nvPr/>
        </p:nvSpPr>
        <p:spPr bwMode="auto">
          <a:xfrm>
            <a:off x="3902076" y="9140826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168" tIns="49084" rIns="98168" bIns="49084" anchor="b"/>
          <a:lstStyle/>
          <a:p>
            <a:pPr algn="r"/>
            <a:fld id="{6EE6E2F0-5499-4680-95CF-944974772A64}" type="slidenum">
              <a:rPr lang="ru-RU" sz="1300">
                <a:solidFill>
                  <a:srgbClr val="000000"/>
                </a:solidFill>
                <a:cs typeface="Arial" charset="0"/>
              </a:rPr>
              <a:pPr algn="r"/>
              <a:t>44</a:t>
            </a:fld>
            <a:endParaRPr lang="ru-RU" sz="1300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>
              <a:latin typeface="Arial" charset="0"/>
            </a:endParaRPr>
          </a:p>
        </p:txBody>
      </p:sp>
      <p:sp>
        <p:nvSpPr>
          <p:cNvPr id="57348" name="Номер слайда 3"/>
          <p:cNvSpPr txBox="1">
            <a:spLocks noGrp="1"/>
          </p:cNvSpPr>
          <p:nvPr/>
        </p:nvSpPr>
        <p:spPr bwMode="auto">
          <a:xfrm>
            <a:off x="3901304" y="9140629"/>
            <a:ext cx="2985246" cy="48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142" tIns="47571" rIns="95142" bIns="47571" anchor="b"/>
          <a:lstStyle/>
          <a:p>
            <a:pPr algn="r">
              <a:defRPr/>
            </a:pPr>
            <a:fld id="{1AE1B417-53F2-4FE4-BF19-DB3721783BB8}" type="slidenum">
              <a:rPr lang="ru-RU" sz="1300">
                <a:solidFill>
                  <a:prstClr val="black"/>
                </a:solidFill>
                <a:latin typeface="Arial" pitchFamily="34" charset="0"/>
              </a:rPr>
              <a:pPr algn="r">
                <a:defRPr/>
              </a:pPr>
              <a:t>45</a:t>
            </a:fld>
            <a:endParaRPr lang="ru-RU" sz="1300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>
              <a:latin typeface="Arial" charset="0"/>
            </a:endParaRPr>
          </a:p>
        </p:txBody>
      </p:sp>
      <p:sp>
        <p:nvSpPr>
          <p:cNvPr id="57348" name="Номер слайда 3"/>
          <p:cNvSpPr txBox="1">
            <a:spLocks noGrp="1"/>
          </p:cNvSpPr>
          <p:nvPr/>
        </p:nvSpPr>
        <p:spPr bwMode="auto">
          <a:xfrm>
            <a:off x="3901304" y="9140629"/>
            <a:ext cx="2985246" cy="48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176" tIns="49088" rIns="98176" bIns="49088" anchor="b"/>
          <a:lstStyle/>
          <a:p>
            <a:pPr algn="r">
              <a:defRPr/>
            </a:pPr>
            <a:fld id="{1AE1B417-53F2-4FE4-BF19-DB3721783BB8}" type="slidenum">
              <a:rPr lang="ru-RU" sz="1300">
                <a:solidFill>
                  <a:prstClr val="black"/>
                </a:solidFill>
                <a:latin typeface="Arial" pitchFamily="34" charset="0"/>
              </a:rPr>
              <a:pPr algn="r">
                <a:defRPr/>
              </a:pPr>
              <a:t>46</a:t>
            </a:fld>
            <a:endParaRPr lang="ru-RU" sz="1300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63844" name="Номер слайда 3"/>
          <p:cNvSpPr txBox="1">
            <a:spLocks noGrp="1"/>
          </p:cNvSpPr>
          <p:nvPr/>
        </p:nvSpPr>
        <p:spPr bwMode="auto">
          <a:xfrm>
            <a:off x="3902076" y="9140826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168" tIns="49084" rIns="98168" bIns="49084" anchor="b"/>
          <a:lstStyle/>
          <a:p>
            <a:pPr algn="r"/>
            <a:fld id="{6EE6E2F0-5499-4680-95CF-944974772A64}" type="slidenum">
              <a:rPr lang="ru-RU" sz="1300">
                <a:solidFill>
                  <a:srgbClr val="000000"/>
                </a:solidFill>
                <a:cs typeface="Arial" charset="0"/>
              </a:rPr>
              <a:pPr algn="r"/>
              <a:t>47</a:t>
            </a:fld>
            <a:endParaRPr lang="ru-RU" sz="1300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63844" name="Номер слайда 3"/>
          <p:cNvSpPr txBox="1">
            <a:spLocks noGrp="1"/>
          </p:cNvSpPr>
          <p:nvPr/>
        </p:nvSpPr>
        <p:spPr bwMode="auto">
          <a:xfrm>
            <a:off x="3902076" y="9140826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168" tIns="49084" rIns="98168" bIns="49084" anchor="b"/>
          <a:lstStyle/>
          <a:p>
            <a:pPr algn="r"/>
            <a:fld id="{6EE6E2F0-5499-4680-95CF-944974772A64}" type="slidenum">
              <a:rPr lang="ru-RU" sz="1300">
                <a:solidFill>
                  <a:srgbClr val="000000"/>
                </a:solidFill>
                <a:cs typeface="Arial" charset="0"/>
              </a:rPr>
              <a:pPr algn="r"/>
              <a:t>48</a:t>
            </a:fld>
            <a:endParaRPr lang="ru-RU" sz="1300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63844" name="Номер слайда 3"/>
          <p:cNvSpPr txBox="1">
            <a:spLocks noGrp="1"/>
          </p:cNvSpPr>
          <p:nvPr/>
        </p:nvSpPr>
        <p:spPr bwMode="auto">
          <a:xfrm>
            <a:off x="3902076" y="9140826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168" tIns="49084" rIns="98168" bIns="49084" anchor="b"/>
          <a:lstStyle/>
          <a:p>
            <a:pPr algn="r"/>
            <a:fld id="{6EE6E2F0-5499-4680-95CF-944974772A64}" type="slidenum">
              <a:rPr lang="ru-RU" sz="1300">
                <a:solidFill>
                  <a:srgbClr val="000000"/>
                </a:solidFill>
                <a:cs typeface="Arial" charset="0"/>
              </a:rPr>
              <a:pPr algn="r"/>
              <a:t>49</a:t>
            </a:fld>
            <a:endParaRPr lang="ru-RU" sz="1300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163844" name="Номер слайда 3"/>
          <p:cNvSpPr txBox="1">
            <a:spLocks noGrp="1"/>
          </p:cNvSpPr>
          <p:nvPr/>
        </p:nvSpPr>
        <p:spPr bwMode="auto">
          <a:xfrm>
            <a:off x="3902076" y="9140826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168" tIns="49084" rIns="98168" bIns="49084" anchor="b"/>
          <a:lstStyle/>
          <a:p>
            <a:pPr algn="r"/>
            <a:fld id="{6EE6E2F0-5499-4680-95CF-944974772A64}" type="slidenum">
              <a:rPr lang="ru-RU" sz="1300">
                <a:solidFill>
                  <a:srgbClr val="000000"/>
                </a:solidFill>
                <a:cs typeface="Arial" charset="0"/>
              </a:rPr>
              <a:pPr algn="r"/>
              <a:t>50</a:t>
            </a:fld>
            <a:endParaRPr lang="ru-RU" sz="1300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63844" name="Номер слайда 3"/>
          <p:cNvSpPr txBox="1">
            <a:spLocks noGrp="1"/>
          </p:cNvSpPr>
          <p:nvPr/>
        </p:nvSpPr>
        <p:spPr bwMode="auto">
          <a:xfrm>
            <a:off x="3902076" y="9140826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168" tIns="49084" rIns="98168" bIns="49084" anchor="b"/>
          <a:lstStyle/>
          <a:p>
            <a:pPr algn="r"/>
            <a:fld id="{6EE6E2F0-5499-4680-95CF-944974772A64}" type="slidenum">
              <a:rPr lang="ru-RU" sz="1300">
                <a:solidFill>
                  <a:srgbClr val="000000"/>
                </a:solidFill>
                <a:cs typeface="Arial" charset="0"/>
              </a:rPr>
              <a:pPr algn="r"/>
              <a:t>51</a:t>
            </a:fld>
            <a:endParaRPr lang="ru-RU" sz="1300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943478">
              <a:defRPr/>
            </a:pPr>
            <a:r>
              <a:rPr lang="en-US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Our expectations must coincide with the reality.</a:t>
            </a:r>
          </a:p>
          <a:p>
            <a:endParaRPr lang="ru-RU" dirty="0" smtClean="0"/>
          </a:p>
        </p:txBody>
      </p:sp>
      <p:sp>
        <p:nvSpPr>
          <p:cNvPr id="163844" name="Номер слайда 3"/>
          <p:cNvSpPr txBox="1">
            <a:spLocks noGrp="1"/>
          </p:cNvSpPr>
          <p:nvPr/>
        </p:nvSpPr>
        <p:spPr bwMode="auto">
          <a:xfrm>
            <a:off x="3902076" y="9140826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168" tIns="49084" rIns="98168" bIns="49084" anchor="b"/>
          <a:lstStyle/>
          <a:p>
            <a:pPr algn="r"/>
            <a:fld id="{6EE6E2F0-5499-4680-95CF-944974772A64}" type="slidenum">
              <a:rPr lang="ru-RU" sz="1300">
                <a:solidFill>
                  <a:srgbClr val="000000"/>
                </a:solidFill>
                <a:cs typeface="Arial" charset="0"/>
              </a:rPr>
              <a:pPr algn="r"/>
              <a:t>52</a:t>
            </a:fld>
            <a:endParaRPr lang="ru-RU" sz="1300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There is only one thing we need to explain  to a supercomputer: what does it mean “our expectations”…</a:t>
            </a:r>
          </a:p>
          <a:p>
            <a:endParaRPr lang="ru-RU" dirty="0" smtClean="0">
              <a:latin typeface="Arial" charset="0"/>
            </a:endParaRPr>
          </a:p>
        </p:txBody>
      </p:sp>
      <p:sp>
        <p:nvSpPr>
          <p:cNvPr id="57348" name="Номер слайда 3"/>
          <p:cNvSpPr txBox="1">
            <a:spLocks noGrp="1"/>
          </p:cNvSpPr>
          <p:nvPr/>
        </p:nvSpPr>
        <p:spPr bwMode="auto">
          <a:xfrm>
            <a:off x="3901304" y="9140629"/>
            <a:ext cx="2985246" cy="48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142" tIns="47571" rIns="95142" bIns="47571" anchor="b"/>
          <a:lstStyle/>
          <a:p>
            <a:pPr algn="r">
              <a:defRPr/>
            </a:pPr>
            <a:fld id="{1AE1B417-53F2-4FE4-BF19-DB3721783BB8}" type="slidenum">
              <a:rPr lang="ru-RU" sz="1300">
                <a:solidFill>
                  <a:prstClr val="black"/>
                </a:solidFill>
                <a:latin typeface="Arial" pitchFamily="34" charset="0"/>
              </a:rPr>
              <a:pPr algn="r">
                <a:defRPr/>
              </a:pPr>
              <a:t>53</a:t>
            </a:fld>
            <a:endParaRPr lang="ru-RU" sz="1300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 txBox="1">
            <a:spLocks noGrp="1" noChangeArrowheads="1"/>
          </p:cNvSpPr>
          <p:nvPr/>
        </p:nvSpPr>
        <p:spPr bwMode="auto">
          <a:xfrm>
            <a:off x="3903663" y="9142413"/>
            <a:ext cx="298450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341" tIns="47170" rIns="94341" bIns="47170" anchor="b"/>
          <a:lstStyle/>
          <a:p>
            <a:pPr algn="r" defTabSz="942897"/>
            <a:fld id="{A00C6D3E-B801-44E5-B464-5E704FEA7C98}" type="slidenum">
              <a:rPr lang="ru-RU" sz="1200">
                <a:solidFill>
                  <a:prstClr val="black"/>
                </a:solidFill>
              </a:rPr>
              <a:pPr algn="r" defTabSz="942897"/>
              <a:t>9</a:t>
            </a:fld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>
              <a:latin typeface="Arial" charset="0"/>
            </a:endParaRPr>
          </a:p>
        </p:txBody>
      </p:sp>
      <p:sp>
        <p:nvSpPr>
          <p:cNvPr id="57348" name="Номер слайда 3"/>
          <p:cNvSpPr txBox="1">
            <a:spLocks noGrp="1"/>
          </p:cNvSpPr>
          <p:nvPr/>
        </p:nvSpPr>
        <p:spPr bwMode="auto">
          <a:xfrm>
            <a:off x="3901304" y="9140629"/>
            <a:ext cx="2985246" cy="48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142" tIns="47571" rIns="95142" bIns="47571" anchor="b"/>
          <a:lstStyle/>
          <a:p>
            <a:pPr algn="r">
              <a:defRPr/>
            </a:pPr>
            <a:fld id="{1AE1B417-53F2-4FE4-BF19-DB3721783BB8}" type="slidenum">
              <a:rPr lang="ru-RU" sz="1300">
                <a:solidFill>
                  <a:prstClr val="black"/>
                </a:solidFill>
                <a:latin typeface="Arial" pitchFamily="34" charset="0"/>
              </a:rPr>
              <a:pPr algn="r">
                <a:defRPr/>
              </a:pPr>
              <a:t>54</a:t>
            </a:fld>
            <a:endParaRPr lang="ru-RU" sz="1300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>
              <a:latin typeface="Arial" charset="0"/>
            </a:endParaRPr>
          </a:p>
        </p:txBody>
      </p:sp>
      <p:sp>
        <p:nvSpPr>
          <p:cNvPr id="57348" name="Номер слайда 3"/>
          <p:cNvSpPr txBox="1">
            <a:spLocks noGrp="1"/>
          </p:cNvSpPr>
          <p:nvPr/>
        </p:nvSpPr>
        <p:spPr bwMode="auto">
          <a:xfrm>
            <a:off x="3901304" y="9140629"/>
            <a:ext cx="2985246" cy="48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142" tIns="47571" rIns="95142" bIns="47571" anchor="b"/>
          <a:lstStyle/>
          <a:p>
            <a:pPr algn="r">
              <a:defRPr/>
            </a:pPr>
            <a:fld id="{1AE1B417-53F2-4FE4-BF19-DB3721783BB8}" type="slidenum">
              <a:rPr lang="ru-RU" sz="1300">
                <a:solidFill>
                  <a:prstClr val="black"/>
                </a:solidFill>
                <a:latin typeface="Arial" pitchFamily="34" charset="0"/>
              </a:rPr>
              <a:pPr algn="r">
                <a:defRPr/>
              </a:pPr>
              <a:t>55</a:t>
            </a:fld>
            <a:endParaRPr lang="ru-RU" sz="1300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63844" name="Номер слайда 3"/>
          <p:cNvSpPr txBox="1">
            <a:spLocks noGrp="1"/>
          </p:cNvSpPr>
          <p:nvPr/>
        </p:nvSpPr>
        <p:spPr bwMode="auto">
          <a:xfrm>
            <a:off x="3902076" y="9140826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168" tIns="49084" rIns="98168" bIns="49084" anchor="b"/>
          <a:lstStyle/>
          <a:p>
            <a:pPr algn="r"/>
            <a:fld id="{6EE6E2F0-5499-4680-95CF-944974772A64}" type="slidenum">
              <a:rPr lang="ru-RU" sz="1300">
                <a:solidFill>
                  <a:srgbClr val="000000"/>
                </a:solidFill>
                <a:cs typeface="Arial" charset="0"/>
              </a:rPr>
              <a:pPr algn="r"/>
              <a:t>56</a:t>
            </a:fld>
            <a:endParaRPr lang="ru-RU" sz="1300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63844" name="Номер слайда 3"/>
          <p:cNvSpPr txBox="1">
            <a:spLocks noGrp="1"/>
          </p:cNvSpPr>
          <p:nvPr/>
        </p:nvSpPr>
        <p:spPr bwMode="auto">
          <a:xfrm>
            <a:off x="3902076" y="9140826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168" tIns="49084" rIns="98168" bIns="49084" anchor="b"/>
          <a:lstStyle/>
          <a:p>
            <a:pPr algn="r"/>
            <a:fld id="{6EE6E2F0-5499-4680-95CF-944974772A64}" type="slidenum">
              <a:rPr lang="ru-RU" sz="1300">
                <a:solidFill>
                  <a:srgbClr val="000000"/>
                </a:solidFill>
                <a:cs typeface="Arial" charset="0"/>
              </a:rPr>
              <a:pPr algn="r"/>
              <a:t>57</a:t>
            </a:fld>
            <a:endParaRPr lang="ru-RU" sz="1300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63844" name="Номер слайда 3"/>
          <p:cNvSpPr txBox="1">
            <a:spLocks noGrp="1"/>
          </p:cNvSpPr>
          <p:nvPr/>
        </p:nvSpPr>
        <p:spPr bwMode="auto">
          <a:xfrm>
            <a:off x="3902076" y="9140826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168" tIns="49084" rIns="98168" bIns="49084" anchor="b"/>
          <a:lstStyle/>
          <a:p>
            <a:pPr algn="r"/>
            <a:fld id="{6EE6E2F0-5499-4680-95CF-944974772A64}" type="slidenum">
              <a:rPr lang="ru-RU" sz="1300">
                <a:solidFill>
                  <a:srgbClr val="000000"/>
                </a:solidFill>
                <a:cs typeface="Arial" charset="0"/>
              </a:rPr>
              <a:pPr algn="r"/>
              <a:t>58</a:t>
            </a:fld>
            <a:endParaRPr lang="ru-RU" sz="1300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63844" name="Номер слайда 3"/>
          <p:cNvSpPr txBox="1">
            <a:spLocks noGrp="1"/>
          </p:cNvSpPr>
          <p:nvPr/>
        </p:nvSpPr>
        <p:spPr bwMode="auto">
          <a:xfrm>
            <a:off x="3902076" y="9140826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168" tIns="49084" rIns="98168" bIns="49084" anchor="b"/>
          <a:lstStyle/>
          <a:p>
            <a:pPr algn="r"/>
            <a:fld id="{6EE6E2F0-5499-4680-95CF-944974772A64}" type="slidenum">
              <a:rPr lang="ru-RU" sz="1300">
                <a:solidFill>
                  <a:srgbClr val="000000"/>
                </a:solidFill>
                <a:cs typeface="Arial" charset="0"/>
              </a:rPr>
              <a:pPr algn="r"/>
              <a:t>59</a:t>
            </a:fld>
            <a:endParaRPr lang="ru-RU" sz="1300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63844" name="Номер слайда 3"/>
          <p:cNvSpPr txBox="1">
            <a:spLocks noGrp="1"/>
          </p:cNvSpPr>
          <p:nvPr/>
        </p:nvSpPr>
        <p:spPr bwMode="auto">
          <a:xfrm>
            <a:off x="3902076" y="9140826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168" tIns="49084" rIns="98168" bIns="49084" anchor="b"/>
          <a:lstStyle/>
          <a:p>
            <a:pPr algn="r"/>
            <a:fld id="{6EE6E2F0-5499-4680-95CF-944974772A64}" type="slidenum">
              <a:rPr lang="ru-RU" sz="1300">
                <a:solidFill>
                  <a:srgbClr val="000000"/>
                </a:solidFill>
                <a:cs typeface="Arial" charset="0"/>
              </a:rPr>
              <a:pPr algn="r"/>
              <a:t>60</a:t>
            </a:fld>
            <a:endParaRPr lang="ru-RU" sz="1300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63844" name="Номер слайда 3"/>
          <p:cNvSpPr txBox="1">
            <a:spLocks noGrp="1"/>
          </p:cNvSpPr>
          <p:nvPr/>
        </p:nvSpPr>
        <p:spPr bwMode="auto">
          <a:xfrm>
            <a:off x="3902076" y="9140826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168" tIns="49084" rIns="98168" bIns="49084" anchor="b"/>
          <a:lstStyle/>
          <a:p>
            <a:pPr algn="r"/>
            <a:fld id="{6EE6E2F0-5499-4680-95CF-944974772A64}" type="slidenum">
              <a:rPr lang="ru-RU" sz="1300">
                <a:solidFill>
                  <a:srgbClr val="000000"/>
                </a:solidFill>
                <a:cs typeface="Arial" charset="0"/>
              </a:rPr>
              <a:pPr algn="r"/>
              <a:t>61</a:t>
            </a:fld>
            <a:endParaRPr lang="ru-RU" sz="1300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63844" name="Номер слайда 3"/>
          <p:cNvSpPr txBox="1">
            <a:spLocks noGrp="1"/>
          </p:cNvSpPr>
          <p:nvPr/>
        </p:nvSpPr>
        <p:spPr bwMode="auto">
          <a:xfrm>
            <a:off x="3902076" y="9140826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168" tIns="49084" rIns="98168" bIns="49084" anchor="b"/>
          <a:lstStyle/>
          <a:p>
            <a:pPr algn="r"/>
            <a:fld id="{6EE6E2F0-5499-4680-95CF-944974772A64}" type="slidenum">
              <a:rPr lang="ru-RU" sz="1300">
                <a:solidFill>
                  <a:srgbClr val="000000"/>
                </a:solidFill>
                <a:cs typeface="Arial" charset="0"/>
              </a:rPr>
              <a:pPr algn="r"/>
              <a:t>62</a:t>
            </a:fld>
            <a:endParaRPr lang="ru-RU" sz="1300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63844" name="Номер слайда 3"/>
          <p:cNvSpPr txBox="1">
            <a:spLocks noGrp="1"/>
          </p:cNvSpPr>
          <p:nvPr/>
        </p:nvSpPr>
        <p:spPr bwMode="auto">
          <a:xfrm>
            <a:off x="3902076" y="9140826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168" tIns="49084" rIns="98168" bIns="49084" anchor="b"/>
          <a:lstStyle/>
          <a:p>
            <a:pPr algn="r"/>
            <a:fld id="{6EE6E2F0-5499-4680-95CF-944974772A64}" type="slidenum">
              <a:rPr lang="ru-RU" sz="1300">
                <a:solidFill>
                  <a:srgbClr val="000000"/>
                </a:solidFill>
                <a:cs typeface="Arial" charset="0"/>
              </a:rPr>
              <a:pPr algn="r"/>
              <a:t>63</a:t>
            </a:fld>
            <a:endParaRPr lang="ru-RU" sz="1300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4D593-1C55-4376-922C-DCB6089FA45D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63844" name="Номер слайда 3"/>
          <p:cNvSpPr txBox="1">
            <a:spLocks noGrp="1"/>
          </p:cNvSpPr>
          <p:nvPr/>
        </p:nvSpPr>
        <p:spPr bwMode="auto">
          <a:xfrm>
            <a:off x="3902076" y="9140826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168" tIns="49084" rIns="98168" bIns="49084" anchor="b"/>
          <a:lstStyle/>
          <a:p>
            <a:pPr algn="r"/>
            <a:fld id="{6EE6E2F0-5499-4680-95CF-944974772A64}" type="slidenum">
              <a:rPr lang="ru-RU" sz="1300">
                <a:solidFill>
                  <a:srgbClr val="000000"/>
                </a:solidFill>
                <a:cs typeface="Arial" charset="0"/>
              </a:rPr>
              <a:pPr algn="r"/>
              <a:t>64</a:t>
            </a:fld>
            <a:endParaRPr lang="ru-RU" sz="1300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>
              <a:latin typeface="Arial" charset="0"/>
            </a:endParaRPr>
          </a:p>
        </p:txBody>
      </p:sp>
      <p:sp>
        <p:nvSpPr>
          <p:cNvPr id="57348" name="Номер слайда 3"/>
          <p:cNvSpPr txBox="1">
            <a:spLocks noGrp="1"/>
          </p:cNvSpPr>
          <p:nvPr/>
        </p:nvSpPr>
        <p:spPr bwMode="auto">
          <a:xfrm>
            <a:off x="3901304" y="9140629"/>
            <a:ext cx="2985246" cy="48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176" tIns="49088" rIns="98176" bIns="49088" anchor="b"/>
          <a:lstStyle/>
          <a:p>
            <a:pPr algn="r">
              <a:defRPr/>
            </a:pPr>
            <a:fld id="{1AE1B417-53F2-4FE4-BF19-DB3721783BB8}" type="slidenum">
              <a:rPr lang="ru-RU" sz="1300">
                <a:solidFill>
                  <a:prstClr val="black"/>
                </a:solidFill>
                <a:latin typeface="Arial" pitchFamily="34" charset="0"/>
              </a:rPr>
              <a:pPr algn="r">
                <a:defRPr/>
              </a:pPr>
              <a:t>65</a:t>
            </a:fld>
            <a:endParaRPr lang="ru-RU" sz="1300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63844" name="Номер слайда 3"/>
          <p:cNvSpPr txBox="1">
            <a:spLocks noGrp="1"/>
          </p:cNvSpPr>
          <p:nvPr/>
        </p:nvSpPr>
        <p:spPr bwMode="auto">
          <a:xfrm>
            <a:off x="3902076" y="9140826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168" tIns="49084" rIns="98168" bIns="49084" anchor="b"/>
          <a:lstStyle/>
          <a:p>
            <a:pPr algn="r"/>
            <a:fld id="{6EE6E2F0-5499-4680-95CF-944974772A64}" type="slidenum">
              <a:rPr lang="ru-RU" sz="1300">
                <a:solidFill>
                  <a:srgbClr val="000000"/>
                </a:solidFill>
                <a:cs typeface="Arial" charset="0"/>
              </a:rPr>
              <a:pPr algn="r"/>
              <a:t>67</a:t>
            </a:fld>
            <a:endParaRPr lang="ru-RU" sz="1300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819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691A22-F58B-453F-8E19-40123B553844}" type="slidenum">
              <a:rPr lang="ru-RU" smtClean="0">
                <a:solidFill>
                  <a:prstClr val="black"/>
                </a:solidFill>
              </a:rPr>
              <a:pPr/>
              <a:t>68</a:t>
            </a:fld>
            <a:endParaRPr lang="ru-RU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4D593-1C55-4376-922C-DCB6089FA45D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 txBox="1">
            <a:spLocks noGrp="1" noChangeArrowheads="1"/>
          </p:cNvSpPr>
          <p:nvPr/>
        </p:nvSpPr>
        <p:spPr bwMode="auto">
          <a:xfrm>
            <a:off x="3903663" y="9142413"/>
            <a:ext cx="298450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341" tIns="47170" rIns="94341" bIns="47170" anchor="b"/>
          <a:lstStyle/>
          <a:p>
            <a:pPr algn="r" defTabSz="942897"/>
            <a:fld id="{A00C6D3E-B801-44E5-B464-5E704FEA7C98}" type="slidenum">
              <a:rPr lang="ru-RU" sz="1200">
                <a:solidFill>
                  <a:prstClr val="black"/>
                </a:solidFill>
              </a:rPr>
              <a:pPr algn="r" defTabSz="942897"/>
              <a:t>15</a:t>
            </a:fld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>
              <a:latin typeface="Arial" charset="0"/>
            </a:endParaRPr>
          </a:p>
        </p:txBody>
      </p:sp>
      <p:sp>
        <p:nvSpPr>
          <p:cNvPr id="57348" name="Номер слайда 3"/>
          <p:cNvSpPr txBox="1">
            <a:spLocks noGrp="1"/>
          </p:cNvSpPr>
          <p:nvPr/>
        </p:nvSpPr>
        <p:spPr bwMode="auto">
          <a:xfrm>
            <a:off x="3901304" y="9140629"/>
            <a:ext cx="2985246" cy="48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176" tIns="49088" rIns="98176" bIns="49088" anchor="b"/>
          <a:lstStyle/>
          <a:p>
            <a:pPr algn="r">
              <a:defRPr/>
            </a:pPr>
            <a:fld id="{1AE1B417-53F2-4FE4-BF19-DB3721783BB8}" type="slidenum">
              <a:rPr lang="ru-RU" sz="1300">
                <a:solidFill>
                  <a:prstClr val="black"/>
                </a:solidFill>
                <a:latin typeface="Arial" pitchFamily="34" charset="0"/>
              </a:rPr>
              <a:pPr algn="r">
                <a:defRPr/>
              </a:pPr>
              <a:t>18</a:t>
            </a:fld>
            <a:endParaRPr lang="ru-RU" sz="1300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dirty="0" smtClean="0"/>
              <a:t>Вычислительная мощность,</a:t>
            </a:r>
            <a:r>
              <a:rPr lang="ru-RU" baseline="0" dirty="0" smtClean="0"/>
              <a:t> детерминированность, наличие длинных дуг, известные компактные укладки графа…</a:t>
            </a:r>
            <a:endParaRPr lang="ru-RU" dirty="0" smtClean="0"/>
          </a:p>
        </p:txBody>
      </p:sp>
      <p:sp>
        <p:nvSpPr>
          <p:cNvPr id="135172" name="Номер слайда 3"/>
          <p:cNvSpPr txBox="1">
            <a:spLocks noGrp="1"/>
          </p:cNvSpPr>
          <p:nvPr/>
        </p:nvSpPr>
        <p:spPr bwMode="auto">
          <a:xfrm>
            <a:off x="3902020" y="9140727"/>
            <a:ext cx="2984553" cy="481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327" tIns="47164" rIns="94327" bIns="47164" anchor="b"/>
          <a:lstStyle/>
          <a:p>
            <a:pPr algn="r"/>
            <a:fld id="{31D091B7-D0F3-413D-998A-9124DAF8DD5B}" type="slidenum">
              <a:rPr lang="ru-RU" sz="1200">
                <a:solidFill>
                  <a:srgbClr val="000000"/>
                </a:solidFill>
                <a:cs typeface="Arial" charset="0"/>
              </a:rPr>
              <a:pPr algn="r"/>
              <a:t>19</a:t>
            </a:fld>
            <a:endParaRPr lang="ru-RU" sz="1200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61A546-A162-4B2D-87D3-E6822AA000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DC24B-4E75-45EF-AB4D-6A4B5B5E37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B294E0-74CC-4DB0-AA87-3685D5F25F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23CAD-D122-4823-8237-CD2EA9776B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25D26-7B52-4ABD-9FD1-B9EBA9B92F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2A592-4DA9-435E-BEB5-627B2FA8DE0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ECD5A8-FBCE-4BC4-B921-AD135DEF456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9E0AA-9630-4CF5-8800-1D74AA1C968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4E97C-151F-4CB6-B3AF-34489BCE74B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5108F-594A-4D56-B785-A8D92CC5FDE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0C3B10-749F-4B33-86B7-6B74EDC1B24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738B9-C9B7-4DDC-A719-D27D138EA3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023ED-938A-4E23-A881-400A40AE653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78858-D7C3-42B3-9C6A-03E51E3BC6A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D391A-59C8-46FE-A09B-816E0DAA847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540788-2E15-4DB0-A721-260F9CB7241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AB8BA-D1F3-4448-8D6A-8148B3E77E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BCD08-F350-49E9-A6FC-2B6CB789B1C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377B3-BFC9-4DF8-B8D1-0BAF1142FB4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FB167E-5662-4F56-892D-66A97D1B517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800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173788"/>
            <a:ext cx="2133600" cy="319088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0885F25F-9878-BF4C-8210-B0FA3ECAE1C8}" type="datetimeFigureOut">
              <a:rPr lang="en-US" smtClean="0">
                <a:solidFill>
                  <a:srgbClr val="464646"/>
                </a:solidFill>
              </a:rPr>
              <a:pPr/>
              <a:t>8/24/2014</a:t>
            </a:fld>
            <a:endParaRPr lang="en-US">
              <a:solidFill>
                <a:srgbClr val="46464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553200"/>
            <a:ext cx="17526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fld id="{F4F1C443-CFCB-C542-8010-5FB46D3ADA57}" type="slidenum">
              <a:rPr lang="en-US" smtClean="0">
                <a:solidFill>
                  <a:srgbClr val="464646"/>
                </a:solidFill>
              </a:rPr>
              <a:pPr/>
              <a:t>‹#›</a:t>
            </a:fld>
            <a:endParaRPr lang="en-US">
              <a:solidFill>
                <a:srgbClr val="464646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67581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C3BB7-FB53-49E9-B711-B4C31894C9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 txBox="1">
            <a:spLocks/>
          </p:cNvSpPr>
          <p:nvPr/>
        </p:nvSpPr>
        <p:spPr>
          <a:xfrm>
            <a:off x="6553200" y="6173788"/>
            <a:ext cx="2133600" cy="3190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86FE5D15-049F-E144-8DEB-7535A8EA9EC6}" type="datetimeFigureOut">
              <a:rPr lang="en-US" smtClean="0">
                <a:solidFill>
                  <a:srgbClr val="464646"/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8/24/2014</a:t>
            </a:fld>
            <a:endParaRPr lang="en-US" dirty="0" smtClean="0">
              <a:solidFill>
                <a:srgbClr val="464646"/>
              </a:solidFill>
              <a:latin typeface="Calibri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6934200" y="6553200"/>
            <a:ext cx="1752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pPr algn="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rgbClr val="464646"/>
                </a:solidFill>
                <a:latin typeface="Calibri"/>
              </a:rPr>
              <a:t>Page </a:t>
            </a:r>
            <a:fld id="{78CB826A-4B08-F940-B126-21ACF180FC73}" type="slidenum">
              <a:rPr lang="en-US" smtClean="0">
                <a:solidFill>
                  <a:srgbClr val="464646"/>
                </a:solidFill>
                <a:latin typeface="Calibri"/>
              </a:rPr>
              <a:pPr algn="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 smtClean="0">
              <a:solidFill>
                <a:srgbClr val="464646"/>
              </a:solidFill>
              <a:latin typeface="Calibri"/>
            </a:endParaRPr>
          </a:p>
        </p:txBody>
      </p:sp>
      <p:sp>
        <p:nvSpPr>
          <p:cNvPr id="6" name="Date Placeholder 3"/>
          <p:cNvSpPr txBox="1">
            <a:spLocks/>
          </p:cNvSpPr>
          <p:nvPr/>
        </p:nvSpPr>
        <p:spPr>
          <a:xfrm>
            <a:off x="6553200" y="6173788"/>
            <a:ext cx="2133600" cy="3190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86FE5D15-049F-E144-8DEB-7535A8EA9EC6}" type="datetimeFigureOut">
              <a:rPr lang="en-US" smtClean="0">
                <a:solidFill>
                  <a:srgbClr val="464646"/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8/24/2014</a:t>
            </a:fld>
            <a:endParaRPr lang="en-US" dirty="0" smtClean="0">
              <a:solidFill>
                <a:srgbClr val="464646"/>
              </a:solidFill>
              <a:latin typeface="Calibri"/>
            </a:endParaRPr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6934200" y="6553200"/>
            <a:ext cx="1752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pPr algn="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solidFill>
                  <a:srgbClr val="464646"/>
                </a:solidFill>
                <a:latin typeface="Calibri"/>
              </a:rPr>
              <a:t>Page </a:t>
            </a:r>
            <a:fld id="{78CB826A-4B08-F940-B126-21ACF180FC73}" type="slidenum">
              <a:rPr lang="en-US" smtClean="0">
                <a:solidFill>
                  <a:srgbClr val="464646"/>
                </a:solidFill>
                <a:latin typeface="Calibri"/>
              </a:rPr>
              <a:pPr algn="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 smtClean="0">
              <a:solidFill>
                <a:srgbClr val="464646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7244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7244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173788"/>
            <a:ext cx="2133600" cy="319088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0885F25F-9878-BF4C-8210-B0FA3ECAE1C8}" type="datetimeFigureOut">
              <a:rPr lang="en-US" smtClean="0">
                <a:solidFill>
                  <a:srgbClr val="464646"/>
                </a:solidFill>
              </a:rPr>
              <a:pPr/>
              <a:t>8/24/2014</a:t>
            </a:fld>
            <a:endParaRPr lang="en-US">
              <a:solidFill>
                <a:srgbClr val="464646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553200"/>
            <a:ext cx="17526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fld id="{F4F1C443-CFCB-C542-8010-5FB46D3ADA57}" type="slidenum">
              <a:rPr lang="en-US" smtClean="0">
                <a:solidFill>
                  <a:srgbClr val="464646"/>
                </a:solidFill>
              </a:rPr>
              <a:pPr/>
              <a:t>‹#›</a:t>
            </a:fld>
            <a:endParaRPr lang="en-US">
              <a:solidFill>
                <a:srgbClr val="464646"/>
              </a:solidFill>
            </a:endParaRPr>
          </a:p>
        </p:txBody>
      </p:sp>
      <p:sp>
        <p:nvSpPr>
          <p:cNvPr id="10" name="Title 7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67581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8449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8449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173788"/>
            <a:ext cx="2133600" cy="319088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0885F25F-9878-BF4C-8210-B0FA3ECAE1C8}" type="datetimeFigureOut">
              <a:rPr lang="en-US" smtClean="0">
                <a:solidFill>
                  <a:srgbClr val="464646"/>
                </a:solidFill>
              </a:rPr>
              <a:pPr/>
              <a:t>8/24/2014</a:t>
            </a:fld>
            <a:endParaRPr lang="en-US">
              <a:solidFill>
                <a:srgbClr val="464646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553200"/>
            <a:ext cx="17526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fld id="{F4F1C443-CFCB-C542-8010-5FB46D3ADA57}" type="slidenum">
              <a:rPr lang="en-US" smtClean="0">
                <a:solidFill>
                  <a:srgbClr val="464646"/>
                </a:solidFill>
              </a:rPr>
              <a:pPr/>
              <a:t>‹#›</a:t>
            </a:fld>
            <a:endParaRPr lang="en-US">
              <a:solidFill>
                <a:srgbClr val="464646"/>
              </a:solidFill>
            </a:endParaRPr>
          </a:p>
        </p:txBody>
      </p:sp>
      <p:sp>
        <p:nvSpPr>
          <p:cNvPr id="9" name="Title 7"/>
          <p:cNvSpPr txBox="1">
            <a:spLocks/>
          </p:cNvSpPr>
          <p:nvPr userDrawn="1"/>
        </p:nvSpPr>
        <p:spPr>
          <a:xfrm>
            <a:off x="457200" y="152400"/>
            <a:ext cx="8229600" cy="967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algn="ctr" defTabSz="457200" fontAlgn="auto">
              <a:spcAft>
                <a:spcPts val="0"/>
              </a:spcAft>
              <a:defRPr/>
            </a:pPr>
            <a:r>
              <a:rPr lang="en-US" sz="4400" smtClean="0">
                <a:solidFill>
                  <a:srgbClr val="EB641B"/>
                </a:solidFill>
                <a:latin typeface="Calibri"/>
              </a:rPr>
              <a:t>Click to edit Master title style</a:t>
            </a:r>
            <a:endParaRPr lang="en-US" sz="4400" dirty="0">
              <a:solidFill>
                <a:srgbClr val="EB641B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173788"/>
            <a:ext cx="2133600" cy="319088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0885F25F-9878-BF4C-8210-B0FA3ECAE1C8}" type="datetimeFigureOut">
              <a:rPr lang="en-US" smtClean="0">
                <a:solidFill>
                  <a:srgbClr val="464646"/>
                </a:solidFill>
              </a:rPr>
              <a:pPr/>
              <a:t>8/24/2014</a:t>
            </a:fld>
            <a:endParaRPr lang="en-US">
              <a:solidFill>
                <a:srgbClr val="464646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553200"/>
            <a:ext cx="17526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fld id="{F4F1C443-CFCB-C542-8010-5FB46D3ADA57}" type="slidenum">
              <a:rPr lang="en-US" smtClean="0">
                <a:solidFill>
                  <a:srgbClr val="464646"/>
                </a:solidFill>
              </a:rPr>
              <a:pPr/>
              <a:t>‹#›</a:t>
            </a:fld>
            <a:endParaRPr lang="en-US">
              <a:solidFill>
                <a:srgbClr val="464646"/>
              </a:solidFill>
            </a:endParaRPr>
          </a:p>
        </p:txBody>
      </p:sp>
      <p:sp>
        <p:nvSpPr>
          <p:cNvPr id="5" name="Title 7"/>
          <p:cNvSpPr txBox="1">
            <a:spLocks/>
          </p:cNvSpPr>
          <p:nvPr userDrawn="1"/>
        </p:nvSpPr>
        <p:spPr>
          <a:xfrm>
            <a:off x="457200" y="152400"/>
            <a:ext cx="8229600" cy="967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algn="ctr" defTabSz="457200" fontAlgn="auto">
              <a:spcAft>
                <a:spcPts val="0"/>
              </a:spcAft>
              <a:defRPr/>
            </a:pPr>
            <a:r>
              <a:rPr lang="en-US" sz="4400" smtClean="0">
                <a:solidFill>
                  <a:srgbClr val="EB641B"/>
                </a:solidFill>
                <a:latin typeface="Calibri"/>
              </a:rPr>
              <a:t>Click to edit Master title style</a:t>
            </a:r>
            <a:endParaRPr lang="en-US" sz="4400" dirty="0">
              <a:solidFill>
                <a:srgbClr val="EB641B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7467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5847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6524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173788"/>
            <a:ext cx="2133600" cy="319088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0885F25F-9878-BF4C-8210-B0FA3ECAE1C8}" type="datetimeFigureOut">
              <a:rPr lang="en-US" smtClean="0">
                <a:solidFill>
                  <a:srgbClr val="464646"/>
                </a:solidFill>
              </a:rPr>
              <a:pPr/>
              <a:t>8/24/2014</a:t>
            </a:fld>
            <a:endParaRPr lang="en-US">
              <a:solidFill>
                <a:srgbClr val="464646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553200"/>
            <a:ext cx="17526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fld id="{F4F1C443-CFCB-C542-8010-5FB46D3ADA57}" type="slidenum">
              <a:rPr lang="en-US" smtClean="0">
                <a:solidFill>
                  <a:srgbClr val="464646"/>
                </a:solidFill>
              </a:rPr>
              <a:pPr/>
              <a:t>‹#›</a:t>
            </a:fld>
            <a:endParaRPr lang="en-US">
              <a:solidFill>
                <a:srgbClr val="464646"/>
              </a:solidFill>
            </a:endParaRPr>
          </a:p>
        </p:txBody>
      </p:sp>
      <p:sp>
        <p:nvSpPr>
          <p:cNvPr id="6" name="Title 7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67581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745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745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173788"/>
            <a:ext cx="2133600" cy="319088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0885F25F-9878-BF4C-8210-B0FA3ECAE1C8}" type="datetimeFigureOut">
              <a:rPr lang="en-US" smtClean="0">
                <a:solidFill>
                  <a:srgbClr val="464646"/>
                </a:solidFill>
              </a:rPr>
              <a:pPr/>
              <a:t>8/24/2014</a:t>
            </a:fld>
            <a:endParaRPr lang="en-US">
              <a:solidFill>
                <a:srgbClr val="464646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553200"/>
            <a:ext cx="17526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fld id="{F4F1C443-CFCB-C542-8010-5FB46D3ADA57}" type="slidenum">
              <a:rPr lang="en-US" smtClean="0">
                <a:solidFill>
                  <a:srgbClr val="464646"/>
                </a:solidFill>
              </a:rPr>
              <a:pPr/>
              <a:t>‹#›</a:t>
            </a:fld>
            <a:endParaRPr lang="en-US">
              <a:solidFill>
                <a:srgbClr val="464646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GB">
                <a:solidFill>
                  <a:srgbClr val="464646"/>
                </a:solidFill>
              </a:rPr>
              <a:t>30th List / November 2007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78138" y="6477000"/>
            <a:ext cx="16764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800">
                <a:solidFill>
                  <a:prstClr val="black"/>
                </a:solidFill>
                <a:latin typeface="Calibri"/>
              </a:rPr>
              <a:t>www.top500.org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GB">
                <a:solidFill>
                  <a:srgbClr val="464646"/>
                </a:solidFill>
              </a:rPr>
              <a:t>page </a:t>
            </a:r>
            <a:fld id="{DF22F352-BEFC-DF49-9C95-34B0B4F825C3}" type="slidenum">
              <a:rPr lang="en-GB">
                <a:solidFill>
                  <a:srgbClr val="464646"/>
                </a:solidFill>
              </a:rPr>
              <a:pPr/>
              <a:t>‹#›</a:t>
            </a:fld>
            <a:endParaRPr lang="en-GB">
              <a:solidFill>
                <a:srgbClr val="464646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4CF82-86DE-477B-B411-C471ED0A93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BDFFE3B-6504-434A-89CD-EFBF9178FF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8F7913-E4EA-454A-AC5A-87377F3F1A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0BC78A8-5376-499F-B64A-C4016CDBCD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2066C4B-F4AF-4F23-B840-F4E03FDA8D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1B1CA5B-59DA-4B12-AE93-CBF30BAA4F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5F5A4C3-0A6F-48B0-89AD-DE89141DA3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3602DF5-6153-4252-9CCA-FC2115D19D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2314591-ACC9-41CD-92CA-8F6A7424E2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AA7D1B6-E2C1-4AAA-8027-8BEE54C2F9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2F041-FB4A-4130-8E91-43A7411647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CF35D27-8CCD-4B81-A712-82650C769B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ABA6CF0-95B0-49F2-88C2-40E8CE019B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2738C49-77C3-4A6E-954B-143A9E8145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DA6D6426-5B2D-4CF3-A9B7-ED8F56CFC3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7BCA11C-75BB-40C5-A70E-602F1189D5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74554DF8-004F-46F1-B4B4-5591A94459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A39D2A3-6D44-4304-A2A0-9A72AFFE9E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DF7B88D-B6C7-441F-8518-5DA22D201E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6E08B483-C73B-4811-AD6E-F3B5BD18B6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2102EEB-D04A-40AE-928F-7D06EE4B78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56B78-E5C1-46B0-9A02-1F71426CF9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560B595-A0E9-4E57-A8AE-D78E979A44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A619138-1031-44AA-B14F-D1A98EC308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578B793-F6F7-4451-9DAC-2C28412F25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0905B2F6-6CBE-4C46-8E86-433553D0C6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49E3FD6-19C3-438D-9DF4-0E6A0A68B8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BD9D058-E5F9-4CD9-92CF-01C1D2715A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2A592-4DA9-435E-BEB5-627B2FA8DE0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ECD5A8-FBCE-4BC4-B921-AD135DEF456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9E0AA-9630-4CF5-8800-1D74AA1C968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4E97C-151F-4CB6-B3AF-34489BCE74B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303D1A-28C3-4964-A505-B3ED2248EB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5108F-594A-4D56-B785-A8D92CC5FDE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0C3B10-749F-4B33-86B7-6B74EDC1B24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023ED-938A-4E23-A881-400A40AE653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78858-D7C3-42B3-9C6A-03E51E3BC6A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D391A-59C8-46FE-A09B-816E0DAA847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540788-2E15-4DB0-A721-260F9CB7241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AB8BA-D1F3-4448-8D6A-8148B3E77EA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BCD08-F350-49E9-A6FC-2B6CB789B1C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377B3-BFC9-4DF8-B8D1-0BAF1142FB4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FB167E-5662-4F56-892D-66A97D1B517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02BAE-A68A-4F4F-889E-D141C41F50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F145-4124-4BF5-A1FA-730BD1296A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6509-B859-4568-8962-4307557981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F145-4124-4BF5-A1FA-730BD1296A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6509-B859-4568-8962-4307557981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F145-4124-4BF5-A1FA-730BD1296A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6509-B859-4568-8962-4307557981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F145-4124-4BF5-A1FA-730BD1296A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6509-B859-4568-8962-4307557981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F145-4124-4BF5-A1FA-730BD1296A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6509-B859-4568-8962-4307557981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F145-4124-4BF5-A1FA-730BD1296A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6509-B859-4568-8962-4307557981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F145-4124-4BF5-A1FA-730BD1296A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6509-B859-4568-8962-4307557981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F145-4124-4BF5-A1FA-730BD1296A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6509-B859-4568-8962-4307557981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F145-4124-4BF5-A1FA-730BD1296A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6509-B859-4568-8962-4307557981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F145-4124-4BF5-A1FA-730BD1296A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6509-B859-4568-8962-4307557981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1FE4B-028E-45B5-9FDC-9E7F430977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F145-4124-4BF5-A1FA-730BD1296AF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24.08.2014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76509-B859-4568-8962-4307557981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E4D3B45-9EE4-4395-B8C2-24C3A7FC28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436E396-9FCF-4FC1-A0D1-39BE8EA44CF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0056"/>
            <a:ext cx="8229600" cy="967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419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173788"/>
            <a:ext cx="2133600" cy="319088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0885F25F-9878-BF4C-8210-B0FA3ECAE1C8}" type="datetimeFigureOut">
              <a:rPr lang="en-US" smtClean="0">
                <a:solidFill>
                  <a:srgbClr val="464646"/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8/24/2014</a:t>
            </a:fld>
            <a:endParaRPr lang="en-US">
              <a:solidFill>
                <a:srgbClr val="464646"/>
              </a:solidFill>
              <a:latin typeface="Calibri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6553200"/>
            <a:ext cx="1752600" cy="30480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F4F1C443-CFCB-C542-8010-5FB46D3ADA57}" type="slidenum">
              <a:rPr lang="en-US" smtClean="0">
                <a:solidFill>
                  <a:srgbClr val="464646"/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464646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0A30CE6-B4DF-490D-8F8C-1EE261FE0D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FA62601-DF60-4241-8485-01B669C4A1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436E396-9FCF-4FC1-A0D1-39BE8EA44CF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7EFF145-4124-4BF5-A1FA-730BD1296AF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24.08.2014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D176509-B859-4568-8962-4307557981EA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jpeg"/><Relationship Id="rId3" Type="http://schemas.openxmlformats.org/officeDocument/2006/relationships/image" Target="../media/image7.jpe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37.jpeg"/><Relationship Id="rId9" Type="http://schemas.openxmlformats.org/officeDocument/2006/relationships/image" Target="../media/image60.png"/><Relationship Id="rId1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7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10" Type="http://schemas.openxmlformats.org/officeDocument/2006/relationships/image" Target="../media/image70.jpeg"/><Relationship Id="rId4" Type="http://schemas.openxmlformats.org/officeDocument/2006/relationships/image" Target="../media/image66.jpeg"/><Relationship Id="rId9" Type="http://schemas.openxmlformats.org/officeDocument/2006/relationships/image" Target="../media/image1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7.jpeg"/><Relationship Id="rId5" Type="http://schemas.openxmlformats.org/officeDocument/2006/relationships/image" Target="../media/image56.jpeg"/><Relationship Id="rId4" Type="http://schemas.openxmlformats.org/officeDocument/2006/relationships/image" Target="../media/image7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4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8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8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2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5" Type="http://schemas.openxmlformats.org/officeDocument/2006/relationships/image" Target="../media/image24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2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5.jpeg"/><Relationship Id="rId5" Type="http://schemas.openxmlformats.org/officeDocument/2006/relationships/image" Target="../media/image59.jpeg"/><Relationship Id="rId4" Type="http://schemas.openxmlformats.org/officeDocument/2006/relationships/image" Target="../media/image88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7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2.jpe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3.jpe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9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9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9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6.jpeg"/><Relationship Id="rId4" Type="http://schemas.openxmlformats.org/officeDocument/2006/relationships/image" Target="../media/image9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9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Содержимое 3" descr="MSU_Panorama1.jpg"/>
          <p:cNvPicPr>
            <a:picLocks noGrp="1" noChangeAspect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66225" cy="6870700"/>
          </a:xfr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5293757"/>
          </a:xfrm>
          <a:prstGeom prst="rect">
            <a:avLst/>
          </a:prstGeom>
          <a:effectLst>
            <a:outerShdw blurRad="12700" dist="25400" dir="2700000" algn="ctr" rotWithShape="0">
              <a:srgbClr val="000066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endParaRPr lang="ru-RU" sz="1600" i="1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ru-RU" sz="1400" i="1" dirty="0" smtClean="0">
                <a:solidFill>
                  <a:schemeClr val="bg1"/>
                </a:solidFill>
              </a:rPr>
              <a:t>Международная молодежная конференция</a:t>
            </a:r>
            <a:endParaRPr lang="ru-RU" sz="800" i="1" dirty="0" smtClean="0">
              <a:solidFill>
                <a:srgbClr val="FFFFFF"/>
              </a:solidFill>
            </a:endParaRPr>
          </a:p>
          <a:p>
            <a:pPr algn="ctr">
              <a:defRPr/>
            </a:pPr>
            <a:r>
              <a:rPr lang="ru-RU" sz="1800" i="1" dirty="0" smtClean="0">
                <a:solidFill>
                  <a:srgbClr val="FFFFFF"/>
                </a:solidFill>
              </a:rPr>
              <a:t>Современные проблемы прикладной математики и информатики</a:t>
            </a:r>
            <a:r>
              <a:rPr lang="en-US" sz="1800" i="1" dirty="0" smtClean="0">
                <a:solidFill>
                  <a:schemeClr val="bg1"/>
                </a:solidFill>
              </a:rPr>
              <a:t/>
            </a:r>
            <a:br>
              <a:rPr lang="en-US" sz="1800" i="1" dirty="0" smtClean="0">
                <a:solidFill>
                  <a:schemeClr val="bg1"/>
                </a:solidFill>
              </a:rPr>
            </a:br>
            <a:endParaRPr lang="en-US" sz="1800" i="1" dirty="0" smtClean="0">
              <a:solidFill>
                <a:schemeClr val="bg1"/>
              </a:solidFill>
            </a:endParaRPr>
          </a:p>
          <a:p>
            <a:pPr algn="ctr">
              <a:defRPr/>
            </a:pPr>
            <a:endParaRPr lang="ru-RU" sz="2400" i="1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ru-RU" sz="2400" i="1" dirty="0" smtClean="0">
              <a:solidFill>
                <a:schemeClr val="bg1"/>
              </a:solidFill>
            </a:endParaRPr>
          </a:p>
          <a:p>
            <a:pPr algn="ctr">
              <a:defRPr/>
            </a:pPr>
            <a:endParaRPr lang="ru-RU" sz="2400" i="1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en-US" sz="2400" i="1" dirty="0">
                <a:solidFill>
                  <a:schemeClr val="bg1"/>
                </a:solidFill>
              </a:rPr>
              <a:t/>
            </a:r>
            <a:br>
              <a:rPr lang="en-US" sz="2400" i="1" dirty="0">
                <a:solidFill>
                  <a:schemeClr val="bg1"/>
                </a:solidFill>
              </a:rPr>
            </a:br>
            <a:r>
              <a:rPr lang="ru-RU" sz="2800" i="1" dirty="0" smtClean="0">
                <a:solidFill>
                  <a:schemeClr val="bg1"/>
                </a:solidFill>
              </a:rPr>
              <a:t>Компьютерный мир 2020: штрихи к портрету</a:t>
            </a:r>
            <a:endParaRPr lang="ru-RU" sz="2800" i="1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ru-RU" sz="2400" i="1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ru-RU" sz="2400" i="1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ru-RU" sz="2000" i="1" dirty="0">
                <a:solidFill>
                  <a:schemeClr val="bg1"/>
                </a:solidFill>
              </a:rPr>
              <a:t>Воеводин Вл.В.</a:t>
            </a:r>
            <a:endParaRPr lang="en-US" sz="2000" i="1" dirty="0">
              <a:solidFill>
                <a:schemeClr val="bg1"/>
              </a:solidFill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>
                <a:solidFill>
                  <a:schemeClr val="bg1"/>
                </a:solidFill>
              </a:rPr>
              <a:t>заместитель директора НИВЦ МГУ,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>
                <a:solidFill>
                  <a:schemeClr val="bg1"/>
                </a:solidFill>
              </a:rPr>
              <a:t>член-корреспондент РАН</a:t>
            </a:r>
            <a:r>
              <a:rPr lang="en-US" sz="2000" i="1" dirty="0">
                <a:solidFill>
                  <a:schemeClr val="bg1"/>
                </a:solidFill>
              </a:rPr>
              <a:t/>
            </a:r>
            <a:br>
              <a:rPr lang="en-US" sz="2000" i="1" dirty="0">
                <a:solidFill>
                  <a:schemeClr val="bg1"/>
                </a:solidFill>
              </a:rPr>
            </a:br>
            <a:r>
              <a:rPr lang="en-US" sz="2000" i="1" dirty="0">
                <a:solidFill>
                  <a:schemeClr val="bg1"/>
                </a:solidFill>
              </a:rPr>
              <a:t/>
            </a:r>
            <a:br>
              <a:rPr lang="en-US" sz="2000" i="1" dirty="0">
                <a:solidFill>
                  <a:schemeClr val="bg1"/>
                </a:solidFill>
              </a:rPr>
            </a:br>
            <a:r>
              <a:rPr lang="en-US" sz="2000" i="1" dirty="0">
                <a:solidFill>
                  <a:schemeClr val="bg1"/>
                </a:solidFill>
              </a:rPr>
              <a:t>voevodin@parallel.ru</a:t>
            </a:r>
            <a:br>
              <a:rPr lang="en-US" sz="2000" i="1" dirty="0">
                <a:solidFill>
                  <a:schemeClr val="bg1"/>
                </a:solidFill>
              </a:rPr>
            </a:br>
            <a:endParaRPr lang="en-US" sz="2000" i="1" dirty="0">
              <a:solidFill>
                <a:schemeClr val="bg1"/>
              </a:solidFill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0" y="6381750"/>
            <a:ext cx="9144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4D4D4D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i="1" dirty="0" smtClean="0">
                <a:solidFill>
                  <a:srgbClr val="FFFFFF"/>
                </a:solidFill>
              </a:rPr>
              <a:t>25 августа 2014 </a:t>
            </a:r>
            <a:r>
              <a:rPr lang="ru-RU" sz="1600" i="1" dirty="0">
                <a:solidFill>
                  <a:srgbClr val="FFFFFF"/>
                </a:solidFill>
              </a:rPr>
              <a:t>г., </a:t>
            </a:r>
            <a:r>
              <a:rPr lang="ru-RU" sz="1600" i="1" dirty="0" smtClean="0">
                <a:solidFill>
                  <a:srgbClr val="FFFFFF"/>
                </a:solidFill>
              </a:rPr>
              <a:t>г.Дубна</a:t>
            </a:r>
            <a:endParaRPr lang="ru-RU" sz="1600" i="1" dirty="0">
              <a:solidFill>
                <a:srgbClr val="FFFFFF"/>
              </a:solidFill>
            </a:endParaRPr>
          </a:p>
        </p:txBody>
      </p:sp>
      <p:pic>
        <p:nvPicPr>
          <p:cNvPr id="2053" name="Picture 9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62713"/>
            <a:ext cx="2195513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Рост производительности</a:t>
            </a:r>
            <a:endParaRPr lang="en-US" sz="3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9975" y="1387475"/>
            <a:ext cx="7004050" cy="408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32"/>
          <p:cNvGrpSpPr/>
          <p:nvPr/>
        </p:nvGrpSpPr>
        <p:grpSpPr>
          <a:xfrm>
            <a:off x="2339752" y="4277122"/>
            <a:ext cx="5473653" cy="461665"/>
            <a:chOff x="2339752" y="4277122"/>
            <a:chExt cx="5473653" cy="461665"/>
          </a:xfrm>
        </p:grpSpPr>
        <p:sp>
          <p:nvSpPr>
            <p:cNvPr id="23" name="TextBox 22"/>
            <p:cNvSpPr txBox="1"/>
            <p:nvPr/>
          </p:nvSpPr>
          <p:spPr>
            <a:xfrm>
              <a:off x="6968302" y="4277122"/>
              <a:ext cx="8451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prstClr val="black"/>
                  </a:solidFill>
                </a:rPr>
                <a:t>Mobile</a:t>
              </a:r>
            </a:p>
            <a:p>
              <a:pPr algn="ctr"/>
              <a:r>
                <a:rPr lang="ru-RU" sz="1200" b="1" dirty="0" smtClean="0">
                  <a:solidFill>
                    <a:prstClr val="black"/>
                  </a:solidFill>
                </a:rPr>
                <a:t>1 </a:t>
              </a:r>
              <a:r>
                <a:rPr lang="en-US" sz="1200" b="1" dirty="0" err="1" smtClean="0">
                  <a:solidFill>
                    <a:prstClr val="black"/>
                  </a:solidFill>
                </a:rPr>
                <a:t>Gflop</a:t>
              </a:r>
              <a:r>
                <a:rPr lang="en-US" sz="1200" b="1" dirty="0" smtClean="0">
                  <a:solidFill>
                    <a:prstClr val="black"/>
                  </a:solidFill>
                </a:rPr>
                <a:t>/s</a:t>
              </a:r>
              <a:endParaRPr lang="ru-RU" sz="1200" b="1" dirty="0">
                <a:solidFill>
                  <a:prstClr val="black"/>
                </a:solidFill>
              </a:endParaRPr>
            </a:p>
          </p:txBody>
        </p:sp>
        <p:cxnSp>
          <p:nvCxnSpPr>
            <p:cNvPr id="31" name="Прямая со стрелкой 30"/>
            <p:cNvCxnSpPr/>
            <p:nvPr/>
          </p:nvCxnSpPr>
          <p:spPr>
            <a:xfrm flipH="1">
              <a:off x="2339752" y="4509220"/>
              <a:ext cx="518457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Прямоугольник 24"/>
            <p:cNvSpPr/>
            <p:nvPr/>
          </p:nvSpPr>
          <p:spPr>
            <a:xfrm>
              <a:off x="4706734" y="4391298"/>
              <a:ext cx="1080120" cy="2264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prstClr val="black"/>
                  </a:solidFill>
                </a:rPr>
                <a:t>1</a:t>
              </a:r>
              <a:r>
                <a:rPr lang="ru-RU" sz="1400" b="1" dirty="0" smtClean="0">
                  <a:solidFill>
                    <a:prstClr val="black"/>
                  </a:solidFill>
                </a:rPr>
                <a:t>8</a:t>
              </a:r>
              <a:r>
                <a:rPr lang="en-US" sz="1400" b="1" dirty="0" smtClean="0">
                  <a:solidFill>
                    <a:prstClr val="black"/>
                  </a:solidFill>
                </a:rPr>
                <a:t>-</a:t>
              </a:r>
              <a:r>
                <a:rPr lang="ru-RU" sz="1400" b="1" dirty="0" smtClean="0">
                  <a:solidFill>
                    <a:prstClr val="black"/>
                  </a:solidFill>
                </a:rPr>
                <a:t>20</a:t>
              </a:r>
              <a:r>
                <a:rPr lang="en-US" sz="1400" b="1" dirty="0" smtClean="0">
                  <a:solidFill>
                    <a:prstClr val="black"/>
                  </a:solidFill>
                </a:rPr>
                <a:t> </a:t>
              </a:r>
              <a:r>
                <a:rPr lang="ru-RU" sz="1400" b="1" dirty="0" smtClean="0">
                  <a:solidFill>
                    <a:prstClr val="black"/>
                  </a:solidFill>
                </a:rPr>
                <a:t>лет</a:t>
              </a:r>
              <a:endParaRPr lang="ru-RU" sz="14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Группа 21"/>
          <p:cNvGrpSpPr/>
          <p:nvPr/>
        </p:nvGrpSpPr>
        <p:grpSpPr>
          <a:xfrm>
            <a:off x="4139952" y="3705984"/>
            <a:ext cx="3715933" cy="461665"/>
            <a:chOff x="4139952" y="3705984"/>
            <a:chExt cx="3715933" cy="461665"/>
          </a:xfrm>
        </p:grpSpPr>
        <p:grpSp>
          <p:nvGrpSpPr>
            <p:cNvPr id="5" name="Группа 19"/>
            <p:cNvGrpSpPr/>
            <p:nvPr/>
          </p:nvGrpSpPr>
          <p:grpSpPr>
            <a:xfrm>
              <a:off x="4139952" y="3820160"/>
              <a:ext cx="3384376" cy="226432"/>
              <a:chOff x="4139952" y="3820160"/>
              <a:chExt cx="3384376" cy="226432"/>
            </a:xfrm>
          </p:grpSpPr>
          <p:cxnSp>
            <p:nvCxnSpPr>
              <p:cNvPr id="19" name="Прямая со стрелкой 18"/>
              <p:cNvCxnSpPr/>
              <p:nvPr/>
            </p:nvCxnSpPr>
            <p:spPr>
              <a:xfrm flipH="1">
                <a:off x="4139952" y="3933056"/>
                <a:ext cx="338437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 w="med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Прямоугольник 14"/>
              <p:cNvSpPr/>
              <p:nvPr/>
            </p:nvSpPr>
            <p:spPr>
              <a:xfrm>
                <a:off x="5436096" y="3820160"/>
                <a:ext cx="1080120" cy="22643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prstClr val="black"/>
                    </a:solidFill>
                  </a:rPr>
                  <a:t>12-13 </a:t>
                </a:r>
                <a:r>
                  <a:rPr lang="ru-RU" sz="1400" b="1" dirty="0" smtClean="0">
                    <a:solidFill>
                      <a:prstClr val="black"/>
                    </a:solidFill>
                  </a:rPr>
                  <a:t>лет</a:t>
                </a:r>
                <a:endParaRPr lang="ru-RU" sz="1400" b="1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6925822" y="3705984"/>
              <a:ext cx="9300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prstClr val="black"/>
                  </a:solidFill>
                </a:rPr>
                <a:t>ПК</a:t>
              </a:r>
              <a:endParaRPr lang="en-US" sz="1200" b="1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ru-RU" sz="1200" b="1" dirty="0" smtClean="0">
                  <a:solidFill>
                    <a:prstClr val="black"/>
                  </a:solidFill>
                </a:rPr>
                <a:t>60 </a:t>
              </a:r>
              <a:r>
                <a:rPr lang="en-US" sz="1200" b="1" dirty="0" err="1" smtClean="0">
                  <a:solidFill>
                    <a:prstClr val="black"/>
                  </a:solidFill>
                </a:rPr>
                <a:t>Gflop</a:t>
              </a:r>
              <a:r>
                <a:rPr lang="en-US" sz="1200" b="1" dirty="0" smtClean="0">
                  <a:solidFill>
                    <a:prstClr val="black"/>
                  </a:solidFill>
                </a:rPr>
                <a:t>/s</a:t>
              </a:r>
              <a:endParaRPr lang="ru-RU" sz="1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Группа 13"/>
          <p:cNvGrpSpPr/>
          <p:nvPr/>
        </p:nvGrpSpPr>
        <p:grpSpPr>
          <a:xfrm>
            <a:off x="4283968" y="3068960"/>
            <a:ext cx="1656184" cy="216024"/>
            <a:chOff x="4355976" y="3068960"/>
            <a:chExt cx="1656184" cy="216024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4355976" y="3173626"/>
              <a:ext cx="5040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/>
            <p:cNvCxnSpPr/>
            <p:nvPr/>
          </p:nvCxnSpPr>
          <p:spPr>
            <a:xfrm>
              <a:off x="5436096" y="3180318"/>
              <a:ext cx="57606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рямоугольник 6"/>
            <p:cNvSpPr/>
            <p:nvPr/>
          </p:nvSpPr>
          <p:spPr>
            <a:xfrm>
              <a:off x="4716016" y="3068960"/>
              <a:ext cx="792088" cy="21602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>
                  <a:solidFill>
                    <a:prstClr val="black"/>
                  </a:solidFill>
                </a:rPr>
                <a:t>7</a:t>
              </a:r>
              <a:r>
                <a:rPr lang="en-US" sz="1400" b="1" dirty="0" smtClean="0">
                  <a:solidFill>
                    <a:prstClr val="black"/>
                  </a:solidFill>
                </a:rPr>
                <a:t>-8 </a:t>
              </a:r>
              <a:r>
                <a:rPr lang="ru-RU" sz="1400" b="1" dirty="0" smtClean="0">
                  <a:solidFill>
                    <a:prstClr val="black"/>
                  </a:solidFill>
                </a:rPr>
                <a:t>лет</a:t>
              </a:r>
              <a:endParaRPr lang="ru-RU" sz="1400" b="1" dirty="0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1"/>
            <a:ext cx="9144000" cy="967580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Экстраполяция роста производительности</a:t>
            </a:r>
            <a:endParaRPr lang="en-US" sz="4000" dirty="0"/>
          </a:p>
        </p:txBody>
      </p:sp>
      <p:pic>
        <p:nvPicPr>
          <p:cNvPr id="15278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500" y="1327150"/>
            <a:ext cx="7493000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5" descr="lomonosov.jpg"/>
          <p:cNvPicPr>
            <a:picLocks noChangeAspect="1"/>
          </p:cNvPicPr>
          <p:nvPr/>
        </p:nvPicPr>
        <p:blipFill>
          <a:blip r:embed="rId2" cstate="print"/>
          <a:srcRect l="4546" r="6743"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92138"/>
            <a:ext cx="9144000" cy="4370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28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Exascale</a:t>
            </a:r>
            <a:r>
              <a:rPr lang="en-US" sz="2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ru-RU" sz="2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ключевые вопросы</a:t>
            </a:r>
            <a:endParaRPr lang="ru-RU" sz="28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571500" y="2181225"/>
            <a:ext cx="7858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i="1" dirty="0"/>
              <a:t>  Степень параллельности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71500" y="2571750"/>
            <a:ext cx="7858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i="1"/>
              <a:t>  Надежность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571500" y="2967038"/>
            <a:ext cx="7858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i="1"/>
              <a:t>  Энергопотребление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571500" y="3395663"/>
            <a:ext cx="7858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i="1"/>
              <a:t>  Модель программирования</a:t>
            </a: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571500" y="3824288"/>
            <a:ext cx="7858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i="1"/>
              <a:t>  Неоднородность</a:t>
            </a: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571500" y="4252913"/>
            <a:ext cx="7858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i="1" dirty="0"/>
              <a:t>  </a:t>
            </a:r>
            <a:r>
              <a:rPr lang="ru-RU" sz="2400" i="1" dirty="0" smtClean="0"/>
              <a:t>Эффективность, сложная </a:t>
            </a:r>
            <a:r>
              <a:rPr lang="ru-RU" sz="2400" i="1" dirty="0"/>
              <a:t>иерархия памяти</a:t>
            </a: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571500" y="4681538"/>
            <a:ext cx="7858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i="1"/>
              <a:t>  Сверхпараллельный ввод</a:t>
            </a:r>
            <a:r>
              <a:rPr lang="en-US" sz="2400" i="1"/>
              <a:t>/</a:t>
            </a:r>
            <a:r>
              <a:rPr lang="ru-RU" sz="2400" i="1"/>
              <a:t>вывод</a:t>
            </a: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571500" y="5110163"/>
            <a:ext cx="7858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i="1"/>
              <a:t>  Стек системного и прикладного ПО</a:t>
            </a:r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571500" y="5538788"/>
            <a:ext cx="7858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i="1"/>
              <a:t>  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5" descr="lomonosov.jpg"/>
          <p:cNvPicPr>
            <a:picLocks noChangeAspect="1"/>
          </p:cNvPicPr>
          <p:nvPr/>
        </p:nvPicPr>
        <p:blipFill>
          <a:blip r:embed="rId2" cstate="print"/>
          <a:srcRect l="4546" r="6743"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92138"/>
            <a:ext cx="9144000" cy="4370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28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Exascale</a:t>
            </a:r>
            <a:r>
              <a:rPr lang="en-US" sz="2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ru-RU" sz="2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ключевые вопросы</a:t>
            </a:r>
            <a:endParaRPr lang="ru-RU" sz="28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571500" y="2181225"/>
            <a:ext cx="7858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i="1" dirty="0">
                <a:solidFill>
                  <a:srgbClr val="FF0000"/>
                </a:solidFill>
              </a:rPr>
              <a:t>  Степень параллельности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71500" y="2571750"/>
            <a:ext cx="7858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i="1"/>
              <a:t>  Надежность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571500" y="2967038"/>
            <a:ext cx="7858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i="1"/>
              <a:t>  Энергопотребление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571500" y="3395663"/>
            <a:ext cx="7858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i="1"/>
              <a:t>  Модель программирования</a:t>
            </a: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571500" y="3824288"/>
            <a:ext cx="7858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i="1"/>
              <a:t>  Неоднородность</a:t>
            </a: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571500" y="4252913"/>
            <a:ext cx="7858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i="1" dirty="0" smtClean="0"/>
              <a:t>  Эффективность, сложная иерархия памяти</a:t>
            </a:r>
            <a:endParaRPr lang="ru-RU" sz="2400" i="1" dirty="0"/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571500" y="4681538"/>
            <a:ext cx="7858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i="1"/>
              <a:t>  Сверхпараллельный ввод</a:t>
            </a:r>
            <a:r>
              <a:rPr lang="en-US" sz="2400" i="1"/>
              <a:t>/</a:t>
            </a:r>
            <a:r>
              <a:rPr lang="ru-RU" sz="2400" i="1"/>
              <a:t>вывод</a:t>
            </a: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571500" y="5110163"/>
            <a:ext cx="7858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i="1"/>
              <a:t>  Стек системного и прикладного ПО</a:t>
            </a:r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571500" y="5538788"/>
            <a:ext cx="7858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i="1"/>
              <a:t>  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8065" y="3933825"/>
            <a:ext cx="3995936" cy="2924175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endParaRPr lang="en-US" sz="1800" i="1" dirty="0" smtClean="0">
              <a:solidFill>
                <a:srgbClr val="3333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en-US" sz="1800" i="1" dirty="0" smtClean="0">
                <a:solidFill>
                  <a:srgbClr val="000066"/>
                </a:solidFill>
              </a:rPr>
              <a:t>1</a:t>
            </a:r>
            <a:r>
              <a:rPr lang="ru-RU" sz="1800" i="1" dirty="0" smtClean="0">
                <a:solidFill>
                  <a:srgbClr val="000066"/>
                </a:solidFill>
              </a:rPr>
              <a:t>6</a:t>
            </a:r>
            <a:r>
              <a:rPr lang="en-US" sz="1800" i="1" dirty="0" smtClean="0">
                <a:solidFill>
                  <a:srgbClr val="000066"/>
                </a:solidFill>
              </a:rPr>
              <a:t> </a:t>
            </a:r>
            <a:r>
              <a:rPr lang="ru-RU" sz="1800" i="1" dirty="0" smtClean="0">
                <a:solidFill>
                  <a:srgbClr val="000066"/>
                </a:solidFill>
              </a:rPr>
              <a:t>000</a:t>
            </a:r>
            <a:r>
              <a:rPr lang="en-US" sz="1800" i="1" dirty="0" smtClean="0">
                <a:solidFill>
                  <a:srgbClr val="000066"/>
                </a:solidFill>
              </a:rPr>
              <a:t> </a:t>
            </a:r>
            <a:r>
              <a:rPr lang="ru-RU" sz="1800" i="1" dirty="0" smtClean="0">
                <a:solidFill>
                  <a:srgbClr val="000066"/>
                </a:solidFill>
              </a:rPr>
              <a:t>вычислительных узлов</a:t>
            </a:r>
            <a:endParaRPr lang="en-US" sz="1800" i="1" dirty="0" smtClean="0">
              <a:solidFill>
                <a:srgbClr val="000066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endParaRPr lang="ru-RU" sz="1800" i="1" dirty="0" smtClean="0">
              <a:solidFill>
                <a:srgbClr val="000066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ru-RU" sz="1800" i="1" dirty="0" smtClean="0">
                <a:solidFill>
                  <a:srgbClr val="000066"/>
                </a:solidFill>
              </a:rPr>
              <a:t>32</a:t>
            </a:r>
            <a:r>
              <a:rPr lang="en-US" sz="1800" i="1" dirty="0" smtClean="0">
                <a:solidFill>
                  <a:srgbClr val="000066"/>
                </a:solidFill>
              </a:rPr>
              <a:t> </a:t>
            </a:r>
            <a:r>
              <a:rPr lang="ru-RU" sz="1800" i="1" dirty="0" smtClean="0">
                <a:solidFill>
                  <a:srgbClr val="000066"/>
                </a:solidFill>
              </a:rPr>
              <a:t>000 </a:t>
            </a:r>
            <a:r>
              <a:rPr lang="en-US" sz="1800" i="1" dirty="0" smtClean="0">
                <a:solidFill>
                  <a:srgbClr val="000066"/>
                </a:solidFill>
              </a:rPr>
              <a:t>Intel Xeon </a:t>
            </a:r>
            <a:r>
              <a:rPr lang="en-US" sz="1800" i="1" dirty="0" err="1" smtClean="0">
                <a:solidFill>
                  <a:srgbClr val="000066"/>
                </a:solidFill>
              </a:rPr>
              <a:t>IvyBridge</a:t>
            </a:r>
            <a:r>
              <a:rPr lang="en-US" sz="1800" i="1" dirty="0" smtClean="0">
                <a:solidFill>
                  <a:srgbClr val="000066"/>
                </a:solidFill>
              </a:rPr>
              <a:t>, 12-core</a:t>
            </a:r>
          </a:p>
          <a:p>
            <a:pPr algn="ctr"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en-US" sz="1800" i="1" dirty="0" smtClean="0">
                <a:solidFill>
                  <a:srgbClr val="000066"/>
                </a:solidFill>
              </a:rPr>
              <a:t>48 000 Intel Xeon Phi</a:t>
            </a:r>
          </a:p>
          <a:p>
            <a:pPr algn="ctr"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endParaRPr lang="en-US" sz="1800" i="1" dirty="0" smtClean="0">
              <a:solidFill>
                <a:srgbClr val="000066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ru-RU" sz="1800" i="1" dirty="0" smtClean="0">
                <a:solidFill>
                  <a:srgbClr val="000066"/>
                </a:solidFill>
              </a:rPr>
              <a:t>Всего: </a:t>
            </a:r>
            <a:r>
              <a:rPr lang="en-US" sz="1800" i="1" dirty="0" smtClean="0">
                <a:solidFill>
                  <a:srgbClr val="000066"/>
                </a:solidFill>
              </a:rPr>
              <a:t>3 120 000 </a:t>
            </a:r>
            <a:r>
              <a:rPr lang="ru-RU" sz="1800" i="1" dirty="0" smtClean="0">
                <a:solidFill>
                  <a:srgbClr val="000066"/>
                </a:solidFill>
              </a:rPr>
              <a:t>ядер</a:t>
            </a:r>
            <a:endParaRPr lang="en-US" sz="1800" i="1" dirty="0" smtClean="0">
              <a:solidFill>
                <a:srgbClr val="000066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endParaRPr lang="ru-RU" sz="1800" i="1" dirty="0" smtClean="0">
              <a:solidFill>
                <a:srgbClr val="000066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endParaRPr lang="en-US" sz="1800" i="1" dirty="0" smtClean="0">
              <a:solidFill>
                <a:srgbClr val="000066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ru-RU" sz="1800" i="1" dirty="0" smtClean="0">
                <a:solidFill>
                  <a:srgbClr val="000066"/>
                </a:solidFill>
              </a:rPr>
              <a:t>Производительность:</a:t>
            </a:r>
          </a:p>
          <a:p>
            <a:pPr algn="ctr"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en-US" sz="1800" i="1" dirty="0" smtClean="0">
                <a:solidFill>
                  <a:srgbClr val="FF0000"/>
                </a:solidFill>
              </a:rPr>
              <a:t>Peak: </a:t>
            </a:r>
            <a:r>
              <a:rPr lang="ru-RU" sz="1800" i="1" dirty="0" smtClean="0">
                <a:solidFill>
                  <a:srgbClr val="FF0000"/>
                </a:solidFill>
              </a:rPr>
              <a:t>54,9 </a:t>
            </a:r>
            <a:r>
              <a:rPr lang="en-US" sz="1800" i="1" dirty="0" err="1" smtClean="0">
                <a:solidFill>
                  <a:srgbClr val="FF0000"/>
                </a:solidFill>
              </a:rPr>
              <a:t>Pflop</a:t>
            </a:r>
            <a:r>
              <a:rPr lang="en-US" sz="1800" i="1" dirty="0" smtClean="0">
                <a:solidFill>
                  <a:srgbClr val="FF0000"/>
                </a:solidFill>
              </a:rPr>
              <a:t>/s</a:t>
            </a:r>
            <a:endParaRPr lang="ru-RU" sz="1800" i="1" dirty="0" smtClean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en-US" sz="1800" i="1" dirty="0" err="1" smtClean="0">
                <a:solidFill>
                  <a:srgbClr val="FF0000"/>
                </a:solidFill>
              </a:rPr>
              <a:t>Linpack</a:t>
            </a:r>
            <a:r>
              <a:rPr lang="en-US" sz="1800" i="1" dirty="0" smtClean="0">
                <a:solidFill>
                  <a:srgbClr val="FF0000"/>
                </a:solidFill>
              </a:rPr>
              <a:t>: </a:t>
            </a:r>
            <a:r>
              <a:rPr lang="ru-RU" sz="1800" i="1" dirty="0" smtClean="0">
                <a:solidFill>
                  <a:srgbClr val="FF0000"/>
                </a:solidFill>
              </a:rPr>
              <a:t>33</a:t>
            </a:r>
            <a:r>
              <a:rPr lang="en-US" sz="1800" i="1" dirty="0" smtClean="0">
                <a:solidFill>
                  <a:srgbClr val="FF0000"/>
                </a:solidFill>
              </a:rPr>
              <a:t>,</a:t>
            </a:r>
            <a:r>
              <a:rPr lang="ru-RU" sz="1800" i="1" dirty="0" smtClean="0">
                <a:solidFill>
                  <a:srgbClr val="FF0000"/>
                </a:solidFill>
              </a:rPr>
              <a:t>86 </a:t>
            </a:r>
            <a:r>
              <a:rPr lang="en-US" sz="1800" i="1" dirty="0" err="1" smtClean="0">
                <a:solidFill>
                  <a:srgbClr val="FF0000"/>
                </a:solidFill>
              </a:rPr>
              <a:t>Pflop</a:t>
            </a:r>
            <a:r>
              <a:rPr lang="en-US" sz="1800" i="1" dirty="0" smtClean="0">
                <a:solidFill>
                  <a:srgbClr val="FF0000"/>
                </a:solidFill>
              </a:rPr>
              <a:t>/s</a:t>
            </a:r>
            <a:endParaRPr lang="ru-RU" sz="1800" i="1" dirty="0" smtClean="0">
              <a:solidFill>
                <a:srgbClr val="000066"/>
              </a:solidFill>
            </a:endParaRPr>
          </a:p>
        </p:txBody>
      </p:sp>
      <p:sp>
        <p:nvSpPr>
          <p:cNvPr id="126984" name="Rectangle 8"/>
          <p:cNvSpPr>
            <a:spLocks noChangeArrowheads="1"/>
          </p:cNvSpPr>
          <p:nvPr/>
        </p:nvSpPr>
        <p:spPr bwMode="auto">
          <a:xfrm>
            <a:off x="0" y="0"/>
            <a:ext cx="914400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Суперкомпьютер</a:t>
            </a:r>
            <a:r>
              <a:rPr lang="en-US" sz="2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“Tianhe-2”</a:t>
            </a:r>
            <a:r>
              <a:rPr lang="ru-RU" sz="2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Китай</a:t>
            </a:r>
            <a:endParaRPr lang="ru-RU" sz="28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ru-RU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en-US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#1 Top500 </a:t>
            </a:r>
            <a:r>
              <a:rPr lang="ru-RU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в </a:t>
            </a: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201</a:t>
            </a:r>
            <a:r>
              <a:rPr lang="ru-RU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3 </a:t>
            </a:r>
            <a:r>
              <a:rPr lang="ru-RU" sz="20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г</a:t>
            </a:r>
            <a:r>
              <a:rPr lang="ru-RU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., ноябрь)</a:t>
            </a:r>
            <a:endParaRPr lang="ru-RU" sz="20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0661" name="AutoShape 5" descr="data:image/jpeg;base64,/9j/4AAQSkZJRgABAQAAAQABAAD/2wCEAAkGBhQSEBUUEhQVFRUUFRkZGRgVFxkYGBcaFBcVFhcVFhgYHCYeGBkkGRgXIC8gIykpLC4sFh4yNTAqNyYrLSkBCQoKDgwOGg8PGiwlHyQvLSwsLC0sLCwsLCwsLCksLCwpLCwsLCwpKSwsLCwsLC8sLCwsKSwsLCwsLCwpLCwsLP/AABEIAKIBOAMBIgACEQEDEQH/xAAcAAEAAwADAQEAAAAAAAAAAAAABQYHAwQIAgH/xABNEAACAQIDBAQKBgUJBwUAAAABAgMAEQQSIQUGMUEHE1FhFCIyUnGBkZKh0hdCY3JzsSMkYoKyMzQ1Q1NUg7PwFUSiwcLD0SUmk+Hi/8QAGgEBAAMBAQEAAAAAAAAAAAAAAAECAwQFBv/EADERAAICAQMCAwYGAgMAAAAAAAABAhEDBBIhMUETUZEiMmFxgaEUM7HB4fAFUiNC0f/aAAwDAQACEQMRAD8A3GlKUApSlAKVWds75rhcZHDKAIpUuJAfIYMykNyy6DXlfXumNj7ZixUXWQtmW5HYQRxBHLkfQRUWjNZItuKfJ3qVX8TvL1W0Vw0mizRK0Z7HzOpQ/eAFu8W51OYbELIiuhDKwBBHAg6g0smM1K0uxyUpSpLilKUApSlAKVVds9JOEgJUMZmHERWIB7C5IX2E1HfSPORmXZ2IK+d43Dt0iIqu5GD1GNOr/f8AQvdKoeB6XIGNpopItbXFnA9NrN8Kuez9pRzoHhdXU81N/Uew9x1qU0+hbHmhk91nZpSlSailKUApSlAKUpQClKUApSlAKUpQClKUApSlAKUpQClKUApSlAfMkgUEkgAcSeA7zX1VJ3+x2JwtpoyHw8g6uWJxcAsCAynioI07LgaG9V7cTpEMWWDFNePQJIeKdgc807+Xo4U3pOmcstVGOTZLgiukrAmLHvxyyASKL6AuAHt2EspJ9VfG4e9gwUzdZcwygBralSPJcDnxIPOx7rVY+lvF4d0hCurTKx0Ug2jZbnMRw1C29dZrWUuJcHk5m8Wdyi/iSu39vSYmUM7lhHdY2tZsoYlS37ViNe6tk3Gw5TZ2HDcTGG9TkuPgwrB0QsQBxJsPSdBXpDCwBEVBwVQo9Ci3/KrY+W2dOguU5Tf9/tHLX4TVY2/v9BhpxCTcgXkI1yC1wgA4yMbaaAA3NUqXfdsdjYkmYRYTP4yE2DKoLfpW+sCQARw158au5pHbk1UIOrt9DWoZldQykEHgRwPeDzHfX3UbsDbAxMXWopWMsQmbQsqnLnt9UEg2HYB22qSq50xdq0KybpE35aV2w0DWiUkSMD/KEcVB8wcO/XlxvO/W2jhsDI6mztZEPYz6XHeFzH1VkO6GzRPjoIyLqXuw7VQFyD6QtvXWU32R52syu1ij3NG3A3FSGNZ51DTMAyhhpEDqAB59uJ5cBzveKUrRKjux44447Ylb3s3KixqE2CTAeLIBx7nt5S/Ecu/JdnbTxGzsS2W6ujZXQ+S1uTDmOwjtuK36su6XtjBXixCjy/0b95UZkPptmH7orOa7o4tZhpeLDho0DYG20xcCzR8G0IPFWHFT3j4gg86kayPom2wUxTQE+LMpIH7cYv8AFM3uitcq8XaOnTZfFxqXc4Mbj44UzyuqKObkAejXn3VCbD33gxeJeGG5yJmDnQPY2bKDrYXXU8bnTTWO3/j8Jkw2BU2M0hkY8SiRqbt67n3bVnO7eMOC2ihfTJKY5PQSY29Q4+qqylTMM2plDIl2vk3mlKVod5WT0kYC5BmII+zk+WuTC9IGCkkSNJSWdgqjq5BcsbAXK2GtVPpkjF8MbD+tH+VUn0QxDwOU21M51t2Rx/8Ak1nue6jgWbI83hcen8l1xmLWKNpHNlRSzGxNgouTYanSq99JWA/tz/8AHJ8td3eveVMHAXPjSN4sac3b1a5Rz9nEioHc7cbKTisYoeeQl8pAtGWNySvDPr6uA7as27pG2TJPeoY6+PwLTsfbcWKjMkDZkDFblSuoAJ0YA8xXfr8AtX7VjoV1yKUpQkUpSgFKUoBSlKAUpSgFfjDTsr9pQGZb9bfxQwr4bEYci7L+nS/VOqsGDAW8VjYaE6a1m1elWUEWOoNVLbvRphZ7tGOoc84x4pPenD2WrKUGzy9To5ze5O/mYvSpXeHdmbByZJl0PkuuqvbsPI9oOv51FVj0PJlFxdMld04A+OwytwMyfA5re0Vt+8W2lwuGkma3ijxR5zHRV9Z+F6wDB4popEkTRkYMPSpBH5VM71b4y45lzgIieSikkXtqxJ4n8h673jKkdmn1CxY5Lv2ISednZncksxJJPEkm5Ptqa3T3Tkx0thdY1I6x+weava5+HE98FV63C3+jwkZgnU5MxZXQXILcQ44kd49FqrGr5MMChKa8R8Gr4XCrGiogsqKFUDkALAVy1Wdj9IGHxMvVxiTNyumrdpAW+VRzLWGtWaulNPofRQnGSuLM86Y5D1EC8jIx9YSw/M1VujEj/aUf3JLe4f8Alerx0r7PMmBDgawyKx+610PxZT6qzPdPaQgxsEhNlEgDHsV7ox9QYn1VjLiR5Go9nUqT+B6ApSlbntCqf0qxg7OJ82WMj1kr+RNXCqJ0u40LhI4+ckoPqRST8SvtqsujOfUusUr8igbjuRtHDW/tLe1WB+BreqxXox2cZdoI1vFhVnPpIKKPa1/3TWn757Z8GwUsgNmK5U+8+gI9Grfu1THwrOXQvZhcn0IndY+FY/FYs6oh8Hi7MqauR6TY/vGqN0nbL6rHswHizKHHp8lvit/3qte70e0sLhkijwcJVbm7SgMSxLEsL8dfhUL0gxY2WJJcTh441iNsySBj+ksLEX4XAqJe6Z5luwU0769H9S/7nbV8IwUMhN2y5W+8nisfWRf11NVmvQ/tXSbDk8CJF9dlf/o9taVWkXaO/T5PExpmadMo/mv+L/2q5+jra0eG2ZLLK1lWdvSTkisqjmT2VwdMv+6/4v8A2qjt09yo8bs6RrZZxKwR7m3iqhCsL2sSTra+tZ87nRwSclqpOC5r9kWHdDC+HzHaE5U2YrDGDcRBTxP7Wt/Xm5ra91hu6e8cmzsUVkDBC2SZOYym2YDzlN/SLjsrboJ1dVdCGVgCCNQQdQRV4O0dOjyRnD49zkpSlXO0UpSgFKUoBSlKAUpSgFKUoBVf21vV4HOoxCkQSaLKoJyMOKSL8QRyvpoTVgqA3w3ZOMgKJIyNyFyUaxuA6+n6w1HfwqHdcGeXdtuHUreC6XY85WeIgAkdZEcymxsGytYgHjxNXTZO3IMSuaCRXA420I+8p1X1isA2hs+SCRo5VKOp1B+BB5g8iK/MFjpIXDxOyOODKbH0d47jpWKyNdTyceuyQdTV/qb9vDsyKfDSJNbJlJufqFQSHB5Eca88irJtbf8AxeIg6mRlCnyii5WcdjG9rdwAvVcqJyT6GWrzxyyTihSlKzOIVO7J3HxeIUPHFZDwZyEB7xfUjvAtV03H6OFCpPihmYgMsRHirfUFx9Zu7gOdzwuO0N4IoZ4oGYB5SbAkDKqqxzNfgCVyjtJ7jWqh3Z6WHRWt2V0Rm4u7jYSErJFGsh8qRHLl+y91GUDsFxzqz1X13zhkxKYfD/pnJ8ZlP6NFXVmLfWPIAX1I1FWCtlXY9XFsUdsOiOLF4VZI2jcXV1KsO0MLEVgu8+7b4KcxvcqblH5Ovb6RwI7e4it/rqbT2TFiIzHMgdTyPI9oI1U94qso7jLU6dZl8UVXo73yXERLBK1p4xYX/rFXgw7WA4juv22utZttToiIbNhZ8tjcLJe4PdImo9l++uxhottxDL+hlA0DOVJ9t1J9d6hNrhozxZMmNbckW/iuS/SyhVLMQABckmwAHEkngKxLfLbrbQxoEILKv6OJQNWudWt+0fgBfnVqxe6O08bYYvERpHfyE1HuqAG9bGrPu1uXBghdAWkIsZH1bvC8lHcPXejuXBGWOTUezVR+PX0PjcjdYYLD2axlks0hHbyQdy6+kknnULvRN4XtTC4MapEetlHK4GYA/ugD/Fqz7eixbBRhHhQ65jKGPZly2HHjx7qp2ztxtoQYhsQmIgaV82YuHIbMQTfxe0DhbhUvyRbLFpLHCLri/kaNUdvDszwjCzRc3Qgfe4qfUwBrm2WswiXwgoZdcxjBCcTawOvk2ri22mIMY8FaJXzC5lDFctje2Xne3xq3Y6pcx5RiW6G1vBsbFIdFzZX+6/itf0Xv+7W+1k8vRJiWYs00N2JJ8viTc/Vq47ubN2hCUSeaGSFQQbBussFIUBiADY21Otqzha4ZwaNZMVxlF0VrplP81/xf+1Up0RH9Rf8AHb+CKupvDuVj8aUM82G/R5soQOPKte/i6nQeyu3urutjsEQiy4cwtIGcWfNayhspsLGwHHspzusRjP8AEPJtdfwdLpR3TzL4XEPGUWlA5qNBJ6RwPdbsqM6Nd8uqYYWZv0bn9Gx+oxPkH9lj7Ce/TS9sRStA6wGMSEADrQSliRmzAcfFvWYjofxP9tD/AMfy0kmnaIzYpwzLJiXzNbpVZ3d2ftCJkXETQyxKCDYN1hsLL4xAB1tqdas1aJnoQluVtUKUpUlxSlKAUpSgFKUoBSlKAV8u4AuSABzPCvqultbY8WJjMcyB1PbxB7VPEHvFCHdcGY9J+8GGxDIkNnkjJzSr5OU/1YP19bG/Acr3NUSr/tnokmWT9WdXjP8AaHKy9xIFm9It6K60fRHizxeAfvufySueUZN9Dwc2HNkm24lJpV7HQ/if7aH/AI/lqM2x0cYzDqWyrKo1JiJYgdpUgN7AartZk9NlircWVepfdDZwnx0EbaqXuw7QgLkesLb11EVyYfEMjBkZlZeDKSCPQRqKhGMGlJNm2b377x4JCos85Hip2X4NJbgO7ifiMW2hj3mkaSVizubkn/WgA0A5WrhdyxJYkkm5JNySeZJ4mpTd7dmbGPlhXQeU7aInpPM9w1qzk5M6c2aeolSXyRpHR/syDBxAyyRjEz2uhZc6g6rGFve/M9/oFXmqhgth4XZGHedvHkA1kIGZi2gRB9W5/wDsm1c+x9/sPJDE0sqLLJp1a3ZgxYqFsATfh7a2XHDPXxSjjioSpPyJDeLeiLBKhlDkOSBkUNwF9dRUH9LOD+29wfNV0rA99YQu0MSFAA6y9h+0qsfiTUTbRnq8uTCt0Wq+RpS9KmEPBZzbsj//AFSLpXwRNj1q95S4Hukn4V2ujVANmQ2HEyE9/wClcXrtbz7nw4yNrqqy28WQCzA8sxHlL2g+qxqfaqyy8eUFOLXS6r+SS2ZtiHELmgkWQc8p1Hcw4qfTXcrztgNoTYSfPGSkiEgjkbGzIw5rccK3vYm1BicPHMugkUG3YeDL6iCPVSMrGm1PjWmqaO9SobaW+OEw8pimmVHABIIb6wuNQtuFdf6QcB/eF9j/AC1a0dDywXDkvUsNKjNlbyYfEh2gkDiO2YgMLXBI4gdh4dlR69ImAPDEL7r/AC0tB5YJXuXqWOlVxukPAD/eF91/lr9TpCwBNvCF9auPzWm5EeNj/wBl6osVK6eA2xDP/IyxyfcYEj0gG4ruVJomnyhSlKEilRG1d7MLhjaaZFYfVF2YelVBI9dRB6UcF50lu3q2tUbkZSzY4unJFupURsrezC4k2hmVmP1TdW9SsAT6qk4sQrZsrBsrZWsQcrCxKm3A2I076my8ZRlymclKhtpb4YTDyGKaYI4ANiG4HhqBaut9IOA/vC+x/lqLRV5YJ05L1LFSq4ekPAf3lPY/y0+kPAf3hfdk+Wm5EeNj/wBl6osdK/Fa+or9qTUUpSgFKUoBSlUDfXdbEENLHjXC8THNL1a+hWFl9TD11DdGeWbhG0rLFs7fbCTGwmVGBIKyHI1wbW8bQ+ompxWBFxqD2V5taFuw/n8edckWOkRSiyOqniquyg+lQbGslk8zzI/5GS96JM7+zQtj5Dh7ZdMxXyS/1ytu+1+0gmq/SlZN2ebOW6Tl5khu9s5Z8VFE7ZFkcAkceZsO8nQd5rdL4fA4f6sUMY/13sxPpJNeewalhLjMcQl5sRk4DVgvK5PAHvNXjKjq02oWJNKNt9Dvb575PjpLC6QofETmTwzv+1blyB9JP30eCBcX1uIlSNYVzLnIGZzoLX42Fz6bV39ndE2KexlaOIdhOdvYun/FVv2B0Y4fDsHkJnccM4AQHtCa3PpJqVGTds0x4M88iySXqW3Dzq6hkN1YXB7QeBFYVv1/SWJ/EH8CVvNYNv1/SWJ/EH8CVbJ0On/Iflr5/sap0c/0ZB6H/wA2SrI7gAkmwGpJ5d9Zzujv7hsNgYo5etzJmvaMkHM7MLNw4Go/eLpAfHfq2FXq0k0LSOqM4P1bk5UB9JJ4dxlSSRpHU44Yo826XBS9r4sS4iWReDyuw9DOWHwNbduPg2i2fh1YWOTNbs6xmcD2NVU3Y6KcriTFsrZTcRJqCf22Nrj9ke3lWkVEItcspo8E4Nzn3Oti8BG6sHRWuLG6g3HZrXn/AGHGGxUCsAQZogQdQQXUEH1V6IbhXnvd7+eYf8eL/MWmTqimvXtQ/vkegYsOq+SqrfsAH5VRuljAoMEjKigiZRcKAbFJLi45Xt7KvtUvpZ/mA/GT8nq8uh2alLwpfIrnRBhVaedmUEqiZSQDbMzXt2cBWl43Y8My5ZYo3H7Sg+w8R6qzrob/AJTE/cj/ADkrUaiHumWiinhV/H9TKd9dwPBQcThCwVDdluc0f7aNxyjnzHG9uEluB0gNK4w+JN3OkcnAsR9R/wBrsPPgdeOgzRBlKsLqwIIPAgixB9Veedo4ZsNiZEUkNDKwU87o3it8AapL2XaOfOvw01OHR9UeiazLpC3+YO2GwzZcukkgOt+aIeVuZ4300sb3fF7Zy4BsSOPg/Wgd5TMB7SKxTdjBdfjoEfxg8oLX+sBd2v6QD7atN9ka6zM/ZhD/ALGh7h7gIkaz4lA8r+MquLhAdQSDxc8deHpvV8MYtawt2cvZX1SrpUdeLFHHHbEoO/HR+jRtPhUySp4xRNA4GpKgeS44i3H02NffRFMWwk1zc9eTc6k5kjNyeetXuojd/dtMIZurYlZpTJlsAEv9Ve6q7ebRl4CjlU4/U+t48Cj4WfMik9U+pAJ0Q2N+41je4i32jhgfPPH7jmtt2uP1eX8J/wCE1ie4H9I4b7x/y3qs+qOXVr/mx/P90bi2AjPGND6VH/iqRvt0cpIhlwiBJF1Ma6LIOeUcFf0aH41bdt7bjw0DyOyjKpIFxdmt4qgcyTpXV3L2lJiMDFLKQztmuQAOEjqNBpwAq7p8HZkjjyPw31qz53I2h12AhY+Uq5GvxzRHIb9+gPrqdr8Ar9qUbQW2KTFKUqSwpSlAK/LV+0oBXXxeAjlXLIiODydQw+NdilCGrKLtrongku2HZoW7PLT2E5h6j6qzLbew5cJKYpls3EEaqw5Mp5ivQ9V/fbdoYzCsoH6VAWjPPNbyfQ3D2HlWcoLscGo0cZRcoKmUjcXo7E6LiMTfq21SMaZx5zkahTyA48eHHUcLg0iQJGioo4KoAA9Qro7r41ZcHAyaDq1FvNKDKy+ogj1VKVaKSXB0afFDHBbfUUpSrHQKwbfr+ksT+IP4EreawTfc/wDqOJ/E/wClayydDzf8j+WvmaruJCsmy4FdQysjAhhcEZ3FiDWZ79bq+BYjxQepkuYzxt50ZPaLj1Ed9ad0dH/0yD0P8JHrt727vjGYV4tM/lRk8nXh6jqD3E1LjcS+TB4uCNdUlXoVzox3s66PwaVryRjxCTq6Dl3lfyt2Gr5XnLCYqTDzK63SSJufIqbFSPaCPTW87t7fTGYdZU0J0ZeaMOKn8weYIpCV8EaLPvjsl1RJtwrz3u7/ADzD/jxf5i16Dfga89bvn9bw/wCPF/mLUZOqKa/3of3yPQ9UvpZP6gPxk/J6ulUnpbP6ivfOn8Ehq8ujOvU/lS+RB9DZ/S4n7kf5vWpVlnQ2f02I+4n8T1qdRD3TPRfkr6/qK8+b04kPjcQw1Bme3eAxF/hWw77b0Lg8OxBHWuCI1534ZyPNXj6bDnWX7i7sNjMSCwPVRkNITwNtQneW591+6qz5dHPrX4ko4o9TTcfgT/sZoreMuDtbvWIae0VlW5GIybRwxPDrMvvhkHxYVvLLcWOoNYLvNsN8BiyouAGzxN2qDdfWpsD3jvFJqqY1sHBwmuxvdfjHSo3dzbqYvDpKhFyLMvNHHlKf+XaCDUnWp6cZKStFG2l0jy4fL1+BljzcLyLY24i4WvrZHSLJiTaHBSOAVDESLZcx4m6+k27q6fTH/I4f8Vv4K+ehv+SxH30/hNZW91HneJk8fwt3HyXl8i9bX/m8v4T/AMJrCtz8Ck2NgjlGZHYhhci/iMeIN+IFbrtf+by/hP8AwmsP3FNto4b8T81ak+qK63nLjv8AvKNI2r0XYRom6lDHJlOUh2IvbQEMSLXrv9HkTLs6FXVkZS9wwKn+UcjQ9xqyV8u4AJJAAFyToABxJq+1J2d0cMIT3xVcUfVKrm7e9fhmInEajqIgoV9czsS1zbhlsNOfDtsLHUp2aQmpq4ilKVJYUpSgFKUoBSlKAUpSgKrJN/s/FEtphcU978oZzxv2JJxvyYHhVqBrhxmDSWNo5FDI4sQeBH+udVIYbHbP0hXwzDDyUY2mjHmg/XA5aH0Cq9DC3j7cfp/Bc6VX92d8FxjyIIpYnjALCQAcSRbje+nMCo7EdKmDR2U9aSrFTZBa6mxtdgancifHxpKTfBMbxpjCE8CaIG5z9bfhYZbWB76z7G9F+OlkeSSSAu5LMczC5PcI9Ksv0t4L7X3B81PpbwX2vuD5qo9r6s5cr0+V+1P7nV2Hu/tXCxrFHJhjGGvZixIDG7AHIO8+ur/VK+lvBfa+4Pmp9LeC+19wfNUpxXc0x5cONUp/c6e+vRw+In67DFFL/wAorkqLjg4sDqRxHaL8zXS2JuNtLCMWgmgXN5QLMVa3C4Mfp1461M/S3gvtfcHzU+lvBfa+4Pmqvs3dmLjpnLepU/gztTJtYxhR4GCUIZj1lwxZtVAFrZcvEcb1TsN0V42N1dXgzIwYeM/FSCP6vXUVZ/pbwX2vuD5qfS3gvtfcHzUe19yZ/h51un0+JO7IbG2k8JGHvYdX1WexPjXz5uXk8O+qxvFu7tPGxrHKcIqq2ayGQXNiNSVPImu19LeC+19wfNT6W8F9r7g+apbi+5eU8Mo7XP7kJsTcLaOEl6yGTDhrWILMVYGxsRk7QKsUy7YcWBwUf7S9YT6gwI+FcH0t4L7X3B81PpbwX2vuD5qLau5SPgQVRnx8zo4foteWTrcbiWkY8Ql7nuztwHcFHdar1s7ZscEYjhQIi8APiSeJPedaqf0t4L7X3B81PpbwX2vuD5qlOKNMc9Pj5i0XWo7bmwIcXH1cy3HEEaMp7VPI/A86rf0t4L7X3B81PpbwX2vuD5qndE0eowyVOSIuLcDG4KUyYHEKwPFX8XMOxhYq3p07rVLLtPbFreCYe/bnFvTbrK+fpbwX2vuD5qfS3gvtfcHzVX2V0Zzp4I+7Ovr/AOkdtDcrH491bGTRRqt7LGC2W9r2GgvoNSxq27s7qxYGMrEWJcgszG5JAIGg0A1PD41B/S3gvtfcHzU+lvBfa+4Pmotq5Lwlp4S3brfm2SW34doSGRMP4MImTKGkL9Z4y2bhdeZtpVHwvRbjonV0kgDIwZTnfQqbjjHrVm+lvBfa+4Pmp9LeC+19wfNR7X3KZPw+R3Kf3O7GdrAWIwJPbeYfAVEbe2DtbFIUeTDLGeKxs6hu5iUJI7r2rtfS3gvtfcHzU+lvBfa+4PmpcfMtKWGSp5PuSm4+7ZwWF6t8pkZ2ZyuoubAAEgXsoHrvVhqlfS3gvtfcHzVYd3t4osZGZIc2VWynMLG4APo4EVZNdEb4smKlCDJSlKVY6BSlKAUpSgFKUoBSlKAUpSgPxjYE/lr8KgsLvLg5Z+pBtMb+LJE6NcC5HjqNba241PVQN5t1jipsTJCSuIhaJkINi1owct+RuAQe0dhqsr7GGaUopOKv4Ft2pi4MOmeVLIOJWJnC25tkU5R3nSuXAmKWNZEQZW1GaMqSO2zAG1VXA70jG7MxSyeLPHh5VkW1uEbDOByBPEcjcdl7FPtZMOkKEFpJAFjjW2Zyqgm2YhQAOJJAomRHIpe0ulHf8ETzF90U8ETzF90VFbJ3oWcTgRSrJhzleMhS19bBcrENfKefKo7dffF8SZC2HlydayqVVSsaoimznNmL3ubAHygBS0W8WHHxJzZ+Jw84JhMUgVspK5SARy0rteCJ5i+6Kgd1Np4QrP4NH1KROesLLkF7EsSCbgADna1uFfjb8xiMTmKbwYtl67KuXjlzZM3WZL6Xy0tELJHanJon/BE8xfdFPBE8xfdFRW2t7oMN1WfO3XEZCilgQSPGzcDob2FyeQNfOF3tRsSMNJFNDI6lk6wLZwLk2KsbGwOh7Km0W8SF1ZL+CJ5i+6Kjts7XwmFW87RpcEhbAs1vNUC5rr7T3xjiEpWOSZcOQJWjyWjJ5HOwLEc8oNudQnSVOs2y0lXyXeN1JGoDg+w2NQ3xwUyZUoyceqLouFQjyF90VCy7y4NZupKt1utk8HkLG19VATUWBNx2VPJwHoqi7QX/ANxQfgH+DEUfBOWTilXdpepdVwqEXyLr2qB8LV++CJ5i+6K5qgNpb4RxdaVjkmGHIErR5LRk8jnYFiOeUG3OpdI0lKMVbOxtja2FwoBnMaX4LlBZvuqBc+nhUj4InmL7oqldJGKWbZ0Eq+S8sTLca2dHPDtseFTSb5IMQkMsM0JlNo2lVQrnsBVjY3I0PaL2vUXyYrKt7TquK+pN+CJ5i+6KeCJ5i+6KjcXvIqzmCKOSeVVzOseUBAeGZnZRc30HGvnB73QSYd5xnCxXEilCZEK8QyLc+vhx10NptGu+F1ZKeCJ5i+6KeCJ5i+6Kgdmb7xztH1cM+Rw5MpS0ceTNcO17XsOV7Zh32PvzEDC3Vy9TO+SOayZGJNh4ubOBfmVHCotFfFx1dk94InmL7op4InmL7oqubyb2PBiYII4ZG6x7kgA5lUXZIgSLtqLk2t+Uhit50QRAxy9dPfJBZes0vct42VVA1uWqbRPiQtryJPwRPMX3RTwRPMX3RUbszeaOWWSEq8U0Qu0bgZraeMpQkONRwPMVHR9IMTlhDDiJSkgQhIjcX0zsD5IvcWaxuDppS0HkxruWPwRPMX3RXIiACwAA7tKhcNvWj4w4TqpVlUFjmyZcoFwwIckg3HAX11tY27eyNs+EZ7RSII3KEvksWQkMFyu17EWvw9hpaJU4t8EjSlKk0FKUoBSlKAUpSgFKUoBSlKAVWdhbTV8dirCQCQx5C0Uiq2SOz2LKBodNfVVmpUFJRbafkZ/v/uo6lsXhAQ5RlmRR5aupVmA5m3Ec7A8RrKb37QeHwXKnlPlaYRdY8KkKG6sZTZmF+R8k6GrZSo2mTwL2nF1ZRNymMWOxiMkw610dDIj3KgSHM7MNL3HHW5tbiB+9H2M6hJ4ZUkWQTyOQYnIy5V1zBSLeKeeulr3q9Uoo0I4dtU+l/cznYmCaZNpwgOjYiSRoy6OoZSWsbsoFjcDt1pJjC2yBgxFL4TlWLqura4KuLuWtly5RfNe2taNSo2lVp6VX2a+jM83owDRYXZ8Fnd4JImfIjsAqAhmuoOgPrrubcnvtfCSBXKRo2dhHIVUyK2UEhedx6L61d6VO0l4PJ+X2M429PJK+PgEUiWF40hiIE7EXaWV1XxtALAkA3t4xrh23iut2LBCkcxkURDL1Ulz1SgOR4vAHS/srTaVG0q9O3fPXg4cHiVkQMt7HtBU6acGAI1HZVCxuKvtyOcJKYkiKM/Uy2DBZhbyLnVhqO2tDpVmrNsmNzS56O/QruP3nzNFFhlkLySKpYxSBY0uC7EugF8oIA7TVb27iJJZMfAIpEAW8aQxEdexHjSyyKPG5aEgG9vGOlaNSoasrPFKfVmZ7ZZpdi4VY45WaN4lK9W9yY42zZRa5A4XGmlTG3gNoS4RYAxEcwlkkKMoRVschLAeOT9Uai2tqulKbSvgdm/L7FJ2f+pbRxbThhHicrxyBWZfFLXjJUGzeNoD5veK4NgYJ448fiZUeNcUzdWhVs9iZMpKAEgkuBw5Gr7Sm0lYK79Lr6lR6Pjl2asTI2eMPmjdGUnM8hA8YWNx6eNVPF4uSbD4eVo5QYcUpaJIWSGCNWNlRQtmPDXU8RpwOtUqNvFFZae4qN9FRR96sQfDNn4nJJ1Kl8x6tiVzhQMygZgediL6GvvbCMm0cNjsshg6oxsQjZo79ZZmS2YKc45aWN+VXWlTtLPDbbvun9UUnBYdp9rNjFVlgihyByrL1psb5QRdlFzrb6otTceW2LxuZXXrpy8ZaN1DLeQ3BZQOBHHtq7UptCw0077t+pSt9sLJFi8JisOoaTMYCDwPWBsl+4Evf1Va9mYAQwpGuoRbXPFjxZj3kkk95qMwUGIlxBfEokccLP1QVsxctdRI3ZZMwA+0OgsKnaJdyccPacvP+/cUpSrG4pSlAKUpQClKUApSlAKUpQClKUApSlAKUpQClKUApSlAKUpQClKUApSlAKUpQClKUApSlAKUpQClKUApSlAKUpQ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0663" name="AutoShape 7" descr="data:image/jpeg;base64,/9j/4AAQSkZJRgABAQAAAQABAAD/2wCEAAkGBhQSEBUUEhQVFRUUFRkZGRgVFxkYGBcaFBcVFhcVFhgYHCYeGBkkGRgXIC8gIykpLC4sFh4yNTAqNyYrLSkBCQoKDgwOGg8PGiwlHyQvLSwsLC0sLCwsLCwsLCksLCwpLCwsLCwpKSwsLCwsLC8sLCwsKSwsLCwsLCwpLCwsLP/AABEIAKIBOAMBIgACEQEDEQH/xAAcAAEAAwADAQEAAAAAAAAAAAAABQYHAwQIAgH/xABNEAACAQIDBAQKBgUJBwUAAAABAgMAEQQSIQUGMUEHE1FhFCIyUnGBkZKh0hdCY3JzsSMkYoKyMzQ1Q1NUg7PwFUSiwcLD0SUmk+Hi/8QAGgEBAAMBAQEAAAAAAAAAAAAAAAECAwQFBv/EADERAAICAQMCAwYGAgMAAAAAAAABAhEDBBIhMUETUZEiMmFxgaEUM7HB4fAFUiNC0f/aAAwDAQACEQMRAD8A3GlKUApSlAKVWds75rhcZHDKAIpUuJAfIYMykNyy6DXlfXumNj7ZixUXWQtmW5HYQRxBHLkfQRUWjNZItuKfJ3qVX8TvL1W0Vw0mizRK0Z7HzOpQ/eAFu8W51OYbELIiuhDKwBBHAg6g0smM1K0uxyUpSpLilKUApSlAKVVds9JOEgJUMZmHERWIB7C5IX2E1HfSPORmXZ2IK+d43Dt0iIqu5GD1GNOr/f8AQvdKoeB6XIGNpopItbXFnA9NrN8Kuez9pRzoHhdXU81N/Uew9x1qU0+hbHmhk91nZpSlSailKUApSlAKUpQClKUApSlAKUpQClKUApSlAKUpQClKUApSlAfMkgUEkgAcSeA7zX1VJ3+x2JwtpoyHw8g6uWJxcAsCAynioI07LgaG9V7cTpEMWWDFNePQJIeKdgc807+Xo4U3pOmcstVGOTZLgiukrAmLHvxyyASKL6AuAHt2EspJ9VfG4e9gwUzdZcwygBralSPJcDnxIPOx7rVY+lvF4d0hCurTKx0Ug2jZbnMRw1C29dZrWUuJcHk5m8Wdyi/iSu39vSYmUM7lhHdY2tZsoYlS37ViNe6tk3Gw5TZ2HDcTGG9TkuPgwrB0QsQBxJsPSdBXpDCwBEVBwVQo9Ci3/KrY+W2dOguU5Tf9/tHLX4TVY2/v9BhpxCTcgXkI1yC1wgA4yMbaaAA3NUqXfdsdjYkmYRYTP4yE2DKoLfpW+sCQARw158au5pHbk1UIOrt9DWoZldQykEHgRwPeDzHfX3UbsDbAxMXWopWMsQmbQsqnLnt9UEg2HYB22qSq50xdq0KybpE35aV2w0DWiUkSMD/KEcVB8wcO/XlxvO/W2jhsDI6mztZEPYz6XHeFzH1VkO6GzRPjoIyLqXuw7VQFyD6QtvXWU32R52syu1ij3NG3A3FSGNZ51DTMAyhhpEDqAB59uJ5cBzveKUrRKjux44447Ylb3s3KixqE2CTAeLIBx7nt5S/Ecu/JdnbTxGzsS2W6ujZXQ+S1uTDmOwjtuK36su6XtjBXixCjy/0b95UZkPptmH7orOa7o4tZhpeLDho0DYG20xcCzR8G0IPFWHFT3j4gg86kayPom2wUxTQE+LMpIH7cYv8AFM3uitcq8XaOnTZfFxqXc4Mbj44UzyuqKObkAejXn3VCbD33gxeJeGG5yJmDnQPY2bKDrYXXU8bnTTWO3/j8Jkw2BU2M0hkY8SiRqbt67n3bVnO7eMOC2ihfTJKY5PQSY29Q4+qqylTMM2plDIl2vk3mlKVod5WT0kYC5BmII+zk+WuTC9IGCkkSNJSWdgqjq5BcsbAXK2GtVPpkjF8MbD+tH+VUn0QxDwOU21M51t2Rx/8Ak1nue6jgWbI83hcen8l1xmLWKNpHNlRSzGxNgouTYanSq99JWA/tz/8AHJ8td3eveVMHAXPjSN4sac3b1a5Rz9nEioHc7cbKTisYoeeQl8pAtGWNySvDPr6uA7as27pG2TJPeoY6+PwLTsfbcWKjMkDZkDFblSuoAJ0YA8xXfr8AtX7VjoV1yKUpQkUpSgFKUoBSlKAUpSgFfjDTsr9pQGZb9bfxQwr4bEYci7L+nS/VOqsGDAW8VjYaE6a1m1elWUEWOoNVLbvRphZ7tGOoc84x4pPenD2WrKUGzy9To5ze5O/mYvSpXeHdmbByZJl0PkuuqvbsPI9oOv51FVj0PJlFxdMld04A+OwytwMyfA5re0Vt+8W2lwuGkma3ijxR5zHRV9Z+F6wDB4popEkTRkYMPSpBH5VM71b4y45lzgIieSikkXtqxJ4n8h673jKkdmn1CxY5Lv2ISednZncksxJJPEkm5Ptqa3T3Tkx0thdY1I6x+weava5+HE98FV63C3+jwkZgnU5MxZXQXILcQ44kd49FqrGr5MMChKa8R8Gr4XCrGiogsqKFUDkALAVy1Wdj9IGHxMvVxiTNyumrdpAW+VRzLWGtWaulNPofRQnGSuLM86Y5D1EC8jIx9YSw/M1VujEj/aUf3JLe4f8Alerx0r7PMmBDgawyKx+610PxZT6qzPdPaQgxsEhNlEgDHsV7ox9QYn1VjLiR5Go9nUqT+B6ApSlbntCqf0qxg7OJ82WMj1kr+RNXCqJ0u40LhI4+ckoPqRST8SvtqsujOfUusUr8igbjuRtHDW/tLe1WB+BreqxXox2cZdoI1vFhVnPpIKKPa1/3TWn757Z8GwUsgNmK5U+8+gI9Grfu1THwrOXQvZhcn0IndY+FY/FYs6oh8Hi7MqauR6TY/vGqN0nbL6rHswHizKHHp8lvit/3qte70e0sLhkijwcJVbm7SgMSxLEsL8dfhUL0gxY2WJJcTh441iNsySBj+ksLEX4XAqJe6Z5luwU0769H9S/7nbV8IwUMhN2y5W+8nisfWRf11NVmvQ/tXSbDk8CJF9dlf/o9taVWkXaO/T5PExpmadMo/mv+L/2q5+jra0eG2ZLLK1lWdvSTkisqjmT2VwdMv+6/4v8A2qjt09yo8bs6RrZZxKwR7m3iqhCsL2sSTra+tZ87nRwSclqpOC5r9kWHdDC+HzHaE5U2YrDGDcRBTxP7Wt/Xm5ra91hu6e8cmzsUVkDBC2SZOYym2YDzlN/SLjsrboJ1dVdCGVgCCNQQdQRV4O0dOjyRnD49zkpSlXO0UpSgFKUoBSlKAUpSgFKUoBVf21vV4HOoxCkQSaLKoJyMOKSL8QRyvpoTVgqA3w3ZOMgKJIyNyFyUaxuA6+n6w1HfwqHdcGeXdtuHUreC6XY85WeIgAkdZEcymxsGytYgHjxNXTZO3IMSuaCRXA420I+8p1X1isA2hs+SCRo5VKOp1B+BB5g8iK/MFjpIXDxOyOODKbH0d47jpWKyNdTyceuyQdTV/qb9vDsyKfDSJNbJlJufqFQSHB5Eca88irJtbf8AxeIg6mRlCnyii5WcdjG9rdwAvVcqJyT6GWrzxyyTihSlKzOIVO7J3HxeIUPHFZDwZyEB7xfUjvAtV03H6OFCpPihmYgMsRHirfUFx9Zu7gOdzwuO0N4IoZ4oGYB5SbAkDKqqxzNfgCVyjtJ7jWqh3Z6WHRWt2V0Rm4u7jYSErJFGsh8qRHLl+y91GUDsFxzqz1X13zhkxKYfD/pnJ8ZlP6NFXVmLfWPIAX1I1FWCtlXY9XFsUdsOiOLF4VZI2jcXV1KsO0MLEVgu8+7b4KcxvcqblH5Ovb6RwI7e4it/rqbT2TFiIzHMgdTyPI9oI1U94qso7jLU6dZl8UVXo73yXERLBK1p4xYX/rFXgw7WA4juv22utZttToiIbNhZ8tjcLJe4PdImo9l++uxhottxDL+hlA0DOVJ9t1J9d6hNrhozxZMmNbckW/iuS/SyhVLMQABckmwAHEkngKxLfLbrbQxoEILKv6OJQNWudWt+0fgBfnVqxe6O08bYYvERpHfyE1HuqAG9bGrPu1uXBghdAWkIsZH1bvC8lHcPXejuXBGWOTUezVR+PX0PjcjdYYLD2axlks0hHbyQdy6+kknnULvRN4XtTC4MapEetlHK4GYA/ugD/Fqz7eixbBRhHhQ65jKGPZly2HHjx7qp2ztxtoQYhsQmIgaV82YuHIbMQTfxe0DhbhUvyRbLFpLHCLri/kaNUdvDszwjCzRc3Qgfe4qfUwBrm2WswiXwgoZdcxjBCcTawOvk2ri22mIMY8FaJXzC5lDFctje2Xne3xq3Y6pcx5RiW6G1vBsbFIdFzZX+6/itf0Xv+7W+1k8vRJiWYs00N2JJ8viTc/Vq47ubN2hCUSeaGSFQQbBussFIUBiADY21Otqzha4ZwaNZMVxlF0VrplP81/xf+1Up0RH9Rf8AHb+CKupvDuVj8aUM82G/R5soQOPKte/i6nQeyu3urutjsEQiy4cwtIGcWfNayhspsLGwHHspzusRjP8AEPJtdfwdLpR3TzL4XEPGUWlA5qNBJ6RwPdbsqM6Nd8uqYYWZv0bn9Gx+oxPkH9lj7Ce/TS9sRStA6wGMSEADrQSliRmzAcfFvWYjofxP9tD/AMfy0kmnaIzYpwzLJiXzNbpVZ3d2ftCJkXETQyxKCDYN1hsLL4xAB1tqdas1aJnoQluVtUKUpUlxSlKAUpSgFKUoBSlKAV8u4AuSABzPCvqultbY8WJjMcyB1PbxB7VPEHvFCHdcGY9J+8GGxDIkNnkjJzSr5OU/1YP19bG/Acr3NUSr/tnokmWT9WdXjP8AaHKy9xIFm9It6K60fRHizxeAfvufySueUZN9Dwc2HNkm24lJpV7HQ/if7aH/AI/lqM2x0cYzDqWyrKo1JiJYgdpUgN7AartZk9NlircWVepfdDZwnx0EbaqXuw7QgLkesLb11EVyYfEMjBkZlZeDKSCPQRqKhGMGlJNm2b377x4JCos85Hip2X4NJbgO7ifiMW2hj3mkaSVizubkn/WgA0A5WrhdyxJYkkm5JNySeZJ4mpTd7dmbGPlhXQeU7aInpPM9w1qzk5M6c2aeolSXyRpHR/syDBxAyyRjEz2uhZc6g6rGFve/M9/oFXmqhgth4XZGHedvHkA1kIGZi2gRB9W5/wDsm1c+x9/sPJDE0sqLLJp1a3ZgxYqFsATfh7a2XHDPXxSjjioSpPyJDeLeiLBKhlDkOSBkUNwF9dRUH9LOD+29wfNV0rA99YQu0MSFAA6y9h+0qsfiTUTbRnq8uTCt0Wq+RpS9KmEPBZzbsj//AFSLpXwRNj1q95S4Hukn4V2ujVANmQ2HEyE9/wClcXrtbz7nw4yNrqqy28WQCzA8sxHlL2g+qxqfaqyy8eUFOLXS6r+SS2ZtiHELmgkWQc8p1Hcw4qfTXcrztgNoTYSfPGSkiEgjkbGzIw5rccK3vYm1BicPHMugkUG3YeDL6iCPVSMrGm1PjWmqaO9SobaW+OEw8pimmVHABIIb6wuNQtuFdf6QcB/eF9j/AC1a0dDywXDkvUsNKjNlbyYfEh2gkDiO2YgMLXBI4gdh4dlR69ImAPDEL7r/AC0tB5YJXuXqWOlVxukPAD/eF91/lr9TpCwBNvCF9auPzWm5EeNj/wBl6osVK6eA2xDP/IyxyfcYEj0gG4ruVJomnyhSlKEilRG1d7MLhjaaZFYfVF2YelVBI9dRB6UcF50lu3q2tUbkZSzY4unJFupURsrezC4k2hmVmP1TdW9SsAT6qk4sQrZsrBsrZWsQcrCxKm3A2I076my8ZRlymclKhtpb4YTDyGKaYI4ANiG4HhqBaut9IOA/vC+x/lqLRV5YJ05L1LFSq4ekPAf3lPY/y0+kPAf3hfdk+Wm5EeNj/wBl6osdK/Fa+or9qTUUpSgFKUoBSlUDfXdbEENLHjXC8THNL1a+hWFl9TD11DdGeWbhG0rLFs7fbCTGwmVGBIKyHI1wbW8bQ+ompxWBFxqD2V5taFuw/n8edckWOkRSiyOqniquyg+lQbGslk8zzI/5GS96JM7+zQtj5Dh7ZdMxXyS/1ytu+1+0gmq/SlZN2ebOW6Tl5khu9s5Z8VFE7ZFkcAkceZsO8nQd5rdL4fA4f6sUMY/13sxPpJNeewalhLjMcQl5sRk4DVgvK5PAHvNXjKjq02oWJNKNt9Dvb575PjpLC6QofETmTwzv+1blyB9JP30eCBcX1uIlSNYVzLnIGZzoLX42Fz6bV39ndE2KexlaOIdhOdvYun/FVv2B0Y4fDsHkJnccM4AQHtCa3PpJqVGTds0x4M88iySXqW3Dzq6hkN1YXB7QeBFYVv1/SWJ/EH8CVvNYNv1/SWJ/EH8CVbJ0On/Iflr5/sap0c/0ZB6H/wA2SrI7gAkmwGpJ5d9Zzujv7hsNgYo5etzJmvaMkHM7MLNw4Go/eLpAfHfq2FXq0k0LSOqM4P1bk5UB9JJ4dxlSSRpHU44Yo826XBS9r4sS4iWReDyuw9DOWHwNbduPg2i2fh1YWOTNbs6xmcD2NVU3Y6KcriTFsrZTcRJqCf22Nrj9ke3lWkVEItcspo8E4Nzn3Oti8BG6sHRWuLG6g3HZrXn/AGHGGxUCsAQZogQdQQXUEH1V6IbhXnvd7+eYf8eL/MWmTqimvXtQ/vkegYsOq+SqrfsAH5VRuljAoMEjKigiZRcKAbFJLi45Xt7KvtUvpZ/mA/GT8nq8uh2alLwpfIrnRBhVaedmUEqiZSQDbMzXt2cBWl43Y8My5ZYo3H7Sg+w8R6qzrob/AJTE/cj/ADkrUaiHumWiinhV/H9TKd9dwPBQcThCwVDdluc0f7aNxyjnzHG9uEluB0gNK4w+JN3OkcnAsR9R/wBrsPPgdeOgzRBlKsLqwIIPAgixB9Veedo4ZsNiZEUkNDKwU87o3it8AapL2XaOfOvw01OHR9UeiazLpC3+YO2GwzZcukkgOt+aIeVuZ4300sb3fF7Zy4BsSOPg/Wgd5TMB7SKxTdjBdfjoEfxg8oLX+sBd2v6QD7atN9ka6zM/ZhD/ALGh7h7gIkaz4lA8r+MquLhAdQSDxc8deHpvV8MYtawt2cvZX1SrpUdeLFHHHbEoO/HR+jRtPhUySp4xRNA4GpKgeS44i3H02NffRFMWwk1zc9eTc6k5kjNyeetXuojd/dtMIZurYlZpTJlsAEv9Ve6q7ebRl4CjlU4/U+t48Cj4WfMik9U+pAJ0Q2N+41je4i32jhgfPPH7jmtt2uP1eX8J/wCE1ie4H9I4b7x/y3qs+qOXVr/mx/P90bi2AjPGND6VH/iqRvt0cpIhlwiBJF1Ma6LIOeUcFf0aH41bdt7bjw0DyOyjKpIFxdmt4qgcyTpXV3L2lJiMDFLKQztmuQAOEjqNBpwAq7p8HZkjjyPw31qz53I2h12AhY+Uq5GvxzRHIb9+gPrqdr8Ar9qUbQW2KTFKUqSwpSlAK/LV+0oBXXxeAjlXLIiODydQw+NdilCGrKLtrongku2HZoW7PLT2E5h6j6qzLbew5cJKYpls3EEaqw5Mp5ivQ9V/fbdoYzCsoH6VAWjPPNbyfQ3D2HlWcoLscGo0cZRcoKmUjcXo7E6LiMTfq21SMaZx5zkahTyA48eHHUcLg0iQJGioo4KoAA9Qro7r41ZcHAyaDq1FvNKDKy+ogj1VKVaKSXB0afFDHBbfUUpSrHQKwbfr+ksT+IP4EreawTfc/wDqOJ/E/wClayydDzf8j+WvmaruJCsmy4FdQysjAhhcEZ3FiDWZ79bq+BYjxQepkuYzxt50ZPaLj1Ed9ad0dH/0yD0P8JHrt727vjGYV4tM/lRk8nXh6jqD3E1LjcS+TB4uCNdUlXoVzox3s66PwaVryRjxCTq6Dl3lfyt2Gr5XnLCYqTDzK63SSJufIqbFSPaCPTW87t7fTGYdZU0J0ZeaMOKn8weYIpCV8EaLPvjsl1RJtwrz3u7/ADzD/jxf5i16Dfga89bvn9bw/wCPF/mLUZOqKa/3of3yPQ9UvpZP6gPxk/J6ulUnpbP6ivfOn8Ehq8ujOvU/lS+RB9DZ/S4n7kf5vWpVlnQ2f02I+4n8T1qdRD3TPRfkr6/qK8+b04kPjcQw1Bme3eAxF/hWw77b0Lg8OxBHWuCI1534ZyPNXj6bDnWX7i7sNjMSCwPVRkNITwNtQneW591+6qz5dHPrX4ko4o9TTcfgT/sZoreMuDtbvWIae0VlW5GIybRwxPDrMvvhkHxYVvLLcWOoNYLvNsN8BiyouAGzxN2qDdfWpsD3jvFJqqY1sHBwmuxvdfjHSo3dzbqYvDpKhFyLMvNHHlKf+XaCDUnWp6cZKStFG2l0jy4fL1+BljzcLyLY24i4WvrZHSLJiTaHBSOAVDESLZcx4m6+k27q6fTH/I4f8Vv4K+ehv+SxH30/hNZW91HneJk8fwt3HyXl8i9bX/m8v4T/AMJrCtz8Ck2NgjlGZHYhhci/iMeIN+IFbrtf+by/hP8AwmsP3FNto4b8T81ak+qK63nLjv8AvKNI2r0XYRom6lDHJlOUh2IvbQEMSLXrv9HkTLs6FXVkZS9wwKn+UcjQ9xqyV8u4AJJAAFyToABxJq+1J2d0cMIT3xVcUfVKrm7e9fhmInEajqIgoV9czsS1zbhlsNOfDtsLHUp2aQmpq4ilKVJYUpSgFKUoBSlKAUpSgKrJN/s/FEtphcU978oZzxv2JJxvyYHhVqBrhxmDSWNo5FDI4sQeBH+udVIYbHbP0hXwzDDyUY2mjHmg/XA5aH0Cq9DC3j7cfp/Bc6VX92d8FxjyIIpYnjALCQAcSRbje+nMCo7EdKmDR2U9aSrFTZBa6mxtdgancifHxpKTfBMbxpjCE8CaIG5z9bfhYZbWB76z7G9F+OlkeSSSAu5LMczC5PcI9Ksv0t4L7X3B81PpbwX2vuD5qo9r6s5cr0+V+1P7nV2Hu/tXCxrFHJhjGGvZixIDG7AHIO8+ur/VK+lvBfa+4Pmp9LeC+19wfNUpxXc0x5cONUp/c6e+vRw+In67DFFL/wAorkqLjg4sDqRxHaL8zXS2JuNtLCMWgmgXN5QLMVa3C4Mfp1461M/S3gvtfcHzU+lvBfa+4Pmqvs3dmLjpnLepU/gztTJtYxhR4GCUIZj1lwxZtVAFrZcvEcb1TsN0V42N1dXgzIwYeM/FSCP6vXUVZ/pbwX2vuD5qfS3gvtfcHzUe19yZ/h51un0+JO7IbG2k8JGHvYdX1WexPjXz5uXk8O+qxvFu7tPGxrHKcIqq2ayGQXNiNSVPImu19LeC+19wfNT6W8F9r7g+apbi+5eU8Mo7XP7kJsTcLaOEl6yGTDhrWILMVYGxsRk7QKsUy7YcWBwUf7S9YT6gwI+FcH0t4L7X3B81PpbwX2vuD5qLau5SPgQVRnx8zo4foteWTrcbiWkY8Ql7nuztwHcFHdar1s7ZscEYjhQIi8APiSeJPedaqf0t4L7X3B81PpbwX2vuD5qlOKNMc9Pj5i0XWo7bmwIcXH1cy3HEEaMp7VPI/A86rf0t4L7X3B81PpbwX2vuD5qndE0eowyVOSIuLcDG4KUyYHEKwPFX8XMOxhYq3p07rVLLtPbFreCYe/bnFvTbrK+fpbwX2vuD5qfS3gvtfcHzVX2V0Zzp4I+7Ovr/AOkdtDcrH491bGTRRqt7LGC2W9r2GgvoNSxq27s7qxYGMrEWJcgszG5JAIGg0A1PD41B/S3gvtfcHzU+lvBfa+4Pmotq5Lwlp4S3brfm2SW34doSGRMP4MImTKGkL9Z4y2bhdeZtpVHwvRbjonV0kgDIwZTnfQqbjjHrVm+lvBfa+4Pmp9LeC+19wfNR7X3KZPw+R3Kf3O7GdrAWIwJPbeYfAVEbe2DtbFIUeTDLGeKxs6hu5iUJI7r2rtfS3gvtfcHzU+lvBfa+4PmpcfMtKWGSp5PuSm4+7ZwWF6t8pkZ2ZyuoubAAEgXsoHrvVhqlfS3gvtfcHzVYd3t4osZGZIc2VWynMLG4APo4EVZNdEb4smKlCDJSlKVY6BSlKAUpSgFKUoBSlKAUpSgPxjYE/lr8KgsLvLg5Z+pBtMb+LJE6NcC5HjqNba241PVQN5t1jipsTJCSuIhaJkINi1owct+RuAQe0dhqsr7GGaUopOKv4Ft2pi4MOmeVLIOJWJnC25tkU5R3nSuXAmKWNZEQZW1GaMqSO2zAG1VXA70jG7MxSyeLPHh5VkW1uEbDOByBPEcjcdl7FPtZMOkKEFpJAFjjW2Zyqgm2YhQAOJJAomRHIpe0ulHf8ETzF90U8ETzF90VFbJ3oWcTgRSrJhzleMhS19bBcrENfKefKo7dffF8SZC2HlydayqVVSsaoimznNmL3ubAHygBS0W8WHHxJzZ+Jw84JhMUgVspK5SARy0rteCJ5i+6Kgd1Np4QrP4NH1KROesLLkF7EsSCbgADna1uFfjb8xiMTmKbwYtl67KuXjlzZM3WZL6Xy0tELJHanJon/BE8xfdFPBE8xfdFRW2t7oMN1WfO3XEZCilgQSPGzcDob2FyeQNfOF3tRsSMNJFNDI6lk6wLZwLk2KsbGwOh7Km0W8SF1ZL+CJ5i+6Kjts7XwmFW87RpcEhbAs1vNUC5rr7T3xjiEpWOSZcOQJWjyWjJ5HOwLEc8oNudQnSVOs2y0lXyXeN1JGoDg+w2NQ3xwUyZUoyceqLouFQjyF90VCy7y4NZupKt1utk8HkLG19VATUWBNx2VPJwHoqi7QX/ANxQfgH+DEUfBOWTilXdpepdVwqEXyLr2qB8LV++CJ5i+6K5qgNpb4RxdaVjkmGHIErR5LRk8jnYFiOeUG3OpdI0lKMVbOxtja2FwoBnMaX4LlBZvuqBc+nhUj4InmL7oqldJGKWbZ0Eq+S8sTLca2dHPDtseFTSb5IMQkMsM0JlNo2lVQrnsBVjY3I0PaL2vUXyYrKt7TquK+pN+CJ5i+6KeCJ5i+6KjcXvIqzmCKOSeVVzOseUBAeGZnZRc30HGvnB73QSYd5xnCxXEilCZEK8QyLc+vhx10NptGu+F1ZKeCJ5i+6KeCJ5i+6Kgdmb7xztH1cM+Rw5MpS0ceTNcO17XsOV7Zh32PvzEDC3Vy9TO+SOayZGJNh4ubOBfmVHCotFfFx1dk94InmL7op4InmL7oqubyb2PBiYII4ZG6x7kgA5lUXZIgSLtqLk2t+Uhit50QRAxy9dPfJBZes0vct42VVA1uWqbRPiQtryJPwRPMX3RTwRPMX3RUbszeaOWWSEq8U0Qu0bgZraeMpQkONRwPMVHR9IMTlhDDiJSkgQhIjcX0zsD5IvcWaxuDppS0HkxruWPwRPMX3RXIiACwAA7tKhcNvWj4w4TqpVlUFjmyZcoFwwIckg3HAX11tY27eyNs+EZ7RSII3KEvksWQkMFyu17EWvw9hpaJU4t8EjSlKk0FKUoBSlKAUpSgFKUoBSlKAVWdhbTV8dirCQCQx5C0Uiq2SOz2LKBodNfVVmpUFJRbafkZ/v/uo6lsXhAQ5RlmRR5aupVmA5m3Ec7A8RrKb37QeHwXKnlPlaYRdY8KkKG6sZTZmF+R8k6GrZSo2mTwL2nF1ZRNymMWOxiMkw610dDIj3KgSHM7MNL3HHW5tbiB+9H2M6hJ4ZUkWQTyOQYnIy5V1zBSLeKeeulr3q9Uoo0I4dtU+l/cznYmCaZNpwgOjYiSRoy6OoZSWsbsoFjcDt1pJjC2yBgxFL4TlWLqura4KuLuWtly5RfNe2taNSo2lVp6VX2a+jM83owDRYXZ8Fnd4JImfIjsAqAhmuoOgPrrubcnvtfCSBXKRo2dhHIVUyK2UEhedx6L61d6VO0l4PJ+X2M429PJK+PgEUiWF40hiIE7EXaWV1XxtALAkA3t4xrh23iut2LBCkcxkURDL1Ulz1SgOR4vAHS/srTaVG0q9O3fPXg4cHiVkQMt7HtBU6acGAI1HZVCxuKvtyOcJKYkiKM/Uy2DBZhbyLnVhqO2tDpVmrNsmNzS56O/QruP3nzNFFhlkLySKpYxSBY0uC7EugF8oIA7TVb27iJJZMfAIpEAW8aQxEdexHjSyyKPG5aEgG9vGOlaNSoasrPFKfVmZ7ZZpdi4VY45WaN4lK9W9yY42zZRa5A4XGmlTG3gNoS4RYAxEcwlkkKMoRVschLAeOT9Uai2tqulKbSvgdm/L7FJ2f+pbRxbThhHicrxyBWZfFLXjJUGzeNoD5veK4NgYJ448fiZUeNcUzdWhVs9iZMpKAEgkuBw5Gr7Sm0lYK79Lr6lR6Pjl2asTI2eMPmjdGUnM8hA8YWNx6eNVPF4uSbD4eVo5QYcUpaJIWSGCNWNlRQtmPDXU8RpwOtUqNvFFZae4qN9FRR96sQfDNn4nJJ1Kl8x6tiVzhQMygZgediL6GvvbCMm0cNjsshg6oxsQjZo79ZZmS2YKc45aWN+VXWlTtLPDbbvun9UUnBYdp9rNjFVlgihyByrL1psb5QRdlFzrb6otTceW2LxuZXXrpy8ZaN1DLeQ3BZQOBHHtq7UptCw0077t+pSt9sLJFi8JisOoaTMYCDwPWBsl+4Evf1Va9mYAQwpGuoRbXPFjxZj3kkk95qMwUGIlxBfEokccLP1QVsxctdRI3ZZMwA+0OgsKnaJdyccPacvP+/cUpSrG4pSlAKUpQClKUApSlAKUpQClKUApSlAKUpQClKUApSlAKUpQClKUApSlAKUpQClKUApSlAKUpQClKUApSlAKUpQ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 descr="IMG_0757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231200" y="4064007"/>
            <a:ext cx="4916864" cy="2533345"/>
          </a:xfrm>
          <a:prstGeom prst="rect">
            <a:avLst/>
          </a:prstGeom>
        </p:spPr>
      </p:pic>
      <p:pic>
        <p:nvPicPr>
          <p:cNvPr id="12" name="Рисунок 11" descr="IMG_0758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4522088" y="1412776"/>
            <a:ext cx="4429282" cy="2540396"/>
          </a:xfrm>
          <a:prstGeom prst="rect">
            <a:avLst/>
          </a:prstGeom>
        </p:spPr>
      </p:pic>
      <p:pic>
        <p:nvPicPr>
          <p:cNvPr id="13" name="Рисунок 12" descr="IMG_0759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220152" y="1415148"/>
            <a:ext cx="4256880" cy="25454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Без имени-1копирование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404813"/>
            <a:ext cx="9144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i="1" dirty="0">
                <a:solidFill>
                  <a:srgbClr val="FFFFFF"/>
                </a:solidFill>
              </a:rPr>
              <a:t>Top500 </a:t>
            </a:r>
            <a:r>
              <a:rPr lang="ru-RU" i="1" dirty="0">
                <a:solidFill>
                  <a:srgbClr val="FFFFFF"/>
                </a:solidFill>
              </a:rPr>
              <a:t>самых мощных</a:t>
            </a:r>
            <a:r>
              <a:rPr lang="ru-RU" i="1" dirty="0" smtClean="0">
                <a:solidFill>
                  <a:srgbClr val="FFFFFF"/>
                </a:solidFill>
              </a:rPr>
              <a:t>…</a:t>
            </a:r>
            <a:endParaRPr lang="en-US" i="1" dirty="0" smtClean="0">
              <a:solidFill>
                <a:srgbClr val="FFFFFF"/>
              </a:solidFill>
            </a:endParaRPr>
          </a:p>
          <a:p>
            <a:pPr algn="ctr">
              <a:defRPr/>
            </a:pPr>
            <a:r>
              <a:rPr lang="en-US" sz="2000" i="1" dirty="0" smtClean="0">
                <a:solidFill>
                  <a:srgbClr val="FFFFFF"/>
                </a:solidFill>
              </a:rPr>
              <a:t>(</a:t>
            </a:r>
            <a:r>
              <a:rPr lang="ru-RU" sz="2000" i="1" dirty="0" smtClean="0">
                <a:solidFill>
                  <a:srgbClr val="FFFFFF"/>
                </a:solidFill>
              </a:rPr>
              <a:t>степень параллелизма, ноябрь 2013</a:t>
            </a:r>
            <a:r>
              <a:rPr lang="en-US" sz="2000" i="1" dirty="0" smtClean="0">
                <a:solidFill>
                  <a:srgbClr val="FFFFFF"/>
                </a:solidFill>
              </a:rPr>
              <a:t>)</a:t>
            </a:r>
            <a:endParaRPr lang="ru-RU" sz="2000" i="1" dirty="0">
              <a:solidFill>
                <a:srgbClr val="FFFFFF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0175" y="1353848"/>
            <a:ext cx="6343650" cy="544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вал 3"/>
          <p:cNvSpPr>
            <a:spLocks noChangeArrowheads="1"/>
          </p:cNvSpPr>
          <p:nvPr/>
        </p:nvSpPr>
        <p:spPr bwMode="auto">
          <a:xfrm>
            <a:off x="5656684" y="1404742"/>
            <a:ext cx="571500" cy="357188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Без имени-1копирование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67544" y="851228"/>
            <a:ext cx="828092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i="1" dirty="0" smtClean="0">
                <a:solidFill>
                  <a:srgbClr val="FFFFFF"/>
                </a:solidFill>
              </a:rPr>
              <a:t>Важно</a:t>
            </a:r>
            <a:r>
              <a:rPr lang="ru-RU" i="1" dirty="0">
                <a:solidFill>
                  <a:srgbClr val="FFFFFF"/>
                </a:solidFill>
              </a:rPr>
              <a:t>: </a:t>
            </a:r>
            <a:endParaRPr lang="ru-RU" i="1" dirty="0" smtClean="0">
              <a:solidFill>
                <a:srgbClr val="FFFFFF"/>
              </a:solidFill>
            </a:endParaRPr>
          </a:p>
          <a:p>
            <a:pPr>
              <a:defRPr/>
            </a:pPr>
            <a:r>
              <a:rPr lang="ru-RU" i="1" dirty="0" smtClean="0">
                <a:solidFill>
                  <a:srgbClr val="FFFFFF"/>
                </a:solidFill>
              </a:rPr>
              <a:t>сверхвысокая </a:t>
            </a:r>
            <a:r>
              <a:rPr lang="ru-RU" i="1" dirty="0">
                <a:solidFill>
                  <a:srgbClr val="FFFFFF"/>
                </a:solidFill>
              </a:rPr>
              <a:t>степень параллелизма должна поддерживаться на всех этапах решения задач!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0" name="Прямая соединительная линия 119"/>
          <p:cNvCxnSpPr/>
          <p:nvPr/>
        </p:nvCxnSpPr>
        <p:spPr bwMode="auto">
          <a:xfrm>
            <a:off x="4766252" y="1375924"/>
            <a:ext cx="0" cy="43924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6" name="Rectangle 18"/>
          <p:cNvSpPr>
            <a:spLocks noChangeArrowheads="1"/>
          </p:cNvSpPr>
          <p:nvPr/>
        </p:nvSpPr>
        <p:spPr bwMode="auto">
          <a:xfrm>
            <a:off x="0" y="152401"/>
            <a:ext cx="91440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Решение задачи на компьютере</a:t>
            </a:r>
            <a:endParaRPr lang="ru-RU" sz="24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2" name="Овал 31"/>
          <p:cNvSpPr/>
          <p:nvPr/>
        </p:nvSpPr>
        <p:spPr bwMode="auto">
          <a:xfrm>
            <a:off x="3255448" y="2175397"/>
            <a:ext cx="2969976" cy="2830468"/>
          </a:xfrm>
          <a:prstGeom prst="ellipse">
            <a:avLst/>
          </a:prstGeom>
          <a:solidFill>
            <a:srgbClr val="D2FFD1"/>
          </a:solidFill>
          <a:ln w="190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ru-RU" smtClean="0"/>
          </a:p>
        </p:txBody>
      </p:sp>
      <p:sp>
        <p:nvSpPr>
          <p:cNvPr id="27" name="Овал 26"/>
          <p:cNvSpPr/>
          <p:nvPr/>
        </p:nvSpPr>
        <p:spPr bwMode="auto">
          <a:xfrm>
            <a:off x="1625089" y="4264553"/>
            <a:ext cx="2486492" cy="2223939"/>
          </a:xfrm>
          <a:prstGeom prst="ellipse">
            <a:avLst/>
          </a:prstGeom>
          <a:solidFill>
            <a:srgbClr val="FBFFAB"/>
          </a:solidFill>
          <a:ln w="190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ru-RU" smtClean="0"/>
          </a:p>
        </p:txBody>
      </p:sp>
      <p:sp>
        <p:nvSpPr>
          <p:cNvPr id="26" name="Овал 25"/>
          <p:cNvSpPr/>
          <p:nvPr/>
        </p:nvSpPr>
        <p:spPr bwMode="auto">
          <a:xfrm>
            <a:off x="827584" y="2781926"/>
            <a:ext cx="2486492" cy="2223939"/>
          </a:xfrm>
          <a:prstGeom prst="ellipse">
            <a:avLst/>
          </a:prstGeom>
          <a:solidFill>
            <a:srgbClr val="FFE9B9"/>
          </a:solidFill>
          <a:ln w="190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ru-RU" smtClean="0"/>
          </a:p>
        </p:txBody>
      </p:sp>
      <p:sp>
        <p:nvSpPr>
          <p:cNvPr id="25" name="Овал 24"/>
          <p:cNvSpPr/>
          <p:nvPr/>
        </p:nvSpPr>
        <p:spPr bwMode="auto">
          <a:xfrm>
            <a:off x="1179349" y="1231908"/>
            <a:ext cx="2486492" cy="2223939"/>
          </a:xfrm>
          <a:prstGeom prst="ellipse">
            <a:avLst/>
          </a:prstGeom>
          <a:solidFill>
            <a:srgbClr val="FFE6E5"/>
          </a:solidFill>
          <a:ln w="190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ru-RU" smtClean="0"/>
          </a:p>
        </p:txBody>
      </p:sp>
      <p:sp>
        <p:nvSpPr>
          <p:cNvPr id="28" name="Овал 27"/>
          <p:cNvSpPr/>
          <p:nvPr/>
        </p:nvSpPr>
        <p:spPr bwMode="auto">
          <a:xfrm>
            <a:off x="5371687" y="4264553"/>
            <a:ext cx="2486492" cy="2223939"/>
          </a:xfrm>
          <a:prstGeom prst="ellipse">
            <a:avLst/>
          </a:prstGeom>
          <a:solidFill>
            <a:srgbClr val="C1FCFF"/>
          </a:solidFill>
          <a:ln w="190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ru-RU" smtClean="0"/>
          </a:p>
        </p:txBody>
      </p:sp>
      <p:sp>
        <p:nvSpPr>
          <p:cNvPr id="29" name="Овал 28"/>
          <p:cNvSpPr/>
          <p:nvPr/>
        </p:nvSpPr>
        <p:spPr bwMode="auto">
          <a:xfrm>
            <a:off x="6179634" y="2781926"/>
            <a:ext cx="2486492" cy="2223939"/>
          </a:xfrm>
          <a:prstGeom prst="ellipse">
            <a:avLst/>
          </a:prstGeom>
          <a:solidFill>
            <a:srgbClr val="C1C1FF"/>
          </a:solidFill>
          <a:ln w="190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ru-RU" smtClean="0"/>
          </a:p>
        </p:txBody>
      </p:sp>
      <p:sp>
        <p:nvSpPr>
          <p:cNvPr id="30" name="Овал 29"/>
          <p:cNvSpPr/>
          <p:nvPr/>
        </p:nvSpPr>
        <p:spPr bwMode="auto">
          <a:xfrm>
            <a:off x="5827869" y="1231908"/>
            <a:ext cx="2486492" cy="2223939"/>
          </a:xfrm>
          <a:prstGeom prst="ellipse">
            <a:avLst/>
          </a:prstGeom>
          <a:solidFill>
            <a:srgbClr val="F2C1FF"/>
          </a:solidFill>
          <a:ln w="19050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ru-RU" smtClean="0"/>
          </a:p>
        </p:txBody>
      </p:sp>
      <p:sp>
        <p:nvSpPr>
          <p:cNvPr id="33" name="TextBox 32"/>
          <p:cNvSpPr txBox="1"/>
          <p:nvPr/>
        </p:nvSpPr>
        <p:spPr>
          <a:xfrm>
            <a:off x="1742344" y="2032461"/>
            <a:ext cx="1237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Calibri" pitchFamily="34" charset="0"/>
              </a:rPr>
              <a:t>Задача</a:t>
            </a:r>
            <a:endParaRPr lang="ru-RU" sz="2800" dirty="0">
              <a:latin typeface="Calibri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05315" y="3590632"/>
            <a:ext cx="1183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Calibri" pitchFamily="34" charset="0"/>
              </a:rPr>
              <a:t>Метод</a:t>
            </a:r>
            <a:endParaRPr lang="ru-RU" sz="2800" dirty="0">
              <a:latin typeface="Calibri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949552" y="5073258"/>
            <a:ext cx="1647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Calibri" pitchFamily="34" charset="0"/>
              </a:rPr>
              <a:t>Алгоритм</a:t>
            </a:r>
            <a:endParaRPr lang="ru-RU" sz="2800" dirty="0">
              <a:latin typeface="Calibri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354882" y="2993199"/>
            <a:ext cx="27638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Calibri" pitchFamily="34" charset="0"/>
              </a:rPr>
              <a:t>Технологии</a:t>
            </a:r>
          </a:p>
          <a:p>
            <a:pPr algn="ctr"/>
            <a:r>
              <a:rPr lang="ru-RU" sz="2400" dirty="0" smtClean="0">
                <a:latin typeface="Calibri" pitchFamily="34" charset="0"/>
              </a:rPr>
              <a:t>программирования</a:t>
            </a:r>
            <a:endParaRPr lang="ru-RU" sz="2400" dirty="0">
              <a:latin typeface="Calibri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610220" y="5065105"/>
            <a:ext cx="19255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Calibri" pitchFamily="34" charset="0"/>
              </a:rPr>
              <a:t>Программа</a:t>
            </a:r>
            <a:endParaRPr lang="ru-RU" sz="2800" dirty="0">
              <a:latin typeface="Calibri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286517" y="3570255"/>
            <a:ext cx="2377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latin typeface="Calibri" pitchFamily="34" charset="0"/>
              </a:rPr>
              <a:t>Системное ПО</a:t>
            </a:r>
            <a:endParaRPr lang="ru-RU" sz="2800" dirty="0">
              <a:latin typeface="Calibri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110058" y="2044538"/>
            <a:ext cx="19227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latin typeface="Calibri" pitchFamily="34" charset="0"/>
              </a:rPr>
              <a:t>Компьютер</a:t>
            </a:r>
            <a:endParaRPr lang="ru-RU" sz="1000" dirty="0" smtClean="0">
              <a:latin typeface="Calibri" pitchFamily="34" charset="0"/>
            </a:endParaRPr>
          </a:p>
          <a:p>
            <a:pPr algn="ctr"/>
            <a:r>
              <a:rPr lang="ru-RU" sz="1200" dirty="0" smtClean="0">
                <a:solidFill>
                  <a:srgbClr val="FF0000"/>
                </a:solidFill>
                <a:latin typeface="Calibri" pitchFamily="34" charset="0"/>
              </a:rPr>
              <a:t>(миллионы, миллиарды…)</a:t>
            </a:r>
            <a:endParaRPr lang="ru-RU" sz="1200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78" name="Прямая со стрелкой 77"/>
          <p:cNvCxnSpPr/>
          <p:nvPr/>
        </p:nvCxnSpPr>
        <p:spPr bwMode="auto">
          <a:xfrm flipH="1">
            <a:off x="2051722" y="3104116"/>
            <a:ext cx="216022" cy="64807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2060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  <p:cxnSp>
        <p:nvCxnSpPr>
          <p:cNvPr id="82" name="Прямая со стрелкой 81"/>
          <p:cNvCxnSpPr/>
          <p:nvPr/>
        </p:nvCxnSpPr>
        <p:spPr bwMode="auto">
          <a:xfrm>
            <a:off x="2339752" y="4544276"/>
            <a:ext cx="374040" cy="58160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2060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  <p:cxnSp>
        <p:nvCxnSpPr>
          <p:cNvPr id="85" name="Прямая со стрелкой 84"/>
          <p:cNvCxnSpPr/>
          <p:nvPr/>
        </p:nvCxnSpPr>
        <p:spPr bwMode="auto">
          <a:xfrm flipV="1">
            <a:off x="3491880" y="4328252"/>
            <a:ext cx="488595" cy="49574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2060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  <p:cxnSp>
        <p:nvCxnSpPr>
          <p:cNvPr id="91" name="Прямая со стрелкой 90"/>
          <p:cNvCxnSpPr/>
          <p:nvPr/>
        </p:nvCxnSpPr>
        <p:spPr bwMode="auto">
          <a:xfrm>
            <a:off x="5508104" y="4400260"/>
            <a:ext cx="432048" cy="50405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2060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  <p:cxnSp>
        <p:nvCxnSpPr>
          <p:cNvPr id="94" name="Прямая со стрелкой 93"/>
          <p:cNvCxnSpPr/>
          <p:nvPr/>
        </p:nvCxnSpPr>
        <p:spPr bwMode="auto">
          <a:xfrm flipV="1">
            <a:off x="6732240" y="4544276"/>
            <a:ext cx="349037" cy="57606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2060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  <p:cxnSp>
        <p:nvCxnSpPr>
          <p:cNvPr id="99" name="Прямая со стрелкой 98"/>
          <p:cNvCxnSpPr/>
          <p:nvPr/>
        </p:nvCxnSpPr>
        <p:spPr bwMode="auto">
          <a:xfrm flipH="1" flipV="1">
            <a:off x="7236296" y="3032108"/>
            <a:ext cx="144016" cy="64807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2060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  <p:sp>
        <p:nvSpPr>
          <p:cNvPr id="131" name="TextBox 130"/>
          <p:cNvSpPr txBox="1"/>
          <p:nvPr/>
        </p:nvSpPr>
        <p:spPr>
          <a:xfrm>
            <a:off x="2399116" y="6531132"/>
            <a:ext cx="2002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Calibri" pitchFamily="34" charset="0"/>
              </a:rPr>
              <a:t>Предметная сторона</a:t>
            </a:r>
            <a:endParaRPr lang="ru-RU" sz="1600" dirty="0">
              <a:latin typeface="Calibri" pitchFamily="34" charset="0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5259430" y="6524440"/>
            <a:ext cx="2228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Calibri" pitchFamily="34" charset="0"/>
              </a:rPr>
              <a:t>Компьютерная сторона</a:t>
            </a:r>
            <a:endParaRPr lang="ru-RU" sz="1600" dirty="0">
              <a:latin typeface="Calibri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441480"/>
            <a:ext cx="9144000" cy="6832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Центры суперкомпьютерного </a:t>
            </a:r>
            <a:r>
              <a:rPr lang="ru-RU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кодизайна</a:t>
            </a:r>
            <a:endParaRPr lang="ru-RU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Supercomputing Co-Design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406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5863" y="1916832"/>
            <a:ext cx="6772275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65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7144" y="3498329"/>
            <a:ext cx="58102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653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4979" y="4364335"/>
            <a:ext cx="75533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653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76576" y="5013176"/>
            <a:ext cx="656272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653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77464" y="5819353"/>
            <a:ext cx="58578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1280840" y="3377312"/>
            <a:ext cx="27363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1269792" y="4931008"/>
            <a:ext cx="27363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471677"/>
            <a:ext cx="9144000" cy="6832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Описание свойств и структуры алгоритмов 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(информационный граф)</a:t>
            </a:r>
            <a:endParaRPr lang="en-US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 descr="C:\Users\Vadim\Desktop\Новый рисунок (1).pn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137415" y="1628800"/>
            <a:ext cx="338893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108101" y="1687685"/>
            <a:ext cx="2383779" cy="2389387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201732" name="Picture 4" descr="Cholesky full.png"/>
          <p:cNvPicPr>
            <a:picLocks noChangeAspect="1" noChangeArrowheads="1"/>
          </p:cNvPicPr>
          <p:nvPr/>
        </p:nvPicPr>
        <p:blipFill>
          <a:blip r:embed="rId5" cstate="print"/>
          <a:srcRect l="8633"/>
          <a:stretch>
            <a:fillRect/>
          </a:stretch>
        </p:blipFill>
        <p:spPr bwMode="auto">
          <a:xfrm>
            <a:off x="405271" y="4026963"/>
            <a:ext cx="8631225" cy="262485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Рисунок 5" descr="lomonosov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pic>
        <p:nvPicPr>
          <p:cNvPr id="6" name="Picture 3" descr="strela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78482" y="1556793"/>
            <a:ext cx="2653918" cy="19914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" name="Picture 2" descr="017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082371" y="1556792"/>
            <a:ext cx="3022364" cy="199508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" name="Picture 2" descr="clu1"/>
          <p:cNvPicPr>
            <a:picLocks noGrp="1" noChangeAspect="1" noChangeArrowheads="1"/>
          </p:cNvPicPr>
          <p:nvPr>
            <p:ph/>
          </p:nvPr>
        </p:nvPicPr>
        <p:blipFill>
          <a:blip r:embed="rId6" cstate="screen"/>
          <a:srcRect/>
          <a:stretch>
            <a:fillRect/>
          </a:stretch>
        </p:blipFill>
        <p:spPr>
          <a:xfrm>
            <a:off x="375658" y="3635085"/>
            <a:ext cx="2039551" cy="1455395"/>
          </a:xfrm>
          <a:noFill/>
          <a:ln w="6350">
            <a:solidFill>
              <a:schemeClr val="bg1"/>
            </a:solidFill>
          </a:ln>
        </p:spPr>
      </p:pic>
      <p:pic>
        <p:nvPicPr>
          <p:cNvPr id="10" name="Рисунок 7" descr="_K203057-Edit.jpg"/>
          <p:cNvPicPr>
            <a:picLocks noChangeAspect="1"/>
          </p:cNvPicPr>
          <p:nvPr/>
        </p:nvPicPr>
        <p:blipFill>
          <a:blip r:embed="rId7" cstate="screen"/>
          <a:srcRect l="18117"/>
          <a:stretch>
            <a:fillRect/>
          </a:stretch>
        </p:blipFill>
        <p:spPr bwMode="auto">
          <a:xfrm>
            <a:off x="4558745" y="3645024"/>
            <a:ext cx="4494769" cy="302247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" name="Picture 2" descr="04_IGP0312-Edit small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2498577" y="5301208"/>
            <a:ext cx="2025364" cy="136349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2" name="Picture 2" descr="Zal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>
          <a:xfrm>
            <a:off x="6156126" y="1556792"/>
            <a:ext cx="2664346" cy="19890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3" name="Picture 7" descr="bgp_room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2498577" y="3635085"/>
            <a:ext cx="1884105" cy="158155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" name="Picture 4" descr="HPIM0983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375658" y="5157192"/>
            <a:ext cx="2024757" cy="1511449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435292" y="3232854"/>
            <a:ext cx="524503" cy="2769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</a:rPr>
              <a:t>1956</a:t>
            </a:r>
            <a:endParaRPr lang="ru-RU" sz="1200" dirty="0">
              <a:latin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26202" y="3232854"/>
            <a:ext cx="524503" cy="2769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</a:rPr>
              <a:t>1959</a:t>
            </a:r>
            <a:endParaRPr lang="ru-RU" sz="1200" dirty="0">
              <a:latin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28184" y="3222915"/>
            <a:ext cx="524503" cy="2769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</a:rPr>
              <a:t>1967</a:t>
            </a:r>
            <a:endParaRPr lang="ru-RU" sz="1200" dirty="0">
              <a:latin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49924" y="6320353"/>
            <a:ext cx="524503" cy="2769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</a:rPr>
              <a:t>2009</a:t>
            </a:r>
            <a:endParaRPr lang="ru-RU" sz="1200" dirty="0">
              <a:latin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93542" y="6329198"/>
            <a:ext cx="524503" cy="2769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</a:rPr>
              <a:t>2008</a:t>
            </a:r>
            <a:endParaRPr lang="ru-RU" sz="1200" dirty="0">
              <a:latin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99221" y="4898977"/>
            <a:ext cx="524503" cy="2769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</a:rPr>
              <a:t>2008</a:t>
            </a:r>
            <a:endParaRPr lang="ru-RU" sz="1200" dirty="0">
              <a:latin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7727" y="6332727"/>
            <a:ext cx="524503" cy="2769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</a:rPr>
              <a:t>2003</a:t>
            </a:r>
            <a:endParaRPr lang="ru-RU" sz="1200" dirty="0">
              <a:latin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37562" y="4764900"/>
            <a:ext cx="524503" cy="2769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</a:rPr>
              <a:t>2000</a:t>
            </a:r>
            <a:endParaRPr lang="ru-RU" sz="1200" dirty="0">
              <a:latin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96488" y="2896480"/>
            <a:ext cx="792205" cy="584775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rial"/>
              </a:rPr>
              <a:t>10</a:t>
            </a:r>
            <a:r>
              <a:rPr lang="ru-RU" baseline="30000" dirty="0" smtClean="0">
                <a:solidFill>
                  <a:srgbClr val="FF0000"/>
                </a:solidFill>
                <a:latin typeface="Arial"/>
              </a:rPr>
              <a:t>3</a:t>
            </a:r>
            <a:endParaRPr lang="ru-RU" baseline="300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371927" y="6012577"/>
            <a:ext cx="944489" cy="584775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rial"/>
              </a:rPr>
              <a:t>10</a:t>
            </a:r>
            <a:r>
              <a:rPr lang="ru-RU" baseline="30000" dirty="0" smtClean="0">
                <a:solidFill>
                  <a:srgbClr val="FF0000"/>
                </a:solidFill>
                <a:latin typeface="Arial"/>
              </a:rPr>
              <a:t>15</a:t>
            </a:r>
            <a:endParaRPr lang="ru-RU" baseline="300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884368" y="2896480"/>
            <a:ext cx="792205" cy="584775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rial"/>
              </a:rPr>
              <a:t>10</a:t>
            </a:r>
            <a:r>
              <a:rPr lang="ru-RU" baseline="30000" dirty="0" smtClean="0">
                <a:solidFill>
                  <a:srgbClr val="FF0000"/>
                </a:solidFill>
                <a:latin typeface="Arial"/>
              </a:rPr>
              <a:t>6</a:t>
            </a:r>
            <a:endParaRPr lang="ru-RU" baseline="300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77682" y="6012577"/>
            <a:ext cx="944489" cy="584775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rial"/>
              </a:rPr>
              <a:t>10</a:t>
            </a:r>
            <a:r>
              <a:rPr lang="ru-RU" baseline="30000" dirty="0" smtClean="0">
                <a:solidFill>
                  <a:srgbClr val="FF0000"/>
                </a:solidFill>
                <a:latin typeface="Arial"/>
              </a:rPr>
              <a:t>10</a:t>
            </a:r>
            <a:endParaRPr lang="ru-RU" baseline="300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6823" y="1628800"/>
            <a:ext cx="705321" cy="2769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/>
              </a:rPr>
              <a:t>Стрела</a:t>
            </a:r>
            <a:endParaRPr lang="ru-RU" sz="1200" dirty="0">
              <a:latin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177421" y="1628800"/>
            <a:ext cx="689420" cy="2769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ru-RU" sz="1200" dirty="0" err="1" smtClean="0">
                <a:latin typeface="Arial"/>
              </a:rPr>
              <a:t>Сетунь</a:t>
            </a:r>
            <a:endParaRPr lang="ru-RU" sz="1200" dirty="0">
              <a:latin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243033" y="1628800"/>
            <a:ext cx="767903" cy="2769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/>
              </a:rPr>
              <a:t>БЭСМ-6</a:t>
            </a:r>
            <a:endParaRPr lang="ru-RU" sz="1200" dirty="0">
              <a:latin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580899" y="3707517"/>
            <a:ext cx="1011815" cy="2769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Arial"/>
              </a:rPr>
              <a:t>BlueGene</a:t>
            </a:r>
            <a:r>
              <a:rPr lang="en-US" sz="1200" dirty="0" smtClean="0">
                <a:latin typeface="Arial"/>
              </a:rPr>
              <a:t>/P</a:t>
            </a:r>
            <a:endParaRPr lang="ru-RU" sz="1200" dirty="0">
              <a:latin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86598" y="5373975"/>
            <a:ext cx="965201" cy="2769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</a:rPr>
              <a:t>“</a:t>
            </a:r>
            <a:r>
              <a:rPr lang="ru-RU" sz="1200" dirty="0" smtClean="0">
                <a:latin typeface="Arial"/>
              </a:rPr>
              <a:t>Чебышев</a:t>
            </a:r>
            <a:r>
              <a:rPr lang="en-US" sz="1200" dirty="0" smtClean="0">
                <a:latin typeface="Arial"/>
              </a:rPr>
              <a:t>”</a:t>
            </a:r>
            <a:endParaRPr lang="ru-RU" sz="1200" dirty="0">
              <a:latin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645823" y="3717032"/>
            <a:ext cx="1079270" cy="2769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</a:rPr>
              <a:t>“</a:t>
            </a:r>
            <a:r>
              <a:rPr lang="ru-RU" sz="1200" dirty="0" smtClean="0">
                <a:latin typeface="Arial"/>
              </a:rPr>
              <a:t>Ломоносов</a:t>
            </a:r>
            <a:r>
              <a:rPr lang="en-US" sz="1200" dirty="0" smtClean="0">
                <a:latin typeface="Arial"/>
              </a:rPr>
              <a:t>”</a:t>
            </a:r>
            <a:endParaRPr lang="ru-RU" sz="1200" dirty="0">
              <a:latin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0" y="468313"/>
            <a:ext cx="91440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Компьютерный путь Московского университета</a:t>
            </a:r>
            <a:endParaRPr lang="en-US" sz="28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1956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г.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наших дней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471677"/>
            <a:ext cx="9144000" cy="6832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Описание свойств и структуры алгоритмов 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(описание локальности данных)</a:t>
            </a:r>
            <a:endParaRPr lang="en-US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2668" y="1412031"/>
            <a:ext cx="3604327" cy="2232993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6" name="Рисунок 5" descr="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9766" y="3699921"/>
            <a:ext cx="3598218" cy="2698664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7" name="Рисунок 6" descr="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48613" y="1416179"/>
            <a:ext cx="3067804" cy="2300853"/>
          </a:xfrm>
          <a:prstGeom prst="rect">
            <a:avLst/>
          </a:prstGeom>
          <a:ln>
            <a:solidFill>
              <a:schemeClr val="bg2"/>
            </a:solidFill>
          </a:ln>
        </p:spPr>
      </p:pic>
      <p:grpSp>
        <p:nvGrpSpPr>
          <p:cNvPr id="2" name="Группа 8"/>
          <p:cNvGrpSpPr/>
          <p:nvPr/>
        </p:nvGrpSpPr>
        <p:grpSpPr>
          <a:xfrm>
            <a:off x="5100192" y="3789040"/>
            <a:ext cx="3216224" cy="2664296"/>
            <a:chOff x="3210367" y="2852738"/>
            <a:chExt cx="4314383" cy="3889375"/>
          </a:xfrm>
        </p:grpSpPr>
        <p:pic>
          <p:nvPicPr>
            <p:cNvPr id="12" name="Рисунок 5" descr="b2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10367" y="2852738"/>
              <a:ext cx="2727325" cy="200818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</p:spPr>
        </p:pic>
        <p:sp>
          <p:nvSpPr>
            <p:cNvPr id="13" name="AutoShape 20"/>
            <p:cNvSpPr>
              <a:spLocks noChangeArrowheads="1"/>
            </p:cNvSpPr>
            <p:nvPr/>
          </p:nvSpPr>
          <p:spPr bwMode="auto">
            <a:xfrm>
              <a:off x="3276600" y="4437063"/>
              <a:ext cx="71438" cy="431800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3399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mbria" pitchFamily="18" charset="0"/>
              </a:endParaRPr>
            </a:p>
          </p:txBody>
        </p:sp>
        <p:sp>
          <p:nvSpPr>
            <p:cNvPr id="14" name="Line 21"/>
            <p:cNvSpPr>
              <a:spLocks noChangeShapeType="1"/>
            </p:cNvSpPr>
            <p:nvPr/>
          </p:nvSpPr>
          <p:spPr bwMode="auto">
            <a:xfrm>
              <a:off x="3348038" y="4868863"/>
              <a:ext cx="1368425" cy="1873250"/>
            </a:xfrm>
            <a:prstGeom prst="line">
              <a:avLst/>
            </a:prstGeom>
            <a:noFill/>
            <a:ln w="19050">
              <a:solidFill>
                <a:srgbClr val="3399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Line 22"/>
            <p:cNvSpPr>
              <a:spLocks noChangeShapeType="1"/>
            </p:cNvSpPr>
            <p:nvPr/>
          </p:nvSpPr>
          <p:spPr bwMode="auto">
            <a:xfrm flipV="1">
              <a:off x="3348038" y="4221163"/>
              <a:ext cx="1368425" cy="215900"/>
            </a:xfrm>
            <a:prstGeom prst="line">
              <a:avLst/>
            </a:prstGeom>
            <a:noFill/>
            <a:ln w="19050">
              <a:solidFill>
                <a:srgbClr val="339966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pic>
          <p:nvPicPr>
            <p:cNvPr id="16" name="Picture 19" descr="Копия b_point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16463" y="4292600"/>
              <a:ext cx="2808287" cy="2387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6733175" y="6577409"/>
            <a:ext cx="23952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</a:rPr>
              <a:t>Courtesy of </a:t>
            </a:r>
            <a:r>
              <a:rPr kumimoji="0" lang="en-US" sz="12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</a:rPr>
              <a:t>Vad.Voevodin</a:t>
            </a: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</a:rPr>
              <a:t>, MSU</a:t>
            </a:r>
            <a:endParaRPr kumimoji="0" lang="ru-RU" sz="1200" b="0" i="1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94493" y="3332244"/>
            <a:ext cx="511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000066"/>
                </a:solidFill>
              </a:rPr>
              <a:t>FFT</a:t>
            </a:r>
            <a:endParaRPr lang="ru-RU" sz="1400" i="1" dirty="0">
              <a:solidFill>
                <a:srgbClr val="00006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52578" y="6092469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solidFill>
                  <a:srgbClr val="000066"/>
                </a:solidFill>
              </a:rPr>
              <a:t>Linpack</a:t>
            </a:r>
            <a:endParaRPr lang="ru-RU" sz="1400" i="1" dirty="0">
              <a:solidFill>
                <a:srgbClr val="00006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33574" y="3334679"/>
            <a:ext cx="14828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000066"/>
                </a:solidFill>
              </a:rPr>
              <a:t>Random Access</a:t>
            </a:r>
            <a:endParaRPr lang="ru-RU" sz="1400" i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471677"/>
            <a:ext cx="9144000" cy="6832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Описание свойств и структуры алгоритмов 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(масштабируемость алгоритмов: производительность)</a:t>
            </a:r>
            <a:endParaRPr lang="en-US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7017867" y="6577409"/>
            <a:ext cx="20906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</a:rPr>
              <a:t>Courtesy of </a:t>
            </a:r>
            <a:r>
              <a:rPr lang="en-US" sz="1200" i="1" kern="0" dirty="0" smtClean="0"/>
              <a:t>A.</a:t>
            </a:r>
            <a:r>
              <a:rPr kumimoji="0" lang="en-US" sz="12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</a:rPr>
              <a:t>Teplov</a:t>
            </a: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</a:rPr>
              <a:t>, MSU</a:t>
            </a:r>
            <a:endParaRPr kumimoji="0" lang="ru-RU" sz="1200" b="0" i="1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  <p:pic>
        <p:nvPicPr>
          <p:cNvPr id="21" name="Рисунок 20" descr="Screen Shot 2014-01-24 at 1.13.46.png"/>
          <p:cNvPicPr>
            <a:picLocks noChangeAspect="1"/>
          </p:cNvPicPr>
          <p:nvPr/>
        </p:nvPicPr>
        <p:blipFill>
          <a:blip r:embed="rId3" cstate="print"/>
          <a:srcRect l="7576" t="21281" r="2273" b="7606"/>
          <a:stretch>
            <a:fillRect/>
          </a:stretch>
        </p:blipFill>
        <p:spPr>
          <a:xfrm>
            <a:off x="467544" y="2132856"/>
            <a:ext cx="3921989" cy="2399334"/>
          </a:xfrm>
          <a:prstGeom prst="rect">
            <a:avLst/>
          </a:prstGeom>
        </p:spPr>
      </p:pic>
      <p:pic>
        <p:nvPicPr>
          <p:cNvPr id="22" name="Рисунок 21" descr="Screen Shot 2014-04-12 at 15.46.10.png"/>
          <p:cNvPicPr>
            <a:picLocks noChangeAspect="1"/>
          </p:cNvPicPr>
          <p:nvPr/>
        </p:nvPicPr>
        <p:blipFill>
          <a:blip r:embed="rId4" cstate="print"/>
          <a:srcRect l="8434" t="18500" r="4193" b="10941"/>
          <a:stretch>
            <a:fillRect/>
          </a:stretch>
        </p:blipFill>
        <p:spPr>
          <a:xfrm>
            <a:off x="3871208" y="3645024"/>
            <a:ext cx="5165288" cy="280831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471677"/>
            <a:ext cx="9144000" cy="6832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Описание свойств и структуры алгоритмов 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(масштабируемость алгоритмов: эффективность)</a:t>
            </a:r>
            <a:endParaRPr lang="en-US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7017867" y="6577409"/>
            <a:ext cx="20906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</a:rPr>
              <a:t>Courtesy of </a:t>
            </a:r>
            <a:r>
              <a:rPr lang="en-US" sz="1200" i="1" kern="0" dirty="0" smtClean="0"/>
              <a:t>A.</a:t>
            </a:r>
            <a:r>
              <a:rPr kumimoji="0" lang="en-US" sz="12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</a:rPr>
              <a:t>Teplov</a:t>
            </a: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</a:rPr>
              <a:t>, MSU</a:t>
            </a:r>
            <a:endParaRPr kumimoji="0" lang="ru-RU" sz="1200" b="0" i="1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</a:endParaRPr>
          </a:p>
        </p:txBody>
      </p:sp>
      <p:pic>
        <p:nvPicPr>
          <p:cNvPr id="23" name="Рисунок 22" descr="Screen Shot 2014-04-12 at 17.15.36.png"/>
          <p:cNvPicPr>
            <a:picLocks noChangeAspect="1"/>
          </p:cNvPicPr>
          <p:nvPr/>
        </p:nvPicPr>
        <p:blipFill>
          <a:blip r:embed="rId3" cstate="print"/>
          <a:srcRect l="10742" t="14720" r="5889" b="13461"/>
          <a:stretch>
            <a:fillRect/>
          </a:stretch>
        </p:blipFill>
        <p:spPr>
          <a:xfrm>
            <a:off x="4070253" y="3501008"/>
            <a:ext cx="4966243" cy="2880320"/>
          </a:xfrm>
          <a:prstGeom prst="rect">
            <a:avLst/>
          </a:prstGeom>
        </p:spPr>
      </p:pic>
      <p:pic>
        <p:nvPicPr>
          <p:cNvPr id="24" name="Рисунок 23" descr="Screen Shot 2014-04-12 at 17.19.57.png"/>
          <p:cNvPicPr>
            <a:picLocks noChangeAspect="1"/>
          </p:cNvPicPr>
          <p:nvPr/>
        </p:nvPicPr>
        <p:blipFill>
          <a:blip r:embed="rId4" cstate="print"/>
          <a:srcRect l="9788" t="22206" r="5834" b="8914"/>
          <a:stretch>
            <a:fillRect/>
          </a:stretch>
        </p:blipFill>
        <p:spPr>
          <a:xfrm>
            <a:off x="319504" y="1628800"/>
            <a:ext cx="5116592" cy="28803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5" descr="lomonosov.jpg"/>
          <p:cNvPicPr>
            <a:picLocks noChangeAspect="1"/>
          </p:cNvPicPr>
          <p:nvPr/>
        </p:nvPicPr>
        <p:blipFill>
          <a:blip r:embed="rId2" cstate="print"/>
          <a:srcRect l="4546" r="6743"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92138"/>
            <a:ext cx="9144000" cy="4370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28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Exascale</a:t>
            </a:r>
            <a:r>
              <a:rPr lang="en-US" sz="2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ru-RU" sz="2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ключевые вопросы</a:t>
            </a:r>
            <a:endParaRPr lang="ru-RU" sz="28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571500" y="2181225"/>
            <a:ext cx="7858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i="1" dirty="0"/>
              <a:t>  Степень параллельности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71500" y="2571750"/>
            <a:ext cx="7858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i="1"/>
              <a:t>  Надежность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571500" y="2967038"/>
            <a:ext cx="7858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i="1" dirty="0">
                <a:solidFill>
                  <a:srgbClr val="FF0000"/>
                </a:solidFill>
              </a:rPr>
              <a:t>  Энергопотребление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571500" y="3395663"/>
            <a:ext cx="7858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i="1"/>
              <a:t>  Модель программирования</a:t>
            </a: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571500" y="3824288"/>
            <a:ext cx="7858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i="1"/>
              <a:t>  Неоднородность</a:t>
            </a: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571500" y="4252913"/>
            <a:ext cx="7858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i="1" dirty="0"/>
              <a:t>  </a:t>
            </a:r>
            <a:r>
              <a:rPr lang="ru-RU" sz="2400" i="1" dirty="0" smtClean="0"/>
              <a:t>Эффективность, сложная иерархия памяти</a:t>
            </a:r>
            <a:endParaRPr lang="ru-RU" sz="2400" i="1" dirty="0"/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571500" y="4681538"/>
            <a:ext cx="7858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i="1"/>
              <a:t>  Сверхпараллельный ввод</a:t>
            </a:r>
            <a:r>
              <a:rPr lang="en-US" sz="2400" i="1"/>
              <a:t>/</a:t>
            </a:r>
            <a:r>
              <a:rPr lang="ru-RU" sz="2400" i="1"/>
              <a:t>вывод</a:t>
            </a: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571500" y="5110163"/>
            <a:ext cx="7858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i="1"/>
              <a:t>  Стек системного и прикладного ПО</a:t>
            </a:r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571500" y="5538788"/>
            <a:ext cx="7858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i="1"/>
              <a:t>  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Без имени-1копирование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404813"/>
            <a:ext cx="9144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i="1" dirty="0">
                <a:solidFill>
                  <a:srgbClr val="FFFFFF"/>
                </a:solidFill>
              </a:rPr>
              <a:t>Top500 </a:t>
            </a:r>
            <a:r>
              <a:rPr lang="ru-RU" i="1" dirty="0">
                <a:solidFill>
                  <a:srgbClr val="FFFFFF"/>
                </a:solidFill>
              </a:rPr>
              <a:t>самых мощных</a:t>
            </a:r>
            <a:r>
              <a:rPr lang="ru-RU" i="1" dirty="0" smtClean="0">
                <a:solidFill>
                  <a:srgbClr val="FFFFFF"/>
                </a:solidFill>
              </a:rPr>
              <a:t>…</a:t>
            </a:r>
          </a:p>
          <a:p>
            <a:pPr algn="ctr">
              <a:defRPr/>
            </a:pPr>
            <a:r>
              <a:rPr lang="ru-RU" sz="2000" i="1" dirty="0" smtClean="0">
                <a:solidFill>
                  <a:srgbClr val="FFFFFF"/>
                </a:solidFill>
              </a:rPr>
              <a:t>(энергопотребление)</a:t>
            </a:r>
            <a:endParaRPr lang="ru-RU" sz="2000" i="1" dirty="0">
              <a:solidFill>
                <a:srgbClr val="FFFFFF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0175" y="1353848"/>
            <a:ext cx="6343650" cy="544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вал 3"/>
          <p:cNvSpPr>
            <a:spLocks noChangeArrowheads="1"/>
          </p:cNvSpPr>
          <p:nvPr/>
        </p:nvSpPr>
        <p:spPr bwMode="auto">
          <a:xfrm>
            <a:off x="7157966" y="1336928"/>
            <a:ext cx="571500" cy="357188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Лидеры по </a:t>
            </a:r>
            <a:r>
              <a:rPr lang="ru-RU" dirty="0" err="1" smtClean="0"/>
              <a:t>энергоэффективности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>(ноябрь 2013)</a:t>
            </a:r>
            <a:endParaRPr lang="en-US" sz="2700" dirty="0"/>
          </a:p>
        </p:txBody>
      </p:sp>
      <p:sp>
        <p:nvSpPr>
          <p:cNvPr id="9" name="TextBox 8"/>
          <p:cNvSpPr txBox="1"/>
          <p:nvPr/>
        </p:nvSpPr>
        <p:spPr>
          <a:xfrm>
            <a:off x="7239000" y="6248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[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Mflops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/Watt]</a:t>
            </a:r>
            <a:endParaRPr lang="en-US" sz="1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6372200" y="6577409"/>
            <a:ext cx="27730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 dirty="0"/>
              <a:t>Courtesy of </a:t>
            </a:r>
            <a:r>
              <a:rPr lang="en-US" sz="1200" i="1" dirty="0" err="1" smtClean="0"/>
              <a:t>E.Strohmaier</a:t>
            </a:r>
            <a:r>
              <a:rPr lang="en-US" sz="1200" i="1" dirty="0" smtClean="0"/>
              <a:t>, LBNL</a:t>
            </a:r>
            <a:r>
              <a:rPr lang="en-US" sz="1200" i="1" dirty="0"/>
              <a:t>, USA</a:t>
            </a:r>
            <a:endParaRPr lang="ru-RU" sz="1200" i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5200" y="1603375"/>
            <a:ext cx="7213600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5" descr="lomonosov.jpg"/>
          <p:cNvPicPr>
            <a:picLocks noChangeAspect="1"/>
          </p:cNvPicPr>
          <p:nvPr/>
        </p:nvPicPr>
        <p:blipFill>
          <a:blip r:embed="rId2" cstate="print"/>
          <a:srcRect l="4546" r="6743"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92138"/>
            <a:ext cx="9144000" cy="4370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28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Exascale</a:t>
            </a:r>
            <a:r>
              <a:rPr lang="en-US" sz="2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ru-RU" sz="2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ключевые вопросы</a:t>
            </a:r>
            <a:endParaRPr lang="ru-RU" sz="28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571500" y="2181225"/>
            <a:ext cx="7858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i="1" dirty="0"/>
              <a:t>  Степень параллельности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71500" y="2571750"/>
            <a:ext cx="7858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i="1"/>
              <a:t>  Надежность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571500" y="2967038"/>
            <a:ext cx="7858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i="1"/>
              <a:t>  Энергопотребление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571500" y="3395663"/>
            <a:ext cx="7858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i="1"/>
              <a:t>  Модель программирования</a:t>
            </a: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571500" y="3824288"/>
            <a:ext cx="7858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i="1" dirty="0">
                <a:solidFill>
                  <a:srgbClr val="FF0000"/>
                </a:solidFill>
              </a:rPr>
              <a:t>  Неоднородность</a:t>
            </a: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571500" y="4252913"/>
            <a:ext cx="7858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i="1" dirty="0"/>
              <a:t>  </a:t>
            </a:r>
            <a:r>
              <a:rPr lang="ru-RU" sz="2400" i="1" dirty="0" smtClean="0"/>
              <a:t>Эффективность, сложная иерархия памяти</a:t>
            </a:r>
            <a:endParaRPr lang="ru-RU" sz="2400" i="1" dirty="0"/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571500" y="4681538"/>
            <a:ext cx="7858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i="1"/>
              <a:t>  Сверхпараллельный ввод</a:t>
            </a:r>
            <a:r>
              <a:rPr lang="en-US" sz="2400" i="1"/>
              <a:t>/</a:t>
            </a:r>
            <a:r>
              <a:rPr lang="ru-RU" sz="2400" i="1"/>
              <a:t>вывод</a:t>
            </a: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571500" y="5110163"/>
            <a:ext cx="7858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i="1"/>
              <a:t>  Стек системного и прикладного ПО</a:t>
            </a:r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571500" y="5538788"/>
            <a:ext cx="7858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i="1"/>
              <a:t>  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Без имени-1копирование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0" y="404813"/>
            <a:ext cx="9144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i="1" dirty="0">
                <a:solidFill>
                  <a:srgbClr val="FFFFFF"/>
                </a:solidFill>
              </a:rPr>
              <a:t>Top500 </a:t>
            </a:r>
            <a:r>
              <a:rPr lang="ru-RU" i="1" dirty="0">
                <a:solidFill>
                  <a:srgbClr val="FFFFFF"/>
                </a:solidFill>
              </a:rPr>
              <a:t>самых мощных</a:t>
            </a:r>
            <a:r>
              <a:rPr lang="ru-RU" i="1" dirty="0" smtClean="0">
                <a:solidFill>
                  <a:srgbClr val="FFFFFF"/>
                </a:solidFill>
              </a:rPr>
              <a:t>…</a:t>
            </a:r>
          </a:p>
          <a:p>
            <a:pPr algn="ctr">
              <a:defRPr/>
            </a:pPr>
            <a:r>
              <a:rPr lang="ru-RU" sz="2000" i="1" dirty="0" smtClean="0">
                <a:solidFill>
                  <a:srgbClr val="FFFFFF"/>
                </a:solidFill>
              </a:rPr>
              <a:t>(неоднородность)</a:t>
            </a:r>
            <a:endParaRPr lang="ru-RU" sz="2000" i="1" dirty="0">
              <a:solidFill>
                <a:srgbClr val="FFFFFF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0175" y="1353848"/>
            <a:ext cx="6343650" cy="544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Овал 5"/>
          <p:cNvSpPr>
            <a:spLocks noChangeArrowheads="1"/>
          </p:cNvSpPr>
          <p:nvPr/>
        </p:nvSpPr>
        <p:spPr bwMode="auto">
          <a:xfrm>
            <a:off x="3059832" y="1700808"/>
            <a:ext cx="3527425" cy="431800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7" name="Овал 6"/>
          <p:cNvSpPr>
            <a:spLocks noChangeArrowheads="1"/>
          </p:cNvSpPr>
          <p:nvPr/>
        </p:nvSpPr>
        <p:spPr bwMode="auto">
          <a:xfrm>
            <a:off x="3059832" y="2420888"/>
            <a:ext cx="3527425" cy="431800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8" name="Овал 7"/>
          <p:cNvSpPr>
            <a:spLocks noChangeArrowheads="1"/>
          </p:cNvSpPr>
          <p:nvPr/>
        </p:nvSpPr>
        <p:spPr bwMode="auto">
          <a:xfrm>
            <a:off x="2987824" y="4829810"/>
            <a:ext cx="3527425" cy="431800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2" name="Овал 11"/>
          <p:cNvSpPr>
            <a:spLocks noChangeArrowheads="1"/>
          </p:cNvSpPr>
          <p:nvPr/>
        </p:nvSpPr>
        <p:spPr bwMode="auto">
          <a:xfrm>
            <a:off x="2988791" y="4365352"/>
            <a:ext cx="3527425" cy="431800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5" descr="lomonosov.jpg"/>
          <p:cNvPicPr>
            <a:picLocks noChangeAspect="1"/>
          </p:cNvPicPr>
          <p:nvPr/>
        </p:nvPicPr>
        <p:blipFill>
          <a:blip r:embed="rId2" cstate="print"/>
          <a:srcRect l="4546" r="6743"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92138"/>
            <a:ext cx="9144000" cy="4370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28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Exascale</a:t>
            </a:r>
            <a:r>
              <a:rPr lang="en-US" sz="2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ru-RU" sz="2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ключевые вопросы</a:t>
            </a:r>
            <a:endParaRPr lang="ru-RU" sz="28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571500" y="2181225"/>
            <a:ext cx="7858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i="1" dirty="0"/>
              <a:t>  Степень параллельности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71500" y="2571750"/>
            <a:ext cx="7858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i="1"/>
              <a:t>  Надежность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571500" y="2967038"/>
            <a:ext cx="7858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i="1"/>
              <a:t>  Энергопотребление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571500" y="3395663"/>
            <a:ext cx="7858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i="1"/>
              <a:t>  Модель программирования</a:t>
            </a: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571500" y="3824288"/>
            <a:ext cx="7858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i="1"/>
              <a:t>  Неоднородность</a:t>
            </a: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571500" y="4252913"/>
            <a:ext cx="7858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i="1" dirty="0">
                <a:solidFill>
                  <a:srgbClr val="FF0000"/>
                </a:solidFill>
              </a:rPr>
              <a:t>  </a:t>
            </a:r>
            <a:r>
              <a:rPr lang="ru-RU" sz="2400" i="1" dirty="0" smtClean="0">
                <a:solidFill>
                  <a:srgbClr val="FF0000"/>
                </a:solidFill>
              </a:rPr>
              <a:t>Эффективность, сложная </a:t>
            </a:r>
            <a:r>
              <a:rPr lang="ru-RU" sz="2400" i="1" dirty="0">
                <a:solidFill>
                  <a:srgbClr val="FF0000"/>
                </a:solidFill>
              </a:rPr>
              <a:t>иерархия памяти</a:t>
            </a: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571500" y="4681538"/>
            <a:ext cx="7858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i="1"/>
              <a:t>  Сверхпараллельный ввод</a:t>
            </a:r>
            <a:r>
              <a:rPr lang="en-US" sz="2400" i="1"/>
              <a:t>/</a:t>
            </a:r>
            <a:r>
              <a:rPr lang="ru-RU" sz="2400" i="1"/>
              <a:t>вывод</a:t>
            </a: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571500" y="5110163"/>
            <a:ext cx="7858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i="1"/>
              <a:t>  Стек системного и прикладного ПО</a:t>
            </a:r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571500" y="5538788"/>
            <a:ext cx="7858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400" i="1"/>
              <a:t>  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Рисунок 5" descr="lomonoso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471677"/>
            <a:ext cx="9144000" cy="4370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Почему все это расположено рядом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9" name="Рисунок 8" descr="IMG_0759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5076056" y="1230801"/>
            <a:ext cx="3959087" cy="236733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Picture 2" descr="http://myrt.ru/news/uploads/posts/2009-01/1231165967_a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645024"/>
            <a:ext cx="4866493" cy="30689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3" name="Рисунок 8" descr="p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3598776"/>
            <a:ext cx="3959087" cy="20624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" name="Picture 2" descr="http://funkys.ru/wp-content/uploads/2011/01/parovoz-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229410"/>
            <a:ext cx="4871459" cy="30405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051654" name="Picture 6" descr="http://dailyhealthmantra.com/wp-content/uploads/2013/04/Medical-Services.jpg?7bed3b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39952" y="1236102"/>
            <a:ext cx="1634073" cy="10883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1051658" name="AutoShape 10" descr="data:image/jpeg;base64,/9j/4AAQSkZJRgABAQAAAQABAAD/2wCEAAkGBxQTEhQUEhQVFhUXFxQWGBcYFxgXGBcVFBQXFxQUFBcYHCggGBolHBQUITEhJSkrLi4uFx8zODMsNygtLisBCgoKDg0OGBAQFywfHB4sLCwsLCwsLCwsLCwsLCwsLCwsLCwsLCwsLCwsLCwsLCwsLCwsLCwsLCwsLCwsLCsrLP/AABEIAOEA4QMBIgACEQEDEQH/xAAcAAACAgMBAQAAAAAAAAAAAAAEBQMGAAIHAQj/xABFEAABAwIEAwUECAQDBgcAAAABAAIDBBEFEiExBkFREyJhcYEykaGxB0JSYnLB0fAUIzPhQ4KSFRZTc6KyJGNkk9Li8f/EABoBAAMBAQEBAAAAAAAAAAAAAAABAgMEBQb/xAAlEQEBAAICAQQCAgMAAAAAAAAAAQIRAyESBDFBUSJhBTITUnH/2gAMAwEAAhEDEQA/ALnh2CQQANiiY0eAHzR4S92LR3tmHvCNhcDqF0pTtKBxPCY5RmyjONjbX1R4W7UtjSmhmUkHQjRTsKbY9Q/4jR+L9UoYFc7TrSZpUoUTVICmSS62C1C9DreJ6ICULaO5226/oF7DTEnXXwF0WISPqn3FTbD01jYB59VIHKNz1p2iXZ6TOetHvULnrU+KCZI9COrGA5S5t+l0sxrFTcxsO25/IJHdaY8dri5vVzDLUm10L1GXILC6gujBPIke5Etu5ZZdXTswvlJk9Lui3DBu469FuyB3JtvE6KN9E87uaPVLSkFRUBCGqOyLfhLjs9nvQs+ETDZod+Eg/BLtU0gfOoDKvHxOabOBB8Rb5r0NSU8uVNC1atjRUURVSFa9yLET2JWJpU+ogL7W9q+nmujYVAWxtDt7C/uSTh/Asp7SS5PIHW3j5qzhNpnlvpst2IWSey3ikSQLcARY81Wa2m7N9uXLyVlYUPikAcw9RsiUrFeaty4AXJsOqBrsSZE5rHHvuvlb1tzJ5KtVte6YSMlsHNJLWja31T4nRazFnbpdI3F3s6Dr18kVGGsY57r5WWBtq5zjsxv3jceQVW4c4gBieHnvRNcT4taDb5BWdwOWBh+rGJHfeklBJ9LXWfJbOorHV7JqqGuqd5W08WuVkZNwOWYgXcduaWN4Lnac0dfMHeLn5fg5W8vWuZZ/4p8n5K4OIqiksMQb2kWxmbbu327wAvy0cAfEqyggta9jg5jwHMcNnNO3r4KGVocC1wBBFiDqCOYIQPCdGYXVFIP6OUVEHVlyRLGPug2I/F4JSeH/ABW/KGZehq6fKxzjyBXrnpTjs1mhvU39B/dazuxhy5eGFyJXH+/mo5ZMoLjsASvSUl4rrOzgPU/v5/JdVuo8PHeeWvta4cfpKSnY6pkGYjMI295xzHcgbXSCt+lCaS7aGnDR9uSxt00GnxXNKEM9p3ePj+9UwkxI7DQeC4rlb2+hxx8ZItUdXiVSf5lYW35Ms0D3BH/7oSuF3VkhP/Mf+SrGEVbrjVX/AA5hc1Kdmp9Zg88N8lS//wBx/LzUNJxViVOdJXvaOTwHj32Dh6FWnFaS10mhADrFOzXsFq4a+keCpIhq2BjzoCdWE9A7dp81aKvBgBmj1bzHMDqDzC5niXD0czNrOtoQn30YcRyMkNDUm5aLxOO7mjQsJ52Fk5v5JZ4aZFRwI6aAB2mx+B39xW/YJgJ2SxG9h4r1M9PL2QdTWgaBLKrFc2g0CFbNdBGjZkTTT6pUyRFwuQD2N6ysksw+5CwS6IWeqzusPZb80tGqnGVJZr7e1cPafG+yo09cXBsg9pujh4c10/iVgdH1I6dD1XH8ckMEp00duPkVthlPllnj9CKufdzHW7RjmGx+00j5gLsFFXCempqhuofEwHwewWIPjqvnx9Ub2vodR4FWjgjjCWkJge0y0zjcxiwex32oied7aE2Oyy5erMl4Y3WnYWle5kFRVTJo+0geJI+ZHtM+7K3dj99D0K27VLylGk7nojCH/wAx7rexDISembYf9JQLASQALk7BEV9aylAgPeqJ7XaNcrBowH8TjbxueizzyXjEEILrBouTb5c0k4j7sxZe5aAD5nU/kmvFGOtw2nDW2fVS91jRr3j9Yjk0fFVIud9Zxc7m47k8yfit+Gd7ed/IcmsJj9twqNx3WXeGDYfv81dZH2aT0F1y3HKjPM49P2VfPlrHX25fQYefLv6Lw5EQTa6oZehcUr29LJQS21XR+GKoOABXH6SpN7FXXhbE8rhcqpl2S+41TjLcKjVJIerriFa0x7qk1UgL1eQWDDX3al3EDDG+GpZo6KRjiR9nMM3wuPVMMIddqjxpmaGVv3HfAX/JVBXSZKkF8XSWNxH4mWcP+klHxm4VOdVWbgx5vfY+Rp3K3Ux0I6EhMRKsWLEBzgTImGRKo5EXC9AN4pEbC9J4pfFRHEi85YteRdyCZHdTX65GHU6E9At4n2Fgg6OlDBrqefiUUHXSDxuxaelvMKg8X4MXtcHDvNuWnqFf5B03UNRhhnAz90DY80jr5/Lct2uG23VRseTYjcK58ZcLOY8uYNRr5+SrUMDWASE94bt6o38EuHCcxkAexz2TMFi5jsko6WJ7sjfuuCt8HEs7DaeKKcf8RrDHK3/mRZgHjxYei5NBjnZytfHoNnDYEFdYwyISRNkla7IRdrQ3M9/hG3f1WFx7/FpL12HxH6QKuNhNPFTNadBKxrnEE/VcHOBY7wcEFwhiLIIp8Sq5e0nLi1rSbuz66kcr6AeAUnD0nbYs1ksDWxyNdEYL57NYC9rpXc3AsuByvoVYuLMMoaGQfyGSMqGuY+LTM37MsV9jcqccu+xlOnPKOd9XUuqZ9Xu2HJrRoAArAUrwaDKHnlmLW+Qtc/G3omF16PD/AF2+e9bnvk19F/EFTkiPkfkuZSOuSepVw4yq9MvXRVmjw2SU2Y0+fJc3qMvy09D+O49cdy+wamgpnv8AZaSrRS8PRxDNM4E9FrU45GzSNo06LkvJ9R6fj9lUGBSbkW802pqNzbHp5KD+Oe8XccjeRccvuvv6LanqNf60Z/zW+YS8st+w1FmggfK2wKFdQmM95b0GJGJwz6X2PI+R5pjjdQHMDxzW0y3E2aS4bMLLXE5LMk/A7/tKrlJiFjumFDM6oqIoBr2j2A/hzDN8LqsMt3RWdLrXttUYND9gOkI8og381d4rXd6Ko9n2mM3+rT05aP8APYf/ACVtp9iep+QC2TEqxYsQHIWS2W0uJNZudeg39yrDZ5X7usOjR+ad8N4ZG5xL9wAQPtG+uqnZaHUsUtSfsR/P1VjpImRDKweq0hBIs0WG37CmztZpufDZXrQExMJ1JUoKEbKXImNKgXCbKRz0OxeSSIBdj0OZhNrkArieJUMklTkjY5zpD3WN1JPku8NpXy7Wa3m47W8OqrOK8X0OGhzaUCao5u3AvyL+ngFGc2coThj6O4aRn8TiT2Bws5rL3ay2vf8AtO8NtOaC4l+kcyExUIMbNnTEDM4dG9B+ip2KYzUV8meoeS0bNGjR4NH5oujw0nlYdFP6hWyOgfQ7RtBnrpjZkTS0OPiLvPnbT1VZ4hxl9bNJObhr3Dsx9mNpIYB0uNT5q08Vf+HoKfD2aOmtJNb7OhsfcPcqvLGAAAOg/JZ44S1WWXjjuj8PZliYPC/vJP5rZ7rAlZawHghK+SzfT56L08ZMcXymed5M7fulxw8SHtZAcuYhtxobb268lrXYsyJtmABeSPeAxzXGQhjmRRAHuOOrnSaWI1J06Kv4uY2vyPBLxq5zTs4j2LHQge/VeTn+ee31XBj/AI+OQHVV8kzram5sGjUknYC25TSvwsUVmygOqS0OLN2wAjTP9p+t7bBG8JYvT0jxMyMyzi+V0gGRh1ALWg6u13PolWIdrPI95u6WV73vP+Y29N/gqk+Iu37K5Ji43cS79/BTxSRbFrvO+3xT/C+AaubZmVvU2H5plXfR4IG3nqADb2Wi5V3juimRPg7wO4C2WN2hY85fLI76jumtuqt1Lh/aU4tfJIDkJ3BaSHMf94EEHruqnFhcbbi9x4q5fR3U5op6N2ojHbxHp3rPb4e18VjlLGkqk/wz2vsb3uR6rov0XYMe3lneNImhrfxvGtvIfNKeIaT+c3K25ky5QObuQ9V0aWmNJQiJp/nSd2/WWT23eQufQBa8U3doy+gXD5u6oqD/AIsha38EXd+JBVoiFgB0HxO6S4TThojjb7LB8v1JToldCG+ZYtLrEBwenjTehu1wcNwtaXDyU2p6HbRTMSGvr3P0Fmjw/MqWniXsFNZGRsA3KsN4WIpqhmcI25pXNib9p5A9w3VTxf6R6WG4ha6oePrHux/39yVsgXaNrnbDTmToB6pBj3GVHSXBeJ5R9RhuARycdQFzPFeKK+u0L3NZ9hncYPUan1QEXDMpHet6KPK32PQ/ibj+qq+7m7KP7EZIv+J25SCgoTIR0+ac0nDDr67J9T4GWjQJTG3sWh8OwxrQL2Vp4ao2yTNH1W99/TK2yTtpXBO8/wDC0RcP6lQ7K3rkBt8SFcRIVYtXOqKqWY9cjfBrenqhzAQQTbfn0/dk0o6PK0DmN/M7qCsPfNraADXqdTy8lXHhvJzet5fDhv76QSPPNwt4BBVzSSGi5vrryRYOu9vRbUDA573O2AA16nU/ALflykxrx/R4efNjAmGUwgLqp/8Ah6sb9uQ6NZbncm1vFIKfA8+eaoflBJLnE2GYm+Rp+u7wG3VW18BndexbDHoLaHxy/fPM8htuVM7BDO5osMoGVrRs0cgAvNxnlX1F6is4XhdFMMrnS0ruUjyJYb8u0sGuiHjqNl0zgrh2OLtBO1naM1Drgsex1yJGHm25OviEXS8I00VORNYEj2huD4dfLmqVWMqMOLXFj3UzibN5Zf8AyyfYJFrsOnuVa8btO9x0epq3ydymFgNDIdAPwqn8RYaC0sYTJId3nWyZU3Egq2tFMWsjt3rbg8w4ckeyENGi3lljOyuZt4Ykj1cU94MoezfM88mBv+o5j8Gp5WnOcrRc+HLxceQU+HYQX2p2HfvTPHJpNiG/eOw6C5WeUluovHcGcI4UJZG1Dx3YwRHcbuI7zx4AGw8bonGKjtJs31YwWt8/rO+Fk6rJWwxiOMWAAAA5AbBVhsgMoaeWp/IKsMfGaFuz3DIcrLn2nanw6D3IlQQvU4erJ7ZYtrrEBzyN/UIynzOuWi4G5OjR5uOiq+M8V09MckYFVMNNNIWnppq8hKDT11eQZ5XRx8o23a0DoGDT33RlnPaFItmJ8V0lPo+btHj6kIJ97zoq9PxxWTXbRU4iafrWzPPiXO0CbYNwTFHY5Q49Xaq1U+ENbsPgo3lT1HLP91aupdnqZHE+JzH05BWDDOAo22uC49Suj0lAOibMoWhLUNR6fh9rdgpzg46K3vpQhpIFZKr/ALMA5LYUoT2WBByRWTBM+hzOa0DVxDR68/ddLMblEtZkb/TgaAOndsB8SSrF2wiZLMf8NpY3/mOHet4gWHvVbwqA9mXu9p5LvG2w/figk+a2qTSG93EDW5vcX8PhZMK0912+1tN7nol4j02I8zutuGPI/k+T+uLxjrcxt6rzB6V8ri0aNJuStJ3ZWHQa8hurHJWw0EDe01kIFmj23OPIAap8+rNI/jcN53IbVQNZFbYAWaPHoOpSqjxueJ/Zsh/mEgDNvY7WAKhbjbYR/E1ZBkIvDBfSMHYv+9t7kuwSrrquofLTMOY3HauacrL8238lx5d2SPcl+15rsQjo29rXSB859mIa28h18VR6zGqnE5sru5EDozlbx6o7FcIjpv6shqKl273aht97AqfBo2xNvbUrXTO20JV8Etae0ppnRSeenvGvzU2FtrgbVDoHNHOxLj6gj5I+or/FZRF0jg1ouSdB+fkouEXMqb0OZ5DGAXOwGg8/JWW7KSK1wXHVx5lx3KGZ2dDEXPILyNT+Q8FS6zGXTyX9wTxxkFptiuMBjHSv1sNB1PIKq8OYo58jnuOpOvryHhsoOLKjuht/7dUqwSXKQB6ph1SOt0U7Zw4eKrcU+m62jrbHdMVYu0PVYkv+0ViCUbhLhUNs94u75eAXQqSjAGgQ2HAJ9SRqZNK21igR0UK3bEiI2IJ7DFZGMatIwpmqapDKxCStTCQIWRqcpaLZWpdXuytLumw6kmzR6kgJzIEBFF2lQ1v1Yh2juheQQxp8hd3qFRKxxYwhtPSD2nav8SSDI4+8reRgAAGwAHoFLl7arnmOzD2TPT2z8lBWix/ZJJ5DxTIkxTQtHmfdognbqbiSoELiZD7LRcDXKSfYvzO10DDVh8Ye3Y9V08dkmvl8766ZZcty117A8Ur+zs618pBA5F3K/goMCwmtrJe2DXSSH/Edoxnkdvcrtwfw0yZomliMhLjkDtIwAbZj9rmrDxHViKMMLtXaBjO6wD5k8lhyfldvV9HxeHHP2o1ZgVPTWNTIaie9yAT2bDzH3j+iYz8V1TYw2CFkMdrC4AJ9+p9yU4kwMdmdcyH2WN+fglhoJ5XfzH5AeQ3ssnbJIJE1RI7ORCXfeLgT68kwp61wc1k0ZjLtGuBzMJ6ZuSyj4RjI7z5D6gIt/Bhu0QyvuXN7jrEOsQemnn4qpstPTRue4NYLk7BXGMQ4ZBmkIMpHx6N8EJiOKQYZFdxD6gi1t7c7C2wHxXIsZx6WrlzPJJJsB5nYJ09HuNcSSVUtyTa/db5nb5J/htH2TMzvbI2+yOnmgeG8EEIEso/mEXDd8n/2+SZVc+hS9hIqvEUmt0FhQ1BW9U7tpCR7I28T1RdNBYqPJWjqOos0LZtUgJn7KATqpSOO3WJf2gWJ7C10zrFWnC25gCq66nsdUwwevynKdkGtGQLUletkBF1DI5ICo3KdpSqOdFxzJWGKch3rftFG8JQAqyVrGuc7QNBJ8ghacOipXvcP5sl3EfffYNZfw7o9F7WM7WaODl/Vk/C02Y31d/2qr/Snxt/BOjgiAdLl7Q39lt9Glw5nQmyq3SRk0jKaJrCRfn1c9xu4+NySlWKVRhAO87vZaf8ACaR7R++dPJDcO4dKxn8fiLi6VwvBGbARh2oflGgdtboEwwLB3VMpmm9m/wDqN/ZHgnLsqqMsW4d3uubW53JN/Nb09KZpI4W6ZiAeQa3dx02AF1NiLwZpSNs7yPIEgfIJ3wjTANfM4auOVp6MGht5m/uXTesXgcWF5uez43tcxO2NjY4tGsAaPIeCo3FdaGzte72WA+8tcR7zZWWWpA1cQPPRV/Eqdkpe59g11gM2lwBuud70DYHS5mdtILveMw8AdQFk8XevZGQVWRgBtlaLB2o0G2ux2RtJR9o0yykRQjUvdu4fcB+ZQpmEwukOVg8ydmjq4/kheKOMYaFpjgIknOjn/Z8lW+L/AKQGtYYKIFkexd9Z3UkrnEMck8gaLue4/wD6SouWjkGVuJzVMtyXPe46Dcm/grxw1w62nHaTWdNy5iPTYdXb6rXAMFjpG5j3piNXchc7M/VEzVt05QYy1F7pDi9cXnsmHU+0RyHTzUGIYkR3W6uO36rbC6W2p3Op81OVEEUtIGt0RbIbL3MAts6UMBVtQLymVSEtmCqJrO1KxDXWJlt2erpbhJ3xkFWMOBCCqaa6o2+F13Ipk4ZlX2QkFeYjxrS07O+8F1thulQedip4mgblcoxX6XBqIYr9CTb8lVa7juuqDlY5zb/VjBJU7hu8YnxDT07SZZWNHidfcufcQfS42+SijzuOge4EC/UDmqTRcFVlR353dm37cztfcSrVw1wVS9tExknbyXDnutZjWMOob1LjYe9HZOh8JtfFTfxFQc00gDndejGNHLQj3qr4dwUZKt+I4g+5zF4jHsCwsxrid8umyvuMREQnIQHM7zb+yS0GwPvVHx/icTRRxw3bdjXP1tlPME9bghPQZXVgqpiXuDYmHU3t6C/Moqs4ohY3IxwsNAG+HUnRUGsq6Zp78pd0bn28A2Pf1ctKXFszstNTu1uLhjWXFjfWxc42vzT3EZ+1oljS6zR7TiAPMpnUYm5ncY4Bre63KD7LdNT3Ryv7XNQ8MtMokmY0/wAtjstxvK8ZW28r3QkPAr5NZ5nHrmcT8NlryXetOL0HDcJcsveoZuII2u1eLnq8jXzY0n/qVlwZglja+FmrtbDvEnb2juPHZDR8EUcLM8zg1n2n2bf8Ldyk+LcesiZ/D4bH2bBp2n1j68ll38vQWbFKqloR2lU4SzgXbEDcNPiuecS8Xz1rrvOWMeywaAdNEiqA+R2Z7i5x6m+p81JE3lueduXn4qLexIhpKF8r7Dbm47BXbCqWOmZZntEd5x3P6BKKSQNGi2mrPFANKquulNZiWXQWLjsEurMStoNSt6GDL35DclFokM8Oprd9+51TJ1YBskM2JX0C1imPNKQ9n7Ki5RcMiUUpTOn1sq1SSSi+vig5ok0YzqtZINUQE3YLE37ALEwtuE4zfR2hT1swIuqDO9pOhsVtSY29r2Ru2cQL+CeyHcWYnM4FlOxxO1wOq5/S8BV87rubb7zj/ZfQ9FQtYwWAOl79UHjdSYYZJGsLyxpdlG58r+/0SslDltB9GEMQz1ctwNwCWjy6lFT18NM3LRwxxj/iyWHuvuq5ifFVbVvIiiI10JB0Hrogv915HnPUyEnpf8+SN/6w9bFz49HI8drNLO87Njb3fK7j+S69wThhZF2rxZ8gDsundaB3GaaaA+8lc5wbB6elfTyTRkNllbHmtctaR3XHpd1h5ErtD7BtzYAfC26N35GoqnH2M9nD2bD35NB4Dmf31XKI8FuxjZHE2GoBsC4kkk21KuGKONRM6TlszwYNvfqfctoMOHNOYptqvUODRt9lgHp+asOEUWWWI2A74+DXH8kxFI1jczy1jRu55sPTmfRA4ZxBTT1UcFOXPLc73SWs3usLbNHP29/BVqQu6seI2DLd1ovdxNmtA6nmdSqVjXHkMJLKVvbyi4zkdxp+63n5lDcfU76iqy5rRRsa3KObrlzifeEkNPDA3k0dT+9Vnc9dLmJdiMtRUuz1MjneGwHhZByxNjFzYD5+QXuIY+DpGP8AMR8h+qRSylxu4knqVn5HoVUVhOjdB8T+ikpXWCXrZslkSmdfxAHNBVFeTo33oFzyV40o8i0Mhc1mp1ctZKpzj0Qika7miUx1Odr+XvTCOVrR3jZJRUG1gt6anMh1OnX9Ffl9JsWHDsSa95a0Ota+b9eiewPSGjDWCzRb9/FMYHqiO4pNNdlIx2vw96BpmkprTQfNBvMgWI3+FWICq9k57u6Sn+AUuSRonbccr9VBwzSkSXk7v4tFcqyGGRhAkYHDUd4bj1T0mLdS1bSwAWFgBbySzEZrmw2VcwvGGNFnyNBGm4/JHPxSM+zmf+Fjj8bW+KcgqOeEHkgYsKa913eyNT4/dRn8U5zg1sdids72tP8ApaSUXI9rWkuIDGAuc47abuui0RDU4aKhuVwBFwfItN226WUvEdb2VPHC5zi+U5NLl7mj2vyF04w4hsQe4ZbjMb7hpFxfobLj3Fgkrql02dzGNOWMA6iMbnTm7f3Kblpax1eLU1OP50rGn7DSHv8AIgaN+KQVPHUrzloqew/4smp8wLWS+kwGJmtszurrlb1eKQwiznC4+q3U+4aLPLkpzGBZsOlndmq5nyHpfTyTzhh0NNK6QhrWRwSvJ/zRtHxNlTMQ4qe7SIZR1Op92wSg4i8teC5xMmUOJO7Wm9veB7lMyu9iyHuMcWl7nGMXLjcud1PRqrdTVOkN3uJPifl0UK8SD0rxYsQGLFixAYsWLEBi9C9AXrEQJYYxufd+qKbVNFr+KXkpjQ0BOrtlpj+itFUs73Hutt4lP6GI2F1BQ0wFgAmJmbE3NIbN+J8AOq0RsxpW7JxTxlUSGrmrJBFB/LaNS77I+04jn0AXS6KmygDU2AF+Z05/FOG17H92WJh2axMOXwYzX/bid5tBRIxiv/8ATf6FAymyjR1/T+6x1Zl5fH+yx/JXQwYliB/xomfhYFFLBVSf1ayU+DTlSip4qLDYRg/5j+QTLg7Epa2rjhyNay+Z5FzZjRc79dB6pbuz6XfhjhSOmpZapz3dqW5w97ibMZckG/2v0RGGVBrpY2WIhbaRwIILsp0LmnbU6DzVX+lri/VtFTOIDCDIWnm32I9Om/oE94SAwvDXVNUXdtJ3iHEl257KIX5nc+arfwBn0k8WxQAU7n2c8ZnAAk5L6DTa5HPkuW1vGQ2ij9XfoFXsYxOSpmfNKbvebnoByA6AIMNWduwPrMamk9p5t0b3R8EvstsniFht5pBosXpXiAxYsWIDFixYgMWLFsxhJsBcoDwKWanc21xa+yaU9E2MZnkX+A8upQtZiBdo3QdeZ/RAePqrNA580E0arGtJTfD8Nvvv8lWOOyteUdGOid0dMd/IJLjlO5hb9kggW01G4PitqXH5Gta3TTd3MjYe5azKeydbOsSxFsPd9p45chy1PodN0khZNVzBo7zyfIMbzPgAgYWukeGMzPc42HUk8/7rpOCUUVBEc5BkcO+ep5NHgLol3T1o6wHB2U8QYzzc47uJN7k+qd0crC6wIJF/mqlBWSVBsLtZ4bq54LhgjHj4hUVHdksRVl4mHGJCldRJobo2cpVVO0UAkrXXd++aYcO4/LRue+EgF7S3UA+RF9krqT3j++SiWO+1nvDUkZqRNVOu1ju0d1e/NcDx11KYcecWurZA1l2wx+y08zbVx+Kq7ZTbLfRFU1M0hG+hoAvbp6ygaeSmZh4SPSugFbdkeiszcPCkbQBA0qpiK1yq3fwAWjqAdEDSqBhPJb9idzp5p5XlsTb8zew+ZKRSylxuUE0K8WKangzbkNaN3Hl+pQHlPAXnK0a/vUpkJWQize8/mfyuhZKywyx91vM/Wd4k8vJBgX2QEtRUOebuN/l6LKaAvNh4Iugw4v1Og+KsdHQNaBlFlcxIppsLcBe19FDh+MZXjMBk5gDUevNNa/G2Rd1lnv8AXKPM8yqxUzl7nOIALjewFh6J5ZfQkG41iPbP0vkGgB+LvMqLC8MkqH5Ixc7knRrR1ceSzD8Pc+59lo3cdB5DqUVDXyxns4rAX5a3vzJRO/cLTGyGgZ3O/M4WLtz/AJRyC0w6jknfnkJPMDkPAIbCcKkldmeSSdL/AKdF0rAMGyNGboFrIm0VgWFBjb2CsDG6LWNtlOxqdDTKvVNlWJHpwWoSqp2WLFJEEvtFRrFiwW9CaUOyxYgziBENXqxBpWKVeLEB6VqsWICr8R/1R+FvzKUrFiEsRU39Nnm75rFiAGUtNuFixAWei2Hqjqj+m78BWLFrPZKkOUaxYoqhc39Nvn+QReDb+o+axYqhOm8MfV8lfYdgsWLeeyb7igpgsWJU4kWLFiQ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1051660" name="AutoShape 12" descr="data:image/jpeg;base64,/9j/4AAQSkZJRgABAQAAAQABAAD/2wCEAAkGBxQTEhQUEhQVFhUXFxQWGBcYFxgXGBcVFBQXFxQUFBcYHCggGBolHBQUITEhJSkrLi4uFx8zODMsNygtLisBCgoKDg0OGBAQFywfHB4sLCwsLCwsLCwsLCwsLCwsLCwsLCwsLCwsLCwsLCwsLCwsLCwsLCwsLCwsLCwsLCsrLP/AABEIAOEA4QMBIgACEQEDEQH/xAAcAAACAgMBAQAAAAAAAAAAAAAEBQMGAAIHAQj/xABFEAABAwIEAwUECAQDBgcAAAABAAIDBBEFEiExBkFREyJhcYEykaGxB0JSYnLB0fAUIzPhQ4KSFRZTc6KyJGNkk9Li8f/EABoBAAMBAQEBAAAAAAAAAAAAAAABAgMEBQb/xAAlEQEBAAICAQQCAgMAAAAAAAAAAQIRAyESBDFBUSJhBTITUnH/2gAMAwEAAhEDEQA/ALnh2CQQANiiY0eAHzR4S92LR3tmHvCNhcDqF0pTtKBxPCY5RmyjONjbX1R4W7UtjSmhmUkHQjRTsKbY9Q/4jR+L9UoYFc7TrSZpUoUTVICmSS62C1C9DreJ6ICULaO5226/oF7DTEnXXwF0WISPqn3FTbD01jYB59VIHKNz1p2iXZ6TOetHvULnrU+KCZI9COrGA5S5t+l0sxrFTcxsO25/IJHdaY8dri5vVzDLUm10L1GXILC6gujBPIke5Etu5ZZdXTswvlJk9Lui3DBu469FuyB3JtvE6KN9E87uaPVLSkFRUBCGqOyLfhLjs9nvQs+ETDZod+Eg/BLtU0gfOoDKvHxOabOBB8Rb5r0NSU8uVNC1atjRUURVSFa9yLET2JWJpU+ogL7W9q+nmujYVAWxtDt7C/uSTh/Asp7SS5PIHW3j5qzhNpnlvpst2IWSey3ikSQLcARY81Wa2m7N9uXLyVlYUPikAcw9RsiUrFeaty4AXJsOqBrsSZE5rHHvuvlb1tzJ5KtVte6YSMlsHNJLWja31T4nRazFnbpdI3F3s6Dr18kVGGsY57r5WWBtq5zjsxv3jceQVW4c4gBieHnvRNcT4taDb5BWdwOWBh+rGJHfeklBJ9LXWfJbOorHV7JqqGuqd5W08WuVkZNwOWYgXcduaWN4Lnac0dfMHeLn5fg5W8vWuZZ/4p8n5K4OIqiksMQb2kWxmbbu327wAvy0cAfEqyggta9jg5jwHMcNnNO3r4KGVocC1wBBFiDqCOYIQPCdGYXVFIP6OUVEHVlyRLGPug2I/F4JSeH/ABW/KGZehq6fKxzjyBXrnpTjs1mhvU39B/dazuxhy5eGFyJXH+/mo5ZMoLjsASvSUl4rrOzgPU/v5/JdVuo8PHeeWvta4cfpKSnY6pkGYjMI295xzHcgbXSCt+lCaS7aGnDR9uSxt00GnxXNKEM9p3ePj+9UwkxI7DQeC4rlb2+hxx8ZItUdXiVSf5lYW35Ms0D3BH/7oSuF3VkhP/Mf+SrGEVbrjVX/AA5hc1Kdmp9Zg88N8lS//wBx/LzUNJxViVOdJXvaOTwHj32Dh6FWnFaS10mhADrFOzXsFq4a+keCpIhq2BjzoCdWE9A7dp81aKvBgBmj1bzHMDqDzC5niXD0czNrOtoQn30YcRyMkNDUm5aLxOO7mjQsJ52Fk5v5JZ4aZFRwI6aAB2mx+B39xW/YJgJ2SxG9h4r1M9PL2QdTWgaBLKrFc2g0CFbNdBGjZkTTT6pUyRFwuQD2N6ysksw+5CwS6IWeqzusPZb80tGqnGVJZr7e1cPafG+yo09cXBsg9pujh4c10/iVgdH1I6dD1XH8ckMEp00duPkVthlPllnj9CKufdzHW7RjmGx+00j5gLsFFXCempqhuofEwHwewWIPjqvnx9Ub2vodR4FWjgjjCWkJge0y0zjcxiwex32oied7aE2Oyy5erMl4Y3WnYWle5kFRVTJo+0geJI+ZHtM+7K3dj99D0K27VLylGk7nojCH/wAx7rexDISembYf9JQLASQALk7BEV9aylAgPeqJ7XaNcrBowH8TjbxueizzyXjEEILrBouTb5c0k4j7sxZe5aAD5nU/kmvFGOtw2nDW2fVS91jRr3j9Yjk0fFVIud9Zxc7m47k8yfit+Gd7ed/IcmsJj9twqNx3WXeGDYfv81dZH2aT0F1y3HKjPM49P2VfPlrHX25fQYefLv6Lw5EQTa6oZehcUr29LJQS21XR+GKoOABXH6SpN7FXXhbE8rhcqpl2S+41TjLcKjVJIerriFa0x7qk1UgL1eQWDDX3al3EDDG+GpZo6KRjiR9nMM3wuPVMMIddqjxpmaGVv3HfAX/JVBXSZKkF8XSWNxH4mWcP+klHxm4VOdVWbgx5vfY+Rp3K3Ux0I6EhMRKsWLEBzgTImGRKo5EXC9AN4pEbC9J4pfFRHEi85YteRdyCZHdTX65GHU6E9At4n2Fgg6OlDBrqefiUUHXSDxuxaelvMKg8X4MXtcHDvNuWnqFf5B03UNRhhnAz90DY80jr5/Lct2uG23VRseTYjcK58ZcLOY8uYNRr5+SrUMDWASE94bt6o38EuHCcxkAexz2TMFi5jsko6WJ7sjfuuCt8HEs7DaeKKcf8RrDHK3/mRZgHjxYei5NBjnZytfHoNnDYEFdYwyISRNkla7IRdrQ3M9/hG3f1WFx7/FpL12HxH6QKuNhNPFTNadBKxrnEE/VcHOBY7wcEFwhiLIIp8Sq5e0nLi1rSbuz66kcr6AeAUnD0nbYs1ksDWxyNdEYL57NYC9rpXc3AsuByvoVYuLMMoaGQfyGSMqGuY+LTM37MsV9jcqccu+xlOnPKOd9XUuqZ9Xu2HJrRoAArAUrwaDKHnlmLW+Qtc/G3omF16PD/AF2+e9bnvk19F/EFTkiPkfkuZSOuSepVw4yq9MvXRVmjw2SU2Y0+fJc3qMvy09D+O49cdy+wamgpnv8AZaSrRS8PRxDNM4E9FrU45GzSNo06LkvJ9R6fj9lUGBSbkW802pqNzbHp5KD+Oe8XccjeRccvuvv6LanqNf60Z/zW+YS8st+w1FmggfK2wKFdQmM95b0GJGJwz6X2PI+R5pjjdQHMDxzW0y3E2aS4bMLLXE5LMk/A7/tKrlJiFjumFDM6oqIoBr2j2A/hzDN8LqsMt3RWdLrXttUYND9gOkI8og381d4rXd6Ko9n2mM3+rT05aP8APYf/ACVtp9iep+QC2TEqxYsQHIWS2W0uJNZudeg39yrDZ5X7usOjR+ad8N4ZG5xL9wAQPtG+uqnZaHUsUtSfsR/P1VjpImRDKweq0hBIs0WG37CmztZpufDZXrQExMJ1JUoKEbKXImNKgXCbKRz0OxeSSIBdj0OZhNrkArieJUMklTkjY5zpD3WN1JPku8NpXy7Wa3m47W8OqrOK8X0OGhzaUCao5u3AvyL+ngFGc2coThj6O4aRn8TiT2Bws5rL3ay2vf8AtO8NtOaC4l+kcyExUIMbNnTEDM4dG9B+ip2KYzUV8meoeS0bNGjR4NH5oujw0nlYdFP6hWyOgfQ7RtBnrpjZkTS0OPiLvPnbT1VZ4hxl9bNJObhr3Dsx9mNpIYB0uNT5q08Vf+HoKfD2aOmtJNb7OhsfcPcqvLGAAAOg/JZ44S1WWXjjuj8PZliYPC/vJP5rZ7rAlZawHghK+SzfT56L08ZMcXymed5M7fulxw8SHtZAcuYhtxobb268lrXYsyJtmABeSPeAxzXGQhjmRRAHuOOrnSaWI1J06Kv4uY2vyPBLxq5zTs4j2LHQge/VeTn+ee31XBj/AI+OQHVV8kzram5sGjUknYC25TSvwsUVmygOqS0OLN2wAjTP9p+t7bBG8JYvT0jxMyMyzi+V0gGRh1ALWg6u13PolWIdrPI95u6WV73vP+Y29N/gqk+Iu37K5Ji43cS79/BTxSRbFrvO+3xT/C+AaubZmVvU2H5plXfR4IG3nqADb2Wi5V3juimRPg7wO4C2WN2hY85fLI76jumtuqt1Lh/aU4tfJIDkJ3BaSHMf94EEHruqnFhcbbi9x4q5fR3U5op6N2ojHbxHp3rPb4e18VjlLGkqk/wz2vsb3uR6rov0XYMe3lneNImhrfxvGtvIfNKeIaT+c3K25ky5QObuQ9V0aWmNJQiJp/nSd2/WWT23eQufQBa8U3doy+gXD5u6oqD/AIsha38EXd+JBVoiFgB0HxO6S4TThojjb7LB8v1JToldCG+ZYtLrEBwenjTehu1wcNwtaXDyU2p6HbRTMSGvr3P0Fmjw/MqWniXsFNZGRsA3KsN4WIpqhmcI25pXNib9p5A9w3VTxf6R6WG4ha6oePrHux/39yVsgXaNrnbDTmToB6pBj3GVHSXBeJ5R9RhuARycdQFzPFeKK+u0L3NZ9hncYPUan1QEXDMpHet6KPK32PQ/ibj+qq+7m7KP7EZIv+J25SCgoTIR0+ac0nDDr67J9T4GWjQJTG3sWh8OwxrQL2Vp4ao2yTNH1W99/TK2yTtpXBO8/wDC0RcP6lQ7K3rkBt8SFcRIVYtXOqKqWY9cjfBrenqhzAQQTbfn0/dk0o6PK0DmN/M7qCsPfNraADXqdTy8lXHhvJzet5fDhv76QSPPNwt4BBVzSSGi5vrryRYOu9vRbUDA573O2AA16nU/ALflykxrx/R4efNjAmGUwgLqp/8Ah6sb9uQ6NZbncm1vFIKfA8+eaoflBJLnE2GYm+Rp+u7wG3VW18BndexbDHoLaHxy/fPM8htuVM7BDO5osMoGVrRs0cgAvNxnlX1F6is4XhdFMMrnS0ruUjyJYb8u0sGuiHjqNl0zgrh2OLtBO1naM1Drgsex1yJGHm25OviEXS8I00VORNYEj2huD4dfLmqVWMqMOLXFj3UzibN5Zf8AyyfYJFrsOnuVa8btO9x0epq3ydymFgNDIdAPwqn8RYaC0sYTJId3nWyZU3Egq2tFMWsjt3rbg8w4ckeyENGi3lljOyuZt4Ykj1cU94MoezfM88mBv+o5j8Gp5WnOcrRc+HLxceQU+HYQX2p2HfvTPHJpNiG/eOw6C5WeUluovHcGcI4UJZG1Dx3YwRHcbuI7zx4AGw8bonGKjtJs31YwWt8/rO+Fk6rJWwxiOMWAAAA5AbBVhsgMoaeWp/IKsMfGaFuz3DIcrLn2nanw6D3IlQQvU4erJ7ZYtrrEBzyN/UIynzOuWi4G5OjR5uOiq+M8V09MckYFVMNNNIWnppq8hKDT11eQZ5XRx8o23a0DoGDT33RlnPaFItmJ8V0lPo+btHj6kIJ97zoq9PxxWTXbRU4iafrWzPPiXO0CbYNwTFHY5Q49Xaq1U+ENbsPgo3lT1HLP91aupdnqZHE+JzH05BWDDOAo22uC49Suj0lAOibMoWhLUNR6fh9rdgpzg46K3vpQhpIFZKr/ALMA5LYUoT2WBByRWTBM+hzOa0DVxDR68/ddLMblEtZkb/TgaAOndsB8SSrF2wiZLMf8NpY3/mOHet4gWHvVbwqA9mXu9p5LvG2w/figk+a2qTSG93EDW5vcX8PhZMK0912+1tN7nol4j02I8zutuGPI/k+T+uLxjrcxt6rzB6V8ri0aNJuStJ3ZWHQa8hurHJWw0EDe01kIFmj23OPIAap8+rNI/jcN53IbVQNZFbYAWaPHoOpSqjxueJ/Zsh/mEgDNvY7WAKhbjbYR/E1ZBkIvDBfSMHYv+9t7kuwSrrquofLTMOY3HauacrL8238lx5d2SPcl+15rsQjo29rXSB859mIa28h18VR6zGqnE5sru5EDozlbx6o7FcIjpv6shqKl273aht97AqfBo2xNvbUrXTO20JV8Etae0ppnRSeenvGvzU2FtrgbVDoHNHOxLj6gj5I+or/FZRF0jg1ouSdB+fkouEXMqb0OZ5DGAXOwGg8/JWW7KSK1wXHVx5lx3KGZ2dDEXPILyNT+Q8FS6zGXTyX9wTxxkFptiuMBjHSv1sNB1PIKq8OYo58jnuOpOvryHhsoOLKjuht/7dUqwSXKQB6ph1SOt0U7Zw4eKrcU+m62jrbHdMVYu0PVYkv+0ViCUbhLhUNs94u75eAXQqSjAGgQ2HAJ9SRqZNK21igR0UK3bEiI2IJ7DFZGMatIwpmqapDKxCStTCQIWRqcpaLZWpdXuytLumw6kmzR6kgJzIEBFF2lQ1v1Yh2juheQQxp8hd3qFRKxxYwhtPSD2nav8SSDI4+8reRgAAGwAHoFLl7arnmOzD2TPT2z8lBWix/ZJJ5DxTIkxTQtHmfdognbqbiSoELiZD7LRcDXKSfYvzO10DDVh8Ye3Y9V08dkmvl8766ZZcty117A8Ur+zs618pBA5F3K/goMCwmtrJe2DXSSH/Edoxnkdvcrtwfw0yZomliMhLjkDtIwAbZj9rmrDxHViKMMLtXaBjO6wD5k8lhyfldvV9HxeHHP2o1ZgVPTWNTIaie9yAT2bDzH3j+iYz8V1TYw2CFkMdrC4AJ9+p9yU4kwMdmdcyH2WN+fglhoJ5XfzH5AeQ3ssnbJIJE1RI7ORCXfeLgT68kwp61wc1k0ZjLtGuBzMJ6ZuSyj4RjI7z5D6gIt/Bhu0QyvuXN7jrEOsQemnn4qpstPTRue4NYLk7BXGMQ4ZBmkIMpHx6N8EJiOKQYZFdxD6gi1t7c7C2wHxXIsZx6WrlzPJJJsB5nYJ09HuNcSSVUtyTa/db5nb5J/htH2TMzvbI2+yOnmgeG8EEIEso/mEXDd8n/2+SZVc+hS9hIqvEUmt0FhQ1BW9U7tpCR7I28T1RdNBYqPJWjqOos0LZtUgJn7KATqpSOO3WJf2gWJ7C10zrFWnC25gCq66nsdUwwevynKdkGtGQLUletkBF1DI5ICo3KdpSqOdFxzJWGKch3rftFG8JQAqyVrGuc7QNBJ8ghacOipXvcP5sl3EfffYNZfw7o9F7WM7WaODl/Vk/C02Y31d/2qr/Snxt/BOjgiAdLl7Q39lt9Glw5nQmyq3SRk0jKaJrCRfn1c9xu4+NySlWKVRhAO87vZaf8ACaR7R++dPJDcO4dKxn8fiLi6VwvBGbARh2oflGgdtboEwwLB3VMpmm9m/wDqN/ZHgnLsqqMsW4d3uubW53JN/Nb09KZpI4W6ZiAeQa3dx02AF1NiLwZpSNs7yPIEgfIJ3wjTANfM4auOVp6MGht5m/uXTesXgcWF5uez43tcxO2NjY4tGsAaPIeCo3FdaGzte72WA+8tcR7zZWWWpA1cQPPRV/Eqdkpe59g11gM2lwBuud70DYHS5mdtILveMw8AdQFk8XevZGQVWRgBtlaLB2o0G2ux2RtJR9o0yykRQjUvdu4fcB+ZQpmEwukOVg8ydmjq4/kheKOMYaFpjgIknOjn/Z8lW+L/AKQGtYYKIFkexd9Z3UkrnEMck8gaLue4/wD6SouWjkGVuJzVMtyXPe46Dcm/grxw1w62nHaTWdNy5iPTYdXb6rXAMFjpG5j3piNXchc7M/VEzVt05QYy1F7pDi9cXnsmHU+0RyHTzUGIYkR3W6uO36rbC6W2p3Op81OVEEUtIGt0RbIbL3MAts6UMBVtQLymVSEtmCqJrO1KxDXWJlt2erpbhJ3xkFWMOBCCqaa6o2+F13Ipk4ZlX2QkFeYjxrS07O+8F1thulQedip4mgblcoxX6XBqIYr9CTb8lVa7juuqDlY5zb/VjBJU7hu8YnxDT07SZZWNHidfcufcQfS42+SijzuOge4EC/UDmqTRcFVlR353dm37cztfcSrVw1wVS9tExknbyXDnutZjWMOob1LjYe9HZOh8JtfFTfxFQc00gDndejGNHLQj3qr4dwUZKt+I4g+5zF4jHsCwsxrid8umyvuMREQnIQHM7zb+yS0GwPvVHx/icTRRxw3bdjXP1tlPME9bghPQZXVgqpiXuDYmHU3t6C/Moqs4ohY3IxwsNAG+HUnRUGsq6Zp78pd0bn28A2Pf1ctKXFszstNTu1uLhjWXFjfWxc42vzT3EZ+1oljS6zR7TiAPMpnUYm5ncY4Bre63KD7LdNT3Ryv7XNQ8MtMokmY0/wAtjstxvK8ZW28r3QkPAr5NZ5nHrmcT8NlryXetOL0HDcJcsveoZuII2u1eLnq8jXzY0n/qVlwZglja+FmrtbDvEnb2juPHZDR8EUcLM8zg1n2n2bf8Ldyk+LcesiZ/D4bH2bBp2n1j68ll38vQWbFKqloR2lU4SzgXbEDcNPiuecS8Xz1rrvOWMeywaAdNEiqA+R2Z7i5x6m+p81JE3lueduXn4qLexIhpKF8r7Dbm47BXbCqWOmZZntEd5x3P6BKKSQNGi2mrPFANKquulNZiWXQWLjsEurMStoNSt6GDL35DclFokM8Oprd9+51TJ1YBskM2JX0C1imPNKQ9n7Ki5RcMiUUpTOn1sq1SSSi+vig5ok0YzqtZINUQE3YLE37ALEwtuE4zfR2hT1swIuqDO9pOhsVtSY29r2Ru2cQL+CeyHcWYnM4FlOxxO1wOq5/S8BV87rubb7zj/ZfQ9FQtYwWAOl79UHjdSYYZJGsLyxpdlG58r+/0SslDltB9GEMQz1ctwNwCWjy6lFT18NM3LRwxxj/iyWHuvuq5ifFVbVvIiiI10JB0Hrogv915HnPUyEnpf8+SN/6w9bFz49HI8drNLO87Njb3fK7j+S69wThhZF2rxZ8gDsundaB3GaaaA+8lc5wbB6elfTyTRkNllbHmtctaR3XHpd1h5ErtD7BtzYAfC26N35GoqnH2M9nD2bD35NB4Dmf31XKI8FuxjZHE2GoBsC4kkk21KuGKONRM6TlszwYNvfqfctoMOHNOYptqvUODRt9lgHp+asOEUWWWI2A74+DXH8kxFI1jczy1jRu55sPTmfRA4ZxBTT1UcFOXPLc73SWs3usLbNHP29/BVqQu6seI2DLd1ovdxNmtA6nmdSqVjXHkMJLKVvbyi4zkdxp+63n5lDcfU76iqy5rRRsa3KObrlzifeEkNPDA3k0dT+9Vnc9dLmJdiMtRUuz1MjneGwHhZByxNjFzYD5+QXuIY+DpGP8AMR8h+qRSylxu4knqVn5HoVUVhOjdB8T+ikpXWCXrZslkSmdfxAHNBVFeTo33oFzyV40o8i0Mhc1mp1ctZKpzj0Qika7miUx1Odr+XvTCOVrR3jZJRUG1gt6anMh1OnX9Ffl9JsWHDsSa95a0Ota+b9eiewPSGjDWCzRb9/FMYHqiO4pNNdlIx2vw96BpmkprTQfNBvMgWI3+FWICq9k57u6Sn+AUuSRonbccr9VBwzSkSXk7v4tFcqyGGRhAkYHDUd4bj1T0mLdS1bSwAWFgBbySzEZrmw2VcwvGGNFnyNBGm4/JHPxSM+zmf+Fjj8bW+KcgqOeEHkgYsKa913eyNT4/dRn8U5zg1sdids72tP8ApaSUXI9rWkuIDGAuc47abuui0RDU4aKhuVwBFwfItN226WUvEdb2VPHC5zi+U5NLl7mj2vyF04w4hsQe4ZbjMb7hpFxfobLj3Fgkrql02dzGNOWMA6iMbnTm7f3Kblpax1eLU1OP50rGn7DSHv8AIgaN+KQVPHUrzloqew/4smp8wLWS+kwGJmtszurrlb1eKQwiznC4+q3U+4aLPLkpzGBZsOlndmq5nyHpfTyTzhh0NNK6QhrWRwSvJ/zRtHxNlTMQ4qe7SIZR1Op92wSg4i8teC5xMmUOJO7Wm9veB7lMyu9iyHuMcWl7nGMXLjcud1PRqrdTVOkN3uJPifl0UK8SD0rxYsQGLFixAYsWLEBi9C9AXrEQJYYxufd+qKbVNFr+KXkpjQ0BOrtlpj+itFUs73Hutt4lP6GI2F1BQ0wFgAmJmbE3NIbN+J8AOq0RsxpW7JxTxlUSGrmrJBFB/LaNS77I+04jn0AXS6KmygDU2AF+Z05/FOG17H92WJh2axMOXwYzX/bid5tBRIxiv/8ATf6FAymyjR1/T+6x1Zl5fH+yx/JXQwYliB/xomfhYFFLBVSf1ayU+DTlSip4qLDYRg/5j+QTLg7Epa2rjhyNay+Z5FzZjRc79dB6pbuz6XfhjhSOmpZapz3dqW5w97ibMZckG/2v0RGGVBrpY2WIhbaRwIILsp0LmnbU6DzVX+lri/VtFTOIDCDIWnm32I9Om/oE94SAwvDXVNUXdtJ3iHEl257KIX5nc+arfwBn0k8WxQAU7n2c8ZnAAk5L6DTa5HPkuW1vGQ2ij9XfoFXsYxOSpmfNKbvebnoByA6AIMNWduwPrMamk9p5t0b3R8EvstsniFht5pBosXpXiAxYsWIDFixYgMWLFsxhJsBcoDwKWanc21xa+yaU9E2MZnkX+A8upQtZiBdo3QdeZ/RAePqrNA580E0arGtJTfD8Nvvv8lWOOyteUdGOid0dMd/IJLjlO5hb9kggW01G4PitqXH5Gta3TTd3MjYe5azKeydbOsSxFsPd9p45chy1PodN0khZNVzBo7zyfIMbzPgAgYWukeGMzPc42HUk8/7rpOCUUVBEc5BkcO+ep5NHgLol3T1o6wHB2U8QYzzc47uJN7k+qd0crC6wIJF/mqlBWSVBsLtZ4bq54LhgjHj4hUVHdksRVl4mHGJCldRJobo2cpVVO0UAkrXXd++aYcO4/LRue+EgF7S3UA+RF9krqT3j++SiWO+1nvDUkZqRNVOu1ju0d1e/NcDx11KYcecWurZA1l2wx+y08zbVx+Kq7ZTbLfRFU1M0hG+hoAvbp6ygaeSmZh4SPSugFbdkeiszcPCkbQBA0qpiK1yq3fwAWjqAdEDSqBhPJb9idzp5p5XlsTb8zew+ZKRSylxuUE0K8WKangzbkNaN3Hl+pQHlPAXnK0a/vUpkJWQize8/mfyuhZKywyx91vM/Wd4k8vJBgX2QEtRUOebuN/l6LKaAvNh4Iugw4v1Og+KsdHQNaBlFlcxIppsLcBe19FDh+MZXjMBk5gDUevNNa/G2Rd1lnv8AXKPM8yqxUzl7nOIALjewFh6J5ZfQkG41iPbP0vkGgB+LvMqLC8MkqH5Ixc7knRrR1ceSzD8Pc+59lo3cdB5DqUVDXyxns4rAX5a3vzJRO/cLTGyGgZ3O/M4WLtz/AJRyC0w6jknfnkJPMDkPAIbCcKkldmeSSdL/AKdF0rAMGyNGboFrIm0VgWFBjb2CsDG6LWNtlOxqdDTKvVNlWJHpwWoSqp2WLFJEEvtFRrFiwW9CaUOyxYgziBENXqxBpWKVeLEB6VqsWICr8R/1R+FvzKUrFiEsRU39Nnm75rFiAGUtNuFixAWei2Hqjqj+m78BWLFrPZKkOUaxYoqhc39Nvn+QReDb+o+axYqhOm8MfV8lfYdgsWLeeyb7igpgsWJU4kWLFiQ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800">
              <a:solidFill>
                <a:srgbClr val="000000"/>
              </a:solidFill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76056" y="5517232"/>
            <a:ext cx="3948156" cy="118444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8" name="Рисунок 17" descr="IMG_0465.JPG"/>
          <p:cNvPicPr>
            <a:picLocks noChangeAspect="1"/>
          </p:cNvPicPr>
          <p:nvPr/>
        </p:nvPicPr>
        <p:blipFill>
          <a:blip r:embed="rId10" cstate="print"/>
          <a:srcRect l="952" t="6499" r="1310" b="5663"/>
          <a:stretch>
            <a:fillRect/>
          </a:stretch>
        </p:blipFill>
        <p:spPr>
          <a:xfrm>
            <a:off x="5086942" y="2996952"/>
            <a:ext cx="3937315" cy="122413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51652" name="Picture 4" descr="http://www.medicalexpedition.com/images/International-Medical-Treatment-bg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133025" y="3208633"/>
            <a:ext cx="1636956" cy="122847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051662" name="Picture 14" descr="http://2.bp.blogspot.com/_RDPYylESfZE/SDu5lbxn_qI/AAAAAAAAALA/ODBUiTlvDjg/s320/AS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139952" y="4365104"/>
            <a:ext cx="1635264" cy="16352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051656" name="Picture 8" descr="http://naked-science.ru/sites/default/files/surgery.jpg"/>
          <p:cNvPicPr>
            <a:picLocks noChangeAspect="1" noChangeArrowheads="1"/>
          </p:cNvPicPr>
          <p:nvPr/>
        </p:nvPicPr>
        <p:blipFill>
          <a:blip r:embed="rId13" cstate="print"/>
          <a:srcRect l="10410" r="9195"/>
          <a:stretch>
            <a:fillRect/>
          </a:stretch>
        </p:blipFill>
        <p:spPr bwMode="auto">
          <a:xfrm>
            <a:off x="4134103" y="5539004"/>
            <a:ext cx="1641857" cy="116193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051650" name="Picture 2" descr="http://med2heal.com/wp-content/uploads/Examining_Doctor2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139951" y="2276872"/>
            <a:ext cx="1628371" cy="9361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Без имени-1копирова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4" name="Text Box 4"/>
          <p:cNvSpPr txBox="1">
            <a:spLocks noChangeArrowheads="1"/>
          </p:cNvSpPr>
          <p:nvPr/>
        </p:nvSpPr>
        <p:spPr bwMode="auto">
          <a:xfrm>
            <a:off x="0" y="355600"/>
            <a:ext cx="9144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i="1" dirty="0" smtClean="0">
                <a:solidFill>
                  <a:srgbClr val="FFFFFF"/>
                </a:solidFill>
                <a:latin typeface="Arial" pitchFamily="34" charset="0"/>
              </a:rPr>
              <a:t>2000</a:t>
            </a:r>
            <a:r>
              <a:rPr lang="en-US" i="1" dirty="0" smtClean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ru-RU" i="1" dirty="0" smtClean="0">
                <a:solidFill>
                  <a:srgbClr val="FFFFFF"/>
                </a:solidFill>
                <a:latin typeface="Arial" pitchFamily="34" charset="0"/>
              </a:rPr>
              <a:t>год</a:t>
            </a:r>
            <a:r>
              <a:rPr lang="en-US" i="1" dirty="0" smtClean="0">
                <a:solidFill>
                  <a:srgbClr val="FFFFFF"/>
                </a:solidFill>
                <a:latin typeface="Arial" pitchFamily="34" charset="0"/>
              </a:rPr>
              <a:t> …</a:t>
            </a:r>
            <a:endParaRPr lang="en-US" i="1" dirty="0">
              <a:solidFill>
                <a:srgbClr val="FFFFFF"/>
              </a:solidFill>
              <a:latin typeface="Arial" pitchFamily="34" charset="0"/>
            </a:endParaRPr>
          </a:p>
          <a:p>
            <a:pPr algn="ctr">
              <a:defRPr/>
            </a:pPr>
            <a:r>
              <a:rPr lang="en-US" sz="2000" i="1" dirty="0">
                <a:solidFill>
                  <a:srgbClr val="FFFFFF"/>
                </a:solidFill>
                <a:latin typeface="Arial" pitchFamily="34" charset="0"/>
              </a:rPr>
              <a:t>(24 CPUs, Intel P-III/500 MHz, SCI network, 8 m</a:t>
            </a:r>
            <a:r>
              <a:rPr lang="en-US" sz="2000" i="1" baseline="30000" dirty="0">
                <a:solidFill>
                  <a:srgbClr val="FFFFFF"/>
                </a:solidFill>
                <a:latin typeface="Arial" pitchFamily="34" charset="0"/>
              </a:rPr>
              <a:t>2</a:t>
            </a:r>
            <a:r>
              <a:rPr lang="en-US" sz="2000" i="1" dirty="0">
                <a:solidFill>
                  <a:srgbClr val="FFFFFF"/>
                </a:solidFill>
                <a:latin typeface="Arial" pitchFamily="34" charset="0"/>
              </a:rPr>
              <a:t> , 12 </a:t>
            </a:r>
            <a:r>
              <a:rPr lang="en-US" sz="2000" i="1" dirty="0" err="1">
                <a:solidFill>
                  <a:srgbClr val="FFFFFF"/>
                </a:solidFill>
                <a:latin typeface="Arial" pitchFamily="34" charset="0"/>
              </a:rPr>
              <a:t>Gflops</a:t>
            </a:r>
            <a:r>
              <a:rPr lang="en-US" sz="2000" i="1" dirty="0">
                <a:solidFill>
                  <a:srgbClr val="FFFFFF"/>
                </a:solidFill>
                <a:latin typeface="Arial" pitchFamily="34" charset="0"/>
              </a:rPr>
              <a:t>)</a:t>
            </a:r>
          </a:p>
        </p:txBody>
      </p:sp>
      <p:pic>
        <p:nvPicPr>
          <p:cNvPr id="44036" name="Picture 2" descr="clu1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73138" y="1582738"/>
            <a:ext cx="7127875" cy="5086350"/>
          </a:xfrm>
          <a:noFill/>
          <a:ln w="635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Рисунок 5" descr="lomonoso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1188" y="1772816"/>
            <a:ext cx="8532812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spcBef>
                <a:spcPts val="0"/>
              </a:spcBef>
              <a:defRPr/>
            </a:pP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1 </a:t>
            </a:r>
            <a:r>
              <a:rPr lang="en-US" sz="18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Pflop</a:t>
            </a: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/s system… </a:t>
            </a:r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Что мы ожидаем</a:t>
            </a:r>
            <a:r>
              <a:rPr lang="en-US" sz="1800" i="1" dirty="0" smtClean="0">
                <a:cs typeface="Arial" pitchFamily="34" charset="0"/>
              </a:rPr>
              <a:t>?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6629" y="2329002"/>
            <a:ext cx="8532812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spcBef>
                <a:spcPts val="0"/>
              </a:spcBef>
              <a:defRPr/>
            </a:pPr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А что имеем в действительности</a:t>
            </a: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?   </a:t>
            </a:r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Ничтожная доля</a:t>
            </a: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…</a:t>
            </a:r>
            <a:endParaRPr lang="ru-RU" sz="1800" i="1" dirty="0"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pic>
        <p:nvPicPr>
          <p:cNvPr id="29" name="Picture 4" descr="bluegene_phot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2852936"/>
            <a:ext cx="4895850" cy="3252787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0" name="Picture 8" descr="RoadRunn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0663" y="3650506"/>
            <a:ext cx="4681537" cy="30908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1" name="Рисунок 8" descr="p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4300666"/>
            <a:ext cx="4427537" cy="2306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1"/>
          <p:cNvPicPr>
            <a:picLocks noChangeAspect="1" noChangeArrowheads="1"/>
          </p:cNvPicPr>
          <p:nvPr/>
        </p:nvPicPr>
        <p:blipFill>
          <a:blip r:embed="rId7" cstate="print"/>
          <a:srcRect b="15553"/>
          <a:stretch>
            <a:fillRect/>
          </a:stretch>
        </p:blipFill>
        <p:spPr bwMode="auto">
          <a:xfrm>
            <a:off x="381818" y="4221088"/>
            <a:ext cx="8400933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Рисунок 33" descr="IMG_0759.JPG"/>
          <p:cNvPicPr>
            <a:picLocks noChangeAspect="1"/>
          </p:cNvPicPr>
          <p:nvPr/>
        </p:nvPicPr>
        <p:blipFill>
          <a:blip r:embed="rId8" cstate="screen"/>
          <a:srcRect/>
          <a:stretch>
            <a:fillRect/>
          </a:stretch>
        </p:blipFill>
        <p:spPr>
          <a:xfrm>
            <a:off x="251520" y="2999324"/>
            <a:ext cx="4256880" cy="2545403"/>
          </a:xfrm>
          <a:prstGeom prst="rect">
            <a:avLst/>
          </a:prstGeom>
        </p:spPr>
      </p:pic>
      <p:pic>
        <p:nvPicPr>
          <p:cNvPr id="19" name="Рисунок 7" descr="_K203057-Edit.jpg"/>
          <p:cNvPicPr>
            <a:picLocks noChangeAspect="1"/>
          </p:cNvPicPr>
          <p:nvPr/>
        </p:nvPicPr>
        <p:blipFill>
          <a:blip r:embed="rId9" cstate="screen"/>
          <a:srcRect l="18117" t="7259" b="7322"/>
          <a:stretch>
            <a:fillRect/>
          </a:stretch>
        </p:blipFill>
        <p:spPr bwMode="auto">
          <a:xfrm>
            <a:off x="4499992" y="3011810"/>
            <a:ext cx="4387685" cy="252028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35" name="Picture 2" descr="http://funkys.ru/wp-content/uploads/2011/01/parovoz-15.jpg"/>
          <p:cNvPicPr>
            <a:picLocks noChangeAspect="1" noChangeArrowheads="1"/>
          </p:cNvPicPr>
          <p:nvPr/>
        </p:nvPicPr>
        <p:blipFill>
          <a:blip r:embed="rId10" cstate="print"/>
          <a:srcRect b="6292"/>
          <a:stretch>
            <a:fillRect/>
          </a:stretch>
        </p:blipFill>
        <p:spPr bwMode="auto">
          <a:xfrm>
            <a:off x="1547664" y="2780928"/>
            <a:ext cx="5999205" cy="374441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</p:pic>
      <p:sp>
        <p:nvSpPr>
          <p:cNvPr id="36" name="TextBox 35"/>
          <p:cNvSpPr txBox="1"/>
          <p:nvPr/>
        </p:nvSpPr>
        <p:spPr>
          <a:xfrm>
            <a:off x="2463843" y="2814027"/>
            <a:ext cx="42162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i="1" kern="0" dirty="0" smtClean="0">
                <a:solidFill>
                  <a:srgbClr val="FFFFFF"/>
                </a:solidFill>
              </a:rPr>
              <a:t>Суперкомпьютеры и паровозы</a:t>
            </a:r>
            <a:r>
              <a:rPr lang="en-US" sz="2000" i="1" kern="0" dirty="0" smtClean="0">
                <a:solidFill>
                  <a:srgbClr val="FFFFFF"/>
                </a:solidFill>
              </a:rPr>
              <a:t>…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i="1" kern="0" dirty="0" smtClean="0">
                <a:solidFill>
                  <a:srgbClr val="FFFFFF"/>
                </a:solidFill>
              </a:rPr>
              <a:t>У кого КПД выше?</a:t>
            </a:r>
            <a:endParaRPr lang="ru-RU" sz="2000" i="1" kern="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5772" y="5587339"/>
            <a:ext cx="7704782" cy="120032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defRPr/>
            </a:pPr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Текущая тенденция</a:t>
            </a: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: </a:t>
            </a:r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особенности архитектуры</a:t>
            </a: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, </a:t>
            </a:r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сложный поток задач</a:t>
            </a: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, </a:t>
            </a:r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плохая локальность данных</a:t>
            </a: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, </a:t>
            </a:r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огромная степень параллелизма и т.п. – все это катастрофически влияет на эффективность </a:t>
            </a:r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работы суперкомпьютеров</a:t>
            </a: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.</a:t>
            </a:r>
            <a:endParaRPr lang="ru-RU" sz="1800" i="1" dirty="0"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4503" y="2060848"/>
            <a:ext cx="8532812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spcBef>
                <a:spcPts val="0"/>
              </a:spcBef>
              <a:defRPr/>
            </a:pPr>
            <a:r>
              <a:rPr lang="en-US" sz="1800" i="1" dirty="0" smtClean="0">
                <a:cs typeface="Arial" pitchFamily="34" charset="0"/>
              </a:rPr>
              <a:t>1Pflop </a:t>
            </a:r>
            <a:r>
              <a:rPr lang="en-US" sz="1800" i="1" dirty="0">
                <a:cs typeface="Arial" pitchFamily="34" charset="0"/>
              </a:rPr>
              <a:t>* </a:t>
            </a:r>
            <a:r>
              <a:rPr lang="en-US" sz="1800" i="1" dirty="0" smtClean="0">
                <a:cs typeface="Arial" pitchFamily="34" charset="0"/>
              </a:rPr>
              <a:t>60</a:t>
            </a:r>
            <a:r>
              <a:rPr lang="ru-RU" sz="1800" i="1" dirty="0" smtClean="0">
                <a:cs typeface="Arial" pitchFamily="34" charset="0"/>
              </a:rPr>
              <a:t>сек</a:t>
            </a:r>
            <a:r>
              <a:rPr lang="en-US" sz="1800" i="1" dirty="0" smtClean="0">
                <a:cs typeface="Arial" pitchFamily="34" charset="0"/>
              </a:rPr>
              <a:t> </a:t>
            </a:r>
            <a:r>
              <a:rPr lang="en-US" sz="1800" i="1" dirty="0">
                <a:cs typeface="Arial" pitchFamily="34" charset="0"/>
              </a:rPr>
              <a:t>* </a:t>
            </a:r>
            <a:r>
              <a:rPr lang="en-US" sz="1800" i="1" dirty="0" smtClean="0">
                <a:cs typeface="Arial" pitchFamily="34" charset="0"/>
              </a:rPr>
              <a:t>60</a:t>
            </a:r>
            <a:r>
              <a:rPr lang="ru-RU" sz="1800" i="1" dirty="0" smtClean="0">
                <a:cs typeface="Arial" pitchFamily="34" charset="0"/>
              </a:rPr>
              <a:t>мин</a:t>
            </a:r>
            <a:r>
              <a:rPr lang="en-US" sz="1800" i="1" dirty="0" smtClean="0">
                <a:cs typeface="Arial" pitchFamily="34" charset="0"/>
              </a:rPr>
              <a:t> </a:t>
            </a:r>
            <a:r>
              <a:rPr lang="en-US" sz="1800" i="1" dirty="0">
                <a:cs typeface="Arial" pitchFamily="34" charset="0"/>
              </a:rPr>
              <a:t>* </a:t>
            </a:r>
            <a:r>
              <a:rPr lang="en-US" sz="1800" i="1" dirty="0" smtClean="0">
                <a:cs typeface="Arial" pitchFamily="34" charset="0"/>
              </a:rPr>
              <a:t>24</a:t>
            </a:r>
            <a:r>
              <a:rPr lang="ru-RU" sz="1800" i="1" dirty="0" smtClean="0">
                <a:cs typeface="Arial" pitchFamily="34" charset="0"/>
              </a:rPr>
              <a:t>часов</a:t>
            </a:r>
            <a:r>
              <a:rPr lang="en-US" sz="1800" i="1" dirty="0" smtClean="0">
                <a:cs typeface="Arial" pitchFamily="34" charset="0"/>
              </a:rPr>
              <a:t> </a:t>
            </a:r>
            <a:r>
              <a:rPr lang="en-US" sz="1800" i="1" dirty="0">
                <a:cs typeface="Arial" pitchFamily="34" charset="0"/>
              </a:rPr>
              <a:t>* </a:t>
            </a:r>
            <a:r>
              <a:rPr lang="en-US" sz="1800" i="1" dirty="0" smtClean="0">
                <a:cs typeface="Arial" pitchFamily="34" charset="0"/>
              </a:rPr>
              <a:t>365</a:t>
            </a:r>
            <a:r>
              <a:rPr lang="ru-RU" sz="1800" i="1" dirty="0" smtClean="0">
                <a:cs typeface="Arial" pitchFamily="34" charset="0"/>
              </a:rPr>
              <a:t>дней</a:t>
            </a:r>
            <a:r>
              <a:rPr lang="en-US" sz="1800" i="1" dirty="0" smtClean="0">
                <a:cs typeface="Arial" pitchFamily="34" charset="0"/>
              </a:rPr>
              <a:t> </a:t>
            </a:r>
            <a:r>
              <a:rPr lang="en-US" sz="1800" i="1" dirty="0">
                <a:cs typeface="Arial" pitchFamily="34" charset="0"/>
              </a:rPr>
              <a:t>= 31,5 </a:t>
            </a:r>
            <a:r>
              <a:rPr lang="en-US" sz="1800" b="1" i="1" dirty="0" err="1" smtClean="0">
                <a:cs typeface="Arial" pitchFamily="34" charset="0"/>
              </a:rPr>
              <a:t>ZettaFlop</a:t>
            </a:r>
            <a:r>
              <a:rPr lang="en-US" sz="1800" b="1" i="1" dirty="0" smtClean="0">
                <a:cs typeface="Arial" pitchFamily="34" charset="0"/>
              </a:rPr>
              <a:t> (10</a:t>
            </a:r>
            <a:r>
              <a:rPr lang="en-US" sz="1800" b="1" i="1" baseline="30000" dirty="0" smtClean="0">
                <a:cs typeface="Arial" pitchFamily="34" charset="0"/>
              </a:rPr>
              <a:t>21</a:t>
            </a:r>
            <a:r>
              <a:rPr lang="en-US" sz="1800" b="1" i="1" dirty="0" smtClean="0">
                <a:cs typeface="Arial" pitchFamily="34" charset="0"/>
              </a:rPr>
              <a:t>)</a:t>
            </a:r>
            <a:r>
              <a:rPr lang="en-US" sz="1800" i="1" dirty="0" smtClean="0">
                <a:cs typeface="Arial" pitchFamily="34" charset="0"/>
              </a:rPr>
              <a:t> </a:t>
            </a:r>
            <a:r>
              <a:rPr lang="ru-RU" sz="1800" i="1" dirty="0" smtClean="0">
                <a:cs typeface="Arial" pitchFamily="34" charset="0"/>
              </a:rPr>
              <a:t>в год</a:t>
            </a:r>
            <a:endParaRPr lang="en-US" sz="1800" i="1" dirty="0">
              <a:cs typeface="Arial" pitchFamily="34" charset="0"/>
            </a:endParaRPr>
          </a:p>
        </p:txBody>
      </p:sp>
      <p:sp>
        <p:nvSpPr>
          <p:cNvPr id="21" name="Скругленная прямоугольная выноска 20"/>
          <p:cNvSpPr/>
          <p:nvPr/>
        </p:nvSpPr>
        <p:spPr>
          <a:xfrm>
            <a:off x="5550176" y="1714525"/>
            <a:ext cx="1493118" cy="360040"/>
          </a:xfrm>
          <a:prstGeom prst="wedgeRoundRectCallout">
            <a:avLst>
              <a:gd name="adj1" fmla="val -21611"/>
              <a:gd name="adj2" fmla="val 75728"/>
              <a:gd name="adj3" fmla="val 16667"/>
            </a:avLst>
          </a:prstGeom>
          <a:solidFill>
            <a:schemeClr val="bg1"/>
          </a:solidFill>
          <a:ln w="9525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i="1" dirty="0" smtClean="0">
                <a:solidFill>
                  <a:srgbClr val="FF0000"/>
                </a:solidFill>
              </a:rPr>
              <a:t>полезных</a:t>
            </a:r>
            <a:endParaRPr lang="ru-RU" sz="1800" b="1" i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471677"/>
            <a:ext cx="9144000" cy="4370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Эффективность суперкомпьютерных центров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6" grpId="0"/>
      <p:bldP spid="8" grpId="0" animBg="1"/>
      <p:bldP spid="18" grpId="0"/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Рисунок 5" descr="lomonoso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99149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i="1" dirty="0" smtClean="0"/>
              <a:t>Усредненная производительность одного ядра</a:t>
            </a:r>
            <a:r>
              <a:rPr lang="en-US" sz="1800" i="1" dirty="0" smtClean="0"/>
              <a:t> </a:t>
            </a:r>
            <a:endParaRPr lang="ru-RU" sz="1800" i="1" dirty="0" smtClean="0"/>
          </a:p>
          <a:p>
            <a:pPr algn="ctr"/>
            <a:r>
              <a:rPr lang="ru-RU" sz="1800" i="1" dirty="0" smtClean="0"/>
              <a:t>суперкомпьютера </a:t>
            </a:r>
            <a:r>
              <a:rPr lang="en-US" sz="1800" i="1" dirty="0" smtClean="0"/>
              <a:t>“</a:t>
            </a:r>
            <a:r>
              <a:rPr lang="ru-RU" sz="1800" i="1" dirty="0" smtClean="0"/>
              <a:t>Чебышев</a:t>
            </a:r>
            <a:r>
              <a:rPr lang="en-US" sz="1800" i="1" dirty="0" smtClean="0"/>
              <a:t>”</a:t>
            </a:r>
            <a:r>
              <a:rPr lang="ru-RU" sz="1800" i="1" dirty="0" smtClean="0"/>
              <a:t> за 3 дня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1634" y="1729762"/>
            <a:ext cx="8820472" cy="416200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476672"/>
            <a:ext cx="9144000" cy="6832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Эффективность суперкомпьютерных центров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(простая оценка)</a:t>
            </a: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539552" y="2754058"/>
            <a:ext cx="8532440" cy="369332"/>
            <a:chOff x="539552" y="2754058"/>
            <a:chExt cx="8532440" cy="369332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>
              <a:off x="539552" y="3069666"/>
              <a:ext cx="8532440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045758" y="2754058"/>
              <a:ext cx="2230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0000"/>
                  </a:solidFill>
                </a:rPr>
                <a:t>400 </a:t>
              </a:r>
              <a:r>
                <a:rPr lang="en-US" sz="1800" dirty="0" err="1" smtClean="0">
                  <a:solidFill>
                    <a:srgbClr val="FF0000"/>
                  </a:solidFill>
                </a:rPr>
                <a:t>Mflops</a:t>
              </a:r>
              <a:r>
                <a:rPr lang="en-US" sz="1800" dirty="0" smtClean="0">
                  <a:solidFill>
                    <a:srgbClr val="FF0000"/>
                  </a:solidFill>
                </a:rPr>
                <a:t> = 3,33%</a:t>
              </a:r>
              <a:endParaRPr lang="ru-RU" sz="1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674932" y="1988840"/>
            <a:ext cx="4184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>
                <a:solidFill>
                  <a:srgbClr val="FF0000"/>
                </a:solidFill>
              </a:rPr>
              <a:t>Пиковая производительность ядра</a:t>
            </a:r>
            <a:r>
              <a:rPr lang="en-US" sz="1400" i="1" dirty="0" smtClean="0">
                <a:solidFill>
                  <a:srgbClr val="FF0000"/>
                </a:solidFill>
              </a:rPr>
              <a:t> </a:t>
            </a:r>
            <a:r>
              <a:rPr lang="en-US" sz="1400" i="1" dirty="0" smtClean="0">
                <a:solidFill>
                  <a:srgbClr val="FF0000"/>
                </a:solidFill>
              </a:rPr>
              <a:t>= 12 </a:t>
            </a:r>
            <a:r>
              <a:rPr lang="en-US" sz="1400" i="1" dirty="0" err="1" smtClean="0">
                <a:solidFill>
                  <a:srgbClr val="FF0000"/>
                </a:solidFill>
              </a:rPr>
              <a:t>Gflops</a:t>
            </a:r>
            <a:endParaRPr lang="ru-RU" sz="14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Рисунок 5" descr="lomonoso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8313" y="1365885"/>
            <a:ext cx="8207375" cy="504058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9" name="Рисунок 8" descr="SC-circl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37490" y="1725950"/>
            <a:ext cx="4144790" cy="41764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31964" y="3382134"/>
            <a:ext cx="38531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i="1" dirty="0" smtClean="0">
                <a:solidFill>
                  <a:srgbClr val="FF0000"/>
                </a:solidFill>
                <a:latin typeface="Arial"/>
              </a:rPr>
              <a:t>Суперкомпьютерный</a:t>
            </a:r>
          </a:p>
          <a:p>
            <a:pPr algn="ctr"/>
            <a:r>
              <a:rPr lang="ru-RU" sz="2800" i="1" dirty="0" smtClean="0">
                <a:solidFill>
                  <a:srgbClr val="FF0000"/>
                </a:solidFill>
                <a:latin typeface="Arial"/>
              </a:rPr>
              <a:t>центр</a:t>
            </a:r>
            <a:endParaRPr lang="ru-RU" sz="2800" i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15816" y="5909524"/>
            <a:ext cx="3676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 smtClean="0">
                <a:solidFill>
                  <a:srgbClr val="FF0000"/>
                </a:solidFill>
              </a:rPr>
              <a:t>Где источники потерь</a:t>
            </a:r>
            <a:r>
              <a:rPr lang="en-US" sz="2400" i="1" dirty="0" smtClean="0">
                <a:solidFill>
                  <a:srgbClr val="FF0000"/>
                </a:solidFill>
              </a:rPr>
              <a:t>?</a:t>
            </a:r>
            <a:endParaRPr lang="ru-RU" sz="2400" i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476672"/>
            <a:ext cx="9144000" cy="4370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Эффективность суперкомпьютерных центров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SC-circl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33880" y="1700808"/>
            <a:ext cx="4198360" cy="423044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17462" y="0"/>
            <a:ext cx="9144000" cy="68580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2699792" y="2060848"/>
            <a:ext cx="4032448" cy="144016"/>
          </a:xfrm>
          <a:prstGeom prst="ellipse">
            <a:avLst/>
          </a:prstGeom>
          <a:solidFill>
            <a:schemeClr val="tx1">
              <a:alpha val="2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 rot="3499473">
            <a:off x="1227519" y="4411612"/>
            <a:ext cx="4032448" cy="144016"/>
          </a:xfrm>
          <a:prstGeom prst="ellipse">
            <a:avLst/>
          </a:prstGeom>
          <a:solidFill>
            <a:schemeClr val="tx1">
              <a:alpha val="2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 rot="17987198">
            <a:off x="4097097" y="4379689"/>
            <a:ext cx="4032448" cy="144016"/>
          </a:xfrm>
          <a:prstGeom prst="ellipse">
            <a:avLst/>
          </a:prstGeom>
          <a:solidFill>
            <a:schemeClr val="tx1">
              <a:alpha val="2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66665" y="1228690"/>
            <a:ext cx="1843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latin typeface="Calibri" pitchFamily="34" charset="0"/>
                <a:cs typeface="Arial" charset="0"/>
              </a:rPr>
              <a:t>Пользователи</a:t>
            </a:r>
            <a:endParaRPr lang="ru-RU" sz="2000" b="1" i="1" dirty="0">
              <a:latin typeface="Calibri" pitchFamily="34" charset="0"/>
              <a:cs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25869" y="4397042"/>
            <a:ext cx="1671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latin typeface="Calibri" pitchFamily="34" charset="0"/>
                <a:cs typeface="Arial" charset="0"/>
              </a:rPr>
              <a:t>Руководство</a:t>
            </a:r>
            <a:endParaRPr lang="ru-RU" sz="2000" b="1" i="1" dirty="0">
              <a:latin typeface="Calibri" pitchFamily="34" charset="0"/>
              <a:cs typeface="Arial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71600" y="4399012"/>
            <a:ext cx="1494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err="1" smtClean="0">
                <a:latin typeface="Calibri" pitchFamily="34" charset="0"/>
                <a:cs typeface="Arial" charset="0"/>
              </a:rPr>
              <a:t>Сисадмины</a:t>
            </a:r>
            <a:endParaRPr lang="ru-RU" sz="2000" b="1" i="1" dirty="0">
              <a:latin typeface="Calibri" pitchFamily="34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5536" y="6165304"/>
            <a:ext cx="8280920" cy="646331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1F497D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i="1" kern="0" dirty="0" smtClean="0">
                <a:latin typeface="Calibri"/>
                <a:cs typeface="Arial" pitchFamily="34" charset="0"/>
              </a:rPr>
              <a:t>Пользователи</a:t>
            </a:r>
            <a:r>
              <a:rPr lang="en-US" sz="1800" i="1" kern="0" dirty="0" smtClean="0">
                <a:latin typeface="Calibri"/>
                <a:cs typeface="Arial" pitchFamily="34" charset="0"/>
              </a:rPr>
              <a:t>, </a:t>
            </a:r>
            <a:r>
              <a:rPr lang="ru-RU" sz="1800" i="1" kern="0" dirty="0" smtClean="0">
                <a:latin typeface="Calibri"/>
                <a:cs typeface="Arial" pitchFamily="34" charset="0"/>
              </a:rPr>
              <a:t>Руководство</a:t>
            </a:r>
            <a:r>
              <a:rPr lang="en-US" sz="1800" i="1" kern="0" dirty="0" smtClean="0">
                <a:latin typeface="Calibri"/>
                <a:cs typeface="Arial" pitchFamily="34" charset="0"/>
              </a:rPr>
              <a:t>, </a:t>
            </a:r>
            <a:r>
              <a:rPr lang="ru-RU" sz="1800" i="1" kern="0" dirty="0" err="1" smtClean="0">
                <a:latin typeface="Calibri"/>
                <a:cs typeface="Arial" pitchFamily="34" charset="0"/>
              </a:rPr>
              <a:t>Сисадмины</a:t>
            </a:r>
            <a:r>
              <a:rPr lang="en-US" sz="1800" i="1" kern="0" dirty="0" smtClean="0">
                <a:latin typeface="Calibri"/>
                <a:cs typeface="Arial" pitchFamily="34" charset="0"/>
              </a:rPr>
              <a:t>: </a:t>
            </a:r>
            <a:r>
              <a:rPr lang="ru-RU" sz="1800" i="1" kern="0" dirty="0" smtClean="0">
                <a:latin typeface="Calibri"/>
                <a:cs typeface="Arial" pitchFamily="34" charset="0"/>
              </a:rPr>
              <a:t>работают на разных уровнях</a:t>
            </a:r>
            <a:r>
              <a:rPr lang="en-US" sz="1800" i="1" kern="0" dirty="0" smtClean="0">
                <a:latin typeface="Calibri"/>
                <a:cs typeface="Arial" pitchFamily="34" charset="0"/>
              </a:rPr>
              <a:t>, </a:t>
            </a:r>
            <a:r>
              <a:rPr lang="ru-RU" sz="1800" i="1" kern="0" dirty="0" smtClean="0">
                <a:latin typeface="Calibri"/>
                <a:cs typeface="Arial" pitchFamily="34" charset="0"/>
              </a:rPr>
              <a:t>имеют разные права</a:t>
            </a:r>
            <a:r>
              <a:rPr lang="en-US" sz="1800" i="1" kern="0" dirty="0" smtClean="0">
                <a:latin typeface="Calibri"/>
                <a:cs typeface="Arial" pitchFamily="34" charset="0"/>
              </a:rPr>
              <a:t>, </a:t>
            </a:r>
            <a:r>
              <a:rPr lang="ru-RU" sz="1800" i="1" kern="0" dirty="0" smtClean="0">
                <a:latin typeface="Calibri"/>
                <a:cs typeface="Arial" pitchFamily="34" charset="0"/>
              </a:rPr>
              <a:t>принимают разные решения</a:t>
            </a:r>
            <a:r>
              <a:rPr lang="en-US" sz="1800" i="1" kern="0" dirty="0" smtClean="0">
                <a:latin typeface="Calibri"/>
                <a:cs typeface="Arial" pitchFamily="34" charset="0"/>
              </a:rPr>
              <a:t>.</a:t>
            </a:r>
            <a:endParaRPr lang="ru-RU" sz="1800" kern="0" dirty="0">
              <a:latin typeface="Calibri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45184" y="2924944"/>
            <a:ext cx="38531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i="1" dirty="0" smtClean="0">
                <a:solidFill>
                  <a:srgbClr val="FF0000"/>
                </a:solidFill>
                <a:latin typeface="Arial"/>
              </a:rPr>
              <a:t>Суперкомпьютерный</a:t>
            </a:r>
          </a:p>
          <a:p>
            <a:pPr algn="ctr"/>
            <a:r>
              <a:rPr lang="ru-RU" sz="2800" i="1" dirty="0" smtClean="0">
                <a:solidFill>
                  <a:srgbClr val="FF0000"/>
                </a:solidFill>
                <a:latin typeface="Arial"/>
              </a:rPr>
              <a:t>центр</a:t>
            </a:r>
            <a:endParaRPr lang="ru-RU" sz="2800" i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471677"/>
            <a:ext cx="9144000" cy="6832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Эффективность суперкомпьютерных центров</a:t>
            </a:r>
            <a:endParaRPr lang="ru-RU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(кто заинтересован в эффективности?)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SC-circl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33880" y="1700808"/>
            <a:ext cx="4198360" cy="423044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17462" y="0"/>
            <a:ext cx="9144000" cy="68580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3568" y="1340768"/>
            <a:ext cx="6983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latin typeface="Calibri" pitchFamily="34" charset="0"/>
              </a:rPr>
              <a:t>Пользователи</a:t>
            </a:r>
            <a:r>
              <a:rPr lang="en-US" sz="2000" i="1" dirty="0" smtClean="0">
                <a:latin typeface="Calibri" pitchFamily="34" charset="0"/>
              </a:rPr>
              <a:t> – </a:t>
            </a:r>
            <a:r>
              <a:rPr lang="ru-RU" sz="2000" i="1" dirty="0" smtClean="0">
                <a:latin typeface="Calibri" pitchFamily="34" charset="0"/>
              </a:rPr>
              <a:t>эффективность решения исходной задачи.</a:t>
            </a:r>
            <a:r>
              <a:rPr lang="en-US" sz="2000" i="1" dirty="0" smtClean="0">
                <a:latin typeface="Calibri" pitchFamily="34" charset="0"/>
              </a:rPr>
              <a:t> </a:t>
            </a:r>
            <a:endParaRPr lang="ru-RU" sz="2000" i="1" dirty="0" smtClean="0">
              <a:latin typeface="Calibri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9851" y="3052579"/>
            <a:ext cx="4845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latin typeface="Calibri" pitchFamily="34" charset="0"/>
              </a:rPr>
              <a:t>Руководство</a:t>
            </a:r>
            <a:r>
              <a:rPr lang="en-US" sz="2000" i="1" dirty="0" smtClean="0">
                <a:latin typeface="Calibri" pitchFamily="34" charset="0"/>
              </a:rPr>
              <a:t> – </a:t>
            </a:r>
            <a:r>
              <a:rPr lang="ru-RU" sz="2000" i="1" dirty="0" smtClean="0">
                <a:latin typeface="Calibri" pitchFamily="34" charset="0"/>
              </a:rPr>
              <a:t>эффективность СКЦ</a:t>
            </a:r>
            <a:r>
              <a:rPr lang="en-US" sz="2000" i="1" dirty="0" smtClean="0">
                <a:latin typeface="Calibri" pitchFamily="34" charset="0"/>
              </a:rPr>
              <a:t>, ROI</a:t>
            </a:r>
            <a:r>
              <a:rPr lang="ru-RU" sz="2000" i="1" dirty="0" smtClean="0">
                <a:latin typeface="Calibri" pitchFamily="34" charset="0"/>
              </a:rPr>
              <a:t>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83568" y="2204864"/>
            <a:ext cx="6368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err="1" smtClean="0">
                <a:latin typeface="Calibri" pitchFamily="34" charset="0"/>
              </a:rPr>
              <a:t>Сисадмины</a:t>
            </a:r>
            <a:r>
              <a:rPr lang="en-US" sz="2000" i="1" dirty="0" smtClean="0">
                <a:latin typeface="Calibri" pitchFamily="34" charset="0"/>
              </a:rPr>
              <a:t> – </a:t>
            </a:r>
            <a:r>
              <a:rPr lang="ru-RU" sz="2000" i="1" dirty="0" smtClean="0">
                <a:latin typeface="Calibri" pitchFamily="34" charset="0"/>
              </a:rPr>
              <a:t>эффективность использования ресурсов.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471677"/>
            <a:ext cx="9144000" cy="6832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Эффективность суперкомпьютерных центров</a:t>
            </a:r>
            <a:endParaRPr lang="ru-RU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(кто заинтересован в эффективности?)</a:t>
            </a:r>
          </a:p>
        </p:txBody>
      </p:sp>
      <p:grpSp>
        <p:nvGrpSpPr>
          <p:cNvPr id="2" name="Группа 14"/>
          <p:cNvGrpSpPr/>
          <p:nvPr/>
        </p:nvGrpSpPr>
        <p:grpSpPr>
          <a:xfrm>
            <a:off x="660330" y="1628800"/>
            <a:ext cx="6647974" cy="2109252"/>
            <a:chOff x="660330" y="1628800"/>
            <a:chExt cx="6647974" cy="2109252"/>
          </a:xfrm>
        </p:grpSpPr>
        <p:sp>
          <p:nvSpPr>
            <p:cNvPr id="11" name="TextBox 10"/>
            <p:cNvSpPr txBox="1"/>
            <p:nvPr/>
          </p:nvSpPr>
          <p:spPr>
            <a:xfrm>
              <a:off x="683568" y="1628800"/>
              <a:ext cx="45049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i="1" dirty="0" smtClean="0">
                  <a:solidFill>
                    <a:srgbClr val="FF0000"/>
                  </a:solidFill>
                  <a:latin typeface="Calibri" pitchFamily="34" charset="0"/>
                </a:rPr>
                <a:t>	Эффективность приложений.</a:t>
              </a:r>
              <a:endParaRPr lang="ru-RU" sz="2000" i="1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83568" y="2492896"/>
              <a:ext cx="51843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i="1" dirty="0" smtClean="0">
                  <a:solidFill>
                    <a:srgbClr val="FF0000"/>
                  </a:solidFill>
                  <a:latin typeface="Calibri" pitchFamily="34" charset="0"/>
                </a:rPr>
                <a:t>	Эффективность суперкомпьютера.</a:t>
              </a:r>
              <a:endParaRPr lang="ru-RU" sz="2000" i="1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0330" y="3337942"/>
              <a:ext cx="66479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i="1" dirty="0" smtClean="0">
                  <a:solidFill>
                    <a:srgbClr val="FF0000"/>
                  </a:solidFill>
                  <a:latin typeface="Calibri" pitchFamily="34" charset="0"/>
                </a:rPr>
                <a:t>	Эффективность суперкомпьютерного центра.	</a:t>
              </a:r>
              <a:endParaRPr lang="ru-RU" sz="2000" i="1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95536" y="6165304"/>
            <a:ext cx="8280920" cy="646331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1F497D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i="1" kern="0" dirty="0" smtClean="0">
                <a:latin typeface="Calibri"/>
                <a:cs typeface="Arial" pitchFamily="34" charset="0"/>
              </a:rPr>
              <a:t>Пользователи</a:t>
            </a:r>
            <a:r>
              <a:rPr lang="en-US" sz="1800" i="1" kern="0" dirty="0" smtClean="0">
                <a:latin typeface="Calibri"/>
                <a:cs typeface="Arial" pitchFamily="34" charset="0"/>
              </a:rPr>
              <a:t>, </a:t>
            </a:r>
            <a:r>
              <a:rPr lang="ru-RU" sz="1800" i="1" kern="0" dirty="0" smtClean="0">
                <a:latin typeface="Calibri"/>
                <a:cs typeface="Arial" pitchFamily="34" charset="0"/>
              </a:rPr>
              <a:t>Руководство</a:t>
            </a:r>
            <a:r>
              <a:rPr lang="en-US" sz="1800" i="1" kern="0" dirty="0" smtClean="0">
                <a:latin typeface="Calibri"/>
                <a:cs typeface="Arial" pitchFamily="34" charset="0"/>
              </a:rPr>
              <a:t>, </a:t>
            </a:r>
            <a:r>
              <a:rPr lang="ru-RU" sz="1800" i="1" kern="0" dirty="0" err="1" smtClean="0">
                <a:latin typeface="Calibri"/>
                <a:cs typeface="Arial" pitchFamily="34" charset="0"/>
              </a:rPr>
              <a:t>Сисадмины</a:t>
            </a:r>
            <a:r>
              <a:rPr lang="en-US" sz="1800" i="1" kern="0" dirty="0" smtClean="0">
                <a:latin typeface="Calibri"/>
                <a:cs typeface="Arial" pitchFamily="34" charset="0"/>
              </a:rPr>
              <a:t>: </a:t>
            </a:r>
            <a:r>
              <a:rPr lang="ru-RU" sz="1800" i="1" kern="0" dirty="0" smtClean="0">
                <a:latin typeface="Calibri"/>
                <a:cs typeface="Arial" pitchFamily="34" charset="0"/>
              </a:rPr>
              <a:t>работают на разных уровнях</a:t>
            </a:r>
            <a:r>
              <a:rPr lang="en-US" sz="1800" i="1" kern="0" dirty="0" smtClean="0">
                <a:latin typeface="Calibri"/>
                <a:cs typeface="Arial" pitchFamily="34" charset="0"/>
              </a:rPr>
              <a:t>, </a:t>
            </a:r>
            <a:r>
              <a:rPr lang="ru-RU" sz="1800" i="1" kern="0" dirty="0" smtClean="0">
                <a:latin typeface="Calibri"/>
                <a:cs typeface="Arial" pitchFamily="34" charset="0"/>
              </a:rPr>
              <a:t>имеют разные права</a:t>
            </a:r>
            <a:r>
              <a:rPr lang="en-US" sz="1800" i="1" kern="0" dirty="0" smtClean="0">
                <a:latin typeface="Calibri"/>
                <a:cs typeface="Arial" pitchFamily="34" charset="0"/>
              </a:rPr>
              <a:t>, </a:t>
            </a:r>
            <a:r>
              <a:rPr lang="ru-RU" sz="1800" i="1" kern="0" dirty="0" smtClean="0">
                <a:latin typeface="Calibri"/>
                <a:cs typeface="Arial" pitchFamily="34" charset="0"/>
              </a:rPr>
              <a:t>принимают разные решения</a:t>
            </a:r>
            <a:r>
              <a:rPr lang="en-US" sz="1800" i="1" kern="0" dirty="0" smtClean="0">
                <a:latin typeface="Calibri"/>
                <a:cs typeface="Arial" pitchFamily="34" charset="0"/>
              </a:rPr>
              <a:t>.</a:t>
            </a:r>
            <a:endParaRPr lang="ru-RU" sz="1800" kern="0" dirty="0">
              <a:latin typeface="Calibri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SC-circl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33880" y="1700808"/>
            <a:ext cx="4198360" cy="423044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59832" y="1844824"/>
            <a:ext cx="3191386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sz="1400" i="1" dirty="0" smtClean="0"/>
              <a:t>CPU </a:t>
            </a:r>
            <a:r>
              <a:rPr lang="ru-RU" sz="1400" i="1" dirty="0" err="1" smtClean="0"/>
              <a:t>usage</a:t>
            </a:r>
            <a:r>
              <a:rPr lang="en-US" sz="1400" i="1" dirty="0" smtClean="0"/>
              <a:t>:</a:t>
            </a:r>
            <a:r>
              <a:rPr lang="ru-RU" sz="1400" i="1" dirty="0" smtClean="0"/>
              <a:t> </a:t>
            </a:r>
            <a:endParaRPr lang="en-US" sz="1400" i="1" dirty="0" smtClean="0"/>
          </a:p>
          <a:p>
            <a:pPr algn="ctr">
              <a:defRPr/>
            </a:pPr>
            <a:r>
              <a:rPr lang="ru-RU" sz="1400" i="1" dirty="0" err="1" smtClean="0"/>
              <a:t>user</a:t>
            </a:r>
            <a:r>
              <a:rPr lang="ru-RU" sz="1400" i="1" dirty="0" smtClean="0"/>
              <a:t>, </a:t>
            </a:r>
            <a:r>
              <a:rPr lang="ru-RU" sz="1400" i="1" dirty="0" err="1" smtClean="0"/>
              <a:t>system</a:t>
            </a:r>
            <a:r>
              <a:rPr lang="ru-RU" sz="1400" i="1" dirty="0" smtClean="0"/>
              <a:t>, </a:t>
            </a:r>
            <a:r>
              <a:rPr lang="ru-RU" sz="1400" i="1" dirty="0" err="1" smtClean="0"/>
              <a:t>irq</a:t>
            </a:r>
            <a:r>
              <a:rPr lang="ru-RU" sz="1400" i="1" dirty="0" smtClean="0"/>
              <a:t>, </a:t>
            </a:r>
            <a:r>
              <a:rPr lang="ru-RU" sz="1400" i="1" dirty="0" err="1" smtClean="0"/>
              <a:t>io</a:t>
            </a:r>
            <a:r>
              <a:rPr lang="ru-RU" sz="1400" i="1" dirty="0" smtClean="0"/>
              <a:t>, </a:t>
            </a:r>
            <a:r>
              <a:rPr lang="ru-RU" sz="1400" i="1" dirty="0" err="1" smtClean="0"/>
              <a:t>idle</a:t>
            </a:r>
            <a:r>
              <a:rPr lang="en-US" sz="1400" i="1" dirty="0" smtClean="0"/>
              <a:t>,</a:t>
            </a:r>
          </a:p>
          <a:p>
            <a:pPr algn="ctr">
              <a:defRPr/>
            </a:pPr>
            <a:r>
              <a:rPr lang="ru-RU" sz="1400" i="1" dirty="0" smtClean="0"/>
              <a:t>(</a:t>
            </a:r>
            <a:r>
              <a:rPr lang="ru-RU" sz="1400" i="1" dirty="0" err="1" smtClean="0"/>
              <a:t>summary</a:t>
            </a:r>
            <a:r>
              <a:rPr lang="ru-RU" sz="1400" i="1" dirty="0" smtClean="0"/>
              <a:t>, </a:t>
            </a:r>
            <a:r>
              <a:rPr lang="ru-RU" sz="1400" i="1" dirty="0" err="1" smtClean="0"/>
              <a:t>and</a:t>
            </a:r>
            <a:r>
              <a:rPr lang="ru-RU" sz="1400" i="1" dirty="0" smtClean="0"/>
              <a:t> </a:t>
            </a:r>
            <a:r>
              <a:rPr lang="ru-RU" sz="1400" i="1" dirty="0" err="1" smtClean="0"/>
              <a:t>per-core</a:t>
            </a:r>
            <a:r>
              <a:rPr lang="ru-RU" sz="1400" i="1" dirty="0" smtClean="0"/>
              <a:t>) </a:t>
            </a:r>
          </a:p>
          <a:p>
            <a:pPr algn="ctr">
              <a:defRPr/>
            </a:pPr>
            <a:r>
              <a:rPr lang="ru-RU" sz="1400" i="1" dirty="0" err="1" smtClean="0"/>
              <a:t>Performance</a:t>
            </a:r>
            <a:r>
              <a:rPr lang="ru-RU" sz="1400" i="1" dirty="0" smtClean="0"/>
              <a:t> </a:t>
            </a:r>
            <a:r>
              <a:rPr lang="ru-RU" sz="1400" i="1" dirty="0" err="1" smtClean="0"/>
              <a:t>counters</a:t>
            </a:r>
            <a:r>
              <a:rPr lang="ru-RU" sz="1400" i="1" dirty="0" smtClean="0"/>
              <a:t>;</a:t>
            </a:r>
          </a:p>
          <a:p>
            <a:pPr algn="ctr">
              <a:defRPr/>
            </a:pPr>
            <a:r>
              <a:rPr lang="ru-RU" sz="1400" i="1" dirty="0" err="1" smtClean="0"/>
              <a:t>Swap</a:t>
            </a:r>
            <a:r>
              <a:rPr lang="ru-RU" sz="1400" i="1" dirty="0" smtClean="0"/>
              <a:t> </a:t>
            </a:r>
            <a:r>
              <a:rPr lang="ru-RU" sz="1400" i="1" dirty="0" err="1" smtClean="0"/>
              <a:t>usage</a:t>
            </a:r>
            <a:r>
              <a:rPr lang="ru-RU" sz="1400" i="1" dirty="0" smtClean="0"/>
              <a:t>;</a:t>
            </a:r>
          </a:p>
          <a:p>
            <a:pPr algn="ctr">
              <a:defRPr/>
            </a:pPr>
            <a:r>
              <a:rPr lang="ru-RU" sz="1400" i="1" dirty="0" err="1" smtClean="0"/>
              <a:t>Memory</a:t>
            </a:r>
            <a:r>
              <a:rPr lang="ru-RU" sz="1400" i="1" dirty="0" smtClean="0"/>
              <a:t> </a:t>
            </a:r>
            <a:r>
              <a:rPr lang="ru-RU" sz="1400" i="1" dirty="0" err="1" smtClean="0"/>
              <a:t>usage</a:t>
            </a:r>
            <a:r>
              <a:rPr lang="ru-RU" sz="1400" i="1" dirty="0" smtClean="0"/>
              <a:t>;</a:t>
            </a:r>
          </a:p>
          <a:p>
            <a:pPr algn="ctr">
              <a:defRPr/>
            </a:pPr>
            <a:r>
              <a:rPr lang="en-US" sz="1400" i="1" dirty="0" smtClean="0"/>
              <a:t>Interconnect</a:t>
            </a:r>
            <a:r>
              <a:rPr lang="ru-RU" sz="1400" i="1" dirty="0" smtClean="0"/>
              <a:t> </a:t>
            </a:r>
            <a:r>
              <a:rPr lang="ru-RU" sz="1400" i="1" dirty="0" err="1" smtClean="0"/>
              <a:t>usage</a:t>
            </a:r>
            <a:r>
              <a:rPr lang="ru-RU" sz="1400" i="1" dirty="0" smtClean="0"/>
              <a:t>;</a:t>
            </a:r>
          </a:p>
          <a:p>
            <a:pPr algn="ctr">
              <a:defRPr/>
            </a:pPr>
            <a:r>
              <a:rPr lang="ru-RU" sz="1400" i="1" dirty="0" err="1" smtClean="0"/>
              <a:t>Network</a:t>
            </a:r>
            <a:r>
              <a:rPr lang="ru-RU" sz="1400" i="1" dirty="0" smtClean="0"/>
              <a:t> </a:t>
            </a:r>
            <a:r>
              <a:rPr lang="ru-RU" sz="1400" i="1" dirty="0" err="1" smtClean="0"/>
              <a:t>errors</a:t>
            </a:r>
            <a:r>
              <a:rPr lang="ru-RU" sz="1400" i="1" dirty="0" smtClean="0"/>
              <a:t>;</a:t>
            </a:r>
          </a:p>
          <a:p>
            <a:pPr algn="ctr">
              <a:defRPr/>
            </a:pPr>
            <a:r>
              <a:rPr lang="ru-RU" sz="1400" i="1" dirty="0" err="1" smtClean="0"/>
              <a:t>Disk</a:t>
            </a:r>
            <a:r>
              <a:rPr lang="ru-RU" sz="1400" i="1" dirty="0" smtClean="0"/>
              <a:t> </a:t>
            </a:r>
            <a:r>
              <a:rPr lang="ru-RU" sz="1400" i="1" dirty="0" err="1" smtClean="0"/>
              <a:t>usage</a:t>
            </a:r>
            <a:r>
              <a:rPr lang="ru-RU" sz="1400" i="1" dirty="0" smtClean="0"/>
              <a:t>;</a:t>
            </a:r>
          </a:p>
          <a:p>
            <a:pPr algn="ctr">
              <a:defRPr/>
            </a:pPr>
            <a:r>
              <a:rPr lang="ru-RU" sz="1400" i="1" dirty="0" err="1" smtClean="0"/>
              <a:t>Filesystem</a:t>
            </a:r>
            <a:r>
              <a:rPr lang="ru-RU" sz="1400" i="1" dirty="0" smtClean="0"/>
              <a:t> </a:t>
            </a:r>
            <a:r>
              <a:rPr lang="ru-RU" sz="1400" i="1" dirty="0" err="1" smtClean="0"/>
              <a:t>usage</a:t>
            </a:r>
            <a:r>
              <a:rPr lang="ru-RU" sz="1400" i="1" dirty="0" smtClean="0"/>
              <a:t>;</a:t>
            </a:r>
          </a:p>
          <a:p>
            <a:pPr algn="ctr">
              <a:defRPr/>
            </a:pPr>
            <a:r>
              <a:rPr lang="ru-RU" sz="1400" i="1" dirty="0" err="1" smtClean="0"/>
              <a:t>Network</a:t>
            </a:r>
            <a:r>
              <a:rPr lang="ru-RU" sz="1400" i="1" dirty="0" smtClean="0"/>
              <a:t> </a:t>
            </a:r>
            <a:r>
              <a:rPr lang="ru-RU" sz="1400" i="1" dirty="0" err="1" smtClean="0"/>
              <a:t>filesystem</a:t>
            </a:r>
            <a:r>
              <a:rPr lang="ru-RU" sz="1400" i="1" dirty="0" smtClean="0"/>
              <a:t> </a:t>
            </a:r>
            <a:r>
              <a:rPr lang="ru-RU" sz="1400" i="1" dirty="0" err="1" smtClean="0"/>
              <a:t>usage</a:t>
            </a:r>
            <a:r>
              <a:rPr lang="ru-RU" sz="1400" i="1" dirty="0" smtClean="0"/>
              <a:t>;</a:t>
            </a:r>
          </a:p>
          <a:p>
            <a:pPr algn="ctr">
              <a:defRPr/>
            </a:pPr>
            <a:r>
              <a:rPr lang="ru-RU" sz="1400" i="1" dirty="0" err="1" smtClean="0"/>
              <a:t>Hardware</a:t>
            </a:r>
            <a:r>
              <a:rPr lang="ru-RU" sz="1400" i="1" dirty="0" smtClean="0"/>
              <a:t> </a:t>
            </a:r>
            <a:r>
              <a:rPr lang="ru-RU" sz="1400" i="1" dirty="0" err="1" smtClean="0"/>
              <a:t>alarms</a:t>
            </a:r>
            <a:r>
              <a:rPr lang="ru-RU" sz="1400" i="1" dirty="0" smtClean="0"/>
              <a:t> (ECC, SMART, </a:t>
            </a:r>
            <a:r>
              <a:rPr lang="ru-RU" sz="1400" i="1" dirty="0" err="1" smtClean="0"/>
              <a:t>etc</a:t>
            </a:r>
            <a:r>
              <a:rPr lang="ru-RU" sz="1400" i="1" dirty="0" smtClean="0"/>
              <a:t>);</a:t>
            </a:r>
          </a:p>
          <a:p>
            <a:pPr algn="ctr">
              <a:defRPr/>
            </a:pPr>
            <a:r>
              <a:rPr lang="ru-RU" sz="1400" i="1" dirty="0" smtClean="0"/>
              <a:t>CPU </a:t>
            </a:r>
            <a:r>
              <a:rPr lang="ru-RU" sz="1400" i="1" dirty="0" err="1" smtClean="0"/>
              <a:t>and</a:t>
            </a:r>
            <a:r>
              <a:rPr lang="ru-RU" sz="1400" i="1" dirty="0" smtClean="0"/>
              <a:t> </a:t>
            </a:r>
            <a:r>
              <a:rPr lang="ru-RU" sz="1400" i="1" dirty="0" err="1" smtClean="0"/>
              <a:t>motherboard</a:t>
            </a:r>
            <a:r>
              <a:rPr lang="ru-RU" sz="1400" i="1" dirty="0" smtClean="0"/>
              <a:t> </a:t>
            </a:r>
            <a:r>
              <a:rPr lang="ru-RU" sz="1400" i="1" dirty="0" err="1" smtClean="0"/>
              <a:t>temperatures</a:t>
            </a:r>
            <a:r>
              <a:rPr lang="ru-RU" sz="1400" i="1" dirty="0" smtClean="0"/>
              <a:t>;</a:t>
            </a:r>
          </a:p>
          <a:p>
            <a:pPr algn="ctr">
              <a:defRPr/>
            </a:pPr>
            <a:r>
              <a:rPr lang="ru-RU" sz="1400" i="1" dirty="0" err="1" smtClean="0"/>
              <a:t>Network</a:t>
            </a:r>
            <a:r>
              <a:rPr lang="ru-RU" sz="1400" i="1" dirty="0" smtClean="0"/>
              <a:t> </a:t>
            </a:r>
            <a:r>
              <a:rPr lang="ru-RU" sz="1400" i="1" dirty="0" err="1" smtClean="0"/>
              <a:t>switches</a:t>
            </a:r>
            <a:r>
              <a:rPr lang="ru-RU" sz="1400" i="1" dirty="0" smtClean="0"/>
              <a:t> </a:t>
            </a:r>
            <a:r>
              <a:rPr lang="ru-RU" sz="1400" i="1" dirty="0" err="1" smtClean="0"/>
              <a:t>errors</a:t>
            </a:r>
            <a:r>
              <a:rPr lang="ru-RU" sz="1400" i="1" dirty="0" smtClean="0"/>
              <a:t>;</a:t>
            </a:r>
          </a:p>
          <a:p>
            <a:pPr algn="ctr">
              <a:defRPr/>
            </a:pPr>
            <a:r>
              <a:rPr lang="ru-RU" sz="1400" i="1" dirty="0" err="1" smtClean="0"/>
              <a:t>Cooling</a:t>
            </a:r>
            <a:r>
              <a:rPr lang="ru-RU" sz="1400" i="1" dirty="0" smtClean="0"/>
              <a:t> </a:t>
            </a:r>
            <a:r>
              <a:rPr lang="ru-RU" sz="1400" i="1" dirty="0" err="1" smtClean="0"/>
              <a:t>subsystem</a:t>
            </a:r>
            <a:r>
              <a:rPr lang="ru-RU" sz="1400" i="1" dirty="0" smtClean="0"/>
              <a:t> </a:t>
            </a:r>
            <a:r>
              <a:rPr lang="ru-RU" sz="1400" i="1" dirty="0" err="1" smtClean="0"/>
              <a:t>data</a:t>
            </a:r>
            <a:r>
              <a:rPr lang="ru-RU" sz="1400" i="1" dirty="0" smtClean="0"/>
              <a:t>;</a:t>
            </a:r>
          </a:p>
          <a:p>
            <a:pPr algn="ctr">
              <a:defRPr/>
            </a:pPr>
            <a:r>
              <a:rPr lang="ru-RU" sz="1400" i="1" dirty="0" err="1" smtClean="0"/>
              <a:t>Power</a:t>
            </a:r>
            <a:r>
              <a:rPr lang="ru-RU" sz="1400" i="1" dirty="0" smtClean="0"/>
              <a:t> </a:t>
            </a:r>
            <a:r>
              <a:rPr lang="ru-RU" sz="1400" i="1" dirty="0" err="1" smtClean="0"/>
              <a:t>subsystem</a:t>
            </a:r>
            <a:r>
              <a:rPr lang="ru-RU" sz="1400" i="1" dirty="0" smtClean="0"/>
              <a:t> </a:t>
            </a:r>
            <a:r>
              <a:rPr lang="ru-RU" sz="1400" i="1" dirty="0" err="1" smtClean="0"/>
              <a:t>data</a:t>
            </a:r>
            <a:r>
              <a:rPr lang="en-US" sz="1400" i="1" dirty="0" smtClean="0"/>
              <a:t>;</a:t>
            </a:r>
          </a:p>
          <a:p>
            <a:pPr algn="ctr">
              <a:defRPr/>
            </a:pPr>
            <a:r>
              <a:rPr lang="ru-RU" sz="1400" i="1" dirty="0" smtClean="0"/>
              <a:t>FAN </a:t>
            </a:r>
            <a:r>
              <a:rPr lang="ru-RU" sz="1400" i="1" dirty="0" err="1" smtClean="0"/>
              <a:t>speeds</a:t>
            </a:r>
            <a:r>
              <a:rPr lang="ru-RU" sz="1400" i="1" dirty="0" smtClean="0"/>
              <a:t>;</a:t>
            </a:r>
          </a:p>
          <a:p>
            <a:pPr algn="ctr">
              <a:defRPr/>
            </a:pPr>
            <a:r>
              <a:rPr lang="ru-RU" sz="1400" i="1" dirty="0" err="1" smtClean="0"/>
              <a:t>Voltages</a:t>
            </a:r>
            <a:r>
              <a:rPr lang="ru-RU" sz="1400" i="1" dirty="0" smtClean="0"/>
              <a:t>;</a:t>
            </a:r>
          </a:p>
          <a:p>
            <a:pPr algn="ctr">
              <a:defRPr/>
            </a:pPr>
            <a:r>
              <a:rPr lang="en-US" sz="1400" i="1" dirty="0" smtClean="0"/>
              <a:t>..</a:t>
            </a:r>
            <a:r>
              <a:rPr lang="ru-RU" sz="1400" i="1" dirty="0" smtClean="0"/>
              <a:t>.</a:t>
            </a:r>
            <a:endParaRPr lang="en-US" sz="1400" i="1" dirty="0" smtClean="0"/>
          </a:p>
          <a:p>
            <a:pPr algn="ctr"/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539750" y="5953125"/>
            <a:ext cx="8053388" cy="646331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1F497D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i="1" kern="0" dirty="0" smtClean="0">
                <a:latin typeface="Calibri"/>
                <a:cs typeface="Arial" pitchFamily="34" charset="0"/>
              </a:rPr>
              <a:t>Мы должны научиться </a:t>
            </a:r>
            <a:r>
              <a:rPr lang="ru-RU" sz="1800" b="1" i="1" kern="0" dirty="0" smtClean="0">
                <a:latin typeface="Calibri"/>
                <a:cs typeface="Arial" pitchFamily="34" charset="0"/>
              </a:rPr>
              <a:t>определять не признаки, а истинные причины </a:t>
            </a:r>
            <a:r>
              <a:rPr lang="ru-RU" sz="1800" i="1" kern="0" dirty="0" smtClean="0">
                <a:latin typeface="Calibri"/>
                <a:cs typeface="Arial" pitchFamily="34" charset="0"/>
              </a:rPr>
              <a:t>снижения эффективности</a:t>
            </a:r>
            <a:r>
              <a:rPr lang="en-US" sz="1800" i="1" kern="0" dirty="0" smtClean="0">
                <a:latin typeface="Calibri"/>
                <a:cs typeface="Arial" pitchFamily="34" charset="0"/>
              </a:rPr>
              <a:t>.</a:t>
            </a:r>
            <a:endParaRPr lang="ru-RU" sz="1800" kern="0" dirty="0">
              <a:latin typeface="Calibri"/>
              <a:cs typeface="Arial" pitchFamily="34" charset="0"/>
            </a:endParaRPr>
          </a:p>
        </p:txBody>
      </p:sp>
      <p:sp>
        <p:nvSpPr>
          <p:cNvPr id="13" name="Двойная стрелка вверх/вниз 12"/>
          <p:cNvSpPr/>
          <p:nvPr/>
        </p:nvSpPr>
        <p:spPr>
          <a:xfrm>
            <a:off x="6948264" y="1844824"/>
            <a:ext cx="144016" cy="4032448"/>
          </a:xfrm>
          <a:prstGeom prst="upDownArrow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64288" y="2996952"/>
            <a:ext cx="17828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i="1" dirty="0" smtClean="0"/>
              <a:t>Источники </a:t>
            </a:r>
          </a:p>
          <a:p>
            <a:r>
              <a:rPr lang="ru-RU" sz="1800" i="1" dirty="0" smtClean="0"/>
              <a:t>потерь могут</a:t>
            </a:r>
          </a:p>
          <a:p>
            <a:r>
              <a:rPr lang="ru-RU" sz="1800" i="1" dirty="0" smtClean="0"/>
              <a:t>быть везде…</a:t>
            </a:r>
            <a:endParaRPr lang="ru-RU" sz="18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471677"/>
            <a:ext cx="9144000" cy="6832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Эффективность суперкомпьютерных центров</a:t>
            </a:r>
            <a:endParaRPr lang="ru-RU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(системный уровень)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SC-circl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33880" y="1700808"/>
            <a:ext cx="4198360" cy="423044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17462" y="0"/>
            <a:ext cx="9144000" cy="68580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14" name="Двойная стрелка вверх/вниз 13"/>
          <p:cNvSpPr/>
          <p:nvPr/>
        </p:nvSpPr>
        <p:spPr>
          <a:xfrm>
            <a:off x="6948264" y="1844824"/>
            <a:ext cx="144016" cy="4032448"/>
          </a:xfrm>
          <a:prstGeom prst="upDownArrow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70487" y="2199994"/>
            <a:ext cx="3057697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latin typeface="Calibri" pitchFamily="34" charset="0"/>
              </a:rPr>
              <a:t>Проекты, приложения</a:t>
            </a:r>
            <a:endParaRPr lang="en-US" sz="2000" b="1" dirty="0" smtClean="0">
              <a:latin typeface="Calibri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latin typeface="Calibri" pitchFamily="34" charset="0"/>
              </a:rPr>
              <a:t>Очереди заданий</a:t>
            </a:r>
            <a:endParaRPr lang="en-US" sz="2000" b="1" dirty="0" smtClean="0">
              <a:latin typeface="Calibri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latin typeface="Calibri" pitchFamily="34" charset="0"/>
              </a:rPr>
              <a:t>Динамика приложения</a:t>
            </a:r>
            <a:endParaRPr lang="en-US" sz="2000" b="1" dirty="0" smtClean="0">
              <a:latin typeface="Calibri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latin typeface="Calibri" pitchFamily="34" charset="0"/>
              </a:rPr>
              <a:t>Поток приложений</a:t>
            </a:r>
            <a:endParaRPr lang="en-US" sz="2000" b="1" dirty="0" smtClean="0">
              <a:latin typeface="Calibri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latin typeface="Calibri" pitchFamily="34" charset="0"/>
              </a:rPr>
              <a:t>Стек ПО</a:t>
            </a:r>
            <a:endParaRPr lang="en-US" sz="2000" b="1" dirty="0" smtClean="0">
              <a:latin typeface="Calibri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latin typeface="Calibri" pitchFamily="34" charset="0"/>
              </a:rPr>
              <a:t>Компоненты компьютера</a:t>
            </a:r>
            <a:endParaRPr lang="en-US" sz="2000" b="1" dirty="0" smtClean="0">
              <a:latin typeface="Calibri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b="1" dirty="0" err="1" smtClean="0">
                <a:latin typeface="Calibri" pitchFamily="34" charset="0"/>
              </a:rPr>
              <a:t>Инж.инфраструктура</a:t>
            </a:r>
            <a:endParaRPr lang="ru-RU" sz="2000" b="1" dirty="0">
              <a:latin typeface="Calibri" pitchFamily="34" charset="0"/>
            </a:endParaRPr>
          </a:p>
        </p:txBody>
      </p:sp>
      <p:grpSp>
        <p:nvGrpSpPr>
          <p:cNvPr id="2" name="Группа 15"/>
          <p:cNvGrpSpPr/>
          <p:nvPr/>
        </p:nvGrpSpPr>
        <p:grpSpPr>
          <a:xfrm>
            <a:off x="4139952" y="2744804"/>
            <a:ext cx="1008112" cy="936104"/>
            <a:chOff x="4067944" y="3520058"/>
            <a:chExt cx="1008112" cy="936104"/>
          </a:xfrm>
        </p:grpSpPr>
        <p:cxnSp>
          <p:nvCxnSpPr>
            <p:cNvPr id="26" name="Прямая соединительная линия 25"/>
            <p:cNvCxnSpPr/>
            <p:nvPr/>
          </p:nvCxnSpPr>
          <p:spPr>
            <a:xfrm>
              <a:off x="4067944" y="3520058"/>
              <a:ext cx="1008112" cy="0"/>
            </a:xfrm>
            <a:prstGeom prst="line">
              <a:avLst/>
            </a:prstGeom>
            <a:ln w="12700">
              <a:solidFill>
                <a:srgbClr val="00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4067944" y="4456162"/>
              <a:ext cx="1008112" cy="0"/>
            </a:xfrm>
            <a:prstGeom prst="line">
              <a:avLst/>
            </a:prstGeom>
            <a:ln w="12700">
              <a:solidFill>
                <a:srgbClr val="00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4067944" y="3986783"/>
              <a:ext cx="1008112" cy="0"/>
            </a:xfrm>
            <a:prstGeom prst="line">
              <a:avLst/>
            </a:prstGeom>
            <a:ln w="12700">
              <a:solidFill>
                <a:srgbClr val="00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Группа 16"/>
          <p:cNvGrpSpPr/>
          <p:nvPr/>
        </p:nvGrpSpPr>
        <p:grpSpPr>
          <a:xfrm>
            <a:off x="4139952" y="4131624"/>
            <a:ext cx="1008112" cy="936104"/>
            <a:chOff x="4067944" y="3520058"/>
            <a:chExt cx="1008112" cy="936104"/>
          </a:xfrm>
        </p:grpSpPr>
        <p:cxnSp>
          <p:nvCxnSpPr>
            <p:cNvPr id="30" name="Прямая соединительная линия 29"/>
            <p:cNvCxnSpPr/>
            <p:nvPr/>
          </p:nvCxnSpPr>
          <p:spPr>
            <a:xfrm>
              <a:off x="4067944" y="3520058"/>
              <a:ext cx="1008112" cy="0"/>
            </a:xfrm>
            <a:prstGeom prst="line">
              <a:avLst/>
            </a:prstGeom>
            <a:ln w="12700">
              <a:solidFill>
                <a:srgbClr val="00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>
              <a:off x="4067944" y="4456162"/>
              <a:ext cx="1008112" cy="0"/>
            </a:xfrm>
            <a:prstGeom prst="line">
              <a:avLst/>
            </a:prstGeom>
            <a:ln w="12700">
              <a:solidFill>
                <a:srgbClr val="00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>
              <a:off x="4067944" y="3986783"/>
              <a:ext cx="1008112" cy="0"/>
            </a:xfrm>
            <a:prstGeom prst="line">
              <a:avLst/>
            </a:prstGeom>
            <a:ln w="12700">
              <a:solidFill>
                <a:srgbClr val="00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539750" y="5953125"/>
            <a:ext cx="8053388" cy="646331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1F497D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i="1" kern="0" dirty="0" smtClean="0">
                <a:latin typeface="Calibri"/>
                <a:cs typeface="Arial" pitchFamily="34" charset="0"/>
              </a:rPr>
              <a:t>Мы должны научиться </a:t>
            </a:r>
            <a:r>
              <a:rPr lang="ru-RU" sz="1800" b="1" i="1" kern="0" dirty="0" smtClean="0">
                <a:latin typeface="Calibri"/>
                <a:cs typeface="Arial" pitchFamily="34" charset="0"/>
              </a:rPr>
              <a:t>определять не признаки, а истинные причины </a:t>
            </a:r>
            <a:r>
              <a:rPr lang="ru-RU" sz="1800" i="1" kern="0" dirty="0" smtClean="0">
                <a:latin typeface="Calibri"/>
                <a:cs typeface="Arial" pitchFamily="34" charset="0"/>
              </a:rPr>
              <a:t>снижения эффективности</a:t>
            </a:r>
            <a:r>
              <a:rPr lang="en-US" sz="1800" i="1" kern="0" dirty="0" smtClean="0">
                <a:latin typeface="Calibri"/>
                <a:cs typeface="Arial" pitchFamily="34" charset="0"/>
              </a:rPr>
              <a:t>.</a:t>
            </a:r>
            <a:endParaRPr lang="ru-RU" sz="1800" kern="0" dirty="0">
              <a:latin typeface="Calibri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164288" y="2996952"/>
            <a:ext cx="17828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i="1" dirty="0" smtClean="0"/>
              <a:t>Источники </a:t>
            </a:r>
          </a:p>
          <a:p>
            <a:r>
              <a:rPr lang="ru-RU" sz="1800" i="1" dirty="0" smtClean="0"/>
              <a:t>потерь могут</a:t>
            </a:r>
          </a:p>
          <a:p>
            <a:r>
              <a:rPr lang="ru-RU" sz="1800" i="1" dirty="0" smtClean="0"/>
              <a:t>быть везде…</a:t>
            </a:r>
            <a:endParaRPr lang="ru-RU" sz="1800" i="1" dirty="0"/>
          </a:p>
        </p:txBody>
      </p:sp>
      <p:sp>
        <p:nvSpPr>
          <p:cNvPr id="35" name="TextBox 34"/>
          <p:cNvSpPr txBox="1"/>
          <p:nvPr/>
        </p:nvSpPr>
        <p:spPr>
          <a:xfrm>
            <a:off x="0" y="471677"/>
            <a:ext cx="9144000" cy="6832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Эффективность суперкомпьютерных центров</a:t>
            </a:r>
            <a:endParaRPr lang="ru-RU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(верхний уровень)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Рисунок 5" descr="lomonoso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pic>
        <p:nvPicPr>
          <p:cNvPr id="12472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772816"/>
            <a:ext cx="7434411" cy="2322919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24723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7109" y="4167884"/>
            <a:ext cx="7418354" cy="228545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441480"/>
            <a:ext cx="9144000" cy="6832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Эффективность суперкомпьютерных центров</a:t>
            </a:r>
            <a:endParaRPr lang="ru-RU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(пользователи, квоты и очереди)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SC-circl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1784" y="1700808"/>
            <a:ext cx="4198360" cy="4230443"/>
          </a:xfrm>
          <a:prstGeom prst="rect">
            <a:avLst/>
          </a:prstGeom>
        </p:spPr>
      </p:pic>
      <p:pic>
        <p:nvPicPr>
          <p:cNvPr id="16" name="Рисунок 15" descr="SC-circl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8056" y="1700808"/>
            <a:ext cx="4198360" cy="423044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416" y="0"/>
            <a:ext cx="9144000" cy="68580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27279" y="2199994"/>
            <a:ext cx="3057697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latin typeface="Calibri" pitchFamily="34" charset="0"/>
              </a:rPr>
              <a:t>Проекты, приложения</a:t>
            </a:r>
            <a:endParaRPr lang="en-US" sz="2000" b="1" dirty="0" smtClean="0">
              <a:latin typeface="Calibri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latin typeface="Calibri" pitchFamily="34" charset="0"/>
              </a:rPr>
              <a:t>Очереди заданий</a:t>
            </a:r>
            <a:endParaRPr lang="en-US" sz="2000" b="1" dirty="0" smtClean="0">
              <a:latin typeface="Calibri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latin typeface="Calibri" pitchFamily="34" charset="0"/>
              </a:rPr>
              <a:t>Динамика приложения</a:t>
            </a:r>
            <a:endParaRPr lang="en-US" sz="2000" b="1" dirty="0" smtClean="0">
              <a:latin typeface="Calibri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latin typeface="Calibri" pitchFamily="34" charset="0"/>
              </a:rPr>
              <a:t>Поток приложений</a:t>
            </a:r>
            <a:endParaRPr lang="en-US" sz="2000" b="1" dirty="0" smtClean="0">
              <a:latin typeface="Calibri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latin typeface="Calibri" pitchFamily="34" charset="0"/>
              </a:rPr>
              <a:t>Стек ПО</a:t>
            </a:r>
            <a:endParaRPr lang="en-US" sz="2000" b="1" dirty="0" smtClean="0">
              <a:latin typeface="Calibri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latin typeface="Calibri" pitchFamily="34" charset="0"/>
              </a:rPr>
              <a:t>Компоненты компьютера</a:t>
            </a:r>
            <a:endParaRPr lang="en-US" sz="2000" b="1" dirty="0" smtClean="0">
              <a:latin typeface="Calibri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b="1" dirty="0" err="1" smtClean="0">
                <a:latin typeface="Calibri" pitchFamily="34" charset="0"/>
              </a:rPr>
              <a:t>Инж.инфраструктура</a:t>
            </a:r>
            <a:endParaRPr lang="ru-RU" sz="2000" b="1" dirty="0">
              <a:latin typeface="Calibri" pitchFamily="34" charset="0"/>
            </a:endParaRPr>
          </a:p>
        </p:txBody>
      </p:sp>
      <p:grpSp>
        <p:nvGrpSpPr>
          <p:cNvPr id="2" name="Группа 15"/>
          <p:cNvGrpSpPr/>
          <p:nvPr/>
        </p:nvGrpSpPr>
        <p:grpSpPr>
          <a:xfrm>
            <a:off x="2235649" y="2744804"/>
            <a:ext cx="1008112" cy="936104"/>
            <a:chOff x="4067944" y="3520058"/>
            <a:chExt cx="1008112" cy="936104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4067944" y="3520058"/>
              <a:ext cx="1008112" cy="0"/>
            </a:xfrm>
            <a:prstGeom prst="line">
              <a:avLst/>
            </a:prstGeom>
            <a:ln w="12700">
              <a:solidFill>
                <a:srgbClr val="00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4067944" y="4456162"/>
              <a:ext cx="1008112" cy="0"/>
            </a:xfrm>
            <a:prstGeom prst="line">
              <a:avLst/>
            </a:prstGeom>
            <a:ln w="12700">
              <a:solidFill>
                <a:srgbClr val="00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4067944" y="3986783"/>
              <a:ext cx="1008112" cy="0"/>
            </a:xfrm>
            <a:prstGeom prst="line">
              <a:avLst/>
            </a:prstGeom>
            <a:ln w="12700">
              <a:solidFill>
                <a:srgbClr val="00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Группа 16"/>
          <p:cNvGrpSpPr/>
          <p:nvPr/>
        </p:nvGrpSpPr>
        <p:grpSpPr>
          <a:xfrm>
            <a:off x="2235649" y="4131624"/>
            <a:ext cx="1008112" cy="936104"/>
            <a:chOff x="4067944" y="3520058"/>
            <a:chExt cx="1008112" cy="936104"/>
          </a:xfrm>
        </p:grpSpPr>
        <p:cxnSp>
          <p:nvCxnSpPr>
            <p:cNvPr id="20" name="Прямая соединительная линия 19"/>
            <p:cNvCxnSpPr/>
            <p:nvPr/>
          </p:nvCxnSpPr>
          <p:spPr>
            <a:xfrm>
              <a:off x="4067944" y="3520058"/>
              <a:ext cx="1008112" cy="0"/>
            </a:xfrm>
            <a:prstGeom prst="line">
              <a:avLst/>
            </a:prstGeom>
            <a:ln w="12700">
              <a:solidFill>
                <a:srgbClr val="00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4067944" y="4456162"/>
              <a:ext cx="1008112" cy="0"/>
            </a:xfrm>
            <a:prstGeom prst="line">
              <a:avLst/>
            </a:prstGeom>
            <a:ln w="12700">
              <a:solidFill>
                <a:srgbClr val="00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4067944" y="3986783"/>
              <a:ext cx="1008112" cy="0"/>
            </a:xfrm>
            <a:prstGeom prst="line">
              <a:avLst/>
            </a:prstGeom>
            <a:ln w="12700">
              <a:solidFill>
                <a:srgbClr val="00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4764990" y="1844824"/>
            <a:ext cx="3191386" cy="4216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sz="1400" i="1" dirty="0" smtClean="0"/>
              <a:t>CPU </a:t>
            </a:r>
            <a:r>
              <a:rPr lang="ru-RU" sz="1400" i="1" dirty="0" err="1" smtClean="0"/>
              <a:t>usage</a:t>
            </a:r>
            <a:r>
              <a:rPr lang="en-US" sz="1400" i="1" dirty="0" smtClean="0"/>
              <a:t>:</a:t>
            </a:r>
            <a:r>
              <a:rPr lang="ru-RU" sz="1400" i="1" dirty="0" smtClean="0"/>
              <a:t> </a:t>
            </a:r>
            <a:endParaRPr lang="en-US" sz="1400" i="1" dirty="0" smtClean="0"/>
          </a:p>
          <a:p>
            <a:pPr algn="ctr">
              <a:defRPr/>
            </a:pPr>
            <a:r>
              <a:rPr lang="ru-RU" sz="1400" i="1" dirty="0" err="1" smtClean="0"/>
              <a:t>user</a:t>
            </a:r>
            <a:r>
              <a:rPr lang="ru-RU" sz="1400" i="1" dirty="0" smtClean="0"/>
              <a:t>, </a:t>
            </a:r>
            <a:r>
              <a:rPr lang="ru-RU" sz="1400" i="1" dirty="0" err="1" smtClean="0"/>
              <a:t>system</a:t>
            </a:r>
            <a:r>
              <a:rPr lang="ru-RU" sz="1400" i="1" dirty="0" smtClean="0"/>
              <a:t>, </a:t>
            </a:r>
            <a:r>
              <a:rPr lang="ru-RU" sz="1400" i="1" dirty="0" err="1" smtClean="0"/>
              <a:t>irq</a:t>
            </a:r>
            <a:r>
              <a:rPr lang="ru-RU" sz="1400" i="1" dirty="0" smtClean="0"/>
              <a:t>, </a:t>
            </a:r>
            <a:r>
              <a:rPr lang="ru-RU" sz="1400" i="1" dirty="0" err="1" smtClean="0"/>
              <a:t>io</a:t>
            </a:r>
            <a:r>
              <a:rPr lang="ru-RU" sz="1400" i="1" dirty="0" smtClean="0"/>
              <a:t>, </a:t>
            </a:r>
            <a:r>
              <a:rPr lang="ru-RU" sz="1400" i="1" dirty="0" err="1" smtClean="0"/>
              <a:t>idle</a:t>
            </a:r>
            <a:r>
              <a:rPr lang="en-US" sz="1400" i="1" dirty="0" smtClean="0"/>
              <a:t>,</a:t>
            </a:r>
          </a:p>
          <a:p>
            <a:pPr algn="ctr">
              <a:defRPr/>
            </a:pPr>
            <a:r>
              <a:rPr lang="ru-RU" sz="1400" i="1" dirty="0" smtClean="0"/>
              <a:t>(</a:t>
            </a:r>
            <a:r>
              <a:rPr lang="ru-RU" sz="1400" i="1" dirty="0" err="1" smtClean="0"/>
              <a:t>summary</a:t>
            </a:r>
            <a:r>
              <a:rPr lang="ru-RU" sz="1400" i="1" dirty="0" smtClean="0"/>
              <a:t>, </a:t>
            </a:r>
            <a:r>
              <a:rPr lang="ru-RU" sz="1400" i="1" dirty="0" err="1" smtClean="0"/>
              <a:t>and</a:t>
            </a:r>
            <a:r>
              <a:rPr lang="ru-RU" sz="1400" i="1" dirty="0" smtClean="0"/>
              <a:t> </a:t>
            </a:r>
            <a:r>
              <a:rPr lang="ru-RU" sz="1400" i="1" dirty="0" err="1" smtClean="0"/>
              <a:t>per-core</a:t>
            </a:r>
            <a:r>
              <a:rPr lang="ru-RU" sz="1400" i="1" dirty="0" smtClean="0"/>
              <a:t>) </a:t>
            </a:r>
          </a:p>
          <a:p>
            <a:pPr algn="ctr">
              <a:defRPr/>
            </a:pPr>
            <a:r>
              <a:rPr lang="ru-RU" sz="1400" i="1" dirty="0" err="1" smtClean="0"/>
              <a:t>Performance</a:t>
            </a:r>
            <a:r>
              <a:rPr lang="ru-RU" sz="1400" i="1" dirty="0" smtClean="0"/>
              <a:t> </a:t>
            </a:r>
            <a:r>
              <a:rPr lang="ru-RU" sz="1400" i="1" dirty="0" err="1" smtClean="0"/>
              <a:t>counters</a:t>
            </a:r>
            <a:r>
              <a:rPr lang="ru-RU" sz="1400" i="1" dirty="0" smtClean="0"/>
              <a:t>;</a:t>
            </a:r>
          </a:p>
          <a:p>
            <a:pPr algn="ctr">
              <a:defRPr/>
            </a:pPr>
            <a:r>
              <a:rPr lang="ru-RU" sz="1400" i="1" dirty="0" err="1" smtClean="0"/>
              <a:t>Swap</a:t>
            </a:r>
            <a:r>
              <a:rPr lang="ru-RU" sz="1400" i="1" dirty="0" smtClean="0"/>
              <a:t> </a:t>
            </a:r>
            <a:r>
              <a:rPr lang="ru-RU" sz="1400" i="1" dirty="0" err="1" smtClean="0"/>
              <a:t>usage</a:t>
            </a:r>
            <a:r>
              <a:rPr lang="ru-RU" sz="1400" i="1" dirty="0" smtClean="0"/>
              <a:t>;</a:t>
            </a:r>
          </a:p>
          <a:p>
            <a:pPr algn="ctr">
              <a:defRPr/>
            </a:pPr>
            <a:r>
              <a:rPr lang="ru-RU" sz="1400" i="1" dirty="0" err="1" smtClean="0"/>
              <a:t>Memory</a:t>
            </a:r>
            <a:r>
              <a:rPr lang="ru-RU" sz="1400" i="1" dirty="0" smtClean="0"/>
              <a:t> </a:t>
            </a:r>
            <a:r>
              <a:rPr lang="ru-RU" sz="1400" i="1" dirty="0" err="1" smtClean="0"/>
              <a:t>usage</a:t>
            </a:r>
            <a:r>
              <a:rPr lang="ru-RU" sz="1400" i="1" dirty="0" smtClean="0"/>
              <a:t>;</a:t>
            </a:r>
          </a:p>
          <a:p>
            <a:pPr algn="ctr">
              <a:defRPr/>
            </a:pPr>
            <a:r>
              <a:rPr lang="en-US" sz="1400" i="1" dirty="0" smtClean="0"/>
              <a:t>Interconnect</a:t>
            </a:r>
            <a:r>
              <a:rPr lang="ru-RU" sz="1400" i="1" dirty="0" smtClean="0"/>
              <a:t> </a:t>
            </a:r>
            <a:r>
              <a:rPr lang="ru-RU" sz="1400" i="1" dirty="0" err="1" smtClean="0"/>
              <a:t>usage</a:t>
            </a:r>
            <a:r>
              <a:rPr lang="ru-RU" sz="1400" i="1" dirty="0" smtClean="0"/>
              <a:t>;</a:t>
            </a:r>
          </a:p>
          <a:p>
            <a:pPr algn="ctr">
              <a:defRPr/>
            </a:pPr>
            <a:r>
              <a:rPr lang="ru-RU" sz="1400" i="1" dirty="0" err="1" smtClean="0"/>
              <a:t>Network</a:t>
            </a:r>
            <a:r>
              <a:rPr lang="ru-RU" sz="1400" i="1" dirty="0" smtClean="0"/>
              <a:t> </a:t>
            </a:r>
            <a:r>
              <a:rPr lang="ru-RU" sz="1400" i="1" dirty="0" err="1" smtClean="0"/>
              <a:t>errors</a:t>
            </a:r>
            <a:r>
              <a:rPr lang="ru-RU" sz="1400" i="1" dirty="0" smtClean="0"/>
              <a:t>;</a:t>
            </a:r>
          </a:p>
          <a:p>
            <a:pPr algn="ctr">
              <a:defRPr/>
            </a:pPr>
            <a:r>
              <a:rPr lang="ru-RU" sz="1400" i="1" dirty="0" err="1" smtClean="0"/>
              <a:t>Disk</a:t>
            </a:r>
            <a:r>
              <a:rPr lang="ru-RU" sz="1400" i="1" dirty="0" smtClean="0"/>
              <a:t> </a:t>
            </a:r>
            <a:r>
              <a:rPr lang="ru-RU" sz="1400" i="1" dirty="0" err="1" smtClean="0"/>
              <a:t>usage</a:t>
            </a:r>
            <a:r>
              <a:rPr lang="ru-RU" sz="1400" i="1" dirty="0" smtClean="0"/>
              <a:t>;</a:t>
            </a:r>
          </a:p>
          <a:p>
            <a:pPr algn="ctr">
              <a:defRPr/>
            </a:pPr>
            <a:r>
              <a:rPr lang="ru-RU" sz="1400" i="1" dirty="0" err="1" smtClean="0"/>
              <a:t>Filesystem</a:t>
            </a:r>
            <a:r>
              <a:rPr lang="ru-RU" sz="1400" i="1" dirty="0" smtClean="0"/>
              <a:t> </a:t>
            </a:r>
            <a:r>
              <a:rPr lang="ru-RU" sz="1400" i="1" dirty="0" err="1" smtClean="0"/>
              <a:t>usage</a:t>
            </a:r>
            <a:r>
              <a:rPr lang="ru-RU" sz="1400" i="1" dirty="0" smtClean="0"/>
              <a:t>;</a:t>
            </a:r>
          </a:p>
          <a:p>
            <a:pPr algn="ctr">
              <a:defRPr/>
            </a:pPr>
            <a:r>
              <a:rPr lang="ru-RU" sz="1400" i="1" dirty="0" err="1" smtClean="0"/>
              <a:t>Network</a:t>
            </a:r>
            <a:r>
              <a:rPr lang="ru-RU" sz="1400" i="1" dirty="0" smtClean="0"/>
              <a:t> </a:t>
            </a:r>
            <a:r>
              <a:rPr lang="ru-RU" sz="1400" i="1" dirty="0" err="1" smtClean="0"/>
              <a:t>filesystem</a:t>
            </a:r>
            <a:r>
              <a:rPr lang="ru-RU" sz="1400" i="1" dirty="0" smtClean="0"/>
              <a:t> </a:t>
            </a:r>
            <a:r>
              <a:rPr lang="ru-RU" sz="1400" i="1" dirty="0" err="1" smtClean="0"/>
              <a:t>usage</a:t>
            </a:r>
            <a:r>
              <a:rPr lang="ru-RU" sz="1400" i="1" dirty="0" smtClean="0"/>
              <a:t>;</a:t>
            </a:r>
          </a:p>
          <a:p>
            <a:pPr algn="ctr">
              <a:defRPr/>
            </a:pPr>
            <a:r>
              <a:rPr lang="ru-RU" sz="1400" i="1" dirty="0" err="1" smtClean="0"/>
              <a:t>Hardware</a:t>
            </a:r>
            <a:r>
              <a:rPr lang="ru-RU" sz="1400" i="1" dirty="0" smtClean="0"/>
              <a:t> </a:t>
            </a:r>
            <a:r>
              <a:rPr lang="ru-RU" sz="1400" i="1" dirty="0" err="1" smtClean="0"/>
              <a:t>alarms</a:t>
            </a:r>
            <a:r>
              <a:rPr lang="ru-RU" sz="1400" i="1" dirty="0" smtClean="0"/>
              <a:t> (ECC, SMART, </a:t>
            </a:r>
            <a:r>
              <a:rPr lang="ru-RU" sz="1400" i="1" dirty="0" err="1" smtClean="0"/>
              <a:t>etc</a:t>
            </a:r>
            <a:r>
              <a:rPr lang="ru-RU" sz="1400" i="1" dirty="0" smtClean="0"/>
              <a:t>);</a:t>
            </a:r>
          </a:p>
          <a:p>
            <a:pPr algn="ctr">
              <a:defRPr/>
            </a:pPr>
            <a:r>
              <a:rPr lang="ru-RU" sz="1400" i="1" dirty="0" smtClean="0"/>
              <a:t>CPU </a:t>
            </a:r>
            <a:r>
              <a:rPr lang="ru-RU" sz="1400" i="1" dirty="0" err="1" smtClean="0"/>
              <a:t>and</a:t>
            </a:r>
            <a:r>
              <a:rPr lang="ru-RU" sz="1400" i="1" dirty="0" smtClean="0"/>
              <a:t> </a:t>
            </a:r>
            <a:r>
              <a:rPr lang="ru-RU" sz="1400" i="1" dirty="0" err="1" smtClean="0"/>
              <a:t>motherboard</a:t>
            </a:r>
            <a:r>
              <a:rPr lang="ru-RU" sz="1400" i="1" dirty="0" smtClean="0"/>
              <a:t> </a:t>
            </a:r>
            <a:r>
              <a:rPr lang="ru-RU" sz="1400" i="1" dirty="0" err="1" smtClean="0"/>
              <a:t>temperatures</a:t>
            </a:r>
            <a:r>
              <a:rPr lang="ru-RU" sz="1400" i="1" dirty="0" smtClean="0"/>
              <a:t>;</a:t>
            </a:r>
          </a:p>
          <a:p>
            <a:pPr algn="ctr">
              <a:defRPr/>
            </a:pPr>
            <a:r>
              <a:rPr lang="ru-RU" sz="1400" i="1" dirty="0" err="1" smtClean="0"/>
              <a:t>Network</a:t>
            </a:r>
            <a:r>
              <a:rPr lang="ru-RU" sz="1400" i="1" dirty="0" smtClean="0"/>
              <a:t> </a:t>
            </a:r>
            <a:r>
              <a:rPr lang="ru-RU" sz="1400" i="1" dirty="0" err="1" smtClean="0"/>
              <a:t>switches</a:t>
            </a:r>
            <a:r>
              <a:rPr lang="ru-RU" sz="1400" i="1" dirty="0" smtClean="0"/>
              <a:t> </a:t>
            </a:r>
            <a:r>
              <a:rPr lang="ru-RU" sz="1400" i="1" dirty="0" err="1" smtClean="0"/>
              <a:t>errors</a:t>
            </a:r>
            <a:r>
              <a:rPr lang="ru-RU" sz="1400" i="1" dirty="0" smtClean="0"/>
              <a:t>;</a:t>
            </a:r>
          </a:p>
          <a:p>
            <a:pPr algn="ctr">
              <a:defRPr/>
            </a:pPr>
            <a:r>
              <a:rPr lang="ru-RU" sz="1400" i="1" dirty="0" err="1" smtClean="0"/>
              <a:t>Cooling</a:t>
            </a:r>
            <a:r>
              <a:rPr lang="ru-RU" sz="1400" i="1" dirty="0" smtClean="0"/>
              <a:t> </a:t>
            </a:r>
            <a:r>
              <a:rPr lang="ru-RU" sz="1400" i="1" dirty="0" err="1" smtClean="0"/>
              <a:t>subsystem</a:t>
            </a:r>
            <a:r>
              <a:rPr lang="ru-RU" sz="1400" i="1" dirty="0" smtClean="0"/>
              <a:t> </a:t>
            </a:r>
            <a:r>
              <a:rPr lang="ru-RU" sz="1400" i="1" dirty="0" err="1" smtClean="0"/>
              <a:t>data</a:t>
            </a:r>
            <a:r>
              <a:rPr lang="ru-RU" sz="1400" i="1" dirty="0" smtClean="0"/>
              <a:t>;</a:t>
            </a:r>
          </a:p>
          <a:p>
            <a:pPr algn="ctr">
              <a:defRPr/>
            </a:pPr>
            <a:r>
              <a:rPr lang="ru-RU" sz="1400" i="1" dirty="0" err="1" smtClean="0"/>
              <a:t>Power</a:t>
            </a:r>
            <a:r>
              <a:rPr lang="ru-RU" sz="1400" i="1" dirty="0" smtClean="0"/>
              <a:t> </a:t>
            </a:r>
            <a:r>
              <a:rPr lang="ru-RU" sz="1400" i="1" dirty="0" err="1" smtClean="0"/>
              <a:t>subsystem</a:t>
            </a:r>
            <a:r>
              <a:rPr lang="ru-RU" sz="1400" i="1" dirty="0" smtClean="0"/>
              <a:t> </a:t>
            </a:r>
            <a:r>
              <a:rPr lang="ru-RU" sz="1400" i="1" dirty="0" err="1" smtClean="0"/>
              <a:t>data</a:t>
            </a:r>
            <a:r>
              <a:rPr lang="en-US" sz="1400" i="1" dirty="0" smtClean="0"/>
              <a:t>;</a:t>
            </a:r>
          </a:p>
          <a:p>
            <a:pPr algn="ctr">
              <a:defRPr/>
            </a:pPr>
            <a:r>
              <a:rPr lang="ru-RU" sz="1400" i="1" dirty="0" smtClean="0"/>
              <a:t>FAN </a:t>
            </a:r>
            <a:r>
              <a:rPr lang="ru-RU" sz="1400" i="1" dirty="0" err="1" smtClean="0"/>
              <a:t>speeds</a:t>
            </a:r>
            <a:r>
              <a:rPr lang="ru-RU" sz="1400" i="1" dirty="0" smtClean="0"/>
              <a:t>;</a:t>
            </a:r>
          </a:p>
          <a:p>
            <a:pPr algn="ctr">
              <a:defRPr/>
            </a:pPr>
            <a:r>
              <a:rPr lang="ru-RU" sz="1400" i="1" dirty="0" err="1" smtClean="0"/>
              <a:t>Voltages</a:t>
            </a:r>
            <a:r>
              <a:rPr lang="ru-RU" sz="1400" i="1" dirty="0" smtClean="0"/>
              <a:t>;</a:t>
            </a:r>
            <a:endParaRPr lang="ru-RU" sz="800" i="1" dirty="0" smtClean="0"/>
          </a:p>
          <a:p>
            <a:pPr algn="ctr">
              <a:defRPr/>
            </a:pPr>
            <a:r>
              <a:rPr lang="en-US" sz="1000" i="1" dirty="0" smtClean="0"/>
              <a:t>..</a:t>
            </a:r>
            <a:r>
              <a:rPr lang="ru-RU" sz="1000" i="1" dirty="0" smtClean="0"/>
              <a:t>.</a:t>
            </a:r>
            <a:endParaRPr lang="en-US" sz="1000" i="1" dirty="0" smtClean="0"/>
          </a:p>
          <a:p>
            <a:pPr algn="ctr"/>
            <a:endParaRPr lang="ru-RU" sz="800" dirty="0"/>
          </a:p>
        </p:txBody>
      </p:sp>
      <p:sp>
        <p:nvSpPr>
          <p:cNvPr id="14" name="TextBox 13"/>
          <p:cNvSpPr txBox="1"/>
          <p:nvPr/>
        </p:nvSpPr>
        <p:spPr>
          <a:xfrm>
            <a:off x="270569" y="5895415"/>
            <a:ext cx="8568953" cy="923330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i="1" dirty="0" smtClean="0">
                <a:latin typeface="Calibri" pitchFamily="34" charset="0"/>
                <a:cs typeface="Arial" pitchFamily="34" charset="0"/>
              </a:rPr>
              <a:t>Крайне сложная структура суперкомпьютеров привела к потере контроля над пониманием (знанием) их поведения</a:t>
            </a:r>
            <a:r>
              <a:rPr lang="en-US" sz="1800" i="1" dirty="0" smtClean="0">
                <a:latin typeface="Calibri" pitchFamily="34" charset="0"/>
                <a:cs typeface="Arial" pitchFamily="34" charset="0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i="1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Цель - полный</a:t>
            </a:r>
            <a:r>
              <a:rPr lang="en-US" sz="1800" i="1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ru-RU" sz="1800" i="1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контроль над </a:t>
            </a:r>
            <a:r>
              <a:rPr lang="en-US" sz="1800" i="1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HW/SW</a:t>
            </a:r>
            <a:r>
              <a:rPr lang="ru-RU" sz="1800" i="1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 и приложениями</a:t>
            </a:r>
            <a:r>
              <a:rPr lang="en-US" sz="1800" i="1" kern="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.</a:t>
            </a:r>
            <a:endParaRPr lang="ru-RU" sz="1800" kern="0" dirty="0">
              <a:solidFill>
                <a:srgbClr val="FF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471677"/>
            <a:ext cx="9144000" cy="6832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Эффективность суперкомпьютерных центров</a:t>
            </a:r>
            <a:endParaRPr lang="ru-RU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(три целевые группы + верхний уровень + системный уровень)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Рисунок 5" descr="lomonoso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650" y="1700808"/>
            <a:ext cx="7848600" cy="178510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Высокая стоимость</a:t>
            </a: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,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Высокое энергопотребление</a:t>
            </a: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,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Разнообразие приложений</a:t>
            </a: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,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Высокая степень параллелизма</a:t>
            </a: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,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Большие числа – повсюду</a:t>
            </a: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,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471677"/>
            <a:ext cx="9144000" cy="4370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такое 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10-</a:t>
            </a:r>
            <a:r>
              <a:rPr lang="ru-RU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петафлопсный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суперкомпьютер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Без имени-1копирова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4" name="Text Box 4"/>
          <p:cNvSpPr txBox="1">
            <a:spLocks noChangeArrowheads="1"/>
          </p:cNvSpPr>
          <p:nvPr/>
        </p:nvSpPr>
        <p:spPr bwMode="auto">
          <a:xfrm>
            <a:off x="0" y="35560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i="1" dirty="0" smtClean="0">
                <a:solidFill>
                  <a:srgbClr val="FFFFFF"/>
                </a:solidFill>
                <a:latin typeface="Arial" pitchFamily="34" charset="0"/>
              </a:rPr>
              <a:t>Суперкомпьютерное развитие МГУ</a:t>
            </a:r>
            <a:endParaRPr lang="en-US" i="1" dirty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5" name="Рисунок 4" descr="roadmap-RGBs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" y="1530816"/>
            <a:ext cx="8001000" cy="4922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Рисунок 5" descr="lomonoso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650" y="1700808"/>
            <a:ext cx="7848600" cy="33547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spcBef>
                <a:spcPts val="1200"/>
              </a:spcBef>
              <a:spcAft>
                <a:spcPts val="1200"/>
              </a:spcAft>
              <a:defRPr/>
            </a:pPr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Сегодня в суперкомпьютерах все параметры большие</a:t>
            </a: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: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Ядра, процессоры, ускорители, узлы, </a:t>
            </a:r>
            <a:endParaRPr lang="en-US" sz="1800" i="1" dirty="0" smtClean="0"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Компоненты аппаратуры</a:t>
            </a: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,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Компоненты программного обеспечения</a:t>
            </a: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,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Число файлов в СХД, число буферов</a:t>
            </a: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,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Трафик в </a:t>
            </a:r>
            <a:r>
              <a:rPr lang="ru-RU" sz="18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интерконнекте</a:t>
            </a: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,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Число пользователей, проектов</a:t>
            </a: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,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Выполняющиеся и ожидающие задачи</a:t>
            </a: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,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471677"/>
            <a:ext cx="9144000" cy="6832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Большие числа суперкомпьютерных центров</a:t>
            </a:r>
            <a:endParaRPr lang="en-US" sz="28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степень параллелизма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3568" y="5686592"/>
            <a:ext cx="7776864" cy="33855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все эти числа очень быстро растут 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ru-RU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Рисунок 5" descr="lomonoso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650" y="1700808"/>
            <a:ext cx="7848600" cy="178510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Высокая стоимость</a:t>
            </a: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,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Высокое энергопотребление</a:t>
            </a: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,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Разнообразие приложений</a:t>
            </a: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,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Высокая степень параллелизма</a:t>
            </a: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,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Большие числа </a:t>
            </a:r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– </a:t>
            </a:r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повсюду</a:t>
            </a: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,</a:t>
            </a:r>
            <a:endParaRPr lang="en-US" sz="1800" i="1" dirty="0" smtClean="0"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471677"/>
            <a:ext cx="9144000" cy="4370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такое 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10-</a:t>
            </a:r>
            <a:r>
              <a:rPr lang="ru-RU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петафлопсный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суперкомпьютер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766532" y="3472544"/>
            <a:ext cx="7848600" cy="1708160"/>
            <a:chOff x="766532" y="3472544"/>
            <a:chExt cx="7848600" cy="1708160"/>
          </a:xfrm>
        </p:grpSpPr>
        <p:sp>
          <p:nvSpPr>
            <p:cNvPr id="7" name="Стрелка вниз 6"/>
            <p:cNvSpPr/>
            <p:nvPr/>
          </p:nvSpPr>
          <p:spPr>
            <a:xfrm>
              <a:off x="2843808" y="4046110"/>
              <a:ext cx="144016" cy="648072"/>
            </a:xfrm>
            <a:prstGeom prst="downArrow">
              <a:avLst/>
            </a:prstGeom>
            <a:solidFill>
              <a:schemeClr val="bg1"/>
            </a:solidFill>
            <a:ln w="952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66532" y="3472544"/>
              <a:ext cx="7848600" cy="17081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457200" indent="-457200">
                <a:spcBef>
                  <a:spcPts val="60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ru-RU" sz="1800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cs typeface="Arial" pitchFamily="34" charset="0"/>
                </a:rPr>
                <a:t>Почти </a:t>
              </a:r>
              <a:r>
                <a:rPr lang="ru-RU" sz="1800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cs typeface="Arial" pitchFamily="34" charset="0"/>
                </a:rPr>
                <a:t>невозможно точно описать</a:t>
              </a:r>
              <a:r>
                <a:rPr lang="en-US" sz="1800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cs typeface="Arial" pitchFamily="34" charset="0"/>
                </a:rPr>
                <a:t>/</a:t>
              </a:r>
              <a:r>
                <a:rPr lang="ru-RU" sz="1800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cs typeface="Arial" pitchFamily="34" charset="0"/>
                </a:rPr>
                <a:t>предсказать состояние системы</a:t>
              </a:r>
              <a:r>
                <a:rPr lang="en-US" sz="1800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cs typeface="Arial" pitchFamily="34" charset="0"/>
                </a:rPr>
                <a:t>,</a:t>
              </a:r>
            </a:p>
            <a:p>
              <a:pPr marL="457200" indent="-457200">
                <a:spcBef>
                  <a:spcPts val="600"/>
                </a:spcBef>
                <a:spcAft>
                  <a:spcPts val="0"/>
                </a:spcAft>
                <a:defRPr/>
              </a:pPr>
              <a:endPara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endParaRPr>
            </a:p>
            <a:p>
              <a:pPr marL="457200" indent="-457200">
                <a:spcBef>
                  <a:spcPts val="600"/>
                </a:spcBef>
                <a:spcAft>
                  <a:spcPts val="0"/>
                </a:spcAft>
                <a:defRPr/>
              </a:pPr>
              <a:endPara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endParaRPr>
            </a:p>
            <a:p>
              <a:pPr marL="457200" indent="-457200">
                <a:spcBef>
                  <a:spcPts val="600"/>
                </a:spcBef>
                <a:spcAft>
                  <a:spcPts val="0"/>
                </a:spcAft>
                <a:defRPr/>
              </a:pPr>
              <a:r>
                <a:rPr lang="en-US" sz="1800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cs typeface="Arial" pitchFamily="34" charset="0"/>
                </a:rPr>
                <a:t>	</a:t>
              </a:r>
              <a:r>
                <a:rPr lang="ru-RU" sz="1800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cs typeface="Arial" pitchFamily="34" charset="0"/>
                </a:rPr>
                <a:t>Мы </a:t>
              </a:r>
              <a:r>
                <a:rPr lang="ru-RU" sz="1800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cs typeface="Arial" pitchFamily="34" charset="0"/>
                </a:rPr>
                <a:t>потеряли контроль</a:t>
              </a:r>
              <a:r>
                <a:rPr lang="en-US" sz="1800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cs typeface="Arial" pitchFamily="34" charset="0"/>
                </a:rPr>
                <a:t> </a:t>
              </a:r>
              <a:r>
                <a:rPr lang="ru-RU" sz="1800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cs typeface="Arial" pitchFamily="34" charset="0"/>
                </a:rPr>
                <a:t>над состоянием суперкомпьютеров</a:t>
              </a:r>
              <a:r>
                <a:rPr lang="en-US" sz="1800" i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cs typeface="Arial" pitchFamily="34" charset="0"/>
                </a:rPr>
                <a:t>…</a:t>
              </a:r>
              <a:endPara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Рисунок 5" descr="lomonoso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71677"/>
            <a:ext cx="9144000" cy="6832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Атомные электростанции</a:t>
            </a:r>
            <a:endParaRPr lang="en-US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полный контроль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1186820" name="Picture 4" descr="http://victorborisov.ru/livejournal/2010_december_17/photo_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2070918"/>
            <a:ext cx="6048672" cy="405534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186818" name="Picture 2" descr="http://myrt.ru/news/uploads/posts/2009-01/1231165967_a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9563" y="3429000"/>
            <a:ext cx="4866493" cy="30689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025026" name="Picture 2" descr="http://www.metaprom.ru/spravka_foto/1335430777foto1_big.jpg"/>
          <p:cNvPicPr>
            <a:picLocks noChangeAspect="1" noChangeArrowheads="1"/>
          </p:cNvPicPr>
          <p:nvPr/>
        </p:nvPicPr>
        <p:blipFill>
          <a:blip r:embed="rId6" cstate="print"/>
          <a:srcRect l="25312" t="13500" b="22062"/>
          <a:stretch>
            <a:fillRect/>
          </a:stretch>
        </p:blipFill>
        <p:spPr bwMode="auto">
          <a:xfrm>
            <a:off x="467544" y="1700808"/>
            <a:ext cx="3187080" cy="206226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Рисунок 5" descr="lomonoso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650" y="1700808"/>
            <a:ext cx="7848600" cy="418576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Высокая стоимость</a:t>
            </a: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,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Высокое энергопотребление</a:t>
            </a: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,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Разнообразие приложений</a:t>
            </a: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,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Высокая степень параллелизма</a:t>
            </a: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,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Большие числа - повсюду</a:t>
            </a: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,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Почти невозможно точно описать</a:t>
            </a: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/</a:t>
            </a:r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предсказать состояние системы</a:t>
            </a: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,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defRPr/>
            </a:pPr>
            <a:endParaRPr lang="en-US" sz="1800" i="1" dirty="0" smtClean="0"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defRPr/>
            </a:pPr>
            <a:endParaRPr lang="en-US" sz="1800" i="1" dirty="0" smtClean="0"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		</a:t>
            </a:r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Мы потеряли контроль</a:t>
            </a: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…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defRPr/>
            </a:pPr>
            <a:endParaRPr lang="en-US" sz="1800" i="1" dirty="0" smtClean="0"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		</a:t>
            </a:r>
            <a:r>
              <a:rPr lang="ru-RU" sz="1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А нужен ли нам контроль</a:t>
            </a:r>
            <a:r>
              <a:rPr lang="en-US" sz="1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471677"/>
            <a:ext cx="9144000" cy="4370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такое 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10-</a:t>
            </a:r>
            <a:r>
              <a:rPr lang="ru-RU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петафлопсный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суперкомпьютер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7" name="Стрелка вниз 6"/>
          <p:cNvSpPr/>
          <p:nvPr/>
        </p:nvSpPr>
        <p:spPr>
          <a:xfrm>
            <a:off x="2843808" y="3861048"/>
            <a:ext cx="144016" cy="648072"/>
          </a:xfrm>
          <a:prstGeom prst="downArrow">
            <a:avLst/>
          </a:prstGeom>
          <a:solidFill>
            <a:schemeClr val="bg1"/>
          </a:solidFill>
          <a:ln w="9525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Рисунок 5" descr="lomonoso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71677"/>
            <a:ext cx="9144000" cy="7817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Управление суперкомпьютером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endParaRPr lang="ru-RU" sz="28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стоимость задержки в принятии решения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ru-RU" sz="28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462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975" y="1700808"/>
            <a:ext cx="8782050" cy="27305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23528" y="4941168"/>
            <a:ext cx="8568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i="1" dirty="0" smtClean="0"/>
              <a:t>Суперкомпьютер</a:t>
            </a:r>
            <a:r>
              <a:rPr lang="en-US" sz="1800" i="1" dirty="0" smtClean="0"/>
              <a:t> “</a:t>
            </a:r>
            <a:r>
              <a:rPr lang="ru-RU" sz="1800" i="1" dirty="0" smtClean="0"/>
              <a:t>Ломоносов</a:t>
            </a:r>
            <a:r>
              <a:rPr lang="en-US" sz="1800" i="1" dirty="0" smtClean="0"/>
              <a:t>”: </a:t>
            </a:r>
          </a:p>
          <a:p>
            <a:pPr lvl="1">
              <a:buFont typeface="Arial" pitchFamily="34" charset="0"/>
              <a:buChar char="•"/>
            </a:pPr>
            <a:r>
              <a:rPr lang="ru-RU" sz="1800" i="1" dirty="0" smtClean="0"/>
              <a:t> выполняет около 1</a:t>
            </a:r>
            <a:r>
              <a:rPr lang="en-US" sz="1800" i="1" dirty="0" smtClean="0"/>
              <a:t>000 </a:t>
            </a:r>
            <a:r>
              <a:rPr lang="ru-RU" sz="1800" i="1" dirty="0" smtClean="0"/>
              <a:t>заданий в день</a:t>
            </a:r>
            <a:r>
              <a:rPr lang="en-US" sz="1800" i="1" dirty="0" smtClean="0"/>
              <a:t>, </a:t>
            </a:r>
          </a:p>
          <a:p>
            <a:pPr lvl="1">
              <a:buFont typeface="Arial" pitchFamily="34" charset="0"/>
              <a:buChar char="•"/>
            </a:pPr>
            <a:r>
              <a:rPr lang="en-US" sz="1800" i="1" dirty="0" smtClean="0"/>
              <a:t> </a:t>
            </a:r>
            <a:r>
              <a:rPr lang="ru-RU" sz="1800" i="1" dirty="0" smtClean="0"/>
              <a:t>в каждый момент времени около</a:t>
            </a:r>
            <a:r>
              <a:rPr lang="en-US" sz="1800" i="1" dirty="0" smtClean="0"/>
              <a:t> 200 </a:t>
            </a:r>
            <a:r>
              <a:rPr lang="ru-RU" sz="1800" i="1" dirty="0" smtClean="0"/>
              <a:t>заданий на этапе выполнения</a:t>
            </a:r>
            <a:r>
              <a:rPr lang="en-US" sz="1800" i="1" dirty="0" smtClean="0"/>
              <a:t>, </a:t>
            </a:r>
          </a:p>
          <a:p>
            <a:pPr lvl="1">
              <a:buFont typeface="Arial" pitchFamily="34" charset="0"/>
              <a:buChar char="•"/>
            </a:pPr>
            <a:endParaRPr lang="en-US" sz="1800" i="1" dirty="0" smtClean="0"/>
          </a:p>
          <a:p>
            <a:r>
              <a:rPr lang="ru-RU" sz="1800" i="1" dirty="0" smtClean="0"/>
              <a:t>Если планировщик заданий </a:t>
            </a:r>
            <a:r>
              <a:rPr lang="en-US" sz="1800" i="1" dirty="0" smtClean="0"/>
              <a:t>“</a:t>
            </a:r>
            <a:r>
              <a:rPr lang="ru-RU" sz="1800" i="1" dirty="0" smtClean="0"/>
              <a:t>повис</a:t>
            </a:r>
            <a:r>
              <a:rPr lang="en-US" sz="1800" i="1" dirty="0" smtClean="0"/>
              <a:t>”</a:t>
            </a:r>
            <a:r>
              <a:rPr lang="ru-RU" sz="1800" i="1" dirty="0" smtClean="0"/>
              <a:t>, то уже </a:t>
            </a:r>
          </a:p>
          <a:p>
            <a:r>
              <a:rPr lang="ru-RU" sz="1800" i="1" dirty="0" smtClean="0"/>
              <a:t>через </a:t>
            </a:r>
            <a:r>
              <a:rPr lang="en-US" sz="1800" i="1" dirty="0" smtClean="0"/>
              <a:t>2-3 </a:t>
            </a:r>
            <a:r>
              <a:rPr lang="ru-RU" sz="1800" i="1" dirty="0" smtClean="0"/>
              <a:t>часа </a:t>
            </a:r>
            <a:r>
              <a:rPr lang="ru-RU" sz="1800" i="1" dirty="0" smtClean="0">
                <a:solidFill>
                  <a:srgbClr val="FF0000"/>
                </a:solidFill>
              </a:rPr>
              <a:t>половина суперкомпьютера будет простаивать</a:t>
            </a:r>
            <a:r>
              <a:rPr lang="ru-RU" sz="1800" i="1" dirty="0" smtClean="0"/>
              <a:t>.</a:t>
            </a:r>
            <a:endParaRPr lang="ru-RU" sz="1800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SC-circl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33880" y="1700808"/>
            <a:ext cx="4198360" cy="423044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17462" y="0"/>
            <a:ext cx="9144000" cy="68580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471677"/>
            <a:ext cx="9144000" cy="4370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Суперкомпьютеры и контроль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ru-RU" sz="28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1560" y="1628800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ru-RU" sz="1800" i="1" dirty="0" smtClean="0"/>
              <a:t>Контроль над аппаратурой, ПО и приложениями для всех целевых групп…</a:t>
            </a:r>
          </a:p>
          <a:p>
            <a:pPr marL="342900" indent="-342900"/>
            <a:r>
              <a:rPr lang="ru-RU" sz="1800" i="1" dirty="0" smtClean="0"/>
              <a:t>Как это реализовать?</a:t>
            </a:r>
            <a:endParaRPr lang="en-US" sz="1800" i="1" dirty="0" smtClean="0"/>
          </a:p>
          <a:p>
            <a:pPr marL="342900" indent="-342900"/>
            <a:r>
              <a:rPr lang="ru-RU" sz="1800" i="1" dirty="0" smtClean="0"/>
              <a:t>Режим ручной или автоматический? Полный или ограниченный?...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2924944"/>
            <a:ext cx="8352928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</a:pPr>
            <a:r>
              <a:rPr lang="ru-RU" sz="1800" i="1" dirty="0" smtClean="0"/>
              <a:t>Аргументы</a:t>
            </a:r>
            <a:r>
              <a:rPr lang="en-US" sz="1800" i="1" dirty="0" smtClean="0"/>
              <a:t>: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1800" i="1" dirty="0" smtClean="0"/>
              <a:t>Сложная структура и взаимосвязь между аппаратурой, ПО и приложениями</a:t>
            </a:r>
            <a:r>
              <a:rPr lang="en-US" sz="1800" i="1" dirty="0" smtClean="0"/>
              <a:t>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1800" i="1" dirty="0" smtClean="0"/>
              <a:t>Миллионы компонент </a:t>
            </a:r>
            <a:r>
              <a:rPr lang="en-US" sz="1800" i="1" dirty="0" smtClean="0"/>
              <a:t>HW/SW;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1800" i="1" dirty="0" smtClean="0"/>
              <a:t>Стоимость задержки в принятии решения</a:t>
            </a:r>
            <a:r>
              <a:rPr lang="en-US" sz="1800" i="1" dirty="0" smtClean="0"/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569" y="5877272"/>
            <a:ext cx="8568953" cy="646331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i="1" dirty="0" smtClean="0">
                <a:latin typeface="Calibri" pitchFamily="34" charset="0"/>
                <a:cs typeface="Arial" pitchFamily="34" charset="0"/>
              </a:rPr>
              <a:t>Текущая тенденция</a:t>
            </a:r>
            <a:r>
              <a:rPr lang="en-US" sz="1800" i="1" dirty="0" smtClean="0">
                <a:latin typeface="Calibri" pitchFamily="34" charset="0"/>
                <a:cs typeface="Arial" pitchFamily="34" charset="0"/>
              </a:rPr>
              <a:t>: </a:t>
            </a:r>
            <a:r>
              <a:rPr lang="ru-RU" sz="1800" i="1" dirty="0" smtClean="0">
                <a:latin typeface="Calibri" pitchFamily="34" charset="0"/>
                <a:cs typeface="Arial" pitchFamily="34" charset="0"/>
              </a:rPr>
              <a:t>стоимость задержки в принятии решения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i="1" dirty="0" smtClean="0">
                <a:latin typeface="Calibri" pitchFamily="34" charset="0"/>
                <a:cs typeface="Arial" pitchFamily="34" charset="0"/>
              </a:rPr>
              <a:t>постоянно увеличивается</a:t>
            </a:r>
            <a:r>
              <a:rPr lang="en-US" sz="1800" i="1" dirty="0" smtClean="0">
                <a:latin typeface="Calibri" pitchFamily="34" charset="0"/>
                <a:cs typeface="Arial" pitchFamily="34" charset="0"/>
              </a:rPr>
              <a:t>.</a:t>
            </a:r>
            <a:endParaRPr lang="ru-RU" sz="1800" kern="0" dirty="0"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SC-circl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33880" y="1700808"/>
            <a:ext cx="4198360" cy="423044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17462" y="0"/>
            <a:ext cx="9144000" cy="68580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71677"/>
            <a:ext cx="9144000" cy="7817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Суперкомпьютеры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три составные части эффективности</a:t>
            </a:r>
          </a:p>
        </p:txBody>
      </p:sp>
      <p:grpSp>
        <p:nvGrpSpPr>
          <p:cNvPr id="2" name="Группа 16"/>
          <p:cNvGrpSpPr/>
          <p:nvPr/>
        </p:nvGrpSpPr>
        <p:grpSpPr>
          <a:xfrm>
            <a:off x="3581331" y="1484784"/>
            <a:ext cx="2122919" cy="4290663"/>
            <a:chOff x="3581331" y="1484784"/>
            <a:chExt cx="2122919" cy="4290663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4644008" y="1484784"/>
              <a:ext cx="0" cy="2448272"/>
            </a:xfrm>
            <a:prstGeom prst="line">
              <a:avLst/>
            </a:prstGeom>
            <a:ln w="25400">
              <a:solidFill>
                <a:srgbClr val="00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3581331" y="3327175"/>
              <a:ext cx="0" cy="2448272"/>
            </a:xfrm>
            <a:prstGeom prst="line">
              <a:avLst/>
            </a:prstGeom>
            <a:ln w="25400">
              <a:solidFill>
                <a:srgbClr val="000066"/>
              </a:solidFill>
            </a:ln>
            <a:scene3d>
              <a:camera prst="orthographicFront">
                <a:rot lat="0" lon="0" rev="72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5704250" y="3324740"/>
              <a:ext cx="0" cy="2448272"/>
            </a:xfrm>
            <a:prstGeom prst="line">
              <a:avLst/>
            </a:prstGeom>
            <a:ln w="25400">
              <a:solidFill>
                <a:srgbClr val="000066"/>
              </a:solidFill>
            </a:ln>
            <a:scene3d>
              <a:camera prst="orthographicFront">
                <a:rot lat="0" lon="0" rev="144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Овал 17"/>
          <p:cNvSpPr/>
          <p:nvPr/>
        </p:nvSpPr>
        <p:spPr>
          <a:xfrm>
            <a:off x="4604781" y="3905724"/>
            <a:ext cx="74443" cy="72008"/>
          </a:xfrm>
          <a:prstGeom prst="ellipse">
            <a:avLst/>
          </a:prstGeom>
          <a:solidFill>
            <a:srgbClr val="000066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43808" y="3356992"/>
            <a:ext cx="1499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/>
              <a:t>Контроль</a:t>
            </a:r>
            <a:endParaRPr lang="ru-RU" sz="2000" b="1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4644008" y="3356992"/>
            <a:ext cx="2091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Гарантии</a:t>
            </a:r>
          </a:p>
          <a:p>
            <a:pPr algn="ctr"/>
            <a:r>
              <a:rPr lang="ru-RU" sz="1400" b="1" i="1" dirty="0" smtClean="0"/>
              <a:t>(предсказуемость</a:t>
            </a:r>
          </a:p>
          <a:p>
            <a:pPr algn="ctr"/>
            <a:r>
              <a:rPr lang="ru-RU" sz="1400" b="1" i="1" dirty="0" smtClean="0"/>
              <a:t>поведения)</a:t>
            </a:r>
            <a:endParaRPr lang="ru-RU" sz="1400" b="1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3707904" y="4829090"/>
            <a:ext cx="1821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/>
              <a:t>Оповещение</a:t>
            </a:r>
            <a:endParaRPr lang="ru-RU" sz="2000" b="1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6084168" y="1991742"/>
            <a:ext cx="29523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i="1" dirty="0" smtClean="0"/>
              <a:t>Мы должны быть уверены, что система ведет себя так, как мы этого </a:t>
            </a:r>
          </a:p>
          <a:p>
            <a:pPr algn="r"/>
            <a:r>
              <a:rPr lang="ru-RU" sz="1600" i="1" dirty="0" smtClean="0"/>
              <a:t>ожидаем</a:t>
            </a:r>
            <a:r>
              <a:rPr lang="en-US" sz="1600" i="1" dirty="0" smtClean="0"/>
              <a:t>.</a:t>
            </a:r>
            <a:endParaRPr lang="ru-RU" sz="16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161695" y="1991742"/>
            <a:ext cx="31163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Если что-то может снизить </a:t>
            </a:r>
          </a:p>
          <a:p>
            <a:r>
              <a:rPr lang="ru-RU" sz="1600" i="1" dirty="0" smtClean="0"/>
              <a:t>эффективность, то мы </a:t>
            </a:r>
          </a:p>
          <a:p>
            <a:r>
              <a:rPr lang="ru-RU" sz="1600" i="1" dirty="0" smtClean="0"/>
              <a:t>должны уметь это </a:t>
            </a:r>
          </a:p>
          <a:p>
            <a:r>
              <a:rPr lang="ru-RU" sz="1600" i="1" dirty="0" smtClean="0"/>
              <a:t>обнаруживать</a:t>
            </a:r>
            <a:r>
              <a:rPr lang="en-US" sz="1600" i="1" dirty="0" smtClean="0"/>
              <a:t>. </a:t>
            </a:r>
            <a:endParaRPr lang="ru-RU" sz="1600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2375024" y="6042774"/>
            <a:ext cx="45732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Мы должны вовремя узнать о происходящем</a:t>
            </a:r>
            <a:endParaRPr lang="ru-RU" sz="1600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Рисунок 5" descr="lomonosov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71677"/>
            <a:ext cx="9144000" cy="6832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 мониторинга суперкомпьютеров</a:t>
            </a:r>
            <a:endParaRPr lang="ru-RU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(первая составляющая: контроль)</a:t>
            </a:r>
          </a:p>
        </p:txBody>
      </p:sp>
      <p:grpSp>
        <p:nvGrpSpPr>
          <p:cNvPr id="2" name="Группа 8"/>
          <p:cNvGrpSpPr/>
          <p:nvPr/>
        </p:nvGrpSpPr>
        <p:grpSpPr>
          <a:xfrm>
            <a:off x="5364089" y="3212976"/>
            <a:ext cx="3672407" cy="3226130"/>
            <a:chOff x="2051720" y="1196752"/>
            <a:chExt cx="4935489" cy="4508309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2051720" y="1196752"/>
              <a:ext cx="4935489" cy="4508309"/>
            </a:xfrm>
            <a:prstGeom prst="rect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graphicFrame>
          <p:nvGraphicFramePr>
            <p:cNvPr id="12" name="Object 2"/>
            <p:cNvGraphicFramePr>
              <a:graphicFrameLocks noChangeAspect="1"/>
            </p:cNvGraphicFramePr>
            <p:nvPr/>
          </p:nvGraphicFramePr>
          <p:xfrm>
            <a:off x="2548731" y="1268760"/>
            <a:ext cx="4327525" cy="4384675"/>
          </p:xfrm>
          <a:graphic>
            <a:graphicData uri="http://schemas.openxmlformats.org/presentationml/2006/ole">
              <p:oleObj spid="_x0000_s4098" r:id="rId5" imgW="3308842" imgH="3375294" progId="">
                <p:embed/>
              </p:oleObj>
            </a:graphicData>
          </a:graphic>
        </p:graphicFrame>
      </p:grp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7020272" y="6078438"/>
            <a:ext cx="2010891" cy="3460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60876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457200" algn="l"/>
                <a:tab pos="914400" algn="l"/>
                <a:tab pos="1371600" algn="l"/>
                <a:tab pos="1828800" algn="l"/>
              </a:tabLst>
              <a:defRPr/>
            </a:pPr>
            <a:r>
              <a:rPr lang="ru-RU" sz="1400" i="1" kern="0" dirty="0" smtClean="0"/>
              <a:t>Фильтрация данных</a:t>
            </a:r>
            <a:r>
              <a:rPr lang="en-US" sz="1400" i="1" kern="0" dirty="0" smtClean="0"/>
              <a:t>!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11560" y="1268760"/>
            <a:ext cx="8280920" cy="350607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60876" rIns="90000" bIns="45000"/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457200" algn="l"/>
                <a:tab pos="914400" algn="l"/>
                <a:tab pos="1371600" algn="l"/>
                <a:tab pos="1828800" algn="l"/>
              </a:tabLst>
              <a:defRPr/>
            </a:pPr>
            <a:r>
              <a:rPr lang="ru-RU" sz="2000" i="1" kern="0" dirty="0" smtClean="0"/>
              <a:t>Система мониторинга, требования</a:t>
            </a:r>
            <a:r>
              <a:rPr lang="en-US" sz="2000" i="1" kern="0" dirty="0" smtClean="0"/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457200" algn="l"/>
                <a:tab pos="914400" algn="l"/>
                <a:tab pos="1371600" algn="l"/>
                <a:tab pos="1828800" algn="l"/>
              </a:tabLst>
              <a:defRPr/>
            </a:pPr>
            <a:endParaRPr lang="en-US" sz="2000" i="1" kern="0" dirty="0" smtClean="0"/>
          </a:p>
          <a:p>
            <a:pPr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</a:tabLst>
              <a:defRPr/>
            </a:pPr>
            <a:r>
              <a:rPr lang="en-US" sz="2000" i="1" kern="0" dirty="0" smtClean="0"/>
              <a:t> </a:t>
            </a:r>
            <a:r>
              <a:rPr lang="ru-RU" sz="2000" i="1" kern="0" dirty="0" smtClean="0"/>
              <a:t>масштабируемость</a:t>
            </a:r>
            <a:r>
              <a:rPr lang="en-US" sz="2000" i="1" kern="0" dirty="0" smtClean="0"/>
              <a:t>: </a:t>
            </a:r>
            <a:r>
              <a:rPr lang="ru-RU" sz="2000" i="1" kern="0" dirty="0" smtClean="0"/>
              <a:t>миллионы узлов, десятки сенсоров на узел</a:t>
            </a:r>
            <a:r>
              <a:rPr lang="en-US" sz="2000" i="1" kern="0" dirty="0" smtClean="0"/>
              <a:t>,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</a:tabLst>
              <a:defRPr/>
            </a:pPr>
            <a:r>
              <a:rPr lang="en-US" sz="2000" i="1" kern="0" dirty="0" smtClean="0"/>
              <a:t> </a:t>
            </a:r>
            <a:r>
              <a:rPr lang="ru-RU" sz="2000" i="1" kern="0" dirty="0" smtClean="0"/>
              <a:t>низкие накладные расходы</a:t>
            </a:r>
            <a:r>
              <a:rPr lang="en-US" sz="2000" i="1" kern="0" dirty="0" smtClean="0"/>
              <a:t>: CPU, </a:t>
            </a:r>
            <a:r>
              <a:rPr lang="ru-RU" sz="2000" i="1" kern="0" dirty="0" smtClean="0"/>
              <a:t>диски</a:t>
            </a:r>
            <a:r>
              <a:rPr lang="en-US" sz="2000" i="1" kern="0" dirty="0" smtClean="0"/>
              <a:t>, </a:t>
            </a:r>
            <a:r>
              <a:rPr lang="ru-RU" sz="2000" i="1" kern="0" dirty="0" smtClean="0"/>
              <a:t>сети</a:t>
            </a:r>
            <a:r>
              <a:rPr lang="en-US" sz="2000" i="1" kern="0" dirty="0" smtClean="0"/>
              <a:t> (</a:t>
            </a:r>
            <a:r>
              <a:rPr lang="ru-RU" sz="2000" i="1" kern="0" dirty="0" smtClean="0"/>
              <a:t>меньше </a:t>
            </a:r>
            <a:r>
              <a:rPr lang="en-US" sz="2000" i="1" kern="0" dirty="0" smtClean="0"/>
              <a:t>1%),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</a:tabLst>
              <a:defRPr/>
            </a:pPr>
            <a:r>
              <a:rPr lang="en-US" sz="2000" i="1" kern="0" dirty="0" smtClean="0"/>
              <a:t> </a:t>
            </a:r>
            <a:r>
              <a:rPr lang="ru-RU" sz="2000" i="1" kern="0" dirty="0" smtClean="0"/>
              <a:t>частота съема данных</a:t>
            </a:r>
            <a:r>
              <a:rPr lang="en-US" sz="2000" i="1" kern="0" dirty="0" smtClean="0"/>
              <a:t>: </a:t>
            </a:r>
            <a:r>
              <a:rPr lang="ru-RU" sz="2000" i="1" kern="0" dirty="0" smtClean="0"/>
              <a:t>несколько секунд и меньше</a:t>
            </a:r>
            <a:r>
              <a:rPr lang="en-US" sz="2000" i="1" kern="0" dirty="0" smtClean="0"/>
              <a:t>, 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</a:tabLst>
              <a:defRPr/>
            </a:pPr>
            <a:r>
              <a:rPr lang="en-US" sz="2000" i="1" kern="0" dirty="0" smtClean="0"/>
              <a:t> </a:t>
            </a:r>
            <a:r>
              <a:rPr lang="ru-RU" sz="2000" i="1" kern="0" dirty="0" smtClean="0"/>
              <a:t>активный и пассивный режимы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</a:tabLst>
              <a:defRPr/>
            </a:pPr>
            <a:r>
              <a:rPr lang="en-US" sz="2000" i="1" kern="0" dirty="0" smtClean="0"/>
              <a:t> </a:t>
            </a:r>
            <a:r>
              <a:rPr lang="ru-RU" sz="2000" i="1" kern="0" dirty="0" smtClean="0"/>
              <a:t>легкая конфигурация,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</a:tabLst>
              <a:defRPr/>
            </a:pPr>
            <a:r>
              <a:rPr lang="ru-RU" sz="2000" i="1" kern="0" dirty="0" smtClean="0"/>
              <a:t> расширяемость</a:t>
            </a:r>
            <a:r>
              <a:rPr lang="en-US" sz="2000" i="1" kern="0" dirty="0" smtClean="0"/>
              <a:t>,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457200" algn="l"/>
                <a:tab pos="914400" algn="l"/>
                <a:tab pos="1371600" algn="l"/>
                <a:tab pos="1828800" algn="l"/>
              </a:tabLst>
              <a:defRPr/>
            </a:pPr>
            <a:r>
              <a:rPr lang="en-US" sz="2000" i="1" kern="0" dirty="0" smtClean="0"/>
              <a:t> </a:t>
            </a:r>
            <a:r>
              <a:rPr lang="ru-RU" sz="2000" i="1" kern="0" dirty="0" smtClean="0"/>
              <a:t>переносимость…</a:t>
            </a:r>
            <a:endParaRPr lang="en-US" sz="2000" i="1" kern="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457200" algn="l"/>
                <a:tab pos="914400" algn="l"/>
                <a:tab pos="1371600" algn="l"/>
                <a:tab pos="1828800" algn="l"/>
              </a:tabLst>
              <a:defRPr/>
            </a:pPr>
            <a:endParaRPr lang="en-US" sz="2000" i="1" kern="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270569" y="5661248"/>
            <a:ext cx="4949503" cy="923330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i="1" dirty="0" smtClean="0">
                <a:latin typeface="Calibri" pitchFamily="34" charset="0"/>
              </a:rPr>
              <a:t>Системы мониторинга становятся неотъемлемой частью всех сложных программно-аппаратных комплексов.</a:t>
            </a:r>
            <a:endParaRPr lang="ru-RU" sz="1800" kern="0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Рисунок 5" descr="lomonoso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219340"/>
            <a:ext cx="7691586" cy="501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0" y="620578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i="1" dirty="0" smtClean="0"/>
              <a:t>Усредненная загрузка</a:t>
            </a:r>
            <a:r>
              <a:rPr lang="en-US" sz="1800" i="1" dirty="0" smtClean="0"/>
              <a:t> </a:t>
            </a:r>
            <a:r>
              <a:rPr lang="ru-RU" sz="1800" i="1" dirty="0" smtClean="0"/>
              <a:t>процессора суперкомпьютера </a:t>
            </a:r>
            <a:r>
              <a:rPr lang="en-US" sz="1800" i="1" dirty="0" smtClean="0"/>
              <a:t>“</a:t>
            </a:r>
            <a:r>
              <a:rPr lang="ru-RU" sz="1800" i="1" dirty="0" smtClean="0"/>
              <a:t>Чебышев</a:t>
            </a:r>
            <a:r>
              <a:rPr lang="en-US" sz="1800" i="1" dirty="0" smtClean="0"/>
              <a:t>”</a:t>
            </a:r>
            <a:r>
              <a:rPr lang="ru-RU" sz="1800" i="1" dirty="0" smtClean="0"/>
              <a:t> за три дня.</a:t>
            </a:r>
            <a:endParaRPr lang="en-US" sz="1800" i="1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0" y="441480"/>
            <a:ext cx="9144000" cy="6832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Эффективность суперкомпьютерных центров</a:t>
            </a:r>
            <a:endParaRPr lang="ru-RU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(интегральные характеристики)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8"/>
          <p:cNvGrpSpPr/>
          <p:nvPr/>
        </p:nvGrpSpPr>
        <p:grpSpPr>
          <a:xfrm>
            <a:off x="0" y="2276872"/>
            <a:ext cx="9144000" cy="4392488"/>
            <a:chOff x="0" y="2276872"/>
            <a:chExt cx="9144000" cy="4392488"/>
          </a:xfrm>
        </p:grpSpPr>
        <p:pic>
          <p:nvPicPr>
            <p:cNvPr id="11" name="Рисунок 5" descr="lomonosov.jpg"/>
            <p:cNvPicPr>
              <a:picLocks noChangeAspect="1"/>
            </p:cNvPicPr>
            <p:nvPr/>
          </p:nvPicPr>
          <p:blipFill>
            <a:blip r:embed="rId3" cstate="print"/>
            <a:srcRect r="23739"/>
            <a:stretch>
              <a:fillRect/>
            </a:stretch>
          </p:blipFill>
          <p:spPr bwMode="auto">
            <a:xfrm>
              <a:off x="2318367" y="2276872"/>
              <a:ext cx="6825633" cy="4392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2818" name="Рисунок 5" descr="lomonosov.jpg"/>
            <p:cNvPicPr>
              <a:picLocks noChangeAspect="1"/>
            </p:cNvPicPr>
            <p:nvPr/>
          </p:nvPicPr>
          <p:blipFill>
            <a:blip r:embed="rId3" cstate="print"/>
            <a:srcRect r="37756"/>
            <a:stretch>
              <a:fillRect/>
            </a:stretch>
          </p:blipFill>
          <p:spPr bwMode="auto">
            <a:xfrm>
              <a:off x="1000175" y="3212265"/>
              <a:ext cx="2654771" cy="2093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Рисунок 5" descr="lomonosov.jpg"/>
            <p:cNvPicPr>
              <a:picLocks noChangeAspect="1"/>
            </p:cNvPicPr>
            <p:nvPr/>
          </p:nvPicPr>
          <p:blipFill>
            <a:blip r:embed="rId3" cstate="print"/>
            <a:srcRect r="37756"/>
            <a:stretch>
              <a:fillRect/>
            </a:stretch>
          </p:blipFill>
          <p:spPr bwMode="auto">
            <a:xfrm>
              <a:off x="358737" y="3645023"/>
              <a:ext cx="1279985" cy="1009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Рисунок 5" descr="lomonosov.jpg"/>
            <p:cNvPicPr>
              <a:picLocks noChangeAspect="1"/>
            </p:cNvPicPr>
            <p:nvPr/>
          </p:nvPicPr>
          <p:blipFill>
            <a:blip r:embed="rId3" cstate="print"/>
            <a:srcRect r="37756"/>
            <a:stretch>
              <a:fillRect/>
            </a:stretch>
          </p:blipFill>
          <p:spPr bwMode="auto">
            <a:xfrm>
              <a:off x="38100" y="3841343"/>
              <a:ext cx="640136" cy="5047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Прямоугольник 15"/>
            <p:cNvSpPr/>
            <p:nvPr/>
          </p:nvSpPr>
          <p:spPr>
            <a:xfrm>
              <a:off x="0" y="2708920"/>
              <a:ext cx="3635896" cy="324036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9525" y="3501008"/>
              <a:ext cx="1619672" cy="1224136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0" y="3717032"/>
              <a:ext cx="683568" cy="72008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>
                <a:solidFill>
                  <a:srgbClr val="FFFFFF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67394" y="1929606"/>
            <a:ext cx="81210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Большие числа в суперкомпьютерах</a:t>
            </a: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ядра</a:t>
            </a: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процессоры</a:t>
            </a: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ускорители</a:t>
            </a: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узлы</a:t>
            </a: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компоненты </a:t>
            </a: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HW&amp;SW, </a:t>
            </a:r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файлы</a:t>
            </a: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индексы</a:t>
            </a: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пользователи</a:t>
            </a: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проекты</a:t>
            </a: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endParaRPr lang="en-US" sz="1800" i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процессы</a:t>
            </a: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нити</a:t>
            </a: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исполняющиеся</a:t>
            </a: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1800" i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и ждущие задания</a:t>
            </a: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…</a:t>
            </a:r>
            <a:endParaRPr lang="en-US" sz="1800" i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0095" y="5385990"/>
            <a:ext cx="67156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Мы не знаем и не можем описать</a:t>
            </a:r>
            <a:endParaRPr lang="en-US" sz="1800" i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состояние компонент суперкомпьютера</a:t>
            </a:r>
            <a:endParaRPr lang="en-US" sz="1800" i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в какой-либо момент времени</a:t>
            </a: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полностью исправны,</a:t>
            </a:r>
          </a:p>
          <a:p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нарастают ошибки, эпизодические ошибки, неисправны</a:t>
            </a: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?..</a:t>
            </a:r>
            <a:endParaRPr lang="ru-RU" sz="1800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471677"/>
            <a:ext cx="9144000" cy="10279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Гарантии, предсказуемость и автономная жизнь суперкомпьютеров</a:t>
            </a:r>
            <a:endParaRPr lang="en-US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вторая часть: предсказуемость поведения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Без имени-1копирование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pic>
        <p:nvPicPr>
          <p:cNvPr id="45059" name="Рисунок 7" descr="_K203057-Edit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738" y="1443038"/>
            <a:ext cx="8969375" cy="493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9"/>
          <p:cNvGrpSpPr>
            <a:grpSpLocks/>
          </p:cNvGrpSpPr>
          <p:nvPr/>
        </p:nvGrpSpPr>
        <p:grpSpPr bwMode="auto">
          <a:xfrm>
            <a:off x="153988" y="4053206"/>
            <a:ext cx="1720850" cy="2595869"/>
            <a:chOff x="163746" y="3989298"/>
            <a:chExt cx="1720850" cy="2595640"/>
          </a:xfrm>
        </p:grpSpPr>
        <p:sp>
          <p:nvSpPr>
            <p:cNvPr id="45062" name="TextBox 7"/>
            <p:cNvSpPr txBox="1">
              <a:spLocks noChangeArrowheads="1"/>
            </p:cNvSpPr>
            <p:nvPr/>
          </p:nvSpPr>
          <p:spPr bwMode="auto">
            <a:xfrm>
              <a:off x="214937" y="6061764"/>
              <a:ext cx="1648593" cy="523174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err="1">
                  <a:solidFill>
                    <a:srgbClr val="FFFFFF"/>
                  </a:solidFill>
                </a:rPr>
                <a:t>M.V.Lomonosov</a:t>
              </a:r>
              <a:endParaRPr lang="en-US" sz="1600" dirty="0">
                <a:solidFill>
                  <a:srgbClr val="FFFFFF"/>
                </a:solidFill>
              </a:endParaRPr>
            </a:p>
            <a:p>
              <a:pPr algn="ctr"/>
              <a:r>
                <a:rPr lang="en-US" sz="1200" dirty="0">
                  <a:solidFill>
                    <a:srgbClr val="FFFFFF"/>
                  </a:solidFill>
                </a:rPr>
                <a:t>1711 – 1765</a:t>
              </a:r>
              <a:endParaRPr lang="ru-RU" sz="1200" dirty="0">
                <a:solidFill>
                  <a:srgbClr val="FFFFFF"/>
                </a:solidFill>
              </a:endParaRPr>
            </a:p>
          </p:txBody>
        </p:sp>
        <p:pic>
          <p:nvPicPr>
            <p:cNvPr id="45063" name="Picture 4" descr="250px-Lomonosov_(3)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3746" y="3989298"/>
              <a:ext cx="1720850" cy="206533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</p:grp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355600"/>
            <a:ext cx="9144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i="1" dirty="0">
                <a:solidFill>
                  <a:srgbClr val="FFFFFF"/>
                </a:solidFill>
                <a:latin typeface="Arial" pitchFamily="34" charset="0"/>
              </a:rPr>
              <a:t>… </a:t>
            </a:r>
            <a:r>
              <a:rPr lang="ru-RU" i="1" dirty="0" smtClean="0">
                <a:solidFill>
                  <a:srgbClr val="FFFFFF"/>
                </a:solidFill>
                <a:latin typeface="Arial" pitchFamily="34" charset="0"/>
              </a:rPr>
              <a:t>и сейчас</a:t>
            </a:r>
            <a:endParaRPr lang="en-US" i="1" dirty="0">
              <a:solidFill>
                <a:srgbClr val="FFFFFF"/>
              </a:solidFill>
              <a:latin typeface="Arial" pitchFamily="34" charset="0"/>
            </a:endParaRPr>
          </a:p>
          <a:p>
            <a:pPr algn="ctr">
              <a:defRPr/>
            </a:pPr>
            <a:r>
              <a:rPr lang="en-US" sz="2000" i="1" dirty="0">
                <a:solidFill>
                  <a:srgbClr val="FFFFFF"/>
                </a:solidFill>
                <a:latin typeface="Arial" pitchFamily="34" charset="0"/>
              </a:rPr>
              <a:t>(</a:t>
            </a:r>
            <a:r>
              <a:rPr lang="en-US" sz="2000" i="1" dirty="0" smtClean="0">
                <a:solidFill>
                  <a:srgbClr val="FFFFFF"/>
                </a:solidFill>
                <a:latin typeface="Arial" pitchFamily="34" charset="0"/>
              </a:rPr>
              <a:t>52000</a:t>
            </a:r>
            <a:r>
              <a:rPr lang="en-US" sz="2000" i="1" dirty="0">
                <a:solidFill>
                  <a:srgbClr val="FFFFFF"/>
                </a:solidFill>
                <a:latin typeface="Arial" pitchFamily="34" charset="0"/>
              </a:rPr>
              <a:t>+ Intel cores</a:t>
            </a:r>
            <a:r>
              <a:rPr lang="en-US" sz="2000" i="1" dirty="0" smtClean="0">
                <a:solidFill>
                  <a:srgbClr val="FFFFFF"/>
                </a:solidFill>
                <a:latin typeface="Arial" pitchFamily="34" charset="0"/>
              </a:rPr>
              <a:t>, 2</a:t>
            </a:r>
            <a:r>
              <a:rPr lang="ru-RU" sz="2000" i="1" dirty="0" smtClean="0">
                <a:solidFill>
                  <a:srgbClr val="FFFFFF"/>
                </a:solidFill>
                <a:latin typeface="Arial" pitchFamily="34" charset="0"/>
              </a:rPr>
              <a:t>130</a:t>
            </a:r>
            <a:r>
              <a:rPr lang="en-US" sz="2000" i="1" dirty="0" smtClean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US" sz="2000" i="1" dirty="0">
                <a:solidFill>
                  <a:srgbClr val="FFFFFF"/>
                </a:solidFill>
                <a:latin typeface="Arial" pitchFamily="34" charset="0"/>
              </a:rPr>
              <a:t>NVIDIA GPUs, QDR IB, </a:t>
            </a:r>
            <a:r>
              <a:rPr lang="en-US" sz="2000" i="1" dirty="0" smtClean="0">
                <a:solidFill>
                  <a:srgbClr val="FFFFFF"/>
                </a:solidFill>
                <a:latin typeface="Arial" pitchFamily="34" charset="0"/>
              </a:rPr>
              <a:t>1000 </a:t>
            </a:r>
            <a:r>
              <a:rPr lang="en-US" sz="2000" i="1" dirty="0">
                <a:solidFill>
                  <a:srgbClr val="FFFFFF"/>
                </a:solidFill>
                <a:latin typeface="Arial" pitchFamily="34" charset="0"/>
              </a:rPr>
              <a:t>m</a:t>
            </a:r>
            <a:r>
              <a:rPr lang="en-US" sz="2000" i="1" baseline="30000" dirty="0">
                <a:solidFill>
                  <a:srgbClr val="FFFFFF"/>
                </a:solidFill>
                <a:latin typeface="Arial" pitchFamily="34" charset="0"/>
              </a:rPr>
              <a:t>2</a:t>
            </a:r>
            <a:r>
              <a:rPr lang="en-US" sz="2000" i="1" dirty="0">
                <a:solidFill>
                  <a:srgbClr val="FFFFFF"/>
                </a:solidFill>
                <a:latin typeface="Arial" pitchFamily="34" charset="0"/>
              </a:rPr>
              <a:t> , 1.7 </a:t>
            </a:r>
            <a:r>
              <a:rPr lang="en-US" sz="2000" i="1" dirty="0" err="1">
                <a:solidFill>
                  <a:srgbClr val="FFFFFF"/>
                </a:solidFill>
                <a:latin typeface="Arial" pitchFamily="34" charset="0"/>
              </a:rPr>
              <a:t>Pflops</a:t>
            </a:r>
            <a:r>
              <a:rPr lang="en-US" sz="2000" i="1" dirty="0">
                <a:solidFill>
                  <a:srgbClr val="FFFFFF"/>
                </a:solidFill>
                <a:latin typeface="Arial" pitchFamily="34" charset="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8"/>
          <p:cNvGrpSpPr/>
          <p:nvPr/>
        </p:nvGrpSpPr>
        <p:grpSpPr>
          <a:xfrm>
            <a:off x="0" y="2276872"/>
            <a:ext cx="9144000" cy="4392488"/>
            <a:chOff x="0" y="2276872"/>
            <a:chExt cx="9144000" cy="4392488"/>
          </a:xfrm>
        </p:grpSpPr>
        <p:pic>
          <p:nvPicPr>
            <p:cNvPr id="11" name="Рисунок 5" descr="lomonosov.jpg"/>
            <p:cNvPicPr>
              <a:picLocks noChangeAspect="1"/>
            </p:cNvPicPr>
            <p:nvPr/>
          </p:nvPicPr>
          <p:blipFill>
            <a:blip r:embed="rId3" cstate="print"/>
            <a:srcRect r="23739"/>
            <a:stretch>
              <a:fillRect/>
            </a:stretch>
          </p:blipFill>
          <p:spPr bwMode="auto">
            <a:xfrm>
              <a:off x="2318367" y="2276872"/>
              <a:ext cx="6825633" cy="4392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2818" name="Рисунок 5" descr="lomonosov.jpg"/>
            <p:cNvPicPr>
              <a:picLocks noChangeAspect="1"/>
            </p:cNvPicPr>
            <p:nvPr/>
          </p:nvPicPr>
          <p:blipFill>
            <a:blip r:embed="rId3" cstate="print"/>
            <a:srcRect r="37756"/>
            <a:stretch>
              <a:fillRect/>
            </a:stretch>
          </p:blipFill>
          <p:spPr bwMode="auto">
            <a:xfrm>
              <a:off x="1000175" y="3212265"/>
              <a:ext cx="2654771" cy="2093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Рисунок 5" descr="lomonosov.jpg"/>
            <p:cNvPicPr>
              <a:picLocks noChangeAspect="1"/>
            </p:cNvPicPr>
            <p:nvPr/>
          </p:nvPicPr>
          <p:blipFill>
            <a:blip r:embed="rId3" cstate="print"/>
            <a:srcRect r="37756"/>
            <a:stretch>
              <a:fillRect/>
            </a:stretch>
          </p:blipFill>
          <p:spPr bwMode="auto">
            <a:xfrm>
              <a:off x="358737" y="3645023"/>
              <a:ext cx="1279985" cy="1009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Рисунок 5" descr="lomonosov.jpg"/>
            <p:cNvPicPr>
              <a:picLocks noChangeAspect="1"/>
            </p:cNvPicPr>
            <p:nvPr/>
          </p:nvPicPr>
          <p:blipFill>
            <a:blip r:embed="rId3" cstate="print"/>
            <a:srcRect r="37756"/>
            <a:stretch>
              <a:fillRect/>
            </a:stretch>
          </p:blipFill>
          <p:spPr bwMode="auto">
            <a:xfrm>
              <a:off x="38100" y="3841343"/>
              <a:ext cx="640136" cy="5047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Прямоугольник 15"/>
            <p:cNvSpPr/>
            <p:nvPr/>
          </p:nvSpPr>
          <p:spPr>
            <a:xfrm>
              <a:off x="0" y="2708920"/>
              <a:ext cx="3635896" cy="324036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9525" y="3501008"/>
              <a:ext cx="1619672" cy="1224136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0" y="3717032"/>
              <a:ext cx="683568" cy="72008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>
                <a:solidFill>
                  <a:srgbClr val="FFFFFF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51520" y="1988840"/>
            <a:ext cx="8700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i="1" dirty="0" smtClean="0"/>
              <a:t>Что сейчас</a:t>
            </a:r>
            <a:r>
              <a:rPr lang="en-US" sz="1800" i="1" dirty="0" smtClean="0"/>
              <a:t>? </a:t>
            </a:r>
            <a:r>
              <a:rPr lang="ru-RU" sz="1800" i="1" dirty="0" smtClean="0"/>
              <a:t>Мы лишь надеемся, что компонента</a:t>
            </a:r>
            <a:r>
              <a:rPr lang="en-US" sz="1800" i="1" dirty="0" smtClean="0"/>
              <a:t> </a:t>
            </a:r>
            <a:r>
              <a:rPr lang="en-US" sz="1800" i="1" dirty="0" smtClean="0"/>
              <a:t>HW/SW </a:t>
            </a:r>
            <a:r>
              <a:rPr lang="ru-RU" sz="1800" i="1" dirty="0" smtClean="0"/>
              <a:t>работает до тех </a:t>
            </a:r>
          </a:p>
          <a:p>
            <a:r>
              <a:rPr lang="ru-RU" sz="1800" i="1" dirty="0" smtClean="0"/>
              <a:t>пор, пока не получаем явных доказательств неисправности</a:t>
            </a:r>
            <a:r>
              <a:rPr lang="en-US" sz="1800" i="1" dirty="0" smtClean="0"/>
              <a:t>.</a:t>
            </a:r>
            <a:endParaRPr lang="en-US" sz="1800" i="1" dirty="0" smtClean="0"/>
          </a:p>
        </p:txBody>
      </p:sp>
      <p:sp>
        <p:nvSpPr>
          <p:cNvPr id="24" name="TextBox 23"/>
          <p:cNvSpPr txBox="1"/>
          <p:nvPr/>
        </p:nvSpPr>
        <p:spPr>
          <a:xfrm>
            <a:off x="251520" y="2915652"/>
            <a:ext cx="2050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Что нам нужно</a:t>
            </a: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? </a:t>
            </a:r>
            <a:endParaRPr lang="en-US" sz="1800" i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9689" y="5120024"/>
            <a:ext cx="42910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Нам нужны гарантии</a:t>
            </a: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endParaRPr lang="en-US" sz="1800" i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если что-то происходит в </a:t>
            </a:r>
          </a:p>
          <a:p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суперкомпьютере, мы должны </a:t>
            </a:r>
          </a:p>
          <a:p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сразу же </a:t>
            </a:r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быть об этом уведомлены</a:t>
            </a: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endParaRPr lang="en-US" sz="1800" i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471677"/>
            <a:ext cx="9144000" cy="10279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Гарантии, предсказуемость и автономная жизнь суперкомпьютеров</a:t>
            </a:r>
            <a:endParaRPr lang="en-US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вторая часть: предсказуемость поведения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Рисунок 5" descr="lomonoso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71677"/>
            <a:ext cx="9144000" cy="6832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Распределение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LoadAVG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дня</a:t>
            </a:r>
            <a:endParaRPr lang="en-US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вторая часть: предсказуемость поведения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38255" y="1705734"/>
            <a:ext cx="6574105" cy="424354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608400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 err="1" smtClean="0"/>
              <a:t>LoadAVG</a:t>
            </a:r>
            <a:r>
              <a:rPr lang="en-US" sz="1800" i="1" dirty="0" smtClean="0"/>
              <a:t>: </a:t>
            </a:r>
            <a:r>
              <a:rPr lang="ru-RU" sz="1800" i="1" dirty="0" smtClean="0"/>
              <a:t>среднее число процессов, готовых к исполнению</a:t>
            </a:r>
            <a:r>
              <a:rPr lang="en-US" sz="1800" i="1" dirty="0" smtClean="0"/>
              <a:t>.</a:t>
            </a:r>
            <a:endParaRPr lang="en-US" sz="1800" i="1" dirty="0" smtClean="0"/>
          </a:p>
          <a:p>
            <a:pPr algn="ctr"/>
            <a:r>
              <a:rPr lang="ru-RU" sz="1800" i="1" dirty="0" smtClean="0"/>
              <a:t>Необходим тотальный контроль</a:t>
            </a:r>
            <a:r>
              <a:rPr lang="en-US" sz="1800" i="1" dirty="0" smtClean="0"/>
              <a:t>!</a:t>
            </a:r>
            <a:endParaRPr lang="en-US" sz="1800" i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8"/>
          <p:cNvGrpSpPr/>
          <p:nvPr/>
        </p:nvGrpSpPr>
        <p:grpSpPr>
          <a:xfrm>
            <a:off x="0" y="2276872"/>
            <a:ext cx="9144000" cy="4392488"/>
            <a:chOff x="0" y="2276872"/>
            <a:chExt cx="9144000" cy="4392488"/>
          </a:xfrm>
        </p:grpSpPr>
        <p:pic>
          <p:nvPicPr>
            <p:cNvPr id="11" name="Рисунок 5" descr="lomonosov.jpg"/>
            <p:cNvPicPr>
              <a:picLocks noChangeAspect="1"/>
            </p:cNvPicPr>
            <p:nvPr/>
          </p:nvPicPr>
          <p:blipFill>
            <a:blip r:embed="rId3" cstate="print"/>
            <a:srcRect r="23739"/>
            <a:stretch>
              <a:fillRect/>
            </a:stretch>
          </p:blipFill>
          <p:spPr bwMode="auto">
            <a:xfrm>
              <a:off x="2318367" y="2276872"/>
              <a:ext cx="6825633" cy="4392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2818" name="Рисунок 5" descr="lomonosov.jpg"/>
            <p:cNvPicPr>
              <a:picLocks noChangeAspect="1"/>
            </p:cNvPicPr>
            <p:nvPr/>
          </p:nvPicPr>
          <p:blipFill>
            <a:blip r:embed="rId3" cstate="print"/>
            <a:srcRect r="37756"/>
            <a:stretch>
              <a:fillRect/>
            </a:stretch>
          </p:blipFill>
          <p:spPr bwMode="auto">
            <a:xfrm>
              <a:off x="1000175" y="3212265"/>
              <a:ext cx="2654771" cy="2093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Рисунок 5" descr="lomonosov.jpg"/>
            <p:cNvPicPr>
              <a:picLocks noChangeAspect="1"/>
            </p:cNvPicPr>
            <p:nvPr/>
          </p:nvPicPr>
          <p:blipFill>
            <a:blip r:embed="rId3" cstate="print"/>
            <a:srcRect r="37756"/>
            <a:stretch>
              <a:fillRect/>
            </a:stretch>
          </p:blipFill>
          <p:spPr bwMode="auto">
            <a:xfrm>
              <a:off x="358737" y="3645023"/>
              <a:ext cx="1279985" cy="1009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Рисунок 5" descr="lomonosov.jpg"/>
            <p:cNvPicPr>
              <a:picLocks noChangeAspect="1"/>
            </p:cNvPicPr>
            <p:nvPr/>
          </p:nvPicPr>
          <p:blipFill>
            <a:blip r:embed="rId3" cstate="print"/>
            <a:srcRect r="37756"/>
            <a:stretch>
              <a:fillRect/>
            </a:stretch>
          </p:blipFill>
          <p:spPr bwMode="auto">
            <a:xfrm>
              <a:off x="38100" y="3841343"/>
              <a:ext cx="640136" cy="5047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Прямоугольник 15"/>
            <p:cNvSpPr/>
            <p:nvPr/>
          </p:nvSpPr>
          <p:spPr>
            <a:xfrm>
              <a:off x="0" y="2708920"/>
              <a:ext cx="3635896" cy="324036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9525" y="3501008"/>
              <a:ext cx="1619672" cy="1224136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0" y="3717032"/>
              <a:ext cx="683568" cy="72008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>
                <a:solidFill>
                  <a:srgbClr val="FFFFFF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49689" y="6300028"/>
            <a:ext cx="6815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Мы хотим, чтобы система работала так, как мы ожидаем.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85321" y="4293096"/>
            <a:ext cx="5235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FFFF"/>
                </a:solidFill>
              </a:rPr>
              <a:t>Наши ожидания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smtClean="0">
                <a:solidFill>
                  <a:srgbClr val="FFFFFF"/>
                </a:solidFill>
              </a:rPr>
              <a:t>= </a:t>
            </a:r>
            <a:r>
              <a:rPr lang="ru-RU" sz="2800" dirty="0" smtClean="0">
                <a:solidFill>
                  <a:srgbClr val="FFFFFF"/>
                </a:solidFill>
              </a:rPr>
              <a:t>Реальность</a:t>
            </a:r>
            <a:endParaRPr lang="ru-RU" sz="2800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471677"/>
            <a:ext cx="9144000" cy="10279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Гарантии, предсказуемость и автономная жизнь суперкомпьютеров</a:t>
            </a:r>
            <a:endParaRPr lang="en-US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вторая часть: предсказуемость поведения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1520" y="1988840"/>
            <a:ext cx="8700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i="1" dirty="0" smtClean="0"/>
              <a:t>Что сейчас</a:t>
            </a:r>
            <a:r>
              <a:rPr lang="en-US" sz="1800" i="1" dirty="0" smtClean="0"/>
              <a:t>? </a:t>
            </a:r>
            <a:r>
              <a:rPr lang="ru-RU" sz="1800" i="1" dirty="0" smtClean="0"/>
              <a:t>Мы лишь надеемся, что компонента</a:t>
            </a:r>
            <a:r>
              <a:rPr lang="en-US" sz="1800" i="1" dirty="0" smtClean="0"/>
              <a:t> </a:t>
            </a:r>
            <a:r>
              <a:rPr lang="en-US" sz="1800" i="1" dirty="0" smtClean="0"/>
              <a:t>HW/SW </a:t>
            </a:r>
            <a:r>
              <a:rPr lang="ru-RU" sz="1800" i="1" dirty="0" smtClean="0"/>
              <a:t>работает до тех </a:t>
            </a:r>
          </a:p>
          <a:p>
            <a:r>
              <a:rPr lang="ru-RU" sz="1800" i="1" dirty="0" smtClean="0"/>
              <a:t>пор, пока не получаем явных доказательств неисправности</a:t>
            </a:r>
            <a:r>
              <a:rPr lang="en-US" sz="1800" i="1" dirty="0" smtClean="0"/>
              <a:t>.</a:t>
            </a:r>
            <a:endParaRPr lang="en-US" sz="1800" i="1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251520" y="2915652"/>
            <a:ext cx="2050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Что нам нужно</a:t>
            </a: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? </a:t>
            </a:r>
            <a:endParaRPr lang="en-US" sz="1800" i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9689" y="5013176"/>
            <a:ext cx="42910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Нам нужны гарантии</a:t>
            </a: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endParaRPr lang="en-US" sz="1800" i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если что-то происходит в </a:t>
            </a:r>
          </a:p>
          <a:p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суперкомпьютере, мы должны </a:t>
            </a:r>
          </a:p>
          <a:p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сразу же </a:t>
            </a:r>
            <a:r>
              <a:rPr lang="ru-RU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быть об этом уведомлены</a:t>
            </a:r>
            <a:r>
              <a:rPr lang="en-US" sz="18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endParaRPr lang="en-US" sz="1800" i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03639" y="2060848"/>
            <a:ext cx="82200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i="1" dirty="0" smtClean="0"/>
              <a:t>Если возникло несоответствие между нашими ожиданиями и реальным </a:t>
            </a:r>
          </a:p>
          <a:p>
            <a:r>
              <a:rPr lang="ru-RU" sz="1800" i="1" dirty="0" smtClean="0"/>
              <a:t>поведением суперкомпьютера, мы должны немедленно об этом узнать.</a:t>
            </a:r>
            <a:endParaRPr lang="en-US" sz="1800" i="1" dirty="0" smtClean="0"/>
          </a:p>
          <a:p>
            <a:r>
              <a:rPr lang="ru-RU" sz="1800" i="1" dirty="0" smtClean="0"/>
              <a:t>Но</a:t>
            </a:r>
            <a:r>
              <a:rPr lang="en-US" sz="1800" i="1" dirty="0" smtClean="0"/>
              <a:t>…</a:t>
            </a:r>
            <a:endParaRPr lang="en-US" sz="1800" i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12143" y="2911227"/>
            <a:ext cx="8324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i="1" dirty="0" smtClean="0"/>
              <a:t>Суперкомпьютер огромен</a:t>
            </a:r>
            <a:r>
              <a:rPr lang="en-US" sz="1800" i="1" dirty="0" smtClean="0"/>
              <a:t>, </a:t>
            </a:r>
            <a:r>
              <a:rPr lang="ru-RU" sz="1800" i="1" dirty="0" smtClean="0"/>
              <a:t>мы сами больше не в состоянии его контролировать полностью</a:t>
            </a:r>
            <a:r>
              <a:rPr lang="en-US" sz="1800" i="1" dirty="0" smtClean="0"/>
              <a:t>. </a:t>
            </a:r>
            <a:endParaRPr lang="en-US" sz="1800" i="1" dirty="0" smtClean="0"/>
          </a:p>
          <a:p>
            <a:r>
              <a:rPr lang="ru-RU" sz="1800" i="1" dirty="0" smtClean="0"/>
              <a:t>Но</a:t>
            </a:r>
            <a:r>
              <a:rPr lang="en-US" sz="1800" i="1" dirty="0" smtClean="0"/>
              <a:t>…</a:t>
            </a:r>
            <a:endParaRPr lang="en-US" sz="1800" i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12143" y="3790781"/>
            <a:ext cx="7986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i="1" dirty="0" smtClean="0"/>
              <a:t>Суперкомпьютер может это делать сам</a:t>
            </a:r>
            <a:r>
              <a:rPr lang="en-US" sz="1800" i="1" dirty="0" smtClean="0"/>
              <a:t> (</a:t>
            </a:r>
            <a:r>
              <a:rPr lang="ru-RU" sz="1800" i="1" dirty="0" smtClean="0"/>
              <a:t>вместо нас</a:t>
            </a:r>
            <a:r>
              <a:rPr lang="en-US" sz="1800" i="1" dirty="0" smtClean="0"/>
              <a:t>), </a:t>
            </a:r>
            <a:r>
              <a:rPr lang="ru-RU" sz="1800" i="1" dirty="0" smtClean="0"/>
              <a:t>нужно только </a:t>
            </a:r>
          </a:p>
          <a:p>
            <a:r>
              <a:rPr lang="ru-RU" sz="1800" i="1" dirty="0" smtClean="0"/>
              <a:t>ему </a:t>
            </a:r>
            <a:r>
              <a:rPr lang="ru-RU" sz="1800" i="1" dirty="0" smtClean="0"/>
              <a:t>объяснить, что значит </a:t>
            </a:r>
            <a:r>
              <a:rPr lang="en-US" sz="1800" i="1" dirty="0" smtClean="0"/>
              <a:t>“</a:t>
            </a:r>
            <a:r>
              <a:rPr lang="ru-RU" sz="1800" i="1" dirty="0" smtClean="0"/>
              <a:t>наши ожидания</a:t>
            </a:r>
            <a:r>
              <a:rPr lang="en-US" sz="1800" i="1" dirty="0" smtClean="0"/>
              <a:t>”</a:t>
            </a:r>
            <a:r>
              <a:rPr lang="ru-RU" sz="1800" i="1" dirty="0" smtClean="0"/>
              <a:t>.</a:t>
            </a:r>
            <a:r>
              <a:rPr lang="en-US" sz="1800" i="1" dirty="0" smtClean="0"/>
              <a:t> </a:t>
            </a:r>
            <a:endParaRPr lang="en-US" sz="1800" i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0" y="471677"/>
            <a:ext cx="9144000" cy="10279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Гарантии, предсказуемость и автономная жизнь суперкомпьютеров</a:t>
            </a:r>
            <a:endParaRPr lang="en-US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вторая часть: предсказуемость поведения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11560" y="4941168"/>
            <a:ext cx="828092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ru-RU" sz="1800" i="1" dirty="0" smtClean="0"/>
              <a:t>Суперкомпьютер должен быть в состоянии выполнять самодиагностику полностью автономно</a:t>
            </a:r>
            <a:r>
              <a:rPr lang="en-US" sz="1800" i="1" dirty="0" smtClean="0"/>
              <a:t>.</a:t>
            </a:r>
            <a:endParaRPr lang="en-US" sz="1000" i="1" dirty="0" smtClean="0"/>
          </a:p>
          <a:p>
            <a:pPr marL="342900" indent="-342900"/>
            <a:endParaRPr lang="en-US" sz="1000" i="1" dirty="0" smtClean="0"/>
          </a:p>
          <a:p>
            <a:pPr marL="342900" indent="-342900"/>
            <a:r>
              <a:rPr lang="ru-RU" sz="1800" i="1" dirty="0" smtClean="0"/>
              <a:t>Более того</a:t>
            </a:r>
            <a:r>
              <a:rPr lang="en-US" sz="1800" i="1" dirty="0" smtClean="0"/>
              <a:t>:</a:t>
            </a:r>
            <a:endParaRPr lang="en-US" sz="1800" i="1" dirty="0" smtClean="0"/>
          </a:p>
          <a:p>
            <a:pPr marL="342900" indent="-342900"/>
            <a:r>
              <a:rPr lang="ru-RU" sz="1800" i="1" dirty="0" smtClean="0"/>
              <a:t>Чем больше суперкомпьютер</a:t>
            </a:r>
            <a:r>
              <a:rPr lang="en-US" sz="1800" i="1" dirty="0" smtClean="0"/>
              <a:t>, </a:t>
            </a:r>
            <a:r>
              <a:rPr lang="ru-RU" sz="1800" i="1" dirty="0" smtClean="0"/>
              <a:t>тем более автономным он должен быть</a:t>
            </a:r>
            <a:r>
              <a:rPr lang="en-US" sz="1800" i="1" dirty="0" smtClean="0"/>
              <a:t>…</a:t>
            </a:r>
            <a:endParaRPr lang="en-US" sz="1800" i="1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1531209" y="2348880"/>
            <a:ext cx="1909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i="1" dirty="0" smtClean="0"/>
              <a:t>Наши ожидания</a:t>
            </a:r>
            <a:endParaRPr lang="en-US" sz="1800" i="1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6260174" y="2348880"/>
            <a:ext cx="152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i="1" dirty="0" smtClean="0"/>
              <a:t>Реальность</a:t>
            </a:r>
            <a:endParaRPr lang="en-US" sz="1800" i="1" dirty="0" smtClean="0"/>
          </a:p>
        </p:txBody>
      </p:sp>
      <p:grpSp>
        <p:nvGrpSpPr>
          <p:cNvPr id="2" name="Группа 18"/>
          <p:cNvGrpSpPr/>
          <p:nvPr/>
        </p:nvGrpSpPr>
        <p:grpSpPr>
          <a:xfrm>
            <a:off x="975250" y="2780928"/>
            <a:ext cx="3075842" cy="947137"/>
            <a:chOff x="975250" y="2780928"/>
            <a:chExt cx="3075842" cy="947137"/>
          </a:xfrm>
        </p:grpSpPr>
        <p:sp>
          <p:nvSpPr>
            <p:cNvPr id="6" name="TextBox 5"/>
            <p:cNvSpPr txBox="1"/>
            <p:nvPr/>
          </p:nvSpPr>
          <p:spPr>
            <a:xfrm>
              <a:off x="975250" y="3358733"/>
              <a:ext cx="30758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800" i="1" dirty="0" smtClean="0"/>
                <a:t>Модель суперкомпьютера</a:t>
              </a:r>
              <a:endParaRPr lang="en-US" sz="1800" i="1" dirty="0" smtClean="0"/>
            </a:p>
          </p:txBody>
        </p:sp>
        <p:cxnSp>
          <p:nvCxnSpPr>
            <p:cNvPr id="14" name="Прямая со стрелкой 13"/>
            <p:cNvCxnSpPr/>
            <p:nvPr/>
          </p:nvCxnSpPr>
          <p:spPr>
            <a:xfrm>
              <a:off x="2483768" y="2780928"/>
              <a:ext cx="0" cy="576064"/>
            </a:xfrm>
            <a:prstGeom prst="straightConnector1">
              <a:avLst/>
            </a:prstGeom>
            <a:ln w="25400">
              <a:solidFill>
                <a:srgbClr val="000066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Группа 19"/>
          <p:cNvGrpSpPr/>
          <p:nvPr/>
        </p:nvGrpSpPr>
        <p:grpSpPr>
          <a:xfrm>
            <a:off x="6052337" y="2780928"/>
            <a:ext cx="2113720" cy="945396"/>
            <a:chOff x="6052337" y="2780928"/>
            <a:chExt cx="2113720" cy="945396"/>
          </a:xfrm>
        </p:grpSpPr>
        <p:sp>
          <p:nvSpPr>
            <p:cNvPr id="8" name="TextBox 7"/>
            <p:cNvSpPr txBox="1"/>
            <p:nvPr/>
          </p:nvSpPr>
          <p:spPr>
            <a:xfrm>
              <a:off x="6052337" y="3356992"/>
              <a:ext cx="21137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800" i="1" dirty="0" smtClean="0"/>
                <a:t>Суперкомпьютер</a:t>
              </a:r>
              <a:endParaRPr lang="en-US" sz="1800" i="1" dirty="0" smtClean="0"/>
            </a:p>
          </p:txBody>
        </p:sp>
        <p:cxnSp>
          <p:nvCxnSpPr>
            <p:cNvPr id="15" name="Прямая со стрелкой 14"/>
            <p:cNvCxnSpPr/>
            <p:nvPr/>
          </p:nvCxnSpPr>
          <p:spPr>
            <a:xfrm>
              <a:off x="7020272" y="2780928"/>
              <a:ext cx="0" cy="576064"/>
            </a:xfrm>
            <a:prstGeom prst="straightConnector1">
              <a:avLst/>
            </a:prstGeom>
            <a:ln w="25400">
              <a:solidFill>
                <a:srgbClr val="000066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Прямая со стрелкой 17"/>
          <p:cNvCxnSpPr/>
          <p:nvPr/>
        </p:nvCxnSpPr>
        <p:spPr>
          <a:xfrm>
            <a:off x="4324317" y="3563491"/>
            <a:ext cx="1584176" cy="0"/>
          </a:xfrm>
          <a:prstGeom prst="straightConnector1">
            <a:avLst/>
          </a:prstGeom>
          <a:ln w="25400">
            <a:solidFill>
              <a:srgbClr val="000066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0" y="471677"/>
            <a:ext cx="9144000" cy="10279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Гарантии, предсказуемость и автономная жизнь суперкомпьютеров</a:t>
            </a:r>
            <a:endParaRPr lang="en-US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вторая часть: предсказуемость поведения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5536" y="1954575"/>
            <a:ext cx="8748464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</a:pPr>
            <a:r>
              <a:rPr lang="ru-RU" sz="1800" i="1" dirty="0" smtClean="0"/>
              <a:t>Как это можно сделать</a:t>
            </a:r>
            <a:r>
              <a:rPr lang="en-US" sz="1800" i="1" dirty="0" smtClean="0"/>
              <a:t>?</a:t>
            </a:r>
            <a:endParaRPr lang="en-US" sz="1800" i="1" dirty="0" smtClean="0"/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1800" i="1" dirty="0" smtClean="0"/>
              <a:t>Тотальный мониторинг над компонентами </a:t>
            </a:r>
            <a:r>
              <a:rPr lang="en-US" sz="1800" i="1" dirty="0" smtClean="0"/>
              <a:t>HW&amp;SW, </a:t>
            </a:r>
            <a:r>
              <a:rPr lang="ru-RU" sz="1800" i="1" dirty="0" smtClean="0"/>
              <a:t>над инженерной инфраструктурой</a:t>
            </a:r>
            <a:r>
              <a:rPr lang="en-US" sz="1800" i="1" dirty="0" smtClean="0"/>
              <a:t>;</a:t>
            </a:r>
            <a:endParaRPr lang="en-US" sz="1800" i="1" dirty="0" smtClean="0"/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1800" i="1" dirty="0" smtClean="0"/>
              <a:t>Для гарантии того, что </a:t>
            </a:r>
            <a:r>
              <a:rPr lang="en-US" sz="1800" i="1" dirty="0" smtClean="0"/>
              <a:t>“</a:t>
            </a:r>
            <a:r>
              <a:rPr lang="ru-RU" sz="1800" i="1" dirty="0" smtClean="0"/>
              <a:t>наши ожидания</a:t>
            </a:r>
            <a:r>
              <a:rPr lang="en-US" sz="1800" i="1" dirty="0" smtClean="0"/>
              <a:t> </a:t>
            </a:r>
            <a:r>
              <a:rPr lang="en-US" sz="1800" i="1" dirty="0" smtClean="0"/>
              <a:t>= </a:t>
            </a:r>
            <a:r>
              <a:rPr lang="ru-RU" sz="1800" i="1" dirty="0" smtClean="0"/>
              <a:t>реальности</a:t>
            </a:r>
            <a:r>
              <a:rPr lang="en-US" sz="1800" i="1" dirty="0" smtClean="0"/>
              <a:t>”:</a:t>
            </a:r>
            <a:endParaRPr lang="en-US" sz="1800" i="1" dirty="0" smtClean="0"/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1800" i="1" dirty="0" smtClean="0"/>
              <a:t>формальная модель суперкомпьютера</a:t>
            </a:r>
            <a:r>
              <a:rPr lang="en-US" sz="1800" i="1" dirty="0" smtClean="0"/>
              <a:t> (</a:t>
            </a:r>
            <a:r>
              <a:rPr lang="ru-RU" sz="1800" i="1" dirty="0" smtClean="0"/>
              <a:t>граф</a:t>
            </a:r>
            <a:r>
              <a:rPr lang="en-US" sz="1800" i="1" dirty="0" smtClean="0"/>
              <a:t>),</a:t>
            </a:r>
            <a:endParaRPr lang="en-US" sz="1800" i="1" dirty="0" smtClean="0"/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ru-RU" sz="1800" i="1" dirty="0" smtClean="0"/>
              <a:t>набор правил</a:t>
            </a:r>
            <a:r>
              <a:rPr lang="en-US" sz="1800" i="1" dirty="0" smtClean="0"/>
              <a:t>,</a:t>
            </a:r>
            <a:endParaRPr lang="en-US" sz="1800" i="1" dirty="0" smtClean="0"/>
          </a:p>
          <a:p>
            <a:pPr marL="342900" indent="-342900">
              <a:spcBef>
                <a:spcPts val="600"/>
              </a:spcBef>
            </a:pPr>
            <a:r>
              <a:rPr lang="ru-RU" sz="1800" i="1" dirty="0" smtClean="0"/>
              <a:t>как основа для Автономной жизни и контроля над суперкомпьютерами МГУ</a:t>
            </a:r>
            <a:r>
              <a:rPr lang="en-US" sz="1800" i="1" dirty="0" smtClean="0"/>
              <a:t>:</a:t>
            </a:r>
            <a:endParaRPr lang="en-US" sz="1200" i="1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270569" y="6164579"/>
            <a:ext cx="8568953" cy="646331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i="1" dirty="0" smtClean="0">
                <a:latin typeface="Calibri" pitchFamily="34" charset="0"/>
                <a:cs typeface="Arial" pitchFamily="34" charset="0"/>
              </a:rPr>
              <a:t>Текущая тенденция</a:t>
            </a:r>
            <a:r>
              <a:rPr lang="en-US" sz="1800" i="1" dirty="0" smtClean="0">
                <a:latin typeface="Calibri" pitchFamily="34" charset="0"/>
                <a:cs typeface="Arial" pitchFamily="34" charset="0"/>
              </a:rPr>
              <a:t>: </a:t>
            </a:r>
            <a:r>
              <a:rPr lang="ru-RU" sz="1800" i="1" dirty="0" smtClean="0">
                <a:latin typeface="Calibri" pitchFamily="34" charset="0"/>
                <a:cs typeface="Arial" pitchFamily="34" charset="0"/>
              </a:rPr>
              <a:t>многие решения по контролю за состоянием </a:t>
            </a:r>
            <a:r>
              <a:rPr lang="en-US" sz="1800" i="1" dirty="0" smtClean="0">
                <a:latin typeface="Calibri" pitchFamily="34" charset="0"/>
                <a:cs typeface="Arial" pitchFamily="34" charset="0"/>
              </a:rPr>
              <a:t>HW&amp;SW </a:t>
            </a:r>
            <a:r>
              <a:rPr lang="ru-RU" sz="1800" i="1" dirty="0" smtClean="0">
                <a:latin typeface="Calibri" pitchFamily="34" charset="0"/>
                <a:cs typeface="Arial" pitchFamily="34" charset="0"/>
              </a:rPr>
              <a:t>суперкомпьютеров должны приниматься автоматически</a:t>
            </a:r>
            <a:r>
              <a:rPr lang="en-US" sz="1800" i="1" dirty="0" smtClean="0">
                <a:latin typeface="Calibri" pitchFamily="34" charset="0"/>
                <a:cs typeface="Arial" pitchFamily="34" charset="0"/>
              </a:rPr>
              <a:t>.</a:t>
            </a:r>
            <a:endParaRPr lang="ru-RU" sz="1800" kern="0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5559623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</a:pPr>
            <a:r>
              <a:rPr lang="ru-RU" sz="1200" i="1" dirty="0" smtClean="0"/>
              <a:t>Разворачивание системы</a:t>
            </a:r>
            <a:r>
              <a:rPr lang="en-US" sz="1200" i="1" dirty="0" smtClean="0"/>
              <a:t>, </a:t>
            </a:r>
            <a:r>
              <a:rPr lang="ru-RU" sz="1200" i="1" dirty="0" smtClean="0"/>
              <a:t>Обнаружение ошибок</a:t>
            </a:r>
            <a:r>
              <a:rPr lang="en-US" sz="1200" i="1" dirty="0" smtClean="0"/>
              <a:t>, </a:t>
            </a:r>
            <a:r>
              <a:rPr lang="ru-RU" sz="1200" i="1" dirty="0" smtClean="0"/>
              <a:t>критических и аварийных ситуаций</a:t>
            </a:r>
            <a:r>
              <a:rPr lang="en-US" sz="1200" i="1" dirty="0" smtClean="0"/>
              <a:t>, </a:t>
            </a:r>
            <a:r>
              <a:rPr lang="ru-RU" sz="1200" i="1" dirty="0" smtClean="0"/>
              <a:t>Отключение минимального объема оборудования</a:t>
            </a:r>
            <a:r>
              <a:rPr lang="en-US" sz="1200" i="1" dirty="0" smtClean="0"/>
              <a:t>, </a:t>
            </a:r>
            <a:r>
              <a:rPr lang="ru-RU" sz="1200" i="1" dirty="0" smtClean="0"/>
              <a:t>Самодиагностика</a:t>
            </a:r>
            <a:r>
              <a:rPr lang="en-US" sz="1200" i="1" dirty="0" smtClean="0"/>
              <a:t>, </a:t>
            </a:r>
            <a:r>
              <a:rPr lang="ru-RU" sz="1200" i="1" dirty="0" smtClean="0"/>
              <a:t>Обеспечение преемственности и т.п. – все это делается согласно модели суперкомпьютера.</a:t>
            </a:r>
            <a:endParaRPr lang="en-US" sz="1200" i="1" dirty="0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611560" y="4293096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spcBef>
                <a:spcPts val="0"/>
              </a:spcBef>
            </a:pPr>
            <a:r>
              <a:rPr lang="en-US" sz="1800" i="1" dirty="0" smtClean="0"/>
              <a:t>- </a:t>
            </a:r>
            <a:r>
              <a:rPr lang="en-US" sz="1800" i="1" dirty="0" smtClean="0"/>
              <a:t>“</a:t>
            </a:r>
            <a:r>
              <a:rPr lang="ru-RU" sz="1800" i="1" dirty="0" smtClean="0"/>
              <a:t>Чебышев</a:t>
            </a:r>
            <a:r>
              <a:rPr lang="en-US" sz="1800" i="1" dirty="0" smtClean="0"/>
              <a:t>”, </a:t>
            </a:r>
            <a:r>
              <a:rPr lang="en-US" sz="1800" i="1" dirty="0" smtClean="0"/>
              <a:t>60 </a:t>
            </a:r>
            <a:r>
              <a:rPr lang="en-US" sz="1800" i="1" dirty="0" err="1" smtClean="0"/>
              <a:t>Tflops</a:t>
            </a:r>
            <a:r>
              <a:rPr lang="en-US" sz="1800" i="1" dirty="0" smtClean="0"/>
              <a:t>, 625 CPUs: </a:t>
            </a:r>
          </a:p>
          <a:p>
            <a:pPr marL="0" lvl="2">
              <a:spcBef>
                <a:spcPts val="0"/>
              </a:spcBef>
            </a:pPr>
            <a:r>
              <a:rPr lang="en-US" sz="1800" i="1" dirty="0" smtClean="0"/>
              <a:t>	</a:t>
            </a:r>
            <a:r>
              <a:rPr lang="ru-RU" sz="1800" i="1" dirty="0" smtClean="0"/>
              <a:t>В модели</a:t>
            </a:r>
            <a:r>
              <a:rPr lang="en-US" sz="1800" i="1" dirty="0" smtClean="0"/>
              <a:t>: </a:t>
            </a:r>
            <a:r>
              <a:rPr lang="en-US" sz="1800" i="1" dirty="0" smtClean="0"/>
              <a:t>9113 </a:t>
            </a:r>
            <a:r>
              <a:rPr lang="ru-RU" sz="1800" i="1" dirty="0" smtClean="0"/>
              <a:t>вершин</a:t>
            </a:r>
            <a:r>
              <a:rPr lang="en-US" sz="1800" i="1" dirty="0" smtClean="0"/>
              <a:t>, </a:t>
            </a:r>
            <a:r>
              <a:rPr lang="en-US" sz="1800" i="1" dirty="0" smtClean="0"/>
              <a:t>24906 </a:t>
            </a:r>
            <a:r>
              <a:rPr lang="ru-RU" sz="1800" i="1" dirty="0" smtClean="0"/>
              <a:t>ребер</a:t>
            </a:r>
            <a:r>
              <a:rPr lang="en-US" sz="1800" i="1" dirty="0" smtClean="0"/>
              <a:t>, </a:t>
            </a:r>
            <a:r>
              <a:rPr lang="en-US" sz="1800" i="1" dirty="0" smtClean="0"/>
              <a:t>150 </a:t>
            </a:r>
            <a:r>
              <a:rPr lang="ru-RU" sz="1800" i="1" dirty="0" smtClean="0"/>
              <a:t>правил</a:t>
            </a:r>
            <a:r>
              <a:rPr lang="en-US" sz="1800" i="1" dirty="0" smtClean="0"/>
              <a:t>, </a:t>
            </a:r>
            <a:r>
              <a:rPr lang="en-US" sz="1800" i="1" dirty="0" smtClean="0"/>
              <a:t>100 </a:t>
            </a:r>
            <a:r>
              <a:rPr lang="ru-RU" sz="1800" i="1" dirty="0" smtClean="0"/>
              <a:t>реакций</a:t>
            </a:r>
            <a:r>
              <a:rPr lang="en-US" sz="1800" i="1" dirty="0" smtClean="0"/>
              <a:t>;</a:t>
            </a:r>
            <a:endParaRPr lang="en-US" sz="1800" i="1" dirty="0" smtClean="0"/>
          </a:p>
          <a:p>
            <a:pPr marL="0" lvl="1">
              <a:spcBef>
                <a:spcPts val="0"/>
              </a:spcBef>
            </a:pPr>
            <a:r>
              <a:rPr lang="en-US" sz="1800" i="1" dirty="0" smtClean="0"/>
              <a:t>- </a:t>
            </a:r>
            <a:r>
              <a:rPr lang="en-US" sz="1800" i="1" dirty="0" smtClean="0"/>
              <a:t>“</a:t>
            </a:r>
            <a:r>
              <a:rPr lang="ru-RU" sz="1800" i="1" dirty="0" smtClean="0"/>
              <a:t>Ломоносов</a:t>
            </a:r>
            <a:r>
              <a:rPr lang="en-US" sz="1800" i="1" dirty="0" smtClean="0"/>
              <a:t>”, </a:t>
            </a:r>
            <a:r>
              <a:rPr lang="en-US" sz="1800" i="1" dirty="0" smtClean="0"/>
              <a:t>1.7 </a:t>
            </a:r>
            <a:r>
              <a:rPr lang="en-US" sz="1800" i="1" dirty="0" err="1" smtClean="0"/>
              <a:t>Pflops</a:t>
            </a:r>
            <a:r>
              <a:rPr lang="en-US" sz="1800" i="1" dirty="0" smtClean="0"/>
              <a:t>, 12K CPUs, 2K GPU: </a:t>
            </a:r>
          </a:p>
          <a:p>
            <a:pPr marL="0" lvl="1">
              <a:spcBef>
                <a:spcPts val="0"/>
              </a:spcBef>
            </a:pPr>
            <a:r>
              <a:rPr lang="en-US" sz="1800" i="1" dirty="0" smtClean="0"/>
              <a:t>	</a:t>
            </a:r>
            <a:r>
              <a:rPr lang="ru-RU" sz="1800" i="1" dirty="0" smtClean="0"/>
              <a:t>В модели</a:t>
            </a:r>
            <a:r>
              <a:rPr lang="en-US" sz="1800" i="1" dirty="0" smtClean="0"/>
              <a:t>: </a:t>
            </a:r>
            <a:r>
              <a:rPr lang="en-US" sz="1800" i="1" dirty="0" smtClean="0"/>
              <a:t>400K+ </a:t>
            </a:r>
            <a:r>
              <a:rPr lang="ru-RU" sz="1800" i="1" dirty="0" smtClean="0"/>
              <a:t>вершин</a:t>
            </a:r>
            <a:r>
              <a:rPr lang="en-US" sz="1800" i="1" dirty="0" smtClean="0"/>
              <a:t>.</a:t>
            </a:r>
            <a:endParaRPr lang="en-US" sz="1800" i="1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0" y="471677"/>
            <a:ext cx="9144000" cy="10279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Гарантии, предсказуемость и автономная жизнь суперкомпьютеров</a:t>
            </a:r>
            <a:endParaRPr lang="en-US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вторая часть: предсказуемость поведения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Рисунок 5" descr="lomonoso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71677"/>
            <a:ext cx="9144000" cy="6832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Концепция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ситуационного экрана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требования</a:t>
            </a:r>
            <a:endParaRPr lang="en-US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третья составляющая: оповещение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1335773"/>
            <a:ext cx="8496944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Визуализация состояния всех компонент суперкомпьютера:</a:t>
            </a:r>
          </a:p>
          <a:p>
            <a:pPr lvl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2000" i="1" dirty="0" smtClean="0"/>
              <a:t> аппаратура: вычислительная часть</a:t>
            </a:r>
            <a:r>
              <a:rPr lang="ru-RU" sz="2000" dirty="0" smtClean="0"/>
              <a:t>.</a:t>
            </a:r>
          </a:p>
          <a:p>
            <a:pPr lvl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2000" i="1" dirty="0" smtClean="0"/>
              <a:t> аппаратура: инженерная инфраструктура.</a:t>
            </a:r>
          </a:p>
          <a:p>
            <a:pPr lvl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2000" i="1" dirty="0" smtClean="0"/>
              <a:t> стек ПО.</a:t>
            </a:r>
          </a:p>
          <a:p>
            <a:pPr lvl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2000" i="1" dirty="0" smtClean="0"/>
              <a:t> динамика поведения приложения.</a:t>
            </a:r>
          </a:p>
          <a:p>
            <a:pPr lvl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2000" i="1" dirty="0" smtClean="0"/>
              <a:t> потоки задач.</a:t>
            </a:r>
          </a:p>
          <a:p>
            <a:pPr lvl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2000" i="1" dirty="0" smtClean="0"/>
              <a:t> пользователи</a:t>
            </a:r>
            <a:r>
              <a:rPr lang="ru-RU" sz="2000" dirty="0" smtClean="0"/>
              <a:t>.</a:t>
            </a:r>
          </a:p>
          <a:p>
            <a:pPr>
              <a:lnSpc>
                <a:spcPct val="80000"/>
              </a:lnSpc>
              <a:defRPr/>
            </a:pPr>
            <a:endParaRPr lang="ru-RU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Обеспечение полного контроля над суперкомпьютером.</a:t>
            </a:r>
          </a:p>
          <a:p>
            <a:pPr>
              <a:lnSpc>
                <a:spcPct val="80000"/>
              </a:lnSpc>
              <a:defRPr/>
            </a:pPr>
            <a:endParaRPr lang="ru-RU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Высокий уровень параллелизма.</a:t>
            </a:r>
          </a:p>
          <a:p>
            <a:pPr>
              <a:lnSpc>
                <a:spcPct val="80000"/>
              </a:lnSpc>
              <a:defRPr/>
            </a:pPr>
            <a:endParaRPr lang="ru-RU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Низкие накладные расходы.</a:t>
            </a:r>
          </a:p>
          <a:p>
            <a:pPr>
              <a:lnSpc>
                <a:spcPct val="80000"/>
              </a:lnSpc>
              <a:defRPr/>
            </a:pPr>
            <a:endParaRPr lang="ru-RU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Общее и конкретное в представлении работы компонент.</a:t>
            </a:r>
          </a:p>
          <a:p>
            <a:pPr>
              <a:lnSpc>
                <a:spcPct val="80000"/>
              </a:lnSpc>
              <a:defRPr/>
            </a:pPr>
            <a:endParaRPr lang="ru-RU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Открытость к внешним источникам данных.</a:t>
            </a:r>
          </a:p>
          <a:p>
            <a:pPr>
              <a:lnSpc>
                <a:spcPct val="80000"/>
              </a:lnSpc>
              <a:defRPr/>
            </a:pPr>
            <a:endParaRPr lang="ru-RU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Учет интересов трех целевых групп.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Рисунок 5" descr="lomonoso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5157192"/>
            <a:ext cx="59766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i="1" dirty="0" smtClean="0"/>
              <a:t>Суперкомпьютер</a:t>
            </a:r>
            <a:r>
              <a:rPr lang="en-US" sz="1800" i="1" dirty="0" smtClean="0"/>
              <a:t> “</a:t>
            </a:r>
            <a:r>
              <a:rPr lang="ru-RU" sz="1800" i="1" dirty="0" smtClean="0"/>
              <a:t>Ломоносов</a:t>
            </a:r>
            <a:r>
              <a:rPr lang="en-US" sz="1800" i="1" dirty="0" smtClean="0"/>
              <a:t>”: </a:t>
            </a:r>
          </a:p>
          <a:p>
            <a:pPr>
              <a:buFont typeface="Arial" pitchFamily="34" charset="0"/>
              <a:buChar char="•"/>
            </a:pPr>
            <a:r>
              <a:rPr lang="en-US" sz="1800" i="1" dirty="0" smtClean="0"/>
              <a:t> </a:t>
            </a:r>
            <a:r>
              <a:rPr lang="ru-RU" sz="1800" i="1" dirty="0" smtClean="0"/>
              <a:t>запуск приложения на </a:t>
            </a:r>
            <a:r>
              <a:rPr lang="en-US" sz="1800" i="1" dirty="0" smtClean="0"/>
              <a:t>64 </a:t>
            </a:r>
            <a:r>
              <a:rPr lang="ru-RU" sz="1800" i="1" dirty="0" smtClean="0"/>
              <a:t>узлах</a:t>
            </a:r>
            <a:r>
              <a:rPr lang="en-US" sz="1800" i="1" dirty="0" smtClean="0"/>
              <a:t>: 3 </a:t>
            </a:r>
            <a:r>
              <a:rPr lang="ru-RU" sz="1800" i="1" dirty="0" smtClean="0"/>
              <a:t>с</a:t>
            </a:r>
            <a:r>
              <a:rPr lang="en-US" sz="1800" i="1" dirty="0" smtClean="0"/>
              <a:t>,</a:t>
            </a:r>
          </a:p>
          <a:p>
            <a:pPr>
              <a:buFont typeface="Arial" pitchFamily="34" charset="0"/>
              <a:buChar char="•"/>
            </a:pPr>
            <a:r>
              <a:rPr lang="en-US" sz="1800" i="1" dirty="0" smtClean="0"/>
              <a:t> </a:t>
            </a:r>
            <a:r>
              <a:rPr lang="ru-RU" sz="1800" i="1" dirty="0" smtClean="0"/>
              <a:t>1</a:t>
            </a:r>
            <a:r>
              <a:rPr lang="en-US" sz="1800" i="1" dirty="0" smtClean="0"/>
              <a:t>00</a:t>
            </a:r>
            <a:r>
              <a:rPr lang="ru-RU" sz="1800" i="1" dirty="0" smtClean="0"/>
              <a:t> 000</a:t>
            </a:r>
            <a:r>
              <a:rPr lang="en-US" sz="1800" i="1" dirty="0" smtClean="0"/>
              <a:t> </a:t>
            </a:r>
            <a:r>
              <a:rPr lang="ru-RU" sz="1800" i="1" dirty="0" smtClean="0"/>
              <a:t>заданий</a:t>
            </a:r>
            <a:r>
              <a:rPr lang="en-US" sz="1800" i="1" dirty="0" smtClean="0"/>
              <a:t>: 300</a:t>
            </a:r>
            <a:r>
              <a:rPr lang="ru-RU" sz="1800" i="1" dirty="0" smtClean="0"/>
              <a:t> 000 с</a:t>
            </a:r>
            <a:r>
              <a:rPr lang="en-US" sz="1800" i="1" dirty="0" smtClean="0"/>
              <a:t> </a:t>
            </a:r>
            <a:r>
              <a:rPr lang="ru-RU" sz="1800" i="1" dirty="0" smtClean="0"/>
              <a:t>потерь </a:t>
            </a:r>
          </a:p>
          <a:p>
            <a:r>
              <a:rPr lang="en-US" sz="1800" i="1" dirty="0" smtClean="0"/>
              <a:t>(</a:t>
            </a:r>
            <a:r>
              <a:rPr lang="ru-RU" sz="1800" i="1" dirty="0" smtClean="0"/>
              <a:t>эквивалент: 196</a:t>
            </a:r>
            <a:r>
              <a:rPr lang="en-US" sz="1800" i="1" dirty="0" smtClean="0"/>
              <a:t> </a:t>
            </a:r>
            <a:r>
              <a:rPr lang="ru-RU" sz="1800" i="1" dirty="0" smtClean="0"/>
              <a:t>узлов сутки не используются</a:t>
            </a:r>
            <a:r>
              <a:rPr lang="en-US" sz="1800" i="1" dirty="0" smtClean="0"/>
              <a:t>)</a:t>
            </a:r>
          </a:p>
          <a:p>
            <a:endParaRPr lang="en-US" sz="1800" i="1" dirty="0" smtClean="0"/>
          </a:p>
          <a:p>
            <a:endParaRPr lang="en-US" sz="1800" i="1" dirty="0" smtClean="0"/>
          </a:p>
        </p:txBody>
      </p:sp>
      <p:pic>
        <p:nvPicPr>
          <p:cNvPr id="1247234" name="Picture 2"/>
          <p:cNvPicPr>
            <a:picLocks noChangeAspect="1" noChangeArrowheads="1"/>
          </p:cNvPicPr>
          <p:nvPr/>
        </p:nvPicPr>
        <p:blipFill>
          <a:blip r:embed="rId4" cstate="print"/>
          <a:srcRect b="11212"/>
          <a:stretch>
            <a:fillRect/>
          </a:stretch>
        </p:blipFill>
        <p:spPr bwMode="auto">
          <a:xfrm>
            <a:off x="180975" y="1851025"/>
            <a:ext cx="7199337" cy="280211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24723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4149080"/>
            <a:ext cx="2613624" cy="1997556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24723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0983" y="2028596"/>
            <a:ext cx="2613383" cy="206166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24723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712" y="3486517"/>
            <a:ext cx="3280712" cy="806579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0" y="441480"/>
            <a:ext cx="9144000" cy="6832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Эффективность суперкомпьютерных центров</a:t>
            </a:r>
            <a:endParaRPr lang="ru-RU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(структура потока задач)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Рисунок 5" descr="lomonoso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289259"/>
            <a:ext cx="7128792" cy="4647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0" y="608400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i="1" dirty="0" smtClean="0">
                <a:solidFill>
                  <a:srgbClr val="000066"/>
                </a:solidFill>
              </a:rPr>
              <a:t>Среднее значение </a:t>
            </a:r>
            <a:r>
              <a:rPr lang="en-US" sz="1800" i="1" dirty="0" err="1" smtClean="0">
                <a:solidFill>
                  <a:srgbClr val="000066"/>
                </a:solidFill>
              </a:rPr>
              <a:t>LoadAVG</a:t>
            </a:r>
            <a:r>
              <a:rPr lang="en-US" sz="1800" i="1" dirty="0" smtClean="0">
                <a:solidFill>
                  <a:srgbClr val="000066"/>
                </a:solidFill>
              </a:rPr>
              <a:t> </a:t>
            </a:r>
            <a:r>
              <a:rPr lang="ru-RU" sz="1800" i="1" dirty="0" smtClean="0">
                <a:solidFill>
                  <a:srgbClr val="000066"/>
                </a:solidFill>
              </a:rPr>
              <a:t>по узлам суперкомпьютера </a:t>
            </a:r>
            <a:r>
              <a:rPr lang="en-US" sz="1800" i="1" dirty="0" smtClean="0">
                <a:solidFill>
                  <a:srgbClr val="000066"/>
                </a:solidFill>
              </a:rPr>
              <a:t>“</a:t>
            </a:r>
            <a:r>
              <a:rPr lang="ru-RU" sz="1800" i="1" dirty="0" smtClean="0">
                <a:solidFill>
                  <a:srgbClr val="000066"/>
                </a:solidFill>
              </a:rPr>
              <a:t>Чебышев</a:t>
            </a:r>
            <a:r>
              <a:rPr lang="en-US" sz="1800" i="1" dirty="0" smtClean="0">
                <a:solidFill>
                  <a:srgbClr val="000066"/>
                </a:solidFill>
              </a:rPr>
              <a:t>”</a:t>
            </a:r>
            <a:r>
              <a:rPr lang="ru-RU" sz="1800" i="1" dirty="0" smtClean="0">
                <a:solidFill>
                  <a:srgbClr val="000066"/>
                </a:solidFill>
              </a:rPr>
              <a:t> за три дня</a:t>
            </a:r>
            <a:endParaRPr lang="ru-RU" sz="1800" i="1" dirty="0">
              <a:solidFill>
                <a:srgbClr val="00006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71677"/>
            <a:ext cx="9144000" cy="6832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Интегральные характеристики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20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(эффективность работы суперкомпьютера в целом)</a:t>
            </a:r>
            <a:endParaRPr lang="en-US" sz="2000" i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Рисунок 5" descr="lomonoso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80" y="1484784"/>
            <a:ext cx="7846118" cy="5203453"/>
          </a:xfrm>
          <a:prstGeom prst="rect">
            <a:avLst/>
          </a:prstGeom>
          <a:noFill/>
          <a:ln w="9525" cap="flat">
            <a:solidFill>
              <a:schemeClr val="bg2"/>
            </a:solidFill>
            <a:round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0" y="471677"/>
            <a:ext cx="9144000" cy="7817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Тонкий анализ динамики 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суперкомпьютерных приложений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Рисунок 5" descr="lomonosov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pic>
        <p:nvPicPr>
          <p:cNvPr id="6" name="Picture 3" descr="strela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78482" y="1556793"/>
            <a:ext cx="2653918" cy="19914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" name="Picture 2" descr="017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082371" y="1556792"/>
            <a:ext cx="3022364" cy="199508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" name="Picture 2" descr="clu1"/>
          <p:cNvPicPr>
            <a:picLocks noGrp="1" noChangeAspect="1" noChangeArrowheads="1"/>
          </p:cNvPicPr>
          <p:nvPr>
            <p:ph/>
          </p:nvPr>
        </p:nvPicPr>
        <p:blipFill>
          <a:blip r:embed="rId6" cstate="screen"/>
          <a:srcRect/>
          <a:stretch>
            <a:fillRect/>
          </a:stretch>
        </p:blipFill>
        <p:spPr>
          <a:xfrm>
            <a:off x="375658" y="3635085"/>
            <a:ext cx="2039551" cy="1455395"/>
          </a:xfrm>
          <a:noFill/>
          <a:ln w="6350">
            <a:solidFill>
              <a:schemeClr val="bg1"/>
            </a:solidFill>
          </a:ln>
        </p:spPr>
      </p:pic>
      <p:pic>
        <p:nvPicPr>
          <p:cNvPr id="10" name="Рисунок 7" descr="_K203057-Edit.jpg"/>
          <p:cNvPicPr>
            <a:picLocks noChangeAspect="1"/>
          </p:cNvPicPr>
          <p:nvPr/>
        </p:nvPicPr>
        <p:blipFill>
          <a:blip r:embed="rId7" cstate="screen"/>
          <a:srcRect l="18117"/>
          <a:stretch>
            <a:fillRect/>
          </a:stretch>
        </p:blipFill>
        <p:spPr bwMode="auto">
          <a:xfrm>
            <a:off x="4558745" y="3645024"/>
            <a:ext cx="4494769" cy="302247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" name="Picture 2" descr="04_IGP0312-Edit small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2498577" y="5301208"/>
            <a:ext cx="2025364" cy="136349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2" name="Picture 2" descr="Zal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>
          <a:xfrm>
            <a:off x="6156126" y="1556792"/>
            <a:ext cx="2664346" cy="19890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3" name="Picture 7" descr="bgp_room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2498577" y="3635085"/>
            <a:ext cx="1884105" cy="158155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" name="Picture 4" descr="HPIM0983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375658" y="5157192"/>
            <a:ext cx="2024757" cy="1511449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435292" y="3232854"/>
            <a:ext cx="524503" cy="2769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</a:rPr>
              <a:t>1956</a:t>
            </a:r>
            <a:endParaRPr lang="ru-RU" sz="1200" dirty="0">
              <a:latin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26202" y="3232854"/>
            <a:ext cx="524503" cy="2769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</a:rPr>
              <a:t>1959</a:t>
            </a:r>
            <a:endParaRPr lang="ru-RU" sz="1200" dirty="0">
              <a:latin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28184" y="3222915"/>
            <a:ext cx="524503" cy="2769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</a:rPr>
              <a:t>1967</a:t>
            </a:r>
            <a:endParaRPr lang="ru-RU" sz="1200" dirty="0">
              <a:latin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49924" y="6320353"/>
            <a:ext cx="524503" cy="2769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</a:rPr>
              <a:t>2009</a:t>
            </a:r>
            <a:endParaRPr lang="ru-RU" sz="1200" dirty="0">
              <a:latin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93542" y="6329198"/>
            <a:ext cx="524503" cy="2769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</a:rPr>
              <a:t>2008</a:t>
            </a:r>
            <a:endParaRPr lang="ru-RU" sz="1200" dirty="0">
              <a:latin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99221" y="4898977"/>
            <a:ext cx="524503" cy="2769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</a:rPr>
              <a:t>2008</a:t>
            </a:r>
            <a:endParaRPr lang="ru-RU" sz="1200" dirty="0">
              <a:latin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7727" y="6332727"/>
            <a:ext cx="524503" cy="2769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</a:rPr>
              <a:t>2003</a:t>
            </a:r>
            <a:endParaRPr lang="ru-RU" sz="1200" dirty="0">
              <a:latin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37562" y="4764900"/>
            <a:ext cx="524503" cy="2769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</a:rPr>
              <a:t>2000</a:t>
            </a:r>
            <a:endParaRPr lang="ru-RU" sz="1200" dirty="0">
              <a:latin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96488" y="2896480"/>
            <a:ext cx="792205" cy="584775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rial"/>
              </a:rPr>
              <a:t>10</a:t>
            </a:r>
            <a:r>
              <a:rPr lang="ru-RU" baseline="30000" dirty="0" smtClean="0">
                <a:solidFill>
                  <a:srgbClr val="FF0000"/>
                </a:solidFill>
                <a:latin typeface="Arial"/>
              </a:rPr>
              <a:t>3</a:t>
            </a:r>
            <a:endParaRPr lang="ru-RU" baseline="300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371927" y="6012577"/>
            <a:ext cx="944489" cy="584775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rial"/>
              </a:rPr>
              <a:t>10</a:t>
            </a:r>
            <a:r>
              <a:rPr lang="ru-RU" baseline="30000" dirty="0" smtClean="0">
                <a:solidFill>
                  <a:srgbClr val="FF0000"/>
                </a:solidFill>
                <a:latin typeface="Arial"/>
              </a:rPr>
              <a:t>15</a:t>
            </a:r>
            <a:endParaRPr lang="ru-RU" baseline="300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884368" y="2896480"/>
            <a:ext cx="792205" cy="584775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rial"/>
              </a:rPr>
              <a:t>10</a:t>
            </a:r>
            <a:r>
              <a:rPr lang="ru-RU" baseline="30000" dirty="0" smtClean="0">
                <a:solidFill>
                  <a:srgbClr val="FF0000"/>
                </a:solidFill>
                <a:latin typeface="Arial"/>
              </a:rPr>
              <a:t>6</a:t>
            </a:r>
            <a:endParaRPr lang="ru-RU" baseline="300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77682" y="6012577"/>
            <a:ext cx="944489" cy="584775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rial"/>
              </a:rPr>
              <a:t>10</a:t>
            </a:r>
            <a:r>
              <a:rPr lang="ru-RU" baseline="30000" dirty="0" smtClean="0">
                <a:solidFill>
                  <a:srgbClr val="FF0000"/>
                </a:solidFill>
                <a:latin typeface="Arial"/>
              </a:rPr>
              <a:t>10</a:t>
            </a:r>
            <a:endParaRPr lang="ru-RU" baseline="300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6823" y="1628800"/>
            <a:ext cx="705321" cy="2769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/>
              </a:rPr>
              <a:t>Стрела</a:t>
            </a:r>
            <a:endParaRPr lang="ru-RU" sz="1200" dirty="0">
              <a:latin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177421" y="1628800"/>
            <a:ext cx="689420" cy="2769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ru-RU" sz="1200" dirty="0" err="1" smtClean="0">
                <a:latin typeface="Arial"/>
              </a:rPr>
              <a:t>Сетунь</a:t>
            </a:r>
            <a:endParaRPr lang="ru-RU" sz="1200" dirty="0">
              <a:latin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243033" y="1628800"/>
            <a:ext cx="767903" cy="2769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Arial"/>
              </a:rPr>
              <a:t>БЭСМ-6</a:t>
            </a:r>
            <a:endParaRPr lang="ru-RU" sz="1200" dirty="0">
              <a:latin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580899" y="3707517"/>
            <a:ext cx="1011815" cy="2769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Arial"/>
              </a:rPr>
              <a:t>BlueGene</a:t>
            </a:r>
            <a:r>
              <a:rPr lang="en-US" sz="1200" dirty="0" smtClean="0">
                <a:latin typeface="Arial"/>
              </a:rPr>
              <a:t>/P</a:t>
            </a:r>
            <a:endParaRPr lang="ru-RU" sz="1200" dirty="0">
              <a:latin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86598" y="5373975"/>
            <a:ext cx="965201" cy="2769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</a:rPr>
              <a:t>“</a:t>
            </a:r>
            <a:r>
              <a:rPr lang="ru-RU" sz="1200" dirty="0" smtClean="0">
                <a:latin typeface="Arial"/>
              </a:rPr>
              <a:t>Чебышев</a:t>
            </a:r>
            <a:r>
              <a:rPr lang="en-US" sz="1200" dirty="0" smtClean="0">
                <a:latin typeface="Arial"/>
              </a:rPr>
              <a:t>”</a:t>
            </a:r>
            <a:endParaRPr lang="ru-RU" sz="1200" dirty="0">
              <a:latin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645823" y="3717032"/>
            <a:ext cx="1079270" cy="2769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</a:rPr>
              <a:t>“</a:t>
            </a:r>
            <a:r>
              <a:rPr lang="ru-RU" sz="1200" dirty="0" smtClean="0">
                <a:latin typeface="Arial"/>
              </a:rPr>
              <a:t>Ломоносов</a:t>
            </a:r>
            <a:r>
              <a:rPr lang="en-US" sz="1200" dirty="0" smtClean="0">
                <a:latin typeface="Arial"/>
              </a:rPr>
              <a:t>”</a:t>
            </a:r>
            <a:endParaRPr lang="ru-RU" sz="1200" dirty="0">
              <a:latin typeface="Arial"/>
            </a:endParaRPr>
          </a:p>
        </p:txBody>
      </p:sp>
      <p:pic>
        <p:nvPicPr>
          <p:cNvPr id="36" name="Рисунок 35" descr="2013-05-23 14.14.00.jpg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107504" y="3573016"/>
            <a:ext cx="2123728" cy="159279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7" name="Рисунок 36" descr="фото 1.jpg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>
            <a:off x="2360300" y="5170814"/>
            <a:ext cx="2160240" cy="162018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5" name="Рисунок 34" descr="фото 4.jpg"/>
          <p:cNvPicPr>
            <a:picLocks noChangeAspect="1"/>
          </p:cNvPicPr>
          <p:nvPr/>
        </p:nvPicPr>
        <p:blipFill>
          <a:blip r:embed="rId14" cstate="screen"/>
          <a:stretch>
            <a:fillRect/>
          </a:stretch>
        </p:blipFill>
        <p:spPr>
          <a:xfrm>
            <a:off x="107504" y="5085274"/>
            <a:ext cx="2267744" cy="170080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8" name="Рисунок 37" descr="2013-05-23 14.17.14.jpg"/>
          <p:cNvPicPr>
            <a:picLocks noChangeAspect="1"/>
          </p:cNvPicPr>
          <p:nvPr/>
        </p:nvPicPr>
        <p:blipFill>
          <a:blip r:embed="rId15" cstate="screen"/>
          <a:stretch>
            <a:fillRect/>
          </a:stretch>
        </p:blipFill>
        <p:spPr>
          <a:xfrm>
            <a:off x="2195736" y="3573016"/>
            <a:ext cx="2324893" cy="174367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9" name="TextBox 38"/>
          <p:cNvSpPr txBox="1"/>
          <p:nvPr/>
        </p:nvSpPr>
        <p:spPr>
          <a:xfrm>
            <a:off x="158964" y="3675936"/>
            <a:ext cx="4320480" cy="52322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i="1" dirty="0" smtClean="0">
                <a:solidFill>
                  <a:srgbClr val="FF0000"/>
                </a:solidFill>
                <a:latin typeface="Arial"/>
              </a:rPr>
              <a:t>Инженерная инфраструктура нового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i="1" dirty="0" smtClean="0">
                <a:solidFill>
                  <a:srgbClr val="FF0000"/>
                </a:solidFill>
                <a:latin typeface="Arial"/>
              </a:rPr>
              <a:t>суперкомпьютера Московского университета</a:t>
            </a:r>
            <a:endParaRPr lang="ru-RU" sz="1400" i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913564" y="6453336"/>
            <a:ext cx="524503" cy="2769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</a:rPr>
              <a:t>20</a:t>
            </a:r>
            <a:r>
              <a:rPr lang="ru-RU" sz="1200" dirty="0" smtClean="0">
                <a:latin typeface="Arial"/>
              </a:rPr>
              <a:t>14</a:t>
            </a:r>
            <a:endParaRPr lang="ru-RU" sz="1200" dirty="0">
              <a:latin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0" y="468313"/>
            <a:ext cx="91440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Компьютерный путь Московского университета</a:t>
            </a:r>
            <a:endParaRPr lang="en-US" sz="28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1956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г.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наших дней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Рисунок 5" descr="lomonoso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" y="1653347"/>
            <a:ext cx="8964488" cy="4931950"/>
          </a:xfrm>
          <a:prstGeom prst="rect">
            <a:avLst/>
          </a:prstGeom>
          <a:noFill/>
          <a:ln w="9525" cap="flat">
            <a:solidFill>
              <a:schemeClr val="bg2"/>
            </a:solidFill>
            <a:round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0" y="471677"/>
            <a:ext cx="9144000" cy="7817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Тонкий анализ динамики 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суперкомпьютерных приложений</a:t>
            </a:r>
          </a:p>
        </p:txBody>
      </p:sp>
      <p:pic>
        <p:nvPicPr>
          <p:cNvPr id="7" name="Picture 6" descr="http://dailyhealthmantra.com/wp-content/uploads/2013/04/Medical-Services.jpg?7bed3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7" y="1452126"/>
            <a:ext cx="1634073" cy="1088388"/>
          </a:xfrm>
          <a:prstGeom prst="rect">
            <a:avLst/>
          </a:prstGeom>
          <a:noFill/>
        </p:spPr>
      </p:pic>
      <p:pic>
        <p:nvPicPr>
          <p:cNvPr id="9" name="Picture 2" descr="http://med2heal.com/wp-content/uploads/Examining_Doctor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2492896"/>
            <a:ext cx="1628371" cy="93610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Рисунок 5" descr="lomonoso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pic>
        <p:nvPicPr>
          <p:cNvPr id="8" name="Рисунок 7" descr="HeatMa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89040"/>
            <a:ext cx="9144000" cy="2304256"/>
          </a:xfrm>
          <a:prstGeom prst="rect">
            <a:avLst/>
          </a:prstGeom>
        </p:spPr>
      </p:pic>
      <p:pic>
        <p:nvPicPr>
          <p:cNvPr id="10" name="Рисунок 9" descr="General-Inf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139654"/>
            <a:ext cx="9144000" cy="265358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488304" y="1377620"/>
            <a:ext cx="1728192" cy="2880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60648"/>
            <a:ext cx="9144000" cy="7817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Тонкий анализ динамики 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суперкомпьютерных приложений</a:t>
            </a:r>
          </a:p>
        </p:txBody>
      </p:sp>
      <p:pic>
        <p:nvPicPr>
          <p:cNvPr id="11" name="Picture 4" descr="http://www.medicalexpedition.com/images/International-Medical-Treatment-b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28225" y="3208633"/>
            <a:ext cx="1636956" cy="1228479"/>
          </a:xfrm>
          <a:prstGeom prst="rect">
            <a:avLst/>
          </a:prstGeom>
          <a:noFill/>
        </p:spPr>
      </p:pic>
      <p:pic>
        <p:nvPicPr>
          <p:cNvPr id="13" name="Picture 14" descr="http://2.bp.blogspot.com/_RDPYylESfZE/SDu5lbxn_qI/AAAAAAAAALA/ODBUiTlvDjg/s320/A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35152" y="4293096"/>
            <a:ext cx="1635264" cy="1635264"/>
          </a:xfrm>
          <a:prstGeom prst="rect">
            <a:avLst/>
          </a:prstGeom>
          <a:noFill/>
        </p:spPr>
      </p:pic>
      <p:pic>
        <p:nvPicPr>
          <p:cNvPr id="14" name="Picture 2" descr="http://med2heal.com/wp-content/uploads/Examining_Doctor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35151" y="2276872"/>
            <a:ext cx="1628371" cy="93610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Рисунок 5" descr="lomonoso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pic>
        <p:nvPicPr>
          <p:cNvPr id="6" name="Рисунок 5" descr="General-Inf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052736"/>
            <a:ext cx="9144000" cy="2600587"/>
          </a:xfrm>
          <a:prstGeom prst="rect">
            <a:avLst/>
          </a:prstGeom>
        </p:spPr>
      </p:pic>
      <p:pic>
        <p:nvPicPr>
          <p:cNvPr id="8" name="Рисунок 7" descr="HeatMap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635752"/>
            <a:ext cx="9144000" cy="306368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161724" y="1312304"/>
            <a:ext cx="1728192" cy="2880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98976"/>
            <a:ext cx="9144000" cy="7817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Тонкий анализ динамики 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суперкомпьютерных приложений</a:t>
            </a:r>
          </a:p>
        </p:txBody>
      </p:sp>
      <p:pic>
        <p:nvPicPr>
          <p:cNvPr id="9" name="Picture 14" descr="http://2.bp.blogspot.com/_RDPYylESfZE/SDu5lbxn_qI/AAAAAAAAALA/ODBUiTlvDjg/s320/A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35152" y="3645024"/>
            <a:ext cx="1635264" cy="1635264"/>
          </a:xfrm>
          <a:prstGeom prst="rect">
            <a:avLst/>
          </a:prstGeom>
          <a:noFill/>
        </p:spPr>
      </p:pic>
      <p:pic>
        <p:nvPicPr>
          <p:cNvPr id="12" name="Picture 8" descr="http://naked-science.ru/sites/default/files/surgery.jpg"/>
          <p:cNvPicPr>
            <a:picLocks noChangeAspect="1" noChangeArrowheads="1"/>
          </p:cNvPicPr>
          <p:nvPr/>
        </p:nvPicPr>
        <p:blipFill>
          <a:blip r:embed="rId7" cstate="print"/>
          <a:srcRect l="10410" r="9195"/>
          <a:stretch>
            <a:fillRect/>
          </a:stretch>
        </p:blipFill>
        <p:spPr bwMode="auto">
          <a:xfrm>
            <a:off x="3829303" y="4890932"/>
            <a:ext cx="1641857" cy="116193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Рисунок 5" descr="lomonoso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71677"/>
            <a:ext cx="9144000" cy="4370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Общее состояние суперкомпьютера</a:t>
            </a:r>
          </a:p>
        </p:txBody>
      </p:sp>
      <p:pic>
        <p:nvPicPr>
          <p:cNvPr id="6" name="Рисунок 5" descr="C:\Stop\Laboratory\РФФИ.заявки.2013\Ситуационный-экран\Report.2013\Pic1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9212" y="1268760"/>
            <a:ext cx="6749172" cy="5125963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Рисунок 5" descr="lomonoso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71677"/>
            <a:ext cx="9144000" cy="4370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Мобильная версия ситуационного экрана</a:t>
            </a:r>
          </a:p>
        </p:txBody>
      </p:sp>
      <p:pic>
        <p:nvPicPr>
          <p:cNvPr id="10" name="Рисунок 9" descr="C:\Stop\Laboratory\РФФИ.заявки.2013\Ситуационный-экран\IMG_1823sm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09875" y="1679788"/>
            <a:ext cx="3524250" cy="4701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SC-circl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33880" y="1700808"/>
            <a:ext cx="4198360" cy="423044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17462" y="0"/>
            <a:ext cx="9144000" cy="68580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68313"/>
            <a:ext cx="9144000" cy="8925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Эффективность суперкомпьютерных центров</a:t>
            </a:r>
            <a:endParaRPr lang="en-US" sz="200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(</a:t>
            </a:r>
            <a:r>
              <a:rPr lang="ru-RU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оценка значимости научных проектов</a:t>
            </a:r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)</a:t>
            </a:r>
            <a:endParaRPr 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2564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938908"/>
            <a:ext cx="7696665" cy="379434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6" name="Овал 5"/>
          <p:cNvSpPr/>
          <p:nvPr/>
        </p:nvSpPr>
        <p:spPr>
          <a:xfrm>
            <a:off x="7179963" y="1700808"/>
            <a:ext cx="1368152" cy="4536504"/>
          </a:xfrm>
          <a:prstGeom prst="ellipse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5" descr="lomonosov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423988"/>
            <a:ext cx="9144000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pic>
        <p:nvPicPr>
          <p:cNvPr id="22532" name="Picture 8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378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9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2636838"/>
            <a:ext cx="9144000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547664" y="3501008"/>
            <a:ext cx="237626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43608" y="0"/>
            <a:ext cx="7128792" cy="3717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rgbClr val="000066"/>
                </a:solidFill>
              </a:rPr>
              <a:t>Суперкомпьютерный консорциум университетов России</a:t>
            </a:r>
          </a:p>
          <a:p>
            <a:pPr algn="ctr"/>
            <a:r>
              <a:rPr lang="ru-RU" sz="1400" i="1" dirty="0" smtClean="0">
                <a:solidFill>
                  <a:srgbClr val="000066"/>
                </a:solidFill>
              </a:rPr>
              <a:t>МГУ имени М.В.Ломоносова</a:t>
            </a:r>
            <a:endParaRPr lang="en-US" sz="1400" i="1" dirty="0" smtClean="0">
              <a:solidFill>
                <a:srgbClr val="000066"/>
              </a:solidFill>
            </a:endParaRPr>
          </a:p>
          <a:p>
            <a:pPr algn="ctr"/>
            <a:endParaRPr lang="ru-RU" sz="800" i="1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Летняя Суперкомпьютерная Академия</a:t>
            </a:r>
            <a:endParaRPr lang="en-US" sz="2400" dirty="0" smtClean="0">
              <a:solidFill>
                <a:srgbClr val="000066"/>
              </a:solidFill>
            </a:endParaRPr>
          </a:p>
          <a:p>
            <a:pPr algn="ctr"/>
            <a:r>
              <a:rPr lang="en-US" sz="1400" i="1" dirty="0" smtClean="0">
                <a:solidFill>
                  <a:srgbClr val="000066"/>
                </a:solidFill>
              </a:rPr>
              <a:t>22</a:t>
            </a:r>
            <a:r>
              <a:rPr lang="ru-RU" sz="1400" i="1" dirty="0" smtClean="0">
                <a:solidFill>
                  <a:srgbClr val="000066"/>
                </a:solidFill>
              </a:rPr>
              <a:t> июня</a:t>
            </a:r>
            <a:r>
              <a:rPr lang="en-US" sz="1400" i="1" dirty="0" smtClean="0">
                <a:solidFill>
                  <a:srgbClr val="000066"/>
                </a:solidFill>
              </a:rPr>
              <a:t> – 3</a:t>
            </a:r>
            <a:r>
              <a:rPr lang="ru-RU" sz="1400" i="1" dirty="0" smtClean="0">
                <a:solidFill>
                  <a:srgbClr val="000066"/>
                </a:solidFill>
              </a:rPr>
              <a:t> июля,</a:t>
            </a:r>
            <a:r>
              <a:rPr lang="en-US" sz="1400" i="1" dirty="0" smtClean="0">
                <a:solidFill>
                  <a:srgbClr val="000066"/>
                </a:solidFill>
              </a:rPr>
              <a:t> 2015 </a:t>
            </a:r>
            <a:r>
              <a:rPr lang="ru-RU" sz="1400" i="1" dirty="0" smtClean="0">
                <a:solidFill>
                  <a:srgbClr val="000066"/>
                </a:solidFill>
              </a:rPr>
              <a:t>г.</a:t>
            </a:r>
            <a:endParaRPr lang="en-US" sz="1400" i="1" dirty="0" smtClean="0">
              <a:solidFill>
                <a:srgbClr val="000066"/>
              </a:solidFill>
            </a:endParaRPr>
          </a:p>
          <a:p>
            <a:pPr>
              <a:spcBef>
                <a:spcPts val="0"/>
              </a:spcBef>
            </a:pPr>
            <a:endParaRPr lang="ru-RU" sz="1800" i="1" dirty="0" smtClean="0">
              <a:solidFill>
                <a:srgbClr val="000066"/>
              </a:solidFill>
            </a:endParaRP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ru-RU" sz="1800" i="1" dirty="0" smtClean="0">
                <a:solidFill>
                  <a:srgbClr val="000066"/>
                </a:solidFill>
              </a:rPr>
              <a:t> Пленарные лекции ведущих зарубежных ученых и специалистов,</a:t>
            </a:r>
            <a:endParaRPr lang="en-US" sz="1800" i="1" dirty="0" smtClean="0">
              <a:solidFill>
                <a:srgbClr val="000066"/>
              </a:solidFill>
            </a:endParaRP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en-US" sz="1800" i="1" dirty="0" smtClean="0">
                <a:solidFill>
                  <a:srgbClr val="000066"/>
                </a:solidFill>
              </a:rPr>
              <a:t> 6 </a:t>
            </a:r>
            <a:r>
              <a:rPr lang="ru-RU" sz="1800" i="1" dirty="0" smtClean="0">
                <a:solidFill>
                  <a:srgbClr val="000066"/>
                </a:solidFill>
              </a:rPr>
              <a:t>параллельных учебных треков</a:t>
            </a:r>
            <a:r>
              <a:rPr lang="en-US" sz="1800" i="1" dirty="0" smtClean="0">
                <a:solidFill>
                  <a:srgbClr val="000066"/>
                </a:solidFill>
              </a:rPr>
              <a:t>,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ru-RU" sz="1800" i="1" dirty="0" smtClean="0">
                <a:solidFill>
                  <a:srgbClr val="000066"/>
                </a:solidFill>
              </a:rPr>
              <a:t> система тренингов по различным направлениям</a:t>
            </a:r>
            <a:r>
              <a:rPr lang="en-US" sz="1800" i="1" dirty="0" smtClean="0">
                <a:solidFill>
                  <a:srgbClr val="000066"/>
                </a:solidFill>
              </a:rPr>
              <a:t>,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en-US" sz="1800" i="1" dirty="0" smtClean="0">
                <a:solidFill>
                  <a:srgbClr val="000066"/>
                </a:solidFill>
              </a:rPr>
              <a:t> </a:t>
            </a:r>
            <a:r>
              <a:rPr lang="ru-RU" sz="1800" i="1" dirty="0" smtClean="0">
                <a:solidFill>
                  <a:srgbClr val="000066"/>
                </a:solidFill>
              </a:rPr>
              <a:t>слушатели</a:t>
            </a:r>
            <a:r>
              <a:rPr lang="en-US" sz="1800" i="1" dirty="0" smtClean="0">
                <a:solidFill>
                  <a:srgbClr val="000066"/>
                </a:solidFill>
              </a:rPr>
              <a:t>: </a:t>
            </a:r>
            <a:r>
              <a:rPr lang="ru-RU" sz="1800" i="1" dirty="0" smtClean="0">
                <a:solidFill>
                  <a:srgbClr val="000066"/>
                </a:solidFill>
              </a:rPr>
              <a:t>от студентов до профессоров</a:t>
            </a:r>
            <a:r>
              <a:rPr lang="en-US" sz="1800" i="1" dirty="0" smtClean="0">
                <a:solidFill>
                  <a:srgbClr val="000066"/>
                </a:solidFill>
              </a:rPr>
              <a:t>.</a:t>
            </a:r>
            <a:endParaRPr lang="ru-RU" sz="1800" i="1" dirty="0">
              <a:solidFill>
                <a:srgbClr val="00006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96819" y="6457530"/>
            <a:ext cx="5160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>
                <a:solidFill>
                  <a:srgbClr val="FFFFFF"/>
                </a:solidFill>
              </a:rPr>
              <a:t>При поддержке: </a:t>
            </a:r>
            <a:r>
              <a:rPr lang="en-US" sz="1600" i="1" dirty="0" smtClean="0">
                <a:solidFill>
                  <a:srgbClr val="FFFFFF"/>
                </a:solidFill>
              </a:rPr>
              <a:t>Intel, IBM, NVIDIA, T-Platforms, MCS</a:t>
            </a:r>
            <a:endParaRPr lang="ru-RU" sz="1600" i="1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3608" y="3882534"/>
            <a:ext cx="2761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FF0000"/>
                </a:solidFill>
              </a:rPr>
              <a:t>http://academy.hpc-russia.ru</a:t>
            </a:r>
            <a:endParaRPr lang="ru-RU" sz="1600" i="1" dirty="0" smtClean="0">
              <a:solidFill>
                <a:srgbClr val="FF0000"/>
              </a:solidFill>
            </a:endParaRPr>
          </a:p>
        </p:txBody>
      </p:sp>
      <p:pic>
        <p:nvPicPr>
          <p:cNvPr id="13" name="Picture 9" descr="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658" y="6263555"/>
            <a:ext cx="3059832" cy="550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908720"/>
            <a:ext cx="8173195" cy="5249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55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412776"/>
            <a:ext cx="3794184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5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Содержимое 3" descr="MSU_Panorama1.jpg"/>
          <p:cNvPicPr>
            <a:picLocks noGrp="1" noChangeAspect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66225" cy="6870700"/>
          </a:xfrm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2852936"/>
            <a:ext cx="9144000" cy="4370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4D4D4D"/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i="1" dirty="0" smtClean="0">
                <a:solidFill>
                  <a:srgbClr val="FFFFFF"/>
                </a:solidFill>
              </a:rPr>
              <a:t>Благодарю за внимание!</a:t>
            </a:r>
            <a:endParaRPr lang="ru-RU" sz="2400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фото 1.jpg"/>
          <p:cNvPicPr>
            <a:picLocks noChangeAspect="1"/>
          </p:cNvPicPr>
          <p:nvPr/>
        </p:nvPicPr>
        <p:blipFill>
          <a:blip r:embed="rId2" cstate="print"/>
          <a:srcRect r="7502"/>
          <a:stretch>
            <a:fillRect/>
          </a:stretch>
        </p:blipFill>
        <p:spPr>
          <a:xfrm>
            <a:off x="4273302" y="1374423"/>
            <a:ext cx="3611066" cy="292794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 descr="фото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26895" y="3980428"/>
            <a:ext cx="3552395" cy="266429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Рисунок 10" descr="фото 2.jpg"/>
          <p:cNvPicPr>
            <a:picLocks noChangeAspect="1"/>
          </p:cNvPicPr>
          <p:nvPr/>
        </p:nvPicPr>
        <p:blipFill>
          <a:blip r:embed="rId4" cstate="print"/>
          <a:srcRect r="3513"/>
          <a:stretch>
            <a:fillRect/>
          </a:stretch>
        </p:blipFill>
        <p:spPr>
          <a:xfrm>
            <a:off x="778945" y="3927264"/>
            <a:ext cx="3576396" cy="272398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Рисунок 8" descr="2013-05-23 14.17.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9959" y="1377424"/>
            <a:ext cx="3576017" cy="260529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0" y="468313"/>
            <a:ext cx="91440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i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Компьютерный путь Московского университета</a:t>
            </a:r>
            <a:endParaRPr lang="en-US" sz="2800" i="1" kern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000" i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инфраструктура нового суперкомпьютера МГУ</a:t>
            </a:r>
            <a:r>
              <a:rPr lang="en-US" sz="2000" i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G_24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701553"/>
            <a:ext cx="3188259" cy="425101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Рисунок 4" descr="IMG_24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98014" y="1700808"/>
            <a:ext cx="3186354" cy="424847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907704" y="6093296"/>
            <a:ext cx="5908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1 </a:t>
            </a:r>
            <a:r>
              <a:rPr lang="ru-RU" sz="2000" i="1" dirty="0" smtClean="0">
                <a:latin typeface="Arial" pitchFamily="34" charset="0"/>
                <a:cs typeface="Arial" pitchFamily="34" charset="0"/>
              </a:rPr>
              <a:t>стойка,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 256 </a:t>
            </a:r>
            <a:r>
              <a:rPr lang="ru-RU" sz="2000" i="1" dirty="0" smtClean="0">
                <a:latin typeface="Arial" pitchFamily="34" charset="0"/>
                <a:cs typeface="Arial" pitchFamily="34" charset="0"/>
              </a:rPr>
              <a:t>узлов: 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Intel + NVIDIA = 420 </a:t>
            </a:r>
            <a:r>
              <a:rPr lang="en-US" sz="2000" i="1" dirty="0" err="1" smtClean="0">
                <a:latin typeface="Arial" pitchFamily="34" charset="0"/>
                <a:cs typeface="Arial" pitchFamily="34" charset="0"/>
              </a:rPr>
              <a:t>Tflop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/s</a:t>
            </a:r>
            <a:endParaRPr lang="ru-RU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68313"/>
            <a:ext cx="91440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i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Компьютерный путь Московского университета</a:t>
            </a:r>
            <a:endParaRPr lang="en-US" sz="2800" i="1" kern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000" i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стойка нового суперкомпьютера МГУ</a:t>
            </a:r>
            <a:r>
              <a:rPr lang="en-US" sz="2000" i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Без имени-1копирование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404813"/>
            <a:ext cx="9144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i="1" dirty="0">
                <a:solidFill>
                  <a:srgbClr val="FFFFFF"/>
                </a:solidFill>
              </a:rPr>
              <a:t>Top500 </a:t>
            </a:r>
            <a:r>
              <a:rPr lang="ru-RU" i="1" dirty="0">
                <a:solidFill>
                  <a:srgbClr val="FFFFFF"/>
                </a:solidFill>
              </a:rPr>
              <a:t>самых </a:t>
            </a:r>
            <a:r>
              <a:rPr lang="ru-RU" i="1" dirty="0" smtClean="0">
                <a:solidFill>
                  <a:srgbClr val="FFFFFF"/>
                </a:solidFill>
              </a:rPr>
              <a:t>мощных систем мира…</a:t>
            </a:r>
          </a:p>
          <a:p>
            <a:pPr algn="ctr">
              <a:defRPr/>
            </a:pPr>
            <a:r>
              <a:rPr lang="ru-RU" sz="2000" i="1" dirty="0" smtClean="0">
                <a:solidFill>
                  <a:srgbClr val="FFFFFF"/>
                </a:solidFill>
              </a:rPr>
              <a:t>(</a:t>
            </a:r>
            <a:r>
              <a:rPr lang="en-US" sz="2000" i="1" dirty="0" smtClean="0">
                <a:solidFill>
                  <a:srgbClr val="FFFFFF"/>
                </a:solidFill>
              </a:rPr>
              <a:t>www.top500.org</a:t>
            </a:r>
            <a:r>
              <a:rPr lang="ru-RU" sz="2000" i="1" dirty="0" smtClean="0">
                <a:solidFill>
                  <a:srgbClr val="FFFFFF"/>
                </a:solidFill>
              </a:rPr>
              <a:t>, ноябрь 2013 г.)</a:t>
            </a:r>
            <a:endParaRPr lang="ru-RU" sz="2000" i="1" dirty="0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0175" y="1353848"/>
            <a:ext cx="6343650" cy="544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3200" b="0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3200" b="0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top500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2_Оформление по умолчанию">
  <a:themeElements>
    <a:clrScheme name="22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2_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2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2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2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2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2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2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2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2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2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2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2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2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9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5672</TotalTime>
  <Words>2328</Words>
  <Application>Microsoft Office PowerPoint</Application>
  <PresentationFormat>Экран (4:3)</PresentationFormat>
  <Paragraphs>557</Paragraphs>
  <Slides>68</Slides>
  <Notes>53</Notes>
  <HiddenSlides>0</HiddenSlides>
  <MMClips>0</MMClips>
  <ScaleCrop>false</ScaleCrop>
  <HeadingPairs>
    <vt:vector size="6" baseType="variant">
      <vt:variant>
        <vt:lpstr>Тема</vt:lpstr>
      </vt:variant>
      <vt:variant>
        <vt:i4>7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68</vt:i4>
      </vt:variant>
    </vt:vector>
  </HeadingPairs>
  <TitlesOfParts>
    <vt:vector size="75" baseType="lpstr">
      <vt:lpstr>Оформление по умолчанию</vt:lpstr>
      <vt:lpstr>1_Оформление по умолчанию</vt:lpstr>
      <vt:lpstr>4_top500</vt:lpstr>
      <vt:lpstr>22_Оформление по умолчанию</vt:lpstr>
      <vt:lpstr>9_Оформление по умолчанию</vt:lpstr>
      <vt:lpstr>2_Оформление по умолчанию</vt:lpstr>
      <vt:lpstr>1_Тема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Рост производительности</vt:lpstr>
      <vt:lpstr>Экстраполяция роста производительности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Лидеры по энергоэффективности (ноябрь 2013)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Rover</dc:creator>
  <cp:lastModifiedBy>Воеводин</cp:lastModifiedBy>
  <cp:revision>245</cp:revision>
  <dcterms:created xsi:type="dcterms:W3CDTF">2004-05-25T18:50:23Z</dcterms:created>
  <dcterms:modified xsi:type="dcterms:W3CDTF">2014-08-24T19:00:44Z</dcterms:modified>
</cp:coreProperties>
</file>