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1"/>
  </p:sldMasterIdLst>
  <p:notesMasterIdLst>
    <p:notesMasterId r:id="rId50"/>
  </p:notesMasterIdLst>
  <p:handoutMasterIdLst>
    <p:handoutMasterId r:id="rId51"/>
  </p:handoutMasterIdLst>
  <p:sldIdLst>
    <p:sldId id="256" r:id="rId2"/>
    <p:sldId id="414" r:id="rId3"/>
    <p:sldId id="257" r:id="rId4"/>
    <p:sldId id="376" r:id="rId5"/>
    <p:sldId id="379" r:id="rId6"/>
    <p:sldId id="377" r:id="rId7"/>
    <p:sldId id="380" r:id="rId8"/>
    <p:sldId id="381" r:id="rId9"/>
    <p:sldId id="375" r:id="rId10"/>
    <p:sldId id="259" r:id="rId11"/>
    <p:sldId id="261" r:id="rId12"/>
    <p:sldId id="300" r:id="rId13"/>
    <p:sldId id="383" r:id="rId14"/>
    <p:sldId id="370" r:id="rId15"/>
    <p:sldId id="374" r:id="rId16"/>
    <p:sldId id="373" r:id="rId17"/>
    <p:sldId id="382" r:id="rId18"/>
    <p:sldId id="384" r:id="rId19"/>
    <p:sldId id="385" r:id="rId20"/>
    <p:sldId id="386" r:id="rId21"/>
    <p:sldId id="387" r:id="rId22"/>
    <p:sldId id="390" r:id="rId23"/>
    <p:sldId id="391" r:id="rId24"/>
    <p:sldId id="392" r:id="rId25"/>
    <p:sldId id="393" r:id="rId26"/>
    <p:sldId id="395" r:id="rId27"/>
    <p:sldId id="397" r:id="rId28"/>
    <p:sldId id="413" r:id="rId29"/>
    <p:sldId id="394" r:id="rId30"/>
    <p:sldId id="398" r:id="rId31"/>
    <p:sldId id="399" r:id="rId32"/>
    <p:sldId id="400" r:id="rId33"/>
    <p:sldId id="402" r:id="rId34"/>
    <p:sldId id="401" r:id="rId35"/>
    <p:sldId id="403" r:id="rId36"/>
    <p:sldId id="404" r:id="rId37"/>
    <p:sldId id="275" r:id="rId38"/>
    <p:sldId id="353" r:id="rId39"/>
    <p:sldId id="355" r:id="rId40"/>
    <p:sldId id="407" r:id="rId41"/>
    <p:sldId id="408" r:id="rId42"/>
    <p:sldId id="409" r:id="rId43"/>
    <p:sldId id="410" r:id="rId44"/>
    <p:sldId id="411" r:id="rId45"/>
    <p:sldId id="412" r:id="rId46"/>
    <p:sldId id="406" r:id="rId47"/>
    <p:sldId id="405" r:id="rId48"/>
    <p:sldId id="299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FF"/>
    <a:srgbClr val="990033"/>
    <a:srgbClr val="007E39"/>
    <a:srgbClr val="FFB3B3"/>
    <a:srgbClr val="00FFFF"/>
    <a:srgbClr val="FFFFCC"/>
    <a:srgbClr val="FF3300"/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 autoAdjust="0"/>
    <p:restoredTop sz="94660"/>
  </p:normalViewPr>
  <p:slideViewPr>
    <p:cSldViewPr>
      <p:cViewPr>
        <p:scale>
          <a:sx n="100" d="100"/>
          <a:sy n="100" d="100"/>
        </p:scale>
        <p:origin x="1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s\downloads\graph_2-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sz="1100"/>
              <a:t>Загрузка</a:t>
            </a:r>
            <a:r>
              <a:rPr lang="ru-RU" sz="1100" baseline="0"/>
              <a:t> кластера</a:t>
            </a:r>
            <a:endParaRPr lang="ru-RU" sz="1100"/>
          </a:p>
        </c:rich>
      </c:tx>
      <c:layout>
        <c:manualLayout>
          <c:xMode val="edge"/>
          <c:yMode val="edge"/>
          <c:x val="0.2669131002617528"/>
          <c:y val="0"/>
        </c:manualLayout>
      </c:layout>
      <c:overlay val="0"/>
    </c:title>
    <c:autoTitleDeleted val="0"/>
    <c:view3D>
      <c:rotX val="30"/>
      <c:rotY val="3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88149465187819E-2"/>
          <c:y val="0.13040494938132735"/>
          <c:w val="0.87472299833488554"/>
          <c:h val="0.80528808898887638"/>
        </c:manualLayout>
      </c:layout>
      <c:surface3DChart>
        <c:wireframe val="0"/>
        <c:ser>
          <c:idx val="0"/>
          <c:order val="0"/>
          <c:tx>
            <c:strRef>
              <c:f>Лист1!$B$27</c:f>
              <c:strCache>
                <c:ptCount val="1"/>
                <c:pt idx="0">
                  <c:v>6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Лист1!$C$27:$I$27</c:f>
              <c:numCache>
                <c:formatCode>General</c:formatCode>
                <c:ptCount val="7"/>
                <c:pt idx="0">
                  <c:v>0.59099999999999997</c:v>
                </c:pt>
              </c:numCache>
            </c:numRef>
          </c:val>
        </c:ser>
        <c:ser>
          <c:idx val="1"/>
          <c:order val="1"/>
          <c:tx>
            <c:strRef>
              <c:f>Лист1!$B$28</c:f>
              <c:strCache>
                <c:ptCount val="1"/>
                <c:pt idx="0">
                  <c:v>7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Лист1!$C$28:$I$28</c:f>
              <c:numCache>
                <c:formatCode>General</c:formatCode>
                <c:ptCount val="7"/>
                <c:pt idx="1">
                  <c:v>0.61599999999999999</c:v>
                </c:pt>
              </c:numCache>
            </c:numRef>
          </c:val>
        </c:ser>
        <c:ser>
          <c:idx val="2"/>
          <c:order val="2"/>
          <c:tx>
            <c:strRef>
              <c:f>Лист1!$B$29</c:f>
              <c:strCache>
                <c:ptCount val="1"/>
                <c:pt idx="0">
                  <c:v>8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Лист1!$C$29:$I$29</c:f>
              <c:numCache>
                <c:formatCode>General</c:formatCode>
                <c:ptCount val="7"/>
                <c:pt idx="2">
                  <c:v>0.69399999999999995</c:v>
                </c:pt>
              </c:numCache>
            </c:numRef>
          </c:val>
        </c:ser>
        <c:ser>
          <c:idx val="3"/>
          <c:order val="3"/>
          <c:tx>
            <c:strRef>
              <c:f>Лист1!$B$30</c:f>
              <c:strCache>
                <c:ptCount val="1"/>
                <c:pt idx="0">
                  <c:v>9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Лист1!$C$30:$I$30</c:f>
              <c:numCache>
                <c:formatCode>General</c:formatCode>
                <c:ptCount val="7"/>
                <c:pt idx="3">
                  <c:v>0.79900000000000004</c:v>
                </c:pt>
              </c:numCache>
            </c:numRef>
          </c:val>
        </c:ser>
        <c:ser>
          <c:idx val="4"/>
          <c:order val="4"/>
          <c:tx>
            <c:strRef>
              <c:f>Лист1!$B$31</c:f>
              <c:strCache>
                <c:ptCount val="1"/>
                <c:pt idx="0">
                  <c:v>10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Лист1!$C$31:$I$31</c:f>
              <c:numCache>
                <c:formatCode>General</c:formatCode>
                <c:ptCount val="7"/>
                <c:pt idx="4">
                  <c:v>0.878</c:v>
                </c:pt>
              </c:numCache>
            </c:numRef>
          </c:val>
        </c:ser>
        <c:ser>
          <c:idx val="5"/>
          <c:order val="5"/>
          <c:tx>
            <c:strRef>
              <c:f>Лист1!$B$32</c:f>
              <c:strCache>
                <c:ptCount val="1"/>
                <c:pt idx="0">
                  <c:v>11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Лист1!$C$32:$I$32</c:f>
              <c:numCache>
                <c:formatCode>General</c:formatCode>
                <c:ptCount val="7"/>
                <c:pt idx="5">
                  <c:v>0.90100000000000002</c:v>
                </c:pt>
              </c:numCache>
            </c:numRef>
          </c:val>
        </c:ser>
        <c:ser>
          <c:idx val="6"/>
          <c:order val="6"/>
          <c:tx>
            <c:strRef>
              <c:f>Лист1!$B$33</c:f>
              <c:strCache>
                <c:ptCount val="1"/>
                <c:pt idx="0">
                  <c:v>12</c:v>
                </c:pt>
              </c:strCache>
            </c:strRef>
          </c:tx>
          <c:cat>
            <c:numRef>
              <c:f>Лист1!$C$26:$I$26</c:f>
              <c:numCache>
                <c:formatCode>General</c:formatCode>
                <c:ptCount val="7"/>
                <c:pt idx="0">
                  <c:v>23</c:v>
                </c:pt>
                <c:pt idx="1">
                  <c:v>21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cat>
          <c:val>
            <c:numRef>
              <c:f>Лист1!$C$33:$I$33</c:f>
              <c:numCache>
                <c:formatCode>General</c:formatCode>
                <c:ptCount val="7"/>
                <c:pt idx="6">
                  <c:v>0.995</c:v>
                </c:pt>
              </c:numCache>
            </c:numRef>
          </c:val>
        </c:ser>
        <c:bandFmts>
          <c:bandFmt>
            <c:idx val="0"/>
          </c:bandFmt>
          <c:bandFmt>
            <c:idx val="1"/>
          </c:bandFmt>
          <c:bandFmt>
            <c:idx val="2"/>
          </c:bandFmt>
          <c:bandFmt>
            <c:idx val="3"/>
          </c:bandFmt>
          <c:bandFmt>
            <c:idx val="4"/>
          </c:bandFmt>
        </c:bandFmts>
        <c:axId val="44886528"/>
        <c:axId val="48141952"/>
        <c:axId val="44628480"/>
      </c:surface3DChart>
      <c:catAx>
        <c:axId val="44886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sz="900" b="1" i="0" baseline="0">
                    <a:effectLst/>
                  </a:rPr>
                  <a:t>количество процессоров</a:t>
                </a:r>
                <a:endParaRPr lang="ru-RU" sz="900">
                  <a:effectLst/>
                </a:endParaRPr>
              </a:p>
            </c:rich>
          </c:tx>
          <c:layout>
            <c:manualLayout>
              <c:xMode val="edge"/>
              <c:yMode val="edge"/>
              <c:x val="4.7642403478191181E-2"/>
              <c:y val="0.8765690874006603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8141952"/>
        <c:crosses val="autoZero"/>
        <c:auto val="1"/>
        <c:lblAlgn val="ctr"/>
        <c:lblOffset val="100"/>
        <c:noMultiLvlLbl val="0"/>
      </c:catAx>
      <c:valAx>
        <c:axId val="48141952"/>
        <c:scaling>
          <c:orientation val="minMax"/>
          <c:min val="0.5500000000000000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количество</a:t>
                </a:r>
                <a:r>
                  <a:rPr lang="ru-RU" baseline="0"/>
                  <a:t> драйвов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9337452049263073"/>
              <c:y val="0.5601624187220499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4886528"/>
        <c:crosses val="autoZero"/>
        <c:crossBetween val="midCat"/>
      </c:valAx>
      <c:serAx>
        <c:axId val="446284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effectLst/>
                  </a:rPr>
                  <a:t>W</a:t>
                </a:r>
                <a:endParaRPr lang="ru-RU" sz="1200">
                  <a:effectLst/>
                </a:endParaRPr>
              </a:p>
            </c:rich>
          </c:tx>
          <c:layout>
            <c:manualLayout>
              <c:xMode val="edge"/>
              <c:yMode val="edge"/>
              <c:x val="0.1464948942450896"/>
              <c:y val="0.2269776034093299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141952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wmf"/><Relationship Id="rId4" Type="http://schemas.openxmlformats.org/officeDocument/2006/relationships/image" Target="../media/image32.wmf"/><Relationship Id="rId9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4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86949383-5AA2-485C-AD35-060881FCE7FB}" type="datetime1">
              <a:rPr lang="en-US" altLang="ru-RU"/>
              <a:pPr>
                <a:defRPr/>
              </a:pPr>
              <a:t>8/25/2014</a:t>
            </a:fld>
            <a:endParaRPr lang="ru-RU" altLang="ru-RU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E805603D-D67F-459F-9781-6662A881F8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0820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DA1A4753-9B60-4384-A4F7-AC38EE1F6A64}" type="datetime1">
              <a:rPr lang="en-US" altLang="ru-RU"/>
              <a:pPr>
                <a:defRPr/>
              </a:pPr>
              <a:t>8/25/2014</a:t>
            </a:fld>
            <a:endParaRPr lang="ru-RU" altLang="ru-RU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pPr>
              <a:defRPr/>
            </a:pPr>
            <a:fld id="{526AD060-C0EF-4F7A-AC57-1E7850A486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12691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6F9EF3-9310-4E2B-AD91-65CD379769E6}" type="datetime1">
              <a:rPr lang="en-US" altLang="ru-RU" smtClean="0"/>
              <a:pPr eaLnBrk="1" hangingPunct="1">
                <a:spcBef>
                  <a:spcPct val="0"/>
                </a:spcBef>
              </a:pPr>
              <a:t>8/25/2014</a:t>
            </a:fld>
            <a:endParaRPr lang="ru-RU" altLang="ru-RU" smtClean="0"/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300E44-0285-4733-9544-538B3A018F82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CD1D75-1D39-4AA2-9532-F395E01ABA9B}" type="datetime1">
              <a:rPr lang="en-US" altLang="ru-RU" smtClean="0"/>
              <a:pPr eaLnBrk="1" hangingPunct="1">
                <a:spcBef>
                  <a:spcPct val="0"/>
                </a:spcBef>
              </a:pPr>
              <a:t>8/25/2014</a:t>
            </a:fld>
            <a:endParaRPr lang="ru-RU" altLang="ru-RU" smtClean="0"/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D3B4ED-5389-45A6-9315-6EF5E1B17F56}" type="slidenum">
              <a:rPr lang="ru-RU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46600" cy="34099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4310063" cy="4170363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CAC99D-C048-4DAD-8D24-4908DEDD959E}" type="slidenum">
              <a:rPr lang="ru-RU" altLang="ru-RU" smtClean="0"/>
              <a:pPr eaLnBrk="1" hangingPunct="1"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C153B8-52C2-4124-86B4-227C8F6BC375}" type="slidenum">
              <a:rPr lang="ru-RU" altLang="ru-RU" smtClean="0"/>
              <a:pPr eaLnBrk="1" hangingPunct="1">
                <a:spcBef>
                  <a:spcPct val="0"/>
                </a:spcBef>
              </a:pPr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7ACC24-066A-4078-8473-EFB5C5EDE577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A4DA66-22C7-4C90-B29C-853BB342BEF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2A4A0C-287E-4B11-B47E-3FEE101F97FE}" type="datetime1">
              <a:rPr lang="en-US" altLang="ru-RU" smtClean="0"/>
              <a:pPr eaLnBrk="1" hangingPunct="1">
                <a:spcBef>
                  <a:spcPct val="0"/>
                </a:spcBef>
              </a:pPr>
              <a:t>8/25/2014</a:t>
            </a:fld>
            <a:endParaRPr lang="ru-RU" altLang="ru-RU" smtClean="0"/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10F42C-8D41-4136-AF98-058D95263EEC}" type="slidenum">
              <a:rPr lang="ru-RU" altLang="ru-RU" smtClean="0"/>
              <a:pPr eaLnBrk="1" hangingPunct="1">
                <a:spcBef>
                  <a:spcPct val="0"/>
                </a:spcBef>
              </a:pPr>
              <a:t>48</a:t>
            </a:fld>
            <a:endParaRPr lang="ru-RU" altLang="ru-RU" smtClean="0"/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114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A0D5C0-3458-4CEF-A721-761B1AB39A6C}" type="slidenum">
              <a:rPr lang="en-US" altLang="ru-RU">
                <a:effectLst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en-US" altLang="ru-RU">
              <a:effectLst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effectLst/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effectLst/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 smtClean="0"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184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84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F3A87-07A2-4D82-8B14-88984048D247}" type="datetime1">
              <a:rPr lang="en-US" altLang="ru-RU" smtClean="0"/>
              <a:t>8/25/2014</a:t>
            </a:fld>
            <a:endParaRPr lang="ru-RU" alt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ru-RU" smtClean="0"/>
              <a:t>G.Ososkov  70th Anniversary of the Mongolian University</a:t>
            </a:r>
            <a:endParaRPr lang="ru-RU" alt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188"/>
            <a:ext cx="2133600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9B1C-D90D-43D7-9292-76C8025883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033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EC754-9C32-4EB1-BD6D-32A57BE8E1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DB2D-7000-4207-8F27-6CE92E8FBED6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657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C117A-F17A-4697-9EE5-CE1C5D65D3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4572B-8AD1-4323-BAC4-0A22DC58ED72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276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26C93-7621-4E1B-875C-8F6805BD51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5D7B4-7796-409F-8465-432B6372CED8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029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87F2-A07B-479E-8F37-44E94AE533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122E-23BB-4B67-8C30-7D0A28AB5160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264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5FA56-1CE9-4165-B6EE-036A11F47D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802E4-56CD-4E33-B9C5-58ECB1E42455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114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95AF7-E06D-45BD-94E5-3F4196875A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18107-41A3-46DB-817F-25A5AA3FE8E0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677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FE549-AA89-4745-8A65-D346833157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99152-D0B9-4AC5-BE9F-E01D16C569E8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550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27C5-6CB6-4F82-B5FF-9CE20F9502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7D2B0-7CBC-4980-827A-89D3C646288F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711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0633-21A8-4C70-8210-17F563EC44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0D84-0517-45E0-B8CE-34742D915571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864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4D378-9FF3-44F7-8BD6-993905434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DA638-36E9-49E0-89D4-1F96EF266A6E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00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CB538-5C74-4960-BC85-F4879AEF4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6C703-2D54-4051-B125-3727C82A1A7D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242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8016-004C-48A7-971A-6F9E96B6A3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0B504-C72E-4D58-BDAA-4108B43991A3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233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A65B-BC21-45F8-919F-59E2E181F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0F2C-7537-46DF-B883-207087339B02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603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7A3BB-4E2F-4250-9306-03100489C7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C4BBE-2F57-419D-8A78-872831532287}" type="datetime1">
              <a:rPr lang="en-US" altLang="ru-RU" smtClean="0"/>
              <a:t>8/25/2014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548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237288"/>
            <a:ext cx="555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effectLst/>
              </a:defRPr>
            </a:lvl1pPr>
          </a:lstStyle>
          <a:p>
            <a:pPr>
              <a:defRPr/>
            </a:pPr>
            <a:r>
              <a:rPr lang="en-US" altLang="ru-RU"/>
              <a:t>G.Ososkov  70</a:t>
            </a:r>
            <a:r>
              <a:rPr lang="en-US" altLang="ru-RU" baseline="30000"/>
              <a:t>th</a:t>
            </a:r>
            <a:r>
              <a:rPr lang="en-US" altLang="ru-RU"/>
              <a:t> Anniversary of the Mongolian University</a:t>
            </a:r>
            <a:endParaRPr lang="ru-RU" alt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 Black" pitchFamily="34" charset="0"/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effectLst/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effectLst/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 smtClean="0">
                <a:effectLst/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  <a:effectLst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solidFill>
                  <a:schemeClr val="accent2"/>
                </a:solidFill>
                <a:effectLst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</a:defRPr>
            </a:lvl1pPr>
          </a:lstStyle>
          <a:p>
            <a:pPr>
              <a:defRPr/>
            </a:pPr>
            <a:fld id="{87A8303C-5D98-47DD-99B7-B6E5E7835B22}" type="datetime1">
              <a:rPr lang="en-US" altLang="ru-RU" smtClean="0"/>
              <a:t>8/25/2014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ososkov@jinr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9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4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3.bin"/><Relationship Id="rId25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6.bin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2.wmf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29.wmf"/><Relationship Id="rId15" Type="http://schemas.openxmlformats.org/officeDocument/2006/relationships/oleObject" Target="../embeddings/oleObject11.bin"/><Relationship Id="rId23" Type="http://schemas.openxmlformats.org/officeDocument/2006/relationships/image" Target="../media/image35.wmf"/><Relationship Id="rId28" Type="http://schemas.openxmlformats.org/officeDocument/2006/relationships/oleObject" Target="../embeddings/oleObject20.bin"/><Relationship Id="rId10" Type="http://schemas.openxmlformats.org/officeDocument/2006/relationships/oleObject" Target="../embeddings/oleObject8.bin"/><Relationship Id="rId19" Type="http://schemas.openxmlformats.org/officeDocument/2006/relationships/oleObject" Target="../embeddings/oleObject15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1.wmf"/><Relationship Id="rId14" Type="http://schemas.openxmlformats.org/officeDocument/2006/relationships/image" Target="../media/image33.wmf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37.wmf"/><Relationship Id="rId30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Taxicab_geometry" TargetMode="External"/><Relationship Id="rId3" Type="http://schemas.openxmlformats.org/officeDocument/2006/relationships/oleObject" Target="../embeddings/oleObject31.bin"/><Relationship Id="rId7" Type="http://schemas.openxmlformats.org/officeDocument/2006/relationships/hyperlink" Target="http://en.wikipedia.org/wiki/Euclidean_distance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jpeg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web.cern.ch/about/experiments/atlas" TargetMode="External"/><Relationship Id="rId2" Type="http://schemas.openxmlformats.org/officeDocument/2006/relationships/hyperlink" Target="http://home.web.cern.ch/about/experiments/ali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ome.web.cern.ch/about/experiments/lhc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home.web.cern.ch/about/computing/worldwide-lhc-computing-gri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ru-RU" sz="4600" b="1" smtClean="0"/>
              <a:t>Data-mining </a:t>
            </a:r>
            <a:r>
              <a:rPr lang="ru-RU" altLang="ru-RU" sz="4600" b="1" smtClean="0"/>
              <a:t>в эпоху «Больших Данных»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4267200"/>
            <a:ext cx="7804150" cy="1752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800" b="1" smtClean="0"/>
              <a:t>Г.А.Ососков</a:t>
            </a:r>
            <a:r>
              <a:rPr lang="en-US" altLang="ru-RU" sz="1800" b="1" smtClean="0"/>
              <a:t>,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700" b="1" smtClean="0"/>
              <a:t>Лаборатория Информационных Технологий,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700" b="1" smtClean="0"/>
              <a:t>Объединенный институт ядерных исследований</a:t>
            </a:r>
            <a:r>
              <a:rPr lang="en-US" altLang="ru-RU" sz="1700" b="1" smtClean="0">
                <a:solidFill>
                  <a:srgbClr val="0000FF"/>
                </a:solidFill>
              </a:rPr>
              <a:t>,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ru-RU" sz="1700" b="1" smtClean="0"/>
              <a:t>141980 </a:t>
            </a:r>
            <a:r>
              <a:rPr lang="ru-RU" altLang="ru-RU" sz="1700" b="1" smtClean="0"/>
              <a:t>Дубна</a:t>
            </a:r>
            <a:r>
              <a:rPr lang="en-US" altLang="ru-RU" sz="1700" b="1" smtClean="0"/>
              <a:t>, </a:t>
            </a:r>
            <a:r>
              <a:rPr lang="ru-RU" altLang="ru-RU" sz="1700" b="1" smtClean="0"/>
              <a:t>Россия</a:t>
            </a:r>
            <a:endParaRPr lang="en-GB" altLang="ru-RU" sz="1700" b="1" smtClean="0"/>
          </a:p>
          <a:p>
            <a:pPr algn="ctr" eaLnBrk="1" hangingPunct="1">
              <a:lnSpc>
                <a:spcPct val="80000"/>
              </a:lnSpc>
            </a:pPr>
            <a:r>
              <a:rPr lang="en-US" altLang="ru-RU" sz="1700" smtClean="0"/>
              <a:t>email</a:t>
            </a:r>
            <a:r>
              <a:rPr lang="en-US" altLang="ru-RU" sz="1700" smtClean="0">
                <a:solidFill>
                  <a:srgbClr val="0000FF"/>
                </a:solidFill>
              </a:rPr>
              <a:t>: </a:t>
            </a:r>
            <a:r>
              <a:rPr lang="en-GB" altLang="ru-RU" sz="1700" smtClean="0">
                <a:solidFill>
                  <a:srgbClr val="0000FF"/>
                </a:solidFill>
                <a:hlinkClick r:id="rId2"/>
              </a:rPr>
              <a:t>ososkov@jinr.ru</a:t>
            </a:r>
            <a:endParaRPr lang="en-GB" altLang="ru-RU" sz="170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ru-RU" sz="1800" smtClean="0">
                <a:solidFill>
                  <a:srgbClr val="0000FF"/>
                </a:solidFill>
              </a:rPr>
              <a:t>http://www.jinr.ru/~ososkov</a:t>
            </a:r>
            <a:endParaRPr lang="ru-RU" altLang="ru-RU" sz="180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80000"/>
              </a:lnSpc>
            </a:pPr>
            <a:endParaRPr lang="ru-RU" altLang="ru-RU" sz="1700" smtClean="0">
              <a:solidFill>
                <a:srgbClr val="0000FF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208088" y="-33338"/>
            <a:ext cx="6289675" cy="92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/>
              </a:rPr>
              <a:t>Международная молодёжная конференция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effectLst/>
              </a:rPr>
              <a:t>«Современные проблемы прикладной математики и информатики»</a:t>
            </a:r>
            <a:r>
              <a:rPr lang="en-US" b="1" dirty="0">
                <a:effectLst/>
              </a:rPr>
              <a:t>, </a:t>
            </a:r>
            <a:r>
              <a:rPr lang="ru-RU" b="1" dirty="0">
                <a:effectLst/>
              </a:rPr>
              <a:t>25-29 августа 2014 г.</a:t>
            </a:r>
            <a:r>
              <a:rPr lang="en-US" b="1" dirty="0">
                <a:effectLst/>
              </a:rPr>
              <a:t> </a:t>
            </a:r>
            <a:r>
              <a:rPr lang="ru-RU" b="1" dirty="0">
                <a:effectLst/>
              </a:rPr>
              <a:t> Дубна, Россия</a:t>
            </a:r>
            <a:endParaRPr lang="ru-RU" altLang="ru-R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18745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http://wwwinfo.jinr.ru/programs/img/lit_r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22225"/>
            <a:ext cx="1617662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4E8C3F2-1DE6-4A63-BFF1-FDEF5D0F4CDF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19138"/>
          </a:xfrm>
        </p:spPr>
        <p:txBody>
          <a:bodyPr/>
          <a:lstStyle/>
          <a:p>
            <a:pPr algn="ctr" eaLnBrk="1" hangingPunct="1"/>
            <a:r>
              <a:rPr lang="ru-RU" altLang="ru-RU" sz="3600" b="1" smtClean="0">
                <a:solidFill>
                  <a:srgbClr val="0033CC"/>
                </a:solidFill>
              </a:rPr>
              <a:t>Анализ данных в детекторах СВМ</a:t>
            </a:r>
            <a:endParaRPr lang="ru-RU" altLang="ru-RU" sz="3200" smtClean="0">
              <a:solidFill>
                <a:srgbClr val="0033CC"/>
              </a:solidFill>
            </a:endParaRP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20763"/>
            <a:ext cx="5553075" cy="2768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400" b="1" dirty="0" smtClean="0"/>
              <a:t>Реконструкция событий</a:t>
            </a:r>
            <a:r>
              <a:rPr lang="en-US" altLang="ru-RU" sz="2400" b="1" dirty="0" smtClean="0"/>
              <a:t> </a:t>
            </a:r>
            <a:endParaRPr lang="ru-RU" altLang="ru-RU" sz="2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ru-RU" sz="2000" b="1" dirty="0" smtClean="0"/>
              <a:t>10</a:t>
            </a:r>
            <a:r>
              <a:rPr lang="en-US" altLang="ru-RU" sz="2000" b="1" baseline="30000" dirty="0" smtClean="0"/>
              <a:t>7</a:t>
            </a:r>
            <a:r>
              <a:rPr lang="en-US" altLang="ru-RU" sz="2000" b="1" dirty="0" smtClean="0"/>
              <a:t> </a:t>
            </a:r>
            <a:r>
              <a:rPr lang="ru-RU" altLang="ru-RU" sz="1800" b="1" dirty="0" err="1" smtClean="0"/>
              <a:t>соб</a:t>
            </a:r>
            <a:r>
              <a:rPr lang="ru-RU" altLang="ru-RU" sz="1800" b="1" dirty="0" smtClean="0"/>
              <a:t>/сек, </a:t>
            </a:r>
            <a:r>
              <a:rPr lang="en-US" altLang="ru-RU" sz="1800" b="1" dirty="0" smtClean="0"/>
              <a:t>~1000 </a:t>
            </a:r>
            <a:r>
              <a:rPr lang="ru-RU" altLang="ru-RU" sz="1800" b="1" dirty="0" smtClean="0"/>
              <a:t>треков/</a:t>
            </a:r>
            <a:r>
              <a:rPr lang="ru-RU" altLang="ru-RU" sz="1800" b="1" dirty="0" err="1" smtClean="0"/>
              <a:t>соб</a:t>
            </a:r>
            <a:r>
              <a:rPr lang="ru-RU" altLang="ru-RU" sz="1800" b="1" dirty="0" smtClean="0"/>
              <a:t>, </a:t>
            </a:r>
            <a:r>
              <a:rPr lang="en-US" altLang="ru-RU" sz="1800" b="1" dirty="0" smtClean="0"/>
              <a:t>~</a:t>
            </a:r>
            <a:r>
              <a:rPr lang="ru-RU" altLang="ru-RU" sz="1800" b="1" dirty="0" smtClean="0"/>
              <a:t>100 чисел/трек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1800" b="1" u="sng" dirty="0" smtClean="0">
                <a:solidFill>
                  <a:srgbClr val="0000FF"/>
                </a:solidFill>
              </a:rPr>
              <a:t>в режиме </a:t>
            </a:r>
            <a:r>
              <a:rPr lang="en-US" altLang="ru-RU" sz="1800" b="1" u="sng" dirty="0" smtClean="0">
                <a:solidFill>
                  <a:srgbClr val="0000FF"/>
                </a:solidFill>
              </a:rPr>
              <a:t>on-line</a:t>
            </a:r>
            <a:r>
              <a:rPr lang="ru-RU" altLang="ru-RU" sz="1800" b="1" u="sng" dirty="0" smtClean="0">
                <a:solidFill>
                  <a:srgbClr val="0000FF"/>
                </a:solidFill>
              </a:rPr>
              <a:t>!</a:t>
            </a:r>
          </a:p>
          <a:p>
            <a:pPr eaLnBrk="1" hangingPunct="1">
              <a:buFont typeface="Wingdings" pitchFamily="2" charset="2"/>
              <a:buAutoNum type="arabicPeriod"/>
              <a:defRPr/>
            </a:pPr>
            <a:r>
              <a:rPr lang="ru-RU" altLang="ru-RU" sz="1800" b="1" dirty="0" smtClean="0"/>
              <a:t>Вершинный детектор </a:t>
            </a:r>
            <a:r>
              <a:rPr lang="en-US" altLang="ru-RU" sz="1800" b="1" dirty="0" smtClean="0"/>
              <a:t>STS</a:t>
            </a:r>
            <a:r>
              <a:rPr lang="ru-RU" altLang="ru-RU" sz="1800" b="1" dirty="0" smtClean="0"/>
              <a:t>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1800" b="1" dirty="0" smtClean="0"/>
              <a:t>Задачи трекинга в магнитном поле:</a:t>
            </a:r>
          </a:p>
          <a:p>
            <a:pPr eaLnBrk="1" hangingPunct="1"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/>
              <a:t>Распознавание треков </a:t>
            </a:r>
          </a:p>
          <a:p>
            <a:pPr eaLnBrk="1" hangingPunct="1"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/>
              <a:t>Вычисление их параметров </a:t>
            </a:r>
          </a:p>
          <a:p>
            <a:pPr eaLnBrk="1" hangingPunct="1">
              <a:spcBef>
                <a:spcPts val="0"/>
              </a:spcBef>
              <a:buFontTx/>
              <a:buChar char="-"/>
              <a:defRPr/>
            </a:pPr>
            <a:r>
              <a:rPr lang="ru-RU" altLang="ru-RU" sz="1600" dirty="0" smtClean="0"/>
              <a:t>Определение вторичных вершин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altLang="ru-RU" sz="1600" dirty="0"/>
              <a:t> </a:t>
            </a:r>
            <a:r>
              <a:rPr lang="ru-RU" altLang="ru-RU" sz="1600" dirty="0" smtClean="0"/>
              <a:t>     для нейтральных частиц</a:t>
            </a:r>
            <a:endParaRPr lang="en-US" altLang="ru-RU" sz="1800" b="1" dirty="0" smtClean="0"/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5003800" y="1844675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solidFill>
                <a:srgbClr val="0000FF"/>
              </a:solidFill>
              <a:effectLst/>
            </a:endParaRPr>
          </a:p>
        </p:txBody>
      </p:sp>
      <p:sp>
        <p:nvSpPr>
          <p:cNvPr id="12295" name="Rectangle 11"/>
          <p:cNvSpPr>
            <a:spLocks noChangeArrowheads="1"/>
          </p:cNvSpPr>
          <p:nvPr/>
        </p:nvSpPr>
        <p:spPr bwMode="auto">
          <a:xfrm>
            <a:off x="4932363" y="3057525"/>
            <a:ext cx="40322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Модельный вид Au+Au взаимодействия</a:t>
            </a:r>
            <a:r>
              <a:rPr lang="en-US" altLang="ru-RU" sz="1400">
                <a:effectLst/>
              </a:rPr>
              <a:t> </a:t>
            </a:r>
            <a:r>
              <a:rPr lang="ru-RU" altLang="ru-RU" sz="1400">
                <a:effectLst/>
              </a:rPr>
              <a:t>в </a:t>
            </a:r>
            <a:r>
              <a:rPr lang="en-US" altLang="ru-RU" sz="1400">
                <a:effectLst/>
              </a:rPr>
              <a:t>STS</a:t>
            </a:r>
          </a:p>
        </p:txBody>
      </p:sp>
      <p:graphicFrame>
        <p:nvGraphicFramePr>
          <p:cNvPr id="12296" name="Object 12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92725" y="3451225"/>
          <a:ext cx="3671888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r:id="rId3" imgW="6792273" imgH="3561905" progId="">
                  <p:embed/>
                </p:oleObj>
              </mc:Choice>
              <mc:Fallback>
                <p:oleObj r:id="rId3" imgW="6792273" imgH="3561905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451225"/>
                        <a:ext cx="3671888" cy="225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107950" y="3933825"/>
            <a:ext cx="561657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effectLst/>
              </a:rPr>
              <a:t>2. Детектор </a:t>
            </a:r>
            <a:r>
              <a:rPr lang="en-US" altLang="ru-RU" sz="1800" b="1" dirty="0" smtClean="0">
                <a:effectLst/>
              </a:rPr>
              <a:t>RICH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1" dirty="0" smtClean="0">
                <a:effectLst/>
              </a:rPr>
              <a:t>Задачи</a:t>
            </a:r>
            <a:r>
              <a:rPr lang="en-US" altLang="ru-RU" sz="1600" b="1" dirty="0" smtClean="0">
                <a:effectLst/>
              </a:rPr>
              <a:t> </a:t>
            </a:r>
            <a:r>
              <a:rPr lang="ru-RU" altLang="ru-RU" sz="1600" b="1" dirty="0" smtClean="0">
                <a:effectLst/>
              </a:rPr>
              <a:t>по идентификации электронов и пионов: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ru-RU" sz="1600" dirty="0" smtClean="0">
                <a:effectLst/>
              </a:rPr>
              <a:t>распознать все кольца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ru-RU" sz="1600" dirty="0" smtClean="0">
                <a:effectLst/>
              </a:rPr>
              <a:t>вычислить их параметры с учетом шумовых отсчетов, перекрытия колец и оптических искажений, из-за которых кольца выглядят, как эллипсы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ru-RU" sz="1600" dirty="0" smtClean="0">
                <a:effectLst/>
              </a:rPr>
              <a:t>стыковать кольца с треками, найденными в </a:t>
            </a:r>
            <a:r>
              <a:rPr lang="en-US" altLang="ru-RU" sz="1600" dirty="0" smtClean="0">
                <a:effectLst/>
              </a:rPr>
              <a:t>STS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altLang="ru-RU" sz="1600" dirty="0" smtClean="0">
                <a:effectLst/>
              </a:rPr>
              <a:t>определить, какие треки порождены электронами </a:t>
            </a:r>
          </a:p>
        </p:txBody>
      </p:sp>
      <p:sp>
        <p:nvSpPr>
          <p:cNvPr id="12298" name="Rectangle 15"/>
          <p:cNvSpPr>
            <a:spLocks noChangeArrowheads="1"/>
          </p:cNvSpPr>
          <p:nvPr/>
        </p:nvSpPr>
        <p:spPr bwMode="auto">
          <a:xfrm>
            <a:off x="5472113" y="5702300"/>
            <a:ext cx="3492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Кольца черенковского излучения,</a:t>
            </a:r>
            <a:endParaRPr lang="en-US" altLang="ru-RU" sz="1400">
              <a:effectLst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зарегистрированные в детекторе </a:t>
            </a:r>
            <a:r>
              <a:rPr lang="en-US" altLang="ru-RU" sz="1400">
                <a:effectLst/>
              </a:rPr>
              <a:t>RICH</a:t>
            </a:r>
            <a:endParaRPr lang="ru-RU" altLang="ru-RU" sz="1400">
              <a:effectLst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 flipV="1">
            <a:off x="3738563" y="2197100"/>
            <a:ext cx="1825625" cy="198438"/>
          </a:xfrm>
          <a:prstGeom prst="rightArrow">
            <a:avLst>
              <a:gd name="adj1" fmla="val 50000"/>
              <a:gd name="adj2" fmla="val 566912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2190750" y="4106863"/>
            <a:ext cx="2913063" cy="107950"/>
          </a:xfrm>
          <a:prstGeom prst="rightArrow">
            <a:avLst>
              <a:gd name="adj1" fmla="val 50000"/>
              <a:gd name="adj2" fmla="val 566912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2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898525"/>
            <a:ext cx="31480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6EB10D2-48F6-408B-A4C8-A959031166B5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6424613" y="9286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effectLst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0" y="2852738"/>
            <a:ext cx="5219700" cy="3540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effectLst/>
                <a:cs typeface="Times New Roman" pitchFamily="18" charset="0"/>
              </a:rPr>
              <a:t>Трекер образован 31 стеной из эмульсионных кирпичей, перемежаемых решетками из 7-миметровых сцинтилляторов, снабженных электронными регистраторами. </a:t>
            </a:r>
            <a:r>
              <a:rPr lang="ru-RU" altLang="ru-RU" sz="1600" b="1">
                <a:effectLst/>
                <a:cs typeface="Times New Roman" pitchFamily="18" charset="0"/>
              </a:rPr>
              <a:t>Основная задача </a:t>
            </a:r>
            <a:r>
              <a:rPr lang="ru-RU" altLang="ru-RU" sz="1600">
                <a:effectLst/>
                <a:cs typeface="Times New Roman" pitchFamily="18" charset="0"/>
              </a:rPr>
              <a:t>анализа данных трекера</a:t>
            </a:r>
            <a:r>
              <a:rPr lang="en-US" altLang="ru-RU" sz="1600">
                <a:effectLst/>
                <a:cs typeface="Times New Roman" pitchFamily="18" charset="0"/>
              </a:rPr>
              <a:t> </a:t>
            </a:r>
            <a:r>
              <a:rPr lang="ru-RU" altLang="ru-RU" sz="1600">
                <a:effectLst/>
                <a:cs typeface="Times New Roman" pitchFamily="18" charset="0"/>
              </a:rPr>
              <a:t>– </a:t>
            </a:r>
            <a:r>
              <a:rPr lang="ru-RU" altLang="ru-RU" sz="1600" b="1">
                <a:effectLst/>
                <a:cs typeface="Times New Roman" pitchFamily="18" charset="0"/>
              </a:rPr>
              <a:t>определение того конкретного кирпича, где произошло искомое событие осцилляции нейтрино</a:t>
            </a:r>
            <a:r>
              <a:rPr lang="ru-RU" altLang="ru-RU" sz="1600">
                <a:effectLst/>
                <a:cs typeface="Times New Roman" pitchFamily="18" charset="0"/>
              </a:rPr>
              <a:t>.  Треки прослеживаемые по точкам пересечения сцинтилляторов, засвеченных проходящими частицами, должны сходиться в вершину, которая и определяет искомый кирпич. Главная трудность - </a:t>
            </a:r>
            <a:r>
              <a:rPr lang="ru-RU" altLang="ru-RU" sz="1600">
                <a:effectLst/>
              </a:rPr>
              <a:t>частицы обратного рассеивания </a:t>
            </a:r>
            <a:r>
              <a:rPr lang="ru-RU" altLang="ru-RU" sz="1600">
                <a:solidFill>
                  <a:srgbClr val="FF0000"/>
                </a:solidFill>
                <a:effectLst/>
              </a:rPr>
              <a:t>(</a:t>
            </a:r>
            <a:r>
              <a:rPr lang="en-US" altLang="ru-RU" sz="1600">
                <a:solidFill>
                  <a:srgbClr val="FF3300"/>
                </a:solidFill>
                <a:effectLst/>
              </a:rPr>
              <a:t>back-scattered particles </a:t>
            </a:r>
            <a:r>
              <a:rPr lang="ru-RU" altLang="ru-RU" sz="1600">
                <a:solidFill>
                  <a:srgbClr val="FF3300"/>
                </a:solidFill>
                <a:effectLst/>
              </a:rPr>
              <a:t>– </a:t>
            </a:r>
            <a:r>
              <a:rPr lang="en-US" altLang="ru-RU" sz="1600">
                <a:solidFill>
                  <a:srgbClr val="FF3300"/>
                </a:solidFill>
                <a:effectLst/>
              </a:rPr>
              <a:t>BSP</a:t>
            </a:r>
            <a:r>
              <a:rPr lang="ru-RU" altLang="ru-RU" sz="1600">
                <a:solidFill>
                  <a:srgbClr val="FF3300"/>
                </a:solidFill>
                <a:effectLst/>
              </a:rPr>
              <a:t>)</a:t>
            </a:r>
            <a:r>
              <a:rPr lang="en-US" altLang="ru-RU" sz="1600">
                <a:effectLst/>
              </a:rPr>
              <a:t> </a:t>
            </a:r>
            <a:r>
              <a:rPr lang="ru-RU" altLang="ru-RU" sz="1600">
                <a:effectLst/>
              </a:rPr>
              <a:t>случающиеся в </a:t>
            </a:r>
            <a:r>
              <a:rPr lang="en-US" altLang="ru-RU" sz="1600">
                <a:effectLst/>
              </a:rPr>
              <a:t>50% </a:t>
            </a:r>
            <a:r>
              <a:rPr lang="ru-RU" altLang="ru-RU" sz="1600">
                <a:effectLst/>
              </a:rPr>
              <a:t>событий и не содержащие полезной информации</a:t>
            </a:r>
            <a:endParaRPr lang="en-US" altLang="ru-RU" sz="1600">
              <a:effectLst/>
            </a:endParaRPr>
          </a:p>
        </p:txBody>
      </p:sp>
      <p:graphicFrame>
        <p:nvGraphicFramePr>
          <p:cNvPr id="13318" name="Object 4"/>
          <p:cNvGraphicFramePr>
            <a:graphicFrameLocks noChangeAspect="1"/>
          </p:cNvGraphicFramePr>
          <p:nvPr/>
        </p:nvGraphicFramePr>
        <p:xfrm>
          <a:off x="0" y="0"/>
          <a:ext cx="5148263" cy="29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r:id="rId4" imgW="7009524" imgH="4420217" progId="">
                  <p:embed/>
                </p:oleObj>
              </mc:Choice>
              <mc:Fallback>
                <p:oleObj r:id="rId4" imgW="7009524" imgH="442021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148263" cy="295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4833938" y="-14288"/>
            <a:ext cx="43719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33CC"/>
                </a:solidFill>
              </a:rPr>
              <a:t>Анализ данных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800" b="1" dirty="0" smtClean="0">
                <a:solidFill>
                  <a:srgbClr val="0033CC"/>
                </a:solidFill>
                <a:effectLst/>
              </a:rPr>
              <a:t>в эксперименте </a:t>
            </a:r>
            <a:r>
              <a:rPr lang="en-US" altLang="ru-RU" sz="2800" b="1" dirty="0" smtClean="0">
                <a:solidFill>
                  <a:srgbClr val="0000FF"/>
                </a:solidFill>
                <a:effectLst/>
              </a:rPr>
              <a:t>OPERA</a:t>
            </a:r>
            <a:endParaRPr lang="ru-RU" altLang="ru-RU" sz="1600" b="1" dirty="0" smtClean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13320" name="Object 7"/>
          <p:cNvGraphicFramePr>
            <a:graphicFrameLocks noChangeAspect="1"/>
          </p:cNvGraphicFramePr>
          <p:nvPr/>
        </p:nvGraphicFramePr>
        <p:xfrm>
          <a:off x="5394325" y="1647825"/>
          <a:ext cx="3617913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Photo Editor Photo" r:id="rId6" imgW="5057143" imgH="2419048" progId="MSPhotoEd.3">
                  <p:embed/>
                </p:oleObj>
              </mc:Choice>
              <mc:Fallback>
                <p:oleObj name="Photo Editor Photo" r:id="rId6" imgW="5057143" imgH="241904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325" y="1647825"/>
                        <a:ext cx="3617913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0038"/>
            <a:ext cx="34575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AutoShape 9"/>
          <p:cNvSpPr>
            <a:spLocks noChangeArrowheads="1"/>
          </p:cNvSpPr>
          <p:nvPr/>
        </p:nvSpPr>
        <p:spPr bwMode="auto">
          <a:xfrm>
            <a:off x="5586413" y="3105150"/>
            <a:ext cx="754062" cy="1800225"/>
          </a:xfrm>
          <a:prstGeom prst="upDownArrowCallout">
            <a:avLst>
              <a:gd name="adj1" fmla="val 25000"/>
              <a:gd name="adj2" fmla="val 25000"/>
              <a:gd name="adj3" fmla="val 29842"/>
              <a:gd name="adj4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>
                <a:solidFill>
                  <a:srgbClr val="FF3300"/>
                </a:solidFill>
                <a:effectLst/>
              </a:rPr>
              <a:t>BSP</a:t>
            </a:r>
            <a:endParaRPr lang="ru-RU" altLang="ru-RU" sz="2400" b="1">
              <a:solidFill>
                <a:srgbClr val="FF3300"/>
              </a:solidFill>
              <a:effectLst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5392738" y="6054725"/>
            <a:ext cx="33861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effectLst/>
              </a:rPr>
              <a:t>Два типа событий </a:t>
            </a:r>
            <a:r>
              <a:rPr lang="en-US" altLang="ru-RU" sz="1600">
                <a:effectLst/>
              </a:rPr>
              <a:t>OPERA </a:t>
            </a:r>
            <a:r>
              <a:rPr lang="ru-RU" altLang="ru-RU" sz="1600">
                <a:effectLst/>
              </a:rPr>
              <a:t>с</a:t>
            </a:r>
            <a:r>
              <a:rPr lang="en-US" altLang="ru-RU" sz="1600">
                <a:effectLst/>
              </a:rPr>
              <a:t> BSP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530975" y="3716338"/>
            <a:ext cx="2393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u="sng">
                <a:solidFill>
                  <a:srgbClr val="FF3300"/>
                </a:solidFill>
                <a:effectLst/>
              </a:rPr>
              <a:t>Подлинная вершина</a:t>
            </a:r>
            <a:endParaRPr lang="en-US" altLang="ru-RU" sz="1800" u="sng">
              <a:solidFill>
                <a:srgbClr val="FF3300"/>
              </a:solidFill>
              <a:effectLst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 flipV="1">
            <a:off x="6084888" y="2852738"/>
            <a:ext cx="523875" cy="86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>
            <a:off x="6119813" y="4005263"/>
            <a:ext cx="454025" cy="1044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143750" y="1698625"/>
            <a:ext cx="1868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1400" b="1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Hadron shower axix</a:t>
            </a:r>
            <a:endParaRPr lang="ru-RU" altLang="ru-RU" sz="1400" b="1">
              <a:solidFill>
                <a:srgbClr val="3399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 flipV="1">
            <a:off x="6011863" y="1989138"/>
            <a:ext cx="2160587" cy="576262"/>
          </a:xfrm>
          <a:prstGeom prst="line">
            <a:avLst/>
          </a:prstGeom>
          <a:noFill/>
          <a:ln w="12700">
            <a:solidFill>
              <a:srgbClr val="33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16463" y="842963"/>
            <a:ext cx="4222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/>
              <a:t>Мы не рассматриваем вопросы сканирования </a:t>
            </a:r>
          </a:p>
          <a:p>
            <a:pPr>
              <a:defRPr/>
            </a:pPr>
            <a:r>
              <a:rPr lang="ru-RU" sz="1400" dirty="0"/>
              <a:t>эмульсии для поиска осцилляций нейтрино, т.к. </a:t>
            </a:r>
          </a:p>
          <a:p>
            <a:pPr>
              <a:defRPr/>
            </a:pPr>
            <a:r>
              <a:rPr lang="ru-RU" sz="1400" dirty="0"/>
              <a:t>это – отдельная задача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07FB300-9AC1-4101-AAFC-C585E574AA5A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079500"/>
          </a:xfrm>
        </p:spPr>
        <p:txBody>
          <a:bodyPr/>
          <a:lstStyle/>
          <a:p>
            <a:pPr algn="ctr"/>
            <a:r>
              <a:rPr lang="ru-RU" altLang="ru-RU" sz="3600" b="1" smtClean="0">
                <a:solidFill>
                  <a:srgbClr val="0000FF"/>
                </a:solidFill>
              </a:rPr>
              <a:t>Отличия </a:t>
            </a:r>
            <a:r>
              <a:rPr lang="en-US" altLang="ru-RU" sz="3600" b="1" smtClean="0">
                <a:solidFill>
                  <a:srgbClr val="0000FF"/>
                </a:solidFill>
              </a:rPr>
              <a:t>DM</a:t>
            </a:r>
            <a:r>
              <a:rPr lang="ru-RU" altLang="ru-RU" sz="3600" b="1" smtClean="0">
                <a:solidFill>
                  <a:srgbClr val="0000FF"/>
                </a:solidFill>
              </a:rPr>
              <a:t> и анализа данных </a:t>
            </a:r>
            <a:br>
              <a:rPr lang="ru-RU" altLang="ru-RU" sz="3600" b="1" smtClean="0">
                <a:solidFill>
                  <a:srgbClr val="0000FF"/>
                </a:solidFill>
              </a:rPr>
            </a:br>
            <a:r>
              <a:rPr lang="ru-RU" altLang="ru-RU" sz="3600" b="1" smtClean="0">
                <a:solidFill>
                  <a:srgbClr val="0000FF"/>
                </a:solidFill>
              </a:rPr>
              <a:t>в ФВЭ и ЯФ</a:t>
            </a:r>
            <a:endParaRPr lang="ru-RU" altLang="ru-RU" sz="3600" smtClean="0">
              <a:solidFill>
                <a:srgbClr val="0000FF"/>
              </a:solidFill>
            </a:endParaRP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341438"/>
            <a:ext cx="8928100" cy="5040312"/>
          </a:xfrm>
        </p:spPr>
        <p:txBody>
          <a:bodyPr/>
          <a:lstStyle/>
          <a:p>
            <a:r>
              <a:rPr lang="ru-RU" altLang="ru-RU" sz="1800" smtClean="0"/>
              <a:t>Физики, захлестываемые потоками данных от экспериментов и моделирования физических процессов, разработали </a:t>
            </a:r>
            <a:r>
              <a:rPr lang="ru-RU" altLang="ru-RU" sz="1800" b="1" smtClean="0">
                <a:solidFill>
                  <a:srgbClr val="0000FF"/>
                </a:solidFill>
              </a:rPr>
              <a:t>свой собственный всеохватывающий набор методов анализа данных (</a:t>
            </a:r>
            <a:r>
              <a:rPr lang="en-US" altLang="ru-RU" sz="1800" b="1" smtClean="0">
                <a:solidFill>
                  <a:srgbClr val="0000FF"/>
                </a:solidFill>
              </a:rPr>
              <a:t>Data Analysis</a:t>
            </a:r>
            <a:r>
              <a:rPr lang="ru-RU" altLang="ru-RU" sz="1800" b="1" smtClean="0">
                <a:solidFill>
                  <a:srgbClr val="0000FF"/>
                </a:solidFill>
              </a:rPr>
              <a:t> – </a:t>
            </a:r>
            <a:r>
              <a:rPr lang="en-US" altLang="ru-RU" sz="1800" b="1" smtClean="0">
                <a:solidFill>
                  <a:srgbClr val="0000FF"/>
                </a:solidFill>
              </a:rPr>
              <a:t>DA</a:t>
            </a:r>
            <a:r>
              <a:rPr lang="ru-RU" altLang="ru-RU" sz="1800" b="1" smtClean="0">
                <a:solidFill>
                  <a:srgbClr val="0000FF"/>
                </a:solidFill>
              </a:rPr>
              <a:t>), </a:t>
            </a:r>
            <a:r>
              <a:rPr lang="ru-RU" altLang="ru-RU" sz="1800" smtClean="0"/>
              <a:t>реализованный в известной программной платформе </a:t>
            </a:r>
            <a:r>
              <a:rPr lang="en-US" altLang="ru-RU" sz="1800" b="1" smtClean="0">
                <a:solidFill>
                  <a:srgbClr val="0000FF"/>
                </a:solidFill>
              </a:rPr>
              <a:t>ROOT</a:t>
            </a:r>
            <a:r>
              <a:rPr lang="ru-RU" altLang="ru-RU" sz="1800" smtClean="0"/>
              <a:t>, на которой теперь основаны почти все программные оболочки – фреймворки большинства европейских экспериментов. В отличие от </a:t>
            </a:r>
            <a:r>
              <a:rPr lang="en-US" altLang="ru-RU" sz="1800" smtClean="0"/>
              <a:t>DM</a:t>
            </a:r>
            <a:r>
              <a:rPr lang="ru-RU" altLang="ru-RU" sz="1800" smtClean="0"/>
              <a:t>, методы </a:t>
            </a:r>
            <a:r>
              <a:rPr lang="en-US" altLang="ru-RU" sz="1800" smtClean="0"/>
              <a:t>DA </a:t>
            </a:r>
            <a:r>
              <a:rPr lang="ru-RU" altLang="ru-RU" sz="1800" smtClean="0"/>
              <a:t>в физике высоких энергий и ядерной физике используют выдающиеся достижения теоретической физики, дающие возможность успешно </a:t>
            </a:r>
            <a:r>
              <a:rPr lang="ru-RU" altLang="ru-RU" sz="1800" b="1" smtClean="0">
                <a:solidFill>
                  <a:srgbClr val="0000FF"/>
                </a:solidFill>
              </a:rPr>
              <a:t>моделировать сложнейшие физические процессы, происходящие в экспериментальных установках </a:t>
            </a:r>
            <a:r>
              <a:rPr lang="ru-RU" altLang="ru-RU" sz="1800" smtClean="0"/>
              <a:t>при взаимодействиях частиц в каждом из детекторов и траекторий получившихся осколков в каждом из компонентов этих детекторов с учетом их материалов и магнитных полей. </a:t>
            </a:r>
          </a:p>
          <a:p>
            <a:r>
              <a:rPr lang="ru-RU" altLang="ru-RU" sz="1800" smtClean="0"/>
              <a:t>Методы </a:t>
            </a:r>
            <a:r>
              <a:rPr lang="en-US" altLang="ru-RU" sz="1800" smtClean="0"/>
              <a:t>DA </a:t>
            </a:r>
            <a:r>
              <a:rPr lang="ru-RU" altLang="ru-RU" sz="1800" smtClean="0"/>
              <a:t>– это только часть общего гигантского процесса манипулирования данными в современных экспериментах ФВЭ и ЯФ, как это видно из схемы, показывающей задачи, решаемые в иерархической структуре </a:t>
            </a:r>
            <a:r>
              <a:rPr lang="en-US" altLang="ru-RU" sz="1800" smtClean="0"/>
              <a:t>WLCG </a:t>
            </a:r>
            <a:r>
              <a:rPr lang="ru-RU" altLang="ru-RU" sz="1800" smtClean="0"/>
              <a:t>из вычислительных </a:t>
            </a:r>
            <a:r>
              <a:rPr lang="en-US" altLang="ru-RU" sz="1800" smtClean="0"/>
              <a:t>Tier</a:t>
            </a:r>
            <a:r>
              <a:rPr lang="ru-RU" altLang="ru-RU" sz="1800" smtClean="0"/>
              <a:t>-центров разных уровней.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0850"/>
          </a:xfrm>
        </p:spPr>
        <p:txBody>
          <a:bodyPr/>
          <a:lstStyle/>
          <a:p>
            <a:pPr algn="ctr"/>
            <a:r>
              <a:rPr lang="ru-RU" altLang="ru-RU" sz="3600" smtClean="0">
                <a:solidFill>
                  <a:srgbClr val="0000FF"/>
                </a:solidFill>
              </a:rPr>
              <a:t>вспомним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052513"/>
            <a:ext cx="2663825" cy="359568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Иерархическая структура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WLCG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состоит из вычислительных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Tier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-центров разных уровней. Показаны</a:t>
            </a: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решаемые </a:t>
            </a:r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задачи.</a:t>
            </a:r>
            <a:endParaRPr lang="en-US" alt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alt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Помимо задач анализа данных значительную часть занимают </a:t>
            </a:r>
            <a:r>
              <a:rPr lang="ru-RU" alt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хранения и обмена данными в системе </a:t>
            </a:r>
            <a:r>
              <a:rPr lang="en-US" alt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WLCG</a:t>
            </a:r>
            <a:endParaRPr lang="ru-RU" alt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1739F87-58E4-4238-99CA-4B9B55536C2C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966788"/>
            <a:ext cx="6294438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Прямоугольник 1"/>
          <p:cNvSpPr>
            <a:spLocks noChangeArrowheads="1"/>
          </p:cNvSpPr>
          <p:nvPr/>
        </p:nvSpPr>
        <p:spPr bwMode="auto">
          <a:xfrm>
            <a:off x="107950" y="4648200"/>
            <a:ext cx="8785225" cy="1733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altLang="ru-RU" dirty="0">
                <a:solidFill>
                  <a:srgbClr val="FF0000"/>
                </a:solidFill>
                <a:effectLst/>
              </a:rPr>
              <a:t>Создание баз наблюденных и смоделированных данных и хранение их копий (реплик) 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dirty="0">
                <a:solidFill>
                  <a:srgbClr val="FF0000"/>
                </a:solidFill>
                <a:effectLst/>
              </a:rPr>
              <a:t>Распространение и обмен репликами по запросам </a:t>
            </a:r>
            <a:r>
              <a:rPr lang="en-US" altLang="ru-RU" dirty="0">
                <a:solidFill>
                  <a:srgbClr val="FF0000"/>
                </a:solidFill>
                <a:effectLst/>
              </a:rPr>
              <a:t>WLCG</a:t>
            </a:r>
            <a:r>
              <a:rPr lang="ru-RU" altLang="ru-RU" dirty="0">
                <a:solidFill>
                  <a:srgbClr val="FF0000"/>
                </a:solidFill>
                <a:effectLst/>
              </a:rPr>
              <a:t> центров разных уровней.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dirty="0">
                <a:solidFill>
                  <a:srgbClr val="FF0000"/>
                </a:solidFill>
                <a:effectLst/>
              </a:rPr>
              <a:t>Сбалансированный процесс копирования  востребованных и стирания устаревших записей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8CC6CA-F798-4219-BDBC-7F130D3F813F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6388" name="Номер слайда 4"/>
          <p:cNvSpPr txBox="1">
            <a:spLocks noGrp="1"/>
          </p:cNvSpPr>
          <p:nvPr/>
        </p:nvSpPr>
        <p:spPr bwMode="auto">
          <a:xfrm>
            <a:off x="6877050" y="6581775"/>
            <a:ext cx="213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effectLst/>
              <a:latin typeface="Arial Black" pitchFamily="34" charset="0"/>
            </a:endParaRPr>
          </a:p>
        </p:txBody>
      </p:sp>
      <p:sp>
        <p:nvSpPr>
          <p:cNvPr id="16389" name="Дата 5"/>
          <p:cNvSpPr txBox="1">
            <a:spLocks noGrp="1"/>
          </p:cNvSpPr>
          <p:nvPr/>
        </p:nvSpPr>
        <p:spPr bwMode="auto">
          <a:xfrm>
            <a:off x="395288" y="6565900"/>
            <a:ext cx="1714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effectLst/>
            </a:endParaRPr>
          </a:p>
        </p:txBody>
      </p:sp>
      <p:sp>
        <p:nvSpPr>
          <p:cNvPr id="15366" name="Rectangle 3"/>
          <p:cNvSpPr txBox="1">
            <a:spLocks noChangeArrowheads="1"/>
          </p:cNvSpPr>
          <p:nvPr/>
        </p:nvSpPr>
        <p:spPr bwMode="auto">
          <a:xfrm>
            <a:off x="0" y="1211263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2667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2667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>
              <a:buFont typeface="Wingdings" pitchFamily="2" charset="2"/>
              <a:buNone/>
              <a:defRPr/>
            </a:pPr>
            <a:r>
              <a:rPr lang="ru-RU" sz="2000" dirty="0" smtClean="0">
                <a:effectLst/>
              </a:rPr>
              <a:t>Важнейший этап – </a:t>
            </a:r>
            <a:r>
              <a:rPr lang="ru-RU" sz="2000" b="1" u="sng" dirty="0" smtClean="0">
                <a:effectLst/>
              </a:rPr>
              <a:t>предобработка</a:t>
            </a:r>
            <a:r>
              <a:rPr lang="ru-RU" sz="2000" dirty="0" smtClean="0">
                <a:effectLst/>
              </a:rPr>
              <a:t> включает</a:t>
            </a:r>
          </a:p>
          <a:p>
            <a:pPr>
              <a:defRPr/>
            </a:pPr>
            <a:r>
              <a:rPr lang="ru-RU" sz="2000" b="1" i="1" dirty="0" smtClean="0">
                <a:effectLst/>
              </a:rPr>
              <a:t>Получение и сохранение данных</a:t>
            </a:r>
            <a:r>
              <a:rPr lang="ru-RU" sz="2000" dirty="0" smtClean="0">
                <a:effectLst/>
              </a:rPr>
              <a:t>: до применение алгоритмов </a:t>
            </a:r>
            <a:r>
              <a:rPr lang="en-US" sz="2000" dirty="0" smtClean="0">
                <a:effectLst/>
              </a:rPr>
              <a:t>DA </a:t>
            </a:r>
            <a:r>
              <a:rPr lang="ru-RU" sz="2000" dirty="0" smtClean="0">
                <a:effectLst/>
              </a:rPr>
              <a:t>данные, подлежащие исследованию должны быть зарегистрированы, преобразованы из отсчетов детекторов в формат обычных единиц измерений; </a:t>
            </a:r>
          </a:p>
          <a:p>
            <a:pPr>
              <a:defRPr/>
            </a:pPr>
            <a:r>
              <a:rPr lang="ru-RU" sz="2000" b="1" i="1" dirty="0" smtClean="0">
                <a:effectLst/>
              </a:rPr>
              <a:t>Селекция данных</a:t>
            </a:r>
            <a:r>
              <a:rPr lang="ru-RU" sz="2000" dirty="0" smtClean="0">
                <a:effectLst/>
              </a:rPr>
              <a:t>: фильтрация от шума и несущественных измерений, не удовлетворяющих заданным условиям. Проверка этих условий выполняется системой «умных» </a:t>
            </a:r>
            <a:r>
              <a:rPr lang="ru-RU" sz="2000" dirty="0" err="1" smtClean="0">
                <a:effectLst/>
              </a:rPr>
              <a:t>тригеров</a:t>
            </a:r>
            <a:r>
              <a:rPr lang="ru-RU" sz="2000" dirty="0" smtClean="0">
                <a:effectLst/>
              </a:rPr>
              <a:t> разных уровней и ведет к сокращению объема данных на много порядков;</a:t>
            </a:r>
          </a:p>
          <a:p>
            <a:pPr>
              <a:defRPr/>
            </a:pPr>
            <a:r>
              <a:rPr lang="ru-RU" sz="2000" i="1" dirty="0" smtClean="0">
                <a:effectLst/>
              </a:rPr>
              <a:t> </a:t>
            </a:r>
            <a:r>
              <a:rPr lang="ru-RU" sz="2000" b="1" i="1" dirty="0" smtClean="0">
                <a:effectLst/>
              </a:rPr>
              <a:t>Преобразование данных (калибровка и </a:t>
            </a:r>
            <a:r>
              <a:rPr lang="ru-RU" sz="2000" b="1" i="1" dirty="0" err="1" smtClean="0">
                <a:effectLst/>
              </a:rPr>
              <a:t>алайнмент</a:t>
            </a:r>
            <a:r>
              <a:rPr lang="ru-RU" sz="2000" b="1" i="1" dirty="0" smtClean="0">
                <a:effectLst/>
              </a:rPr>
              <a:t>) </a:t>
            </a:r>
            <a:r>
              <a:rPr lang="ru-RU" sz="2000" dirty="0" smtClean="0">
                <a:effectLst/>
              </a:rPr>
              <a:t>для перевода в формат подходящий для последующего анализа и хранения. </a:t>
            </a:r>
          </a:p>
          <a:p>
            <a:pPr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>
              <a:effectLst/>
            </a:endParaRPr>
          </a:p>
          <a:p>
            <a:pPr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i="1" dirty="0" smtClean="0">
                <a:solidFill>
                  <a:srgbClr val="0000FF"/>
                </a:solidFill>
                <a:effectLst/>
              </a:rPr>
              <a:t>Предобработка выполняется на уровне </a:t>
            </a:r>
            <a:r>
              <a:rPr lang="en-US" sz="2400" i="1" dirty="0" smtClean="0">
                <a:solidFill>
                  <a:srgbClr val="0000FF"/>
                </a:solidFill>
                <a:effectLst/>
              </a:rPr>
              <a:t>Tier0 </a:t>
            </a:r>
            <a:endParaRPr lang="en-US" altLang="ru-RU" sz="2400" i="1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8313" y="476250"/>
            <a:ext cx="84248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effectLst/>
              </a:rPr>
              <a:t>Этапы процессов </a:t>
            </a:r>
            <a:r>
              <a:rPr lang="en-US" altLang="ru-RU" sz="3600" b="1">
                <a:solidFill>
                  <a:srgbClr val="0000FF"/>
                </a:solidFill>
                <a:effectLst/>
              </a:rPr>
              <a:t>DA </a:t>
            </a:r>
            <a:r>
              <a:rPr lang="ru-RU" altLang="ru-RU" sz="3600" b="1">
                <a:solidFill>
                  <a:srgbClr val="0000FF"/>
                </a:solidFill>
                <a:effectLst/>
              </a:rPr>
              <a:t>в ФВЭ и ЯФ </a:t>
            </a:r>
            <a:r>
              <a:rPr lang="en-US" altLang="ru-RU" sz="3600" b="1">
                <a:solidFill>
                  <a:srgbClr val="0000FF"/>
                </a:solidFill>
                <a:effectLst/>
              </a:rPr>
              <a:t>1.</a:t>
            </a:r>
            <a:endParaRPr lang="ru-RU" altLang="ru-RU" sz="3600" b="1">
              <a:solidFill>
                <a:srgbClr val="0000F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89682E-28EB-42E5-9E4F-74CFECBE6F3A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7412" name="Номер слайда 4"/>
          <p:cNvSpPr txBox="1">
            <a:spLocks noGrp="1"/>
          </p:cNvSpPr>
          <p:nvPr/>
        </p:nvSpPr>
        <p:spPr bwMode="auto">
          <a:xfrm>
            <a:off x="6877050" y="6581775"/>
            <a:ext cx="213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effectLst/>
              <a:latin typeface="Arial Black" pitchFamily="34" charset="0"/>
            </a:endParaRPr>
          </a:p>
        </p:txBody>
      </p:sp>
      <p:sp>
        <p:nvSpPr>
          <p:cNvPr id="17413" name="Дата 5"/>
          <p:cNvSpPr txBox="1">
            <a:spLocks noGrp="1"/>
          </p:cNvSpPr>
          <p:nvPr/>
        </p:nvSpPr>
        <p:spPr bwMode="auto">
          <a:xfrm>
            <a:off x="395288" y="6565900"/>
            <a:ext cx="1714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>
              <a:effectLst/>
            </a:endParaRPr>
          </a:p>
        </p:txBody>
      </p:sp>
      <p:sp>
        <p:nvSpPr>
          <p:cNvPr id="16390" name="Rectangle 3"/>
          <p:cNvSpPr txBox="1">
            <a:spLocks noChangeArrowheads="1"/>
          </p:cNvSpPr>
          <p:nvPr/>
        </p:nvSpPr>
        <p:spPr bwMode="auto">
          <a:xfrm>
            <a:off x="0" y="1125538"/>
            <a:ext cx="91440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indent="2667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ru-RU" sz="2000" dirty="0" smtClean="0">
                <a:effectLst/>
              </a:rPr>
              <a:t>Следующие этапы можно суммировать как</a:t>
            </a:r>
          </a:p>
          <a:p>
            <a:pPr>
              <a:defRPr/>
            </a:pPr>
            <a:r>
              <a:rPr lang="ru-RU" sz="1700" b="1" i="1" dirty="0" smtClean="0">
                <a:effectLst/>
              </a:rPr>
              <a:t>Распознавание образов для реконструкции событий</a:t>
            </a:r>
            <a:r>
              <a:rPr lang="ru-RU" sz="1700" dirty="0" smtClean="0">
                <a:effectLst/>
              </a:rPr>
              <a:t>: трекинг,  нахождение вершин событий, распознавание колец </a:t>
            </a:r>
            <a:r>
              <a:rPr lang="ru-RU" sz="1700" dirty="0" err="1" smtClean="0">
                <a:effectLst/>
              </a:rPr>
              <a:t>черенковского</a:t>
            </a:r>
            <a:r>
              <a:rPr lang="ru-RU" sz="1700" dirty="0" smtClean="0">
                <a:effectLst/>
              </a:rPr>
              <a:t> излучения, а также выявление и удаление ложно распознанных объектов. Применяемые методы </a:t>
            </a:r>
          </a:p>
          <a:p>
            <a:pPr marL="788988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effectLst/>
              </a:rPr>
              <a:t>преобразования </a:t>
            </a:r>
            <a:r>
              <a:rPr lang="ru-RU" sz="1600" dirty="0" err="1" smtClean="0">
                <a:effectLst/>
              </a:rPr>
              <a:t>Хафа</a:t>
            </a:r>
            <a:r>
              <a:rPr lang="ru-RU" sz="1600" dirty="0" smtClean="0">
                <a:effectLst/>
              </a:rPr>
              <a:t>, </a:t>
            </a:r>
          </a:p>
          <a:p>
            <a:pPr marL="788988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effectLst/>
              </a:rPr>
              <a:t>клеточные автоматы, </a:t>
            </a:r>
          </a:p>
          <a:p>
            <a:pPr marL="788988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effectLst/>
              </a:rPr>
              <a:t>фильтр </a:t>
            </a:r>
            <a:r>
              <a:rPr lang="ru-RU" sz="1600" dirty="0" err="1" smtClean="0">
                <a:effectLst/>
              </a:rPr>
              <a:t>Калмана</a:t>
            </a:r>
            <a:r>
              <a:rPr lang="ru-RU" sz="1600" dirty="0" smtClean="0">
                <a:effectLst/>
              </a:rPr>
              <a:t>, </a:t>
            </a:r>
          </a:p>
          <a:p>
            <a:pPr marL="788988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effectLst/>
              </a:rPr>
              <a:t>искусственные нейронные сети, </a:t>
            </a:r>
          </a:p>
          <a:p>
            <a:pPr marL="788988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>
                <a:effectLst/>
              </a:rPr>
              <a:t>вейвлет</a:t>
            </a:r>
            <a:r>
              <a:rPr lang="ru-RU" sz="1600" dirty="0" smtClean="0">
                <a:effectLst/>
              </a:rPr>
              <a:t>-анализ и др. </a:t>
            </a:r>
          </a:p>
          <a:p>
            <a:pPr>
              <a:defRPr/>
            </a:pPr>
            <a:r>
              <a:rPr lang="ru-RU" sz="1700" b="1" i="1" dirty="0" smtClean="0">
                <a:effectLst/>
              </a:rPr>
              <a:t>Оценивание физических параметров </a:t>
            </a:r>
          </a:p>
          <a:p>
            <a:pPr marL="731838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effectLst/>
              </a:rPr>
              <a:t>методы математической статистики;                          </a:t>
            </a:r>
          </a:p>
          <a:p>
            <a:pPr marL="731838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effectLst/>
              </a:rPr>
              <a:t>робастное оценивание </a:t>
            </a:r>
          </a:p>
          <a:p>
            <a:pPr>
              <a:defRPr/>
            </a:pPr>
            <a:r>
              <a:rPr lang="ru-RU" sz="1700" b="1" i="1" dirty="0" smtClean="0">
                <a:effectLst/>
              </a:rPr>
              <a:t>Проверка гипотез </a:t>
            </a:r>
          </a:p>
          <a:p>
            <a:pPr marL="731838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effectLst/>
              </a:rPr>
              <a:t>отношения правдоподобия, </a:t>
            </a:r>
          </a:p>
          <a:p>
            <a:pPr marL="731838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dirty="0" err="1" smtClean="0">
                <a:effectLst/>
              </a:rPr>
              <a:t>нейросетей</a:t>
            </a:r>
            <a:r>
              <a:rPr lang="ru-RU" sz="1700" dirty="0" smtClean="0">
                <a:effectLst/>
              </a:rPr>
              <a:t> </a:t>
            </a:r>
          </a:p>
          <a:p>
            <a:pPr marL="731838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1700" dirty="0" smtClean="0">
                <a:effectLst/>
              </a:rPr>
              <a:t>усиленные алгоритмы машинного обучения </a:t>
            </a:r>
          </a:p>
          <a:p>
            <a:pPr marL="446088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700" dirty="0" smtClean="0">
                <a:effectLst/>
              </a:rPr>
              <a:t>     (</a:t>
            </a:r>
            <a:r>
              <a:rPr lang="en-US" sz="1700" dirty="0" smtClean="0">
                <a:effectLst/>
              </a:rPr>
              <a:t>boosted decision trees </a:t>
            </a:r>
            <a:r>
              <a:rPr lang="ru-RU" sz="1700" dirty="0" smtClean="0">
                <a:effectLst/>
              </a:rPr>
              <a:t>- </a:t>
            </a:r>
            <a:r>
              <a:rPr lang="en-US" sz="1700" dirty="0" smtClean="0">
                <a:effectLst/>
              </a:rPr>
              <a:t>BDT</a:t>
            </a:r>
            <a:r>
              <a:rPr lang="ru-RU" sz="1700" dirty="0" smtClean="0">
                <a:effectLst/>
              </a:rPr>
              <a:t>).</a:t>
            </a:r>
          </a:p>
          <a:p>
            <a:pPr marL="285750" indent="-285750">
              <a:buFont typeface="Wingdings" pitchFamily="2" charset="2"/>
              <a:buChar char="q"/>
              <a:defRPr/>
            </a:pPr>
            <a:r>
              <a:rPr lang="ru-RU" sz="1800" b="1" i="1" dirty="0" smtClean="0">
                <a:effectLst/>
              </a:rPr>
              <a:t>Моделирование выполняется на всех этапах анализа данных</a:t>
            </a:r>
            <a:endParaRPr lang="ru-RU" sz="1800" b="1" i="1" dirty="0" smtClean="0">
              <a:solidFill>
                <a:srgbClr val="0000FF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sz="2000" i="1" dirty="0" smtClean="0">
                <a:solidFill>
                  <a:srgbClr val="0000FF"/>
                </a:solidFill>
                <a:effectLst/>
              </a:rPr>
              <a:t>Выполняются на уровнях </a:t>
            </a:r>
            <a:r>
              <a:rPr lang="en-US" sz="2000" i="1" dirty="0" smtClean="0">
                <a:solidFill>
                  <a:srgbClr val="0000FF"/>
                </a:solidFill>
                <a:effectLst/>
              </a:rPr>
              <a:t>Tier1 </a:t>
            </a:r>
            <a:r>
              <a:rPr lang="ru-RU" sz="2000" i="1" dirty="0" smtClean="0">
                <a:solidFill>
                  <a:srgbClr val="0000FF"/>
                </a:solidFill>
                <a:effectLst/>
              </a:rPr>
              <a:t>и </a:t>
            </a:r>
            <a:r>
              <a:rPr lang="en-US" sz="2000" i="1" dirty="0" smtClean="0">
                <a:solidFill>
                  <a:srgbClr val="0000FF"/>
                </a:solidFill>
                <a:effectLst/>
              </a:rPr>
              <a:t>Tier2</a:t>
            </a:r>
            <a:endParaRPr lang="ru-RU" sz="2000" i="1" dirty="0" smtClean="0">
              <a:solidFill>
                <a:srgbClr val="0000FF"/>
              </a:solidFill>
              <a:effectLst/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468313" y="476250"/>
            <a:ext cx="8424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effectLst/>
              </a:rPr>
              <a:t>Этапы процессов </a:t>
            </a:r>
            <a:r>
              <a:rPr lang="en-US" altLang="ru-RU" sz="3600" b="1">
                <a:solidFill>
                  <a:srgbClr val="0000FF"/>
                </a:solidFill>
                <a:effectLst/>
              </a:rPr>
              <a:t>DA </a:t>
            </a:r>
            <a:r>
              <a:rPr lang="ru-RU" altLang="ru-RU" sz="3600" b="1">
                <a:solidFill>
                  <a:srgbClr val="0000FF"/>
                </a:solidFill>
                <a:effectLst/>
              </a:rPr>
              <a:t>в ФВЭ и ЯФ </a:t>
            </a:r>
            <a:r>
              <a:rPr lang="en-US" altLang="ru-RU" sz="3600" b="1">
                <a:solidFill>
                  <a:srgbClr val="0000FF"/>
                </a:solidFill>
                <a:effectLst/>
              </a:rPr>
              <a:t>2.</a:t>
            </a:r>
            <a:endParaRPr lang="ru-RU" altLang="ru-RU" sz="3600" b="1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17416" name="Объект 1"/>
          <p:cNvGraphicFramePr>
            <a:graphicFrameLocks noChangeAspect="1"/>
          </p:cNvGraphicFramePr>
          <p:nvPr/>
        </p:nvGraphicFramePr>
        <p:xfrm>
          <a:off x="5364163" y="2349500"/>
          <a:ext cx="288925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r:id="rId3" imgW="1112381" imgH="3543607" progId="">
                  <p:embed/>
                </p:oleObj>
              </mc:Choice>
              <mc:Fallback>
                <p:oleObj r:id="rId3" imgW="1112381" imgH="3543607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2349500"/>
                        <a:ext cx="288925" cy="331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кругленный прямоугольник 2"/>
          <p:cNvSpPr/>
          <p:nvPr/>
        </p:nvSpPr>
        <p:spPr bwMode="auto">
          <a:xfrm>
            <a:off x="5867400" y="2924175"/>
            <a:ext cx="2305050" cy="206692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i="1" dirty="0">
                <a:solidFill>
                  <a:srgbClr val="0000FF"/>
                </a:solidFill>
                <a:effectLst/>
              </a:rPr>
              <a:t>Ниже будут </a:t>
            </a:r>
          </a:p>
          <a:p>
            <a:pPr>
              <a:defRPr/>
            </a:pPr>
            <a:r>
              <a:rPr lang="ru-RU" i="1" dirty="0">
                <a:solidFill>
                  <a:srgbClr val="0000FF"/>
                </a:solidFill>
                <a:effectLst/>
              </a:rPr>
              <a:t>даны примеры применения методов </a:t>
            </a:r>
            <a:r>
              <a:rPr lang="en-US" i="1" dirty="0">
                <a:solidFill>
                  <a:srgbClr val="0000FF"/>
                </a:solidFill>
                <a:effectLst/>
              </a:rPr>
              <a:t>DA</a:t>
            </a:r>
            <a:r>
              <a:rPr lang="ru-RU" i="1" dirty="0">
                <a:solidFill>
                  <a:srgbClr val="0000FF"/>
                </a:solidFill>
                <a:effectLst/>
              </a:rPr>
              <a:t> из практики ОИЯИ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95A93FD-FDB5-40DB-B797-F1AD99E90E13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686800" cy="503238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00FF"/>
                </a:solidFill>
              </a:rPr>
              <a:t>Этапы процессов </a:t>
            </a:r>
            <a:r>
              <a:rPr lang="en-US" altLang="ru-RU" sz="3600" b="1" smtClean="0">
                <a:solidFill>
                  <a:srgbClr val="0000FF"/>
                </a:solidFill>
              </a:rPr>
              <a:t>DA </a:t>
            </a:r>
            <a:r>
              <a:rPr lang="ru-RU" altLang="ru-RU" sz="3600" b="1" smtClean="0">
                <a:solidFill>
                  <a:srgbClr val="0000FF"/>
                </a:solidFill>
              </a:rPr>
              <a:t>в ФВЭ и ЯФ </a:t>
            </a:r>
            <a:r>
              <a:rPr lang="en-US" altLang="ru-RU" sz="3600" b="1" smtClean="0">
                <a:solidFill>
                  <a:srgbClr val="0000FF"/>
                </a:solidFill>
              </a:rPr>
              <a:t>3.</a:t>
            </a:r>
            <a:endParaRPr lang="ru-RU" altLang="ru-RU" sz="3600" b="1" smtClean="0">
              <a:solidFill>
                <a:srgbClr val="0000FF"/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8" y="836613"/>
            <a:ext cx="9144000" cy="47529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000" dirty="0"/>
              <a:t>Следует подчеркнуть очень важную </a:t>
            </a:r>
            <a:r>
              <a:rPr lang="ru-RU" sz="2000" b="1" dirty="0">
                <a:solidFill>
                  <a:srgbClr val="0000FF"/>
                </a:solidFill>
              </a:rPr>
              <a:t>роль моделирующих программ </a:t>
            </a:r>
            <a:r>
              <a:rPr lang="ru-RU" sz="2000" dirty="0"/>
              <a:t>(таких как </a:t>
            </a:r>
            <a:r>
              <a:rPr lang="en-US" sz="2000" b="1" dirty="0">
                <a:solidFill>
                  <a:srgbClr val="0000FF"/>
                </a:solidFill>
              </a:rPr>
              <a:t>GEANT</a:t>
            </a:r>
            <a:r>
              <a:rPr lang="ru-RU" sz="2000" dirty="0"/>
              <a:t>) на всех этапах анализа данных. </a:t>
            </a:r>
            <a:endParaRPr lang="ru-RU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dirty="0" smtClean="0"/>
              <a:t>Моделирование </a:t>
            </a:r>
            <a:r>
              <a:rPr lang="ru-RU" sz="1800" b="1" dirty="0"/>
              <a:t>позволяет:</a:t>
            </a:r>
          </a:p>
          <a:p>
            <a:pPr>
              <a:defRPr/>
            </a:pPr>
            <a:r>
              <a:rPr lang="ru-RU" sz="1800" dirty="0"/>
              <a:t>Оптимизировать по деньгам, материалам и времени всю экспериментальную установку и разработать алгоритмы </a:t>
            </a:r>
            <a:r>
              <a:rPr lang="en-US" sz="1800" dirty="0"/>
              <a:t>DA</a:t>
            </a:r>
            <a:r>
              <a:rPr lang="ru-RU" sz="1800" dirty="0"/>
              <a:t> еще на стадии проектирования;</a:t>
            </a:r>
          </a:p>
          <a:p>
            <a:pPr>
              <a:defRPr/>
            </a:pPr>
            <a:r>
              <a:rPr lang="ru-RU" sz="1800" dirty="0"/>
              <a:t>Разработать и протестировать необходимую программную оболочку эксперимента;</a:t>
            </a:r>
          </a:p>
          <a:p>
            <a:pPr>
              <a:defRPr/>
            </a:pPr>
            <a:r>
              <a:rPr lang="ru-RU" sz="1800" dirty="0"/>
              <a:t>Оптимизировать структуру и необходимое оборудование запланированных детекторов, </a:t>
            </a:r>
            <a:r>
              <a:rPr lang="ru-RU" sz="1800" dirty="0" err="1"/>
              <a:t>минимизируя</a:t>
            </a:r>
            <a:r>
              <a:rPr lang="ru-RU" sz="1800" dirty="0"/>
              <a:t> стоимостные и временные затраты при заданной эффективности и точности работы детектора;</a:t>
            </a:r>
          </a:p>
          <a:p>
            <a:pPr>
              <a:defRPr/>
            </a:pPr>
            <a:r>
              <a:rPr lang="ru-RU" sz="1800" dirty="0"/>
              <a:t>Рассчитать заранее все необходимые распределения, пороги для проверки гипотез и сгенерировать обучающие выборки для искусственных нейронных сетей</a:t>
            </a:r>
            <a:r>
              <a:rPr lang="ru-RU" sz="1800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i="1" dirty="0" smtClean="0">
                <a:solidFill>
                  <a:srgbClr val="0000FF"/>
                </a:solidFill>
              </a:rPr>
              <a:t>Моделирование выполняется на уровнях </a:t>
            </a:r>
            <a:r>
              <a:rPr lang="en-US" sz="2000" i="1" dirty="0" smtClean="0">
                <a:solidFill>
                  <a:srgbClr val="0000FF"/>
                </a:solidFill>
              </a:rPr>
              <a:t>Tier1 </a:t>
            </a:r>
            <a:r>
              <a:rPr lang="ru-RU" sz="2000" i="1" dirty="0" smtClean="0">
                <a:solidFill>
                  <a:srgbClr val="0000FF"/>
                </a:solidFill>
              </a:rPr>
              <a:t>и </a:t>
            </a:r>
            <a:r>
              <a:rPr lang="en-US" sz="2000" i="1" dirty="0" smtClean="0">
                <a:solidFill>
                  <a:srgbClr val="0000FF"/>
                </a:solidFill>
              </a:rPr>
              <a:t>Tier2</a:t>
            </a:r>
            <a:endParaRPr lang="ru-RU" sz="2000" i="1" dirty="0" smtClean="0">
              <a:solidFill>
                <a:srgbClr val="0000FF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036050" cy="79216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Наука с интенсивной обработкой данных – новая парадигма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4859338" y="1412875"/>
            <a:ext cx="4114800" cy="4887913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торжестве 4 июля 2012 г. по поводу получения 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ЦЕРНом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нобелевской премии за открытие бозона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Хиггса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директор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ЦЕРНа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Рольф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Хойер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прямо назвал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-технологии одним из трех столпов успеха (наряду с ускорителем LHC и физическими установками). 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600" dirty="0"/>
              <a:t>Этот успех также подтверждает, что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ЦЕРН входит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эру Больших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 </a:t>
            </a:r>
            <a:r>
              <a:rPr lang="ru-RU" sz="1600" dirty="0" smtClean="0"/>
              <a:t>и </a:t>
            </a:r>
            <a:r>
              <a:rPr lang="ru-RU" sz="1600" dirty="0"/>
              <a:t>эффективно преодолевает проблемы четвертой парадигмы, что является одним из примеров (наряду с созданием в </a:t>
            </a:r>
            <a:r>
              <a:rPr lang="ru-RU" sz="1600" dirty="0" err="1"/>
              <a:t>ЦЕРНе</a:t>
            </a:r>
            <a:r>
              <a:rPr lang="ru-RU" sz="1600" dirty="0"/>
              <a:t> </a:t>
            </a:r>
            <a:r>
              <a:rPr lang="en-US" sz="1600" dirty="0"/>
              <a:t>WWW</a:t>
            </a:r>
            <a:r>
              <a:rPr lang="ru-RU" sz="1600" dirty="0"/>
              <a:t>-всемирной паутины), когда разработки в области физики частиц начинают влиять на исследования в других научных областях. </a:t>
            </a:r>
            <a:endParaRPr lang="ru-RU" alt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F8DA148-EA1B-4989-96C2-6C273183CE4E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9825"/>
            <a:ext cx="453548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50" y="1125538"/>
            <a:ext cx="4751388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/>
              <a:t>Известный специалист </a:t>
            </a:r>
            <a:r>
              <a:rPr lang="en-US" sz="1600" dirty="0" err="1"/>
              <a:t>MicroSoft</a:t>
            </a:r>
            <a:r>
              <a:rPr lang="en-US" sz="1600" dirty="0"/>
              <a:t> </a:t>
            </a:r>
            <a:r>
              <a:rPr lang="ru-RU" sz="1600" dirty="0"/>
              <a:t>в области хранения информации Джим Грэй предсказал, в </a:t>
            </a:r>
            <a:r>
              <a:rPr lang="en-US" sz="1600" dirty="0"/>
              <a:t>2005</a:t>
            </a:r>
            <a:r>
              <a:rPr lang="ru-RU" sz="1600" dirty="0"/>
              <a:t> г.</a:t>
            </a:r>
            <a:r>
              <a:rPr lang="en-US" sz="1600" dirty="0"/>
              <a:t>, </a:t>
            </a:r>
            <a:r>
              <a:rPr lang="ru-RU" sz="1600" dirty="0"/>
              <a:t>что вступление научных исследований в эпоху пета- и </a:t>
            </a:r>
            <a:r>
              <a:rPr lang="ru-RU" sz="1600" dirty="0" err="1"/>
              <a:t>экза</a:t>
            </a:r>
            <a:r>
              <a:rPr lang="ru-RU" sz="1600" dirty="0"/>
              <a:t>-данных должно неизбежно потребовать развития новой </a:t>
            </a:r>
            <a:r>
              <a:rPr lang="ru-RU" sz="1600" b="1" dirty="0">
                <a:solidFill>
                  <a:srgbClr val="C00000"/>
                </a:solidFill>
              </a:rPr>
              <a:t>науки с интенсивной обработкой </a:t>
            </a:r>
            <a:r>
              <a:rPr lang="ru-RU" sz="1600" dirty="0"/>
              <a:t>и назвал это изменение </a:t>
            </a:r>
            <a:r>
              <a:rPr lang="ru-RU" sz="1600" b="1" dirty="0">
                <a:solidFill>
                  <a:srgbClr val="C00000"/>
                </a:solidFill>
              </a:rPr>
              <a:t>«четвертой парадигмой науки»</a:t>
            </a:r>
            <a:r>
              <a:rPr lang="ru-RU" sz="1600" b="1" dirty="0"/>
              <a:t>, </a:t>
            </a:r>
            <a:r>
              <a:rPr lang="ru-RU" sz="1600" dirty="0"/>
              <a:t>в дополнение к трем предыдущим научным парадигмам — экспериментальной, теоретической и вычислительной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07950" y="333375"/>
            <a:ext cx="9144000" cy="719138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FF"/>
                </a:solidFill>
              </a:rPr>
              <a:t>Вступление ФВЭ и ЯФ в эру </a:t>
            </a:r>
            <a:r>
              <a:rPr lang="en-US" altLang="ru-RU" sz="3600" b="1" smtClean="0">
                <a:solidFill>
                  <a:srgbClr val="0000FF"/>
                </a:solidFill>
              </a:rPr>
              <a:t>Big Data</a:t>
            </a:r>
            <a:endParaRPr lang="ru-RU" altLang="ru-RU" sz="3600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7CB9E61-133F-440F-9C1A-C47711740459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204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8275" y="949325"/>
            <a:ext cx="6448425" cy="4064000"/>
          </a:xfrm>
        </p:spPr>
      </p:pic>
      <p:sp>
        <p:nvSpPr>
          <p:cNvPr id="8" name="Прямоугольник 7"/>
          <p:cNvSpPr/>
          <p:nvPr/>
        </p:nvSpPr>
        <p:spPr>
          <a:xfrm>
            <a:off x="6659563" y="2349500"/>
            <a:ext cx="194468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We are BIG!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268413"/>
            <a:ext cx="2760663" cy="3724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/>
              <a:t>Сравнительная диаграмма по общим объемам перерабатываемых  в 2012 году данных в социальных сетях, поисковых системах, разных отраслях бизнеса, медицины, климатических прогнозов и БАК наглядно показывает, что исследования в </a:t>
            </a:r>
            <a:r>
              <a:rPr lang="ru-RU" sz="1600" dirty="0" err="1"/>
              <a:t>ЦЕРНе</a:t>
            </a:r>
            <a:r>
              <a:rPr lang="ru-RU" sz="1600" dirty="0"/>
              <a:t> идут в </a:t>
            </a:r>
            <a:r>
              <a:rPr lang="ru-RU" sz="1600" b="1" dirty="0"/>
              <a:t>условиях Больших Данных.</a:t>
            </a:r>
          </a:p>
          <a:p>
            <a:pPr algn="ctr">
              <a:defRPr/>
            </a:pPr>
            <a:endParaRPr lang="en-US" sz="1400" b="1" dirty="0"/>
          </a:p>
          <a:p>
            <a:pPr algn="ctr">
              <a:defRPr/>
            </a:pP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" y="5427663"/>
            <a:ext cx="83534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/>
              <a:t>Более того, предстоит вторичный запуск БАК в 2015 году потребует его существенной модернизации, когда поток данных возрастет в 2,5 раза при удвоении времени на их обработку</a:t>
            </a:r>
            <a:r>
              <a:rPr lang="ru-RU" sz="16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313"/>
          </a:xfrm>
        </p:spPr>
        <p:txBody>
          <a:bodyPr/>
          <a:lstStyle/>
          <a:p>
            <a:pPr algn="ctr"/>
            <a:r>
              <a:rPr lang="ru-RU" altLang="ru-RU" sz="4000" b="1" smtClean="0">
                <a:solidFill>
                  <a:srgbClr val="0000FF"/>
                </a:solidFill>
              </a:rPr>
              <a:t>Что такое Большие Данные?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95250" y="2436813"/>
            <a:ext cx="5903913" cy="560387"/>
          </a:xfrm>
        </p:spPr>
        <p:txBody>
          <a:bodyPr/>
          <a:lstStyle/>
          <a:p>
            <a:pPr marL="0" indent="0">
              <a:lnSpc>
                <a:spcPct val="70000"/>
              </a:lnSpc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FF0000"/>
                </a:solidFill>
              </a:rPr>
              <a:t>Я</a:t>
            </a:r>
            <a:r>
              <a:rPr lang="ru-RU" altLang="ru-RU" sz="1800" b="1" smtClean="0"/>
              <a:t>ндекс</a:t>
            </a:r>
            <a:r>
              <a:rPr lang="ru-RU" altLang="ru-RU" sz="2800" b="1" smtClean="0"/>
              <a:t> </a:t>
            </a:r>
            <a:r>
              <a:rPr lang="ru-RU" altLang="ru-RU" b="1" smtClean="0"/>
              <a:t>- </a:t>
            </a:r>
            <a:r>
              <a:rPr lang="ru-RU" altLang="ru-RU" sz="1800" i="1" smtClean="0"/>
              <a:t>Андрей Себрант,  </a:t>
            </a:r>
            <a:r>
              <a:rPr lang="ru-RU" altLang="ru-RU" sz="2000" b="1" smtClean="0">
                <a:solidFill>
                  <a:srgbClr val="FF0000"/>
                </a:solidFill>
              </a:rPr>
              <a:t>Для разогрева 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</a:pPr>
            <a:r>
              <a:rPr lang="ru-RU" altLang="ru-RU" sz="1600" smtClean="0"/>
              <a:t>Case: магазин Target и беременная девочка (США, 2012</a:t>
            </a:r>
            <a:endParaRPr lang="ru-RU" altLang="ru-RU" sz="1600" b="1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00A2A8E-E9A6-4D40-B250-3C7DD80CA9F4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36838"/>
            <a:ext cx="27082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087688"/>
            <a:ext cx="3313112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5975" y="3087688"/>
            <a:ext cx="2897188" cy="1878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</a:rPr>
              <a:t>Потеря нашей конфиденциальности </a:t>
            </a:r>
            <a:r>
              <a:rPr lang="ru-RU" sz="1600" dirty="0">
                <a:effectLst/>
              </a:rPr>
              <a:t>информация о любом нашем обращении в полицию, финансовые налоговые, медицинские учреждения, использование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925" y="981075"/>
            <a:ext cx="900112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/>
              </a:rPr>
              <a:t>Окружающие нас процессы в технической, научной и, особенно, в социальной сферах постоянно обрушивают на нас непрерывный поток информации, идущий из наших компьютеров и мобильных телефонов, передач различных масс медиа, регулярно перебиваемых назойливой  рекламой, различных сенсорных устройств, </a:t>
            </a:r>
            <a:r>
              <a:rPr lang="en-US" dirty="0">
                <a:effectLst/>
              </a:rPr>
              <a:t>GPS</a:t>
            </a:r>
            <a:r>
              <a:rPr lang="ru-RU" dirty="0">
                <a:effectLst/>
              </a:rPr>
              <a:t> навигаторов и множества других источников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62325" y="4911725"/>
            <a:ext cx="56022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effectLst/>
                <a:latin typeface="+mn-lt"/>
              </a:rPr>
              <a:t>банковских карт и бонусов сетевых магазинов оседает в соответствующих базах данных и может быть оттуда извлечена по заказу компетентных органов, а также</a:t>
            </a:r>
            <a:endParaRPr lang="ru-RU" sz="16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13" y="5589240"/>
            <a:ext cx="89868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n>
                  <a:solidFill>
                    <a:schemeClr val="bg1"/>
                  </a:solidFill>
                </a:ln>
                <a:effectLst/>
                <a:latin typeface="+mn-lt"/>
              </a:rPr>
              <a:t>различных поисковых сетевых служб или, наконец, недобросовестными хакерами</a:t>
            </a:r>
            <a:r>
              <a:rPr lang="ru-RU" b="1" dirty="0">
                <a:ln>
                  <a:solidFill>
                    <a:schemeClr val="bg1"/>
                  </a:solidFill>
                </a:ln>
                <a:effectLst/>
                <a:latin typeface="+mn-lt"/>
              </a:rPr>
              <a:t>.</a:t>
            </a:r>
          </a:p>
          <a:p>
            <a:pPr>
              <a:defRPr/>
            </a:pP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rgbClr val="FF3300"/>
                </a:solidFill>
                <a:latin typeface="+mn-lt"/>
              </a:rPr>
              <a:t>Главное другое – большие данные необходимы для выживания в современном мире, т.к. могут дать быстрый прогноз, что делать дальше 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6634163" y="4437063"/>
            <a:ext cx="4471987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rgbClr val="0000FF"/>
                </a:solidFill>
              </a:rPr>
              <a:t>                           В р е д н о ?      </a:t>
            </a:r>
            <a:r>
              <a:rPr lang="ru-RU" i="1" dirty="0">
                <a:solidFill>
                  <a:srgbClr val="FF0000"/>
                </a:solidFill>
              </a:rPr>
              <a:t>полезно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Предпосылки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pic>
        <p:nvPicPr>
          <p:cNvPr id="114690" name="Picture 2" descr="http://nervos.ru/img/page_img/golov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63668"/>
            <a:ext cx="3048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 bwMode="auto">
          <a:xfrm>
            <a:off x="3779912" y="1227503"/>
            <a:ext cx="2232248" cy="2350765"/>
          </a:xfrm>
          <a:prstGeom prst="rightArrow">
            <a:avLst/>
          </a:prstGeom>
          <a:solidFill>
            <a:srgbClr val="FFFF00">
              <a:alpha val="3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Информация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Данные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Картинки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видео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53455" y="975475"/>
            <a:ext cx="3528392" cy="2602793"/>
          </a:xfrm>
          <a:prstGeom prst="roundRect">
            <a:avLst/>
          </a:prstGeom>
          <a:solidFill>
            <a:srgbClr val="FFFF00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</a:rPr>
              <a:t>Компьютеры, смартфоны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WWW: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Google</a:t>
            </a:r>
            <a:r>
              <a:rPr lang="en-US" sz="2000" b="1" dirty="0"/>
              <a:t>, </a:t>
            </a:r>
            <a:r>
              <a:rPr lang="ru-RU" sz="2000" b="1" dirty="0">
                <a:solidFill>
                  <a:srgbClr val="FF0000"/>
                </a:solidFill>
              </a:rPr>
              <a:t>Я</a:t>
            </a:r>
            <a:r>
              <a:rPr lang="ru-RU" sz="2000" b="1" dirty="0"/>
              <a:t>ндекс,</a:t>
            </a:r>
          </a:p>
          <a:p>
            <a:pPr marL="0" indent="0">
              <a:buNone/>
            </a:pPr>
            <a:r>
              <a:rPr lang="ru-RU" sz="2000" b="1" dirty="0" err="1">
                <a:solidFill>
                  <a:srgbClr val="3399FF"/>
                </a:solidFill>
              </a:rPr>
              <a:t>в</a:t>
            </a:r>
            <a:r>
              <a:rPr lang="ru-RU" sz="2000" b="1" dirty="0" err="1" smtClean="0">
                <a:solidFill>
                  <a:srgbClr val="3399FF"/>
                </a:solidFill>
              </a:rPr>
              <a:t>контакте</a:t>
            </a:r>
            <a:r>
              <a:rPr lang="ru-RU" sz="2000" b="1" dirty="0"/>
              <a:t>, </a:t>
            </a:r>
            <a:r>
              <a:rPr lang="ru-RU" sz="2000" b="1" dirty="0">
                <a:solidFill>
                  <a:srgbClr val="FF0000"/>
                </a:solidFill>
              </a:rPr>
              <a:t>одноклассники,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Facebook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0000FF"/>
                </a:solidFill>
              </a:rPr>
              <a:t>Linkedln</a:t>
            </a: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</a:rPr>
              <a:t>TV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861048"/>
            <a:ext cx="90927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1600" dirty="0">
                <a:effectLst/>
              </a:rPr>
              <a:t>Бурный рост потоков данных за последние годы, особенно в социальных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и </a:t>
            </a:r>
            <a:r>
              <a:rPr lang="ru-RU" altLang="ru-RU" sz="1600" dirty="0">
                <a:effectLst/>
              </a:rPr>
              <a:t>бизнес приложениях, где изучаемые явления слишком сложны для их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математической </a:t>
            </a:r>
            <a:r>
              <a:rPr lang="ru-RU" altLang="ru-RU" sz="1600" dirty="0">
                <a:effectLst/>
              </a:rPr>
              <a:t>формализации, вызвало насущную потребность в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выявлении </a:t>
            </a:r>
            <a:r>
              <a:rPr lang="ru-RU" altLang="ru-RU" sz="1600" dirty="0">
                <a:effectLst/>
              </a:rPr>
              <a:t>зависимостей </a:t>
            </a:r>
            <a:r>
              <a:rPr lang="ru-RU" altLang="ru-RU" sz="1600" b="1" dirty="0">
                <a:solidFill>
                  <a:srgbClr val="0000FF"/>
                </a:solidFill>
                <a:effectLst/>
              </a:rPr>
              <a:t>напрямую из огромных,  полных информации  </a:t>
            </a:r>
            <a:endParaRPr lang="ru-RU" altLang="ru-RU" sz="1600" b="1" dirty="0" smtClean="0">
              <a:solidFill>
                <a:srgbClr val="0000FF"/>
              </a:solidFill>
              <a:effectLst/>
            </a:endParaRPr>
          </a:p>
          <a:p>
            <a:pPr indent="266700"/>
            <a:r>
              <a:rPr lang="ru-RU" altLang="ru-RU" sz="1600" b="1" dirty="0" smtClean="0">
                <a:solidFill>
                  <a:srgbClr val="0000FF"/>
                </a:solidFill>
                <a:effectLst/>
              </a:rPr>
              <a:t>массивов данных.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altLang="ru-RU" sz="1600" dirty="0">
                <a:effectLst/>
              </a:rPr>
              <a:t>К тому же, только очень малая часть этих данных будет когда-либо востребована,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потому </a:t>
            </a:r>
            <a:r>
              <a:rPr lang="ru-RU" altLang="ru-RU" sz="1600" dirty="0">
                <a:effectLst/>
              </a:rPr>
              <a:t>что их </a:t>
            </a:r>
            <a:r>
              <a:rPr lang="ru-RU" altLang="ru-RU" sz="1600" b="1" dirty="0">
                <a:solidFill>
                  <a:srgbClr val="0000FF"/>
                </a:solidFill>
                <a:effectLst/>
              </a:rPr>
              <a:t>объемы слишком велики</a:t>
            </a:r>
            <a:r>
              <a:rPr lang="ru-RU" altLang="ru-RU" sz="1600" dirty="0">
                <a:effectLst/>
              </a:rPr>
              <a:t>, чтобы их вместить в имеющиеся базы данных,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а </a:t>
            </a:r>
            <a:r>
              <a:rPr lang="ru-RU" altLang="ru-RU" sz="1600" b="1" dirty="0">
                <a:solidFill>
                  <a:srgbClr val="0000FF"/>
                </a:solidFill>
                <a:effectLst/>
              </a:rPr>
              <a:t>структура данных слишком сложна или, вообще, не определена </a:t>
            </a:r>
            <a:r>
              <a:rPr lang="ru-RU" altLang="ru-RU" sz="1600" dirty="0">
                <a:effectLst/>
              </a:rPr>
              <a:t>для эффективного </a:t>
            </a:r>
            <a:endParaRPr lang="ru-RU" altLang="ru-RU" sz="1600" dirty="0" smtClean="0">
              <a:effectLst/>
            </a:endParaRPr>
          </a:p>
          <a:p>
            <a:pPr indent="266700"/>
            <a:r>
              <a:rPr lang="ru-RU" altLang="ru-RU" sz="1600" dirty="0" smtClean="0">
                <a:effectLst/>
              </a:rPr>
              <a:t>их </a:t>
            </a:r>
            <a:r>
              <a:rPr lang="ru-RU" altLang="ru-RU" sz="1600" dirty="0">
                <a:effectLst/>
              </a:rPr>
              <a:t>анализа </a:t>
            </a:r>
            <a:r>
              <a:rPr lang="ru-RU" altLang="ru-RU" sz="1600" dirty="0"/>
              <a:t>имеющимися</a:t>
            </a:r>
            <a:r>
              <a:rPr lang="ru-RU" altLang="ru-RU" sz="1600" dirty="0">
                <a:effectLst/>
              </a:rPr>
              <a:t> алгоритмами за </a:t>
            </a:r>
            <a:r>
              <a:rPr lang="ru-RU" altLang="ru-RU" sz="1600" dirty="0"/>
              <a:t>разумное</a:t>
            </a:r>
            <a:r>
              <a:rPr lang="ru-RU" altLang="ru-RU" sz="1600" dirty="0">
                <a:effectLst/>
              </a:rPr>
              <a:t> время.  </a:t>
            </a:r>
          </a:p>
          <a:p>
            <a:endParaRPr lang="ru-R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895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875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FF"/>
                </a:solidFill>
              </a:rPr>
              <a:t>Уточнение термина </a:t>
            </a:r>
            <a:r>
              <a:rPr lang="en-US" altLang="ru-RU" sz="3600" b="1" smtClean="0">
                <a:solidFill>
                  <a:srgbClr val="0000FF"/>
                </a:solidFill>
              </a:rPr>
              <a:t>Big</a:t>
            </a:r>
            <a:r>
              <a:rPr lang="ru-RU" altLang="ru-RU" sz="3600" b="1" smtClean="0">
                <a:solidFill>
                  <a:srgbClr val="0000FF"/>
                </a:solidFill>
              </a:rPr>
              <a:t> </a:t>
            </a:r>
            <a:r>
              <a:rPr lang="en-US" altLang="ru-RU" sz="3600" b="1" smtClean="0">
                <a:solidFill>
                  <a:srgbClr val="0000FF"/>
                </a:solidFill>
              </a:rPr>
              <a:t>Data</a:t>
            </a:r>
            <a:endParaRPr lang="ru-RU" altLang="ru-RU" sz="3600" b="1" smtClean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567737" cy="5329237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Простое определение</a:t>
            </a:r>
            <a:r>
              <a:rPr lang="ru-RU" altLang="ru-RU" sz="1800" dirty="0"/>
              <a:t>: </a:t>
            </a:r>
            <a:r>
              <a:rPr lang="ru-RU" altLang="ru-RU" sz="1600" dirty="0"/>
              <a:t>Большие Данные те, что слишком </a:t>
            </a:r>
            <a:r>
              <a:rPr lang="ru-RU" altLang="ru-RU" sz="1600" b="1" dirty="0"/>
              <a:t>велики</a:t>
            </a:r>
            <a:r>
              <a:rPr lang="ru-RU" altLang="ru-RU" sz="1600" dirty="0"/>
              <a:t> и </a:t>
            </a:r>
            <a:r>
              <a:rPr lang="ru-RU" altLang="ru-RU" sz="1600" b="1" dirty="0"/>
              <a:t>сложны</a:t>
            </a:r>
            <a:r>
              <a:rPr lang="ru-RU" altLang="ru-RU" sz="1600" dirty="0"/>
              <a:t>, чтобы их можно было эффективно запомнить, передать и проанализировать </a:t>
            </a:r>
            <a:r>
              <a:rPr lang="ru-RU" altLang="ru-RU" sz="1600" b="1" dirty="0"/>
              <a:t>стандартными средствами доступных баз данных и иных имеющихся систем хранения, передачи и </a:t>
            </a:r>
            <a:r>
              <a:rPr lang="ru-RU" altLang="ru-RU" sz="1600" b="1" dirty="0" smtClean="0"/>
              <a:t>обработки.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600" dirty="0" smtClean="0"/>
              <a:t>Кроме </a:t>
            </a:r>
            <a:r>
              <a:rPr lang="ru-RU" sz="1600" dirty="0"/>
              <a:t>объема,  следует учитывать и другие их характеристики. Еще в 2001 году Мета Групп </a:t>
            </a:r>
            <a:r>
              <a:rPr lang="ru-RU" sz="1600" dirty="0" smtClean="0"/>
              <a:t>ввела </a:t>
            </a:r>
            <a:r>
              <a:rPr lang="ru-RU" sz="1600" dirty="0"/>
              <a:t>в качестве определяющих характеристик для больших данных</a:t>
            </a:r>
            <a:r>
              <a:rPr lang="ru-RU" sz="1600" b="1" i="1" dirty="0"/>
              <a:t> </a:t>
            </a:r>
            <a:r>
              <a:rPr lang="ru-RU" sz="1600" dirty="0"/>
              <a:t>так называемые </a:t>
            </a:r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«три V»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sz="1600" b="1" dirty="0"/>
              <a:t>объём</a:t>
            </a:r>
            <a:r>
              <a:rPr lang="ru-RU" sz="1600" dirty="0"/>
              <a:t> (</a:t>
            </a:r>
            <a:r>
              <a:rPr lang="ru-RU" sz="1600" i="1" dirty="0" err="1"/>
              <a:t>volume</a:t>
            </a:r>
            <a:r>
              <a:rPr lang="ru-RU" sz="1600" dirty="0"/>
              <a:t>, в смысле величины физического объёма), </a:t>
            </a:r>
          </a:p>
          <a:p>
            <a:pPr>
              <a:defRPr/>
            </a:pPr>
            <a:r>
              <a:rPr lang="ru-RU" sz="1600" b="1" dirty="0"/>
              <a:t>скорость</a:t>
            </a:r>
            <a:r>
              <a:rPr lang="ru-RU" sz="1600" dirty="0"/>
              <a:t> (</a:t>
            </a:r>
            <a:r>
              <a:rPr lang="ru-RU" sz="1600" i="1" dirty="0" err="1"/>
              <a:t>velocity</a:t>
            </a:r>
            <a:r>
              <a:rPr lang="ru-RU" sz="1600" dirty="0"/>
              <a:t> в смыслах как скорости прироста, так и необходимости высокоскоростной обработки и получения результатов), </a:t>
            </a:r>
          </a:p>
          <a:p>
            <a:pPr>
              <a:defRPr/>
            </a:pPr>
            <a:r>
              <a:rPr lang="ru-RU" sz="1600" b="1" dirty="0"/>
              <a:t>многообразие</a:t>
            </a:r>
            <a:r>
              <a:rPr lang="ru-RU" sz="1600" dirty="0"/>
              <a:t> (</a:t>
            </a:r>
            <a:r>
              <a:rPr lang="ru-RU" sz="1600" i="1" dirty="0" err="1"/>
              <a:t>variety</a:t>
            </a:r>
            <a:r>
              <a:rPr lang="ru-RU" sz="1600" dirty="0"/>
              <a:t>, в смысле возможности одновременной обработки различных типов структурированных и неструктурированных данных </a:t>
            </a:r>
          </a:p>
          <a:p>
            <a:pPr marL="0" indent="180975">
              <a:buFont typeface="Wingdings" pitchFamily="2" charset="2"/>
              <a:buNone/>
              <a:defRPr/>
            </a:pPr>
            <a:r>
              <a:rPr lang="ru-RU" sz="1600" dirty="0"/>
              <a:t>Однако, когда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поток данных растет экспоненциально, удваиваясь каждый год,</a:t>
            </a:r>
            <a:r>
              <a:rPr lang="ru-RU" sz="1600" dirty="0"/>
              <a:t> за счет революционных технологических изменений, к 2014 году даже эту  "3</a:t>
            </a:r>
            <a:r>
              <a:rPr lang="en-US" sz="1600" dirty="0"/>
              <a:t>V</a:t>
            </a:r>
            <a:r>
              <a:rPr lang="ru-RU" sz="1600" dirty="0"/>
              <a:t>" модель предлагают расширить, добавляя новые и новые «</a:t>
            </a:r>
            <a:r>
              <a:rPr lang="en-US" sz="1600" dirty="0"/>
              <a:t>V</a:t>
            </a:r>
            <a:r>
              <a:rPr lang="ru-RU" sz="1600" dirty="0"/>
              <a:t>», </a:t>
            </a:r>
            <a:endParaRPr lang="ru-RU" sz="1600" dirty="0" smtClean="0"/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Validity</a:t>
            </a:r>
            <a:r>
              <a:rPr lang="ru-RU" sz="1600" dirty="0" smtClean="0"/>
              <a:t> (обоснованность, применимость),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Veracity</a:t>
            </a:r>
            <a:r>
              <a:rPr lang="ru-RU" sz="1600" dirty="0" smtClean="0"/>
              <a:t> (достоверность),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Value</a:t>
            </a:r>
            <a:r>
              <a:rPr lang="ru-RU" sz="1600" dirty="0" smtClean="0"/>
              <a:t> (ценность, полезность),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Visibility</a:t>
            </a:r>
            <a:r>
              <a:rPr lang="ru-RU" sz="1600" b="1" dirty="0" smtClean="0"/>
              <a:t> </a:t>
            </a:r>
            <a:r>
              <a:rPr lang="ru-RU" sz="1600" dirty="0" smtClean="0"/>
              <a:t>(обозримость, способность к визуализации) и т. д. </a:t>
            </a:r>
            <a:endParaRPr lang="ru-RU" sz="1600" dirty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7F3BC35-E5B1-434A-959C-B942ADCE6C6D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z="120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0850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FF"/>
                </a:solidFill>
              </a:rPr>
              <a:t>Чем полезны большие данные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2560638" y="919163"/>
            <a:ext cx="6583362" cy="431006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должны быть доступны для поисковых систем, проанализированы в центрах бизнеса, производства, медицины, </a:t>
            </a:r>
            <a:r>
              <a:rPr lang="ru-RU" alt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правоохранения</a:t>
            </a: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обороны, науки и просто </a:t>
            </a:r>
            <a:r>
              <a:rPr lang="ru-RU" alt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индивидумов</a:t>
            </a: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которые их могут затребовать</a:t>
            </a:r>
            <a:r>
              <a:rPr lang="ru-RU" altLang="ru-RU" sz="1600" dirty="0" smtClean="0"/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 может дать? – Прогноз!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400" b="1" dirty="0" smtClean="0"/>
              <a:t>Пример с вирусом </a:t>
            </a:r>
            <a:r>
              <a:rPr lang="en-US" altLang="ru-RU" sz="1400" b="1" dirty="0" smtClean="0"/>
              <a:t>H1N1: </a:t>
            </a:r>
            <a:r>
              <a:rPr lang="en-US" altLang="ru-RU" sz="1400" dirty="0" smtClean="0"/>
              <a:t>Google</a:t>
            </a:r>
            <a:r>
              <a:rPr lang="ru-RU" altLang="ru-RU" sz="1400" dirty="0" smtClean="0"/>
              <a:t> в 2009 г. точно предсказал распространение гриппа в разных штатах США, проанализировав 3 млрд запросов на лекарства от гриппа на их корреляцию с распространением гриппа во времени и пространстве.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600" dirty="0" smtClean="0"/>
              <a:t>Большие данные помогут решению насущных глобальных проблем, таких как борьба с изменением климата, искоренение болезней, а также содействие эффективному управлению и экономическому развитию. Однако для этого придется пересмотреть традиционные представления об управлении, принятии решений, человеческих ресурсах и образовании. 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это делается?</a:t>
            </a:r>
          </a:p>
          <a:p>
            <a:pPr marL="0" indent="0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читай эту книгу!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Используется не отобранная малая часть данных (выборка), а ВСЁ доступное множество.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B8CDEC1-44D6-4480-8B80-614ABA37D95D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2560638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Прямоугольник 5"/>
          <p:cNvSpPr>
            <a:spLocks noChangeArrowheads="1"/>
          </p:cNvSpPr>
          <p:nvPr/>
        </p:nvSpPr>
        <p:spPr bwMode="auto">
          <a:xfrm>
            <a:off x="-15875" y="4784725"/>
            <a:ext cx="2767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0000FF"/>
                </a:solidFill>
                <a:effectLst/>
              </a:rPr>
              <a:t>http://www.livelib.ru/book/1000755419</a:t>
            </a:r>
            <a:endParaRPr lang="ru-RU" altLang="ru-RU" sz="1200">
              <a:solidFill>
                <a:srgbClr val="0000FF"/>
              </a:solidFill>
              <a:effectLst/>
            </a:endParaRPr>
          </a:p>
        </p:txBody>
      </p:sp>
      <p:sp>
        <p:nvSpPr>
          <p:cNvPr id="2" name="Стрелка влево 1"/>
          <p:cNvSpPr/>
          <p:nvPr/>
        </p:nvSpPr>
        <p:spPr bwMode="auto">
          <a:xfrm>
            <a:off x="2627313" y="4602163"/>
            <a:ext cx="2298700" cy="122237"/>
          </a:xfrm>
          <a:prstGeom prst="leftArrow">
            <a:avLst/>
          </a:prstGeom>
          <a:solidFill>
            <a:srgbClr val="FFB3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225" y="5300663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rgbClr val="0000FF"/>
                </a:solidFill>
              </a:rPr>
              <a:t>- Ради этого приходится отказываться от деталей (пренебрегать точностью) и исследовать не причинную связь (почему происходит явление), а корреляционные связи, объясняющие, что именно  происходит (полезно, опасно).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0000FF"/>
                </a:solidFill>
              </a:rPr>
              <a:t>Компьютинг ФВЭ в эпоху Больших 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268413"/>
            <a:ext cx="8578850" cy="45370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развития </a:t>
            </a:r>
            <a:r>
              <a:rPr lang="ru-RU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компьютинга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ЦЕРНе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обеспечения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потенциально новой физики 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 запуска БАК  в 2015 году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Значительное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вычислительных мощностей и сетевых ресурсов хранения данных; 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интеллектуальных средств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динамического хранения данных;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эффективности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WLCG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путем синтеза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облачных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технологий; </a:t>
            </a: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активизация использования распределенных параллельных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вычислений</a:t>
            </a:r>
          </a:p>
          <a:p>
            <a:pPr>
              <a:buFont typeface="+mj-lt"/>
              <a:buAutoNum type="arabicPeriod"/>
              <a:defRPr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Совершенствования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алгоритмических и программных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 анализа и моделирования; </a:t>
            </a:r>
          </a:p>
          <a:p>
            <a:pPr>
              <a:buFont typeface="+mj-lt"/>
              <a:buAutoNum type="arabicPeriod"/>
              <a:defRPr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Такие же планы характерны для ведущих физических центров мира, в том числе и для ОИЯИ с его </a:t>
            </a:r>
            <a:r>
              <a:rPr lang="ru-RU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мегапроектом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NICA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rgbClr val="C00000"/>
                </a:solidFill>
              </a:rPr>
              <a:t>Рассмотрим их более детально</a:t>
            </a:r>
            <a:endParaRPr lang="ru-RU" sz="1800" b="1" i="1" dirty="0">
              <a:solidFill>
                <a:srgbClr val="C0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00E5285-C03B-4665-A0D7-FF8122B2A510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ru-RU" altLang="ru-RU" sz="120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1603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1. Значительное увеличение вычислительных мощностей и сетевых ресурсов хранения данных </a:t>
            </a:r>
            <a:r>
              <a:rPr lang="ru-RU" altLang="ru-RU" sz="3200" smtClean="0">
                <a:solidFill>
                  <a:srgbClr val="0000FF"/>
                </a:solidFill>
              </a:rPr>
              <a:t/>
            </a:r>
            <a:br>
              <a:rPr lang="ru-RU" altLang="ru-RU" sz="3200" smtClean="0">
                <a:solidFill>
                  <a:srgbClr val="0000FF"/>
                </a:solidFill>
              </a:rPr>
            </a:br>
            <a:endParaRPr lang="ru-RU" altLang="ru-RU" sz="3200" smtClean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7338"/>
            <a:ext cx="9144000" cy="143986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sz="2000" b="1" dirty="0"/>
              <a:t>Большие данные </a:t>
            </a:r>
            <a:r>
              <a:rPr lang="ru-RU" sz="2000" dirty="0"/>
              <a:t>= </a:t>
            </a:r>
            <a:endParaRPr lang="ru-RU" sz="2000" dirty="0" smtClean="0"/>
          </a:p>
          <a:p>
            <a:pPr>
              <a:defRPr/>
            </a:pPr>
            <a:r>
              <a:rPr lang="ru-RU" sz="1800" dirty="0" smtClean="0"/>
              <a:t>больше CPU (по стоимости на 15% в год)</a:t>
            </a:r>
          </a:p>
          <a:p>
            <a:pPr>
              <a:defRPr/>
            </a:pPr>
            <a:r>
              <a:rPr lang="ru-RU" sz="1800" dirty="0" smtClean="0"/>
              <a:t>рост дискового пространства (на 15%)</a:t>
            </a:r>
          </a:p>
          <a:p>
            <a:pPr>
              <a:defRPr/>
            </a:pPr>
            <a:r>
              <a:rPr lang="ru-RU" sz="1800" dirty="0" smtClean="0"/>
              <a:t>рост роботизированных библиотек массового хранения (на 15%)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1400" dirty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885773-7E7C-4F0B-B254-AEB860D41972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25606" name="Выноска со стрелкой влево 6"/>
          <p:cNvSpPr>
            <a:spLocks noChangeArrowheads="1"/>
          </p:cNvSpPr>
          <p:nvPr/>
        </p:nvSpPr>
        <p:spPr bwMode="auto">
          <a:xfrm>
            <a:off x="6516688" y="1557338"/>
            <a:ext cx="2555875" cy="1366837"/>
          </a:xfrm>
          <a:prstGeom prst="leftArrowCallout">
            <a:avLst>
              <a:gd name="adj1" fmla="val 25000"/>
              <a:gd name="adj2" fmla="val 25000"/>
              <a:gd name="adj3" fmla="val 25027"/>
              <a:gd name="adj4" fmla="val 64977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effectLst/>
              </a:rPr>
              <a:t>цифры касаются Т0 в ЦЕРНе и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effectLst/>
              </a:rPr>
              <a:t>Т1-Т2 в странах, входящих в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rgbClr val="C00000"/>
                </a:solidFill>
                <a:effectLst/>
              </a:rPr>
              <a:t> </a:t>
            </a:r>
            <a:r>
              <a:rPr lang="en-US" altLang="ru-RU" sz="1400" b="1">
                <a:solidFill>
                  <a:srgbClr val="C00000"/>
                </a:solidFill>
                <a:effectLst/>
              </a:rPr>
              <a:t>WLCG</a:t>
            </a:r>
            <a:endParaRPr lang="ru-RU" altLang="ru-RU" sz="1400">
              <a:solidFill>
                <a:srgbClr val="C00000"/>
              </a:solidFill>
              <a:effectLst/>
            </a:endParaRPr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47988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2916238" y="2947988"/>
            <a:ext cx="6156325" cy="27130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dirty="0">
                <a:effectLst/>
              </a:rPr>
              <a:t>Важный </a:t>
            </a:r>
            <a:r>
              <a:rPr lang="ru-RU" dirty="0" err="1">
                <a:effectLst/>
              </a:rPr>
              <a:t>ньюанс</a:t>
            </a:r>
            <a:r>
              <a:rPr lang="ru-RU" dirty="0">
                <a:effectLst/>
              </a:rPr>
              <a:t>: </a:t>
            </a:r>
            <a:r>
              <a:rPr lang="ru-RU" b="1" dirty="0">
                <a:solidFill>
                  <a:srgbClr val="C00000"/>
                </a:solidFill>
                <a:effectLst/>
              </a:rPr>
              <a:t>Закон Мура: </a:t>
            </a:r>
            <a:r>
              <a:rPr lang="ru-RU" dirty="0">
                <a:effectLst/>
              </a:rPr>
              <a:t>экспоненциальный рост числа транзисторов по годам = соответствующий рост числа производимых </a:t>
            </a:r>
            <a:r>
              <a:rPr lang="en-US" dirty="0">
                <a:effectLst/>
              </a:rPr>
              <a:t>CPU</a:t>
            </a:r>
            <a:r>
              <a:rPr lang="ru-RU" dirty="0">
                <a:effectLst/>
              </a:rPr>
              <a:t>, однако скорость их работы сдерживается из-за </a:t>
            </a:r>
            <a:r>
              <a:rPr lang="ru-RU" b="1" dirty="0">
                <a:solidFill>
                  <a:srgbClr val="C00000"/>
                </a:solidFill>
                <a:effectLst/>
              </a:rPr>
              <a:t>эффекта «тепловой смерти».</a:t>
            </a:r>
          </a:p>
          <a:p>
            <a:pPr>
              <a:defRPr/>
            </a:pPr>
            <a:endParaRPr lang="ru-RU" sz="1000" b="1" dirty="0">
              <a:solidFill>
                <a:srgbClr val="C00000"/>
              </a:solidFill>
              <a:effectLst/>
            </a:endParaRPr>
          </a:p>
          <a:p>
            <a:pPr>
              <a:defRPr/>
            </a:pPr>
            <a:r>
              <a:rPr lang="ru-RU" b="1" dirty="0">
                <a:solidFill>
                  <a:srgbClr val="0000FF"/>
                </a:solidFill>
                <a:effectLst/>
              </a:rPr>
              <a:t>Поэтому для увеличения производительности вычислительных процессоров потребуются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effectLst/>
              </a:rPr>
              <a:t>вычислители с большим числом ядер для введения параллелизма и/или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effectLst/>
              </a:rPr>
              <a:t>применение новых графических </a:t>
            </a:r>
            <a:r>
              <a:rPr lang="en-US" dirty="0">
                <a:effectLst/>
              </a:rPr>
              <a:t>GPU </a:t>
            </a:r>
            <a:r>
              <a:rPr lang="ru-RU" dirty="0">
                <a:effectLst/>
              </a:rPr>
              <a:t>процессоров </a:t>
            </a:r>
            <a:r>
              <a:rPr lang="ru-RU" b="1" dirty="0">
                <a:effectLst/>
              </a:rPr>
              <a:t> </a:t>
            </a:r>
            <a:endParaRPr lang="ru-RU" dirty="0">
              <a:effectLst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950" y="5756275"/>
            <a:ext cx="89646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После 2014 года более 15% данных LHC будут обрабатываться в российских центрах </a:t>
            </a:r>
            <a:r>
              <a:rPr lang="en-US" dirty="0"/>
              <a:t>WLCG</a:t>
            </a:r>
            <a:r>
              <a:rPr lang="ru-RU" dirty="0"/>
              <a:t>.</a:t>
            </a:r>
          </a:p>
          <a:p>
            <a:pPr>
              <a:defRPr/>
            </a:pPr>
            <a:r>
              <a:rPr lang="ru-RU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2. Интеллектуальные средства динамического хранения данных 1.</a:t>
            </a:r>
            <a:endParaRPr lang="ru-RU" altLang="ru-RU" sz="3200" smtClean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1438"/>
            <a:ext cx="8964613" cy="1150937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Терабайты данных в секунду, производимые в экспериментах ФВЭ  и </a:t>
            </a:r>
            <a:r>
              <a:rPr lang="ru-RU" sz="1800" dirty="0" smtClean="0"/>
              <a:t>ЯФ, </a:t>
            </a:r>
            <a:r>
              <a:rPr lang="ru-RU" sz="1800" dirty="0"/>
              <a:t>требуют либо сложнейших многоуровневых триггерных процедур или сверхбыстрой  параллельной обработки данных для сжатия сырых данных в миллионы раз.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A9EE1D6-E1E6-473B-82E8-307DE60637BB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26630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492375"/>
            <a:ext cx="36004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850" y="2492375"/>
            <a:ext cx="4752975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/>
              <a:t>Итог - 25 петабайт данных в год, </a:t>
            </a:r>
            <a:r>
              <a:rPr lang="ru-RU" dirty="0"/>
              <a:t>которые требовалось хранить в специальных </a:t>
            </a:r>
            <a:r>
              <a:rPr lang="ru-RU" b="1" dirty="0">
                <a:solidFill>
                  <a:srgbClr val="0000FF"/>
                </a:solidFill>
              </a:rPr>
              <a:t>роботизированных  ленточных хранилищах</a:t>
            </a:r>
            <a:r>
              <a:rPr lang="ru-RU" dirty="0"/>
              <a:t>, т.к. копии этих данных  подлежат передаче в сотни физических центров 36 стран мира для более тщательного анализа. Для архивирования, изготовления и передачи копий разработаны сложные роботизированные хранилища ленточных картриджей, вмещающих по 6.25 терабайт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954088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Интеллектуальные средства динамического хранения данных 2.</a:t>
            </a:r>
            <a:endParaRPr lang="ru-RU" altLang="ru-RU" sz="32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975"/>
            <a:ext cx="9036050" cy="2808288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Одной из ключевых проблем в такой системе управления распределением данных является </a:t>
            </a:r>
            <a:r>
              <a:rPr lang="ru-RU" sz="1800" b="1" dirty="0">
                <a:solidFill>
                  <a:srgbClr val="C00000"/>
                </a:solidFill>
              </a:rPr>
              <a:t>сбалансированный процесс копирования  востребованных (горячих) и стирания устаревших (холодных) записей</a:t>
            </a:r>
            <a:r>
              <a:rPr lang="ru-RU" sz="1800" dirty="0"/>
              <a:t>. </a:t>
            </a: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Проект </a:t>
            </a:r>
            <a:r>
              <a:rPr lang="en-US" sz="1800" dirty="0"/>
              <a:t>ATLAS Distributed Data Management </a:t>
            </a:r>
            <a:r>
              <a:rPr lang="ru-RU" sz="1800" dirty="0"/>
              <a:t>- пример автоматической организации такого процесса, выполняющего копирование, доступ, стирание и весь учет оборота данных  эксперимента </a:t>
            </a:r>
            <a:r>
              <a:rPr lang="en-US" sz="1800" dirty="0"/>
              <a:t>ATLAS</a:t>
            </a:r>
            <a:r>
              <a:rPr lang="ru-RU" sz="1800" dirty="0"/>
              <a:t> в более, чем 120 </a:t>
            </a:r>
            <a:r>
              <a:rPr lang="ru-RU" sz="1800" dirty="0" err="1"/>
              <a:t>грид</a:t>
            </a:r>
            <a:r>
              <a:rPr lang="ru-RU" sz="1800" dirty="0"/>
              <a:t>-сайтах. Разработан специальный сервис учета распространения данных (</a:t>
            </a:r>
            <a:r>
              <a:rPr lang="en-US" sz="1800" dirty="0"/>
              <a:t>data popularity service</a:t>
            </a:r>
            <a:r>
              <a:rPr lang="ru-RU" sz="1800" dirty="0"/>
              <a:t>) для принятия решений о необходимости увеличения или уменьшения числа копий или </a:t>
            </a:r>
            <a:r>
              <a:rPr lang="ru-RU" sz="1800" dirty="0" smtClean="0"/>
              <a:t>полного стирании </a:t>
            </a:r>
            <a:r>
              <a:rPr lang="ru-RU" sz="1800" dirty="0"/>
              <a:t>файла с данными, как вышедшего из употребления.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C266B2D-00D4-468E-86E3-8C27844EF62F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05263"/>
            <a:ext cx="46482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82550" y="4292600"/>
            <a:ext cx="4537075" cy="19446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</a:rPr>
              <a:t>В ЛИТ ОИЯИ разработана и установлена программа ATLAS </a:t>
            </a:r>
            <a:r>
              <a:rPr lang="ru-RU" dirty="0" err="1">
                <a:solidFill>
                  <a:srgbClr val="0000FF"/>
                </a:solidFill>
              </a:rPr>
              <a:t>Deletion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Service</a:t>
            </a:r>
            <a:r>
              <a:rPr lang="ru-RU" dirty="0">
                <a:solidFill>
                  <a:srgbClr val="0000FF"/>
                </a:solidFill>
              </a:rPr>
              <a:t> DQ2, которая ежедневно находит и стирает 2-2,5 миллиона файлов, освобождая до 500 терабайт (порядка 300к файлов в час).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686800" cy="1223962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     3. Повышение эффективности </a:t>
            </a:r>
            <a:r>
              <a:rPr lang="en-US" altLang="ru-RU" sz="3200" b="1" smtClean="0">
                <a:solidFill>
                  <a:srgbClr val="0000FF"/>
                </a:solidFill>
              </a:rPr>
              <a:t>WLCG</a:t>
            </a:r>
            <a:r>
              <a:rPr lang="ru-RU" altLang="ru-RU" sz="3200" b="1" smtClean="0">
                <a:solidFill>
                  <a:srgbClr val="0000FF"/>
                </a:solidFill>
              </a:rPr>
              <a:t> путем синтеза грид </a:t>
            </a:r>
            <a:br>
              <a:rPr lang="ru-RU" altLang="ru-RU" sz="3200" b="1" smtClean="0">
                <a:solidFill>
                  <a:srgbClr val="0000FF"/>
                </a:solidFill>
              </a:rPr>
            </a:br>
            <a:r>
              <a:rPr lang="ru-RU" altLang="ru-RU" sz="3200" b="1" smtClean="0">
                <a:solidFill>
                  <a:srgbClr val="0000FF"/>
                </a:solidFill>
              </a:rPr>
              <a:t>и облачных технологий 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endParaRPr lang="ru-RU" altLang="ru-RU" sz="3200" smtClean="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114300" y="1412875"/>
            <a:ext cx="5610225" cy="1728788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1600" smtClean="0"/>
              <a:t>Жесткая структура системы грид создавалась для интеграции уже существующих аппаратных и программных ресурсов, зафиксированных  в системе, в то время как облачная структура распределенных вычислений оказывается более гибкой, используя                   виртуальные кластеры из виртуальных вычислителей</a:t>
            </a:r>
            <a:r>
              <a:rPr lang="ru-RU" altLang="ru-RU" sz="200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altLang="ru-RU" sz="2000" smtClean="0"/>
          </a:p>
          <a:p>
            <a:pPr marL="0" indent="0">
              <a:buFont typeface="Wingdings" pitchFamily="2" charset="2"/>
              <a:buNone/>
            </a:pPr>
            <a:endParaRPr lang="ru-RU" altLang="ru-RU" sz="2000" smtClean="0"/>
          </a:p>
          <a:p>
            <a:pPr marL="0" indent="0">
              <a:buFont typeface="Wingdings" pitchFamily="2" charset="2"/>
              <a:buNone/>
            </a:pPr>
            <a:endParaRPr lang="ru-RU" altLang="ru-RU" sz="1800" smtClean="0"/>
          </a:p>
          <a:p>
            <a:pPr marL="0" indent="0">
              <a:buFont typeface="Wingdings" pitchFamily="2" charset="2"/>
              <a:buNone/>
            </a:pPr>
            <a:r>
              <a:rPr lang="ru-RU" altLang="ru-RU" sz="1800" smtClean="0"/>
              <a:t>Примером уже имеющейся технологии, реализующей подобный синтез для работы с Большими Данными является система PanDA (Production and Distributed Analysis – обработка данных и распределенный анализ) эксперимента АTLAS на LHC. Сегодня PanDA уже работает    для российского мегапроекта </a:t>
            </a:r>
            <a:r>
              <a:rPr lang="en-US" altLang="ru-RU" sz="1800" smtClean="0"/>
              <a:t>NICA</a:t>
            </a:r>
            <a:r>
              <a:rPr lang="ru-RU" altLang="ru-RU" sz="1800" smtClean="0"/>
              <a:t> в ОИЯИ.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DF163CE-E716-4872-B0DF-11FBB44D8516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107950" y="3114675"/>
            <a:ext cx="5256213" cy="936625"/>
          </a:xfrm>
          <a:prstGeom prst="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400" b="1" dirty="0"/>
              <a:t>Николай </a:t>
            </a:r>
            <a:r>
              <a:rPr lang="ru-RU" sz="1400" b="1" dirty="0" err="1"/>
              <a:t>Кутовский</a:t>
            </a:r>
            <a:r>
              <a:rPr lang="ru-RU" sz="1400" b="1" dirty="0"/>
              <a:t>, диссертация:</a:t>
            </a:r>
            <a:r>
              <a:rPr lang="ru-RU" sz="1400" dirty="0"/>
              <a:t> </a:t>
            </a:r>
            <a:r>
              <a:rPr lang="ru-RU" sz="1400" i="1" dirty="0">
                <a:solidFill>
                  <a:srgbClr val="0000FF"/>
                </a:solidFill>
              </a:rPr>
              <a:t>Включение в  </a:t>
            </a:r>
            <a:r>
              <a:rPr lang="ru-RU" sz="1400" i="1" dirty="0" err="1">
                <a:solidFill>
                  <a:srgbClr val="0000FF"/>
                </a:solidFill>
              </a:rPr>
              <a:t>грид</a:t>
            </a:r>
            <a:r>
              <a:rPr lang="ru-RU" sz="1400" i="1" dirty="0">
                <a:solidFill>
                  <a:srgbClr val="0000FF"/>
                </a:solidFill>
              </a:rPr>
              <a:t> облачных структур позволяет сократить время решения широкого круга задач в области физики высоких энергий и повысить эффективность использования ресурсов</a:t>
            </a:r>
          </a:p>
        </p:txBody>
      </p: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20813"/>
            <a:ext cx="3551238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07063" y="6126163"/>
            <a:ext cx="3340100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/>
              <a:t>Суперкомпьютеры №15, 2013, стр.56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085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0000FF"/>
                </a:solidFill>
              </a:rPr>
              <a:t>Моделирование </a:t>
            </a:r>
            <a:r>
              <a:rPr lang="ru-RU" altLang="ru-RU" sz="3200" b="1" dirty="0" err="1" smtClean="0">
                <a:solidFill>
                  <a:srgbClr val="0000FF"/>
                </a:solidFill>
              </a:rPr>
              <a:t>грид</a:t>
            </a:r>
            <a:r>
              <a:rPr lang="ru-RU" altLang="ru-RU" sz="3200" b="1" dirty="0" smtClean="0">
                <a:solidFill>
                  <a:srgbClr val="0000FF"/>
                </a:solidFill>
              </a:rPr>
              <a:t>-облачных систем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328245"/>
          </a:xfrm>
        </p:spPr>
        <p:txBody>
          <a:bodyPr/>
          <a:lstStyle/>
          <a:p>
            <a:pPr>
              <a:defRPr/>
            </a:pPr>
            <a:r>
              <a:rPr lang="ru-RU" sz="1800" dirty="0" smtClean="0"/>
              <a:t>Разработка сложнейших </a:t>
            </a:r>
            <a:r>
              <a:rPr lang="ru-RU" sz="1800" dirty="0" err="1"/>
              <a:t>грид</a:t>
            </a:r>
            <a:r>
              <a:rPr lang="ru-RU" sz="1800" dirty="0"/>
              <a:t>-облачных систем сбора, передачи и распределённой обработки сверхбольших объемов информации требует больших предварительных исследований по выбору </a:t>
            </a:r>
            <a:r>
              <a:rPr lang="ru-RU" sz="1800" b="1" dirty="0">
                <a:solidFill>
                  <a:srgbClr val="0000FF"/>
                </a:solidFill>
              </a:rPr>
              <a:t>оптимальной  их структуры с учетом стоимости и предполагаемых ресурсов и загрузки</a:t>
            </a:r>
            <a:r>
              <a:rPr lang="ru-RU" sz="1800" dirty="0"/>
              <a:t>.  </a:t>
            </a:r>
            <a:endParaRPr lang="ru-RU" sz="1800" dirty="0" smtClean="0"/>
          </a:p>
          <a:p>
            <a:pPr>
              <a:defRPr/>
            </a:pPr>
            <a:r>
              <a:rPr lang="ru-RU" sz="1800" dirty="0" smtClean="0"/>
              <a:t>Подобные </a:t>
            </a:r>
            <a:r>
              <a:rPr lang="ru-RU" sz="1800" dirty="0"/>
              <a:t>исследования должны основываться на </a:t>
            </a:r>
            <a:r>
              <a:rPr lang="ru-RU" sz="1800" b="1" dirty="0">
                <a:solidFill>
                  <a:srgbClr val="0000FF"/>
                </a:solidFill>
              </a:rPr>
              <a:t>тщательном моделировании</a:t>
            </a:r>
            <a:r>
              <a:rPr lang="ru-RU" sz="1800" b="1" dirty="0"/>
              <a:t> </a:t>
            </a:r>
            <a:r>
              <a:rPr lang="ru-RU" sz="1800" dirty="0"/>
              <a:t>как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потока</a:t>
            </a:r>
            <a:r>
              <a:rPr lang="ru-RU" sz="1800" dirty="0"/>
              <a:t> заданий с учетом их типов и статистических данных о распределении времени их поступления и требуемых компьютерных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ресурсов</a:t>
            </a:r>
            <a:r>
              <a:rPr lang="ru-RU" sz="1800" dirty="0"/>
              <a:t> для их выполнения, так и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состава моделируемой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-структуры</a:t>
            </a:r>
            <a:r>
              <a:rPr lang="ru-RU" sz="1800" dirty="0" smtClean="0"/>
              <a:t>.</a:t>
            </a:r>
          </a:p>
          <a:p>
            <a:pPr>
              <a:defRPr/>
            </a:pPr>
            <a:r>
              <a:rPr lang="ru-RU" sz="1800" dirty="0"/>
              <a:t>Такая программа моделирования </a:t>
            </a:r>
            <a:r>
              <a:rPr lang="en-US" sz="1800" dirty="0" err="1"/>
              <a:t>SyMSim</a:t>
            </a:r>
            <a:r>
              <a:rPr lang="en-US" sz="1800" dirty="0"/>
              <a:t> </a:t>
            </a:r>
            <a:r>
              <a:rPr lang="ru-RU" sz="1800" dirty="0"/>
              <a:t>(</a:t>
            </a:r>
            <a:r>
              <a:rPr lang="en-US" sz="1800" dirty="0"/>
              <a:t>Synthesis of </a:t>
            </a:r>
            <a:r>
              <a:rPr lang="en-US" sz="1800" dirty="0" err="1"/>
              <a:t>Monitorung</a:t>
            </a:r>
            <a:r>
              <a:rPr lang="en-US" sz="1800" dirty="0"/>
              <a:t> and Simulation</a:t>
            </a:r>
            <a:r>
              <a:rPr lang="ru-RU" sz="1800" dirty="0"/>
              <a:t>) разработана в ЛИТ ОИЯИ для ускорения проектирования центров </a:t>
            </a:r>
            <a:r>
              <a:rPr lang="en-US" sz="1800" dirty="0"/>
              <a:t>WLCG  Tier</a:t>
            </a:r>
            <a:r>
              <a:rPr lang="ru-RU" sz="1800" dirty="0"/>
              <a:t> 0 </a:t>
            </a:r>
            <a:r>
              <a:rPr lang="en-US" sz="1800" dirty="0"/>
              <a:t>NICA </a:t>
            </a:r>
            <a:r>
              <a:rPr lang="ru-RU" sz="1800" dirty="0"/>
              <a:t>и </a:t>
            </a:r>
            <a:r>
              <a:rPr lang="en-US" sz="1800" dirty="0"/>
              <a:t>Tier</a:t>
            </a:r>
            <a:r>
              <a:rPr lang="ru-RU" sz="1800" dirty="0"/>
              <a:t> 1 </a:t>
            </a:r>
            <a:r>
              <a:rPr lang="en-US" sz="1800" dirty="0"/>
              <a:t>CMS</a:t>
            </a:r>
            <a:r>
              <a:rPr lang="ru-RU" sz="1800" dirty="0"/>
              <a:t>. Программа ориентирована на повышения эффективности их разработки путем учета качества работы уже функционирующей системы в прогнозах на ее дальнейшее развитие. Это предлагается сделать за счет </a:t>
            </a:r>
            <a:r>
              <a:rPr lang="ru-RU" sz="1800" b="1" dirty="0">
                <a:solidFill>
                  <a:srgbClr val="0000FF"/>
                </a:solidFill>
              </a:rPr>
              <a:t>объединения самой программы моделирования с системой мониторинга реального (или модельного) </a:t>
            </a:r>
            <a:r>
              <a:rPr lang="ru-RU" sz="1800" b="1" dirty="0" err="1">
                <a:solidFill>
                  <a:srgbClr val="0000FF"/>
                </a:solidFill>
              </a:rPr>
              <a:t>грид</a:t>
            </a:r>
            <a:r>
              <a:rPr lang="ru-RU" sz="1800" b="1" dirty="0">
                <a:solidFill>
                  <a:srgbClr val="0000FF"/>
                </a:solidFill>
              </a:rPr>
              <a:t>-облачного сервиса </a:t>
            </a:r>
            <a:r>
              <a:rPr lang="ru-RU" sz="1800" dirty="0"/>
              <a:t>через специальную базу данных, осуществляющую сбор и статистический анализ по вычислению распределений данных мониторинга, используемых затем для динамической коррекции параметров моделирования.  </a:t>
            </a:r>
          </a:p>
          <a:p>
            <a:pPr>
              <a:defRPr/>
            </a:pPr>
            <a:endParaRPr lang="ru-RU" sz="1800" dirty="0"/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4EEDD35-3200-406F-BA88-833C3A8D5418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ru-RU" sz="120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9553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Модель облачной структуры хранения данных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1296144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Рассматривается модель реализации облачной структуры, предназначенной для хранении данных в роботизированной библиотеке с тысячами кассет с магнитными лентами, которые робот  автоматически достаёт и устанавливает в одно или несколько устройств чтения-записи (драйвов).</a:t>
            </a:r>
          </a:p>
          <a:p>
            <a:pPr marL="0" indent="0">
              <a:buNone/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039516"/>
            <a:ext cx="4211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u="sng" dirty="0">
                <a:solidFill>
                  <a:srgbClr val="C00000"/>
                </a:solidFill>
                <a:effectLst/>
              </a:rPr>
              <a:t>Проектируемая структура:</a:t>
            </a:r>
            <a:r>
              <a:rPr lang="ru-RU" sz="1600" b="1" dirty="0">
                <a:solidFill>
                  <a:srgbClr val="C00000"/>
                </a:solidFill>
                <a:effectLst/>
              </a:rPr>
              <a:t> </a:t>
            </a:r>
            <a:endParaRPr lang="ru-RU" sz="1600" b="1" dirty="0" smtClean="0">
              <a:solidFill>
                <a:srgbClr val="C00000"/>
              </a:solidFill>
              <a:effectLst/>
            </a:endParaRPr>
          </a:p>
          <a:p>
            <a:pPr marL="0" indent="0">
              <a:buNone/>
            </a:pPr>
            <a:r>
              <a:rPr lang="ru-RU" sz="1600" dirty="0" smtClean="0">
                <a:effectLst/>
              </a:rPr>
              <a:t>ленточный </a:t>
            </a:r>
            <a:r>
              <a:rPr lang="ru-RU" sz="1600" dirty="0">
                <a:effectLst/>
              </a:rPr>
              <a:t>робот, массив драйвов, </a:t>
            </a:r>
            <a:endParaRPr lang="ru-RU" sz="1600" dirty="0" smtClean="0">
              <a:effectLst/>
            </a:endParaRPr>
          </a:p>
          <a:p>
            <a:pPr marL="0" indent="0">
              <a:buNone/>
            </a:pPr>
            <a:r>
              <a:rPr lang="ru-RU" sz="1600" dirty="0" smtClean="0">
                <a:effectLst/>
              </a:rPr>
              <a:t>кластер процессоров. </a:t>
            </a:r>
          </a:p>
          <a:p>
            <a:pPr marL="0" indent="0">
              <a:buNone/>
            </a:pPr>
            <a:r>
              <a:rPr lang="ru-RU" sz="1600" b="1" u="sng" dirty="0" smtClean="0">
                <a:solidFill>
                  <a:srgbClr val="C00000"/>
                </a:solidFill>
                <a:effectLst/>
              </a:rPr>
              <a:t>Стоимость</a:t>
            </a:r>
            <a:r>
              <a:rPr lang="ru-RU" sz="1600" dirty="0" smtClean="0">
                <a:effectLst/>
              </a:rPr>
              <a:t> </a:t>
            </a:r>
            <a:r>
              <a:rPr lang="ru-RU" sz="1600" dirty="0">
                <a:effectLst/>
              </a:rPr>
              <a:t>драйва - 5 условных единиц, процессора - 3 единицы. </a:t>
            </a:r>
          </a:p>
          <a:p>
            <a:pPr marL="0" indent="0">
              <a:buNone/>
            </a:pPr>
            <a:r>
              <a:rPr lang="ru-RU" sz="1600" b="1" u="sng" dirty="0">
                <a:solidFill>
                  <a:srgbClr val="C00000"/>
                </a:solidFill>
                <a:effectLst/>
              </a:rPr>
              <a:t>Критерий оценки:</a:t>
            </a:r>
            <a:r>
              <a:rPr lang="ru-RU" sz="1600" b="1" dirty="0">
                <a:solidFill>
                  <a:srgbClr val="C00000"/>
                </a:solidFill>
                <a:effectLst/>
              </a:rPr>
              <a:t>   </a:t>
            </a:r>
            <a:r>
              <a:rPr lang="ru-RU" sz="1600" dirty="0">
                <a:effectLst/>
              </a:rPr>
              <a:t>время прохождения тестового потока из 100 заданий. </a:t>
            </a:r>
            <a:endParaRPr lang="ru-RU" sz="1600" dirty="0" smtClean="0">
              <a:effectLst/>
            </a:endParaRPr>
          </a:p>
          <a:p>
            <a:pPr marL="0" indent="0">
              <a:buNone/>
            </a:pPr>
            <a:r>
              <a:rPr lang="ru-RU" sz="1600" b="1" u="sng" dirty="0" smtClean="0">
                <a:solidFill>
                  <a:srgbClr val="C00000"/>
                </a:solidFill>
                <a:effectLst/>
              </a:rPr>
              <a:t>Бюджет</a:t>
            </a:r>
            <a:r>
              <a:rPr lang="ru-RU" sz="1600" b="1" u="sng" dirty="0">
                <a:solidFill>
                  <a:srgbClr val="C00000"/>
                </a:solidFill>
                <a:effectLst/>
              </a:rPr>
              <a:t>:</a:t>
            </a:r>
            <a:r>
              <a:rPr lang="ru-RU" sz="1600" dirty="0">
                <a:effectLst/>
              </a:rPr>
              <a:t> 100 условных единиц </a:t>
            </a:r>
          </a:p>
          <a:p>
            <a:pPr marL="0" indent="0">
              <a:buNone/>
            </a:pPr>
            <a:r>
              <a:rPr lang="ru-RU" sz="1600" b="1" u="sng" dirty="0">
                <a:solidFill>
                  <a:srgbClr val="C00000"/>
                </a:solidFill>
                <a:effectLst/>
              </a:rPr>
              <a:t>Требования к проекту: </a:t>
            </a:r>
            <a:r>
              <a:rPr lang="ru-RU" sz="1600" dirty="0">
                <a:effectLst/>
              </a:rPr>
              <a:t>оптимальное соотношение количества процессоров и количества драйвов в пределах  бюджета</a:t>
            </a:r>
            <a:endParaRPr lang="ru-RU" sz="16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5476" y="1700808"/>
            <a:ext cx="4605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ffectLst/>
              </a:rPr>
              <a:t>Результаты  моделирования</a:t>
            </a:r>
            <a:r>
              <a:rPr lang="ru-RU" sz="1600" dirty="0">
                <a:solidFill>
                  <a:srgbClr val="0000FF"/>
                </a:solidFill>
                <a:effectLst/>
              </a:rPr>
              <a:t>. </a:t>
            </a:r>
          </a:p>
          <a:p>
            <a:pPr lvl="0"/>
            <a:r>
              <a:rPr lang="ru-RU" sz="1600" i="1" dirty="0" smtClean="0">
                <a:solidFill>
                  <a:srgbClr val="0000FF"/>
                </a:solidFill>
                <a:effectLst/>
              </a:rPr>
              <a:t>1. Определение </a:t>
            </a:r>
            <a:r>
              <a:rPr lang="ru-RU" sz="1600" i="1" dirty="0">
                <a:solidFill>
                  <a:srgbClr val="0000FF"/>
                </a:solidFill>
                <a:effectLst/>
              </a:rPr>
              <a:t>степени загрузки кластера</a:t>
            </a:r>
            <a:endParaRPr lang="ru-RU" sz="1600" dirty="0">
              <a:solidFill>
                <a:srgbClr val="0000FF"/>
              </a:solidFill>
              <a:effectLst/>
            </a:endParaRPr>
          </a:p>
          <a:p>
            <a:r>
              <a:rPr lang="ru-RU" sz="1600" dirty="0">
                <a:solidFill>
                  <a:srgbClr val="0000FF"/>
                </a:solidFill>
                <a:effectLst/>
              </a:rPr>
              <a:t>Загрузка кластера  </a:t>
            </a:r>
            <a:r>
              <a:rPr lang="ru-RU" sz="1600" b="1" dirty="0">
                <a:solidFill>
                  <a:srgbClr val="0000FF"/>
                </a:solidFill>
                <a:effectLst/>
              </a:rPr>
              <a:t>W = T</a:t>
            </a:r>
            <a:r>
              <a:rPr lang="ru-RU" sz="1600" b="1" baseline="-25000" dirty="0">
                <a:solidFill>
                  <a:srgbClr val="0000FF"/>
                </a:solidFill>
                <a:effectLst/>
              </a:rPr>
              <a:t>100</a:t>
            </a:r>
            <a:r>
              <a:rPr lang="ru-RU" sz="1600" b="1" dirty="0">
                <a:solidFill>
                  <a:srgbClr val="0000FF"/>
                </a:solidFill>
                <a:effectLst/>
              </a:rPr>
              <a:t>/</a:t>
            </a:r>
            <a:r>
              <a:rPr lang="ru-RU" sz="1600" b="1" dirty="0" err="1">
                <a:solidFill>
                  <a:srgbClr val="0000FF"/>
                </a:solidFill>
                <a:effectLst/>
              </a:rPr>
              <a:t>Tа</a:t>
            </a:r>
            <a:r>
              <a:rPr lang="ru-RU" sz="1600" dirty="0">
                <a:solidFill>
                  <a:srgbClr val="0000FF"/>
                </a:solidFill>
                <a:effectLst/>
              </a:rPr>
              <a:t>, где </a:t>
            </a:r>
            <a:endParaRPr lang="ru-RU" sz="1600" dirty="0" smtClean="0">
              <a:solidFill>
                <a:srgbClr val="0000FF"/>
              </a:solidFill>
              <a:effectLst/>
            </a:endParaRPr>
          </a:p>
          <a:p>
            <a:r>
              <a:rPr lang="ru-RU" sz="1600" dirty="0" smtClean="0">
                <a:solidFill>
                  <a:srgbClr val="0000FF"/>
                </a:solidFill>
                <a:effectLst/>
              </a:rPr>
              <a:t>T</a:t>
            </a:r>
            <a:r>
              <a:rPr lang="ru-RU" sz="1600" baseline="-25000" dirty="0" smtClean="0">
                <a:solidFill>
                  <a:srgbClr val="0000FF"/>
                </a:solidFill>
                <a:effectLst/>
              </a:rPr>
              <a:t>100</a:t>
            </a:r>
            <a:r>
              <a:rPr lang="ru-RU" sz="1600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sz="1600" dirty="0">
                <a:solidFill>
                  <a:srgbClr val="0000FF"/>
                </a:solidFill>
                <a:effectLst/>
              </a:rPr>
              <a:t>–процессорное время выполнения пакета</a:t>
            </a:r>
          </a:p>
          <a:p>
            <a:r>
              <a:rPr lang="ru-RU" sz="1600" dirty="0" err="1">
                <a:solidFill>
                  <a:srgbClr val="0000FF"/>
                </a:solidFill>
                <a:effectLst/>
              </a:rPr>
              <a:t>Ta</a:t>
            </a:r>
            <a:r>
              <a:rPr lang="ru-RU" sz="1600" dirty="0">
                <a:solidFill>
                  <a:srgbClr val="0000FF"/>
                </a:solidFill>
                <a:effectLst/>
              </a:rPr>
              <a:t> – астрономическое </a:t>
            </a:r>
            <a:r>
              <a:rPr lang="ru-RU" sz="1600" dirty="0" smtClean="0">
                <a:solidFill>
                  <a:srgbClr val="0000FF"/>
                </a:solidFill>
                <a:effectLst/>
              </a:rPr>
              <a:t>время</a:t>
            </a:r>
            <a:endParaRPr lang="ru-RU" dirty="0">
              <a:solidFill>
                <a:srgbClr val="0000FF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90002728"/>
              </p:ext>
            </p:extLst>
          </p:nvPr>
        </p:nvGraphicFramePr>
        <p:xfrm>
          <a:off x="4211960" y="3024247"/>
          <a:ext cx="2915285" cy="178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16265" y="2924944"/>
            <a:ext cx="20549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/>
              </a:rPr>
              <a:t>При </a:t>
            </a:r>
            <a:r>
              <a:rPr lang="ru-RU" sz="1200" dirty="0">
                <a:effectLst/>
              </a:rPr>
              <a:t>большом количестве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процессоров загрузка</a:t>
            </a:r>
          </a:p>
          <a:p>
            <a:r>
              <a:rPr lang="ru-RU" sz="1200" dirty="0" smtClean="0">
                <a:effectLst/>
              </a:rPr>
              <a:t> </a:t>
            </a:r>
            <a:r>
              <a:rPr lang="ru-RU" sz="1200" dirty="0">
                <a:effectLst/>
              </a:rPr>
              <a:t>кластера падает,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поскольку </a:t>
            </a:r>
            <a:r>
              <a:rPr lang="ru-RU" sz="1200" dirty="0">
                <a:effectLst/>
              </a:rPr>
              <a:t>процессоры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простаивают </a:t>
            </a:r>
            <a:r>
              <a:rPr lang="ru-RU" sz="1200" dirty="0">
                <a:effectLst/>
              </a:rPr>
              <a:t>в ожидании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монтирования </a:t>
            </a:r>
            <a:r>
              <a:rPr lang="ru-RU" sz="1200" dirty="0">
                <a:effectLst/>
              </a:rPr>
              <a:t>кассет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с </a:t>
            </a:r>
            <a:r>
              <a:rPr lang="ru-RU" sz="1200" dirty="0">
                <a:effectLst/>
              </a:rPr>
              <a:t>данными на драйвы.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Следовательно</a:t>
            </a:r>
            <a:r>
              <a:rPr lang="ru-RU" sz="1200" dirty="0">
                <a:effectLst/>
              </a:rPr>
              <a:t>, надо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выбирать </a:t>
            </a:r>
            <a:r>
              <a:rPr lang="ru-RU" sz="1200" dirty="0">
                <a:effectLst/>
              </a:rPr>
              <a:t>оптимальное </a:t>
            </a:r>
            <a:endParaRPr lang="ru-RU" sz="1200" dirty="0" smtClean="0">
              <a:effectLst/>
            </a:endParaRPr>
          </a:p>
          <a:p>
            <a:r>
              <a:rPr lang="ru-RU" sz="1200" dirty="0" smtClean="0">
                <a:effectLst/>
              </a:rPr>
              <a:t>соотношение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329238" y="4836477"/>
            <a:ext cx="2545715" cy="17938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05438" y="4801328"/>
            <a:ext cx="60657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2. Время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effectLst/>
              </a:rPr>
              <a:t>выполнения пакета заданий в зависимости от количества процессоров и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драйвов. </a:t>
            </a:r>
          </a:p>
          <a:p>
            <a:pPr lvl="0"/>
            <a:r>
              <a:rPr lang="ru-RU" sz="1400" dirty="0" smtClean="0">
                <a:effectLst/>
              </a:rPr>
              <a:t>Стрелкой </a:t>
            </a:r>
            <a:r>
              <a:rPr lang="ru-RU" sz="1400" dirty="0">
                <a:effectLst/>
              </a:rPr>
              <a:t>показан оптимум по числу вычислительных процессоров в кластере и дорогих драйвов. Таким образом, конфигурация, обеспечивающая  минимальное время исполнения должна состоять из 18 вычислительных процессоров и  9 драйвов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endParaRPr lang="ru-RU" sz="14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4139952" y="1844824"/>
            <a:ext cx="72008" cy="299165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387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914400" y="476250"/>
            <a:ext cx="8229600" cy="1008063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altLang="ru-RU" sz="3200" b="1" smtClean="0">
                <a:solidFill>
                  <a:srgbClr val="0000FF"/>
                </a:solidFill>
              </a:rPr>
              <a:t>         4.  Активизация использования распределенных параллельных вычислений </a:t>
            </a:r>
            <a:endParaRPr lang="ru-RU" altLang="ru-RU" sz="3200" smtClean="0"/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2857500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Введенье параллелизма в обработке данных ФВЭ и ЯФ облегчается благодаря естественной организации структуры данных по событиям. Это позволяет легко реализовать многопоточный параллелизм путем одновременной обработки событий на разных процессорах.</a:t>
            </a:r>
          </a:p>
          <a:p>
            <a:pPr>
              <a:defRPr/>
            </a:pPr>
            <a:r>
              <a:rPr lang="ru-RU" sz="1800" dirty="0"/>
              <a:t>Однако в таких экспериментах, как СВМ, где должны обрабатываться  терабайты данных, поступающих за секунду, требуется вводить параллелизм уже на уровне событий. Это можно выполнить, применяя </a:t>
            </a:r>
            <a:r>
              <a:rPr lang="ru-RU" sz="1800" dirty="0" smtClean="0"/>
              <a:t>технологию вычислений </a:t>
            </a:r>
            <a:r>
              <a:rPr lang="en-US" sz="1800" dirty="0" smtClean="0"/>
              <a:t>SIMD</a:t>
            </a:r>
            <a:r>
              <a:rPr lang="ru-RU" sz="1800" dirty="0" smtClean="0"/>
              <a:t> </a:t>
            </a:r>
            <a:r>
              <a:rPr lang="ru-RU" sz="1800" dirty="0"/>
              <a:t>(</a:t>
            </a:r>
            <a:r>
              <a:rPr lang="en-US" sz="1800" dirty="0"/>
              <a:t>Single Instruction Multiple Data</a:t>
            </a:r>
            <a:r>
              <a:rPr lang="ru-RU" sz="1800" dirty="0" smtClean="0"/>
              <a:t>), </a:t>
            </a:r>
            <a:r>
              <a:rPr lang="ru-RU" sz="1800" dirty="0"/>
              <a:t>когда много данных пакуются в один регистр, чтобы выполнять с ними параллельно одну коллективную операцию  за цикл процессора.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altLang="ru-RU" sz="1800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EB524B2-CFCA-409C-80E5-8C4945FE6857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33825"/>
            <a:ext cx="305911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7" name="Прямоугольник 1"/>
          <p:cNvSpPr>
            <a:spLocks noChangeArrowheads="1"/>
          </p:cNvSpPr>
          <p:nvPr/>
        </p:nvSpPr>
        <p:spPr bwMode="auto">
          <a:xfrm>
            <a:off x="6227763" y="5308600"/>
            <a:ext cx="28178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200">
                <a:solidFill>
                  <a:srgbClr val="002060"/>
                </a:solidFill>
                <a:effectLst/>
                <a:ea typeface="Arial Unicode MS" pitchFamily="34" charset="-128"/>
                <a:cs typeface="Arial Unicode MS" pitchFamily="34" charset="-128"/>
              </a:rPr>
              <a:t>4 </a:t>
            </a:r>
            <a:r>
              <a:rPr lang="ru-RU" altLang="ru-RU" sz="1200">
                <a:solidFill>
                  <a:srgbClr val="002060"/>
                </a:solidFill>
                <a:effectLst/>
                <a:ea typeface="Arial Unicode MS" pitchFamily="34" charset="-128"/>
                <a:cs typeface="Arial Unicode MS" pitchFamily="34" charset="-128"/>
              </a:rPr>
              <a:t>параллельных операции сложения</a:t>
            </a:r>
            <a:endParaRPr lang="en-US" altLang="ru-RU" sz="1200">
              <a:solidFill>
                <a:srgbClr val="002060"/>
              </a:solidFill>
              <a:effectLst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8" name="TextBox 2"/>
          <p:cNvSpPr txBox="1">
            <a:spLocks noChangeArrowheads="1"/>
          </p:cNvSpPr>
          <p:nvPr/>
        </p:nvSpPr>
        <p:spPr bwMode="auto">
          <a:xfrm>
            <a:off x="468313" y="4270375"/>
            <a:ext cx="56165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Сейчас любом современном </a:t>
            </a:r>
            <a:r>
              <a:rPr lang="en-US" altLang="ru-RU" sz="1400">
                <a:effectLst/>
              </a:rPr>
              <a:t>CPU </a:t>
            </a:r>
            <a:r>
              <a:rPr lang="ru-RU" altLang="ru-RU" sz="1400">
                <a:effectLst/>
              </a:rPr>
              <a:t>встроена векторная интеловская  </a:t>
            </a:r>
            <a:r>
              <a:rPr lang="en-US" altLang="ru-RU" sz="1400">
                <a:effectLst/>
              </a:rPr>
              <a:t>SIMD </a:t>
            </a:r>
            <a:r>
              <a:rPr lang="ru-RU" altLang="ru-RU" sz="1400">
                <a:effectLst/>
              </a:rPr>
              <a:t>технология </a:t>
            </a:r>
            <a:r>
              <a:rPr lang="en-US" altLang="ru-RU" sz="1400" b="1">
                <a:effectLst/>
              </a:rPr>
              <a:t>SSE</a:t>
            </a:r>
            <a:r>
              <a:rPr lang="en-US" altLang="ru-RU" sz="1400">
                <a:effectLst/>
              </a:rPr>
              <a:t> </a:t>
            </a:r>
            <a:r>
              <a:rPr lang="ru-RU" altLang="ru-RU" sz="1400">
                <a:effectLst/>
              </a:rPr>
              <a:t>(</a:t>
            </a:r>
            <a:r>
              <a:rPr lang="en-US" altLang="ru-RU" sz="1400">
                <a:effectLst/>
              </a:rPr>
              <a:t>Streaming SIMD Extension</a:t>
            </a:r>
            <a:r>
              <a:rPr lang="ru-RU" altLang="ru-RU" sz="1400">
                <a:effectLst/>
              </a:rPr>
              <a:t>) с 128 битными регистрами 4 </a:t>
            </a:r>
            <a:r>
              <a:rPr lang="en-US" altLang="ru-RU" sz="1400">
                <a:effectLst/>
              </a:rPr>
              <a:t>x float</a:t>
            </a:r>
            <a:r>
              <a:rPr lang="ru-RU" altLang="ru-RU" sz="1400">
                <a:effectLst/>
              </a:rPr>
              <a:t>. </a:t>
            </a:r>
            <a:r>
              <a:rPr lang="ru-RU" altLang="ru-RU" sz="1400" b="1">
                <a:solidFill>
                  <a:srgbClr val="002060"/>
                </a:solidFill>
                <a:effectLst/>
              </a:rPr>
              <a:t>В будущем:</a:t>
            </a:r>
            <a:r>
              <a:rPr lang="en-US" altLang="ru-RU" sz="1400">
                <a:solidFill>
                  <a:srgbClr val="000000"/>
                </a:solidFill>
                <a:effectLst/>
              </a:rPr>
              <a:t> AVX</a:t>
            </a:r>
            <a:r>
              <a:rPr lang="ru-RU" altLang="ru-RU" sz="1400">
                <a:solidFill>
                  <a:srgbClr val="000000"/>
                </a:solidFill>
                <a:effectLst/>
              </a:rPr>
              <a:t>: </a:t>
            </a:r>
            <a:r>
              <a:rPr lang="en-US" altLang="ru-RU" sz="1400">
                <a:solidFill>
                  <a:srgbClr val="000000"/>
                </a:solidFill>
                <a:effectLst/>
              </a:rPr>
              <a:t>8 x float</a:t>
            </a:r>
            <a:endParaRPr lang="ru-RU" altLang="ru-RU" sz="1400">
              <a:solidFill>
                <a:srgbClr val="000000"/>
              </a:solidFill>
              <a:effectLst/>
            </a:endParaRPr>
          </a:p>
          <a:p>
            <a:pPr marL="0" lvl="1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700">
              <a:solidFill>
                <a:srgbClr val="000000"/>
              </a:solidFill>
              <a:effectLst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Однако переделка С++ кода, использующего скалярные компьютерные команды в векторные команды  </a:t>
            </a:r>
            <a:r>
              <a:rPr lang="en-US" altLang="ru-RU" sz="1400">
                <a:effectLst/>
              </a:rPr>
              <a:t>SSE</a:t>
            </a:r>
            <a:r>
              <a:rPr lang="ru-RU" altLang="ru-RU" sz="1400">
                <a:effectLst/>
              </a:rPr>
              <a:t> требует значительной ручной работы по расписывании циклов в линейную цепочку команд, переделке алгоритмов, отладке и тестированию полученной «симдизированной» программы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313" y="6092825"/>
            <a:ext cx="8432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C00000"/>
                </a:solidFill>
              </a:rPr>
              <a:t>Рассмотрим пример распараллеливания на СВМ в программе </a:t>
            </a:r>
            <a:r>
              <a:rPr lang="ru-RU" sz="1600" dirty="0" err="1">
                <a:solidFill>
                  <a:srgbClr val="C00000"/>
                </a:solidFill>
              </a:rPr>
              <a:t>А.Лебедева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LITtracking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6D355C0-667F-42C9-8028-FF92235CD492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76250"/>
            <a:ext cx="7258050" cy="595313"/>
          </a:xfrm>
        </p:spPr>
        <p:txBody>
          <a:bodyPr/>
          <a:lstStyle/>
          <a:p>
            <a:pPr algn="ctr" eaLnBrk="1" hangingPunct="1"/>
            <a:r>
              <a:rPr lang="ru-RU" altLang="ru-RU" sz="4000" b="1" smtClean="0">
                <a:solidFill>
                  <a:srgbClr val="0000FF"/>
                </a:solidFill>
              </a:rPr>
              <a:t>Понятие Data Mining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144000" cy="51133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000" b="1" dirty="0" err="1" smtClean="0"/>
              <a:t>Data</a:t>
            </a:r>
            <a:r>
              <a:rPr lang="ru-RU" altLang="ru-RU" sz="2000" b="1" dirty="0" smtClean="0"/>
              <a:t> </a:t>
            </a:r>
            <a:r>
              <a:rPr lang="ru-RU" altLang="ru-RU" sz="2000" b="1" dirty="0" err="1" smtClean="0"/>
              <a:t>Mining</a:t>
            </a:r>
            <a:r>
              <a:rPr lang="ru-RU" altLang="ru-RU" sz="2000" b="1" dirty="0" smtClean="0"/>
              <a:t> (</a:t>
            </a:r>
            <a:r>
              <a:rPr lang="en-US" altLang="ru-RU" sz="2000" b="1" dirty="0" smtClean="0"/>
              <a:t>DM)</a:t>
            </a:r>
            <a:r>
              <a:rPr lang="ru-RU" altLang="ru-RU" sz="2000" b="1" dirty="0" smtClean="0"/>
              <a:t> -</a:t>
            </a:r>
            <a:r>
              <a:rPr lang="en-US" altLang="ru-RU" sz="2000" b="1" dirty="0" smtClean="0"/>
              <a:t> </a:t>
            </a:r>
            <a:r>
              <a:rPr lang="en-US" altLang="ru-RU" sz="2000" dirty="0" smtClean="0"/>
              <a:t>“</a:t>
            </a:r>
            <a:r>
              <a:rPr lang="ru-RU" altLang="ru-RU" sz="2000" dirty="0" smtClean="0"/>
              <a:t>Это технология, которая предназначена для поиска в больших объемах данных неочевидных, объективных и полезных на практике закономерностей</a:t>
            </a:r>
            <a:r>
              <a:rPr lang="en-US" altLang="ru-RU" sz="2000" dirty="0" smtClean="0"/>
              <a:t>.”</a:t>
            </a:r>
            <a:r>
              <a:rPr lang="ru-RU" altLang="ru-RU" sz="2000" dirty="0" smtClean="0"/>
              <a:t> </a:t>
            </a:r>
            <a:r>
              <a:rPr lang="ru-RU" altLang="ru-RU" sz="1600" b="1" i="1" dirty="0" smtClean="0">
                <a:solidFill>
                  <a:schemeClr val="bg2"/>
                </a:solidFill>
              </a:rPr>
              <a:t>Григорий </a:t>
            </a:r>
            <a:r>
              <a:rPr lang="ru-RU" altLang="ru-RU" sz="1600" b="1" i="1" dirty="0" err="1" smtClean="0">
                <a:solidFill>
                  <a:schemeClr val="bg2"/>
                </a:solidFill>
              </a:rPr>
              <a:t>Пятецкий</a:t>
            </a:r>
            <a:r>
              <a:rPr lang="ru-RU" altLang="ru-RU" sz="1600" b="1" i="1" dirty="0" smtClean="0">
                <a:solidFill>
                  <a:schemeClr val="bg2"/>
                </a:solidFill>
              </a:rPr>
              <a:t>-Шапиро</a:t>
            </a:r>
            <a:r>
              <a:rPr lang="ru-RU" altLang="ru-RU" sz="1800" b="1" i="1" dirty="0" smtClean="0">
                <a:solidFill>
                  <a:schemeClr val="bg2"/>
                </a:solidFill>
              </a:rPr>
              <a:t>, </a:t>
            </a:r>
            <a:r>
              <a:rPr lang="ru-RU" altLang="ru-RU" sz="1600" i="1" dirty="0" smtClean="0">
                <a:solidFill>
                  <a:schemeClr val="bg2"/>
                </a:solidFill>
              </a:rPr>
              <a:t>1989 г</a:t>
            </a:r>
            <a:r>
              <a:rPr lang="ru-RU" altLang="ru-RU" sz="1800" b="1" i="1" dirty="0" smtClean="0">
                <a:solidFill>
                  <a:schemeClr val="bg2"/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schemeClr val="bg2"/>
                </a:solidFill>
              </a:rPr>
              <a:t>Переводы </a:t>
            </a:r>
            <a:r>
              <a:rPr lang="en-US" altLang="ru-RU" sz="1600" b="1" i="1" dirty="0" smtClean="0">
                <a:solidFill>
                  <a:schemeClr val="bg2"/>
                </a:solidFill>
              </a:rPr>
              <a:t>DM </a:t>
            </a:r>
            <a:r>
              <a:rPr lang="ru-RU" altLang="ru-RU" sz="1600" b="1" i="1" dirty="0" smtClean="0">
                <a:solidFill>
                  <a:schemeClr val="bg2"/>
                </a:solidFill>
              </a:rPr>
              <a:t>на русский: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добыча</a:t>
            </a:r>
            <a:r>
              <a:rPr lang="ru-RU" altLang="ru-RU" sz="1600" dirty="0" smtClean="0"/>
              <a:t> данных,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вскрытие</a:t>
            </a:r>
            <a:r>
              <a:rPr lang="ru-RU" altLang="ru-RU" sz="1600" dirty="0" smtClean="0"/>
              <a:t> данных, информационная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проходка</a:t>
            </a:r>
            <a:endParaRPr lang="ru-RU" altLang="ru-RU" sz="1600" b="1" i="1" dirty="0" smtClean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dirty="0" smtClean="0">
                <a:solidFill>
                  <a:srgbClr val="C00000"/>
                </a:solidFill>
              </a:rPr>
              <a:t>Интеллектуальный анализ данных </a:t>
            </a:r>
            <a:r>
              <a:rPr lang="ru-RU" altLang="ru-RU" sz="1800" dirty="0" smtClean="0"/>
              <a:t>— это процесс обнаружения в сырых данных ранее неизвестных, нетривиальных, практически полезных и доступных интерпретации знаний, необходимых для принятия решений в различных сферах человеческой деятельности путем комбинации методов статистики и искусственного интеллекта с использованием технологии баз данных. </a:t>
            </a:r>
            <a:endParaRPr lang="en-US" altLang="ru-RU" sz="8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ru-RU" sz="900" dirty="0" smtClean="0"/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 smtClean="0"/>
              <a:t>В современных условиях данных слишком много, они неоднородны, неполны, </a:t>
            </a:r>
            <a:r>
              <a:rPr lang="ru-RU" altLang="ru-RU" sz="1800" dirty="0" err="1" smtClean="0"/>
              <a:t>неструктурированны</a:t>
            </a:r>
            <a:r>
              <a:rPr lang="ru-RU" altLang="ru-RU" sz="1800" dirty="0" smtClean="0"/>
              <a:t> и содержат ошибки, а какой-либо рациональной теории для их описания, как правило, нет. Поэтому происходит </a:t>
            </a:r>
            <a:r>
              <a:rPr lang="ru-RU" altLang="ru-RU" sz="1800" dirty="0" smtClean="0">
                <a:solidFill>
                  <a:srgbClr val="C00000"/>
                </a:solidFill>
              </a:rPr>
              <a:t>сдвиг парадигмы </a:t>
            </a:r>
            <a:r>
              <a:rPr lang="ru-RU" altLang="ru-RU" sz="1800" dirty="0" smtClean="0"/>
              <a:t>их обработки </a:t>
            </a:r>
            <a:r>
              <a:rPr lang="ru-RU" altLang="ru-RU" sz="1800" dirty="0" smtClean="0">
                <a:solidFill>
                  <a:srgbClr val="C00000"/>
                </a:solidFill>
              </a:rPr>
              <a:t>от классической схемы моделирования на основе известной теории</a:t>
            </a:r>
            <a:r>
              <a:rPr lang="ru-RU" altLang="ru-RU" sz="1800" dirty="0" smtClean="0"/>
              <a:t>, а затем проверки модели сравнением с экспериментом традиционными средствами анализа данных </a:t>
            </a:r>
            <a:r>
              <a:rPr lang="ru-RU" altLang="ru-RU" sz="1800" dirty="0" smtClean="0">
                <a:solidFill>
                  <a:srgbClr val="C00000"/>
                </a:solidFill>
              </a:rPr>
              <a:t>к новой парадигме</a:t>
            </a:r>
            <a:r>
              <a:rPr lang="ru-RU" altLang="ru-RU" sz="1800" dirty="0" smtClean="0"/>
              <a:t>, когда модели, описывающие связи и зависимости  </a:t>
            </a:r>
            <a:r>
              <a:rPr lang="ru-RU" altLang="ru-RU" sz="1800" dirty="0" smtClean="0">
                <a:solidFill>
                  <a:srgbClr val="C00000"/>
                </a:solidFill>
              </a:rPr>
              <a:t>создаются непосредственно из самих данных</a:t>
            </a:r>
            <a:r>
              <a:rPr lang="ru-RU" altLang="ja-JP" sz="1800" dirty="0" smtClean="0">
                <a:solidFill>
                  <a:srgbClr val="C00000"/>
                </a:solidFill>
                <a:ea typeface="ＭＳ Ｐゴシック" pitchFamily="34" charset="-128"/>
              </a:rPr>
              <a:t> новыми средствами </a:t>
            </a:r>
            <a:r>
              <a:rPr lang="en-US" altLang="ja-JP" sz="1800" dirty="0" smtClean="0">
                <a:solidFill>
                  <a:srgbClr val="C00000"/>
                </a:solidFill>
                <a:ea typeface="ＭＳ Ｐゴシック" pitchFamily="34" charset="-128"/>
              </a:rPr>
              <a:t>Data Mining.</a:t>
            </a:r>
            <a:endParaRPr lang="ru-RU" altLang="ja-JP" sz="1800" dirty="0" smtClean="0">
              <a:solidFill>
                <a:srgbClr val="C00000"/>
              </a:solidFill>
              <a:ea typeface="ＭＳ Ｐゴシック" pitchFamily="34" charset="-128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 smtClean="0"/>
              <a:t>Одно из основных положений </a:t>
            </a:r>
            <a:r>
              <a:rPr lang="ru-RU" altLang="ru-RU" sz="1800" dirty="0" err="1" smtClean="0"/>
              <a:t>Data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Mining</a:t>
            </a:r>
            <a:r>
              <a:rPr lang="ru-RU" altLang="ru-RU" sz="1800" dirty="0" smtClean="0"/>
              <a:t> – поиск </a:t>
            </a:r>
            <a:r>
              <a:rPr lang="ru-RU" altLang="ru-RU" sz="1800" b="1" dirty="0" smtClean="0">
                <a:solidFill>
                  <a:srgbClr val="0000FF"/>
                </a:solidFill>
              </a:rPr>
              <a:t>неочевидных </a:t>
            </a:r>
            <a:r>
              <a:rPr lang="ru-RU" altLang="ru-RU" sz="1800" dirty="0" smtClean="0"/>
              <a:t>закономерностей. Инструменты </a:t>
            </a:r>
            <a:r>
              <a:rPr lang="ru-RU" altLang="ru-RU" sz="1800" dirty="0" err="1" smtClean="0"/>
              <a:t>Data</a:t>
            </a:r>
            <a:r>
              <a:rPr lang="ru-RU" altLang="ru-RU" sz="1800" dirty="0" smtClean="0"/>
              <a:t> </a:t>
            </a:r>
            <a:r>
              <a:rPr lang="ru-RU" altLang="ru-RU" sz="1800" dirty="0" err="1" smtClean="0"/>
              <a:t>Mining</a:t>
            </a:r>
            <a:r>
              <a:rPr lang="ru-RU" altLang="ru-RU" sz="1800" dirty="0" smtClean="0"/>
              <a:t> могут находить такие закономерности самостоятельно и также самостоятельно строить гипотезы о взаимосвязях.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874713" y="198438"/>
            <a:ext cx="8229600" cy="490537"/>
          </a:xfrm>
        </p:spPr>
        <p:txBody>
          <a:bodyPr/>
          <a:lstStyle/>
          <a:p>
            <a:pPr algn="ctr">
              <a:lnSpc>
                <a:spcPct val="70000"/>
              </a:lnSpc>
            </a:pPr>
            <a:r>
              <a:rPr lang="ru-RU" altLang="ru-RU" sz="2400" b="1" dirty="0" smtClean="0">
                <a:solidFill>
                  <a:srgbClr val="0000FF"/>
                </a:solidFill>
              </a:rPr>
              <a:t>Пример 1. </a:t>
            </a:r>
            <a:br>
              <a:rPr lang="ru-RU" altLang="ru-RU" sz="2400" b="1" dirty="0" smtClean="0">
                <a:solidFill>
                  <a:srgbClr val="0000FF"/>
                </a:solidFill>
              </a:rPr>
            </a:br>
            <a:r>
              <a:rPr lang="ru-RU" altLang="ru-RU" sz="2400" b="1" dirty="0" smtClean="0">
                <a:solidFill>
                  <a:srgbClr val="0000FF"/>
                </a:solidFill>
              </a:rPr>
              <a:t>Фильтр </a:t>
            </a:r>
            <a:r>
              <a:rPr lang="ru-RU" altLang="ru-RU" sz="2400" b="1" dirty="0" err="1" smtClean="0">
                <a:solidFill>
                  <a:srgbClr val="0000FF"/>
                </a:solidFill>
              </a:rPr>
              <a:t>Калмана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 для реконструкции треков</a:t>
            </a:r>
            <a:endParaRPr lang="ru-RU" altLang="ru-RU" sz="2400" dirty="0" smtClean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649413" y="3714750"/>
            <a:ext cx="65087" cy="285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4627563" y="3714750"/>
            <a:ext cx="46037" cy="28575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7429500" y="3714750"/>
            <a:ext cx="52388" cy="30003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586038" y="3714750"/>
            <a:ext cx="1295400" cy="28575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4673600" y="558641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4602163" y="55864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4602163" y="60182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4602163" y="573087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7481888" y="5502275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7410450" y="551497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7410450" y="5934075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7410450" y="5646738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1647825" y="558641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1576388" y="55864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1576388" y="601821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Oval 26"/>
          <p:cNvSpPr>
            <a:spLocks noChangeArrowheads="1"/>
          </p:cNvSpPr>
          <p:nvPr/>
        </p:nvSpPr>
        <p:spPr bwMode="auto">
          <a:xfrm>
            <a:off x="1576388" y="5730875"/>
            <a:ext cx="144462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graphicFrame>
        <p:nvGraphicFramePr>
          <p:cNvPr id="31763" name="Object 2"/>
          <p:cNvGraphicFramePr>
            <a:graphicFrameLocks noChangeAspect="1"/>
          </p:cNvGraphicFramePr>
          <p:nvPr/>
        </p:nvGraphicFramePr>
        <p:xfrm>
          <a:off x="1289050" y="5875338"/>
          <a:ext cx="360363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8" name="Equation" r:id="rId4" imgW="291973" imgH="228501" progId="Equation.DSMT4">
                  <p:embed/>
                </p:oleObj>
              </mc:Choice>
              <mc:Fallback>
                <p:oleObj name="Equation" r:id="rId4" imgW="291973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9050" y="5875338"/>
                        <a:ext cx="360363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4" name="Object 3"/>
          <p:cNvGraphicFramePr>
            <a:graphicFrameLocks noChangeAspect="1"/>
          </p:cNvGraphicFramePr>
          <p:nvPr/>
        </p:nvGraphicFramePr>
        <p:xfrm>
          <a:off x="4673600" y="5802313"/>
          <a:ext cx="25717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9" name="Equation" r:id="rId6" imgW="203112" imgH="228501" progId="Equation.DSMT4">
                  <p:embed/>
                </p:oleObj>
              </mc:Choice>
              <mc:Fallback>
                <p:oleObj name="Equation" r:id="rId6" imgW="203112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5802313"/>
                        <a:ext cx="257175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5" name="Object 4"/>
          <p:cNvGraphicFramePr>
            <a:graphicFrameLocks noChangeAspect="1"/>
          </p:cNvGraphicFramePr>
          <p:nvPr/>
        </p:nvGraphicFramePr>
        <p:xfrm>
          <a:off x="7050088" y="5514975"/>
          <a:ext cx="360362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0" name="Equation" r:id="rId8" imgW="291973" imgH="228501" progId="Equation.DSMT4">
                  <p:embed/>
                </p:oleObj>
              </mc:Choice>
              <mc:Fallback>
                <p:oleObj name="Equation" r:id="rId8" imgW="291973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0088" y="5514975"/>
                        <a:ext cx="360362" cy="28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001713" y="5586413"/>
            <a:ext cx="22320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3233738" y="5586413"/>
            <a:ext cx="5543550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5" name="Group 319"/>
          <p:cNvGrpSpPr>
            <a:grpSpLocks/>
          </p:cNvGrpSpPr>
          <p:nvPr/>
        </p:nvGrpSpPr>
        <p:grpSpPr bwMode="auto">
          <a:xfrm>
            <a:off x="7553325" y="5370513"/>
            <a:ext cx="720725" cy="460375"/>
            <a:chOff x="4558" y="2278"/>
            <a:chExt cx="454" cy="290"/>
          </a:xfrm>
        </p:grpSpPr>
        <p:sp>
          <p:nvSpPr>
            <p:cNvPr id="26" name="Line 83"/>
            <p:cNvSpPr>
              <a:spLocks noChangeShapeType="1"/>
            </p:cNvSpPr>
            <p:nvPr/>
          </p:nvSpPr>
          <p:spPr bwMode="auto">
            <a:xfrm>
              <a:off x="4604" y="238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Line 84"/>
            <p:cNvSpPr>
              <a:spLocks noChangeShapeType="1"/>
            </p:cNvSpPr>
            <p:nvPr/>
          </p:nvSpPr>
          <p:spPr bwMode="auto">
            <a:xfrm>
              <a:off x="4558" y="238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Line 85"/>
            <p:cNvSpPr>
              <a:spLocks noChangeShapeType="1"/>
            </p:cNvSpPr>
            <p:nvPr/>
          </p:nvSpPr>
          <p:spPr bwMode="auto">
            <a:xfrm>
              <a:off x="4558" y="2568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Line 86"/>
            <p:cNvSpPr>
              <a:spLocks noChangeShapeType="1"/>
            </p:cNvSpPr>
            <p:nvPr/>
          </p:nvSpPr>
          <p:spPr bwMode="auto">
            <a:xfrm>
              <a:off x="4604" y="238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Line 87"/>
            <p:cNvSpPr>
              <a:spLocks noChangeShapeType="1"/>
            </p:cNvSpPr>
            <p:nvPr/>
          </p:nvSpPr>
          <p:spPr bwMode="auto">
            <a:xfrm>
              <a:off x="4558" y="238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Line 88"/>
            <p:cNvSpPr>
              <a:spLocks noChangeShapeType="1"/>
            </p:cNvSpPr>
            <p:nvPr/>
          </p:nvSpPr>
          <p:spPr bwMode="auto">
            <a:xfrm>
              <a:off x="4558" y="2568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Line 89"/>
            <p:cNvSpPr>
              <a:spLocks noChangeShapeType="1"/>
            </p:cNvSpPr>
            <p:nvPr/>
          </p:nvSpPr>
          <p:spPr bwMode="auto">
            <a:xfrm flipV="1">
              <a:off x="4604" y="2478"/>
              <a:ext cx="363" cy="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83" name="Object 16"/>
            <p:cNvGraphicFramePr>
              <a:graphicFrameLocks noChangeAspect="1"/>
            </p:cNvGraphicFramePr>
            <p:nvPr/>
          </p:nvGraphicFramePr>
          <p:xfrm>
            <a:off x="4801" y="2278"/>
            <a:ext cx="211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1" name="Equation" r:id="rId10" imgW="253890" imgH="241195" progId="Equation.DSMT4">
                    <p:embed/>
                  </p:oleObj>
                </mc:Choice>
                <mc:Fallback>
                  <p:oleObj name="Equation" r:id="rId10" imgW="253890" imgH="241195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1" y="2278"/>
                          <a:ext cx="211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Line 176"/>
          <p:cNvSpPr>
            <a:spLocks noChangeShapeType="1"/>
          </p:cNvSpPr>
          <p:nvPr/>
        </p:nvSpPr>
        <p:spPr bwMode="auto">
          <a:xfrm>
            <a:off x="4673600" y="558641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aphicFrame>
        <p:nvGraphicFramePr>
          <p:cNvPr id="31770" name="Object 5"/>
          <p:cNvGraphicFramePr>
            <a:graphicFrameLocks noChangeAspect="1"/>
          </p:cNvGraphicFramePr>
          <p:nvPr/>
        </p:nvGraphicFramePr>
        <p:xfrm>
          <a:off x="4673600" y="5802313"/>
          <a:ext cx="257175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2" name="Equation" r:id="rId12" imgW="203112" imgH="228501" progId="Equation.DSMT4">
                  <p:embed/>
                </p:oleObj>
              </mc:Choice>
              <mc:Fallback>
                <p:oleObj name="Equation" r:id="rId12" imgW="203112" imgH="22850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600" y="5802313"/>
                        <a:ext cx="257175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204"/>
          <p:cNvGrpSpPr>
            <a:grpSpLocks/>
          </p:cNvGrpSpPr>
          <p:nvPr/>
        </p:nvGrpSpPr>
        <p:grpSpPr bwMode="auto">
          <a:xfrm>
            <a:off x="4672013" y="5297488"/>
            <a:ext cx="649287" cy="433387"/>
            <a:chOff x="2743" y="2115"/>
            <a:chExt cx="409" cy="273"/>
          </a:xfrm>
        </p:grpSpPr>
        <p:sp>
          <p:nvSpPr>
            <p:cNvPr id="37" name="Line 61"/>
            <p:cNvSpPr>
              <a:spLocks noChangeShapeType="1"/>
            </p:cNvSpPr>
            <p:nvPr/>
          </p:nvSpPr>
          <p:spPr bwMode="auto">
            <a:xfrm>
              <a:off x="2790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Line 62"/>
            <p:cNvSpPr>
              <a:spLocks noChangeShapeType="1"/>
            </p:cNvSpPr>
            <p:nvPr/>
          </p:nvSpPr>
          <p:spPr bwMode="auto">
            <a:xfrm>
              <a:off x="2744" y="2205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Line 63"/>
            <p:cNvSpPr>
              <a:spLocks noChangeShapeType="1"/>
            </p:cNvSpPr>
            <p:nvPr/>
          </p:nvSpPr>
          <p:spPr bwMode="auto">
            <a:xfrm>
              <a:off x="2744" y="2387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Line 64"/>
            <p:cNvSpPr>
              <a:spLocks noChangeShapeType="1"/>
            </p:cNvSpPr>
            <p:nvPr/>
          </p:nvSpPr>
          <p:spPr bwMode="auto">
            <a:xfrm>
              <a:off x="2789" y="2296"/>
              <a:ext cx="363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28" name="Object 10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3" name="Equation" r:id="rId13" imgW="165028" imgH="228501" progId="Equation.DSMT4">
                    <p:embed/>
                  </p:oleObj>
                </mc:Choice>
                <mc:Fallback>
                  <p:oleObj name="Equation" r:id="rId13" imgW="165028" imgH="228501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Line 147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Line 149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Line 150"/>
            <p:cNvSpPr>
              <a:spLocks noChangeShapeType="1"/>
            </p:cNvSpPr>
            <p:nvPr/>
          </p:nvSpPr>
          <p:spPr bwMode="auto">
            <a:xfrm>
              <a:off x="2744" y="2205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Line 152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Line 154"/>
            <p:cNvSpPr>
              <a:spLocks noChangeShapeType="1"/>
            </p:cNvSpPr>
            <p:nvPr/>
          </p:nvSpPr>
          <p:spPr bwMode="auto">
            <a:xfrm>
              <a:off x="2744" y="220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Line 156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Line 158"/>
            <p:cNvSpPr>
              <a:spLocks noChangeShapeType="1"/>
            </p:cNvSpPr>
            <p:nvPr/>
          </p:nvSpPr>
          <p:spPr bwMode="auto">
            <a:xfrm>
              <a:off x="2744" y="220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Line 160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Line 162"/>
            <p:cNvSpPr>
              <a:spLocks noChangeShapeType="1"/>
            </p:cNvSpPr>
            <p:nvPr/>
          </p:nvSpPr>
          <p:spPr bwMode="auto">
            <a:xfrm flipV="1">
              <a:off x="2743" y="2205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Line 164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Line 165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Line 166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Line 167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Line 168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43" name="Object 11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4" name="Equation" r:id="rId15" imgW="165028" imgH="228501" progId="Equation.DSMT4">
                    <p:embed/>
                  </p:oleObj>
                </mc:Choice>
                <mc:Fallback>
                  <p:oleObj name="Equation" r:id="rId15" imgW="165028" imgH="228501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Line 170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Line 171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Line 172"/>
            <p:cNvSpPr>
              <a:spLocks noChangeShapeType="1"/>
            </p:cNvSpPr>
            <p:nvPr/>
          </p:nvSpPr>
          <p:spPr bwMode="auto">
            <a:xfrm>
              <a:off x="2789" y="2296"/>
              <a:ext cx="363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47" name="Object 12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5" name="Equation" r:id="rId16" imgW="165028" imgH="228501" progId="Equation.DSMT4">
                    <p:embed/>
                  </p:oleObj>
                </mc:Choice>
                <mc:Fallback>
                  <p:oleObj name="Equation" r:id="rId16" imgW="165028" imgH="228501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Line 174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Line 175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Line 178"/>
            <p:cNvSpPr>
              <a:spLocks noChangeShapeType="1"/>
            </p:cNvSpPr>
            <p:nvPr/>
          </p:nvSpPr>
          <p:spPr bwMode="auto">
            <a:xfrm>
              <a:off x="2790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Line 179"/>
            <p:cNvSpPr>
              <a:spLocks noChangeShapeType="1"/>
            </p:cNvSpPr>
            <p:nvPr/>
          </p:nvSpPr>
          <p:spPr bwMode="auto">
            <a:xfrm>
              <a:off x="2744" y="2205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Line 180"/>
            <p:cNvSpPr>
              <a:spLocks noChangeShapeType="1"/>
            </p:cNvSpPr>
            <p:nvPr/>
          </p:nvSpPr>
          <p:spPr bwMode="auto">
            <a:xfrm>
              <a:off x="2744" y="2387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Line 181"/>
            <p:cNvSpPr>
              <a:spLocks noChangeShapeType="1"/>
            </p:cNvSpPr>
            <p:nvPr/>
          </p:nvSpPr>
          <p:spPr bwMode="auto">
            <a:xfrm>
              <a:off x="2789" y="2296"/>
              <a:ext cx="363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54" name="Object 13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6" name="Equation" r:id="rId17" imgW="165028" imgH="228501" progId="Equation.DSMT4">
                    <p:embed/>
                  </p:oleObj>
                </mc:Choice>
                <mc:Fallback>
                  <p:oleObj name="Equation" r:id="rId17" imgW="165028" imgH="228501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Line 183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Line 184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Line 185"/>
            <p:cNvSpPr>
              <a:spLocks noChangeShapeType="1"/>
            </p:cNvSpPr>
            <p:nvPr/>
          </p:nvSpPr>
          <p:spPr bwMode="auto">
            <a:xfrm>
              <a:off x="2744" y="2205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Line 186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Line 187"/>
            <p:cNvSpPr>
              <a:spLocks noChangeShapeType="1"/>
            </p:cNvSpPr>
            <p:nvPr/>
          </p:nvSpPr>
          <p:spPr bwMode="auto">
            <a:xfrm>
              <a:off x="2744" y="220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Line 188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Line 189"/>
            <p:cNvSpPr>
              <a:spLocks noChangeShapeType="1"/>
            </p:cNvSpPr>
            <p:nvPr/>
          </p:nvSpPr>
          <p:spPr bwMode="auto">
            <a:xfrm>
              <a:off x="2744" y="2206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Line 190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Line 191"/>
            <p:cNvSpPr>
              <a:spLocks noChangeShapeType="1"/>
            </p:cNvSpPr>
            <p:nvPr/>
          </p:nvSpPr>
          <p:spPr bwMode="auto">
            <a:xfrm flipV="1">
              <a:off x="2743" y="2205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Line 192"/>
            <p:cNvSpPr>
              <a:spLocks noChangeShapeType="1"/>
            </p:cNvSpPr>
            <p:nvPr/>
          </p:nvSpPr>
          <p:spPr bwMode="auto">
            <a:xfrm>
              <a:off x="2789" y="2206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Line 193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Line 194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Line 195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Line 196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69" name="Object 14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7" name="Equation" r:id="rId18" imgW="165028" imgH="228501" progId="Equation.DSMT4">
                    <p:embed/>
                  </p:oleObj>
                </mc:Choice>
                <mc:Fallback>
                  <p:oleObj name="Equation" r:id="rId18" imgW="165028" imgH="228501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Line 198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Line 199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Line 200"/>
            <p:cNvSpPr>
              <a:spLocks noChangeShapeType="1"/>
            </p:cNvSpPr>
            <p:nvPr/>
          </p:nvSpPr>
          <p:spPr bwMode="auto">
            <a:xfrm>
              <a:off x="2789" y="2296"/>
              <a:ext cx="363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73" name="Object 15"/>
            <p:cNvGraphicFramePr>
              <a:graphicFrameLocks noChangeAspect="1"/>
            </p:cNvGraphicFramePr>
            <p:nvPr/>
          </p:nvGraphicFramePr>
          <p:xfrm>
            <a:off x="2971" y="2115"/>
            <a:ext cx="141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8" name="Equation" r:id="rId19" imgW="165028" imgH="228501" progId="Equation.DSMT4">
                    <p:embed/>
                  </p:oleObj>
                </mc:Choice>
                <mc:Fallback>
                  <p:oleObj name="Equation" r:id="rId19" imgW="165028" imgH="228501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2115"/>
                          <a:ext cx="141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" name="Line 202"/>
            <p:cNvSpPr>
              <a:spLocks noChangeShapeType="1"/>
            </p:cNvSpPr>
            <p:nvPr/>
          </p:nvSpPr>
          <p:spPr bwMode="auto">
            <a:xfrm flipV="1">
              <a:off x="2743" y="2204"/>
              <a:ext cx="92" cy="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Line 203"/>
            <p:cNvSpPr>
              <a:spLocks noChangeShapeType="1"/>
            </p:cNvSpPr>
            <p:nvPr/>
          </p:nvSpPr>
          <p:spPr bwMode="auto">
            <a:xfrm>
              <a:off x="2789" y="2205"/>
              <a:ext cx="0" cy="18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9" name="Group 320"/>
          <p:cNvGrpSpPr>
            <a:grpSpLocks/>
          </p:cNvGrpSpPr>
          <p:nvPr/>
        </p:nvGrpSpPr>
        <p:grpSpPr bwMode="auto">
          <a:xfrm>
            <a:off x="4673600" y="5441950"/>
            <a:ext cx="3384550" cy="865188"/>
            <a:chOff x="2744" y="1253"/>
            <a:chExt cx="2132" cy="545"/>
          </a:xfrm>
        </p:grpSpPr>
        <p:sp>
          <p:nvSpPr>
            <p:cNvPr id="90" name="Line 66"/>
            <p:cNvSpPr>
              <a:spLocks noChangeShapeType="1"/>
            </p:cNvSpPr>
            <p:nvPr/>
          </p:nvSpPr>
          <p:spPr bwMode="auto">
            <a:xfrm>
              <a:off x="2744" y="1253"/>
              <a:ext cx="1724" cy="4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Line 67"/>
            <p:cNvSpPr>
              <a:spLocks noChangeShapeType="1"/>
            </p:cNvSpPr>
            <p:nvPr/>
          </p:nvSpPr>
          <p:spPr bwMode="auto">
            <a:xfrm>
              <a:off x="2744" y="1434"/>
              <a:ext cx="1724" cy="36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Line 75"/>
            <p:cNvSpPr>
              <a:spLocks noChangeShapeType="1"/>
            </p:cNvSpPr>
            <p:nvPr/>
          </p:nvSpPr>
          <p:spPr bwMode="auto">
            <a:xfrm>
              <a:off x="4468" y="1571"/>
              <a:ext cx="408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31819" name="Object 9"/>
            <p:cNvGraphicFramePr>
              <a:graphicFrameLocks noChangeAspect="1"/>
            </p:cNvGraphicFramePr>
            <p:nvPr/>
          </p:nvGraphicFramePr>
          <p:xfrm>
            <a:off x="4604" y="1344"/>
            <a:ext cx="211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19" name="Equation" r:id="rId20" imgW="253890" imgH="241195" progId="Equation.DSMT4">
                    <p:embed/>
                  </p:oleObj>
                </mc:Choice>
                <mc:Fallback>
                  <p:oleObj name="Equation" r:id="rId20" imgW="253890" imgH="241195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4" y="1344"/>
                          <a:ext cx="211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" name="Line 244"/>
            <p:cNvSpPr>
              <a:spLocks noChangeShapeType="1"/>
            </p:cNvSpPr>
            <p:nvPr/>
          </p:nvSpPr>
          <p:spPr bwMode="auto">
            <a:xfrm>
              <a:off x="4422" y="1298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Line 245"/>
            <p:cNvSpPr>
              <a:spLocks noChangeShapeType="1"/>
            </p:cNvSpPr>
            <p:nvPr/>
          </p:nvSpPr>
          <p:spPr bwMode="auto">
            <a:xfrm>
              <a:off x="4422" y="1797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Line 248"/>
            <p:cNvSpPr>
              <a:spLocks noChangeShapeType="1"/>
            </p:cNvSpPr>
            <p:nvPr/>
          </p:nvSpPr>
          <p:spPr bwMode="auto">
            <a:xfrm>
              <a:off x="4468" y="1298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Line 249"/>
            <p:cNvSpPr>
              <a:spLocks noChangeShapeType="1"/>
            </p:cNvSpPr>
            <p:nvPr/>
          </p:nvSpPr>
          <p:spPr bwMode="auto">
            <a:xfrm>
              <a:off x="3107" y="1389"/>
              <a:ext cx="1361" cy="18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8" name="Group 304"/>
          <p:cNvGrpSpPr>
            <a:grpSpLocks/>
          </p:cNvGrpSpPr>
          <p:nvPr/>
        </p:nvGrpSpPr>
        <p:grpSpPr bwMode="auto">
          <a:xfrm>
            <a:off x="1793875" y="3930650"/>
            <a:ext cx="3382963" cy="2232025"/>
            <a:chOff x="2018" y="2659"/>
            <a:chExt cx="2131" cy="1406"/>
          </a:xfrm>
        </p:grpSpPr>
        <p:sp>
          <p:nvSpPr>
            <p:cNvPr id="99" name="Line 292"/>
            <p:cNvSpPr>
              <a:spLocks noChangeShapeType="1"/>
            </p:cNvSpPr>
            <p:nvPr/>
          </p:nvSpPr>
          <p:spPr bwMode="auto">
            <a:xfrm>
              <a:off x="3742" y="4065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1805" name="Group 293"/>
            <p:cNvGrpSpPr>
              <a:grpSpLocks/>
            </p:cNvGrpSpPr>
            <p:nvPr/>
          </p:nvGrpSpPr>
          <p:grpSpPr bwMode="auto">
            <a:xfrm>
              <a:off x="2018" y="2659"/>
              <a:ext cx="2131" cy="1406"/>
              <a:chOff x="2064" y="2750"/>
              <a:chExt cx="2131" cy="1406"/>
            </a:xfrm>
          </p:grpSpPr>
          <p:sp>
            <p:nvSpPr>
              <p:cNvPr id="101" name="Line 294"/>
              <p:cNvSpPr>
                <a:spLocks noChangeShapeType="1"/>
              </p:cNvSpPr>
              <p:nvPr/>
            </p:nvSpPr>
            <p:spPr bwMode="auto">
              <a:xfrm>
                <a:off x="2925" y="3929"/>
                <a:ext cx="907" cy="227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31807" name="Group 295"/>
              <p:cNvGrpSpPr>
                <a:grpSpLocks/>
              </p:cNvGrpSpPr>
              <p:nvPr/>
            </p:nvGrpSpPr>
            <p:grpSpPr bwMode="auto">
              <a:xfrm>
                <a:off x="2064" y="2750"/>
                <a:ext cx="2131" cy="1406"/>
                <a:chOff x="930" y="1253"/>
                <a:chExt cx="2131" cy="1406"/>
              </a:xfrm>
            </p:grpSpPr>
            <p:graphicFrame>
              <p:nvGraphicFramePr>
                <p:cNvPr id="31808" name="Object 8"/>
                <p:cNvGraphicFramePr>
                  <a:graphicFrameLocks noChangeAspect="1"/>
                </p:cNvGraphicFramePr>
                <p:nvPr/>
              </p:nvGraphicFramePr>
              <p:xfrm>
                <a:off x="2835" y="1661"/>
                <a:ext cx="211" cy="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2120" name="Equation" r:id="rId22" imgW="253890" imgH="241195" progId="Equation.DSMT4">
                        <p:embed/>
                      </p:oleObj>
                    </mc:Choice>
                    <mc:Fallback>
                      <p:oleObj name="Equation" r:id="rId22" imgW="253890" imgH="241195" progId="Equation.DSMT4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61"/>
                              <a:ext cx="211" cy="2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4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2699" y="1842"/>
                  <a:ext cx="362" cy="91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5" name="Line 298"/>
                <p:cNvSpPr>
                  <a:spLocks noChangeShapeType="1"/>
                </p:cNvSpPr>
                <p:nvPr/>
              </p:nvSpPr>
              <p:spPr bwMode="auto">
                <a:xfrm>
                  <a:off x="2653" y="1253"/>
                  <a:ext cx="91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6" name="Line 299"/>
                <p:cNvSpPr>
                  <a:spLocks noChangeShapeType="1"/>
                </p:cNvSpPr>
                <p:nvPr/>
              </p:nvSpPr>
              <p:spPr bwMode="auto">
                <a:xfrm>
                  <a:off x="2699" y="1253"/>
                  <a:ext cx="0" cy="1406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7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1791" y="1253"/>
                  <a:ext cx="953" cy="726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8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930" y="1979"/>
                  <a:ext cx="861" cy="362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09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1292" y="1933"/>
                  <a:ext cx="1452" cy="40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10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930" y="2432"/>
                  <a:ext cx="907" cy="91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11" name="Group 318"/>
          <p:cNvGrpSpPr>
            <a:grpSpLocks/>
          </p:cNvGrpSpPr>
          <p:nvPr/>
        </p:nvGrpSpPr>
        <p:grpSpPr bwMode="auto">
          <a:xfrm>
            <a:off x="1649413" y="5370513"/>
            <a:ext cx="649287" cy="576262"/>
            <a:chOff x="884" y="1117"/>
            <a:chExt cx="409" cy="363"/>
          </a:xfrm>
        </p:grpSpPr>
        <p:grpSp>
          <p:nvGrpSpPr>
            <p:cNvPr id="31793" name="Group 307"/>
            <p:cNvGrpSpPr>
              <a:grpSpLocks/>
            </p:cNvGrpSpPr>
            <p:nvPr/>
          </p:nvGrpSpPr>
          <p:grpSpPr bwMode="auto">
            <a:xfrm>
              <a:off x="930" y="1117"/>
              <a:ext cx="363" cy="363"/>
              <a:chOff x="930" y="2160"/>
              <a:chExt cx="363" cy="363"/>
            </a:xfrm>
          </p:grpSpPr>
          <p:sp>
            <p:nvSpPr>
              <p:cNvPr id="115" name="Line 308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6" name="Line 309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7" name="Line 310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8" name="Line 311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9" name="Line 312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0" name="Line 313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1" name="Line 314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aphicFrame>
            <p:nvGraphicFramePr>
              <p:cNvPr id="31803" name="Object 7"/>
              <p:cNvGraphicFramePr>
                <a:graphicFrameLocks noChangeAspect="1"/>
              </p:cNvGraphicFramePr>
              <p:nvPr/>
            </p:nvGraphicFramePr>
            <p:xfrm>
              <a:off x="1111" y="2160"/>
              <a:ext cx="182" cy="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21" name="Equation" r:id="rId24" imgW="253890" imgH="241195" progId="Equation.DSMT4">
                      <p:embed/>
                    </p:oleObj>
                  </mc:Choice>
                  <mc:Fallback>
                    <p:oleObj name="Equation" r:id="rId24" imgW="253890" imgH="241195" progId="Equation.DSMT4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11" y="2160"/>
                            <a:ext cx="182" cy="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3" name="Line 316"/>
            <p:cNvSpPr>
              <a:spLocks noChangeShapeType="1"/>
            </p:cNvSpPr>
            <p:nvPr/>
          </p:nvSpPr>
          <p:spPr bwMode="auto">
            <a:xfrm>
              <a:off x="884" y="1298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Line 317"/>
            <p:cNvSpPr>
              <a:spLocks noChangeShapeType="1"/>
            </p:cNvSpPr>
            <p:nvPr/>
          </p:nvSpPr>
          <p:spPr bwMode="auto">
            <a:xfrm>
              <a:off x="884" y="1480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23" name="Group 321"/>
          <p:cNvGrpSpPr>
            <a:grpSpLocks/>
          </p:cNvGrpSpPr>
          <p:nvPr/>
        </p:nvGrpSpPr>
        <p:grpSpPr bwMode="auto">
          <a:xfrm>
            <a:off x="857250" y="5514975"/>
            <a:ext cx="647700" cy="576263"/>
            <a:chOff x="884" y="1117"/>
            <a:chExt cx="408" cy="363"/>
          </a:xfrm>
        </p:grpSpPr>
        <p:grpSp>
          <p:nvGrpSpPr>
            <p:cNvPr id="31782" name="Group 322"/>
            <p:cNvGrpSpPr>
              <a:grpSpLocks/>
            </p:cNvGrpSpPr>
            <p:nvPr/>
          </p:nvGrpSpPr>
          <p:grpSpPr bwMode="auto">
            <a:xfrm>
              <a:off x="930" y="1117"/>
              <a:ext cx="362" cy="363"/>
              <a:chOff x="930" y="2160"/>
              <a:chExt cx="362" cy="363"/>
            </a:xfrm>
          </p:grpSpPr>
          <p:sp>
            <p:nvSpPr>
              <p:cNvPr id="127" name="Line 323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8" name="Line 324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9" name="Line 325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0" name="Line 326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1" name="Line 327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2" name="Line 328"/>
              <p:cNvSpPr>
                <a:spLocks noChangeShapeType="1"/>
              </p:cNvSpPr>
              <p:nvPr/>
            </p:nvSpPr>
            <p:spPr bwMode="auto">
              <a:xfrm>
                <a:off x="930" y="2341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3" name="Line 329"/>
              <p:cNvSpPr>
                <a:spLocks noChangeShapeType="1"/>
              </p:cNvSpPr>
              <p:nvPr/>
            </p:nvSpPr>
            <p:spPr bwMode="auto">
              <a:xfrm flipV="1">
                <a:off x="930" y="2341"/>
                <a:ext cx="362" cy="91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aphicFrame>
            <p:nvGraphicFramePr>
              <p:cNvPr id="31792" name="Object 6"/>
              <p:cNvGraphicFramePr>
                <a:graphicFrameLocks noChangeAspect="1"/>
              </p:cNvGraphicFramePr>
              <p:nvPr/>
            </p:nvGraphicFramePr>
            <p:xfrm>
              <a:off x="1138" y="2160"/>
              <a:ext cx="128" cy="1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122" name="Equation" r:id="rId26" imgW="177646" imgH="241091" progId="Equation.DSMT4">
                      <p:embed/>
                    </p:oleObj>
                  </mc:Choice>
                  <mc:Fallback>
                    <p:oleObj name="Equation" r:id="rId26" imgW="177646" imgH="241091" progId="Equation.DSMT4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8" y="2160"/>
                            <a:ext cx="128" cy="17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5" name="Line 331"/>
            <p:cNvSpPr>
              <a:spLocks noChangeShapeType="1"/>
            </p:cNvSpPr>
            <p:nvPr/>
          </p:nvSpPr>
          <p:spPr bwMode="auto">
            <a:xfrm>
              <a:off x="884" y="1298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Line 332"/>
            <p:cNvSpPr>
              <a:spLocks noChangeShapeType="1"/>
            </p:cNvSpPr>
            <p:nvPr/>
          </p:nvSpPr>
          <p:spPr bwMode="auto">
            <a:xfrm>
              <a:off x="884" y="1480"/>
              <a:ext cx="91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35" name="TextBox 133"/>
          <p:cNvSpPr txBox="1">
            <a:spLocks noChangeArrowheads="1"/>
          </p:cNvSpPr>
          <p:nvPr/>
        </p:nvSpPr>
        <p:spPr bwMode="auto">
          <a:xfrm>
            <a:off x="2535238" y="1271588"/>
            <a:ext cx="2157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effectLst/>
              </a:rPr>
              <a:t>Вектор состояния</a:t>
            </a:r>
            <a:r>
              <a:rPr lang="en-US" dirty="0"/>
              <a:t>:</a:t>
            </a:r>
            <a:endParaRPr lang="ru-RU" dirty="0"/>
          </a:p>
        </p:txBody>
      </p:sp>
      <p:graphicFrame>
        <p:nvGraphicFramePr>
          <p:cNvPr id="31777" name="Object 134"/>
          <p:cNvGraphicFramePr>
            <a:graphicFrameLocks noChangeAspect="1"/>
          </p:cNvGraphicFramePr>
          <p:nvPr/>
        </p:nvGraphicFramePr>
        <p:xfrm>
          <a:off x="4838700" y="1252538"/>
          <a:ext cx="40005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3" name="Equation" r:id="rId28" imgW="1307532" imgH="304668" progId="Equation.DSMT4">
                  <p:embed/>
                </p:oleObj>
              </mc:Choice>
              <mc:Fallback>
                <p:oleObj name="Equation" r:id="rId28" imgW="1307532" imgH="304668" progId="Equation.DSMT4">
                  <p:embed/>
                  <p:pic>
                    <p:nvPicPr>
                      <p:cNvPr id="0" name="Object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1252538"/>
                        <a:ext cx="40005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" name="TextBox 1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270912"/>
            <a:ext cx="2535228" cy="2522935"/>
          </a:xfrm>
          <a:prstGeom prst="rect">
            <a:avLst/>
          </a:prstGeom>
          <a:blipFill rotWithShape="1">
            <a:blip r:embed="rId30"/>
            <a:stretch>
              <a:fillRect l="-2644" t="-725" b="-4589"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3975" y="620713"/>
            <a:ext cx="90249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effectLst/>
              </a:rPr>
              <a:t>Фильтр </a:t>
            </a:r>
            <a:r>
              <a:rPr lang="ru-RU" dirty="0" err="1">
                <a:effectLst/>
              </a:rPr>
              <a:t>Калмана</a:t>
            </a:r>
            <a:r>
              <a:rPr lang="ru-RU" dirty="0">
                <a:effectLst/>
              </a:rPr>
              <a:t>(ФК) – это эффективный рекурсивный фильтр, оценивающий состояние </a:t>
            </a:r>
            <a:r>
              <a:rPr lang="ru-RU" dirty="0"/>
              <a:t>линейной динамической системы</a:t>
            </a:r>
            <a:r>
              <a:rPr lang="ru-RU" dirty="0">
                <a:effectLst/>
              </a:rPr>
              <a:t>, используя ряд неточных измерений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2371725" y="1654175"/>
            <a:ext cx="6708775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effectLst/>
              </a:rPr>
              <a:t>Преимущества фильтра </a:t>
            </a:r>
            <a:r>
              <a:rPr lang="ru-RU" sz="1600" b="1" dirty="0" err="1">
                <a:effectLst/>
              </a:rPr>
              <a:t>Калмана</a:t>
            </a:r>
            <a:r>
              <a:rPr lang="ru-RU" sz="1600" b="1" dirty="0">
                <a:effectLst/>
              </a:rPr>
              <a:t> (ФК)</a:t>
            </a:r>
            <a:r>
              <a:rPr lang="en-US" sz="1600" b="1" dirty="0">
                <a:effectLst/>
              </a:rPr>
              <a:t>:</a:t>
            </a:r>
          </a:p>
          <a:p>
            <a:pPr indent="180975">
              <a:buFont typeface="Arial" pitchFamily="34" charset="0"/>
              <a:buChar char="•"/>
              <a:defRPr/>
            </a:pPr>
            <a:r>
              <a:rPr lang="en-US" sz="1600" dirty="0">
                <a:effectLst/>
              </a:rPr>
              <a:t> </a:t>
            </a:r>
            <a:r>
              <a:rPr lang="ru-RU" sz="1600" dirty="0">
                <a:effectLst/>
              </a:rPr>
              <a:t>ФК хорошо подходит для одновременного поиска и оценки параметров трека</a:t>
            </a:r>
            <a:r>
              <a:rPr lang="en-US" sz="1600" dirty="0">
                <a:effectLst/>
              </a:rPr>
              <a:t>;</a:t>
            </a:r>
          </a:p>
          <a:p>
            <a:pPr indent="180975">
              <a:buFont typeface="Arial" pitchFamily="34" charset="0"/>
              <a:buChar char="•"/>
              <a:defRPr/>
            </a:pPr>
            <a:r>
              <a:rPr lang="en-US" sz="1600" dirty="0">
                <a:effectLst/>
              </a:rPr>
              <a:t> </a:t>
            </a:r>
            <a:r>
              <a:rPr lang="ru-RU" sz="1600" dirty="0">
                <a:effectLst/>
              </a:rPr>
              <a:t>в отличие от МНК необходимо инвертировать только небольшие 5</a:t>
            </a:r>
            <a:r>
              <a:rPr lang="en-US" sz="1600" dirty="0">
                <a:effectLst/>
              </a:rPr>
              <a:t>x5</a:t>
            </a:r>
            <a:r>
              <a:rPr lang="ru-RU" sz="1600" dirty="0">
                <a:effectLst/>
              </a:rPr>
              <a:t> матрицы, что делает ФК быстрым по сравнению с глобальным МНК </a:t>
            </a:r>
            <a:r>
              <a:rPr lang="ru-RU" sz="1600" dirty="0" err="1">
                <a:effectLst/>
              </a:rPr>
              <a:t>фитированием</a:t>
            </a:r>
            <a:r>
              <a:rPr lang="ru-RU" sz="1600" dirty="0">
                <a:effectLst/>
              </a:rPr>
              <a:t>;</a:t>
            </a:r>
            <a:endParaRPr lang="en-US" sz="1600" dirty="0">
              <a:effectLst/>
            </a:endParaRPr>
          </a:p>
          <a:p>
            <a:pPr indent="180975">
              <a:buFont typeface="Arial" pitchFamily="34" charset="0"/>
              <a:buChar char="•"/>
              <a:defRPr/>
            </a:pPr>
            <a:r>
              <a:rPr lang="en-US" sz="1600" dirty="0">
                <a:effectLst/>
              </a:rPr>
              <a:t> </a:t>
            </a:r>
            <a:r>
              <a:rPr lang="ru-RU" sz="1600" dirty="0">
                <a:effectLst/>
              </a:rPr>
              <a:t>позволяет легко учитывать многократное рассеяние и потери энергии </a:t>
            </a:r>
            <a:endParaRPr lang="en-US" sz="1600" dirty="0">
              <a:effectLst/>
            </a:endParaRPr>
          </a:p>
        </p:txBody>
      </p:sp>
      <p:cxnSp>
        <p:nvCxnSpPr>
          <p:cNvPr id="31781" name="Прямая соединительная линия 139"/>
          <p:cNvCxnSpPr>
            <a:cxnSpLocks noChangeShapeType="1"/>
          </p:cNvCxnSpPr>
          <p:nvPr/>
        </p:nvCxnSpPr>
        <p:spPr bwMode="auto">
          <a:xfrm flipH="1">
            <a:off x="2401888" y="1746250"/>
            <a:ext cx="1587" cy="189865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811213" y="358775"/>
            <a:ext cx="8229600" cy="561975"/>
          </a:xfrm>
        </p:spPr>
        <p:txBody>
          <a:bodyPr/>
          <a:lstStyle/>
          <a:p>
            <a:r>
              <a:rPr lang="ru-RU" altLang="ru-RU" sz="3600" b="1" smtClean="0">
                <a:solidFill>
                  <a:srgbClr val="0000FF"/>
                </a:solidFill>
              </a:rPr>
              <a:t>Этап экстраполяции трека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107950" y="920750"/>
            <a:ext cx="90011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ru-RU" altLang="ru-RU" sz="2000" b="1">
                <a:effectLst/>
              </a:rPr>
              <a:t>Траектория движения частицы</a:t>
            </a:r>
            <a:r>
              <a:rPr lang="en-US" altLang="ru-RU" sz="2000" b="1">
                <a:effectLst/>
              </a:rPr>
              <a:t>.</a:t>
            </a:r>
            <a:r>
              <a:rPr lang="en-US" altLang="ru-RU" sz="2000">
                <a:effectLst/>
              </a:rPr>
              <a:t> </a:t>
            </a:r>
            <a:r>
              <a:rPr lang="ru-RU" altLang="ru-RU" sz="2000">
                <a:effectLst/>
              </a:rPr>
              <a:t>Две возможности</a:t>
            </a:r>
            <a:r>
              <a:rPr lang="en-US" altLang="ru-RU" sz="2000">
                <a:effectLst/>
              </a:rPr>
              <a:t>: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ru-RU" altLang="ru-RU" sz="1800">
                <a:effectLst/>
              </a:rPr>
              <a:t> </a:t>
            </a:r>
            <a:r>
              <a:rPr lang="ru-RU" altLang="ru-RU" sz="1600">
                <a:effectLst/>
              </a:rPr>
              <a:t>Прямая линия в случае отсутствия магнитного поля</a:t>
            </a:r>
            <a:r>
              <a:rPr lang="en-US" altLang="ru-RU" sz="1600">
                <a:effectLst/>
              </a:rPr>
              <a:t>.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ru-RU" altLang="ru-RU" sz="1600">
                <a:effectLst/>
              </a:rPr>
              <a:t> Решение уравнения движения заряженной частицы в магнитном поле с помощью метода Рунге-Кутта 4-ого порядка</a:t>
            </a:r>
            <a:endParaRPr lang="en-US" altLang="ru-RU" sz="1600"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950" y="2143125"/>
            <a:ext cx="561657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ru-RU" sz="2200" b="1" dirty="0">
                <a:effectLst/>
              </a:rPr>
              <a:t>Эффекты от прохождения частицы    через материал детектора</a:t>
            </a:r>
            <a:r>
              <a:rPr lang="en-US" sz="2200" b="1" dirty="0">
                <a:effectLst/>
              </a:rPr>
              <a:t>.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ru-RU" sz="1600" i="1" dirty="0">
                <a:effectLst/>
              </a:rPr>
              <a:t> Потери энергии</a:t>
            </a:r>
            <a:r>
              <a:rPr lang="en-US" sz="1600" dirty="0">
                <a:effectLst/>
              </a:rPr>
              <a:t> (</a:t>
            </a:r>
            <a:r>
              <a:rPr lang="ru-RU" sz="1600" dirty="0">
                <a:effectLst/>
              </a:rPr>
              <a:t>ионизация</a:t>
            </a:r>
            <a:r>
              <a:rPr lang="en-US" sz="1600" dirty="0">
                <a:effectLst/>
              </a:rPr>
              <a:t>: </a:t>
            </a:r>
            <a:r>
              <a:rPr lang="ru-RU" sz="1600" dirty="0" err="1">
                <a:effectLst/>
              </a:rPr>
              <a:t>Бете-Блох</a:t>
            </a:r>
            <a:r>
              <a:rPr lang="en-US" sz="1600" dirty="0">
                <a:effectLst/>
              </a:rPr>
              <a:t>, </a:t>
            </a:r>
            <a:r>
              <a:rPr lang="ru-RU" sz="1600" dirty="0">
                <a:effectLst/>
              </a:rPr>
              <a:t>тормозное излучение</a:t>
            </a:r>
            <a:r>
              <a:rPr lang="en-US" sz="1600" dirty="0">
                <a:effectLst/>
              </a:rPr>
              <a:t>: </a:t>
            </a:r>
            <a:r>
              <a:rPr lang="ru-RU" sz="1600" dirty="0" err="1">
                <a:effectLst/>
              </a:rPr>
              <a:t>Бете-Гайтлер</a:t>
            </a:r>
            <a:r>
              <a:rPr lang="en-US" sz="1600" dirty="0">
                <a:effectLst/>
              </a:rPr>
              <a:t>, </a:t>
            </a:r>
            <a:r>
              <a:rPr lang="ru-RU" sz="1600" dirty="0">
                <a:effectLst/>
              </a:rPr>
              <a:t>рождение электронно-позитронных пар</a:t>
            </a:r>
            <a:r>
              <a:rPr lang="en-US" sz="1600" dirty="0">
                <a:effectLst/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ru-RU" sz="1600" i="1" dirty="0"/>
              <a:t>Многократное рассеяние</a:t>
            </a:r>
            <a:r>
              <a:rPr lang="en-US" sz="1600" dirty="0"/>
              <a:t> (</a:t>
            </a:r>
            <a:r>
              <a:rPr lang="ru-RU" sz="1600" dirty="0"/>
              <a:t>аппроксимация Гауссом</a:t>
            </a:r>
            <a:r>
              <a:rPr lang="en-US" sz="1600" dirty="0"/>
              <a:t>)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107950" y="3827463"/>
            <a:ext cx="8966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Tx/>
              <a:buSzTx/>
              <a:buFontTx/>
              <a:buChar char="•"/>
            </a:pPr>
            <a:r>
              <a:rPr lang="ru-RU" altLang="ru-RU" sz="2000" b="1">
                <a:effectLst/>
              </a:rPr>
              <a:t>Навигация в геометрии детектора</a:t>
            </a:r>
            <a:r>
              <a:rPr lang="en-US" altLang="ru-RU" sz="2000" b="1">
                <a:effectLst/>
              </a:rPr>
              <a:t>.</a:t>
            </a:r>
          </a:p>
          <a:p>
            <a:pPr lvl="1" eaLnBrk="1" hangingPunct="1">
              <a:buClrTx/>
              <a:buSzTx/>
              <a:buFontTx/>
              <a:buChar char="–"/>
            </a:pPr>
            <a:r>
              <a:rPr lang="ru-RU" altLang="ru-RU" sz="1600">
                <a:effectLst/>
              </a:rPr>
              <a:t>Основана на пакета </a:t>
            </a:r>
            <a:r>
              <a:rPr lang="en-US" altLang="ru-RU" sz="1600" i="1">
                <a:effectLst/>
              </a:rPr>
              <a:t>TGeo</a:t>
            </a:r>
            <a:r>
              <a:rPr lang="ru-RU" altLang="ru-RU" sz="1600" i="1">
                <a:effectLst/>
              </a:rPr>
              <a:t> </a:t>
            </a:r>
            <a:r>
              <a:rPr lang="ru-RU" altLang="ru-RU" sz="1600">
                <a:effectLst/>
              </a:rPr>
              <a:t>из </a:t>
            </a:r>
            <a:r>
              <a:rPr lang="en-US" altLang="ru-RU" sz="1600" i="1">
                <a:effectLst/>
              </a:rPr>
              <a:t>ROOT</a:t>
            </a:r>
            <a:r>
              <a:rPr lang="en-US" altLang="ru-RU" sz="1600">
                <a:effectLst/>
              </a:rPr>
              <a:t>.</a:t>
            </a:r>
          </a:p>
        </p:txBody>
      </p:sp>
      <p:sp>
        <p:nvSpPr>
          <p:cNvPr id="32774" name="Rectangle 8"/>
          <p:cNvSpPr>
            <a:spLocks noChangeArrowheads="1"/>
          </p:cNvSpPr>
          <p:nvPr/>
        </p:nvSpPr>
        <p:spPr bwMode="auto">
          <a:xfrm>
            <a:off x="4284663" y="4333875"/>
            <a:ext cx="48593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>
                <a:effectLst/>
              </a:rPr>
              <a:t>Алгоритм</a:t>
            </a:r>
            <a:r>
              <a:rPr lang="en-US" altLang="ru-RU" sz="1800" b="1" u="sng">
                <a:effectLst/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effectLst/>
              </a:rPr>
              <a:t>Траектория делится на шаги.</a:t>
            </a:r>
            <a:r>
              <a:rPr lang="en-US" altLang="ru-RU" sz="1600">
                <a:effectLst/>
              </a:rPr>
              <a:t> </a:t>
            </a:r>
            <a:r>
              <a:rPr lang="ru-RU" altLang="ru-RU" sz="1600">
                <a:effectLst/>
              </a:rPr>
              <a:t>Для каждого шага</a:t>
            </a:r>
            <a:r>
              <a:rPr lang="en-US" altLang="ru-RU" sz="1600">
                <a:effectLst/>
              </a:rPr>
              <a:t>: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4479925" y="5084763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5021263" y="4894263"/>
            <a:ext cx="415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effectLst/>
              </a:rPr>
              <a:t>Нахождение точек пересечения с элементами детектора вдоль прямой линии</a:t>
            </a:r>
            <a:r>
              <a:rPr lang="en-US" altLang="ru-RU" sz="1600">
                <a:effectLst/>
              </a:rPr>
              <a:t> (</a:t>
            </a:r>
            <a:r>
              <a:rPr lang="ru-RU" altLang="ru-RU" sz="1600">
                <a:effectLst/>
              </a:rPr>
              <a:t>навигация в геометрии</a:t>
            </a:r>
            <a:r>
              <a:rPr lang="en-US" altLang="ru-RU" sz="1600">
                <a:effectLst/>
              </a:rPr>
              <a:t>)</a:t>
            </a:r>
            <a:endParaRPr lang="ru-RU" altLang="ru-RU" sz="1600">
              <a:effectLst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445000" y="5803900"/>
            <a:ext cx="5762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5056188" y="5619750"/>
            <a:ext cx="4087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>
                <a:effectLst/>
              </a:rPr>
              <a:t>Геометрическая экстраполяция трека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4608513" y="5969000"/>
            <a:ext cx="4271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>
                <a:effectLst/>
              </a:rPr>
              <a:t>Добавление эффектов от прохождения частицы через вещество в каждой точке пересечения</a:t>
            </a:r>
          </a:p>
        </p:txBody>
      </p:sp>
      <p:pic>
        <p:nvPicPr>
          <p:cNvPr id="32780" name="Picture 14" descr="Draw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17750"/>
            <a:ext cx="305911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940425" y="1928813"/>
            <a:ext cx="2703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Компоненты алгоритма экстраполяции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940425" y="1957388"/>
            <a:ext cx="0" cy="2447925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2783" name="Рисунок 16" descr="propagation_ske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7588"/>
            <a:ext cx="460057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3863" y="260350"/>
            <a:ext cx="8696325" cy="595313"/>
          </a:xfrm>
        </p:spPr>
        <p:txBody>
          <a:bodyPr/>
          <a:lstStyle/>
          <a:p>
            <a:pPr algn="ctr"/>
            <a:r>
              <a:rPr lang="ru-RU" altLang="ru-RU" sz="3200" b="1" smtClean="0">
                <a:solidFill>
                  <a:srgbClr val="0000FF"/>
                </a:solidFill>
              </a:rPr>
              <a:t>Этапы и результаты распараллеливания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5175"/>
            <a:ext cx="9037638" cy="5616575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алгоритмов для их эффективной векторизации </a:t>
            </a:r>
          </a:p>
          <a:p>
            <a:pPr marL="0" indent="180975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800" b="1" dirty="0" smtClean="0"/>
              <a:t>Минимизация доступа к основной памяти</a:t>
            </a:r>
            <a:r>
              <a:rPr lang="ru-RU" sz="1600" dirty="0" smtClean="0"/>
              <a:t>. Основное - 3D аппроксимация 70 Мб карты   магнитного поля полиномом 5-ой степени в плоскости станции и параболой – между станциями</a:t>
            </a:r>
          </a:p>
          <a:p>
            <a:pPr marL="0" indent="180975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Упрощение геометрии </a:t>
            </a:r>
            <a:r>
              <a:rPr lang="ru-RU" sz="18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детектора и </a:t>
            </a:r>
            <a:r>
              <a:rPr lang="ru-RU" sz="1800" b="1" dirty="0" smtClean="0">
                <a:solidFill>
                  <a:srgbClr val="000000"/>
                </a:solidFill>
              </a:rPr>
              <a:t>реализация в ней быстрой навигации </a:t>
            </a:r>
          </a:p>
          <a:p>
            <a:pPr marL="0" indent="180975" eaLnBrk="1" hangingPunct="1">
              <a:lnSpc>
                <a:spcPct val="80000"/>
              </a:lnSpc>
              <a:spcBef>
                <a:spcPts val="0"/>
              </a:spcBef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8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Оптимизация вычислений в </a:t>
            </a:r>
            <a:r>
              <a:rPr lang="ru-RU" sz="1800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фильтре </a:t>
            </a:r>
            <a:r>
              <a:rPr lang="ru-RU" sz="1800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Калмана</a:t>
            </a:r>
            <a:endParaRPr lang="en-US" sz="1800" b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lvl="1">
              <a:lnSpc>
                <a:spcPct val="80000"/>
              </a:lnSpc>
              <a:spcBef>
                <a:spcPts val="0"/>
              </a:spcBef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Использование </a:t>
            </a:r>
            <a:r>
              <a:rPr lang="ru-RU" sz="1600" dirty="0">
                <a:solidFill>
                  <a:srgbClr val="000000"/>
                </a:solidFill>
              </a:rPr>
              <a:t>одинарной точности </a:t>
            </a:r>
            <a:r>
              <a:rPr lang="en-US" sz="1600" b="1" dirty="0">
                <a:solidFill>
                  <a:srgbClr val="000000"/>
                </a:solidFill>
              </a:rPr>
              <a:t>float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вместо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double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З</a:t>
            </a:r>
            <a:r>
              <a:rPr lang="ru-RU" sz="1600" dirty="0" smtClean="0"/>
              <a:t>амена матричных операций в фильтре </a:t>
            </a:r>
            <a:r>
              <a:rPr lang="ru-RU" sz="1600" dirty="0" err="1" smtClean="0"/>
              <a:t>Калмана</a:t>
            </a:r>
            <a:r>
              <a:rPr lang="ru-RU" sz="1600" dirty="0" smtClean="0"/>
              <a:t> на явные вычисления только над   ненулевыми элементами матриц</a:t>
            </a:r>
            <a:endParaRPr lang="en-US" sz="16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Развертка </a:t>
            </a:r>
            <a:r>
              <a:rPr lang="ru-RU" sz="1600" dirty="0">
                <a:solidFill>
                  <a:srgbClr val="000000"/>
                </a:solidFill>
              </a:rPr>
              <a:t>циклов</a:t>
            </a:r>
            <a:endParaRPr lang="en-US" sz="160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Удаление </a:t>
            </a:r>
            <a:r>
              <a:rPr lang="ru-RU" sz="1600" dirty="0">
                <a:solidFill>
                  <a:srgbClr val="000000"/>
                </a:solidFill>
              </a:rPr>
              <a:t>ветвлений </a:t>
            </a:r>
            <a:r>
              <a:rPr lang="en-US" sz="1600" dirty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  <a:cs typeface="Courier New" pitchFamily="49" charset="0"/>
              </a:rPr>
              <a:t>if then else </a:t>
            </a:r>
            <a:r>
              <a:rPr lang="en-US" sz="1600" dirty="0">
                <a:solidFill>
                  <a:srgbClr val="000000"/>
                </a:solidFill>
              </a:rPr>
              <a:t>..)</a:t>
            </a: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Векторизация алгоритма оценки параметров трека</a:t>
            </a: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dirty="0" smtClean="0"/>
              <a:t>Так как все треки независимы и экстраполируются одним и тем же алгоритмом, можно экстраполировать параллельно четыре трека после упаковки соответствующих четырех скалярных параметров трека в вектор с помощью </a:t>
            </a:r>
            <a:r>
              <a:rPr lang="en-US" sz="1600" dirty="0" smtClean="0"/>
              <a:t>SSE </a:t>
            </a:r>
            <a:r>
              <a:rPr lang="ru-RU" sz="1600" dirty="0" smtClean="0"/>
              <a:t>инструкций.</a:t>
            </a: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Параллельный алгоритм трекинга</a:t>
            </a:r>
          </a:p>
          <a:p>
            <a:pPr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dirty="0" smtClean="0">
                <a:ea typeface="Arial Unicode MS" pitchFamily="34" charset="-128"/>
                <a:cs typeface="Arial Unicode MS" pitchFamily="34" charset="-128"/>
              </a:rPr>
              <a:t>Параллельные циклы сначала для группы станций детектора потом для каждой станции </a:t>
            </a:r>
          </a:p>
          <a:p>
            <a:pPr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dirty="0" smtClean="0">
                <a:ea typeface="Arial Unicode MS" pitchFamily="34" charset="-128"/>
                <a:cs typeface="Arial Unicode MS" pitchFamily="34" charset="-128"/>
              </a:rPr>
              <a:t>в цикле упаковка 4-х скалярных треков в вектор; векторная экстраполяция треков между станциями и через вещество; добавление отсчета к треку;</a:t>
            </a: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Результаты.</a:t>
            </a:r>
            <a:r>
              <a:rPr lang="ru-RU" sz="18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ea typeface="MS Gothic" charset="-128"/>
              </a:rPr>
              <a:t>Ускорение времени счета (</a:t>
            </a:r>
            <a:r>
              <a:rPr lang="ru-RU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Компьютер</a:t>
            </a:r>
            <a:r>
              <a:rPr 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ru-RU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с </a:t>
            </a:r>
            <a:r>
              <a:rPr 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2xCPU Intel Core i7 2.67 </a:t>
            </a:r>
            <a:r>
              <a:rPr lang="ru-RU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ГГц,</a:t>
            </a:r>
            <a:r>
              <a:rPr 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 8 </a:t>
            </a:r>
            <a:r>
              <a:rPr lang="ru-RU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ядер)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marL="180975" indent="-180975">
              <a:buFont typeface="+mj-lt"/>
              <a:buAutoNum type="arabicPeriod"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для алгоритма оценки параметров трека –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2400,</a:t>
            </a: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Производительность: 2*10</a:t>
            </a:r>
            <a:r>
              <a:rPr lang="ru-RU" sz="16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6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 треков/с </a:t>
            </a:r>
          </a:p>
          <a:p>
            <a:pPr marL="180975" indent="-180975">
              <a:buFont typeface="+mj-lt"/>
              <a:buAutoNum type="arabicPeriod"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для алгоритма трекинга 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-128"/>
              </a:rPr>
              <a:t>~ 500 </a:t>
            </a:r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975" indent="-180975">
              <a:buFont typeface="+mj-lt"/>
              <a:buAutoNum type="arabicPeriod"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endParaRPr lang="ru-RU" sz="1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-128"/>
            </a:endParaRP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endParaRPr lang="ru-RU" sz="1800" dirty="0" smtClean="0"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endParaRPr lang="en-US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Font typeface="Wingdings" pitchFamily="2" charset="2"/>
              <a:buNone/>
              <a:tabLst>
                <a:tab pos="712788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D7517A-2563-4133-8599-5471C2FA3DDE}" type="slidenum">
              <a:rPr lang="ru-RU" altLang="ru-RU" smtClean="0">
                <a:latin typeface="Arial Black" pitchFamily="34" charset="0"/>
              </a:rPr>
              <a:pPr eaLnBrk="1" hangingPunct="1"/>
              <a:t>32</a:t>
            </a:fld>
            <a:endParaRPr lang="ru-RU" altLang="ru-RU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88356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5. Совершенствования алгоритмических и программных средств анализа и моделирования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1268760"/>
            <a:ext cx="5112569" cy="273630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2. </a:t>
            </a:r>
            <a:r>
              <a:rPr lang="ru-RU" alt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Детектор </a:t>
            </a:r>
            <a:r>
              <a:rPr lang="en-US" alt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</a:t>
            </a:r>
            <a:r>
              <a:rPr lang="ru-RU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eaLnBrk="1" hangingPunct="1">
              <a:buNone/>
            </a:pPr>
            <a:r>
              <a:rPr lang="ru-RU" altLang="ru-RU" sz="1600" b="1" u="sng" dirty="0" smtClean="0">
                <a:solidFill>
                  <a:srgbClr val="D53807"/>
                </a:solidFill>
                <a:latin typeface="Arial" pitchFamily="34" charset="0"/>
              </a:rPr>
              <a:t>Этапы  обработки:</a:t>
            </a:r>
            <a:endParaRPr lang="en-US" altLang="ru-RU" sz="1600" b="1" u="sng" dirty="0" smtClean="0">
              <a:solidFill>
                <a:srgbClr val="D53807"/>
              </a:solidFill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smtClean="0">
                <a:latin typeface="Arial" pitchFamily="34" charset="0"/>
              </a:rPr>
              <a:t>распознать кольца, отсеяв ложные 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smtClean="0">
                <a:latin typeface="Arial" pitchFamily="34" charset="0"/>
              </a:rPr>
              <a:t>учесть оптические искажения детектора,  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600" dirty="0">
                <a:latin typeface="Arial" pitchFamily="34" charset="0"/>
              </a:rPr>
              <a:t> </a:t>
            </a:r>
            <a:r>
              <a:rPr lang="ru-RU" altLang="ru-RU" sz="1600" dirty="0" smtClean="0">
                <a:latin typeface="Arial" pitchFamily="34" charset="0"/>
              </a:rPr>
              <a:t>     приводящие к </a:t>
            </a:r>
            <a:r>
              <a:rPr lang="ru-RU" altLang="ru-RU" sz="1600" u="sng" dirty="0" smtClean="0">
                <a:solidFill>
                  <a:srgbClr val="D53807"/>
                </a:solidFill>
                <a:latin typeface="Arial" pitchFamily="34" charset="0"/>
              </a:rPr>
              <a:t>эллиптической форме</a:t>
            </a:r>
            <a:r>
              <a:rPr lang="ru-RU" altLang="ru-RU" sz="1600" dirty="0" smtClean="0">
                <a:latin typeface="Arial" pitchFamily="34" charset="0"/>
              </a:rPr>
              <a:t> колец;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 startAt="3"/>
            </a:pPr>
            <a:r>
              <a:rPr lang="ru-RU" altLang="ru-RU" sz="1600" dirty="0" smtClean="0">
                <a:latin typeface="Arial" pitchFamily="34" charset="0"/>
              </a:rPr>
              <a:t>привязать найденные кольца к трекам частиц,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600" dirty="0" smtClean="0">
                <a:latin typeface="Arial" pitchFamily="34" charset="0"/>
              </a:rPr>
              <a:t>      интересующих экспериментаторов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1600" dirty="0" smtClean="0">
                <a:latin typeface="Arial" pitchFamily="34" charset="0"/>
              </a:rPr>
              <a:t>4.   идентифицировать электроны, подавив пионы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Calibri" pitchFamily="34" charset="0"/>
              </a:rPr>
              <a:t>1. Быстрое </a:t>
            </a:r>
            <a:r>
              <a:rPr lang="ru-RU" altLang="ru-RU" sz="1800" b="1" dirty="0">
                <a:solidFill>
                  <a:srgbClr val="C00000"/>
                </a:solidFill>
                <a:latin typeface="Calibri" pitchFamily="34" charset="0"/>
              </a:rPr>
              <a:t>л</a:t>
            </a:r>
            <a:r>
              <a:rPr lang="ru-RU" altLang="ru-RU" sz="1800" b="1" dirty="0" smtClean="0">
                <a:solidFill>
                  <a:srgbClr val="C00000"/>
                </a:solidFill>
                <a:latin typeface="Calibri" pitchFamily="34" charset="0"/>
              </a:rPr>
              <a:t>окальное </a:t>
            </a:r>
            <a:r>
              <a:rPr lang="ru-RU" altLang="ru-RU" sz="1800" b="1" dirty="0">
                <a:solidFill>
                  <a:srgbClr val="C00000"/>
                </a:solidFill>
                <a:latin typeface="Calibri" pitchFamily="34" charset="0"/>
              </a:rPr>
              <a:t>преобразование </a:t>
            </a:r>
            <a:r>
              <a:rPr lang="ru-RU" altLang="ru-RU" sz="1800" b="1" dirty="0" err="1" smtClean="0">
                <a:solidFill>
                  <a:srgbClr val="C00000"/>
                </a:solidFill>
                <a:latin typeface="Calibri" pitchFamily="34" charset="0"/>
              </a:rPr>
              <a:t>Хафа</a:t>
            </a:r>
            <a:r>
              <a:rPr lang="ru-RU" altLang="ru-RU" sz="1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Calibri" pitchFamily="34" charset="0"/>
              </a:rPr>
              <a:t>      для поиска колец-кандидатов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33</a:t>
            </a:fld>
            <a:endParaRPr lang="ru-RU" alt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068359"/>
              </p:ext>
            </p:extLst>
          </p:nvPr>
        </p:nvGraphicFramePr>
        <p:xfrm>
          <a:off x="5494404" y="1158622"/>
          <a:ext cx="3534554" cy="2415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r:id="rId3" imgW="5753903" imgH="3933333" progId="">
                  <p:embed/>
                </p:oleObj>
              </mc:Choice>
              <mc:Fallback>
                <p:oleObj r:id="rId3" imgW="5753903" imgH="3933333" progId="">
                  <p:embed/>
                  <p:pic>
                    <p:nvPicPr>
                      <p:cNvPr id="0" name="Object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404" y="1158622"/>
                        <a:ext cx="3534554" cy="2415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357739" y="3574294"/>
            <a:ext cx="271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chemeClr val="tx2"/>
                </a:solidFill>
                <a:effectLst/>
              </a:rPr>
              <a:t>Схема детектора </a:t>
            </a:r>
            <a:r>
              <a:rPr lang="ru-RU" altLang="ru-RU" sz="1200" b="1" dirty="0" err="1" smtClean="0">
                <a:solidFill>
                  <a:schemeClr val="tx2"/>
                </a:solidFill>
                <a:effectLst/>
              </a:rPr>
              <a:t>черенковского</a:t>
            </a:r>
            <a:endParaRPr lang="ru-RU" altLang="ru-RU" sz="1200" b="1" dirty="0" smtClean="0">
              <a:solidFill>
                <a:schemeClr val="tx2"/>
              </a:solidFill>
              <a:effectLst/>
            </a:endParaRPr>
          </a:p>
          <a:p>
            <a:pPr algn="ctr"/>
            <a:r>
              <a:rPr lang="ru-RU" altLang="ru-RU" sz="1200" b="1" dirty="0" smtClean="0">
                <a:solidFill>
                  <a:schemeClr val="tx2"/>
                </a:solidFill>
                <a:effectLst/>
              </a:rPr>
              <a:t>излучения </a:t>
            </a:r>
            <a:r>
              <a:rPr lang="en-US" altLang="ru-RU" sz="1200" b="1" dirty="0" smtClean="0">
                <a:solidFill>
                  <a:schemeClr val="tx2"/>
                </a:solidFill>
                <a:effectLst/>
              </a:rPr>
              <a:t>RICH</a:t>
            </a:r>
            <a:endParaRPr lang="ru-RU" altLang="ru-RU" sz="1200" b="1" dirty="0">
              <a:effectLst/>
            </a:endParaRPr>
          </a:p>
        </p:txBody>
      </p:sp>
      <p:pic>
        <p:nvPicPr>
          <p:cNvPr id="8" name="Picture 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720080" cy="54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73796"/>
            <a:ext cx="5295875" cy="225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 bwMode="auto">
          <a:xfrm>
            <a:off x="323528" y="3429000"/>
            <a:ext cx="55446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15" descr="fake_ring_exam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61" y="5157043"/>
            <a:ext cx="19081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 bwMode="auto">
          <a:xfrm>
            <a:off x="1763688" y="4963262"/>
            <a:ext cx="647708" cy="689466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>
            <a:off x="2411396" y="5229529"/>
            <a:ext cx="1944580" cy="3447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>
                <a:alpha val="57000"/>
              </a:srgb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7" y="3933056"/>
            <a:ext cx="2268869" cy="94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C95DDB8-D300-463E-9C8E-5964F5B36CC1}" type="slidenum">
              <a:rPr lang="ru-RU" altLang="ru-RU" smtClean="0">
                <a:latin typeface="Arial Black" pitchFamily="34" charset="0"/>
              </a:rPr>
              <a:pPr eaLnBrk="1" hangingPunct="1"/>
              <a:t>34</a:t>
            </a:fld>
            <a:endParaRPr lang="ru-RU" altLang="ru-RU" smtClean="0">
              <a:latin typeface="Arial Black" pitchFamily="34" charset="0"/>
            </a:endParaRPr>
          </a:p>
        </p:txBody>
      </p:sp>
      <p:sp>
        <p:nvSpPr>
          <p:cNvPr id="14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144000" cy="736600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0000FF"/>
                </a:solidFill>
              </a:rPr>
              <a:t>Искусственные </a:t>
            </a:r>
            <a:r>
              <a:rPr lang="ru-RU" altLang="ru-RU" sz="2400" b="1" dirty="0" err="1" smtClean="0">
                <a:solidFill>
                  <a:srgbClr val="0000FF"/>
                </a:solidFill>
              </a:rPr>
              <a:t>нейросети</a:t>
            </a:r>
            <a:r>
              <a:rPr lang="ru-RU" altLang="ru-RU" sz="2400" b="1" dirty="0" smtClean="0">
                <a:solidFill>
                  <a:srgbClr val="0000FF"/>
                </a:solidFill>
              </a:rPr>
              <a:t> для выбора между гипотезами </a:t>
            </a:r>
            <a:endParaRPr lang="ru-RU" altLang="ru-RU" sz="2400" b="1" dirty="0">
              <a:solidFill>
                <a:srgbClr val="0000FF"/>
              </a:solidFill>
            </a:endParaRPr>
          </a:p>
        </p:txBody>
      </p:sp>
      <p:sp>
        <p:nvSpPr>
          <p:cNvPr id="146" name="Text Box 12"/>
          <p:cNvSpPr txBox="1">
            <a:spLocks noChangeArrowheads="1"/>
          </p:cNvSpPr>
          <p:nvPr/>
        </p:nvSpPr>
        <p:spPr bwMode="auto">
          <a:xfrm>
            <a:off x="65088" y="782209"/>
            <a:ext cx="9078912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10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176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42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0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eaLnBrk="1" hangingPunct="1"/>
            <a:r>
              <a:rPr lang="ru-RU" altLang="ru-RU" sz="1600" dirty="0" smtClean="0">
                <a:solidFill>
                  <a:srgbClr val="007E39"/>
                </a:solidFill>
                <a:latin typeface="Arial" pitchFamily="34" charset="0"/>
              </a:rPr>
              <a:t>Мы здесь не рассматриваем этапы 2-3 </a:t>
            </a:r>
            <a:r>
              <a:rPr lang="ru-RU" altLang="ru-RU" sz="1600" dirty="0" smtClean="0">
                <a:solidFill>
                  <a:srgbClr val="007E39"/>
                </a:solidFill>
                <a:latin typeface="Calibri" pitchFamily="34" charset="0"/>
              </a:rPr>
              <a:t>подгонки </a:t>
            </a:r>
            <a:r>
              <a:rPr lang="ru-RU" altLang="ru-RU" sz="1600" dirty="0" err="1" smtClean="0">
                <a:solidFill>
                  <a:srgbClr val="007E39"/>
                </a:solidFill>
                <a:latin typeface="Calibri" pitchFamily="34" charset="0"/>
              </a:rPr>
              <a:t>черенковских</a:t>
            </a:r>
            <a:r>
              <a:rPr lang="ru-RU" altLang="ru-RU" sz="1600" dirty="0" smtClean="0">
                <a:solidFill>
                  <a:srgbClr val="007E39"/>
                </a:solidFill>
                <a:latin typeface="Calibri" pitchFamily="34" charset="0"/>
              </a:rPr>
              <a:t> колец эллипсами и связи их с ближайшими к ним треками, т.к. это - отдельные сложные математические задачи </a:t>
            </a:r>
            <a:endParaRPr lang="ru-RU" altLang="ru-RU" sz="1600" dirty="0" smtClean="0">
              <a:solidFill>
                <a:srgbClr val="007E39"/>
              </a:solidFill>
              <a:latin typeface="Arial" pitchFamily="34" charset="0"/>
            </a:endParaRPr>
          </a:p>
          <a:p>
            <a:pPr indent="0" eaLnBrk="1" hangingPunct="1"/>
            <a:r>
              <a:rPr lang="ru-RU" altLang="ru-RU" sz="1600" b="1" dirty="0" smtClean="0">
                <a:effectLst/>
                <a:latin typeface="Arial" pitchFamily="34" charset="0"/>
              </a:rPr>
              <a:t>Нейронные сети применялись для разделения гипотез, чтобы  </a:t>
            </a:r>
            <a:r>
              <a:rPr lang="ru-RU" altLang="ru-RU" sz="1600" b="1" dirty="0" smtClean="0">
                <a:solidFill>
                  <a:srgbClr val="D53807"/>
                </a:solidFill>
                <a:effectLst/>
                <a:latin typeface="Arial" pitchFamily="34" charset="0"/>
              </a:rPr>
              <a:t>удалить ложно найденные кольца и </a:t>
            </a:r>
            <a:r>
              <a:rPr lang="ru-RU" altLang="ru-RU" sz="1600" b="1" dirty="0" smtClean="0">
                <a:solidFill>
                  <a:srgbClr val="0000FF"/>
                </a:solidFill>
                <a:effectLst/>
                <a:latin typeface="Arial" pitchFamily="34" charset="0"/>
              </a:rPr>
              <a:t>провести идентификацию частиц.</a:t>
            </a:r>
          </a:p>
          <a:p>
            <a:pPr indent="0" eaLnBrk="1" hangingPunct="1"/>
            <a:r>
              <a:rPr lang="ru-RU" altLang="ru-RU" sz="1600" dirty="0" smtClean="0">
                <a:effectLst/>
                <a:latin typeface="Arial" pitchFamily="34" charset="0"/>
              </a:rPr>
              <a:t>Статистическое исследование позволило </a:t>
            </a:r>
            <a:r>
              <a:rPr lang="ru-RU" altLang="ru-RU" sz="1600" dirty="0">
                <a:effectLst/>
                <a:latin typeface="Arial" pitchFamily="34" charset="0"/>
              </a:rPr>
              <a:t>выбрать </a:t>
            </a:r>
            <a:r>
              <a:rPr lang="ru-RU" altLang="ru-RU" sz="1600" dirty="0" smtClean="0">
                <a:effectLst/>
                <a:latin typeface="Arial" pitchFamily="34" charset="0"/>
              </a:rPr>
              <a:t>10 наиболее </a:t>
            </a:r>
            <a:r>
              <a:rPr lang="ru-RU" altLang="ru-RU" sz="1600" b="1" u="sng" dirty="0" smtClean="0">
                <a:effectLst/>
                <a:latin typeface="Arial" pitchFamily="34" charset="0"/>
              </a:rPr>
              <a:t>значимых характеристик</a:t>
            </a:r>
            <a:r>
              <a:rPr lang="ru-RU" altLang="ru-RU" sz="1600" dirty="0" smtClean="0">
                <a:effectLst/>
                <a:latin typeface="Arial" pitchFamily="34" charset="0"/>
              </a:rPr>
              <a:t> </a:t>
            </a:r>
            <a:r>
              <a:rPr lang="ru-RU" altLang="ru-RU" sz="1600" dirty="0">
                <a:effectLst/>
                <a:latin typeface="Arial" pitchFamily="34" charset="0"/>
              </a:rPr>
              <a:t>полученных </a:t>
            </a:r>
            <a:r>
              <a:rPr lang="ru-RU" altLang="ru-RU" sz="1600" dirty="0" smtClean="0">
                <a:effectLst/>
                <a:latin typeface="Arial" pitchFamily="34" charset="0"/>
              </a:rPr>
              <a:t>колец:</a:t>
            </a:r>
            <a:endParaRPr lang="ru-RU" altLang="ru-RU" sz="1600" dirty="0">
              <a:solidFill>
                <a:srgbClr val="D53807"/>
              </a:solidFill>
              <a:effectLst/>
              <a:latin typeface="Arial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ru-RU" altLang="ru-RU" sz="1400" b="1" dirty="0" smtClean="0">
                <a:solidFill>
                  <a:srgbClr val="FF0000"/>
                </a:solidFill>
                <a:effectLst/>
                <a:latin typeface="Arial" pitchFamily="34" charset="0"/>
              </a:rPr>
              <a:t>количество </a:t>
            </a: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точек в найденном кольце 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расстояние от центра кольца до ближайшего трека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сумма трех наибольших углов между соседними </a:t>
            </a:r>
            <a:r>
              <a:rPr lang="ru-RU" altLang="ru-RU" sz="1400" b="1" dirty="0" smtClean="0">
                <a:solidFill>
                  <a:srgbClr val="FF0000"/>
                </a:solidFill>
                <a:effectLst/>
                <a:latin typeface="Arial" pitchFamily="34" charset="0"/>
              </a:rPr>
              <a:t>точками</a:t>
            </a:r>
            <a:endParaRPr lang="ru-RU" altLang="ru-RU" sz="1400" b="1" dirty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 число точек в узком коридоре вокруг радиуса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радиальная позиция на плоскости фотодетектора </a:t>
            </a:r>
            <a:endParaRPr lang="ru-RU" altLang="ru-RU" sz="1400" b="1" i="1" dirty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1400" b="1" i="1" dirty="0">
                <a:solidFill>
                  <a:srgbClr val="FF0000"/>
                </a:solidFill>
                <a:effectLst/>
                <a:latin typeface="Arial" pitchFamily="34" charset="0"/>
              </a:rPr>
              <a:t>χ</a:t>
            </a:r>
            <a:r>
              <a:rPr lang="ru-RU" altLang="ru-RU" sz="1400" b="1" i="1" baseline="30000" dirty="0">
                <a:solidFill>
                  <a:srgbClr val="FF0000"/>
                </a:solidFill>
                <a:effectLst/>
                <a:latin typeface="Arial" pitchFamily="34" charset="0"/>
              </a:rPr>
              <a:t>2</a:t>
            </a:r>
            <a:r>
              <a:rPr lang="ru-RU" altLang="ru-RU" sz="1400" b="1" baseline="30000" dirty="0">
                <a:solidFill>
                  <a:srgbClr val="FF0000"/>
                </a:solidFill>
                <a:effectLst/>
                <a:latin typeface="Arial" pitchFamily="34" charset="0"/>
              </a:rPr>
              <a:t> </a:t>
            </a:r>
            <a:r>
              <a:rPr lang="ru-RU" altLang="ru-RU" sz="1400" b="1" dirty="0">
                <a:solidFill>
                  <a:srgbClr val="FF0000"/>
                </a:solidFill>
                <a:effectLst/>
                <a:latin typeface="Arial" pitchFamily="34" charset="0"/>
              </a:rPr>
              <a:t>эллиптической подгонки кольца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большая (</a:t>
            </a:r>
            <a:r>
              <a:rPr lang="en-US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A</a:t>
            </a: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) и (8) малая (</a:t>
            </a:r>
            <a:r>
              <a:rPr lang="en-US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B</a:t>
            </a: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) полуоси эллипса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угол поворота эллипса </a:t>
            </a:r>
            <a:r>
              <a:rPr lang="ru-RU" altLang="ru-RU" sz="1400" b="1" i="1" dirty="0">
                <a:solidFill>
                  <a:srgbClr val="0000FF"/>
                </a:solidFill>
                <a:effectLst/>
                <a:latin typeface="Arial" pitchFamily="34" charset="0"/>
              </a:rPr>
              <a:t>φ</a:t>
            </a: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 относительно оси абсцисс 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азимутальный угол трека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 импульс</a:t>
            </a:r>
            <a:r>
              <a:rPr lang="ru-RU" altLang="ru-RU" sz="1400" b="1" dirty="0">
                <a:effectLst/>
                <a:latin typeface="Arial" pitchFamily="34" charset="0"/>
              </a:rPr>
              <a:t> </a:t>
            </a:r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трека</a:t>
            </a:r>
          </a:p>
        </p:txBody>
      </p:sp>
      <p:pic>
        <p:nvPicPr>
          <p:cNvPr id="147" name="Picture 14"/>
          <p:cNvPicPr>
            <a:picLocks noChangeAspect="1" noChangeArrowheads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76" y="3959702"/>
            <a:ext cx="432117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" name="Line 15"/>
          <p:cNvSpPr>
            <a:spLocks noChangeShapeType="1"/>
          </p:cNvSpPr>
          <p:nvPr/>
        </p:nvSpPr>
        <p:spPr bwMode="auto">
          <a:xfrm>
            <a:off x="6069498" y="4868859"/>
            <a:ext cx="0" cy="13684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" name="Text Box 16"/>
          <p:cNvSpPr txBox="1">
            <a:spLocks noChangeArrowheads="1"/>
          </p:cNvSpPr>
          <p:nvPr/>
        </p:nvSpPr>
        <p:spPr bwMode="auto">
          <a:xfrm>
            <a:off x="5220071" y="6353457"/>
            <a:ext cx="28479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00FF"/>
                </a:solidFill>
                <a:effectLst/>
                <a:latin typeface="Arial" pitchFamily="34" charset="0"/>
              </a:rPr>
              <a:t>Значение выходного нейрона</a:t>
            </a:r>
          </a:p>
        </p:txBody>
      </p:sp>
      <p:sp>
        <p:nvSpPr>
          <p:cNvPr id="150" name="Text Box 17"/>
          <p:cNvSpPr txBox="1">
            <a:spLocks noChangeArrowheads="1"/>
          </p:cNvSpPr>
          <p:nvPr/>
        </p:nvSpPr>
        <p:spPr bwMode="auto">
          <a:xfrm>
            <a:off x="65088" y="4429185"/>
            <a:ext cx="482587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dirty="0">
                <a:effectLst/>
              </a:rPr>
              <a:t>Обучение </a:t>
            </a:r>
            <a:r>
              <a:rPr lang="ru-RU" altLang="ru-RU" sz="1600" dirty="0" err="1" smtClean="0">
                <a:effectLst/>
              </a:rPr>
              <a:t>нейросети</a:t>
            </a:r>
            <a:r>
              <a:rPr lang="ru-RU" altLang="ru-RU" sz="1600" dirty="0" smtClean="0">
                <a:effectLst/>
              </a:rPr>
              <a:t> велось </a:t>
            </a:r>
            <a:r>
              <a:rPr lang="ru-RU" altLang="ru-RU" sz="1600" dirty="0">
                <a:effectLst/>
              </a:rPr>
              <a:t>на Монте-Карло </a:t>
            </a:r>
          </a:p>
          <a:p>
            <a:r>
              <a:rPr lang="ru-RU" altLang="ru-RU" sz="1600" dirty="0">
                <a:effectLst/>
              </a:rPr>
              <a:t>выборке из событий с 3000 электронов </a:t>
            </a:r>
          </a:p>
          <a:p>
            <a:r>
              <a:rPr lang="ru-RU" altLang="ru-RU" sz="1600" dirty="0">
                <a:effectLst/>
              </a:rPr>
              <a:t>(+1) и 3000 пи-мезонов (-1).</a:t>
            </a:r>
          </a:p>
          <a:p>
            <a:r>
              <a:rPr lang="ru-RU" altLang="ru-RU" sz="1600" dirty="0" smtClean="0">
                <a:effectLst/>
              </a:rPr>
              <a:t>Подобранный порог </a:t>
            </a:r>
            <a:r>
              <a:rPr lang="ru-RU" altLang="ru-RU" sz="1600" dirty="0">
                <a:effectLst/>
              </a:rPr>
              <a:t>обеспечил идентификацию </a:t>
            </a:r>
          </a:p>
          <a:p>
            <a:r>
              <a:rPr lang="ru-RU" altLang="ru-RU" sz="1600" dirty="0">
                <a:effectLst/>
              </a:rPr>
              <a:t>электронов с вероятностями ошибок</a:t>
            </a:r>
          </a:p>
          <a:p>
            <a:r>
              <a:rPr lang="ru-RU" altLang="ru-RU" sz="1600" dirty="0">
                <a:effectLst/>
              </a:rPr>
              <a:t>1-го рода 0.018 и 2-го рода 0.0004 </a:t>
            </a:r>
          </a:p>
          <a:p>
            <a:r>
              <a:rPr lang="ru-RU" altLang="ru-RU" sz="1600" dirty="0">
                <a:effectLst/>
              </a:rPr>
              <a:t>при 90%-й эффективности распознавания </a:t>
            </a:r>
          </a:p>
          <a:p>
            <a:r>
              <a:rPr lang="ru-RU" altLang="ru-RU" sz="1600" dirty="0">
                <a:effectLst/>
              </a:rPr>
              <a:t>колец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631822"/>
              </p:ext>
            </p:extLst>
          </p:nvPr>
        </p:nvGraphicFramePr>
        <p:xfrm>
          <a:off x="5815099" y="2204864"/>
          <a:ext cx="125053" cy="1368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r:id="rId4" imgW="1112381" imgH="3543607" progId="">
                  <p:embed/>
                </p:oleObj>
              </mc:Choice>
              <mc:Fallback>
                <p:oleObj r:id="rId4" imgW="1112381" imgH="3543607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colorTemperature colorTemp="72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099" y="2204864"/>
                        <a:ext cx="125053" cy="1368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 bwMode="auto">
          <a:xfrm>
            <a:off x="6084168" y="2399146"/>
            <a:ext cx="1728192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Эти параметры использовались для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smtClean="0">
                <a:solidFill>
                  <a:srgbClr val="FF0000"/>
                </a:solidFill>
              </a:rPr>
              <a:t>выброса </a:t>
            </a:r>
            <a:r>
              <a:rPr lang="ru-RU" sz="1200" dirty="0" smtClean="0">
                <a:solidFill>
                  <a:srgbClr val="FF0000"/>
                </a:solidFill>
              </a:rPr>
              <a:t>ложных колец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590800" cy="457200"/>
          </a:xfrm>
        </p:spPr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2708669"/>
            <a:ext cx="6084168" cy="114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C00000"/>
                </a:solidFill>
                <a:effectLst/>
                <a:latin typeface="Calibri" pitchFamily="34" charset="0"/>
              </a:rPr>
              <a:t>2. Использование </a:t>
            </a:r>
            <a:r>
              <a:rPr lang="ru-RU" altLang="ru-RU" sz="2000" b="1" dirty="0" err="1">
                <a:solidFill>
                  <a:srgbClr val="C00000"/>
                </a:solidFill>
                <a:effectLst/>
                <a:latin typeface="Calibri" pitchFamily="34" charset="0"/>
              </a:rPr>
              <a:t>многопоточности</a:t>
            </a:r>
            <a:r>
              <a:rPr lang="ru-RU" altLang="ru-RU" sz="2000" b="1" dirty="0">
                <a:solidFill>
                  <a:srgbClr val="C00000"/>
                </a:solidFill>
                <a:effectLst/>
                <a:latin typeface="Calibri" pitchFamily="34" charset="0"/>
              </a:rPr>
              <a:t> в алгоритме</a:t>
            </a:r>
            <a:endParaRPr lang="ru-RU" altLang="ru-RU" sz="2000" b="1" dirty="0" smtClean="0">
              <a:solidFill>
                <a:srgbClr val="C00000"/>
              </a:solidFill>
              <a:effectLst/>
              <a:latin typeface="Calibri" pitchFamily="34" charset="0"/>
            </a:endParaRPr>
          </a:p>
          <a:p>
            <a:pPr eaLnBrk="1" hangingPunct="1"/>
            <a:r>
              <a:rPr lang="ru-RU" altLang="ru-RU" sz="1600" b="1" i="1" dirty="0" smtClean="0">
                <a:solidFill>
                  <a:srgbClr val="000000"/>
                </a:solidFill>
                <a:latin typeface="Calibri" pitchFamily="34" charset="0"/>
              </a:rPr>
              <a:t>Для 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алгоритма реконструкции колец параллельные </a:t>
            </a:r>
            <a:endParaRPr lang="ru-RU" altLang="ru-RU" sz="16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/>
            <a:r>
              <a:rPr lang="ru-RU" altLang="ru-RU" sz="1600" b="1" i="1" dirty="0" smtClean="0">
                <a:solidFill>
                  <a:srgbClr val="000000"/>
                </a:solidFill>
                <a:latin typeface="Calibri" pitchFamily="34" charset="0"/>
              </a:rPr>
              <a:t>вычисления 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с использованием </a:t>
            </a:r>
            <a:r>
              <a:rPr lang="ru-RU" altLang="ru-RU" sz="1600" b="1" i="1" dirty="0" err="1">
                <a:solidFill>
                  <a:srgbClr val="000000"/>
                </a:solidFill>
                <a:latin typeface="Calibri" pitchFamily="34" charset="0"/>
              </a:rPr>
              <a:t>многопоточности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 были реализованы на трех уровнях.</a:t>
            </a:r>
            <a:endParaRPr lang="en-US" altLang="ru-RU" sz="1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6327"/>
            <a:ext cx="3635896" cy="20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81" y="4452168"/>
            <a:ext cx="2882999" cy="20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825" y="3800113"/>
            <a:ext cx="3676278" cy="184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457825" y="1861265"/>
            <a:ext cx="3686175" cy="34131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600" b="1" i="1" dirty="0">
                <a:solidFill>
                  <a:srgbClr val="000000"/>
                </a:solidFill>
                <a:latin typeface="Calibri" pitchFamily="34" charset="0"/>
              </a:rPr>
              <a:t>1 ) 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Два независимых фотодетектора</a:t>
            </a:r>
            <a:endParaRPr lang="en-US" altLang="ru-RU" sz="1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670221" y="2311147"/>
            <a:ext cx="3412933" cy="587375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600" b="1" i="1" dirty="0">
                <a:solidFill>
                  <a:srgbClr val="000000"/>
                </a:solidFill>
                <a:latin typeface="Calibri" pitchFamily="34" charset="0"/>
              </a:rPr>
              <a:t>2 ) 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Параллельный поиск колец в разных областях фотодетектора</a:t>
            </a:r>
            <a:endParaRPr lang="en-US" altLang="ru-RU" sz="1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646595" y="2907532"/>
            <a:ext cx="3441508" cy="83343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600" b="1" i="1" dirty="0">
                <a:solidFill>
                  <a:srgbClr val="000000"/>
                </a:solidFill>
                <a:latin typeface="Calibri" pitchFamily="34" charset="0"/>
              </a:rPr>
              <a:t>3 </a:t>
            </a: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</a:rPr>
              <a:t>) Разделение хитов на группы и выполнение перебора в каждой группе параллельно</a:t>
            </a:r>
            <a:endParaRPr lang="en-US" altLang="ru-RU" sz="1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453157"/>
          </a:xfrm>
        </p:spPr>
        <p:txBody>
          <a:bodyPr/>
          <a:lstStyle/>
          <a:p>
            <a:pPr algn="ctr" eaLnBrk="1" hangingPunct="1"/>
            <a:r>
              <a:rPr lang="ru-RU" altLang="ru-RU" sz="3000" b="1" dirty="0" smtClean="0">
                <a:solidFill>
                  <a:srgbClr val="0000FF"/>
                </a:solidFill>
              </a:rPr>
              <a:t>Шаги распараллеливания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1" y="850022"/>
            <a:ext cx="908315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/>
              </a:rPr>
              <a:t>1. Векторизация преобразования </a:t>
            </a:r>
            <a:r>
              <a:rPr lang="ru-RU" b="1" dirty="0" err="1" smtClean="0">
                <a:solidFill>
                  <a:srgbClr val="C00000"/>
                </a:solidFill>
                <a:effectLst/>
              </a:rPr>
              <a:t>Хафа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 </a:t>
            </a:r>
            <a:endParaRPr lang="ru-RU" b="1" dirty="0" smtClean="0">
              <a:solidFill>
                <a:srgbClr val="C00000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>
                <a:effectLst/>
              </a:rPr>
              <a:t>Данные RICH  детектора были векторизованы в 4-хмерные</a:t>
            </a:r>
          </a:p>
          <a:p>
            <a:r>
              <a:rPr lang="ru-RU" sz="1400" b="1" dirty="0" smtClean="0">
                <a:effectLst/>
              </a:rPr>
              <a:t>     Хит: </a:t>
            </a:r>
            <a:r>
              <a:rPr lang="ru-RU" sz="1400" b="1" dirty="0" err="1" smtClean="0">
                <a:effectLst/>
              </a:rPr>
              <a:t>Xv</a:t>
            </a:r>
            <a:r>
              <a:rPr lang="ru-RU" sz="1400" b="1" dirty="0" smtClean="0">
                <a:effectLst/>
              </a:rPr>
              <a:t>, </a:t>
            </a:r>
            <a:r>
              <a:rPr lang="ru-RU" sz="1400" b="1" dirty="0" err="1" smtClean="0">
                <a:effectLst/>
              </a:rPr>
              <a:t>Yv</a:t>
            </a:r>
            <a:r>
              <a:rPr lang="ru-RU" sz="1400" b="1" dirty="0" smtClean="0">
                <a:effectLst/>
              </a:rPr>
              <a:t>, где </a:t>
            </a:r>
            <a:r>
              <a:rPr lang="ru-RU" sz="1400" b="1" dirty="0" err="1" smtClean="0">
                <a:effectLst/>
              </a:rPr>
              <a:t>Xv</a:t>
            </a:r>
            <a:r>
              <a:rPr lang="ru-RU" sz="1400" b="1" dirty="0" smtClean="0">
                <a:effectLst/>
              </a:rPr>
              <a:t>=(X0,X1,X2,X3); </a:t>
            </a:r>
            <a:r>
              <a:rPr lang="ru-RU" sz="1400" b="1" dirty="0" err="1" smtClean="0">
                <a:effectLst/>
              </a:rPr>
              <a:t>Yv</a:t>
            </a:r>
            <a:r>
              <a:rPr lang="ru-RU" sz="1400" b="1" dirty="0" smtClean="0">
                <a:effectLst/>
              </a:rPr>
              <a:t>=(Y0,Y1,Y2,Y3)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smtClean="0"/>
              <a:t>Векторизация алгоритма оценки параметров треков</a:t>
            </a:r>
          </a:p>
          <a:p>
            <a:pPr indent="265113"/>
            <a:r>
              <a:rPr lang="ru-RU" sz="1600" dirty="0" smtClean="0"/>
              <a:t>использовались SSE инструкции вычисления</a:t>
            </a:r>
          </a:p>
          <a:p>
            <a:pPr indent="265113"/>
            <a:r>
              <a:rPr lang="ru-RU" sz="1600" dirty="0" smtClean="0"/>
              <a:t>параметров в преобразовании </a:t>
            </a:r>
            <a:r>
              <a:rPr lang="ru-RU" sz="1600" dirty="0" err="1" smtClean="0"/>
              <a:t>Хафа</a:t>
            </a:r>
            <a:r>
              <a:rPr lang="ru-RU" sz="1600" dirty="0" smtClean="0"/>
              <a:t>. Оно </a:t>
            </a:r>
          </a:p>
          <a:p>
            <a:pPr indent="265113"/>
            <a:r>
              <a:rPr lang="ru-RU" sz="1600" b="1" dirty="0" smtClean="0">
                <a:solidFill>
                  <a:srgbClr val="0000FF"/>
                </a:solidFill>
              </a:rPr>
              <a:t>выполняется одновременно для 4 окружностей!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99532" y="5805264"/>
            <a:ext cx="4086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Результаты.</a:t>
            </a:r>
            <a:r>
              <a:rPr lang="ru-RU" sz="16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ea typeface="MS Gothic" charset="-128"/>
              </a:rPr>
              <a:t>Ускорение времени счета</a:t>
            </a:r>
          </a:p>
          <a:p>
            <a:r>
              <a:rPr lang="en-US" sz="1600" b="1" dirty="0" smtClean="0">
                <a:solidFill>
                  <a:srgbClr val="0000FF"/>
                </a:solidFill>
                <a:ea typeface="MS Gothic" charset="-128"/>
              </a:rPr>
              <a:t>~ 150 </a:t>
            </a:r>
            <a:r>
              <a:rPr lang="ru-RU" sz="1600" b="1" dirty="0" smtClean="0">
                <a:solidFill>
                  <a:srgbClr val="0000FF"/>
                </a:solidFill>
                <a:ea typeface="MS Gothic" charset="-128"/>
              </a:rPr>
              <a:t>раз</a:t>
            </a:r>
            <a:r>
              <a:rPr lang="ru-RU" sz="2000" b="1" dirty="0" smtClean="0">
                <a:solidFill>
                  <a:srgbClr val="0000FF"/>
                </a:solidFill>
                <a:ea typeface="MS Gothic" charset="-128"/>
              </a:rPr>
              <a:t> </a:t>
            </a:r>
          </a:p>
          <a:p>
            <a:r>
              <a:rPr lang="ru-RU" sz="1200" b="1" dirty="0" smtClean="0">
                <a:solidFill>
                  <a:srgbClr val="0000FF"/>
                </a:solidFill>
                <a:ea typeface="MS Gothic" charset="-128"/>
              </a:rPr>
              <a:t>(</a:t>
            </a:r>
            <a:r>
              <a:rPr lang="ru-RU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Компьютер</a:t>
            </a:r>
            <a:r>
              <a:rPr lang="en-US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1200" dirty="0" smtClean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2xCPU </a:t>
            </a:r>
            <a:r>
              <a:rPr lang="en-US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Intel Core i7 2.67 </a:t>
            </a:r>
            <a:r>
              <a:rPr lang="ru-RU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ГГц,</a:t>
            </a:r>
            <a:r>
              <a:rPr lang="en-US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 8 </a:t>
            </a:r>
            <a:r>
              <a:rPr lang="ru-RU" sz="1200" dirty="0">
                <a:solidFill>
                  <a:srgbClr val="0000FF"/>
                </a:solidFill>
                <a:ea typeface="Arial Unicode MS" pitchFamily="34" charset="-128"/>
                <a:cs typeface="Arial Unicode MS" pitchFamily="34" charset="-128"/>
              </a:rPr>
              <a:t>ядер)</a:t>
            </a:r>
            <a:r>
              <a:rPr lang="ru-RU" sz="1200" b="1" dirty="0" smtClean="0">
                <a:solidFill>
                  <a:srgbClr val="0000FF"/>
                </a:solidFill>
                <a:ea typeface="MS Gothic" charset="-128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1705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36</a:t>
            </a:fld>
            <a:endParaRPr lang="ru-RU" altLang="ru-RU"/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/>
                <a:latin typeface="Arial Black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fld id="{1E246F16-154F-41BB-8ACA-58BB04E35291}" type="slidenum">
              <a:rPr lang="ru-RU" altLang="ru-RU" smtClean="0"/>
              <a:pPr/>
              <a:t>36</a:t>
            </a:fld>
            <a:endParaRPr lang="ru-RU" altLang="ru-RU"/>
          </a:p>
        </p:txBody>
      </p:sp>
      <p:sp>
        <p:nvSpPr>
          <p:cNvPr id="7" name="Дата 3"/>
          <p:cNvSpPr txBox="1">
            <a:spLocks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defRPr>
            </a:lvl9pPr>
          </a:lstStyle>
          <a:p>
            <a:fld id="{97E3849E-81EA-40F9-A5EF-A3657015A77D}" type="datetime1">
              <a:rPr lang="en-US" altLang="ru-RU" smtClean="0"/>
              <a:pPr/>
              <a:t>8/25/2014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500438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ru-RU" sz="2000">
              <a:effectLst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3265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2800" b="1" dirty="0" smtClean="0">
                <a:solidFill>
                  <a:srgbClr val="0000FF"/>
                </a:solidFill>
                <a:effectLst/>
              </a:rPr>
              <a:t>Example 3. NN </a:t>
            </a:r>
            <a:r>
              <a:rPr lang="en-US" altLang="ru-RU" sz="2800" b="1" dirty="0">
                <a:solidFill>
                  <a:srgbClr val="0000FF"/>
                </a:solidFill>
                <a:effectLst/>
              </a:rPr>
              <a:t>application </a:t>
            </a:r>
            <a:r>
              <a:rPr lang="en-US" altLang="ru-RU" sz="2800" b="1" dirty="0" smtClean="0">
                <a:solidFill>
                  <a:srgbClr val="0000FF"/>
                </a:solidFill>
                <a:effectLst/>
              </a:rPr>
              <a:t>for</a:t>
            </a:r>
            <a:r>
              <a:rPr lang="ru-RU" altLang="ru-RU" sz="28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2800" b="1" dirty="0" smtClean="0">
                <a:solidFill>
                  <a:srgbClr val="0000FF"/>
                </a:solidFill>
                <a:effectLst/>
              </a:rPr>
              <a:t>OPERA </a:t>
            </a:r>
            <a:r>
              <a:rPr lang="en-US" altLang="ru-RU" sz="2800" b="1" dirty="0">
                <a:solidFill>
                  <a:srgbClr val="0000FF"/>
                </a:solidFill>
                <a:effectLst/>
              </a:rPr>
              <a:t>experiment</a:t>
            </a:r>
            <a:endParaRPr lang="ru-RU" altLang="ru-RU" sz="28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35575" y="4786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b="1">
              <a:effectLst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850" y="1844675"/>
            <a:ext cx="927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b="1">
              <a:effectLst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5928" y="729456"/>
            <a:ext cx="8785225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413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b="1" dirty="0">
                <a:effectLst/>
              </a:rPr>
              <a:t>     </a:t>
            </a:r>
            <a:r>
              <a:rPr lang="en-US" altLang="ru-RU" sz="1600" b="1" dirty="0">
                <a:effectLst/>
              </a:rPr>
              <a:t>To facilitate the vertex location a </a:t>
            </a:r>
            <a:r>
              <a:rPr lang="en-US" altLang="ru-RU" sz="1600" b="1" u="sng" dirty="0">
                <a:solidFill>
                  <a:srgbClr val="D53807"/>
                </a:solidFill>
                <a:effectLst/>
              </a:rPr>
              <a:t>considerable data preprocessing</a:t>
            </a:r>
            <a:r>
              <a:rPr lang="en-US" altLang="ru-RU" sz="1600" b="1" dirty="0">
                <a:effectLst/>
              </a:rPr>
              <a:t> </a:t>
            </a:r>
          </a:p>
          <a:p>
            <a:r>
              <a:rPr lang="en-US" altLang="ru-RU" sz="1600" b="1" dirty="0">
                <a:effectLst/>
              </a:rPr>
              <a:t>has been fulfilled  in order to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ru-RU" sz="1600" b="1" dirty="0">
                <a:effectLst/>
              </a:rPr>
              <a:t> </a:t>
            </a:r>
            <a:r>
              <a:rPr lang="en-US" altLang="ru-RU" sz="1600" dirty="0">
                <a:effectLst/>
              </a:rPr>
              <a:t>eliminate or, at least, reduce electronic noise. The method was based on  </a:t>
            </a:r>
            <a:r>
              <a:rPr lang="en-US" altLang="ru-RU" sz="1600" b="1" dirty="0">
                <a:solidFill>
                  <a:srgbClr val="D53807"/>
                </a:solidFill>
                <a:effectLst/>
              </a:rPr>
              <a:t>cellular   automaton</a:t>
            </a:r>
            <a:r>
              <a:rPr lang="en-US" altLang="ru-RU" sz="1600" dirty="0">
                <a:effectLst/>
              </a:rPr>
              <a:t> that rejects points having no nearest </a:t>
            </a:r>
            <a:r>
              <a:rPr lang="en-US" altLang="ru-RU" sz="1600" dirty="0" err="1">
                <a:effectLst/>
              </a:rPr>
              <a:t>neighbours</a:t>
            </a:r>
            <a:r>
              <a:rPr lang="en-US" altLang="ru-RU" sz="1600" dirty="0">
                <a:effectLst/>
              </a:rPr>
              <a:t>;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ru-RU" sz="1600" dirty="0">
                <a:effectLst/>
              </a:rPr>
              <a:t>Reconstruct </a:t>
            </a:r>
            <a:r>
              <a:rPr lang="en-US" altLang="ru-RU" sz="1600" dirty="0" err="1">
                <a:effectLst/>
              </a:rPr>
              <a:t>muon</a:t>
            </a:r>
            <a:r>
              <a:rPr lang="en-US" altLang="ru-RU" sz="1600" dirty="0">
                <a:effectLst/>
              </a:rPr>
              <a:t> tracks  </a:t>
            </a:r>
            <a:r>
              <a:rPr lang="ru-RU" altLang="ru-RU" sz="1600" b="1" dirty="0">
                <a:solidFill>
                  <a:srgbClr val="FF6600"/>
                </a:solidFill>
                <a:effectLst/>
              </a:rPr>
              <a:t>(</a:t>
            </a:r>
            <a:r>
              <a:rPr lang="en-US" altLang="ru-RU" sz="1600" b="1" dirty="0">
                <a:solidFill>
                  <a:srgbClr val="FF6600"/>
                </a:solidFill>
                <a:effectLst/>
              </a:rPr>
              <a:t>Hough transform, </a:t>
            </a:r>
            <a:r>
              <a:rPr lang="en-US" altLang="ru-RU" sz="1600" b="1" dirty="0" err="1">
                <a:solidFill>
                  <a:srgbClr val="FF6600"/>
                </a:solidFill>
                <a:effectLst/>
              </a:rPr>
              <a:t>Kalman</a:t>
            </a:r>
            <a:r>
              <a:rPr lang="en-US" altLang="ru-RU" sz="1600" b="1" dirty="0">
                <a:solidFill>
                  <a:srgbClr val="FF6600"/>
                </a:solidFill>
                <a:effectLst/>
              </a:rPr>
              <a:t> filter</a:t>
            </a:r>
            <a:r>
              <a:rPr lang="ru-RU" altLang="ru-RU" b="1" dirty="0">
                <a:solidFill>
                  <a:srgbClr val="FF6600"/>
                </a:solidFill>
                <a:effectLst/>
              </a:rPr>
              <a:t>)</a:t>
            </a:r>
            <a:r>
              <a:rPr lang="en-US" alt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ru-RU" sz="1600" dirty="0">
                <a:effectLst/>
              </a:rPr>
              <a:t>M-estimate hadron shower axis with </a:t>
            </a:r>
            <a:r>
              <a:rPr lang="en-US" altLang="ru-RU" sz="1600" b="1" dirty="0">
                <a:solidFill>
                  <a:srgbClr val="990033"/>
                </a:solidFill>
                <a:effectLst/>
              </a:rPr>
              <a:t>2D robust weights</a:t>
            </a:r>
            <a:r>
              <a:rPr lang="en-US" altLang="ru-RU" sz="1600" dirty="0">
                <a:effectLst/>
              </a:rPr>
              <a:t> taking into account not only distance of a point to the shower axis, but also </a:t>
            </a:r>
            <a:r>
              <a:rPr lang="en-US" altLang="ru-RU" sz="1600" b="1" dirty="0">
                <a:effectLst/>
              </a:rPr>
              <a:t>amplitudes of scintillator signals</a:t>
            </a:r>
          </a:p>
          <a:p>
            <a:pPr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ru-RU" sz="1600" dirty="0">
                <a:effectLst/>
              </a:rPr>
              <a:t>make a study to determine </a:t>
            </a:r>
          </a:p>
          <a:p>
            <a:pPr>
              <a:buClr>
                <a:srgbClr val="0000FF"/>
              </a:buClr>
              <a:buFont typeface="Wingdings" pitchFamily="2" charset="2"/>
              <a:buNone/>
            </a:pPr>
            <a:r>
              <a:rPr lang="en-US" altLang="ru-RU" sz="1600" dirty="0">
                <a:effectLst/>
              </a:rPr>
              <a:t>15 parameters to </a:t>
            </a:r>
            <a:r>
              <a:rPr lang="en-US" altLang="ru-RU" sz="1600" dirty="0" smtClean="0">
                <a:effectLst/>
              </a:rPr>
              <a:t> </a:t>
            </a:r>
            <a:r>
              <a:rPr lang="en-US" altLang="ru-RU" sz="1600" dirty="0">
                <a:effectLst/>
              </a:rPr>
              <a:t>input them to ANN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5667375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effectLst/>
              </a:rPr>
              <a:t>.</a:t>
            </a:r>
            <a:endParaRPr lang="ru-RU" altLang="ru-RU" b="1">
              <a:effectLst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95288" y="5013325"/>
            <a:ext cx="8497887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>
                <a:effectLst/>
              </a:rPr>
              <a:t>According to 3 classes of events </a:t>
            </a:r>
            <a:r>
              <a:rPr lang="en-US" altLang="ru-RU" sz="1600" b="1">
                <a:solidFill>
                  <a:srgbClr val="990033"/>
                </a:solidFill>
                <a:effectLst/>
              </a:rPr>
              <a:t>3 neural networks of MLP type</a:t>
            </a:r>
            <a:r>
              <a:rPr lang="en-US" altLang="ru-RU" sz="1600">
                <a:effectLst/>
              </a:rPr>
              <a:t> were then trained for each class on 20000 simulated events to make a decision about  the wall with the event vertex. The wall finding efficiency on the level of 80 – 90% was then calculated by testing 10000 events. </a:t>
            </a:r>
          </a:p>
          <a:p>
            <a:r>
              <a:rPr lang="en-US" altLang="ru-RU" sz="1600">
                <a:effectLst/>
              </a:rPr>
              <a:t>NN results were then used in the brick finding procedure</a:t>
            </a:r>
            <a:r>
              <a:rPr lang="en-US" altLang="ru-RU" sz="2000">
                <a:effectLst/>
              </a:rPr>
              <a:t>.</a:t>
            </a:r>
            <a:endParaRPr lang="fr-FR" altLang="ru-RU" sz="2000">
              <a:effectLst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3168650" cy="171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429000"/>
            <a:ext cx="2379663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038408"/>
              </p:ext>
            </p:extLst>
          </p:nvPr>
        </p:nvGraphicFramePr>
        <p:xfrm>
          <a:off x="395287" y="3099336"/>
          <a:ext cx="2807745" cy="1997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0" name="Photo Editor Photo" r:id="rId5" imgW="5677392" imgH="4686706" progId="MSPhotoEd.3">
                  <p:embed/>
                </p:oleObj>
              </mc:Choice>
              <mc:Fallback>
                <p:oleObj name="Photo Editor Photo" r:id="rId5" imgW="5677392" imgH="4686706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" y="3099336"/>
                        <a:ext cx="2807745" cy="1997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98425" y="222472"/>
            <a:ext cx="8990346" cy="6207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sz="2800" b="1" dirty="0" smtClean="0">
                <a:solidFill>
                  <a:srgbClr val="0000FF"/>
                </a:solidFill>
                <a:effectLst/>
              </a:rPr>
              <a:t>Example</a:t>
            </a:r>
            <a:r>
              <a:rPr lang="ru-RU" altLang="ru-RU" sz="2800" b="1" kern="0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2800" b="1" kern="0" dirty="0" smtClean="0">
                <a:solidFill>
                  <a:srgbClr val="0000FF"/>
                </a:solidFill>
                <a:effectLst/>
              </a:rPr>
              <a:t>4. </a:t>
            </a:r>
            <a:r>
              <a:rPr lang="ru-RU" altLang="ru-RU" sz="2800" b="1" kern="0" dirty="0" smtClean="0">
                <a:solidFill>
                  <a:srgbClr val="0000FF"/>
                </a:solidFill>
                <a:effectLst/>
              </a:rPr>
              <a:t>Классификация белковых структур</a:t>
            </a:r>
            <a:r>
              <a:rPr lang="ru-RU" altLang="ru-RU" sz="2800" kern="0" dirty="0" smtClean="0">
                <a:effectLst/>
              </a:rPr>
              <a:t> </a:t>
            </a:r>
            <a:endParaRPr lang="ru-RU" altLang="ru-RU" sz="2800" kern="0" dirty="0">
              <a:effectLst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047477"/>
              </p:ext>
            </p:extLst>
          </p:nvPr>
        </p:nvGraphicFramePr>
        <p:xfrm>
          <a:off x="4699010" y="2374900"/>
          <a:ext cx="4427537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0" r:id="rId3" imgW="9866667" imgH="495369" progId="">
                  <p:embed/>
                </p:oleObj>
              </mc:Choice>
              <mc:Fallback>
                <p:oleObj r:id="rId3" imgW="9866667" imgH="49536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10" y="2374900"/>
                        <a:ext cx="4427537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9388" y="860425"/>
            <a:ext cx="39449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/>
              <a:t>Денситограмма,</a:t>
            </a:r>
          </a:p>
          <a:p>
            <a:endParaRPr lang="ru-RU" altLang="ru-RU" sz="2000"/>
          </a:p>
          <a:p>
            <a:r>
              <a:rPr lang="ru-RU" altLang="ru-RU" sz="2000"/>
              <a:t>полученная при сканировании</a:t>
            </a:r>
          </a:p>
          <a:p>
            <a:r>
              <a:rPr lang="ru-RU" altLang="ru-RU" sz="2000"/>
              <a:t>электрофоретического спектра </a:t>
            </a:r>
          </a:p>
          <a:p>
            <a:r>
              <a:rPr lang="ru-RU" altLang="ru-RU" sz="2000"/>
              <a:t>белка пшеницы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411413" y="908050"/>
            <a:ext cx="1728787" cy="341313"/>
          </a:xfrm>
          <a:prstGeom prst="rightArrow">
            <a:avLst>
              <a:gd name="adj1" fmla="val 50000"/>
              <a:gd name="adj2" fmla="val 126628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411413" y="2276475"/>
            <a:ext cx="1873250" cy="287338"/>
          </a:xfrm>
          <a:prstGeom prst="rightArrow">
            <a:avLst>
              <a:gd name="adj1" fmla="val 50000"/>
              <a:gd name="adj2" fmla="val 16298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8425" y="2708275"/>
            <a:ext cx="9045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3300"/>
                </a:solidFill>
              </a:rPr>
              <a:t>Задача: определить сорт зерна по его спектру.</a:t>
            </a:r>
          </a:p>
          <a:p>
            <a:r>
              <a:rPr lang="ru-RU" altLang="ru-RU" b="1" u="sng" dirty="0" smtClean="0">
                <a:solidFill>
                  <a:srgbClr val="B806D6"/>
                </a:solidFill>
              </a:rPr>
              <a:t>Предварительная обработка</a:t>
            </a:r>
            <a:r>
              <a:rPr lang="ru-RU" altLang="ru-RU" dirty="0" smtClean="0"/>
              <a:t>:</a:t>
            </a:r>
            <a:endParaRPr lang="ru-RU" altLang="ru-RU" dirty="0"/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49323"/>
              </p:ext>
            </p:extLst>
          </p:nvPr>
        </p:nvGraphicFramePr>
        <p:xfrm>
          <a:off x="4427538" y="663575"/>
          <a:ext cx="4716462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1" r:id="rId5" imgW="5342857" imgH="2133898" progId="">
                  <p:embed/>
                </p:oleObj>
              </mc:Choice>
              <mc:Fallback>
                <p:oleObj r:id="rId5" imgW="5342857" imgH="21338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663575"/>
                        <a:ext cx="4716462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5412" y="4886624"/>
            <a:ext cx="8767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800" dirty="0" smtClean="0"/>
              <a:t>Главная проблема – </a:t>
            </a:r>
            <a:r>
              <a:rPr lang="ru-RU" altLang="ru-RU" dirty="0" smtClean="0"/>
              <a:t>большая </a:t>
            </a:r>
            <a:r>
              <a:rPr lang="ru-RU" altLang="ru-RU" sz="1800" dirty="0" smtClean="0"/>
              <a:t>размерность входного вектора = 3900 точек. </a:t>
            </a:r>
          </a:p>
          <a:p>
            <a:r>
              <a:rPr lang="ru-RU" altLang="ru-RU" b="1" dirty="0" smtClean="0">
                <a:solidFill>
                  <a:srgbClr val="FF3300"/>
                </a:solidFill>
              </a:rPr>
              <a:t>Как сжать его для ввода в </a:t>
            </a:r>
            <a:r>
              <a:rPr lang="ru-RU" altLang="ru-RU" b="1" dirty="0" err="1" smtClean="0">
                <a:solidFill>
                  <a:srgbClr val="FF3300"/>
                </a:solidFill>
              </a:rPr>
              <a:t>нейросеть</a:t>
            </a:r>
            <a:r>
              <a:rPr lang="ru-RU" altLang="ru-RU" b="1" dirty="0" smtClean="0">
                <a:solidFill>
                  <a:srgbClr val="FF3300"/>
                </a:solidFill>
              </a:rPr>
              <a:t>, сохранив информацию?</a:t>
            </a:r>
            <a:r>
              <a:rPr lang="ru-RU" altLang="ru-RU" dirty="0" smtClean="0">
                <a:solidFill>
                  <a:srgbClr val="FF3300"/>
                </a:solidFill>
              </a:rPr>
              <a:t> </a:t>
            </a:r>
            <a:endParaRPr lang="ru-RU" altLang="ru-RU" dirty="0">
              <a:solidFill>
                <a:srgbClr val="FF3300"/>
              </a:solidFill>
            </a:endParaRPr>
          </a:p>
        </p:txBody>
      </p:sp>
      <p:pic>
        <p:nvPicPr>
          <p:cNvPr id="20" name="Picture 3" descr="C:\Work\Аспирантупа\Отчеты\25.06.2013 идеальные сорта на основе реальных\pisc\clear_spec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55" y="3031440"/>
            <a:ext cx="4429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3286186"/>
            <a:ext cx="45935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/>
              <a:t>сглаживание, вычитание фоновой подложки, устранение нелинейных смещений дорожек относительно друг друга из-за </a:t>
            </a:r>
            <a:endParaRPr lang="en-US" altLang="ru-RU" sz="1600" dirty="0" smtClean="0"/>
          </a:p>
          <a:p>
            <a:r>
              <a:rPr lang="ru-RU" altLang="ru-RU" sz="1600" dirty="0" err="1" smtClean="0"/>
              <a:t>нестационарности</a:t>
            </a:r>
            <a:r>
              <a:rPr lang="ru-RU" altLang="ru-RU" sz="1600" dirty="0" smtClean="0"/>
              <a:t> электрофоретических процессов (с пом. нейронной сети Хемминга), нахождение значимых пиков</a:t>
            </a:r>
            <a:r>
              <a:rPr lang="ru-RU" altLang="ru-RU" sz="1800" dirty="0" smtClean="0"/>
              <a:t>.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37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6791896" y="6195339"/>
            <a:ext cx="21336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3773D70-6C26-4699-9D59-CF11B4EDD3E7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468313" y="115888"/>
            <a:ext cx="82296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1"/>
                </a:solidFill>
                <a:latin typeface="Arial" charset="0"/>
              </a:defRPr>
            </a:lvl1pPr>
            <a:lvl2pPr>
              <a:defRPr sz="4400">
                <a:solidFill>
                  <a:schemeClr val="tx1"/>
                </a:solidFill>
                <a:latin typeface="Arial" charset="0"/>
              </a:defRPr>
            </a:lvl2pPr>
            <a:lvl3pPr>
              <a:defRPr sz="4400">
                <a:solidFill>
                  <a:schemeClr val="tx1"/>
                </a:solidFill>
                <a:latin typeface="Arial" charset="0"/>
              </a:defRPr>
            </a:lvl3pPr>
            <a:lvl4pPr>
              <a:defRPr sz="4400">
                <a:solidFill>
                  <a:schemeClr val="tx1"/>
                </a:solidFill>
                <a:latin typeface="Arial" charset="0"/>
              </a:defRPr>
            </a:lvl4pPr>
            <a:lvl5pPr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ru-RU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Curse of Big Data problems</a:t>
            </a:r>
            <a:endParaRPr lang="ru-RU" altLang="ru-RU" sz="4000" b="1" dirty="0" smtClean="0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54099" y="641609"/>
            <a:ext cx="9144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ru-RU" b="1" dirty="0">
                <a:solidFill>
                  <a:srgbClr val="0000FF"/>
                </a:solidFill>
                <a:effectLst/>
              </a:rPr>
              <a:t>Input</a:t>
            </a:r>
            <a:r>
              <a:rPr lang="en-US" altLang="ru-RU" dirty="0">
                <a:effectLst/>
              </a:rPr>
              <a:t>: 4000 pixels</a:t>
            </a:r>
          </a:p>
          <a:p>
            <a:pPr>
              <a:defRPr/>
            </a:pPr>
            <a:r>
              <a:rPr lang="en-US" altLang="ru-RU" b="1" dirty="0">
                <a:solidFill>
                  <a:srgbClr val="0000FF"/>
                </a:solidFill>
                <a:effectLst/>
              </a:rPr>
              <a:t>Output</a:t>
            </a:r>
            <a:r>
              <a:rPr lang="en-US" altLang="ru-RU" dirty="0">
                <a:effectLst/>
              </a:rPr>
              <a:t>: 5 </a:t>
            </a:r>
            <a:r>
              <a:rPr lang="en-US" altLang="ru-RU" dirty="0">
                <a:effectLst/>
                <a:cs typeface="Arial" charset="0"/>
              </a:rPr>
              <a:t>÷</a:t>
            </a:r>
            <a:r>
              <a:rPr lang="en-US" altLang="ru-RU" dirty="0">
                <a:effectLst/>
              </a:rPr>
              <a:t> 20 sorts to be classified</a:t>
            </a:r>
          </a:p>
          <a:p>
            <a:pPr>
              <a:defRPr/>
            </a:pPr>
            <a:r>
              <a:rPr lang="en-US" altLang="ru-RU" b="1" dirty="0">
                <a:solidFill>
                  <a:srgbClr val="0000FF"/>
                </a:solidFill>
                <a:effectLst/>
              </a:rPr>
              <a:t>MLP dimension</a:t>
            </a:r>
            <a:r>
              <a:rPr lang="en-US" altLang="ru-RU" dirty="0">
                <a:effectLst/>
              </a:rPr>
              <a:t> </a:t>
            </a:r>
            <a:r>
              <a:rPr lang="en-US" altLang="ru-RU" b="1" dirty="0">
                <a:solidFill>
                  <a:srgbClr val="0000FF"/>
                </a:solidFill>
                <a:effectLst/>
              </a:rPr>
              <a:t>D</a:t>
            </a:r>
            <a:r>
              <a:rPr lang="en-US" altLang="ru-RU" dirty="0">
                <a:effectLst/>
              </a:rPr>
              <a:t>=4000*1000+1000*20=</a:t>
            </a:r>
          </a:p>
          <a:p>
            <a:pPr>
              <a:defRPr/>
            </a:pPr>
            <a:r>
              <a:rPr lang="en-US" altLang="ru-RU" dirty="0">
                <a:effectLst/>
              </a:rPr>
              <a:t>4.2 *</a:t>
            </a:r>
            <a:r>
              <a:rPr lang="en-US" altLang="ru-RU" sz="2000" b="1" dirty="0">
                <a:solidFill>
                  <a:srgbClr val="FF0000"/>
                </a:solidFill>
                <a:effectLst/>
              </a:rPr>
              <a:t>10</a:t>
            </a:r>
            <a:r>
              <a:rPr lang="en-US" altLang="ru-RU" sz="2000" b="1" baseline="30000" dirty="0">
                <a:solidFill>
                  <a:srgbClr val="FF0000"/>
                </a:solidFill>
                <a:effectLst/>
              </a:rPr>
              <a:t>6, </a:t>
            </a:r>
            <a:r>
              <a:rPr lang="en-US" altLang="ru-RU" b="1" dirty="0" err="1">
                <a:effectLst/>
              </a:rPr>
              <a:t>i.e</a:t>
            </a:r>
            <a:r>
              <a:rPr lang="en-US" altLang="ru-RU" b="1" baseline="30000" dirty="0">
                <a:solidFill>
                  <a:srgbClr val="FF0000"/>
                </a:solidFill>
                <a:effectLst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effectLst/>
              </a:rPr>
              <a:t>millions  of weights</a:t>
            </a:r>
            <a:r>
              <a:rPr lang="en-US" altLang="ru-RU" b="1" dirty="0">
                <a:effectLst/>
              </a:rPr>
              <a:t> </a:t>
            </a:r>
          </a:p>
          <a:p>
            <a:pPr>
              <a:defRPr/>
            </a:pPr>
            <a:r>
              <a:rPr lang="en-US" altLang="ru-RU" b="1" dirty="0">
                <a:effectLst/>
              </a:rPr>
              <a:t>or equations to solve by the error back propagation method!</a:t>
            </a:r>
          </a:p>
          <a:p>
            <a:pPr>
              <a:defRPr/>
            </a:pPr>
            <a:r>
              <a:rPr lang="en-US" altLang="ru-RU" b="1" dirty="0">
                <a:solidFill>
                  <a:srgbClr val="FF3300"/>
                </a:solidFill>
                <a:effectLst/>
              </a:rPr>
              <a:t>A cardinal reduction of input data was needed</a:t>
            </a:r>
          </a:p>
          <a:p>
            <a:pPr algn="ctr">
              <a:defRPr/>
            </a:pPr>
            <a:r>
              <a:rPr lang="en-US" altLang="ru-RU" sz="2000" b="1" dirty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2400" b="1" dirty="0">
                <a:solidFill>
                  <a:srgbClr val="0000FF"/>
                </a:solidFill>
                <a:effectLst/>
              </a:rPr>
              <a:t>Feature extraction approaches</a:t>
            </a:r>
          </a:p>
          <a:p>
            <a:pPr>
              <a:defRPr/>
            </a:pPr>
            <a:r>
              <a:rPr lang="en-US" altLang="ru-RU" sz="2000" b="1" u="sng" dirty="0">
                <a:solidFill>
                  <a:srgbClr val="0000FF"/>
                </a:solidFill>
                <a:effectLst/>
              </a:rPr>
              <a:t>1</a:t>
            </a:r>
            <a:r>
              <a:rPr lang="en-US" altLang="ru-RU" sz="2000" b="1" u="sng" baseline="30000" dirty="0">
                <a:solidFill>
                  <a:srgbClr val="0000FF"/>
                </a:solidFill>
                <a:effectLst/>
              </a:rPr>
              <a:t>st</a:t>
            </a:r>
            <a:r>
              <a:rPr lang="en-US" altLang="ru-RU" sz="2000" b="1" u="sng" dirty="0">
                <a:solidFill>
                  <a:srgbClr val="0000FF"/>
                </a:solidFill>
                <a:effectLst/>
              </a:rPr>
              <a:t>  </a:t>
            </a:r>
            <a:r>
              <a:rPr lang="en-US" altLang="ru-RU" sz="2000" b="1" u="sng" dirty="0" smtClean="0">
                <a:solidFill>
                  <a:srgbClr val="0000FF"/>
                </a:solidFill>
                <a:effectLst/>
              </a:rPr>
              <a:t>approach: </a:t>
            </a:r>
            <a:r>
              <a:rPr lang="en-US" alt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Fast Fourier transform (FFT).</a:t>
            </a:r>
            <a:r>
              <a:rPr lang="en-US" altLang="ru-RU" b="1" dirty="0">
                <a:effectLst/>
              </a:rPr>
              <a:t> </a:t>
            </a:r>
            <a:r>
              <a:rPr lang="en-US" altLang="ru-RU" sz="1600" dirty="0">
                <a:effectLst/>
              </a:rPr>
              <a:t>Real part of direct FFT was used to</a:t>
            </a:r>
            <a:endParaRPr lang="ru-RU" altLang="ru-RU" sz="1600" b="1" dirty="0">
              <a:solidFill>
                <a:srgbClr val="FF3300"/>
              </a:solidFill>
              <a:effectLst/>
            </a:endParaRPr>
          </a:p>
        </p:txBody>
      </p:sp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3">
            <a:lum bright="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0713"/>
            <a:ext cx="37195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2277" name="AutoShape 5"/>
          <p:cNvSpPr>
            <a:spLocks noChangeArrowheads="1"/>
          </p:cNvSpPr>
          <p:nvPr/>
        </p:nvSpPr>
        <p:spPr bwMode="auto">
          <a:xfrm>
            <a:off x="2484438" y="765175"/>
            <a:ext cx="2592387" cy="287338"/>
          </a:xfrm>
          <a:prstGeom prst="rightArrow">
            <a:avLst>
              <a:gd name="adj1" fmla="val 50000"/>
              <a:gd name="adj2" fmla="val 225552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72712" name="Picture 11" descr="H_n_ ≡ sum(h_k_exp(div(kn,N)2πi),k=0,N-1)   n&amp;in;[-div(N,2),div(N,2)]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0" y="3036172"/>
            <a:ext cx="3708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7"/>
          <p:cNvSpPr>
            <a:spLocks noChangeArrowheads="1"/>
          </p:cNvSpPr>
          <p:nvPr/>
        </p:nvSpPr>
        <p:spPr bwMode="auto">
          <a:xfrm>
            <a:off x="4982562" y="2934998"/>
            <a:ext cx="41517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transform input data to the frequency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domain, where the highest frequencies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were cut up to 256 (16 times of reduction)</a:t>
            </a:r>
            <a:endParaRPr lang="ru-RU" altLang="ru-RU" sz="1600" dirty="0">
              <a:effectLst/>
            </a:endParaRPr>
          </a:p>
        </p:txBody>
      </p:sp>
      <p:sp>
        <p:nvSpPr>
          <p:cNvPr id="72714" name="Rectangle 8"/>
          <p:cNvSpPr>
            <a:spLocks noChangeArrowheads="1"/>
          </p:cNvSpPr>
          <p:nvPr/>
        </p:nvSpPr>
        <p:spPr bwMode="auto">
          <a:xfrm>
            <a:off x="54099" y="3642720"/>
            <a:ext cx="9089901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After transforming all training samples to Fourier space NN-classifier (256/40/5) was trained on them and tested again on transformed sample</a:t>
            </a:r>
            <a:r>
              <a:rPr lang="en-US" altLang="ru-RU" sz="1800" dirty="0">
                <a:effectLst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u="sng" dirty="0">
                <a:solidFill>
                  <a:srgbClr val="0000FF"/>
                </a:solidFill>
                <a:effectLst/>
              </a:rPr>
              <a:t>Result for 5 sorts: </a:t>
            </a:r>
            <a:r>
              <a:rPr lang="en-US" altLang="ru-RU" sz="1800" b="1" u="sng" dirty="0">
                <a:solidFill>
                  <a:srgbClr val="FF3300"/>
                </a:solidFill>
                <a:effectLst/>
              </a:rPr>
              <a:t>100%</a:t>
            </a:r>
            <a:r>
              <a:rPr lang="en-US" altLang="ru-RU" sz="1800" b="1" u="sng" dirty="0">
                <a:effectLst/>
              </a:rPr>
              <a:t> of </a:t>
            </a:r>
            <a:r>
              <a:rPr lang="en-US" altLang="ru-RU" sz="1800" b="1" u="sng" dirty="0" smtClean="0">
                <a:effectLst/>
              </a:rPr>
              <a:t>efficiency</a:t>
            </a:r>
            <a:endParaRPr lang="ru-RU" altLang="ru-RU" sz="1800" b="1" u="sng" dirty="0" smtClean="0">
              <a:effectLst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400" b="1" dirty="0" smtClean="0">
                <a:solidFill>
                  <a:srgbClr val="0000FF"/>
                </a:solidFill>
                <a:effectLst/>
              </a:rPr>
              <a:t>2</a:t>
            </a:r>
            <a:r>
              <a:rPr lang="en-US" altLang="ru-RU" sz="2400" b="1" baseline="30000" dirty="0" smtClean="0">
                <a:solidFill>
                  <a:srgbClr val="0000FF"/>
                </a:solidFill>
                <a:effectLst/>
              </a:rPr>
              <a:t>d</a:t>
            </a:r>
            <a:r>
              <a:rPr lang="en-US" altLang="ru-RU" sz="2400" dirty="0" smtClean="0">
                <a:effectLst/>
              </a:rPr>
              <a:t>.</a:t>
            </a:r>
            <a:r>
              <a:rPr lang="en-US" altLang="ru-RU" sz="1800" dirty="0" smtClean="0">
                <a:effectLst/>
              </a:rPr>
              <a:t> </a:t>
            </a:r>
            <a:r>
              <a:rPr lang="en-US" alt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altLang="ru-RU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rincipal component analysis (PCA)</a:t>
            </a:r>
            <a:r>
              <a:rPr lang="ru-RU" altLang="ru-RU" sz="1800" b="1" dirty="0" smtClean="0">
                <a:effectLst/>
              </a:rPr>
              <a:t> </a:t>
            </a:r>
            <a:r>
              <a:rPr lang="en-US" altLang="ru-RU" sz="1600" dirty="0" smtClean="0">
                <a:effectLst/>
              </a:rPr>
              <a:t>transforms d-dimensional data to a m-dimensional subspace by using the information of their covariance matrix S</a:t>
            </a:r>
            <a:r>
              <a:rPr lang="en-US" altLang="ru-RU" sz="1600" baseline="-25000" dirty="0" smtClean="0">
                <a:effectLst/>
              </a:rPr>
              <a:t>X</a:t>
            </a:r>
            <a:r>
              <a:rPr lang="en-US" altLang="ru-RU" sz="1600" dirty="0" smtClean="0">
                <a:effectLst/>
              </a:rPr>
              <a:t> =</a:t>
            </a:r>
            <a:r>
              <a:rPr lang="en-US" altLang="ru-RU" sz="1600" dirty="0" err="1" smtClean="0">
                <a:effectLst/>
              </a:rPr>
              <a:t>cov</a:t>
            </a:r>
            <a:r>
              <a:rPr lang="en-US" altLang="ru-RU" sz="1600" dirty="0" smtClean="0">
                <a:effectLst/>
              </a:rPr>
              <a:t>(</a:t>
            </a:r>
            <a:r>
              <a:rPr lang="en-US" altLang="ru-RU" sz="1600" i="1" dirty="0" err="1" smtClean="0">
                <a:effectLst/>
              </a:rPr>
              <a:t>X</a:t>
            </a:r>
            <a:r>
              <a:rPr lang="en-US" altLang="ru-RU" sz="1600" i="1" baseline="-25000" dirty="0" err="1" smtClean="0">
                <a:effectLst/>
              </a:rPr>
              <a:t>i</a:t>
            </a:r>
            <a:r>
              <a:rPr lang="en-US" altLang="ru-RU" sz="1600" i="1" dirty="0" err="1" smtClean="0">
                <a:effectLst/>
              </a:rPr>
              <a:t>X</a:t>
            </a:r>
            <a:r>
              <a:rPr lang="en-US" altLang="ru-RU" sz="1600" i="1" baseline="-25000" dirty="0" err="1" smtClean="0">
                <a:effectLst/>
              </a:rPr>
              <a:t>k</a:t>
            </a:r>
            <a:r>
              <a:rPr lang="en-US" altLang="ru-RU" sz="1600" dirty="0" smtClean="0">
                <a:effectLst/>
              </a:rPr>
              <a:t>). The orthogonal </a:t>
            </a:r>
            <a:r>
              <a:rPr lang="en-US" altLang="ru-RU" sz="1600" dirty="0" err="1" smtClean="0">
                <a:effectLst/>
              </a:rPr>
              <a:t>Karhunen</a:t>
            </a:r>
            <a:r>
              <a:rPr lang="en-US" altLang="ru-RU" sz="1600" dirty="0" smtClean="0">
                <a:effectLst/>
              </a:rPr>
              <a:t>–</a:t>
            </a:r>
            <a:r>
              <a:rPr lang="en-US" altLang="ru-RU" sz="1600" dirty="0" err="1" smtClean="0">
                <a:effectLst/>
              </a:rPr>
              <a:t>Loeve</a:t>
            </a:r>
            <a:r>
              <a:rPr lang="en-US" altLang="ru-RU" sz="1600" dirty="0" smtClean="0">
                <a:effectLst/>
              </a:rPr>
              <a:t> transform gives the diagonal form of S</a:t>
            </a:r>
            <a:r>
              <a:rPr lang="en-US" altLang="ru-RU" sz="1600" baseline="-25000" dirty="0" smtClean="0">
                <a:effectLst/>
              </a:rPr>
              <a:t>X</a:t>
            </a:r>
            <a:r>
              <a:rPr lang="en-US" altLang="ru-RU" sz="1600" dirty="0" smtClean="0">
                <a:effectLst/>
              </a:rPr>
              <a:t> with eigenvalues </a:t>
            </a:r>
            <a:r>
              <a:rPr lang="ru-RU" altLang="ru-RU" sz="1600" i="1" dirty="0" smtClean="0">
                <a:effectLst/>
              </a:rPr>
              <a:t>l</a:t>
            </a:r>
            <a:r>
              <a:rPr lang="en-US" altLang="ru-RU" sz="1600" i="1" baseline="-25000" dirty="0" err="1" smtClean="0">
                <a:effectLst/>
              </a:rPr>
              <a:t>i</a:t>
            </a:r>
            <a:r>
              <a:rPr lang="en-US" altLang="ru-RU" sz="1600" i="1" baseline="-25000" dirty="0" smtClean="0">
                <a:effectLst/>
              </a:rPr>
              <a:t>  </a:t>
            </a:r>
            <a:r>
              <a:rPr lang="en-US" altLang="ru-RU" sz="1600" dirty="0" smtClean="0">
                <a:effectLst/>
              </a:rPr>
              <a:t>numbered in decreasing order. Thus, we can retain only </a:t>
            </a:r>
            <a:r>
              <a:rPr lang="en-US" altLang="ru-RU" sz="1600" i="1" dirty="0" smtClean="0">
                <a:effectLst/>
              </a:rPr>
              <a:t>m </a:t>
            </a:r>
            <a:r>
              <a:rPr lang="en-US" altLang="ru-RU" sz="1600" dirty="0" smtClean="0">
                <a:effectLst/>
              </a:rPr>
              <a:t>most significant eigenvalues </a:t>
            </a:r>
            <a:r>
              <a:rPr lang="ru-RU" altLang="ru-RU" sz="1600" i="1" dirty="0" smtClean="0">
                <a:effectLst/>
              </a:rPr>
              <a:t>l</a:t>
            </a:r>
            <a:r>
              <a:rPr lang="en-US" altLang="ru-RU" sz="1600" i="1" baseline="-25000" dirty="0" smtClean="0">
                <a:effectLst/>
              </a:rPr>
              <a:t>1</a:t>
            </a:r>
            <a:r>
              <a:rPr lang="en-US" altLang="ru-RU" sz="1600" i="1" dirty="0" smtClean="0">
                <a:effectLst/>
              </a:rPr>
              <a:t>, </a:t>
            </a:r>
            <a:r>
              <a:rPr lang="ru-RU" altLang="ru-RU" sz="1600" i="1" dirty="0" smtClean="0">
                <a:effectLst/>
              </a:rPr>
              <a:t>l</a:t>
            </a:r>
            <a:r>
              <a:rPr lang="en-US" altLang="ru-RU" sz="1600" i="1" baseline="-25000" dirty="0" smtClean="0">
                <a:effectLst/>
              </a:rPr>
              <a:t>2</a:t>
            </a:r>
            <a:r>
              <a:rPr lang="en-US" altLang="ru-RU" sz="1600" i="1" dirty="0" smtClean="0">
                <a:effectLst/>
              </a:rPr>
              <a:t>, …, </a:t>
            </a:r>
            <a:r>
              <a:rPr lang="ru-RU" altLang="ru-RU" sz="1600" i="1" dirty="0" smtClean="0">
                <a:effectLst/>
              </a:rPr>
              <a:t>l</a:t>
            </a:r>
            <a:r>
              <a:rPr lang="en-US" altLang="ru-RU" sz="1600" i="1" baseline="-25000" dirty="0" smtClean="0">
                <a:effectLst/>
              </a:rPr>
              <a:t>m</a:t>
            </a:r>
            <a:r>
              <a:rPr lang="en-US" altLang="ru-RU" sz="1600" i="1" dirty="0" smtClean="0">
                <a:effectLst/>
              </a:rPr>
              <a:t> </a:t>
            </a:r>
            <a:r>
              <a:rPr lang="en-US" altLang="ru-RU" sz="1600" dirty="0" smtClean="0">
                <a:effectLst/>
              </a:rPr>
              <a:t>(</a:t>
            </a:r>
            <a:r>
              <a:rPr lang="en-US" altLang="ru-RU" sz="1600" i="1" dirty="0" smtClean="0">
                <a:effectLst/>
              </a:rPr>
              <a:t>m </a:t>
            </a:r>
            <a:r>
              <a:rPr lang="en-US" altLang="ru-RU" sz="1600" dirty="0" smtClean="0">
                <a:effectLst/>
              </a:rPr>
              <a:t>« </a:t>
            </a:r>
            <a:r>
              <a:rPr lang="en-US" altLang="ru-RU" sz="1600" i="1" dirty="0" smtClean="0">
                <a:effectLst/>
              </a:rPr>
              <a:t>p</a:t>
            </a:r>
            <a:r>
              <a:rPr lang="en-US" altLang="ru-RU" sz="1600" dirty="0" smtClean="0">
                <a:effectLst/>
              </a:rPr>
              <a:t>) and express the input data in terms of these principal components 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u="sng" dirty="0" smtClean="0">
                <a:solidFill>
                  <a:srgbClr val="0000FF"/>
                </a:solidFill>
                <a:effectLst/>
              </a:rPr>
              <a:t>Result for 5 sorts,</a:t>
            </a:r>
            <a:r>
              <a:rPr lang="ru-RU" altLang="ru-RU" sz="1800" b="1" u="sng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1800" b="1" u="sng" dirty="0" smtClean="0">
                <a:solidFill>
                  <a:srgbClr val="0000FF"/>
                </a:solidFill>
                <a:effectLst/>
              </a:rPr>
              <a:t>m=150</a:t>
            </a:r>
            <a:r>
              <a:rPr lang="en-US" altLang="ru-RU" sz="1800" b="1" dirty="0" smtClean="0">
                <a:solidFill>
                  <a:srgbClr val="0000FF"/>
                </a:solidFill>
                <a:effectLst/>
              </a:rPr>
              <a:t>:</a:t>
            </a:r>
            <a:r>
              <a:rPr lang="ru-RU" altLang="ru-RU" sz="18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ru-RU" sz="1800" b="1" dirty="0" smtClean="0">
                <a:solidFill>
                  <a:srgbClr val="FF0000"/>
                </a:solidFill>
                <a:effectLst/>
              </a:rPr>
              <a:t>99,54%</a:t>
            </a:r>
            <a:endParaRPr lang="ru-RU" altLang="ru-RU" sz="1800" b="1" u="sng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266950"/>
              </p:ext>
            </p:extLst>
          </p:nvPr>
        </p:nvGraphicFramePr>
        <p:xfrm>
          <a:off x="6407150" y="5589240"/>
          <a:ext cx="273685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Equation" r:id="rId5" imgW="1676400" imgH="228600" progId="Equation.3">
                  <p:embed/>
                </p:oleObj>
              </mc:Choice>
              <mc:Fallback>
                <p:oleObj name="Equation" r:id="rId5" imgW="16764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0" y="5589240"/>
                        <a:ext cx="2736850" cy="37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7696584" y="5517232"/>
            <a:ext cx="1418741" cy="28803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altLang="ru-RU" sz="1200" dirty="0"/>
              <a:t>number of sorts</a:t>
            </a:r>
            <a:endParaRPr lang="ru-RU" altLang="ru-RU" sz="1200" dirty="0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23850" y="0"/>
            <a:ext cx="858996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sz="4400">
                <a:solidFill>
                  <a:schemeClr val="tx1"/>
                </a:solidFill>
                <a:latin typeface="Arial" charset="0"/>
              </a:defRPr>
            </a:lvl1pPr>
            <a:lvl2pPr>
              <a:defRPr sz="4400">
                <a:solidFill>
                  <a:schemeClr val="tx1"/>
                </a:solidFill>
                <a:latin typeface="Arial" charset="0"/>
              </a:defRPr>
            </a:lvl2pPr>
            <a:lvl3pPr>
              <a:defRPr sz="4400">
                <a:solidFill>
                  <a:schemeClr val="tx1"/>
                </a:solidFill>
                <a:latin typeface="Arial" charset="0"/>
              </a:defRPr>
            </a:lvl3pPr>
            <a:lvl4pPr>
              <a:defRPr sz="4400">
                <a:solidFill>
                  <a:schemeClr val="tx1"/>
                </a:solidFill>
                <a:latin typeface="Arial" charset="0"/>
              </a:defRPr>
            </a:lvl4pPr>
            <a:lvl5pPr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altLang="ru-RU" sz="3600" b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4757" name="Rectangle 3"/>
          <p:cNvSpPr>
            <a:spLocks noChangeArrowheads="1"/>
          </p:cNvSpPr>
          <p:nvPr/>
        </p:nvSpPr>
        <p:spPr bwMode="auto">
          <a:xfrm>
            <a:off x="1455738" y="260350"/>
            <a:ext cx="76882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b="1">
                <a:solidFill>
                  <a:srgbClr val="0000FF"/>
                </a:solidFill>
                <a:effectLst/>
              </a:rPr>
              <a:t>Feature extraction approaches (contin)</a:t>
            </a:r>
            <a:endParaRPr lang="ru-RU" altLang="ru-RU" b="1">
              <a:solidFill>
                <a:srgbClr val="0000FF"/>
              </a:solidFill>
              <a:effectLst/>
            </a:endParaRP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0" y="692150"/>
            <a:ext cx="88773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b="1" u="sng" dirty="0" smtClean="0">
                <a:solidFill>
                  <a:srgbClr val="0000FF"/>
                </a:solidFill>
                <a:effectLst/>
              </a:rPr>
              <a:t>3</a:t>
            </a:r>
            <a:r>
              <a:rPr lang="en-US" altLang="ru-RU" sz="2400" b="1" u="sng" baseline="30000" dirty="0">
                <a:solidFill>
                  <a:srgbClr val="0000FF"/>
                </a:solidFill>
                <a:effectLst/>
              </a:rPr>
              <a:t>d</a:t>
            </a:r>
            <a:r>
              <a:rPr lang="en-US" altLang="ru-RU" sz="2400" b="1" u="sng" dirty="0" smtClean="0">
                <a:solidFill>
                  <a:srgbClr val="0000FF"/>
                </a:solidFill>
                <a:effectLst/>
              </a:rPr>
              <a:t>. </a:t>
            </a:r>
            <a:r>
              <a:rPr lang="en-US" altLang="ru-RU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Discrete wavelet transform (DWT).</a:t>
            </a:r>
            <a:r>
              <a:rPr lang="en-US" altLang="ru-RU" sz="2000" b="1" u="sng" dirty="0">
                <a:effectLst/>
              </a:rPr>
              <a:t> </a:t>
            </a:r>
            <a:r>
              <a:rPr lang="en-US" altLang="ru-RU" sz="1600" dirty="0" err="1">
                <a:effectLst/>
              </a:rPr>
              <a:t>Coiflet</a:t>
            </a:r>
            <a:r>
              <a:rPr lang="en-US" altLang="ru-RU" sz="1600" dirty="0">
                <a:effectLst/>
              </a:rPr>
              <a:t> DWT of the 6</a:t>
            </a:r>
            <a:r>
              <a:rPr lang="en-US" altLang="ru-RU" sz="1600" baseline="30000" dirty="0">
                <a:effectLst/>
              </a:rPr>
              <a:t>th</a:t>
            </a:r>
            <a:r>
              <a:rPr lang="en-US" altLang="ru-RU" sz="1600" dirty="0">
                <a:effectLst/>
              </a:rPr>
              <a:t> order were applied to transform all training and testing samples into wavelet space. Then NN-classifier (256/40/5) was trained and tested</a:t>
            </a:r>
            <a:r>
              <a:rPr lang="en-US" altLang="ru-RU" sz="1600" b="1" dirty="0">
                <a:effectLst/>
              </a:rPr>
              <a:t> </a:t>
            </a:r>
            <a:r>
              <a:rPr lang="en-US" altLang="ru-RU" sz="1600" dirty="0">
                <a:effectLst/>
              </a:rPr>
              <a:t>on them.</a:t>
            </a:r>
          </a:p>
          <a:p>
            <a:pPr>
              <a:defRPr/>
            </a:pPr>
            <a:r>
              <a:rPr lang="en-US" altLang="ru-RU" b="1" u="sng" dirty="0">
                <a:solidFill>
                  <a:srgbClr val="0000FF"/>
                </a:solidFill>
                <a:effectLst/>
              </a:rPr>
              <a:t>Result for 5 sorts: </a:t>
            </a:r>
            <a:r>
              <a:rPr lang="en-US" altLang="ru-RU" b="1" u="sng" dirty="0">
                <a:solidFill>
                  <a:srgbClr val="FF3300"/>
                </a:solidFill>
                <a:effectLst/>
              </a:rPr>
              <a:t>100%</a:t>
            </a:r>
            <a:r>
              <a:rPr lang="en-US" altLang="ru-RU" b="1" u="sng" dirty="0">
                <a:effectLst/>
              </a:rPr>
              <a:t> of efficiency</a:t>
            </a:r>
            <a:endParaRPr lang="ru-RU" altLang="ru-RU" b="1" u="sng" dirty="0">
              <a:effectLst/>
            </a:endParaRPr>
          </a:p>
        </p:txBody>
      </p:sp>
      <p:graphicFrame>
        <p:nvGraphicFramePr>
          <p:cNvPr id="74759" name="Object 5"/>
          <p:cNvGraphicFramePr>
            <a:graphicFrameLocks noChangeAspect="1"/>
          </p:cNvGraphicFramePr>
          <p:nvPr/>
        </p:nvGraphicFramePr>
        <p:xfrm>
          <a:off x="179388" y="1989138"/>
          <a:ext cx="60960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0" r:id="rId3" imgW="11228571" imgH="3962953" progId="">
                  <p:embed/>
                </p:oleObj>
              </mc:Choice>
              <mc:Fallback>
                <p:oleObj r:id="rId3" imgW="11228571" imgH="396295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8000" contrast="6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609600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0" name="Text Box 6"/>
          <p:cNvSpPr txBox="1">
            <a:spLocks noChangeArrowheads="1"/>
          </p:cNvSpPr>
          <p:nvPr/>
        </p:nvSpPr>
        <p:spPr bwMode="auto">
          <a:xfrm>
            <a:off x="6292850" y="1916113"/>
            <a:ext cx="259077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An example of the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quality of DWT transform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             original spectrum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             restored spectrum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(</a:t>
            </a:r>
            <a:r>
              <a:rPr lang="en-US" altLang="ru-RU" sz="1600" dirty="0" err="1">
                <a:effectLst/>
              </a:rPr>
              <a:t>ordinata</a:t>
            </a:r>
            <a:r>
              <a:rPr lang="en-US" altLang="ru-RU" sz="1600" dirty="0">
                <a:effectLst/>
              </a:rPr>
              <a:t> is in logarithmic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600" dirty="0">
                <a:effectLst/>
              </a:rPr>
              <a:t>scale).</a:t>
            </a:r>
            <a:endParaRPr lang="ru-RU" altLang="ru-RU" sz="1600" dirty="0">
              <a:effectLst/>
            </a:endParaRPr>
          </a:p>
        </p:txBody>
      </p:sp>
      <p:sp>
        <p:nvSpPr>
          <p:cNvPr id="184327" name="Line 7"/>
          <p:cNvSpPr>
            <a:spLocks noChangeShapeType="1"/>
          </p:cNvSpPr>
          <p:nvPr/>
        </p:nvSpPr>
        <p:spPr bwMode="auto">
          <a:xfrm>
            <a:off x="6372225" y="2708275"/>
            <a:ext cx="576263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>
            <a:off x="6372225" y="2997200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4763" name="Rectangle 9"/>
          <p:cNvSpPr>
            <a:spLocks noChangeArrowheads="1"/>
          </p:cNvSpPr>
          <p:nvPr/>
        </p:nvSpPr>
        <p:spPr bwMode="auto">
          <a:xfrm>
            <a:off x="0" y="378936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u="sng" dirty="0" smtClean="0">
                <a:solidFill>
                  <a:srgbClr val="0033CC"/>
                </a:solidFill>
                <a:effectLst/>
              </a:rPr>
              <a:t>4</a:t>
            </a:r>
            <a:r>
              <a:rPr lang="en-US" altLang="ru-RU" sz="2400" b="1" u="sng" baseline="30000" dirty="0" smtClean="0">
                <a:solidFill>
                  <a:srgbClr val="0033CC"/>
                </a:solidFill>
                <a:effectLst/>
              </a:rPr>
              <a:t>th</a:t>
            </a:r>
            <a:r>
              <a:rPr lang="en-US" altLang="ru-RU" sz="2400" b="1" u="sng" dirty="0" smtClean="0">
                <a:solidFill>
                  <a:srgbClr val="0033CC"/>
                </a:solidFill>
                <a:effectLst/>
              </a:rPr>
              <a:t>.</a:t>
            </a:r>
            <a:r>
              <a:rPr lang="en-US" altLang="ru-RU" sz="2000" b="1" u="sng" dirty="0" smtClean="0">
                <a:effectLst/>
              </a:rPr>
              <a:t> </a:t>
            </a:r>
            <a:r>
              <a:rPr lang="en-US" altLang="ru-RU" sz="2000" b="1" u="sng" dirty="0" err="1">
                <a:solidFill>
                  <a:srgbClr val="0033CC"/>
                </a:solidFill>
                <a:effectLst/>
              </a:rPr>
              <a:t>D</a:t>
            </a:r>
            <a:r>
              <a:rPr lang="en-US" altLang="ru-RU" sz="2000" b="1" u="sng" dirty="0" err="1" smtClean="0">
                <a:solidFill>
                  <a:srgbClr val="0033CC"/>
                </a:solidFill>
                <a:effectLst/>
              </a:rPr>
              <a:t>ensitogram</a:t>
            </a:r>
            <a:r>
              <a:rPr lang="en-US" altLang="ru-RU" sz="2000" b="1" u="sng" dirty="0" smtClean="0">
                <a:solidFill>
                  <a:srgbClr val="0033CC"/>
                </a:solidFill>
                <a:effectLst/>
              </a:rPr>
              <a:t> </a:t>
            </a:r>
            <a:r>
              <a:rPr lang="en-US" altLang="ru-RU" sz="2000" b="1" u="sng" dirty="0" err="1" smtClean="0">
                <a:solidFill>
                  <a:srgbClr val="0033CC"/>
                </a:solidFill>
                <a:effectLst/>
              </a:rPr>
              <a:t>vectorization</a:t>
            </a:r>
            <a:r>
              <a:rPr lang="en-US" altLang="ko-KR" sz="2000" b="1" u="sng" dirty="0" smtClean="0">
                <a:effectLst/>
                <a:ea typeface="Gulim" pitchFamily="34" charset="-127"/>
              </a:rPr>
              <a:t>.</a:t>
            </a:r>
            <a:r>
              <a:rPr lang="en-US" altLang="ko-KR" sz="1800" u="sng" dirty="0" smtClean="0">
                <a:effectLst/>
                <a:ea typeface="Gulim" pitchFamily="34" charset="-127"/>
              </a:rPr>
              <a:t> </a:t>
            </a:r>
            <a:endParaRPr lang="ru-RU" altLang="ru-RU" sz="1800" b="1" u="sng" dirty="0">
              <a:solidFill>
                <a:srgbClr val="FF3300"/>
              </a:solidFill>
              <a:effectLst/>
            </a:endParaRPr>
          </a:p>
        </p:txBody>
      </p:sp>
      <p:sp>
        <p:nvSpPr>
          <p:cNvPr id="74768" name="Rectangle 14"/>
          <p:cNvSpPr>
            <a:spLocks noChangeArrowheads="1"/>
          </p:cNvSpPr>
          <p:nvPr/>
        </p:nvSpPr>
        <p:spPr bwMode="auto">
          <a:xfrm>
            <a:off x="17529" y="4149080"/>
            <a:ext cx="6354696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altLang="ru-RU" sz="1600" dirty="0" smtClean="0">
                <a:effectLst/>
                <a:latin typeface="Arial" pitchFamily="34" charset="0"/>
              </a:rPr>
              <a:t>Since peak positions and their amplitudes are the main sort features of the every </a:t>
            </a:r>
            <a:r>
              <a:rPr lang="en-US" altLang="ru-RU" sz="1600" dirty="0" err="1" smtClean="0">
                <a:effectLst/>
                <a:latin typeface="Arial" pitchFamily="34" charset="0"/>
              </a:rPr>
              <a:t>densitogram</a:t>
            </a:r>
            <a:r>
              <a:rPr lang="en-US" altLang="ru-RU" sz="1600" dirty="0" smtClean="0">
                <a:effectLst/>
                <a:latin typeface="Arial" pitchFamily="34" charset="0"/>
              </a:rPr>
              <a:t>, a special algorithm was developed to attribute unambiguously every peak and its position to the corresponding vector component. It </a:t>
            </a:r>
            <a:r>
              <a:rPr lang="en-US" altLang="ru-RU" sz="1600" dirty="0" smtClean="0">
                <a:effectLst/>
              </a:rPr>
              <a:t>gives data reduction in </a:t>
            </a:r>
            <a:r>
              <a:rPr lang="en-US" altLang="ru-RU" sz="1600" dirty="0" smtClean="0">
                <a:solidFill>
                  <a:srgbClr val="1621F6"/>
                </a:solidFill>
                <a:effectLst/>
              </a:rPr>
              <a:t>two orders of magnitude </a:t>
            </a:r>
            <a:r>
              <a:rPr lang="en-US" altLang="ru-RU" sz="1600" dirty="0" smtClean="0">
                <a:effectLst/>
              </a:rPr>
              <a:t>and converts each </a:t>
            </a:r>
            <a:r>
              <a:rPr lang="en-US" altLang="ru-RU" sz="1600" dirty="0" err="1" smtClean="0">
                <a:effectLst/>
              </a:rPr>
              <a:t>densitogram</a:t>
            </a:r>
            <a:r>
              <a:rPr lang="en-US" altLang="ru-RU" sz="1600" dirty="0" smtClean="0">
                <a:effectLst/>
              </a:rPr>
              <a:t> into </a:t>
            </a:r>
            <a:r>
              <a:rPr lang="en-US" altLang="ru-RU" sz="1600" b="1" dirty="0" smtClean="0">
                <a:solidFill>
                  <a:srgbClr val="1621F6"/>
                </a:solidFill>
                <a:effectLst/>
              </a:rPr>
              <a:t>40-dimensional vector.</a:t>
            </a:r>
            <a:r>
              <a:rPr lang="en-US" altLang="ru-RU" sz="1600" dirty="0" smtClean="0">
                <a:effectLst/>
              </a:rPr>
              <a:t> However ANN efficiency keeps stable </a:t>
            </a:r>
          </a:p>
          <a:p>
            <a:pPr marL="0" indent="0">
              <a:buNone/>
            </a:pPr>
            <a:r>
              <a:rPr lang="en-US" altLang="ru-RU" sz="1600" dirty="0" smtClean="0">
                <a:effectLst/>
              </a:rPr>
              <a:t>while the sorts number is less than10 only.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481561"/>
              </p:ext>
            </p:extLst>
          </p:nvPr>
        </p:nvGraphicFramePr>
        <p:xfrm>
          <a:off x="6291205" y="3888187"/>
          <a:ext cx="2840106" cy="1929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1" r:id="rId5" imgW="3139712" imgH="2133785" progId="">
                  <p:embed/>
                </p:oleObj>
              </mc:Choice>
              <mc:Fallback>
                <p:oleObj r:id="rId5" imgW="3139712" imgH="2133785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205" y="3888187"/>
                        <a:ext cx="2840106" cy="1929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61" y="3888187"/>
            <a:ext cx="310520" cy="119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6029052"/>
            <a:ext cx="6979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1600" dirty="0">
                <a:effectLst/>
              </a:rPr>
              <a:t>Therefore </a:t>
            </a:r>
            <a:r>
              <a:rPr lang="en-US" altLang="ru-RU" b="1" dirty="0" err="1">
                <a:solidFill>
                  <a:srgbClr val="C00000"/>
                </a:solidFill>
                <a:effectLst/>
              </a:rPr>
              <a:t>preclassifying</a:t>
            </a:r>
            <a:r>
              <a:rPr lang="en-US" altLang="ru-RU" b="1" dirty="0">
                <a:solidFill>
                  <a:srgbClr val="C00000"/>
                </a:solidFill>
                <a:effectLst/>
              </a:rPr>
              <a:t> by cluster analysis is now under study</a:t>
            </a:r>
            <a:endParaRPr lang="ru-RU" altLang="ru-RU" b="1" dirty="0">
              <a:solidFill>
                <a:srgbClr val="C00000"/>
              </a:solidFill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8424" y="630605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84E0A8A3-CAE9-4F9A-9B91-AF3216B8B6D1}" type="slidenum">
              <a:rPr lang="ru-RU">
                <a:effectLst/>
              </a:rPr>
              <a:pPr>
                <a:defRPr/>
              </a:pPr>
              <a:t>39</a:t>
            </a:fld>
            <a:endParaRPr lang="ru-RU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78850" cy="668338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0000FF"/>
                </a:solidFill>
              </a:rPr>
              <a:t>Задачи, решаемые методами Data Mining</a:t>
            </a:r>
            <a:endParaRPr lang="ru-RU" altLang="ru-RU" sz="3200" smtClean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125538"/>
            <a:ext cx="8640763" cy="4967287"/>
          </a:xfrm>
        </p:spPr>
        <p:txBody>
          <a:bodyPr/>
          <a:lstStyle/>
          <a:p>
            <a:pPr>
              <a:defRPr/>
            </a:pPr>
            <a:r>
              <a:rPr lang="ru-RU" sz="2000" u="sng" dirty="0"/>
              <a:t>Классификация</a:t>
            </a:r>
            <a:r>
              <a:rPr lang="ru-RU" sz="2000" dirty="0"/>
              <a:t> – это отнесение объектов (наблюдений, событий) к одному из заранее известных классов. </a:t>
            </a:r>
          </a:p>
          <a:p>
            <a:pPr>
              <a:defRPr/>
            </a:pPr>
            <a:r>
              <a:rPr lang="ru-RU" sz="2000" u="sng" dirty="0"/>
              <a:t>Регрессия</a:t>
            </a:r>
            <a:r>
              <a:rPr lang="ru-RU" sz="2000" dirty="0"/>
              <a:t>, в том числе задачи прогнозирования. Установление зависимости непрерывных выходных от входных переменных. </a:t>
            </a:r>
          </a:p>
          <a:p>
            <a:pPr>
              <a:defRPr/>
            </a:pPr>
            <a:r>
              <a:rPr lang="ru-RU" sz="2000" u="sng" dirty="0"/>
              <a:t>Кластеризация</a:t>
            </a:r>
            <a:r>
              <a:rPr lang="ru-RU" sz="2000" dirty="0"/>
              <a:t> – это группировка объектов (наблюдений, событий) на основе данных (свойств), описывающих сущность этих объектов. Объекты внутри кластера должны быть "похожими" друг на друга и отличаться от объектов, вошедших в другие кластеры. Чем больше похожи объекты внутри кластера и чем больше отличий между кластерами, тем точнее кластеризация. </a:t>
            </a:r>
            <a:endParaRPr lang="ru-RU" sz="2000" dirty="0" smtClean="0"/>
          </a:p>
          <a:p>
            <a:pPr>
              <a:lnSpc>
                <a:spcPct val="90000"/>
              </a:lnSpc>
              <a:defRPr/>
            </a:pPr>
            <a:r>
              <a:rPr lang="ru-RU" sz="2000" u="sng" dirty="0" smtClean="0"/>
              <a:t>Ассоциация</a:t>
            </a:r>
            <a:r>
              <a:rPr lang="ru-RU" sz="2000" dirty="0" smtClean="0"/>
              <a:t> </a:t>
            </a:r>
            <a:r>
              <a:rPr lang="ru-RU" sz="2000" dirty="0"/>
              <a:t>– выявление закономерностей между связанными событиями. Примером такой закономерности служит правило, указывающее, что из события X следует событие Y. Такие правила называются ассоциативными. </a:t>
            </a:r>
            <a:endParaRPr lang="ru-RU" sz="2000" dirty="0" smtClean="0"/>
          </a:p>
          <a:p>
            <a:pPr>
              <a:lnSpc>
                <a:spcPct val="90000"/>
              </a:lnSpc>
              <a:defRPr/>
            </a:pPr>
            <a:r>
              <a:rPr lang="ru-RU" altLang="ru-RU" sz="1800" u="sng" dirty="0" smtClean="0"/>
              <a:t>Визуализация</a:t>
            </a: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C28A01C-A052-4993-98CC-D659A67A98D2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20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836613"/>
          </a:xfrm>
        </p:spPr>
        <p:txBody>
          <a:bodyPr/>
          <a:lstStyle/>
          <a:p>
            <a:pPr algn="ctr"/>
            <a:r>
              <a:rPr lang="en-US" altLang="ru-RU" sz="3600" b="1" dirty="0" smtClean="0">
                <a:solidFill>
                  <a:srgbClr val="0000FF"/>
                </a:solidFill>
              </a:rPr>
              <a:t>Why we need </a:t>
            </a:r>
            <a:r>
              <a:rPr lang="en-US" altLang="ru-RU" sz="3600" b="1" dirty="0" err="1" smtClean="0">
                <a:solidFill>
                  <a:srgbClr val="0000FF"/>
                </a:solidFill>
              </a:rPr>
              <a:t>clusterization</a:t>
            </a:r>
            <a:endParaRPr lang="ru-RU" altLang="ru-RU" sz="3600" b="1" dirty="0" smtClean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125538"/>
            <a:ext cx="8893175" cy="504031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400" b="1" dirty="0" smtClean="0"/>
              <a:t>Data analysis</a:t>
            </a:r>
            <a:r>
              <a:rPr lang="en-US" altLang="ru-RU" sz="2400" dirty="0" smtClean="0"/>
              <a:t> = interpretation of objects, events, information, characteristics, signals, etc.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US" altLang="ru-RU" sz="1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400" dirty="0" smtClean="0"/>
              <a:t>It is usually reduced to their  description, </a:t>
            </a:r>
            <a:r>
              <a:rPr lang="en-US" altLang="ru-RU" sz="2400" b="1" dirty="0" smtClean="0"/>
              <a:t>classification</a:t>
            </a:r>
            <a:r>
              <a:rPr lang="en-US" altLang="ru-RU" sz="2400" dirty="0" smtClean="0"/>
              <a:t> according to a particular set of </a:t>
            </a:r>
            <a:r>
              <a:rPr lang="en-US" altLang="ru-RU" sz="2400" b="1" dirty="0" smtClean="0"/>
              <a:t>most informative features</a:t>
            </a:r>
            <a:r>
              <a:rPr lang="en-US" altLang="ru-RU" sz="2400" dirty="0" smtClean="0"/>
              <a:t> to be extracted from many characteristics of real objects. They compose components of a vector in some </a:t>
            </a:r>
            <a:r>
              <a:rPr lang="en-US" altLang="ru-RU" sz="2400" b="1" dirty="0" smtClean="0"/>
              <a:t>multidimensional space of features</a:t>
            </a:r>
            <a:r>
              <a:rPr lang="en-US" altLang="ru-RU" sz="2400" dirty="0" smtClean="0"/>
              <a:t>.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US" altLang="ru-RU" sz="1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400" dirty="0" smtClean="0"/>
              <a:t>Our problem is to identify groups (</a:t>
            </a:r>
            <a:r>
              <a:rPr lang="en-US" altLang="ru-RU" sz="2400" b="1" dirty="0" smtClean="0"/>
              <a:t>clusters</a:t>
            </a:r>
            <a:r>
              <a:rPr lang="en-US" altLang="ru-RU" sz="2400" dirty="0" smtClean="0"/>
              <a:t>) of vectors according to </a:t>
            </a:r>
            <a:r>
              <a:rPr lang="en-US" altLang="ru-RU" sz="2400" b="1" dirty="0" smtClean="0"/>
              <a:t>their similarity</a:t>
            </a:r>
            <a:r>
              <a:rPr lang="en-US" altLang="ru-RU" sz="2400" dirty="0" smtClean="0"/>
              <a:t> measured quantitatively by a closeness of vectors to each other in the feature space.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en-US" altLang="ru-RU" sz="1000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400" b="1" dirty="0" smtClean="0"/>
              <a:t>It is the problem of cluster analysis.</a:t>
            </a:r>
            <a:r>
              <a:rPr lang="en-US" altLang="ru-RU" sz="2400" dirty="0" smtClean="0"/>
              <a:t>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400" dirty="0" smtClean="0"/>
              <a:t>There are well-known </a:t>
            </a:r>
            <a:r>
              <a:rPr lang="en-US" altLang="ru-RU" sz="2400" dirty="0" err="1" smtClean="0"/>
              <a:t>clusterization</a:t>
            </a:r>
            <a:r>
              <a:rPr lang="en-US" altLang="ru-RU" sz="2400" dirty="0" smtClean="0"/>
              <a:t> algorithms, as </a:t>
            </a:r>
            <a:r>
              <a:rPr lang="en-US" altLang="ru-RU" sz="2400" b="1" i="1" dirty="0" smtClean="0"/>
              <a:t>k</a:t>
            </a:r>
            <a:r>
              <a:rPr lang="en-US" altLang="ru-RU" sz="2400" b="1" dirty="0" smtClean="0"/>
              <a:t>-means</a:t>
            </a:r>
            <a:r>
              <a:rPr lang="en-US" altLang="ru-RU" sz="2400" dirty="0" smtClean="0"/>
              <a:t>, </a:t>
            </a:r>
            <a:endParaRPr lang="en-US" altLang="ru-RU" sz="1600" dirty="0" smtClean="0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16416" y="6165304"/>
            <a:ext cx="576064" cy="476250"/>
          </a:xfrm>
        </p:spPr>
        <p:txBody>
          <a:bodyPr/>
          <a:lstStyle/>
          <a:p>
            <a:pPr>
              <a:defRPr/>
            </a:pPr>
            <a:fld id="{84E0A8A3-CAE9-4F9A-9B91-AF3216B8B6D1}" type="slidenum">
              <a:rPr lang="ru-RU" sz="2000"/>
              <a:pPr>
                <a:defRPr/>
              </a:pPr>
              <a:t>40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63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936625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Examples of data to be clustered</a:t>
            </a:r>
            <a:endParaRPr lang="ru-RU" altLang="ru-RU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7" name="Rectangle 3"/>
          <p:cNvSpPr>
            <a:spLocks noGrp="1"/>
          </p:cNvSpPr>
          <p:nvPr>
            <p:ph type="body" sz="half" idx="1"/>
          </p:nvPr>
        </p:nvSpPr>
        <p:spPr>
          <a:xfrm>
            <a:off x="395288" y="4724400"/>
            <a:ext cx="3600450" cy="576263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1600" smtClean="0"/>
              <a:t>cosmic pictures of Anabar plato</a:t>
            </a:r>
          </a:p>
          <a:p>
            <a:pPr algn="ctr"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1600" smtClean="0"/>
              <a:t>left 2 and 3 channels, right channels 1-7</a:t>
            </a:r>
            <a:r>
              <a:rPr lang="ru-RU" altLang="ru-RU" sz="1600" smtClean="0"/>
              <a:t> </a:t>
            </a:r>
          </a:p>
        </p:txBody>
      </p:sp>
      <p:graphicFrame>
        <p:nvGraphicFramePr>
          <p:cNvPr id="5222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948488" y="1412875"/>
          <a:ext cx="1571625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8" name="Image" r:id="rId3" imgW="1206704" imgH="1326957" progId="Photoshop.Image.9">
                  <p:embed/>
                </p:oleObj>
              </mc:Choice>
              <mc:Fallback>
                <p:oleObj name="Image" r:id="rId3" imgW="1206704" imgH="132695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1412875"/>
                        <a:ext cx="1571625" cy="172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3749675" cy="321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2" name="Picture 9" descr="H:\documents\work-geosys\priglasheniya-seminar-ososkov\grav_mag_examp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41438"/>
            <a:ext cx="20193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88125" y="4005263"/>
          <a:ext cx="22733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9" r:id="rId7" imgW="4884843" imgH="4701948" progId="">
                  <p:embed/>
                </p:oleObj>
              </mc:Choice>
              <mc:Fallback>
                <p:oleObj r:id="rId7" imgW="4884843" imgH="47019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005263"/>
                        <a:ext cx="227330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4067175" y="5734050"/>
            <a:ext cx="2449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>
                <a:latin typeface="Calibri" pitchFamily="34" charset="0"/>
              </a:rPr>
              <a:t>Magnetic (above) and </a:t>
            </a:r>
          </a:p>
          <a:p>
            <a:r>
              <a:rPr lang="en-US" altLang="ru-RU" sz="1600">
                <a:latin typeface="Calibri" pitchFamily="34" charset="0"/>
              </a:rPr>
              <a:t>gravitation measurements</a:t>
            </a:r>
            <a:endParaRPr lang="ru-RU" altLang="ru-RU" sz="1600">
              <a:latin typeface="Calibri" pitchFamily="34" charset="0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6659563" y="3284538"/>
            <a:ext cx="23225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>
                <a:latin typeface="Calibri" pitchFamily="34" charset="0"/>
              </a:rPr>
              <a:t>Electrophoregram</a:t>
            </a:r>
            <a:endParaRPr lang="en-US" altLang="ru-RU" sz="1600" b="1">
              <a:latin typeface="Calibri" pitchFamily="34" charset="0"/>
            </a:endParaRPr>
          </a:p>
          <a:p>
            <a:r>
              <a:rPr lang="en-US" altLang="ru-RU" sz="1600">
                <a:latin typeface="Calibri" pitchFamily="34" charset="0"/>
              </a:rPr>
              <a:t>of 17 wheat cultivars</a:t>
            </a:r>
            <a:endParaRPr lang="ru-RU" altLang="ru-RU" sz="1600">
              <a:latin typeface="Calibri" pitchFamily="34" charset="0"/>
            </a:endParaRP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6948488" y="5734050"/>
            <a:ext cx="1612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1600">
                <a:latin typeface="Calibri" pitchFamily="34" charset="0"/>
              </a:rPr>
              <a:t>Fragments of </a:t>
            </a:r>
          </a:p>
          <a:p>
            <a:pPr algn="ctr"/>
            <a:r>
              <a:rPr lang="en-US" altLang="ru-RU" sz="1600">
                <a:latin typeface="Calibri" pitchFamily="34" charset="0"/>
              </a:rPr>
              <a:t>nucleon-nucleon </a:t>
            </a:r>
          </a:p>
          <a:p>
            <a:pPr algn="ctr"/>
            <a:r>
              <a:rPr lang="en-US" altLang="ru-RU" sz="1600">
                <a:latin typeface="Calibri" pitchFamily="34" charset="0"/>
              </a:rPr>
              <a:t>collision: </a:t>
            </a:r>
            <a:endParaRPr lang="ru-RU" altLang="ru-RU" sz="160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926C93-7621-4E1B-875C-8F6805BD5190}" type="slidenum">
              <a:rPr lang="ru-RU" altLang="ru-RU" smtClean="0"/>
              <a:pPr>
                <a:defRPr/>
              </a:pPr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936625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rgbClr val="0000FF"/>
                </a:solidFill>
              </a:rPr>
              <a:t>How big data could be clustered</a:t>
            </a:r>
            <a:endParaRPr lang="ru-RU" altLang="ru-RU" sz="3600" b="1" dirty="0" smtClean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3886200"/>
          </a:xfrm>
        </p:spPr>
        <p:txBody>
          <a:bodyPr>
            <a:noAutofit/>
          </a:bodyPr>
          <a:lstStyle/>
          <a:p>
            <a:pPr marL="84138" indent="276225">
              <a:buFont typeface="Arial" pitchFamily="34" charset="0"/>
              <a:buNone/>
            </a:pPr>
            <a:r>
              <a:rPr lang="en-US" altLang="ru-RU" sz="1800" dirty="0" smtClean="0"/>
              <a:t>In many fields of today’s science – biology, physics, geology, </a:t>
            </a:r>
            <a:r>
              <a:rPr lang="en-US" altLang="ru-RU" sz="1800" dirty="0" err="1" smtClean="0"/>
              <a:t>etc</a:t>
            </a:r>
            <a:r>
              <a:rPr lang="en-US" altLang="ru-RU" sz="1800" dirty="0" smtClean="0"/>
              <a:t> researchers deal with so-called </a:t>
            </a:r>
            <a:r>
              <a:rPr lang="en-US" altLang="ru-RU" sz="1800" b="1" dirty="0" smtClean="0"/>
              <a:t>big data</a:t>
            </a:r>
            <a:r>
              <a:rPr lang="en-US" altLang="ru-RU" sz="1800" dirty="0" smtClean="0"/>
              <a:t> when the amount of input data is especially large causing such difficulties as:</a:t>
            </a:r>
          </a:p>
          <a:p>
            <a:pPr marL="84138" indent="276225"/>
            <a:r>
              <a:rPr lang="en-US" altLang="ru-RU" sz="1800" dirty="0" smtClean="0"/>
              <a:t>the number of measurements to be processed is extremely large – </a:t>
            </a:r>
            <a:r>
              <a:rPr lang="en-US" altLang="ru-RU" sz="1800" b="1" dirty="0" smtClean="0"/>
              <a:t>10</a:t>
            </a:r>
            <a:r>
              <a:rPr lang="en-US" altLang="ru-RU" sz="1800" b="1" baseline="30000" dirty="0" smtClean="0"/>
              <a:t>6</a:t>
            </a:r>
            <a:r>
              <a:rPr lang="en-US" altLang="ru-RU" sz="1800" dirty="0" smtClean="0"/>
              <a:t> and more;</a:t>
            </a:r>
          </a:p>
          <a:p>
            <a:pPr marL="84138" indent="276225"/>
            <a:r>
              <a:rPr lang="en-US" altLang="ru-RU" sz="1800" dirty="0" smtClean="0"/>
              <a:t>the feature space has many dimensions;</a:t>
            </a:r>
          </a:p>
          <a:p>
            <a:pPr marL="84138" indent="276225"/>
            <a:r>
              <a:rPr lang="en-US" altLang="ru-RU" sz="1800" dirty="0" smtClean="0"/>
              <a:t>no preliminary information about the number and locations of the sought-for regions.</a:t>
            </a:r>
          </a:p>
          <a:p>
            <a:pPr marL="84138" indent="276225">
              <a:buFont typeface="Arial" pitchFamily="34" charset="0"/>
              <a:buNone/>
            </a:pPr>
            <a:r>
              <a:rPr lang="en-US" altLang="ru-RU" sz="1800" dirty="0" smtClean="0"/>
              <a:t>Disadvantages of </a:t>
            </a:r>
            <a:r>
              <a:rPr lang="en-US" altLang="ru-RU" sz="1800" i="1" dirty="0" smtClean="0"/>
              <a:t>k</a:t>
            </a:r>
            <a:r>
              <a:rPr lang="en-US" altLang="ru-RU" sz="1800" dirty="0" smtClean="0"/>
              <a:t>-means clustering in this case </a:t>
            </a:r>
          </a:p>
          <a:p>
            <a:pPr marL="1822450" lvl="3"/>
            <a:r>
              <a:rPr lang="en-US" altLang="ru-RU" sz="1800" dirty="0" smtClean="0"/>
              <a:t>fixed number of clusters in the feature space </a:t>
            </a:r>
          </a:p>
          <a:p>
            <a:pPr marL="1822450" lvl="3"/>
            <a:r>
              <a:rPr lang="en-US" altLang="ru-RU" sz="1800" dirty="0" smtClean="0"/>
              <a:t>changing number of clusters results in completely different clustering - no sign of succession</a:t>
            </a:r>
          </a:p>
          <a:p>
            <a:pPr marL="84138" indent="276225">
              <a:buFont typeface="Arial" pitchFamily="34" charset="0"/>
              <a:buNone/>
            </a:pPr>
            <a:r>
              <a:rPr lang="en-US" altLang="ru-RU" sz="1800" dirty="0" smtClean="0"/>
              <a:t>On the other hand, there are algorithms that have no disadvantages like these, although they have a much higher complexity and, therefore, unsuitable for processing large amounts of input data.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</p:spPr>
        <p:txBody>
          <a:bodyPr/>
          <a:lstStyle/>
          <a:p>
            <a:pPr>
              <a:defRPr/>
            </a:pPr>
            <a:fld id="{068DCB43-55DE-46F9-B382-61B5EE0254CF}" type="slidenum">
              <a:rPr lang="ru-RU" sz="2000"/>
              <a:pPr>
                <a:defRPr/>
              </a:pPr>
              <a:t>42</a:t>
            </a:fld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773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86800" cy="1143000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strategy of clustering – two steps</a:t>
            </a:r>
            <a:endParaRPr lang="ru-RU" altLang="ru-RU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xfrm>
            <a:off x="179388" y="1268413"/>
            <a:ext cx="8713787" cy="2520950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ru-RU" sz="2400" b="1" dirty="0" smtClean="0"/>
              <a:t>In the first step</a:t>
            </a:r>
            <a:r>
              <a:rPr lang="en-US" altLang="ru-RU" sz="2000" dirty="0" smtClean="0"/>
              <a:t> the data undergoes </a:t>
            </a:r>
            <a:r>
              <a:rPr lang="en-US" altLang="ru-RU" sz="2000" b="1" dirty="0" smtClean="0"/>
              <a:t>intermediate clustering</a:t>
            </a:r>
            <a:r>
              <a:rPr lang="en-US" altLang="ru-RU" sz="2000" dirty="0" smtClean="0"/>
              <a:t> producing clusters which number is much smaller than the number of original objects.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ru-RU" sz="2000" dirty="0" smtClean="0"/>
              <a:t>For clustering on the first step we choose </a:t>
            </a:r>
            <a:r>
              <a:rPr lang="en-US" altLang="ru-RU" sz="2000" b="1" dirty="0" err="1" smtClean="0"/>
              <a:t>Voronoi</a:t>
            </a:r>
            <a:r>
              <a:rPr lang="en-US" altLang="ru-RU" sz="2000" b="1" dirty="0" smtClean="0"/>
              <a:t> partition. </a:t>
            </a:r>
            <a:r>
              <a:rPr lang="en-US" altLang="ru-RU" sz="2000" dirty="0" smtClean="0"/>
              <a:t>It  divides the vector space in sets of points so that for each subset </a:t>
            </a:r>
            <a:r>
              <a:rPr lang="en-US" altLang="ru-RU" sz="2000" i="1" dirty="0" err="1" smtClean="0"/>
              <a:t>S</a:t>
            </a:r>
            <a:r>
              <a:rPr lang="en-US" altLang="ru-RU" sz="2000" i="1" baseline="-12000" dirty="0" err="1" smtClean="0"/>
              <a:t>j</a:t>
            </a:r>
            <a:r>
              <a:rPr lang="en-US" altLang="ru-RU" sz="2000" dirty="0" smtClean="0"/>
              <a:t> of the partition one can choose such reference vector </a:t>
            </a:r>
            <a:r>
              <a:rPr lang="en-US" altLang="ru-RU" sz="2000" i="1" dirty="0" err="1" smtClean="0"/>
              <a:t>C</a:t>
            </a:r>
            <a:r>
              <a:rPr lang="en-US" altLang="ru-RU" sz="2000" i="1" baseline="-12000" dirty="0" err="1" smtClean="0"/>
              <a:t>j</a:t>
            </a:r>
            <a:r>
              <a:rPr lang="en-US" altLang="ru-RU" sz="2000" dirty="0" smtClean="0"/>
              <a:t> that all  objects               of the subset are nearer to it than to any other reference vector </a:t>
            </a:r>
            <a:r>
              <a:rPr lang="en-US" altLang="ru-RU" sz="2000" i="1" dirty="0" err="1" smtClean="0"/>
              <a:t>C</a:t>
            </a:r>
            <a:r>
              <a:rPr lang="en-US" altLang="ru-RU" sz="2000" i="1" baseline="-12000" dirty="0" err="1" smtClean="0"/>
              <a:t>j</a:t>
            </a:r>
            <a:r>
              <a:rPr lang="en-US" altLang="ru-RU" sz="2000" i="1" dirty="0" smtClean="0"/>
              <a:t> (</a:t>
            </a:r>
            <a:r>
              <a:rPr lang="en-US" altLang="ru-RU" sz="2000" i="1" dirty="0" err="1" smtClean="0"/>
              <a:t>i≠j</a:t>
            </a:r>
            <a:r>
              <a:rPr lang="en-US" altLang="ru-RU" sz="2000" i="1" dirty="0" smtClean="0"/>
              <a:t>).</a:t>
            </a:r>
            <a:r>
              <a:rPr lang="en-US" altLang="ru-RU" sz="2000" dirty="0" smtClean="0"/>
              <a:t> 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altLang="ru-RU" sz="2400" dirty="0" smtClean="0"/>
              <a:t>   </a:t>
            </a:r>
            <a:r>
              <a:rPr lang="en-US" altLang="ru-RU" sz="2000" dirty="0" smtClean="0"/>
              <a:t>One should keep in mind that that the </a:t>
            </a:r>
            <a:r>
              <a:rPr lang="en-US" altLang="ru-RU" sz="2000" dirty="0" err="1" smtClean="0"/>
              <a:t>Voronoi</a:t>
            </a:r>
            <a:r>
              <a:rPr lang="en-US" altLang="ru-RU" sz="2000" dirty="0" smtClean="0"/>
              <a:t> cells depend significantly on the metric used.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53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157634"/>
              </p:ext>
            </p:extLst>
          </p:nvPr>
        </p:nvGraphicFramePr>
        <p:xfrm>
          <a:off x="6363103" y="2492896"/>
          <a:ext cx="6111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5" name="Equation" r:id="rId3" imgW="393529" imgH="228501" progId="Equation.3">
                  <p:embed/>
                </p:oleObj>
              </mc:Choice>
              <mc:Fallback>
                <p:oleObj name="Equation" r:id="rId3" imgW="393529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103" y="2492896"/>
                        <a:ext cx="611187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644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5305" name="Picture 9" descr="File:2Ddim-L2norm-10s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195103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2Ddim-L1norm-10s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716338"/>
            <a:ext cx="19319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4284663" y="5734050"/>
            <a:ext cx="2303462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>
                <a:latin typeface="Calibri" pitchFamily="34" charset="0"/>
              </a:rPr>
              <a:t>10 shops in a flat city and </a:t>
            </a:r>
          </a:p>
          <a:p>
            <a:r>
              <a:rPr lang="en-US" altLang="ru-RU" sz="1600">
                <a:latin typeface="Calibri" pitchFamily="34" charset="0"/>
              </a:rPr>
              <a:t>their Voronoi cells </a:t>
            </a:r>
          </a:p>
          <a:p>
            <a:r>
              <a:rPr lang="en-US" altLang="ru-RU" sz="1600">
                <a:latin typeface="Calibri" pitchFamily="34" charset="0"/>
              </a:rPr>
              <a:t>(</a:t>
            </a:r>
            <a:r>
              <a:rPr lang="en-US" altLang="ru-RU" sz="1600">
                <a:latin typeface="Calibri" pitchFamily="34" charset="0"/>
                <a:hlinkClick r:id="rId7" tooltip="Euclidean distance"/>
              </a:rPr>
              <a:t>Euclidean distance</a:t>
            </a:r>
            <a:r>
              <a:rPr lang="en-US" altLang="ru-RU" sz="1600">
                <a:latin typeface="Calibri" pitchFamily="34" charset="0"/>
              </a:rPr>
              <a:t>).</a:t>
            </a:r>
            <a:r>
              <a:rPr lang="ru-RU" altLang="ru-RU"/>
              <a:t> 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669088" y="5661025"/>
            <a:ext cx="2474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600">
                <a:latin typeface="Calibri" pitchFamily="34" charset="0"/>
              </a:rPr>
              <a:t>The same 10 shops, now </a:t>
            </a:r>
          </a:p>
          <a:p>
            <a:r>
              <a:rPr lang="en-US" altLang="ru-RU" sz="1600">
                <a:latin typeface="Calibri" pitchFamily="34" charset="0"/>
              </a:rPr>
              <a:t>under </a:t>
            </a:r>
            <a:r>
              <a:rPr lang="en-US" altLang="ru-RU" sz="1600">
                <a:latin typeface="Calibri" pitchFamily="34" charset="0"/>
                <a:hlinkClick r:id="rId8" tooltip="Taxicab geometry"/>
              </a:rPr>
              <a:t>Manhattan distance</a:t>
            </a:r>
            <a:r>
              <a:rPr lang="en-US" altLang="ru-RU" sz="1600">
                <a:latin typeface="Calibri" pitchFamily="34" charset="0"/>
              </a:rPr>
              <a:t>.</a:t>
            </a:r>
            <a:r>
              <a:rPr lang="ru-RU" altLang="ru-RU" sz="1600">
                <a:latin typeface="Calibri" pitchFamily="34" charset="0"/>
              </a:rPr>
              <a:t> 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0" y="3789363"/>
            <a:ext cx="4211638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b="1" dirty="0"/>
              <a:t>One example</a:t>
            </a:r>
          </a:p>
          <a:p>
            <a:r>
              <a:rPr lang="en-US" altLang="ru-RU" sz="1600" dirty="0">
                <a:effectLst/>
              </a:rPr>
              <a:t>E</a:t>
            </a:r>
            <a:r>
              <a:rPr lang="ru-RU" altLang="ru-RU" sz="1600" dirty="0" err="1">
                <a:effectLst/>
              </a:rPr>
              <a:t>stimat</a:t>
            </a:r>
            <a:r>
              <a:rPr lang="en-US" altLang="ru-RU" sz="1600" dirty="0">
                <a:effectLst/>
              </a:rPr>
              <a:t>ion</a:t>
            </a:r>
            <a:r>
              <a:rPr lang="ru-RU" altLang="ru-RU" sz="1600" dirty="0">
                <a:effectLst/>
              </a:rPr>
              <a:t> </a:t>
            </a:r>
            <a:r>
              <a:rPr lang="en-US" altLang="ru-RU" sz="1600" dirty="0">
                <a:effectLst/>
              </a:rPr>
              <a:t>of </a:t>
            </a:r>
            <a:r>
              <a:rPr lang="ru-RU" altLang="ru-RU" sz="1600" dirty="0" err="1">
                <a:effectLst/>
              </a:rPr>
              <a:t>the</a:t>
            </a:r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number</a:t>
            </a:r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of</a:t>
            </a:r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customers</a:t>
            </a:r>
            <a:endParaRPr lang="en-US" altLang="ru-RU" sz="1600" dirty="0">
              <a:effectLst/>
            </a:endParaRPr>
          </a:p>
          <a:p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of</a:t>
            </a:r>
            <a:r>
              <a:rPr lang="ru-RU" altLang="ru-RU" sz="1600" dirty="0">
                <a:effectLst/>
              </a:rPr>
              <a:t> a </a:t>
            </a:r>
            <a:r>
              <a:rPr lang="ru-RU" altLang="ru-RU" sz="1600" dirty="0" err="1">
                <a:effectLst/>
              </a:rPr>
              <a:t>given</a:t>
            </a:r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shop</a:t>
            </a:r>
            <a:r>
              <a:rPr lang="ru-RU" altLang="ru-RU" sz="1600" dirty="0">
                <a:effectLst/>
              </a:rPr>
              <a:t> </a:t>
            </a:r>
            <a:r>
              <a:rPr lang="en-US" altLang="ru-RU" sz="1600" dirty="0">
                <a:effectLst/>
              </a:rPr>
              <a:t>by the nearest </a:t>
            </a:r>
            <a:r>
              <a:rPr lang="ru-RU" altLang="ru-RU" sz="1600" dirty="0" err="1">
                <a:effectLst/>
              </a:rPr>
              <a:t>distance</a:t>
            </a:r>
            <a:r>
              <a:rPr lang="ru-RU" altLang="ru-RU" sz="1600" dirty="0">
                <a:effectLst/>
              </a:rPr>
              <a:t> </a:t>
            </a:r>
            <a:r>
              <a:rPr lang="ru-RU" altLang="ru-RU" sz="1600" dirty="0" err="1">
                <a:effectLst/>
              </a:rPr>
              <a:t>considerations</a:t>
            </a:r>
            <a:r>
              <a:rPr lang="en-US" altLang="ru-RU" sz="1600" dirty="0">
                <a:effectLst/>
              </a:rPr>
              <a:t>. When customers go to  the shop on foot by shortest way, Euclidean distance is used, but if they go by a vehicle and the traffic paths are parallel, then a more realistic distance function will be the </a:t>
            </a:r>
            <a:r>
              <a:rPr lang="en-US" altLang="ru-RU" sz="1600" dirty="0">
                <a:effectLst/>
                <a:hlinkClick r:id="rId8" tooltip="Taxicab geometry"/>
              </a:rPr>
              <a:t>Manhattan distance</a:t>
            </a:r>
            <a:r>
              <a:rPr lang="ru-RU" altLang="ru-RU" sz="1600" dirty="0">
                <a:effectLst/>
              </a:rPr>
              <a:t>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78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71600"/>
          </a:xfrm>
        </p:spPr>
        <p:txBody>
          <a:bodyPr>
            <a:noAutofit/>
          </a:bodyPr>
          <a:lstStyle/>
          <a:p>
            <a:pPr algn="ctr"/>
            <a:r>
              <a:rPr lang="en-US" altLang="ru-RU" sz="3600" b="1" dirty="0" smtClean="0">
                <a:solidFill>
                  <a:srgbClr val="0000FF"/>
                </a:solidFill>
              </a:rPr>
              <a:t>Delaunay triangulation and </a:t>
            </a:r>
            <a:r>
              <a:rPr lang="en-US" altLang="ru-RU" sz="3600" b="1" dirty="0" err="1" smtClean="0">
                <a:solidFill>
                  <a:srgbClr val="0000FF"/>
                </a:solidFill>
              </a:rPr>
              <a:t>Voronoi</a:t>
            </a:r>
            <a:r>
              <a:rPr lang="en-US" altLang="ru-RU" sz="3600" b="1" dirty="0" smtClean="0">
                <a:solidFill>
                  <a:srgbClr val="0000FF"/>
                </a:solidFill>
              </a:rPr>
              <a:t> diagram correspondence</a:t>
            </a:r>
            <a:endParaRPr lang="ru-RU" altLang="ru-RU" sz="3600" b="1" dirty="0" smtClean="0">
              <a:solidFill>
                <a:srgbClr val="0000FF"/>
              </a:solidFill>
            </a:endParaRPr>
          </a:p>
        </p:txBody>
      </p:sp>
      <p:sp>
        <p:nvSpPr>
          <p:cNvPr id="1229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ru-RU" sz="2400" smtClean="0"/>
              <a:t>The Delaunay triangulation corresponds to the Voronoi diagram in a one-to-one manner: the triangulation links the reference vectors whose Voronoi regions have common boundaries</a:t>
            </a:r>
            <a:r>
              <a:rPr lang="en-US" altLang="ru-RU" smtClean="0"/>
              <a:t> </a:t>
            </a:r>
            <a:endParaRPr lang="ru-RU" altLang="ru-RU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75B-33F5-46EA-AFBD-6AD611A12657}" type="slidenum">
              <a:rPr lang="ru-RU" sz="2000"/>
              <a:pPr>
                <a:defRPr/>
              </a:pPr>
              <a:t>44</a:t>
            </a:fld>
            <a:endParaRPr lang="ru-RU" sz="2000" dirty="0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303213" y="5329238"/>
            <a:ext cx="88677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>
                <a:latin typeface="Calibri" pitchFamily="34" charset="0"/>
              </a:rPr>
              <a:t>Formation of a Voronoi diagram on a plane: (i) nods on the plane, (ii) Delaunay triangulation, </a:t>
            </a:r>
          </a:p>
          <a:p>
            <a:r>
              <a:rPr lang="en-US" altLang="ru-RU">
                <a:latin typeface="Calibri" pitchFamily="34" charset="0"/>
              </a:rPr>
              <a:t>(iii) Voronoi diagram, (iv) superposition of the Delaunay triangulation and the resulting </a:t>
            </a:r>
          </a:p>
          <a:p>
            <a:r>
              <a:rPr lang="en-US" altLang="ru-RU">
                <a:latin typeface="Calibri" pitchFamily="34" charset="0"/>
              </a:rPr>
              <a:t>Voronoi diagram</a:t>
            </a:r>
            <a:r>
              <a:rPr lang="en-US" altLang="ru-RU"/>
              <a:t>.</a:t>
            </a:r>
            <a:endParaRPr lang="ru-RU" altLang="ru-RU"/>
          </a:p>
        </p:txBody>
      </p:sp>
      <p:pic>
        <p:nvPicPr>
          <p:cNvPr id="12296" name="Picture 8" descr="рисунок_3__Делоне-Ворон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7920037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8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67544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0000FF"/>
                </a:solidFill>
              </a:rPr>
              <a:t>How it works by Growing Neural Gas</a:t>
            </a:r>
            <a:endParaRPr lang="ru-RU" altLang="ru-RU" sz="3200" b="1" dirty="0" smtClean="0">
              <a:solidFill>
                <a:srgbClr val="0000FF"/>
              </a:solidFill>
            </a:endParaRP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611560" y="1368437"/>
            <a:ext cx="8229600" cy="5057229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altLang="ru-RU" sz="2000" dirty="0" smtClean="0"/>
              <a:t>Two examples of objects to be partitioned into </a:t>
            </a:r>
            <a:r>
              <a:rPr lang="en-US" altLang="ru-RU" sz="2000" dirty="0" err="1" smtClean="0"/>
              <a:t>Voronoi</a:t>
            </a:r>
            <a:r>
              <a:rPr lang="en-US" altLang="ru-RU" sz="2000" dirty="0" smtClean="0"/>
              <a:t> mosaic</a:t>
            </a:r>
          </a:p>
          <a:p>
            <a:pPr>
              <a:buFont typeface="Arial" pitchFamily="34" charset="0"/>
              <a:buNone/>
            </a:pPr>
            <a:r>
              <a:rPr lang="en-US" altLang="ru-RU" sz="2000" dirty="0" smtClean="0"/>
              <a:t>   </a:t>
            </a:r>
            <a:r>
              <a:rPr lang="en-US" altLang="ru-RU" sz="2000" dirty="0" smtClean="0"/>
              <a:t> </a:t>
            </a:r>
            <a:r>
              <a:rPr lang="en-US" altLang="ru-RU" sz="2000" dirty="0" smtClean="0"/>
              <a:t>source data                   Delaney triangulation          </a:t>
            </a:r>
            <a:r>
              <a:rPr lang="en-US" altLang="ru-RU" sz="2000" dirty="0" err="1" smtClean="0"/>
              <a:t>Voronoi</a:t>
            </a:r>
            <a:r>
              <a:rPr lang="en-US" altLang="ru-RU" sz="2000" dirty="0" smtClean="0"/>
              <a:t> mosaic</a:t>
            </a:r>
            <a:endParaRPr lang="ru-RU" altLang="ru-RU" sz="2000" dirty="0" smtClean="0"/>
          </a:p>
        </p:txBody>
      </p:sp>
      <p:pic>
        <p:nvPicPr>
          <p:cNvPr id="58377" name="Picture 9" descr="source_distribu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2111375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900113" y="4437063"/>
          <a:ext cx="21637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0" r:id="rId4" imgW="4769524" imgH="3855238" progId="Unknown">
                  <p:embed/>
                </p:oleObj>
              </mc:Choice>
              <mc:Fallback>
                <p:oleObj r:id="rId4" imgW="4769524" imgH="3855238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437063"/>
                        <a:ext cx="2163762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5" name="Picture 7" descr="delaunay_onl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492375"/>
            <a:ext cx="2065337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3924300" y="4292600"/>
          <a:ext cx="2035175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r:id="rId7" imgW="4145639" imgH="3734124" progId="Unknown">
                  <p:embed/>
                </p:oleObj>
              </mc:Choice>
              <mc:Fallback>
                <p:oleObj r:id="rId7" imgW="4145639" imgH="3734124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4292600"/>
                        <a:ext cx="2035175" cy="183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3" name="Picture 5" descr="voronoi_and_delaunay_onl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0938"/>
            <a:ext cx="2179638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6588125" y="4149725"/>
          <a:ext cx="2163763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2" r:id="rId10" imgW="4358095" imgH="3817951" progId="Unknown">
                  <p:embed/>
                </p:oleObj>
              </mc:Choice>
              <mc:Fallback>
                <p:oleObj r:id="rId10" imgW="4358095" imgH="3817951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149725"/>
                        <a:ext cx="2163763" cy="189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1042988" y="2959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4672013"/>
            <a:ext cx="889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</a:t>
            </a:r>
            <a:endParaRPr lang="en-US" alt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6769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8156575"/>
            <a:ext cx="7302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altLang="ru-RU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lang="en-US" alt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10313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45</a:t>
            </a:fld>
            <a:endParaRPr lang="ru-RU" altLang="ru-RU"/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6141069" y="1804676"/>
            <a:ext cx="72008" cy="453650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единительная линия 18"/>
          <p:cNvCxnSpPr/>
          <p:nvPr/>
        </p:nvCxnSpPr>
        <p:spPr bwMode="auto">
          <a:xfrm>
            <a:off x="3299836" y="1772816"/>
            <a:ext cx="72008" cy="454666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577361" y="929938"/>
            <a:ext cx="6659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auto" hangingPunct="1"/>
            <a:r>
              <a:rPr lang="en-US" sz="1200" dirty="0"/>
              <a:t>S.V. </a:t>
            </a:r>
            <a:r>
              <a:rPr lang="en-US" sz="1200" dirty="0" err="1"/>
              <a:t>Mitsyn</a:t>
            </a:r>
            <a:r>
              <a:rPr lang="en-US" sz="1200" dirty="0"/>
              <a:t>, G.A. </a:t>
            </a:r>
            <a:r>
              <a:rPr lang="en-US" sz="1200" dirty="0" err="1"/>
              <a:t>Ososkov</a:t>
            </a:r>
            <a:r>
              <a:rPr lang="en-US" sz="1200" dirty="0"/>
              <a:t>, The Growing Neural Gas and Clustering of Large Amounts of Data, </a:t>
            </a:r>
            <a:endParaRPr lang="en-US" sz="1200" dirty="0" smtClean="0"/>
          </a:p>
          <a:p>
            <a:pPr lvl="0" fontAlgn="auto" hangingPunct="1"/>
            <a:r>
              <a:rPr lang="en-US" sz="1200" dirty="0" smtClean="0"/>
              <a:t>Optical </a:t>
            </a:r>
            <a:r>
              <a:rPr lang="en-US" sz="1200" dirty="0"/>
              <a:t>Memory and Neural Networks (Information Optics), 2011, Vol. 20, No. 4, pp. 260–270</a:t>
            </a:r>
            <a:r>
              <a:rPr lang="en-US" sz="1200" dirty="0">
                <a:effectLst/>
              </a:rPr>
              <a:t>. </a:t>
            </a:r>
            <a:endParaRPr lang="ru-RU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12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second step of clustering </a:t>
            </a:r>
            <a:endParaRPr lang="ru-RU" altLang="ru-RU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503238" y="1052513"/>
            <a:ext cx="4860850" cy="864319"/>
          </a:xfrm>
        </p:spPr>
        <p:txBody>
          <a:bodyPr/>
          <a:lstStyle/>
          <a:p>
            <a:pPr marL="0" indent="0">
              <a:buNone/>
            </a:pPr>
            <a:r>
              <a:rPr lang="en-US" altLang="ru-RU" sz="2400" b="1" dirty="0" smtClean="0">
                <a:solidFill>
                  <a:srgbClr val="0000FF"/>
                </a:solidFill>
              </a:rPr>
              <a:t>Final clustering by watershed</a:t>
            </a:r>
          </a:p>
          <a:p>
            <a:pPr marL="0" indent="0">
              <a:buNone/>
            </a:pPr>
            <a:r>
              <a:rPr lang="en-US" altLang="ru-RU" sz="1800" b="1" dirty="0" smtClean="0"/>
              <a:t>watershed as geodesic reconstruction</a:t>
            </a:r>
          </a:p>
          <a:p>
            <a:pPr marL="0" indent="0">
              <a:buNone/>
            </a:pPr>
            <a:endParaRPr lang="en-US" altLang="ru-RU" sz="1800" b="1" dirty="0" smtClean="0"/>
          </a:p>
          <a:p>
            <a:pPr marL="0" indent="0">
              <a:buNone/>
            </a:pPr>
            <a:r>
              <a:rPr lang="ru-RU" altLang="ru-RU" sz="1800" b="1" dirty="0" smtClean="0"/>
              <a:t>                                 </a:t>
            </a:r>
            <a:endParaRPr lang="en-US" alt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ru-RU" sz="1800" b="1" dirty="0" smtClean="0"/>
          </a:p>
          <a:p>
            <a:pPr marL="0" indent="0">
              <a:buFont typeface="Arial" pitchFamily="34" charset="0"/>
              <a:buNone/>
            </a:pPr>
            <a:endParaRPr lang="ru-RU" altLang="ru-RU" sz="2400" dirty="0" smtClean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777157"/>
              </p:ext>
            </p:extLst>
          </p:nvPr>
        </p:nvGraphicFramePr>
        <p:xfrm>
          <a:off x="5148064" y="980728"/>
          <a:ext cx="3946525" cy="201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1" r:id="rId3" imgW="3946667" imgH="2011854" progId="">
                  <p:embed/>
                </p:oleObj>
              </mc:Choice>
              <mc:Fallback>
                <p:oleObj r:id="rId3" imgW="3946667" imgH="201185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980728"/>
                        <a:ext cx="3946525" cy="201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4008" y="4685654"/>
            <a:ext cx="34563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 smtClean="0"/>
              <a:t>Result of w</a:t>
            </a:r>
            <a:r>
              <a:rPr lang="en-US" altLang="ru-RU" dirty="0" smtClean="0"/>
              <a:t>atershed clustering</a:t>
            </a:r>
          </a:p>
          <a:p>
            <a:r>
              <a:rPr lang="ru-RU" altLang="ru-RU" sz="1600" b="1" dirty="0">
                <a:solidFill>
                  <a:srgbClr val="C00000"/>
                </a:solidFill>
              </a:rPr>
              <a:t>см. доклад С. </a:t>
            </a:r>
            <a:r>
              <a:rPr lang="ru-RU" altLang="ru-RU" sz="1600" b="1" dirty="0" err="1">
                <a:solidFill>
                  <a:srgbClr val="C00000"/>
                </a:solidFill>
              </a:rPr>
              <a:t>Мицына</a:t>
            </a:r>
            <a:endParaRPr lang="en-US" altLang="ru-RU" sz="1600" dirty="0" smtClean="0"/>
          </a:p>
        </p:txBody>
      </p:sp>
      <p:pic>
        <p:nvPicPr>
          <p:cNvPr id="10" name="Picture 2" descr="G:\documents\ososkov\mmcp2013\pictures\twogauss_watershed_fi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33526"/>
            <a:ext cx="3891651" cy="29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G:\documents\ososkov\mmcp2013\pictures\twogauss_dist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0" y="1834496"/>
            <a:ext cx="2488692" cy="186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303780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distribution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642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47</a:t>
            </a:fld>
            <a:endParaRPr lang="ru-RU" alt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132692"/>
            <a:ext cx="329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effectLst/>
              </a:rPr>
              <a:t>Заключение</a:t>
            </a:r>
            <a:endParaRPr lang="ru-RU" sz="4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366751" y="840578"/>
            <a:ext cx="4752528" cy="355855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3608290" y="980728"/>
            <a:ext cx="5019029" cy="3552826"/>
          </a:xfrm>
          <a:prstGeom prst="ellipse">
            <a:avLst/>
          </a:prstGeom>
          <a:solidFill>
            <a:srgbClr val="92D050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7084" y="1156702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E39"/>
                </a:solidFill>
              </a:rPr>
              <a:t>Data Mining</a:t>
            </a:r>
            <a:endParaRPr lang="ru-RU" sz="2000" b="1" dirty="0">
              <a:solidFill>
                <a:srgbClr val="007E3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9442" y="1143613"/>
            <a:ext cx="1856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90033"/>
                </a:solidFill>
              </a:rPr>
              <a:t>Data Analysis</a:t>
            </a:r>
            <a:endParaRPr lang="ru-RU" sz="2000" b="1" dirty="0">
              <a:solidFill>
                <a:srgbClr val="99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8290" y="1916832"/>
            <a:ext cx="1604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sz="1400" b="1" dirty="0" err="1" smtClean="0">
                <a:solidFill>
                  <a:srgbClr val="C00000"/>
                </a:solidFill>
                <a:effectLst/>
              </a:rPr>
              <a:t>Взаимо</a:t>
            </a:r>
            <a:r>
              <a:rPr lang="ru-RU" sz="1400" b="1" dirty="0" smtClean="0">
                <a:solidFill>
                  <a:srgbClr val="C00000"/>
                </a:solidFill>
                <a:effectLst/>
              </a:rPr>
              <a:t>-</a:t>
            </a:r>
          </a:p>
          <a:p>
            <a:r>
              <a:rPr lang="ru-RU" sz="1400" b="1" dirty="0" smtClean="0">
                <a:solidFill>
                  <a:srgbClr val="C00000"/>
                </a:solidFill>
                <a:effectLst/>
              </a:rPr>
              <a:t>проникновение,</a:t>
            </a:r>
          </a:p>
          <a:p>
            <a:pPr algn="ctr"/>
            <a:r>
              <a:rPr lang="ru-RU" sz="1400" b="1" dirty="0" err="1" smtClean="0">
                <a:solidFill>
                  <a:srgbClr val="C00000"/>
                </a:solidFill>
                <a:effectLst/>
              </a:rPr>
              <a:t>взаимо</a:t>
            </a:r>
            <a:r>
              <a:rPr lang="ru-RU" sz="1400" b="1" dirty="0" smtClean="0">
                <a:solidFill>
                  <a:srgbClr val="C00000"/>
                </a:solidFill>
                <a:effectLst/>
              </a:rPr>
              <a:t>-обмен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effectLst/>
              </a:rPr>
              <a:t>методами</a:t>
            </a:r>
            <a:endParaRPr lang="en-US" sz="1400" b="1" dirty="0" smtClean="0">
              <a:solidFill>
                <a:srgbClr val="C00000"/>
              </a:solidFill>
              <a:effectLst/>
            </a:endParaRPr>
          </a:p>
          <a:p>
            <a:pPr algn="ctr"/>
            <a:r>
              <a:rPr lang="nn-NO" sz="1200" dirty="0">
                <a:solidFill>
                  <a:srgbClr val="00B0F0"/>
                </a:solidFill>
              </a:rPr>
              <a:t>TMVA - Toolkit for Multivariate Data </a:t>
            </a:r>
            <a:r>
              <a:rPr lang="nn-NO" sz="1200" dirty="0" smtClean="0">
                <a:solidFill>
                  <a:srgbClr val="00B0F0"/>
                </a:solidFill>
              </a:rPr>
              <a:t>Analysis</a:t>
            </a:r>
            <a:endParaRPr lang="ru-RU" sz="1200" dirty="0" smtClean="0">
              <a:solidFill>
                <a:srgbClr val="00B0F0"/>
              </a:solidFill>
            </a:endParaRPr>
          </a:p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WWW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744943" y="4137612"/>
            <a:ext cx="6840760" cy="1667652"/>
          </a:xfrm>
          <a:prstGeom prst="ellipse">
            <a:avLst/>
          </a:prstGeom>
          <a:solidFill>
            <a:srgbClr val="FFB3B3">
              <a:alpha val="1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955" y="4221088"/>
            <a:ext cx="27234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Big Data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4-я </a:t>
            </a:r>
            <a:r>
              <a:rPr lang="ru-RU" sz="1600" b="1" dirty="0" smtClean="0">
                <a:solidFill>
                  <a:srgbClr val="0000FF"/>
                </a:solidFill>
              </a:rPr>
              <a:t>парадигма: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интенсивная обработка</a:t>
            </a:r>
            <a:r>
              <a:rPr lang="ru-RU" sz="1600" b="1" dirty="0" smtClean="0">
                <a:solidFill>
                  <a:srgbClr val="0000FF"/>
                </a:solidFill>
              </a:rPr>
              <a:t>,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распараллеливание, </a:t>
            </a:r>
            <a:endParaRPr lang="ru-RU" sz="1600" b="1" dirty="0" smtClean="0">
              <a:solidFill>
                <a:srgbClr val="0000FF"/>
              </a:solidFill>
            </a:endParaRPr>
          </a:p>
          <a:p>
            <a:pPr algn="ctr"/>
            <a:r>
              <a:rPr lang="ru-RU" altLang="ru-RU" sz="1600" b="1" dirty="0" smtClean="0">
                <a:solidFill>
                  <a:srgbClr val="0000FF"/>
                </a:solidFill>
              </a:rPr>
              <a:t>хранение </a:t>
            </a:r>
            <a:r>
              <a:rPr lang="ru-RU" altLang="ru-RU" sz="1600" b="1" dirty="0">
                <a:solidFill>
                  <a:srgbClr val="0000FF"/>
                </a:solidFill>
              </a:rPr>
              <a:t>и </a:t>
            </a:r>
            <a:r>
              <a:rPr lang="en-US" altLang="ru-RU" sz="1600" b="1" dirty="0" smtClean="0">
                <a:solidFill>
                  <a:srgbClr val="0000FF"/>
                </a:solidFill>
              </a:rPr>
              <a:t>WWW-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обмен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6353" y="1556812"/>
            <a:ext cx="21755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7E39"/>
                </a:solidFill>
              </a:rPr>
              <a:t>Нет теории</a:t>
            </a:r>
          </a:p>
          <a:p>
            <a:pPr algn="ctr"/>
            <a:r>
              <a:rPr lang="ru-RU" dirty="0" smtClean="0">
                <a:solidFill>
                  <a:srgbClr val="007E39"/>
                </a:solidFill>
              </a:rPr>
              <a:t>Знания - </a:t>
            </a:r>
            <a:r>
              <a:rPr lang="ru-RU" altLang="ru-RU" dirty="0" smtClean="0">
                <a:solidFill>
                  <a:srgbClr val="007E39"/>
                </a:solidFill>
              </a:rPr>
              <a:t>из </a:t>
            </a:r>
            <a:r>
              <a:rPr lang="ru-RU" altLang="ru-RU" dirty="0" smtClean="0">
                <a:solidFill>
                  <a:srgbClr val="007E39"/>
                </a:solidFill>
              </a:rPr>
              <a:t>самих </a:t>
            </a:r>
            <a:endParaRPr lang="ru-RU" altLang="ru-RU" dirty="0" smtClean="0">
              <a:solidFill>
                <a:srgbClr val="007E39"/>
              </a:solidFill>
            </a:endParaRPr>
          </a:p>
          <a:p>
            <a:pPr algn="ctr"/>
            <a:r>
              <a:rPr lang="ru-RU" altLang="ru-RU" dirty="0" smtClean="0">
                <a:solidFill>
                  <a:srgbClr val="007E39"/>
                </a:solidFill>
              </a:rPr>
              <a:t>данных. Методы </a:t>
            </a:r>
          </a:p>
          <a:p>
            <a:pPr algn="ctr"/>
            <a:r>
              <a:rPr lang="ru-RU" altLang="ja-JP" dirty="0" smtClean="0">
                <a:solidFill>
                  <a:srgbClr val="007E39"/>
                </a:solidFill>
                <a:ea typeface="ＭＳ Ｐゴシック" pitchFamily="34" charset="-128"/>
              </a:rPr>
              <a:t>корреляции, </a:t>
            </a:r>
          </a:p>
          <a:p>
            <a:pPr algn="ctr"/>
            <a:r>
              <a:rPr lang="ru-RU" altLang="ja-JP" dirty="0" smtClean="0">
                <a:solidFill>
                  <a:srgbClr val="007E39"/>
                </a:solidFill>
                <a:ea typeface="ＭＳ Ｐゴシック" pitchFamily="34" charset="-128"/>
              </a:rPr>
              <a:t>кластеризации,</a:t>
            </a:r>
          </a:p>
          <a:p>
            <a:pPr algn="ctr"/>
            <a:r>
              <a:rPr lang="ru-RU" altLang="ja-JP" dirty="0" smtClean="0">
                <a:solidFill>
                  <a:srgbClr val="007E39"/>
                </a:solidFill>
                <a:ea typeface="ＭＳ Ｐゴシック" pitchFamily="34" charset="-128"/>
              </a:rPr>
              <a:t>нечеткой логики,</a:t>
            </a:r>
          </a:p>
          <a:p>
            <a:pPr algn="ctr"/>
            <a:r>
              <a:rPr lang="ru-RU" altLang="ja-JP" dirty="0" smtClean="0">
                <a:solidFill>
                  <a:srgbClr val="007E39"/>
                </a:solidFill>
                <a:ea typeface="ＭＳ Ｐゴシック" pitchFamily="34" charset="-128"/>
              </a:rPr>
              <a:t> </a:t>
            </a:r>
            <a:r>
              <a:rPr lang="ru-RU" altLang="ja-JP" dirty="0" err="1" smtClean="0">
                <a:solidFill>
                  <a:srgbClr val="007E39"/>
                </a:solidFill>
                <a:ea typeface="ＭＳ Ｐゴシック" pitchFamily="34" charset="-128"/>
              </a:rPr>
              <a:t>нейросетей</a:t>
            </a:r>
            <a:r>
              <a:rPr lang="ru-RU" altLang="ja-JP" dirty="0" smtClean="0">
                <a:solidFill>
                  <a:srgbClr val="007E39"/>
                </a:solidFill>
                <a:ea typeface="ＭＳ Ｐゴシック" pitchFamily="34" charset="-128"/>
              </a:rPr>
              <a:t> </a:t>
            </a:r>
            <a:endParaRPr lang="ru-RU" dirty="0">
              <a:solidFill>
                <a:srgbClr val="007E3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1606" y="1528279"/>
            <a:ext cx="445025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542925" algn="l"/>
              </a:tabLst>
            </a:pPr>
            <a:r>
              <a:rPr lang="ru-RU" b="1" dirty="0" smtClean="0">
                <a:solidFill>
                  <a:srgbClr val="990033"/>
                </a:solidFill>
              </a:rPr>
              <a:t>Надежная </a:t>
            </a:r>
          </a:p>
          <a:p>
            <a:pPr algn="ctr">
              <a:tabLst>
                <a:tab pos="542925" algn="l"/>
              </a:tabLst>
            </a:pPr>
            <a:r>
              <a:rPr lang="ru-RU" b="1" dirty="0" smtClean="0">
                <a:solidFill>
                  <a:srgbClr val="990033"/>
                </a:solidFill>
              </a:rPr>
              <a:t>физическая теория</a:t>
            </a:r>
          </a:p>
          <a:p>
            <a:pPr algn="ctr">
              <a:tabLst>
                <a:tab pos="542925" algn="l"/>
              </a:tabLst>
            </a:pPr>
            <a:r>
              <a:rPr lang="ru-RU" dirty="0" smtClean="0">
                <a:solidFill>
                  <a:srgbClr val="990033"/>
                </a:solidFill>
              </a:rPr>
              <a:t>Детальные моделирующие</a:t>
            </a:r>
          </a:p>
          <a:p>
            <a:pPr algn="ctr">
              <a:tabLst>
                <a:tab pos="542925" algn="l"/>
              </a:tabLst>
            </a:pPr>
            <a:r>
              <a:rPr lang="ru-RU" dirty="0" smtClean="0">
                <a:solidFill>
                  <a:srgbClr val="990033"/>
                </a:solidFill>
              </a:rPr>
              <a:t> программы</a:t>
            </a:r>
          </a:p>
          <a:p>
            <a:pPr algn="ctr">
              <a:tabLst>
                <a:tab pos="542925" algn="l"/>
              </a:tabLst>
            </a:pPr>
            <a:r>
              <a:rPr lang="en-US" dirty="0" smtClean="0">
                <a:solidFill>
                  <a:srgbClr val="990033"/>
                </a:solidFill>
              </a:rPr>
              <a:t>ROOT</a:t>
            </a:r>
            <a:r>
              <a:rPr lang="en-US" dirty="0">
                <a:solidFill>
                  <a:srgbClr val="990033"/>
                </a:solidFill>
              </a:rPr>
              <a:t>:</a:t>
            </a:r>
            <a:endParaRPr lang="ru-RU" dirty="0" smtClean="0">
              <a:solidFill>
                <a:srgbClr val="990033"/>
              </a:solidFill>
            </a:endParaRP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990033"/>
                </a:solidFill>
              </a:rPr>
              <a:t>Cluster analysis</a:t>
            </a: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990033"/>
                </a:solidFill>
              </a:rPr>
              <a:t>Hough transform                                    </a:t>
            </a: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 err="1">
                <a:solidFill>
                  <a:srgbClr val="990033"/>
                </a:solidFill>
              </a:rPr>
              <a:t>Kalman</a:t>
            </a:r>
            <a:r>
              <a:rPr lang="en-US" sz="1400" dirty="0">
                <a:solidFill>
                  <a:srgbClr val="990033"/>
                </a:solidFill>
              </a:rPr>
              <a:t> filter</a:t>
            </a: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990033"/>
                </a:solidFill>
              </a:rPr>
              <a:t>Neural networks</a:t>
            </a: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990033"/>
                </a:solidFill>
              </a:rPr>
              <a:t>Cellular automata</a:t>
            </a:r>
          </a:p>
          <a:p>
            <a:pPr marL="1073150" lvl="1">
              <a:lnSpc>
                <a:spcPct val="80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990033"/>
                </a:solidFill>
              </a:rPr>
              <a:t>Wavelet analysis</a:t>
            </a:r>
          </a:p>
          <a:p>
            <a:pPr algn="ctr"/>
            <a:endParaRPr lang="ru-RU" dirty="0">
              <a:solidFill>
                <a:srgbClr val="990033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28004" y="5733256"/>
            <a:ext cx="8087767" cy="593342"/>
          </a:xfrm>
          <a:prstGeom prst="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Математика, теория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вероятностей и статистика, вычислительные методы, теоретическое программирование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25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3CA094D-FE78-409D-82A9-2F9B7CE1837E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3" name="Slide Number Placeholder 3"/>
          <p:cNvSpPr txBox="1">
            <a:spLocks noGrp="1"/>
          </p:cNvSpPr>
          <p:nvPr/>
        </p:nvSpPr>
        <p:spPr bwMode="auto">
          <a:xfrm>
            <a:off x="8610600" y="6400800"/>
            <a:ext cx="533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DFCF80A-4921-4510-9897-9FD63415617E}" type="slidenum">
              <a:rPr lang="en-US" altLang="en-US" sz="1400" b="1">
                <a:effectLst/>
                <a:latin typeface="+mj-lt"/>
              </a:rPr>
              <a:pPr algn="r">
                <a:defRPr/>
              </a:pPr>
              <a:t>48</a:t>
            </a:fld>
            <a:endParaRPr lang="en-US" altLang="en-US" sz="1400" b="1">
              <a:effectLst/>
              <a:latin typeface="+mj-lt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7.51445E-7 L -0.00399 -0.0596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3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8338"/>
          </a:xfrm>
        </p:spPr>
        <p:txBody>
          <a:bodyPr/>
          <a:lstStyle/>
          <a:p>
            <a:pPr algn="ctr"/>
            <a:r>
              <a:rPr lang="ru-RU" altLang="ru-RU" sz="3600" b="1" smtClean="0">
                <a:solidFill>
                  <a:srgbClr val="0000FF"/>
                </a:solidFill>
              </a:rPr>
              <a:t>Методы Data Mining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196975"/>
            <a:ext cx="8229600" cy="5111750"/>
          </a:xfrm>
        </p:spPr>
        <p:txBody>
          <a:bodyPr/>
          <a:lstStyle/>
          <a:p>
            <a:pPr>
              <a:defRPr/>
            </a:pPr>
            <a:r>
              <a:rPr lang="ru-RU" altLang="ru-RU" sz="1800" b="1" dirty="0" smtClean="0"/>
              <a:t>Непосредственное использование данных</a:t>
            </a:r>
            <a:r>
              <a:rPr lang="ru-RU" altLang="ru-RU" sz="1800" dirty="0" smtClean="0"/>
              <a:t>: </a:t>
            </a:r>
            <a:r>
              <a:rPr lang="ru-RU" altLang="ru-RU" sz="1600" dirty="0"/>
              <a:t>д</a:t>
            </a:r>
            <a:r>
              <a:rPr lang="ru-RU" altLang="ru-RU" sz="1600" dirty="0" smtClean="0"/>
              <a:t>ескриптивный анализ и описание исходных данных, кластерный анализ, метод ближайшего соседа, метод k-средних </a:t>
            </a:r>
          </a:p>
          <a:p>
            <a:pPr marL="361950" indent="-361950">
              <a:lnSpc>
                <a:spcPct val="90000"/>
              </a:lnSpc>
              <a:defRPr/>
            </a:pPr>
            <a:r>
              <a:rPr lang="ru-RU" altLang="ru-RU" sz="1800" b="1" dirty="0"/>
              <a:t>С</a:t>
            </a:r>
            <a:r>
              <a:rPr lang="ru-RU" altLang="ru-RU" sz="1800" b="1" dirty="0" smtClean="0"/>
              <a:t>татистические методы</a:t>
            </a:r>
            <a:r>
              <a:rPr lang="ru-RU" altLang="ru-RU" sz="1800" dirty="0" smtClean="0"/>
              <a:t>: </a:t>
            </a:r>
            <a:r>
              <a:rPr lang="ru-RU" altLang="ru-RU" sz="1600" dirty="0"/>
              <a:t>а</a:t>
            </a:r>
            <a:r>
              <a:rPr lang="ru-RU" altLang="ru-RU" sz="1600" dirty="0" smtClean="0"/>
              <a:t>нализ связей (корреляционный и регрессионный анализ, факторный анализ, дисперсионный анализ).Анализ временных рядов (динамические модели и прогнозирование). 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1800" b="1" dirty="0" smtClean="0"/>
              <a:t>Методы искусственного интеллекта</a:t>
            </a:r>
            <a:r>
              <a:rPr lang="ru-RU" altLang="ru-RU" sz="1600" dirty="0" smtClean="0"/>
              <a:t>: </a:t>
            </a:r>
            <a:r>
              <a:rPr lang="ru-RU" altLang="ru-RU" sz="1600" dirty="0"/>
              <a:t>и</a:t>
            </a:r>
            <a:r>
              <a:rPr lang="ru-RU" altLang="ru-RU" sz="1600" dirty="0" smtClean="0"/>
              <a:t>скусственные нейронные сети (распознавание, кластеризация, принятие решений, прогноз); генетические алгоритмы; ассоциативная память (поиск аналогов, прототипов); нечеткая логика; деревья решений; системы обработки экспертных знаний.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/>
              <a:t>Хотя методы </a:t>
            </a:r>
            <a:r>
              <a:rPr lang="en-US" sz="1800" dirty="0"/>
              <a:t>DM</a:t>
            </a:r>
            <a:r>
              <a:rPr lang="ru-RU" sz="1800" dirty="0"/>
              <a:t> ориентированы главным образом на «</a:t>
            </a:r>
            <a:r>
              <a:rPr lang="ru-RU" sz="1800" dirty="0" err="1"/>
              <a:t>майнинг</a:t>
            </a:r>
            <a:r>
              <a:rPr lang="ru-RU" sz="1800" dirty="0"/>
              <a:t>» в бизнесе и социальных науках, они также часто применяются и в таких технических и научных областях, как </a:t>
            </a:r>
            <a:r>
              <a:rPr lang="ru-RU" sz="1800" dirty="0" err="1"/>
              <a:t>биоинформатика</a:t>
            </a:r>
            <a:r>
              <a:rPr lang="ru-RU" sz="1800" dirty="0"/>
              <a:t>, генетика, медицина, образование и электроэнергетические расчеты. Существует большой объем прикладных </a:t>
            </a:r>
            <a:r>
              <a:rPr lang="en-US" sz="1800" dirty="0"/>
              <a:t>DM</a:t>
            </a:r>
            <a:r>
              <a:rPr lang="ru-RU" sz="1800" dirty="0"/>
              <a:t>-программ в открытом, но больше – в коммерческом доступе.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1800" dirty="0" smtClean="0"/>
              <a:t>Однако </a:t>
            </a:r>
            <a:r>
              <a:rPr lang="en-US" sz="1800" b="1" dirty="0">
                <a:solidFill>
                  <a:srgbClr val="0000FF"/>
                </a:solidFill>
              </a:rPr>
              <a:t>DM</a:t>
            </a:r>
            <a:r>
              <a:rPr lang="ru-RU" sz="1800" b="1" dirty="0">
                <a:solidFill>
                  <a:srgbClr val="0000FF"/>
                </a:solidFill>
              </a:rPr>
              <a:t>-приложений для экспериментальной физики вы там не найдете</a:t>
            </a:r>
            <a:r>
              <a:rPr lang="ru-RU" sz="1800" dirty="0"/>
              <a:t>. </a:t>
            </a:r>
            <a:r>
              <a:rPr lang="ru-RU" sz="1800" dirty="0" smtClean="0"/>
              <a:t>Чтобы понять, почему - посмотрим на некоторые эксперименты  в физике высоких энергий (ФВЭ) и то, какие данные в них получаются</a:t>
            </a:r>
            <a:endParaRPr lang="ru-RU" altLang="ru-RU" sz="1800" b="1" u="sng" dirty="0">
              <a:solidFill>
                <a:srgbClr val="FF33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1800" dirty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4BDCB5F-E89F-40CD-A86B-98D023C8E658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200" smtClean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68338"/>
          </a:xfrm>
        </p:spPr>
        <p:txBody>
          <a:bodyPr/>
          <a:lstStyle/>
          <a:p>
            <a:pPr algn="ctr"/>
            <a:r>
              <a:rPr lang="ru-RU" altLang="ru-RU" sz="3600" b="1" smtClean="0">
                <a:solidFill>
                  <a:srgbClr val="0000FF"/>
                </a:solidFill>
              </a:rPr>
              <a:t>Эксперименты ФВЭ и ядерной физики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577850" y="3552825"/>
            <a:ext cx="8229600" cy="28733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0000FF"/>
                </a:solidFill>
              </a:rPr>
              <a:t>Знаменитый БАК - Большой Адронный Коллайдер в ЦЕРНе</a:t>
            </a: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BCFBCD0-1F80-4870-89B5-E2BDEC3EBD55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8198" name="Picture 6" descr="F:\Work\Conferences\2014\MPAMPCS'2014\CERN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01725"/>
            <a:ext cx="4284663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F:\Work\Conferences\2014\MPAMPCS'2014\lhc_long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1268413"/>
            <a:ext cx="44021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F:\Work\Conferences\2014\MPAMPCS'2014\cms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3527425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F:\Work\Conferences\2014\MPAMPCS'2014\1011255_01-A4-at-144-dpi_ATLAS_LHC_FirstCollisionsHeavyIonsStableBeamsNov8_ATLAS-ExperimentCERN2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3916363"/>
            <a:ext cx="3919537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313" y="5940425"/>
            <a:ext cx="865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</a:rPr>
              <a:t>CMS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6513" y="4665663"/>
            <a:ext cx="895350" cy="10144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</a:rPr>
              <a:t>2012 </a:t>
            </a:r>
          </a:p>
          <a:p>
            <a:pPr>
              <a:defRPr/>
            </a:pPr>
            <a:r>
              <a:rPr lang="ru-RU" sz="1400" dirty="0">
                <a:solidFill>
                  <a:srgbClr val="0000FF"/>
                </a:solidFill>
              </a:rPr>
              <a:t>Получен</a:t>
            </a:r>
          </a:p>
          <a:p>
            <a:pPr>
              <a:defRPr/>
            </a:pPr>
            <a:r>
              <a:rPr lang="ru-RU" sz="1400" dirty="0">
                <a:solidFill>
                  <a:srgbClr val="0000FF"/>
                </a:solidFill>
              </a:rPr>
              <a:t>бозон </a:t>
            </a:r>
          </a:p>
          <a:p>
            <a:pPr>
              <a:defRPr/>
            </a:pPr>
            <a:r>
              <a:rPr lang="ru-RU" sz="1400" dirty="0" err="1">
                <a:solidFill>
                  <a:srgbClr val="0000FF"/>
                </a:solidFill>
              </a:rPr>
              <a:t>Хиггса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 bwMode="auto">
          <a:xfrm>
            <a:off x="3708400" y="5697538"/>
            <a:ext cx="1143000" cy="485775"/>
          </a:xfrm>
          <a:prstGeom prst="left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68338"/>
          </a:xfrm>
        </p:spPr>
        <p:txBody>
          <a:bodyPr/>
          <a:lstStyle/>
          <a:p>
            <a:r>
              <a:rPr lang="ru-RU" altLang="ru-RU" sz="3400" b="1" smtClean="0">
                <a:solidFill>
                  <a:srgbClr val="0000FF"/>
                </a:solidFill>
              </a:rPr>
              <a:t>Особенности </a:t>
            </a:r>
            <a:r>
              <a:rPr lang="en-US" altLang="ru-RU" sz="3400" b="1" smtClean="0">
                <a:solidFill>
                  <a:srgbClr val="0000FF"/>
                </a:solidFill>
              </a:rPr>
              <a:t>DM </a:t>
            </a:r>
            <a:r>
              <a:rPr lang="ru-RU" altLang="ru-RU" sz="3400" b="1" smtClean="0">
                <a:solidFill>
                  <a:srgbClr val="0000FF"/>
                </a:solidFill>
              </a:rPr>
              <a:t>в экспериментах БАК</a:t>
            </a:r>
          </a:p>
        </p:txBody>
      </p:sp>
      <p:sp>
        <p:nvSpPr>
          <p:cNvPr id="9219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C5E618D-9ABA-4051-A0D3-09F539315954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ru-RU" altLang="ru-RU" sz="1200" smtClean="0">
              <a:latin typeface="Arial Black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2278063" y="1598613"/>
            <a:ext cx="977900" cy="82232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50825" y="1196975"/>
            <a:ext cx="2027238" cy="17272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600" dirty="0">
                <a:solidFill>
                  <a:srgbClr val="0000FF"/>
                </a:solidFill>
              </a:rPr>
              <a:t>БАК в 2012 г. </a:t>
            </a:r>
          </a:p>
          <a:p>
            <a:pPr>
              <a:defRPr/>
            </a:pPr>
            <a:r>
              <a:rPr lang="en-US" sz="2400" b="1" u="sng" dirty="0">
                <a:solidFill>
                  <a:srgbClr val="C00000"/>
                </a:solidFill>
                <a:hlinkClick r:id="rId2"/>
              </a:rPr>
              <a:t>ALICE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400" b="1" u="sng" dirty="0">
                <a:solidFill>
                  <a:srgbClr val="C00000"/>
                </a:solidFill>
                <a:hlinkClick r:id="rId3"/>
              </a:rPr>
              <a:t>ATLAS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400" b="1" u="sng" dirty="0">
                <a:solidFill>
                  <a:srgbClr val="C00000"/>
                </a:solidFill>
                <a:hlinkClick r:id="rId3"/>
              </a:rPr>
              <a:t>CMS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</a:p>
          <a:p>
            <a:pPr>
              <a:defRPr/>
            </a:pPr>
            <a:r>
              <a:rPr lang="en-US" sz="2400" b="1" u="sng" dirty="0" err="1">
                <a:solidFill>
                  <a:srgbClr val="C00000"/>
                </a:solidFill>
                <a:hlinkClick r:id="rId4"/>
              </a:rPr>
              <a:t>LHCb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9" name="Овал 8"/>
          <p:cNvSpPr/>
          <p:nvPr/>
        </p:nvSpPr>
        <p:spPr bwMode="auto">
          <a:xfrm>
            <a:off x="3255963" y="1412875"/>
            <a:ext cx="2468562" cy="1223963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dirty="0"/>
              <a:t>один петабайт</a:t>
            </a:r>
          </a:p>
          <a:p>
            <a:pPr algn="ctr">
              <a:defRPr/>
            </a:pPr>
            <a:r>
              <a:rPr lang="ru-RU" dirty="0"/>
              <a:t>= 10</a:t>
            </a:r>
            <a:r>
              <a:rPr lang="ru-RU" baseline="30000" dirty="0"/>
              <a:t>8</a:t>
            </a:r>
            <a:r>
              <a:rPr lang="ru-RU" dirty="0"/>
              <a:t> байт</a:t>
            </a:r>
          </a:p>
          <a:p>
            <a:pPr algn="ctr">
              <a:defRPr/>
            </a:pPr>
            <a:r>
              <a:rPr lang="ru-RU" dirty="0"/>
              <a:t>данных/сек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24525" y="1460500"/>
            <a:ext cx="33115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effectLst/>
                <a:latin typeface="Arial"/>
              </a:rPr>
              <a:t>Запомнить такое количество данных невозможно ни на какой из современных вычислительных систем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278063" y="2708275"/>
            <a:ext cx="6677025" cy="1368425"/>
          </a:xfrm>
          <a:prstGeom prst="roundRect">
            <a:avLst/>
          </a:prstGeom>
          <a:solidFill>
            <a:srgbClr val="00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dirty="0"/>
              <a:t>Система триггеров разных уровней выполняла сверхбыструю сложную электронную предобработку, оставлявшую только одно полезное физическое событие из 10 тысяч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278063" y="4149725"/>
            <a:ext cx="6865937" cy="9144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600" dirty="0"/>
              <a:t>Дальнейший анализ выполнялся в </a:t>
            </a:r>
            <a:r>
              <a:rPr lang="ru-RU" sz="1600" dirty="0" err="1"/>
              <a:t>ЦЕРНовском</a:t>
            </a:r>
            <a:r>
              <a:rPr lang="ru-RU" sz="1600" dirty="0"/>
              <a:t> компьютерном центре обработки из многих тысяч процессоров. Оставалось только 1% событий, возможно содержащих искомый физический феномен. </a:t>
            </a:r>
          </a:p>
        </p:txBody>
      </p:sp>
      <p:sp>
        <p:nvSpPr>
          <p:cNvPr id="13" name="Левая фигурная скобка 12"/>
          <p:cNvSpPr/>
          <p:nvPr/>
        </p:nvSpPr>
        <p:spPr bwMode="auto">
          <a:xfrm>
            <a:off x="1735138" y="3068638"/>
            <a:ext cx="492125" cy="1851025"/>
          </a:xfrm>
          <a:prstGeom prst="lef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438" y="3727450"/>
            <a:ext cx="1611312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rgbClr val="0000FF"/>
                </a:solidFill>
                <a:effectLst/>
                <a:latin typeface="Arial"/>
              </a:rPr>
              <a:t>Сокращение</a:t>
            </a:r>
          </a:p>
          <a:p>
            <a:pPr algn="ctr">
              <a:defRPr/>
            </a:pPr>
            <a:r>
              <a:rPr lang="ru-RU" b="1" kern="0" dirty="0">
                <a:solidFill>
                  <a:srgbClr val="0000FF"/>
                </a:solidFill>
                <a:effectLst/>
                <a:latin typeface="Arial"/>
              </a:rPr>
              <a:t>в миллион </a:t>
            </a:r>
          </a:p>
          <a:p>
            <a:pPr algn="ctr">
              <a:defRPr/>
            </a:pPr>
            <a:r>
              <a:rPr lang="ru-RU" b="1" kern="0" dirty="0">
                <a:solidFill>
                  <a:srgbClr val="0000FF"/>
                </a:solidFill>
                <a:effectLst/>
                <a:latin typeface="Arial"/>
              </a:rPr>
              <a:t>раз!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07950" y="5445125"/>
            <a:ext cx="8847138" cy="9144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1438" y="5481638"/>
            <a:ext cx="16784637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kern="0" dirty="0">
                <a:solidFill>
                  <a:srgbClr val="0000FF"/>
                </a:solidFill>
                <a:effectLst/>
                <a:latin typeface="Arial"/>
              </a:rPr>
              <a:t>Итог - 25 петабайт данных в год, </a:t>
            </a:r>
            <a:r>
              <a:rPr lang="ru-RU" sz="1600" kern="0" dirty="0">
                <a:solidFill>
                  <a:srgbClr val="000000"/>
                </a:solidFill>
                <a:latin typeface="Arial"/>
              </a:rPr>
              <a:t>которые</a:t>
            </a:r>
            <a:r>
              <a:rPr lang="ru-RU" sz="1600" kern="0" dirty="0">
                <a:solidFill>
                  <a:srgbClr val="000000"/>
                </a:solidFill>
                <a:effectLst/>
                <a:latin typeface="Arial"/>
              </a:rPr>
              <a:t> </a:t>
            </a:r>
            <a:r>
              <a:rPr lang="ru-RU" sz="1600" dirty="0"/>
              <a:t>требовалось хранить в специальных </a:t>
            </a:r>
          </a:p>
          <a:p>
            <a:pPr>
              <a:defRPr/>
            </a:pPr>
            <a:r>
              <a:rPr lang="ru-RU" sz="1600" dirty="0"/>
              <a:t>роботизированных  ленточных хранилищах, т.к. копии этих данных  подлежат передаче </a:t>
            </a:r>
          </a:p>
          <a:p>
            <a:pPr>
              <a:defRPr/>
            </a:pPr>
            <a:r>
              <a:rPr lang="ru-RU" sz="1600" dirty="0"/>
              <a:t>в сотни физических центров 36 стран мира для более тщательного анализа </a:t>
            </a:r>
            <a:r>
              <a:rPr lang="ru-RU" sz="1600" kern="0" dirty="0">
                <a:solidFill>
                  <a:srgbClr val="000000"/>
                </a:solidFill>
                <a:effectLst/>
                <a:latin typeface="Arial"/>
              </a:rPr>
              <a:t> </a:t>
            </a:r>
            <a:endParaRPr lang="ru-RU" sz="1600" dirty="0"/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4479925" y="5087938"/>
            <a:ext cx="484188" cy="357187"/>
          </a:xfrm>
          <a:prstGeom prst="down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008063"/>
          </a:xfrm>
        </p:spPr>
        <p:txBody>
          <a:bodyPr/>
          <a:lstStyle/>
          <a:p>
            <a:pPr algn="ctr"/>
            <a:r>
              <a:rPr lang="ru-RU" altLang="ru-RU" sz="3600" b="1" smtClean="0">
                <a:solidFill>
                  <a:srgbClr val="0000FF"/>
                </a:solidFill>
              </a:rPr>
              <a:t>Всемирная сеть распределенных вычислений - </a:t>
            </a:r>
            <a:r>
              <a:rPr lang="en-US" altLang="ru-RU" sz="3600" b="1" smtClean="0">
                <a:solidFill>
                  <a:srgbClr val="0000FF"/>
                </a:solidFill>
              </a:rPr>
              <a:t>WLCG</a:t>
            </a:r>
            <a:endParaRPr lang="ru-RU" altLang="ru-RU" sz="3600" b="1" smtClean="0">
              <a:solidFill>
                <a:srgbClr val="0000FF"/>
              </a:solidFill>
            </a:endParaRP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250825" y="1341438"/>
            <a:ext cx="8785225" cy="719137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altLang="ru-RU" sz="1800" smtClean="0"/>
              <a:t>Сотни тысяч компьютеров, объединены во Всемирную сеть распределенных вычислений - </a:t>
            </a:r>
            <a:r>
              <a:rPr lang="en-US" altLang="ru-RU" sz="1800" u="sng" smtClean="0">
                <a:hlinkClick r:id="rId2"/>
              </a:rPr>
              <a:t>Worldwide LHC Computing Grid</a:t>
            </a:r>
            <a:r>
              <a:rPr lang="en-US" altLang="ru-RU" sz="1800" u="sng" smtClean="0"/>
              <a:t> </a:t>
            </a:r>
            <a:r>
              <a:rPr lang="ru-RU" altLang="ru-RU" sz="1800" smtClean="0"/>
              <a:t>(</a:t>
            </a:r>
            <a:r>
              <a:rPr lang="en-US" altLang="ru-RU" sz="1800" smtClean="0"/>
              <a:t>WLCG</a:t>
            </a:r>
            <a:r>
              <a:rPr lang="ru-RU" altLang="ru-RU" sz="1800" smtClean="0"/>
              <a:t>).  </a:t>
            </a: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554822A-6FCB-40D6-B08F-27A84D39ECCF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z="1200" smtClean="0">
              <a:latin typeface="Arial Black" pitchFamily="34" charset="0"/>
            </a:endParaRPr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05013"/>
            <a:ext cx="67659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89775" y="1951038"/>
            <a:ext cx="2087563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ru-RU" kern="0" dirty="0">
                <a:solidFill>
                  <a:srgbClr val="000000"/>
                </a:solidFill>
                <a:effectLst/>
                <a:latin typeface="Arial"/>
              </a:rPr>
              <a:t>Ежедневно в </a:t>
            </a:r>
            <a:r>
              <a:rPr lang="en-US" kern="0" dirty="0">
                <a:solidFill>
                  <a:srgbClr val="000000"/>
                </a:solidFill>
                <a:effectLst/>
                <a:latin typeface="Arial"/>
              </a:rPr>
              <a:t>WLCG</a:t>
            </a:r>
            <a:r>
              <a:rPr lang="ru-RU" kern="0" dirty="0">
                <a:solidFill>
                  <a:srgbClr val="000000"/>
                </a:solidFill>
                <a:effectLst/>
                <a:latin typeface="Arial"/>
              </a:rPr>
              <a:t> обрабатываются полтора миллиона заданий, на что одному даже самому мощному современному компьютеру потребовалось бы 600 лет.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07950" y="457200"/>
            <a:ext cx="8578850" cy="739775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0033CC"/>
                </a:solidFill>
              </a:rPr>
              <a:t>Эксперименты в Германии и Италии</a:t>
            </a:r>
            <a:endParaRPr lang="ru-RU" altLang="ru-RU" sz="3600" smtClean="0"/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3563938" y="5373688"/>
            <a:ext cx="5580062" cy="4937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800" smtClean="0"/>
              <a:t>Эксперимент </a:t>
            </a:r>
            <a:r>
              <a:rPr lang="en-US" altLang="ru-RU" sz="1800" b="1" smtClean="0">
                <a:solidFill>
                  <a:srgbClr val="0000FF"/>
                </a:solidFill>
              </a:rPr>
              <a:t>OPERA</a:t>
            </a:r>
            <a:r>
              <a:rPr lang="ru-RU" altLang="ru-RU" sz="1800" smtClean="0"/>
              <a:t>: поиск осцилляций нейтрино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41824E0-0F5E-4531-8C34-FE85F7D6A77B}" type="slidenum">
              <a:rPr lang="ru-RU" altLang="ru-RU" sz="1200" smtClean="0">
                <a:latin typeface="Arial Black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ru-RU" altLang="ru-RU" sz="1200" smtClean="0">
              <a:latin typeface="Arial Black" pitchFamily="34" charset="0"/>
            </a:endParaRPr>
          </a:p>
        </p:txBody>
      </p: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4057650" y="1687513"/>
            <a:ext cx="4586288" cy="3525837"/>
            <a:chOff x="4230627" y="1750020"/>
            <a:chExt cx="4587077" cy="3526136"/>
          </a:xfrm>
        </p:grpSpPr>
        <p:pic>
          <p:nvPicPr>
            <p:cNvPr id="11284" name="Segnaposto contenuto 4" descr="montLaboratoriofinale_april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627" y="1750020"/>
              <a:ext cx="4242462" cy="3526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5" name="Text Box 12"/>
            <p:cNvSpPr txBox="1">
              <a:spLocks noChangeArrowheads="1"/>
            </p:cNvSpPr>
            <p:nvPr/>
          </p:nvSpPr>
          <p:spPr bwMode="auto">
            <a:xfrm>
              <a:off x="7923955" y="4774356"/>
              <a:ext cx="893749" cy="3365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ru-RU" sz="1600">
                  <a:solidFill>
                    <a:srgbClr val="FF3300"/>
                  </a:solidFill>
                  <a:effectLst/>
                  <a:ea typeface="ＭＳ Ｐゴシック" pitchFamily="34" charset="-128"/>
                </a:rPr>
                <a:t>OPERA</a:t>
              </a:r>
            </a:p>
          </p:txBody>
        </p:sp>
        <p:sp>
          <p:nvSpPr>
            <p:cNvPr id="11286" name="Right Arrow 9"/>
            <p:cNvSpPr>
              <a:spLocks noChangeArrowheads="1"/>
            </p:cNvSpPr>
            <p:nvPr/>
          </p:nvSpPr>
          <p:spPr bwMode="auto">
            <a:xfrm rot="-7785748">
              <a:off x="7695355" y="4478213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>
              <a:lvl1pPr eaLnBrk="0" hangingPunct="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¨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ru-RU" sz="2400">
                <a:effectLst/>
                <a:ea typeface="ＭＳ Ｐゴシック" pitchFamily="34" charset="-128"/>
              </a:endParaRPr>
            </a:p>
          </p:txBody>
        </p:sp>
      </p:grpSp>
      <p:sp>
        <p:nvSpPr>
          <p:cNvPr id="11271" name="Прямоугольник 2"/>
          <p:cNvSpPr>
            <a:spLocks noChangeArrowheads="1"/>
          </p:cNvSpPr>
          <p:nvPr/>
        </p:nvSpPr>
        <p:spPr bwMode="auto">
          <a:xfrm>
            <a:off x="323850" y="1196975"/>
            <a:ext cx="11334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0033CC"/>
                </a:solidFill>
                <a:effectLst/>
              </a:rPr>
              <a:t>C</a:t>
            </a:r>
            <a:r>
              <a:rPr lang="en-US" altLang="ru-RU" sz="1400">
                <a:solidFill>
                  <a:srgbClr val="0033CC"/>
                </a:solidFill>
                <a:effectLst/>
              </a:rPr>
              <a:t>ondensed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0033CC"/>
                </a:solidFill>
                <a:effectLst/>
              </a:rPr>
              <a:t>B</a:t>
            </a:r>
            <a:r>
              <a:rPr lang="en-US" altLang="ru-RU" sz="1400">
                <a:solidFill>
                  <a:srgbClr val="0033CC"/>
                </a:solidFill>
                <a:effectLst/>
              </a:rPr>
              <a:t>arion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400" b="1">
                <a:solidFill>
                  <a:srgbClr val="0033CC"/>
                </a:solidFill>
                <a:effectLst/>
              </a:rPr>
              <a:t>M</a:t>
            </a:r>
            <a:r>
              <a:rPr lang="en-US" altLang="ru-RU" sz="1400">
                <a:solidFill>
                  <a:srgbClr val="0033CC"/>
                </a:solidFill>
                <a:effectLst/>
              </a:rPr>
              <a:t>atter</a:t>
            </a:r>
            <a:endParaRPr lang="ru-RU" altLang="ru-RU" sz="1400">
              <a:solidFill>
                <a:srgbClr val="0033CC"/>
              </a:solidFill>
              <a:effectLst/>
            </a:endParaRPr>
          </a:p>
        </p:txBody>
      </p:sp>
      <p:sp>
        <p:nvSpPr>
          <p:cNvPr id="11272" name="Прямоугольник 3"/>
          <p:cNvSpPr>
            <a:spLocks noChangeArrowheads="1"/>
          </p:cNvSpPr>
          <p:nvPr/>
        </p:nvSpPr>
        <p:spPr bwMode="auto">
          <a:xfrm>
            <a:off x="152400" y="4348163"/>
            <a:ext cx="366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effectLst/>
              </a:rPr>
              <a:t>schematic view of the </a:t>
            </a:r>
            <a:r>
              <a:rPr lang="ru-RU" altLang="ru-RU" sz="1800">
                <a:effectLst/>
              </a:rPr>
              <a:t> СВМ</a:t>
            </a:r>
            <a:r>
              <a:rPr lang="en-US" altLang="ru-RU" sz="1800">
                <a:effectLst/>
              </a:rPr>
              <a:t> setup</a:t>
            </a:r>
            <a:endParaRPr lang="ru-RU" altLang="ru-RU" sz="1800">
              <a:effectLst/>
            </a:endParaRPr>
          </a:p>
        </p:txBody>
      </p:sp>
      <p:grpSp>
        <p:nvGrpSpPr>
          <p:cNvPr id="15" name="グループ化 27"/>
          <p:cNvGrpSpPr>
            <a:grpSpLocks/>
          </p:cNvGrpSpPr>
          <p:nvPr/>
        </p:nvGrpSpPr>
        <p:grpSpPr bwMode="auto">
          <a:xfrm>
            <a:off x="3792538" y="1217613"/>
            <a:ext cx="2374900" cy="2020887"/>
            <a:chOff x="285720" y="1084266"/>
            <a:chExt cx="2357454" cy="1987544"/>
          </a:xfrm>
        </p:grpSpPr>
        <p:pic>
          <p:nvPicPr>
            <p:cNvPr id="11278" name="Picture 9" descr="cngs-google_earth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20" b="31847"/>
            <a:stretch>
              <a:fillRect/>
            </a:stretch>
          </p:blipFill>
          <p:spPr bwMode="auto">
            <a:xfrm>
              <a:off x="285720" y="1084266"/>
              <a:ext cx="2357454" cy="198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9" name="Group 34"/>
            <p:cNvGrpSpPr>
              <a:grpSpLocks/>
            </p:cNvGrpSpPr>
            <p:nvPr/>
          </p:nvGrpSpPr>
          <p:grpSpPr bwMode="auto">
            <a:xfrm>
              <a:off x="303418" y="1226160"/>
              <a:ext cx="2081214" cy="1417638"/>
              <a:chOff x="213" y="2566"/>
              <a:chExt cx="1311" cy="893"/>
            </a:xfrm>
          </p:grpSpPr>
          <p:sp>
            <p:nvSpPr>
              <p:cNvPr id="18" name="Line 35"/>
              <p:cNvSpPr>
                <a:spLocks noChangeShapeType="1"/>
              </p:cNvSpPr>
              <p:nvPr/>
            </p:nvSpPr>
            <p:spPr bwMode="auto">
              <a:xfrm>
                <a:off x="384" y="2810"/>
                <a:ext cx="829" cy="59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281" name="Text Box 36"/>
              <p:cNvSpPr txBox="1">
                <a:spLocks noChangeArrowheads="1"/>
              </p:cNvSpPr>
              <p:nvPr/>
            </p:nvSpPr>
            <p:spPr bwMode="auto">
              <a:xfrm>
                <a:off x="213" y="2566"/>
                <a:ext cx="273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b="1"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CERN</a:t>
                </a:r>
                <a:endParaRPr lang="it-IT" altLang="ru-RU" sz="1400" b="1">
                  <a:solidFill>
                    <a:srgbClr val="FF0000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11282" name="Text Box 37"/>
              <p:cNvSpPr txBox="1">
                <a:spLocks noChangeArrowheads="1"/>
              </p:cNvSpPr>
              <p:nvPr/>
            </p:nvSpPr>
            <p:spPr bwMode="auto">
              <a:xfrm>
                <a:off x="1258" y="3296"/>
                <a:ext cx="266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>
                    <a:solidFill>
                      <a:srgbClr val="FF0000"/>
                    </a:solidFill>
                    <a:effectLst/>
                    <a:latin typeface="Calibri" pitchFamily="34" charset="0"/>
                  </a:rPr>
                  <a:t>LNGS</a:t>
                </a:r>
                <a:endParaRPr lang="it-IT" altLang="ru-RU" sz="1400">
                  <a:solidFill>
                    <a:srgbClr val="FF0000"/>
                  </a:solidFill>
                  <a:effectLst/>
                  <a:latin typeface="Calibri" pitchFamily="34" charset="0"/>
                </a:endParaRPr>
              </a:p>
            </p:txBody>
          </p:sp>
          <p:sp>
            <p:nvSpPr>
              <p:cNvPr id="11283" name="Text Box 38"/>
              <p:cNvSpPr txBox="1">
                <a:spLocks noChangeArrowheads="1"/>
              </p:cNvSpPr>
              <p:nvPr/>
            </p:nvSpPr>
            <p:spPr bwMode="auto">
              <a:xfrm rot="2205168">
                <a:off x="612" y="2902"/>
                <a:ext cx="408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itchFamily="2" charset="2"/>
                  <a:buChar char="¨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800">
                    <a:solidFill>
                      <a:schemeClr val="bg1"/>
                    </a:solidFill>
                    <a:effectLst/>
                    <a:latin typeface="Calibri" pitchFamily="34" charset="0"/>
                  </a:rPr>
                  <a:t>730 km</a:t>
                </a:r>
                <a:endParaRPr lang="it-IT" altLang="ru-RU" sz="1800">
                  <a:solidFill>
                    <a:schemeClr val="bg1"/>
                  </a:solidFill>
                  <a:effectLst/>
                  <a:latin typeface="Calibri" pitchFamily="34" charset="0"/>
                </a:endParaRPr>
              </a:p>
            </p:txBody>
          </p:sp>
        </p:grpSp>
      </p:grpSp>
      <p:sp>
        <p:nvSpPr>
          <p:cNvPr id="11274" name="Прямоугольник 4"/>
          <p:cNvSpPr>
            <a:spLocks noChangeArrowheads="1"/>
          </p:cNvSpPr>
          <p:nvPr/>
        </p:nvSpPr>
        <p:spPr bwMode="auto">
          <a:xfrm>
            <a:off x="4999038" y="3036888"/>
            <a:ext cx="350996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FFCC00"/>
                </a:solidFill>
                <a:effectLst/>
              </a:rPr>
              <a:t>1600 m in </a:t>
            </a:r>
            <a:r>
              <a:rPr lang="en-US" altLang="ru-RU" sz="1800" b="1">
                <a:solidFill>
                  <a:srgbClr val="FF0000"/>
                </a:solidFill>
                <a:effectLst/>
              </a:rPr>
              <a:t>depth</a:t>
            </a:r>
          </a:p>
          <a:p>
            <a:pPr eaLnBrk="1" hangingPunct="1">
              <a:lnSpc>
                <a:spcPct val="6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FFCC00"/>
                </a:solidFill>
                <a:effectLst/>
              </a:rPr>
              <a:t>~100’000 m</a:t>
            </a:r>
            <a:r>
              <a:rPr lang="en-US" altLang="ru-RU" sz="1800" b="1" baseline="30000">
                <a:solidFill>
                  <a:srgbClr val="FFCC00"/>
                </a:solidFill>
                <a:effectLst/>
              </a:rPr>
              <a:t>3</a:t>
            </a:r>
            <a:r>
              <a:rPr lang="en-US" altLang="ru-RU" sz="1800" b="1">
                <a:solidFill>
                  <a:srgbClr val="FFCC00"/>
                </a:solidFill>
                <a:effectLst/>
              </a:rPr>
              <a:t> caverns’ volume</a:t>
            </a:r>
            <a:endParaRPr lang="ru-RU" altLang="ru-RU" sz="2000">
              <a:solidFill>
                <a:srgbClr val="FFCC0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697413"/>
            <a:ext cx="4206875" cy="1724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СВМ </a:t>
            </a:r>
            <a:r>
              <a:rPr lang="en-US" alt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</a:t>
            </a:r>
            <a:r>
              <a:rPr lang="en-US" altLang="ru-RU" b="1" dirty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600" b="1" dirty="0">
                <a:solidFill>
                  <a:srgbClr val="0000FF"/>
                </a:solidFill>
                <a:effectLst/>
              </a:rPr>
              <a:t>(</a:t>
            </a:r>
            <a:r>
              <a:rPr lang="en-US" altLang="ru-RU" sz="1600" b="1" dirty="0">
                <a:solidFill>
                  <a:srgbClr val="0000FF"/>
                </a:solidFill>
                <a:effectLst/>
              </a:rPr>
              <a:t>Germany,</a:t>
            </a:r>
            <a:r>
              <a:rPr lang="ru-RU" altLang="ru-RU" sz="1600" b="1" dirty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1600" b="1" dirty="0">
                <a:solidFill>
                  <a:srgbClr val="0000FF"/>
                </a:solidFill>
                <a:effectLst/>
              </a:rPr>
              <a:t>GSI, </a:t>
            </a:r>
            <a:endParaRPr lang="ru-RU" altLang="ru-RU" sz="1600" b="1" dirty="0">
              <a:solidFill>
                <a:srgbClr val="0000FF"/>
              </a:solidFill>
              <a:effectLst/>
            </a:endParaRPr>
          </a:p>
          <a:p>
            <a:pPr>
              <a:defRPr/>
            </a:pPr>
            <a:r>
              <a:rPr lang="en-US" altLang="ru-RU" sz="1600" b="1" dirty="0">
                <a:solidFill>
                  <a:srgbClr val="0000FF"/>
                </a:solidFill>
                <a:effectLst/>
              </a:rPr>
              <a:t>to be running in 2018)</a:t>
            </a:r>
          </a:p>
          <a:p>
            <a:pPr>
              <a:defRPr/>
            </a:pPr>
            <a:r>
              <a:rPr lang="en-US" altLang="ru-RU" sz="1600" b="1" dirty="0">
                <a:solidFill>
                  <a:srgbClr val="0000FF"/>
                </a:solidFill>
                <a:effectLst/>
              </a:rPr>
              <a:t>10</a:t>
            </a:r>
            <a:r>
              <a:rPr lang="en-US" altLang="ru-RU" sz="1600" b="1" baseline="30000" dirty="0">
                <a:solidFill>
                  <a:srgbClr val="0000FF"/>
                </a:solidFill>
                <a:effectLst/>
              </a:rPr>
              <a:t>7</a:t>
            </a:r>
            <a:r>
              <a:rPr lang="en-US" altLang="ru-RU" sz="1600" b="1" dirty="0">
                <a:solidFill>
                  <a:srgbClr val="0000FF"/>
                </a:solidFill>
                <a:effectLst/>
              </a:rPr>
              <a:t> events per sec,</a:t>
            </a:r>
          </a:p>
          <a:p>
            <a:pPr>
              <a:defRPr/>
            </a:pPr>
            <a:r>
              <a:rPr lang="en-US" altLang="ru-RU" sz="1600" b="1" dirty="0">
                <a:solidFill>
                  <a:srgbClr val="0000FF"/>
                </a:solidFill>
                <a:effectLst/>
              </a:rPr>
              <a:t> ~1000 tracks per event</a:t>
            </a:r>
          </a:p>
          <a:p>
            <a:pPr>
              <a:defRPr/>
            </a:pPr>
            <a:r>
              <a:rPr lang="en-US" altLang="ru-RU" sz="1600" b="1" u="sng" dirty="0">
                <a:solidFill>
                  <a:srgbClr val="0000FF"/>
                </a:solidFill>
                <a:effectLst/>
              </a:rPr>
              <a:t>~100 numbers per track</a:t>
            </a:r>
          </a:p>
          <a:p>
            <a:pPr>
              <a:defRPr/>
            </a:pPr>
            <a:r>
              <a:rPr lang="en-US" altLang="ru-RU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Total: terabytes/sec !</a:t>
            </a:r>
            <a:endParaRPr lang="ru-RU" dirty="0"/>
          </a:p>
        </p:txBody>
      </p:sp>
      <p:pic>
        <p:nvPicPr>
          <p:cNvPr id="1127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3763962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Прямоугольник 1"/>
          <p:cNvSpPr>
            <a:spLocks noChangeArrowheads="1"/>
          </p:cNvSpPr>
          <p:nvPr/>
        </p:nvSpPr>
        <p:spPr bwMode="auto">
          <a:xfrm>
            <a:off x="53975" y="1035050"/>
            <a:ext cx="1423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0033CC"/>
                </a:solidFill>
                <a:effectLst/>
              </a:rPr>
              <a:t>C</a:t>
            </a:r>
            <a:r>
              <a:rPr lang="en-US" altLang="ru-RU" sz="1800">
                <a:solidFill>
                  <a:srgbClr val="0033CC"/>
                </a:solidFill>
                <a:effectLst/>
              </a:rPr>
              <a:t>ondensed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0033CC"/>
                </a:solidFill>
                <a:effectLst/>
              </a:rPr>
              <a:t>B</a:t>
            </a:r>
            <a:r>
              <a:rPr lang="en-US" altLang="ru-RU" sz="1800">
                <a:solidFill>
                  <a:srgbClr val="0033CC"/>
                </a:solidFill>
                <a:effectLst/>
              </a:rPr>
              <a:t>arion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>
                <a:solidFill>
                  <a:srgbClr val="0033CC"/>
                </a:solidFill>
                <a:effectLst/>
              </a:rPr>
              <a:t>M</a:t>
            </a:r>
            <a:r>
              <a:rPr lang="en-US" altLang="ru-RU" sz="1800">
                <a:solidFill>
                  <a:srgbClr val="0033CC"/>
                </a:solidFill>
                <a:effectLst/>
              </a:rPr>
              <a:t>atter</a:t>
            </a:r>
            <a:endParaRPr lang="ru-RU" altLang="ru-RU" sz="1800">
              <a:solidFill>
                <a:srgbClr val="0033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22239</TotalTime>
  <Words>5507</Words>
  <Application>Microsoft Office PowerPoint</Application>
  <PresentationFormat>Экран (4:3)</PresentationFormat>
  <Paragraphs>600</Paragraphs>
  <Slides>48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Pixel</vt:lpstr>
      <vt:lpstr>Unknown</vt:lpstr>
      <vt:lpstr>Photo Editor Photo</vt:lpstr>
      <vt:lpstr>Equation</vt:lpstr>
      <vt:lpstr>Image</vt:lpstr>
      <vt:lpstr>Data-mining в эпоху «Больших Данных»</vt:lpstr>
      <vt:lpstr>Предпосылки</vt:lpstr>
      <vt:lpstr>Понятие Data Mining</vt:lpstr>
      <vt:lpstr>Задачи, решаемые методами Data Mining</vt:lpstr>
      <vt:lpstr>Методы Data Mining</vt:lpstr>
      <vt:lpstr>Эксперименты ФВЭ и ядерной физики</vt:lpstr>
      <vt:lpstr>Особенности DM в экспериментах БАК</vt:lpstr>
      <vt:lpstr>Всемирная сеть распределенных вычислений - WLCG</vt:lpstr>
      <vt:lpstr>Эксперименты в Германии и Италии</vt:lpstr>
      <vt:lpstr>Анализ данных в детекторах СВМ</vt:lpstr>
      <vt:lpstr>Презентация PowerPoint</vt:lpstr>
      <vt:lpstr>Отличия DM и анализа данных  в ФВЭ и ЯФ</vt:lpstr>
      <vt:lpstr>вспомним</vt:lpstr>
      <vt:lpstr>Презентация PowerPoint</vt:lpstr>
      <vt:lpstr>Презентация PowerPoint</vt:lpstr>
      <vt:lpstr>Этапы процессов DA в ФВЭ и ЯФ 3.</vt:lpstr>
      <vt:lpstr>Наука с интенсивной обработкой данных – новая парадигма</vt:lpstr>
      <vt:lpstr>Вступление ФВЭ и ЯФ в эру Big Data</vt:lpstr>
      <vt:lpstr>Что такое Большие Данные?</vt:lpstr>
      <vt:lpstr>Уточнение термина Big Data</vt:lpstr>
      <vt:lpstr>Чем полезны большие данные</vt:lpstr>
      <vt:lpstr>Компьютинг ФВЭ в эпоху Больших Данных</vt:lpstr>
      <vt:lpstr>1. Значительное увеличение вычислительных мощностей и сетевых ресурсов хранения данных  </vt:lpstr>
      <vt:lpstr>2. Интеллектуальные средства динамического хранения данных 1.</vt:lpstr>
      <vt:lpstr>Интеллектуальные средства динамического хранения данных 2.</vt:lpstr>
      <vt:lpstr>     3. Повышение эффективности WLCG путем синтеза грид  и облачных технологий  </vt:lpstr>
      <vt:lpstr>Моделирование грид-облачных систем</vt:lpstr>
      <vt:lpstr>Модель облачной структуры хранения данных</vt:lpstr>
      <vt:lpstr>         4.  Активизация использования распределенных параллельных вычислений </vt:lpstr>
      <vt:lpstr>Пример 1.  Фильтр Калмана для реконструкции треков</vt:lpstr>
      <vt:lpstr>Этап экстраполяции трека</vt:lpstr>
      <vt:lpstr>Этапы и результаты распараллеливания</vt:lpstr>
      <vt:lpstr>5. Совершенствования алгоритмических и программных средств анализа и моделирования</vt:lpstr>
      <vt:lpstr>Искусственные нейросети для выбора между гипотезами </vt:lpstr>
      <vt:lpstr>Шаги распараллеливания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Why we need clusterization</vt:lpstr>
      <vt:lpstr>Examples of data to be clustered</vt:lpstr>
      <vt:lpstr>How big data could be clustered</vt:lpstr>
      <vt:lpstr>New strategy of clustering – two steps</vt:lpstr>
      <vt:lpstr>Delaunay triangulation and Voronoi diagram correspondence</vt:lpstr>
      <vt:lpstr>How it works by Growing Neural Gas</vt:lpstr>
      <vt:lpstr>The second step of clustering 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approaches of data-mining in experimental physics</dc:title>
  <dc:creator>Gena</dc:creator>
  <cp:lastModifiedBy>Gena</cp:lastModifiedBy>
  <cp:revision>242</cp:revision>
  <dcterms:created xsi:type="dcterms:W3CDTF">2011-06-12T17:20:13Z</dcterms:created>
  <dcterms:modified xsi:type="dcterms:W3CDTF">2014-08-25T19:18:17Z</dcterms:modified>
</cp:coreProperties>
</file>