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36" r:id="rId1"/>
  </p:sldMasterIdLst>
  <p:notesMasterIdLst>
    <p:notesMasterId r:id="rId27"/>
  </p:notesMasterIdLst>
  <p:sldIdLst>
    <p:sldId id="259" r:id="rId2"/>
    <p:sldId id="262" r:id="rId3"/>
    <p:sldId id="301" r:id="rId4"/>
    <p:sldId id="302" r:id="rId5"/>
    <p:sldId id="303" r:id="rId6"/>
    <p:sldId id="304" r:id="rId7"/>
    <p:sldId id="295" r:id="rId8"/>
    <p:sldId id="305" r:id="rId9"/>
    <p:sldId id="306" r:id="rId10"/>
    <p:sldId id="307" r:id="rId11"/>
    <p:sldId id="308" r:id="rId12"/>
    <p:sldId id="296" r:id="rId13"/>
    <p:sldId id="298" r:id="rId14"/>
    <p:sldId id="273" r:id="rId15"/>
    <p:sldId id="268" r:id="rId16"/>
    <p:sldId id="274" r:id="rId17"/>
    <p:sldId id="272" r:id="rId18"/>
    <p:sldId id="284" r:id="rId19"/>
    <p:sldId id="300" r:id="rId20"/>
    <p:sldId id="285" r:id="rId21"/>
    <p:sldId id="286" r:id="rId22"/>
    <p:sldId id="287" r:id="rId23"/>
    <p:sldId id="289" r:id="rId24"/>
    <p:sldId id="290" r:id="rId25"/>
    <p:sldId id="261" r:id="rId26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2110ACD8-17A4-45D9-941E-A3392B1E7908}">
          <p14:sldIdLst>
            <p14:sldId id="259"/>
            <p14:sldId id="262"/>
            <p14:sldId id="295"/>
            <p14:sldId id="296"/>
            <p14:sldId id="298"/>
            <p14:sldId id="273"/>
            <p14:sldId id="268"/>
            <p14:sldId id="274"/>
            <p14:sldId id="272"/>
            <p14:sldId id="284"/>
            <p14:sldId id="300"/>
            <p14:sldId id="285"/>
            <p14:sldId id="286"/>
            <p14:sldId id="287"/>
            <p14:sldId id="289"/>
            <p14:sldId id="290"/>
            <p14:sldId id="26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31627"/>
    <a:srgbClr val="FF6600"/>
    <a:srgbClr val="086096"/>
    <a:srgbClr val="0A79BE"/>
    <a:srgbClr val="052039"/>
    <a:srgbClr val="FF3333"/>
    <a:srgbClr val="0A4478"/>
    <a:srgbClr val="405A9F"/>
    <a:srgbClr val="6397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97" autoAdjust="0"/>
    <p:restoredTop sz="99638" autoAdjust="0"/>
  </p:normalViewPr>
  <p:slideViewPr>
    <p:cSldViewPr>
      <p:cViewPr varScale="1">
        <p:scale>
          <a:sx n="113" d="100"/>
          <a:sy n="113" d="100"/>
        </p:scale>
        <p:origin x="-1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image" Target="../media/image32.png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image" Target="../media/image261.png"/><Relationship Id="rId6" Type="http://schemas.openxmlformats.org/officeDocument/2006/relationships/image" Target="../media/image30.jpeg"/><Relationship Id="rId5" Type="http://schemas.openxmlformats.org/officeDocument/2006/relationships/image" Target="../media/image32.jpeg"/><Relationship Id="rId4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1DDE33-D68C-45DF-8D0F-BD259EBE1E70}" type="doc">
      <dgm:prSet loTypeId="urn:microsoft.com/office/officeart/2008/layout/HexagonCluster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7C1E0F-798F-4A90-AB5E-58186CEDF1F5}">
      <dgm:prSet phldrT="[Текст]" phldr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6EAA933-F7BB-4BF7-ABEB-4249278A97F9}" type="parTrans" cxnId="{1B789E8A-60BC-4EC1-8F88-B07D272384FB}">
      <dgm:prSet/>
      <dgm:spPr/>
      <dgm:t>
        <a:bodyPr/>
        <a:lstStyle/>
        <a:p>
          <a:endParaRPr lang="ru-RU"/>
        </a:p>
      </dgm:t>
    </dgm:pt>
    <dgm:pt modelId="{5395675A-BA91-4D82-9465-7C0D17F870C1}" type="sibTrans" cxnId="{1B789E8A-60BC-4EC1-8F88-B07D272384FB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979CACB-D2E5-4298-B54F-31C958FD46ED}">
      <dgm:prSet phldrT="[Текст]" phldr="1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7451D8E-9EA0-4D0D-92D6-E42FE2A50660}" type="sibTrans" cxnId="{F9B381CA-C15B-4509-96E6-735101A658F7}">
      <dgm:prSet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61BCB27-F4B6-4E11-9448-1C39C510F3E0}" type="parTrans" cxnId="{F9B381CA-C15B-4509-96E6-735101A658F7}">
      <dgm:prSet/>
      <dgm:spPr/>
      <dgm:t>
        <a:bodyPr/>
        <a:lstStyle/>
        <a:p>
          <a:endParaRPr lang="ru-RU"/>
        </a:p>
      </dgm:t>
    </dgm:pt>
    <dgm:pt modelId="{D7BF6483-4DA3-44E8-B68A-7D204BED5C2D}">
      <dgm:prSet phldrT="[Текст]" phldr="1"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77673BA-2CF3-4082-B932-437B673CCBA0}" type="sibTrans" cxnId="{C189C4D1-8696-4031-B4B6-624ACD6D2EC5}">
      <dgm:prSet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B6AA7EC-B4AD-4205-9A8F-4CF31966BAD3}" type="parTrans" cxnId="{C189C4D1-8696-4031-B4B6-624ACD6D2EC5}">
      <dgm:prSet/>
      <dgm:spPr/>
      <dgm:t>
        <a:bodyPr/>
        <a:lstStyle/>
        <a:p>
          <a:endParaRPr lang="ru-RU"/>
        </a:p>
      </dgm:t>
    </dgm:pt>
    <dgm:pt modelId="{CECA9615-CA5D-4BD9-B60C-9F96DC9DF14C}" type="pres">
      <dgm:prSet presAssocID="{821DDE33-D68C-45DF-8D0F-BD259EBE1E70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AE3C07EE-F26E-4F63-963B-C9932AACF75B}" type="pres">
      <dgm:prSet presAssocID="{0B7C1E0F-798F-4A90-AB5E-58186CEDF1F5}" presName="text1" presStyleCnt="0"/>
      <dgm:spPr/>
    </dgm:pt>
    <dgm:pt modelId="{9D05E8C0-C996-4A44-A368-885A16E3E51E}" type="pres">
      <dgm:prSet presAssocID="{0B7C1E0F-798F-4A90-AB5E-58186CEDF1F5}" presName="textRepeatNode" presStyleLbl="alignNode1" presStyleIdx="0" presStyleCnt="3" custScaleX="90909" custScaleY="90909" custLinFactNeighborX="-51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3CDF7-9911-4C8D-BA8D-80D4A240E208}" type="pres">
      <dgm:prSet presAssocID="{0B7C1E0F-798F-4A90-AB5E-58186CEDF1F5}" presName="textaccent1" presStyleCnt="0"/>
      <dgm:spPr/>
    </dgm:pt>
    <dgm:pt modelId="{1EBBE7F2-C969-4545-85FF-395CA0EDB01B}" type="pres">
      <dgm:prSet presAssocID="{0B7C1E0F-798F-4A90-AB5E-58186CEDF1F5}" presName="accentRepeatNode" presStyleLbl="solidAlignAcc1" presStyleIdx="0" presStyleCnt="6" custLinFactX="500000" custLinFactY="100000" custLinFactNeighborX="524000" custLinFactNeighborY="183084"/>
      <dgm:spPr/>
    </dgm:pt>
    <dgm:pt modelId="{E15407BF-1689-4E9B-B29F-5F55228EEBB2}" type="pres">
      <dgm:prSet presAssocID="{5395675A-BA91-4D82-9465-7C0D17F870C1}" presName="image1" presStyleCnt="0"/>
      <dgm:spPr/>
    </dgm:pt>
    <dgm:pt modelId="{40963694-2547-431E-A8AF-D9A91C1F9A27}" type="pres">
      <dgm:prSet presAssocID="{5395675A-BA91-4D82-9465-7C0D17F870C1}" presName="imageRepeatNode" presStyleLbl="alignAcc1" presStyleIdx="0" presStyleCnt="3" custScaleX="90909" custScaleY="90909" custLinFactNeighborX="-11332"/>
      <dgm:spPr/>
      <dgm:t>
        <a:bodyPr/>
        <a:lstStyle/>
        <a:p>
          <a:endParaRPr lang="ru-RU"/>
        </a:p>
      </dgm:t>
    </dgm:pt>
    <dgm:pt modelId="{6642DD09-BA09-4DA1-ABCC-F23F155ACBD3}" type="pres">
      <dgm:prSet presAssocID="{5395675A-BA91-4D82-9465-7C0D17F870C1}" presName="imageaccent1" presStyleCnt="0"/>
      <dgm:spPr/>
    </dgm:pt>
    <dgm:pt modelId="{E1A69F40-7E55-4F29-A261-E64CC62A07C5}" type="pres">
      <dgm:prSet presAssocID="{5395675A-BA91-4D82-9465-7C0D17F870C1}" presName="accentRepeatNode" presStyleLbl="solidAlignAcc1" presStyleIdx="1" presStyleCnt="6" custScaleX="101519" custScaleY="104206" custLinFactX="500000" custLinFactY="174098" custLinFactNeighborX="545472" custLinFactNeighborY="200000"/>
      <dgm:spPr/>
    </dgm:pt>
    <dgm:pt modelId="{E56C81B8-47D8-4875-AE3F-C8C4AF8FC6BC}" type="pres">
      <dgm:prSet presAssocID="{9979CACB-D2E5-4298-B54F-31C958FD46ED}" presName="text2" presStyleCnt="0"/>
      <dgm:spPr/>
    </dgm:pt>
    <dgm:pt modelId="{D745D675-F52E-4D44-AC43-473E309A5BB5}" type="pres">
      <dgm:prSet presAssocID="{9979CACB-D2E5-4298-B54F-31C958FD46ED}" presName="textRepeatNode" presStyleLbl="alignNode1" presStyleIdx="1" presStyleCnt="3" custScaleX="90909" custScaleY="90909" custLinFactNeighborX="-6463" custLinFactNeighborY="8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C0E14-3EE2-4C2B-8C06-89582EEA3194}" type="pres">
      <dgm:prSet presAssocID="{9979CACB-D2E5-4298-B54F-31C958FD46ED}" presName="textaccent2" presStyleCnt="0"/>
      <dgm:spPr/>
    </dgm:pt>
    <dgm:pt modelId="{EFC34A23-DD03-406D-AE4C-C3D7DBAEFC7B}" type="pres">
      <dgm:prSet presAssocID="{9979CACB-D2E5-4298-B54F-31C958FD46ED}" presName="accentRepeatNode" presStyleLbl="solidAlignAcc1" presStyleIdx="2" presStyleCnt="6" custLinFactX="-100000" custLinFactY="183056" custLinFactNeighborX="-165361" custLinFactNeighborY="200000"/>
      <dgm:spPr/>
    </dgm:pt>
    <dgm:pt modelId="{75925735-2E10-477B-98E4-751BA534E53D}" type="pres">
      <dgm:prSet presAssocID="{67451D8E-9EA0-4D0D-92D6-E42FE2A50660}" presName="image2" presStyleCnt="0"/>
      <dgm:spPr/>
    </dgm:pt>
    <dgm:pt modelId="{061F23C0-49A2-4F92-946D-36B3E8A2C631}" type="pres">
      <dgm:prSet presAssocID="{67451D8E-9EA0-4D0D-92D6-E42FE2A50660}" presName="imageRepeatNode" presStyleLbl="alignAcc1" presStyleIdx="1" presStyleCnt="3" custScaleX="90909" custScaleY="90909" custLinFactNeighborX="-5686"/>
      <dgm:spPr/>
      <dgm:t>
        <a:bodyPr/>
        <a:lstStyle/>
        <a:p>
          <a:endParaRPr lang="ru-RU"/>
        </a:p>
      </dgm:t>
    </dgm:pt>
    <dgm:pt modelId="{F0704789-2535-47D7-9DC0-BED65DAF5BAD}" type="pres">
      <dgm:prSet presAssocID="{67451D8E-9EA0-4D0D-92D6-E42FE2A50660}" presName="imageaccent2" presStyleCnt="0"/>
      <dgm:spPr/>
    </dgm:pt>
    <dgm:pt modelId="{B5A450D1-9592-48E7-B744-0B970A999A09}" type="pres">
      <dgm:prSet presAssocID="{67451D8E-9EA0-4D0D-92D6-E42FE2A50660}" presName="accentRepeatNode" presStyleLbl="solidAlignAcc1" presStyleIdx="3" presStyleCnt="6" custScaleX="743706" custScaleY="767496" custLinFactX="100000" custLinFactY="-400000" custLinFactNeighborX="172640" custLinFactNeighborY="-452995"/>
      <dgm:spPr>
        <a:blipFill rotWithShape="0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9C5C8C-B90B-496B-931B-5ECE6F87672B}" type="pres">
      <dgm:prSet presAssocID="{D7BF6483-4DA3-44E8-B68A-7D204BED5C2D}" presName="text3" presStyleCnt="0"/>
      <dgm:spPr/>
    </dgm:pt>
    <dgm:pt modelId="{0E31E41C-F764-47A3-A968-7101A9CF2789}" type="pres">
      <dgm:prSet presAssocID="{D7BF6483-4DA3-44E8-B68A-7D204BED5C2D}" presName="textRepeatNode" presStyleLbl="alignNode1" presStyleIdx="2" presStyleCnt="3" custScaleX="90909" custScaleY="90909" custLinFactNeighborX="-4797" custLinFactNeighborY="91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8D08F-A758-424C-AB2C-B9C37371FABD}" type="pres">
      <dgm:prSet presAssocID="{D7BF6483-4DA3-44E8-B68A-7D204BED5C2D}" presName="textaccent3" presStyleCnt="0"/>
      <dgm:spPr/>
    </dgm:pt>
    <dgm:pt modelId="{8F895518-6C93-4020-8A64-A8E6C11693B6}" type="pres">
      <dgm:prSet presAssocID="{D7BF6483-4DA3-44E8-B68A-7D204BED5C2D}" presName="accentRepeatNode" presStyleLbl="solidAlignAcc1" presStyleIdx="4" presStyleCnt="6" custLinFactX="300000" custLinFactY="777893" custLinFactNeighborX="315526" custLinFactNeighborY="800000"/>
      <dgm:spPr/>
    </dgm:pt>
    <dgm:pt modelId="{5A5FFAB1-EA3F-40BC-A81D-89A8D31E4211}" type="pres">
      <dgm:prSet presAssocID="{777673BA-2CF3-4082-B932-437B673CCBA0}" presName="image3" presStyleCnt="0"/>
      <dgm:spPr/>
    </dgm:pt>
    <dgm:pt modelId="{A48BA838-48A1-4504-97D9-9295BC4666A4}" type="pres">
      <dgm:prSet presAssocID="{777673BA-2CF3-4082-B932-437B673CCBA0}" presName="imageRepeatNode" presStyleLbl="alignAcc1" presStyleIdx="2" presStyleCnt="3" custScaleX="90909" custScaleY="90909" custLinFactNeighborX="-6463" custLinFactNeighborY="15208"/>
      <dgm:spPr/>
      <dgm:t>
        <a:bodyPr/>
        <a:lstStyle/>
        <a:p>
          <a:endParaRPr lang="ru-RU"/>
        </a:p>
      </dgm:t>
    </dgm:pt>
    <dgm:pt modelId="{377380C8-B03A-4EBE-94D3-70A23B7C500F}" type="pres">
      <dgm:prSet presAssocID="{777673BA-2CF3-4082-B932-437B673CCBA0}" presName="imageaccent3" presStyleCnt="0"/>
      <dgm:spPr/>
    </dgm:pt>
    <dgm:pt modelId="{2C126CEF-7518-48FC-B167-970928060CD8}" type="pres">
      <dgm:prSet presAssocID="{777673BA-2CF3-4082-B932-437B673CCBA0}" presName="accentRepeatNode" presStyleLbl="solidAlignAcc1" presStyleIdx="5" presStyleCnt="6" custScaleX="90909" custScaleY="90909" custLinFactX="200000" custLinFactY="800000" custLinFactNeighborX="237842" custLinFactNeighborY="889553"/>
      <dgm:spPr>
        <a:ln>
          <a:solidFill>
            <a:schemeClr val="bg1"/>
          </a:solidFill>
        </a:ln>
      </dgm:spPr>
    </dgm:pt>
  </dgm:ptLst>
  <dgm:cxnLst>
    <dgm:cxn modelId="{5ADB505B-9E72-49A1-9315-92560C49207D}" type="presOf" srcId="{9979CACB-D2E5-4298-B54F-31C958FD46ED}" destId="{D745D675-F52E-4D44-AC43-473E309A5BB5}" srcOrd="0" destOrd="0" presId="urn:microsoft.com/office/officeart/2008/layout/HexagonCluster"/>
    <dgm:cxn modelId="{1B789E8A-60BC-4EC1-8F88-B07D272384FB}" srcId="{821DDE33-D68C-45DF-8D0F-BD259EBE1E70}" destId="{0B7C1E0F-798F-4A90-AB5E-58186CEDF1F5}" srcOrd="0" destOrd="0" parTransId="{76EAA933-F7BB-4BF7-ABEB-4249278A97F9}" sibTransId="{5395675A-BA91-4D82-9465-7C0D17F870C1}"/>
    <dgm:cxn modelId="{F9B381CA-C15B-4509-96E6-735101A658F7}" srcId="{821DDE33-D68C-45DF-8D0F-BD259EBE1E70}" destId="{9979CACB-D2E5-4298-B54F-31C958FD46ED}" srcOrd="1" destOrd="0" parTransId="{761BCB27-F4B6-4E11-9448-1C39C510F3E0}" sibTransId="{67451D8E-9EA0-4D0D-92D6-E42FE2A50660}"/>
    <dgm:cxn modelId="{142D316E-AC33-4039-A86F-E43D38224C73}" type="presOf" srcId="{777673BA-2CF3-4082-B932-437B673CCBA0}" destId="{A48BA838-48A1-4504-97D9-9295BC4666A4}" srcOrd="0" destOrd="0" presId="urn:microsoft.com/office/officeart/2008/layout/HexagonCluster"/>
    <dgm:cxn modelId="{C189C4D1-8696-4031-B4B6-624ACD6D2EC5}" srcId="{821DDE33-D68C-45DF-8D0F-BD259EBE1E70}" destId="{D7BF6483-4DA3-44E8-B68A-7D204BED5C2D}" srcOrd="2" destOrd="0" parTransId="{EB6AA7EC-B4AD-4205-9A8F-4CF31966BAD3}" sibTransId="{777673BA-2CF3-4082-B932-437B673CCBA0}"/>
    <dgm:cxn modelId="{39F4C1CB-0F1E-4062-91E2-40779E1FB1E0}" type="presOf" srcId="{821DDE33-D68C-45DF-8D0F-BD259EBE1E70}" destId="{CECA9615-CA5D-4BD9-B60C-9F96DC9DF14C}" srcOrd="0" destOrd="0" presId="urn:microsoft.com/office/officeart/2008/layout/HexagonCluster"/>
    <dgm:cxn modelId="{5E2F5F29-3AD7-46FD-BBA5-9DCBFE7C3DE3}" type="presOf" srcId="{D7BF6483-4DA3-44E8-B68A-7D204BED5C2D}" destId="{0E31E41C-F764-47A3-A968-7101A9CF2789}" srcOrd="0" destOrd="0" presId="urn:microsoft.com/office/officeart/2008/layout/HexagonCluster"/>
    <dgm:cxn modelId="{E8754390-1091-49DB-AB04-888C44C7C679}" type="presOf" srcId="{0B7C1E0F-798F-4A90-AB5E-58186CEDF1F5}" destId="{9D05E8C0-C996-4A44-A368-885A16E3E51E}" srcOrd="0" destOrd="0" presId="urn:microsoft.com/office/officeart/2008/layout/HexagonCluster"/>
    <dgm:cxn modelId="{FB2A201D-D7B2-434D-8ED9-75A71943FA0B}" type="presOf" srcId="{67451D8E-9EA0-4D0D-92D6-E42FE2A50660}" destId="{061F23C0-49A2-4F92-946D-36B3E8A2C631}" srcOrd="0" destOrd="0" presId="urn:microsoft.com/office/officeart/2008/layout/HexagonCluster"/>
    <dgm:cxn modelId="{FFD89A55-1858-4615-8CF0-3BBD2009C427}" type="presOf" srcId="{5395675A-BA91-4D82-9465-7C0D17F870C1}" destId="{40963694-2547-431E-A8AF-D9A91C1F9A27}" srcOrd="0" destOrd="0" presId="urn:microsoft.com/office/officeart/2008/layout/HexagonCluster"/>
    <dgm:cxn modelId="{69416126-FC98-45DD-ADF1-6143CDAEC1FF}" type="presParOf" srcId="{CECA9615-CA5D-4BD9-B60C-9F96DC9DF14C}" destId="{AE3C07EE-F26E-4F63-963B-C9932AACF75B}" srcOrd="0" destOrd="0" presId="urn:microsoft.com/office/officeart/2008/layout/HexagonCluster"/>
    <dgm:cxn modelId="{54E17CF4-9B8F-4C2C-B618-AF51CBAD5FAF}" type="presParOf" srcId="{AE3C07EE-F26E-4F63-963B-C9932AACF75B}" destId="{9D05E8C0-C996-4A44-A368-885A16E3E51E}" srcOrd="0" destOrd="0" presId="urn:microsoft.com/office/officeart/2008/layout/HexagonCluster"/>
    <dgm:cxn modelId="{B5CC5752-ED26-4BA3-BF6F-4A9680106242}" type="presParOf" srcId="{CECA9615-CA5D-4BD9-B60C-9F96DC9DF14C}" destId="{FFD3CDF7-9911-4C8D-BA8D-80D4A240E208}" srcOrd="1" destOrd="0" presId="urn:microsoft.com/office/officeart/2008/layout/HexagonCluster"/>
    <dgm:cxn modelId="{066B13BB-A315-461D-8D6B-6A9506868861}" type="presParOf" srcId="{FFD3CDF7-9911-4C8D-BA8D-80D4A240E208}" destId="{1EBBE7F2-C969-4545-85FF-395CA0EDB01B}" srcOrd="0" destOrd="0" presId="urn:microsoft.com/office/officeart/2008/layout/HexagonCluster"/>
    <dgm:cxn modelId="{05B85128-5599-4696-8724-8CBE432711D2}" type="presParOf" srcId="{CECA9615-CA5D-4BD9-B60C-9F96DC9DF14C}" destId="{E15407BF-1689-4E9B-B29F-5F55228EEBB2}" srcOrd="2" destOrd="0" presId="urn:microsoft.com/office/officeart/2008/layout/HexagonCluster"/>
    <dgm:cxn modelId="{76AB3462-428A-4822-A856-153EF2DBC021}" type="presParOf" srcId="{E15407BF-1689-4E9B-B29F-5F55228EEBB2}" destId="{40963694-2547-431E-A8AF-D9A91C1F9A27}" srcOrd="0" destOrd="0" presId="urn:microsoft.com/office/officeart/2008/layout/HexagonCluster"/>
    <dgm:cxn modelId="{7A5EB72B-C0AC-491F-A68A-F56BBA5C9501}" type="presParOf" srcId="{CECA9615-CA5D-4BD9-B60C-9F96DC9DF14C}" destId="{6642DD09-BA09-4DA1-ABCC-F23F155ACBD3}" srcOrd="3" destOrd="0" presId="urn:microsoft.com/office/officeart/2008/layout/HexagonCluster"/>
    <dgm:cxn modelId="{F89943F5-B2FE-4541-BF39-B2F3C650802A}" type="presParOf" srcId="{6642DD09-BA09-4DA1-ABCC-F23F155ACBD3}" destId="{E1A69F40-7E55-4F29-A261-E64CC62A07C5}" srcOrd="0" destOrd="0" presId="urn:microsoft.com/office/officeart/2008/layout/HexagonCluster"/>
    <dgm:cxn modelId="{3CA1D01E-D4CF-4696-98F0-49C0FDAA9FB4}" type="presParOf" srcId="{CECA9615-CA5D-4BD9-B60C-9F96DC9DF14C}" destId="{E56C81B8-47D8-4875-AE3F-C8C4AF8FC6BC}" srcOrd="4" destOrd="0" presId="urn:microsoft.com/office/officeart/2008/layout/HexagonCluster"/>
    <dgm:cxn modelId="{CCAC710A-8DF9-46CF-96F4-6DA53BAA3712}" type="presParOf" srcId="{E56C81B8-47D8-4875-AE3F-C8C4AF8FC6BC}" destId="{D745D675-F52E-4D44-AC43-473E309A5BB5}" srcOrd="0" destOrd="0" presId="urn:microsoft.com/office/officeart/2008/layout/HexagonCluster"/>
    <dgm:cxn modelId="{BC2A81E7-7BC4-43E2-9D62-291FF4453295}" type="presParOf" srcId="{CECA9615-CA5D-4BD9-B60C-9F96DC9DF14C}" destId="{047C0E14-3EE2-4C2B-8C06-89582EEA3194}" srcOrd="5" destOrd="0" presId="urn:microsoft.com/office/officeart/2008/layout/HexagonCluster"/>
    <dgm:cxn modelId="{25392F0D-76D3-4781-90C0-C4907A9A8764}" type="presParOf" srcId="{047C0E14-3EE2-4C2B-8C06-89582EEA3194}" destId="{EFC34A23-DD03-406D-AE4C-C3D7DBAEFC7B}" srcOrd="0" destOrd="0" presId="urn:microsoft.com/office/officeart/2008/layout/HexagonCluster"/>
    <dgm:cxn modelId="{E98A3240-5264-4F92-A913-942905E533E9}" type="presParOf" srcId="{CECA9615-CA5D-4BD9-B60C-9F96DC9DF14C}" destId="{75925735-2E10-477B-98E4-751BA534E53D}" srcOrd="6" destOrd="0" presId="urn:microsoft.com/office/officeart/2008/layout/HexagonCluster"/>
    <dgm:cxn modelId="{F7093AD6-1015-46E9-B492-315EC5523842}" type="presParOf" srcId="{75925735-2E10-477B-98E4-751BA534E53D}" destId="{061F23C0-49A2-4F92-946D-36B3E8A2C631}" srcOrd="0" destOrd="0" presId="urn:microsoft.com/office/officeart/2008/layout/HexagonCluster"/>
    <dgm:cxn modelId="{4AE51943-8C3A-4919-A615-1339489D5659}" type="presParOf" srcId="{CECA9615-CA5D-4BD9-B60C-9F96DC9DF14C}" destId="{F0704789-2535-47D7-9DC0-BED65DAF5BAD}" srcOrd="7" destOrd="0" presId="urn:microsoft.com/office/officeart/2008/layout/HexagonCluster"/>
    <dgm:cxn modelId="{C995D495-FFB7-4289-B820-7E6900CF5702}" type="presParOf" srcId="{F0704789-2535-47D7-9DC0-BED65DAF5BAD}" destId="{B5A450D1-9592-48E7-B744-0B970A999A09}" srcOrd="0" destOrd="0" presId="urn:microsoft.com/office/officeart/2008/layout/HexagonCluster"/>
    <dgm:cxn modelId="{B7D58D2D-EF94-4628-8D4D-44C02A16D0A0}" type="presParOf" srcId="{CECA9615-CA5D-4BD9-B60C-9F96DC9DF14C}" destId="{589C5C8C-B90B-496B-931B-5ECE6F87672B}" srcOrd="8" destOrd="0" presId="urn:microsoft.com/office/officeart/2008/layout/HexagonCluster"/>
    <dgm:cxn modelId="{A683F7A1-6366-4935-A532-58AAB7497FCA}" type="presParOf" srcId="{589C5C8C-B90B-496B-931B-5ECE6F87672B}" destId="{0E31E41C-F764-47A3-A968-7101A9CF2789}" srcOrd="0" destOrd="0" presId="urn:microsoft.com/office/officeart/2008/layout/HexagonCluster"/>
    <dgm:cxn modelId="{B503B10C-C4A6-44F2-9378-DCB0B693F476}" type="presParOf" srcId="{CECA9615-CA5D-4BD9-B60C-9F96DC9DF14C}" destId="{2F28D08F-A758-424C-AB2C-B9C37371FABD}" srcOrd="9" destOrd="0" presId="urn:microsoft.com/office/officeart/2008/layout/HexagonCluster"/>
    <dgm:cxn modelId="{CCE5BC07-FA73-4EC9-94B6-609D98B191E9}" type="presParOf" srcId="{2F28D08F-A758-424C-AB2C-B9C37371FABD}" destId="{8F895518-6C93-4020-8A64-A8E6C11693B6}" srcOrd="0" destOrd="0" presId="urn:microsoft.com/office/officeart/2008/layout/HexagonCluster"/>
    <dgm:cxn modelId="{BF1C0355-4638-469F-B184-D21847C8BE76}" type="presParOf" srcId="{CECA9615-CA5D-4BD9-B60C-9F96DC9DF14C}" destId="{5A5FFAB1-EA3F-40BC-A81D-89A8D31E4211}" srcOrd="10" destOrd="0" presId="urn:microsoft.com/office/officeart/2008/layout/HexagonCluster"/>
    <dgm:cxn modelId="{93E59758-D569-45F7-8368-6B8469E0B5DF}" type="presParOf" srcId="{5A5FFAB1-EA3F-40BC-A81D-89A8D31E4211}" destId="{A48BA838-48A1-4504-97D9-9295BC4666A4}" srcOrd="0" destOrd="0" presId="urn:microsoft.com/office/officeart/2008/layout/HexagonCluster"/>
    <dgm:cxn modelId="{75FACBE2-ECA7-4B53-9FCD-56735E83907B}" type="presParOf" srcId="{CECA9615-CA5D-4BD9-B60C-9F96DC9DF14C}" destId="{377380C8-B03A-4EBE-94D3-70A23B7C500F}" srcOrd="11" destOrd="0" presId="urn:microsoft.com/office/officeart/2008/layout/HexagonCluster"/>
    <dgm:cxn modelId="{47F83AB1-04AC-49D5-AC22-2D8F49E5188B}" type="presParOf" srcId="{377380C8-B03A-4EBE-94D3-70A23B7C500F}" destId="{2C126CEF-7518-48FC-B167-970928060CD8}" srcOrd="0" destOrd="0" presId="urn:microsoft.com/office/officeart/2008/layout/HexagonCluster"/>
  </dgm:cxnLst>
  <dgm:bg>
    <a:effectLst>
      <a:outerShdw blurRad="152400" dist="317500" dir="5400000" sx="90000" sy="-19000" rotWithShape="0">
        <a:prstClr val="black">
          <a:alpha val="15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5E8C0-C996-4A44-A368-885A16E3E51E}">
      <dsp:nvSpPr>
        <dsp:cNvPr id="0" name=""/>
        <dsp:cNvSpPr/>
      </dsp:nvSpPr>
      <dsp:spPr>
        <a:xfrm>
          <a:off x="1071178" y="1920701"/>
          <a:ext cx="1147657" cy="989480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249273" y="2074250"/>
        <a:ext cx="791467" cy="682382"/>
      </dsp:txXfrm>
    </dsp:sp>
    <dsp:sp modelId="{1EBBE7F2-C969-4545-85FF-395CA0EDB01B}">
      <dsp:nvSpPr>
        <dsp:cNvPr id="0" name=""/>
        <dsp:cNvSpPr/>
      </dsp:nvSpPr>
      <dsp:spPr>
        <a:xfrm>
          <a:off x="2625465" y="2712369"/>
          <a:ext cx="147806" cy="1273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963694-2547-431E-A8AF-D9A91C1F9A27}">
      <dsp:nvSpPr>
        <dsp:cNvPr id="0" name=""/>
        <dsp:cNvSpPr/>
      </dsp:nvSpPr>
      <dsp:spPr>
        <a:xfrm>
          <a:off x="0" y="1336084"/>
          <a:ext cx="1147657" cy="98948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A69F40-7E55-4F29-A261-E64CC62A07C5}">
      <dsp:nvSpPr>
        <dsp:cNvPr id="0" name=""/>
        <dsp:cNvSpPr/>
      </dsp:nvSpPr>
      <dsp:spPr>
        <a:xfrm>
          <a:off x="2403594" y="2705145"/>
          <a:ext cx="150052" cy="1327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45D675-F52E-4D44-AC43-473E309A5BB5}">
      <dsp:nvSpPr>
        <dsp:cNvPr id="0" name=""/>
        <dsp:cNvSpPr/>
      </dsp:nvSpPr>
      <dsp:spPr>
        <a:xfrm>
          <a:off x="2130450" y="1419839"/>
          <a:ext cx="1147657" cy="989480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308545" y="1573388"/>
        <a:ext cx="791467" cy="682382"/>
      </dsp:txXfrm>
    </dsp:sp>
    <dsp:sp modelId="{EFC34A23-DD03-406D-AE4C-C3D7DBAEFC7B}">
      <dsp:nvSpPr>
        <dsp:cNvPr id="0" name=""/>
        <dsp:cNvSpPr/>
      </dsp:nvSpPr>
      <dsp:spPr>
        <a:xfrm>
          <a:off x="2625466" y="2705145"/>
          <a:ext cx="147806" cy="1273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1F23C0-49A2-4F92-946D-36B3E8A2C631}">
      <dsp:nvSpPr>
        <dsp:cNvPr id="0" name=""/>
        <dsp:cNvSpPr/>
      </dsp:nvSpPr>
      <dsp:spPr>
        <a:xfrm>
          <a:off x="3215790" y="1920701"/>
          <a:ext cx="1147657" cy="98948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A450D1-9592-48E7-B744-0B970A999A09}">
      <dsp:nvSpPr>
        <dsp:cNvPr id="0" name=""/>
        <dsp:cNvSpPr/>
      </dsp:nvSpPr>
      <dsp:spPr>
        <a:xfrm>
          <a:off x="3190244" y="839944"/>
          <a:ext cx="1099249" cy="977719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31E41C-F764-47A3-A968-7101A9CF2789}">
      <dsp:nvSpPr>
        <dsp:cNvPr id="0" name=""/>
        <dsp:cNvSpPr/>
      </dsp:nvSpPr>
      <dsp:spPr>
        <a:xfrm>
          <a:off x="1075950" y="827297"/>
          <a:ext cx="1147657" cy="989480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254045" y="980846"/>
        <a:ext cx="791467" cy="682382"/>
      </dsp:txXfrm>
    </dsp:sp>
    <dsp:sp modelId="{8F895518-6C93-4020-8A64-A8E6C11693B6}">
      <dsp:nvSpPr>
        <dsp:cNvPr id="0" name=""/>
        <dsp:cNvSpPr/>
      </dsp:nvSpPr>
      <dsp:spPr>
        <a:xfrm>
          <a:off x="2844758" y="2712371"/>
          <a:ext cx="147806" cy="1273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8BA838-48A1-4504-97D9-9295BC4666A4}">
      <dsp:nvSpPr>
        <dsp:cNvPr id="0" name=""/>
        <dsp:cNvSpPr/>
      </dsp:nvSpPr>
      <dsp:spPr>
        <a:xfrm>
          <a:off x="2130450" y="299019"/>
          <a:ext cx="1147657" cy="98948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126CEF-7518-48FC-B167-970928060CD8}">
      <dsp:nvSpPr>
        <dsp:cNvPr id="0" name=""/>
        <dsp:cNvSpPr/>
      </dsp:nvSpPr>
      <dsp:spPr>
        <a:xfrm>
          <a:off x="2845825" y="2720075"/>
          <a:ext cx="134369" cy="1158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86B1FE-F443-4401-9286-AB2D847B6B97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76C2AD-CC82-4E8F-92B2-78F1A5FC9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8725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E80CED-0F25-49EF-8680-A3F21E4FFCEE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07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E80CED-0F25-49EF-8680-A3F21E4FFCEE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237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E80CED-0F25-49EF-8680-A3F21E4FFCEE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237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40562DB-1BB6-4F68-B20A-99A898AF46F2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162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40562DB-1BB6-4F68-B20A-99A898AF46F2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213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40562DB-1BB6-4F68-B20A-99A898AF46F2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945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40562DB-1BB6-4F68-B20A-99A898AF46F2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602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40562DB-1BB6-4F68-B20A-99A898AF46F2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535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40562DB-1BB6-4F68-B20A-99A898AF46F2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519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40562DB-1BB6-4F68-B20A-99A898AF46F2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24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40562DB-1BB6-4F68-B20A-99A898AF46F2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200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40562DB-1BB6-4F68-B20A-99A898AF46F2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378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40562DB-1BB6-4F68-B20A-99A898AF46F2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233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40562DB-1BB6-4F68-B20A-99A898AF46F2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987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40562DB-1BB6-4F68-B20A-99A898AF46F2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424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40562DB-1BB6-4F68-B20A-99A898AF46F2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42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40562DB-1BB6-4F68-B20A-99A898AF46F2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361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3E51468-4EA3-43BC-A608-3597AF4DA83E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12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E80CED-0F25-49EF-8680-A3F21E4FFCEE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530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E80CED-0F25-49EF-8680-A3F21E4FFCEE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42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E80CED-0F25-49EF-8680-A3F21E4FFCEE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48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E80CED-0F25-49EF-8680-A3F21E4FFCEE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301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40562DB-1BB6-4F68-B20A-99A898AF46F2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348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E80CED-0F25-49EF-8680-A3F21E4FFCEE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237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E80CED-0F25-49EF-8680-A3F21E4FFCEE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23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72C8ABC4-8560-4FBA-A560-19206F2AD660}" type="datetimeFigureOut">
              <a:rPr lang="ru-RU" smtClean="0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DE1AE2A-8FCC-4435-BE1E-721ED9DF72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EB250C-1F28-48C2-B2CA-5531F4C1B04C}" type="datetimeFigureOut">
              <a:rPr lang="ru-RU" smtClean="0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9FDAB-13A0-4549-BC80-7CE688244E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CDCDA-A25F-4D96-B28E-0D973D7911F0}" type="datetimeFigureOut">
              <a:rPr lang="ru-RU" smtClean="0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1EA5D-F9D7-42B6-960A-14255628D9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E9DA-9DC4-4916-A15B-948D70B6339F}" type="datetimeFigureOut">
              <a:rPr lang="ru-RU" smtClean="0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798FC-A624-49A6-9588-F6FC894194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56CBF5-96A2-4935-91B1-EFEF7CF3E3C4}" type="datetimeFigureOut">
              <a:rPr lang="ru-RU" smtClean="0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23C56-1FF1-4BF9-A252-A040C3B70D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86F67-196C-44F9-97DA-D585707A00ED}" type="datetimeFigureOut">
              <a:rPr lang="ru-RU" smtClean="0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2C00-BF31-4C97-840B-06B81D2C01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880CAB-F254-4BB3-902D-C7B0C8CCD0CC}" type="datetimeFigureOut">
              <a:rPr lang="ru-RU" smtClean="0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318D5-69AE-4FE1-935A-11E20242E7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1C8B91-D4D5-47F1-85AB-BD65D87E3E08}" type="datetimeFigureOut">
              <a:rPr lang="ru-RU" smtClean="0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9B913-2A31-45EC-9E17-24D49E6606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93EF3-AA55-4C15-B9F1-887C20BBE521}" type="datetimeFigureOut">
              <a:rPr lang="ru-RU" smtClean="0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14205-3E93-4D5A-B4DD-9981C02DFD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88A8E3-4034-4659-913A-06208760F0EE}" type="datetimeFigureOut">
              <a:rPr lang="ru-RU" smtClean="0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F27BD-1526-41A5-90F4-BE6E4982D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79FD6-52D3-4D78-BF29-7B83F826945E}" type="datetimeFigureOut">
              <a:rPr lang="ru-RU" smtClean="0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DD8BE-2E6C-4E84-AC5A-A584B89738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DAC4BC62-862E-418E-81C2-55CA064A8B46}" type="datetimeFigureOut">
              <a:rPr lang="ru-RU" smtClean="0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8BCDA913-52EB-4B82-85B0-232A85689B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7" r:id="rId1"/>
    <p:sldLayoutId id="2147484838" r:id="rId2"/>
    <p:sldLayoutId id="2147484839" r:id="rId3"/>
    <p:sldLayoutId id="2147484840" r:id="rId4"/>
    <p:sldLayoutId id="2147484841" r:id="rId5"/>
    <p:sldLayoutId id="2147484842" r:id="rId6"/>
    <p:sldLayoutId id="2147484843" r:id="rId7"/>
    <p:sldLayoutId id="2147484844" r:id="rId8"/>
    <p:sldLayoutId id="2147484845" r:id="rId9"/>
    <p:sldLayoutId id="2147484846" r:id="rId10"/>
    <p:sldLayoutId id="2147484847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leukhinan@list.ru" TargetMode="External"/><Relationship Id="rId3" Type="http://schemas.openxmlformats.org/officeDocument/2006/relationships/diagramData" Target="../diagrams/data1.xml"/><Relationship Id="rId7" Type="http://schemas.openxmlformats.org/officeDocument/2006/relationships/hyperlink" Target="mailto:nauka@marsu.ru" TargetMode="External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.png"/><Relationship Id="rId5" Type="http://schemas.openxmlformats.org/officeDocument/2006/relationships/diagramQuickStyle" Target="../diagrams/quickStyle1.xml"/><Relationship Id="rId10" Type="http://schemas.openxmlformats.org/officeDocument/2006/relationships/hyperlink" Target="mailto:vova.bezrodny@gmail.com" TargetMode="External"/><Relationship Id="rId4" Type="http://schemas.openxmlformats.org/officeDocument/2006/relationships/diagramLayout" Target="../diagrams/layout1.xml"/><Relationship Id="rId9" Type="http://schemas.openxmlformats.org/officeDocument/2006/relationships/hyperlink" Target="mailto:potehinen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539552" y="980728"/>
            <a:ext cx="806489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r>
              <a:rPr lang="ru-RU" sz="4000" b="1" dirty="0" smtClean="0"/>
              <a:t>Разработка </a:t>
            </a:r>
            <a:r>
              <a:rPr lang="ru-RU" sz="4000" b="1" dirty="0"/>
              <a:t>и построение распределенной вычислительной сети MarGrid на базе компьютеров республики Марий </a:t>
            </a:r>
            <a:r>
              <a:rPr lang="ru-RU" sz="4000" b="1" dirty="0" smtClean="0"/>
              <a:t>Эл</a:t>
            </a:r>
            <a:endParaRPr lang="ru-RU" sz="22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pic>
        <p:nvPicPr>
          <p:cNvPr id="3074" name="Picture 2" descr="D:\Документы НИСа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5927" y="54379"/>
            <a:ext cx="155362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44008" y="288"/>
            <a:ext cx="3528392" cy="584775"/>
          </a:xfrm>
          <a:prstGeom prst="rect">
            <a:avLst/>
          </a:prstGeom>
          <a:solidFill>
            <a:srgbClr val="405A9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539552" y="5949280"/>
            <a:ext cx="80648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Авторы: Е.Н. Потехин, В.А. Безродный, А.Н. Леухин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9"/>
            <a:ext cx="3096051" cy="1685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9"/>
            <a:ext cx="2723741" cy="1685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0557" y="4221088"/>
            <a:ext cx="2104722" cy="1685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embl_MarSU1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24"/>
            <a:ext cx="1677807" cy="172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4008" y="-26988"/>
            <a:ext cx="3528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763688" y="404664"/>
            <a:ext cx="66747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Результаты поиска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оптимальных минимаксных бинарных последовательностей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1620416" y="1033686"/>
            <a:ext cx="9509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- </a:t>
            </a:r>
            <a:r>
              <a:rPr lang="en-US" sz="1600" b="1">
                <a:latin typeface="Times New Roman" pitchFamily="18" charset="0"/>
              </a:rPr>
              <a:t>PSL=4 </a:t>
            </a:r>
            <a:endParaRPr lang="ru-RU" sz="1600" b="1">
              <a:latin typeface="Times New Roman" pitchFamily="18" charset="0"/>
            </a:endParaRPr>
          </a:p>
        </p:txBody>
      </p:sp>
      <p:sp>
        <p:nvSpPr>
          <p:cNvPr id="30" name="Rectangle 61"/>
          <p:cNvSpPr>
            <a:spLocks noChangeArrowheads="1"/>
          </p:cNvSpPr>
          <p:nvPr/>
        </p:nvSpPr>
        <p:spPr bwMode="auto">
          <a:xfrm>
            <a:off x="516954" y="2636912"/>
            <a:ext cx="83755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Elders-Boll H., </a:t>
            </a: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Schotten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H., </a:t>
            </a: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Busboom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comparative study of optimization methods 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for the synthesis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of binary sequences with good correlation properties// In 5th IEEE 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Symposium on Communication and Vehicular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Technology in the Benelux/ IEEE,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1997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24–31.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1" name="Object 7"/>
          <p:cNvGraphicFramePr>
            <a:graphicFrameLocks noChangeAspect="1"/>
          </p:cNvGraphicFramePr>
          <p:nvPr/>
        </p:nvGraphicFramePr>
        <p:xfrm>
          <a:off x="2915816" y="1052736"/>
          <a:ext cx="720725" cy="269875"/>
        </p:xfrm>
        <a:graphic>
          <a:graphicData uri="http://schemas.openxmlformats.org/presentationml/2006/ole">
            <p:oleObj spid="_x0000_s21506" name="Формула" r:id="rId5" imgW="482400" imgH="177480" progId="Equation.3">
              <p:embed/>
            </p:oleObj>
          </a:graphicData>
        </a:graphic>
      </p:graphicFrame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589979" y="3789040"/>
            <a:ext cx="76336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Coxson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G.E.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Hirschel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A., Cohen </a:t>
            </a: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M.N.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New results on minimum-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PSL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binary codes//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Proceedings of the 2001 IEEE Radar Conference. – Atlanta, GA, May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2001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pp. 153–156.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589979" y="4725144"/>
            <a:ext cx="72069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Coxson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G.E.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Russo J. 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Efficient exhaustive search for optimal-peak-sidelobe binary </a:t>
            </a:r>
          </a:p>
          <a:p>
            <a:pPr eaLnBrk="0" hangingPunct="0"/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codes// IEEE Trans. Aerospace and Electron. Systems,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2005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V. 41, pp. 302–308.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4" name="Прямоугольник 27"/>
          <p:cNvSpPr>
            <a:spLocks noChangeArrowheads="1"/>
          </p:cNvSpPr>
          <p:nvPr/>
        </p:nvSpPr>
        <p:spPr bwMode="auto">
          <a:xfrm>
            <a:off x="516954" y="1764680"/>
            <a:ext cx="8353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Kerdock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A.M., R. Mayer, D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Bass. Longest binary pulse compression codes with given peak sidelobe levels// Proceedings of the IEEE, February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1986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vol. 74, no.2, p.366.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2012603" y="1340768"/>
            <a:ext cx="47196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</a:rPr>
              <a:t>PSL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</a:rPr>
              <a:t>=3 for N=51,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</a:rPr>
              <a:t>PSL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</a:rPr>
              <a:t>=4 for N=69,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</a:rPr>
              <a:t>PSL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</a:rPr>
              <a:t>=5 for N=88 </a:t>
            </a:r>
            <a:endParaRPr lang="ru-RU" sz="1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1963365" y="2369195"/>
            <a:ext cx="1960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</a:rPr>
              <a:t>PSL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</a:rPr>
              <a:t>=4 for N=[49,61]</a:t>
            </a:r>
            <a:endParaRPr lang="ru-RU" sz="1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1885379" y="3501008"/>
            <a:ext cx="1960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</a:rPr>
              <a:t>PSL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</a:rPr>
              <a:t>=4 for N=[49,69]</a:t>
            </a:r>
            <a:endParaRPr lang="ru-RU" sz="1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1835696" y="4450303"/>
            <a:ext cx="6165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PSL=4 for N=[61,70]  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</a:rPr>
              <a:t>and exhaustive search for N=64 – optimal PSL </a:t>
            </a:r>
            <a:endParaRPr lang="ru-RU" sz="1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9" name="Прямоугольник 32"/>
          <p:cNvSpPr>
            <a:spLocks noChangeArrowheads="1"/>
          </p:cNvSpPr>
          <p:nvPr/>
        </p:nvSpPr>
        <p:spPr bwMode="auto">
          <a:xfrm>
            <a:off x="1763688" y="5301208"/>
            <a:ext cx="19607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</a:rPr>
              <a:t>PSL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</a:rPr>
              <a:t>=4 for N=[71,82]</a:t>
            </a:r>
            <a:endParaRPr lang="ru-RU" sz="1600" dirty="0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589979" y="5589240"/>
            <a:ext cx="7867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C.J.Nunn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G.E.Coxson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Best-Known Autocorrelation Peak Side Levels for Binary Codes of 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Length 71 to 105// IEEE Trans. On Aerospace and Electronic Systems, Vol.44, No.1,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2008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pp.392-395.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768375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embl_MarSU1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24"/>
            <a:ext cx="1677807" cy="172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4008" y="-26988"/>
            <a:ext cx="3528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763688" y="404664"/>
            <a:ext cx="66747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Результаты поиска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оптимальных минимаксных бинарных последовательностей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23"/>
          <p:cNvSpPr>
            <a:spLocks noChangeArrowheads="1"/>
          </p:cNvSpPr>
          <p:nvPr/>
        </p:nvSpPr>
        <p:spPr bwMode="auto">
          <a:xfrm>
            <a:off x="1619672" y="1052736"/>
            <a:ext cx="20633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PSL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=5 for N=[83,105]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328566"/>
            <a:ext cx="6049094" cy="389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 flipV="1">
            <a:off x="4298826" y="2473027"/>
            <a:ext cx="0" cy="3887788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948372" y="2500306"/>
            <a:ext cx="0" cy="3887788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40"/>
          <p:cNvSpPr>
            <a:spLocks noChangeArrowheads="1"/>
          </p:cNvSpPr>
          <p:nvPr/>
        </p:nvSpPr>
        <p:spPr bwMode="auto">
          <a:xfrm>
            <a:off x="4284663" y="2112665"/>
            <a:ext cx="1628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N=64 (optimal)</a:t>
            </a:r>
            <a:endParaRPr lang="ru-RU"/>
          </a:p>
        </p:txBody>
      </p:sp>
      <p:sp>
        <p:nvSpPr>
          <p:cNvPr id="24" name="Прямоугольник 41"/>
          <p:cNvSpPr>
            <a:spLocks noChangeArrowheads="1"/>
          </p:cNvSpPr>
          <p:nvPr/>
        </p:nvSpPr>
        <p:spPr bwMode="auto">
          <a:xfrm>
            <a:off x="2195513" y="2463502"/>
            <a:ext cx="1039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N=[2,48]</a:t>
            </a:r>
            <a:endParaRPr lang="ru-RU"/>
          </a:p>
        </p:txBody>
      </p:sp>
      <p:sp>
        <p:nvSpPr>
          <p:cNvPr id="25" name="Прямоугольник 43"/>
          <p:cNvSpPr>
            <a:spLocks noChangeArrowheads="1"/>
          </p:cNvSpPr>
          <p:nvPr/>
        </p:nvSpPr>
        <p:spPr bwMode="auto">
          <a:xfrm>
            <a:off x="4371777" y="3552527"/>
            <a:ext cx="776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</a:rPr>
              <a:t>Best </a:t>
            </a:r>
          </a:p>
          <a:p>
            <a:r>
              <a:rPr lang="en-US" sz="1600" dirty="0">
                <a:solidFill>
                  <a:srgbClr val="0000CC"/>
                </a:solidFill>
              </a:rPr>
              <a:t>known</a:t>
            </a:r>
            <a:endParaRPr lang="ru-RU" sz="1600" dirty="0"/>
          </a:p>
        </p:txBody>
      </p:sp>
      <p:sp>
        <p:nvSpPr>
          <p:cNvPr id="26" name="Rectangle 38"/>
          <p:cNvSpPr>
            <a:spLocks noChangeArrowheads="1"/>
          </p:cNvSpPr>
          <p:nvPr/>
        </p:nvSpPr>
        <p:spPr bwMode="auto">
          <a:xfrm>
            <a:off x="1348277" y="1373867"/>
            <a:ext cx="71841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C.J.Nunn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G.E.Coxson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Best-Known Autocorrelation Peak Side Levels for Binary Codes of 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Length 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71 to 105// IEEE Trans. On Aerospace and Electronic Systems, Vol.44, No.1,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2008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pp.392-395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768375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44008" y="288"/>
            <a:ext cx="3528392" cy="584775"/>
          </a:xfrm>
          <a:prstGeom prst="rect">
            <a:avLst/>
          </a:prstGeom>
          <a:solidFill>
            <a:srgbClr val="405A9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pic>
        <p:nvPicPr>
          <p:cNvPr id="14" name="Picture 2" descr="D:\Документы НИСа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5927" y="54379"/>
            <a:ext cx="1227017" cy="128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581" y="1697906"/>
            <a:ext cx="8010339" cy="482743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</a:pPr>
            <a:r>
              <a:rPr lang="ru-RU" sz="2000" dirty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1975г. – Линдер – </a:t>
            </a:r>
            <a:r>
              <a:rPr lang="en-US" sz="2000" dirty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≤ 40</a:t>
            </a:r>
            <a:r>
              <a:rPr lang="en-US" sz="2000" dirty="0" smtClean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  <a:r>
              <a:rPr lang="ru-RU" sz="2000" dirty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– Кохен - </a:t>
            </a:r>
            <a:r>
              <a:rPr lang="en-US" sz="2000" dirty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≤ 48</a:t>
            </a:r>
            <a:r>
              <a:rPr lang="en-US" sz="2000" dirty="0" smtClean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r>
              <a:rPr lang="ru-RU" sz="2000" dirty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– Коксон и Руссо - </a:t>
            </a:r>
            <a:r>
              <a:rPr lang="en-US" sz="2000" dirty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64</a:t>
            </a:r>
            <a:r>
              <a:rPr lang="en-US" sz="2000" dirty="0" smtClean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ru-RU" sz="2000" dirty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– Леухин, Потехин - </a:t>
            </a:r>
            <a:r>
              <a:rPr lang="en-US" sz="2000" dirty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=[2, 74</a:t>
            </a:r>
            <a:r>
              <a:rPr lang="en-US" sz="2000" dirty="0" smtClean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];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ru-RU" sz="2000" dirty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– Леухин, Потехин – 75 ≤ </a:t>
            </a:r>
            <a:r>
              <a:rPr lang="en-US" sz="2000" dirty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≤ </a:t>
            </a:r>
            <a:r>
              <a:rPr lang="en-US" sz="2000" dirty="0" smtClean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80;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000" b="1" u="sng" dirty="0" smtClean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</a:t>
            </a:r>
            <a:r>
              <a:rPr lang="en-US" sz="2000" b="1" u="sng" dirty="0" smtClean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brunch and bound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</a:pPr>
            <a:r>
              <a:rPr lang="ru-RU" sz="2000" dirty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Впервые был предложен </a:t>
            </a:r>
            <a:r>
              <a:rPr lang="en-US" sz="2000" dirty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A.H. Land; A.G. </a:t>
            </a:r>
            <a:r>
              <a:rPr lang="en-US" sz="2000" dirty="0" err="1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Doig</a:t>
            </a:r>
            <a:r>
              <a:rPr lang="en-US" sz="2000" dirty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(1960)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</a:pPr>
            <a:r>
              <a:rPr lang="ru-RU" sz="2000" dirty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модификации была выбрана реализация </a:t>
            </a:r>
            <a:r>
              <a:rPr lang="en-US" sz="2000" dirty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G.E. </a:t>
            </a:r>
            <a:r>
              <a:rPr lang="en-US" sz="2000" dirty="0" err="1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Coxon</a:t>
            </a:r>
            <a:r>
              <a:rPr lang="en-US" sz="2000" dirty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J. Russo (2005).</a:t>
            </a:r>
          </a:p>
          <a:p>
            <a:pPr indent="-342900" algn="just">
              <a:spcBef>
                <a:spcPts val="1200"/>
              </a:spcBef>
              <a:spcAft>
                <a:spcPts val="1200"/>
              </a:spcAft>
            </a:pPr>
            <a:endParaRPr lang="en-US" sz="2000" dirty="0">
              <a:solidFill>
                <a:srgbClr val="0316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587581" y="620688"/>
            <a:ext cx="801437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A4478"/>
                </a:solidFill>
                <a:latin typeface="Georgia" pitchFamily="18" charset="0"/>
                <a:ea typeface="+mj-ea"/>
                <a:cs typeface="+mj-cs"/>
              </a:rPr>
              <a:t>Исчерпывающий поиск последовательностей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243235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44008" y="288"/>
            <a:ext cx="3528392" cy="584775"/>
          </a:xfrm>
          <a:prstGeom prst="rect">
            <a:avLst/>
          </a:prstGeom>
          <a:solidFill>
            <a:srgbClr val="405A9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pic>
        <p:nvPicPr>
          <p:cNvPr id="14" name="Picture 2" descr="D:\Документы НИСа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5927" y="54379"/>
            <a:ext cx="1227017" cy="128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587581" y="1044025"/>
            <a:ext cx="80143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A4478"/>
                </a:solidFill>
                <a:latin typeface="Georgia" pitchFamily="18" charset="0"/>
                <a:ea typeface="+mj-ea"/>
                <a:cs typeface="+mj-cs"/>
              </a:rPr>
              <a:t>Алгоритм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A4478"/>
                </a:solidFill>
                <a:latin typeface="Georgia" pitchFamily="18" charset="0"/>
                <a:ea typeface="+mj-ea"/>
                <a:cs typeface="+mj-cs"/>
              </a:rPr>
              <a:t>brunch and bound</a:t>
            </a:r>
            <a:endParaRPr lang="ru-RU" sz="3200" dirty="0"/>
          </a:p>
        </p:txBody>
      </p:sp>
      <p:pic>
        <p:nvPicPr>
          <p:cNvPr id="8" name="Рисунок 44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581" y="1931586"/>
            <a:ext cx="5352571" cy="18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7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580" y="4093914"/>
            <a:ext cx="5352571" cy="17833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rved Right Arrow 3"/>
          <p:cNvSpPr/>
          <p:nvPr/>
        </p:nvSpPr>
        <p:spPr>
          <a:xfrm flipH="1">
            <a:off x="5940152" y="2941786"/>
            <a:ext cx="684077" cy="288031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1537190"/>
            <a:ext cx="3381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Суть алгоритма: оптимизированный обход дерева в глубину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408204" y="2860313"/>
            <a:ext cx="22664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Каждое поддерево можно обходить независимо от остальных – возможность параллельного решения задачи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558380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Box 14"/>
          <p:cNvSpPr txBox="1">
            <a:spLocks noChangeArrowheads="1"/>
          </p:cNvSpPr>
          <p:nvPr/>
        </p:nvSpPr>
        <p:spPr bwMode="auto">
          <a:xfrm>
            <a:off x="787045" y="1268760"/>
            <a:ext cx="35044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A4478"/>
                </a:solidFill>
                <a:latin typeface="Georgia" pitchFamily="18" charset="0"/>
                <a:ea typeface="+mj-ea"/>
                <a:cs typeface="+mj-cs"/>
              </a:rPr>
              <a:t>MarGRID</a:t>
            </a:r>
            <a:endParaRPr lang="ru-RU" sz="32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44008" y="288"/>
            <a:ext cx="3528392" cy="584775"/>
          </a:xfrm>
          <a:prstGeom prst="rect">
            <a:avLst/>
          </a:prstGeom>
          <a:solidFill>
            <a:srgbClr val="405A9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pic>
        <p:nvPicPr>
          <p:cNvPr id="14" name="Picture 2" descr="D:\Документы НИСа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5927" y="54379"/>
            <a:ext cx="1227017" cy="128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Скругленный прямоугольник 31"/>
          <p:cNvSpPr/>
          <p:nvPr/>
        </p:nvSpPr>
        <p:spPr>
          <a:xfrm>
            <a:off x="629017" y="2422991"/>
            <a:ext cx="3541336" cy="321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Объединяет более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600 компьютеров для решения </a:t>
            </a:r>
            <a:r>
              <a:rPr lang="ru-RU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поставленной задачи</a:t>
            </a:r>
            <a:endParaRPr lang="en-US" sz="24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355976" y="1094792"/>
            <a:ext cx="4344777" cy="4710472"/>
            <a:chOff x="4241668" y="1124744"/>
            <a:chExt cx="4854464" cy="5277072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3148" y="2852936"/>
              <a:ext cx="933450" cy="199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24328" y="5601344"/>
              <a:ext cx="735044" cy="77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416" y="4893368"/>
              <a:ext cx="735044" cy="77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96336" y="4893368"/>
              <a:ext cx="735044" cy="77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7756" y="5621832"/>
              <a:ext cx="735044" cy="77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39292" y="1988840"/>
              <a:ext cx="735044" cy="77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2720" y="2009328"/>
              <a:ext cx="735044" cy="77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Скругленный прямоугольник 16"/>
            <p:cNvSpPr/>
            <p:nvPr/>
          </p:nvSpPr>
          <p:spPr>
            <a:xfrm>
              <a:off x="5839744" y="4941168"/>
              <a:ext cx="1801264" cy="8940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0520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Производительность:</a:t>
              </a:r>
              <a:r>
                <a:rPr lang="ru-RU" sz="1100" dirty="0" smtClean="0">
                  <a:solidFill>
                    <a:srgbClr val="052039"/>
                  </a:solidFill>
                </a:rPr>
                <a:t> </a:t>
              </a:r>
            </a:p>
            <a:p>
              <a:pPr algn="ctr"/>
              <a:r>
                <a:rPr lang="ru-RU" sz="2000" dirty="0" smtClean="0"/>
                <a:t>≈ 40 </a:t>
              </a:r>
              <a:r>
                <a:rPr lang="en-US" sz="2000" dirty="0" err="1" smtClean="0">
                  <a:latin typeface="Bodoni MT" pitchFamily="18" charset="0"/>
                </a:rPr>
                <a:t>TFlop</a:t>
              </a:r>
              <a:r>
                <a:rPr lang="en-US" sz="2000" dirty="0" smtClean="0">
                  <a:latin typeface="Bodoni MT" pitchFamily="18" charset="0"/>
                </a:rPr>
                <a:t>/s</a:t>
              </a:r>
              <a:endParaRPr lang="ru-RU" sz="2000" dirty="0" smtClean="0"/>
            </a:p>
          </p:txBody>
        </p:sp>
        <p:sp>
          <p:nvSpPr>
            <p:cNvPr id="18" name="Двойная стрелка влево/вверх 17"/>
            <p:cNvSpPr/>
            <p:nvPr/>
          </p:nvSpPr>
          <p:spPr>
            <a:xfrm>
              <a:off x="7308304" y="2708920"/>
              <a:ext cx="1296144" cy="936104"/>
            </a:xfrm>
            <a:prstGeom prst="lef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Двойная стрелка влево/вверх 18"/>
            <p:cNvSpPr/>
            <p:nvPr/>
          </p:nvSpPr>
          <p:spPr>
            <a:xfrm flipH="1">
              <a:off x="4860032" y="2708920"/>
              <a:ext cx="1296144" cy="936104"/>
            </a:xfrm>
            <a:prstGeom prst="lef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Двойная стрелка влево/вверх 19"/>
            <p:cNvSpPr/>
            <p:nvPr/>
          </p:nvSpPr>
          <p:spPr>
            <a:xfrm flipV="1">
              <a:off x="7308304" y="3933056"/>
              <a:ext cx="1296144" cy="1008112"/>
            </a:xfrm>
            <a:prstGeom prst="lef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Двойная стрелка влево/вверх 20"/>
            <p:cNvSpPr/>
            <p:nvPr/>
          </p:nvSpPr>
          <p:spPr>
            <a:xfrm flipH="1" flipV="1">
              <a:off x="4860032" y="3861048"/>
              <a:ext cx="1296144" cy="1008112"/>
            </a:xfrm>
            <a:prstGeom prst="lef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41668" y="5445224"/>
              <a:ext cx="735044" cy="77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33756" y="4737248"/>
              <a:ext cx="735044" cy="77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13676" y="4737248"/>
              <a:ext cx="735044" cy="77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85096" y="5465712"/>
              <a:ext cx="735044" cy="77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56632" y="1832720"/>
              <a:ext cx="735044" cy="77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48720" y="1124744"/>
              <a:ext cx="735044" cy="77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8640" y="1124744"/>
              <a:ext cx="735044" cy="77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0060" y="1853208"/>
              <a:ext cx="735044" cy="77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088" y="1280864"/>
              <a:ext cx="735044" cy="77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41008" y="1280864"/>
              <a:ext cx="735044" cy="77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Выноска со стрелкой вниз 32"/>
            <p:cNvSpPr/>
            <p:nvPr/>
          </p:nvSpPr>
          <p:spPr>
            <a:xfrm>
              <a:off x="5969860" y="1268760"/>
              <a:ext cx="1584176" cy="1584176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Выделенный сервер</a:t>
              </a:r>
              <a:endParaRPr lang="ru-RU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885031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44008" y="288"/>
            <a:ext cx="3528392" cy="584775"/>
          </a:xfrm>
          <a:prstGeom prst="rect">
            <a:avLst/>
          </a:prstGeom>
          <a:solidFill>
            <a:srgbClr val="405A9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pic>
        <p:nvPicPr>
          <p:cNvPr id="14" name="Picture 2" descr="D:\Документы НИСа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5927" y="54379"/>
            <a:ext cx="1227017" cy="128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467544" y="1052736"/>
            <a:ext cx="2592287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A4478"/>
                </a:solidFill>
                <a:latin typeface="Georgia" pitchFamily="18" charset="0"/>
                <a:ea typeface="+mj-ea"/>
                <a:cs typeface="+mj-cs"/>
              </a:rPr>
              <a:t>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A4478"/>
                </a:solidFill>
                <a:latin typeface="Georgia" pitchFamily="18" charset="0"/>
                <a:ea typeface="+mj-ea"/>
                <a:cs typeface="+mj-cs"/>
              </a:rPr>
              <a:t>Клиент-серверная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A4478"/>
                </a:solidFill>
                <a:latin typeface="Georgia" pitchFamily="18" charset="0"/>
                <a:ea typeface="+mj-ea"/>
                <a:cs typeface="+mj-cs"/>
              </a:rPr>
              <a:t>архитектура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A4478"/>
                </a:solidFill>
                <a:latin typeface="Georgia" pitchFamily="18" charset="0"/>
                <a:ea typeface="+mj-ea"/>
                <a:cs typeface="+mj-cs"/>
              </a:rPr>
              <a:t>MarGrid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A4478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4922" y="773354"/>
            <a:ext cx="5609526" cy="575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1661910" cy="185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164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44008" y="288"/>
            <a:ext cx="3528392" cy="584775"/>
          </a:xfrm>
          <a:prstGeom prst="rect">
            <a:avLst/>
          </a:prstGeom>
          <a:solidFill>
            <a:srgbClr val="405A9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pic>
        <p:nvPicPr>
          <p:cNvPr id="14" name="Picture 2" descr="D:\Документы НИСа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5927" y="54379"/>
            <a:ext cx="1227017" cy="128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262356"/>
            <a:ext cx="9144000" cy="458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93095"/>
            <a:ext cx="9144000" cy="255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079612" y="981106"/>
            <a:ext cx="7128792" cy="1080120"/>
          </a:xfrm>
          <a:prstGeom prst="rect">
            <a:avLst/>
          </a:prstGeom>
          <a:gradFill flip="none" rotWithShape="1">
            <a:gsLst>
              <a:gs pos="39000">
                <a:schemeClr val="bg1"/>
              </a:gs>
              <a:gs pos="100000">
                <a:schemeClr val="accent1">
                  <a:shade val="75000"/>
                  <a:satMod val="120000"/>
                  <a:lumMod val="90000"/>
                </a:schemeClr>
              </a:gs>
            </a:gsLst>
            <a:lin ang="54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2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ru-RU" sz="1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 разработки: </a:t>
            </a:r>
            <a:r>
              <a:rPr lang="en-US" sz="1800" b="1" i="1" dirty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C#</a:t>
            </a:r>
          </a:p>
          <a:p>
            <a:pPr marL="68580" indent="0">
              <a:buNone/>
            </a:pPr>
            <a:r>
              <a:rPr lang="en-US" sz="1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Communication Foundation – </a:t>
            </a:r>
            <a:r>
              <a:rPr lang="ru-RU" sz="1800" b="1" i="1" dirty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фреймворк для осуществления межпроцессорного взаимодействия</a:t>
            </a:r>
            <a:endParaRPr lang="ru-RU" sz="2000" b="1" i="1" dirty="0">
              <a:solidFill>
                <a:srgbClr val="0316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31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05" r="908" b="3755"/>
          <a:stretch/>
        </p:blipFill>
        <p:spPr bwMode="auto">
          <a:xfrm>
            <a:off x="-25927" y="2160240"/>
            <a:ext cx="9169927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44008" y="288"/>
            <a:ext cx="3528392" cy="584775"/>
          </a:xfrm>
          <a:prstGeom prst="rect">
            <a:avLst/>
          </a:prstGeom>
          <a:solidFill>
            <a:srgbClr val="405A9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pic>
        <p:nvPicPr>
          <p:cNvPr id="14" name="Picture 2" descr="D:\Документы НИСа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5927" y="54379"/>
            <a:ext cx="1227017" cy="128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0400" y="764704"/>
            <a:ext cx="7128792" cy="1484405"/>
          </a:xfrm>
          <a:gradFill flip="none" rotWithShape="1">
            <a:gsLst>
              <a:gs pos="39000">
                <a:schemeClr val="bg1"/>
              </a:gs>
              <a:gs pos="100000">
                <a:schemeClr val="accent1">
                  <a:shade val="75000"/>
                  <a:satMod val="120000"/>
                  <a:lumMod val="90000"/>
                </a:schemeClr>
              </a:gs>
            </a:gsLst>
            <a:lin ang="54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2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68580" indent="0">
              <a:buNone/>
            </a:pPr>
            <a:r>
              <a:rPr lang="ru-RU" sz="1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Сервер: </a:t>
            </a:r>
            <a:r>
              <a:rPr lang="en-US" sz="1800" b="1" i="1" dirty="0" smtClean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Server 2012</a:t>
            </a:r>
          </a:p>
          <a:p>
            <a:pPr marL="68580" indent="0">
              <a:buNone/>
            </a:pPr>
            <a:r>
              <a:rPr lang="ru-RU" sz="1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данных: </a:t>
            </a:r>
            <a:r>
              <a:rPr lang="en-US" sz="1800" b="1" i="1" dirty="0" smtClean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SQL Server 2012</a:t>
            </a:r>
          </a:p>
          <a:p>
            <a:pPr marL="68580" indent="0">
              <a:buNone/>
            </a:pPr>
            <a:r>
              <a:rPr lang="ru-RU" sz="1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администрирования и контроля: </a:t>
            </a:r>
            <a:r>
              <a:rPr lang="ru-RU" sz="1800" b="1" i="1" dirty="0" smtClean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 на </a:t>
            </a:r>
            <a:r>
              <a:rPr lang="en-US" sz="1800" b="1" i="1" dirty="0" err="1" smtClean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WinForms</a:t>
            </a:r>
            <a:r>
              <a:rPr lang="ru-RU" sz="1800" b="1" i="1" dirty="0" smtClean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сайт (</a:t>
            </a:r>
            <a:r>
              <a:rPr lang="en-US" sz="1800" b="1" i="1" dirty="0" smtClean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MVC Framework) </a:t>
            </a:r>
            <a:r>
              <a:rPr lang="ru-RU" sz="1800" b="1" i="1" dirty="0" smtClean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sz="1800" b="1" i="1" dirty="0" smtClean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IIS</a:t>
            </a:r>
            <a:r>
              <a:rPr lang="ru-RU" sz="1800" b="1" i="1" dirty="0" smtClean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сервере</a:t>
            </a:r>
            <a:endParaRPr lang="ru-RU" sz="2000" b="1" i="1" dirty="0">
              <a:solidFill>
                <a:srgbClr val="0316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ru-RU" sz="1800" b="1" i="1" dirty="0">
                <a:solidFill>
                  <a:srgbClr val="0520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i="1" dirty="0">
                <a:solidFill>
                  <a:srgbClr val="0520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i="1" dirty="0">
              <a:solidFill>
                <a:srgbClr val="0520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51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44008" y="288"/>
            <a:ext cx="3528392" cy="584775"/>
          </a:xfrm>
          <a:prstGeom prst="rect">
            <a:avLst/>
          </a:prstGeom>
          <a:solidFill>
            <a:srgbClr val="405A9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pic>
        <p:nvPicPr>
          <p:cNvPr id="14" name="Picture 2" descr="D:\Документы НИСа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5927" y="54379"/>
            <a:ext cx="1227017" cy="128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587581" y="755993"/>
            <a:ext cx="80143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A4478"/>
                </a:solidFill>
                <a:latin typeface="Georgia" pitchFamily="18" charset="0"/>
                <a:ea typeface="+mj-ea"/>
                <a:cs typeface="+mj-cs"/>
              </a:rPr>
              <a:t>   Средство администрирования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A4478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9619" y="1432870"/>
            <a:ext cx="6210300" cy="3667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63788" y="525365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Добавление новых задач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Сбор результатов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Загрузка исполняемых файлов задач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Загрузка новый версий клиентов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5146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44008" y="288"/>
            <a:ext cx="3528392" cy="584775"/>
          </a:xfrm>
          <a:prstGeom prst="rect">
            <a:avLst/>
          </a:prstGeom>
          <a:solidFill>
            <a:srgbClr val="405A9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pic>
        <p:nvPicPr>
          <p:cNvPr id="14" name="Picture 2" descr="D:\Документы НИСа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5927" y="54379"/>
            <a:ext cx="1227017" cy="128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587581" y="755993"/>
            <a:ext cx="80143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A4478"/>
                </a:solidFill>
                <a:latin typeface="Georgia" pitchFamily="18" charset="0"/>
                <a:ea typeface="+mj-ea"/>
                <a:cs typeface="+mj-cs"/>
              </a:rPr>
              <a:t>   Главная страница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A4478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474033"/>
            <a:ext cx="6441529" cy="48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9939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44008" y="288"/>
            <a:ext cx="3528392" cy="584775"/>
          </a:xfrm>
          <a:prstGeom prst="rect">
            <a:avLst/>
          </a:prstGeom>
          <a:solidFill>
            <a:srgbClr val="405A9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pic>
        <p:nvPicPr>
          <p:cNvPr id="14" name="Picture 2" descr="D:\Документы НИСа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5927" y="54379"/>
            <a:ext cx="1227017" cy="128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581" y="1556792"/>
            <a:ext cx="8010339" cy="4131821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задачи, требующей высоких вычислительных ресурсов, которая может быть распараллелена на </a:t>
            </a:r>
            <a:r>
              <a:rPr lang="en-US" sz="2200" dirty="0" smtClean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200" dirty="0" smtClean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независимых потоков</a:t>
            </a:r>
            <a:endParaRPr lang="en-US" sz="2200" dirty="0" smtClean="0">
              <a:solidFill>
                <a:srgbClr val="0316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>
                <a:solidFill>
                  <a:srgbClr val="031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полного множества бинарных последовательностей, оптимальных по минимаксному критерию импульсной автокорреляционной функции</a:t>
            </a:r>
          </a:p>
          <a:p>
            <a:pPr algn="just"/>
            <a:endParaRPr lang="ru-RU" sz="2200" dirty="0">
              <a:solidFill>
                <a:srgbClr val="0316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587581" y="755993"/>
            <a:ext cx="80143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A4478"/>
                </a:solidFill>
                <a:latin typeface="Georgia" pitchFamily="18" charset="0"/>
                <a:ea typeface="+mj-ea"/>
                <a:cs typeface="+mj-cs"/>
              </a:rPr>
              <a:t>Цель НИР</a:t>
            </a:r>
            <a:endParaRPr lang="ru-RU" sz="32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0458" y="3789040"/>
            <a:ext cx="434458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813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44008" y="288"/>
            <a:ext cx="3528392" cy="584775"/>
          </a:xfrm>
          <a:prstGeom prst="rect">
            <a:avLst/>
          </a:prstGeom>
          <a:solidFill>
            <a:srgbClr val="405A9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pic>
        <p:nvPicPr>
          <p:cNvPr id="14" name="Picture 2" descr="D:\Документы НИСа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5927" y="54379"/>
            <a:ext cx="1227017" cy="128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587581" y="755993"/>
            <a:ext cx="80143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A4478"/>
                </a:solidFill>
                <a:latin typeface="Georgia" pitchFamily="18" charset="0"/>
                <a:ea typeface="+mj-ea"/>
                <a:cs typeface="+mj-cs"/>
              </a:rPr>
              <a:t>   Статистика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A4478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38" y="1274853"/>
            <a:ext cx="7324725" cy="522922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3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44008" y="288"/>
            <a:ext cx="3528392" cy="584775"/>
          </a:xfrm>
          <a:prstGeom prst="rect">
            <a:avLst/>
          </a:prstGeom>
          <a:solidFill>
            <a:srgbClr val="405A9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pic>
        <p:nvPicPr>
          <p:cNvPr id="14" name="Picture 2" descr="D:\Документы НИСа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5927" y="54379"/>
            <a:ext cx="1227017" cy="128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587581" y="755993"/>
            <a:ext cx="80143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A4478"/>
                </a:solidFill>
                <a:latin typeface="Georgia" pitchFamily="18" charset="0"/>
                <a:ea typeface="+mj-ea"/>
                <a:cs typeface="+mj-cs"/>
              </a:rPr>
              <a:t>   Статистика: производительность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A4478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8846" y="1293903"/>
            <a:ext cx="7267575" cy="52101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088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44008" y="288"/>
            <a:ext cx="3528392" cy="584775"/>
          </a:xfrm>
          <a:prstGeom prst="rect">
            <a:avLst/>
          </a:prstGeom>
          <a:solidFill>
            <a:srgbClr val="405A9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pic>
        <p:nvPicPr>
          <p:cNvPr id="14" name="Picture 2" descr="D:\Документы НИСа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5927" y="54379"/>
            <a:ext cx="1227017" cy="128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587581" y="692696"/>
            <a:ext cx="80143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A4478"/>
                </a:solidFill>
                <a:latin typeface="Georgia" pitchFamily="18" charset="0"/>
                <a:ea typeface="+mj-ea"/>
                <a:cs typeface="+mj-cs"/>
              </a:rPr>
              <a:t>   Статистика: клиенты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A4478"/>
                </a:solidFill>
                <a:latin typeface="Georgia" pitchFamily="18" charset="0"/>
                <a:ea typeface="+mj-ea"/>
                <a:cs typeface="+mj-cs"/>
              </a:rPr>
              <a:t>MarGRID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A4478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8567" y="1279213"/>
            <a:ext cx="6981825" cy="522922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151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44008" y="288"/>
            <a:ext cx="3528392" cy="584775"/>
          </a:xfrm>
          <a:prstGeom prst="rect">
            <a:avLst/>
          </a:prstGeom>
          <a:solidFill>
            <a:srgbClr val="405A9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pic>
        <p:nvPicPr>
          <p:cNvPr id="14" name="Picture 2" descr="D:\Документы НИСа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5927" y="54379"/>
            <a:ext cx="1227017" cy="128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587581" y="692696"/>
            <a:ext cx="80143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A4478"/>
                </a:solidFill>
                <a:latin typeface="Georgia" pitchFamily="18" charset="0"/>
                <a:ea typeface="+mj-ea"/>
                <a:cs typeface="+mj-cs"/>
              </a:rPr>
              <a:t>   Требования к системе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A4478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581" y="1684586"/>
            <a:ext cx="7979723" cy="455272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5197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44008" y="288"/>
            <a:ext cx="3528392" cy="584775"/>
          </a:xfrm>
          <a:prstGeom prst="rect">
            <a:avLst/>
          </a:prstGeom>
          <a:solidFill>
            <a:srgbClr val="405A9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pic>
        <p:nvPicPr>
          <p:cNvPr id="14" name="Picture 2" descr="D:\Документы НИСа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5927" y="54379"/>
            <a:ext cx="1227017" cy="128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587581" y="745540"/>
            <a:ext cx="80143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A4478"/>
                </a:solidFill>
                <a:latin typeface="Georgia" pitchFamily="18" charset="0"/>
                <a:ea typeface="+mj-ea"/>
                <a:cs typeface="+mj-cs"/>
              </a:rPr>
              <a:t>   Инструкция: требования к задачам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A4478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891" y="1484784"/>
            <a:ext cx="7565755" cy="482710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0155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13726048"/>
              </p:ext>
            </p:extLst>
          </p:nvPr>
        </p:nvGraphicFramePr>
        <p:xfrm>
          <a:off x="4255851" y="2761590"/>
          <a:ext cx="4492613" cy="3043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467544" y="2852936"/>
            <a:ext cx="653244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000" b="1" spc="50" dirty="0" smtClean="0">
                <a:ln w="11430"/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Контактная информация:</a:t>
            </a:r>
          </a:p>
          <a:p>
            <a:pPr>
              <a:spcBef>
                <a:spcPts val="0"/>
              </a:spcBef>
              <a:defRPr/>
            </a:pPr>
            <a:r>
              <a:rPr lang="ru-RU" sz="2000" i="1" spc="50" dirty="0" smtClean="0">
                <a:ln w="11430"/>
                <a:solidFill>
                  <a:srgbClr val="031627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Адрес</a:t>
            </a:r>
            <a:r>
              <a:rPr lang="ru-RU" sz="2000" spc="50" dirty="0">
                <a:ln w="11430"/>
                <a:solidFill>
                  <a:srgbClr val="031627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: г. </a:t>
            </a:r>
            <a:r>
              <a:rPr lang="ru-RU" sz="2000" spc="50" dirty="0" smtClean="0">
                <a:ln w="11430"/>
                <a:solidFill>
                  <a:srgbClr val="031627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Йошкар-Ола, пл</a:t>
            </a:r>
            <a:r>
              <a:rPr lang="ru-RU" sz="2000" spc="50" dirty="0">
                <a:ln w="11430"/>
                <a:solidFill>
                  <a:srgbClr val="031627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 Ленина, 1, </a:t>
            </a:r>
            <a:r>
              <a:rPr lang="ru-RU" sz="2000" spc="50" dirty="0" err="1">
                <a:ln w="11430"/>
                <a:solidFill>
                  <a:srgbClr val="031627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каб</a:t>
            </a:r>
            <a:r>
              <a:rPr lang="ru-RU" sz="2000" spc="50" dirty="0">
                <a:ln w="11430"/>
                <a:solidFill>
                  <a:srgbClr val="031627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 </a:t>
            </a:r>
            <a:r>
              <a:rPr lang="ru-RU" sz="2000" spc="50" dirty="0" smtClean="0">
                <a:ln w="11430"/>
                <a:solidFill>
                  <a:srgbClr val="031627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307</a:t>
            </a:r>
            <a:endParaRPr lang="ru-RU" sz="2000" spc="50" dirty="0">
              <a:ln w="11430"/>
              <a:solidFill>
                <a:srgbClr val="031627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sz="2000" i="1" spc="50" dirty="0">
                <a:ln w="11430"/>
                <a:solidFill>
                  <a:srgbClr val="031627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Тел</a:t>
            </a:r>
            <a:r>
              <a:rPr lang="ru-RU" sz="2000" spc="50" dirty="0" smtClean="0">
                <a:ln w="11430"/>
                <a:solidFill>
                  <a:srgbClr val="031627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.: (8362) 42-65-98</a:t>
            </a:r>
          </a:p>
          <a:p>
            <a:pPr>
              <a:spcBef>
                <a:spcPts val="600"/>
              </a:spcBef>
              <a:defRPr/>
            </a:pPr>
            <a:r>
              <a:rPr lang="ru-RU" sz="2000" i="1" spc="50" dirty="0" smtClean="0">
                <a:ln w="11430"/>
                <a:solidFill>
                  <a:srgbClr val="031627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Е-</a:t>
            </a:r>
            <a:r>
              <a:rPr lang="en-US" sz="2000" i="1" spc="50" dirty="0" smtClean="0">
                <a:ln w="11430"/>
                <a:solidFill>
                  <a:srgbClr val="031627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mail</a:t>
            </a:r>
            <a:r>
              <a:rPr lang="en-US" sz="2000" spc="50" dirty="0" smtClean="0">
                <a:ln w="11430"/>
                <a:solidFill>
                  <a:srgbClr val="031627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: </a:t>
            </a:r>
            <a:r>
              <a:rPr lang="en-US" sz="2000" spc="50" dirty="0" smtClean="0">
                <a:ln w="11430"/>
                <a:solidFill>
                  <a:srgbClr val="031627"/>
                </a:solidFill>
                <a:latin typeface="Arial" pitchFamily="34" charset="0"/>
                <a:ea typeface="Verdana" pitchFamily="34" charset="0"/>
                <a:cs typeface="Arial" pitchFamily="34" charset="0"/>
                <a:hlinkClick r:id="rId7"/>
              </a:rPr>
              <a:t>nauka@marsu.ru</a:t>
            </a:r>
            <a:endParaRPr lang="en-US" sz="2000" spc="50" dirty="0" smtClean="0">
              <a:ln w="11430"/>
              <a:solidFill>
                <a:srgbClr val="031627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000" spc="50" dirty="0">
                <a:ln w="11430"/>
                <a:solidFill>
                  <a:srgbClr val="031627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	</a:t>
            </a:r>
            <a:r>
              <a:rPr lang="en-US" sz="2000" spc="50" dirty="0" smtClean="0">
                <a:ln w="11430"/>
                <a:solidFill>
                  <a:srgbClr val="031627"/>
                </a:solidFill>
                <a:latin typeface="Arial" pitchFamily="34" charset="0"/>
                <a:ea typeface="Verdana" pitchFamily="34" charset="0"/>
                <a:cs typeface="Arial" pitchFamily="34" charset="0"/>
                <a:hlinkClick r:id="rId8"/>
              </a:rPr>
              <a:t>leukhinan@list.ru</a:t>
            </a:r>
            <a:endParaRPr lang="en-US" sz="2000" spc="50" dirty="0" smtClean="0">
              <a:ln w="11430"/>
              <a:solidFill>
                <a:srgbClr val="031627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000" spc="50" dirty="0">
                <a:ln w="11430"/>
                <a:solidFill>
                  <a:srgbClr val="031627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	</a:t>
            </a:r>
            <a:r>
              <a:rPr lang="en-US" sz="2000" spc="50" dirty="0" smtClean="0">
                <a:ln w="11430"/>
                <a:solidFill>
                  <a:srgbClr val="031627"/>
                </a:solidFill>
                <a:latin typeface="Arial" pitchFamily="34" charset="0"/>
                <a:ea typeface="Verdana" pitchFamily="34" charset="0"/>
                <a:cs typeface="Arial" pitchFamily="34" charset="0"/>
                <a:hlinkClick r:id="rId9"/>
              </a:rPr>
              <a:t>potehinen@gmail.com</a:t>
            </a:r>
            <a:endParaRPr lang="en-US" sz="2000" spc="50" dirty="0" smtClean="0">
              <a:ln w="11430"/>
              <a:solidFill>
                <a:srgbClr val="031627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sz="2000" spc="50" dirty="0">
                <a:ln w="11430"/>
                <a:solidFill>
                  <a:srgbClr val="031627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	</a:t>
            </a:r>
            <a:r>
              <a:rPr lang="en-US" sz="2000" spc="50" dirty="0" smtClean="0">
                <a:ln w="11430"/>
                <a:solidFill>
                  <a:srgbClr val="031627"/>
                </a:solidFill>
                <a:latin typeface="Arial" pitchFamily="34" charset="0"/>
                <a:ea typeface="Verdana" pitchFamily="34" charset="0"/>
                <a:cs typeface="Arial" pitchFamily="34" charset="0"/>
                <a:hlinkClick r:id="rId10"/>
              </a:rPr>
              <a:t>vova.bezrodny@gmail.com</a:t>
            </a:r>
            <a:endParaRPr lang="ru-RU" sz="2000" spc="50" dirty="0" smtClean="0">
              <a:ln w="11430"/>
              <a:solidFill>
                <a:srgbClr val="031627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ru-RU" spc="50" dirty="0">
              <a:ln w="11430"/>
              <a:solidFill>
                <a:srgbClr val="031627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defRPr/>
            </a:pPr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defRPr/>
            </a:pP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899592" y="1772816"/>
            <a:ext cx="75708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r>
              <a:rPr lang="ru-RU" sz="4000" b="1" cap="all" dirty="0" smtClean="0">
                <a:ln w="0"/>
                <a:solidFill>
                  <a:srgbClr val="0A4478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Спасибо за внимание</a:t>
            </a:r>
            <a:endParaRPr lang="ru-RU" sz="4000" b="1" cap="all" dirty="0">
              <a:ln w="0"/>
              <a:solidFill>
                <a:srgbClr val="0A4478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7" name="Picture 2" descr="D:\Документы НИСа\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5927" y="54379"/>
            <a:ext cx="1227017" cy="128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44008" y="288"/>
            <a:ext cx="3528392" cy="584775"/>
          </a:xfrm>
          <a:prstGeom prst="rect">
            <a:avLst/>
          </a:prstGeom>
          <a:solidFill>
            <a:srgbClr val="405A9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</p:spTree>
    <p:extLst>
      <p:ext uri="{BB962C8B-B14F-4D97-AF65-F5344CB8AC3E}">
        <p14:creationId xmlns:p14="http://schemas.microsoft.com/office/powerpoint/2010/main" xmlns="" val="440102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embl_MarSU1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24"/>
            <a:ext cx="1677807" cy="172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4008" y="-26988"/>
            <a:ext cx="3528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404664"/>
            <a:ext cx="2387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Задача дискретной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оптимизации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выбор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7969" y="1602087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00000000</a:t>
            </a:r>
            <a:r>
              <a:rPr lang="en-US" b="1" dirty="0" smtClean="0">
                <a:solidFill>
                  <a:srgbClr val="0070C0"/>
                </a:solidFill>
              </a:rPr>
              <a:t>….0000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5692" y="1962128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00000000</a:t>
            </a:r>
            <a:r>
              <a:rPr lang="en-US" b="1" dirty="0" smtClean="0">
                <a:solidFill>
                  <a:srgbClr val="0070C0"/>
                </a:solidFill>
              </a:rPr>
              <a:t>….0001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87969" y="2312876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00000000</a:t>
            </a:r>
            <a:r>
              <a:rPr lang="en-US" b="1" dirty="0" smtClean="0">
                <a:solidFill>
                  <a:srgbClr val="0070C0"/>
                </a:solidFill>
              </a:rPr>
              <a:t>….0010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87969" y="2643152"/>
            <a:ext cx="2005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00000000</a:t>
            </a:r>
            <a:r>
              <a:rPr lang="en-US" b="1" dirty="0" smtClean="0">
                <a:solidFill>
                  <a:srgbClr val="0070C0"/>
                </a:solidFill>
              </a:rPr>
              <a:t>….0011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85692" y="2970240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00000000</a:t>
            </a:r>
            <a:r>
              <a:rPr lang="en-US" b="1" dirty="0" smtClean="0">
                <a:solidFill>
                  <a:srgbClr val="0070C0"/>
                </a:solidFill>
              </a:rPr>
              <a:t>….0100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85692" y="3300516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00000000</a:t>
            </a:r>
            <a:r>
              <a:rPr lang="en-US" b="1" dirty="0" smtClean="0">
                <a:solidFill>
                  <a:srgbClr val="0070C0"/>
                </a:solidFill>
              </a:rPr>
              <a:t>….0101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87969" y="4194376"/>
            <a:ext cx="2031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111111111….1100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87969" y="4491700"/>
            <a:ext cx="2031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111111111….1101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72290" y="4842448"/>
            <a:ext cx="201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111111111….1110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85051" y="5139772"/>
            <a:ext cx="2006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111111111….1111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72868" y="369032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……………………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 rot="16200000">
            <a:off x="2216062" y="610452"/>
            <a:ext cx="288031" cy="1800202"/>
          </a:xfrm>
          <a:prstGeom prst="rightBrace">
            <a:avLst/>
          </a:prstGeom>
          <a:ln>
            <a:solidFill>
              <a:srgbClr val="FF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859803" y="98072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- </a:t>
            </a:r>
            <a:r>
              <a:rPr lang="ru-RU" dirty="0" smtClean="0"/>
              <a:t>длина </a:t>
            </a:r>
            <a:endParaRPr lang="ru-RU" dirty="0"/>
          </a:p>
        </p:txBody>
      </p:sp>
      <p:sp>
        <p:nvSpPr>
          <p:cNvPr id="19" name="Правая фигурная скобка 18"/>
          <p:cNvSpPr/>
          <p:nvPr/>
        </p:nvSpPr>
        <p:spPr>
          <a:xfrm rot="10800000">
            <a:off x="1099938" y="1671045"/>
            <a:ext cx="288031" cy="3735927"/>
          </a:xfrm>
          <a:prstGeom prst="rightBrace">
            <a:avLst/>
          </a:prstGeom>
          <a:ln>
            <a:solidFill>
              <a:srgbClr val="FF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-892550" y="3271199"/>
            <a:ext cx="3707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– </a:t>
            </a:r>
            <a:r>
              <a:rPr lang="ru-RU" dirty="0" smtClean="0"/>
              <a:t>число последовательностей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3491716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 = 2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28888" y="3415832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N</a:t>
            </a:r>
            <a:endParaRPr lang="ru-RU" sz="1200" i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65571" y="77918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95169" y="76470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V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684465" y="108874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10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69627" y="108874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1 024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93563" y="144878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0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78725" y="1448780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1 048 576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93563" y="181811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0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78725" y="1818112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1 024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702661" y="217815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40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87823" y="2178152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1.100  10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93563" y="253819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  <a:r>
              <a:rPr lang="en-US" dirty="0" smtClean="0">
                <a:solidFill>
                  <a:srgbClr val="0070C0"/>
                </a:solidFill>
              </a:rPr>
              <a:t>0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78725" y="2538192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1.126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10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02661" y="289823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60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287823" y="2898232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1.153  10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702661" y="326756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70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11759" y="362760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</a:t>
            </a:r>
            <a:r>
              <a:rPr lang="en-US" dirty="0" smtClean="0">
                <a:solidFill>
                  <a:srgbClr val="0070C0"/>
                </a:solidFill>
              </a:rPr>
              <a:t>0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42509" y="2207166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~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263397" y="2089668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9</a:t>
            </a:r>
            <a:endParaRPr lang="ru-RU" sz="14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897253" y="212472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053603" y="2538192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~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209711" y="2438308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15</a:t>
            </a:r>
            <a:endParaRPr lang="ru-RU" sz="14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884747" y="2456892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895119" y="282622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6246921" y="280647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18</a:t>
            </a:r>
            <a:endParaRPr lang="ru-RU" sz="14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5053603" y="2888940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~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5287823" y="3278017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1.181  10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895119" y="320600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246921" y="3186264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21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053603" y="3268725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~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5295243" y="3638057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1.210  10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902539" y="35660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6254341" y="3546304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24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061023" y="3628765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~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711759" y="403061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90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95243" y="4041068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1.238  10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902539" y="396906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6254341" y="394931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27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061023" y="4031776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~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4566023" y="439065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100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293523" y="4401108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1.268  10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900819" y="432910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6252621" y="430935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30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059303" y="4391816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~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4549547" y="4777407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00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277047" y="4787860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1.607  10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884343" y="4715852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6236145" y="469610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6</a:t>
            </a:r>
            <a:r>
              <a:rPr lang="en-US" sz="1400" dirty="0" smtClean="0">
                <a:solidFill>
                  <a:srgbClr val="0070C0"/>
                </a:solidFill>
              </a:rPr>
              <a:t>0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042827" y="4778568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~</a:t>
            </a:r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4427984" y="5137447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1000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277047" y="5147900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1.072  10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884343" y="5075892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6236145" y="5056147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301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042827" y="5138608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~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1556268" y="5623499"/>
            <a:ext cx="2793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1 </a:t>
            </a:r>
            <a:r>
              <a:rPr lang="ru-RU" dirty="0" smtClean="0">
                <a:solidFill>
                  <a:srgbClr val="7030A0"/>
                </a:solidFill>
              </a:rPr>
              <a:t>год </a:t>
            </a:r>
            <a:r>
              <a:rPr lang="en-US" dirty="0" smtClean="0">
                <a:solidFill>
                  <a:srgbClr val="7030A0"/>
                </a:solidFill>
              </a:rPr>
              <a:t>~ 3.154  10  </a:t>
            </a:r>
            <a:r>
              <a:rPr lang="ru-RU" dirty="0" smtClean="0">
                <a:solidFill>
                  <a:srgbClr val="7030A0"/>
                </a:solidFill>
              </a:rPr>
              <a:t>секунд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957372" y="556482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300936" y="5545075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7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379691" y="5623499"/>
            <a:ext cx="3576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1 </a:t>
            </a:r>
            <a:r>
              <a:rPr lang="ru-RU" dirty="0" err="1" smtClean="0">
                <a:solidFill>
                  <a:srgbClr val="7030A0"/>
                </a:solidFill>
              </a:rPr>
              <a:t>эксафлопс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~</a:t>
            </a:r>
            <a:r>
              <a:rPr lang="ru-RU" dirty="0" smtClean="0">
                <a:solidFill>
                  <a:srgbClr val="7030A0"/>
                </a:solidFill>
              </a:rPr>
              <a:t> 10     операций</a:t>
            </a:r>
            <a:r>
              <a:rPr lang="en-US" dirty="0" smtClean="0">
                <a:solidFill>
                  <a:srgbClr val="7030A0"/>
                </a:solidFill>
              </a:rPr>
              <a:t>/</a:t>
            </a:r>
            <a:r>
              <a:rPr lang="ru-RU" dirty="0" smtClean="0">
                <a:solidFill>
                  <a:srgbClr val="7030A0"/>
                </a:solidFill>
              </a:rPr>
              <a:t>с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236788" y="5531746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18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613919" y="6023029"/>
            <a:ext cx="5334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Производительность</a:t>
            </a:r>
            <a:r>
              <a:rPr lang="ru-RU" dirty="0" smtClean="0">
                <a:solidFill>
                  <a:srgbClr val="0070C0"/>
                </a:solidFill>
              </a:rPr>
              <a:t> = 3</a:t>
            </a:r>
            <a:r>
              <a:rPr lang="en-US" dirty="0" smtClean="0">
                <a:solidFill>
                  <a:srgbClr val="0070C0"/>
                </a:solidFill>
              </a:rPr>
              <a:t>.154   10   </a:t>
            </a:r>
            <a:r>
              <a:rPr lang="ru-RU" dirty="0">
                <a:solidFill>
                  <a:srgbClr val="0070C0"/>
                </a:solidFill>
              </a:rPr>
              <a:t>операций</a:t>
            </a:r>
            <a:r>
              <a:rPr lang="en-US" dirty="0" smtClean="0">
                <a:solidFill>
                  <a:srgbClr val="0070C0"/>
                </a:solidFill>
              </a:rPr>
              <a:t>/</a:t>
            </a:r>
            <a:r>
              <a:rPr lang="ru-RU" dirty="0" smtClean="0">
                <a:solidFill>
                  <a:srgbClr val="0070C0"/>
                </a:solidFill>
              </a:rPr>
              <a:t>год</a:t>
            </a:r>
            <a:endParaRPr lang="ru-RU" dirty="0"/>
          </a:p>
          <a:p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5093344" y="5920823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25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733304" y="594056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6956364" y="1180679"/>
            <a:ext cx="1552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lain" startAt="10"/>
            </a:pPr>
            <a:r>
              <a:rPr lang="ru-RU" dirty="0" smtClean="0">
                <a:solidFill>
                  <a:srgbClr val="FF0000"/>
                </a:solidFill>
              </a:rPr>
              <a:t>   атомов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 человеке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7212898" y="1041703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27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948264" y="2044775"/>
            <a:ext cx="1663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lain" startAt="10"/>
            </a:pPr>
            <a:r>
              <a:rPr lang="ru-RU" dirty="0" smtClean="0">
                <a:solidFill>
                  <a:srgbClr val="FF0000"/>
                </a:solidFill>
              </a:rPr>
              <a:t>   атомов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во Вселенной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7176366" y="190579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67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948264" y="2915652"/>
            <a:ext cx="17447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lain" startAt="10"/>
            </a:pPr>
            <a:r>
              <a:rPr lang="ru-RU" dirty="0" smtClean="0">
                <a:solidFill>
                  <a:srgbClr val="FF0000"/>
                </a:solidFill>
              </a:rPr>
              <a:t>  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элементарных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частиц </a:t>
            </a:r>
            <a:r>
              <a:rPr lang="ru-RU" dirty="0" smtClean="0">
                <a:solidFill>
                  <a:srgbClr val="0070C0"/>
                </a:solidFill>
              </a:rPr>
              <a:t>во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Вселенной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7176366" y="2776676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80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6948264" y="4233862"/>
            <a:ext cx="1512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lain" startAt="10"/>
            </a:pPr>
            <a:r>
              <a:rPr lang="ru-RU" dirty="0" smtClean="0">
                <a:solidFill>
                  <a:srgbClr val="FF0000"/>
                </a:solidFill>
              </a:rPr>
              <a:t>   секунд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возраст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Вселенной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176366" y="4094886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17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470616" y="778021"/>
            <a:ext cx="2248354" cy="47287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6893102" y="764704"/>
            <a:ext cx="1751711" cy="47287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4155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embl_MarSU1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24"/>
            <a:ext cx="1677807" cy="172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4008" y="-26988"/>
            <a:ext cx="3528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1677807" y="692696"/>
            <a:ext cx="6038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Периодическая автокорреляционная функция (ПАКФ)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бинарной последовательности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467544" y="2838204"/>
            <a:ext cx="221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0101101100100101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611560" y="3052302"/>
            <a:ext cx="221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010110110010010</a:t>
            </a:r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3419872" y="2845570"/>
            <a:ext cx="221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0101101100100101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3419872" y="3059668"/>
            <a:ext cx="221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</a:t>
            </a:r>
            <a:r>
              <a:rPr lang="ru-RU" b="1" dirty="0" smtClean="0">
                <a:solidFill>
                  <a:srgbClr val="0070C0"/>
                </a:solidFill>
              </a:rPr>
              <a:t>010110110010010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4" name="Стрелка вправо 103"/>
          <p:cNvSpPr/>
          <p:nvPr/>
        </p:nvSpPr>
        <p:spPr>
          <a:xfrm>
            <a:off x="2901739" y="3052302"/>
            <a:ext cx="446125" cy="155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Стрелка вправо 111"/>
          <p:cNvSpPr/>
          <p:nvPr/>
        </p:nvSpPr>
        <p:spPr>
          <a:xfrm>
            <a:off x="5710051" y="3061594"/>
            <a:ext cx="446125" cy="155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6249442" y="2845570"/>
            <a:ext cx="221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0101101100100101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249442" y="3059668"/>
            <a:ext cx="221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</a:t>
            </a:r>
            <a:r>
              <a:rPr lang="ru-RU" b="1" dirty="0" smtClean="0">
                <a:solidFill>
                  <a:srgbClr val="0070C0"/>
                </a:solidFill>
              </a:rPr>
              <a:t>010110110010010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>
            <a:off x="6321450" y="3429000"/>
            <a:ext cx="21389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119"/>
          <p:cNvSpPr/>
          <p:nvPr/>
        </p:nvSpPr>
        <p:spPr>
          <a:xfrm>
            <a:off x="6300192" y="3491716"/>
            <a:ext cx="2198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1111011010110111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2420144" y="3491716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Вес</a:t>
            </a:r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ru-RU" b="1" dirty="0" smtClean="0">
                <a:solidFill>
                  <a:srgbClr val="0070C0"/>
                </a:solidFill>
              </a:rPr>
              <a:t>1111011010110111</a:t>
            </a:r>
            <a:r>
              <a:rPr lang="ru-RU" dirty="0" smtClean="0">
                <a:solidFill>
                  <a:srgbClr val="0070C0"/>
                </a:solidFill>
              </a:rPr>
              <a:t>) = </a:t>
            </a:r>
            <a:r>
              <a:rPr lang="ru-RU" dirty="0" smtClean="0">
                <a:solidFill>
                  <a:srgbClr val="FF0000"/>
                </a:solidFill>
              </a:rPr>
              <a:t>12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6164560" y="1691516"/>
            <a:ext cx="3808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SL –</a:t>
            </a:r>
            <a:r>
              <a:rPr lang="ru-RU" dirty="0" smtClean="0">
                <a:solidFill>
                  <a:srgbClr val="0070C0"/>
                </a:solidFill>
              </a:rPr>
              <a:t>боковой лепесток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3409502" y="2433831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сдвиг = </a:t>
            </a:r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4" name="Стрелка вправо 123"/>
          <p:cNvSpPr/>
          <p:nvPr/>
        </p:nvSpPr>
        <p:spPr>
          <a:xfrm rot="10800000">
            <a:off x="5710050" y="3593956"/>
            <a:ext cx="446125" cy="155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6178942" y="2060848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SL</a:t>
            </a:r>
            <a:r>
              <a:rPr lang="ru-RU" dirty="0" smtClean="0">
                <a:solidFill>
                  <a:srgbClr val="0070C0"/>
                </a:solidFill>
              </a:rPr>
              <a:t>(сдвиг)=</a:t>
            </a:r>
            <a:r>
              <a:rPr lang="en-US" i="1" dirty="0" smtClean="0">
                <a:solidFill>
                  <a:srgbClr val="0070C0"/>
                </a:solidFill>
              </a:rPr>
              <a:t>N</a:t>
            </a:r>
            <a:r>
              <a:rPr lang="en-US" dirty="0" smtClean="0">
                <a:solidFill>
                  <a:srgbClr val="0070C0"/>
                </a:solidFill>
              </a:rPr>
              <a:t>-</a:t>
            </a:r>
            <a:r>
              <a:rPr lang="ru-RU" dirty="0" smtClean="0">
                <a:solidFill>
                  <a:srgbClr val="0070C0"/>
                </a:solidFill>
              </a:rPr>
              <a:t>2*Вес</a:t>
            </a:r>
            <a:endParaRPr lang="ru-RU"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613985" y="3486907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SL</a:t>
            </a:r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ru-RU" dirty="0" smtClean="0">
                <a:solidFill>
                  <a:srgbClr val="0070C0"/>
                </a:solidFill>
              </a:rPr>
              <a:t>)=16</a:t>
            </a:r>
            <a:r>
              <a:rPr lang="en-US" dirty="0" smtClean="0">
                <a:solidFill>
                  <a:srgbClr val="0070C0"/>
                </a:solidFill>
              </a:rPr>
              <a:t>-</a:t>
            </a:r>
            <a:r>
              <a:rPr lang="ru-RU" dirty="0" smtClean="0">
                <a:solidFill>
                  <a:srgbClr val="0070C0"/>
                </a:solidFill>
              </a:rPr>
              <a:t>24=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-8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645814" y="1691516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N</a:t>
            </a:r>
            <a:r>
              <a:rPr lang="en-US" dirty="0" smtClean="0">
                <a:solidFill>
                  <a:srgbClr val="0070C0"/>
                </a:solidFill>
              </a:rPr>
              <a:t> = </a:t>
            </a:r>
            <a:r>
              <a:rPr lang="en-US" dirty="0" smtClean="0">
                <a:solidFill>
                  <a:srgbClr val="FF0000"/>
                </a:solidFill>
              </a:rPr>
              <a:t>16 </a:t>
            </a:r>
            <a:r>
              <a:rPr lang="ru-RU" dirty="0" smtClean="0">
                <a:solidFill>
                  <a:srgbClr val="FF0000"/>
                </a:solidFill>
              </a:rPr>
              <a:t>бит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2822249" y="1679520"/>
            <a:ext cx="3261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- длина последовательности</a:t>
            </a:r>
            <a:endParaRPr lang="ru-RU" dirty="0"/>
          </a:p>
        </p:txBody>
      </p:sp>
      <p:sp>
        <p:nvSpPr>
          <p:cNvPr id="3072" name="Прямоугольник 3071"/>
          <p:cNvSpPr/>
          <p:nvPr/>
        </p:nvSpPr>
        <p:spPr>
          <a:xfrm>
            <a:off x="1663258" y="1357925"/>
            <a:ext cx="221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0101101100100101</a:t>
            </a:r>
          </a:p>
        </p:txBody>
      </p:sp>
      <p:sp>
        <p:nvSpPr>
          <p:cNvPr id="3073" name="Прямоугольник 3072"/>
          <p:cNvSpPr/>
          <p:nvPr/>
        </p:nvSpPr>
        <p:spPr>
          <a:xfrm>
            <a:off x="3788559" y="1340768"/>
            <a:ext cx="2543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- последовательность</a:t>
            </a:r>
            <a:endParaRPr lang="ru-RU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501562" y="4278364"/>
            <a:ext cx="221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0101101100100101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695006" y="4492462"/>
            <a:ext cx="233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01011011001001</a:t>
            </a:r>
            <a:r>
              <a:rPr lang="ru-RU" b="1" dirty="0" smtClean="0">
                <a:solidFill>
                  <a:srgbClr val="FF0000"/>
                </a:solidFill>
              </a:rPr>
              <a:t>01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3419872" y="4285730"/>
            <a:ext cx="221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0101101100100101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3419872" y="4499828"/>
            <a:ext cx="227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01</a:t>
            </a:r>
            <a:r>
              <a:rPr lang="ru-RU" b="1" dirty="0" smtClean="0">
                <a:solidFill>
                  <a:srgbClr val="0070C0"/>
                </a:solidFill>
              </a:rPr>
              <a:t>01011011001001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5" name="Стрелка вправо 134"/>
          <p:cNvSpPr/>
          <p:nvPr/>
        </p:nvSpPr>
        <p:spPr>
          <a:xfrm>
            <a:off x="2901739" y="4492462"/>
            <a:ext cx="446125" cy="155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Стрелка вправо 135"/>
          <p:cNvSpPr/>
          <p:nvPr/>
        </p:nvSpPr>
        <p:spPr>
          <a:xfrm>
            <a:off x="5710051" y="4501754"/>
            <a:ext cx="446125" cy="155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6249442" y="4285730"/>
            <a:ext cx="221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0101101100100101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6249442" y="4499828"/>
            <a:ext cx="2210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01</a:t>
            </a:r>
            <a:r>
              <a:rPr lang="ru-RU" b="1" dirty="0">
                <a:solidFill>
                  <a:srgbClr val="0070C0"/>
                </a:solidFill>
              </a:rPr>
              <a:t>01011011001001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39" name="Прямая соединительная линия 138"/>
          <p:cNvCxnSpPr/>
          <p:nvPr/>
        </p:nvCxnSpPr>
        <p:spPr>
          <a:xfrm>
            <a:off x="6321450" y="4869160"/>
            <a:ext cx="21389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Прямоугольник 139"/>
          <p:cNvSpPr/>
          <p:nvPr/>
        </p:nvSpPr>
        <p:spPr>
          <a:xfrm>
            <a:off x="6262202" y="4869160"/>
            <a:ext cx="2185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0000110111101100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2454162" y="4931876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Вес</a:t>
            </a:r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ru-RU" b="1" dirty="0" smtClean="0">
                <a:solidFill>
                  <a:srgbClr val="0070C0"/>
                </a:solidFill>
              </a:rPr>
              <a:t>0000110111101100</a:t>
            </a:r>
            <a:r>
              <a:rPr lang="ru-RU" dirty="0" smtClean="0">
                <a:solidFill>
                  <a:srgbClr val="0070C0"/>
                </a:solidFill>
              </a:rPr>
              <a:t>) = </a:t>
            </a:r>
            <a:r>
              <a:rPr lang="ru-RU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2" name="Прямоугольник 141"/>
          <p:cNvSpPr/>
          <p:nvPr/>
        </p:nvSpPr>
        <p:spPr>
          <a:xfrm>
            <a:off x="3409502" y="3873991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сдвиг = </a:t>
            </a:r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3" name="Стрелка вправо 142"/>
          <p:cNvSpPr/>
          <p:nvPr/>
        </p:nvSpPr>
        <p:spPr>
          <a:xfrm rot="10800000">
            <a:off x="5711116" y="5034116"/>
            <a:ext cx="446125" cy="155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рямоугольник 143"/>
          <p:cNvSpPr/>
          <p:nvPr/>
        </p:nvSpPr>
        <p:spPr>
          <a:xfrm>
            <a:off x="648003" y="4927067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SL</a:t>
            </a:r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</a:rPr>
              <a:t>2</a:t>
            </a:r>
            <a:r>
              <a:rPr lang="ru-RU" dirty="0" smtClean="0">
                <a:solidFill>
                  <a:srgbClr val="0070C0"/>
                </a:solidFill>
              </a:rPr>
              <a:t>)=16</a:t>
            </a:r>
            <a:r>
              <a:rPr lang="en-US" dirty="0" smtClean="0">
                <a:solidFill>
                  <a:srgbClr val="0070C0"/>
                </a:solidFill>
              </a:rPr>
              <a:t>-</a:t>
            </a:r>
            <a:r>
              <a:rPr lang="ru-RU" dirty="0" smtClean="0">
                <a:solidFill>
                  <a:srgbClr val="0070C0"/>
                </a:solidFill>
              </a:rPr>
              <a:t>16=</a:t>
            </a:r>
            <a:r>
              <a:rPr lang="ru-RU" dirty="0" smtClean="0">
                <a:solidFill>
                  <a:srgbClr val="FF0000"/>
                </a:solidFill>
              </a:rPr>
              <a:t>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74" name="Прямоугольник 3073"/>
          <p:cNvSpPr/>
          <p:nvPr/>
        </p:nvSpPr>
        <p:spPr>
          <a:xfrm>
            <a:off x="841245" y="5364978"/>
            <a:ext cx="4134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ПАКФ=</a:t>
            </a:r>
            <a:r>
              <a:rPr lang="en-US" dirty="0" smtClean="0">
                <a:solidFill>
                  <a:srgbClr val="FF0000"/>
                </a:solidFill>
              </a:rPr>
              <a:t>{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, SL(1), SL(2) , … , SL(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-1) }</a:t>
            </a: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827584" y="5733256"/>
            <a:ext cx="5776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ПАКФ=</a:t>
            </a:r>
            <a:r>
              <a:rPr lang="en-US" dirty="0" smtClean="0">
                <a:solidFill>
                  <a:srgbClr val="FF0000"/>
                </a:solidFill>
              </a:rPr>
              <a:t>{16, -8, 0 , 4 , 0, -4, 0, 4, -8, 4, 0, -4, 0, 4, 0, -8 }</a:t>
            </a:r>
            <a:endParaRPr lang="ru-RU" dirty="0"/>
          </a:p>
        </p:txBody>
      </p:sp>
      <p:sp>
        <p:nvSpPr>
          <p:cNvPr id="3075" name="Прямоугольник 3074"/>
          <p:cNvSpPr/>
          <p:nvPr/>
        </p:nvSpPr>
        <p:spPr>
          <a:xfrm>
            <a:off x="3419872" y="2060848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ru-RU" dirty="0" err="1" smtClean="0">
                <a:solidFill>
                  <a:srgbClr val="0070C0"/>
                </a:solidFill>
              </a:rPr>
              <a:t>двиг</a:t>
            </a:r>
            <a:r>
              <a:rPr lang="en-US" dirty="0" smtClean="0">
                <a:solidFill>
                  <a:srgbClr val="0070C0"/>
                </a:solidFill>
              </a:rPr>
              <a:t> = 1,2,3,…</a:t>
            </a:r>
            <a:r>
              <a:rPr lang="en-US" i="1" dirty="0" smtClean="0">
                <a:solidFill>
                  <a:srgbClr val="0070C0"/>
                </a:solidFill>
              </a:rPr>
              <a:t>N</a:t>
            </a:r>
            <a:r>
              <a:rPr lang="en-US" dirty="0" smtClean="0">
                <a:solidFill>
                  <a:srgbClr val="0070C0"/>
                </a:solidFill>
              </a:rPr>
              <a:t>-1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716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embl_MarSU1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24"/>
            <a:ext cx="1677807" cy="172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4008" y="-26988"/>
            <a:ext cx="3528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1677807" y="692696"/>
            <a:ext cx="6150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Апериодическая автокорреляционная функция (ААКФ)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бинарной последовательности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467544" y="2838204"/>
            <a:ext cx="221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0101101100100101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611560" y="3052302"/>
            <a:ext cx="221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010110110010010</a:t>
            </a:r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3419872" y="2845570"/>
            <a:ext cx="221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0101101100100101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3419872" y="3059668"/>
            <a:ext cx="221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010110110010010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4" name="Стрелка вправо 103"/>
          <p:cNvSpPr/>
          <p:nvPr/>
        </p:nvSpPr>
        <p:spPr>
          <a:xfrm>
            <a:off x="2901739" y="3052302"/>
            <a:ext cx="446125" cy="155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Стрелка вправо 111"/>
          <p:cNvSpPr/>
          <p:nvPr/>
        </p:nvSpPr>
        <p:spPr>
          <a:xfrm>
            <a:off x="5710051" y="3061594"/>
            <a:ext cx="446125" cy="155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6249442" y="2845570"/>
            <a:ext cx="208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101101100100101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249442" y="3059668"/>
            <a:ext cx="208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010110110010010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>
            <a:off x="6321450" y="3429000"/>
            <a:ext cx="21389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119"/>
          <p:cNvSpPr/>
          <p:nvPr/>
        </p:nvSpPr>
        <p:spPr>
          <a:xfrm>
            <a:off x="6300192" y="3491716"/>
            <a:ext cx="203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111011010110111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2420144" y="3491716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Вес</a:t>
            </a:r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ru-RU" b="1" dirty="0" smtClean="0">
                <a:solidFill>
                  <a:srgbClr val="0070C0"/>
                </a:solidFill>
              </a:rPr>
              <a:t>111011010110111</a:t>
            </a:r>
            <a:r>
              <a:rPr lang="ru-RU" dirty="0" smtClean="0">
                <a:solidFill>
                  <a:srgbClr val="0070C0"/>
                </a:solidFill>
              </a:rPr>
              <a:t>) = </a:t>
            </a:r>
            <a:r>
              <a:rPr lang="ru-RU" dirty="0" smtClean="0">
                <a:solidFill>
                  <a:srgbClr val="FF0000"/>
                </a:solidFill>
              </a:rPr>
              <a:t>11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6164560" y="1691516"/>
            <a:ext cx="3808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SL –</a:t>
            </a:r>
            <a:r>
              <a:rPr lang="ru-RU" dirty="0" smtClean="0">
                <a:solidFill>
                  <a:srgbClr val="0070C0"/>
                </a:solidFill>
              </a:rPr>
              <a:t>боковой лепесток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3409502" y="2433831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сдвиг = </a:t>
            </a:r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4" name="Стрелка вправо 123"/>
          <p:cNvSpPr/>
          <p:nvPr/>
        </p:nvSpPr>
        <p:spPr>
          <a:xfrm rot="10800000">
            <a:off x="5710050" y="3593956"/>
            <a:ext cx="446125" cy="155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5796136" y="2060848"/>
            <a:ext cx="288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SL</a:t>
            </a:r>
            <a:r>
              <a:rPr lang="ru-RU" dirty="0" smtClean="0">
                <a:solidFill>
                  <a:srgbClr val="0070C0"/>
                </a:solidFill>
              </a:rPr>
              <a:t>(сдвиг)=</a:t>
            </a:r>
            <a:r>
              <a:rPr lang="en-US" i="1" dirty="0" smtClean="0">
                <a:solidFill>
                  <a:srgbClr val="0070C0"/>
                </a:solidFill>
              </a:rPr>
              <a:t>N</a:t>
            </a:r>
            <a:r>
              <a:rPr lang="ru-RU" i="1" dirty="0" smtClean="0">
                <a:solidFill>
                  <a:srgbClr val="0070C0"/>
                </a:solidFill>
              </a:rPr>
              <a:t>-</a:t>
            </a:r>
            <a:r>
              <a:rPr lang="ru-RU" dirty="0" smtClean="0">
                <a:solidFill>
                  <a:srgbClr val="0070C0"/>
                </a:solidFill>
              </a:rPr>
              <a:t>сдвиг</a:t>
            </a:r>
            <a:r>
              <a:rPr lang="en-US" dirty="0" smtClean="0">
                <a:solidFill>
                  <a:srgbClr val="0070C0"/>
                </a:solidFill>
              </a:rPr>
              <a:t>-</a:t>
            </a:r>
            <a:r>
              <a:rPr lang="ru-RU" dirty="0" smtClean="0">
                <a:solidFill>
                  <a:srgbClr val="0070C0"/>
                </a:solidFill>
              </a:rPr>
              <a:t>2*Вес</a:t>
            </a:r>
            <a:endParaRPr lang="ru-RU"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613985" y="3486907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SL</a:t>
            </a:r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ru-RU" dirty="0" smtClean="0">
                <a:solidFill>
                  <a:srgbClr val="0070C0"/>
                </a:solidFill>
              </a:rPr>
              <a:t>)=15</a:t>
            </a:r>
            <a:r>
              <a:rPr lang="en-US" dirty="0" smtClean="0">
                <a:solidFill>
                  <a:srgbClr val="0070C0"/>
                </a:solidFill>
              </a:rPr>
              <a:t>-</a:t>
            </a:r>
            <a:r>
              <a:rPr lang="ru-RU" dirty="0" smtClean="0">
                <a:solidFill>
                  <a:srgbClr val="0070C0"/>
                </a:solidFill>
              </a:rPr>
              <a:t>22=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-7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645814" y="1691516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N</a:t>
            </a:r>
            <a:r>
              <a:rPr lang="en-US" dirty="0" smtClean="0">
                <a:solidFill>
                  <a:srgbClr val="0070C0"/>
                </a:solidFill>
              </a:rPr>
              <a:t> = </a:t>
            </a:r>
            <a:r>
              <a:rPr lang="en-US" dirty="0" smtClean="0">
                <a:solidFill>
                  <a:srgbClr val="FF0000"/>
                </a:solidFill>
              </a:rPr>
              <a:t>16 </a:t>
            </a:r>
            <a:r>
              <a:rPr lang="ru-RU" dirty="0" smtClean="0">
                <a:solidFill>
                  <a:srgbClr val="FF0000"/>
                </a:solidFill>
              </a:rPr>
              <a:t>бит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2822249" y="1679520"/>
            <a:ext cx="3261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- длина последовательности</a:t>
            </a:r>
            <a:endParaRPr lang="ru-RU" dirty="0"/>
          </a:p>
        </p:txBody>
      </p:sp>
      <p:sp>
        <p:nvSpPr>
          <p:cNvPr id="3072" name="Прямоугольник 3071"/>
          <p:cNvSpPr/>
          <p:nvPr/>
        </p:nvSpPr>
        <p:spPr>
          <a:xfrm>
            <a:off x="1663258" y="1357925"/>
            <a:ext cx="221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0101101100100101</a:t>
            </a:r>
          </a:p>
        </p:txBody>
      </p:sp>
      <p:sp>
        <p:nvSpPr>
          <p:cNvPr id="3073" name="Прямоугольник 3072"/>
          <p:cNvSpPr/>
          <p:nvPr/>
        </p:nvSpPr>
        <p:spPr>
          <a:xfrm>
            <a:off x="3788559" y="1340768"/>
            <a:ext cx="2543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- последовательность</a:t>
            </a:r>
            <a:endParaRPr lang="ru-RU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501562" y="4278364"/>
            <a:ext cx="221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0101101100100101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695006" y="4492462"/>
            <a:ext cx="233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01011011001001</a:t>
            </a:r>
            <a:r>
              <a:rPr lang="ru-RU" b="1" dirty="0" smtClean="0">
                <a:solidFill>
                  <a:srgbClr val="FF0000"/>
                </a:solidFill>
              </a:rPr>
              <a:t>01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3419872" y="4285730"/>
            <a:ext cx="221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0101101100100101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3419872" y="4499828"/>
            <a:ext cx="221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b="1" dirty="0" smtClean="0">
                <a:solidFill>
                  <a:srgbClr val="0070C0"/>
                </a:solidFill>
              </a:rPr>
              <a:t>01011011001001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5" name="Стрелка вправо 134"/>
          <p:cNvSpPr/>
          <p:nvPr/>
        </p:nvSpPr>
        <p:spPr>
          <a:xfrm>
            <a:off x="2901739" y="4492462"/>
            <a:ext cx="446125" cy="155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Стрелка вправо 135"/>
          <p:cNvSpPr/>
          <p:nvPr/>
        </p:nvSpPr>
        <p:spPr>
          <a:xfrm>
            <a:off x="5710051" y="4501754"/>
            <a:ext cx="446125" cy="155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6249442" y="4285730"/>
            <a:ext cx="1954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01101100100101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6249442" y="4499828"/>
            <a:ext cx="1954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01011011001001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39" name="Прямая соединительная линия 138"/>
          <p:cNvCxnSpPr/>
          <p:nvPr/>
        </p:nvCxnSpPr>
        <p:spPr>
          <a:xfrm>
            <a:off x="6321450" y="4869160"/>
            <a:ext cx="21389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Прямоугольник 139"/>
          <p:cNvSpPr/>
          <p:nvPr/>
        </p:nvSpPr>
        <p:spPr>
          <a:xfrm>
            <a:off x="6262202" y="4869160"/>
            <a:ext cx="191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00110111101100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2454162" y="4931876"/>
            <a:ext cx="2837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Вес</a:t>
            </a:r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ru-RU" b="1" dirty="0" smtClean="0">
                <a:solidFill>
                  <a:srgbClr val="0070C0"/>
                </a:solidFill>
              </a:rPr>
              <a:t>00110111101100</a:t>
            </a:r>
            <a:r>
              <a:rPr lang="ru-RU" dirty="0" smtClean="0">
                <a:solidFill>
                  <a:srgbClr val="0070C0"/>
                </a:solidFill>
              </a:rPr>
              <a:t>) = </a:t>
            </a:r>
            <a:r>
              <a:rPr lang="ru-RU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2" name="Прямоугольник 141"/>
          <p:cNvSpPr/>
          <p:nvPr/>
        </p:nvSpPr>
        <p:spPr>
          <a:xfrm>
            <a:off x="3409502" y="3873991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сдвиг = </a:t>
            </a:r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3" name="Стрелка вправо 142"/>
          <p:cNvSpPr/>
          <p:nvPr/>
        </p:nvSpPr>
        <p:spPr>
          <a:xfrm rot="10800000">
            <a:off x="5711116" y="5034116"/>
            <a:ext cx="446125" cy="155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рямоугольник 143"/>
          <p:cNvSpPr/>
          <p:nvPr/>
        </p:nvSpPr>
        <p:spPr>
          <a:xfrm>
            <a:off x="648003" y="4927067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SL</a:t>
            </a:r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</a:rPr>
              <a:t>2</a:t>
            </a:r>
            <a:r>
              <a:rPr lang="ru-RU" dirty="0" smtClean="0">
                <a:solidFill>
                  <a:srgbClr val="0070C0"/>
                </a:solidFill>
              </a:rPr>
              <a:t>)=14</a:t>
            </a:r>
            <a:r>
              <a:rPr lang="en-US" dirty="0" smtClean="0">
                <a:solidFill>
                  <a:srgbClr val="0070C0"/>
                </a:solidFill>
              </a:rPr>
              <a:t>-</a:t>
            </a:r>
            <a:r>
              <a:rPr lang="ru-RU" dirty="0" smtClean="0">
                <a:solidFill>
                  <a:srgbClr val="0070C0"/>
                </a:solidFill>
              </a:rPr>
              <a:t>16=</a:t>
            </a:r>
            <a:r>
              <a:rPr lang="ru-RU" dirty="0" smtClean="0">
                <a:solidFill>
                  <a:srgbClr val="FF0000"/>
                </a:solidFill>
              </a:rPr>
              <a:t>-2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74" name="Прямоугольник 3073"/>
          <p:cNvSpPr/>
          <p:nvPr/>
        </p:nvSpPr>
        <p:spPr>
          <a:xfrm>
            <a:off x="841245" y="5364978"/>
            <a:ext cx="4121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 smtClean="0">
                <a:solidFill>
                  <a:srgbClr val="FF0000"/>
                </a:solidFill>
              </a:rPr>
              <a:t>АКФ=</a:t>
            </a:r>
            <a:r>
              <a:rPr lang="en-US" dirty="0" smtClean="0">
                <a:solidFill>
                  <a:srgbClr val="FF0000"/>
                </a:solidFill>
              </a:rPr>
              <a:t>{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, SL(1), SL(2) , … , SL(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-1) }</a:t>
            </a: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827584" y="5733256"/>
            <a:ext cx="6160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 smtClean="0">
                <a:solidFill>
                  <a:srgbClr val="FF0000"/>
                </a:solidFill>
              </a:rPr>
              <a:t>АКФ=</a:t>
            </a:r>
            <a:r>
              <a:rPr lang="en-US" dirty="0" smtClean="0">
                <a:solidFill>
                  <a:srgbClr val="FF0000"/>
                </a:solidFill>
              </a:rPr>
              <a:t>{16, -</a:t>
            </a:r>
            <a:r>
              <a:rPr lang="ru-RU" dirty="0" smtClean="0">
                <a:solidFill>
                  <a:srgbClr val="FF0000"/>
                </a:solidFill>
              </a:rPr>
              <a:t>7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-2</a:t>
            </a:r>
            <a:r>
              <a:rPr lang="en-US" dirty="0" smtClean="0">
                <a:solidFill>
                  <a:srgbClr val="FF0000"/>
                </a:solidFill>
              </a:rPr>
              <a:t> , </a:t>
            </a:r>
            <a:r>
              <a:rPr lang="ru-RU" dirty="0" smtClean="0">
                <a:solidFill>
                  <a:srgbClr val="FF0000"/>
                </a:solidFill>
              </a:rPr>
              <a:t>7</a:t>
            </a:r>
            <a:r>
              <a:rPr lang="en-US" dirty="0" smtClean="0">
                <a:solidFill>
                  <a:srgbClr val="FF0000"/>
                </a:solidFill>
              </a:rPr>
              <a:t> , -4, </a:t>
            </a:r>
            <a:r>
              <a:rPr lang="ru-RU" dirty="0" smtClean="0">
                <a:solidFill>
                  <a:srgbClr val="FF0000"/>
                </a:solidFill>
              </a:rPr>
              <a:t>-3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-</a:t>
            </a:r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4, </a:t>
            </a:r>
            <a:r>
              <a:rPr lang="ru-RU" dirty="0" smtClean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, -</a:t>
            </a:r>
            <a:r>
              <a:rPr lang="ru-RU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-1</a:t>
            </a:r>
            <a:r>
              <a:rPr lang="en-US" dirty="0" smtClean="0">
                <a:solidFill>
                  <a:srgbClr val="FF0000"/>
                </a:solidFill>
              </a:rPr>
              <a:t>, 4, </a:t>
            </a:r>
            <a:r>
              <a:rPr lang="ru-RU" dirty="0" smtClean="0">
                <a:solidFill>
                  <a:srgbClr val="FF0000"/>
                </a:solidFill>
              </a:rPr>
              <a:t>-3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2, -1</a:t>
            </a:r>
            <a:r>
              <a:rPr lang="en-US" dirty="0" smtClean="0">
                <a:solidFill>
                  <a:srgbClr val="FF0000"/>
                </a:solidFill>
              </a:rPr>
              <a:t> }</a:t>
            </a:r>
            <a:endParaRPr lang="ru-RU" dirty="0"/>
          </a:p>
        </p:txBody>
      </p:sp>
      <p:sp>
        <p:nvSpPr>
          <p:cNvPr id="3075" name="Прямоугольник 3074"/>
          <p:cNvSpPr/>
          <p:nvPr/>
        </p:nvSpPr>
        <p:spPr>
          <a:xfrm>
            <a:off x="3419872" y="2060848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с</a:t>
            </a:r>
            <a:r>
              <a:rPr lang="ru-RU" dirty="0" smtClean="0">
                <a:solidFill>
                  <a:srgbClr val="0070C0"/>
                </a:solidFill>
              </a:rPr>
              <a:t>двиг</a:t>
            </a:r>
            <a:r>
              <a:rPr lang="en-US" dirty="0" smtClean="0">
                <a:solidFill>
                  <a:srgbClr val="0070C0"/>
                </a:solidFill>
              </a:rPr>
              <a:t> = 1,2,3,…</a:t>
            </a:r>
            <a:r>
              <a:rPr lang="en-US" i="1" dirty="0" smtClean="0">
                <a:solidFill>
                  <a:srgbClr val="0070C0"/>
                </a:solidFill>
              </a:rPr>
              <a:t>N</a:t>
            </a:r>
            <a:r>
              <a:rPr lang="en-US" dirty="0" smtClean="0">
                <a:solidFill>
                  <a:srgbClr val="0070C0"/>
                </a:solidFill>
              </a:rPr>
              <a:t>-1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8428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embl_MarSU1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24"/>
            <a:ext cx="1677807" cy="172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4008" y="-26988"/>
            <a:ext cx="3528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1677807" y="692696"/>
            <a:ext cx="4676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Взаимно-корреляционная функция (</a:t>
            </a:r>
            <a:r>
              <a:rPr lang="ru-RU" dirty="0" err="1" smtClean="0">
                <a:solidFill>
                  <a:srgbClr val="FF0000"/>
                </a:solidFill>
              </a:rPr>
              <a:t>ВКФ</a:t>
            </a:r>
            <a:r>
              <a:rPr lang="ru-RU" dirty="0" smtClean="0">
                <a:solidFill>
                  <a:srgbClr val="FF0000"/>
                </a:solidFill>
              </a:rPr>
              <a:t>)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бинарных последовательностей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467544" y="2838204"/>
            <a:ext cx="221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0101101100100101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3419872" y="2845570"/>
            <a:ext cx="221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0101101100100101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4" name="Стрелка вправо 103"/>
          <p:cNvSpPr/>
          <p:nvPr/>
        </p:nvSpPr>
        <p:spPr>
          <a:xfrm>
            <a:off x="2901739" y="3052302"/>
            <a:ext cx="446125" cy="155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Стрелка вправо 111"/>
          <p:cNvSpPr/>
          <p:nvPr/>
        </p:nvSpPr>
        <p:spPr>
          <a:xfrm>
            <a:off x="5710051" y="3061594"/>
            <a:ext cx="446125" cy="155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6249442" y="2845570"/>
            <a:ext cx="221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0101101100100101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249442" y="3059668"/>
            <a:ext cx="2185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0</a:t>
            </a:r>
            <a:r>
              <a:rPr lang="ru-RU" b="1" dirty="0" smtClean="0">
                <a:solidFill>
                  <a:srgbClr val="FF0000"/>
                </a:solidFill>
              </a:rPr>
              <a:t>1</a:t>
            </a:r>
            <a:r>
              <a:rPr lang="ru-RU" b="1" dirty="0" smtClean="0">
                <a:solidFill>
                  <a:srgbClr val="0070C0"/>
                </a:solidFill>
              </a:rPr>
              <a:t>11001100011010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>
            <a:off x="6309258" y="3429000"/>
            <a:ext cx="21389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119"/>
          <p:cNvSpPr/>
          <p:nvPr/>
        </p:nvSpPr>
        <p:spPr>
          <a:xfrm>
            <a:off x="6288000" y="3429000"/>
            <a:ext cx="2172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0010100000111111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3841550" y="2433831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сдвиг = </a:t>
            </a:r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827584" y="2060848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N</a:t>
            </a:r>
            <a:r>
              <a:rPr lang="en-US" dirty="0" smtClean="0">
                <a:solidFill>
                  <a:srgbClr val="0070C0"/>
                </a:solidFill>
              </a:rPr>
              <a:t> = </a:t>
            </a:r>
            <a:r>
              <a:rPr lang="en-US" dirty="0" smtClean="0">
                <a:solidFill>
                  <a:srgbClr val="FF0000"/>
                </a:solidFill>
              </a:rPr>
              <a:t>16 </a:t>
            </a:r>
            <a:r>
              <a:rPr lang="ru-RU" dirty="0" smtClean="0">
                <a:solidFill>
                  <a:srgbClr val="FF0000"/>
                </a:solidFill>
              </a:rPr>
              <a:t>бит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2479550" y="1340768"/>
            <a:ext cx="940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первая</a:t>
            </a:r>
            <a:endParaRPr lang="ru-RU" dirty="0"/>
          </a:p>
        </p:txBody>
      </p:sp>
      <p:sp>
        <p:nvSpPr>
          <p:cNvPr id="3072" name="Прямоугольник 3071"/>
          <p:cNvSpPr/>
          <p:nvPr/>
        </p:nvSpPr>
        <p:spPr>
          <a:xfrm>
            <a:off x="3369122" y="1357925"/>
            <a:ext cx="221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0101101100100101</a:t>
            </a:r>
          </a:p>
        </p:txBody>
      </p:sp>
      <p:sp>
        <p:nvSpPr>
          <p:cNvPr id="3073" name="Прямоугольник 3072"/>
          <p:cNvSpPr/>
          <p:nvPr/>
        </p:nvSpPr>
        <p:spPr>
          <a:xfrm>
            <a:off x="5484611" y="1340768"/>
            <a:ext cx="2543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- последовательность</a:t>
            </a:r>
            <a:endParaRPr lang="ru-RU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611560" y="4149080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SL</a:t>
            </a:r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</a:rPr>
              <a:t>0</a:t>
            </a:r>
            <a:r>
              <a:rPr lang="ru-RU" dirty="0" smtClean="0">
                <a:solidFill>
                  <a:srgbClr val="0070C0"/>
                </a:solidFill>
              </a:rPr>
              <a:t>)=16</a:t>
            </a:r>
            <a:r>
              <a:rPr lang="en-US" dirty="0" smtClean="0">
                <a:solidFill>
                  <a:srgbClr val="0070C0"/>
                </a:solidFill>
              </a:rPr>
              <a:t>-</a:t>
            </a:r>
            <a:r>
              <a:rPr lang="ru-RU" dirty="0" smtClean="0">
                <a:solidFill>
                  <a:srgbClr val="0070C0"/>
                </a:solidFill>
              </a:rPr>
              <a:t>16=</a:t>
            </a:r>
            <a:r>
              <a:rPr lang="ru-RU" dirty="0" smtClean="0">
                <a:solidFill>
                  <a:srgbClr val="FF0000"/>
                </a:solidFill>
              </a:rPr>
              <a:t>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74" name="Прямоугольник 3073"/>
          <p:cNvSpPr/>
          <p:nvPr/>
        </p:nvSpPr>
        <p:spPr>
          <a:xfrm>
            <a:off x="841245" y="5364978"/>
            <a:ext cx="4365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</a:t>
            </a:r>
            <a:r>
              <a:rPr lang="ru-RU" dirty="0" smtClean="0">
                <a:solidFill>
                  <a:srgbClr val="FF0000"/>
                </a:solidFill>
              </a:rPr>
              <a:t>КФ=</a:t>
            </a:r>
            <a:r>
              <a:rPr lang="en-US" dirty="0">
                <a:solidFill>
                  <a:srgbClr val="FF0000"/>
                </a:solidFill>
              </a:rPr>
              <a:t>{</a:t>
            </a:r>
            <a:r>
              <a:rPr lang="en-US" dirty="0" smtClean="0">
                <a:solidFill>
                  <a:srgbClr val="FF0000"/>
                </a:solidFill>
              </a:rPr>
              <a:t>SL(</a:t>
            </a:r>
            <a:r>
              <a:rPr lang="ru-RU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), SL(1), SL(2) , … , SL(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-1) }</a:t>
            </a: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835822" y="5733256"/>
            <a:ext cx="548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ВКФ=</a:t>
            </a:r>
            <a:r>
              <a:rPr lang="en-US" dirty="0" smtClean="0">
                <a:solidFill>
                  <a:srgbClr val="FF0000"/>
                </a:solidFill>
              </a:rPr>
              <a:t>{</a:t>
            </a:r>
            <a:r>
              <a:rPr lang="ru-RU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, </a:t>
            </a:r>
            <a:r>
              <a:rPr lang="ru-RU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 , </a:t>
            </a:r>
            <a:r>
              <a:rPr lang="ru-RU" dirty="0" smtClean="0">
                <a:solidFill>
                  <a:srgbClr val="FF0000"/>
                </a:solidFill>
              </a:rPr>
              <a:t>-4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-4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-4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, -</a:t>
            </a:r>
            <a:r>
              <a:rPr lang="ru-RU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 }</a:t>
            </a:r>
            <a:endParaRPr lang="ru-RU" dirty="0"/>
          </a:p>
        </p:txBody>
      </p:sp>
      <p:sp>
        <p:nvSpPr>
          <p:cNvPr id="3075" name="Прямоугольник 3074"/>
          <p:cNvSpPr/>
          <p:nvPr/>
        </p:nvSpPr>
        <p:spPr>
          <a:xfrm>
            <a:off x="3419872" y="2060848"/>
            <a:ext cx="2470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с</a:t>
            </a:r>
            <a:r>
              <a:rPr lang="ru-RU" dirty="0" smtClean="0">
                <a:solidFill>
                  <a:srgbClr val="0070C0"/>
                </a:solidFill>
              </a:rPr>
              <a:t>двиг</a:t>
            </a:r>
            <a:r>
              <a:rPr lang="en-US" dirty="0" smtClean="0">
                <a:solidFill>
                  <a:srgbClr val="0070C0"/>
                </a:solidFill>
              </a:rPr>
              <a:t> = </a:t>
            </a:r>
            <a:r>
              <a:rPr lang="ru-RU" dirty="0" smtClean="0">
                <a:solidFill>
                  <a:srgbClr val="0070C0"/>
                </a:solidFill>
              </a:rPr>
              <a:t>0,</a:t>
            </a:r>
            <a:r>
              <a:rPr lang="en-US" dirty="0" smtClean="0">
                <a:solidFill>
                  <a:srgbClr val="0070C0"/>
                </a:solidFill>
              </a:rPr>
              <a:t>1,2,3,…,</a:t>
            </a:r>
            <a:r>
              <a:rPr lang="en-US" i="1" dirty="0" smtClean="0">
                <a:solidFill>
                  <a:srgbClr val="0070C0"/>
                </a:solidFill>
              </a:rPr>
              <a:t>N</a:t>
            </a:r>
            <a:r>
              <a:rPr lang="en-US" dirty="0" smtClean="0">
                <a:solidFill>
                  <a:srgbClr val="0070C0"/>
                </a:solidFill>
              </a:rPr>
              <a:t>-1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483768" y="1700808"/>
            <a:ext cx="916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вторая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373340" y="1717965"/>
            <a:ext cx="2198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1100110001101001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88829" y="1700808"/>
            <a:ext cx="2543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- последовательность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67544" y="3059668"/>
            <a:ext cx="2198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110011000110100</a:t>
            </a:r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419872" y="3068960"/>
            <a:ext cx="2185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</a:t>
            </a:r>
            <a:r>
              <a:rPr lang="ru-RU" b="1" dirty="0" smtClean="0">
                <a:solidFill>
                  <a:srgbClr val="0070C0"/>
                </a:solidFill>
              </a:rPr>
              <a:t>110011000110100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89222" y="2492896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сдвиг = </a:t>
            </a:r>
            <a:r>
              <a:rPr lang="ru-RU" dirty="0" smtClean="0">
                <a:solidFill>
                  <a:srgbClr val="FF0000"/>
                </a:solidFill>
              </a:rPr>
              <a:t>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2420888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сдвиг = </a:t>
            </a:r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826825" y="3717032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Вес = 8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452178" y="3429000"/>
            <a:ext cx="21389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3430920" y="3429000"/>
            <a:ext cx="2198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1011110100010001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969745" y="3717032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Вес = 8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488802" y="3429000"/>
            <a:ext cx="21389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467544" y="3429000"/>
            <a:ext cx="2198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1001011101001100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006369" y="3717032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Вес = 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627715" y="4127596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SL</a:t>
            </a:r>
            <a:r>
              <a:rPr lang="ru-RU" dirty="0" smtClean="0">
                <a:solidFill>
                  <a:srgbClr val="0070C0"/>
                </a:solidFill>
              </a:rPr>
              <a:t>(1)=16</a:t>
            </a:r>
            <a:r>
              <a:rPr lang="en-US" dirty="0" smtClean="0">
                <a:solidFill>
                  <a:srgbClr val="0070C0"/>
                </a:solidFill>
              </a:rPr>
              <a:t>-</a:t>
            </a:r>
            <a:r>
              <a:rPr lang="ru-RU" dirty="0" smtClean="0">
                <a:solidFill>
                  <a:srgbClr val="0070C0"/>
                </a:solidFill>
              </a:rPr>
              <a:t>16=</a:t>
            </a:r>
            <a:r>
              <a:rPr lang="ru-RU" dirty="0" smtClean="0">
                <a:solidFill>
                  <a:srgbClr val="FF0000"/>
                </a:solidFill>
              </a:rPr>
              <a:t>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364019" y="4089264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SL</a:t>
            </a:r>
            <a:r>
              <a:rPr lang="ru-RU" dirty="0" smtClean="0">
                <a:solidFill>
                  <a:srgbClr val="0070C0"/>
                </a:solidFill>
              </a:rPr>
              <a:t>(2)=16</a:t>
            </a:r>
            <a:r>
              <a:rPr lang="en-US" dirty="0" smtClean="0">
                <a:solidFill>
                  <a:srgbClr val="0070C0"/>
                </a:solidFill>
              </a:rPr>
              <a:t>-</a:t>
            </a:r>
            <a:r>
              <a:rPr lang="ru-RU" dirty="0" smtClean="0">
                <a:solidFill>
                  <a:srgbClr val="0070C0"/>
                </a:solidFill>
              </a:rPr>
              <a:t>16=</a:t>
            </a:r>
            <a:r>
              <a:rPr lang="ru-RU" dirty="0" smtClean="0">
                <a:solidFill>
                  <a:srgbClr val="FF0000"/>
                </a:solidFill>
              </a:rPr>
              <a:t>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178942" y="2060848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SL</a:t>
            </a:r>
            <a:r>
              <a:rPr lang="ru-RU" dirty="0" smtClean="0">
                <a:solidFill>
                  <a:srgbClr val="0070C0"/>
                </a:solidFill>
              </a:rPr>
              <a:t>(сдвиг)=</a:t>
            </a:r>
            <a:r>
              <a:rPr lang="en-US" i="1" dirty="0" smtClean="0">
                <a:solidFill>
                  <a:srgbClr val="0070C0"/>
                </a:solidFill>
              </a:rPr>
              <a:t>N</a:t>
            </a:r>
            <a:r>
              <a:rPr lang="en-US" dirty="0" smtClean="0">
                <a:solidFill>
                  <a:srgbClr val="0070C0"/>
                </a:solidFill>
              </a:rPr>
              <a:t>-</a:t>
            </a:r>
            <a:r>
              <a:rPr lang="ru-RU" dirty="0" smtClean="0">
                <a:solidFill>
                  <a:srgbClr val="0070C0"/>
                </a:solidFill>
              </a:rPr>
              <a:t>2*Вес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115616" y="4715852"/>
            <a:ext cx="7377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Объем </a:t>
            </a:r>
            <a:r>
              <a:rPr lang="ru-RU" dirty="0" smtClean="0">
                <a:solidFill>
                  <a:srgbClr val="0070C0"/>
                </a:solidFill>
              </a:rPr>
              <a:t>ансамбля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– </a:t>
            </a:r>
            <a:r>
              <a:rPr lang="ru-RU" dirty="0" smtClean="0">
                <a:solidFill>
                  <a:srgbClr val="0070C0"/>
                </a:solidFill>
              </a:rPr>
              <a:t>количество последовательностей в ансамбле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79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44008" y="288"/>
            <a:ext cx="3528392" cy="584775"/>
          </a:xfrm>
          <a:prstGeom prst="rect">
            <a:avLst/>
          </a:prstGeom>
          <a:solidFill>
            <a:srgbClr val="405A9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pic>
        <p:nvPicPr>
          <p:cNvPr id="14" name="Picture 2" descr="D:\Документы НИСа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5927" y="54379"/>
            <a:ext cx="1227017" cy="128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Прямоугольник 98"/>
          <p:cNvSpPr/>
          <p:nvPr/>
        </p:nvSpPr>
        <p:spPr>
          <a:xfrm>
            <a:off x="1111178" y="1727519"/>
            <a:ext cx="7493270" cy="3383799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1677807" y="755412"/>
            <a:ext cx="4059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Требования к последовательностям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677807" y="1124744"/>
            <a:ext cx="6127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н</a:t>
            </a:r>
            <a:r>
              <a:rPr lang="ru-RU" dirty="0" smtClean="0">
                <a:solidFill>
                  <a:srgbClr val="FF0000"/>
                </a:solidFill>
              </a:rPr>
              <a:t>изкий уровень боковых лепестков ПАКФ, ААКФ и ВКФ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111178" y="1700808"/>
            <a:ext cx="1443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Идеальная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2623346" y="1700808"/>
            <a:ext cx="5532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ПАКФ=</a:t>
            </a:r>
            <a:r>
              <a:rPr lang="en-US" dirty="0" smtClean="0">
                <a:solidFill>
                  <a:srgbClr val="FF0000"/>
                </a:solidFill>
              </a:rPr>
              <a:t>{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, 0, 0 , 0 , 0, 0, </a:t>
            </a:r>
            <a:r>
              <a:rPr lang="ru-RU" dirty="0" smtClean="0">
                <a:solidFill>
                  <a:srgbClr val="FF0000"/>
                </a:solidFill>
              </a:rPr>
              <a:t>…. 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, 0, </a:t>
            </a:r>
            <a:r>
              <a:rPr lang="ru-RU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, 0, </a:t>
            </a:r>
            <a:r>
              <a:rPr lang="ru-RU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, 0, </a:t>
            </a:r>
            <a:r>
              <a:rPr lang="ru-RU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}</a:t>
            </a:r>
            <a:endParaRPr lang="ru-RU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1111178" y="5229200"/>
            <a:ext cx="1443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Идеальная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623346" y="5229200"/>
            <a:ext cx="5538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ААКФ=</a:t>
            </a:r>
            <a:r>
              <a:rPr lang="en-US" dirty="0" smtClean="0">
                <a:solidFill>
                  <a:srgbClr val="FF0000"/>
                </a:solidFill>
              </a:rPr>
              <a:t>{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, &lt;1, &lt;1 , &lt;1 , &lt;1, .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en-US" dirty="0" smtClean="0">
                <a:solidFill>
                  <a:srgbClr val="FF0000"/>
                </a:solidFill>
              </a:rPr>
              <a:t>, &lt;1, &lt;1, &lt;1, &lt;1, &lt;1, </a:t>
            </a:r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}</a:t>
            </a:r>
            <a:endParaRPr lang="ru-RU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1111178" y="2204864"/>
            <a:ext cx="1443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Идеальная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623346" y="2204864"/>
            <a:ext cx="5673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ВКФ=</a:t>
            </a:r>
            <a:r>
              <a:rPr lang="en-US" dirty="0" smtClean="0">
                <a:solidFill>
                  <a:srgbClr val="FF0000"/>
                </a:solidFill>
              </a:rPr>
              <a:t>{</a:t>
            </a:r>
            <a:r>
              <a:rPr lang="ru-RU" dirty="0" smtClean="0">
                <a:solidFill>
                  <a:srgbClr val="FF0000"/>
                </a:solidFill>
              </a:rPr>
              <a:t>                               </a:t>
            </a:r>
            <a:r>
              <a:rPr lang="ru-RU" dirty="0" smtClean="0"/>
              <a:t>… ,</a:t>
            </a:r>
            <a:r>
              <a:rPr lang="ru-RU" dirty="0" smtClean="0">
                <a:solidFill>
                  <a:srgbClr val="FF0000"/>
                </a:solidFill>
              </a:rPr>
              <a:t>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}</a:t>
            </a:r>
            <a:endParaRPr lang="ru-RU" dirty="0"/>
          </a:p>
        </p:txBody>
      </p:sp>
      <p:graphicFrame>
        <p:nvGraphicFramePr>
          <p:cNvPr id="108" name="Object 4"/>
          <p:cNvGraphicFramePr>
            <a:graphicFrameLocks noChangeAspect="1"/>
          </p:cNvGraphicFramePr>
          <p:nvPr>
            <p:extLst/>
          </p:nvPr>
        </p:nvGraphicFramePr>
        <p:xfrm>
          <a:off x="3415434" y="2247912"/>
          <a:ext cx="457200" cy="304800"/>
        </p:xfrm>
        <a:graphic>
          <a:graphicData uri="http://schemas.openxmlformats.org/presentationml/2006/ole">
            <p:oleObj spid="_x0000_s2122" name="Формула" r:id="rId5" imgW="457002" imgH="304668" progId="Equation.3">
              <p:embed/>
            </p:oleObj>
          </a:graphicData>
        </a:graphic>
      </p:graphicFrame>
      <p:graphicFrame>
        <p:nvGraphicFramePr>
          <p:cNvPr id="109" name="Object 5"/>
          <p:cNvGraphicFramePr>
            <a:graphicFrameLocks noChangeAspect="1"/>
          </p:cNvGraphicFramePr>
          <p:nvPr>
            <p:extLst/>
          </p:nvPr>
        </p:nvGraphicFramePr>
        <p:xfrm>
          <a:off x="3894338" y="2247912"/>
          <a:ext cx="457200" cy="304800"/>
        </p:xfrm>
        <a:graphic>
          <a:graphicData uri="http://schemas.openxmlformats.org/presentationml/2006/ole">
            <p:oleObj spid="_x0000_s2123" name="Формула" r:id="rId6" imgW="457002" imgH="304668" progId="Equation.3">
              <p:embed/>
            </p:oleObj>
          </a:graphicData>
        </a:graphic>
      </p:graphicFrame>
      <p:graphicFrame>
        <p:nvGraphicFramePr>
          <p:cNvPr id="110" name="Object 6"/>
          <p:cNvGraphicFramePr>
            <a:graphicFrameLocks noChangeAspect="1"/>
          </p:cNvGraphicFramePr>
          <p:nvPr>
            <p:extLst/>
          </p:nvPr>
        </p:nvGraphicFramePr>
        <p:xfrm>
          <a:off x="4351538" y="2247912"/>
          <a:ext cx="457200" cy="304800"/>
        </p:xfrm>
        <a:graphic>
          <a:graphicData uri="http://schemas.openxmlformats.org/presentationml/2006/ole">
            <p:oleObj spid="_x0000_s2124" name="Формула" r:id="rId7" imgW="457002" imgH="304668" progId="Equation.3">
              <p:embed/>
            </p:oleObj>
          </a:graphicData>
        </a:graphic>
      </p:graphicFrame>
      <p:graphicFrame>
        <p:nvGraphicFramePr>
          <p:cNvPr id="111" name="Object 7"/>
          <p:cNvGraphicFramePr>
            <a:graphicFrameLocks noChangeAspect="1"/>
          </p:cNvGraphicFramePr>
          <p:nvPr>
            <p:extLst/>
          </p:nvPr>
        </p:nvGraphicFramePr>
        <p:xfrm>
          <a:off x="4830442" y="2247912"/>
          <a:ext cx="457200" cy="304800"/>
        </p:xfrm>
        <a:graphic>
          <a:graphicData uri="http://schemas.openxmlformats.org/presentationml/2006/ole">
            <p:oleObj spid="_x0000_s2125" name="Формула" r:id="rId8" imgW="457002" imgH="304668" progId="Equation.3">
              <p:embed/>
            </p:oleObj>
          </a:graphicData>
        </a:graphic>
      </p:graphicFrame>
      <p:graphicFrame>
        <p:nvGraphicFramePr>
          <p:cNvPr id="112" name="Object 9"/>
          <p:cNvGraphicFramePr>
            <a:graphicFrameLocks noChangeAspect="1"/>
          </p:cNvGraphicFramePr>
          <p:nvPr>
            <p:extLst/>
          </p:nvPr>
        </p:nvGraphicFramePr>
        <p:xfrm>
          <a:off x="5647682" y="2204864"/>
          <a:ext cx="457200" cy="304800"/>
        </p:xfrm>
        <a:graphic>
          <a:graphicData uri="http://schemas.openxmlformats.org/presentationml/2006/ole">
            <p:oleObj spid="_x0000_s2126" name="Формула" r:id="rId9" imgW="457002" imgH="304668" progId="Equation.3">
              <p:embed/>
            </p:oleObj>
          </a:graphicData>
        </a:graphic>
      </p:graphicFrame>
      <p:graphicFrame>
        <p:nvGraphicFramePr>
          <p:cNvPr id="113" name="Object 10"/>
          <p:cNvGraphicFramePr>
            <a:graphicFrameLocks noChangeAspect="1"/>
          </p:cNvGraphicFramePr>
          <p:nvPr>
            <p:extLst/>
          </p:nvPr>
        </p:nvGraphicFramePr>
        <p:xfrm>
          <a:off x="6127107" y="2204864"/>
          <a:ext cx="457200" cy="304800"/>
        </p:xfrm>
        <a:graphic>
          <a:graphicData uri="http://schemas.openxmlformats.org/presentationml/2006/ole">
            <p:oleObj spid="_x0000_s2127" name="Формула" r:id="rId10" imgW="457002" imgH="304668" progId="Equation.3">
              <p:embed/>
            </p:oleObj>
          </a:graphicData>
        </a:graphic>
      </p:graphicFrame>
      <p:graphicFrame>
        <p:nvGraphicFramePr>
          <p:cNvPr id="114" name="Object 11"/>
          <p:cNvGraphicFramePr>
            <a:graphicFrameLocks noChangeAspect="1"/>
          </p:cNvGraphicFramePr>
          <p:nvPr>
            <p:extLst/>
          </p:nvPr>
        </p:nvGraphicFramePr>
        <p:xfrm>
          <a:off x="6584307" y="2204864"/>
          <a:ext cx="457200" cy="304800"/>
        </p:xfrm>
        <a:graphic>
          <a:graphicData uri="http://schemas.openxmlformats.org/presentationml/2006/ole">
            <p:oleObj spid="_x0000_s2128" name="Формула" r:id="rId11" imgW="457002" imgH="304668" progId="Equation.3">
              <p:embed/>
            </p:oleObj>
          </a:graphicData>
        </a:graphic>
      </p:graphicFrame>
      <p:graphicFrame>
        <p:nvGraphicFramePr>
          <p:cNvPr id="115" name="Object 12"/>
          <p:cNvGraphicFramePr>
            <a:graphicFrameLocks noChangeAspect="1"/>
          </p:cNvGraphicFramePr>
          <p:nvPr>
            <p:extLst/>
          </p:nvPr>
        </p:nvGraphicFramePr>
        <p:xfrm>
          <a:off x="7062144" y="2204864"/>
          <a:ext cx="457200" cy="304800"/>
        </p:xfrm>
        <a:graphic>
          <a:graphicData uri="http://schemas.openxmlformats.org/presentationml/2006/ole">
            <p:oleObj spid="_x0000_s2129" name="Формула" r:id="rId12" imgW="457002" imgH="304668" progId="Equation.3">
              <p:embed/>
            </p:oleObj>
          </a:graphicData>
        </a:graphic>
      </p:graphicFrame>
      <p:graphicFrame>
        <p:nvGraphicFramePr>
          <p:cNvPr id="116" name="Object 13"/>
          <p:cNvGraphicFramePr>
            <a:graphicFrameLocks noChangeAspect="1"/>
          </p:cNvGraphicFramePr>
          <p:nvPr>
            <p:extLst/>
          </p:nvPr>
        </p:nvGraphicFramePr>
        <p:xfrm>
          <a:off x="7538853" y="2205992"/>
          <a:ext cx="393700" cy="279400"/>
        </p:xfrm>
        <a:graphic>
          <a:graphicData uri="http://schemas.openxmlformats.org/presentationml/2006/ole">
            <p:oleObj spid="_x0000_s2130" name="Формула" r:id="rId13" imgW="393529" imgH="279279" progId="Equation.3">
              <p:embed/>
            </p:oleObj>
          </a:graphicData>
        </a:graphic>
      </p:graphicFrame>
      <p:sp>
        <p:nvSpPr>
          <p:cNvPr id="117" name="Прямоугольник 116"/>
          <p:cNvSpPr/>
          <p:nvPr/>
        </p:nvSpPr>
        <p:spPr>
          <a:xfrm>
            <a:off x="1168090" y="2612643"/>
            <a:ext cx="2954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объемом ансамбля </a:t>
            </a:r>
            <a:r>
              <a:rPr lang="en-US" i="1" dirty="0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=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endParaRPr lang="ru-RU" i="1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1111178" y="2996952"/>
            <a:ext cx="2532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Области применения</a:t>
            </a:r>
            <a:r>
              <a:rPr lang="en-US" dirty="0">
                <a:solidFill>
                  <a:srgbClr val="0070C0"/>
                </a:solidFill>
              </a:rPr>
              <a:t>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1111178" y="3356992"/>
            <a:ext cx="749327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- системы связи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r>
              <a:rPr lang="ru-RU" dirty="0" smtClean="0">
                <a:solidFill>
                  <a:srgbClr val="7030A0"/>
                </a:solidFill>
              </a:rPr>
              <a:t>основы </a:t>
            </a:r>
            <a:r>
              <a:rPr lang="en-US" dirty="0" smtClean="0">
                <a:solidFill>
                  <a:srgbClr val="7030A0"/>
                </a:solidFill>
              </a:rPr>
              <a:t>CDMA-</a:t>
            </a:r>
            <a:r>
              <a:rPr lang="ru-RU" dirty="0" smtClean="0">
                <a:solidFill>
                  <a:srgbClr val="7030A0"/>
                </a:solidFill>
              </a:rPr>
              <a:t>стандартов</a:t>
            </a:r>
            <a:r>
              <a:rPr lang="en-US" dirty="0" smtClean="0">
                <a:solidFill>
                  <a:srgbClr val="7030A0"/>
                </a:solidFill>
              </a:rPr>
              <a:t>: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IS-95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CDMA2000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WCDMA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UMTS; </a:t>
            </a:r>
            <a:r>
              <a:rPr lang="ru-RU" dirty="0" smtClean="0">
                <a:solidFill>
                  <a:srgbClr val="7030A0"/>
                </a:solidFill>
              </a:rPr>
              <a:t>помехоустойчивые коды</a:t>
            </a:r>
            <a:r>
              <a:rPr lang="en-US" dirty="0" smtClean="0">
                <a:solidFill>
                  <a:srgbClr val="7030A0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 RS, BCH, Viterbi </a:t>
            </a:r>
            <a:r>
              <a:rPr lang="ru-RU" dirty="0" smtClean="0">
                <a:solidFill>
                  <a:srgbClr val="FF0000"/>
                </a:solidFill>
              </a:rPr>
              <a:t>и т.д.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- </a:t>
            </a:r>
            <a:r>
              <a:rPr lang="ru-RU" dirty="0" smtClean="0">
                <a:solidFill>
                  <a:srgbClr val="0070C0"/>
                </a:solidFill>
              </a:rPr>
              <a:t>радионавигационные системы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GPS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ГЛОНАСС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Galileo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- </a:t>
            </a:r>
            <a:r>
              <a:rPr lang="ru-RU" dirty="0" smtClean="0">
                <a:solidFill>
                  <a:srgbClr val="0070C0"/>
                </a:solidFill>
              </a:rPr>
              <a:t>криптография: </a:t>
            </a:r>
            <a:r>
              <a:rPr lang="ru-RU" dirty="0" smtClean="0">
                <a:solidFill>
                  <a:srgbClr val="FF0000"/>
                </a:solidFill>
              </a:rPr>
              <a:t>ключи в симметричных системах шифрования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псевдослучайные последовательности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цифровые «водяные» знаки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- системы синхронизации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1085415" y="5526792"/>
            <a:ext cx="66883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Области применения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- радиолокационные системы, сонары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модулирующие последовательности зондирующих сигналов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1115616" y="5198880"/>
            <a:ext cx="7493270" cy="1254456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0340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embl_MarSU1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24"/>
            <a:ext cx="1677807" cy="172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4008" y="-26988"/>
            <a:ext cx="3528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9087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Курт Гедель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, институт перспективных исследований США</a:t>
            </a:r>
            <a:endParaRPr lang="ru-RU" dirty="0"/>
          </a:p>
        </p:txBody>
      </p:sp>
      <p:pic>
        <p:nvPicPr>
          <p:cNvPr id="4098" name="Picture 2" descr="Kurt göd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6880" y="1000125"/>
            <a:ext cx="1905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46110" y="1484784"/>
            <a:ext cx="517584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Автор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2-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</a:rPr>
              <a:t>теорем 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</a:rPr>
              <a:t>Гёделя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</a:rPr>
              <a:t> о </a:t>
            </a:r>
            <a:r>
              <a:rPr lang="ru-RU" dirty="0" smtClean="0">
                <a:solidFill>
                  <a:srgbClr val="0B0080"/>
                </a:solidFill>
                <a:latin typeface="Arial" panose="020B0604020202020204" pitchFamily="34" charset="0"/>
              </a:rPr>
              <a:t>неполноте</a:t>
            </a:r>
            <a:r>
              <a:rPr lang="en-US" dirty="0" smtClean="0">
                <a:solidFill>
                  <a:srgbClr val="0B0080"/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две теоремы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</a:rPr>
              <a:t>математической логики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о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принципиальных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ограничениях 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B0080"/>
                </a:solidFill>
                <a:latin typeface="Arial" panose="020B0604020202020204" pitchFamily="34" charset="0"/>
              </a:rPr>
              <a:t>формальной 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</a:rPr>
              <a:t>арифметики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и, как следствие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всякой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</a:rPr>
              <a:t>формальной системы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в которой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можно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определить основные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арифметические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понятия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: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</a:rPr>
              <a:t>натуральные числа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</a:rPr>
              <a:t>0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B0080"/>
                </a:solidFill>
                <a:latin typeface="Arial" panose="020B0604020202020204" pitchFamily="34" charset="0"/>
              </a:rPr>
              <a:t>сложение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и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</a:rPr>
              <a:t>умножение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789040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</a:rPr>
              <a:t>Первая теорема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если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формальная арифметика непротиворечива, то в ней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существует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</a:rPr>
              <a:t>невыводимая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и неопровержимая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формула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Вторая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</a:rPr>
              <a:t>теорема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если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формальная арифметика непротиворечива, то в ней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</a:rPr>
              <a:t>невыводима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 некоторая формула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содержательно утверждающая непротиворечивость этой арифметики.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Эти теоремы были доказаны 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Куртом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</a:rPr>
              <a:t>Гёделем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в 1930 году (опубликованы в 1931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5798976"/>
            <a:ext cx="6012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</a:rPr>
              <a:t>Награжден национальной медалью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</a:rPr>
              <a:t>науки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</a:rPr>
              <a:t>США</a:t>
            </a:r>
            <a:r>
              <a:rPr lang="ru-RU" dirty="0" smtClean="0">
                <a:latin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1974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375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4" descr="embl_MarSU1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24"/>
            <a:ext cx="1677807" cy="172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4008" y="-26988"/>
            <a:ext cx="3528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659756" y="2060848"/>
            <a:ext cx="16240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- </a:t>
            </a:r>
            <a:r>
              <a:rPr lang="en-US" sz="1600" b="1">
                <a:latin typeface="Times New Roman" pitchFamily="18" charset="0"/>
              </a:rPr>
              <a:t>PSL=</a:t>
            </a:r>
            <a:r>
              <a:rPr lang="ru-RU" sz="1600" b="1">
                <a:latin typeface="Times New Roman" pitchFamily="18" charset="0"/>
              </a:rPr>
              <a:t> </a:t>
            </a:r>
            <a:r>
              <a:rPr lang="en-US" sz="1600" b="1">
                <a:latin typeface="Times New Roman" pitchFamily="18" charset="0"/>
              </a:rPr>
              <a:t>2</a:t>
            </a:r>
            <a:r>
              <a:rPr lang="ru-RU" sz="1600" b="1">
                <a:latin typeface="Times New Roman" pitchFamily="18" charset="0"/>
              </a:rPr>
              <a:t>       </a:t>
            </a:r>
            <a:r>
              <a:rPr lang="en-US" sz="1600" b="1">
                <a:latin typeface="Times New Roman" pitchFamily="18" charset="0"/>
              </a:rPr>
              <a:t>for</a:t>
            </a:r>
            <a:endParaRPr lang="ru-RU" sz="1600" b="1">
              <a:latin typeface="Times New Roman" pitchFamily="18" charset="0"/>
            </a:endParaRP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2339752" y="2115291"/>
          <a:ext cx="648072" cy="253532"/>
        </p:xfrm>
        <a:graphic>
          <a:graphicData uri="http://schemas.openxmlformats.org/presentationml/2006/ole">
            <p:oleObj spid="_x0000_s20482" name="Формула" r:id="rId5" imgW="469696" imgH="177723" progId="Equation.3">
              <p:embed/>
            </p:oleObj>
          </a:graphicData>
        </a:graphic>
      </p:graphicFrame>
      <p:sp>
        <p:nvSpPr>
          <p:cNvPr id="18" name="Rectangle 41"/>
          <p:cNvSpPr>
            <a:spLocks noChangeArrowheads="1"/>
          </p:cNvSpPr>
          <p:nvPr/>
        </p:nvSpPr>
        <p:spPr bwMode="auto">
          <a:xfrm>
            <a:off x="586731" y="2421210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Turyn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R. 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Sequences with small correlation. Error correcting codes, New York, John Wiley and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Sones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1968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547664" y="1052736"/>
            <a:ext cx="2274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- </a:t>
            </a:r>
            <a:r>
              <a:rPr lang="en-US" sz="1600" b="1">
                <a:latin typeface="Times New Roman" pitchFamily="18" charset="0"/>
              </a:rPr>
              <a:t>PSL=1</a:t>
            </a:r>
            <a:r>
              <a:rPr lang="ru-RU" sz="1600" b="1">
                <a:latin typeface="Times New Roman" pitchFamily="18" charset="0"/>
              </a:rPr>
              <a:t>  </a:t>
            </a:r>
            <a:r>
              <a:rPr lang="en-US" sz="1600" b="1">
                <a:latin typeface="Times New Roman" pitchFamily="18" charset="0"/>
              </a:rPr>
              <a:t>- Barker codes</a:t>
            </a:r>
            <a:endParaRPr lang="ru-RU" sz="1600" b="1">
              <a:latin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19672" y="1412776"/>
            <a:ext cx="7777162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R.H.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Barker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Group synchronizing of binary digital systems, Communication </a:t>
            </a:r>
            <a:endParaRPr lang="ru-RU" sz="16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Theory 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(W. Jackson, ed.), Academic Press, New York,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1953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pp. 273–287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63688" y="404664"/>
            <a:ext cx="66747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Результаты поиска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оптимальных минимаксных бинарных последовательностей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683568" y="2996952"/>
            <a:ext cx="15696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</a:rPr>
              <a:t>- </a:t>
            </a:r>
            <a:r>
              <a:rPr lang="en-US" sz="1600" b="1" dirty="0" err="1">
                <a:latin typeface="Times New Roman" pitchFamily="18" charset="0"/>
              </a:rPr>
              <a:t>PSL</a:t>
            </a:r>
            <a:r>
              <a:rPr lang="en-US" sz="1600" b="1" dirty="0">
                <a:latin typeface="Times New Roman" pitchFamily="18" charset="0"/>
              </a:rPr>
              <a:t>=3</a:t>
            </a:r>
            <a:r>
              <a:rPr lang="ru-RU" sz="1600" b="1" dirty="0">
                <a:latin typeface="Times New Roman" pitchFamily="18" charset="0"/>
              </a:rPr>
              <a:t>        </a:t>
            </a:r>
            <a:r>
              <a:rPr lang="en-US" sz="1600" b="1" dirty="0">
                <a:latin typeface="Times New Roman" pitchFamily="18" charset="0"/>
              </a:rPr>
              <a:t>for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23" name="Object 5"/>
          <p:cNvGraphicFramePr>
            <a:graphicFrameLocks noChangeAspect="1"/>
          </p:cNvGraphicFramePr>
          <p:nvPr/>
        </p:nvGraphicFramePr>
        <p:xfrm>
          <a:off x="2386082" y="3025677"/>
          <a:ext cx="673750" cy="259308"/>
        </p:xfrm>
        <a:graphic>
          <a:graphicData uri="http://schemas.openxmlformats.org/presentationml/2006/ole">
            <p:oleObj spid="_x0000_s20483" name="Формула" r:id="rId6" imgW="482181" imgH="177646" progId="Equation.3">
              <p:embed/>
            </p:oleObj>
          </a:graphicData>
        </a:graphic>
      </p:graphicFrame>
      <p:sp>
        <p:nvSpPr>
          <p:cNvPr id="24" name="Rectangle 51"/>
          <p:cNvSpPr>
            <a:spLocks noChangeArrowheads="1"/>
          </p:cNvSpPr>
          <p:nvPr/>
        </p:nvSpPr>
        <p:spPr bwMode="auto">
          <a:xfrm>
            <a:off x="539552" y="3636313"/>
            <a:ext cx="82811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Lindner J. 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Binary sequences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 to length 40 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with best possible autocorrelation function// 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Electronics Letters, 16 October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1975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V. 11, № 21, p. 507.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52"/>
          <p:cNvSpPr>
            <a:spLocks noChangeArrowheads="1"/>
          </p:cNvSpPr>
          <p:nvPr/>
        </p:nvSpPr>
        <p:spPr bwMode="auto">
          <a:xfrm>
            <a:off x="539552" y="4614227"/>
            <a:ext cx="82091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Cohen </a:t>
            </a: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M.N.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Baden </a:t>
            </a: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J.M.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Cohen P.E</a:t>
            </a:r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Biphase codes with minimum peak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sidelobes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// 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Proceedings of the IEEE National Radar Conference,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1989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pp. 62–66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Rectangle 53"/>
          <p:cNvSpPr>
            <a:spLocks noChangeArrowheads="1"/>
          </p:cNvSpPr>
          <p:nvPr/>
        </p:nvSpPr>
        <p:spPr bwMode="auto">
          <a:xfrm>
            <a:off x="539552" y="5190291"/>
            <a:ext cx="77771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Cohen </a:t>
            </a: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M.N.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Fox </a:t>
            </a: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M.R.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Baden </a:t>
            </a: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J.M.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Minimum peak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sidelobes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pulse compression codes// </a:t>
            </a:r>
            <a:r>
              <a:rPr lang="en-US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Proceedings 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of the IEEE International Radar Conference. – Arlington, VA, May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1990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633–638.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Прямоугольник 20"/>
          <p:cNvSpPr>
            <a:spLocks noChangeArrowheads="1"/>
          </p:cNvSpPr>
          <p:nvPr/>
        </p:nvSpPr>
        <p:spPr bwMode="auto">
          <a:xfrm>
            <a:off x="2195736" y="4304293"/>
            <a:ext cx="5499296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Extended results to length 48 in a 16 day run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40784" y="3244334"/>
            <a:ext cx="326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exhaustive search in a 50 day run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8375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8550</TotalTime>
  <Words>1801</Words>
  <Application>Microsoft Office PowerPoint</Application>
  <PresentationFormat>Экран (4:3)</PresentationFormat>
  <Paragraphs>362</Paragraphs>
  <Slides>25</Slides>
  <Notes>25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Остин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Personal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Трубянов</dc:creator>
  <cp:lastModifiedBy>LAN</cp:lastModifiedBy>
  <cp:revision>770</cp:revision>
  <cp:lastPrinted>2014-03-05T05:58:42Z</cp:lastPrinted>
  <dcterms:created xsi:type="dcterms:W3CDTF">2012-10-29T09:52:34Z</dcterms:created>
  <dcterms:modified xsi:type="dcterms:W3CDTF">2014-06-29T06:51:01Z</dcterms:modified>
</cp:coreProperties>
</file>