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9" r:id="rId4"/>
    <p:sldMasterId id="2147483705" r:id="rId5"/>
    <p:sldMasterId id="2147483733" r:id="rId6"/>
    <p:sldMasterId id="2147483783" r:id="rId7"/>
    <p:sldMasterId id="2147483809" r:id="rId8"/>
    <p:sldMasterId id="2147483823" r:id="rId9"/>
  </p:sldMasterIdLst>
  <p:notesMasterIdLst>
    <p:notesMasterId r:id="rId55"/>
  </p:notesMasterIdLst>
  <p:sldIdLst>
    <p:sldId id="287" r:id="rId10"/>
    <p:sldId id="296" r:id="rId11"/>
    <p:sldId id="356" r:id="rId12"/>
    <p:sldId id="259" r:id="rId13"/>
    <p:sldId id="298" r:id="rId14"/>
    <p:sldId id="286" r:id="rId15"/>
    <p:sldId id="264" r:id="rId16"/>
    <p:sldId id="348" r:id="rId17"/>
    <p:sldId id="347" r:id="rId18"/>
    <p:sldId id="346" r:id="rId19"/>
    <p:sldId id="265" r:id="rId20"/>
    <p:sldId id="266" r:id="rId21"/>
    <p:sldId id="277" r:id="rId22"/>
    <p:sldId id="278" r:id="rId23"/>
    <p:sldId id="279" r:id="rId24"/>
    <p:sldId id="349" r:id="rId25"/>
    <p:sldId id="280" r:id="rId26"/>
    <p:sldId id="281" r:id="rId27"/>
    <p:sldId id="353" r:id="rId28"/>
    <p:sldId id="337" r:id="rId29"/>
    <p:sldId id="339" r:id="rId30"/>
    <p:sldId id="340" r:id="rId31"/>
    <p:sldId id="344" r:id="rId32"/>
    <p:sldId id="355" r:id="rId33"/>
    <p:sldId id="354" r:id="rId34"/>
    <p:sldId id="301" r:id="rId35"/>
    <p:sldId id="325" r:id="rId36"/>
    <p:sldId id="351" r:id="rId37"/>
    <p:sldId id="292" r:id="rId38"/>
    <p:sldId id="361" r:id="rId39"/>
    <p:sldId id="326" r:id="rId40"/>
    <p:sldId id="306" r:id="rId41"/>
    <p:sldId id="307" r:id="rId42"/>
    <p:sldId id="310" r:id="rId43"/>
    <p:sldId id="311" r:id="rId44"/>
    <p:sldId id="312" r:id="rId45"/>
    <p:sldId id="360" r:id="rId46"/>
    <p:sldId id="357" r:id="rId47"/>
    <p:sldId id="358" r:id="rId48"/>
    <p:sldId id="359" r:id="rId49"/>
    <p:sldId id="327" r:id="rId50"/>
    <p:sldId id="328" r:id="rId51"/>
    <p:sldId id="329" r:id="rId52"/>
    <p:sldId id="330" r:id="rId53"/>
    <p:sldId id="33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8" autoAdjust="0"/>
    <p:restoredTop sz="33882" autoAdjust="0"/>
  </p:normalViewPr>
  <p:slideViewPr>
    <p:cSldViewPr>
      <p:cViewPr varScale="1">
        <p:scale>
          <a:sx n="93" d="100"/>
          <a:sy n="93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issons\Documents\Initiatives\2013\BigInsights%202.1%20benchmark%20audited\Results_Presentation\results_raw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issons\Documents\Initiatives\2013\BigInsights%202.1%20benchmark%20audited\Results_Presentation\results_raw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1400"/>
              <a:t>"sleep</a:t>
            </a:r>
            <a:r>
              <a:rPr lang="en-US" sz="1400" baseline="0"/>
              <a:t> test" - scheduled Map tasks per second  using  examples.jar (measure of scheduling efficiency)</a:t>
            </a:r>
            <a:endParaRPr lang="en-US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'STAC Runs'!$C$10</c:f>
              <c:strCache>
                <c:ptCount val="1"/>
                <c:pt idx="0">
                  <c:v>Hadoop 1.1.1</c:v>
                </c:pt>
              </c:strCache>
            </c:strRef>
          </c:tx>
          <c:cat>
            <c:strRef>
              <c:f>'STAC Runs'!$B$11:$B$13</c:f>
              <c:strCache>
                <c:ptCount val="3"/>
                <c:pt idx="0">
                  <c:v>Run #1</c:v>
                </c:pt>
                <c:pt idx="1">
                  <c:v>Run #2</c:v>
                </c:pt>
                <c:pt idx="2">
                  <c:v>Run #3</c:v>
                </c:pt>
              </c:strCache>
            </c:strRef>
          </c:cat>
          <c:val>
            <c:numRef>
              <c:f>'STAC Runs'!$C$11:$C$13</c:f>
              <c:numCache>
                <c:formatCode>General</c:formatCode>
                <c:ptCount val="3"/>
                <c:pt idx="0">
                  <c:v>62.01</c:v>
                </c:pt>
                <c:pt idx="1">
                  <c:v>61.3</c:v>
                </c:pt>
                <c:pt idx="2">
                  <c:v>62.1</c:v>
                </c:pt>
              </c:numCache>
            </c:numRef>
          </c:val>
        </c:ser>
        <c:ser>
          <c:idx val="1"/>
          <c:order val="1"/>
          <c:tx>
            <c:strRef>
              <c:f>'STAC Runs'!$D$10</c:f>
              <c:strCache>
                <c:ptCount val="1"/>
                <c:pt idx="0">
                  <c:v>BigInsights 2.1</c:v>
                </c:pt>
              </c:strCache>
            </c:strRef>
          </c:tx>
          <c:cat>
            <c:strRef>
              <c:f>'STAC Runs'!$B$11:$B$13</c:f>
              <c:strCache>
                <c:ptCount val="3"/>
                <c:pt idx="0">
                  <c:v>Run #1</c:v>
                </c:pt>
                <c:pt idx="1">
                  <c:v>Run #2</c:v>
                </c:pt>
                <c:pt idx="2">
                  <c:v>Run #3</c:v>
                </c:pt>
              </c:strCache>
            </c:strRef>
          </c:cat>
          <c:val>
            <c:numRef>
              <c:f>'STAC Runs'!$D$11:$D$13</c:f>
              <c:numCache>
                <c:formatCode>General</c:formatCode>
                <c:ptCount val="3"/>
                <c:pt idx="0">
                  <c:v>666.67000000000041</c:v>
                </c:pt>
                <c:pt idx="1">
                  <c:v>675.6800000000004</c:v>
                </c:pt>
                <c:pt idx="2">
                  <c:v>666.67000000000041</c:v>
                </c:pt>
              </c:numCache>
            </c:numRef>
          </c:val>
        </c:ser>
        <c:axId val="224006912"/>
        <c:axId val="224009216"/>
      </c:barChart>
      <c:catAx>
        <c:axId val="224006912"/>
        <c:scaling>
          <c:orientation val="minMax"/>
        </c:scaling>
        <c:axPos val="b"/>
        <c:tickLblPos val="nextTo"/>
        <c:crossAx val="224009216"/>
        <c:crosses val="autoZero"/>
        <c:auto val="1"/>
        <c:lblAlgn val="ctr"/>
        <c:lblOffset val="100"/>
      </c:catAx>
      <c:valAx>
        <c:axId val="22400921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Tasks per second</a:t>
                </a:r>
              </a:p>
            </c:rich>
          </c:tx>
          <c:layout/>
        </c:title>
        <c:numFmt formatCode="General" sourceLinked="1"/>
        <c:tickLblPos val="nextTo"/>
        <c:crossAx val="224006912"/>
        <c:crosses val="autoZero"/>
        <c:crossBetween val="between"/>
      </c:valAx>
    </c:plotArea>
    <c:legend>
      <c:legendPos val="r"/>
      <c:layout/>
      <c:spPr>
        <a:ln>
          <a:solidFill>
            <a:srgbClr val="4F81BD"/>
          </a:solidFill>
        </a:ln>
      </c:sp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1200" b="1" i="0" baseline="0"/>
              <a:t>SWIM benchmark - first 20 minutes of Facebook workload (302 jobs)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156265427685587"/>
          <c:y val="8.1951579307438224E-2"/>
          <c:w val="0.71651588356543661"/>
          <c:h val="0.81008072151535326"/>
        </c:manualLayout>
      </c:layout>
      <c:barChart>
        <c:barDir val="col"/>
        <c:grouping val="clustered"/>
        <c:ser>
          <c:idx val="0"/>
          <c:order val="0"/>
          <c:tx>
            <c:strRef>
              <c:f>'STAC Runs'!$C$2</c:f>
              <c:strCache>
                <c:ptCount val="1"/>
                <c:pt idx="0">
                  <c:v>Hadoop 1.1.1</c:v>
                </c:pt>
              </c:strCache>
            </c:strRef>
          </c:tx>
          <c:cat>
            <c:strRef>
              <c:f>'STAC Runs'!$B$3:$B$5</c:f>
              <c:strCache>
                <c:ptCount val="3"/>
                <c:pt idx="0">
                  <c:v>Run #1</c:v>
                </c:pt>
                <c:pt idx="1">
                  <c:v>Run #2</c:v>
                </c:pt>
                <c:pt idx="2">
                  <c:v>Run #3</c:v>
                </c:pt>
              </c:strCache>
            </c:strRef>
          </c:cat>
          <c:val>
            <c:numRef>
              <c:f>'STAC Runs'!$C$3:$C$5</c:f>
              <c:numCache>
                <c:formatCode>General</c:formatCode>
                <c:ptCount val="3"/>
                <c:pt idx="0">
                  <c:v>4462</c:v>
                </c:pt>
                <c:pt idx="1">
                  <c:v>4434</c:v>
                </c:pt>
                <c:pt idx="2">
                  <c:v>4438</c:v>
                </c:pt>
              </c:numCache>
            </c:numRef>
          </c:val>
        </c:ser>
        <c:ser>
          <c:idx val="1"/>
          <c:order val="1"/>
          <c:tx>
            <c:strRef>
              <c:f>'STAC Runs'!$D$2</c:f>
              <c:strCache>
                <c:ptCount val="1"/>
                <c:pt idx="0">
                  <c:v>BigInsights 2.1</c:v>
                </c:pt>
              </c:strCache>
            </c:strRef>
          </c:tx>
          <c:cat>
            <c:strRef>
              <c:f>'STAC Runs'!$B$3:$B$5</c:f>
              <c:strCache>
                <c:ptCount val="3"/>
                <c:pt idx="0">
                  <c:v>Run #1</c:v>
                </c:pt>
                <c:pt idx="1">
                  <c:v>Run #2</c:v>
                </c:pt>
                <c:pt idx="2">
                  <c:v>Run #3</c:v>
                </c:pt>
              </c:strCache>
            </c:strRef>
          </c:cat>
          <c:val>
            <c:numRef>
              <c:f>'STAC Runs'!$D$3:$D$5</c:f>
              <c:numCache>
                <c:formatCode>General</c:formatCode>
                <c:ptCount val="3"/>
                <c:pt idx="0">
                  <c:v>1608</c:v>
                </c:pt>
                <c:pt idx="1">
                  <c:v>1667</c:v>
                </c:pt>
                <c:pt idx="2">
                  <c:v>1661</c:v>
                </c:pt>
              </c:numCache>
            </c:numRef>
          </c:val>
        </c:ser>
        <c:axId val="103904768"/>
        <c:axId val="103933440"/>
      </c:barChart>
      <c:catAx>
        <c:axId val="103904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for all jobs to complete</a:t>
                </a:r>
              </a:p>
            </c:rich>
          </c:tx>
          <c:layout/>
        </c:title>
        <c:tickLblPos val="nextTo"/>
        <c:crossAx val="103933440"/>
        <c:crosses val="autoZero"/>
        <c:auto val="1"/>
        <c:lblAlgn val="ctr"/>
        <c:lblOffset val="100"/>
      </c:catAx>
      <c:valAx>
        <c:axId val="10393344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Seconds</a:t>
                </a:r>
              </a:p>
            </c:rich>
          </c:tx>
          <c:layout/>
        </c:title>
        <c:numFmt formatCode="General" sourceLinked="1"/>
        <c:tickLblPos val="nextTo"/>
        <c:crossAx val="103904768"/>
        <c:crosses val="autoZero"/>
        <c:crossBetween val="between"/>
      </c:valAx>
    </c:plotArea>
    <c:legend>
      <c:legendPos val="r"/>
      <c:layout/>
      <c:spPr>
        <a:ln>
          <a:solidFill>
            <a:schemeClr val="accent1"/>
          </a:solidFill>
        </a:ln>
      </c:sp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09EB2-A43F-4A16-BD81-1FC6260ED84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84593A-26DE-4AEE-A8A8-BE8953313BF6}">
      <dgm:prSet phldrT="[Text]"/>
      <dgm:spPr/>
      <dgm:t>
        <a:bodyPr/>
        <a:lstStyle/>
        <a:p>
          <a:r>
            <a:rPr lang="ru-RU" dirty="0" smtClean="0"/>
            <a:t>Гибридный кластер</a:t>
          </a:r>
          <a:endParaRPr lang="ru-RU" dirty="0"/>
        </a:p>
      </dgm:t>
    </dgm:pt>
    <dgm:pt modelId="{54582C69-211C-40EA-8FAC-5D6C4C3A702C}" type="parTrans" cxnId="{E6F78C77-C04F-425D-BCB5-2E3E7E32A4A5}">
      <dgm:prSet/>
      <dgm:spPr/>
      <dgm:t>
        <a:bodyPr/>
        <a:lstStyle/>
        <a:p>
          <a:endParaRPr lang="ru-RU"/>
        </a:p>
      </dgm:t>
    </dgm:pt>
    <dgm:pt modelId="{34F968F5-42DA-4461-B03C-EA83C3159BC5}" type="sibTrans" cxnId="{E6F78C77-C04F-425D-BCB5-2E3E7E32A4A5}">
      <dgm:prSet/>
      <dgm:spPr/>
      <dgm:t>
        <a:bodyPr/>
        <a:lstStyle/>
        <a:p>
          <a:endParaRPr lang="ru-RU"/>
        </a:p>
      </dgm:t>
    </dgm:pt>
    <dgm:pt modelId="{DA7A05ED-DB21-419B-A154-6AF5982E04E6}">
      <dgm:prSet phldrT="[Text]"/>
      <dgm:spPr/>
      <dgm:t>
        <a:bodyPr/>
        <a:lstStyle/>
        <a:p>
          <a:r>
            <a:rPr lang="ru-RU" dirty="0" smtClean="0"/>
            <a:t>Кластер в публичном облаке</a:t>
          </a:r>
          <a:endParaRPr lang="ru-RU" dirty="0"/>
        </a:p>
      </dgm:t>
    </dgm:pt>
    <dgm:pt modelId="{8D0771CD-B2B6-44CA-9A1E-8B8F78F6711C}" type="parTrans" cxnId="{7F2A616F-1572-4A88-8937-BB07A43F3A40}">
      <dgm:prSet/>
      <dgm:spPr/>
      <dgm:t>
        <a:bodyPr/>
        <a:lstStyle/>
        <a:p>
          <a:endParaRPr lang="ru-RU"/>
        </a:p>
      </dgm:t>
    </dgm:pt>
    <dgm:pt modelId="{883A6A91-17FF-4FEA-BC4C-1D946F08769B}" type="sibTrans" cxnId="{7F2A616F-1572-4A88-8937-BB07A43F3A40}">
      <dgm:prSet/>
      <dgm:spPr/>
      <dgm:t>
        <a:bodyPr/>
        <a:lstStyle/>
        <a:p>
          <a:endParaRPr lang="ru-RU"/>
        </a:p>
      </dgm:t>
    </dgm:pt>
    <dgm:pt modelId="{2E18057D-6D4D-4DA3-AC9A-69D01319514A}">
      <dgm:prSet phldrT="[Text]"/>
      <dgm:spPr/>
      <dgm:t>
        <a:bodyPr/>
        <a:lstStyle/>
        <a:p>
          <a:endParaRPr lang="ru-RU" dirty="0"/>
        </a:p>
      </dgm:t>
    </dgm:pt>
    <dgm:pt modelId="{3AE156B6-72FD-4947-83AE-E5AD42BED845}" type="parTrans" cxnId="{321A6854-4332-4DF6-AC45-3D0BBF19974C}">
      <dgm:prSet/>
      <dgm:spPr/>
      <dgm:t>
        <a:bodyPr/>
        <a:lstStyle/>
        <a:p>
          <a:endParaRPr lang="ru-RU"/>
        </a:p>
      </dgm:t>
    </dgm:pt>
    <dgm:pt modelId="{1D460CAB-1300-4F67-9E6E-95F3C6BDF02B}" type="sibTrans" cxnId="{321A6854-4332-4DF6-AC45-3D0BBF19974C}">
      <dgm:prSet/>
      <dgm:spPr/>
      <dgm:t>
        <a:bodyPr/>
        <a:lstStyle/>
        <a:p>
          <a:endParaRPr lang="ru-RU"/>
        </a:p>
      </dgm:t>
    </dgm:pt>
    <dgm:pt modelId="{DC3B994B-A97A-4808-9582-CD30C7AC301E}">
      <dgm:prSet phldrT="[Text]"/>
      <dgm:spPr/>
      <dgm:t>
        <a:bodyPr/>
        <a:lstStyle/>
        <a:p>
          <a:endParaRPr lang="ru-RU" dirty="0"/>
        </a:p>
      </dgm:t>
    </dgm:pt>
    <dgm:pt modelId="{9F05A354-4D0E-4219-8042-6A2BA5C82848}" type="parTrans" cxnId="{5C255B34-3946-4F2C-BCD4-C2695D537BB2}">
      <dgm:prSet/>
      <dgm:spPr/>
      <dgm:t>
        <a:bodyPr/>
        <a:lstStyle/>
        <a:p>
          <a:endParaRPr lang="ru-RU"/>
        </a:p>
      </dgm:t>
    </dgm:pt>
    <dgm:pt modelId="{D4FA782C-8EA8-4120-AC58-D89482ACEB2C}" type="sibTrans" cxnId="{5C255B34-3946-4F2C-BCD4-C2695D537BB2}">
      <dgm:prSet/>
      <dgm:spPr/>
      <dgm:t>
        <a:bodyPr/>
        <a:lstStyle/>
        <a:p>
          <a:endParaRPr lang="ru-RU"/>
        </a:p>
      </dgm:t>
    </dgm:pt>
    <dgm:pt modelId="{9265CD25-8DA4-40D9-88D0-277A68625703}">
      <dgm:prSet phldrT="[Text]"/>
      <dgm:spPr/>
      <dgm:t>
        <a:bodyPr/>
        <a:lstStyle/>
        <a:p>
          <a:endParaRPr lang="ru-RU" dirty="0"/>
        </a:p>
      </dgm:t>
    </dgm:pt>
    <dgm:pt modelId="{7DE1C7A8-68C7-46B2-9BA0-79010CEF3B25}" type="parTrans" cxnId="{A09CFA59-576B-4050-8B1C-DB750BA2E585}">
      <dgm:prSet/>
      <dgm:spPr/>
      <dgm:t>
        <a:bodyPr/>
        <a:lstStyle/>
        <a:p>
          <a:endParaRPr lang="ru-RU"/>
        </a:p>
      </dgm:t>
    </dgm:pt>
    <dgm:pt modelId="{7C15D9D2-75A2-40F5-AEB0-FC5E92ABE79B}" type="sibTrans" cxnId="{A09CFA59-576B-4050-8B1C-DB750BA2E585}">
      <dgm:prSet/>
      <dgm:spPr/>
      <dgm:t>
        <a:bodyPr/>
        <a:lstStyle/>
        <a:p>
          <a:endParaRPr lang="ru-RU"/>
        </a:p>
      </dgm:t>
    </dgm:pt>
    <dgm:pt modelId="{955E95C0-B704-499B-8FEF-187EE8A2715A}">
      <dgm:prSet phldrT="[Text]"/>
      <dgm:spPr/>
      <dgm:t>
        <a:bodyPr/>
        <a:lstStyle/>
        <a:p>
          <a:endParaRPr lang="ru-RU" dirty="0"/>
        </a:p>
      </dgm:t>
    </dgm:pt>
    <dgm:pt modelId="{182B80A2-30FF-41BD-A660-E4B05DAF0C42}" type="parTrans" cxnId="{FFBE2B50-5F41-414B-A281-0331B08497DF}">
      <dgm:prSet/>
      <dgm:spPr/>
      <dgm:t>
        <a:bodyPr/>
        <a:lstStyle/>
        <a:p>
          <a:endParaRPr lang="ru-RU"/>
        </a:p>
      </dgm:t>
    </dgm:pt>
    <dgm:pt modelId="{F0371020-E3CB-4A6D-9B79-927655C4B53D}" type="sibTrans" cxnId="{FFBE2B50-5F41-414B-A281-0331B08497DF}">
      <dgm:prSet/>
      <dgm:spPr/>
      <dgm:t>
        <a:bodyPr/>
        <a:lstStyle/>
        <a:p>
          <a:endParaRPr lang="ru-RU"/>
        </a:p>
      </dgm:t>
    </dgm:pt>
    <dgm:pt modelId="{414316E7-7EC9-47D6-A806-05F48F7EBA4B}">
      <dgm:prSet phldrT="[Text]"/>
      <dgm:spPr/>
      <dgm:t>
        <a:bodyPr/>
        <a:lstStyle/>
        <a:p>
          <a:endParaRPr lang="ru-RU" dirty="0"/>
        </a:p>
      </dgm:t>
    </dgm:pt>
    <dgm:pt modelId="{005E04BB-ABCE-4008-8965-D3FD1E98D365}" type="parTrans" cxnId="{818FC3DB-944F-499F-A5CD-246B09BCEDFC}">
      <dgm:prSet/>
      <dgm:spPr/>
      <dgm:t>
        <a:bodyPr/>
        <a:lstStyle/>
        <a:p>
          <a:endParaRPr lang="ru-RU"/>
        </a:p>
      </dgm:t>
    </dgm:pt>
    <dgm:pt modelId="{4889097F-8ADD-4AE1-A5F1-C379DC853F2C}" type="sibTrans" cxnId="{818FC3DB-944F-499F-A5CD-246B09BCEDFC}">
      <dgm:prSet/>
      <dgm:spPr/>
      <dgm:t>
        <a:bodyPr/>
        <a:lstStyle/>
        <a:p>
          <a:endParaRPr lang="ru-RU"/>
        </a:p>
      </dgm:t>
    </dgm:pt>
    <dgm:pt modelId="{300B4158-A723-47A2-8CDA-5AFE81302B4A}">
      <dgm:prSet phldrT="[Text]"/>
      <dgm:spPr/>
      <dgm:t>
        <a:bodyPr/>
        <a:lstStyle/>
        <a:p>
          <a:endParaRPr lang="ru-RU" dirty="0"/>
        </a:p>
      </dgm:t>
    </dgm:pt>
    <dgm:pt modelId="{F2BBC982-10C4-4CDD-AE7E-4742BEDC73B7}" type="parTrans" cxnId="{0359C330-9483-433B-9D63-0E1DFA9BB4B8}">
      <dgm:prSet/>
      <dgm:spPr/>
      <dgm:t>
        <a:bodyPr/>
        <a:lstStyle/>
        <a:p>
          <a:endParaRPr lang="ru-RU"/>
        </a:p>
      </dgm:t>
    </dgm:pt>
    <dgm:pt modelId="{467C7489-DC6C-4168-A685-BA522927F7BC}" type="sibTrans" cxnId="{0359C330-9483-433B-9D63-0E1DFA9BB4B8}">
      <dgm:prSet/>
      <dgm:spPr/>
      <dgm:t>
        <a:bodyPr/>
        <a:lstStyle/>
        <a:p>
          <a:endParaRPr lang="ru-RU"/>
        </a:p>
      </dgm:t>
    </dgm:pt>
    <dgm:pt modelId="{6D12CABE-6703-4CE5-8A02-CA18B57897EF}">
      <dgm:prSet phldrT="[Text]"/>
      <dgm:spPr/>
      <dgm:t>
        <a:bodyPr/>
        <a:lstStyle/>
        <a:p>
          <a:endParaRPr lang="ru-RU" dirty="0"/>
        </a:p>
      </dgm:t>
    </dgm:pt>
    <dgm:pt modelId="{C7399029-9F1F-4F44-8CA4-0229B08E31B1}" type="parTrans" cxnId="{C6C5A3FA-E521-4A11-AFD0-E433F9A1B86E}">
      <dgm:prSet/>
      <dgm:spPr/>
      <dgm:t>
        <a:bodyPr/>
        <a:lstStyle/>
        <a:p>
          <a:endParaRPr lang="ru-RU"/>
        </a:p>
      </dgm:t>
    </dgm:pt>
    <dgm:pt modelId="{810EFEEC-377A-4706-99C0-FAC454E06029}" type="sibTrans" cxnId="{C6C5A3FA-E521-4A11-AFD0-E433F9A1B86E}">
      <dgm:prSet/>
      <dgm:spPr/>
      <dgm:t>
        <a:bodyPr/>
        <a:lstStyle/>
        <a:p>
          <a:endParaRPr lang="ru-RU"/>
        </a:p>
      </dgm:t>
    </dgm:pt>
    <dgm:pt modelId="{EBBD59D9-FF25-420A-BA64-DBB0D41F7605}">
      <dgm:prSet phldrT="[Text]"/>
      <dgm:spPr/>
      <dgm:t>
        <a:bodyPr/>
        <a:lstStyle/>
        <a:p>
          <a:endParaRPr lang="ru-RU" dirty="0"/>
        </a:p>
      </dgm:t>
    </dgm:pt>
    <dgm:pt modelId="{39095249-415F-470E-B17E-DF40D8A3BF3F}" type="parTrans" cxnId="{DA7D3A9F-301D-4939-A176-E79E9ED78CFE}">
      <dgm:prSet/>
      <dgm:spPr/>
      <dgm:t>
        <a:bodyPr/>
        <a:lstStyle/>
        <a:p>
          <a:endParaRPr lang="ru-RU"/>
        </a:p>
      </dgm:t>
    </dgm:pt>
    <dgm:pt modelId="{B866F5D2-CA60-4518-BAA7-2C7BD54C9C70}" type="sibTrans" cxnId="{DA7D3A9F-301D-4939-A176-E79E9ED78CFE}">
      <dgm:prSet/>
      <dgm:spPr/>
      <dgm:t>
        <a:bodyPr/>
        <a:lstStyle/>
        <a:p>
          <a:endParaRPr lang="ru-RU"/>
        </a:p>
      </dgm:t>
    </dgm:pt>
    <dgm:pt modelId="{E735115E-7C55-4573-AC53-9D351B029DD7}">
      <dgm:prSet phldrT="[Text]"/>
      <dgm:spPr/>
      <dgm:t>
        <a:bodyPr/>
        <a:lstStyle/>
        <a:p>
          <a:endParaRPr lang="ru-RU" dirty="0"/>
        </a:p>
      </dgm:t>
    </dgm:pt>
    <dgm:pt modelId="{EA7199A5-5797-47BA-ABB6-44D2996902D6}" type="parTrans" cxnId="{CCA08DEB-4AF1-494E-8383-B8FCBC1D744F}">
      <dgm:prSet/>
      <dgm:spPr/>
      <dgm:t>
        <a:bodyPr/>
        <a:lstStyle/>
        <a:p>
          <a:endParaRPr lang="ru-RU"/>
        </a:p>
      </dgm:t>
    </dgm:pt>
    <dgm:pt modelId="{A316B1FE-96F8-4588-B1B5-82C4CFFAC04C}" type="sibTrans" cxnId="{CCA08DEB-4AF1-494E-8383-B8FCBC1D744F}">
      <dgm:prSet/>
      <dgm:spPr/>
      <dgm:t>
        <a:bodyPr/>
        <a:lstStyle/>
        <a:p>
          <a:endParaRPr lang="ru-RU"/>
        </a:p>
      </dgm:t>
    </dgm:pt>
    <dgm:pt modelId="{55F01090-BA53-4753-8404-D8DAE5D39258}" type="pres">
      <dgm:prSet presAssocID="{76609EB2-A43F-4A16-BD81-1FC6260ED8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735396-6B3C-4D7B-BB97-318FAEFEBD0A}" type="pres">
      <dgm:prSet presAssocID="{F184593A-26DE-4AEE-A8A8-BE8953313BF6}" presName="composite" presStyleCnt="0"/>
      <dgm:spPr/>
    </dgm:pt>
    <dgm:pt modelId="{2C0849E1-D1A2-44C3-804C-459D192CAEDC}" type="pres">
      <dgm:prSet presAssocID="{F184593A-26DE-4AEE-A8A8-BE8953313BF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2E37D-F7D8-4901-A523-8C85625BDC07}" type="pres">
      <dgm:prSet presAssocID="{F184593A-26DE-4AEE-A8A8-BE8953313BF6}" presName="desTx" presStyleLbl="alignAccFollowNode1" presStyleIdx="0" presStyleCnt="2" custLinFactNeighborX="-1" custLinFactNeighborY="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CEA96-68BD-48CC-A86F-F5396DA7B8E9}" type="pres">
      <dgm:prSet presAssocID="{34F968F5-42DA-4461-B03C-EA83C3159BC5}" presName="space" presStyleCnt="0"/>
      <dgm:spPr/>
    </dgm:pt>
    <dgm:pt modelId="{262D3F08-BA28-46C6-85EC-2753DD1B1CDD}" type="pres">
      <dgm:prSet presAssocID="{DA7A05ED-DB21-419B-A154-6AF5982E04E6}" presName="composite" presStyleCnt="0"/>
      <dgm:spPr/>
    </dgm:pt>
    <dgm:pt modelId="{89190645-0236-41F0-A287-E7AF9F2CA47B}" type="pres">
      <dgm:prSet presAssocID="{DA7A05ED-DB21-419B-A154-6AF5982E04E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CF12-56F2-4C58-999E-5347CBD63097}" type="pres">
      <dgm:prSet presAssocID="{DA7A05ED-DB21-419B-A154-6AF5982E04E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FC3DB-944F-499F-A5CD-246B09BCEDFC}" srcId="{F184593A-26DE-4AEE-A8A8-BE8953313BF6}" destId="{414316E7-7EC9-47D6-A806-05F48F7EBA4B}" srcOrd="4" destOrd="0" parTransId="{005E04BB-ABCE-4008-8965-D3FD1E98D365}" sibTransId="{4889097F-8ADD-4AE1-A5F1-C379DC853F2C}"/>
    <dgm:cxn modelId="{E36B785C-5321-4844-AA9A-60AD26C0B2CD}" type="presOf" srcId="{E735115E-7C55-4573-AC53-9D351B029DD7}" destId="{5682E37D-F7D8-4901-A523-8C85625BDC07}" srcOrd="0" destOrd="6" presId="urn:microsoft.com/office/officeart/2005/8/layout/hList1"/>
    <dgm:cxn modelId="{A09CFA59-576B-4050-8B1C-DB750BA2E585}" srcId="{F184593A-26DE-4AEE-A8A8-BE8953313BF6}" destId="{9265CD25-8DA4-40D9-88D0-277A68625703}" srcOrd="2" destOrd="0" parTransId="{7DE1C7A8-68C7-46B2-9BA0-79010CEF3B25}" sibTransId="{7C15D9D2-75A2-40F5-AEB0-FC5E92ABE79B}"/>
    <dgm:cxn modelId="{9E8B2F78-0CF4-4C79-9129-7567EE6AEF69}" type="presOf" srcId="{955E95C0-B704-499B-8FEF-187EE8A2715A}" destId="{5682E37D-F7D8-4901-A523-8C85625BDC07}" srcOrd="0" destOrd="3" presId="urn:microsoft.com/office/officeart/2005/8/layout/hList1"/>
    <dgm:cxn modelId="{BFCA4F43-84CC-4FB3-B592-C14AB55B0A23}" type="presOf" srcId="{EBBD59D9-FF25-420A-BA64-DBB0D41F7605}" destId="{5682E37D-F7D8-4901-A523-8C85625BDC07}" srcOrd="0" destOrd="8" presId="urn:microsoft.com/office/officeart/2005/8/layout/hList1"/>
    <dgm:cxn modelId="{CEBE8A1C-895F-4C91-A0B7-DA7C35B0E3E4}" type="presOf" srcId="{300B4158-A723-47A2-8CDA-5AFE81302B4A}" destId="{5682E37D-F7D8-4901-A523-8C85625BDC07}" srcOrd="0" destOrd="5" presId="urn:microsoft.com/office/officeart/2005/8/layout/hList1"/>
    <dgm:cxn modelId="{A3A84CD8-5592-41CE-987E-54CA6CFC5815}" type="presOf" srcId="{DC3B994B-A97A-4808-9582-CD30C7AC301E}" destId="{5682E37D-F7D8-4901-A523-8C85625BDC07}" srcOrd="0" destOrd="1" presId="urn:microsoft.com/office/officeart/2005/8/layout/hList1"/>
    <dgm:cxn modelId="{7D1A7C73-593A-45EB-8B9C-844A1ACD7C65}" type="presOf" srcId="{414316E7-7EC9-47D6-A806-05F48F7EBA4B}" destId="{5682E37D-F7D8-4901-A523-8C85625BDC07}" srcOrd="0" destOrd="4" presId="urn:microsoft.com/office/officeart/2005/8/layout/hList1"/>
    <dgm:cxn modelId="{E4D68004-9FE4-4A5F-BEA6-FC3D7051D4DC}" type="presOf" srcId="{6D12CABE-6703-4CE5-8A02-CA18B57897EF}" destId="{5682E37D-F7D8-4901-A523-8C85625BDC07}" srcOrd="0" destOrd="7" presId="urn:microsoft.com/office/officeart/2005/8/layout/hList1"/>
    <dgm:cxn modelId="{E6F78C77-C04F-425D-BCB5-2E3E7E32A4A5}" srcId="{76609EB2-A43F-4A16-BD81-1FC6260ED84D}" destId="{F184593A-26DE-4AEE-A8A8-BE8953313BF6}" srcOrd="0" destOrd="0" parTransId="{54582C69-211C-40EA-8FAC-5D6C4C3A702C}" sibTransId="{34F968F5-42DA-4461-B03C-EA83C3159BC5}"/>
    <dgm:cxn modelId="{321A6854-4332-4DF6-AC45-3D0BBF19974C}" srcId="{F184593A-26DE-4AEE-A8A8-BE8953313BF6}" destId="{2E18057D-6D4D-4DA3-AC9A-69D01319514A}" srcOrd="0" destOrd="0" parTransId="{3AE156B6-72FD-4947-83AE-E5AD42BED845}" sibTransId="{1D460CAB-1300-4F67-9E6E-95F3C6BDF02B}"/>
    <dgm:cxn modelId="{7F2A616F-1572-4A88-8937-BB07A43F3A40}" srcId="{76609EB2-A43F-4A16-BD81-1FC6260ED84D}" destId="{DA7A05ED-DB21-419B-A154-6AF5982E04E6}" srcOrd="1" destOrd="0" parTransId="{8D0771CD-B2B6-44CA-9A1E-8B8F78F6711C}" sibTransId="{883A6A91-17FF-4FEA-BC4C-1D946F08769B}"/>
    <dgm:cxn modelId="{FFBE2B50-5F41-414B-A281-0331B08497DF}" srcId="{F184593A-26DE-4AEE-A8A8-BE8953313BF6}" destId="{955E95C0-B704-499B-8FEF-187EE8A2715A}" srcOrd="3" destOrd="0" parTransId="{182B80A2-30FF-41BD-A660-E4B05DAF0C42}" sibTransId="{F0371020-E3CB-4A6D-9B79-927655C4B53D}"/>
    <dgm:cxn modelId="{5C255B34-3946-4F2C-BCD4-C2695D537BB2}" srcId="{F184593A-26DE-4AEE-A8A8-BE8953313BF6}" destId="{DC3B994B-A97A-4808-9582-CD30C7AC301E}" srcOrd="1" destOrd="0" parTransId="{9F05A354-4D0E-4219-8042-6A2BA5C82848}" sibTransId="{D4FA782C-8EA8-4120-AC58-D89482ACEB2C}"/>
    <dgm:cxn modelId="{C6C5A3FA-E521-4A11-AFD0-E433F9A1B86E}" srcId="{F184593A-26DE-4AEE-A8A8-BE8953313BF6}" destId="{6D12CABE-6703-4CE5-8A02-CA18B57897EF}" srcOrd="7" destOrd="0" parTransId="{C7399029-9F1F-4F44-8CA4-0229B08E31B1}" sibTransId="{810EFEEC-377A-4706-99C0-FAC454E06029}"/>
    <dgm:cxn modelId="{57F295D5-68DA-49BF-9C47-4FEDC164E2F3}" type="presOf" srcId="{DA7A05ED-DB21-419B-A154-6AF5982E04E6}" destId="{89190645-0236-41F0-A287-E7AF9F2CA47B}" srcOrd="0" destOrd="0" presId="urn:microsoft.com/office/officeart/2005/8/layout/hList1"/>
    <dgm:cxn modelId="{A8A6A5FA-BFF7-415D-94D5-8095EB1AEA1B}" type="presOf" srcId="{76609EB2-A43F-4A16-BD81-1FC6260ED84D}" destId="{55F01090-BA53-4753-8404-D8DAE5D39258}" srcOrd="0" destOrd="0" presId="urn:microsoft.com/office/officeart/2005/8/layout/hList1"/>
    <dgm:cxn modelId="{DB9B8F39-0C55-468F-8DB9-DEE5685D44C2}" type="presOf" srcId="{F184593A-26DE-4AEE-A8A8-BE8953313BF6}" destId="{2C0849E1-D1A2-44C3-804C-459D192CAEDC}" srcOrd="0" destOrd="0" presId="urn:microsoft.com/office/officeart/2005/8/layout/hList1"/>
    <dgm:cxn modelId="{F4D2DBCF-CAB5-49D2-8C0D-CCB0BB2C0DF3}" type="presOf" srcId="{9265CD25-8DA4-40D9-88D0-277A68625703}" destId="{5682E37D-F7D8-4901-A523-8C85625BDC07}" srcOrd="0" destOrd="2" presId="urn:microsoft.com/office/officeart/2005/8/layout/hList1"/>
    <dgm:cxn modelId="{CCD5FF69-03E4-4620-8B71-A03B70E3EEC9}" type="presOf" srcId="{2E18057D-6D4D-4DA3-AC9A-69D01319514A}" destId="{5682E37D-F7D8-4901-A523-8C85625BDC07}" srcOrd="0" destOrd="0" presId="urn:microsoft.com/office/officeart/2005/8/layout/hList1"/>
    <dgm:cxn modelId="{DA7D3A9F-301D-4939-A176-E79E9ED78CFE}" srcId="{F184593A-26DE-4AEE-A8A8-BE8953313BF6}" destId="{EBBD59D9-FF25-420A-BA64-DBB0D41F7605}" srcOrd="8" destOrd="0" parTransId="{39095249-415F-470E-B17E-DF40D8A3BF3F}" sibTransId="{B866F5D2-CA60-4518-BAA7-2C7BD54C9C70}"/>
    <dgm:cxn modelId="{0359C330-9483-433B-9D63-0E1DFA9BB4B8}" srcId="{F184593A-26DE-4AEE-A8A8-BE8953313BF6}" destId="{300B4158-A723-47A2-8CDA-5AFE81302B4A}" srcOrd="5" destOrd="0" parTransId="{F2BBC982-10C4-4CDD-AE7E-4742BEDC73B7}" sibTransId="{467C7489-DC6C-4168-A685-BA522927F7BC}"/>
    <dgm:cxn modelId="{CCA08DEB-4AF1-494E-8383-B8FCBC1D744F}" srcId="{F184593A-26DE-4AEE-A8A8-BE8953313BF6}" destId="{E735115E-7C55-4573-AC53-9D351B029DD7}" srcOrd="6" destOrd="0" parTransId="{EA7199A5-5797-47BA-ABB6-44D2996902D6}" sibTransId="{A316B1FE-96F8-4588-B1B5-82C4CFFAC04C}"/>
    <dgm:cxn modelId="{EAF5E820-5374-41E8-872E-84A7247CBCCD}" type="presParOf" srcId="{55F01090-BA53-4753-8404-D8DAE5D39258}" destId="{80735396-6B3C-4D7B-BB97-318FAEFEBD0A}" srcOrd="0" destOrd="0" presId="urn:microsoft.com/office/officeart/2005/8/layout/hList1"/>
    <dgm:cxn modelId="{AD58D28A-BE2A-4E56-8984-94C6BD1A37DA}" type="presParOf" srcId="{80735396-6B3C-4D7B-BB97-318FAEFEBD0A}" destId="{2C0849E1-D1A2-44C3-804C-459D192CAEDC}" srcOrd="0" destOrd="0" presId="urn:microsoft.com/office/officeart/2005/8/layout/hList1"/>
    <dgm:cxn modelId="{F0108522-402E-4517-9D3D-2C333374D356}" type="presParOf" srcId="{80735396-6B3C-4D7B-BB97-318FAEFEBD0A}" destId="{5682E37D-F7D8-4901-A523-8C85625BDC07}" srcOrd="1" destOrd="0" presId="urn:microsoft.com/office/officeart/2005/8/layout/hList1"/>
    <dgm:cxn modelId="{485AA3DB-69B7-46A0-BF77-5F6B46A16F2F}" type="presParOf" srcId="{55F01090-BA53-4753-8404-D8DAE5D39258}" destId="{320CEA96-68BD-48CC-A86F-F5396DA7B8E9}" srcOrd="1" destOrd="0" presId="urn:microsoft.com/office/officeart/2005/8/layout/hList1"/>
    <dgm:cxn modelId="{C0865D00-EDE9-4364-BD99-ED3A74024EA3}" type="presParOf" srcId="{55F01090-BA53-4753-8404-D8DAE5D39258}" destId="{262D3F08-BA28-46C6-85EC-2753DD1B1CDD}" srcOrd="2" destOrd="0" presId="urn:microsoft.com/office/officeart/2005/8/layout/hList1"/>
    <dgm:cxn modelId="{10DC7DE1-A7E6-43DA-A307-5AE72D061CD9}" type="presParOf" srcId="{262D3F08-BA28-46C6-85EC-2753DD1B1CDD}" destId="{89190645-0236-41F0-A287-E7AF9F2CA47B}" srcOrd="0" destOrd="0" presId="urn:microsoft.com/office/officeart/2005/8/layout/hList1"/>
    <dgm:cxn modelId="{94122255-5593-416A-B817-597CA252198E}" type="presParOf" srcId="{262D3F08-BA28-46C6-85EC-2753DD1B1CDD}" destId="{F41ECF12-56F2-4C58-999E-5347CBD630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0849E1-D1A2-44C3-804C-459D192CAEDC}">
      <dsp:nvSpPr>
        <dsp:cNvPr id="0" name=""/>
        <dsp:cNvSpPr/>
      </dsp:nvSpPr>
      <dsp:spPr>
        <a:xfrm>
          <a:off x="40" y="9074"/>
          <a:ext cx="3869550" cy="946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Гибридный кластер</a:t>
          </a:r>
          <a:endParaRPr lang="ru-RU" sz="2700" kern="1200" dirty="0"/>
        </a:p>
      </dsp:txBody>
      <dsp:txXfrm>
        <a:off x="40" y="9074"/>
        <a:ext cx="3869550" cy="946085"/>
      </dsp:txXfrm>
    </dsp:sp>
    <dsp:sp modelId="{5682E37D-F7D8-4901-A523-8C85625BDC07}">
      <dsp:nvSpPr>
        <dsp:cNvPr id="0" name=""/>
        <dsp:cNvSpPr/>
      </dsp:nvSpPr>
      <dsp:spPr>
        <a:xfrm>
          <a:off x="1" y="957239"/>
          <a:ext cx="3869550" cy="40763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>
        <a:off x="1" y="957239"/>
        <a:ext cx="3869550" cy="4076324"/>
      </dsp:txXfrm>
    </dsp:sp>
    <dsp:sp modelId="{89190645-0236-41F0-A287-E7AF9F2CA47B}">
      <dsp:nvSpPr>
        <dsp:cNvPr id="0" name=""/>
        <dsp:cNvSpPr/>
      </dsp:nvSpPr>
      <dsp:spPr>
        <a:xfrm>
          <a:off x="4411328" y="9074"/>
          <a:ext cx="3869550" cy="946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Кластер в публичном облаке</a:t>
          </a:r>
          <a:endParaRPr lang="ru-RU" sz="2700" kern="1200" dirty="0"/>
        </a:p>
      </dsp:txBody>
      <dsp:txXfrm>
        <a:off x="4411328" y="9074"/>
        <a:ext cx="3869550" cy="946085"/>
      </dsp:txXfrm>
    </dsp:sp>
    <dsp:sp modelId="{F41ECF12-56F2-4C58-999E-5347CBD63097}">
      <dsp:nvSpPr>
        <dsp:cNvPr id="0" name=""/>
        <dsp:cNvSpPr/>
      </dsp:nvSpPr>
      <dsp:spPr>
        <a:xfrm>
          <a:off x="4411328" y="955160"/>
          <a:ext cx="3869550" cy="40763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CA6B9-3390-4240-832A-0B86EB9B79A1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E9643-7E4D-4011-878B-45CC32041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E9643-7E4D-4011-878B-45CC32041F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B1681C1-1282-492D-B348-591C70C3ABFA}" type="slidenum">
              <a:rPr lang="en-US">
                <a:solidFill>
                  <a:prstClr val="black"/>
                </a:solidFill>
                <a:ea typeface="SimSun" pitchFamily="2" charset="-122"/>
              </a:rPr>
              <a:pPr/>
              <a:t>14</a:t>
            </a:fld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DF43557-1505-4F52-8FD4-5534F274C5C7}" type="slidenum">
              <a:rPr lang="en-US">
                <a:solidFill>
                  <a:prstClr val="black"/>
                </a:solidFill>
                <a:ea typeface="SimSun" pitchFamily="2" charset="-122"/>
              </a:rPr>
              <a:pPr/>
              <a:t>15</a:t>
            </a:fld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AC49BEE-A4BB-4992-87C6-0FE3412420C6}" type="slidenum">
              <a:rPr lang="en-US">
                <a:solidFill>
                  <a:prstClr val="black"/>
                </a:solidFill>
                <a:ea typeface="SimSun" pitchFamily="2" charset="-122"/>
              </a:rPr>
              <a:pPr/>
              <a:t>17</a:t>
            </a:fld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088015-2932-416F-B0B9-E8330118689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533400"/>
            <a:ext cx="4573588" cy="3430588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912813" y="4265613"/>
            <a:ext cx="5032375" cy="4116387"/>
          </a:xfrm>
          <a:noFill/>
        </p:spPr>
        <p:txBody>
          <a:bodyPr lIns="91910" tIns="45955" rIns="91910" bIns="45955"/>
          <a:lstStyle/>
          <a:p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 lIns="91411" tIns="45706" rIns="91411" bIns="45706"/>
          <a:lstStyle/>
          <a:p>
            <a:pPr>
              <a:defRPr/>
            </a:pPr>
            <a:fld id="{0C8C1F14-BBEC-45A4-97C7-50BCF95CB200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03" tIns="44850" rIns="89703" bIns="44850"/>
          <a:lstStyle/>
          <a:p>
            <a:pPr>
              <a:spcBef>
                <a:spcPts val="600"/>
              </a:spcBef>
              <a:defRPr/>
            </a:pPr>
            <a:r>
              <a:rPr lang="en-US" sz="1400" b="1" dirty="0" smtClean="0"/>
              <a:t>Objectives for Line of Business: gain competitive advantage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Innovate with more complex applications / simulations / analytics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Complete more simulations in a shorter period of time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Leverage explosion of data without adding complexity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Add new applications quickly and cost efficiently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Simplify user access to resources and workflow</a:t>
            </a:r>
          </a:p>
          <a:p>
            <a:pPr>
              <a:spcBef>
                <a:spcPts val="600"/>
              </a:spcBef>
              <a:defRPr/>
            </a:pPr>
            <a:endParaRPr lang="en-US" dirty="0" smtClean="0"/>
          </a:p>
          <a:p>
            <a:pPr>
              <a:buClr>
                <a:schemeClr val="bg1"/>
              </a:buClr>
              <a:buFontTx/>
              <a:buAutoNum type="arabicPeriod"/>
              <a:defRPr/>
            </a:pPr>
            <a:r>
              <a:rPr lang="en-US" sz="1400" dirty="0" smtClean="0">
                <a:ea typeface="MS PGothic" pitchFamily="34" charset="-128"/>
              </a:rPr>
              <a:t>Software that enables multiple groups to submit jobs to shared infrastructure and prioritizes according to sophisticated business policies </a:t>
            </a:r>
          </a:p>
          <a:p>
            <a:pPr>
              <a:buClr>
                <a:schemeClr val="bg1"/>
              </a:buClr>
              <a:buFontTx/>
              <a:buAutoNum type="arabicPeriod"/>
              <a:defRPr/>
            </a:pPr>
            <a:r>
              <a:rPr lang="en-US" sz="1400" dirty="0" smtClean="0">
                <a:ea typeface="MS PGothic" pitchFamily="34" charset="-128"/>
              </a:rPr>
              <a:t>Manages complex calculations (compute /data intensive) on a large network of computers by optimizing the workload across resources and reducing the time to results</a:t>
            </a:r>
          </a:p>
          <a:p>
            <a:pPr>
              <a:buClr>
                <a:schemeClr val="bg1"/>
              </a:buClr>
              <a:buFontTx/>
              <a:buAutoNum type="arabicPeriod"/>
              <a:defRPr/>
            </a:pPr>
            <a:endParaRPr lang="en-US" altLang="zh-CN" sz="1400" dirty="0" smtClean="0">
              <a:ea typeface="MS PGothic" pitchFamily="34" charset="-128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</a:rPr>
              <a:t>Scientific or engineering applications used for product design or breakthrough science (e.g., auto, aircraft, engine and chip design, weather forecasting,  reservoir simulation)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</a:rPr>
              <a:t>Large complex commercial tasks 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(e.g., risk management by banks and insurers, billing applications in service providers, complex analytics on large data sets)</a:t>
            </a:r>
          </a:p>
          <a:p>
            <a:pPr marL="448912" indent="-448912">
              <a:buClr>
                <a:schemeClr val="bg1"/>
              </a:buClr>
              <a:buFontTx/>
              <a:buAutoNum type="arabicPeriod"/>
              <a:defRPr/>
            </a:pPr>
            <a:endParaRPr lang="en-US" altLang="zh-CN" sz="1400" b="1" dirty="0" smtClean="0"/>
          </a:p>
          <a:p>
            <a:pPr>
              <a:defRPr/>
            </a:pPr>
            <a:endParaRPr lang="en-US" sz="14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US" sz="1400" dirty="0" smtClean="0"/>
          </a:p>
          <a:p>
            <a:pPr>
              <a:spcBef>
                <a:spcPts val="600"/>
              </a:spcBef>
              <a:defRPr/>
            </a:pPr>
            <a:endParaRPr lang="en-US" sz="1400" dirty="0" smtClean="0"/>
          </a:p>
          <a:p>
            <a:pPr>
              <a:spcBef>
                <a:spcPts val="600"/>
              </a:spcBef>
              <a:defRPr/>
            </a:pPr>
            <a:r>
              <a:rPr lang="en-US" sz="1400" b="1" dirty="0" smtClean="0"/>
              <a:t>Objectives for IT: reduce cost while maintaining service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Consolidate cluster silos to meet peak service level requirements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Constrain growth of </a:t>
            </a:r>
            <a:r>
              <a:rPr lang="en-US" dirty="0" err="1" smtClean="0"/>
              <a:t>CapEx</a:t>
            </a:r>
            <a:r>
              <a:rPr lang="en-US" dirty="0" smtClean="0"/>
              <a:t> and </a:t>
            </a:r>
            <a:r>
              <a:rPr lang="en-US" dirty="0" err="1" smtClean="0"/>
              <a:t>OpEx</a:t>
            </a:r>
            <a:r>
              <a:rPr lang="en-US" dirty="0" smtClean="0"/>
              <a:t> budgets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Address infrastructure issues – power/cooling, space, etc.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Transition to lower cost resources (x86) and virtualization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 smtClean="0"/>
              <a:t>Leverage evolving trend toward heterogeneous, multi-core programming models (i.e. GPUs) </a:t>
            </a:r>
          </a:p>
          <a:p>
            <a:pPr>
              <a:defRPr/>
            </a:pPr>
            <a:endParaRPr lang="en-GB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66" tIns="42184" rIns="84366" bIns="42184" anchor="b"/>
          <a:lstStyle/>
          <a:p>
            <a:pPr algn="r" defTabSz="889000" eaLnBrk="0" fontAlgn="base" hangingPunct="0">
              <a:spcBef>
                <a:spcPct val="0"/>
              </a:spcBef>
              <a:spcAft>
                <a:spcPct val="0"/>
              </a:spcAft>
            </a:pPr>
            <a:fld id="{E0D665F7-A676-468C-9D7A-F27B94C76AD4}" type="slidenum">
              <a:rPr lang="en-US" sz="110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pPr algn="r" defTabSz="88900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100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lIns="84366" tIns="42184" rIns="84366" bIns="42184"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rgbClr val="008ABF"/>
              </a:buClr>
              <a:buFontTx/>
              <a:buChar char="•"/>
            </a:pPr>
            <a:r>
              <a:rPr lang="en-US" dirty="0" smtClean="0"/>
              <a:t>GPFS </a:t>
            </a:r>
            <a:r>
              <a:rPr lang="en-US" dirty="0" err="1" smtClean="0"/>
              <a:t>Hadoop</a:t>
            </a:r>
            <a:r>
              <a:rPr lang="en-US" dirty="0" smtClean="0"/>
              <a:t> connector</a:t>
            </a:r>
          </a:p>
          <a:p>
            <a:pPr>
              <a:buClr>
                <a:srgbClr val="008ABF"/>
              </a:buClr>
              <a:buFontTx/>
              <a:buChar char="•"/>
            </a:pPr>
            <a:r>
              <a:rPr lang="en-US" dirty="0" smtClean="0"/>
              <a:t>Supports IBM </a:t>
            </a:r>
            <a:r>
              <a:rPr lang="en-US" dirty="0" err="1" smtClean="0"/>
              <a:t>BigInsights</a:t>
            </a:r>
            <a:r>
              <a:rPr lang="en-US" dirty="0" smtClean="0"/>
              <a:t> Analytics, Apache </a:t>
            </a:r>
            <a:r>
              <a:rPr lang="en-US" dirty="0" err="1" smtClean="0"/>
              <a:t>Hadoop</a:t>
            </a:r>
            <a:r>
              <a:rPr lang="en-US" dirty="0" smtClean="0"/>
              <a:t>, and other distributions such as </a:t>
            </a:r>
            <a:r>
              <a:rPr lang="en-US" dirty="0" err="1" smtClean="0"/>
              <a:t>Cloudera</a:t>
            </a:r>
            <a:endParaRPr lang="en-US" dirty="0" smtClean="0"/>
          </a:p>
          <a:p>
            <a:pPr>
              <a:buClr>
                <a:srgbClr val="008ABF"/>
              </a:buClr>
              <a:buFontTx/>
              <a:buChar char="•"/>
            </a:pPr>
            <a:r>
              <a:rPr lang="en-US" dirty="0" smtClean="0"/>
              <a:t>Existing infrastructure can do </a:t>
            </a:r>
            <a:r>
              <a:rPr lang="en-US" dirty="0" err="1" smtClean="0"/>
              <a:t>Hadoop</a:t>
            </a:r>
            <a:r>
              <a:rPr lang="en-US" dirty="0" smtClean="0"/>
              <a:t>-based Analytics</a:t>
            </a:r>
          </a:p>
          <a:p>
            <a:pPr lvl="1">
              <a:buFont typeface="Arial" pitchFamily="34" charset="0"/>
              <a:buChar char="‒"/>
            </a:pPr>
            <a:r>
              <a:rPr lang="en-US" sz="1600" dirty="0" smtClean="0"/>
              <a:t>No need to purchase a dedicated Analytics infrastructure, </a:t>
            </a:r>
            <a:r>
              <a:rPr lang="en-US" sz="1600" b="1" dirty="0" smtClean="0">
                <a:solidFill>
                  <a:schemeClr val="folHlink"/>
                </a:solidFill>
              </a:rPr>
              <a:t>lowering CAPEX and OPEX</a:t>
            </a:r>
          </a:p>
          <a:p>
            <a:pPr>
              <a:buClr>
                <a:srgbClr val="008ABF"/>
              </a:buClr>
              <a:buFontTx/>
              <a:buChar char="•"/>
            </a:pPr>
            <a:r>
              <a:rPr lang="en-US" dirty="0" smtClean="0"/>
              <a:t>No need to move data in and out of an Analytics dedicated silo</a:t>
            </a:r>
          </a:p>
          <a:p>
            <a:pPr lvl="1">
              <a:buFont typeface="Arial" pitchFamily="34" charset="0"/>
              <a:buChar char="‒"/>
            </a:pPr>
            <a:r>
              <a:rPr lang="en-US" sz="1600" dirty="0" smtClean="0"/>
              <a:t>Speeds results</a:t>
            </a:r>
          </a:p>
          <a:p>
            <a:pPr>
              <a:buClr>
                <a:srgbClr val="008ABF"/>
              </a:buClr>
              <a:buFontTx/>
              <a:buChar char="•"/>
            </a:pPr>
            <a:r>
              <a:rPr lang="en-US" dirty="0" smtClean="0"/>
              <a:t>Enterprise-class protection and efficiency</a:t>
            </a:r>
          </a:p>
          <a:p>
            <a:pPr lvl="1">
              <a:buFont typeface="Arial" pitchFamily="34" charset="0"/>
              <a:buChar char="‒"/>
            </a:pPr>
            <a:r>
              <a:rPr lang="en-US" sz="1600" dirty="0" smtClean="0"/>
              <a:t>Full data lifecycle management</a:t>
            </a:r>
          </a:p>
          <a:p>
            <a:pPr lvl="1">
              <a:buFont typeface="Arial" pitchFamily="34" charset="0"/>
              <a:buChar char="‒"/>
            </a:pPr>
            <a:r>
              <a:rPr lang="en-US" sz="1600" dirty="0" smtClean="0"/>
              <a:t>Policy based </a:t>
            </a:r>
            <a:r>
              <a:rPr lang="en-US" sz="1600" dirty="0" err="1" smtClean="0"/>
              <a:t>tiering</a:t>
            </a:r>
            <a:r>
              <a:rPr lang="en-US" sz="1600" dirty="0" smtClean="0"/>
              <a:t> from flash to disk to tape</a:t>
            </a:r>
          </a:p>
          <a:p>
            <a:pPr>
              <a:buClr>
                <a:schemeClr val="folHlink"/>
              </a:buClr>
              <a:buFontTx/>
              <a:buChar char="•"/>
            </a:pPr>
            <a:r>
              <a:rPr lang="en-US" dirty="0" smtClean="0"/>
              <a:t>Reduce cost, simplify management</a:t>
            </a:r>
          </a:p>
          <a:p>
            <a:endParaRPr lang="en-US" sz="1600" b="1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533400"/>
            <a:ext cx="4573588" cy="3430588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912813" y="4265613"/>
            <a:ext cx="5032375" cy="4116387"/>
          </a:xfrm>
          <a:noFill/>
        </p:spPr>
        <p:txBody>
          <a:bodyPr lIns="91910" tIns="45955" rIns="91910" bIns="45955"/>
          <a:lstStyle/>
          <a:p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solidFill>
                  <a:srgbClr val="000000"/>
                </a:solidFill>
                <a:ea typeface="MS PGothic" pitchFamily="34" charset="-128"/>
              </a:rPr>
              <a:t>Policy based ingest – move data into and out of FPO pool using GPFS policies.</a:t>
            </a:r>
          </a:p>
        </p:txBody>
      </p:sp>
      <p:sp>
        <p:nvSpPr>
          <p:cNvPr id="437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824775-B4E9-4F6F-A19B-C922456C89F3}" type="slidenum">
              <a:rPr lang="en-US" sz="1200" b="0"/>
              <a:pPr algn="r"/>
              <a:t>43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57200"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F3AEB7-EE26-45D0-AA17-9410AA1A248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229528-A037-487D-B6AC-E58ED893D5F6}" type="slidenum">
              <a:rPr lang="en-US"/>
              <a:pPr/>
              <a:t>9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239E02-D933-447E-86AC-6BAE11F06E7A}" type="slidenum">
              <a:rPr lang="en-US"/>
              <a:pPr/>
              <a:t>10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91430" tIns="45715" rIns="91430" bIns="45715"/>
          <a:lstStyle/>
          <a:p>
            <a:pPr marL="228600" indent="-228600">
              <a:buFontTx/>
              <a:buAutoNum type="alphaLcParenR"/>
              <a:defRPr/>
            </a:pPr>
            <a:endParaRPr lang="en-CA" dirty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96938" fontAlgn="base">
              <a:spcBef>
                <a:spcPct val="0"/>
              </a:spcBef>
              <a:spcAft>
                <a:spcPct val="0"/>
              </a:spcAft>
            </a:pPr>
            <a:fld id="{A35CA9B4-F996-4ADF-BFCC-515EC7833B91}" type="slidenum">
              <a:rPr lang="en-US" sz="13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8969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3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</p:spPr>
        <p:txBody>
          <a:bodyPr lIns="91430" tIns="45715" rIns="91430" bIns="45715"/>
          <a:lstStyle/>
          <a:p>
            <a:endParaRPr lang="en-CA" dirty="0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96938" fontAlgn="base">
              <a:spcBef>
                <a:spcPct val="0"/>
              </a:spcBef>
              <a:spcAft>
                <a:spcPct val="0"/>
              </a:spcAft>
            </a:pPr>
            <a:fld id="{37E41A7A-A9B1-4091-9C24-B1CB7E4D13A6}" type="slidenum">
              <a:rPr lang="en-US" sz="13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8969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3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1296A2-2B5B-43F8-89D3-8C2723E4197A}" type="slidenum">
              <a:rPr lang="en-US">
                <a:solidFill>
                  <a:prstClr val="black"/>
                </a:solidFill>
                <a:ea typeface="SimSun" pitchFamily="2" charset="-122"/>
              </a:rPr>
              <a:pPr/>
              <a:t>13</a:t>
            </a:fld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16438" cy="33861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43538" cy="4071938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13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00200"/>
            <a:ext cx="413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13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00200"/>
            <a:ext cx="413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609600"/>
            <a:ext cx="2106612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609600"/>
            <a:ext cx="6170613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3520B2-0474-4B4C-87CF-7F2C35986B0F}" type="slidenum">
              <a:rPr lang="en-US" sz="80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13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00200"/>
            <a:ext cx="413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609600"/>
            <a:ext cx="2106612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609600"/>
            <a:ext cx="6170613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AF9DCD-B8FA-450F-AB91-6B6BEA7D7667}" type="slidenum">
              <a:rPr lang="en-US" sz="80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lang="en-US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o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−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13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00200"/>
            <a:ext cx="413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609600"/>
            <a:ext cx="2106612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609600"/>
            <a:ext cx="6170613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850571"/>
            <a:ext cx="7839075" cy="4118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80988" y="1016004"/>
            <a:ext cx="7348083" cy="592667"/>
          </a:xfrm>
        </p:spPr>
        <p:txBody>
          <a:bodyPr bIns="0"/>
          <a:lstStyle>
            <a:lvl1pPr marL="0" indent="0">
              <a:buFontTx/>
              <a:buNone/>
              <a:defRPr sz="2200" i="1">
                <a:solidFill>
                  <a:schemeClr val="accent4"/>
                </a:solidFill>
              </a:defRPr>
            </a:lvl1pPr>
            <a:lvl2pPr marL="215900" indent="0">
              <a:buFontTx/>
              <a:buNone/>
              <a:defRPr/>
            </a:lvl2pPr>
            <a:lvl3pPr marL="471488" indent="0">
              <a:buFontTx/>
              <a:buNone/>
              <a:defRPr/>
            </a:lvl3pPr>
            <a:lvl4pPr marL="647700" indent="0">
              <a:buFontTx/>
              <a:buNone/>
              <a:defRPr/>
            </a:lvl4pPr>
            <a:lvl5pPr marL="83185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13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00200"/>
            <a:ext cx="413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609600"/>
            <a:ext cx="2106612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609600"/>
            <a:ext cx="6170613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3520B2-0474-4B4C-87CF-7F2C35986B0F}" type="slidenum">
              <a:rPr lang="en-US" sz="80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black">
          <a:xfrm>
            <a:off x="7616825" y="657860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39" tIns="46023" rIns="92039" bIns="46023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© 201</a:t>
            </a:r>
            <a:r>
              <a:rPr lang="ru-RU" sz="800" dirty="0">
                <a:solidFill>
                  <a:srgbClr val="000000"/>
                </a:solidFill>
              </a:rPr>
              <a:t>4</a:t>
            </a:r>
            <a:r>
              <a:rPr lang="en-US" sz="800" dirty="0">
                <a:solidFill>
                  <a:srgbClr val="000000"/>
                </a:solidFill>
              </a:rPr>
              <a:t> 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10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8" name="Line 25"/>
          <p:cNvSpPr>
            <a:spLocks noChangeShapeType="1"/>
          </p:cNvSpPr>
          <p:nvPr/>
        </p:nvSpPr>
        <p:spPr bwMode="auto">
          <a:xfrm>
            <a:off x="260350" y="577850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228600" y="381000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5111" name="Picture 31" descr="5300_IBMpos_black_PPT_bk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100" y="268288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874838"/>
            <a:ext cx="8686800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13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00200"/>
            <a:ext cx="413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609600"/>
            <a:ext cx="2106612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609600"/>
            <a:ext cx="6170613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13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00200"/>
            <a:ext cx="413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609600"/>
            <a:ext cx="2106612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609600"/>
            <a:ext cx="6170613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09600"/>
            <a:ext cx="842962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7175" y="1600200"/>
            <a:ext cx="84296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3520B2-0474-4B4C-87CF-7F2C35986B0F}" type="slidenum">
              <a:rPr lang="en-US" sz="80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black">
          <a:xfrm>
            <a:off x="7616825" y="657860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39" tIns="46023" rIns="92039" bIns="46023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© </a:t>
            </a:r>
            <a:r>
              <a:rPr lang="en-US" sz="800" dirty="0" smtClean="0">
                <a:solidFill>
                  <a:srgbClr val="000000"/>
                </a:solidFill>
              </a:rPr>
              <a:t>201</a:t>
            </a:r>
            <a:r>
              <a:rPr lang="ru-RU" sz="800" dirty="0" smtClean="0">
                <a:solidFill>
                  <a:srgbClr val="000000"/>
                </a:solidFill>
              </a:rPr>
              <a:t>4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10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8" name="Line 25"/>
          <p:cNvSpPr>
            <a:spLocks noChangeShapeType="1"/>
          </p:cNvSpPr>
          <p:nvPr/>
        </p:nvSpPr>
        <p:spPr bwMode="auto">
          <a:xfrm>
            <a:off x="260350" y="577850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228600" y="381000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5111" name="Picture 31" descr="5300_IBMpos_black_PPT_bk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100" y="268288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874838"/>
            <a:ext cx="8686800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CEC5-74A8-43CA-856E-CD5A311244A8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AB59-539A-466F-A5DC-870CBAA49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609600"/>
            <a:ext cx="8429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1600200"/>
            <a:ext cx="842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25"/>
          <p:cNvSpPr>
            <a:spLocks noChangeShapeType="1"/>
          </p:cNvSpPr>
          <p:nvPr userDrawn="1"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black">
          <a:xfrm>
            <a:off x="5927725" y="6491288"/>
            <a:ext cx="3054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2014 </a:t>
            </a: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IBM Corporation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247650" y="352425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sz="1000">
                <a:solidFill>
                  <a:srgbClr val="000000"/>
                </a:solidFill>
                <a:cs typeface="Arial" pitchFamily="34" charset="0"/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1" name="Picture 31" descr="5300_IBMpos_black_PPT_bkg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3100" y="239713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8"/>
          <p:cNvSpPr>
            <a:spLocks noChangeArrowheads="1"/>
          </p:cNvSpPr>
          <p:nvPr userDrawn="1"/>
        </p:nvSpPr>
        <p:spPr bwMode="auto">
          <a:xfrm>
            <a:off x="160338" y="6467475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7F3495-00A3-456F-B6E8-87A0EB3E9615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55663" indent="-16668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195388" indent="-22542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489075" indent="-17938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9462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4034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606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3178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609600"/>
            <a:ext cx="8429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1600200"/>
            <a:ext cx="842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25"/>
          <p:cNvSpPr>
            <a:spLocks noChangeShapeType="1"/>
          </p:cNvSpPr>
          <p:nvPr userDrawn="1"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black">
          <a:xfrm>
            <a:off x="5927725" y="6491288"/>
            <a:ext cx="3054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© </a:t>
            </a:r>
            <a:r>
              <a:rPr lang="en-US" sz="800" dirty="0" smtClean="0">
                <a:solidFill>
                  <a:srgbClr val="000000"/>
                </a:solidFill>
              </a:rPr>
              <a:t>2014 </a:t>
            </a:r>
            <a:r>
              <a:rPr lang="en-US" sz="800" dirty="0">
                <a:solidFill>
                  <a:srgbClr val="000000"/>
                </a:solidFill>
              </a:rPr>
              <a:t>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247650" y="352425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sz="1000" dirty="0">
                <a:solidFill>
                  <a:srgbClr val="000000"/>
                </a:solidFill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31" descr="5300_IBMpos_black_PPT_bkg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93100" y="239713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8"/>
          <p:cNvSpPr>
            <a:spLocks noChangeArrowheads="1"/>
          </p:cNvSpPr>
          <p:nvPr userDrawn="1"/>
        </p:nvSpPr>
        <p:spPr bwMode="auto">
          <a:xfrm>
            <a:off x="160338" y="6467475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74022-932E-4A2A-A82C-82B610AFC666}" type="slidenum">
              <a:rPr lang="en-US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55663" indent="-16668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195388" indent="-22542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489075" indent="-17938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9462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4034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606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3178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609600"/>
            <a:ext cx="8429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1600200"/>
            <a:ext cx="842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25"/>
          <p:cNvSpPr>
            <a:spLocks noChangeShapeType="1"/>
          </p:cNvSpPr>
          <p:nvPr userDrawn="1"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black">
          <a:xfrm>
            <a:off x="5927725" y="6491288"/>
            <a:ext cx="3054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2014 </a:t>
            </a: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IBM Corporation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247650" y="352425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sz="1000">
                <a:solidFill>
                  <a:srgbClr val="000000"/>
                </a:solidFill>
                <a:cs typeface="Arial" pitchFamily="34" charset="0"/>
              </a:rPr>
              <a:t>Technical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1" name="Picture 31" descr="5300_IBMpos_black_PPT_bkgd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93100" y="239713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8"/>
          <p:cNvSpPr>
            <a:spLocks noChangeArrowheads="1"/>
          </p:cNvSpPr>
          <p:nvPr userDrawn="1"/>
        </p:nvSpPr>
        <p:spPr bwMode="auto">
          <a:xfrm>
            <a:off x="160338" y="6467475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DD24B3-38A8-4C26-BC7B-D8B8855C81DD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55663" indent="-16668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195388" indent="-22542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489075" indent="-17938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9462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4034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606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3178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609600"/>
            <a:ext cx="8429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1600200"/>
            <a:ext cx="842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25"/>
          <p:cNvSpPr>
            <a:spLocks noChangeShapeType="1"/>
          </p:cNvSpPr>
          <p:nvPr userDrawn="1"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black">
          <a:xfrm>
            <a:off x="5927725" y="6491288"/>
            <a:ext cx="3054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© 2014 IBM Corporation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247650" y="352425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sz="1000">
                <a:solidFill>
                  <a:srgbClr val="000000"/>
                </a:solidFill>
                <a:cs typeface="Arial" pitchFamily="34" charset="0"/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1" name="Picture 31" descr="5300_IBMpos_black_PPT_bkg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3100" y="239713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8"/>
          <p:cNvSpPr>
            <a:spLocks noChangeArrowheads="1"/>
          </p:cNvSpPr>
          <p:nvPr userDrawn="1"/>
        </p:nvSpPr>
        <p:spPr bwMode="auto">
          <a:xfrm>
            <a:off x="160338" y="6467475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7F3495-00A3-456F-B6E8-87A0EB3E9615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55663" indent="-16668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195388" indent="-22542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489075" indent="-17938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9462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4034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606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3178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5" rIns="91404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black">
          <a:xfrm>
            <a:off x="7616825" y="657860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39" tIns="46023" rIns="92039" bIns="46023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© 201</a:t>
            </a:r>
            <a:r>
              <a:rPr lang="ru-RU" sz="800" dirty="0">
                <a:solidFill>
                  <a:srgbClr val="000000"/>
                </a:solidFill>
              </a:rPr>
              <a:t>4</a:t>
            </a:r>
            <a:r>
              <a:rPr lang="en-US" sz="800" dirty="0">
                <a:solidFill>
                  <a:srgbClr val="000000"/>
                </a:solidFill>
              </a:rPr>
              <a:t> 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9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5" rIns="91404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25"/>
          <p:cNvSpPr>
            <a:spLocks noChangeShapeType="1"/>
          </p:cNvSpPr>
          <p:nvPr/>
        </p:nvSpPr>
        <p:spPr bwMode="auto">
          <a:xfrm>
            <a:off x="260350" y="577850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228600" y="381000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9036" name="Picture 31" descr="5300_IBMpos_black_PPT_bkg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3100" y="268288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8"/>
          <p:cNvSpPr>
            <a:spLocks noChangeArrowheads="1"/>
          </p:cNvSpPr>
          <p:nvPr/>
        </p:nvSpPr>
        <p:spPr bwMode="auto">
          <a:xfrm>
            <a:off x="152400" y="6477000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6BC99-A47E-4FCA-95B5-F48AF88ADEFE}" type="slidenum">
              <a:rPr lang="en-US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02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05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0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1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169863" indent="-169863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06413" indent="-160338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852488" indent="-169863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200150" indent="-169863" algn="l" rtl="0" fontAlgn="base">
        <a:spcBef>
          <a:spcPct val="20000"/>
        </a:spcBef>
        <a:spcAft>
          <a:spcPct val="0"/>
        </a:spcAft>
        <a:buClr>
          <a:schemeClr val="bg1"/>
        </a:buClr>
        <a:defRPr>
          <a:solidFill>
            <a:schemeClr val="bg1"/>
          </a:solidFill>
          <a:latin typeface="+mn-lt"/>
          <a:ea typeface="MS PGothic" pitchFamily="34" charset="-128"/>
        </a:defRPr>
      </a:lvl4pPr>
      <a:lvl5pPr marL="1536700" indent="-160338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bg1"/>
          </a:solidFill>
          <a:latin typeface="+mn-lt"/>
          <a:ea typeface="MS PGothic" pitchFamily="34" charset="-128"/>
        </a:defRPr>
      </a:lvl5pPr>
      <a:lvl6pPr marL="1996317" indent="-16345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3349" indent="-16345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0383" indent="-16345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7404" indent="-16345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6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2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609600"/>
            <a:ext cx="8429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1600200"/>
            <a:ext cx="842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25"/>
          <p:cNvSpPr>
            <a:spLocks noChangeShapeType="1"/>
          </p:cNvSpPr>
          <p:nvPr userDrawn="1"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black">
          <a:xfrm>
            <a:off x="5927725" y="6491288"/>
            <a:ext cx="3054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cs typeface="Arial" pitchFamily="34" charset="0"/>
              </a:rPr>
              <a:t>© 2014 IBM Corporation</a:t>
            </a: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247650" y="352425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1" name="Picture 31" descr="5300_IBMpos_black_PPT_bkg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93100" y="239713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8"/>
          <p:cNvSpPr>
            <a:spLocks noChangeArrowheads="1"/>
          </p:cNvSpPr>
          <p:nvPr userDrawn="1"/>
        </p:nvSpPr>
        <p:spPr bwMode="auto">
          <a:xfrm>
            <a:off x="160338" y="6467475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1AB5D-5B3E-4B35-AE86-126CA78D61AE}" type="slidenum">
              <a:rPr lang="en-US" sz="1000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55663" indent="-16668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195388" indent="-22542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489075" indent="-17938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9462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4034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606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3178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609600"/>
            <a:ext cx="8429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1600200"/>
            <a:ext cx="842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25"/>
          <p:cNvSpPr>
            <a:spLocks noChangeShapeType="1"/>
          </p:cNvSpPr>
          <p:nvPr userDrawn="1"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black">
          <a:xfrm>
            <a:off x="5927725" y="6491288"/>
            <a:ext cx="3054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2013 </a:t>
            </a: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IBM Corporation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247650" y="352425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sz="1000">
                <a:solidFill>
                  <a:srgbClr val="000000"/>
                </a:solidFill>
                <a:cs typeface="Arial" pitchFamily="34" charset="0"/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1" name="Picture 31" descr="5300_IBMpos_black_PPT_bkg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3100" y="239713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8"/>
          <p:cNvSpPr>
            <a:spLocks noChangeArrowheads="1"/>
          </p:cNvSpPr>
          <p:nvPr userDrawn="1"/>
        </p:nvSpPr>
        <p:spPr bwMode="auto">
          <a:xfrm>
            <a:off x="160338" y="6467475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7F3495-00A3-456F-B6E8-87A0EB3E9615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55663" indent="-16668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195388" indent="-22542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489075" indent="-17938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9462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4034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606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317875" indent="-179388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5" rIns="91404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black">
          <a:xfrm>
            <a:off x="7616825" y="657860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39" tIns="46023" rIns="92039" bIns="46023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</a:rPr>
              <a:t>© </a:t>
            </a:r>
            <a:r>
              <a:rPr lang="en-US" sz="800" dirty="0" smtClean="0">
                <a:solidFill>
                  <a:srgbClr val="000000"/>
                </a:solidFill>
              </a:rPr>
              <a:t>201</a:t>
            </a:r>
            <a:r>
              <a:rPr lang="ru-RU" sz="800" dirty="0" smtClean="0">
                <a:solidFill>
                  <a:srgbClr val="000000"/>
                </a:solidFill>
              </a:rPr>
              <a:t>4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9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5" rIns="91404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25"/>
          <p:cNvSpPr>
            <a:spLocks noChangeShapeType="1"/>
          </p:cNvSpPr>
          <p:nvPr/>
        </p:nvSpPr>
        <p:spPr bwMode="auto">
          <a:xfrm>
            <a:off x="260350" y="577850"/>
            <a:ext cx="862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228600" y="381000"/>
            <a:ext cx="2420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Platform Computing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9036" name="Picture 31" descr="5300_IBMpos_black_PPT_bkg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3100" y="268288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8"/>
          <p:cNvSpPr>
            <a:spLocks noChangeArrowheads="1"/>
          </p:cNvSpPr>
          <p:nvPr/>
        </p:nvSpPr>
        <p:spPr bwMode="auto">
          <a:xfrm>
            <a:off x="152400" y="6477000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6BC99-A47E-4FCA-95B5-F48AF88ADEFE}" type="slidenum">
              <a:rPr lang="en-US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02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05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0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1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169863" indent="-169863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06413" indent="-160338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852488" indent="-169863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200150" indent="-169863" algn="l" rtl="0" fontAlgn="base">
        <a:spcBef>
          <a:spcPct val="20000"/>
        </a:spcBef>
        <a:spcAft>
          <a:spcPct val="0"/>
        </a:spcAft>
        <a:buClr>
          <a:schemeClr val="bg1"/>
        </a:buClr>
        <a:defRPr>
          <a:solidFill>
            <a:schemeClr val="bg1"/>
          </a:solidFill>
          <a:latin typeface="+mn-lt"/>
          <a:ea typeface="MS PGothic" pitchFamily="34" charset="-128"/>
        </a:defRPr>
      </a:lvl4pPr>
      <a:lvl5pPr marL="1536700" indent="-160338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bg1"/>
          </a:solidFill>
          <a:latin typeface="+mn-lt"/>
          <a:ea typeface="MS PGothic" pitchFamily="34" charset="-128"/>
        </a:defRPr>
      </a:lvl5pPr>
      <a:lvl6pPr marL="1996317" indent="-16345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3349" indent="-16345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0383" indent="-16345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7404" indent="-16345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6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2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86.em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92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77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3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2.jpeg"/><Relationship Id="rId9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2130425"/>
            <a:ext cx="8229600" cy="1298575"/>
          </a:xfrm>
        </p:spPr>
        <p:txBody>
          <a:bodyPr tIns="0" rIns="0" anchor="ctr">
            <a:normAutofit fontScale="90000"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IBM Platform Computing </a:t>
            </a:r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эффективное использование вычислительных ресурсов</a:t>
            </a:r>
            <a:r>
              <a:rPr lang="en-US" sz="2800" b="1" dirty="0" smtClean="0">
                <a:solidFill>
                  <a:srgbClr val="EF008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EF008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/>
                </a:solidFill>
              </a:rPr>
              <a:t>	</a:t>
            </a:r>
            <a:br>
              <a:rPr lang="ru-RU" sz="2400" i="1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endParaRPr lang="en-US" sz="2000" dirty="0" smtClean="0">
              <a:solidFill>
                <a:schemeClr val="accent1"/>
              </a:solidFill>
            </a:endParaRPr>
          </a:p>
        </p:txBody>
      </p:sp>
      <p:pic>
        <p:nvPicPr>
          <p:cNvPr id="3075" name="Picture 12" descr="IBM_Smarter Comp cover 022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3841750"/>
            <a:ext cx="86312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3140968"/>
            <a:ext cx="7660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Иван Зиновьев – Технический консультант по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IBM Platform Computing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ИБМ Восточная Европа/Азия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309320"/>
            <a:ext cx="842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 </a:t>
            </a:r>
            <a:r>
              <a:rPr lang="en-US" dirty="0" smtClean="0"/>
              <a:t>Computing and Grid-technologies in Science and Education</a:t>
            </a:r>
            <a:r>
              <a:rPr lang="ru-RU" dirty="0" smtClean="0"/>
              <a:t>, </a:t>
            </a:r>
            <a:r>
              <a:rPr lang="en-US" dirty="0" err="1" smtClean="0"/>
              <a:t>Dubna</a:t>
            </a:r>
            <a:r>
              <a:rPr lang="ru-RU" dirty="0" smtClean="0"/>
              <a:t>, </a:t>
            </a:r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63" y="593725"/>
            <a:ext cx="8686800" cy="639763"/>
          </a:xfrm>
          <a:ln cap="flat"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016" y="1733451"/>
            <a:ext cx="7896225" cy="395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080" tIns="41040" rIns="82080" bIns="41040"/>
          <a:lstStyle/>
          <a:p>
            <a:pPr marL="228600" indent="-227013" eaLnBrk="0" hangingPunct="0">
              <a:spcBef>
                <a:spcPts val="875"/>
              </a:spcBef>
              <a:spcAft>
                <a:spcPts val="375"/>
              </a:spcAft>
              <a:buClrTx/>
              <a:buSzPct val="150000"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fr-FR" sz="2000" b="1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52428" y="1412776"/>
            <a:ext cx="4551363" cy="1600200"/>
            <a:chOff x="96" y="1392"/>
            <a:chExt cx="2867" cy="1008"/>
          </a:xfrm>
        </p:grpSpPr>
        <p:sp>
          <p:nvSpPr>
            <p:cNvPr id="20537" name="Oval 57"/>
            <p:cNvSpPr>
              <a:spLocks noChangeArrowheads="1"/>
            </p:cNvSpPr>
            <p:nvPr/>
          </p:nvSpPr>
          <p:spPr bwMode="auto">
            <a:xfrm>
              <a:off x="96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8" name="Oval 58"/>
            <p:cNvSpPr>
              <a:spLocks noChangeArrowheads="1"/>
            </p:cNvSpPr>
            <p:nvPr/>
          </p:nvSpPr>
          <p:spPr bwMode="auto">
            <a:xfrm>
              <a:off x="278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9" name="Oval 59"/>
            <p:cNvSpPr>
              <a:spLocks noChangeArrowheads="1"/>
            </p:cNvSpPr>
            <p:nvPr/>
          </p:nvSpPr>
          <p:spPr bwMode="auto">
            <a:xfrm>
              <a:off x="458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0" name="Oval 60"/>
            <p:cNvSpPr>
              <a:spLocks noChangeArrowheads="1"/>
            </p:cNvSpPr>
            <p:nvPr/>
          </p:nvSpPr>
          <p:spPr bwMode="auto">
            <a:xfrm>
              <a:off x="640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1" name="Oval 61"/>
            <p:cNvSpPr>
              <a:spLocks noChangeArrowheads="1"/>
            </p:cNvSpPr>
            <p:nvPr/>
          </p:nvSpPr>
          <p:spPr bwMode="auto">
            <a:xfrm>
              <a:off x="822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Oval 62"/>
            <p:cNvSpPr>
              <a:spLocks noChangeArrowheads="1"/>
            </p:cNvSpPr>
            <p:nvPr/>
          </p:nvSpPr>
          <p:spPr bwMode="auto">
            <a:xfrm>
              <a:off x="1004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3" name="Oval 63"/>
            <p:cNvSpPr>
              <a:spLocks noChangeArrowheads="1"/>
            </p:cNvSpPr>
            <p:nvPr/>
          </p:nvSpPr>
          <p:spPr bwMode="auto">
            <a:xfrm>
              <a:off x="1184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4" name="Oval 64"/>
            <p:cNvSpPr>
              <a:spLocks noChangeArrowheads="1"/>
            </p:cNvSpPr>
            <p:nvPr/>
          </p:nvSpPr>
          <p:spPr bwMode="auto">
            <a:xfrm>
              <a:off x="1366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5" name="Oval 65"/>
            <p:cNvSpPr>
              <a:spLocks noChangeArrowheads="1"/>
            </p:cNvSpPr>
            <p:nvPr/>
          </p:nvSpPr>
          <p:spPr bwMode="auto">
            <a:xfrm>
              <a:off x="1548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6" name="Oval 66"/>
            <p:cNvSpPr>
              <a:spLocks noChangeArrowheads="1"/>
            </p:cNvSpPr>
            <p:nvPr/>
          </p:nvSpPr>
          <p:spPr bwMode="auto">
            <a:xfrm>
              <a:off x="1730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7" name="Oval 67"/>
            <p:cNvSpPr>
              <a:spLocks noChangeArrowheads="1"/>
            </p:cNvSpPr>
            <p:nvPr/>
          </p:nvSpPr>
          <p:spPr bwMode="auto">
            <a:xfrm>
              <a:off x="1910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8" name="Oval 68"/>
            <p:cNvSpPr>
              <a:spLocks noChangeArrowheads="1"/>
            </p:cNvSpPr>
            <p:nvPr/>
          </p:nvSpPr>
          <p:spPr bwMode="auto">
            <a:xfrm>
              <a:off x="2092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9" name="Oval 69"/>
            <p:cNvSpPr>
              <a:spLocks noChangeArrowheads="1"/>
            </p:cNvSpPr>
            <p:nvPr/>
          </p:nvSpPr>
          <p:spPr bwMode="auto">
            <a:xfrm>
              <a:off x="2274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0" name="Oval 70"/>
            <p:cNvSpPr>
              <a:spLocks noChangeArrowheads="1"/>
            </p:cNvSpPr>
            <p:nvPr/>
          </p:nvSpPr>
          <p:spPr bwMode="auto">
            <a:xfrm>
              <a:off x="2456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1" name="Oval 71"/>
            <p:cNvSpPr>
              <a:spLocks noChangeArrowheads="1"/>
            </p:cNvSpPr>
            <p:nvPr/>
          </p:nvSpPr>
          <p:spPr bwMode="auto">
            <a:xfrm>
              <a:off x="2636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2" name="Oval 72"/>
            <p:cNvSpPr>
              <a:spLocks noChangeArrowheads="1"/>
            </p:cNvSpPr>
            <p:nvPr/>
          </p:nvSpPr>
          <p:spPr bwMode="auto">
            <a:xfrm>
              <a:off x="2818" y="2255"/>
              <a:ext cx="145" cy="14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3" name="Rectangle 73"/>
            <p:cNvSpPr>
              <a:spLocks noChangeArrowheads="1"/>
            </p:cNvSpPr>
            <p:nvPr/>
          </p:nvSpPr>
          <p:spPr bwMode="auto">
            <a:xfrm>
              <a:off x="132" y="1897"/>
              <a:ext cx="617" cy="6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 flipV="1">
              <a:off x="169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Line 75"/>
            <p:cNvSpPr>
              <a:spLocks noChangeShapeType="1"/>
            </p:cNvSpPr>
            <p:nvPr/>
          </p:nvSpPr>
          <p:spPr bwMode="auto">
            <a:xfrm flipV="1">
              <a:off x="350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6" name="Line 76"/>
            <p:cNvSpPr>
              <a:spLocks noChangeShapeType="1"/>
            </p:cNvSpPr>
            <p:nvPr/>
          </p:nvSpPr>
          <p:spPr bwMode="auto">
            <a:xfrm flipV="1">
              <a:off x="531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7" name="Line 77"/>
            <p:cNvSpPr>
              <a:spLocks noChangeShapeType="1"/>
            </p:cNvSpPr>
            <p:nvPr/>
          </p:nvSpPr>
          <p:spPr bwMode="auto">
            <a:xfrm flipV="1">
              <a:off x="713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8" name="Rectangle 78"/>
            <p:cNvSpPr>
              <a:spLocks noChangeArrowheads="1"/>
            </p:cNvSpPr>
            <p:nvPr/>
          </p:nvSpPr>
          <p:spPr bwMode="auto">
            <a:xfrm>
              <a:off x="858" y="1897"/>
              <a:ext cx="617" cy="6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9" name="Line 79"/>
            <p:cNvSpPr>
              <a:spLocks noChangeShapeType="1"/>
            </p:cNvSpPr>
            <p:nvPr/>
          </p:nvSpPr>
          <p:spPr bwMode="auto">
            <a:xfrm flipV="1">
              <a:off x="895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0" name="Line 80"/>
            <p:cNvSpPr>
              <a:spLocks noChangeShapeType="1"/>
            </p:cNvSpPr>
            <p:nvPr/>
          </p:nvSpPr>
          <p:spPr bwMode="auto">
            <a:xfrm flipV="1">
              <a:off x="1076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1" name="Line 81"/>
            <p:cNvSpPr>
              <a:spLocks noChangeShapeType="1"/>
            </p:cNvSpPr>
            <p:nvPr/>
          </p:nvSpPr>
          <p:spPr bwMode="auto">
            <a:xfrm flipV="1">
              <a:off x="1257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Line 82"/>
            <p:cNvSpPr>
              <a:spLocks noChangeShapeType="1"/>
            </p:cNvSpPr>
            <p:nvPr/>
          </p:nvSpPr>
          <p:spPr bwMode="auto">
            <a:xfrm flipV="1">
              <a:off x="1439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3" name="Rectangle 83"/>
            <p:cNvSpPr>
              <a:spLocks noChangeArrowheads="1"/>
            </p:cNvSpPr>
            <p:nvPr/>
          </p:nvSpPr>
          <p:spPr bwMode="auto">
            <a:xfrm>
              <a:off x="1584" y="1897"/>
              <a:ext cx="617" cy="6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4" name="Line 84"/>
            <p:cNvSpPr>
              <a:spLocks noChangeShapeType="1"/>
            </p:cNvSpPr>
            <p:nvPr/>
          </p:nvSpPr>
          <p:spPr bwMode="auto">
            <a:xfrm flipV="1">
              <a:off x="1621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5" name="Line 85"/>
            <p:cNvSpPr>
              <a:spLocks noChangeShapeType="1"/>
            </p:cNvSpPr>
            <p:nvPr/>
          </p:nvSpPr>
          <p:spPr bwMode="auto">
            <a:xfrm flipV="1">
              <a:off x="1802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6" name="Line 86"/>
            <p:cNvSpPr>
              <a:spLocks noChangeShapeType="1"/>
            </p:cNvSpPr>
            <p:nvPr/>
          </p:nvSpPr>
          <p:spPr bwMode="auto">
            <a:xfrm flipV="1">
              <a:off x="1983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7" name="Line 87"/>
            <p:cNvSpPr>
              <a:spLocks noChangeShapeType="1"/>
            </p:cNvSpPr>
            <p:nvPr/>
          </p:nvSpPr>
          <p:spPr bwMode="auto">
            <a:xfrm flipV="1">
              <a:off x="2165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8" name="Rectangle 88"/>
            <p:cNvSpPr>
              <a:spLocks noChangeArrowheads="1"/>
            </p:cNvSpPr>
            <p:nvPr/>
          </p:nvSpPr>
          <p:spPr bwMode="auto">
            <a:xfrm>
              <a:off x="2309" y="1897"/>
              <a:ext cx="617" cy="6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9" name="Line 89"/>
            <p:cNvSpPr>
              <a:spLocks noChangeShapeType="1"/>
            </p:cNvSpPr>
            <p:nvPr/>
          </p:nvSpPr>
          <p:spPr bwMode="auto">
            <a:xfrm flipV="1">
              <a:off x="2346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Line 90"/>
            <p:cNvSpPr>
              <a:spLocks noChangeShapeType="1"/>
            </p:cNvSpPr>
            <p:nvPr/>
          </p:nvSpPr>
          <p:spPr bwMode="auto">
            <a:xfrm flipV="1">
              <a:off x="2527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1" name="Line 91"/>
            <p:cNvSpPr>
              <a:spLocks noChangeShapeType="1"/>
            </p:cNvSpPr>
            <p:nvPr/>
          </p:nvSpPr>
          <p:spPr bwMode="auto">
            <a:xfrm flipV="1">
              <a:off x="2708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Line 92"/>
            <p:cNvSpPr>
              <a:spLocks noChangeShapeType="1"/>
            </p:cNvSpPr>
            <p:nvPr/>
          </p:nvSpPr>
          <p:spPr bwMode="auto">
            <a:xfrm flipV="1">
              <a:off x="2890" y="1965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3" name="Rectangle 93"/>
            <p:cNvSpPr>
              <a:spLocks noChangeArrowheads="1"/>
            </p:cNvSpPr>
            <p:nvPr/>
          </p:nvSpPr>
          <p:spPr bwMode="auto">
            <a:xfrm>
              <a:off x="858" y="1392"/>
              <a:ext cx="617" cy="9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4" name="Rectangle 94"/>
            <p:cNvSpPr>
              <a:spLocks noChangeArrowheads="1"/>
            </p:cNvSpPr>
            <p:nvPr/>
          </p:nvSpPr>
          <p:spPr bwMode="auto">
            <a:xfrm>
              <a:off x="1584" y="1392"/>
              <a:ext cx="617" cy="9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5" name="Line 95"/>
            <p:cNvSpPr>
              <a:spLocks noChangeShapeType="1"/>
            </p:cNvSpPr>
            <p:nvPr/>
          </p:nvSpPr>
          <p:spPr bwMode="auto">
            <a:xfrm flipV="1">
              <a:off x="1075" y="1490"/>
              <a:ext cx="0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6" name="Line 96"/>
            <p:cNvSpPr>
              <a:spLocks noChangeShapeType="1"/>
            </p:cNvSpPr>
            <p:nvPr/>
          </p:nvSpPr>
          <p:spPr bwMode="auto">
            <a:xfrm flipV="1">
              <a:off x="1983" y="1490"/>
              <a:ext cx="0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7" name="Line 97"/>
            <p:cNvSpPr>
              <a:spLocks noChangeShapeType="1"/>
            </p:cNvSpPr>
            <p:nvPr/>
          </p:nvSpPr>
          <p:spPr bwMode="auto">
            <a:xfrm flipH="1" flipV="1">
              <a:off x="2164" y="1490"/>
              <a:ext cx="544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8" name="Line 98"/>
            <p:cNvSpPr>
              <a:spLocks noChangeShapeType="1"/>
            </p:cNvSpPr>
            <p:nvPr/>
          </p:nvSpPr>
          <p:spPr bwMode="auto">
            <a:xfrm flipH="1" flipV="1">
              <a:off x="1438" y="1490"/>
              <a:ext cx="1089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9" name="Line 99"/>
            <p:cNvSpPr>
              <a:spLocks noChangeShapeType="1"/>
            </p:cNvSpPr>
            <p:nvPr/>
          </p:nvSpPr>
          <p:spPr bwMode="auto">
            <a:xfrm flipV="1">
              <a:off x="350" y="1490"/>
              <a:ext cx="544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Line 100"/>
            <p:cNvSpPr>
              <a:spLocks noChangeShapeType="1"/>
            </p:cNvSpPr>
            <p:nvPr/>
          </p:nvSpPr>
          <p:spPr bwMode="auto">
            <a:xfrm flipV="1">
              <a:off x="531" y="1490"/>
              <a:ext cx="1089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1" name="Line 101"/>
            <p:cNvSpPr>
              <a:spLocks noChangeShapeType="1"/>
            </p:cNvSpPr>
            <p:nvPr/>
          </p:nvSpPr>
          <p:spPr bwMode="auto">
            <a:xfrm flipV="1">
              <a:off x="1257" y="1490"/>
              <a:ext cx="544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2" name="Line 102"/>
            <p:cNvSpPr>
              <a:spLocks noChangeShapeType="1"/>
            </p:cNvSpPr>
            <p:nvPr/>
          </p:nvSpPr>
          <p:spPr bwMode="auto">
            <a:xfrm flipH="1" flipV="1">
              <a:off x="1257" y="1490"/>
              <a:ext cx="544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83" name="Oval 103"/>
          <p:cNvSpPr>
            <a:spLocks noChangeArrowheads="1"/>
          </p:cNvSpPr>
          <p:nvPr/>
        </p:nvSpPr>
        <p:spPr bwMode="auto">
          <a:xfrm>
            <a:off x="5429228" y="4460776"/>
            <a:ext cx="230188" cy="23018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4" name="Text Box 104"/>
          <p:cNvSpPr txBox="1">
            <a:spLocks noChangeArrowheads="1"/>
          </p:cNvSpPr>
          <p:nvPr/>
        </p:nvSpPr>
        <p:spPr bwMode="auto">
          <a:xfrm>
            <a:off x="5734028" y="4460776"/>
            <a:ext cx="213558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sz="1400" dirty="0" smtClean="0"/>
              <a:t>Частота для з</a:t>
            </a:r>
            <a:r>
              <a:rPr lang="ru-RU" sz="1400" dirty="0" smtClean="0">
                <a:solidFill>
                  <a:schemeClr val="tx1"/>
                </a:solidFill>
              </a:rPr>
              <a:t>адания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585" name="Text Box 105"/>
          <p:cNvSpPr txBox="1">
            <a:spLocks noChangeArrowheads="1"/>
          </p:cNvSpPr>
          <p:nvPr/>
        </p:nvSpPr>
        <p:spPr bwMode="auto">
          <a:xfrm>
            <a:off x="179512" y="3356992"/>
            <a:ext cx="575715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Планирование заданий с учетом потребления электроэнергии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586" name="Text Box 106"/>
          <p:cNvSpPr txBox="1">
            <a:spLocks noChangeArrowheads="1"/>
          </p:cNvSpPr>
          <p:nvPr/>
        </p:nvSpPr>
        <p:spPr bwMode="auto">
          <a:xfrm>
            <a:off x="1259632" y="1052736"/>
            <a:ext cx="30403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Текущее планирование заданий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587" name="Oval 107"/>
          <p:cNvSpPr>
            <a:spLocks noChangeArrowheads="1"/>
          </p:cNvSpPr>
          <p:nvPr/>
        </p:nvSpPr>
        <p:spPr bwMode="auto">
          <a:xfrm>
            <a:off x="552428" y="5221189"/>
            <a:ext cx="230188" cy="2301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8" name="Oval 108"/>
          <p:cNvSpPr>
            <a:spLocks noChangeArrowheads="1"/>
          </p:cNvSpPr>
          <p:nvPr/>
        </p:nvSpPr>
        <p:spPr bwMode="auto">
          <a:xfrm>
            <a:off x="1704953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9" name="Oval 109"/>
          <p:cNvSpPr>
            <a:spLocks noChangeArrowheads="1"/>
          </p:cNvSpPr>
          <p:nvPr/>
        </p:nvSpPr>
        <p:spPr bwMode="auto">
          <a:xfrm>
            <a:off x="1993878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0" name="Oval 110"/>
          <p:cNvSpPr>
            <a:spLocks noChangeArrowheads="1"/>
          </p:cNvSpPr>
          <p:nvPr/>
        </p:nvSpPr>
        <p:spPr bwMode="auto">
          <a:xfrm>
            <a:off x="2279628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1" name="Oval 111"/>
          <p:cNvSpPr>
            <a:spLocks noChangeArrowheads="1"/>
          </p:cNvSpPr>
          <p:nvPr/>
        </p:nvSpPr>
        <p:spPr bwMode="auto">
          <a:xfrm>
            <a:off x="2568553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4" name="Oval 114"/>
          <p:cNvSpPr>
            <a:spLocks noChangeArrowheads="1"/>
          </p:cNvSpPr>
          <p:nvPr/>
        </p:nvSpPr>
        <p:spPr bwMode="auto">
          <a:xfrm>
            <a:off x="3432153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5" name="Oval 115"/>
          <p:cNvSpPr>
            <a:spLocks noChangeArrowheads="1"/>
          </p:cNvSpPr>
          <p:nvPr/>
        </p:nvSpPr>
        <p:spPr bwMode="auto">
          <a:xfrm>
            <a:off x="3721078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6" name="Oval 116"/>
          <p:cNvSpPr>
            <a:spLocks noChangeArrowheads="1"/>
          </p:cNvSpPr>
          <p:nvPr/>
        </p:nvSpPr>
        <p:spPr bwMode="auto">
          <a:xfrm>
            <a:off x="4010003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7" name="Oval 117"/>
          <p:cNvSpPr>
            <a:spLocks noChangeArrowheads="1"/>
          </p:cNvSpPr>
          <p:nvPr/>
        </p:nvSpPr>
        <p:spPr bwMode="auto">
          <a:xfrm>
            <a:off x="4298928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8" name="Oval 118"/>
          <p:cNvSpPr>
            <a:spLocks noChangeArrowheads="1"/>
          </p:cNvSpPr>
          <p:nvPr/>
        </p:nvSpPr>
        <p:spPr bwMode="auto">
          <a:xfrm>
            <a:off x="4584678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9" name="Oval 119"/>
          <p:cNvSpPr>
            <a:spLocks noChangeArrowheads="1"/>
          </p:cNvSpPr>
          <p:nvPr/>
        </p:nvSpPr>
        <p:spPr bwMode="auto">
          <a:xfrm>
            <a:off x="4873603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0" name="Rectangle 120"/>
          <p:cNvSpPr>
            <a:spLocks noChangeArrowheads="1"/>
          </p:cNvSpPr>
          <p:nvPr/>
        </p:nvSpPr>
        <p:spPr bwMode="auto">
          <a:xfrm>
            <a:off x="609578" y="4652864"/>
            <a:ext cx="979488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1" name="Line 121"/>
          <p:cNvSpPr>
            <a:spLocks noChangeShapeType="1"/>
          </p:cNvSpPr>
          <p:nvPr/>
        </p:nvSpPr>
        <p:spPr bwMode="auto">
          <a:xfrm flipV="1">
            <a:off x="668316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2" name="Line 122"/>
          <p:cNvSpPr>
            <a:spLocks noChangeShapeType="1"/>
          </p:cNvSpPr>
          <p:nvPr/>
        </p:nvSpPr>
        <p:spPr bwMode="auto">
          <a:xfrm flipV="1">
            <a:off x="955653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3" name="Line 123"/>
          <p:cNvSpPr>
            <a:spLocks noChangeShapeType="1"/>
          </p:cNvSpPr>
          <p:nvPr/>
        </p:nvSpPr>
        <p:spPr bwMode="auto">
          <a:xfrm flipV="1">
            <a:off x="1242991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4" name="Line 124"/>
          <p:cNvSpPr>
            <a:spLocks noChangeShapeType="1"/>
          </p:cNvSpPr>
          <p:nvPr/>
        </p:nvSpPr>
        <p:spPr bwMode="auto">
          <a:xfrm flipV="1">
            <a:off x="1531916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5" name="Rectangle 125"/>
          <p:cNvSpPr>
            <a:spLocks noChangeArrowheads="1"/>
          </p:cNvSpPr>
          <p:nvPr/>
        </p:nvSpPr>
        <p:spPr bwMode="auto">
          <a:xfrm>
            <a:off x="1762103" y="4652864"/>
            <a:ext cx="979488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6" name="Line 126"/>
          <p:cNvSpPr>
            <a:spLocks noChangeShapeType="1"/>
          </p:cNvSpPr>
          <p:nvPr/>
        </p:nvSpPr>
        <p:spPr bwMode="auto">
          <a:xfrm flipV="1">
            <a:off x="1820841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7" name="Line 127"/>
          <p:cNvSpPr>
            <a:spLocks noChangeShapeType="1"/>
          </p:cNvSpPr>
          <p:nvPr/>
        </p:nvSpPr>
        <p:spPr bwMode="auto">
          <a:xfrm flipV="1">
            <a:off x="2108178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8" name="Line 128"/>
          <p:cNvSpPr>
            <a:spLocks noChangeShapeType="1"/>
          </p:cNvSpPr>
          <p:nvPr/>
        </p:nvSpPr>
        <p:spPr bwMode="auto">
          <a:xfrm flipV="1">
            <a:off x="2395516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9" name="Line 129"/>
          <p:cNvSpPr>
            <a:spLocks noChangeShapeType="1"/>
          </p:cNvSpPr>
          <p:nvPr/>
        </p:nvSpPr>
        <p:spPr bwMode="auto">
          <a:xfrm flipV="1">
            <a:off x="2684441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0" name="Rectangle 130"/>
          <p:cNvSpPr>
            <a:spLocks noChangeArrowheads="1"/>
          </p:cNvSpPr>
          <p:nvPr/>
        </p:nvSpPr>
        <p:spPr bwMode="auto">
          <a:xfrm>
            <a:off x="2914628" y="4652864"/>
            <a:ext cx="979488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1" name="Line 131"/>
          <p:cNvSpPr>
            <a:spLocks noChangeShapeType="1"/>
          </p:cNvSpPr>
          <p:nvPr/>
        </p:nvSpPr>
        <p:spPr bwMode="auto">
          <a:xfrm flipV="1">
            <a:off x="2973366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2" name="Line 132"/>
          <p:cNvSpPr>
            <a:spLocks noChangeShapeType="1"/>
          </p:cNvSpPr>
          <p:nvPr/>
        </p:nvSpPr>
        <p:spPr bwMode="auto">
          <a:xfrm flipV="1">
            <a:off x="3260703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3" name="Line 133"/>
          <p:cNvSpPr>
            <a:spLocks noChangeShapeType="1"/>
          </p:cNvSpPr>
          <p:nvPr/>
        </p:nvSpPr>
        <p:spPr bwMode="auto">
          <a:xfrm flipV="1">
            <a:off x="3548041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4" name="Line 134"/>
          <p:cNvSpPr>
            <a:spLocks noChangeShapeType="1"/>
          </p:cNvSpPr>
          <p:nvPr/>
        </p:nvSpPr>
        <p:spPr bwMode="auto">
          <a:xfrm flipV="1">
            <a:off x="3836966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5" name="Rectangle 135"/>
          <p:cNvSpPr>
            <a:spLocks noChangeArrowheads="1"/>
          </p:cNvSpPr>
          <p:nvPr/>
        </p:nvSpPr>
        <p:spPr bwMode="auto">
          <a:xfrm>
            <a:off x="4065566" y="4652864"/>
            <a:ext cx="979487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6" name="Line 136"/>
          <p:cNvSpPr>
            <a:spLocks noChangeShapeType="1"/>
          </p:cNvSpPr>
          <p:nvPr/>
        </p:nvSpPr>
        <p:spPr bwMode="auto">
          <a:xfrm flipV="1">
            <a:off x="4124303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7" name="Line 137"/>
          <p:cNvSpPr>
            <a:spLocks noChangeShapeType="1"/>
          </p:cNvSpPr>
          <p:nvPr/>
        </p:nvSpPr>
        <p:spPr bwMode="auto">
          <a:xfrm flipV="1">
            <a:off x="4411641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8" name="Line 138"/>
          <p:cNvSpPr>
            <a:spLocks noChangeShapeType="1"/>
          </p:cNvSpPr>
          <p:nvPr/>
        </p:nvSpPr>
        <p:spPr bwMode="auto">
          <a:xfrm flipV="1">
            <a:off x="4698978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9" name="Line 139"/>
          <p:cNvSpPr>
            <a:spLocks noChangeShapeType="1"/>
          </p:cNvSpPr>
          <p:nvPr/>
        </p:nvSpPr>
        <p:spPr bwMode="auto">
          <a:xfrm flipV="1">
            <a:off x="4987903" y="47608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0" name="Rectangle 140"/>
          <p:cNvSpPr>
            <a:spLocks noChangeArrowheads="1"/>
          </p:cNvSpPr>
          <p:nvPr/>
        </p:nvSpPr>
        <p:spPr bwMode="auto">
          <a:xfrm>
            <a:off x="1762103" y="3851176"/>
            <a:ext cx="979488" cy="157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21" name="Rectangle 141"/>
          <p:cNvSpPr>
            <a:spLocks noChangeArrowheads="1"/>
          </p:cNvSpPr>
          <p:nvPr/>
        </p:nvSpPr>
        <p:spPr bwMode="auto">
          <a:xfrm>
            <a:off x="2914628" y="3851176"/>
            <a:ext cx="979488" cy="157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22" name="Line 142"/>
          <p:cNvSpPr>
            <a:spLocks noChangeShapeType="1"/>
          </p:cNvSpPr>
          <p:nvPr/>
        </p:nvSpPr>
        <p:spPr bwMode="auto">
          <a:xfrm flipV="1">
            <a:off x="2106591" y="4006751"/>
            <a:ext cx="0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3" name="Line 143"/>
          <p:cNvSpPr>
            <a:spLocks noChangeShapeType="1"/>
          </p:cNvSpPr>
          <p:nvPr/>
        </p:nvSpPr>
        <p:spPr bwMode="auto">
          <a:xfrm flipV="1">
            <a:off x="3548041" y="4006751"/>
            <a:ext cx="0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4" name="Line 144"/>
          <p:cNvSpPr>
            <a:spLocks noChangeShapeType="1"/>
          </p:cNvSpPr>
          <p:nvPr/>
        </p:nvSpPr>
        <p:spPr bwMode="auto">
          <a:xfrm flipH="1" flipV="1">
            <a:off x="3835378" y="4006751"/>
            <a:ext cx="863600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5" name="Line 145"/>
          <p:cNvSpPr>
            <a:spLocks noChangeShapeType="1"/>
          </p:cNvSpPr>
          <p:nvPr/>
        </p:nvSpPr>
        <p:spPr bwMode="auto">
          <a:xfrm flipH="1" flipV="1">
            <a:off x="2682853" y="4006751"/>
            <a:ext cx="1728788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6" name="Line 146"/>
          <p:cNvSpPr>
            <a:spLocks noChangeShapeType="1"/>
          </p:cNvSpPr>
          <p:nvPr/>
        </p:nvSpPr>
        <p:spPr bwMode="auto">
          <a:xfrm flipV="1">
            <a:off x="955653" y="4006751"/>
            <a:ext cx="863600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7" name="Line 147"/>
          <p:cNvSpPr>
            <a:spLocks noChangeShapeType="1"/>
          </p:cNvSpPr>
          <p:nvPr/>
        </p:nvSpPr>
        <p:spPr bwMode="auto">
          <a:xfrm flipV="1">
            <a:off x="1242991" y="4006751"/>
            <a:ext cx="1728787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8" name="Line 148"/>
          <p:cNvSpPr>
            <a:spLocks noChangeShapeType="1"/>
          </p:cNvSpPr>
          <p:nvPr/>
        </p:nvSpPr>
        <p:spPr bwMode="auto">
          <a:xfrm flipV="1">
            <a:off x="2395516" y="4006751"/>
            <a:ext cx="863600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9" name="Line 149"/>
          <p:cNvSpPr>
            <a:spLocks noChangeShapeType="1"/>
          </p:cNvSpPr>
          <p:nvPr/>
        </p:nvSpPr>
        <p:spPr bwMode="auto">
          <a:xfrm flipH="1" flipV="1">
            <a:off x="2395516" y="4006751"/>
            <a:ext cx="863600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30" name="Oval 150"/>
          <p:cNvSpPr>
            <a:spLocks noChangeArrowheads="1"/>
          </p:cNvSpPr>
          <p:nvPr/>
        </p:nvSpPr>
        <p:spPr bwMode="auto">
          <a:xfrm>
            <a:off x="5427641" y="4840189"/>
            <a:ext cx="230187" cy="2301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1" name="Oval 151"/>
          <p:cNvSpPr>
            <a:spLocks noChangeArrowheads="1"/>
          </p:cNvSpPr>
          <p:nvPr/>
        </p:nvSpPr>
        <p:spPr bwMode="auto">
          <a:xfrm>
            <a:off x="5429228" y="5221189"/>
            <a:ext cx="230188" cy="23018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2" name="Text Box 152"/>
          <p:cNvSpPr txBox="1">
            <a:spLocks noChangeArrowheads="1"/>
          </p:cNvSpPr>
          <p:nvPr/>
        </p:nvSpPr>
        <p:spPr bwMode="auto">
          <a:xfrm>
            <a:off x="5734028" y="4841776"/>
            <a:ext cx="213558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Частота для задания 2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633" name="Text Box 153"/>
          <p:cNvSpPr txBox="1">
            <a:spLocks noChangeArrowheads="1"/>
          </p:cNvSpPr>
          <p:nvPr/>
        </p:nvSpPr>
        <p:spPr bwMode="auto">
          <a:xfrm>
            <a:off x="5734028" y="5222776"/>
            <a:ext cx="34099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Узлы в энергосберегающем состоянии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634" name="Oval 154"/>
          <p:cNvSpPr>
            <a:spLocks noChangeArrowheads="1"/>
          </p:cNvSpPr>
          <p:nvPr/>
        </p:nvSpPr>
        <p:spPr bwMode="auto">
          <a:xfrm>
            <a:off x="5581628" y="2784376"/>
            <a:ext cx="230188" cy="230188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66FF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20635" name="Text Box 155"/>
          <p:cNvSpPr txBox="1">
            <a:spLocks noChangeArrowheads="1"/>
          </p:cNvSpPr>
          <p:nvPr/>
        </p:nvSpPr>
        <p:spPr bwMode="auto">
          <a:xfrm>
            <a:off x="5886428" y="2784376"/>
            <a:ext cx="20149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sz="1400" dirty="0" smtClean="0"/>
              <a:t>Номинальная частота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636" name="Oval 156"/>
          <p:cNvSpPr>
            <a:spLocks noChangeArrowheads="1"/>
          </p:cNvSpPr>
          <p:nvPr/>
        </p:nvSpPr>
        <p:spPr bwMode="auto">
          <a:xfrm>
            <a:off x="814366" y="5222776"/>
            <a:ext cx="230187" cy="23018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7" name="Oval 157"/>
          <p:cNvSpPr>
            <a:spLocks noChangeArrowheads="1"/>
          </p:cNvSpPr>
          <p:nvPr/>
        </p:nvSpPr>
        <p:spPr bwMode="auto">
          <a:xfrm>
            <a:off x="1085828" y="5222776"/>
            <a:ext cx="230188" cy="23018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8" name="Oval 158"/>
          <p:cNvSpPr>
            <a:spLocks noChangeArrowheads="1"/>
          </p:cNvSpPr>
          <p:nvPr/>
        </p:nvSpPr>
        <p:spPr bwMode="auto">
          <a:xfrm>
            <a:off x="1389041" y="5222776"/>
            <a:ext cx="230187" cy="23018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9" name="Oval 159"/>
          <p:cNvSpPr>
            <a:spLocks noChangeArrowheads="1"/>
          </p:cNvSpPr>
          <p:nvPr/>
        </p:nvSpPr>
        <p:spPr bwMode="auto">
          <a:xfrm>
            <a:off x="2852716" y="5227539"/>
            <a:ext cx="230187" cy="2301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40" name="Oval 160"/>
          <p:cNvSpPr>
            <a:spLocks noChangeArrowheads="1"/>
          </p:cNvSpPr>
          <p:nvPr/>
        </p:nvSpPr>
        <p:spPr bwMode="auto">
          <a:xfrm>
            <a:off x="3141641" y="5227539"/>
            <a:ext cx="230187" cy="2301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" name="Title 1"/>
          <p:cNvSpPr txBox="1">
            <a:spLocks/>
          </p:cNvSpPr>
          <p:nvPr/>
        </p:nvSpPr>
        <p:spPr bwMode="auto">
          <a:xfrm>
            <a:off x="257175" y="609600"/>
            <a:ext cx="8429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Aware Scheduling (EAS)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J:\Platform\LSF8\Customer_Presentation\graphics\PAC_001_clip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1120775"/>
            <a:ext cx="5276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4797152"/>
            <a:ext cx="72008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user2% bsub –n 32 –P ProjectB \</a:t>
            </a:r>
          </a:p>
          <a:p>
            <a:pPr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-R “rhel61 &amp;&amp; mem&gt;4000 &amp;&amp; ibswitch &amp;&amp; lsdyna” \</a:t>
            </a:r>
          </a:p>
          <a:p>
            <a:pPr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-app lsdyna –k “chkpointdir method=lsdyna” \</a:t>
            </a:r>
          </a:p>
          <a:p>
            <a:pPr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-R “</a:t>
            </a:r>
            <a:r>
              <a:rPr lang="en-CA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rusage</a:t>
            </a: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</a:t>
            </a:r>
            <a:r>
              <a:rPr lang="en-CA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mem</a:t>
            </a: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=3500:lsdyna=32]” \</a:t>
            </a:r>
          </a:p>
          <a:p>
            <a:pPr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dyna_simulation.sh</a:t>
            </a:r>
            <a:endParaRPr lang="en-CA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Интуитивные шаблоны приложений</a:t>
            </a:r>
            <a:endParaRPr lang="en-US" dirty="0" smtClean="0"/>
          </a:p>
        </p:txBody>
      </p:sp>
      <p:sp>
        <p:nvSpPr>
          <p:cNvPr id="20" name="Rectangular Callout 19"/>
          <p:cNvSpPr/>
          <p:nvPr/>
        </p:nvSpPr>
        <p:spPr>
          <a:xfrm>
            <a:off x="4572000" y="1266825"/>
            <a:ext cx="3925824" cy="1044575"/>
          </a:xfrm>
          <a:prstGeom prst="wedgeRectCallout">
            <a:avLst>
              <a:gd name="adj1" fmla="val -57545"/>
              <a:gd name="adj2" fmla="val 29299"/>
            </a:avLst>
          </a:prstGeom>
          <a:solidFill>
            <a:schemeClr val="bg1"/>
          </a:solidFill>
          <a:ln w="19050">
            <a:solidFill>
              <a:srgbClr val="73C1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</a:rPr>
              <a:t>Понятный, самодокументированный интерфейс, повышает производительность, уменьшает время входа для пользователей</a:t>
            </a:r>
            <a:r>
              <a:rPr lang="en-CA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" name="Picture 3" descr="J:\Platform\LSF8\Customer_Presentation\graphics\PAC_011_cli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2492375"/>
            <a:ext cx="45212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1943100" y="5154613"/>
            <a:ext cx="3177540" cy="1189037"/>
          </a:xfrm>
          <a:prstGeom prst="wedgeRectCallout">
            <a:avLst>
              <a:gd name="adj1" fmla="val 35619"/>
              <a:gd name="adj2" fmla="val -64464"/>
            </a:avLst>
          </a:prstGeom>
          <a:solidFill>
            <a:schemeClr val="bg1"/>
          </a:solidFill>
          <a:ln w="19050">
            <a:solidFill>
              <a:srgbClr val="73C1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</a:rPr>
              <a:t>Встроенная консоль повышает производительность благодаря доступу к нескольким интерактивным приложениям через браузер</a:t>
            </a:r>
            <a:endParaRPr lang="en-CA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:\Platform\LSF8\Customer_Presentation\graphics\PAC_002_cli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047750"/>
            <a:ext cx="80295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и управление заданиями и данными</a:t>
            </a:r>
            <a:endParaRPr lang="en-US" dirty="0" smtClean="0"/>
          </a:p>
        </p:txBody>
      </p:sp>
      <p:sp>
        <p:nvSpPr>
          <p:cNvPr id="5" name="Rectangular Callout 4"/>
          <p:cNvSpPr/>
          <p:nvPr/>
        </p:nvSpPr>
        <p:spPr>
          <a:xfrm>
            <a:off x="5327650" y="1225550"/>
            <a:ext cx="2989263" cy="1008063"/>
          </a:xfrm>
          <a:prstGeom prst="wedgeRectCallout">
            <a:avLst>
              <a:gd name="adj1" fmla="val -56297"/>
              <a:gd name="adj2" fmla="val -10998"/>
            </a:avLst>
          </a:prstGeom>
          <a:solidFill>
            <a:schemeClr val="bg1"/>
          </a:solidFill>
          <a:ln w="19050">
            <a:solidFill>
              <a:srgbClr val="73C1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</a:rPr>
              <a:t>Пользователь может отслеживать и управлять заданиями с любого устройства с браузером</a:t>
            </a:r>
            <a:r>
              <a:rPr lang="en-CA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79388" y="2960688"/>
            <a:ext cx="2952750" cy="1223962"/>
          </a:xfrm>
          <a:prstGeom prst="wedgeRectCallout">
            <a:avLst>
              <a:gd name="adj1" fmla="val 26095"/>
              <a:gd name="adj2" fmla="val 74038"/>
            </a:avLst>
          </a:prstGeom>
          <a:solidFill>
            <a:schemeClr val="bg1"/>
          </a:solidFill>
          <a:ln w="19050">
            <a:solidFill>
              <a:srgbClr val="73C1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</a:rPr>
              <a:t>Загрузка локальных данных, доступ к общим серверным директориям, упрощение совместной работы</a:t>
            </a:r>
            <a:r>
              <a:rPr lang="en-CA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 descr="J:\Platform\LSF8\Customer_Presentation\graphics\HPC_002_cli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924175"/>
            <a:ext cx="3333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2339975" y="4797425"/>
            <a:ext cx="2700338" cy="1469263"/>
          </a:xfrm>
          <a:prstGeom prst="wedgeRectCallout">
            <a:avLst>
              <a:gd name="adj1" fmla="val 61722"/>
              <a:gd name="adj2" fmla="val 12568"/>
            </a:avLst>
          </a:prstGeom>
          <a:solidFill>
            <a:schemeClr val="bg1"/>
          </a:solidFill>
          <a:ln w="19050">
            <a:solidFill>
              <a:srgbClr val="73C1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Уведомления об изменении состояния задания повышают эффективность пользователей</a:t>
            </a:r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593725"/>
            <a:ext cx="8890000" cy="5969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IBM License Manager</a:t>
            </a:r>
            <a:r>
              <a:rPr lang="ru-RU" dirty="0" smtClean="0"/>
              <a:t> – Управление лицензиями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63" y="2973388"/>
            <a:ext cx="414337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0863" y="2487613"/>
            <a:ext cx="2965450" cy="2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2075" y="4894263"/>
            <a:ext cx="1036638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1538" y="1909763"/>
            <a:ext cx="430212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8150" y="3914775"/>
            <a:ext cx="1590675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6525" y="4881563"/>
            <a:ext cx="1036638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27313"/>
            <a:ext cx="414338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5163" y="2509838"/>
            <a:ext cx="2714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2973388"/>
            <a:ext cx="414338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0038" y="2855913"/>
            <a:ext cx="2714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6263" y="4191000"/>
            <a:ext cx="3810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8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0450" y="4191000"/>
            <a:ext cx="3810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9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9713" y="4191000"/>
            <a:ext cx="3810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40" name="Line 15"/>
          <p:cNvSpPr>
            <a:spLocks noChangeShapeType="1"/>
          </p:cNvSpPr>
          <p:nvPr/>
        </p:nvSpPr>
        <p:spPr bwMode="auto">
          <a:xfrm flipV="1">
            <a:off x="1638300" y="4481513"/>
            <a:ext cx="398463" cy="474662"/>
          </a:xfrm>
          <a:prstGeom prst="line">
            <a:avLst/>
          </a:prstGeom>
          <a:noFill/>
          <a:ln w="28440" cap="sq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 flipH="1" flipV="1">
            <a:off x="1563688" y="3306763"/>
            <a:ext cx="565150" cy="889000"/>
          </a:xfrm>
          <a:prstGeom prst="line">
            <a:avLst/>
          </a:prstGeom>
          <a:noFill/>
          <a:ln w="28440" cap="sq">
            <a:solidFill>
              <a:srgbClr val="00B1EF"/>
            </a:solidFill>
            <a:prstDash val="sysDot"/>
            <a:miter lim="800000"/>
            <a:headEnd type="triangle" w="med" len="med"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 flipH="1" flipV="1">
            <a:off x="1631950" y="3306763"/>
            <a:ext cx="895350" cy="889000"/>
          </a:xfrm>
          <a:prstGeom prst="line">
            <a:avLst/>
          </a:prstGeom>
          <a:noFill/>
          <a:ln w="28440" cap="sq">
            <a:solidFill>
              <a:srgbClr val="00B1EF"/>
            </a:solidFill>
            <a:prstDash val="sysDot"/>
            <a:miter lim="800000"/>
            <a:headEnd type="triangle" w="med" len="med"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 flipV="1">
            <a:off x="1776413" y="4481513"/>
            <a:ext cx="762000" cy="612775"/>
          </a:xfrm>
          <a:prstGeom prst="line">
            <a:avLst/>
          </a:prstGeom>
          <a:noFill/>
          <a:ln w="28440" cap="sq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 flipV="1">
            <a:off x="2884488" y="4481513"/>
            <a:ext cx="68262" cy="474662"/>
          </a:xfrm>
          <a:prstGeom prst="line">
            <a:avLst/>
          </a:prstGeom>
          <a:noFill/>
          <a:ln w="28440" cap="sq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 flipV="1">
            <a:off x="2984500" y="3008313"/>
            <a:ext cx="1490663" cy="704850"/>
          </a:xfrm>
          <a:prstGeom prst="line">
            <a:avLst/>
          </a:prstGeom>
          <a:noFill/>
          <a:ln w="28440" cap="sq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1885950" y="3568700"/>
            <a:ext cx="13366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>
                <a:solidFill>
                  <a:srgbClr val="000000"/>
                </a:solidFill>
                <a:cs typeface="Arial" pitchFamily="34" charset="0"/>
              </a:rPr>
              <a:t>Кластер №1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823913" y="2530475"/>
            <a:ext cx="18319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>
                <a:solidFill>
                  <a:srgbClr val="000000"/>
                </a:solidFill>
                <a:cs typeface="Arial" pitchFamily="34" charset="0"/>
              </a:rPr>
              <a:t>Сервер лицензий</a:t>
            </a:r>
          </a:p>
        </p:txBody>
      </p:sp>
      <p:sp>
        <p:nvSpPr>
          <p:cNvPr id="26648" name="Text Box 23"/>
          <p:cNvSpPr txBox="1">
            <a:spLocks noChangeArrowheads="1"/>
          </p:cNvSpPr>
          <p:nvPr/>
        </p:nvSpPr>
        <p:spPr bwMode="auto">
          <a:xfrm>
            <a:off x="2695575" y="1944688"/>
            <a:ext cx="18319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>
                <a:solidFill>
                  <a:srgbClr val="000000"/>
                </a:solidFill>
                <a:cs typeface="Arial" pitchFamily="34" charset="0"/>
              </a:rPr>
              <a:t>Сервер лицензий</a:t>
            </a:r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>
            <a:off x="1295400" y="5611813"/>
            <a:ext cx="10826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 b="1">
                <a:solidFill>
                  <a:srgbClr val="000000"/>
                </a:solidFill>
                <a:cs typeface="Arial" pitchFamily="34" charset="0"/>
              </a:rPr>
              <a:t>Проект А</a:t>
            </a:r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2568575" y="5599113"/>
            <a:ext cx="10890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 b="1">
                <a:solidFill>
                  <a:srgbClr val="000000"/>
                </a:solidFill>
                <a:cs typeface="Arial" pitchFamily="34" charset="0"/>
              </a:rPr>
              <a:t>Проект Б</a:t>
            </a:r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3194050" y="2327275"/>
            <a:ext cx="950913" cy="946150"/>
          </a:xfrm>
          <a:prstGeom prst="rect">
            <a:avLst/>
          </a:prstGeom>
          <a:solidFill>
            <a:srgbClr val="80808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Nastran</a:t>
            </a:r>
            <a:br>
              <a:rPr lang="en-US" sz="14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Ansys</a:t>
            </a:r>
            <a:br>
              <a:rPr lang="en-US" sz="14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CFX</a:t>
            </a:r>
            <a:br>
              <a:rPr lang="en-US" sz="14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LS-DYNA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3473450" y="2116138"/>
            <a:ext cx="915988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5386388" y="1928813"/>
            <a:ext cx="2536825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 dirty="0">
                <a:solidFill>
                  <a:srgbClr val="000000"/>
                </a:solidFill>
              </a:rPr>
              <a:t>Cluster A:  70% </a:t>
            </a:r>
            <a:r>
              <a:rPr lang="en-CA" sz="1600" dirty="0" err="1">
                <a:solidFill>
                  <a:srgbClr val="000000"/>
                </a:solidFill>
              </a:rPr>
              <a:t>лицензий</a:t>
            </a:r>
            <a:endParaRPr lang="en-CA" sz="16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 dirty="0">
                <a:solidFill>
                  <a:srgbClr val="000000"/>
                </a:solidFill>
              </a:rPr>
              <a:t>Cluster B:  30% </a:t>
            </a:r>
            <a:r>
              <a:rPr lang="en-CA" sz="1600" dirty="0" err="1">
                <a:solidFill>
                  <a:srgbClr val="000000"/>
                </a:solidFill>
              </a:rPr>
              <a:t>лицензий</a:t>
            </a:r>
            <a:endParaRPr lang="en-CA" sz="16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1600" dirty="0">
              <a:solidFill>
                <a:srgbClr val="000000"/>
              </a:solidFill>
            </a:endParaRPr>
          </a:p>
        </p:txBody>
      </p:sp>
      <p:pic>
        <p:nvPicPr>
          <p:cNvPr id="26654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700" y="4946650"/>
            <a:ext cx="1036638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55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2775" y="3967163"/>
            <a:ext cx="1590675" cy="83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56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1150" y="4935538"/>
            <a:ext cx="1036638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57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0888" y="4243388"/>
            <a:ext cx="3810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58" name="Picture 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5075" y="4243388"/>
            <a:ext cx="3810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59" name="Picture 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4338" y="4243388"/>
            <a:ext cx="3810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60" name="Line 35"/>
          <p:cNvSpPr>
            <a:spLocks noChangeShapeType="1"/>
          </p:cNvSpPr>
          <p:nvPr/>
        </p:nvSpPr>
        <p:spPr bwMode="auto">
          <a:xfrm flipV="1">
            <a:off x="5624513" y="4533900"/>
            <a:ext cx="396875" cy="474663"/>
          </a:xfrm>
          <a:prstGeom prst="line">
            <a:avLst/>
          </a:prstGeom>
          <a:noFill/>
          <a:ln w="28440" cap="sq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61" name="Line 36"/>
          <p:cNvSpPr>
            <a:spLocks noChangeShapeType="1"/>
          </p:cNvSpPr>
          <p:nvPr/>
        </p:nvSpPr>
        <p:spPr bwMode="auto">
          <a:xfrm flipH="1" flipV="1">
            <a:off x="6516688" y="4533900"/>
            <a:ext cx="315912" cy="422275"/>
          </a:xfrm>
          <a:prstGeom prst="line">
            <a:avLst/>
          </a:prstGeom>
          <a:noFill/>
          <a:ln w="28440" cap="sq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62" name="Line 37"/>
          <p:cNvSpPr>
            <a:spLocks noChangeShapeType="1"/>
          </p:cNvSpPr>
          <p:nvPr/>
        </p:nvSpPr>
        <p:spPr bwMode="auto">
          <a:xfrm flipH="1" flipV="1">
            <a:off x="6931025" y="4533900"/>
            <a:ext cx="315913" cy="700088"/>
          </a:xfrm>
          <a:prstGeom prst="line">
            <a:avLst/>
          </a:prstGeom>
          <a:noFill/>
          <a:ln w="28440" cap="sq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63" name="Text Box 38"/>
          <p:cNvSpPr txBox="1">
            <a:spLocks noChangeArrowheads="1"/>
          </p:cNvSpPr>
          <p:nvPr/>
        </p:nvSpPr>
        <p:spPr bwMode="auto">
          <a:xfrm>
            <a:off x="5668963" y="3621088"/>
            <a:ext cx="13366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>
                <a:solidFill>
                  <a:srgbClr val="000000"/>
                </a:solidFill>
                <a:cs typeface="Arial" pitchFamily="34" charset="0"/>
              </a:rPr>
              <a:t>Кластер №2</a:t>
            </a:r>
          </a:p>
        </p:txBody>
      </p:sp>
      <p:sp>
        <p:nvSpPr>
          <p:cNvPr id="26664" name="Text Box 39"/>
          <p:cNvSpPr txBox="1">
            <a:spLocks noChangeArrowheads="1"/>
          </p:cNvSpPr>
          <p:nvPr/>
        </p:nvSpPr>
        <p:spPr bwMode="auto">
          <a:xfrm>
            <a:off x="5238750" y="5664200"/>
            <a:ext cx="10890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 b="1">
                <a:solidFill>
                  <a:srgbClr val="000000"/>
                </a:solidFill>
                <a:cs typeface="Arial" pitchFamily="34" charset="0"/>
              </a:rPr>
              <a:t>Проект Б</a:t>
            </a:r>
          </a:p>
        </p:txBody>
      </p:sp>
      <p:sp>
        <p:nvSpPr>
          <p:cNvPr id="26665" name="Text Box 40"/>
          <p:cNvSpPr txBox="1">
            <a:spLocks noChangeArrowheads="1"/>
          </p:cNvSpPr>
          <p:nvPr/>
        </p:nvSpPr>
        <p:spPr bwMode="auto">
          <a:xfrm>
            <a:off x="6626225" y="5651500"/>
            <a:ext cx="10890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 b="1">
                <a:solidFill>
                  <a:srgbClr val="000000"/>
                </a:solidFill>
                <a:cs typeface="Arial" pitchFamily="34" charset="0"/>
              </a:rPr>
              <a:t>Проект В</a:t>
            </a:r>
          </a:p>
        </p:txBody>
      </p:sp>
      <p:sp>
        <p:nvSpPr>
          <p:cNvPr id="26666" name="Line 41"/>
          <p:cNvSpPr>
            <a:spLocks noChangeShapeType="1"/>
          </p:cNvSpPr>
          <p:nvPr/>
        </p:nvSpPr>
        <p:spPr bwMode="auto">
          <a:xfrm flipH="1" flipV="1">
            <a:off x="4468813" y="3008313"/>
            <a:ext cx="1441450" cy="757237"/>
          </a:xfrm>
          <a:prstGeom prst="line">
            <a:avLst/>
          </a:prstGeom>
          <a:noFill/>
          <a:ln w="28440" cap="sq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67" name="Line 42"/>
          <p:cNvSpPr>
            <a:spLocks noChangeShapeType="1"/>
          </p:cNvSpPr>
          <p:nvPr/>
        </p:nvSpPr>
        <p:spPr bwMode="auto">
          <a:xfrm flipV="1">
            <a:off x="2984500" y="3008313"/>
            <a:ext cx="1490663" cy="1187450"/>
          </a:xfrm>
          <a:prstGeom prst="line">
            <a:avLst/>
          </a:prstGeom>
          <a:noFill/>
          <a:ln w="28440" cap="sq">
            <a:solidFill>
              <a:srgbClr val="00B1EF"/>
            </a:solidFill>
            <a:prstDash val="sysDot"/>
            <a:miter lim="800000"/>
            <a:headEnd type="triangle" w="med" len="med"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6668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4788" y="2855913"/>
            <a:ext cx="2714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69" name="Text Box 44"/>
          <p:cNvSpPr txBox="1">
            <a:spLocks noChangeArrowheads="1"/>
          </p:cNvSpPr>
          <p:nvPr/>
        </p:nvSpPr>
        <p:spPr bwMode="auto">
          <a:xfrm>
            <a:off x="6015038" y="2530475"/>
            <a:ext cx="14255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200">
                <a:solidFill>
                  <a:srgbClr val="000000"/>
                </a:solidFill>
                <a:cs typeface="Arial" pitchFamily="34" charset="0"/>
              </a:rPr>
              <a:t>Сервер лицензий</a:t>
            </a:r>
          </a:p>
        </p:txBody>
      </p:sp>
      <p:sp>
        <p:nvSpPr>
          <p:cNvPr id="26670" name="Text Box 45"/>
          <p:cNvSpPr txBox="1">
            <a:spLocks noChangeArrowheads="1"/>
          </p:cNvSpPr>
          <p:nvPr/>
        </p:nvSpPr>
        <p:spPr bwMode="auto">
          <a:xfrm>
            <a:off x="7065963" y="2879725"/>
            <a:ext cx="931963" cy="740845"/>
          </a:xfrm>
          <a:prstGeom prst="rect">
            <a:avLst/>
          </a:prstGeom>
          <a:solidFill>
            <a:srgbClr val="80808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err="1">
                <a:solidFill>
                  <a:srgbClr val="FFFFFF"/>
                </a:solidFill>
                <a:cs typeface="Arial" pitchFamily="34" charset="0"/>
              </a:rPr>
              <a:t>Ansys</a:t>
            </a:r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/>
            </a:r>
            <a:br>
              <a:rPr lang="en-US" sz="14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CFX</a:t>
            </a:r>
            <a:br>
              <a:rPr lang="en-US" sz="14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ABAQUS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671" name="Line 46"/>
          <p:cNvSpPr>
            <a:spLocks noChangeShapeType="1"/>
          </p:cNvSpPr>
          <p:nvPr/>
        </p:nvSpPr>
        <p:spPr bwMode="auto">
          <a:xfrm flipH="1" flipV="1">
            <a:off x="4468813" y="3008313"/>
            <a:ext cx="2017712" cy="1239837"/>
          </a:xfrm>
          <a:prstGeom prst="line">
            <a:avLst/>
          </a:prstGeom>
          <a:noFill/>
          <a:ln w="28440" cap="sq">
            <a:solidFill>
              <a:srgbClr val="00B1EF"/>
            </a:solidFill>
            <a:prstDash val="sysDot"/>
            <a:miter lim="800000"/>
            <a:headEnd type="triangle" w="med" len="med"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72" name="Line 47"/>
          <p:cNvSpPr>
            <a:spLocks noChangeShapeType="1"/>
          </p:cNvSpPr>
          <p:nvPr/>
        </p:nvSpPr>
        <p:spPr bwMode="auto">
          <a:xfrm flipH="1" flipV="1">
            <a:off x="6542088" y="3354388"/>
            <a:ext cx="419100" cy="893762"/>
          </a:xfrm>
          <a:prstGeom prst="line">
            <a:avLst/>
          </a:prstGeom>
          <a:noFill/>
          <a:ln w="28440" cap="sq">
            <a:solidFill>
              <a:srgbClr val="00B1EF"/>
            </a:solidFill>
            <a:prstDash val="sysDot"/>
            <a:miter lim="800000"/>
            <a:headEnd type="triangle" w="med" len="med"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73" name="Text Box 48"/>
          <p:cNvSpPr txBox="1">
            <a:spLocks noChangeArrowheads="1"/>
          </p:cNvSpPr>
          <p:nvPr/>
        </p:nvSpPr>
        <p:spPr bwMode="auto">
          <a:xfrm>
            <a:off x="314325" y="3011488"/>
            <a:ext cx="950913" cy="946150"/>
          </a:xfrm>
          <a:prstGeom prst="rect">
            <a:avLst/>
          </a:prstGeom>
          <a:solidFill>
            <a:srgbClr val="80808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Nastran</a:t>
            </a:r>
            <a:br>
              <a:rPr lang="en-US" sz="14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Ansys</a:t>
            </a:r>
            <a:br>
              <a:rPr lang="en-US" sz="14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CFX</a:t>
            </a:r>
            <a:br>
              <a:rPr lang="en-US" sz="14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LS-DYNA</a:t>
            </a:r>
          </a:p>
        </p:txBody>
      </p:sp>
      <p:sp>
        <p:nvSpPr>
          <p:cNvPr id="26674" name="Text Box 49"/>
          <p:cNvSpPr txBox="1">
            <a:spLocks noChangeArrowheads="1"/>
          </p:cNvSpPr>
          <p:nvPr/>
        </p:nvSpPr>
        <p:spPr bwMode="auto">
          <a:xfrm>
            <a:off x="215900" y="1260475"/>
            <a:ext cx="6913563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	</a:t>
            </a:r>
            <a:r>
              <a:rPr lang="en-US" sz="2000" dirty="0" err="1">
                <a:solidFill>
                  <a:srgbClr val="000000"/>
                </a:solidFill>
              </a:rPr>
              <a:t>Кластерная</a:t>
            </a:r>
            <a:r>
              <a:rPr lang="en-US" sz="2000" dirty="0">
                <a:solidFill>
                  <a:srgbClr val="000000"/>
                </a:solidFill>
              </a:rPr>
              <a:t> и </a:t>
            </a:r>
            <a:r>
              <a:rPr lang="en-US" sz="2000" dirty="0" err="1">
                <a:solidFill>
                  <a:srgbClr val="000000"/>
                </a:solidFill>
              </a:rPr>
              <a:t>проектная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политики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планирования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593725"/>
            <a:ext cx="8674100" cy="6270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IBM Platform Process Manager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73723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</a:rPr>
              <a:t>Автоматизация потоков данных и вычислений на уровне организации.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Неукоснительное выполнение условий предоставления сервисов (SLA).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195513"/>
            <a:ext cx="7812088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8136904" cy="52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593725"/>
            <a:ext cx="8672512" cy="6254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IBM </a:t>
            </a:r>
            <a:r>
              <a:rPr lang="ru-RU" dirty="0" err="1" smtClean="0"/>
              <a:t>Platform</a:t>
            </a:r>
            <a:r>
              <a:rPr lang="ru-RU" dirty="0" smtClean="0"/>
              <a:t> RTM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1901825"/>
            <a:ext cx="9144000" cy="464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15900" y="1116013"/>
            <a:ext cx="935990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000">
                <a:solidFill>
                  <a:srgbClr val="000000"/>
                </a:solidFill>
              </a:rPr>
              <a:t>		Исчерпывающая панорама исторического использования ресурсов.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		Более 150 аспектов оценки.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5263" y="3779838"/>
            <a:ext cx="6408737" cy="276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9858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85041" cy="390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3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718121"/>
            <a:ext cx="9144000" cy="389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82563" y="593725"/>
            <a:ext cx="86725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5" rIns="91404" bIns="4570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IBM Platform RTM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593725"/>
            <a:ext cx="8674100" cy="6270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IBM Platform Analytics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1946275"/>
            <a:ext cx="914400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15900" y="1116013"/>
            <a:ext cx="8783638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</a:rPr>
              <a:t>Автоматизированный операционный анализ использования ресурсов.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Чтобы понимать настоящее и предсказывать будущее.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 descr="dreamstime_2263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1233488"/>
            <a:ext cx="780415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Oval 78"/>
          <p:cNvSpPr>
            <a:spLocks noChangeArrowheads="1"/>
          </p:cNvSpPr>
          <p:nvPr/>
        </p:nvSpPr>
        <p:spPr bwMode="auto">
          <a:xfrm>
            <a:off x="1008063" y="2193925"/>
            <a:ext cx="1736725" cy="1285875"/>
          </a:xfrm>
          <a:prstGeom prst="ellipse">
            <a:avLst/>
          </a:prstGeom>
          <a:solidFill>
            <a:srgbClr val="7C9DC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8436" name="Oval 79"/>
          <p:cNvSpPr>
            <a:spLocks noChangeArrowheads="1"/>
          </p:cNvSpPr>
          <p:nvPr/>
        </p:nvSpPr>
        <p:spPr bwMode="auto">
          <a:xfrm>
            <a:off x="3141663" y="1584325"/>
            <a:ext cx="1882775" cy="1285875"/>
          </a:xfrm>
          <a:prstGeom prst="ellipse">
            <a:avLst/>
          </a:prstGeom>
          <a:solidFill>
            <a:srgbClr val="7C9DC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8437" name="Oval 80"/>
          <p:cNvSpPr>
            <a:spLocks noChangeArrowheads="1"/>
          </p:cNvSpPr>
          <p:nvPr/>
        </p:nvSpPr>
        <p:spPr bwMode="auto">
          <a:xfrm>
            <a:off x="6189663" y="4708525"/>
            <a:ext cx="1736725" cy="1285875"/>
          </a:xfrm>
          <a:prstGeom prst="ellipse">
            <a:avLst/>
          </a:prstGeom>
          <a:solidFill>
            <a:srgbClr val="7C9DC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8438" name="Oval 81"/>
          <p:cNvSpPr>
            <a:spLocks noChangeArrowheads="1"/>
          </p:cNvSpPr>
          <p:nvPr/>
        </p:nvSpPr>
        <p:spPr bwMode="auto">
          <a:xfrm>
            <a:off x="3294063" y="4251325"/>
            <a:ext cx="1736725" cy="1285875"/>
          </a:xfrm>
          <a:prstGeom prst="ellipse">
            <a:avLst/>
          </a:prstGeom>
          <a:solidFill>
            <a:srgbClr val="7C9DC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8439" name="Line 82"/>
          <p:cNvSpPr>
            <a:spLocks noChangeShapeType="1"/>
          </p:cNvSpPr>
          <p:nvPr/>
        </p:nvSpPr>
        <p:spPr bwMode="auto">
          <a:xfrm>
            <a:off x="2608263" y="3451225"/>
            <a:ext cx="1157287" cy="714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40" name="Line 83"/>
          <p:cNvSpPr>
            <a:spLocks noChangeShapeType="1"/>
          </p:cNvSpPr>
          <p:nvPr/>
        </p:nvSpPr>
        <p:spPr bwMode="auto">
          <a:xfrm flipV="1">
            <a:off x="2836863" y="2579688"/>
            <a:ext cx="433387" cy="214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41" name="Line 84"/>
          <p:cNvSpPr>
            <a:spLocks noChangeShapeType="1"/>
          </p:cNvSpPr>
          <p:nvPr/>
        </p:nvSpPr>
        <p:spPr bwMode="auto">
          <a:xfrm>
            <a:off x="4894263" y="2693988"/>
            <a:ext cx="1954212" cy="192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42" name="Line 85"/>
          <p:cNvSpPr>
            <a:spLocks noChangeShapeType="1"/>
          </p:cNvSpPr>
          <p:nvPr/>
        </p:nvSpPr>
        <p:spPr bwMode="auto">
          <a:xfrm flipV="1">
            <a:off x="5199063" y="4881563"/>
            <a:ext cx="1085850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43" name="Line 86"/>
          <p:cNvSpPr>
            <a:spLocks noChangeShapeType="1"/>
          </p:cNvSpPr>
          <p:nvPr/>
        </p:nvSpPr>
        <p:spPr bwMode="auto">
          <a:xfrm>
            <a:off x="4010025" y="2951163"/>
            <a:ext cx="46038" cy="1214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44" name="Line 87"/>
          <p:cNvSpPr>
            <a:spLocks noChangeShapeType="1"/>
          </p:cNvSpPr>
          <p:nvPr/>
        </p:nvSpPr>
        <p:spPr bwMode="auto">
          <a:xfrm>
            <a:off x="2913063" y="3132138"/>
            <a:ext cx="3402012" cy="164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5853" name="Rectangle 92"/>
          <p:cNvSpPr>
            <a:spLocks noChangeArrowheads="1"/>
          </p:cNvSpPr>
          <p:nvPr/>
        </p:nvSpPr>
        <p:spPr bwMode="auto">
          <a:xfrm>
            <a:off x="3598863" y="2609850"/>
            <a:ext cx="1117153" cy="2430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Cluster A</a:t>
            </a:r>
          </a:p>
        </p:txBody>
      </p:sp>
      <p:sp>
        <p:nvSpPr>
          <p:cNvPr id="35854" name="Rectangle 93"/>
          <p:cNvSpPr>
            <a:spLocks noChangeArrowheads="1"/>
          </p:cNvSpPr>
          <p:nvPr/>
        </p:nvSpPr>
        <p:spPr bwMode="auto">
          <a:xfrm>
            <a:off x="1389063" y="3184525"/>
            <a:ext cx="1166713" cy="244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Cluster B</a:t>
            </a:r>
          </a:p>
        </p:txBody>
      </p:sp>
      <p:sp>
        <p:nvSpPr>
          <p:cNvPr id="35855" name="Rectangle 94"/>
          <p:cNvSpPr>
            <a:spLocks noChangeArrowheads="1"/>
          </p:cNvSpPr>
          <p:nvPr/>
        </p:nvSpPr>
        <p:spPr bwMode="auto">
          <a:xfrm>
            <a:off x="3675063" y="5273675"/>
            <a:ext cx="1184969" cy="2435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Cluster C</a:t>
            </a:r>
          </a:p>
        </p:txBody>
      </p:sp>
      <p:sp>
        <p:nvSpPr>
          <p:cNvPr id="35856" name="Rectangle 95"/>
          <p:cNvSpPr>
            <a:spLocks noChangeArrowheads="1"/>
          </p:cNvSpPr>
          <p:nvPr/>
        </p:nvSpPr>
        <p:spPr bwMode="auto">
          <a:xfrm>
            <a:off x="6646863" y="5668963"/>
            <a:ext cx="1237505" cy="280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Cluster D</a:t>
            </a:r>
          </a:p>
        </p:txBody>
      </p:sp>
      <p:sp>
        <p:nvSpPr>
          <p:cNvPr id="18449" name="Rectangle 96"/>
          <p:cNvSpPr>
            <a:spLocks noChangeArrowheads="1"/>
          </p:cNvSpPr>
          <p:nvPr/>
        </p:nvSpPr>
        <p:spPr bwMode="auto">
          <a:xfrm>
            <a:off x="4513263" y="3286125"/>
            <a:ext cx="1012825" cy="428625"/>
          </a:xfrm>
          <a:prstGeom prst="rect">
            <a:avLst/>
          </a:prstGeom>
          <a:solidFill>
            <a:srgbClr val="00A8CB"/>
          </a:solidFill>
          <a:ln w="12700">
            <a:noFill/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Grid</a:t>
            </a:r>
          </a:p>
        </p:txBody>
      </p:sp>
      <p:pic>
        <p:nvPicPr>
          <p:cNvPr id="18450" name="Picture 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463" y="2816225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6263" y="2462213"/>
            <a:ext cx="5794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663" y="4949825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101" descr="desktop_v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9863" y="4941888"/>
            <a:ext cx="28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02" descr="desktop_v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8263" y="4789488"/>
            <a:ext cx="28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03" descr="desktop_v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1263" y="4941888"/>
            <a:ext cx="28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104" descr="desktop_v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7063" y="4840288"/>
            <a:ext cx="28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105" descr="desktop_v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2263" y="4816475"/>
            <a:ext cx="28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106" descr="desktop_v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8463" y="4941888"/>
            <a:ext cx="28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107" descr="desktop_v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7063" y="4943475"/>
            <a:ext cx="288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2863" y="2446338"/>
            <a:ext cx="5794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1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263" y="5330825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1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0263" y="5037138"/>
            <a:ext cx="5794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1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0663" y="5037138"/>
            <a:ext cx="5794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294063" y="1843088"/>
            <a:ext cx="1592262" cy="728662"/>
            <a:chOff x="4416" y="960"/>
            <a:chExt cx="1056" cy="490"/>
          </a:xfrm>
        </p:grpSpPr>
        <p:pic>
          <p:nvPicPr>
            <p:cNvPr id="18493" name="Picture 1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1152"/>
              <a:ext cx="10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4" name="Picture 114" descr="mainfram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3" y="960"/>
              <a:ext cx="23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5" name="Picture 115" descr="unix_server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9" y="960"/>
              <a:ext cx="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6" name="Picture 116" descr="mainfram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9" y="960"/>
              <a:ext cx="23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7" name="Picture 117" descr="databas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8" y="1200"/>
              <a:ext cx="1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8" name="Picture 118" descr="linux_serve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36" y="1104"/>
              <a:ext cx="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9" name="Picture 119" descr="unix_server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47" y="960"/>
              <a:ext cx="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0" name="Picture 120" descr="linux_serve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1104"/>
              <a:ext cx="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1" name="Picture 121" descr="desktop_v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1247"/>
              <a:ext cx="19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2" name="Picture 122" descr="desktop_v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04" y="1247"/>
              <a:ext cx="19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3" name="Picture 123" descr="databas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1200"/>
              <a:ext cx="1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65" name="Oval 124"/>
          <p:cNvSpPr>
            <a:spLocks noChangeArrowheads="1"/>
          </p:cNvSpPr>
          <p:nvPr/>
        </p:nvSpPr>
        <p:spPr bwMode="auto">
          <a:xfrm>
            <a:off x="6570663" y="2428875"/>
            <a:ext cx="1882775" cy="1285875"/>
          </a:xfrm>
          <a:prstGeom prst="ellipse">
            <a:avLst/>
          </a:prstGeom>
          <a:solidFill>
            <a:srgbClr val="7C9DC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5874" name="Rectangle 125"/>
          <p:cNvSpPr>
            <a:spLocks noChangeArrowheads="1"/>
          </p:cNvSpPr>
          <p:nvPr/>
        </p:nvSpPr>
        <p:spPr bwMode="auto">
          <a:xfrm>
            <a:off x="7027863" y="3436938"/>
            <a:ext cx="1288553" cy="2080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Cluster E</a:t>
            </a:r>
          </a:p>
        </p:txBody>
      </p: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6723063" y="2687638"/>
            <a:ext cx="1592262" cy="728662"/>
            <a:chOff x="4416" y="960"/>
            <a:chExt cx="1056" cy="490"/>
          </a:xfrm>
        </p:grpSpPr>
        <p:pic>
          <p:nvPicPr>
            <p:cNvPr id="18482" name="Picture 1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1152"/>
              <a:ext cx="10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3" name="Picture 128" descr="mainfram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3" y="960"/>
              <a:ext cx="23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4" name="Picture 129" descr="unix_server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9" y="960"/>
              <a:ext cx="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5" name="Picture 130" descr="mainfram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9" y="960"/>
              <a:ext cx="23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6" name="Picture 131" descr="databas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8" y="1200"/>
              <a:ext cx="1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7" name="Picture 132" descr="linux_serve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36" y="1104"/>
              <a:ext cx="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8" name="Picture 133" descr="unix_server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47" y="960"/>
              <a:ext cx="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9" name="Picture 134" descr="linux_serve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1104"/>
              <a:ext cx="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0" name="Picture 135" descr="desktop_v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0" y="1247"/>
              <a:ext cx="19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1" name="Picture 136" descr="desktop_v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04" y="1247"/>
              <a:ext cx="19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2" name="Picture 137" descr="databas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1200"/>
              <a:ext cx="1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68" name="Line 138"/>
          <p:cNvSpPr>
            <a:spLocks noChangeShapeType="1"/>
          </p:cNvSpPr>
          <p:nvPr/>
        </p:nvSpPr>
        <p:spPr bwMode="auto">
          <a:xfrm>
            <a:off x="5122863" y="2295525"/>
            <a:ext cx="1520825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69" name="Line 139"/>
          <p:cNvSpPr>
            <a:spLocks noChangeShapeType="1"/>
          </p:cNvSpPr>
          <p:nvPr/>
        </p:nvSpPr>
        <p:spPr bwMode="auto">
          <a:xfrm flipH="1">
            <a:off x="7672388" y="3630613"/>
            <a:ext cx="506412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70" name="Line 140"/>
          <p:cNvSpPr>
            <a:spLocks noChangeShapeType="1"/>
          </p:cNvSpPr>
          <p:nvPr/>
        </p:nvSpPr>
        <p:spPr bwMode="auto">
          <a:xfrm flipH="1">
            <a:off x="5046663" y="3338513"/>
            <a:ext cx="1520825" cy="1214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71" name="Line 141"/>
          <p:cNvSpPr>
            <a:spLocks noChangeShapeType="1"/>
          </p:cNvSpPr>
          <p:nvPr/>
        </p:nvSpPr>
        <p:spPr bwMode="auto">
          <a:xfrm flipV="1">
            <a:off x="2836863" y="3105150"/>
            <a:ext cx="3548062" cy="46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8472" name="Picture 1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575" y="1997075"/>
            <a:ext cx="5207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14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60663" y="4206875"/>
            <a:ext cx="5207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3998913"/>
            <a:ext cx="5207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14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2213" y="1725613"/>
            <a:ext cx="5207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14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22863" y="1616075"/>
            <a:ext cx="5207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88" descr="user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957263"/>
            <a:ext cx="276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8" name="Line 89"/>
          <p:cNvSpPr>
            <a:spLocks noChangeShapeType="1"/>
          </p:cNvSpPr>
          <p:nvPr/>
        </p:nvSpPr>
        <p:spPr bwMode="auto">
          <a:xfrm>
            <a:off x="3779838" y="1309688"/>
            <a:ext cx="492125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8479" name="Picture 97" descr="job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7038" y="965200"/>
            <a:ext cx="5064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TextBox 128"/>
          <p:cNvSpPr txBox="1"/>
          <p:nvPr/>
        </p:nvSpPr>
        <p:spPr>
          <a:xfrm>
            <a:off x="0" y="6073775"/>
            <a:ext cx="9144000" cy="66357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53C7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Пул вычислительных кластеров, как единый виртуальный кластер, доступный из любой точки мира</a:t>
            </a:r>
            <a:endParaRPr lang="en-CA" sz="2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81" name="Title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LSF </a:t>
            </a:r>
            <a:r>
              <a:rPr lang="en-US" dirty="0" err="1" smtClean="0"/>
              <a:t>MultiCluster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025650" y="2330450"/>
            <a:ext cx="6203950" cy="3546475"/>
            <a:chOff x="1325428" y="1901484"/>
            <a:chExt cx="6795504" cy="388309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325428" y="1901484"/>
              <a:ext cx="2268562" cy="3880440"/>
              <a:chOff x="1325428" y="1901484"/>
              <a:chExt cx="2268562" cy="3880440"/>
            </a:xfrm>
          </p:grpSpPr>
          <p:pic>
            <p:nvPicPr>
              <p:cNvPr id="2576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25428" y="1901484"/>
                <a:ext cx="2224159" cy="3728039"/>
              </a:xfrm>
              <a:prstGeom prst="rect">
                <a:avLst/>
              </a:prstGeom>
              <a:noFill/>
              <a:ln w="8001" algn="ctr">
                <a:noFill/>
                <a:miter lim="800000"/>
                <a:headEnd/>
                <a:tailEnd/>
              </a:ln>
            </p:spPr>
          </p:pic>
          <p:sp>
            <p:nvSpPr>
              <p:cNvPr id="25761" name="Rectangle 6"/>
              <p:cNvSpPr>
                <a:spLocks noChangeArrowheads="1"/>
              </p:cNvSpPr>
              <p:nvPr/>
            </p:nvSpPr>
            <p:spPr bwMode="auto">
              <a:xfrm>
                <a:off x="2115047" y="5494352"/>
                <a:ext cx="699715" cy="2226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ru-RU" sz="1400">
                  <a:solidFill>
                    <a:schemeClr val="hlin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762" name="Rectangle 8"/>
              <p:cNvSpPr>
                <a:spLocks noChangeArrowheads="1"/>
              </p:cNvSpPr>
              <p:nvPr/>
            </p:nvSpPr>
            <p:spPr bwMode="auto">
              <a:xfrm>
                <a:off x="3364727" y="5559288"/>
                <a:ext cx="229263" cy="2226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ru-RU" sz="1400">
                  <a:solidFill>
                    <a:schemeClr val="hlink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584923" y="1902809"/>
              <a:ext cx="2268562" cy="3880440"/>
              <a:chOff x="1325428" y="1901484"/>
              <a:chExt cx="2268562" cy="3880440"/>
            </a:xfrm>
          </p:grpSpPr>
          <p:pic>
            <p:nvPicPr>
              <p:cNvPr id="2575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25428" y="1901484"/>
                <a:ext cx="2224159" cy="3728039"/>
              </a:xfrm>
              <a:prstGeom prst="rect">
                <a:avLst/>
              </a:prstGeom>
              <a:noFill/>
              <a:ln w="8001" algn="ctr">
                <a:noFill/>
                <a:miter lim="800000"/>
                <a:headEnd/>
                <a:tailEnd/>
              </a:ln>
            </p:spPr>
          </p:pic>
          <p:sp>
            <p:nvSpPr>
              <p:cNvPr id="25758" name="Rectangle 13"/>
              <p:cNvSpPr>
                <a:spLocks noChangeArrowheads="1"/>
              </p:cNvSpPr>
              <p:nvPr/>
            </p:nvSpPr>
            <p:spPr bwMode="auto">
              <a:xfrm>
                <a:off x="2115047" y="5494352"/>
                <a:ext cx="699715" cy="2226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ru-RU" sz="1400">
                  <a:solidFill>
                    <a:schemeClr val="hlin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759" name="Rectangle 14"/>
              <p:cNvSpPr>
                <a:spLocks noChangeArrowheads="1"/>
              </p:cNvSpPr>
              <p:nvPr/>
            </p:nvSpPr>
            <p:spPr bwMode="auto">
              <a:xfrm>
                <a:off x="3364727" y="5559288"/>
                <a:ext cx="229263" cy="2226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ru-RU" sz="1400">
                  <a:solidFill>
                    <a:schemeClr val="hlink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852370" y="1904134"/>
              <a:ext cx="2268562" cy="3880440"/>
              <a:chOff x="1325428" y="1901484"/>
              <a:chExt cx="2268562" cy="3880440"/>
            </a:xfrm>
          </p:grpSpPr>
          <p:pic>
            <p:nvPicPr>
              <p:cNvPr id="2575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25428" y="1901484"/>
                <a:ext cx="2224159" cy="3728039"/>
              </a:xfrm>
              <a:prstGeom prst="rect">
                <a:avLst/>
              </a:prstGeom>
              <a:noFill/>
              <a:ln w="8001" algn="ctr">
                <a:noFill/>
                <a:miter lim="800000"/>
                <a:headEnd/>
                <a:tailEnd/>
              </a:ln>
            </p:spPr>
          </p:pic>
          <p:sp>
            <p:nvSpPr>
              <p:cNvPr id="25755" name="Rectangle 17"/>
              <p:cNvSpPr>
                <a:spLocks noChangeArrowheads="1"/>
              </p:cNvSpPr>
              <p:nvPr/>
            </p:nvSpPr>
            <p:spPr bwMode="auto">
              <a:xfrm>
                <a:off x="2115047" y="5494352"/>
                <a:ext cx="699715" cy="2226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ru-RU" sz="1400">
                  <a:solidFill>
                    <a:schemeClr val="hlin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756" name="Rectangle 18"/>
              <p:cNvSpPr>
                <a:spLocks noChangeArrowheads="1"/>
              </p:cNvSpPr>
              <p:nvPr/>
            </p:nvSpPr>
            <p:spPr bwMode="auto">
              <a:xfrm>
                <a:off x="3364727" y="5559288"/>
                <a:ext cx="229263" cy="2226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ru-RU" sz="1400">
                  <a:solidFill>
                    <a:schemeClr val="hlink"/>
                  </a:solidFill>
                  <a:ea typeface="MS PGothic" pitchFamily="34" charset="-128"/>
                </a:endParaRPr>
              </a:p>
            </p:txBody>
          </p:sp>
        </p:grpSp>
      </p:grp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150" y="1512888"/>
            <a:ext cx="55086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6738" y="1506538"/>
            <a:ext cx="5508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575" y="1498600"/>
            <a:ext cx="550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950" y="1293813"/>
            <a:ext cx="8937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1950" y="1303338"/>
            <a:ext cx="8937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0888" y="1303338"/>
            <a:ext cx="8937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0613" y="1304925"/>
            <a:ext cx="8953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30"/>
          <p:cNvSpPr>
            <a:spLocks noChangeArrowheads="1"/>
          </p:cNvSpPr>
          <p:nvPr/>
        </p:nvSpPr>
        <p:spPr bwMode="auto">
          <a:xfrm>
            <a:off x="1963738" y="2298700"/>
            <a:ext cx="1931987" cy="202723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1400">
              <a:solidFill>
                <a:schemeClr val="hlink"/>
              </a:solidFill>
              <a:ea typeface="MS PGothic" pitchFamily="34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306638" y="2671763"/>
            <a:ext cx="452437" cy="30956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SD</a:t>
            </a:r>
            <a:endParaRPr lang="en-US" sz="1100" b="1" dirty="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042988" y="2609850"/>
            <a:ext cx="619125" cy="309563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Client</a:t>
            </a:r>
            <a:endParaRPr lang="en-US" sz="1100" b="1" dirty="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219325" y="2593975"/>
            <a:ext cx="454025" cy="309563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SD</a:t>
            </a:r>
            <a:endParaRPr lang="en-US" sz="1100" b="1" dirty="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044575" y="3040063"/>
            <a:ext cx="619125" cy="30956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Client</a:t>
            </a:r>
            <a:endParaRPr lang="en-US" sz="1100" b="1" dirty="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038225" y="3462338"/>
            <a:ext cx="617538" cy="31115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Client</a:t>
            </a:r>
            <a:endParaRPr lang="en-US" sz="1100" b="1" dirty="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030288" y="3876675"/>
            <a:ext cx="617537" cy="309563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Client</a:t>
            </a:r>
            <a:endParaRPr lang="en-US" sz="1100" b="1" dirty="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022350" y="4298950"/>
            <a:ext cx="619125" cy="309563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Client</a:t>
            </a:r>
            <a:endParaRPr lang="en-US" sz="1100" b="1" dirty="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cxnSp>
        <p:nvCxnSpPr>
          <p:cNvPr id="81" name="Straight Connector 80"/>
          <p:cNvCxnSpPr>
            <a:cxnSpLocks noChangeShapeType="1"/>
            <a:endCxn id="40" idx="1"/>
          </p:cNvCxnSpPr>
          <p:nvPr/>
        </p:nvCxnSpPr>
        <p:spPr bwMode="auto">
          <a:xfrm flipV="1">
            <a:off x="1651000" y="2747963"/>
            <a:ext cx="568325" cy="4095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83" name="Straight Connector 82"/>
          <p:cNvCxnSpPr>
            <a:cxnSpLocks noChangeShapeType="1"/>
            <a:stCxn id="42" idx="3"/>
            <a:endCxn id="25749" idx="1"/>
          </p:cNvCxnSpPr>
          <p:nvPr/>
        </p:nvCxnSpPr>
        <p:spPr bwMode="auto">
          <a:xfrm>
            <a:off x="1663700" y="3195638"/>
            <a:ext cx="558800" cy="7302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grpSp>
        <p:nvGrpSpPr>
          <p:cNvPr id="6" name="Group 199"/>
          <p:cNvGrpSpPr>
            <a:grpSpLocks/>
          </p:cNvGrpSpPr>
          <p:nvPr/>
        </p:nvGrpSpPr>
        <p:grpSpPr bwMode="auto">
          <a:xfrm>
            <a:off x="2222500" y="2903538"/>
            <a:ext cx="452438" cy="519112"/>
            <a:chOff x="2214441" y="2903559"/>
            <a:chExt cx="453224" cy="519477"/>
          </a:xfrm>
        </p:grpSpPr>
        <p:sp>
          <p:nvSpPr>
            <p:cNvPr id="25749" name="Rounded Rectangle 33"/>
            <p:cNvSpPr>
              <a:spLocks noChangeArrowheads="1"/>
            </p:cNvSpPr>
            <p:nvPr/>
          </p:nvSpPr>
          <p:spPr bwMode="auto">
            <a:xfrm>
              <a:off x="2214441" y="3112935"/>
              <a:ext cx="453224" cy="3101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ea typeface="MS PGothic" pitchFamily="34" charset="-128"/>
                </a:rPr>
                <a:t>SSM</a:t>
              </a:r>
            </a:p>
          </p:txBody>
        </p:sp>
        <p:cxnSp>
          <p:nvCxnSpPr>
            <p:cNvPr id="25750" name="Straight Connector 85"/>
            <p:cNvCxnSpPr>
              <a:cxnSpLocks noChangeShapeType="1"/>
              <a:stCxn id="25749" idx="0"/>
              <a:endCxn id="40" idx="2"/>
            </p:cNvCxnSpPr>
            <p:nvPr/>
          </p:nvCxnSpPr>
          <p:spPr bwMode="auto">
            <a:xfrm flipV="1">
              <a:off x="2441053" y="2903559"/>
              <a:ext cx="5289" cy="209376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25621" name="TextBox 115"/>
          <p:cNvSpPr txBox="1">
            <a:spLocks noChangeArrowheads="1"/>
          </p:cNvSpPr>
          <p:nvPr/>
        </p:nvSpPr>
        <p:spPr bwMode="auto">
          <a:xfrm>
            <a:off x="866775" y="4683125"/>
            <a:ext cx="102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900" b="1"/>
              <a:t>Heterogeneous</a:t>
            </a:r>
          </a:p>
          <a:p>
            <a:pPr algn="ctr">
              <a:buFontTx/>
              <a:buNone/>
            </a:pPr>
            <a:r>
              <a:rPr lang="en-US" sz="900" b="1"/>
              <a:t>Applications</a:t>
            </a:r>
          </a:p>
        </p:txBody>
      </p:sp>
      <p:sp>
        <p:nvSpPr>
          <p:cNvPr id="25622" name="TextBox 117"/>
          <p:cNvSpPr txBox="1">
            <a:spLocks noChangeArrowheads="1"/>
          </p:cNvSpPr>
          <p:nvPr/>
        </p:nvSpPr>
        <p:spPr bwMode="auto">
          <a:xfrm>
            <a:off x="2719388" y="1171575"/>
            <a:ext cx="29876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900" b="1"/>
              <a:t>Available off-grid servers &amp; virtualization platforms</a:t>
            </a:r>
          </a:p>
        </p:txBody>
      </p:sp>
      <p:sp>
        <p:nvSpPr>
          <p:cNvPr id="25623" name="TextBox 118"/>
          <p:cNvSpPr txBox="1">
            <a:spLocks noChangeArrowheads="1"/>
          </p:cNvSpPr>
          <p:nvPr/>
        </p:nvSpPr>
        <p:spPr bwMode="auto">
          <a:xfrm>
            <a:off x="6459538" y="1165225"/>
            <a:ext cx="13779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900" b="1"/>
              <a:t>Harvestable desktops</a:t>
            </a:r>
          </a:p>
        </p:txBody>
      </p:sp>
      <p:pic>
        <p:nvPicPr>
          <p:cNvPr id="256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050" y="2986088"/>
            <a:ext cx="369888" cy="369887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</p:pic>
      <p:pic>
        <p:nvPicPr>
          <p:cNvPr id="256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538" y="3486150"/>
            <a:ext cx="390525" cy="250825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</p:pic>
      <p:pic>
        <p:nvPicPr>
          <p:cNvPr id="256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113" y="3836988"/>
            <a:ext cx="306387" cy="306387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</p:pic>
      <p:pic>
        <p:nvPicPr>
          <p:cNvPr id="256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313238"/>
            <a:ext cx="738188" cy="227012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</p:pic>
      <p:grpSp>
        <p:nvGrpSpPr>
          <p:cNvPr id="7" name="Group 203"/>
          <p:cNvGrpSpPr>
            <a:grpSpLocks/>
          </p:cNvGrpSpPr>
          <p:nvPr/>
        </p:nvGrpSpPr>
        <p:grpSpPr bwMode="auto">
          <a:xfrm>
            <a:off x="1647825" y="2366963"/>
            <a:ext cx="6732588" cy="1787525"/>
            <a:chOff x="1648567" y="2366342"/>
            <a:chExt cx="6731097" cy="1788186"/>
          </a:xfrm>
        </p:grpSpPr>
        <p:sp>
          <p:nvSpPr>
            <p:cNvPr id="25734" name="Rounded Rectangle 45"/>
            <p:cNvSpPr>
              <a:spLocks noChangeArrowheads="1"/>
            </p:cNvSpPr>
            <p:nvPr/>
          </p:nvSpPr>
          <p:spPr bwMode="auto">
            <a:xfrm>
              <a:off x="3303728" y="3844427"/>
              <a:ext cx="453224" cy="3101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sz="1100">
                  <a:solidFill>
                    <a:schemeClr val="tx1"/>
                  </a:solidFill>
                  <a:ea typeface="MS PGothic" pitchFamily="34" charset="-128"/>
                </a:rPr>
                <a:t>SD</a:t>
              </a:r>
            </a:p>
          </p:txBody>
        </p:sp>
        <p:sp>
          <p:nvSpPr>
            <p:cNvPr id="25735" name="Rounded Rectangle 46"/>
            <p:cNvSpPr>
              <a:spLocks noChangeArrowheads="1"/>
            </p:cNvSpPr>
            <p:nvPr/>
          </p:nvSpPr>
          <p:spPr bwMode="auto">
            <a:xfrm>
              <a:off x="3225549" y="3774199"/>
              <a:ext cx="453224" cy="3101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sz="1100">
                  <a:solidFill>
                    <a:schemeClr val="tx1"/>
                  </a:solidFill>
                  <a:ea typeface="MS PGothic" pitchFamily="34" charset="-128"/>
                </a:rPr>
                <a:t>SD</a:t>
              </a:r>
            </a:p>
          </p:txBody>
        </p:sp>
        <p:sp>
          <p:nvSpPr>
            <p:cNvPr id="25736" name="Rounded Rectangle 47"/>
            <p:cNvSpPr>
              <a:spLocks noChangeArrowheads="1"/>
            </p:cNvSpPr>
            <p:nvPr/>
          </p:nvSpPr>
          <p:spPr bwMode="auto">
            <a:xfrm>
              <a:off x="3139419" y="3703971"/>
              <a:ext cx="453224" cy="3101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ea typeface="MS PGothic" pitchFamily="34" charset="-128"/>
                </a:rPr>
                <a:t>SSM</a:t>
              </a:r>
            </a:p>
          </p:txBody>
        </p:sp>
        <p:cxnSp>
          <p:nvCxnSpPr>
            <p:cNvPr id="25737" name="Straight Connector 124"/>
            <p:cNvCxnSpPr>
              <a:cxnSpLocks noChangeShapeType="1"/>
              <a:stCxn id="44" idx="3"/>
              <a:endCxn id="25736" idx="1"/>
            </p:cNvCxnSpPr>
            <p:nvPr/>
          </p:nvCxnSpPr>
          <p:spPr bwMode="auto">
            <a:xfrm flipV="1">
              <a:off x="1648567" y="3859022"/>
              <a:ext cx="1490852" cy="172254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</p:cxnSp>
        <p:grpSp>
          <p:nvGrpSpPr>
            <p:cNvPr id="8" name="Group 202"/>
            <p:cNvGrpSpPr>
              <a:grpSpLocks/>
            </p:cNvGrpSpPr>
            <p:nvPr/>
          </p:nvGrpSpPr>
          <p:grpSpPr bwMode="auto">
            <a:xfrm>
              <a:off x="7007638" y="2366342"/>
              <a:ext cx="1372026" cy="1285977"/>
              <a:chOff x="7007638" y="2366342"/>
              <a:chExt cx="1372026" cy="1285977"/>
            </a:xfrm>
          </p:grpSpPr>
          <p:sp>
            <p:nvSpPr>
              <p:cNvPr id="25739" name="Rounded Rectangle 106"/>
              <p:cNvSpPr>
                <a:spLocks noChangeArrowheads="1"/>
              </p:cNvSpPr>
              <p:nvPr/>
            </p:nvSpPr>
            <p:spPr bwMode="auto">
              <a:xfrm>
                <a:off x="7007638" y="2551076"/>
                <a:ext cx="473043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1000" b="1">
                    <a:solidFill>
                      <a:schemeClr val="tx1"/>
                    </a:solidFill>
                    <a:ea typeface="MS PGothic" pitchFamily="34" charset="-128"/>
                  </a:rPr>
                  <a:t>SIM</a:t>
                </a:r>
                <a:endParaRPr lang="en-US" sz="11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740" name="Rounded Rectangle 107"/>
              <p:cNvSpPr>
                <a:spLocks noChangeArrowheads="1"/>
              </p:cNvSpPr>
              <p:nvPr/>
            </p:nvSpPr>
            <p:spPr bwMode="auto">
              <a:xfrm>
                <a:off x="7601260" y="2552407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09" name="Straight Connector 108"/>
              <p:cNvCxnSpPr>
                <a:stCxn id="25739" idx="3"/>
                <a:endCxn id="25740" idx="1"/>
              </p:cNvCxnSpPr>
              <p:nvPr/>
            </p:nvCxnSpPr>
            <p:spPr bwMode="auto">
              <a:xfrm>
                <a:off x="7481338" y="2706193"/>
                <a:ext cx="120623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25742" name="Rounded Rectangle 109"/>
              <p:cNvSpPr>
                <a:spLocks noChangeArrowheads="1"/>
              </p:cNvSpPr>
              <p:nvPr/>
            </p:nvSpPr>
            <p:spPr bwMode="auto">
              <a:xfrm>
                <a:off x="7008969" y="2942006"/>
                <a:ext cx="473043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1000" b="1">
                    <a:solidFill>
                      <a:schemeClr val="tx1"/>
                    </a:solidFill>
                    <a:ea typeface="MS PGothic" pitchFamily="34" charset="-128"/>
                  </a:rPr>
                  <a:t>SIM</a:t>
                </a:r>
                <a:endParaRPr lang="en-US" sz="11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743" name="Rounded Rectangle 110"/>
              <p:cNvSpPr>
                <a:spLocks noChangeArrowheads="1"/>
              </p:cNvSpPr>
              <p:nvPr/>
            </p:nvSpPr>
            <p:spPr bwMode="auto">
              <a:xfrm>
                <a:off x="7602591" y="2943337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12" name="Straight Connector 111"/>
              <p:cNvCxnSpPr>
                <a:stCxn id="25742" idx="3"/>
                <a:endCxn id="25743" idx="1"/>
              </p:cNvCxnSpPr>
              <p:nvPr/>
            </p:nvCxnSpPr>
            <p:spPr bwMode="auto">
              <a:xfrm>
                <a:off x="7482925" y="3096862"/>
                <a:ext cx="120623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25745" name="Rounded Rectangle 112"/>
              <p:cNvSpPr>
                <a:spLocks noChangeArrowheads="1"/>
              </p:cNvSpPr>
              <p:nvPr/>
            </p:nvSpPr>
            <p:spPr bwMode="auto">
              <a:xfrm>
                <a:off x="7018251" y="3340887"/>
                <a:ext cx="473043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1000" b="1">
                    <a:solidFill>
                      <a:schemeClr val="tx1"/>
                    </a:solidFill>
                    <a:ea typeface="MS PGothic" pitchFamily="34" charset="-128"/>
                  </a:rPr>
                  <a:t>SIM</a:t>
                </a:r>
                <a:endParaRPr lang="en-US" sz="11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746" name="Rounded Rectangle 113"/>
              <p:cNvSpPr>
                <a:spLocks noChangeArrowheads="1"/>
              </p:cNvSpPr>
              <p:nvPr/>
            </p:nvSpPr>
            <p:spPr bwMode="auto">
              <a:xfrm>
                <a:off x="7611873" y="3342218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15" name="Straight Connector 114"/>
              <p:cNvCxnSpPr>
                <a:stCxn id="25745" idx="3"/>
                <a:endCxn id="25746" idx="1"/>
              </p:cNvCxnSpPr>
              <p:nvPr/>
            </p:nvCxnSpPr>
            <p:spPr bwMode="auto">
              <a:xfrm>
                <a:off x="7492448" y="3497060"/>
                <a:ext cx="12062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pic>
            <p:nvPicPr>
              <p:cNvPr id="25748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989276" y="2366342"/>
                <a:ext cx="390388" cy="250963"/>
              </a:xfrm>
              <a:prstGeom prst="rect">
                <a:avLst/>
              </a:prstGeom>
              <a:noFill/>
              <a:ln w="8001" algn="ctr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9" name="Group 201"/>
          <p:cNvGrpSpPr>
            <a:grpSpLocks/>
          </p:cNvGrpSpPr>
          <p:nvPr/>
        </p:nvGrpSpPr>
        <p:grpSpPr bwMode="auto">
          <a:xfrm>
            <a:off x="1655763" y="2411413"/>
            <a:ext cx="5235575" cy="2465387"/>
            <a:chOff x="1656518" y="2411749"/>
            <a:chExt cx="5234566" cy="2465024"/>
          </a:xfrm>
        </p:grpSpPr>
        <p:sp>
          <p:nvSpPr>
            <p:cNvPr id="25710" name="Rounded Rectangle 35"/>
            <p:cNvSpPr>
              <a:spLocks noChangeArrowheads="1"/>
            </p:cNvSpPr>
            <p:nvPr/>
          </p:nvSpPr>
          <p:spPr bwMode="auto">
            <a:xfrm>
              <a:off x="2380081" y="3851047"/>
              <a:ext cx="453224" cy="3101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FF993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sz="1100">
                  <a:solidFill>
                    <a:schemeClr val="tx1"/>
                  </a:solidFill>
                  <a:ea typeface="MS PGothic" pitchFamily="34" charset="-128"/>
                </a:rPr>
                <a:t>SD</a:t>
              </a:r>
            </a:p>
          </p:txBody>
        </p:sp>
        <p:sp>
          <p:nvSpPr>
            <p:cNvPr id="25711" name="Rounded Rectangle 36"/>
            <p:cNvSpPr>
              <a:spLocks noChangeArrowheads="1"/>
            </p:cNvSpPr>
            <p:nvPr/>
          </p:nvSpPr>
          <p:spPr bwMode="auto">
            <a:xfrm>
              <a:off x="2301902" y="3780819"/>
              <a:ext cx="453224" cy="3101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FF993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sz="1100">
                  <a:solidFill>
                    <a:schemeClr val="tx1"/>
                  </a:solidFill>
                  <a:ea typeface="MS PGothic" pitchFamily="34" charset="-128"/>
                </a:rPr>
                <a:t>SD</a:t>
              </a:r>
            </a:p>
          </p:txBody>
        </p:sp>
        <p:sp>
          <p:nvSpPr>
            <p:cNvPr id="25712" name="Rounded Rectangle 37"/>
            <p:cNvSpPr>
              <a:spLocks noChangeArrowheads="1"/>
            </p:cNvSpPr>
            <p:nvPr/>
          </p:nvSpPr>
          <p:spPr bwMode="auto">
            <a:xfrm>
              <a:off x="2215772" y="3710591"/>
              <a:ext cx="453224" cy="3101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FF9933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ea typeface="MS PGothic" pitchFamily="34" charset="-128"/>
                </a:rPr>
                <a:t>SSM</a:t>
              </a:r>
            </a:p>
          </p:txBody>
        </p:sp>
        <p:cxnSp>
          <p:nvCxnSpPr>
            <p:cNvPr id="25713" name="Straight Connector 121"/>
            <p:cNvCxnSpPr>
              <a:cxnSpLocks noChangeShapeType="1"/>
              <a:stCxn id="43" idx="3"/>
              <a:endCxn id="25712" idx="1"/>
            </p:cNvCxnSpPr>
            <p:nvPr/>
          </p:nvCxnSpPr>
          <p:spPr bwMode="auto">
            <a:xfrm>
              <a:off x="1656518" y="3617824"/>
              <a:ext cx="559254" cy="247818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</p:cxnSp>
        <p:grpSp>
          <p:nvGrpSpPr>
            <p:cNvPr id="10" name="Group 200"/>
            <p:cNvGrpSpPr>
              <a:grpSpLocks/>
            </p:cNvGrpSpPr>
            <p:nvPr/>
          </p:nvGrpSpPr>
          <p:grpSpPr bwMode="auto">
            <a:xfrm>
              <a:off x="5614882" y="2411749"/>
              <a:ext cx="1276202" cy="2465024"/>
              <a:chOff x="5614882" y="2411749"/>
              <a:chExt cx="1276202" cy="2465024"/>
            </a:xfrm>
          </p:grpSpPr>
          <p:sp>
            <p:nvSpPr>
              <p:cNvPr id="89" name="Rounded Rectangle 88"/>
              <p:cNvSpPr/>
              <p:nvPr/>
            </p:nvSpPr>
            <p:spPr bwMode="auto">
              <a:xfrm>
                <a:off x="5614980" y="2565713"/>
                <a:ext cx="472984" cy="309517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716" name="Rounded Rectangle 89"/>
              <p:cNvSpPr>
                <a:spLocks noChangeArrowheads="1"/>
              </p:cNvSpPr>
              <p:nvPr/>
            </p:nvSpPr>
            <p:spPr bwMode="auto">
              <a:xfrm>
                <a:off x="6208504" y="2566978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91" name="Straight Connector 90"/>
              <p:cNvCxnSpPr>
                <a:stCxn id="89" idx="3"/>
                <a:endCxn id="25716" idx="1"/>
              </p:cNvCxnSpPr>
              <p:nvPr/>
            </p:nvCxnSpPr>
            <p:spPr bwMode="auto">
              <a:xfrm>
                <a:off x="6087964" y="2721265"/>
                <a:ext cx="120627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92" name="Rounded Rectangle 91"/>
              <p:cNvSpPr/>
              <p:nvPr/>
            </p:nvSpPr>
            <p:spPr bwMode="auto">
              <a:xfrm>
                <a:off x="5616567" y="2956181"/>
                <a:ext cx="472984" cy="31110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719" name="Rounded Rectangle 92"/>
              <p:cNvSpPr>
                <a:spLocks noChangeArrowheads="1"/>
              </p:cNvSpPr>
              <p:nvPr/>
            </p:nvSpPr>
            <p:spPr bwMode="auto">
              <a:xfrm>
                <a:off x="6209835" y="2957908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94" name="Straight Connector 93"/>
              <p:cNvCxnSpPr>
                <a:stCxn id="92" idx="3"/>
                <a:endCxn id="25719" idx="1"/>
              </p:cNvCxnSpPr>
              <p:nvPr/>
            </p:nvCxnSpPr>
            <p:spPr bwMode="auto">
              <a:xfrm>
                <a:off x="6089551" y="3111733"/>
                <a:ext cx="120627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95" name="Rounded Rectangle 94"/>
              <p:cNvSpPr/>
              <p:nvPr/>
            </p:nvSpPr>
            <p:spPr bwMode="auto">
              <a:xfrm>
                <a:off x="5626090" y="3356172"/>
                <a:ext cx="472984" cy="309517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722" name="Rounded Rectangle 95"/>
              <p:cNvSpPr>
                <a:spLocks noChangeArrowheads="1"/>
              </p:cNvSpPr>
              <p:nvPr/>
            </p:nvSpPr>
            <p:spPr bwMode="auto">
              <a:xfrm>
                <a:off x="6219117" y="3356789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97" name="Straight Connector 96"/>
              <p:cNvCxnSpPr>
                <a:stCxn id="95" idx="3"/>
                <a:endCxn id="25722" idx="1"/>
              </p:cNvCxnSpPr>
              <p:nvPr/>
            </p:nvCxnSpPr>
            <p:spPr bwMode="auto">
              <a:xfrm>
                <a:off x="6099074" y="3510137"/>
                <a:ext cx="120627" cy="1587"/>
              </a:xfrm>
              <a:prstGeom prst="line">
                <a:avLst/>
              </a:prstGeom>
              <a:no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98" name="Rounded Rectangle 97"/>
              <p:cNvSpPr/>
              <p:nvPr/>
            </p:nvSpPr>
            <p:spPr bwMode="auto">
              <a:xfrm>
                <a:off x="5616567" y="3751402"/>
                <a:ext cx="472984" cy="31110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725" name="Rounded Rectangle 98"/>
              <p:cNvSpPr>
                <a:spLocks noChangeArrowheads="1"/>
              </p:cNvSpPr>
              <p:nvPr/>
            </p:nvSpPr>
            <p:spPr bwMode="auto">
              <a:xfrm>
                <a:off x="6209835" y="3753008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00" name="Straight Connector 99"/>
              <p:cNvCxnSpPr>
                <a:stCxn id="98" idx="3"/>
                <a:endCxn id="25725" idx="1"/>
              </p:cNvCxnSpPr>
              <p:nvPr/>
            </p:nvCxnSpPr>
            <p:spPr bwMode="auto">
              <a:xfrm>
                <a:off x="6089551" y="3906954"/>
                <a:ext cx="120627" cy="1587"/>
              </a:xfrm>
              <a:prstGeom prst="line">
                <a:avLst/>
              </a:prstGeom>
              <a:no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101" name="Rounded Rectangle 100"/>
              <p:cNvSpPr/>
              <p:nvPr/>
            </p:nvSpPr>
            <p:spPr bwMode="auto">
              <a:xfrm>
                <a:off x="5618154" y="4141869"/>
                <a:ext cx="472984" cy="31110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728" name="Rounded Rectangle 101"/>
              <p:cNvSpPr>
                <a:spLocks noChangeArrowheads="1"/>
              </p:cNvSpPr>
              <p:nvPr/>
            </p:nvSpPr>
            <p:spPr bwMode="auto">
              <a:xfrm>
                <a:off x="6211166" y="4143938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03" name="Straight Connector 102"/>
              <p:cNvCxnSpPr>
                <a:stCxn id="101" idx="3"/>
                <a:endCxn id="25728" idx="1"/>
              </p:cNvCxnSpPr>
              <p:nvPr/>
            </p:nvCxnSpPr>
            <p:spPr bwMode="auto">
              <a:xfrm>
                <a:off x="6091138" y="4297421"/>
                <a:ext cx="120627" cy="1587"/>
              </a:xfrm>
              <a:prstGeom prst="line">
                <a:avLst/>
              </a:prstGeom>
              <a:no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104" name="Rounded Rectangle 103"/>
              <p:cNvSpPr/>
              <p:nvPr/>
            </p:nvSpPr>
            <p:spPr bwMode="auto">
              <a:xfrm>
                <a:off x="5627678" y="4565669"/>
                <a:ext cx="472984" cy="309517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731" name="Rounded Rectangle 104"/>
              <p:cNvSpPr>
                <a:spLocks noChangeArrowheads="1"/>
              </p:cNvSpPr>
              <p:nvPr/>
            </p:nvSpPr>
            <p:spPr bwMode="auto">
              <a:xfrm>
                <a:off x="6220448" y="4566672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06" name="Straight Connector 105"/>
              <p:cNvCxnSpPr>
                <a:stCxn id="104" idx="3"/>
                <a:endCxn id="25731" idx="1"/>
              </p:cNvCxnSpPr>
              <p:nvPr/>
            </p:nvCxnSpPr>
            <p:spPr bwMode="auto">
              <a:xfrm>
                <a:off x="6100661" y="4719634"/>
                <a:ext cx="120627" cy="1587"/>
              </a:xfrm>
              <a:prstGeom prst="line">
                <a:avLst/>
              </a:prstGeom>
              <a:no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pic>
            <p:nvPicPr>
              <p:cNvPr id="25733" name="Picture 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631389" y="2411749"/>
                <a:ext cx="232702" cy="232704"/>
              </a:xfrm>
              <a:prstGeom prst="rect">
                <a:avLst/>
              </a:prstGeom>
              <a:noFill/>
              <a:ln w="8001" algn="ctr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11" name="Group 198"/>
          <p:cNvGrpSpPr>
            <a:grpSpLocks/>
          </p:cNvGrpSpPr>
          <p:nvPr/>
        </p:nvGrpSpPr>
        <p:grpSpPr bwMode="auto">
          <a:xfrm>
            <a:off x="2674938" y="2465388"/>
            <a:ext cx="2859087" cy="2038350"/>
            <a:chOff x="2675616" y="2464910"/>
            <a:chExt cx="2858489" cy="2038166"/>
          </a:xfrm>
        </p:grpSpPr>
        <p:cxnSp>
          <p:nvCxnSpPr>
            <p:cNvPr id="25688" name="Straight Connector 64"/>
            <p:cNvCxnSpPr>
              <a:cxnSpLocks noChangeShapeType="1"/>
              <a:stCxn id="25749" idx="3"/>
              <a:endCxn id="49" idx="1"/>
            </p:cNvCxnSpPr>
            <p:nvPr/>
          </p:nvCxnSpPr>
          <p:spPr bwMode="auto">
            <a:xfrm flipV="1">
              <a:off x="2675616" y="2743220"/>
              <a:ext cx="1546510" cy="524766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</p:cxnSp>
        <p:grpSp>
          <p:nvGrpSpPr>
            <p:cNvPr id="12" name="Group 196"/>
            <p:cNvGrpSpPr>
              <a:grpSpLocks/>
            </p:cNvGrpSpPr>
            <p:nvPr/>
          </p:nvGrpSpPr>
          <p:grpSpPr bwMode="auto">
            <a:xfrm>
              <a:off x="2675616" y="2464910"/>
              <a:ext cx="2858489" cy="2038166"/>
              <a:chOff x="2675616" y="2464910"/>
              <a:chExt cx="2858489" cy="2038166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4221518" y="2588724"/>
                <a:ext cx="472976" cy="30953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91" name="Rounded Rectangle 49"/>
              <p:cNvSpPr>
                <a:spLocks noChangeArrowheads="1"/>
              </p:cNvSpPr>
              <p:nvPr/>
            </p:nvSpPr>
            <p:spPr bwMode="auto">
              <a:xfrm>
                <a:off x="4815748" y="2589500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52" name="Straight Connector 51"/>
              <p:cNvCxnSpPr>
                <a:stCxn id="49" idx="3"/>
                <a:endCxn id="25691" idx="1"/>
              </p:cNvCxnSpPr>
              <p:nvPr/>
            </p:nvCxnSpPr>
            <p:spPr bwMode="auto">
              <a:xfrm>
                <a:off x="4694494" y="2742697"/>
                <a:ext cx="120625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53" name="Rounded Rectangle 52"/>
              <p:cNvSpPr/>
              <p:nvPr/>
            </p:nvSpPr>
            <p:spPr bwMode="auto">
              <a:xfrm>
                <a:off x="4223104" y="2979214"/>
                <a:ext cx="472976" cy="30953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94" name="Rounded Rectangle 53"/>
              <p:cNvSpPr>
                <a:spLocks noChangeArrowheads="1"/>
              </p:cNvSpPr>
              <p:nvPr/>
            </p:nvSpPr>
            <p:spPr bwMode="auto">
              <a:xfrm>
                <a:off x="4817079" y="2980430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55" name="Straight Connector 54"/>
              <p:cNvCxnSpPr>
                <a:stCxn id="53" idx="3"/>
                <a:endCxn id="25694" idx="1"/>
              </p:cNvCxnSpPr>
              <p:nvPr/>
            </p:nvCxnSpPr>
            <p:spPr bwMode="auto">
              <a:xfrm>
                <a:off x="4696080" y="3134775"/>
                <a:ext cx="120625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56" name="Rounded Rectangle 55"/>
              <p:cNvSpPr/>
              <p:nvPr/>
            </p:nvSpPr>
            <p:spPr bwMode="auto">
              <a:xfrm>
                <a:off x="4232627" y="3377640"/>
                <a:ext cx="472976" cy="311122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97" name="Rounded Rectangle 56"/>
              <p:cNvSpPr>
                <a:spLocks noChangeArrowheads="1"/>
              </p:cNvSpPr>
              <p:nvPr/>
            </p:nvSpPr>
            <p:spPr bwMode="auto">
              <a:xfrm>
                <a:off x="4826361" y="3379311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58" name="Straight Connector 57"/>
              <p:cNvCxnSpPr>
                <a:stCxn id="56" idx="3"/>
                <a:endCxn id="25697" idx="1"/>
              </p:cNvCxnSpPr>
              <p:nvPr/>
            </p:nvCxnSpPr>
            <p:spPr bwMode="auto">
              <a:xfrm>
                <a:off x="4705603" y="3533201"/>
                <a:ext cx="120625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59" name="Rounded Rectangle 58"/>
              <p:cNvSpPr/>
              <p:nvPr/>
            </p:nvSpPr>
            <p:spPr bwMode="auto">
              <a:xfrm>
                <a:off x="4226279" y="3793527"/>
                <a:ext cx="472976" cy="309535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700" name="Rounded Rectangle 59"/>
              <p:cNvSpPr>
                <a:spLocks noChangeArrowheads="1"/>
              </p:cNvSpPr>
              <p:nvPr/>
            </p:nvSpPr>
            <p:spPr bwMode="auto">
              <a:xfrm>
                <a:off x="4819741" y="3794094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61" name="Straight Connector 60"/>
              <p:cNvCxnSpPr>
                <a:stCxn id="59" idx="3"/>
                <a:endCxn id="25700" idx="1"/>
              </p:cNvCxnSpPr>
              <p:nvPr/>
            </p:nvCxnSpPr>
            <p:spPr bwMode="auto">
              <a:xfrm>
                <a:off x="4699255" y="3947501"/>
                <a:ext cx="120625" cy="1587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62" name="Rounded Rectangle 61"/>
              <p:cNvSpPr/>
              <p:nvPr/>
            </p:nvSpPr>
            <p:spPr bwMode="auto">
              <a:xfrm>
                <a:off x="4227866" y="4191954"/>
                <a:ext cx="472976" cy="30953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703" name="Rounded Rectangle 62"/>
              <p:cNvSpPr>
                <a:spLocks noChangeArrowheads="1"/>
              </p:cNvSpPr>
              <p:nvPr/>
            </p:nvSpPr>
            <p:spPr bwMode="auto">
              <a:xfrm>
                <a:off x="4821072" y="419297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64" name="Straight Connector 63"/>
              <p:cNvCxnSpPr>
                <a:stCxn id="62" idx="3"/>
                <a:endCxn id="25703" idx="1"/>
              </p:cNvCxnSpPr>
              <p:nvPr/>
            </p:nvCxnSpPr>
            <p:spPr bwMode="auto">
              <a:xfrm>
                <a:off x="4700842" y="4345927"/>
                <a:ext cx="120625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cxnSp>
            <p:nvCxnSpPr>
              <p:cNvPr id="25705" name="Straight Connector 67"/>
              <p:cNvCxnSpPr>
                <a:cxnSpLocks noChangeShapeType="1"/>
                <a:stCxn id="25749" idx="3"/>
                <a:endCxn id="53" idx="1"/>
              </p:cNvCxnSpPr>
              <p:nvPr/>
            </p:nvCxnSpPr>
            <p:spPr bwMode="auto">
              <a:xfrm flipV="1">
                <a:off x="2675616" y="3134150"/>
                <a:ext cx="1547841" cy="133836"/>
              </a:xfrm>
              <a:prstGeom prst="line">
                <a:avLst/>
              </a:prstGeom>
              <a:noFill/>
              <a:ln w="19050" algn="ctr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706" name="Straight Connector 70"/>
              <p:cNvCxnSpPr>
                <a:cxnSpLocks noChangeShapeType="1"/>
                <a:stCxn id="25749" idx="3"/>
                <a:endCxn id="56" idx="1"/>
              </p:cNvCxnSpPr>
              <p:nvPr/>
            </p:nvCxnSpPr>
            <p:spPr bwMode="auto">
              <a:xfrm>
                <a:off x="2675616" y="3267986"/>
                <a:ext cx="1557123" cy="265045"/>
              </a:xfrm>
              <a:prstGeom prst="line">
                <a:avLst/>
              </a:prstGeom>
              <a:noFill/>
              <a:ln w="19050" algn="ctr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707" name="Straight Connector 73"/>
              <p:cNvCxnSpPr>
                <a:cxnSpLocks noChangeShapeType="1"/>
                <a:stCxn id="25749" idx="3"/>
                <a:endCxn id="59" idx="1"/>
              </p:cNvCxnSpPr>
              <p:nvPr/>
            </p:nvCxnSpPr>
            <p:spPr bwMode="auto">
              <a:xfrm>
                <a:off x="2675616" y="3267986"/>
                <a:ext cx="1550503" cy="679828"/>
              </a:xfrm>
              <a:prstGeom prst="line">
                <a:avLst/>
              </a:prstGeom>
              <a:noFill/>
              <a:ln w="19050" algn="ctr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25708" name="Straight Connector 77"/>
              <p:cNvCxnSpPr>
                <a:cxnSpLocks noChangeShapeType="1"/>
                <a:stCxn id="25749" idx="3"/>
                <a:endCxn id="62" idx="1"/>
              </p:cNvCxnSpPr>
              <p:nvPr/>
            </p:nvCxnSpPr>
            <p:spPr bwMode="auto">
              <a:xfrm>
                <a:off x="2675616" y="3267986"/>
                <a:ext cx="1551834" cy="1078709"/>
              </a:xfrm>
              <a:prstGeom prst="line">
                <a:avLst/>
              </a:prstGeom>
              <a:noFill/>
              <a:ln w="19050" algn="ctr">
                <a:solidFill>
                  <a:srgbClr val="00B0F0"/>
                </a:solidFill>
                <a:round/>
                <a:headEnd/>
                <a:tailEnd/>
              </a:ln>
            </p:spPr>
          </p:cxnSp>
          <p:sp>
            <p:nvSpPr>
              <p:cNvPr id="25709" name="Rectangle 132"/>
              <p:cNvSpPr>
                <a:spLocks noChangeArrowheads="1"/>
              </p:cNvSpPr>
              <p:nvPr/>
            </p:nvSpPr>
            <p:spPr bwMode="auto">
              <a:xfrm>
                <a:off x="5216053" y="2464910"/>
                <a:ext cx="318052" cy="23853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C++</a:t>
                </a:r>
              </a:p>
            </p:txBody>
          </p:sp>
        </p:grpSp>
      </p:grpSp>
      <p:sp>
        <p:nvSpPr>
          <p:cNvPr id="25631" name="Rectangle 133"/>
          <p:cNvSpPr>
            <a:spLocks noChangeArrowheads="1"/>
          </p:cNvSpPr>
          <p:nvPr/>
        </p:nvSpPr>
        <p:spPr bwMode="auto">
          <a:xfrm>
            <a:off x="644525" y="2641600"/>
            <a:ext cx="317500" cy="2381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800" b="1">
                <a:solidFill>
                  <a:schemeClr val="tx1"/>
                </a:solidFill>
                <a:ea typeface="MS PGothic" pitchFamily="34" charset="-128"/>
              </a:rPr>
              <a:t>C++</a:t>
            </a:r>
          </a:p>
        </p:txBody>
      </p:sp>
      <p:grpSp>
        <p:nvGrpSpPr>
          <p:cNvPr id="13" name="Group 184"/>
          <p:cNvGrpSpPr>
            <a:grpSpLocks/>
          </p:cNvGrpSpPr>
          <p:nvPr/>
        </p:nvGrpSpPr>
        <p:grpSpPr bwMode="auto">
          <a:xfrm>
            <a:off x="2674938" y="3268663"/>
            <a:ext cx="5626100" cy="2060575"/>
            <a:chOff x="2675616" y="3267986"/>
            <a:chExt cx="5625690" cy="2060728"/>
          </a:xfrm>
        </p:grpSpPr>
        <p:grpSp>
          <p:nvGrpSpPr>
            <p:cNvPr id="14" name="Group 149"/>
            <p:cNvGrpSpPr>
              <a:grpSpLocks/>
            </p:cNvGrpSpPr>
            <p:nvPr/>
          </p:nvGrpSpPr>
          <p:grpSpPr bwMode="auto">
            <a:xfrm>
              <a:off x="4231593" y="4594548"/>
              <a:ext cx="1264258" cy="311432"/>
              <a:chOff x="811213" y="1794364"/>
              <a:chExt cx="1264258" cy="311432"/>
            </a:xfrm>
          </p:grpSpPr>
          <p:sp>
            <p:nvSpPr>
              <p:cNvPr id="151" name="Rounded Rectangle 150"/>
              <p:cNvSpPr/>
              <p:nvPr/>
            </p:nvSpPr>
            <p:spPr bwMode="auto">
              <a:xfrm>
                <a:off x="810873" y="1795050"/>
                <a:ext cx="473041" cy="309585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86" name="Rounded Rectangle 151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53" name="Straight Connector 152"/>
              <p:cNvCxnSpPr>
                <a:stCxn id="151" idx="3"/>
                <a:endCxn id="25686" idx="1"/>
              </p:cNvCxnSpPr>
              <p:nvPr/>
            </p:nvCxnSpPr>
            <p:spPr bwMode="auto">
              <a:xfrm>
                <a:off x="1283914" y="1950637"/>
                <a:ext cx="12064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</p:grpSp>
        <p:grpSp>
          <p:nvGrpSpPr>
            <p:cNvPr id="15" name="Group 154"/>
            <p:cNvGrpSpPr>
              <a:grpSpLocks/>
            </p:cNvGrpSpPr>
            <p:nvPr/>
          </p:nvGrpSpPr>
          <p:grpSpPr bwMode="auto">
            <a:xfrm>
              <a:off x="4232924" y="5017282"/>
              <a:ext cx="1264258" cy="311432"/>
              <a:chOff x="811213" y="1794364"/>
              <a:chExt cx="1264258" cy="311432"/>
            </a:xfrm>
          </p:grpSpPr>
          <p:sp>
            <p:nvSpPr>
              <p:cNvPr id="156" name="Rounded Rectangle 155"/>
              <p:cNvSpPr/>
              <p:nvPr/>
            </p:nvSpPr>
            <p:spPr bwMode="auto">
              <a:xfrm>
                <a:off x="811129" y="1794623"/>
                <a:ext cx="473041" cy="309585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83" name="Rounded Rectangle 156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58" name="Straight Connector 157"/>
              <p:cNvCxnSpPr>
                <a:stCxn id="156" idx="3"/>
                <a:endCxn id="25683" idx="1"/>
              </p:cNvCxnSpPr>
              <p:nvPr/>
            </p:nvCxnSpPr>
            <p:spPr bwMode="auto">
              <a:xfrm>
                <a:off x="1284170" y="1950210"/>
                <a:ext cx="12064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</p:grpSp>
        <p:grpSp>
          <p:nvGrpSpPr>
            <p:cNvPr id="16" name="Group 158"/>
            <p:cNvGrpSpPr>
              <a:grpSpLocks/>
            </p:cNvGrpSpPr>
            <p:nvPr/>
          </p:nvGrpSpPr>
          <p:grpSpPr bwMode="auto">
            <a:xfrm>
              <a:off x="5625680" y="5010662"/>
              <a:ext cx="1264258" cy="311432"/>
              <a:chOff x="811213" y="1794364"/>
              <a:chExt cx="1264258" cy="311432"/>
            </a:xfrm>
          </p:grpSpPr>
          <p:sp>
            <p:nvSpPr>
              <p:cNvPr id="160" name="Rounded Rectangle 159"/>
              <p:cNvSpPr/>
              <p:nvPr/>
            </p:nvSpPr>
            <p:spPr bwMode="auto">
              <a:xfrm>
                <a:off x="810509" y="1794892"/>
                <a:ext cx="473041" cy="309585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80" name="Rounded Rectangle 160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62" name="Straight Connector 161"/>
              <p:cNvCxnSpPr>
                <a:stCxn id="160" idx="3"/>
                <a:endCxn id="25680" idx="1"/>
              </p:cNvCxnSpPr>
              <p:nvPr/>
            </p:nvCxnSpPr>
            <p:spPr bwMode="auto">
              <a:xfrm>
                <a:off x="1283550" y="1950479"/>
                <a:ext cx="12064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</p:grpSp>
        <p:grpSp>
          <p:nvGrpSpPr>
            <p:cNvPr id="17" name="Group 162"/>
            <p:cNvGrpSpPr>
              <a:grpSpLocks/>
            </p:cNvGrpSpPr>
            <p:nvPr/>
          </p:nvGrpSpPr>
          <p:grpSpPr bwMode="auto">
            <a:xfrm>
              <a:off x="7026435" y="3747730"/>
              <a:ext cx="1264258" cy="311432"/>
              <a:chOff x="811213" y="1794364"/>
              <a:chExt cx="1264258" cy="311432"/>
            </a:xfrm>
          </p:grpSpPr>
          <p:sp>
            <p:nvSpPr>
              <p:cNvPr id="164" name="Rounded Rectangle 163"/>
              <p:cNvSpPr/>
              <p:nvPr/>
            </p:nvSpPr>
            <p:spPr bwMode="auto">
              <a:xfrm>
                <a:off x="811414" y="1794081"/>
                <a:ext cx="473041" cy="309585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77" name="Rounded Rectangle 164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66" name="Straight Connector 165"/>
              <p:cNvCxnSpPr>
                <a:stCxn id="164" idx="3"/>
                <a:endCxn id="25677" idx="1"/>
              </p:cNvCxnSpPr>
              <p:nvPr/>
            </p:nvCxnSpPr>
            <p:spPr bwMode="auto">
              <a:xfrm>
                <a:off x="1284455" y="1949667"/>
                <a:ext cx="12064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</p:grpSp>
        <p:grpSp>
          <p:nvGrpSpPr>
            <p:cNvPr id="18" name="Group 166"/>
            <p:cNvGrpSpPr>
              <a:grpSpLocks/>
            </p:cNvGrpSpPr>
            <p:nvPr/>
          </p:nvGrpSpPr>
          <p:grpSpPr bwMode="auto">
            <a:xfrm>
              <a:off x="7035717" y="4146611"/>
              <a:ext cx="1264258" cy="311432"/>
              <a:chOff x="811213" y="1794364"/>
              <a:chExt cx="1264258" cy="311432"/>
            </a:xfrm>
          </p:grpSpPr>
          <p:sp>
            <p:nvSpPr>
              <p:cNvPr id="168" name="Rounded Rectangle 167"/>
              <p:cNvSpPr/>
              <p:nvPr/>
            </p:nvSpPr>
            <p:spPr bwMode="auto">
              <a:xfrm>
                <a:off x="811656" y="1793691"/>
                <a:ext cx="473041" cy="311173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74" name="Rounded Rectangle 168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70" name="Straight Connector 169"/>
              <p:cNvCxnSpPr>
                <a:stCxn id="168" idx="3"/>
                <a:endCxn id="25674" idx="1"/>
              </p:cNvCxnSpPr>
              <p:nvPr/>
            </p:nvCxnSpPr>
            <p:spPr bwMode="auto">
              <a:xfrm>
                <a:off x="1284697" y="1949277"/>
                <a:ext cx="120641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</p:grpSp>
        <p:grpSp>
          <p:nvGrpSpPr>
            <p:cNvPr id="19" name="Group 170"/>
            <p:cNvGrpSpPr>
              <a:grpSpLocks/>
            </p:cNvGrpSpPr>
            <p:nvPr/>
          </p:nvGrpSpPr>
          <p:grpSpPr bwMode="auto">
            <a:xfrm>
              <a:off x="7037048" y="4561394"/>
              <a:ext cx="1264258" cy="311432"/>
              <a:chOff x="811213" y="1794364"/>
              <a:chExt cx="1264258" cy="311432"/>
            </a:xfrm>
          </p:grpSpPr>
          <p:sp>
            <p:nvSpPr>
              <p:cNvPr id="172" name="Rounded Rectangle 171"/>
              <p:cNvSpPr/>
              <p:nvPr/>
            </p:nvSpPr>
            <p:spPr bwMode="auto">
              <a:xfrm>
                <a:off x="811913" y="1794864"/>
                <a:ext cx="473041" cy="309586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71" name="Rounded Rectangle 172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74" name="Straight Connector 173"/>
              <p:cNvCxnSpPr>
                <a:stCxn id="172" idx="3"/>
                <a:endCxn id="25671" idx="1"/>
              </p:cNvCxnSpPr>
              <p:nvPr/>
            </p:nvCxnSpPr>
            <p:spPr bwMode="auto">
              <a:xfrm>
                <a:off x="1284954" y="1950451"/>
                <a:ext cx="12064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</p:grpSp>
        <p:grpSp>
          <p:nvGrpSpPr>
            <p:cNvPr id="20" name="Group 174"/>
            <p:cNvGrpSpPr>
              <a:grpSpLocks/>
            </p:cNvGrpSpPr>
            <p:nvPr/>
          </p:nvGrpSpPr>
          <p:grpSpPr bwMode="auto">
            <a:xfrm>
              <a:off x="7030428" y="5000030"/>
              <a:ext cx="1264258" cy="311432"/>
              <a:chOff x="811213" y="1794364"/>
              <a:chExt cx="1264258" cy="311432"/>
            </a:xfrm>
          </p:grpSpPr>
          <p:sp>
            <p:nvSpPr>
              <p:cNvPr id="176" name="Rounded Rectangle 175"/>
              <p:cNvSpPr/>
              <p:nvPr/>
            </p:nvSpPr>
            <p:spPr bwMode="auto">
              <a:xfrm>
                <a:off x="810596" y="1794411"/>
                <a:ext cx="473041" cy="309586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68" name="Rounded Rectangle 176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78" name="Straight Connector 177"/>
              <p:cNvCxnSpPr>
                <a:stCxn id="176" idx="3"/>
                <a:endCxn id="25668" idx="1"/>
              </p:cNvCxnSpPr>
              <p:nvPr/>
            </p:nvCxnSpPr>
            <p:spPr bwMode="auto">
              <a:xfrm>
                <a:off x="1283637" y="1949997"/>
                <a:ext cx="12064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</p:grpSp>
        <p:cxnSp>
          <p:nvCxnSpPr>
            <p:cNvPr id="25665" name="Straight Connector 178"/>
            <p:cNvCxnSpPr>
              <a:cxnSpLocks noChangeShapeType="1"/>
              <a:stCxn id="25749" idx="3"/>
              <a:endCxn id="151" idx="1"/>
            </p:cNvCxnSpPr>
            <p:nvPr/>
          </p:nvCxnSpPr>
          <p:spPr bwMode="auto">
            <a:xfrm>
              <a:off x="2675616" y="3267986"/>
              <a:ext cx="1555977" cy="1481613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666" name="Straight Connector 181"/>
            <p:cNvCxnSpPr>
              <a:cxnSpLocks noChangeShapeType="1"/>
              <a:stCxn id="25749" idx="3"/>
              <a:endCxn id="156" idx="1"/>
            </p:cNvCxnSpPr>
            <p:nvPr/>
          </p:nvCxnSpPr>
          <p:spPr bwMode="auto">
            <a:xfrm>
              <a:off x="2675616" y="3267986"/>
              <a:ext cx="1557308" cy="1904347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</p:cxnSp>
      </p:grpSp>
      <p:grpSp>
        <p:nvGrpSpPr>
          <p:cNvPr id="21" name="Group 195"/>
          <p:cNvGrpSpPr>
            <a:grpSpLocks/>
          </p:cNvGrpSpPr>
          <p:nvPr/>
        </p:nvGrpSpPr>
        <p:grpSpPr bwMode="auto">
          <a:xfrm>
            <a:off x="2674938" y="1408113"/>
            <a:ext cx="5270500" cy="1860550"/>
            <a:chOff x="2675616" y="1408711"/>
            <a:chExt cx="5270443" cy="1859275"/>
          </a:xfrm>
        </p:grpSpPr>
        <p:grpSp>
          <p:nvGrpSpPr>
            <p:cNvPr id="22" name="Group 138"/>
            <p:cNvGrpSpPr>
              <a:grpSpLocks/>
            </p:cNvGrpSpPr>
            <p:nvPr/>
          </p:nvGrpSpPr>
          <p:grpSpPr bwMode="auto">
            <a:xfrm>
              <a:off x="2894448" y="1408711"/>
              <a:ext cx="1311979" cy="434691"/>
              <a:chOff x="811213" y="1671105"/>
              <a:chExt cx="1311979" cy="434691"/>
            </a:xfrm>
          </p:grpSpPr>
          <p:sp>
            <p:nvSpPr>
              <p:cNvPr id="135" name="Rounded Rectangle 134"/>
              <p:cNvSpPr/>
              <p:nvPr/>
            </p:nvSpPr>
            <p:spPr bwMode="auto">
              <a:xfrm>
                <a:off x="811454" y="1794845"/>
                <a:ext cx="473070" cy="30935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5" name="Rounded Rectangle 135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37" name="Straight Connector 136"/>
              <p:cNvCxnSpPr>
                <a:stCxn id="135" idx="3"/>
                <a:endCxn id="25655" idx="1"/>
              </p:cNvCxnSpPr>
              <p:nvPr/>
            </p:nvCxnSpPr>
            <p:spPr bwMode="auto">
              <a:xfrm>
                <a:off x="1284524" y="1948727"/>
                <a:ext cx="120649" cy="1587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25657" name="Rectangle 137"/>
              <p:cNvSpPr>
                <a:spLocks noChangeArrowheads="1"/>
              </p:cNvSpPr>
              <p:nvPr/>
            </p:nvSpPr>
            <p:spPr bwMode="auto">
              <a:xfrm>
                <a:off x="1805140" y="1671105"/>
                <a:ext cx="318052" cy="23853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C++</a:t>
                </a:r>
              </a:p>
            </p:txBody>
          </p:sp>
        </p:grpSp>
        <p:grpSp>
          <p:nvGrpSpPr>
            <p:cNvPr id="23" name="Group 139"/>
            <p:cNvGrpSpPr>
              <a:grpSpLocks/>
            </p:cNvGrpSpPr>
            <p:nvPr/>
          </p:nvGrpSpPr>
          <p:grpSpPr bwMode="auto">
            <a:xfrm>
              <a:off x="4390567" y="1410042"/>
              <a:ext cx="1311979" cy="434691"/>
              <a:chOff x="811213" y="1671105"/>
              <a:chExt cx="1311979" cy="434691"/>
            </a:xfrm>
          </p:grpSpPr>
          <p:sp>
            <p:nvSpPr>
              <p:cNvPr id="141" name="Rounded Rectangle 140"/>
              <p:cNvSpPr/>
              <p:nvPr/>
            </p:nvSpPr>
            <p:spPr bwMode="auto">
              <a:xfrm>
                <a:off x="810743" y="1795100"/>
                <a:ext cx="473070" cy="309351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1" name="Rounded Rectangle 141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43" name="Straight Connector 142"/>
              <p:cNvCxnSpPr>
                <a:stCxn id="141" idx="3"/>
                <a:endCxn id="25651" idx="1"/>
              </p:cNvCxnSpPr>
              <p:nvPr/>
            </p:nvCxnSpPr>
            <p:spPr bwMode="auto">
              <a:xfrm>
                <a:off x="1283813" y="1948983"/>
                <a:ext cx="120649" cy="1586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25653" name="Rectangle 143"/>
              <p:cNvSpPr>
                <a:spLocks noChangeArrowheads="1"/>
              </p:cNvSpPr>
              <p:nvPr/>
            </p:nvSpPr>
            <p:spPr bwMode="auto">
              <a:xfrm>
                <a:off x="1805140" y="1671105"/>
                <a:ext cx="318052" cy="23853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C++</a:t>
                </a:r>
              </a:p>
            </p:txBody>
          </p:sp>
        </p:grpSp>
        <p:grpSp>
          <p:nvGrpSpPr>
            <p:cNvPr id="24" name="Group 144"/>
            <p:cNvGrpSpPr>
              <a:grpSpLocks/>
            </p:cNvGrpSpPr>
            <p:nvPr/>
          </p:nvGrpSpPr>
          <p:grpSpPr bwMode="auto">
            <a:xfrm>
              <a:off x="6634080" y="1411373"/>
              <a:ext cx="1311979" cy="434691"/>
              <a:chOff x="811213" y="1671105"/>
              <a:chExt cx="1311979" cy="434691"/>
            </a:xfrm>
          </p:grpSpPr>
          <p:sp>
            <p:nvSpPr>
              <p:cNvPr id="146" name="Rounded Rectangle 145"/>
              <p:cNvSpPr/>
              <p:nvPr/>
            </p:nvSpPr>
            <p:spPr bwMode="auto">
              <a:xfrm>
                <a:off x="811931" y="1795356"/>
                <a:ext cx="473070" cy="30935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ea typeface="MS PGothic" pitchFamily="34" charset="-128"/>
                    <a:cs typeface="Arial" charset="0"/>
                  </a:rPr>
                  <a:t>SIM</a:t>
                </a:r>
                <a:endParaRPr lang="en-US" sz="11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7" name="Rounded Rectangle 146"/>
              <p:cNvSpPr>
                <a:spLocks noChangeArrowheads="1"/>
              </p:cNvSpPr>
              <p:nvPr/>
            </p:nvSpPr>
            <p:spPr bwMode="auto">
              <a:xfrm>
                <a:off x="1404835" y="1795695"/>
                <a:ext cx="670636" cy="3101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Service</a:t>
                </a:r>
                <a:endParaRPr lang="en-US" sz="1000" b="1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48" name="Straight Connector 147"/>
              <p:cNvCxnSpPr>
                <a:stCxn id="146" idx="3"/>
                <a:endCxn id="25647" idx="1"/>
              </p:cNvCxnSpPr>
              <p:nvPr/>
            </p:nvCxnSpPr>
            <p:spPr bwMode="auto">
              <a:xfrm>
                <a:off x="1285001" y="1949237"/>
                <a:ext cx="120649" cy="1587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cxnSp>
          <p:sp>
            <p:nvSpPr>
              <p:cNvPr id="25649" name="Rectangle 148"/>
              <p:cNvSpPr>
                <a:spLocks noChangeArrowheads="1"/>
              </p:cNvSpPr>
              <p:nvPr/>
            </p:nvSpPr>
            <p:spPr bwMode="auto">
              <a:xfrm>
                <a:off x="1805140" y="1671105"/>
                <a:ext cx="318052" cy="23853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  <a:ea typeface="MS PGothic" pitchFamily="34" charset="-128"/>
                  </a:rPr>
                  <a:t>C++</a:t>
                </a:r>
              </a:p>
            </p:txBody>
          </p:sp>
        </p:grpSp>
        <p:cxnSp>
          <p:nvCxnSpPr>
            <p:cNvPr id="25643" name="Straight Connector 185"/>
            <p:cNvCxnSpPr>
              <a:cxnSpLocks noChangeShapeType="1"/>
              <a:stCxn id="25749" idx="3"/>
              <a:endCxn id="135" idx="2"/>
            </p:cNvCxnSpPr>
            <p:nvPr/>
          </p:nvCxnSpPr>
          <p:spPr bwMode="auto">
            <a:xfrm flipV="1">
              <a:off x="2675616" y="1842071"/>
              <a:ext cx="455354" cy="1425915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644" name="Straight Connector 188"/>
            <p:cNvCxnSpPr>
              <a:cxnSpLocks noChangeShapeType="1"/>
              <a:stCxn id="25749" idx="3"/>
              <a:endCxn id="141" idx="2"/>
            </p:cNvCxnSpPr>
            <p:nvPr/>
          </p:nvCxnSpPr>
          <p:spPr bwMode="auto">
            <a:xfrm flipV="1">
              <a:off x="2675616" y="1843402"/>
              <a:ext cx="1951473" cy="1424584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25645" name="Straight Connector 192"/>
            <p:cNvCxnSpPr>
              <a:cxnSpLocks noChangeShapeType="1"/>
              <a:stCxn id="25749" idx="3"/>
              <a:endCxn id="146" idx="1"/>
            </p:cNvCxnSpPr>
            <p:nvPr/>
          </p:nvCxnSpPr>
          <p:spPr bwMode="auto">
            <a:xfrm flipV="1">
              <a:off x="2675616" y="1689683"/>
              <a:ext cx="3958464" cy="1578303"/>
            </a:xfrm>
            <a:prstGeom prst="line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</p:cxnSp>
      </p:grpSp>
      <p:sp>
        <p:nvSpPr>
          <p:cNvPr id="205" name="Rounded Rectangle 204"/>
          <p:cNvSpPr/>
          <p:nvPr/>
        </p:nvSpPr>
        <p:spPr bwMode="auto">
          <a:xfrm>
            <a:off x="2298700" y="5421313"/>
            <a:ext cx="5999163" cy="30956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Grid Orchestration Services</a:t>
            </a:r>
            <a:endParaRPr lang="en-US" sz="1100" b="1" dirty="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5635" name="TextBox 205"/>
          <p:cNvSpPr txBox="1">
            <a:spLocks noChangeArrowheads="1"/>
          </p:cNvSpPr>
          <p:nvPr/>
        </p:nvSpPr>
        <p:spPr bwMode="auto">
          <a:xfrm>
            <a:off x="2306638" y="2073275"/>
            <a:ext cx="1241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900" b="1"/>
              <a:t>Management Hosts</a:t>
            </a:r>
          </a:p>
        </p:txBody>
      </p:sp>
      <p:sp>
        <p:nvSpPr>
          <p:cNvPr id="25636" name="TextBox 206"/>
          <p:cNvSpPr txBox="1">
            <a:spLocks noChangeArrowheads="1"/>
          </p:cNvSpPr>
          <p:nvPr/>
        </p:nvSpPr>
        <p:spPr bwMode="auto">
          <a:xfrm>
            <a:off x="5591175" y="2065338"/>
            <a:ext cx="10366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900" b="1"/>
              <a:t>Compute Hosts</a:t>
            </a:r>
          </a:p>
        </p:txBody>
      </p:sp>
      <p:sp>
        <p:nvSpPr>
          <p:cNvPr id="25637" name="Rectangle 207"/>
          <p:cNvSpPr>
            <a:spLocks noChangeArrowheads="1"/>
          </p:cNvSpPr>
          <p:nvPr/>
        </p:nvSpPr>
        <p:spPr bwMode="auto">
          <a:xfrm>
            <a:off x="4064000" y="2298700"/>
            <a:ext cx="4379913" cy="3084513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1400">
              <a:solidFill>
                <a:schemeClr val="hlink"/>
              </a:solidFill>
              <a:ea typeface="MS PGothic" pitchFamily="34" charset="-128"/>
            </a:endParaRPr>
          </a:p>
        </p:txBody>
      </p:sp>
      <p:sp>
        <p:nvSpPr>
          <p:cNvPr id="163" name="Text Box 4"/>
          <p:cNvSpPr txBox="1">
            <a:spLocks noChangeArrowheads="1"/>
          </p:cNvSpPr>
          <p:nvPr/>
        </p:nvSpPr>
        <p:spPr bwMode="auto">
          <a:xfrm>
            <a:off x="179512" y="620688"/>
            <a:ext cx="7280275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IBM </a:t>
            </a:r>
            <a:r>
              <a:rPr lang="en-US" sz="2200" dirty="0">
                <a:solidFill>
                  <a:srgbClr val="000000"/>
                </a:solidFill>
              </a:rPr>
              <a:t>Platform </a:t>
            </a:r>
            <a:r>
              <a:rPr lang="en-US" sz="2200" dirty="0" smtClean="0">
                <a:solidFill>
                  <a:srgbClr val="000000"/>
                </a:solidFill>
              </a:rPr>
              <a:t>Symphony – </a:t>
            </a:r>
            <a:r>
              <a:rPr lang="ru-RU" sz="2200" dirty="0" smtClean="0">
                <a:solidFill>
                  <a:srgbClr val="000000"/>
                </a:solidFill>
              </a:rPr>
              <a:t>упрощенная архитектура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34113" t="2" b="56915"/>
          <a:stretch>
            <a:fillRect/>
          </a:stretch>
        </p:blipFill>
        <p:spPr bwMode="auto">
          <a:xfrm>
            <a:off x="4968379" y="5085234"/>
            <a:ext cx="2365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ounded Rectangle 94"/>
          <p:cNvSpPr/>
          <p:nvPr/>
        </p:nvSpPr>
        <p:spPr>
          <a:xfrm>
            <a:off x="278904" y="1484784"/>
            <a:ext cx="2681288" cy="4556125"/>
          </a:xfrm>
          <a:prstGeom prst="roundRect">
            <a:avLst>
              <a:gd name="adj" fmla="val 773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0" name="Cloud 89"/>
          <p:cNvSpPr/>
          <p:nvPr/>
        </p:nvSpPr>
        <p:spPr>
          <a:xfrm>
            <a:off x="4444231" y="3729832"/>
            <a:ext cx="3651300" cy="1610353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192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1400" dirty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782633" y="4166072"/>
            <a:ext cx="747713" cy="776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B2E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06346" y="4166072"/>
            <a:ext cx="746125" cy="776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12596" y="4166072"/>
            <a:ext cx="747712" cy="776287"/>
          </a:xfrm>
          <a:prstGeom prst="rect">
            <a:avLst/>
          </a:prstGeom>
          <a:solidFill>
            <a:srgbClr val="17A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436192" y="1919759"/>
            <a:ext cx="1143000" cy="312738"/>
            <a:chOff x="685800" y="1519925"/>
            <a:chExt cx="1143000" cy="312950"/>
          </a:xfrm>
        </p:grpSpPr>
        <p:pic>
          <p:nvPicPr>
            <p:cNvPr id="6208" name="Picture 32" descr="sl03_visualstudi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519925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9" name="Picture 32" descr="sl03_visualstudi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0" name="Picture 32" descr="sl03_visualstudi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4899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7" name="Rounded Rectangle 146"/>
          <p:cNvSpPr/>
          <p:nvPr/>
        </p:nvSpPr>
        <p:spPr bwMode="auto">
          <a:xfrm>
            <a:off x="1474292" y="2303934"/>
            <a:ext cx="1066800" cy="4143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Приложение</a:t>
            </a:r>
            <a:endParaRPr lang="en-CA" sz="1000" b="1" dirty="0">
              <a:solidFill>
                <a:srgbClr val="FFFFFF"/>
              </a:solidFill>
            </a:endParaRPr>
          </a:p>
        </p:txBody>
      </p:sp>
      <p:pic>
        <p:nvPicPr>
          <p:cNvPr id="6154" name="Picture 52" descr="desk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2549" y="3685931"/>
            <a:ext cx="6064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93" descr="low_utilization_tran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2792" y="4043834"/>
            <a:ext cx="2047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Down Arrow 163"/>
          <p:cNvSpPr/>
          <p:nvPr/>
        </p:nvSpPr>
        <p:spPr bwMode="auto">
          <a:xfrm>
            <a:off x="5141158" y="2762722"/>
            <a:ext cx="304800" cy="527050"/>
          </a:xfrm>
          <a:prstGeom prst="downArrow">
            <a:avLst/>
          </a:prstGeom>
          <a:gradFill>
            <a:gsLst>
              <a:gs pos="0">
                <a:srgbClr val="8CC63F"/>
              </a:gs>
              <a:gs pos="100000">
                <a:srgbClr val="39B54A"/>
              </a:gs>
            </a:gsLst>
          </a:gradFill>
          <a:ln>
            <a:solidFill>
              <a:srgbClr val="39B5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CA" sz="2000" b="1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66" name="Down Arrow 165"/>
          <p:cNvSpPr/>
          <p:nvPr/>
        </p:nvSpPr>
        <p:spPr bwMode="auto">
          <a:xfrm>
            <a:off x="1887042" y="3037359"/>
            <a:ext cx="304800" cy="5270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1400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5736" y="2190077"/>
            <a:ext cx="137281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Примеры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приложений: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rgbClr val="000000"/>
                </a:solidFill>
                <a:cs typeface="Arial" pitchFamily="34" charset="0"/>
              </a:rPr>
              <a:t>а</a:t>
            </a: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налитика</a:t>
            </a: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моделирование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проектирование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Big data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4397" y="4045971"/>
            <a:ext cx="22801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Проблемы: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Ожидание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Разрастание инфраструктуры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rgbClr val="000000"/>
                </a:solidFill>
                <a:cs typeface="Arial" pitchFamily="34" charset="0"/>
              </a:rPr>
              <a:t>Низкая загруженность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241171" y="4164484"/>
            <a:ext cx="684212" cy="779463"/>
            <a:chOff x="5179130" y="4272012"/>
            <a:chExt cx="684778" cy="780316"/>
          </a:xfrm>
        </p:grpSpPr>
        <p:pic>
          <p:nvPicPr>
            <p:cNvPr id="6203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9130" y="4272012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4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9130" y="4622471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5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5014" y="4622471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6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5014" y="4272012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7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6750" y="4446857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019046" y="4164484"/>
            <a:ext cx="684212" cy="779463"/>
            <a:chOff x="5179130" y="4272012"/>
            <a:chExt cx="684778" cy="780316"/>
          </a:xfrm>
        </p:grpSpPr>
        <p:pic>
          <p:nvPicPr>
            <p:cNvPr id="6198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9130" y="4272012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9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9130" y="4622471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0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5014" y="4622471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1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5014" y="4272012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2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6750" y="4446857"/>
              <a:ext cx="348894" cy="429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80"/>
          <p:cNvGrpSpPr/>
          <p:nvPr/>
        </p:nvGrpSpPr>
        <p:grpSpPr>
          <a:xfrm>
            <a:off x="6826518" y="4163447"/>
            <a:ext cx="684778" cy="780316"/>
            <a:chOff x="5179130" y="4272012"/>
            <a:chExt cx="684778" cy="780316"/>
          </a:xfrm>
          <a:noFill/>
        </p:grpSpPr>
        <p:pic>
          <p:nvPicPr>
            <p:cNvPr id="82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9130" y="4272012"/>
              <a:ext cx="348894" cy="4298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9130" y="4622471"/>
              <a:ext cx="348894" cy="4298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5014" y="4622471"/>
              <a:ext cx="348894" cy="4298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5014" y="4272012"/>
              <a:ext cx="348894" cy="4298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52" descr="deskto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6750" y="4446857"/>
              <a:ext cx="348894" cy="4298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" name="Rounded Rectangle 90"/>
          <p:cNvSpPr/>
          <p:nvPr/>
        </p:nvSpPr>
        <p:spPr bwMode="auto">
          <a:xfrm>
            <a:off x="4471233" y="3359622"/>
            <a:ext cx="3325813" cy="603250"/>
          </a:xfrm>
          <a:prstGeom prst="roundRect">
            <a:avLst>
              <a:gd name="adj" fmla="val 7870"/>
            </a:avLst>
          </a:prstGeom>
          <a:gradFill>
            <a:gsLst>
              <a:gs pos="0">
                <a:srgbClr val="8CC63F"/>
              </a:gs>
              <a:gs pos="100000">
                <a:srgbClr val="39B54A"/>
              </a:gs>
            </a:gsLst>
          </a:gradFill>
          <a:ln>
            <a:solidFill>
              <a:srgbClr val="39B5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a typeface="ＭＳ Ｐゴシック" pitchFamily="-65" charset="-128"/>
              </a:rPr>
              <a:t>IBM Platform </a:t>
            </a:r>
            <a:r>
              <a:rPr lang="en-US" b="1" dirty="0" smtClean="0">
                <a:solidFill>
                  <a:srgbClr val="FFFFFF"/>
                </a:solidFill>
                <a:ea typeface="ＭＳ Ｐゴシック" pitchFamily="-65" charset="-128"/>
              </a:rPr>
              <a:t>Computing</a:t>
            </a:r>
            <a:endParaRPr lang="en-US" b="1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2" name="Down Arrow 91"/>
          <p:cNvSpPr/>
          <p:nvPr/>
        </p:nvSpPr>
        <p:spPr bwMode="auto">
          <a:xfrm>
            <a:off x="5766633" y="2762722"/>
            <a:ext cx="304800" cy="527050"/>
          </a:xfrm>
          <a:prstGeom prst="downArrow">
            <a:avLst/>
          </a:prstGeom>
          <a:gradFill>
            <a:gsLst>
              <a:gs pos="0">
                <a:srgbClr val="8CC63F"/>
              </a:gs>
              <a:gs pos="100000">
                <a:srgbClr val="39B54A"/>
              </a:gs>
            </a:gsLst>
          </a:gradFill>
          <a:ln>
            <a:solidFill>
              <a:srgbClr val="39B5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CA" sz="2000" b="1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3" name="Down Arrow 92"/>
          <p:cNvSpPr/>
          <p:nvPr/>
        </p:nvSpPr>
        <p:spPr bwMode="auto">
          <a:xfrm>
            <a:off x="6390521" y="2762722"/>
            <a:ext cx="304800" cy="527050"/>
          </a:xfrm>
          <a:prstGeom prst="downArrow">
            <a:avLst/>
          </a:prstGeom>
          <a:gradFill>
            <a:gsLst>
              <a:gs pos="0">
                <a:srgbClr val="8CC63F"/>
              </a:gs>
              <a:gs pos="100000">
                <a:srgbClr val="39B54A"/>
              </a:gs>
            </a:gsLst>
          </a:gradFill>
          <a:ln>
            <a:solidFill>
              <a:srgbClr val="39B5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CA" sz="2000" b="1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4" name="Down Arrow 93"/>
          <p:cNvSpPr/>
          <p:nvPr/>
        </p:nvSpPr>
        <p:spPr bwMode="auto">
          <a:xfrm>
            <a:off x="7015996" y="2762722"/>
            <a:ext cx="304800" cy="527050"/>
          </a:xfrm>
          <a:prstGeom prst="downArrow">
            <a:avLst/>
          </a:prstGeom>
          <a:gradFill>
            <a:gsLst>
              <a:gs pos="0">
                <a:srgbClr val="8CC63F"/>
              </a:gs>
              <a:gs pos="100000">
                <a:srgbClr val="39B54A"/>
              </a:gs>
            </a:gsLst>
          </a:gradFill>
          <a:ln>
            <a:solidFill>
              <a:srgbClr val="39B5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CA" sz="2000" b="1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5128717" y="1803872"/>
            <a:ext cx="936625" cy="227012"/>
            <a:chOff x="685800" y="1519925"/>
            <a:chExt cx="1143000" cy="312950"/>
          </a:xfrm>
        </p:grpSpPr>
        <p:pic>
          <p:nvPicPr>
            <p:cNvPr id="6195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1519925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6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7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4899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3868242" y="1803872"/>
            <a:ext cx="936625" cy="227012"/>
            <a:chOff x="685800" y="1519925"/>
            <a:chExt cx="1143000" cy="312950"/>
          </a:xfrm>
        </p:grpSpPr>
        <p:pic>
          <p:nvPicPr>
            <p:cNvPr id="6192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1519925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3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4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4899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6405067" y="1803872"/>
            <a:ext cx="936625" cy="227012"/>
            <a:chOff x="685800" y="1519925"/>
            <a:chExt cx="1143000" cy="312950"/>
          </a:xfrm>
        </p:grpSpPr>
        <p:pic>
          <p:nvPicPr>
            <p:cNvPr id="6189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1519925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0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1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4899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" name="Rounded Rectangle 107"/>
          <p:cNvSpPr/>
          <p:nvPr/>
        </p:nvSpPr>
        <p:spPr bwMode="auto">
          <a:xfrm>
            <a:off x="5063629" y="2105497"/>
            <a:ext cx="106680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000" b="1" dirty="0">
                <a:solidFill>
                  <a:srgbClr val="000000"/>
                </a:solidFill>
              </a:rPr>
              <a:t>Big Data / Hadoop</a:t>
            </a:r>
            <a:endParaRPr lang="en-CA" sz="1000" b="1" dirty="0">
              <a:solidFill>
                <a:srgbClr val="FFFFFF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3803154" y="2105497"/>
            <a:ext cx="106680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Симуляции и моделирование</a:t>
            </a:r>
            <a:endParaRPr lang="en-CA" sz="1000" b="1" dirty="0">
              <a:solidFill>
                <a:srgbClr val="FFFFFF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6339979" y="2105497"/>
            <a:ext cx="106680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Аналитика</a:t>
            </a:r>
            <a:endParaRPr lang="en-CA" sz="1000" b="1" dirty="0">
              <a:solidFill>
                <a:srgbClr val="FFFFFF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3707904" y="1484784"/>
            <a:ext cx="5211763" cy="4556125"/>
          </a:xfrm>
          <a:prstGeom prst="roundRect">
            <a:avLst>
              <a:gd name="adj" fmla="val 480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5" name="Right Arrow 114"/>
          <p:cNvSpPr/>
          <p:nvPr/>
        </p:nvSpPr>
        <p:spPr>
          <a:xfrm>
            <a:off x="3158629" y="2916709"/>
            <a:ext cx="381000" cy="1951038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5267" y="5204407"/>
            <a:ext cx="9977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cs typeface="Arial" pitchFamily="34" charset="0"/>
              </a:rPr>
              <a:t>Очередь приложений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80" name="TextBox 61"/>
          <p:cNvSpPr txBox="1">
            <a:spLocks noChangeArrowheads="1"/>
          </p:cNvSpPr>
          <p:nvPr/>
        </p:nvSpPr>
        <p:spPr bwMode="auto">
          <a:xfrm>
            <a:off x="3774579" y="4212109"/>
            <a:ext cx="116762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Кластер</a:t>
            </a:r>
            <a:endParaRPr lang="en-US" sz="11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  <a:cs typeface="Arial" pitchFamily="34" charset="0"/>
              </a:rPr>
              <a:t>Grid</a:t>
            </a: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  <a:cs typeface="Arial" pitchFamily="34" charset="0"/>
              </a:rPr>
              <a:t>HPC </a:t>
            </a: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Облако</a:t>
            </a:r>
            <a:endParaRPr lang="en-US" sz="11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2238" indent="-1222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181" name="Picture 3"/>
          <p:cNvPicPr>
            <a:picLocks noChangeAspect="1" noChangeArrowheads="1"/>
          </p:cNvPicPr>
          <p:nvPr/>
        </p:nvPicPr>
        <p:blipFill>
          <a:blip r:embed="rId3" cstate="print"/>
          <a:srcRect t="2" r="66756" b="56915"/>
          <a:stretch>
            <a:fillRect/>
          </a:stretch>
        </p:blipFill>
        <p:spPr bwMode="auto">
          <a:xfrm>
            <a:off x="1483817" y="4837584"/>
            <a:ext cx="13096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2" name="TextBox 13"/>
          <p:cNvSpPr txBox="1">
            <a:spLocks noChangeArrowheads="1"/>
          </p:cNvSpPr>
          <p:nvPr/>
        </p:nvSpPr>
        <p:spPr bwMode="auto">
          <a:xfrm>
            <a:off x="3764685" y="5350347"/>
            <a:ext cx="1176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cs typeface="Arial" pitchFamily="34" charset="0"/>
              </a:rPr>
              <a:t>Получить результаты быстрее</a:t>
            </a:r>
            <a:endParaRPr lang="en-US" sz="1200" i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83" name="TextBox 14"/>
          <p:cNvSpPr txBox="1">
            <a:spLocks noChangeArrowheads="1"/>
          </p:cNvSpPr>
          <p:nvPr/>
        </p:nvSpPr>
        <p:spPr bwMode="auto">
          <a:xfrm>
            <a:off x="7362329" y="5350347"/>
            <a:ext cx="1474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cs typeface="Arial" pitchFamily="34" charset="0"/>
              </a:rPr>
              <a:t>Использовать меньше ресурсов </a:t>
            </a:r>
            <a:endParaRPr lang="en-US" sz="1200" i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7700467" y="1789584"/>
            <a:ext cx="936625" cy="225425"/>
            <a:chOff x="685800" y="1519925"/>
            <a:chExt cx="1143000" cy="312950"/>
          </a:xfrm>
        </p:grpSpPr>
        <p:pic>
          <p:nvPicPr>
            <p:cNvPr id="6186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1519925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8" name="Picture 32" descr="sl03_visualstudi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4899" y="1524000"/>
              <a:ext cx="383901" cy="30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" name="Rounded Rectangle 71"/>
          <p:cNvSpPr/>
          <p:nvPr/>
        </p:nvSpPr>
        <p:spPr bwMode="auto">
          <a:xfrm>
            <a:off x="7635379" y="2089622"/>
            <a:ext cx="106680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000" b="1" dirty="0">
                <a:solidFill>
                  <a:srgbClr val="000000"/>
                </a:solidFill>
              </a:rPr>
              <a:t>HPC </a:t>
            </a:r>
            <a:r>
              <a:rPr lang="ru-RU" sz="1000" b="1" dirty="0" smtClean="0">
                <a:solidFill>
                  <a:srgbClr val="000000"/>
                </a:solidFill>
              </a:rPr>
              <a:t>как сервис</a:t>
            </a:r>
            <a:endParaRPr lang="en-CA" sz="1000" b="1" dirty="0">
              <a:solidFill>
                <a:srgbClr val="FFFFFF"/>
              </a:solidFill>
            </a:endParaRPr>
          </a:p>
        </p:txBody>
      </p:sp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требований к инфраструктуре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 animBg="1"/>
      <p:bldP spid="87" grpId="0" animBg="1"/>
      <p:bldP spid="164" grpId="0" animBg="1"/>
      <p:bldP spid="91" grpId="0" animBg="1"/>
      <p:bldP spid="92" grpId="0" animBg="1"/>
      <p:bldP spid="93" grpId="0" animBg="1"/>
      <p:bldP spid="94" grpId="0" animBg="1"/>
      <p:bldP spid="108" grpId="0" animBg="1"/>
      <p:bldP spid="109" grpId="0" animBg="1"/>
      <p:bldP spid="110" grpId="0" animBg="1"/>
      <p:bldP spid="111" grpId="0" animBg="1"/>
      <p:bldP spid="115" grpId="0" animBg="1"/>
      <p:bldP spid="6180" grpId="0"/>
      <p:bldP spid="6182" grpId="0"/>
      <p:bldP spid="6183" grpId="0"/>
      <p:bldP spid="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196752"/>
            <a:ext cx="866775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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Планирование в терминах бизнеса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ресурсами на основе гарантированных SLA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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Эффективность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Запуск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грид-сервиса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уникальной латентностью: 1 мс.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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Расширяемость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40,000 ядер в гриде.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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Multi-tenancy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Эффективная изоляция и разделение сервисов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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Прозрачность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Гетерогенность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грид-сервисов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Автоматический «сбор» ресурсов.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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Гибкость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через HPC SOA API.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Совместимость с открытыми ФС и реализациями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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Соответствие концепции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affinity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148064" y="5445224"/>
            <a:ext cx="3671887" cy="1081088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Примеры: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Ускорение </a:t>
            </a:r>
            <a:r>
              <a:rPr lang="ru-RU" sz="1600" dirty="0" err="1">
                <a:solidFill>
                  <a:srgbClr val="000000"/>
                </a:solidFill>
              </a:rPr>
              <a:t>Excel</a:t>
            </a:r>
            <a:r>
              <a:rPr lang="ru-RU" sz="1600" dirty="0">
                <a:solidFill>
                  <a:srgbClr val="000000"/>
                </a:solidFill>
              </a:rPr>
              <a:t>/</a:t>
            </a:r>
            <a:r>
              <a:rPr lang="ru-RU" sz="1600" dirty="0" err="1">
                <a:solidFill>
                  <a:srgbClr val="000000"/>
                </a:solidFill>
              </a:rPr>
              <a:t>SharePoint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Services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Запуск сценариев тестирования.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Анализ вредоносного ПО.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620688"/>
            <a:ext cx="7280275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+mj-lt"/>
              </a:rPr>
              <a:t>Семейство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продуктов</a:t>
            </a:r>
            <a:r>
              <a:rPr lang="en-US" sz="2200" dirty="0">
                <a:solidFill>
                  <a:srgbClr val="000000"/>
                </a:solidFill>
              </a:rPr>
              <a:t> IBM Platform Symphony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59911" cy="519113"/>
          </a:xfrm>
        </p:spPr>
        <p:txBody>
          <a:bodyPr/>
          <a:lstStyle/>
          <a:p>
            <a:r>
              <a:rPr lang="ru-RU" altLang="zh-CN" dirty="0" smtClean="0"/>
              <a:t>Поддерживаемые шаблоны задач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</p:txBody>
      </p:sp>
      <p:cxnSp>
        <p:nvCxnSpPr>
          <p:cNvPr id="36866" name="Straight Arrow Connector 73"/>
          <p:cNvCxnSpPr>
            <a:cxnSpLocks noChangeShapeType="1"/>
          </p:cNvCxnSpPr>
          <p:nvPr/>
        </p:nvCxnSpPr>
        <p:spPr bwMode="auto">
          <a:xfrm flipV="1">
            <a:off x="2451100" y="1570038"/>
            <a:ext cx="811213" cy="817562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36867" name="Straight Arrow Connector 74"/>
          <p:cNvCxnSpPr>
            <a:cxnSpLocks noChangeShapeType="1"/>
          </p:cNvCxnSpPr>
          <p:nvPr/>
        </p:nvCxnSpPr>
        <p:spPr bwMode="auto">
          <a:xfrm flipV="1">
            <a:off x="2451100" y="1854200"/>
            <a:ext cx="820738" cy="533400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36868" name="Straight Arrow Connector 75"/>
          <p:cNvCxnSpPr>
            <a:cxnSpLocks noChangeShapeType="1"/>
          </p:cNvCxnSpPr>
          <p:nvPr/>
        </p:nvCxnSpPr>
        <p:spPr bwMode="auto">
          <a:xfrm flipV="1">
            <a:off x="2451100" y="2124075"/>
            <a:ext cx="819150" cy="263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69" name="Straight Arrow Connector 76"/>
          <p:cNvCxnSpPr>
            <a:cxnSpLocks noChangeShapeType="1"/>
          </p:cNvCxnSpPr>
          <p:nvPr/>
        </p:nvCxnSpPr>
        <p:spPr bwMode="auto">
          <a:xfrm>
            <a:off x="2451100" y="2387600"/>
            <a:ext cx="83185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0" name="Straight Arrow Connector 77"/>
          <p:cNvCxnSpPr>
            <a:cxnSpLocks noChangeShapeType="1"/>
          </p:cNvCxnSpPr>
          <p:nvPr/>
        </p:nvCxnSpPr>
        <p:spPr bwMode="auto">
          <a:xfrm>
            <a:off x="2451100" y="2387600"/>
            <a:ext cx="828675" cy="2825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1" name="Straight Arrow Connector 78"/>
          <p:cNvCxnSpPr>
            <a:cxnSpLocks noChangeShapeType="1"/>
          </p:cNvCxnSpPr>
          <p:nvPr/>
        </p:nvCxnSpPr>
        <p:spPr bwMode="auto">
          <a:xfrm>
            <a:off x="2451100" y="2387600"/>
            <a:ext cx="827088" cy="569913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36872" name="Straight Arrow Connector 79"/>
          <p:cNvCxnSpPr>
            <a:cxnSpLocks noChangeShapeType="1"/>
          </p:cNvCxnSpPr>
          <p:nvPr/>
        </p:nvCxnSpPr>
        <p:spPr bwMode="auto">
          <a:xfrm>
            <a:off x="2451100" y="2387600"/>
            <a:ext cx="823913" cy="857250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36873" name="Oval 37"/>
          <p:cNvSpPr>
            <a:spLocks noChangeArrowheads="1"/>
          </p:cNvSpPr>
          <p:nvPr/>
        </p:nvSpPr>
        <p:spPr bwMode="auto">
          <a:xfrm>
            <a:off x="2098675" y="2228850"/>
            <a:ext cx="352425" cy="3048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200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6874" name="Oval 44"/>
          <p:cNvSpPr>
            <a:spLocks noChangeArrowheads="1"/>
          </p:cNvSpPr>
          <p:nvPr/>
        </p:nvSpPr>
        <p:spPr bwMode="auto">
          <a:xfrm>
            <a:off x="3271838" y="1757363"/>
            <a:ext cx="352425" cy="193675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36875" name="Oval 53"/>
          <p:cNvSpPr>
            <a:spLocks noChangeArrowheads="1"/>
          </p:cNvSpPr>
          <p:nvPr/>
        </p:nvSpPr>
        <p:spPr bwMode="auto">
          <a:xfrm>
            <a:off x="3270250" y="2027238"/>
            <a:ext cx="354013" cy="1936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36876" name="Oval 54"/>
          <p:cNvSpPr>
            <a:spLocks noChangeArrowheads="1"/>
          </p:cNvSpPr>
          <p:nvPr/>
        </p:nvSpPr>
        <p:spPr bwMode="auto">
          <a:xfrm>
            <a:off x="3282950" y="2300288"/>
            <a:ext cx="354013" cy="1936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36877" name="Oval 55"/>
          <p:cNvSpPr>
            <a:spLocks noChangeArrowheads="1"/>
          </p:cNvSpPr>
          <p:nvPr/>
        </p:nvSpPr>
        <p:spPr bwMode="auto">
          <a:xfrm>
            <a:off x="3279775" y="2573338"/>
            <a:ext cx="354013" cy="195262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36878" name="Oval 56"/>
          <p:cNvSpPr>
            <a:spLocks noChangeArrowheads="1"/>
          </p:cNvSpPr>
          <p:nvPr/>
        </p:nvSpPr>
        <p:spPr bwMode="auto">
          <a:xfrm>
            <a:off x="3278188" y="2860675"/>
            <a:ext cx="352425" cy="193675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36879" name="Oval 57"/>
          <p:cNvSpPr>
            <a:spLocks noChangeArrowheads="1"/>
          </p:cNvSpPr>
          <p:nvPr/>
        </p:nvSpPr>
        <p:spPr bwMode="auto">
          <a:xfrm>
            <a:off x="3275013" y="3136900"/>
            <a:ext cx="352425" cy="195263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36880" name="Oval 77"/>
          <p:cNvSpPr>
            <a:spLocks noChangeArrowheads="1"/>
          </p:cNvSpPr>
          <p:nvPr/>
        </p:nvSpPr>
        <p:spPr bwMode="auto">
          <a:xfrm>
            <a:off x="3262313" y="1471613"/>
            <a:ext cx="352425" cy="193675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36881" name="Oval 77"/>
          <p:cNvSpPr>
            <a:spLocks noChangeArrowheads="1"/>
          </p:cNvSpPr>
          <p:nvPr/>
        </p:nvSpPr>
        <p:spPr bwMode="auto">
          <a:xfrm>
            <a:off x="1163638" y="2290763"/>
            <a:ext cx="352425" cy="1936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C</a:t>
            </a:r>
          </a:p>
        </p:txBody>
      </p:sp>
      <p:cxnSp>
        <p:nvCxnSpPr>
          <p:cNvPr id="36882" name="Straight Arrow Connector 33"/>
          <p:cNvCxnSpPr>
            <a:cxnSpLocks noChangeShapeType="1"/>
            <a:stCxn id="36881" idx="6"/>
            <a:endCxn id="36873" idx="2"/>
          </p:cNvCxnSpPr>
          <p:nvPr/>
        </p:nvCxnSpPr>
        <p:spPr bwMode="auto">
          <a:xfrm flipV="1">
            <a:off x="1516063" y="2381250"/>
            <a:ext cx="582612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883" name="TextBox 21"/>
          <p:cNvSpPr txBox="1">
            <a:spLocks noChangeArrowheads="1"/>
          </p:cNvSpPr>
          <p:nvPr/>
        </p:nvSpPr>
        <p:spPr bwMode="auto">
          <a:xfrm>
            <a:off x="2068513" y="2290763"/>
            <a:ext cx="4333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Comic Sans MS" pitchFamily="66" charset="0"/>
              </a:rPr>
              <a:t>SSM</a:t>
            </a:r>
          </a:p>
        </p:txBody>
      </p:sp>
      <p:sp>
        <p:nvSpPr>
          <p:cNvPr id="36884" name="Oval 77"/>
          <p:cNvSpPr>
            <a:spLocks noChangeArrowheads="1"/>
          </p:cNvSpPr>
          <p:nvPr/>
        </p:nvSpPr>
        <p:spPr bwMode="auto">
          <a:xfrm>
            <a:off x="1162050" y="1951038"/>
            <a:ext cx="352425" cy="1936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C</a:t>
            </a:r>
          </a:p>
        </p:txBody>
      </p:sp>
      <p:sp>
        <p:nvSpPr>
          <p:cNvPr id="36885" name="Oval 77"/>
          <p:cNvSpPr>
            <a:spLocks noChangeArrowheads="1"/>
          </p:cNvSpPr>
          <p:nvPr/>
        </p:nvSpPr>
        <p:spPr bwMode="auto">
          <a:xfrm>
            <a:off x="1150938" y="2676525"/>
            <a:ext cx="352425" cy="1920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omic Sans MS" pitchFamily="66" charset="0"/>
                <a:ea typeface="MS PGothic" pitchFamily="34" charset="-128"/>
              </a:rPr>
              <a:t>C</a:t>
            </a:r>
          </a:p>
        </p:txBody>
      </p:sp>
      <p:cxnSp>
        <p:nvCxnSpPr>
          <p:cNvPr id="36886" name="Straight Arrow Connector 57"/>
          <p:cNvCxnSpPr>
            <a:cxnSpLocks noChangeShapeType="1"/>
            <a:stCxn id="36884" idx="6"/>
            <a:endCxn id="36883" idx="1"/>
          </p:cNvCxnSpPr>
          <p:nvPr/>
        </p:nvCxnSpPr>
        <p:spPr bwMode="auto">
          <a:xfrm>
            <a:off x="1514475" y="2047875"/>
            <a:ext cx="554038" cy="3079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7" name="Straight Arrow Connector 62"/>
          <p:cNvCxnSpPr>
            <a:cxnSpLocks noChangeShapeType="1"/>
            <a:stCxn id="36885" idx="6"/>
            <a:endCxn id="36883" idx="1"/>
          </p:cNvCxnSpPr>
          <p:nvPr/>
        </p:nvCxnSpPr>
        <p:spPr bwMode="auto">
          <a:xfrm flipV="1">
            <a:off x="1503363" y="2355850"/>
            <a:ext cx="565150" cy="415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5024438" y="1092200"/>
            <a:ext cx="2838450" cy="2217738"/>
            <a:chOff x="301625" y="1527175"/>
            <a:chExt cx="3624263" cy="3692525"/>
          </a:xfrm>
        </p:grpSpPr>
        <p:cxnSp>
          <p:nvCxnSpPr>
            <p:cNvPr id="37007" name="Straight Arrow Connector 73"/>
            <p:cNvCxnSpPr>
              <a:cxnSpLocks noChangeShapeType="1"/>
            </p:cNvCxnSpPr>
            <p:nvPr/>
          </p:nvCxnSpPr>
          <p:spPr bwMode="auto">
            <a:xfrm flipV="1">
              <a:off x="1917700" y="1776413"/>
              <a:ext cx="892175" cy="15652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08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1917700" y="2322513"/>
              <a:ext cx="903288" cy="10191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09" name="Straight Arrow Connector 75"/>
            <p:cNvCxnSpPr>
              <a:cxnSpLocks noChangeShapeType="1"/>
            </p:cNvCxnSpPr>
            <p:nvPr/>
          </p:nvCxnSpPr>
          <p:spPr bwMode="auto">
            <a:xfrm flipV="1">
              <a:off x="1917700" y="2836863"/>
              <a:ext cx="900113" cy="50482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10" name="Straight Arrow Connector 76"/>
            <p:cNvCxnSpPr>
              <a:cxnSpLocks noChangeShapeType="1"/>
            </p:cNvCxnSpPr>
            <p:nvPr/>
          </p:nvCxnSpPr>
          <p:spPr bwMode="auto">
            <a:xfrm>
              <a:off x="1917700" y="3341688"/>
              <a:ext cx="914400" cy="190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11" name="Straight Arrow Connector 77"/>
            <p:cNvCxnSpPr>
              <a:cxnSpLocks noChangeShapeType="1"/>
            </p:cNvCxnSpPr>
            <p:nvPr/>
          </p:nvCxnSpPr>
          <p:spPr bwMode="auto">
            <a:xfrm>
              <a:off x="1917700" y="3341688"/>
              <a:ext cx="911225" cy="54133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12" name="Straight Arrow Connector 78"/>
            <p:cNvCxnSpPr>
              <a:cxnSpLocks noChangeShapeType="1"/>
            </p:cNvCxnSpPr>
            <p:nvPr/>
          </p:nvCxnSpPr>
          <p:spPr bwMode="auto">
            <a:xfrm>
              <a:off x="1917700" y="3341688"/>
              <a:ext cx="909638" cy="109061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13" name="Straight Arrow Connector 79"/>
            <p:cNvCxnSpPr>
              <a:cxnSpLocks noChangeShapeType="1"/>
            </p:cNvCxnSpPr>
            <p:nvPr/>
          </p:nvCxnSpPr>
          <p:spPr bwMode="auto">
            <a:xfrm>
              <a:off x="1917700" y="3341688"/>
              <a:ext cx="906463" cy="16398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014" name="Oval 37"/>
            <p:cNvSpPr>
              <a:spLocks noChangeArrowheads="1"/>
            </p:cNvSpPr>
            <p:nvPr/>
          </p:nvSpPr>
          <p:spPr bwMode="auto">
            <a:xfrm>
              <a:off x="1530350" y="3155950"/>
              <a:ext cx="387350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7015" name="Oval 44"/>
            <p:cNvSpPr>
              <a:spLocks noChangeArrowheads="1"/>
            </p:cNvSpPr>
            <p:nvPr/>
          </p:nvSpPr>
          <p:spPr bwMode="auto">
            <a:xfrm>
              <a:off x="2820988" y="2136775"/>
              <a:ext cx="387350" cy="3698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7016" name="Oval 53"/>
            <p:cNvSpPr>
              <a:spLocks noChangeArrowheads="1"/>
            </p:cNvSpPr>
            <p:nvPr/>
          </p:nvSpPr>
          <p:spPr bwMode="auto">
            <a:xfrm>
              <a:off x="2817813" y="2651125"/>
              <a:ext cx="388937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7017" name="Oval 54"/>
            <p:cNvSpPr>
              <a:spLocks noChangeArrowheads="1"/>
            </p:cNvSpPr>
            <p:nvPr/>
          </p:nvSpPr>
          <p:spPr bwMode="auto">
            <a:xfrm>
              <a:off x="2832100" y="3175000"/>
              <a:ext cx="388938" cy="3698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7018" name="Oval 55"/>
            <p:cNvSpPr>
              <a:spLocks noChangeArrowheads="1"/>
            </p:cNvSpPr>
            <p:nvPr/>
          </p:nvSpPr>
          <p:spPr bwMode="auto">
            <a:xfrm>
              <a:off x="2828925" y="3697288"/>
              <a:ext cx="388938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7019" name="Oval 56"/>
            <p:cNvSpPr>
              <a:spLocks noChangeArrowheads="1"/>
            </p:cNvSpPr>
            <p:nvPr/>
          </p:nvSpPr>
          <p:spPr bwMode="auto">
            <a:xfrm>
              <a:off x="2827338" y="4246563"/>
              <a:ext cx="387350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7020" name="Oval 57"/>
            <p:cNvSpPr>
              <a:spLocks noChangeArrowheads="1"/>
            </p:cNvSpPr>
            <p:nvPr/>
          </p:nvSpPr>
          <p:spPr bwMode="auto">
            <a:xfrm>
              <a:off x="2824163" y="4795838"/>
              <a:ext cx="387350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7021" name="Oval 77"/>
            <p:cNvSpPr>
              <a:spLocks noChangeArrowheads="1"/>
            </p:cNvSpPr>
            <p:nvPr/>
          </p:nvSpPr>
          <p:spPr bwMode="auto">
            <a:xfrm>
              <a:off x="2809875" y="1590675"/>
              <a:ext cx="387350" cy="3698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7022" name="Oval 77"/>
            <p:cNvSpPr>
              <a:spLocks noChangeArrowheads="1"/>
            </p:cNvSpPr>
            <p:nvPr/>
          </p:nvSpPr>
          <p:spPr bwMode="auto">
            <a:xfrm>
              <a:off x="503238" y="3157538"/>
              <a:ext cx="387350" cy="36988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C</a:t>
              </a:r>
            </a:p>
          </p:txBody>
        </p:sp>
        <p:cxnSp>
          <p:nvCxnSpPr>
            <p:cNvPr id="37023" name="Straight Arrow Connector 33"/>
            <p:cNvCxnSpPr>
              <a:cxnSpLocks noChangeShapeType="1"/>
              <a:stCxn id="37022" idx="6"/>
              <a:endCxn id="37014" idx="2"/>
            </p:cNvCxnSpPr>
            <p:nvPr/>
          </p:nvCxnSpPr>
          <p:spPr bwMode="auto">
            <a:xfrm>
              <a:off x="890588" y="3341688"/>
              <a:ext cx="639762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024" name="TextBox 21"/>
            <p:cNvSpPr txBox="1">
              <a:spLocks noChangeArrowheads="1"/>
            </p:cNvSpPr>
            <p:nvPr/>
          </p:nvSpPr>
          <p:spPr bwMode="auto">
            <a:xfrm>
              <a:off x="1469645" y="3217864"/>
              <a:ext cx="532575" cy="35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>
                  <a:latin typeface="Comic Sans MS" pitchFamily="66" charset="0"/>
                </a:rPr>
                <a:t>SSM</a:t>
              </a:r>
            </a:p>
          </p:txBody>
        </p:sp>
        <p:sp>
          <p:nvSpPr>
            <p:cNvPr id="37025" name="Oval 77"/>
            <p:cNvSpPr>
              <a:spLocks noChangeArrowheads="1"/>
            </p:cNvSpPr>
            <p:nvPr/>
          </p:nvSpPr>
          <p:spPr bwMode="auto">
            <a:xfrm>
              <a:off x="501650" y="2506663"/>
              <a:ext cx="387350" cy="36988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C</a:t>
              </a:r>
            </a:p>
          </p:txBody>
        </p:sp>
        <p:sp>
          <p:nvSpPr>
            <p:cNvPr id="37026" name="Oval 77"/>
            <p:cNvSpPr>
              <a:spLocks noChangeArrowheads="1"/>
            </p:cNvSpPr>
            <p:nvPr/>
          </p:nvSpPr>
          <p:spPr bwMode="auto">
            <a:xfrm>
              <a:off x="488950" y="3892550"/>
              <a:ext cx="387350" cy="3698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C</a:t>
              </a:r>
            </a:p>
          </p:txBody>
        </p:sp>
        <p:cxnSp>
          <p:nvCxnSpPr>
            <p:cNvPr id="37027" name="Straight Arrow Connector 57"/>
            <p:cNvCxnSpPr>
              <a:cxnSpLocks noChangeShapeType="1"/>
              <a:stCxn id="37025" idx="6"/>
              <a:endCxn id="37024" idx="1"/>
            </p:cNvCxnSpPr>
            <p:nvPr/>
          </p:nvCxnSpPr>
          <p:spPr bwMode="auto">
            <a:xfrm>
              <a:off x="889001" y="2691607"/>
              <a:ext cx="580644" cy="70561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28" name="Straight Arrow Connector 62"/>
            <p:cNvCxnSpPr>
              <a:cxnSpLocks noChangeShapeType="1"/>
              <a:stCxn id="37026" idx="6"/>
              <a:endCxn id="37024" idx="1"/>
            </p:cNvCxnSpPr>
            <p:nvPr/>
          </p:nvCxnSpPr>
          <p:spPr bwMode="auto">
            <a:xfrm flipV="1">
              <a:off x="876300" y="3397220"/>
              <a:ext cx="593345" cy="68027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029" name="Rectangle 26"/>
            <p:cNvSpPr>
              <a:spLocks noChangeArrowheads="1"/>
            </p:cNvSpPr>
            <p:nvPr/>
          </p:nvSpPr>
          <p:spPr bwMode="auto">
            <a:xfrm>
              <a:off x="2738438" y="1527175"/>
              <a:ext cx="530225" cy="1035050"/>
            </a:xfrm>
            <a:prstGeom prst="rect">
              <a:avLst/>
            </a:prstGeom>
            <a:noFill/>
            <a:ln w="28575" algn="ctr">
              <a:solidFill>
                <a:srgbClr val="0070C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chemeClr val="hlink"/>
                </a:solidFill>
                <a:ea typeface="MS PGothic" pitchFamily="34" charset="-128"/>
              </a:endParaRPr>
            </a:p>
          </p:txBody>
        </p:sp>
        <p:sp>
          <p:nvSpPr>
            <p:cNvPr id="37030" name="Rectangle 27"/>
            <p:cNvSpPr>
              <a:spLocks noChangeArrowheads="1"/>
            </p:cNvSpPr>
            <p:nvPr/>
          </p:nvSpPr>
          <p:spPr bwMode="auto">
            <a:xfrm>
              <a:off x="2735263" y="2601913"/>
              <a:ext cx="531812" cy="995362"/>
            </a:xfrm>
            <a:prstGeom prst="rect">
              <a:avLst/>
            </a:prstGeom>
            <a:noFill/>
            <a:ln w="28575" algn="ctr">
              <a:solidFill>
                <a:srgbClr val="0070C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chemeClr val="hlink"/>
                </a:solidFill>
                <a:ea typeface="MS PGothic" pitchFamily="34" charset="-128"/>
              </a:endParaRPr>
            </a:p>
          </p:txBody>
        </p:sp>
        <p:sp>
          <p:nvSpPr>
            <p:cNvPr id="37031" name="Rectangle 28"/>
            <p:cNvSpPr>
              <a:spLocks noChangeArrowheads="1"/>
            </p:cNvSpPr>
            <p:nvPr/>
          </p:nvSpPr>
          <p:spPr bwMode="auto">
            <a:xfrm>
              <a:off x="2740025" y="3651250"/>
              <a:ext cx="531813" cy="1568450"/>
            </a:xfrm>
            <a:prstGeom prst="rect">
              <a:avLst/>
            </a:prstGeom>
            <a:noFill/>
            <a:ln w="28575" algn="ctr">
              <a:solidFill>
                <a:srgbClr val="0070C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chemeClr val="hlink"/>
                </a:solidFill>
                <a:ea typeface="MS PGothic" pitchFamily="34" charset="-128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889000" y="1776413"/>
              <a:ext cx="1920875" cy="1379537"/>
              <a:chOff x="888225" y="1775619"/>
              <a:chExt cx="1921650" cy="1380331"/>
            </a:xfrm>
          </p:grpSpPr>
          <p:cxnSp>
            <p:nvCxnSpPr>
              <p:cNvPr id="37052" name="Curved Connector 34"/>
              <p:cNvCxnSpPr>
                <a:cxnSpLocks noChangeShapeType="1"/>
                <a:endCxn id="37021" idx="2"/>
              </p:cNvCxnSpPr>
              <p:nvPr/>
            </p:nvCxnSpPr>
            <p:spPr bwMode="auto">
              <a:xfrm rot="5400000" flipH="1" flipV="1">
                <a:off x="1611260" y="1898268"/>
                <a:ext cx="1321264" cy="1075966"/>
              </a:xfrm>
              <a:prstGeom prst="curvedConnector2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7053" name="Curved Connector 34"/>
              <p:cNvCxnSpPr>
                <a:cxnSpLocks noChangeShapeType="1"/>
                <a:stCxn id="37025" idx="6"/>
                <a:endCxn id="37014" idx="0"/>
              </p:cNvCxnSpPr>
              <p:nvPr/>
            </p:nvCxnSpPr>
            <p:spPr bwMode="auto">
              <a:xfrm>
                <a:off x="888225" y="2691870"/>
                <a:ext cx="835411" cy="464080"/>
              </a:xfrm>
              <a:prstGeom prst="curvedConnector2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/>
                <a:tailEnd type="arrow" w="med" len="med"/>
              </a:ln>
            </p:spPr>
          </p:cxnSp>
          <p:grpSp>
            <p:nvGrpSpPr>
              <p:cNvPr id="4" name="Group 46"/>
              <p:cNvGrpSpPr>
                <a:grpSpLocks/>
              </p:cNvGrpSpPr>
              <p:nvPr/>
            </p:nvGrpSpPr>
            <p:grpSpPr bwMode="auto">
              <a:xfrm>
                <a:off x="1423359" y="2665563"/>
                <a:ext cx="474453" cy="267419"/>
                <a:chOff x="1423359" y="2665563"/>
                <a:chExt cx="474453" cy="267419"/>
              </a:xfrm>
            </p:grpSpPr>
            <p:sp>
              <p:nvSpPr>
                <p:cNvPr id="37055" name="Rounded Rectangle 29"/>
                <p:cNvSpPr>
                  <a:spLocks noChangeArrowheads="1"/>
                </p:cNvSpPr>
                <p:nvPr/>
              </p:nvSpPr>
              <p:spPr bwMode="auto">
                <a:xfrm>
                  <a:off x="1423359" y="2665563"/>
                  <a:ext cx="474453" cy="267419"/>
                </a:xfrm>
                <a:prstGeom prst="roundRect">
                  <a:avLst>
                    <a:gd name="adj" fmla="val 16667"/>
                  </a:avLst>
                </a:prstGeom>
                <a:noFill/>
                <a:ln w="28575" algn="ctr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90000"/>
                    </a:lnSpc>
                  </a:pPr>
                  <a:endParaRPr lang="en-US">
                    <a:solidFill>
                      <a:schemeClr val="hlin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3705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435276" y="2680884"/>
                  <a:ext cx="461986" cy="2462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>
                      <a:latin typeface="Comic Sans MS" pitchFamily="66" charset="0"/>
                    </a:rPr>
                    <a:t>data</a:t>
                  </a:r>
                </a:p>
              </p:txBody>
            </p:sp>
          </p:grpSp>
        </p:grpSp>
        <p:grpSp>
          <p:nvGrpSpPr>
            <p:cNvPr id="5" name="Group 67"/>
            <p:cNvGrpSpPr>
              <a:grpSpLocks/>
            </p:cNvGrpSpPr>
            <p:nvPr/>
          </p:nvGrpSpPr>
          <p:grpSpPr bwMode="auto">
            <a:xfrm>
              <a:off x="890588" y="2044700"/>
              <a:ext cx="1849437" cy="2390775"/>
              <a:chOff x="891093" y="2044461"/>
              <a:chExt cx="1849661" cy="2390910"/>
            </a:xfrm>
          </p:grpSpPr>
          <p:cxnSp>
            <p:nvCxnSpPr>
              <p:cNvPr id="37047" name="Curved Connector 34"/>
              <p:cNvCxnSpPr>
                <a:cxnSpLocks noChangeShapeType="1"/>
                <a:stCxn id="37022" idx="6"/>
                <a:endCxn id="37014" idx="4"/>
              </p:cNvCxnSpPr>
              <p:nvPr/>
            </p:nvCxnSpPr>
            <p:spPr bwMode="auto">
              <a:xfrm>
                <a:off x="891093" y="3341688"/>
                <a:ext cx="832543" cy="185737"/>
              </a:xfrm>
              <a:prstGeom prst="curvedConnector4">
                <a:avLst>
                  <a:gd name="adj1" fmla="val 38366"/>
                  <a:gd name="adj2" fmla="val 223079"/>
                </a:avLst>
              </a:prstGeom>
              <a:noFill/>
              <a:ln w="19050" algn="ctr">
                <a:solidFill>
                  <a:srgbClr val="3333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7048" name="Curved Connector 34"/>
              <p:cNvCxnSpPr>
                <a:cxnSpLocks noChangeShapeType="1"/>
                <a:stCxn id="37014" idx="4"/>
                <a:endCxn id="37029" idx="1"/>
              </p:cNvCxnSpPr>
              <p:nvPr/>
            </p:nvCxnSpPr>
            <p:spPr bwMode="auto">
              <a:xfrm rot="5400000" flipH="1" flipV="1">
                <a:off x="1489268" y="2278829"/>
                <a:ext cx="1482964" cy="1014228"/>
              </a:xfrm>
              <a:prstGeom prst="curvedConnector4">
                <a:avLst>
                  <a:gd name="adj1" fmla="val -15417"/>
                  <a:gd name="adj2" fmla="val 59546"/>
                </a:avLst>
              </a:prstGeom>
              <a:noFill/>
              <a:ln w="19050" algn="ctr">
                <a:solidFill>
                  <a:srgbClr val="3333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7049" name="Curved Connector 34"/>
              <p:cNvCxnSpPr>
                <a:cxnSpLocks noChangeShapeType="1"/>
                <a:stCxn id="37014" idx="4"/>
                <a:endCxn id="37030" idx="1"/>
              </p:cNvCxnSpPr>
              <p:nvPr/>
            </p:nvCxnSpPr>
            <p:spPr bwMode="auto">
              <a:xfrm rot="5400000" flipH="1" flipV="1">
                <a:off x="2015472" y="2807901"/>
                <a:ext cx="427688" cy="1011360"/>
              </a:xfrm>
              <a:prstGeom prst="curvedConnector4">
                <a:avLst>
                  <a:gd name="adj1" fmla="val -53449"/>
                  <a:gd name="adj2" fmla="val 59574"/>
                </a:avLst>
              </a:prstGeom>
              <a:noFill/>
              <a:ln w="19050" algn="ctr">
                <a:solidFill>
                  <a:srgbClr val="3333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7050" name="Curved Connector 34"/>
              <p:cNvCxnSpPr>
                <a:cxnSpLocks noChangeShapeType="1"/>
                <a:stCxn id="37014" idx="4"/>
                <a:endCxn id="37031" idx="1"/>
              </p:cNvCxnSpPr>
              <p:nvPr/>
            </p:nvCxnSpPr>
            <p:spPr bwMode="auto">
              <a:xfrm rot="16200000" flipH="1">
                <a:off x="1778222" y="3472839"/>
                <a:ext cx="907946" cy="1017118"/>
              </a:xfrm>
              <a:prstGeom prst="curvedConnector2">
                <a:avLst/>
              </a:prstGeom>
              <a:noFill/>
              <a:ln w="19050" algn="ctr">
                <a:solidFill>
                  <a:srgbClr val="3333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7051" name="Rounded Rectangle 48"/>
              <p:cNvSpPr>
                <a:spLocks noChangeArrowheads="1"/>
              </p:cNvSpPr>
              <p:nvPr/>
            </p:nvSpPr>
            <p:spPr bwMode="auto">
              <a:xfrm>
                <a:off x="1397474" y="3784075"/>
                <a:ext cx="612476" cy="30484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600">
                    <a:latin typeface="Comic Sans MS" pitchFamily="66" charset="0"/>
                    <a:ea typeface="MS PGothic" pitchFamily="34" charset="-128"/>
                  </a:rPr>
                  <a:t>Common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00">
                    <a:latin typeface="Comic Sans MS" pitchFamily="66" charset="0"/>
                    <a:ea typeface="MS PGothic" pitchFamily="34" charset="-128"/>
                  </a:rPr>
                  <a:t>data</a:t>
                </a:r>
              </a:p>
            </p:txBody>
          </p:sp>
        </p:grpSp>
        <p:sp>
          <p:nvSpPr>
            <p:cNvPr id="37034" name="TextBox 21"/>
            <p:cNvSpPr txBox="1">
              <a:spLocks noChangeArrowheads="1"/>
            </p:cNvSpPr>
            <p:nvPr/>
          </p:nvSpPr>
          <p:spPr bwMode="auto">
            <a:xfrm>
              <a:off x="3298825" y="1844675"/>
              <a:ext cx="6238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Host A</a:t>
              </a:r>
            </a:p>
          </p:txBody>
        </p:sp>
        <p:sp>
          <p:nvSpPr>
            <p:cNvPr id="37035" name="TextBox 21"/>
            <p:cNvSpPr txBox="1">
              <a:spLocks noChangeArrowheads="1"/>
            </p:cNvSpPr>
            <p:nvPr/>
          </p:nvSpPr>
          <p:spPr bwMode="auto">
            <a:xfrm>
              <a:off x="3303588" y="2989263"/>
              <a:ext cx="6096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Host B</a:t>
              </a:r>
            </a:p>
          </p:txBody>
        </p:sp>
        <p:sp>
          <p:nvSpPr>
            <p:cNvPr id="37036" name="TextBox 21"/>
            <p:cNvSpPr txBox="1">
              <a:spLocks noChangeArrowheads="1"/>
            </p:cNvSpPr>
            <p:nvPr/>
          </p:nvSpPr>
          <p:spPr bwMode="auto">
            <a:xfrm>
              <a:off x="3319463" y="4305300"/>
              <a:ext cx="6064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Host C</a:t>
              </a:r>
            </a:p>
          </p:txBody>
        </p:sp>
        <p:cxnSp>
          <p:nvCxnSpPr>
            <p:cNvPr id="37037" name="Straight Arrow Connector 72"/>
            <p:cNvCxnSpPr>
              <a:cxnSpLocks noChangeShapeType="1"/>
              <a:stCxn id="37026" idx="6"/>
            </p:cNvCxnSpPr>
            <p:nvPr/>
          </p:nvCxnSpPr>
          <p:spPr bwMode="auto">
            <a:xfrm>
              <a:off x="876300" y="4078288"/>
              <a:ext cx="1884363" cy="865187"/>
            </a:xfrm>
            <a:prstGeom prst="straightConnector1">
              <a:avLst/>
            </a:prstGeom>
            <a:noFill/>
            <a:ln w="19050" algn="ctr">
              <a:solidFill>
                <a:srgbClr val="7030A0"/>
              </a:solidFill>
              <a:prstDash val="sysDash"/>
              <a:round/>
              <a:headEnd type="triangle" w="med" len="med"/>
              <a:tailEnd type="triangle" w="med" len="med"/>
            </a:ln>
          </p:spPr>
        </p:cxnSp>
        <p:sp>
          <p:nvSpPr>
            <p:cNvPr id="37038" name="Rounded Rectangle 82"/>
            <p:cNvSpPr>
              <a:spLocks noChangeArrowheads="1"/>
            </p:cNvSpPr>
            <p:nvPr/>
          </p:nvSpPr>
          <p:spPr bwMode="auto">
            <a:xfrm>
              <a:off x="1385888" y="4348163"/>
              <a:ext cx="612775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ts val="700"/>
                </a:lnSpc>
              </a:pPr>
              <a:r>
                <a:rPr lang="en-US" sz="700">
                  <a:latin typeface="Comic Sans MS" pitchFamily="66" charset="0"/>
                  <a:ea typeface="MS PGothic" pitchFamily="34" charset="-128"/>
                </a:rPr>
                <a:t>Direct</a:t>
              </a:r>
            </a:p>
            <a:p>
              <a:pPr algn="ctr">
                <a:lnSpc>
                  <a:spcPts val="700"/>
                </a:lnSpc>
              </a:pPr>
              <a:r>
                <a:rPr lang="en-US" sz="700">
                  <a:latin typeface="Comic Sans MS" pitchFamily="66" charset="0"/>
                  <a:ea typeface="MS PGothic" pitchFamily="34" charset="-128"/>
                </a:rPr>
                <a:t>Data</a:t>
              </a:r>
            </a:p>
            <a:p>
              <a:pPr algn="ctr">
                <a:lnSpc>
                  <a:spcPts val="700"/>
                </a:lnSpc>
              </a:pPr>
              <a:r>
                <a:rPr lang="en-US" sz="700">
                  <a:latin typeface="Comic Sans MS" pitchFamily="66" charset="0"/>
                  <a:ea typeface="MS PGothic" pitchFamily="34" charset="-128"/>
                </a:rPr>
                <a:t>Transfe</a:t>
              </a:r>
              <a:r>
                <a:rPr lang="en-US" sz="900">
                  <a:latin typeface="Comic Sans MS" pitchFamily="66" charset="0"/>
                  <a:ea typeface="MS PGothic" pitchFamily="34" charset="-128"/>
                </a:rPr>
                <a:t>r</a:t>
              </a:r>
            </a:p>
          </p:txBody>
        </p:sp>
        <p:grpSp>
          <p:nvGrpSpPr>
            <p:cNvPr id="6" name="Group 85"/>
            <p:cNvGrpSpPr>
              <a:grpSpLocks/>
            </p:cNvGrpSpPr>
            <p:nvPr/>
          </p:nvGrpSpPr>
          <p:grpSpPr bwMode="auto">
            <a:xfrm>
              <a:off x="301625" y="1554674"/>
              <a:ext cx="3557588" cy="3314189"/>
              <a:chOff x="302341" y="1555223"/>
              <a:chExt cx="3556555" cy="3312849"/>
            </a:xfrm>
          </p:grpSpPr>
          <p:cxnSp>
            <p:nvCxnSpPr>
              <p:cNvPr id="37040" name="Curved Connector 34"/>
              <p:cNvCxnSpPr>
                <a:cxnSpLocks noChangeShapeType="1"/>
                <a:stCxn id="230" idx="0"/>
                <a:endCxn id="37014" idx="0"/>
              </p:cNvCxnSpPr>
              <p:nvPr/>
            </p:nvCxnSpPr>
            <p:spPr bwMode="auto">
              <a:xfrm>
                <a:off x="1021055" y="2366513"/>
                <a:ext cx="702581" cy="789437"/>
              </a:xfrm>
              <a:prstGeom prst="curvedConnector2">
                <a:avLst/>
              </a:prstGeom>
              <a:noFill/>
              <a:ln w="19050" algn="ctr">
                <a:solidFill>
                  <a:srgbClr val="FF9933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26" name="Snip Single Corner Rectangle 225"/>
              <p:cNvSpPr/>
              <p:nvPr/>
            </p:nvSpPr>
            <p:spPr bwMode="auto">
              <a:xfrm>
                <a:off x="3319657" y="2135421"/>
                <a:ext cx="516734" cy="287991"/>
              </a:xfrm>
              <a:prstGeom prst="snip1Rect">
                <a:avLst>
                  <a:gd name="adj" fmla="val 31818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900" dirty="0">
                    <a:solidFill>
                      <a:schemeClr val="bg1"/>
                    </a:solidFill>
                    <a:latin typeface="Comic Sans MS" pitchFamily="66" charset="0"/>
                    <a:ea typeface="MS PGothic" pitchFamily="34" charset="-128"/>
                    <a:cs typeface="Arial" pitchFamily="34" charset="0"/>
                  </a:rPr>
                  <a:t>Data 1</a:t>
                </a:r>
              </a:p>
            </p:txBody>
          </p:sp>
          <p:sp>
            <p:nvSpPr>
              <p:cNvPr id="227" name="Snip Single Corner Rectangle 226"/>
              <p:cNvSpPr/>
              <p:nvPr/>
            </p:nvSpPr>
            <p:spPr bwMode="auto">
              <a:xfrm>
                <a:off x="3333842" y="3290025"/>
                <a:ext cx="516733" cy="285348"/>
              </a:xfrm>
              <a:prstGeom prst="snip1Rect">
                <a:avLst>
                  <a:gd name="adj" fmla="val 31818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900" dirty="0">
                    <a:solidFill>
                      <a:schemeClr val="bg1"/>
                    </a:solidFill>
                    <a:latin typeface="Comic Sans MS" pitchFamily="66" charset="0"/>
                    <a:ea typeface="MS PGothic" pitchFamily="34" charset="-128"/>
                    <a:cs typeface="Arial" pitchFamily="34" charset="0"/>
                  </a:rPr>
                  <a:t>Data 2</a:t>
                </a:r>
              </a:p>
            </p:txBody>
          </p:sp>
          <p:sp>
            <p:nvSpPr>
              <p:cNvPr id="228" name="Snip Single Corner Rectangle 227"/>
              <p:cNvSpPr/>
              <p:nvPr/>
            </p:nvSpPr>
            <p:spPr bwMode="auto">
              <a:xfrm>
                <a:off x="3341948" y="4582017"/>
                <a:ext cx="516733" cy="285348"/>
              </a:xfrm>
              <a:prstGeom prst="snip1Rect">
                <a:avLst>
                  <a:gd name="adj" fmla="val 31818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900" dirty="0">
                    <a:solidFill>
                      <a:schemeClr val="bg1"/>
                    </a:solidFill>
                    <a:latin typeface="Comic Sans MS" pitchFamily="66" charset="0"/>
                    <a:ea typeface="MS PGothic" pitchFamily="34" charset="-128"/>
                    <a:cs typeface="Arial" pitchFamily="34" charset="0"/>
                  </a:rPr>
                  <a:t>Data 3</a:t>
                </a:r>
              </a:p>
            </p:txBody>
          </p:sp>
          <p:sp>
            <p:nvSpPr>
              <p:cNvPr id="37044" name="TextBox 21"/>
              <p:cNvSpPr txBox="1">
                <a:spLocks noChangeArrowheads="1"/>
              </p:cNvSpPr>
              <p:nvPr/>
            </p:nvSpPr>
            <p:spPr bwMode="auto">
              <a:xfrm>
                <a:off x="302341" y="1555223"/>
                <a:ext cx="16225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>
                    <a:latin typeface="Comic Sans MS" pitchFamily="66" charset="0"/>
                  </a:rPr>
                  <a:t>Task tagged to require</a:t>
                </a:r>
              </a:p>
              <a:p>
                <a:pPr algn="ctr"/>
                <a:r>
                  <a:rPr lang="en-US" sz="1000">
                    <a:latin typeface="Comic Sans MS" pitchFamily="66" charset="0"/>
                  </a:rPr>
                  <a:t>Dataset #3</a:t>
                </a:r>
              </a:p>
            </p:txBody>
          </p:sp>
          <p:sp>
            <p:nvSpPr>
              <p:cNvPr id="230" name="Snip Single Corner Rectangle 229"/>
              <p:cNvSpPr/>
              <p:nvPr/>
            </p:nvSpPr>
            <p:spPr bwMode="auto">
              <a:xfrm>
                <a:off x="592116" y="2246390"/>
                <a:ext cx="429598" cy="237790"/>
              </a:xfrm>
              <a:prstGeom prst="snip1Rect">
                <a:avLst>
                  <a:gd name="adj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Comic Sans MS" pitchFamily="66" charset="0"/>
                    <a:ea typeface="MS PGothic" pitchFamily="34" charset="-128"/>
                    <a:cs typeface="Arial" pitchFamily="34" charset="0"/>
                  </a:rPr>
                  <a:t>task</a:t>
                </a:r>
              </a:p>
            </p:txBody>
          </p:sp>
          <p:cxnSp>
            <p:nvCxnSpPr>
              <p:cNvPr id="37046" name="Curved Connector 34"/>
              <p:cNvCxnSpPr>
                <a:cxnSpLocks noChangeShapeType="1"/>
                <a:stCxn id="37014" idx="4"/>
                <a:endCxn id="37018" idx="2"/>
              </p:cNvCxnSpPr>
              <p:nvPr/>
            </p:nvCxnSpPr>
            <p:spPr bwMode="auto">
              <a:xfrm rot="16200000" flipH="1">
                <a:off x="2098480" y="3152580"/>
                <a:ext cx="355601" cy="1105289"/>
              </a:xfrm>
              <a:prstGeom prst="curvedConnector2">
                <a:avLst/>
              </a:prstGeom>
              <a:noFill/>
              <a:ln w="19050" algn="ctr">
                <a:solidFill>
                  <a:srgbClr val="FF9933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473075" y="3783013"/>
            <a:ext cx="3857625" cy="2270125"/>
            <a:chOff x="168324" y="3669479"/>
            <a:chExt cx="4420678" cy="2510186"/>
          </a:xfrm>
        </p:grpSpPr>
        <p:sp>
          <p:nvSpPr>
            <p:cNvPr id="36931" name="TextBox 21"/>
            <p:cNvSpPr txBox="1">
              <a:spLocks noChangeArrowheads="1"/>
            </p:cNvSpPr>
            <p:nvPr/>
          </p:nvSpPr>
          <p:spPr bwMode="auto">
            <a:xfrm>
              <a:off x="2935893" y="4827760"/>
              <a:ext cx="35779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>
                  <a:latin typeface="Comic Sans MS" pitchFamily="66" charset="0"/>
                </a:rPr>
                <a:t>SSM</a:t>
              </a:r>
            </a:p>
          </p:txBody>
        </p:sp>
        <p:sp>
          <p:nvSpPr>
            <p:cNvPr id="36932" name="TextBox 21"/>
            <p:cNvSpPr txBox="1">
              <a:spLocks noChangeArrowheads="1"/>
            </p:cNvSpPr>
            <p:nvPr/>
          </p:nvSpPr>
          <p:spPr bwMode="auto">
            <a:xfrm>
              <a:off x="2933364" y="5256322"/>
              <a:ext cx="35779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>
                  <a:latin typeface="Comic Sans MS" pitchFamily="66" charset="0"/>
                </a:rPr>
                <a:t>SSM</a:t>
              </a:r>
            </a:p>
          </p:txBody>
        </p:sp>
        <p:sp>
          <p:nvSpPr>
            <p:cNvPr id="36933" name="TextBox 21"/>
            <p:cNvSpPr txBox="1">
              <a:spLocks noChangeArrowheads="1"/>
            </p:cNvSpPr>
            <p:nvPr/>
          </p:nvSpPr>
          <p:spPr bwMode="auto">
            <a:xfrm>
              <a:off x="1967834" y="5397688"/>
              <a:ext cx="33054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500">
                  <a:latin typeface="Comic Sans MS" pitchFamily="66" charset="0"/>
                </a:rPr>
                <a:t>SSM</a:t>
              </a:r>
            </a:p>
          </p:txBody>
        </p:sp>
        <p:sp>
          <p:nvSpPr>
            <p:cNvPr id="36934" name="TextBox 21"/>
            <p:cNvSpPr txBox="1">
              <a:spLocks noChangeArrowheads="1"/>
            </p:cNvSpPr>
            <p:nvPr/>
          </p:nvSpPr>
          <p:spPr bwMode="auto">
            <a:xfrm>
              <a:off x="1971207" y="4969126"/>
              <a:ext cx="35779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>
                  <a:latin typeface="Comic Sans MS" pitchFamily="66" charset="0"/>
                </a:rPr>
                <a:t>SSM</a:t>
              </a:r>
            </a:p>
          </p:txBody>
        </p:sp>
        <p:cxnSp>
          <p:nvCxnSpPr>
            <p:cNvPr id="36935" name="Straight Arrow Connector 73"/>
            <p:cNvCxnSpPr>
              <a:cxnSpLocks noChangeShapeType="1"/>
            </p:cNvCxnSpPr>
            <p:nvPr/>
          </p:nvCxnSpPr>
          <p:spPr bwMode="auto">
            <a:xfrm flipV="1">
              <a:off x="927255" y="4015277"/>
              <a:ext cx="473910" cy="73361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36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927255" y="4271224"/>
              <a:ext cx="479813" cy="47766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37" name="Straight Arrow Connector 75"/>
            <p:cNvCxnSpPr>
              <a:cxnSpLocks noChangeShapeType="1"/>
            </p:cNvCxnSpPr>
            <p:nvPr/>
          </p:nvCxnSpPr>
          <p:spPr bwMode="auto">
            <a:xfrm flipV="1">
              <a:off x="927255" y="4512290"/>
              <a:ext cx="478127" cy="23660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38" name="Straight Arrow Connector 76"/>
            <p:cNvCxnSpPr>
              <a:cxnSpLocks noChangeShapeType="1"/>
            </p:cNvCxnSpPr>
            <p:nvPr/>
          </p:nvCxnSpPr>
          <p:spPr bwMode="auto">
            <a:xfrm>
              <a:off x="927255" y="4748892"/>
              <a:ext cx="485716" cy="892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39" name="Straight Arrow Connector 77"/>
            <p:cNvCxnSpPr>
              <a:cxnSpLocks noChangeShapeType="1"/>
            </p:cNvCxnSpPr>
            <p:nvPr/>
          </p:nvCxnSpPr>
          <p:spPr bwMode="auto">
            <a:xfrm>
              <a:off x="927255" y="4748892"/>
              <a:ext cx="484029" cy="25371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40" name="Straight Arrow Connector 78"/>
            <p:cNvCxnSpPr>
              <a:cxnSpLocks noChangeShapeType="1"/>
            </p:cNvCxnSpPr>
            <p:nvPr/>
          </p:nvCxnSpPr>
          <p:spPr bwMode="auto">
            <a:xfrm>
              <a:off x="927255" y="4748892"/>
              <a:ext cx="483186" cy="5111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41" name="Straight Arrow Connector 79"/>
            <p:cNvCxnSpPr>
              <a:cxnSpLocks noChangeShapeType="1"/>
            </p:cNvCxnSpPr>
            <p:nvPr/>
          </p:nvCxnSpPr>
          <p:spPr bwMode="auto">
            <a:xfrm>
              <a:off x="927255" y="4748892"/>
              <a:ext cx="481500" cy="76858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942" name="Oval 37"/>
            <p:cNvSpPr>
              <a:spLocks noChangeArrowheads="1"/>
            </p:cNvSpPr>
            <p:nvPr/>
          </p:nvSpPr>
          <p:spPr bwMode="auto">
            <a:xfrm>
              <a:off x="721501" y="4661840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43" name="Oval 44"/>
            <p:cNvSpPr>
              <a:spLocks noChangeArrowheads="1"/>
            </p:cNvSpPr>
            <p:nvPr/>
          </p:nvSpPr>
          <p:spPr bwMode="auto">
            <a:xfrm>
              <a:off x="1407069" y="4184172"/>
              <a:ext cx="205755" cy="1733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6944" name="Oval 53"/>
            <p:cNvSpPr>
              <a:spLocks noChangeArrowheads="1"/>
            </p:cNvSpPr>
            <p:nvPr/>
          </p:nvSpPr>
          <p:spPr bwMode="auto">
            <a:xfrm>
              <a:off x="1405382" y="4425238"/>
              <a:ext cx="206598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6945" name="Oval 54"/>
            <p:cNvSpPr>
              <a:spLocks noChangeArrowheads="1"/>
            </p:cNvSpPr>
            <p:nvPr/>
          </p:nvSpPr>
          <p:spPr bwMode="auto">
            <a:xfrm>
              <a:off x="1412971" y="4670769"/>
              <a:ext cx="206598" cy="1733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6946" name="Oval 55"/>
            <p:cNvSpPr>
              <a:spLocks noChangeArrowheads="1"/>
            </p:cNvSpPr>
            <p:nvPr/>
          </p:nvSpPr>
          <p:spPr bwMode="auto">
            <a:xfrm>
              <a:off x="1411285" y="4915555"/>
              <a:ext cx="206598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6947" name="Oval 56"/>
            <p:cNvSpPr>
              <a:spLocks noChangeArrowheads="1"/>
            </p:cNvSpPr>
            <p:nvPr/>
          </p:nvSpPr>
          <p:spPr bwMode="auto">
            <a:xfrm>
              <a:off x="1410442" y="5172990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6948" name="Oval 57"/>
            <p:cNvSpPr>
              <a:spLocks noChangeArrowheads="1"/>
            </p:cNvSpPr>
            <p:nvPr/>
          </p:nvSpPr>
          <p:spPr bwMode="auto">
            <a:xfrm>
              <a:off x="1408755" y="5430425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6949" name="Oval 77"/>
            <p:cNvSpPr>
              <a:spLocks noChangeArrowheads="1"/>
            </p:cNvSpPr>
            <p:nvPr/>
          </p:nvSpPr>
          <p:spPr bwMode="auto">
            <a:xfrm>
              <a:off x="1401166" y="3928225"/>
              <a:ext cx="205755" cy="1733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S</a:t>
              </a:r>
            </a:p>
          </p:txBody>
        </p:sp>
        <p:sp>
          <p:nvSpPr>
            <p:cNvPr id="36950" name="Oval 77"/>
            <p:cNvSpPr>
              <a:spLocks noChangeArrowheads="1"/>
            </p:cNvSpPr>
            <p:nvPr/>
          </p:nvSpPr>
          <p:spPr bwMode="auto">
            <a:xfrm>
              <a:off x="175914" y="4662585"/>
              <a:ext cx="205755" cy="173359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C</a:t>
              </a:r>
            </a:p>
          </p:txBody>
        </p:sp>
        <p:cxnSp>
          <p:nvCxnSpPr>
            <p:cNvPr id="36951" name="Straight Arrow Connector 33"/>
            <p:cNvCxnSpPr>
              <a:cxnSpLocks noChangeShapeType="1"/>
              <a:stCxn id="36950" idx="6"/>
              <a:endCxn id="36942" idx="2"/>
            </p:cNvCxnSpPr>
            <p:nvPr/>
          </p:nvCxnSpPr>
          <p:spPr bwMode="auto">
            <a:xfrm>
              <a:off x="381668" y="4748892"/>
              <a:ext cx="339832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952" name="TextBox 21"/>
            <p:cNvSpPr txBox="1">
              <a:spLocks noChangeArrowheads="1"/>
            </p:cNvSpPr>
            <p:nvPr/>
          </p:nvSpPr>
          <p:spPr bwMode="auto">
            <a:xfrm>
              <a:off x="704635" y="4690858"/>
              <a:ext cx="33054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500">
                  <a:latin typeface="Comic Sans MS" pitchFamily="66" charset="0"/>
                </a:rPr>
                <a:t>SSM</a:t>
              </a:r>
            </a:p>
          </p:txBody>
        </p:sp>
        <p:sp>
          <p:nvSpPr>
            <p:cNvPr id="36953" name="Oval 77"/>
            <p:cNvSpPr>
              <a:spLocks noChangeArrowheads="1"/>
            </p:cNvSpPr>
            <p:nvPr/>
          </p:nvSpPr>
          <p:spPr bwMode="auto">
            <a:xfrm>
              <a:off x="175070" y="4345657"/>
              <a:ext cx="205755" cy="173359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C</a:t>
              </a:r>
            </a:p>
          </p:txBody>
        </p:sp>
        <p:sp>
          <p:nvSpPr>
            <p:cNvPr id="36954" name="Oval 77"/>
            <p:cNvSpPr>
              <a:spLocks noChangeArrowheads="1"/>
            </p:cNvSpPr>
            <p:nvPr/>
          </p:nvSpPr>
          <p:spPr bwMode="auto">
            <a:xfrm>
              <a:off x="168324" y="5007071"/>
              <a:ext cx="205755" cy="1733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C</a:t>
              </a:r>
            </a:p>
          </p:txBody>
        </p:sp>
        <p:cxnSp>
          <p:nvCxnSpPr>
            <p:cNvPr id="36955" name="Straight Arrow Connector 57"/>
            <p:cNvCxnSpPr>
              <a:cxnSpLocks noChangeShapeType="1"/>
              <a:stCxn id="36953" idx="6"/>
              <a:endCxn id="36952" idx="1"/>
            </p:cNvCxnSpPr>
            <p:nvPr/>
          </p:nvCxnSpPr>
          <p:spPr bwMode="auto">
            <a:xfrm>
              <a:off x="380825" y="4432337"/>
              <a:ext cx="323810" cy="34316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56" name="Straight Arrow Connector 62"/>
            <p:cNvCxnSpPr>
              <a:cxnSpLocks noChangeShapeType="1"/>
              <a:stCxn id="36954" idx="6"/>
              <a:endCxn id="36952" idx="1"/>
            </p:cNvCxnSpPr>
            <p:nvPr/>
          </p:nvCxnSpPr>
          <p:spPr bwMode="auto">
            <a:xfrm flipV="1">
              <a:off x="374079" y="4775497"/>
              <a:ext cx="330556" cy="31825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957" name="Rectangle 26"/>
            <p:cNvSpPr>
              <a:spLocks noChangeArrowheads="1"/>
            </p:cNvSpPr>
            <p:nvPr/>
          </p:nvSpPr>
          <p:spPr bwMode="auto">
            <a:xfrm>
              <a:off x="1363219" y="3898464"/>
              <a:ext cx="290080" cy="485109"/>
            </a:xfrm>
            <a:prstGeom prst="rect">
              <a:avLst/>
            </a:prstGeom>
            <a:noFill/>
            <a:ln w="28575" algn="ctr">
              <a:solidFill>
                <a:srgbClr val="0070C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chemeClr val="hlink"/>
                </a:solidFill>
                <a:ea typeface="MS PGothic" pitchFamily="34" charset="-128"/>
              </a:endParaRPr>
            </a:p>
          </p:txBody>
        </p:sp>
        <p:sp>
          <p:nvSpPr>
            <p:cNvPr id="36958" name="Rectangle 27"/>
            <p:cNvSpPr>
              <a:spLocks noChangeArrowheads="1"/>
            </p:cNvSpPr>
            <p:nvPr/>
          </p:nvSpPr>
          <p:spPr bwMode="auto">
            <a:xfrm>
              <a:off x="1361533" y="4402173"/>
              <a:ext cx="290080" cy="466508"/>
            </a:xfrm>
            <a:prstGeom prst="rect">
              <a:avLst/>
            </a:prstGeom>
            <a:noFill/>
            <a:ln w="28575" algn="ctr">
              <a:solidFill>
                <a:srgbClr val="0070C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chemeClr val="hlink"/>
                </a:solidFill>
                <a:ea typeface="MS PGothic" pitchFamily="34" charset="-128"/>
              </a:endParaRPr>
            </a:p>
          </p:txBody>
        </p:sp>
        <p:sp>
          <p:nvSpPr>
            <p:cNvPr id="36959" name="Rectangle 28"/>
            <p:cNvSpPr>
              <a:spLocks noChangeArrowheads="1"/>
            </p:cNvSpPr>
            <p:nvPr/>
          </p:nvSpPr>
          <p:spPr bwMode="auto">
            <a:xfrm>
              <a:off x="1364062" y="4893978"/>
              <a:ext cx="290080" cy="735103"/>
            </a:xfrm>
            <a:prstGeom prst="rect">
              <a:avLst/>
            </a:prstGeom>
            <a:noFill/>
            <a:ln w="28575" algn="ctr">
              <a:solidFill>
                <a:srgbClr val="0070C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chemeClr val="hlink"/>
                </a:solidFill>
                <a:ea typeface="MS PGothic" pitchFamily="34" charset="-128"/>
              </a:endParaRPr>
            </a:p>
          </p:txBody>
        </p:sp>
        <p:sp>
          <p:nvSpPr>
            <p:cNvPr id="36960" name="Oval 37"/>
            <p:cNvSpPr>
              <a:spLocks noChangeArrowheads="1"/>
            </p:cNvSpPr>
            <p:nvPr/>
          </p:nvSpPr>
          <p:spPr bwMode="auto">
            <a:xfrm>
              <a:off x="1984699" y="5367927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61" name="Oval 37"/>
            <p:cNvSpPr>
              <a:spLocks noChangeArrowheads="1"/>
            </p:cNvSpPr>
            <p:nvPr/>
          </p:nvSpPr>
          <p:spPr bwMode="auto">
            <a:xfrm>
              <a:off x="1987229" y="4939364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62" name="Oval 37"/>
            <p:cNvSpPr>
              <a:spLocks noChangeArrowheads="1"/>
            </p:cNvSpPr>
            <p:nvPr/>
          </p:nvSpPr>
          <p:spPr bwMode="auto">
            <a:xfrm>
              <a:off x="2468729" y="5236977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63" name="TextBox 21"/>
            <p:cNvSpPr txBox="1">
              <a:spLocks noChangeArrowheads="1"/>
            </p:cNvSpPr>
            <p:nvPr/>
          </p:nvSpPr>
          <p:spPr bwMode="auto">
            <a:xfrm>
              <a:off x="2493184" y="5266738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64" name="Oval 37"/>
            <p:cNvSpPr>
              <a:spLocks noChangeArrowheads="1"/>
            </p:cNvSpPr>
            <p:nvPr/>
          </p:nvSpPr>
          <p:spPr bwMode="auto">
            <a:xfrm>
              <a:off x="2472102" y="5486972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65" name="TextBox 21"/>
            <p:cNvSpPr txBox="1">
              <a:spLocks noChangeArrowheads="1"/>
            </p:cNvSpPr>
            <p:nvPr/>
          </p:nvSpPr>
          <p:spPr bwMode="auto">
            <a:xfrm>
              <a:off x="2496557" y="5515989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66" name="Oval 37"/>
            <p:cNvSpPr>
              <a:spLocks noChangeArrowheads="1"/>
            </p:cNvSpPr>
            <p:nvPr/>
          </p:nvSpPr>
          <p:spPr bwMode="auto">
            <a:xfrm>
              <a:off x="2470415" y="5743662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67" name="TextBox 21"/>
            <p:cNvSpPr txBox="1">
              <a:spLocks noChangeArrowheads="1"/>
            </p:cNvSpPr>
            <p:nvPr/>
          </p:nvSpPr>
          <p:spPr bwMode="auto">
            <a:xfrm>
              <a:off x="2494870" y="5773424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68" name="Oval 37"/>
            <p:cNvSpPr>
              <a:spLocks noChangeArrowheads="1"/>
            </p:cNvSpPr>
            <p:nvPr/>
          </p:nvSpPr>
          <p:spPr bwMode="auto">
            <a:xfrm>
              <a:off x="2463669" y="6005562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69" name="TextBox 21"/>
            <p:cNvSpPr txBox="1">
              <a:spLocks noChangeArrowheads="1"/>
            </p:cNvSpPr>
            <p:nvPr/>
          </p:nvSpPr>
          <p:spPr bwMode="auto">
            <a:xfrm>
              <a:off x="2488967" y="6034579"/>
              <a:ext cx="144197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70" name="Oval 37"/>
            <p:cNvSpPr>
              <a:spLocks noChangeArrowheads="1"/>
            </p:cNvSpPr>
            <p:nvPr/>
          </p:nvSpPr>
          <p:spPr bwMode="auto">
            <a:xfrm>
              <a:off x="2467042" y="4497410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71" name="TextBox 21"/>
            <p:cNvSpPr txBox="1">
              <a:spLocks noChangeArrowheads="1"/>
            </p:cNvSpPr>
            <p:nvPr/>
          </p:nvSpPr>
          <p:spPr bwMode="auto">
            <a:xfrm>
              <a:off x="2491497" y="4527171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72" name="Oval 37"/>
            <p:cNvSpPr>
              <a:spLocks noChangeArrowheads="1"/>
            </p:cNvSpPr>
            <p:nvPr/>
          </p:nvSpPr>
          <p:spPr bwMode="auto">
            <a:xfrm>
              <a:off x="2470415" y="4746660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73" name="TextBox 21"/>
            <p:cNvSpPr txBox="1">
              <a:spLocks noChangeArrowheads="1"/>
            </p:cNvSpPr>
            <p:nvPr/>
          </p:nvSpPr>
          <p:spPr bwMode="auto">
            <a:xfrm>
              <a:off x="2494870" y="4776421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74" name="Oval 37"/>
            <p:cNvSpPr>
              <a:spLocks noChangeArrowheads="1"/>
            </p:cNvSpPr>
            <p:nvPr/>
          </p:nvSpPr>
          <p:spPr bwMode="auto">
            <a:xfrm>
              <a:off x="2468729" y="5004095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75" name="TextBox 21"/>
            <p:cNvSpPr txBox="1">
              <a:spLocks noChangeArrowheads="1"/>
            </p:cNvSpPr>
            <p:nvPr/>
          </p:nvSpPr>
          <p:spPr bwMode="auto">
            <a:xfrm>
              <a:off x="2493184" y="5033856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76" name="Oval 37"/>
            <p:cNvSpPr>
              <a:spLocks noChangeArrowheads="1"/>
            </p:cNvSpPr>
            <p:nvPr/>
          </p:nvSpPr>
          <p:spPr bwMode="auto">
            <a:xfrm>
              <a:off x="2949385" y="5227304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77" name="Oval 37"/>
            <p:cNvSpPr>
              <a:spLocks noChangeArrowheads="1"/>
            </p:cNvSpPr>
            <p:nvPr/>
          </p:nvSpPr>
          <p:spPr bwMode="auto">
            <a:xfrm>
              <a:off x="2952758" y="4798742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78" name="Oval 37"/>
            <p:cNvSpPr>
              <a:spLocks noChangeArrowheads="1"/>
            </p:cNvSpPr>
            <p:nvPr/>
          </p:nvSpPr>
          <p:spPr bwMode="auto">
            <a:xfrm>
              <a:off x="3424982" y="5543518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79" name="TextBox 21"/>
            <p:cNvSpPr txBox="1">
              <a:spLocks noChangeArrowheads="1"/>
            </p:cNvSpPr>
            <p:nvPr/>
          </p:nvSpPr>
          <p:spPr bwMode="auto">
            <a:xfrm>
              <a:off x="3449437" y="5572535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80" name="Oval 37"/>
            <p:cNvSpPr>
              <a:spLocks noChangeArrowheads="1"/>
            </p:cNvSpPr>
            <p:nvPr/>
          </p:nvSpPr>
          <p:spPr bwMode="auto">
            <a:xfrm>
              <a:off x="3427512" y="5792769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81" name="TextBox 21"/>
            <p:cNvSpPr txBox="1">
              <a:spLocks noChangeArrowheads="1"/>
            </p:cNvSpPr>
            <p:nvPr/>
          </p:nvSpPr>
          <p:spPr bwMode="auto">
            <a:xfrm>
              <a:off x="3451966" y="5821786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82" name="Oval 37"/>
            <p:cNvSpPr>
              <a:spLocks noChangeArrowheads="1"/>
            </p:cNvSpPr>
            <p:nvPr/>
          </p:nvSpPr>
          <p:spPr bwMode="auto">
            <a:xfrm>
              <a:off x="3423296" y="4803206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83" name="TextBox 21"/>
            <p:cNvSpPr txBox="1">
              <a:spLocks noChangeArrowheads="1"/>
            </p:cNvSpPr>
            <p:nvPr/>
          </p:nvSpPr>
          <p:spPr bwMode="auto">
            <a:xfrm>
              <a:off x="3447750" y="4832968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84" name="Oval 37"/>
            <p:cNvSpPr>
              <a:spLocks noChangeArrowheads="1"/>
            </p:cNvSpPr>
            <p:nvPr/>
          </p:nvSpPr>
          <p:spPr bwMode="auto">
            <a:xfrm>
              <a:off x="3426669" y="5052457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85" name="TextBox 21"/>
            <p:cNvSpPr txBox="1">
              <a:spLocks noChangeArrowheads="1"/>
            </p:cNvSpPr>
            <p:nvPr/>
          </p:nvSpPr>
          <p:spPr bwMode="auto">
            <a:xfrm>
              <a:off x="3451123" y="5082218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sp>
          <p:nvSpPr>
            <p:cNvPr id="36986" name="Oval 37"/>
            <p:cNvSpPr>
              <a:spLocks noChangeArrowheads="1"/>
            </p:cNvSpPr>
            <p:nvPr/>
          </p:nvSpPr>
          <p:spPr bwMode="auto">
            <a:xfrm>
              <a:off x="3424982" y="5260042"/>
              <a:ext cx="205755" cy="17410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87" name="TextBox 21"/>
            <p:cNvSpPr txBox="1">
              <a:spLocks noChangeArrowheads="1"/>
            </p:cNvSpPr>
            <p:nvPr/>
          </p:nvSpPr>
          <p:spPr bwMode="auto">
            <a:xfrm>
              <a:off x="3449437" y="5289803"/>
              <a:ext cx="145040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</a:t>
              </a:r>
            </a:p>
          </p:txBody>
        </p:sp>
        <p:cxnSp>
          <p:nvCxnSpPr>
            <p:cNvPr id="36988" name="Curved Connector 34"/>
            <p:cNvCxnSpPr>
              <a:cxnSpLocks noChangeShapeType="1"/>
              <a:stCxn id="36944" idx="6"/>
              <a:endCxn id="36934" idx="1"/>
            </p:cNvCxnSpPr>
            <p:nvPr/>
          </p:nvCxnSpPr>
          <p:spPr bwMode="auto">
            <a:xfrm>
              <a:off x="1611980" y="4512290"/>
              <a:ext cx="359227" cy="549169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89" name="Curved Connector 34"/>
            <p:cNvCxnSpPr>
              <a:cxnSpLocks noChangeShapeType="1"/>
              <a:endCxn id="36960" idx="2"/>
            </p:cNvCxnSpPr>
            <p:nvPr/>
          </p:nvCxnSpPr>
          <p:spPr bwMode="auto">
            <a:xfrm flipV="1">
              <a:off x="1595958" y="5454978"/>
              <a:ext cx="388741" cy="62499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0" name="Curved Connector 34"/>
            <p:cNvCxnSpPr>
              <a:cxnSpLocks noChangeShapeType="1"/>
              <a:stCxn id="36961" idx="6"/>
              <a:endCxn id="36970" idx="2"/>
            </p:cNvCxnSpPr>
            <p:nvPr/>
          </p:nvCxnSpPr>
          <p:spPr bwMode="auto">
            <a:xfrm flipV="1">
              <a:off x="2192984" y="4584461"/>
              <a:ext cx="274058" cy="441955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1" name="Curved Connector 34"/>
            <p:cNvCxnSpPr>
              <a:cxnSpLocks noChangeShapeType="1"/>
              <a:stCxn id="36961" idx="6"/>
              <a:endCxn id="36972" idx="2"/>
            </p:cNvCxnSpPr>
            <p:nvPr/>
          </p:nvCxnSpPr>
          <p:spPr bwMode="auto">
            <a:xfrm flipV="1">
              <a:off x="2192984" y="4833712"/>
              <a:ext cx="277431" cy="192704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2" name="Curved Connector 34"/>
            <p:cNvCxnSpPr>
              <a:cxnSpLocks noChangeShapeType="1"/>
              <a:stCxn id="36934" idx="3"/>
              <a:endCxn id="36974" idx="2"/>
            </p:cNvCxnSpPr>
            <p:nvPr/>
          </p:nvCxnSpPr>
          <p:spPr bwMode="auto">
            <a:xfrm>
              <a:off x="2328997" y="5061459"/>
              <a:ext cx="139732" cy="29688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3" name="Curved Connector 34"/>
            <p:cNvCxnSpPr>
              <a:cxnSpLocks noChangeShapeType="1"/>
              <a:stCxn id="36960" idx="6"/>
              <a:endCxn id="36962" idx="2"/>
            </p:cNvCxnSpPr>
            <p:nvPr/>
          </p:nvCxnSpPr>
          <p:spPr bwMode="auto">
            <a:xfrm flipV="1">
              <a:off x="2190454" y="5324029"/>
              <a:ext cx="278275" cy="130950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4" name="Curved Connector 34"/>
            <p:cNvCxnSpPr>
              <a:cxnSpLocks noChangeShapeType="1"/>
              <a:stCxn id="36933" idx="3"/>
              <a:endCxn id="36964" idx="2"/>
            </p:cNvCxnSpPr>
            <p:nvPr/>
          </p:nvCxnSpPr>
          <p:spPr bwMode="auto">
            <a:xfrm>
              <a:off x="2298374" y="5482327"/>
              <a:ext cx="173728" cy="91697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5" name="Curved Connector 34"/>
            <p:cNvCxnSpPr>
              <a:cxnSpLocks noChangeShapeType="1"/>
              <a:stCxn id="36960" idx="6"/>
              <a:endCxn id="36966" idx="2"/>
            </p:cNvCxnSpPr>
            <p:nvPr/>
          </p:nvCxnSpPr>
          <p:spPr bwMode="auto">
            <a:xfrm>
              <a:off x="2190454" y="5454978"/>
              <a:ext cx="279961" cy="375736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6" name="Curved Connector 34"/>
            <p:cNvCxnSpPr>
              <a:cxnSpLocks noChangeShapeType="1"/>
              <a:stCxn id="36933" idx="3"/>
              <a:endCxn id="36968" idx="2"/>
            </p:cNvCxnSpPr>
            <p:nvPr/>
          </p:nvCxnSpPr>
          <p:spPr bwMode="auto">
            <a:xfrm>
              <a:off x="2298374" y="5482327"/>
              <a:ext cx="165295" cy="610287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7" name="Curved Connector 34"/>
            <p:cNvCxnSpPr>
              <a:cxnSpLocks noChangeShapeType="1"/>
              <a:stCxn id="36974" idx="6"/>
              <a:endCxn id="36977" idx="2"/>
            </p:cNvCxnSpPr>
            <p:nvPr/>
          </p:nvCxnSpPr>
          <p:spPr bwMode="auto">
            <a:xfrm flipV="1">
              <a:off x="2674484" y="4885794"/>
              <a:ext cx="278275" cy="205353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8" name="Curved Connector 34"/>
            <p:cNvCxnSpPr>
              <a:cxnSpLocks noChangeShapeType="1"/>
              <a:stCxn id="36964" idx="6"/>
              <a:endCxn id="36976" idx="2"/>
            </p:cNvCxnSpPr>
            <p:nvPr/>
          </p:nvCxnSpPr>
          <p:spPr bwMode="auto">
            <a:xfrm flipV="1">
              <a:off x="2677857" y="5314356"/>
              <a:ext cx="271529" cy="259667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99" name="Curved Connector 34"/>
            <p:cNvCxnSpPr>
              <a:cxnSpLocks noChangeShapeType="1"/>
              <a:stCxn id="36977" idx="6"/>
            </p:cNvCxnSpPr>
            <p:nvPr/>
          </p:nvCxnSpPr>
          <p:spPr bwMode="auto">
            <a:xfrm>
              <a:off x="3158513" y="4885794"/>
              <a:ext cx="268156" cy="3720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00" name="Curved Connector 34"/>
            <p:cNvCxnSpPr>
              <a:cxnSpLocks noChangeShapeType="1"/>
              <a:stCxn id="36977" idx="6"/>
              <a:endCxn id="36984" idx="2"/>
            </p:cNvCxnSpPr>
            <p:nvPr/>
          </p:nvCxnSpPr>
          <p:spPr bwMode="auto">
            <a:xfrm>
              <a:off x="3158513" y="4885794"/>
              <a:ext cx="268156" cy="253715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01" name="Curved Connector 34"/>
            <p:cNvCxnSpPr>
              <a:cxnSpLocks noChangeShapeType="1"/>
              <a:stCxn id="36976" idx="6"/>
              <a:endCxn id="36986" idx="2"/>
            </p:cNvCxnSpPr>
            <p:nvPr/>
          </p:nvCxnSpPr>
          <p:spPr bwMode="auto">
            <a:xfrm>
              <a:off x="3155140" y="5314356"/>
              <a:ext cx="269842" cy="32737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02" name="Curved Connector 34"/>
            <p:cNvCxnSpPr>
              <a:cxnSpLocks noChangeShapeType="1"/>
              <a:stCxn id="36932" idx="3"/>
              <a:endCxn id="36978" idx="2"/>
            </p:cNvCxnSpPr>
            <p:nvPr/>
          </p:nvCxnSpPr>
          <p:spPr bwMode="auto">
            <a:xfrm>
              <a:off x="3291154" y="5348655"/>
              <a:ext cx="133828" cy="281915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003" name="Curved Connector 34"/>
            <p:cNvCxnSpPr>
              <a:cxnSpLocks noChangeShapeType="1"/>
              <a:stCxn id="36932" idx="3"/>
              <a:endCxn id="36980" idx="2"/>
            </p:cNvCxnSpPr>
            <p:nvPr/>
          </p:nvCxnSpPr>
          <p:spPr bwMode="auto">
            <a:xfrm>
              <a:off x="3291154" y="5348655"/>
              <a:ext cx="136358" cy="531166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004" name="TextBox 21"/>
            <p:cNvSpPr txBox="1">
              <a:spLocks noChangeArrowheads="1"/>
            </p:cNvSpPr>
            <p:nvPr/>
          </p:nvSpPr>
          <p:spPr bwMode="auto">
            <a:xfrm>
              <a:off x="1224082" y="3669479"/>
              <a:ext cx="613891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A = func(cprty)</a:t>
              </a:r>
            </a:p>
          </p:txBody>
        </p:sp>
        <p:sp>
          <p:nvSpPr>
            <p:cNvPr id="37005" name="TextBox 21"/>
            <p:cNvSpPr txBox="1">
              <a:spLocks noChangeArrowheads="1"/>
            </p:cNvSpPr>
            <p:nvPr/>
          </p:nvSpPr>
          <p:spPr bwMode="auto">
            <a:xfrm>
              <a:off x="2184552" y="4317531"/>
              <a:ext cx="811213" cy="1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B = func(cprty, path)</a:t>
              </a:r>
            </a:p>
          </p:txBody>
        </p:sp>
        <p:sp>
          <p:nvSpPr>
            <p:cNvPr id="37006" name="TextBox 21"/>
            <p:cNvSpPr txBox="1">
              <a:spLocks noChangeArrowheads="1"/>
            </p:cNvSpPr>
            <p:nvPr/>
          </p:nvSpPr>
          <p:spPr bwMode="auto">
            <a:xfrm>
              <a:off x="2671489" y="4579460"/>
              <a:ext cx="19175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C = func(cprty, path, date)</a:t>
              </a:r>
            </a:p>
          </p:txBody>
        </p:sp>
      </p:grpSp>
      <p:grpSp>
        <p:nvGrpSpPr>
          <p:cNvPr id="8" name="Group 318"/>
          <p:cNvGrpSpPr>
            <a:grpSpLocks/>
          </p:cNvGrpSpPr>
          <p:nvPr/>
        </p:nvGrpSpPr>
        <p:grpSpPr bwMode="auto">
          <a:xfrm>
            <a:off x="4772025" y="4014788"/>
            <a:ext cx="3381375" cy="1851025"/>
            <a:chOff x="163513" y="2972115"/>
            <a:chExt cx="5082559" cy="3250885"/>
          </a:xfrm>
        </p:grpSpPr>
        <p:sp>
          <p:nvSpPr>
            <p:cNvPr id="36895" name="Rounded Rectangle 85"/>
            <p:cNvSpPr>
              <a:spLocks noChangeArrowheads="1"/>
            </p:cNvSpPr>
            <p:nvPr/>
          </p:nvSpPr>
          <p:spPr bwMode="auto">
            <a:xfrm rot="-5400000">
              <a:off x="3211513" y="4486275"/>
              <a:ext cx="2820987" cy="652463"/>
            </a:xfrm>
            <a:prstGeom prst="roundRect">
              <a:avLst>
                <a:gd name="adj" fmla="val 16667"/>
              </a:avLst>
            </a:prstGeom>
            <a:solidFill>
              <a:srgbClr val="7030A0">
                <a:alpha val="23921"/>
              </a:srgbClr>
            </a:solidFill>
            <a:ln w="19050" algn="ctr">
              <a:solidFill>
                <a:srgbClr val="7030A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bg1"/>
                  </a:solidFill>
                  <a:latin typeface="Comic Sans MS" pitchFamily="66" charset="0"/>
                  <a:ea typeface="MS PGothic" pitchFamily="34" charset="-128"/>
                </a:rPr>
                <a:t>                                              </a:t>
              </a:r>
            </a:p>
          </p:txBody>
        </p:sp>
        <p:sp>
          <p:nvSpPr>
            <p:cNvPr id="36896" name="Rounded Rectangle 85"/>
            <p:cNvSpPr>
              <a:spLocks noChangeArrowheads="1"/>
            </p:cNvSpPr>
            <p:nvPr/>
          </p:nvSpPr>
          <p:spPr bwMode="auto">
            <a:xfrm rot="-5400000">
              <a:off x="928688" y="4468813"/>
              <a:ext cx="2849562" cy="652462"/>
            </a:xfrm>
            <a:prstGeom prst="roundRect">
              <a:avLst>
                <a:gd name="adj" fmla="val 16667"/>
              </a:avLst>
            </a:prstGeom>
            <a:solidFill>
              <a:srgbClr val="7030A0">
                <a:alpha val="23921"/>
              </a:srgbClr>
            </a:solidFill>
            <a:ln w="19050" algn="ctr">
              <a:solidFill>
                <a:srgbClr val="7030A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bg1"/>
                  </a:solidFill>
                  <a:latin typeface="Comic Sans MS" pitchFamily="66" charset="0"/>
                  <a:ea typeface="MS PGothic" pitchFamily="34" charset="-128"/>
                </a:rPr>
                <a:t>                                              </a:t>
              </a:r>
            </a:p>
          </p:txBody>
        </p:sp>
        <p:cxnSp>
          <p:nvCxnSpPr>
            <p:cNvPr id="36897" name="Straight Arrow Connector 75"/>
            <p:cNvCxnSpPr>
              <a:cxnSpLocks noChangeShapeType="1"/>
              <a:endCxn id="36901" idx="2"/>
            </p:cNvCxnSpPr>
            <p:nvPr/>
          </p:nvCxnSpPr>
          <p:spPr bwMode="auto">
            <a:xfrm flipV="1">
              <a:off x="1268413" y="3836988"/>
              <a:ext cx="879475" cy="10033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898" name="Straight Arrow Connector 76"/>
            <p:cNvCxnSpPr>
              <a:cxnSpLocks noChangeShapeType="1"/>
            </p:cNvCxnSpPr>
            <p:nvPr/>
          </p:nvCxnSpPr>
          <p:spPr bwMode="auto">
            <a:xfrm>
              <a:off x="1268413" y="4840288"/>
              <a:ext cx="914400" cy="190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899" name="Straight Arrow Connector 77"/>
            <p:cNvCxnSpPr>
              <a:cxnSpLocks noChangeShapeType="1"/>
              <a:endCxn id="36903" idx="2"/>
            </p:cNvCxnSpPr>
            <p:nvPr/>
          </p:nvCxnSpPr>
          <p:spPr bwMode="auto">
            <a:xfrm>
              <a:off x="1268413" y="4840288"/>
              <a:ext cx="879475" cy="9572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900" name="Oval 37"/>
            <p:cNvSpPr>
              <a:spLocks noChangeArrowheads="1"/>
            </p:cNvSpPr>
            <p:nvPr/>
          </p:nvSpPr>
          <p:spPr bwMode="auto">
            <a:xfrm>
              <a:off x="881063" y="4654550"/>
              <a:ext cx="387350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01" name="Oval 53"/>
            <p:cNvSpPr>
              <a:spLocks noChangeArrowheads="1"/>
            </p:cNvSpPr>
            <p:nvPr/>
          </p:nvSpPr>
          <p:spPr bwMode="auto">
            <a:xfrm>
              <a:off x="2147888" y="3651250"/>
              <a:ext cx="388937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M</a:t>
              </a:r>
            </a:p>
          </p:txBody>
        </p:sp>
        <p:sp>
          <p:nvSpPr>
            <p:cNvPr id="36902" name="Oval 54"/>
            <p:cNvSpPr>
              <a:spLocks noChangeArrowheads="1"/>
            </p:cNvSpPr>
            <p:nvPr/>
          </p:nvSpPr>
          <p:spPr bwMode="auto">
            <a:xfrm>
              <a:off x="2147888" y="4673600"/>
              <a:ext cx="388937" cy="3698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M</a:t>
              </a:r>
            </a:p>
          </p:txBody>
        </p:sp>
        <p:sp>
          <p:nvSpPr>
            <p:cNvPr id="36903" name="Oval 55"/>
            <p:cNvSpPr>
              <a:spLocks noChangeArrowheads="1"/>
            </p:cNvSpPr>
            <p:nvPr/>
          </p:nvSpPr>
          <p:spPr bwMode="auto">
            <a:xfrm>
              <a:off x="2147888" y="5611813"/>
              <a:ext cx="388937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M</a:t>
              </a:r>
            </a:p>
          </p:txBody>
        </p:sp>
        <p:sp>
          <p:nvSpPr>
            <p:cNvPr id="36904" name="Oval 77"/>
            <p:cNvSpPr>
              <a:spLocks noChangeArrowheads="1"/>
            </p:cNvSpPr>
            <p:nvPr/>
          </p:nvSpPr>
          <p:spPr bwMode="auto">
            <a:xfrm>
              <a:off x="163513" y="4646613"/>
              <a:ext cx="387350" cy="36988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Comic Sans MS" pitchFamily="66" charset="0"/>
                  <a:ea typeface="MS PGothic" pitchFamily="34" charset="-128"/>
                </a:rPr>
                <a:t>C</a:t>
              </a:r>
            </a:p>
          </p:txBody>
        </p:sp>
        <p:cxnSp>
          <p:nvCxnSpPr>
            <p:cNvPr id="36905" name="Straight Arrow Connector 33"/>
            <p:cNvCxnSpPr>
              <a:cxnSpLocks noChangeShapeType="1"/>
              <a:stCxn id="36904" idx="6"/>
              <a:endCxn id="36900" idx="2"/>
            </p:cNvCxnSpPr>
            <p:nvPr/>
          </p:nvCxnSpPr>
          <p:spPr bwMode="auto">
            <a:xfrm>
              <a:off x="550863" y="4830763"/>
              <a:ext cx="330200" cy="952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906" name="TextBox 21"/>
            <p:cNvSpPr txBox="1">
              <a:spLocks noChangeArrowheads="1"/>
            </p:cNvSpPr>
            <p:nvPr/>
          </p:nvSpPr>
          <p:spPr bwMode="auto">
            <a:xfrm>
              <a:off x="849313" y="4716463"/>
              <a:ext cx="47466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SSM</a:t>
              </a:r>
            </a:p>
          </p:txBody>
        </p:sp>
        <p:sp>
          <p:nvSpPr>
            <p:cNvPr id="36907" name="Oval 37"/>
            <p:cNvSpPr>
              <a:spLocks noChangeArrowheads="1"/>
            </p:cNvSpPr>
            <p:nvPr/>
          </p:nvSpPr>
          <p:spPr bwMode="auto">
            <a:xfrm>
              <a:off x="4432300" y="4119563"/>
              <a:ext cx="387350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08" name="TextBox 21"/>
            <p:cNvSpPr txBox="1">
              <a:spLocks noChangeArrowheads="1"/>
            </p:cNvSpPr>
            <p:nvPr/>
          </p:nvSpPr>
          <p:spPr bwMode="auto">
            <a:xfrm>
              <a:off x="4478338" y="4181475"/>
              <a:ext cx="2667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R</a:t>
              </a:r>
            </a:p>
          </p:txBody>
        </p:sp>
        <p:sp>
          <p:nvSpPr>
            <p:cNvPr id="36909" name="Oval 37"/>
            <p:cNvSpPr>
              <a:spLocks noChangeArrowheads="1"/>
            </p:cNvSpPr>
            <p:nvPr/>
          </p:nvSpPr>
          <p:spPr bwMode="auto">
            <a:xfrm>
              <a:off x="4460875" y="5346700"/>
              <a:ext cx="387350" cy="37147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n-US" sz="1200"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6910" name="TextBox 21"/>
            <p:cNvSpPr txBox="1">
              <a:spLocks noChangeArrowheads="1"/>
            </p:cNvSpPr>
            <p:nvPr/>
          </p:nvSpPr>
          <p:spPr bwMode="auto">
            <a:xfrm>
              <a:off x="4506913" y="5410200"/>
              <a:ext cx="2667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R</a:t>
              </a:r>
            </a:p>
          </p:txBody>
        </p:sp>
        <p:cxnSp>
          <p:nvCxnSpPr>
            <p:cNvPr id="36911" name="Curved Connector 34"/>
            <p:cNvCxnSpPr>
              <a:cxnSpLocks noChangeShapeType="1"/>
              <a:stCxn id="36906" idx="3"/>
              <a:endCxn id="36907" idx="2"/>
            </p:cNvCxnSpPr>
            <p:nvPr/>
          </p:nvCxnSpPr>
          <p:spPr bwMode="auto">
            <a:xfrm flipV="1">
              <a:off x="1323975" y="4305300"/>
              <a:ext cx="3108325" cy="534988"/>
            </a:xfrm>
            <a:prstGeom prst="curvedConnector3">
              <a:avLst>
                <a:gd name="adj1" fmla="val 18866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912" name="Curved Connector 34"/>
            <p:cNvCxnSpPr>
              <a:cxnSpLocks noChangeShapeType="1"/>
              <a:stCxn id="36906" idx="3"/>
              <a:endCxn id="36909" idx="2"/>
            </p:cNvCxnSpPr>
            <p:nvPr/>
          </p:nvCxnSpPr>
          <p:spPr bwMode="auto">
            <a:xfrm>
              <a:off x="1323975" y="4840288"/>
              <a:ext cx="3136900" cy="692150"/>
            </a:xfrm>
            <a:prstGeom prst="curvedConnector3">
              <a:avLst>
                <a:gd name="adj1" fmla="val 18815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913" name="TextBox 21"/>
            <p:cNvSpPr txBox="1">
              <a:spLocks noChangeArrowheads="1"/>
            </p:cNvSpPr>
            <p:nvPr/>
          </p:nvSpPr>
          <p:spPr bwMode="auto">
            <a:xfrm>
              <a:off x="2071688" y="3338513"/>
              <a:ext cx="5429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HDFS</a:t>
              </a:r>
            </a:p>
          </p:txBody>
        </p:sp>
        <p:sp>
          <p:nvSpPr>
            <p:cNvPr id="36914" name="TextBox 21"/>
            <p:cNvSpPr txBox="1">
              <a:spLocks noChangeArrowheads="1"/>
            </p:cNvSpPr>
            <p:nvPr/>
          </p:nvSpPr>
          <p:spPr bwMode="auto">
            <a:xfrm>
              <a:off x="1944226" y="2981260"/>
              <a:ext cx="842963" cy="24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Map Phase</a:t>
              </a:r>
            </a:p>
          </p:txBody>
        </p:sp>
        <p:sp>
          <p:nvSpPr>
            <p:cNvPr id="36915" name="TextBox 21"/>
            <p:cNvSpPr txBox="1">
              <a:spLocks noChangeArrowheads="1"/>
            </p:cNvSpPr>
            <p:nvPr/>
          </p:nvSpPr>
          <p:spPr bwMode="auto">
            <a:xfrm>
              <a:off x="4223721" y="2972115"/>
              <a:ext cx="1022351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Reduce Phase</a:t>
              </a:r>
            </a:p>
          </p:txBody>
        </p:sp>
        <p:sp>
          <p:nvSpPr>
            <p:cNvPr id="341" name="Snip Single Corner Rectangle 340"/>
            <p:cNvSpPr/>
            <p:nvPr/>
          </p:nvSpPr>
          <p:spPr bwMode="auto">
            <a:xfrm>
              <a:off x="2986362" y="3699799"/>
              <a:ext cx="517800" cy="284383"/>
            </a:xfrm>
            <a:prstGeom prst="snip1Rect">
              <a:avLst>
                <a:gd name="adj" fmla="val 31818"/>
              </a:avLst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chemeClr val="bg1"/>
                  </a:solidFill>
                  <a:latin typeface="Comic Sans MS" pitchFamily="66" charset="0"/>
                  <a:ea typeface="MS PGothic" pitchFamily="34" charset="-128"/>
                  <a:cs typeface="Arial" pitchFamily="34" charset="0"/>
                </a:rPr>
                <a:t>Data</a:t>
              </a:r>
            </a:p>
          </p:txBody>
        </p:sp>
        <p:sp>
          <p:nvSpPr>
            <p:cNvPr id="342" name="Snip Single Corner Rectangle 341"/>
            <p:cNvSpPr/>
            <p:nvPr/>
          </p:nvSpPr>
          <p:spPr bwMode="auto">
            <a:xfrm>
              <a:off x="2967273" y="5654235"/>
              <a:ext cx="517800" cy="281594"/>
            </a:xfrm>
            <a:prstGeom prst="snip1Rect">
              <a:avLst>
                <a:gd name="adj" fmla="val 31818"/>
              </a:avLst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chemeClr val="bg1"/>
                  </a:solidFill>
                  <a:latin typeface="Comic Sans MS" pitchFamily="66" charset="0"/>
                  <a:ea typeface="MS PGothic" pitchFamily="34" charset="-128"/>
                  <a:cs typeface="Arial" pitchFamily="34" charset="0"/>
                </a:rPr>
                <a:t>Data </a:t>
              </a:r>
            </a:p>
          </p:txBody>
        </p:sp>
        <p:sp>
          <p:nvSpPr>
            <p:cNvPr id="343" name="Snip Single Corner Rectangle 342"/>
            <p:cNvSpPr/>
            <p:nvPr/>
          </p:nvSpPr>
          <p:spPr bwMode="auto">
            <a:xfrm>
              <a:off x="2986362" y="4717444"/>
              <a:ext cx="517800" cy="281594"/>
            </a:xfrm>
            <a:prstGeom prst="snip1Rect">
              <a:avLst>
                <a:gd name="adj" fmla="val 31818"/>
              </a:avLst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chemeClr val="bg1"/>
                  </a:solidFill>
                  <a:latin typeface="Comic Sans MS" pitchFamily="66" charset="0"/>
                  <a:ea typeface="MS PGothic" pitchFamily="34" charset="-128"/>
                  <a:cs typeface="Arial" pitchFamily="34" charset="0"/>
                </a:rPr>
                <a:t>Data </a:t>
              </a:r>
            </a:p>
          </p:txBody>
        </p:sp>
        <p:cxnSp>
          <p:nvCxnSpPr>
            <p:cNvPr id="36919" name="Curved Connector 34"/>
            <p:cNvCxnSpPr>
              <a:cxnSpLocks noChangeShapeType="1"/>
              <a:stCxn id="36901" idx="6"/>
              <a:endCxn id="341" idx="2"/>
            </p:cNvCxnSpPr>
            <p:nvPr/>
          </p:nvCxnSpPr>
          <p:spPr bwMode="auto">
            <a:xfrm>
              <a:off x="2536825" y="3836988"/>
              <a:ext cx="450850" cy="1587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20" name="Curved Connector 34"/>
            <p:cNvCxnSpPr>
              <a:cxnSpLocks noChangeShapeType="1"/>
              <a:stCxn id="36902" idx="6"/>
              <a:endCxn id="343" idx="2"/>
            </p:cNvCxnSpPr>
            <p:nvPr/>
          </p:nvCxnSpPr>
          <p:spPr bwMode="auto">
            <a:xfrm>
              <a:off x="2536825" y="4859338"/>
              <a:ext cx="450850" cy="0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21" name="Curved Connector 34"/>
            <p:cNvCxnSpPr>
              <a:cxnSpLocks noChangeShapeType="1"/>
              <a:stCxn id="36903" idx="6"/>
              <a:endCxn id="342" idx="2"/>
            </p:cNvCxnSpPr>
            <p:nvPr/>
          </p:nvCxnSpPr>
          <p:spPr bwMode="auto">
            <a:xfrm flipV="1">
              <a:off x="2536825" y="5794375"/>
              <a:ext cx="430213" cy="3175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22" name="Curved Connector 34"/>
            <p:cNvCxnSpPr>
              <a:cxnSpLocks noChangeShapeType="1"/>
              <a:stCxn id="341" idx="0"/>
              <a:endCxn id="36907" idx="2"/>
            </p:cNvCxnSpPr>
            <p:nvPr/>
          </p:nvCxnSpPr>
          <p:spPr bwMode="auto">
            <a:xfrm>
              <a:off x="3505200" y="3838575"/>
              <a:ext cx="927100" cy="466725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23" name="Curved Connector 34"/>
            <p:cNvCxnSpPr>
              <a:cxnSpLocks noChangeShapeType="1"/>
              <a:stCxn id="341" idx="0"/>
              <a:endCxn id="36909" idx="2"/>
            </p:cNvCxnSpPr>
            <p:nvPr/>
          </p:nvCxnSpPr>
          <p:spPr bwMode="auto">
            <a:xfrm>
              <a:off x="3505200" y="3838575"/>
              <a:ext cx="955675" cy="1693863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24" name="Curved Connector 34"/>
            <p:cNvCxnSpPr>
              <a:cxnSpLocks noChangeShapeType="1"/>
              <a:stCxn id="343" idx="0"/>
              <a:endCxn id="36907" idx="2"/>
            </p:cNvCxnSpPr>
            <p:nvPr/>
          </p:nvCxnSpPr>
          <p:spPr bwMode="auto">
            <a:xfrm flipV="1">
              <a:off x="3505200" y="4305300"/>
              <a:ext cx="927100" cy="554038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25" name="Curved Connector 34"/>
            <p:cNvCxnSpPr>
              <a:cxnSpLocks noChangeShapeType="1"/>
              <a:stCxn id="343" idx="0"/>
              <a:endCxn id="36909" idx="2"/>
            </p:cNvCxnSpPr>
            <p:nvPr/>
          </p:nvCxnSpPr>
          <p:spPr bwMode="auto">
            <a:xfrm>
              <a:off x="3505200" y="4859338"/>
              <a:ext cx="955675" cy="673100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26" name="Curved Connector 34"/>
            <p:cNvCxnSpPr>
              <a:cxnSpLocks noChangeShapeType="1"/>
              <a:stCxn id="342" idx="0"/>
              <a:endCxn id="36907" idx="2"/>
            </p:cNvCxnSpPr>
            <p:nvPr/>
          </p:nvCxnSpPr>
          <p:spPr bwMode="auto">
            <a:xfrm flipV="1">
              <a:off x="3484563" y="4305300"/>
              <a:ext cx="947737" cy="1489075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27" name="Curved Connector 34"/>
            <p:cNvCxnSpPr>
              <a:cxnSpLocks noChangeShapeType="1"/>
              <a:stCxn id="342" idx="0"/>
              <a:endCxn id="36909" idx="2"/>
            </p:cNvCxnSpPr>
            <p:nvPr/>
          </p:nvCxnSpPr>
          <p:spPr bwMode="auto">
            <a:xfrm flipV="1">
              <a:off x="3484563" y="5532438"/>
              <a:ext cx="976312" cy="261937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sp>
          <p:nvSpPr>
            <p:cNvPr id="36928" name="TextBox 21"/>
            <p:cNvSpPr txBox="1">
              <a:spLocks noChangeArrowheads="1"/>
            </p:cNvSpPr>
            <p:nvPr/>
          </p:nvSpPr>
          <p:spPr bwMode="auto">
            <a:xfrm>
              <a:off x="4351338" y="3362325"/>
              <a:ext cx="5429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</a:rPr>
                <a:t>HDFS</a:t>
              </a:r>
            </a:p>
          </p:txBody>
        </p:sp>
        <p:cxnSp>
          <p:nvCxnSpPr>
            <p:cNvPr id="36929" name="Curved Connector 34"/>
            <p:cNvCxnSpPr>
              <a:cxnSpLocks noChangeShapeType="1"/>
              <a:stCxn id="36907" idx="0"/>
              <a:endCxn id="36904" idx="0"/>
            </p:cNvCxnSpPr>
            <p:nvPr/>
          </p:nvCxnSpPr>
          <p:spPr bwMode="auto">
            <a:xfrm rot="-5400000" flipH="1" flipV="1">
              <a:off x="2228057" y="2248694"/>
              <a:ext cx="527050" cy="4268787"/>
            </a:xfrm>
            <a:prstGeom prst="curvedConnector3">
              <a:avLst>
                <a:gd name="adj1" fmla="val -220861"/>
              </a:avLst>
            </a:prstGeom>
            <a:noFill/>
            <a:ln w="571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6930" name="Curved Connector 34"/>
            <p:cNvCxnSpPr>
              <a:cxnSpLocks noChangeShapeType="1"/>
              <a:endCxn id="36904" idx="4"/>
            </p:cNvCxnSpPr>
            <p:nvPr/>
          </p:nvCxnSpPr>
          <p:spPr bwMode="auto">
            <a:xfrm rot="16200000" flipV="1">
              <a:off x="2207419" y="3166269"/>
              <a:ext cx="671513" cy="4371975"/>
            </a:xfrm>
            <a:prstGeom prst="curvedConnector3">
              <a:avLst>
                <a:gd name="adj1" fmla="val -108134"/>
              </a:avLst>
            </a:prstGeom>
            <a:noFill/>
            <a:ln w="57150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</p:grpSp>
      <p:sp>
        <p:nvSpPr>
          <p:cNvPr id="191" name="Rectangle 190"/>
          <p:cNvSpPr/>
          <p:nvPr/>
        </p:nvSpPr>
        <p:spPr>
          <a:xfrm>
            <a:off x="457200" y="3479800"/>
            <a:ext cx="3789363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Dynamic Parallel </a:t>
            </a:r>
            <a:r>
              <a:rPr lang="en-US" sz="1200" dirty="0" smtClean="0"/>
              <a:t> Services</a:t>
            </a:r>
            <a:endParaRPr lang="en-US" sz="1200" dirty="0"/>
          </a:p>
        </p:txBody>
      </p:sp>
      <p:sp>
        <p:nvSpPr>
          <p:cNvPr id="192" name="Rectangle 191"/>
          <p:cNvSpPr/>
          <p:nvPr/>
        </p:nvSpPr>
        <p:spPr>
          <a:xfrm>
            <a:off x="4430713" y="3476625"/>
            <a:ext cx="4144962" cy="282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Data Affinity &amp; Smart Distribution 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457200" y="6165850"/>
            <a:ext cx="3794125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Parallel Recursion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4446588" y="6159500"/>
            <a:ext cx="4154487" cy="30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Map Reduce &amp; Iterative Processing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073815" cy="752475"/>
          </a:xfrm>
        </p:spPr>
        <p:txBody>
          <a:bodyPr/>
          <a:lstStyle/>
          <a:p>
            <a:r>
              <a:rPr lang="ru-RU" dirty="0" smtClean="0"/>
              <a:t>Понятие потребителей ресурсов</a:t>
            </a:r>
            <a:endParaRPr lang="en-US" dirty="0"/>
          </a:p>
        </p:txBody>
      </p:sp>
      <p:pic>
        <p:nvPicPr>
          <p:cNvPr id="77830" name="Picture 6" descr="C:\Users\IBM_ADMIN\Documents\Symphony v6_1_1 Documentation\symphony6.1.1_docs\symphony\6.1.1\management_sym\toronto_cluster_or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16" y="1643731"/>
            <a:ext cx="5261845" cy="3886200"/>
          </a:xfrm>
          <a:prstGeom prst="rect">
            <a:avLst/>
          </a:prstGeom>
          <a:noFill/>
        </p:spPr>
      </p:pic>
      <p:pic>
        <p:nvPicPr>
          <p:cNvPr id="77832" name="Picture 8" descr="C:\Users\IBM_ADMIN\Documents\Symphony v6_1_1 Documentation\symphony6.1.1_docs\symphony\6.1.1\management_sym\torontoclustercompl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1676400" cy="4678063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678016" y="3396331"/>
            <a:ext cx="685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00621" y="1268760"/>
            <a:ext cx="344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Определения «потребителей»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384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Определения в терминах бизнеса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86845" y="1080020"/>
            <a:ext cx="61345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Clr>
                <a:srgbClr val="33CC33"/>
              </a:buClr>
              <a:buFont typeface="Wingdings" pitchFamily="2" charset="2"/>
              <a:buChar char="§"/>
            </a:pPr>
            <a:r>
              <a:rPr lang="ru-RU" sz="1800" dirty="0" smtClean="0"/>
              <a:t>Разделение ресурсов с сохранением прав владельца</a:t>
            </a:r>
            <a:endParaRPr lang="en-US" sz="1800" dirty="0"/>
          </a:p>
          <a:p>
            <a:pPr marL="182563" indent="-182563">
              <a:buClr>
                <a:srgbClr val="33CC33"/>
              </a:buClr>
              <a:buFont typeface="Wingdings" pitchFamily="2" charset="2"/>
              <a:buChar char="§"/>
            </a:pPr>
            <a:r>
              <a:rPr lang="ru-RU" dirty="0" smtClean="0"/>
              <a:t>Применение изменений «на лету»</a:t>
            </a:r>
            <a:endParaRPr lang="en-US" sz="1800" dirty="0"/>
          </a:p>
          <a:p>
            <a:pPr marL="182563" indent="-182563">
              <a:buClr>
                <a:srgbClr val="33CC33"/>
              </a:buClr>
              <a:buFont typeface="Wingdings" pitchFamily="2" charset="2"/>
              <a:buChar char="§"/>
            </a:pPr>
            <a:r>
              <a:rPr lang="ru-RU" sz="1800" dirty="0" smtClean="0"/>
              <a:t>Динамическое выделение ресурсов</a:t>
            </a:r>
            <a:endParaRPr lang="en-US" sz="1800" dirty="0"/>
          </a:p>
          <a:p>
            <a:pPr marL="182563" indent="-182563">
              <a:buClr>
                <a:srgbClr val="33CC33"/>
              </a:buClr>
              <a:buFont typeface="Wingdings" pitchFamily="2" charset="2"/>
              <a:buChar char="§"/>
            </a:pPr>
            <a:r>
              <a:rPr lang="ru-RU" sz="1800" dirty="0" smtClean="0"/>
              <a:t>Обеспечение </a:t>
            </a:r>
            <a:r>
              <a:rPr lang="en-US" sz="1800" dirty="0" smtClean="0"/>
              <a:t>SLA</a:t>
            </a:r>
            <a:endParaRPr lang="en-CA" sz="2000" dirty="0"/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/>
          <a:srcRect l="3995" t="9929" r="3877" b="2065"/>
          <a:stretch>
            <a:fillRect/>
          </a:stretch>
        </p:blipFill>
        <p:spPr bwMode="auto">
          <a:xfrm>
            <a:off x="5488179" y="2492896"/>
            <a:ext cx="161420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 cstate="print"/>
          <a:srcRect l="3665" t="9377" r="4443" b="2048"/>
          <a:stretch>
            <a:fillRect/>
          </a:stretch>
        </p:blipFill>
        <p:spPr bwMode="auto">
          <a:xfrm>
            <a:off x="7164288" y="2492896"/>
            <a:ext cx="1752296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5" cstate="print"/>
          <a:srcRect l="1332" t="6223" r="1016" b="4507"/>
          <a:stretch>
            <a:fillRect/>
          </a:stretch>
        </p:blipFill>
        <p:spPr bwMode="auto">
          <a:xfrm>
            <a:off x="299542" y="2513532"/>
            <a:ext cx="5080706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urved Connector 8"/>
          <p:cNvCxnSpPr/>
          <p:nvPr/>
        </p:nvCxnSpPr>
        <p:spPr>
          <a:xfrm flipV="1">
            <a:off x="3126389" y="2492895"/>
            <a:ext cx="3168100" cy="1320800"/>
          </a:xfrm>
          <a:prstGeom prst="curvedConnector4">
            <a:avLst>
              <a:gd name="adj1" fmla="val 49740"/>
              <a:gd name="adj2" fmla="val 123077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flipV="1">
            <a:off x="4116817" y="2492895"/>
            <a:ext cx="3923619" cy="1320800"/>
          </a:xfrm>
          <a:prstGeom prst="curvedConnector4">
            <a:avLst>
              <a:gd name="adj1" fmla="val 22988"/>
              <a:gd name="adj2" fmla="val 139338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620688"/>
            <a:ext cx="8458200" cy="40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zh-C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Динамический план ресурсов на основе политик</a:t>
            </a:r>
            <a:endParaRPr lang="en-US" altLang="zh-CN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Dashboardhigh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996952"/>
            <a:ext cx="5388398" cy="341303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193676" y="1477011"/>
          <a:ext cx="8416924" cy="505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09575" y="676275"/>
            <a:ext cx="8429625" cy="808038"/>
          </a:xfrm>
        </p:spPr>
        <p:txBody>
          <a:bodyPr/>
          <a:lstStyle/>
          <a:p>
            <a:r>
              <a:rPr lang="en-US" b="1" smtClean="0"/>
              <a:t>SLEEP Test Benchmark results</a:t>
            </a:r>
            <a:br>
              <a:rPr lang="en-US" b="1" smtClean="0"/>
            </a:br>
            <a:r>
              <a:rPr lang="en-US" sz="1800" smtClean="0"/>
              <a:t>Hadoop 1.1.1 vs. IBM BigInsights 2.1 with Adaptive MapReduce</a:t>
            </a:r>
            <a:endParaRPr lang="en-US" b="1" smtClean="0"/>
          </a:p>
        </p:txBody>
      </p:sp>
      <p:sp>
        <p:nvSpPr>
          <p:cNvPr id="16" name="Rectangle 15"/>
          <p:cNvSpPr/>
          <p:nvPr/>
        </p:nvSpPr>
        <p:spPr>
          <a:xfrm>
            <a:off x="7229475" y="5057775"/>
            <a:ext cx="1571625" cy="774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Task throughput</a:t>
            </a:r>
          </a:p>
          <a:p>
            <a:pPr algn="ctr">
              <a:buFontTx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Higher is better</a:t>
            </a:r>
          </a:p>
        </p:txBody>
      </p:sp>
      <p:pic>
        <p:nvPicPr>
          <p:cNvPr id="22533" name="Picture 16" descr="hadoop_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5592763"/>
            <a:ext cx="442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7" descr="BigInsights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975" y="2435225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8" descr="hadoop_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592763"/>
            <a:ext cx="442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9" descr="hadoop_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5592763"/>
            <a:ext cx="442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0" descr="BigInsights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2397125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1" descr="BigInsights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2444750"/>
            <a:ext cx="3333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xplosion 1 11"/>
          <p:cNvSpPr/>
          <p:nvPr/>
        </p:nvSpPr>
        <p:spPr>
          <a:xfrm>
            <a:off x="6905625" y="2020888"/>
            <a:ext cx="2143125" cy="16271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chemeClr val="tx1"/>
                </a:solidFill>
              </a:rPr>
              <a:t> faster!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314325" y="1419223"/>
          <a:ext cx="8497305" cy="523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409575" y="666750"/>
            <a:ext cx="8429625" cy="808038"/>
          </a:xfrm>
        </p:spPr>
        <p:txBody>
          <a:bodyPr/>
          <a:lstStyle/>
          <a:p>
            <a:r>
              <a:rPr lang="en-US" b="1" smtClean="0"/>
              <a:t>SWIM Benchmark results</a:t>
            </a:r>
            <a:br>
              <a:rPr lang="en-US" b="1" smtClean="0"/>
            </a:br>
            <a:r>
              <a:rPr lang="en-US" sz="1800" smtClean="0"/>
              <a:t>Hadoop 1.1.1 vs. IBM BigInsights 2.1 with Adaptive MapReduce</a:t>
            </a:r>
            <a:endParaRPr lang="en-US" b="1" smtClean="0"/>
          </a:p>
        </p:txBody>
      </p:sp>
      <p:pic>
        <p:nvPicPr>
          <p:cNvPr id="20484" name="Picture 8" descr="hadoop_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638" y="1895475"/>
            <a:ext cx="5048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hadoop_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988" y="1885950"/>
            <a:ext cx="5048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hadoop_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663" y="1885950"/>
            <a:ext cx="5048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BigInsights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350" y="4276725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BigInsights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4248150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3" descr="BigInsights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0" y="4248150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377113" y="5167313"/>
            <a:ext cx="1571625" cy="774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Total run-time lower is better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6772275" y="2047875"/>
            <a:ext cx="2124075" cy="169545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2.6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b="1" dirty="0">
                <a:solidFill>
                  <a:schemeClr val="tx1"/>
                </a:solidFill>
              </a:rPr>
              <a:t> faster!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 idx="4294967295"/>
          </p:nvPr>
        </p:nvSpPr>
        <p:spPr>
          <a:xfrm>
            <a:off x="152400" y="609600"/>
            <a:ext cx="8686800" cy="304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folHlink"/>
                </a:solidFill>
              </a:rPr>
              <a:t>Актуальные проблемы при работе с данными 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371600"/>
            <a:ext cx="7543800" cy="4551363"/>
          </a:xfrm>
        </p:spPr>
        <p:txBody>
          <a:bodyPr/>
          <a:lstStyle/>
          <a:p>
            <a:pPr marL="182563" lvl="1" indent="-182563">
              <a:spcBef>
                <a:spcPts val="6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ru-RU" sz="2000" dirty="0" smtClean="0"/>
              <a:t>Постоянный рост объема данных</a:t>
            </a:r>
            <a:endParaRPr lang="en-US" sz="2000" dirty="0" smtClean="0"/>
          </a:p>
          <a:p>
            <a:pPr marL="182563" lvl="1" indent="-182563">
              <a:spcBef>
                <a:spcPts val="6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ru-RU" sz="2000" dirty="0" smtClean="0"/>
              <a:t>Снижение производительности приложений из-за медленного доступа к данным</a:t>
            </a:r>
            <a:endParaRPr lang="en-US" sz="2000" dirty="0" smtClean="0"/>
          </a:p>
          <a:p>
            <a:pPr marL="1143000" lvl="2" indent="-574675">
              <a:spcBef>
                <a:spcPts val="100"/>
              </a:spcBef>
              <a:buClr>
                <a:schemeClr val="folHlink"/>
              </a:buClr>
              <a:buFontTx/>
              <a:buNone/>
            </a:pPr>
            <a:r>
              <a:rPr lang="en-US" dirty="0" smtClean="0"/>
              <a:t>- </a:t>
            </a:r>
            <a:r>
              <a:rPr lang="ru-RU" dirty="0" smtClean="0"/>
              <a:t>Задержки в работе</a:t>
            </a:r>
            <a:endParaRPr lang="en-US" dirty="0" smtClean="0"/>
          </a:p>
          <a:p>
            <a:pPr marL="1143000" lvl="2" indent="-574675">
              <a:spcBef>
                <a:spcPts val="100"/>
              </a:spcBef>
              <a:buClr>
                <a:schemeClr val="folHlink"/>
              </a:buClr>
              <a:buFontTx/>
              <a:buNone/>
            </a:pPr>
            <a:r>
              <a:rPr lang="en-US" dirty="0" smtClean="0"/>
              <a:t>- </a:t>
            </a:r>
            <a:r>
              <a:rPr lang="ru-RU" dirty="0" smtClean="0"/>
              <a:t>Простаивание дорогостоящих ресурсов</a:t>
            </a:r>
            <a:endParaRPr lang="en-US" dirty="0" smtClean="0"/>
          </a:p>
          <a:p>
            <a:pPr marL="182563" lvl="1" indent="-182563">
              <a:spcBef>
                <a:spcPts val="6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ru-RU" sz="2000" dirty="0" smtClean="0"/>
              <a:t>Обеспечение доступности и целостности данных</a:t>
            </a:r>
            <a:endParaRPr lang="en-US" sz="2000" dirty="0" smtClean="0"/>
          </a:p>
          <a:p>
            <a:pPr marL="182563" lvl="1" indent="-182563">
              <a:spcBef>
                <a:spcPts val="6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ru-RU" sz="2000" dirty="0" smtClean="0"/>
              <a:t>Глобальных доступ к данным</a:t>
            </a:r>
            <a:endParaRPr lang="en-US" sz="2000" dirty="0" smtClean="0"/>
          </a:p>
          <a:p>
            <a:pPr marL="182563" lvl="1" indent="-182563">
              <a:spcBef>
                <a:spcPts val="6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ru-RU" sz="2000" dirty="0" smtClean="0"/>
              <a:t>Снижение затрат</a:t>
            </a:r>
            <a:endParaRPr lang="en-US" sz="2000" dirty="0" smtClean="0"/>
          </a:p>
          <a:p>
            <a:pPr marL="182563" lvl="1" indent="-182563"/>
            <a:endParaRPr lang="en-US" sz="2000" dirty="0" smtClean="0"/>
          </a:p>
          <a:p>
            <a:pPr marL="0" indent="0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182290" name="Picture 18" descr="data-illustration-computing-cover-370x229"/>
          <p:cNvPicPr>
            <a:picLocks noChangeAspect="1" noChangeArrowheads="1"/>
          </p:cNvPicPr>
          <p:nvPr/>
        </p:nvPicPr>
        <p:blipFill>
          <a:blip r:embed="rId3" cstate="print"/>
          <a:srcRect l="3748" r="19423" b="6120"/>
          <a:stretch>
            <a:fillRect/>
          </a:stretch>
        </p:blipFill>
        <p:spPr bwMode="auto">
          <a:xfrm>
            <a:off x="4953000" y="3559175"/>
            <a:ext cx="3657600" cy="2765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168" name="Picture 136" descr="hadoop-eleph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013" y="2252663"/>
            <a:ext cx="931862" cy="666750"/>
          </a:xfrm>
          <a:prstGeom prst="rect">
            <a:avLst/>
          </a:prstGeom>
          <a:noFill/>
        </p:spPr>
      </p:pic>
      <p:sp>
        <p:nvSpPr>
          <p:cNvPr id="300154" name="Rectangle 3"/>
          <p:cNvSpPr>
            <a:spLocks noChangeArrowheads="1"/>
          </p:cNvSpPr>
          <p:nvPr/>
        </p:nvSpPr>
        <p:spPr bwMode="auto">
          <a:xfrm>
            <a:off x="244475" y="1371600"/>
            <a:ext cx="8731250" cy="811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b="0">
              <a:solidFill>
                <a:schemeClr val="hlink"/>
              </a:solidFill>
            </a:endParaRP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195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13" y="43195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43195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63" y="43195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0045" name="Text Box 13"/>
          <p:cNvSpPr txBox="1">
            <a:spLocks noChangeArrowheads="1"/>
          </p:cNvSpPr>
          <p:nvPr/>
        </p:nvSpPr>
        <p:spPr bwMode="auto">
          <a:xfrm>
            <a:off x="3276600" y="5486400"/>
            <a:ext cx="264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8ABF"/>
                </a:solidFill>
              </a:rPr>
              <a:t>GPFS Storage Server Cluster</a:t>
            </a:r>
          </a:p>
        </p:txBody>
      </p:sp>
      <p:sp>
        <p:nvSpPr>
          <p:cNvPr id="300111" name="Rectangle 79"/>
          <p:cNvSpPr>
            <a:spLocks noGrp="1" noChangeArrowheads="1"/>
          </p:cNvSpPr>
          <p:nvPr>
            <p:ph type="title"/>
          </p:nvPr>
        </p:nvSpPr>
        <p:spPr>
          <a:xfrm>
            <a:off x="182563" y="620688"/>
            <a:ext cx="8686800" cy="639763"/>
          </a:xfrm>
          <a:noFill/>
          <a:ln/>
        </p:spPr>
        <p:txBody>
          <a:bodyPr/>
          <a:lstStyle/>
          <a:p>
            <a:pPr>
              <a:tabLst>
                <a:tab pos="4511675" algn="l"/>
              </a:tabLst>
            </a:pPr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IBM Elastic Storage</a:t>
            </a:r>
            <a:endParaRPr lang="en-US" sz="2800" b="1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00117" name="AutoShape 85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0118" name="AutoShape 86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0119" name="AutoShape 87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0131" name="Text Box 99"/>
          <p:cNvSpPr txBox="1">
            <a:spLocks noChangeArrowheads="1"/>
          </p:cNvSpPr>
          <p:nvPr/>
        </p:nvSpPr>
        <p:spPr bwMode="auto">
          <a:xfrm>
            <a:off x="6081713" y="2913063"/>
            <a:ext cx="9080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Cinder</a:t>
            </a:r>
          </a:p>
        </p:txBody>
      </p:sp>
      <p:sp>
        <p:nvSpPr>
          <p:cNvPr id="300132" name="Text Box 100"/>
          <p:cNvSpPr txBox="1">
            <a:spLocks noChangeArrowheads="1"/>
          </p:cNvSpPr>
          <p:nvPr/>
        </p:nvSpPr>
        <p:spPr bwMode="auto">
          <a:xfrm>
            <a:off x="6958013" y="2913063"/>
            <a:ext cx="730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Swift</a:t>
            </a:r>
          </a:p>
        </p:txBody>
      </p:sp>
      <p:sp>
        <p:nvSpPr>
          <p:cNvPr id="300135" name="Text Box 103"/>
          <p:cNvSpPr txBox="1">
            <a:spLocks noChangeArrowheads="1"/>
          </p:cNvSpPr>
          <p:nvPr/>
        </p:nvSpPr>
        <p:spPr bwMode="auto">
          <a:xfrm>
            <a:off x="3935413" y="2906713"/>
            <a:ext cx="1390650" cy="9159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GPFS Hadoop Connector</a:t>
            </a:r>
          </a:p>
        </p:txBody>
      </p:sp>
      <p:sp>
        <p:nvSpPr>
          <p:cNvPr id="300136" name="Text Box 104"/>
          <p:cNvSpPr txBox="1">
            <a:spLocks noChangeArrowheads="1"/>
          </p:cNvSpPr>
          <p:nvPr/>
        </p:nvSpPr>
        <p:spPr bwMode="auto">
          <a:xfrm>
            <a:off x="1516063" y="2906713"/>
            <a:ext cx="8382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GPFS </a:t>
            </a:r>
          </a:p>
        </p:txBody>
      </p:sp>
      <p:sp>
        <p:nvSpPr>
          <p:cNvPr id="300137" name="Text Box 105"/>
          <p:cNvSpPr txBox="1">
            <a:spLocks noChangeArrowheads="1"/>
          </p:cNvSpPr>
          <p:nvPr/>
        </p:nvSpPr>
        <p:spPr bwMode="auto">
          <a:xfrm>
            <a:off x="2201863" y="2906713"/>
            <a:ext cx="8382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NFS  </a:t>
            </a:r>
          </a:p>
        </p:txBody>
      </p:sp>
      <p:sp>
        <p:nvSpPr>
          <p:cNvPr id="300138" name="Text Box 106"/>
          <p:cNvSpPr txBox="1">
            <a:spLocks noChangeArrowheads="1"/>
          </p:cNvSpPr>
          <p:nvPr/>
        </p:nvSpPr>
        <p:spPr bwMode="auto">
          <a:xfrm>
            <a:off x="381000" y="5943600"/>
            <a:ext cx="830580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Единая программно-определяемая система хранения для всех типов приложений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0139" name="Text Box 107"/>
          <p:cNvSpPr txBox="1">
            <a:spLocks noChangeArrowheads="1"/>
          </p:cNvSpPr>
          <p:nvPr/>
        </p:nvSpPr>
        <p:spPr bwMode="auto">
          <a:xfrm>
            <a:off x="6172200" y="4724400"/>
            <a:ext cx="2743200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Линейное увеличение объема и производительности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300140" name="Text Box 108"/>
          <p:cNvSpPr txBox="1">
            <a:spLocks noChangeArrowheads="1"/>
          </p:cNvSpPr>
          <p:nvPr/>
        </p:nvSpPr>
        <p:spPr bwMode="auto">
          <a:xfrm>
            <a:off x="2201863" y="3592513"/>
            <a:ext cx="8826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POSIX</a:t>
            </a:r>
          </a:p>
        </p:txBody>
      </p:sp>
      <p:sp>
        <p:nvSpPr>
          <p:cNvPr id="300141" name="Text Box 109"/>
          <p:cNvSpPr txBox="1">
            <a:spLocks noChangeArrowheads="1"/>
          </p:cNvSpPr>
          <p:nvPr/>
        </p:nvSpPr>
        <p:spPr bwMode="auto">
          <a:xfrm>
            <a:off x="251520" y="4437112"/>
            <a:ext cx="2743200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Промышленная система хранения на стандартном оборудовании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300142" name="AutoShape 174"/>
          <p:cNvSpPr>
            <a:spLocks noChangeArrowheads="1"/>
          </p:cNvSpPr>
          <p:nvPr/>
        </p:nvSpPr>
        <p:spPr bwMode="auto">
          <a:xfrm>
            <a:off x="3131840" y="4653136"/>
            <a:ext cx="2880320" cy="457200"/>
          </a:xfrm>
          <a:prstGeom prst="leftRightArrow">
            <a:avLst>
              <a:gd name="adj1" fmla="val 50000"/>
              <a:gd name="adj2" fmla="val 88889"/>
            </a:avLst>
          </a:prstGeom>
          <a:solidFill>
            <a:srgbClr val="8CC63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Единое пространство имен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0143" name="Rectangle 7"/>
          <p:cNvSpPr>
            <a:spLocks noChangeArrowheads="1"/>
          </p:cNvSpPr>
          <p:nvPr/>
        </p:nvSpPr>
        <p:spPr bwMode="auto">
          <a:xfrm>
            <a:off x="3048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Technical Computing</a:t>
            </a:r>
          </a:p>
        </p:txBody>
      </p:sp>
      <p:sp>
        <p:nvSpPr>
          <p:cNvPr id="300144" name="Rectangle 7"/>
          <p:cNvSpPr>
            <a:spLocks noChangeArrowheads="1"/>
          </p:cNvSpPr>
          <p:nvPr/>
        </p:nvSpPr>
        <p:spPr bwMode="auto">
          <a:xfrm>
            <a:off x="32004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Big Data &amp; Analytics</a:t>
            </a:r>
          </a:p>
        </p:txBody>
      </p:sp>
      <p:sp>
        <p:nvSpPr>
          <p:cNvPr id="300145" name="Rectangle 7"/>
          <p:cNvSpPr>
            <a:spLocks noChangeArrowheads="1"/>
          </p:cNvSpPr>
          <p:nvPr/>
        </p:nvSpPr>
        <p:spPr bwMode="auto">
          <a:xfrm>
            <a:off x="60960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300146" name="Line 114"/>
          <p:cNvSpPr>
            <a:spLocks noChangeShapeType="1"/>
          </p:cNvSpPr>
          <p:nvPr/>
        </p:nvSpPr>
        <p:spPr bwMode="auto">
          <a:xfrm>
            <a:off x="304800" y="2133600"/>
            <a:ext cx="3048000" cy="3276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0148" name="Line 116"/>
          <p:cNvSpPr>
            <a:spLocks noChangeShapeType="1"/>
          </p:cNvSpPr>
          <p:nvPr/>
        </p:nvSpPr>
        <p:spPr bwMode="auto">
          <a:xfrm>
            <a:off x="32004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0149" name="Line 117"/>
          <p:cNvSpPr>
            <a:spLocks noChangeShapeType="1"/>
          </p:cNvSpPr>
          <p:nvPr/>
        </p:nvSpPr>
        <p:spPr bwMode="auto">
          <a:xfrm flipH="1">
            <a:off x="54102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0150" name="Line 118"/>
          <p:cNvSpPr>
            <a:spLocks noChangeShapeType="1"/>
          </p:cNvSpPr>
          <p:nvPr/>
        </p:nvSpPr>
        <p:spPr bwMode="auto">
          <a:xfrm flipH="1">
            <a:off x="5867400" y="2133600"/>
            <a:ext cx="3048000" cy="3276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0152" name="Line 120"/>
          <p:cNvSpPr>
            <a:spLocks noChangeShapeType="1"/>
          </p:cNvSpPr>
          <p:nvPr/>
        </p:nvSpPr>
        <p:spPr bwMode="auto">
          <a:xfrm>
            <a:off x="31242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0153" name="Line 121"/>
          <p:cNvSpPr>
            <a:spLocks noChangeShapeType="1"/>
          </p:cNvSpPr>
          <p:nvPr/>
        </p:nvSpPr>
        <p:spPr bwMode="auto">
          <a:xfrm flipH="1">
            <a:off x="54864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0155" name="Picture 74" descr="openstack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209800"/>
            <a:ext cx="76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156" name="Text Box 124"/>
          <p:cNvSpPr txBox="1">
            <a:spLocks noChangeArrowheads="1"/>
          </p:cNvSpPr>
          <p:nvPr/>
        </p:nvSpPr>
        <p:spPr bwMode="auto">
          <a:xfrm>
            <a:off x="5940152" y="3212976"/>
            <a:ext cx="24574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0">
                <a:solidFill>
                  <a:srgbClr val="008ABF"/>
                </a:solidFill>
              </a:rPr>
              <a:t>Block   Object</a:t>
            </a:r>
          </a:p>
        </p:txBody>
      </p:sp>
      <p:sp>
        <p:nvSpPr>
          <p:cNvPr id="300157" name="Text Box 125"/>
          <p:cNvSpPr txBox="1">
            <a:spLocks noChangeArrowheads="1"/>
          </p:cNvSpPr>
          <p:nvPr/>
        </p:nvSpPr>
        <p:spPr bwMode="auto">
          <a:xfrm>
            <a:off x="2123728" y="3212976"/>
            <a:ext cx="1828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8ABF"/>
                </a:solidFill>
              </a:rPr>
              <a:t>File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 txBox="1">
            <a:spLocks/>
          </p:cNvSpPr>
          <p:nvPr/>
        </p:nvSpPr>
        <p:spPr bwMode="auto">
          <a:xfrm>
            <a:off x="311150" y="660400"/>
            <a:ext cx="8343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19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Полный спектр решений в области </a:t>
            </a:r>
            <a:r>
              <a:rPr lang="en-US" dirty="0" smtClean="0"/>
              <a:t>HPC</a:t>
            </a:r>
            <a:r>
              <a:rPr lang="ru-RU" dirty="0" smtClean="0"/>
              <a:t>, </a:t>
            </a:r>
            <a:r>
              <a:rPr lang="en-US" dirty="0" smtClean="0"/>
              <a:t>Big data </a:t>
            </a:r>
            <a:r>
              <a:rPr lang="ru-RU" dirty="0" smtClean="0"/>
              <a:t>и аналитических вычислений</a:t>
            </a:r>
            <a:endParaRPr lang="en-US" dirty="0" smtClean="0"/>
          </a:p>
        </p:txBody>
      </p:sp>
      <p:sp>
        <p:nvSpPr>
          <p:cNvPr id="9220" name="TextBox 16"/>
          <p:cNvSpPr txBox="1">
            <a:spLocks noChangeArrowheads="1"/>
          </p:cNvSpPr>
          <p:nvPr/>
        </p:nvSpPr>
        <p:spPr bwMode="auto">
          <a:xfrm>
            <a:off x="260350" y="2670175"/>
            <a:ext cx="1309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Управление нагрузкой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1" name="TextBox 17"/>
          <p:cNvSpPr txBox="1">
            <a:spLocks noChangeArrowheads="1"/>
          </p:cNvSpPr>
          <p:nvPr/>
        </p:nvSpPr>
        <p:spPr bwMode="auto">
          <a:xfrm>
            <a:off x="260350" y="3879850"/>
            <a:ext cx="1309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Управление данными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2" name="TextBox 18"/>
          <p:cNvSpPr txBox="1">
            <a:spLocks noChangeArrowheads="1"/>
          </p:cNvSpPr>
          <p:nvPr/>
        </p:nvSpPr>
        <p:spPr bwMode="auto">
          <a:xfrm>
            <a:off x="260350" y="4786313"/>
            <a:ext cx="15684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Управление инфраструктурой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936750" y="2347913"/>
            <a:ext cx="6719888" cy="1314450"/>
            <a:chOff x="2180656" y="2531411"/>
            <a:chExt cx="6719504" cy="1313514"/>
          </a:xfrm>
        </p:grpSpPr>
        <p:sp>
          <p:nvSpPr>
            <p:cNvPr id="20" name="Rounded Rectangle 19"/>
            <p:cNvSpPr/>
            <p:nvPr/>
          </p:nvSpPr>
          <p:spPr>
            <a:xfrm>
              <a:off x="2180656" y="2531411"/>
              <a:ext cx="2196974" cy="1313514"/>
            </a:xfrm>
            <a:prstGeom prst="roundRect">
              <a:avLst/>
            </a:prstGeom>
            <a:gradFill>
              <a:gsLst>
                <a:gs pos="0">
                  <a:srgbClr val="F9A137"/>
                </a:gs>
                <a:gs pos="100000">
                  <a:srgbClr val="E96D1F"/>
                </a:gs>
              </a:gsLst>
            </a:gradFill>
            <a:ln>
              <a:solidFill>
                <a:srgbClr val="E96D1F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</a:rPr>
                <a:t>Семейство </a:t>
              </a:r>
              <a:r>
                <a:rPr lang="en-US" sz="1400" b="1" dirty="0">
                  <a:solidFill>
                    <a:prstClr val="white"/>
                  </a:solidFill>
                </a:rPr>
                <a:t>Platform LSF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dirty="0">
                <a:solidFill>
                  <a:prstClr val="white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dirty="0">
                  <a:solidFill>
                    <a:prstClr val="white"/>
                  </a:solidFill>
                </a:rPr>
                <a:t>Запуск и управление пакетными заданиями различной сложности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703186" y="2531411"/>
              <a:ext cx="2196974" cy="1313514"/>
            </a:xfrm>
            <a:prstGeom prst="roundRect">
              <a:avLst/>
            </a:prstGeom>
            <a:gradFill>
              <a:gsLst>
                <a:gs pos="0">
                  <a:srgbClr val="F9A137"/>
                </a:gs>
                <a:gs pos="100000">
                  <a:srgbClr val="E96D1F"/>
                </a:gs>
              </a:gsLst>
            </a:gradFill>
            <a:ln>
              <a:solidFill>
                <a:srgbClr val="E96D1F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Platform HPC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 b="1" dirty="0">
                <a:solidFill>
                  <a:prstClr val="white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dirty="0">
                  <a:solidFill>
                    <a:prstClr val="white"/>
                  </a:solidFill>
                </a:rPr>
                <a:t>Интегрированное решение для  управления </a:t>
              </a:r>
              <a:r>
                <a:rPr lang="en-US" sz="1000" b="1" dirty="0">
                  <a:solidFill>
                    <a:prstClr val="white"/>
                  </a:solidFill>
                </a:rPr>
                <a:t>HPC </a:t>
              </a:r>
              <a:r>
                <a:rPr lang="ru-RU" sz="1000" b="1" dirty="0">
                  <a:solidFill>
                    <a:prstClr val="white"/>
                  </a:solidFill>
                </a:rPr>
                <a:t>кластером</a:t>
              </a:r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441127" y="2531411"/>
              <a:ext cx="2198562" cy="1313514"/>
            </a:xfrm>
            <a:prstGeom prst="roundRect">
              <a:avLst/>
            </a:prstGeom>
            <a:gradFill>
              <a:gsLst>
                <a:gs pos="0">
                  <a:srgbClr val="7B7CA7"/>
                </a:gs>
                <a:gs pos="100000">
                  <a:srgbClr val="353C74"/>
                </a:gs>
              </a:gsLst>
            </a:gradFill>
            <a:ln>
              <a:solidFill>
                <a:srgbClr val="353C74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</a:rPr>
                <a:t>Семейство </a:t>
              </a:r>
              <a:r>
                <a:rPr lang="en-US" sz="1400" b="1" dirty="0">
                  <a:solidFill>
                    <a:prstClr val="white"/>
                  </a:solidFill>
                </a:rPr>
                <a:t>Platform Symphony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endParaRPr lang="en-US" sz="1400" b="1" dirty="0">
                <a:solidFill>
                  <a:prstClr val="white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dirty="0">
                  <a:solidFill>
                    <a:srgbClr val="FFFFFF"/>
                  </a:solidFill>
                </a:rPr>
                <a:t>Запуск и управление вычислительными и </a:t>
              </a:r>
              <a:r>
                <a:rPr lang="en-US" sz="1100" dirty="0">
                  <a:solidFill>
                    <a:srgbClr val="FFFFFF"/>
                  </a:solidFill>
                </a:rPr>
                <a:t>Big Data </a:t>
              </a:r>
              <a:r>
                <a:rPr lang="ru-RU" sz="1100" dirty="0">
                  <a:solidFill>
                    <a:srgbClr val="FFFFFF"/>
                  </a:solidFill>
                </a:rPr>
                <a:t>заданиями с низкой латентностью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4375150" y="1600200"/>
            <a:ext cx="1851025" cy="625475"/>
            <a:chOff x="4635184" y="1692065"/>
            <a:chExt cx="1851202" cy="624415"/>
          </a:xfrm>
        </p:grpSpPr>
        <p:sp>
          <p:nvSpPr>
            <p:cNvPr id="9249" name="TextBox 4"/>
            <p:cNvSpPr txBox="1">
              <a:spLocks noChangeArrowheads="1"/>
            </p:cNvSpPr>
            <p:nvPr/>
          </p:nvSpPr>
          <p:spPr bwMode="auto">
            <a:xfrm>
              <a:off x="5389106" y="1831771"/>
              <a:ext cx="109728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Big Data / </a:t>
              </a:r>
              <a:r>
                <a:rPr lang="en-US" sz="1000" b="1" dirty="0" err="1">
                  <a:solidFill>
                    <a:srgbClr val="000000"/>
                  </a:solidFill>
                  <a:cs typeface="Arial" pitchFamily="34" charset="0"/>
                </a:rPr>
                <a:t>Hadoop</a:t>
              </a:r>
              <a:endParaRPr lang="en-US" sz="10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9250" name="Picture 4" descr="https://encrypted-tbn2.gstatic.com/images?q=tbn:ANd9GcT213xij71BHh5jgb8AGc9Z88CkbaGu60J9XLrptJ-91DS--89qeg"/>
            <p:cNvPicPr>
              <a:picLocks noChangeAspect="1" noChangeArrowheads="1"/>
            </p:cNvPicPr>
            <p:nvPr/>
          </p:nvPicPr>
          <p:blipFill>
            <a:blip r:embed="rId3" cstate="print"/>
            <a:srcRect l="17299" r="21165"/>
            <a:stretch>
              <a:fillRect/>
            </a:stretch>
          </p:blipFill>
          <p:spPr bwMode="auto">
            <a:xfrm>
              <a:off x="4810852" y="1794564"/>
              <a:ext cx="668828" cy="42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4635184" y="1692065"/>
              <a:ext cx="1736891" cy="624415"/>
            </a:xfrm>
            <a:prstGeom prst="round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>
                <a:solidFill>
                  <a:srgbClr val="003F69"/>
                </a:solidFill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2098" y="1600199"/>
            <a:ext cx="2139114" cy="625475"/>
            <a:chOff x="2782253" y="1692065"/>
            <a:chExt cx="2138773" cy="624415"/>
          </a:xfrm>
        </p:grpSpPr>
        <p:sp>
          <p:nvSpPr>
            <p:cNvPr id="9246" name="TextBox 3"/>
            <p:cNvSpPr txBox="1">
              <a:spLocks noChangeArrowheads="1"/>
            </p:cNvSpPr>
            <p:nvPr/>
          </p:nvSpPr>
          <p:spPr bwMode="auto">
            <a:xfrm>
              <a:off x="3521418" y="1831771"/>
              <a:ext cx="135149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0000"/>
                  </a:solidFill>
                  <a:cs typeface="Arial" pitchFamily="34" charset="0"/>
                </a:rPr>
                <a:t>Симуляция</a:t>
              </a: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 / </a:t>
              </a:r>
              <a:r>
                <a:rPr lang="ru-RU" sz="1000" b="1" dirty="0">
                  <a:solidFill>
                    <a:srgbClr val="000000"/>
                  </a:solidFill>
                  <a:cs typeface="Arial" pitchFamily="34" charset="0"/>
                </a:rPr>
                <a:t>моделирование</a:t>
              </a:r>
              <a:endParaRPr lang="en-US" sz="10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9247" name="Picture 2" descr="http://www-03.ibm.com/systems/resources/systems_platformcomputing_lsf_172x100.png"/>
            <p:cNvPicPr>
              <a:picLocks noChangeAspect="1" noChangeArrowheads="1"/>
            </p:cNvPicPr>
            <p:nvPr/>
          </p:nvPicPr>
          <p:blipFill>
            <a:blip r:embed="rId4" cstate="print"/>
            <a:srcRect l="19537" r="20673"/>
            <a:stretch>
              <a:fillRect/>
            </a:stretch>
          </p:blipFill>
          <p:spPr bwMode="auto">
            <a:xfrm>
              <a:off x="2915948" y="1798698"/>
              <a:ext cx="723261" cy="41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ounded Rectangle 34"/>
            <p:cNvSpPr/>
            <p:nvPr/>
          </p:nvSpPr>
          <p:spPr bwMode="auto">
            <a:xfrm>
              <a:off x="2782253" y="1692065"/>
              <a:ext cx="2138773" cy="624415"/>
            </a:xfrm>
            <a:prstGeom prst="round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>
                <a:solidFill>
                  <a:srgbClr val="003F69"/>
                </a:solidFill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6246813" y="1600200"/>
            <a:ext cx="1874837" cy="625475"/>
            <a:chOff x="6486526" y="1692065"/>
            <a:chExt cx="1875111" cy="624415"/>
          </a:xfrm>
        </p:grpSpPr>
        <p:sp>
          <p:nvSpPr>
            <p:cNvPr id="9243" name="TextBox 5"/>
            <p:cNvSpPr txBox="1">
              <a:spLocks noChangeArrowheads="1"/>
            </p:cNvSpPr>
            <p:nvPr/>
          </p:nvSpPr>
          <p:spPr bwMode="auto">
            <a:xfrm>
              <a:off x="7264357" y="1831771"/>
              <a:ext cx="109728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0000"/>
                  </a:solidFill>
                  <a:cs typeface="Arial" pitchFamily="34" charset="0"/>
                </a:rPr>
                <a:t>Аналитика</a:t>
              </a:r>
              <a:endParaRPr lang="en-US" sz="10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924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9382" y="1796991"/>
              <a:ext cx="702270" cy="41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ounded Rectangle 38"/>
            <p:cNvSpPr/>
            <p:nvPr/>
          </p:nvSpPr>
          <p:spPr bwMode="auto">
            <a:xfrm>
              <a:off x="6486526" y="1692065"/>
              <a:ext cx="1736979" cy="624415"/>
            </a:xfrm>
            <a:prstGeom prst="round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>
                <a:solidFill>
                  <a:srgbClr val="003F69"/>
                </a:solidFill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9227" name="TextBox 47"/>
          <p:cNvSpPr txBox="1">
            <a:spLocks noChangeArrowheads="1"/>
          </p:cNvSpPr>
          <p:nvPr/>
        </p:nvSpPr>
        <p:spPr bwMode="auto">
          <a:xfrm>
            <a:off x="260350" y="1609725"/>
            <a:ext cx="130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Приложения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8" name="TextBox 48"/>
          <p:cNvSpPr txBox="1">
            <a:spLocks noChangeArrowheads="1"/>
          </p:cNvSpPr>
          <p:nvPr/>
        </p:nvSpPr>
        <p:spPr bwMode="auto">
          <a:xfrm>
            <a:off x="260350" y="5762625"/>
            <a:ext cx="1309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Разнородные ресурсы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2417763" y="5697539"/>
            <a:ext cx="5757863" cy="769937"/>
            <a:chOff x="2486526" y="5834515"/>
            <a:chExt cx="5759116" cy="770021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2486526" y="5834515"/>
              <a:ext cx="5759116" cy="7700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>
                <a:solidFill>
                  <a:srgbClr val="003F69"/>
                </a:solidFill>
                <a:ea typeface="ＭＳ Ｐゴシック" charset="0"/>
                <a:cs typeface="Arial" pitchFamily="34" charset="0"/>
              </a:endParaRPr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912664" y="6086283"/>
              <a:ext cx="4993154" cy="265143"/>
              <a:chOff x="2497850" y="6075053"/>
              <a:chExt cx="4993154" cy="265143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2497850" y="6075054"/>
                <a:ext cx="1463994" cy="265142"/>
              </a:xfrm>
              <a:prstGeom prst="roundRect">
                <a:avLst/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Вычислители</a:t>
                </a:r>
                <a:endParaRPr lang="en-US" sz="11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 bwMode="auto">
              <a:xfrm>
                <a:off x="4226418" y="6075053"/>
                <a:ext cx="1570797" cy="254361"/>
              </a:xfrm>
              <a:prstGeom prst="roundRect">
                <a:avLst/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Система хранения</a:t>
                </a:r>
                <a:endParaRPr lang="en-US" sz="11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 bwMode="auto">
              <a:xfrm>
                <a:off x="6027010" y="6075053"/>
                <a:ext cx="1463994" cy="265142"/>
              </a:xfrm>
              <a:prstGeom prst="roundRect">
                <a:avLst/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Сеть</a:t>
                </a:r>
                <a:endParaRPr lang="en-US" sz="11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24113" y="4695825"/>
            <a:ext cx="5745162" cy="820738"/>
            <a:chOff x="2468880" y="4833302"/>
            <a:chExt cx="5745480" cy="820738"/>
          </a:xfrm>
        </p:grpSpPr>
        <p:sp>
          <p:nvSpPr>
            <p:cNvPr id="23" name="Rounded Rectangle 22"/>
            <p:cNvSpPr/>
            <p:nvPr/>
          </p:nvSpPr>
          <p:spPr>
            <a:xfrm>
              <a:off x="2468880" y="4833302"/>
              <a:ext cx="5745480" cy="820738"/>
            </a:xfrm>
            <a:prstGeom prst="roundRect">
              <a:avLst/>
            </a:prstGeom>
            <a:gradFill>
              <a:gsLst>
                <a:gs pos="0">
                  <a:srgbClr val="8CD3EE"/>
                </a:gs>
                <a:gs pos="100000">
                  <a:srgbClr val="00A8CB"/>
                </a:gs>
              </a:gsLst>
            </a:gradFill>
            <a:ln>
              <a:solidFill>
                <a:srgbClr val="00A8CB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9235" name="Rectangle 56"/>
            <p:cNvSpPr>
              <a:spLocks noChangeArrowheads="1"/>
            </p:cNvSpPr>
            <p:nvPr/>
          </p:nvSpPr>
          <p:spPr bwMode="auto">
            <a:xfrm>
              <a:off x="2754288" y="4860413"/>
              <a:ext cx="51253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FFFFFF"/>
                  </a:solidFill>
                  <a:cs typeface="Arial" pitchFamily="34" charset="0"/>
                </a:rPr>
                <a:t>Семейство </a:t>
              </a: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Platform Cluster Manager</a:t>
              </a:r>
            </a:p>
          </p:txBody>
        </p:sp>
        <p:sp>
          <p:nvSpPr>
            <p:cNvPr id="9236" name="Rectangle 57"/>
            <p:cNvSpPr>
              <a:spLocks noChangeArrowheads="1"/>
            </p:cNvSpPr>
            <p:nvPr/>
          </p:nvSpPr>
          <p:spPr bwMode="auto">
            <a:xfrm>
              <a:off x="2586388" y="5131524"/>
              <a:ext cx="54901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i="1" dirty="0">
                  <a:solidFill>
                    <a:srgbClr val="FFFFFF"/>
                  </a:solidFill>
                  <a:cs typeface="Arial" pitchFamily="34" charset="0"/>
                </a:rPr>
                <a:t>Настройка и управление как отдельным кластером, так  и динамическими </a:t>
              </a:r>
              <a:r>
                <a:rPr lang="en-US" sz="1200" b="1" i="1" dirty="0">
                  <a:solidFill>
                    <a:srgbClr val="FFFFFF"/>
                  </a:solidFill>
                  <a:cs typeface="Arial" pitchFamily="34" charset="0"/>
                </a:rPr>
                <a:t>HPC </a:t>
              </a:r>
              <a:r>
                <a:rPr lang="ru-RU" sz="1200" b="1" i="1" dirty="0">
                  <a:solidFill>
                    <a:srgbClr val="FFFFFF"/>
                  </a:solidFill>
                  <a:cs typeface="Arial" pitchFamily="34" charset="0"/>
                </a:rPr>
                <a:t>облаками</a:t>
              </a:r>
              <a:endParaRPr lang="en-US" sz="1200" b="1" i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9231" name="Rounded Rectangle 59"/>
          <p:cNvSpPr>
            <a:spLocks noChangeArrowheads="1"/>
          </p:cNvSpPr>
          <p:nvPr/>
        </p:nvSpPr>
        <p:spPr bwMode="auto">
          <a:xfrm>
            <a:off x="2424113" y="3789363"/>
            <a:ext cx="5745162" cy="820737"/>
          </a:xfrm>
          <a:prstGeom prst="roundRect">
            <a:avLst>
              <a:gd name="adj" fmla="val 16667"/>
            </a:avLst>
          </a:prstGeom>
          <a:solidFill>
            <a:srgbClr val="008A5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32" name="Rectangle 60"/>
          <p:cNvSpPr>
            <a:spLocks noChangeArrowheads="1"/>
          </p:cNvSpPr>
          <p:nvPr/>
        </p:nvSpPr>
        <p:spPr bwMode="auto">
          <a:xfrm>
            <a:off x="2709863" y="3876675"/>
            <a:ext cx="5124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Elastic Storage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33" name="Rectangle 61"/>
          <p:cNvSpPr>
            <a:spLocks noChangeArrowheads="1"/>
          </p:cNvSpPr>
          <p:nvPr/>
        </p:nvSpPr>
        <p:spPr bwMode="auto">
          <a:xfrm>
            <a:off x="2541588" y="4136273"/>
            <a:ext cx="548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FFFFFF"/>
                </a:solidFill>
                <a:cs typeface="Arial" pitchFamily="34" charset="0"/>
              </a:rPr>
              <a:t>Высокопроизводительная, </a:t>
            </a:r>
            <a:r>
              <a:rPr lang="ru-RU" sz="1200" b="1" i="1" dirty="0" smtClean="0">
                <a:solidFill>
                  <a:srgbClr val="FFFFFF"/>
                </a:solidFill>
                <a:cs typeface="Arial" pitchFamily="34" charset="0"/>
              </a:rPr>
              <a:t>распределенная </a:t>
            </a:r>
            <a:r>
              <a:rPr lang="ru-RU" sz="1200" b="1" i="1" dirty="0">
                <a:solidFill>
                  <a:srgbClr val="FFFFFF"/>
                </a:solidFill>
                <a:cs typeface="Arial" pitchFamily="34" charset="0"/>
              </a:rPr>
              <a:t>параллельная файловая система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2444750"/>
            <a:ext cx="20907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6"/>
          <p:cNvSpPr txBox="1">
            <a:spLocks/>
          </p:cNvSpPr>
          <p:nvPr/>
        </p:nvSpPr>
        <p:spPr bwMode="auto">
          <a:xfrm>
            <a:off x="3632199" y="2076450"/>
            <a:ext cx="4930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05" rIns="91404" bIns="4570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0" i="0" u="none" strike="noStrike" kern="0" cap="none" spc="0" normalizeH="0" baseline="0" noProof="0" smtClean="0">
                <a:ln>
                  <a:noFill/>
                </a:ln>
                <a:solidFill>
                  <a:srgbClr val="00A4F1"/>
                </a:solidFill>
                <a:effectLst/>
                <a:uLnTx/>
                <a:uFillTx/>
                <a:latin typeface="+mj-lt"/>
                <a:ea typeface="Geneva"/>
                <a:cs typeface="Geneva"/>
              </a:rPr>
              <a:t>Спасибо</a:t>
            </a:r>
            <a:r>
              <a:rPr kumimoji="0" lang="en-US" sz="6500" b="0" i="0" u="none" strike="noStrike" kern="0" cap="none" spc="0" normalizeH="0" baseline="0" noProof="0" smtClean="0">
                <a:ln>
                  <a:noFill/>
                </a:ln>
                <a:solidFill>
                  <a:srgbClr val="00A4F1"/>
                </a:solidFill>
                <a:effectLst/>
                <a:uLnTx/>
                <a:uFillTx/>
                <a:latin typeface="+mj-lt"/>
                <a:ea typeface="Geneva"/>
                <a:cs typeface="Geneva"/>
              </a:rPr>
              <a:t>!</a:t>
            </a:r>
            <a:endParaRPr kumimoji="0" lang="en-US" sz="6500" b="0" i="0" u="none" strike="noStrike" kern="0" cap="none" spc="0" normalizeH="0" baseline="0" noProof="0" dirty="0">
              <a:ln>
                <a:noFill/>
              </a:ln>
              <a:solidFill>
                <a:srgbClr val="00A4F1"/>
              </a:solidFill>
              <a:effectLst/>
              <a:uLnTx/>
              <a:uFillTx/>
              <a:latin typeface="+mj-lt"/>
              <a:ea typeface="Geneva"/>
              <a:cs typeface="Genev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98827" y="5291781"/>
            <a:ext cx="687790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ea typeface="SimSun" pitchFamily="2" charset="-122"/>
                <a:cs typeface="Geneva"/>
              </a:rPr>
              <a:t>Более детальная информация</a:t>
            </a:r>
            <a:r>
              <a:rPr lang="en-US" dirty="0">
                <a:solidFill>
                  <a:srgbClr val="000000"/>
                </a:solidFill>
                <a:ea typeface="SimSun" pitchFamily="2" charset="-122"/>
                <a:cs typeface="Geneva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SimSun" pitchFamily="2" charset="-122"/>
                <a:cs typeface="Geneva"/>
              </a:rPr>
              <a:t>ibm.com/</a:t>
            </a:r>
            <a:r>
              <a:rPr lang="en-US" sz="1600" dirty="0" err="1">
                <a:solidFill>
                  <a:srgbClr val="000000"/>
                </a:solidFill>
                <a:ea typeface="SimSun" pitchFamily="2" charset="-122"/>
                <a:cs typeface="Geneva"/>
              </a:rPr>
              <a:t>platformcomputing</a:t>
            </a:r>
            <a:endParaRPr lang="ru-RU" sz="1600" dirty="0">
              <a:solidFill>
                <a:srgbClr val="000000"/>
              </a:solidFill>
              <a:ea typeface="SimSun" pitchFamily="2" charset="-122"/>
              <a:cs typeface="Genev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ea typeface="SimSun" pitchFamily="2" charset="-122"/>
              <a:cs typeface="Genev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ea typeface="SimSun" pitchFamily="2" charset="-122"/>
                <a:cs typeface="Geneva"/>
              </a:rPr>
              <a:t>Контактная информация: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ea typeface="SimSun" pitchFamily="2" charset="-122"/>
                <a:cs typeface="Geneva"/>
              </a:rPr>
              <a:t>Иван Зиновьев – Технический консультант</a:t>
            </a:r>
            <a:r>
              <a:rPr lang="en-US" sz="1600" dirty="0">
                <a:solidFill>
                  <a:srgbClr val="000000"/>
                </a:solidFill>
                <a:ea typeface="SimSun" pitchFamily="2" charset="-122"/>
                <a:cs typeface="Geneva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SimSun" pitchFamily="2" charset="-122"/>
                <a:cs typeface="Geneva"/>
              </a:rPr>
              <a:t>по </a:t>
            </a:r>
            <a:r>
              <a:rPr lang="en-US" sz="1600" dirty="0">
                <a:solidFill>
                  <a:srgbClr val="000000"/>
                </a:solidFill>
                <a:ea typeface="SimSun" pitchFamily="2" charset="-122"/>
                <a:cs typeface="Geneva"/>
              </a:rPr>
              <a:t>IBM Platform Computing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0000"/>
                </a:solidFill>
                <a:ea typeface="SimSun" pitchFamily="2" charset="-122"/>
                <a:cs typeface="Geneva"/>
              </a:rPr>
              <a:t>Моб</a:t>
            </a:r>
            <a:r>
              <a:rPr lang="ru-RU" sz="1600" dirty="0">
                <a:solidFill>
                  <a:srgbClr val="000000"/>
                </a:solidFill>
                <a:ea typeface="SimSun" pitchFamily="2" charset="-122"/>
                <a:cs typeface="Geneva"/>
              </a:rPr>
              <a:t>.: </a:t>
            </a:r>
            <a:r>
              <a:rPr lang="en-US" sz="1600" dirty="0">
                <a:solidFill>
                  <a:srgbClr val="000000"/>
                </a:solidFill>
                <a:ea typeface="SimSun" pitchFamily="2" charset="-122"/>
                <a:cs typeface="Geneva"/>
              </a:rPr>
              <a:t>+7-495-765-61-58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SimSun" pitchFamily="2" charset="-122"/>
                <a:cs typeface="Geneva"/>
              </a:rPr>
              <a:t>E-mail: ivan.zinoviev@ru.ibm.com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82563" y="593725"/>
            <a:ext cx="86852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успеха в измеримых показателях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1412776"/>
            <a:ext cx="8496944" cy="450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23850" indent="-315913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20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лет постоянного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развития</a:t>
            </a: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23850" indent="-315913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5,500,000 процессоров под управлением</a:t>
            </a:r>
          </a:p>
          <a:p>
            <a:pPr marL="323850" indent="-315913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Более 500 экспертов</a:t>
            </a:r>
          </a:p>
          <a:p>
            <a:pPr marL="323850" indent="-315913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Мощная экосистема партнеров и разработчиков</a:t>
            </a:r>
          </a:p>
          <a:p>
            <a:pPr marL="323850" indent="-315913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Глобальное покрытие сервисами S&amp;S</a:t>
            </a:r>
          </a:p>
          <a:p>
            <a:pPr marL="323850" indent="-315913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2500 ключевых клиентов по всему миру, включая</a:t>
            </a:r>
          </a:p>
          <a:p>
            <a:pPr marL="742950" lvl="1" indent="-277813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 23 из 30 крупнейших предприятий</a:t>
            </a:r>
          </a:p>
          <a:p>
            <a:pPr marL="742950" lvl="1" indent="-277813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 60% крупнейших организаций финансового сектора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3568" y="5517232"/>
            <a:ext cx="7678737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HPC обеспечивает не только академические исследования,</a:t>
            </a:r>
            <a:br>
              <a:rPr lang="ru-RU" sz="2000" dirty="0">
                <a:solidFill>
                  <a:srgbClr val="000080"/>
                </a:solidFill>
              </a:rPr>
            </a:br>
            <a:r>
              <a:rPr lang="ru-RU" sz="2000" dirty="0">
                <a:solidFill>
                  <a:srgbClr val="000080"/>
                </a:solidFill>
              </a:rPr>
              <a:t>но и инновационный бизнес.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слайды</a:t>
            </a:r>
            <a:endParaRPr lang="ru-RU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501" name="Picture 37" descr="hadoop-eleph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013" y="2252663"/>
            <a:ext cx="931862" cy="666750"/>
          </a:xfrm>
          <a:prstGeom prst="rect">
            <a:avLst/>
          </a:prstGeom>
          <a:noFill/>
        </p:spPr>
      </p:pic>
      <p:sp>
        <p:nvSpPr>
          <p:cNvPr id="446502" name="Text Box 38"/>
          <p:cNvSpPr txBox="1">
            <a:spLocks noChangeArrowheads="1"/>
          </p:cNvSpPr>
          <p:nvPr/>
        </p:nvSpPr>
        <p:spPr bwMode="auto">
          <a:xfrm>
            <a:off x="3935413" y="2906713"/>
            <a:ext cx="1390650" cy="9159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GPFS Hadoop Connector</a:t>
            </a:r>
          </a:p>
        </p:txBody>
      </p:sp>
      <p:sp>
        <p:nvSpPr>
          <p:cNvPr id="446466" name="Rectangle 3"/>
          <p:cNvSpPr>
            <a:spLocks noChangeArrowheads="1"/>
          </p:cNvSpPr>
          <p:nvPr/>
        </p:nvSpPr>
        <p:spPr bwMode="auto">
          <a:xfrm>
            <a:off x="244475" y="1371600"/>
            <a:ext cx="8731250" cy="811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b="0">
              <a:solidFill>
                <a:schemeClr val="hlink"/>
              </a:solidFill>
            </a:endParaRPr>
          </a:p>
        </p:txBody>
      </p:sp>
      <p:pic>
        <p:nvPicPr>
          <p:cNvPr id="446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195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13" y="43195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43195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63" y="43195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3276600" y="5486400"/>
            <a:ext cx="264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8ABF"/>
                </a:solidFill>
              </a:rPr>
              <a:t>GPFS Storage Server Cluster</a:t>
            </a:r>
          </a:p>
        </p:txBody>
      </p:sp>
      <p:sp>
        <p:nvSpPr>
          <p:cNvPr id="446473" name="AutoShape 9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6474" name="AutoShape 10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6475" name="AutoShape 11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6089650" y="2825750"/>
            <a:ext cx="9080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Cinder</a:t>
            </a:r>
          </a:p>
        </p:txBody>
      </p:sp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6965950" y="2825750"/>
            <a:ext cx="7302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Swift</a:t>
            </a:r>
          </a:p>
        </p:txBody>
      </p:sp>
      <p:sp>
        <p:nvSpPr>
          <p:cNvPr id="446479" name="Text Box 15"/>
          <p:cNvSpPr txBox="1">
            <a:spLocks noChangeArrowheads="1"/>
          </p:cNvSpPr>
          <p:nvPr/>
        </p:nvSpPr>
        <p:spPr bwMode="auto">
          <a:xfrm>
            <a:off x="1524000" y="2819400"/>
            <a:ext cx="8382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GPFS </a:t>
            </a:r>
          </a:p>
        </p:txBody>
      </p:sp>
      <p:sp>
        <p:nvSpPr>
          <p:cNvPr id="446480" name="Text Box 16"/>
          <p:cNvSpPr txBox="1">
            <a:spLocks noChangeArrowheads="1"/>
          </p:cNvSpPr>
          <p:nvPr/>
        </p:nvSpPr>
        <p:spPr bwMode="auto">
          <a:xfrm>
            <a:off x="2209800" y="2825750"/>
            <a:ext cx="8382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NFS  </a:t>
            </a:r>
          </a:p>
        </p:txBody>
      </p:sp>
      <p:sp>
        <p:nvSpPr>
          <p:cNvPr id="446483" name="Text Box 19"/>
          <p:cNvSpPr txBox="1">
            <a:spLocks noChangeArrowheads="1"/>
          </p:cNvSpPr>
          <p:nvPr/>
        </p:nvSpPr>
        <p:spPr bwMode="auto">
          <a:xfrm>
            <a:off x="2209800" y="3505200"/>
            <a:ext cx="8826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POSIX</a:t>
            </a:r>
          </a:p>
        </p:txBody>
      </p:sp>
      <p:sp>
        <p:nvSpPr>
          <p:cNvPr id="446486" name="Rectangle 7"/>
          <p:cNvSpPr>
            <a:spLocks noChangeArrowheads="1"/>
          </p:cNvSpPr>
          <p:nvPr/>
        </p:nvSpPr>
        <p:spPr bwMode="auto">
          <a:xfrm>
            <a:off x="3048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Technical Computing</a:t>
            </a:r>
          </a:p>
        </p:txBody>
      </p:sp>
      <p:sp>
        <p:nvSpPr>
          <p:cNvPr id="446487" name="Rectangle 7"/>
          <p:cNvSpPr>
            <a:spLocks noChangeArrowheads="1"/>
          </p:cNvSpPr>
          <p:nvPr/>
        </p:nvSpPr>
        <p:spPr bwMode="auto">
          <a:xfrm>
            <a:off x="32004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Big Data &amp; Analytics</a:t>
            </a:r>
          </a:p>
        </p:txBody>
      </p:sp>
      <p:sp>
        <p:nvSpPr>
          <p:cNvPr id="446488" name="Rectangle 7"/>
          <p:cNvSpPr>
            <a:spLocks noChangeArrowheads="1"/>
          </p:cNvSpPr>
          <p:nvPr/>
        </p:nvSpPr>
        <p:spPr bwMode="auto">
          <a:xfrm>
            <a:off x="60960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446489" name="Line 25"/>
          <p:cNvSpPr>
            <a:spLocks noChangeShapeType="1"/>
          </p:cNvSpPr>
          <p:nvPr/>
        </p:nvSpPr>
        <p:spPr bwMode="auto">
          <a:xfrm>
            <a:off x="304800" y="2133600"/>
            <a:ext cx="3048000" cy="3276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6490" name="Line 26"/>
          <p:cNvSpPr>
            <a:spLocks noChangeShapeType="1"/>
          </p:cNvSpPr>
          <p:nvPr/>
        </p:nvSpPr>
        <p:spPr bwMode="auto">
          <a:xfrm>
            <a:off x="32004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6491" name="Line 27"/>
          <p:cNvSpPr>
            <a:spLocks noChangeShapeType="1"/>
          </p:cNvSpPr>
          <p:nvPr/>
        </p:nvSpPr>
        <p:spPr bwMode="auto">
          <a:xfrm flipH="1">
            <a:off x="54102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6492" name="Line 28"/>
          <p:cNvSpPr>
            <a:spLocks noChangeShapeType="1"/>
          </p:cNvSpPr>
          <p:nvPr/>
        </p:nvSpPr>
        <p:spPr bwMode="auto">
          <a:xfrm flipH="1">
            <a:off x="5867400" y="2133600"/>
            <a:ext cx="3048000" cy="3276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6494" name="Line 30"/>
          <p:cNvSpPr>
            <a:spLocks noChangeShapeType="1"/>
          </p:cNvSpPr>
          <p:nvPr/>
        </p:nvSpPr>
        <p:spPr bwMode="auto">
          <a:xfrm flipH="1">
            <a:off x="54864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6495" name="Picture 74" descr="openstack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209800"/>
            <a:ext cx="76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5562600" y="3124200"/>
            <a:ext cx="24574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0">
                <a:solidFill>
                  <a:srgbClr val="008ABF"/>
                </a:solidFill>
              </a:rPr>
              <a:t>Block   Object</a:t>
            </a:r>
          </a:p>
        </p:txBody>
      </p:sp>
      <p:sp>
        <p:nvSpPr>
          <p:cNvPr id="446497" name="Text Box 33"/>
          <p:cNvSpPr txBox="1">
            <a:spLocks noChangeArrowheads="1"/>
          </p:cNvSpPr>
          <p:nvPr/>
        </p:nvSpPr>
        <p:spPr bwMode="auto">
          <a:xfrm>
            <a:off x="1447800" y="3138488"/>
            <a:ext cx="1828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0">
                <a:solidFill>
                  <a:srgbClr val="008ABF"/>
                </a:solidFill>
              </a:rPr>
              <a:t>File</a:t>
            </a:r>
          </a:p>
        </p:txBody>
      </p:sp>
      <p:sp>
        <p:nvSpPr>
          <p:cNvPr id="446499" name="Rectangle 35"/>
          <p:cNvSpPr>
            <a:spLocks noChangeArrowheads="1"/>
          </p:cNvSpPr>
          <p:nvPr/>
        </p:nvSpPr>
        <p:spPr bwMode="auto">
          <a:xfrm>
            <a:off x="3200400" y="1219200"/>
            <a:ext cx="5943600" cy="31242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6500" name="Rectangle 36"/>
          <p:cNvSpPr>
            <a:spLocks noChangeArrowheads="1"/>
          </p:cNvSpPr>
          <p:nvPr/>
        </p:nvSpPr>
        <p:spPr bwMode="auto">
          <a:xfrm rot="-2801081">
            <a:off x="5638800" y="4800600"/>
            <a:ext cx="1524000" cy="1524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6493" name="Line 29"/>
          <p:cNvSpPr>
            <a:spLocks noChangeShapeType="1"/>
          </p:cNvSpPr>
          <p:nvPr/>
        </p:nvSpPr>
        <p:spPr bwMode="auto">
          <a:xfrm>
            <a:off x="31242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106"/>
          <p:cNvSpPr txBox="1">
            <a:spLocks noChangeArrowheads="1"/>
          </p:cNvSpPr>
          <p:nvPr/>
        </p:nvSpPr>
        <p:spPr bwMode="auto">
          <a:xfrm>
            <a:off x="381000" y="5943600"/>
            <a:ext cx="830580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Единая программно-определяемая система хранения для всех типов приложений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 Box 107"/>
          <p:cNvSpPr txBox="1">
            <a:spLocks noChangeArrowheads="1"/>
          </p:cNvSpPr>
          <p:nvPr/>
        </p:nvSpPr>
        <p:spPr bwMode="auto">
          <a:xfrm>
            <a:off x="6172200" y="4724400"/>
            <a:ext cx="2743200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Линейное увеличение объема и производительности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39" name="Text Box 109"/>
          <p:cNvSpPr txBox="1">
            <a:spLocks noChangeArrowheads="1"/>
          </p:cNvSpPr>
          <p:nvPr/>
        </p:nvSpPr>
        <p:spPr bwMode="auto">
          <a:xfrm>
            <a:off x="251520" y="4437112"/>
            <a:ext cx="2743200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Промышленная система хранения на стандартном оборудовании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40" name="AutoShape 174"/>
          <p:cNvSpPr>
            <a:spLocks noChangeArrowheads="1"/>
          </p:cNvSpPr>
          <p:nvPr/>
        </p:nvSpPr>
        <p:spPr bwMode="auto">
          <a:xfrm>
            <a:off x="3131840" y="4653136"/>
            <a:ext cx="2880320" cy="457200"/>
          </a:xfrm>
          <a:prstGeom prst="leftRightArrow">
            <a:avLst>
              <a:gd name="adj1" fmla="val 50000"/>
              <a:gd name="adj2" fmla="val 88889"/>
            </a:avLst>
          </a:prstGeom>
          <a:solidFill>
            <a:srgbClr val="8CC63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Единое пространство имен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 7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tabLst>
                <a:tab pos="4511675" algn="l"/>
              </a:tabLst>
            </a:pPr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IBM Elastic Storage</a:t>
            </a:r>
            <a:endParaRPr lang="en-US" sz="2800" b="1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GPFS </a:t>
            </a: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исключает проблему «узкого места» при работе с данными </a:t>
            </a:r>
            <a:b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</a:br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</a:br>
            <a:r>
              <a:rPr lang="en-US" sz="2000" dirty="0" smtClean="0"/>
              <a:t>GPFS </a:t>
            </a:r>
            <a:r>
              <a:rPr lang="ru-RU" sz="2000" dirty="0" smtClean="0"/>
              <a:t>обеспечивает высокую</a:t>
            </a:r>
            <a:br>
              <a:rPr lang="ru-RU" sz="2000" dirty="0" smtClean="0"/>
            </a:br>
            <a:r>
              <a:rPr lang="ru-RU" sz="2000" dirty="0" smtClean="0"/>
              <a:t>производительность при обработке </a:t>
            </a:r>
            <a:br>
              <a:rPr lang="ru-RU" sz="2000" dirty="0" smtClean="0"/>
            </a:br>
            <a:r>
              <a:rPr lang="ru-RU" sz="2000" dirty="0" smtClean="0"/>
              <a:t>неструктурированных данных</a:t>
            </a:r>
            <a:endParaRPr lang="en-US" sz="2000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4953000" cy="4800600"/>
          </a:xfrm>
        </p:spPr>
        <p:txBody>
          <a:bodyPr/>
          <a:lstStyle/>
          <a:p>
            <a:pPr>
              <a:buClr>
                <a:srgbClr val="008ABF"/>
              </a:buClr>
              <a:buFontTx/>
              <a:buChar char="•"/>
            </a:pPr>
            <a:r>
              <a:rPr lang="ru-RU" dirty="0" smtClean="0"/>
              <a:t>Высокопроизводительная параллельная файловая система</a:t>
            </a:r>
            <a:endParaRPr lang="en-US" dirty="0" smtClean="0"/>
          </a:p>
          <a:p>
            <a:pPr>
              <a:buClr>
                <a:srgbClr val="008ABF"/>
              </a:buClr>
              <a:buFontTx/>
              <a:buChar char="•"/>
            </a:pPr>
            <a:r>
              <a:rPr lang="ru-RU" dirty="0" smtClean="0"/>
              <a:t>Единое пространство имен</a:t>
            </a:r>
            <a:endParaRPr lang="en-US" dirty="0" smtClean="0"/>
          </a:p>
          <a:p>
            <a:pPr>
              <a:buClr>
                <a:srgbClr val="008ABF"/>
              </a:buClr>
              <a:buFontTx/>
              <a:buChar char="•"/>
            </a:pPr>
            <a:r>
              <a:rPr lang="ru-RU" dirty="0" smtClean="0"/>
              <a:t>Соответствие стандартам </a:t>
            </a:r>
            <a:r>
              <a:rPr lang="en-US" dirty="0" smtClean="0"/>
              <a:t>POSIX</a:t>
            </a:r>
          </a:p>
          <a:p>
            <a:pPr>
              <a:buClr>
                <a:srgbClr val="008ABF"/>
              </a:buClr>
              <a:buFontTx/>
              <a:buChar char="•"/>
            </a:pPr>
            <a:r>
              <a:rPr lang="ru-RU" dirty="0" smtClean="0"/>
              <a:t>Гибкая настройка размера блока файловой системы</a:t>
            </a:r>
            <a:endParaRPr lang="en-US" dirty="0" smtClean="0"/>
          </a:p>
          <a:p>
            <a:pPr>
              <a:buClr>
                <a:srgbClr val="008ABF"/>
              </a:buClr>
              <a:buFontTx/>
              <a:buChar char="•"/>
            </a:pPr>
            <a:r>
              <a:rPr lang="ru-RU" dirty="0" smtClean="0"/>
              <a:t>Расширяемая распределенная обработка метаданных</a:t>
            </a:r>
            <a:endParaRPr lang="en-US" dirty="0" smtClean="0"/>
          </a:p>
        </p:txBody>
      </p:sp>
      <p:pic>
        <p:nvPicPr>
          <p:cNvPr id="18535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481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6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4613" y="45481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6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45481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263" y="45481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63" name="AutoShape 174"/>
          <p:cNvSpPr>
            <a:spLocks noChangeArrowheads="1"/>
          </p:cNvSpPr>
          <p:nvPr/>
        </p:nvSpPr>
        <p:spPr bwMode="auto">
          <a:xfrm rot="16200000">
            <a:off x="6202363" y="41290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85364" name="AutoShape 174"/>
          <p:cNvSpPr>
            <a:spLocks noChangeArrowheads="1"/>
          </p:cNvSpPr>
          <p:nvPr/>
        </p:nvSpPr>
        <p:spPr bwMode="auto">
          <a:xfrm rot="16200000">
            <a:off x="6589713" y="41290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85365" name="AutoShape 174"/>
          <p:cNvSpPr>
            <a:spLocks noChangeArrowheads="1"/>
          </p:cNvSpPr>
          <p:nvPr/>
        </p:nvSpPr>
        <p:spPr bwMode="auto">
          <a:xfrm rot="16200000">
            <a:off x="6977063" y="41290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85366" name="AutoShape 174"/>
          <p:cNvSpPr>
            <a:spLocks noChangeArrowheads="1"/>
          </p:cNvSpPr>
          <p:nvPr/>
        </p:nvSpPr>
        <p:spPr bwMode="auto">
          <a:xfrm rot="16200000">
            <a:off x="7364413" y="41290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85367" name="AutoShape 174"/>
          <p:cNvSpPr>
            <a:spLocks noChangeArrowheads="1"/>
          </p:cNvSpPr>
          <p:nvPr/>
        </p:nvSpPr>
        <p:spPr bwMode="auto">
          <a:xfrm rot="16200000">
            <a:off x="7753350" y="41290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85368" name="AutoShape 174"/>
          <p:cNvSpPr>
            <a:spLocks noChangeArrowheads="1"/>
          </p:cNvSpPr>
          <p:nvPr/>
        </p:nvSpPr>
        <p:spPr bwMode="auto">
          <a:xfrm rot="16200000">
            <a:off x="5815013" y="41290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5867400" y="1447800"/>
            <a:ext cx="25432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8ABF"/>
                </a:solidFill>
              </a:rPr>
              <a:t>Вычислительный кластер</a:t>
            </a:r>
            <a:endParaRPr lang="en-US" sz="1400" b="1" dirty="0">
              <a:solidFill>
                <a:srgbClr val="008ABF"/>
              </a:solidFill>
            </a:endParaRPr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5715000" y="5715000"/>
            <a:ext cx="264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8ABF"/>
                </a:solidFill>
              </a:rPr>
              <a:t>GPFS Storage Server Cluster</a:t>
            </a:r>
          </a:p>
        </p:txBody>
      </p:sp>
      <p:sp>
        <p:nvSpPr>
          <p:cNvPr id="185371" name="AutoShape 174"/>
          <p:cNvSpPr>
            <a:spLocks noChangeArrowheads="1"/>
          </p:cNvSpPr>
          <p:nvPr/>
        </p:nvSpPr>
        <p:spPr bwMode="auto">
          <a:xfrm>
            <a:off x="5867400" y="4895850"/>
            <a:ext cx="2362199" cy="457200"/>
          </a:xfrm>
          <a:prstGeom prst="leftRightArrow">
            <a:avLst>
              <a:gd name="adj1" fmla="val 50000"/>
              <a:gd name="adj2" fmla="val 90000"/>
            </a:avLst>
          </a:prstGeom>
          <a:solidFill>
            <a:srgbClr val="8CC63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FF"/>
                </a:solidFill>
              </a:rPr>
              <a:t>Единое пространство имен</a:t>
            </a:r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5410200" y="1981200"/>
            <a:ext cx="762000" cy="1935163"/>
            <a:chOff x="304799" y="1219200"/>
            <a:chExt cx="914402" cy="2316433"/>
          </a:xfrm>
        </p:grpSpPr>
        <p:pic>
          <p:nvPicPr>
            <p:cNvPr id="18537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1" y="1219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7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371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7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524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7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676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0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828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1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981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2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133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3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286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4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438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5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590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743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895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048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8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200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0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352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6248400" y="1981200"/>
            <a:ext cx="762000" cy="1935163"/>
            <a:chOff x="304799" y="1219200"/>
            <a:chExt cx="914402" cy="2316433"/>
          </a:xfrm>
        </p:grpSpPr>
        <p:pic>
          <p:nvPicPr>
            <p:cNvPr id="185392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1" y="1219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3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371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4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524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5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676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828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981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133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9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286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0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438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1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590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2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743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3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895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4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048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5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200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352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7086600" y="1981200"/>
            <a:ext cx="762000" cy="1935163"/>
            <a:chOff x="304799" y="1219200"/>
            <a:chExt cx="914402" cy="2316433"/>
          </a:xfrm>
        </p:grpSpPr>
        <p:pic>
          <p:nvPicPr>
            <p:cNvPr id="18540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1" y="1219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0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371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0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524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1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676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2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828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3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981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4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133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5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286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438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590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743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1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895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0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048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1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200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2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352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924800" y="1981200"/>
            <a:ext cx="762000" cy="1935163"/>
            <a:chOff x="304799" y="1219200"/>
            <a:chExt cx="914402" cy="2316433"/>
          </a:xfrm>
        </p:grpSpPr>
        <p:pic>
          <p:nvPicPr>
            <p:cNvPr id="185424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1" y="1219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5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371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524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676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828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2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981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0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133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1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286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2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438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3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590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4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7432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5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28956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0480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2004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3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" y="3352800"/>
              <a:ext cx="914400" cy="1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5439" name="Text Box 95"/>
          <p:cNvSpPr txBox="1">
            <a:spLocks noChangeArrowheads="1"/>
          </p:cNvSpPr>
          <p:nvPr/>
        </p:nvSpPr>
        <p:spPr bwMode="auto">
          <a:xfrm>
            <a:off x="6172200" y="1676400"/>
            <a:ext cx="1579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Linux, Windows, AIX</a:t>
            </a:r>
          </a:p>
        </p:txBody>
      </p:sp>
      <p:sp>
        <p:nvSpPr>
          <p:cNvPr id="185442" name="Text Box 98"/>
          <p:cNvSpPr txBox="1">
            <a:spLocks noChangeArrowheads="1"/>
          </p:cNvSpPr>
          <p:nvPr/>
        </p:nvSpPr>
        <p:spPr bwMode="auto">
          <a:xfrm>
            <a:off x="4343400" y="3962400"/>
            <a:ext cx="1537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Параллельный доступ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59632" y="5733256"/>
            <a:ext cx="697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Уникальная </a:t>
            </a:r>
            <a:r>
              <a:rPr lang="ru-RU" dirty="0" err="1" smtClean="0"/>
              <a:t>масштабируемость</a:t>
            </a:r>
            <a:r>
              <a:rPr lang="ru-RU" dirty="0" smtClean="0"/>
              <a:t>:</a:t>
            </a:r>
          </a:p>
          <a:p>
            <a:pPr>
              <a:buClr>
                <a:srgbClr val="008ABF"/>
              </a:buClr>
              <a:buFontTx/>
              <a:buChar char="•"/>
            </a:pPr>
            <a:r>
              <a:rPr lang="ru-RU" dirty="0" smtClean="0"/>
              <a:t>Максимальный размер файловой системы</a:t>
            </a:r>
            <a:r>
              <a:rPr lang="en-US" dirty="0" smtClean="0"/>
              <a:t>: </a:t>
            </a:r>
            <a:r>
              <a:rPr lang="en-US" dirty="0" smtClean="0"/>
              <a:t>1 Million </a:t>
            </a:r>
            <a:r>
              <a:rPr lang="en-US" dirty="0" err="1" smtClean="0"/>
              <a:t>Yottabytes</a:t>
            </a:r>
            <a:endParaRPr lang="en-US" dirty="0" smtClean="0"/>
          </a:p>
          <a:p>
            <a:pPr>
              <a:buClr>
                <a:srgbClr val="008ABF"/>
              </a:buClr>
              <a:buFontTx/>
              <a:buChar char="•"/>
            </a:pPr>
            <a:r>
              <a:rPr lang="en-US" dirty="0" smtClean="0">
                <a:sym typeface="Arial" pitchFamily="34" charset="0"/>
              </a:rPr>
              <a:t>2</a:t>
            </a:r>
            <a:r>
              <a:rPr lang="en-US" baseline="30000" dirty="0" smtClean="0">
                <a:sym typeface="Arial" pitchFamily="34" charset="0"/>
              </a:rPr>
              <a:t>63</a:t>
            </a:r>
            <a:r>
              <a:rPr lang="en-US" dirty="0" smtClean="0">
                <a:sym typeface="Arial" pitchFamily="34" charset="0"/>
              </a:rPr>
              <a:t> </a:t>
            </a:r>
            <a:r>
              <a:rPr lang="ru-RU" dirty="0" smtClean="0">
                <a:sym typeface="Arial" pitchFamily="34" charset="0"/>
              </a:rPr>
              <a:t>файлов в файловой системе</a:t>
            </a:r>
            <a:endParaRPr lang="en-US" dirty="0" smtClean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8" name="Picture 6" descr="Red Bull Racing Wallpapers"/>
          <p:cNvPicPr>
            <a:picLocks noChangeAspect="1" noChangeArrowheads="1"/>
          </p:cNvPicPr>
          <p:nvPr/>
        </p:nvPicPr>
        <p:blipFill>
          <a:blip r:embed="rId3" cstate="print"/>
          <a:srcRect l="18260" t="12521"/>
          <a:stretch>
            <a:fillRect/>
          </a:stretch>
        </p:blipFill>
        <p:spPr bwMode="auto">
          <a:xfrm>
            <a:off x="304800" y="762000"/>
            <a:ext cx="8534400" cy="5708650"/>
          </a:xfrm>
          <a:prstGeom prst="rect">
            <a:avLst/>
          </a:prstGeom>
          <a:noFill/>
        </p:spPr>
      </p:pic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6629400" y="1143000"/>
            <a:ext cx="1905000" cy="4211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008ABF"/>
              </a:buClr>
            </a:pPr>
            <a:r>
              <a:rPr lang="en-US" b="1">
                <a:solidFill>
                  <a:srgbClr val="FFCC00"/>
                </a:solidFill>
              </a:rPr>
              <a:t>To support top performance for design and analytics applications, Infiniti Red Bull Racing uses GPFS which enables high speed file access to applications running on multiple nodes of their cluster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GPFS </a:t>
            </a: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обеспечивает глобальный доступ к данным</a:t>
            </a:r>
            <a:b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</a:br>
            <a:endParaRPr lang="en-US" sz="2800" b="1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86418" name="Picture 3" descr="C:\Documents and Settings\Administrator\My Documents\My Pictures\Microsoft Clip Organizer\004380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90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Oval 129"/>
          <p:cNvSpPr/>
          <p:nvPr/>
        </p:nvSpPr>
        <p:spPr>
          <a:xfrm>
            <a:off x="6553200" y="1066800"/>
            <a:ext cx="2514600" cy="2438400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8001000" y="1066800"/>
            <a:ext cx="762000" cy="762000"/>
            <a:chOff x="685800" y="1828800"/>
            <a:chExt cx="1428750" cy="1676400"/>
          </a:xfrm>
        </p:grpSpPr>
        <p:sp>
          <p:nvSpPr>
            <p:cNvPr id="186421" name="AutoShape 32"/>
            <p:cNvSpPr>
              <a:spLocks noChangeArrowheads="1"/>
            </p:cNvSpPr>
            <p:nvPr/>
          </p:nvSpPr>
          <p:spPr bwMode="auto">
            <a:xfrm>
              <a:off x="762000" y="2438400"/>
              <a:ext cx="1149350" cy="381000"/>
            </a:xfrm>
            <a:prstGeom prst="cube">
              <a:avLst>
                <a:gd name="adj" fmla="val 25000"/>
              </a:avLst>
            </a:prstGeom>
            <a:solidFill>
              <a:srgbClr val="003F6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Font typeface="Arial" pitchFamily="34" charset="0"/>
                <a:buNone/>
              </a:pPr>
              <a:r>
                <a:rPr lang="en-US" sz="800" b="1">
                  <a:solidFill>
                    <a:srgbClr val="FFFFFF"/>
                  </a:solidFill>
                  <a:sym typeface="Arial" pitchFamily="34" charset="0"/>
                </a:rPr>
                <a:t>GPFS</a:t>
              </a:r>
            </a:p>
          </p:txBody>
        </p:sp>
        <p:pic>
          <p:nvPicPr>
            <p:cNvPr id="186422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828800"/>
              <a:ext cx="514350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23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828800"/>
              <a:ext cx="514350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24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828800"/>
              <a:ext cx="514350" cy="579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25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1828800"/>
              <a:ext cx="514350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1" name="Can 110"/>
            <p:cNvSpPr/>
            <p:nvPr/>
          </p:nvSpPr>
          <p:spPr>
            <a:xfrm>
              <a:off x="989409" y="2894014"/>
              <a:ext cx="610196" cy="611186"/>
            </a:xfrm>
            <a:prstGeom prst="ca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30"/>
          <p:cNvGrpSpPr>
            <a:grpSpLocks/>
          </p:cNvGrpSpPr>
          <p:nvPr/>
        </p:nvGrpSpPr>
        <p:grpSpPr bwMode="auto">
          <a:xfrm>
            <a:off x="6781800" y="1447800"/>
            <a:ext cx="762000" cy="762000"/>
            <a:chOff x="685800" y="1828800"/>
            <a:chExt cx="1428750" cy="1676400"/>
          </a:xfrm>
        </p:grpSpPr>
        <p:sp>
          <p:nvSpPr>
            <p:cNvPr id="186428" name="AutoShape 32"/>
            <p:cNvSpPr>
              <a:spLocks noChangeArrowheads="1"/>
            </p:cNvSpPr>
            <p:nvPr/>
          </p:nvSpPr>
          <p:spPr bwMode="auto">
            <a:xfrm>
              <a:off x="762000" y="2438400"/>
              <a:ext cx="1149350" cy="381000"/>
            </a:xfrm>
            <a:prstGeom prst="cube">
              <a:avLst>
                <a:gd name="adj" fmla="val 25000"/>
              </a:avLst>
            </a:prstGeom>
            <a:solidFill>
              <a:srgbClr val="003F6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Font typeface="Arial" pitchFamily="34" charset="0"/>
                <a:buNone/>
              </a:pPr>
              <a:r>
                <a:rPr lang="en-US" sz="800" b="1">
                  <a:solidFill>
                    <a:srgbClr val="FFFFFF"/>
                  </a:solidFill>
                  <a:sym typeface="Arial" pitchFamily="34" charset="0"/>
                </a:rPr>
                <a:t>GPFS</a:t>
              </a:r>
            </a:p>
          </p:txBody>
        </p:sp>
        <p:pic>
          <p:nvPicPr>
            <p:cNvPr id="186429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828800"/>
              <a:ext cx="514350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30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828800"/>
              <a:ext cx="514350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31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828800"/>
              <a:ext cx="514350" cy="579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32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1828800"/>
              <a:ext cx="514350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7" name="Can 136"/>
            <p:cNvSpPr/>
            <p:nvPr/>
          </p:nvSpPr>
          <p:spPr>
            <a:xfrm>
              <a:off x="989409" y="2894014"/>
              <a:ext cx="610196" cy="611186"/>
            </a:xfrm>
            <a:prstGeom prst="ca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7848600" y="2362200"/>
            <a:ext cx="762000" cy="762000"/>
            <a:chOff x="685800" y="1828800"/>
            <a:chExt cx="1428750" cy="1676400"/>
          </a:xfrm>
        </p:grpSpPr>
        <p:sp>
          <p:nvSpPr>
            <p:cNvPr id="186435" name="AutoShape 32"/>
            <p:cNvSpPr>
              <a:spLocks noChangeArrowheads="1"/>
            </p:cNvSpPr>
            <p:nvPr/>
          </p:nvSpPr>
          <p:spPr bwMode="auto">
            <a:xfrm>
              <a:off x="762000" y="2438400"/>
              <a:ext cx="1149350" cy="381000"/>
            </a:xfrm>
            <a:prstGeom prst="cube">
              <a:avLst>
                <a:gd name="adj" fmla="val 25000"/>
              </a:avLst>
            </a:prstGeom>
            <a:solidFill>
              <a:srgbClr val="003F6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Font typeface="Arial" pitchFamily="34" charset="0"/>
                <a:buNone/>
              </a:pPr>
              <a:r>
                <a:rPr lang="en-US" sz="800" b="1">
                  <a:solidFill>
                    <a:srgbClr val="FFFFFF"/>
                  </a:solidFill>
                  <a:sym typeface="Arial" pitchFamily="34" charset="0"/>
                </a:rPr>
                <a:t>GPFS</a:t>
              </a:r>
            </a:p>
          </p:txBody>
        </p:sp>
        <p:pic>
          <p:nvPicPr>
            <p:cNvPr id="186436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828800"/>
              <a:ext cx="514350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37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828800"/>
              <a:ext cx="514350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38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828800"/>
              <a:ext cx="514350" cy="579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6439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1828800"/>
              <a:ext cx="514350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4" name="Can 143"/>
            <p:cNvSpPr/>
            <p:nvPr/>
          </p:nvSpPr>
          <p:spPr>
            <a:xfrm>
              <a:off x="989409" y="2894014"/>
              <a:ext cx="610196" cy="611186"/>
            </a:xfrm>
            <a:prstGeom prst="ca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86441" name="Rectangle 73"/>
          <p:cNvSpPr>
            <a:spLocks noChangeArrowheads="1"/>
          </p:cNvSpPr>
          <p:nvPr/>
        </p:nvSpPr>
        <p:spPr bwMode="auto">
          <a:xfrm>
            <a:off x="304800" y="1524000"/>
            <a:ext cx="6858000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Доступ к данным из любой точки мира благодаря технологии распределенного кэширования </a:t>
            </a:r>
            <a:r>
              <a:rPr lang="en-US" b="1" dirty="0" smtClean="0">
                <a:solidFill>
                  <a:srgbClr val="000000"/>
                </a:solidFill>
              </a:rPr>
              <a:t>Active File Management (AFM)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048000"/>
            <a:ext cx="666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029200"/>
            <a:ext cx="666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1" y="3962400"/>
            <a:ext cx="666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/>
          <p:cNvPicPr>
            <a:picLocks noChangeAspect="1" noChangeArrowheads="1"/>
          </p:cNvPicPr>
          <p:nvPr>
            <p:extLst>
              <p:ext uri="{D42A27DB-BD31-4B8C-83A1-F6EECF244321}">
                <p14:modId xmlns="" xmlns:p14="http://schemas.microsoft.com/office/powerpoint/2010/main" val="414235338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882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3"/>
          <p:cNvPicPr>
            <a:picLocks noChangeAspect="1" noChangeArrowheads="1"/>
          </p:cNvPicPr>
          <p:nvPr>
            <p:extLst>
              <p:ext uri="{D42A27DB-BD31-4B8C-83A1-F6EECF244321}">
                <p14:modId xmlns="" xmlns:p14="http://schemas.microsoft.com/office/powerpoint/2010/main" val="815975553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886200"/>
            <a:ext cx="882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>
            <p:extLst>
              <p:ext uri="{D42A27DB-BD31-4B8C-83A1-F6EECF244321}">
                <p14:modId xmlns="" xmlns:p14="http://schemas.microsoft.com/office/powerpoint/2010/main" val="1316782507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882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0"/>
          <p:cNvGrpSpPr/>
          <p:nvPr/>
        </p:nvGrpSpPr>
        <p:grpSpPr>
          <a:xfrm>
            <a:off x="2819400" y="2590800"/>
            <a:ext cx="1576932" cy="1676400"/>
            <a:chOff x="2895600" y="1066800"/>
            <a:chExt cx="1500732" cy="1676400"/>
          </a:xfrm>
        </p:grpSpPr>
        <p:sp>
          <p:nvSpPr>
            <p:cNvPr id="67" name="Rectangle 66"/>
            <p:cNvSpPr/>
            <p:nvPr/>
          </p:nvSpPr>
          <p:spPr>
            <a:xfrm>
              <a:off x="3048000" y="1371600"/>
              <a:ext cx="1066800" cy="457200"/>
            </a:xfrm>
            <a:prstGeom prst="rect">
              <a:avLst/>
            </a:prstGeom>
            <a:solidFill>
              <a:srgbClr val="003F6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Cache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/data1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/data2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48000" y="1828800"/>
              <a:ext cx="1066800" cy="457200"/>
            </a:xfrm>
            <a:prstGeom prst="rect">
              <a:avLst/>
            </a:prstGeom>
            <a:solidFill>
              <a:srgbClr val="B8471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Local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/data3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/data4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048000" y="2286000"/>
              <a:ext cx="1066800" cy="457200"/>
            </a:xfrm>
            <a:prstGeom prst="rect">
              <a:avLst/>
            </a:prstGeom>
            <a:solidFill>
              <a:srgbClr val="003F6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Cache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/data5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/data6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95600" y="1066800"/>
              <a:ext cx="150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</a:rPr>
                <a:t>File System: store1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562600" y="3581400"/>
            <a:ext cx="1500732" cy="1676400"/>
            <a:chOff x="2895599" y="1066800"/>
            <a:chExt cx="1428214" cy="1676400"/>
          </a:xfrm>
        </p:grpSpPr>
        <p:sp>
          <p:nvSpPr>
            <p:cNvPr id="72" name="Rectangle 71"/>
            <p:cNvSpPr/>
            <p:nvPr/>
          </p:nvSpPr>
          <p:spPr>
            <a:xfrm>
              <a:off x="3048000" y="1371600"/>
              <a:ext cx="1066800" cy="457200"/>
            </a:xfrm>
            <a:prstGeom prst="rect">
              <a:avLst/>
            </a:prstGeom>
            <a:solidFill>
              <a:srgbClr val="B8471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Local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/data1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/data2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48000" y="1828800"/>
              <a:ext cx="1066800" cy="457200"/>
            </a:xfrm>
            <a:prstGeom prst="rect">
              <a:avLst/>
            </a:prstGeom>
            <a:solidFill>
              <a:srgbClr val="003F6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Cache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/data3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/data4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48000" y="2286000"/>
              <a:ext cx="1066800" cy="457200"/>
            </a:xfrm>
            <a:prstGeom prst="rect">
              <a:avLst/>
            </a:prstGeom>
            <a:solidFill>
              <a:srgbClr val="003F6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Cache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/data5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/data6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95599" y="1066800"/>
              <a:ext cx="1428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</a:rPr>
                <a:t>File System: store2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819399" y="4724400"/>
            <a:ext cx="1500732" cy="1676400"/>
            <a:chOff x="2895599" y="1066800"/>
            <a:chExt cx="1428214" cy="1676400"/>
          </a:xfrm>
        </p:grpSpPr>
        <p:sp>
          <p:nvSpPr>
            <p:cNvPr id="77" name="Rectangle 76"/>
            <p:cNvSpPr/>
            <p:nvPr/>
          </p:nvSpPr>
          <p:spPr>
            <a:xfrm>
              <a:off x="3048000" y="1371600"/>
              <a:ext cx="1066800" cy="457200"/>
            </a:xfrm>
            <a:prstGeom prst="rect">
              <a:avLst/>
            </a:prstGeom>
            <a:solidFill>
              <a:srgbClr val="003F6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Cache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/data1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/data2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48000" y="1828800"/>
              <a:ext cx="1066800" cy="457200"/>
            </a:xfrm>
            <a:prstGeom prst="rect">
              <a:avLst/>
            </a:prstGeom>
            <a:solidFill>
              <a:srgbClr val="003F6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Cache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/data3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/data4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048000" y="2286000"/>
              <a:ext cx="1066800" cy="457200"/>
            </a:xfrm>
            <a:prstGeom prst="rect">
              <a:avLst/>
            </a:prstGeom>
            <a:solidFill>
              <a:srgbClr val="B8471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Local </a:t>
              </a:r>
              <a:r>
                <a:rPr lang="en-US" sz="800" b="1" dirty="0" err="1" smtClean="0">
                  <a:solidFill>
                    <a:srgbClr val="FFFFFF"/>
                  </a:solidFill>
                </a:rPr>
                <a:t>Filesets</a:t>
              </a:r>
              <a:r>
                <a:rPr lang="en-US" sz="800" b="1" dirty="0" smtClean="0">
                  <a:solidFill>
                    <a:srgbClr val="FFFFFF"/>
                  </a:solidFill>
                </a:rPr>
                <a:t>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/data5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</a:rPr>
                <a:t>/data6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895599" y="1066800"/>
              <a:ext cx="1428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</a:rPr>
                <a:t>File System: store3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rot="16200000" flipH="1">
            <a:off x="4076700" y="3695700"/>
            <a:ext cx="685800" cy="457200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 flipV="1">
            <a:off x="5257800" y="4038600"/>
            <a:ext cx="381000" cy="228600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3886200" y="5257800"/>
            <a:ext cx="1219200" cy="609600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V="1">
            <a:off x="3924300" y="3390900"/>
            <a:ext cx="1066800" cy="533400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>
            <a:off x="4191000" y="4038600"/>
            <a:ext cx="381000" cy="304800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334000" y="4648200"/>
            <a:ext cx="304800" cy="1588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257800" y="4876800"/>
            <a:ext cx="381000" cy="152400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152900" y="4914900"/>
            <a:ext cx="381000" cy="304800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4038600" y="5105400"/>
            <a:ext cx="762000" cy="457200"/>
          </a:xfrm>
          <a:prstGeom prst="straightConnector1">
            <a:avLst/>
          </a:prstGeom>
          <a:ln w="19050">
            <a:solidFill>
              <a:srgbClr val="008A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 descr="MC90044180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3400" y="4038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51" name="Picture 7" descr="cscs_logo_0"/>
          <p:cNvPicPr>
            <a:picLocks noChangeAspect="1" noChangeArrowheads="1"/>
          </p:cNvPicPr>
          <p:nvPr/>
        </p:nvPicPr>
        <p:blipFill>
          <a:blip r:embed="rId3" cstate="print"/>
          <a:srcRect l="4167" t="10094" b="14984"/>
          <a:stretch>
            <a:fillRect/>
          </a:stretch>
        </p:blipFill>
        <p:spPr bwMode="auto">
          <a:xfrm>
            <a:off x="228600" y="801688"/>
            <a:ext cx="4724400" cy="1027112"/>
          </a:xfrm>
          <a:prstGeom prst="rect">
            <a:avLst/>
          </a:prstGeom>
          <a:noFill/>
        </p:spPr>
      </p:pic>
      <p:pic>
        <p:nvPicPr>
          <p:cNvPr id="262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133600"/>
            <a:ext cx="7696200" cy="447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4953000" y="747713"/>
            <a:ext cx="4038600" cy="1335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14300" indent="-1143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Cached data access performs much better than WAN access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Latencies are improved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WAN link usage is reduced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Costs are reduced</a:t>
            </a:r>
          </a:p>
        </p:txBody>
      </p:sp>
      <p:sp>
        <p:nvSpPr>
          <p:cNvPr id="262155" name="Rectangle 11"/>
          <p:cNvSpPr>
            <a:spLocks noChangeArrowheads="1"/>
          </p:cNvSpPr>
          <p:nvPr/>
        </p:nvSpPr>
        <p:spPr bwMode="auto">
          <a:xfrm>
            <a:off x="7772400" y="6172200"/>
            <a:ext cx="838200" cy="381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48" name="Rectangle 6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GPFS </a:t>
            </a: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эффективно управляет всем жизненных циклом данных </a:t>
            </a:r>
            <a:b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</a:br>
            <a:endParaRPr lang="en-US" sz="2800" b="1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775" y="30241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188" y="30241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30241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838" y="30241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7" name="AutoShape 174"/>
          <p:cNvSpPr>
            <a:spLocks noChangeArrowheads="1"/>
          </p:cNvSpPr>
          <p:nvPr/>
        </p:nvSpPr>
        <p:spPr bwMode="auto">
          <a:xfrm rot="16200000">
            <a:off x="6484938" y="26431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42698" name="AutoShape 174"/>
          <p:cNvSpPr>
            <a:spLocks noChangeArrowheads="1"/>
          </p:cNvSpPr>
          <p:nvPr/>
        </p:nvSpPr>
        <p:spPr bwMode="auto">
          <a:xfrm rot="16200000">
            <a:off x="6872288" y="26431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42699" name="AutoShape 174"/>
          <p:cNvSpPr>
            <a:spLocks noChangeArrowheads="1"/>
          </p:cNvSpPr>
          <p:nvPr/>
        </p:nvSpPr>
        <p:spPr bwMode="auto">
          <a:xfrm rot="16200000">
            <a:off x="7259638" y="26431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42700" name="AutoShape 174"/>
          <p:cNvSpPr>
            <a:spLocks noChangeArrowheads="1"/>
          </p:cNvSpPr>
          <p:nvPr/>
        </p:nvSpPr>
        <p:spPr bwMode="auto">
          <a:xfrm rot="16200000">
            <a:off x="7646988" y="26431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42701" name="AutoShape 174"/>
          <p:cNvSpPr>
            <a:spLocks noChangeArrowheads="1"/>
          </p:cNvSpPr>
          <p:nvPr/>
        </p:nvSpPr>
        <p:spPr bwMode="auto">
          <a:xfrm rot="16200000">
            <a:off x="8035925" y="26431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42702" name="AutoShape 174"/>
          <p:cNvSpPr>
            <a:spLocks noChangeArrowheads="1"/>
          </p:cNvSpPr>
          <p:nvPr/>
        </p:nvSpPr>
        <p:spPr bwMode="auto">
          <a:xfrm rot="16200000">
            <a:off x="6097588" y="2643188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6019800" y="1066800"/>
            <a:ext cx="25432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8ABF"/>
                </a:solidFill>
              </a:rPr>
              <a:t>Вычислительный кластер</a:t>
            </a:r>
            <a:endParaRPr lang="en-US" sz="1400" b="1" dirty="0">
              <a:solidFill>
                <a:srgbClr val="008ABF"/>
              </a:solidFill>
            </a:endParaRP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5997575" y="4114800"/>
            <a:ext cx="264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8ABF"/>
                </a:solidFill>
              </a:rPr>
              <a:t>GPFS Storage Server Cluster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96000" y="1409700"/>
            <a:ext cx="2438400" cy="1044575"/>
            <a:chOff x="336" y="1761"/>
            <a:chExt cx="1536" cy="658"/>
          </a:xfrm>
        </p:grpSpPr>
        <p:pic>
          <p:nvPicPr>
            <p:cNvPr id="24270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761"/>
              <a:ext cx="4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0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84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0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92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0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00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0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08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1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162"/>
              <a:ext cx="4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2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243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3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323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4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1761"/>
              <a:ext cx="4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5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184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192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200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208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1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2162"/>
              <a:ext cx="4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0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2243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1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2323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2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1761"/>
              <a:ext cx="4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3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184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4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192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5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200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6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2082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7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2162"/>
              <a:ext cx="4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8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2243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729" name="Picture 4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2323"/>
              <a:ext cx="48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2736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921250"/>
            <a:ext cx="876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737" name="Text Box 49"/>
          <p:cNvSpPr txBox="1">
            <a:spLocks noChangeArrowheads="1"/>
          </p:cNvSpPr>
          <p:nvPr/>
        </p:nvSpPr>
        <p:spPr bwMode="auto">
          <a:xfrm>
            <a:off x="5562600" y="6172200"/>
            <a:ext cx="2209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8ABF"/>
                </a:solidFill>
              </a:rPr>
              <a:t>Ленточная библиотека</a:t>
            </a:r>
            <a:endParaRPr lang="en-US" sz="1400" b="1" dirty="0">
              <a:solidFill>
                <a:srgbClr val="008ABF"/>
              </a:solidFill>
            </a:endParaRPr>
          </a:p>
        </p:txBody>
      </p:sp>
      <p:sp>
        <p:nvSpPr>
          <p:cNvPr id="242738" name="Text Box 50"/>
          <p:cNvSpPr txBox="1">
            <a:spLocks noChangeArrowheads="1"/>
          </p:cNvSpPr>
          <p:nvPr/>
        </p:nvSpPr>
        <p:spPr bwMode="auto">
          <a:xfrm>
            <a:off x="7239000" y="44196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Автоматическая миграция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2740" name="AutoShape 52" descr="9k="/>
          <p:cNvSpPr>
            <a:spLocks noChangeAspect="1" noChangeArrowheads="1"/>
          </p:cNvSpPr>
          <p:nvPr/>
        </p:nvSpPr>
        <p:spPr bwMode="auto">
          <a:xfrm>
            <a:off x="7467600" y="32004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42741" name="AutoShape 53" descr="9k="/>
          <p:cNvSpPr>
            <a:spLocks noChangeAspect="1" noChangeArrowheads="1"/>
          </p:cNvSpPr>
          <p:nvPr/>
        </p:nvSpPr>
        <p:spPr bwMode="auto">
          <a:xfrm>
            <a:off x="7467600" y="32004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42742" name="AutoShape 54" descr="9k="/>
          <p:cNvSpPr>
            <a:spLocks noChangeAspect="1" noChangeArrowheads="1"/>
          </p:cNvSpPr>
          <p:nvPr/>
        </p:nvSpPr>
        <p:spPr bwMode="auto">
          <a:xfrm>
            <a:off x="7467600" y="32004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42746" name="Rectangle 58"/>
          <p:cNvSpPr>
            <a:spLocks noChangeArrowheads="1"/>
          </p:cNvSpPr>
          <p:nvPr/>
        </p:nvSpPr>
        <p:spPr bwMode="auto">
          <a:xfrm>
            <a:off x="304800" y="21336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5" rIns="91404" bIns="45705"/>
          <a:lstStyle/>
          <a:p>
            <a:pPr marL="169863" indent="-169863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8ABF"/>
              </a:buClr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Автоматизация управления данными на основе политик</a:t>
            </a:r>
            <a:endParaRPr lang="en-US" dirty="0">
              <a:solidFill>
                <a:srgbClr val="000000"/>
              </a:solidFill>
            </a:endParaRPr>
          </a:p>
          <a:p>
            <a:pPr marL="169863" indent="-169863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8ABF"/>
              </a:buClr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Выделение отдельных пулов:</a:t>
            </a:r>
          </a:p>
          <a:p>
            <a:pPr marL="506413" lvl="1" indent="-160338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‒"/>
            </a:pPr>
            <a:r>
              <a:rPr lang="en-US" sz="1400" dirty="0" smtClean="0">
                <a:solidFill>
                  <a:srgbClr val="000000"/>
                </a:solidFill>
              </a:rPr>
              <a:t>SSD</a:t>
            </a:r>
            <a:r>
              <a:rPr lang="ru-RU" sz="1400" dirty="0" smtClean="0">
                <a:solidFill>
                  <a:srgbClr val="000000"/>
                </a:solidFill>
              </a:rPr>
              <a:t> диски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506413" lvl="1" indent="-160338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‒"/>
            </a:pPr>
            <a:r>
              <a:rPr lang="ru-RU" sz="1400" dirty="0" smtClean="0">
                <a:solidFill>
                  <a:srgbClr val="000000"/>
                </a:solidFill>
              </a:rPr>
              <a:t>Высокоскоростные</a:t>
            </a:r>
            <a:r>
              <a:rPr lang="en-US" sz="1400" dirty="0" smtClean="0">
                <a:solidFill>
                  <a:srgbClr val="000000"/>
                </a:solidFill>
              </a:rPr>
              <a:t> SAS </a:t>
            </a:r>
            <a:r>
              <a:rPr lang="ru-RU" sz="1400" dirty="0" smtClean="0">
                <a:solidFill>
                  <a:srgbClr val="000000"/>
                </a:solidFill>
              </a:rPr>
              <a:t>диски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506413" lvl="1" indent="-160338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‒"/>
            </a:pPr>
            <a:r>
              <a:rPr lang="en-US" sz="1400" dirty="0" smtClean="0">
                <a:solidFill>
                  <a:srgbClr val="000000"/>
                </a:solidFill>
              </a:rPr>
              <a:t>SAS </a:t>
            </a:r>
            <a:r>
              <a:rPr lang="ru-RU" sz="1400" dirty="0" smtClean="0">
                <a:solidFill>
                  <a:srgbClr val="000000"/>
                </a:solidFill>
              </a:rPr>
              <a:t>диски большой емкости</a:t>
            </a:r>
          </a:p>
          <a:p>
            <a:pPr marL="506413" lvl="1" indent="-160338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‒"/>
            </a:pPr>
            <a:r>
              <a:rPr lang="ru-RU" sz="1400" dirty="0" smtClean="0">
                <a:solidFill>
                  <a:srgbClr val="000000"/>
                </a:solidFill>
              </a:rPr>
              <a:t>…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169863" indent="-169863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8ABF"/>
              </a:buClr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Соотношение ценности данных к стоимости дисков </a:t>
            </a:r>
          </a:p>
          <a:p>
            <a:pPr marL="169863" indent="-169863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8ABF"/>
              </a:buClr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Интеграция с ленточными системами хранения</a:t>
            </a:r>
            <a:endParaRPr lang="en-US" dirty="0">
              <a:solidFill>
                <a:srgbClr val="000000"/>
              </a:solidFill>
            </a:endParaRPr>
          </a:p>
          <a:p>
            <a:pPr marL="506413" lvl="1" indent="-160338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‒"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2751" name="AutoShape 174"/>
          <p:cNvSpPr>
            <a:spLocks noChangeArrowheads="1"/>
          </p:cNvSpPr>
          <p:nvPr/>
        </p:nvSpPr>
        <p:spPr bwMode="auto">
          <a:xfrm rot="16200000">
            <a:off x="6438900" y="4533900"/>
            <a:ext cx="438150" cy="209550"/>
          </a:xfrm>
          <a:prstGeom prst="leftRightArrow">
            <a:avLst>
              <a:gd name="adj1" fmla="val 50000"/>
              <a:gd name="adj2" fmla="val 41818"/>
            </a:avLst>
          </a:prstGeom>
          <a:solidFill>
            <a:srgbClr val="008AB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 descr="Cap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8153400" cy="5899150"/>
          </a:xfrm>
          <a:prstGeom prst="rect">
            <a:avLst/>
          </a:prstGeom>
          <a:noFill/>
        </p:spPr>
      </p:pic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182563" y="593725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5" rIns="91404" bIns="45705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8ABF"/>
                </a:solidFill>
                <a:cs typeface="Arial" pitchFamily="34" charset="0"/>
                <a:sym typeface="Arial" pitchFamily="34" charset="0"/>
              </a:rPr>
              <a:t>Jülich</a:t>
            </a:r>
            <a:r>
              <a:rPr lang="en-US" sz="2800" b="1" dirty="0">
                <a:solidFill>
                  <a:srgbClr val="008ABF"/>
                </a:solidFill>
                <a:cs typeface="Arial" pitchFamily="34" charset="0"/>
                <a:sym typeface="Arial" pitchFamily="34" charset="0"/>
              </a:rPr>
              <a:t> Supercomputing Centre 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</a:br>
            <a:endParaRPr lang="en-US" sz="2800" b="1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0"/>
          <p:cNvPicPr>
            <a:picLocks noChangeAspect="1" noChangeArrowheads="1"/>
          </p:cNvPicPr>
          <p:nvPr/>
        </p:nvPicPr>
        <p:blipFill>
          <a:blip r:embed="rId3" cstate="print"/>
          <a:srcRect l="2919" r="4965"/>
          <a:stretch>
            <a:fillRect/>
          </a:stretch>
        </p:blipFill>
        <p:spPr bwMode="auto">
          <a:xfrm>
            <a:off x="279400" y="3798888"/>
            <a:ext cx="1271588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6787" name="Text Box 23"/>
          <p:cNvSpPr txBox="1">
            <a:spLocks noChangeArrowheads="1"/>
          </p:cNvSpPr>
          <p:nvPr/>
        </p:nvSpPr>
        <p:spPr bwMode="auto">
          <a:xfrm>
            <a:off x="131763" y="4419600"/>
            <a:ext cx="14589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63" tIns="49016" rIns="79363" bIns="39683"/>
          <a:lstStyle/>
          <a:p>
            <a:pPr algn="ctr" defTabSz="4032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8175" algn="l"/>
                <a:tab pos="1277938" algn="l"/>
              </a:tabLst>
            </a:pPr>
            <a:r>
              <a:rPr lang="en-US" sz="1200">
                <a:solidFill>
                  <a:srgbClr val="003366"/>
                </a:solidFill>
                <a:ea typeface="SimSun" pitchFamily="2" charset="-122"/>
                <a:cs typeface="Arial" pitchFamily="34" charset="0"/>
              </a:rPr>
              <a:t>JBOD</a:t>
            </a:r>
            <a:br>
              <a:rPr lang="en-US" sz="1200">
                <a:solidFill>
                  <a:srgbClr val="003366"/>
                </a:solidFill>
                <a:ea typeface="SimSun" pitchFamily="2" charset="-122"/>
                <a:cs typeface="Arial" pitchFamily="34" charset="0"/>
              </a:rPr>
            </a:br>
            <a:r>
              <a:rPr lang="en-US" sz="1200">
                <a:solidFill>
                  <a:srgbClr val="003366"/>
                </a:solidFill>
                <a:ea typeface="SimSun" pitchFamily="2" charset="-122"/>
                <a:cs typeface="Arial" pitchFamily="34" charset="0"/>
              </a:rPr>
              <a:t>Disk Enclosure</a:t>
            </a:r>
          </a:p>
        </p:txBody>
      </p:sp>
      <p:pic>
        <p:nvPicPr>
          <p:cNvPr id="246788" name="Picture 24"/>
          <p:cNvPicPr>
            <a:picLocks noChangeAspect="1" noChangeArrowheads="1"/>
          </p:cNvPicPr>
          <p:nvPr/>
        </p:nvPicPr>
        <p:blipFill>
          <a:blip r:embed="rId4" cstate="print"/>
          <a:srcRect t="20160" b="24188"/>
          <a:stretch>
            <a:fillRect/>
          </a:stretch>
        </p:blipFill>
        <p:spPr bwMode="auto">
          <a:xfrm>
            <a:off x="436563" y="2971800"/>
            <a:ext cx="106203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6789" name="Text Box 25"/>
          <p:cNvSpPr txBox="1">
            <a:spLocks noChangeArrowheads="1"/>
          </p:cNvSpPr>
          <p:nvPr/>
        </p:nvSpPr>
        <p:spPr bwMode="auto">
          <a:xfrm>
            <a:off x="284163" y="2743200"/>
            <a:ext cx="1447800" cy="7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9363" tIns="49016" rIns="79363" bIns="39683"/>
          <a:lstStyle/>
          <a:p>
            <a:pPr algn="ctr" defTabSz="4032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8175" algn="l"/>
              </a:tabLst>
            </a:pPr>
            <a:r>
              <a:rPr lang="en-US" sz="1300">
                <a:solidFill>
                  <a:srgbClr val="003366"/>
                </a:solidFill>
                <a:ea typeface="SimSun" pitchFamily="2" charset="-122"/>
                <a:cs typeface="Arial" pitchFamily="34" charset="0"/>
              </a:rPr>
              <a:t>x3650 M4 Server</a:t>
            </a:r>
          </a:p>
        </p:txBody>
      </p:sp>
      <p:sp>
        <p:nvSpPr>
          <p:cNvPr id="246791" name="Rectangle 12"/>
          <p:cNvSpPr>
            <a:spLocks noChangeArrowheads="1"/>
          </p:cNvSpPr>
          <p:nvPr/>
        </p:nvSpPr>
        <p:spPr bwMode="auto">
          <a:xfrm>
            <a:off x="1819275" y="5659438"/>
            <a:ext cx="1762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200" b="1">
                <a:solidFill>
                  <a:srgbClr val="000000"/>
                </a:solidFill>
                <a:cs typeface="Arial" pitchFamily="34" charset="0"/>
              </a:rPr>
              <a:t>GSS 24: Light and Fast</a:t>
            </a:r>
          </a:p>
          <a:p>
            <a:pPr marL="266700" indent="-266700"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cs typeface="Arial" pitchFamily="34" charset="0"/>
              </a:rPr>
              <a:t>2 3650 servers + </a:t>
            </a:r>
          </a:p>
          <a:p>
            <a:pPr marL="266700" indent="-266700"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cs typeface="Arial" pitchFamily="34" charset="0"/>
              </a:rPr>
              <a:t>4 JBOD 20U rack</a:t>
            </a:r>
          </a:p>
          <a:p>
            <a:pPr marL="266700" indent="-266700"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 b="1">
                <a:solidFill>
                  <a:srgbClr val="000000"/>
                </a:solidFill>
                <a:cs typeface="Arial" pitchFamily="34" charset="0"/>
              </a:rPr>
              <a:t>10 GB/Sec</a:t>
            </a:r>
            <a:endParaRPr lang="en-US" sz="1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6792" name="Rectangle 12"/>
          <p:cNvSpPr>
            <a:spLocks noChangeArrowheads="1"/>
          </p:cNvSpPr>
          <p:nvPr/>
        </p:nvSpPr>
        <p:spPr bwMode="auto">
          <a:xfrm>
            <a:off x="3643313" y="5664200"/>
            <a:ext cx="20716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200" b="1">
                <a:solidFill>
                  <a:srgbClr val="000000"/>
                </a:solidFill>
                <a:cs typeface="Arial" pitchFamily="34" charset="0"/>
              </a:rPr>
              <a:t>GSS 26: HPC Workhorse</a:t>
            </a:r>
          </a:p>
          <a:p>
            <a:pPr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cs typeface="Arial" pitchFamily="34" charset="0"/>
              </a:rPr>
              <a:t>2 3650 servers + </a:t>
            </a:r>
          </a:p>
          <a:p>
            <a:pPr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cs typeface="Arial" pitchFamily="34" charset="0"/>
              </a:rPr>
              <a:t>6 JBOD Enclosures, 28U </a:t>
            </a:r>
          </a:p>
          <a:p>
            <a:pPr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 b="1">
                <a:solidFill>
                  <a:srgbClr val="000000"/>
                </a:solidFill>
                <a:cs typeface="Arial" pitchFamily="34" charset="0"/>
              </a:rPr>
              <a:t>12 GB/sec</a:t>
            </a: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6793" name="Rectangle 14"/>
          <p:cNvSpPr>
            <a:spLocks noChangeArrowheads="1"/>
          </p:cNvSpPr>
          <p:nvPr/>
        </p:nvSpPr>
        <p:spPr bwMode="auto">
          <a:xfrm>
            <a:off x="5942013" y="5608638"/>
            <a:ext cx="25161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52532" rIns="91428" bIns="52532"/>
          <a:lstStyle/>
          <a:p>
            <a:pPr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200" b="1">
                <a:solidFill>
                  <a:srgbClr val="000000"/>
                </a:solidFill>
                <a:cs typeface="Arial" pitchFamily="34" charset="0"/>
              </a:rPr>
              <a:t>High-Density HPC Option</a:t>
            </a:r>
          </a:p>
          <a:p>
            <a:pPr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cs typeface="Arial" pitchFamily="34" charset="0"/>
              </a:rPr>
              <a:t>6 3650 servers + 18 JBOD</a:t>
            </a:r>
          </a:p>
          <a:p>
            <a:pPr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cs typeface="Arial" pitchFamily="34" charset="0"/>
              </a:rPr>
              <a:t> 2 -  42U Standard Racks</a:t>
            </a:r>
          </a:p>
          <a:p>
            <a:pPr algn="ctr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Pct val="50000"/>
              <a:buFont typeface="Wingdings" pitchFamily="2" charset="2"/>
              <a:buNone/>
            </a:pPr>
            <a:r>
              <a:rPr lang="en-US" sz="1100" b="1">
                <a:solidFill>
                  <a:srgbClr val="000000"/>
                </a:solidFill>
                <a:cs typeface="Arial" pitchFamily="34" charset="0"/>
              </a:rPr>
              <a:t>36 GB/sec</a:t>
            </a:r>
            <a:endParaRPr lang="en-US" sz="1400" b="1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56063" y="2717800"/>
            <a:ext cx="1230312" cy="2786063"/>
            <a:chOff x="2520" y="1904"/>
            <a:chExt cx="775" cy="1755"/>
          </a:xfrm>
        </p:grpSpPr>
        <p:pic>
          <p:nvPicPr>
            <p:cNvPr id="246796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2520" y="2658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520" y="1904"/>
              <a:ext cx="775" cy="1755"/>
              <a:chOff x="2400" y="1502"/>
              <a:chExt cx="775" cy="1755"/>
            </a:xfrm>
          </p:grpSpPr>
          <p:pic>
            <p:nvPicPr>
              <p:cNvPr id="246798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3" y="1502"/>
                <a:ext cx="772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6799" name="Picture 6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876" r="4303" b="24162"/>
              <a:stretch>
                <a:fillRect/>
              </a:stretch>
            </p:blipFill>
            <p:spPr bwMode="auto">
              <a:xfrm>
                <a:off x="2400" y="2400"/>
                <a:ext cx="745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800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4" y="3019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6801" name="Picture 1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4" y="2785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6802" name="Picture 1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7" y="2548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6803" name="Picture 1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4" y="2020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6804" name="Picture 2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4" y="1786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999163" y="1457325"/>
            <a:ext cx="2344737" cy="4037013"/>
            <a:chOff x="3750" y="1188"/>
            <a:chExt cx="1477" cy="2543"/>
          </a:xfrm>
        </p:grpSpPr>
        <p:pic>
          <p:nvPicPr>
            <p:cNvPr id="246806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3750" y="2730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07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3750" y="2874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08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4" y="3493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09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4" y="3259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10" name="Picture 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7" y="3022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11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4" y="2494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12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4" y="2260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13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3750" y="1188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14" name="Picture 3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4" y="2026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15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4" y="1798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16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4" y="1564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17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4" y="1336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18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4482" y="2730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19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4482" y="2874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20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6" y="3493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21" name="Picture 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6" y="3259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22" name="Picture 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9" y="3022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23" name="Picture 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6" y="2494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24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6" y="2260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25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4482" y="1188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26" name="Picture 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6" y="2026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27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6" y="1798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28" name="Picture 4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6" y="1564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29" name="Picture 4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6" y="1336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189163" y="3352800"/>
            <a:ext cx="1066800" cy="2181225"/>
            <a:chOff x="4024" y="2205"/>
            <a:chExt cx="712" cy="1566"/>
          </a:xfrm>
        </p:grpSpPr>
        <p:pic>
          <p:nvPicPr>
            <p:cNvPr id="246831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4024" y="2844"/>
              <a:ext cx="68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32" name="Picture 4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24" y="2205"/>
              <a:ext cx="71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33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4024" y="3021"/>
              <a:ext cx="68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34" name="Picture 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0" y="3483"/>
              <a:ext cx="6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35" name="Picture 5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2" y="3216"/>
              <a:ext cx="6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836" name="Picture 5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8" y="2556"/>
              <a:ext cx="6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6837" name="Rectangle 53"/>
          <p:cNvSpPr>
            <a:spLocks noChangeArrowheads="1"/>
          </p:cNvSpPr>
          <p:nvPr/>
        </p:nvSpPr>
        <p:spPr bwMode="auto">
          <a:xfrm>
            <a:off x="152400" y="6096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5" rIns="91404" bIns="45705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8ABF"/>
                </a:solidFill>
                <a:cs typeface="Arial" pitchFamily="34" charset="0"/>
              </a:rPr>
              <a:t>IBM System x GPFS Storage Server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GPFS </a:t>
            </a: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обеспечивает доступность, надежность и целостность данных</a:t>
            </a:r>
            <a:b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</a:br>
            <a:endParaRPr lang="en-US" sz="2800" b="1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479925"/>
          </a:xfrm>
        </p:spPr>
        <p:txBody>
          <a:bodyPr/>
          <a:lstStyle/>
          <a:p>
            <a:pPr>
              <a:buClr>
                <a:srgbClr val="008ABF"/>
              </a:buClr>
              <a:buFontTx/>
              <a:buChar char="•"/>
            </a:pPr>
            <a:r>
              <a:rPr lang="en-GB" sz="2000" dirty="0" smtClean="0"/>
              <a:t>GSS GPFS Native RAID (De-clustered RAID)</a:t>
            </a:r>
            <a:endParaRPr lang="ru-RU" sz="2000" dirty="0" smtClean="0"/>
          </a:p>
          <a:p>
            <a:pPr>
              <a:buClr>
                <a:srgbClr val="008ABF"/>
              </a:buClr>
              <a:buFontTx/>
              <a:buChar char="•"/>
            </a:pPr>
            <a:endParaRPr lang="en-GB" sz="2000" dirty="0" smtClean="0"/>
          </a:p>
          <a:p>
            <a:pPr>
              <a:buClr>
                <a:srgbClr val="008ABF"/>
              </a:buClr>
              <a:buFontTx/>
              <a:buChar char="•"/>
            </a:pPr>
            <a:endParaRPr lang="ru-RU" sz="2000" dirty="0" smtClean="0"/>
          </a:p>
          <a:p>
            <a:pPr>
              <a:buClr>
                <a:srgbClr val="008ABF"/>
              </a:buClr>
              <a:buFontTx/>
              <a:buChar char="•"/>
            </a:pPr>
            <a:endParaRPr lang="ru-RU" sz="2000" dirty="0" smtClean="0"/>
          </a:p>
          <a:p>
            <a:pPr>
              <a:buClr>
                <a:srgbClr val="008ABF"/>
              </a:buClr>
              <a:buFontTx/>
              <a:buChar char="•"/>
            </a:pPr>
            <a:endParaRPr lang="ru-RU" sz="2000" dirty="0" smtClean="0"/>
          </a:p>
          <a:p>
            <a:pPr>
              <a:buClr>
                <a:srgbClr val="008ABF"/>
              </a:buClr>
              <a:buFontTx/>
              <a:buChar char="•"/>
            </a:pPr>
            <a:endParaRPr lang="ru-RU" sz="2000" dirty="0" smtClean="0"/>
          </a:p>
          <a:p>
            <a:pPr>
              <a:buClr>
                <a:srgbClr val="008ABF"/>
              </a:buClr>
              <a:buFontTx/>
              <a:buChar char="•"/>
            </a:pPr>
            <a:endParaRPr lang="ru-RU" sz="2000" dirty="0" smtClean="0"/>
          </a:p>
          <a:p>
            <a:pPr>
              <a:buClr>
                <a:srgbClr val="008ABF"/>
              </a:buClr>
              <a:buFontTx/>
              <a:buChar char="•"/>
            </a:pPr>
            <a:r>
              <a:rPr lang="ru-RU" sz="2000" dirty="0" smtClean="0"/>
              <a:t>Обработка одновременного отказа до 3-х дисков, контрольные суммы</a:t>
            </a:r>
            <a:endParaRPr lang="en-GB" sz="1600" dirty="0" smtClean="0"/>
          </a:p>
          <a:p>
            <a:pPr>
              <a:buClr>
                <a:srgbClr val="008ABF"/>
              </a:buClr>
              <a:buFontTx/>
              <a:buChar char="•"/>
            </a:pPr>
            <a:r>
              <a:rPr lang="ru-RU" sz="2000" dirty="0" smtClean="0"/>
              <a:t>Поддержка замены дисков без остановки системы хранения</a:t>
            </a:r>
          </a:p>
          <a:p>
            <a:pPr>
              <a:buClr>
                <a:srgbClr val="008ABF"/>
              </a:buClr>
              <a:buFontTx/>
              <a:buChar char="•"/>
            </a:pPr>
            <a:r>
              <a:rPr lang="ru-RU" sz="2000" dirty="0" smtClean="0"/>
              <a:t>Мгновенные снимки, репликация, средства </a:t>
            </a:r>
            <a:r>
              <a:rPr lang="ru-RU" sz="2000" dirty="0" err="1" smtClean="0"/>
              <a:t>журналирования</a:t>
            </a:r>
            <a:r>
              <a:rPr lang="ru-RU" sz="2000" dirty="0" smtClean="0"/>
              <a:t>, мониторинг состояния файловой системы</a:t>
            </a:r>
            <a:endParaRPr lang="en-GB" sz="1600" dirty="0" smtClean="0"/>
          </a:p>
          <a:p>
            <a:endParaRPr lang="en-US" sz="1600" dirty="0" smtClean="0"/>
          </a:p>
        </p:txBody>
      </p:sp>
      <p:grpSp>
        <p:nvGrpSpPr>
          <p:cNvPr id="2" name="Group 321"/>
          <p:cNvGrpSpPr>
            <a:grpSpLocks/>
          </p:cNvGrpSpPr>
          <p:nvPr/>
        </p:nvGrpSpPr>
        <p:grpSpPr bwMode="auto">
          <a:xfrm>
            <a:off x="6459538" y="2216149"/>
            <a:ext cx="217487" cy="1630363"/>
            <a:chOff x="4165" y="998"/>
            <a:chExt cx="137" cy="1027"/>
          </a:xfrm>
        </p:grpSpPr>
        <p:sp>
          <p:nvSpPr>
            <p:cNvPr id="6" name="Oval 322"/>
            <p:cNvSpPr>
              <a:spLocks noChangeArrowheads="1"/>
            </p:cNvSpPr>
            <p:nvPr/>
          </p:nvSpPr>
          <p:spPr bwMode="auto">
            <a:xfrm>
              <a:off x="4165" y="998"/>
              <a:ext cx="137" cy="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1A0CD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Freeform 323"/>
            <p:cNvSpPr>
              <a:spLocks/>
            </p:cNvSpPr>
            <p:nvPr/>
          </p:nvSpPr>
          <p:spPr bwMode="auto">
            <a:xfrm>
              <a:off x="4165" y="101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324"/>
            <p:cNvSpPr>
              <a:spLocks/>
            </p:cNvSpPr>
            <p:nvPr/>
          </p:nvSpPr>
          <p:spPr bwMode="auto">
            <a:xfrm>
              <a:off x="4165" y="101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71A0CD"/>
            </a:solidFill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Freeform 325"/>
            <p:cNvSpPr>
              <a:spLocks/>
            </p:cNvSpPr>
            <p:nvPr/>
          </p:nvSpPr>
          <p:spPr bwMode="auto">
            <a:xfrm>
              <a:off x="4165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Freeform 326"/>
            <p:cNvSpPr>
              <a:spLocks/>
            </p:cNvSpPr>
            <p:nvPr/>
          </p:nvSpPr>
          <p:spPr bwMode="auto">
            <a:xfrm>
              <a:off x="4165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Freeform 327"/>
            <p:cNvSpPr>
              <a:spLocks/>
            </p:cNvSpPr>
            <p:nvPr/>
          </p:nvSpPr>
          <p:spPr bwMode="auto">
            <a:xfrm>
              <a:off x="4165" y="143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" name="Freeform 328"/>
            <p:cNvSpPr>
              <a:spLocks/>
            </p:cNvSpPr>
            <p:nvPr/>
          </p:nvSpPr>
          <p:spPr bwMode="auto">
            <a:xfrm>
              <a:off x="4165" y="129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" name="Freeform 329"/>
            <p:cNvSpPr>
              <a:spLocks/>
            </p:cNvSpPr>
            <p:nvPr/>
          </p:nvSpPr>
          <p:spPr bwMode="auto">
            <a:xfrm>
              <a:off x="4165" y="1580"/>
              <a:ext cx="137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B3D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330"/>
            <p:cNvSpPr>
              <a:spLocks/>
            </p:cNvSpPr>
            <p:nvPr/>
          </p:nvSpPr>
          <p:spPr bwMode="auto">
            <a:xfrm>
              <a:off x="4165" y="1440"/>
              <a:ext cx="137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F0643D"/>
            </a:solidFill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331"/>
            <p:cNvSpPr>
              <a:spLocks/>
            </p:cNvSpPr>
            <p:nvPr/>
          </p:nvSpPr>
          <p:spPr bwMode="auto">
            <a:xfrm>
              <a:off x="4165" y="1297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332"/>
            <p:cNvSpPr>
              <a:spLocks/>
            </p:cNvSpPr>
            <p:nvPr/>
          </p:nvSpPr>
          <p:spPr bwMode="auto">
            <a:xfrm>
              <a:off x="4165" y="1715"/>
              <a:ext cx="137" cy="167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69BE3C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33"/>
            <p:cNvSpPr>
              <a:spLocks/>
            </p:cNvSpPr>
            <p:nvPr/>
          </p:nvSpPr>
          <p:spPr bwMode="auto">
            <a:xfrm>
              <a:off x="4165" y="1862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35AF41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334"/>
            <p:cNvSpPr>
              <a:spLocks/>
            </p:cNvSpPr>
            <p:nvPr/>
          </p:nvSpPr>
          <p:spPr bwMode="auto">
            <a:xfrm>
              <a:off x="4165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68DBF"/>
            </a:solidFill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35"/>
          <p:cNvGrpSpPr>
            <a:grpSpLocks/>
          </p:cNvGrpSpPr>
          <p:nvPr/>
        </p:nvGrpSpPr>
        <p:grpSpPr bwMode="auto">
          <a:xfrm>
            <a:off x="5867400" y="1814511"/>
            <a:ext cx="1447799" cy="400049"/>
            <a:chOff x="1511" y="686"/>
            <a:chExt cx="549" cy="252"/>
          </a:xfrm>
        </p:grpSpPr>
        <p:sp>
          <p:nvSpPr>
            <p:cNvPr id="20" name="Line 336"/>
            <p:cNvSpPr>
              <a:spLocks noChangeShapeType="1"/>
            </p:cNvSpPr>
            <p:nvPr/>
          </p:nvSpPr>
          <p:spPr bwMode="auto">
            <a:xfrm>
              <a:off x="1783" y="828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Text Box 337"/>
            <p:cNvSpPr txBox="1">
              <a:spLocks noChangeArrowheads="1"/>
            </p:cNvSpPr>
            <p:nvPr/>
          </p:nvSpPr>
          <p:spPr bwMode="auto">
            <a:xfrm>
              <a:off x="1511" y="686"/>
              <a:ext cx="5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b="1" i="1" dirty="0" smtClean="0">
                  <a:solidFill>
                    <a:srgbClr val="000000"/>
                  </a:solidFill>
                </a:rPr>
                <a:t>Сбойный диск</a:t>
              </a:r>
              <a:endParaRPr lang="en-US" sz="1000" b="1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Oval 338"/>
          <p:cNvSpPr>
            <a:spLocks noChangeArrowheads="1"/>
          </p:cNvSpPr>
          <p:nvPr/>
        </p:nvSpPr>
        <p:spPr bwMode="auto">
          <a:xfrm>
            <a:off x="5453063" y="2216149"/>
            <a:ext cx="217487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568DBF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" name="Freeform 339"/>
          <p:cNvSpPr>
            <a:spLocks/>
          </p:cNvSpPr>
          <p:nvPr/>
        </p:nvSpPr>
        <p:spPr bwMode="auto">
          <a:xfrm>
            <a:off x="5453063" y="22463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568DBF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4" name="Freeform 340"/>
          <p:cNvSpPr>
            <a:spLocks/>
          </p:cNvSpPr>
          <p:nvPr/>
        </p:nvSpPr>
        <p:spPr bwMode="auto">
          <a:xfrm>
            <a:off x="5453063" y="22463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5" name="Freeform 341"/>
          <p:cNvSpPr>
            <a:spLocks/>
          </p:cNvSpPr>
          <p:nvPr/>
        </p:nvSpPr>
        <p:spPr bwMode="auto">
          <a:xfrm>
            <a:off x="5453063" y="2471737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7436E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6" name="Freeform 342"/>
          <p:cNvSpPr>
            <a:spLocks/>
          </p:cNvSpPr>
          <p:nvPr/>
        </p:nvSpPr>
        <p:spPr bwMode="auto">
          <a:xfrm>
            <a:off x="5453063" y="2471737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7" name="Freeform 343"/>
          <p:cNvSpPr>
            <a:spLocks/>
          </p:cNvSpPr>
          <p:nvPr/>
        </p:nvSpPr>
        <p:spPr bwMode="auto">
          <a:xfrm>
            <a:off x="5453063" y="26908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D64112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8" name="Freeform 344"/>
          <p:cNvSpPr>
            <a:spLocks/>
          </p:cNvSpPr>
          <p:nvPr/>
        </p:nvSpPr>
        <p:spPr bwMode="auto">
          <a:xfrm>
            <a:off x="5453063" y="26908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9" name="Freeform 345"/>
          <p:cNvSpPr>
            <a:spLocks/>
          </p:cNvSpPr>
          <p:nvPr/>
        </p:nvSpPr>
        <p:spPr bwMode="auto">
          <a:xfrm>
            <a:off x="5453063" y="2917824"/>
            <a:ext cx="21748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9B392B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" name="Freeform 346"/>
          <p:cNvSpPr>
            <a:spLocks/>
          </p:cNvSpPr>
          <p:nvPr/>
        </p:nvSpPr>
        <p:spPr bwMode="auto">
          <a:xfrm>
            <a:off x="5453063" y="2917824"/>
            <a:ext cx="21748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1" name="Freeform 347"/>
          <p:cNvSpPr>
            <a:spLocks/>
          </p:cNvSpPr>
          <p:nvPr/>
        </p:nvSpPr>
        <p:spPr bwMode="auto">
          <a:xfrm>
            <a:off x="5453063" y="3135312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00A246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2" name="Freeform 348"/>
          <p:cNvSpPr>
            <a:spLocks/>
          </p:cNvSpPr>
          <p:nvPr/>
        </p:nvSpPr>
        <p:spPr bwMode="auto">
          <a:xfrm>
            <a:off x="5453063" y="3135312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3" name="Freeform 349"/>
          <p:cNvSpPr>
            <a:spLocks/>
          </p:cNvSpPr>
          <p:nvPr/>
        </p:nvSpPr>
        <p:spPr bwMode="auto">
          <a:xfrm>
            <a:off x="5453063" y="3354387"/>
            <a:ext cx="21748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006B42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4" name="Freeform 350"/>
          <p:cNvSpPr>
            <a:spLocks/>
          </p:cNvSpPr>
          <p:nvPr/>
        </p:nvSpPr>
        <p:spPr bwMode="auto">
          <a:xfrm>
            <a:off x="5453063" y="3354387"/>
            <a:ext cx="21748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5" name="Freeform 351"/>
          <p:cNvSpPr>
            <a:spLocks/>
          </p:cNvSpPr>
          <p:nvPr/>
        </p:nvSpPr>
        <p:spPr bwMode="auto">
          <a:xfrm>
            <a:off x="5453063" y="3587749"/>
            <a:ext cx="21748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" name="Freeform 352"/>
          <p:cNvSpPr>
            <a:spLocks/>
          </p:cNvSpPr>
          <p:nvPr/>
        </p:nvSpPr>
        <p:spPr bwMode="auto">
          <a:xfrm>
            <a:off x="5453063" y="3587749"/>
            <a:ext cx="21748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7" name="Oval 353"/>
          <p:cNvSpPr>
            <a:spLocks noChangeArrowheads="1"/>
          </p:cNvSpPr>
          <p:nvPr/>
        </p:nvSpPr>
        <p:spPr bwMode="auto">
          <a:xfrm>
            <a:off x="5707063" y="2216149"/>
            <a:ext cx="217487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84B1D7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Freeform 354"/>
          <p:cNvSpPr>
            <a:spLocks/>
          </p:cNvSpPr>
          <p:nvPr/>
        </p:nvSpPr>
        <p:spPr bwMode="auto">
          <a:xfrm>
            <a:off x="5707063" y="22463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" name="Freeform 355"/>
          <p:cNvSpPr>
            <a:spLocks/>
          </p:cNvSpPr>
          <p:nvPr/>
        </p:nvSpPr>
        <p:spPr bwMode="auto">
          <a:xfrm>
            <a:off x="5707063" y="22463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0" name="Freeform 356"/>
          <p:cNvSpPr>
            <a:spLocks/>
          </p:cNvSpPr>
          <p:nvPr/>
        </p:nvSpPr>
        <p:spPr bwMode="auto">
          <a:xfrm>
            <a:off x="5707063" y="2471737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E67A4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" name="Freeform 357"/>
          <p:cNvSpPr>
            <a:spLocks/>
          </p:cNvSpPr>
          <p:nvPr/>
        </p:nvSpPr>
        <p:spPr bwMode="auto">
          <a:xfrm>
            <a:off x="5707063" y="2471737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2" name="Freeform 358"/>
          <p:cNvSpPr>
            <a:spLocks/>
          </p:cNvSpPr>
          <p:nvPr/>
        </p:nvSpPr>
        <p:spPr bwMode="auto">
          <a:xfrm>
            <a:off x="5707063" y="26908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8BFC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3" name="Freeform 359"/>
          <p:cNvSpPr>
            <a:spLocks/>
          </p:cNvSpPr>
          <p:nvPr/>
        </p:nvSpPr>
        <p:spPr bwMode="auto">
          <a:xfrm>
            <a:off x="5707063" y="26908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4" name="Freeform 360"/>
          <p:cNvSpPr>
            <a:spLocks/>
          </p:cNvSpPr>
          <p:nvPr/>
        </p:nvSpPr>
        <p:spPr bwMode="auto">
          <a:xfrm>
            <a:off x="5707063" y="2917824"/>
            <a:ext cx="21748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D6411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5" name="Freeform 361"/>
          <p:cNvSpPr>
            <a:spLocks/>
          </p:cNvSpPr>
          <p:nvPr/>
        </p:nvSpPr>
        <p:spPr bwMode="auto">
          <a:xfrm>
            <a:off x="5707063" y="2917824"/>
            <a:ext cx="21748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6" name="Freeform 362"/>
          <p:cNvSpPr>
            <a:spLocks/>
          </p:cNvSpPr>
          <p:nvPr/>
        </p:nvSpPr>
        <p:spPr bwMode="auto">
          <a:xfrm>
            <a:off x="5707063" y="3135312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7" name="Freeform 363"/>
          <p:cNvSpPr>
            <a:spLocks/>
          </p:cNvSpPr>
          <p:nvPr/>
        </p:nvSpPr>
        <p:spPr bwMode="auto">
          <a:xfrm>
            <a:off x="5707063" y="3135312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8" name="Freeform 364"/>
          <p:cNvSpPr>
            <a:spLocks/>
          </p:cNvSpPr>
          <p:nvPr/>
        </p:nvSpPr>
        <p:spPr bwMode="auto">
          <a:xfrm>
            <a:off x="5707063" y="3354387"/>
            <a:ext cx="21748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69BE3C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9" name="Freeform 365"/>
          <p:cNvSpPr>
            <a:spLocks/>
          </p:cNvSpPr>
          <p:nvPr/>
        </p:nvSpPr>
        <p:spPr bwMode="auto">
          <a:xfrm>
            <a:off x="5707063" y="3354387"/>
            <a:ext cx="21748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" name="Freeform 366"/>
          <p:cNvSpPr>
            <a:spLocks/>
          </p:cNvSpPr>
          <p:nvPr/>
        </p:nvSpPr>
        <p:spPr bwMode="auto">
          <a:xfrm>
            <a:off x="5707063" y="3587749"/>
            <a:ext cx="21748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008549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" name="Freeform 367"/>
          <p:cNvSpPr>
            <a:spLocks/>
          </p:cNvSpPr>
          <p:nvPr/>
        </p:nvSpPr>
        <p:spPr bwMode="auto">
          <a:xfrm>
            <a:off x="5707063" y="3587749"/>
            <a:ext cx="21748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2" name="Oval 368"/>
          <p:cNvSpPr>
            <a:spLocks noChangeArrowheads="1"/>
          </p:cNvSpPr>
          <p:nvPr/>
        </p:nvSpPr>
        <p:spPr bwMode="auto">
          <a:xfrm>
            <a:off x="5962650" y="2216149"/>
            <a:ext cx="211138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C7BB3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3" name="Freeform 369"/>
          <p:cNvSpPr>
            <a:spLocks/>
          </p:cNvSpPr>
          <p:nvPr/>
        </p:nvSpPr>
        <p:spPr bwMode="auto">
          <a:xfrm>
            <a:off x="5962650" y="2246312"/>
            <a:ext cx="211138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4C7BB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4" name="Freeform 370"/>
          <p:cNvSpPr>
            <a:spLocks/>
          </p:cNvSpPr>
          <p:nvPr/>
        </p:nvSpPr>
        <p:spPr bwMode="auto">
          <a:xfrm>
            <a:off x="5962650" y="2246312"/>
            <a:ext cx="211138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5" name="Freeform 371"/>
          <p:cNvSpPr>
            <a:spLocks/>
          </p:cNvSpPr>
          <p:nvPr/>
        </p:nvSpPr>
        <p:spPr bwMode="auto">
          <a:xfrm>
            <a:off x="5962650" y="2471737"/>
            <a:ext cx="211138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6" name="Freeform 372"/>
          <p:cNvSpPr>
            <a:spLocks/>
          </p:cNvSpPr>
          <p:nvPr/>
        </p:nvSpPr>
        <p:spPr bwMode="auto">
          <a:xfrm>
            <a:off x="5962650" y="2471737"/>
            <a:ext cx="211138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7" name="Freeform 373"/>
          <p:cNvSpPr>
            <a:spLocks/>
          </p:cNvSpPr>
          <p:nvPr/>
        </p:nvSpPr>
        <p:spPr bwMode="auto">
          <a:xfrm>
            <a:off x="5962650" y="2690812"/>
            <a:ext cx="211138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2E67A4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8" name="Freeform 374"/>
          <p:cNvSpPr>
            <a:spLocks/>
          </p:cNvSpPr>
          <p:nvPr/>
        </p:nvSpPr>
        <p:spPr bwMode="auto">
          <a:xfrm>
            <a:off x="5962650" y="2690812"/>
            <a:ext cx="211138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9" name="Freeform 375"/>
          <p:cNvSpPr>
            <a:spLocks/>
          </p:cNvSpPr>
          <p:nvPr/>
        </p:nvSpPr>
        <p:spPr bwMode="auto">
          <a:xfrm>
            <a:off x="5962650" y="2917824"/>
            <a:ext cx="211138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9B89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0" name="Freeform 376"/>
          <p:cNvSpPr>
            <a:spLocks/>
          </p:cNvSpPr>
          <p:nvPr/>
        </p:nvSpPr>
        <p:spPr bwMode="auto">
          <a:xfrm>
            <a:off x="5962650" y="2917824"/>
            <a:ext cx="211138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" name="Freeform 377"/>
          <p:cNvSpPr>
            <a:spLocks/>
          </p:cNvSpPr>
          <p:nvPr/>
        </p:nvSpPr>
        <p:spPr bwMode="auto">
          <a:xfrm>
            <a:off x="5962650" y="3135312"/>
            <a:ext cx="211138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2" name="Freeform 378"/>
          <p:cNvSpPr>
            <a:spLocks/>
          </p:cNvSpPr>
          <p:nvPr/>
        </p:nvSpPr>
        <p:spPr bwMode="auto">
          <a:xfrm>
            <a:off x="5962650" y="3135312"/>
            <a:ext cx="211138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3" name="Freeform 379"/>
          <p:cNvSpPr>
            <a:spLocks/>
          </p:cNvSpPr>
          <p:nvPr/>
        </p:nvSpPr>
        <p:spPr bwMode="auto">
          <a:xfrm>
            <a:off x="5962650" y="3354387"/>
            <a:ext cx="211138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35AF41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4" name="Freeform 380"/>
          <p:cNvSpPr>
            <a:spLocks/>
          </p:cNvSpPr>
          <p:nvPr/>
        </p:nvSpPr>
        <p:spPr bwMode="auto">
          <a:xfrm>
            <a:off x="5962650" y="3354387"/>
            <a:ext cx="211138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5" name="Freeform 381"/>
          <p:cNvSpPr>
            <a:spLocks/>
          </p:cNvSpPr>
          <p:nvPr/>
        </p:nvSpPr>
        <p:spPr bwMode="auto">
          <a:xfrm>
            <a:off x="5962650" y="3587749"/>
            <a:ext cx="211138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006B4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6" name="Freeform 382"/>
          <p:cNvSpPr>
            <a:spLocks/>
          </p:cNvSpPr>
          <p:nvPr/>
        </p:nvSpPr>
        <p:spPr bwMode="auto">
          <a:xfrm>
            <a:off x="5962650" y="3587749"/>
            <a:ext cx="211138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7" name="Oval 383"/>
          <p:cNvSpPr>
            <a:spLocks noChangeArrowheads="1"/>
          </p:cNvSpPr>
          <p:nvPr/>
        </p:nvSpPr>
        <p:spPr bwMode="auto">
          <a:xfrm>
            <a:off x="6208713" y="2216149"/>
            <a:ext cx="209550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C7BB3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8" name="Freeform 384"/>
          <p:cNvSpPr>
            <a:spLocks/>
          </p:cNvSpPr>
          <p:nvPr/>
        </p:nvSpPr>
        <p:spPr bwMode="auto">
          <a:xfrm>
            <a:off x="6208713" y="2246312"/>
            <a:ext cx="209550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4C7BB3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9" name="Freeform 385"/>
          <p:cNvSpPr>
            <a:spLocks/>
          </p:cNvSpPr>
          <p:nvPr/>
        </p:nvSpPr>
        <p:spPr bwMode="auto">
          <a:xfrm>
            <a:off x="6208713" y="2246312"/>
            <a:ext cx="209550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0" name="Freeform 386"/>
          <p:cNvSpPr>
            <a:spLocks/>
          </p:cNvSpPr>
          <p:nvPr/>
        </p:nvSpPr>
        <p:spPr bwMode="auto">
          <a:xfrm>
            <a:off x="6208713" y="2471737"/>
            <a:ext cx="209550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1A498F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1" name="Freeform 387"/>
          <p:cNvSpPr>
            <a:spLocks/>
          </p:cNvSpPr>
          <p:nvPr/>
        </p:nvSpPr>
        <p:spPr bwMode="auto">
          <a:xfrm>
            <a:off x="6208713" y="2471737"/>
            <a:ext cx="209550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2" name="Freeform 388"/>
          <p:cNvSpPr>
            <a:spLocks/>
          </p:cNvSpPr>
          <p:nvPr/>
        </p:nvSpPr>
        <p:spPr bwMode="auto">
          <a:xfrm>
            <a:off x="6208713" y="2690812"/>
            <a:ext cx="209550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8BFC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3" name="Freeform 389"/>
          <p:cNvSpPr>
            <a:spLocks/>
          </p:cNvSpPr>
          <p:nvPr/>
        </p:nvSpPr>
        <p:spPr bwMode="auto">
          <a:xfrm>
            <a:off x="6208713" y="2690812"/>
            <a:ext cx="209550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4" name="Freeform 390"/>
          <p:cNvSpPr>
            <a:spLocks/>
          </p:cNvSpPr>
          <p:nvPr/>
        </p:nvSpPr>
        <p:spPr bwMode="auto">
          <a:xfrm>
            <a:off x="6208713" y="2917824"/>
            <a:ext cx="209550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3D00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5" name="Freeform 391"/>
          <p:cNvSpPr>
            <a:spLocks/>
          </p:cNvSpPr>
          <p:nvPr/>
        </p:nvSpPr>
        <p:spPr bwMode="auto">
          <a:xfrm>
            <a:off x="6208713" y="2917824"/>
            <a:ext cx="209550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6" name="Freeform 392"/>
          <p:cNvSpPr>
            <a:spLocks/>
          </p:cNvSpPr>
          <p:nvPr/>
        </p:nvSpPr>
        <p:spPr bwMode="auto">
          <a:xfrm>
            <a:off x="6208713" y="3135312"/>
            <a:ext cx="209550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A2D33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7" name="Freeform 393"/>
          <p:cNvSpPr>
            <a:spLocks/>
          </p:cNvSpPr>
          <p:nvPr/>
        </p:nvSpPr>
        <p:spPr bwMode="auto">
          <a:xfrm>
            <a:off x="6208713" y="3135312"/>
            <a:ext cx="209550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8" name="Freeform 394"/>
          <p:cNvSpPr>
            <a:spLocks/>
          </p:cNvSpPr>
          <p:nvPr/>
        </p:nvSpPr>
        <p:spPr bwMode="auto">
          <a:xfrm>
            <a:off x="6208713" y="3354387"/>
            <a:ext cx="209550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9" name="Freeform 395"/>
          <p:cNvSpPr>
            <a:spLocks/>
          </p:cNvSpPr>
          <p:nvPr/>
        </p:nvSpPr>
        <p:spPr bwMode="auto">
          <a:xfrm>
            <a:off x="6208713" y="3354387"/>
            <a:ext cx="209550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0" name="Freeform 396"/>
          <p:cNvSpPr>
            <a:spLocks/>
          </p:cNvSpPr>
          <p:nvPr/>
        </p:nvSpPr>
        <p:spPr bwMode="auto">
          <a:xfrm>
            <a:off x="6208713" y="3587749"/>
            <a:ext cx="209550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00A246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1" name="Freeform 397"/>
          <p:cNvSpPr>
            <a:spLocks/>
          </p:cNvSpPr>
          <p:nvPr/>
        </p:nvSpPr>
        <p:spPr bwMode="auto">
          <a:xfrm>
            <a:off x="6208713" y="3587749"/>
            <a:ext cx="209550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4" name="Group 398"/>
          <p:cNvGrpSpPr>
            <a:grpSpLocks/>
          </p:cNvGrpSpPr>
          <p:nvPr/>
        </p:nvGrpSpPr>
        <p:grpSpPr bwMode="auto">
          <a:xfrm>
            <a:off x="6459538" y="2216149"/>
            <a:ext cx="217487" cy="1630363"/>
            <a:chOff x="4763" y="998"/>
            <a:chExt cx="137" cy="1027"/>
          </a:xfrm>
        </p:grpSpPr>
        <p:sp>
          <p:nvSpPr>
            <p:cNvPr id="83" name="Oval 399"/>
            <p:cNvSpPr>
              <a:spLocks noChangeArrowheads="1"/>
            </p:cNvSpPr>
            <p:nvPr/>
          </p:nvSpPr>
          <p:spPr bwMode="auto">
            <a:xfrm>
              <a:off x="4763" y="998"/>
              <a:ext cx="137" cy="43"/>
            </a:xfrm>
            <a:prstGeom prst="ellipse">
              <a:avLst/>
            </a:prstGeom>
            <a:gradFill rotWithShape="1">
              <a:gsLst>
                <a:gs pos="0">
                  <a:srgbClr val="344A5F"/>
                </a:gs>
                <a:gs pos="100000">
                  <a:srgbClr val="71A0CD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4" name="Freeform 400"/>
            <p:cNvSpPr>
              <a:spLocks/>
            </p:cNvSpPr>
            <p:nvPr/>
          </p:nvSpPr>
          <p:spPr bwMode="auto">
            <a:xfrm>
              <a:off x="4763" y="101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71A0CD"/>
                </a:gs>
                <a:gs pos="50000">
                  <a:srgbClr val="344A5F"/>
                </a:gs>
                <a:gs pos="100000">
                  <a:srgbClr val="71A0CD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5" name="Freeform 401"/>
            <p:cNvSpPr>
              <a:spLocks/>
            </p:cNvSpPr>
            <p:nvPr/>
          </p:nvSpPr>
          <p:spPr bwMode="auto">
            <a:xfrm>
              <a:off x="4763" y="101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6" name="Freeform 402"/>
            <p:cNvSpPr>
              <a:spLocks/>
            </p:cNvSpPr>
            <p:nvPr/>
          </p:nvSpPr>
          <p:spPr bwMode="auto">
            <a:xfrm>
              <a:off x="4763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568DBF"/>
                </a:gs>
                <a:gs pos="50000">
                  <a:srgbClr val="284158"/>
                </a:gs>
                <a:gs pos="100000">
                  <a:srgbClr val="568DBF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7" name="Freeform 403"/>
            <p:cNvSpPr>
              <a:spLocks/>
            </p:cNvSpPr>
            <p:nvPr/>
          </p:nvSpPr>
          <p:spPr bwMode="auto">
            <a:xfrm>
              <a:off x="4763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8" name="Freeform 404"/>
            <p:cNvSpPr>
              <a:spLocks/>
            </p:cNvSpPr>
            <p:nvPr/>
          </p:nvSpPr>
          <p:spPr bwMode="auto">
            <a:xfrm>
              <a:off x="4763" y="143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F0643D"/>
                </a:gs>
                <a:gs pos="50000">
                  <a:srgbClr val="6F2E1C"/>
                </a:gs>
                <a:gs pos="100000">
                  <a:srgbClr val="F0643D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9" name="Freeform 405"/>
            <p:cNvSpPr>
              <a:spLocks/>
            </p:cNvSpPr>
            <p:nvPr/>
          </p:nvSpPr>
          <p:spPr bwMode="auto">
            <a:xfrm>
              <a:off x="4763" y="129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0" name="Freeform 406"/>
            <p:cNvSpPr>
              <a:spLocks/>
            </p:cNvSpPr>
            <p:nvPr/>
          </p:nvSpPr>
          <p:spPr bwMode="auto">
            <a:xfrm>
              <a:off x="4763" y="1580"/>
              <a:ext cx="137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EB3D00"/>
                </a:gs>
                <a:gs pos="50000">
                  <a:srgbClr val="6D1C00"/>
                </a:gs>
                <a:gs pos="100000">
                  <a:srgbClr val="EB3D00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1" name="Freeform 407"/>
            <p:cNvSpPr>
              <a:spLocks/>
            </p:cNvSpPr>
            <p:nvPr/>
          </p:nvSpPr>
          <p:spPr bwMode="auto">
            <a:xfrm>
              <a:off x="4763" y="1297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EFC24D"/>
                </a:gs>
                <a:gs pos="50000">
                  <a:srgbClr val="6F5A24"/>
                </a:gs>
                <a:gs pos="100000">
                  <a:srgbClr val="EFC24D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2" name="Freeform 408"/>
            <p:cNvSpPr>
              <a:spLocks/>
            </p:cNvSpPr>
            <p:nvPr/>
          </p:nvSpPr>
          <p:spPr bwMode="auto">
            <a:xfrm>
              <a:off x="4763" y="1715"/>
              <a:ext cx="137" cy="167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69BE3C"/>
                </a:gs>
                <a:gs pos="50000">
                  <a:srgbClr val="31581C"/>
                </a:gs>
                <a:gs pos="100000">
                  <a:srgbClr val="69BE3C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3" name="Freeform 409"/>
            <p:cNvSpPr>
              <a:spLocks/>
            </p:cNvSpPr>
            <p:nvPr/>
          </p:nvSpPr>
          <p:spPr bwMode="auto">
            <a:xfrm>
              <a:off x="4763" y="1715"/>
              <a:ext cx="137" cy="167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4" name="Freeform 410"/>
            <p:cNvSpPr>
              <a:spLocks/>
            </p:cNvSpPr>
            <p:nvPr/>
          </p:nvSpPr>
          <p:spPr bwMode="auto">
            <a:xfrm>
              <a:off x="4763" y="1862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gradFill rotWithShape="1">
              <a:gsLst>
                <a:gs pos="0">
                  <a:srgbClr val="35AF41"/>
                </a:gs>
                <a:gs pos="50000">
                  <a:srgbClr val="19511E"/>
                </a:gs>
                <a:gs pos="100000">
                  <a:srgbClr val="35AF4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95" name="Oval 411"/>
          <p:cNvSpPr>
            <a:spLocks noChangeArrowheads="1"/>
          </p:cNvSpPr>
          <p:nvPr/>
        </p:nvSpPr>
        <p:spPr bwMode="auto">
          <a:xfrm>
            <a:off x="6713538" y="2216149"/>
            <a:ext cx="211137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FC24D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6" name="Freeform 412"/>
          <p:cNvSpPr>
            <a:spLocks/>
          </p:cNvSpPr>
          <p:nvPr/>
        </p:nvSpPr>
        <p:spPr bwMode="auto">
          <a:xfrm>
            <a:off x="6713538" y="2246312"/>
            <a:ext cx="21113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3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7" name="Freeform 413"/>
          <p:cNvSpPr>
            <a:spLocks/>
          </p:cNvSpPr>
          <p:nvPr/>
        </p:nvSpPr>
        <p:spPr bwMode="auto">
          <a:xfrm>
            <a:off x="6713538" y="2246312"/>
            <a:ext cx="21113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3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8" name="Freeform 414"/>
          <p:cNvSpPr>
            <a:spLocks/>
          </p:cNvSpPr>
          <p:nvPr/>
        </p:nvSpPr>
        <p:spPr bwMode="auto">
          <a:xfrm>
            <a:off x="6713538" y="2471737"/>
            <a:ext cx="211137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71A0C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9" name="Freeform 415"/>
          <p:cNvSpPr>
            <a:spLocks/>
          </p:cNvSpPr>
          <p:nvPr/>
        </p:nvSpPr>
        <p:spPr bwMode="auto">
          <a:xfrm>
            <a:off x="6713538" y="2471737"/>
            <a:ext cx="211137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0" name="Freeform 416"/>
          <p:cNvSpPr>
            <a:spLocks/>
          </p:cNvSpPr>
          <p:nvPr/>
        </p:nvSpPr>
        <p:spPr bwMode="auto">
          <a:xfrm>
            <a:off x="6713538" y="2690812"/>
            <a:ext cx="21113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3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1A498F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1" name="Freeform 417"/>
          <p:cNvSpPr>
            <a:spLocks/>
          </p:cNvSpPr>
          <p:nvPr/>
        </p:nvSpPr>
        <p:spPr bwMode="auto">
          <a:xfrm>
            <a:off x="6713538" y="2690812"/>
            <a:ext cx="21113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3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" name="Freeform 418"/>
          <p:cNvSpPr>
            <a:spLocks/>
          </p:cNvSpPr>
          <p:nvPr/>
        </p:nvSpPr>
        <p:spPr bwMode="auto">
          <a:xfrm>
            <a:off x="6713538" y="2917824"/>
            <a:ext cx="21113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3" name="Freeform 419"/>
          <p:cNvSpPr>
            <a:spLocks/>
          </p:cNvSpPr>
          <p:nvPr/>
        </p:nvSpPr>
        <p:spPr bwMode="auto">
          <a:xfrm>
            <a:off x="6713538" y="2917824"/>
            <a:ext cx="21113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4" name="Freeform 420"/>
          <p:cNvSpPr>
            <a:spLocks/>
          </p:cNvSpPr>
          <p:nvPr/>
        </p:nvSpPr>
        <p:spPr bwMode="auto">
          <a:xfrm>
            <a:off x="6713538" y="3135312"/>
            <a:ext cx="211137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9B392B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5" name="Freeform 421"/>
          <p:cNvSpPr>
            <a:spLocks/>
          </p:cNvSpPr>
          <p:nvPr/>
        </p:nvSpPr>
        <p:spPr bwMode="auto">
          <a:xfrm>
            <a:off x="6713538" y="3135312"/>
            <a:ext cx="211137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6" name="Freeform 422"/>
          <p:cNvSpPr>
            <a:spLocks/>
          </p:cNvSpPr>
          <p:nvPr/>
        </p:nvSpPr>
        <p:spPr bwMode="auto">
          <a:xfrm>
            <a:off x="6713538" y="3354387"/>
            <a:ext cx="211137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3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854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7" name="Freeform 423"/>
          <p:cNvSpPr>
            <a:spLocks/>
          </p:cNvSpPr>
          <p:nvPr/>
        </p:nvSpPr>
        <p:spPr bwMode="auto">
          <a:xfrm>
            <a:off x="6713538" y="3354387"/>
            <a:ext cx="211137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3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8" name="Freeform 424"/>
          <p:cNvSpPr>
            <a:spLocks/>
          </p:cNvSpPr>
          <p:nvPr/>
        </p:nvSpPr>
        <p:spPr bwMode="auto">
          <a:xfrm>
            <a:off x="6713538" y="3587749"/>
            <a:ext cx="211137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1D4138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9" name="Freeform 425"/>
          <p:cNvSpPr>
            <a:spLocks/>
          </p:cNvSpPr>
          <p:nvPr/>
        </p:nvSpPr>
        <p:spPr bwMode="auto">
          <a:xfrm>
            <a:off x="6713538" y="3587749"/>
            <a:ext cx="211137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0" name="Oval 426"/>
          <p:cNvSpPr>
            <a:spLocks noChangeArrowheads="1"/>
          </p:cNvSpPr>
          <p:nvPr/>
        </p:nvSpPr>
        <p:spPr bwMode="auto">
          <a:xfrm>
            <a:off x="6961188" y="2216149"/>
            <a:ext cx="217487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84B1D7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1" name="Freeform 427"/>
          <p:cNvSpPr>
            <a:spLocks/>
          </p:cNvSpPr>
          <p:nvPr/>
        </p:nvSpPr>
        <p:spPr bwMode="auto">
          <a:xfrm>
            <a:off x="6961188" y="22463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" name="Freeform 428"/>
          <p:cNvSpPr>
            <a:spLocks/>
          </p:cNvSpPr>
          <p:nvPr/>
        </p:nvSpPr>
        <p:spPr bwMode="auto">
          <a:xfrm>
            <a:off x="6961188" y="22463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3" name="Freeform 429"/>
          <p:cNvSpPr>
            <a:spLocks/>
          </p:cNvSpPr>
          <p:nvPr/>
        </p:nvSpPr>
        <p:spPr bwMode="auto">
          <a:xfrm>
            <a:off x="6961188" y="2471737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7436E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4" name="Freeform 430"/>
          <p:cNvSpPr>
            <a:spLocks/>
          </p:cNvSpPr>
          <p:nvPr/>
        </p:nvSpPr>
        <p:spPr bwMode="auto">
          <a:xfrm>
            <a:off x="6961188" y="2471737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5" name="Freeform 431"/>
          <p:cNvSpPr>
            <a:spLocks/>
          </p:cNvSpPr>
          <p:nvPr/>
        </p:nvSpPr>
        <p:spPr bwMode="auto">
          <a:xfrm>
            <a:off x="6961188" y="26908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B9B8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6" name="Freeform 432"/>
          <p:cNvSpPr>
            <a:spLocks/>
          </p:cNvSpPr>
          <p:nvPr/>
        </p:nvSpPr>
        <p:spPr bwMode="auto">
          <a:xfrm>
            <a:off x="6961188" y="2690812"/>
            <a:ext cx="21748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7" name="Freeform 433"/>
          <p:cNvSpPr>
            <a:spLocks/>
          </p:cNvSpPr>
          <p:nvPr/>
        </p:nvSpPr>
        <p:spPr bwMode="auto">
          <a:xfrm>
            <a:off x="6961188" y="2917824"/>
            <a:ext cx="21748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8" name="Freeform 434"/>
          <p:cNvSpPr>
            <a:spLocks/>
          </p:cNvSpPr>
          <p:nvPr/>
        </p:nvSpPr>
        <p:spPr bwMode="auto">
          <a:xfrm>
            <a:off x="6961188" y="2917824"/>
            <a:ext cx="21748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9" name="Freeform 435"/>
          <p:cNvSpPr>
            <a:spLocks/>
          </p:cNvSpPr>
          <p:nvPr/>
        </p:nvSpPr>
        <p:spPr bwMode="auto">
          <a:xfrm>
            <a:off x="6961188" y="3135312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F0643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0" name="Freeform 436"/>
          <p:cNvSpPr>
            <a:spLocks/>
          </p:cNvSpPr>
          <p:nvPr/>
        </p:nvSpPr>
        <p:spPr bwMode="auto">
          <a:xfrm>
            <a:off x="6961188" y="3135312"/>
            <a:ext cx="21748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1" name="Freeform 437"/>
          <p:cNvSpPr>
            <a:spLocks/>
          </p:cNvSpPr>
          <p:nvPr/>
        </p:nvSpPr>
        <p:spPr bwMode="auto">
          <a:xfrm>
            <a:off x="6961188" y="3354387"/>
            <a:ext cx="21748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A2D33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2" name="Freeform 438"/>
          <p:cNvSpPr>
            <a:spLocks/>
          </p:cNvSpPr>
          <p:nvPr/>
        </p:nvSpPr>
        <p:spPr bwMode="auto">
          <a:xfrm>
            <a:off x="6961188" y="3354387"/>
            <a:ext cx="21748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3" name="Freeform 439"/>
          <p:cNvSpPr>
            <a:spLocks/>
          </p:cNvSpPr>
          <p:nvPr/>
        </p:nvSpPr>
        <p:spPr bwMode="auto">
          <a:xfrm>
            <a:off x="6961188" y="3587749"/>
            <a:ext cx="21748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1D4138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4" name="Freeform 440"/>
          <p:cNvSpPr>
            <a:spLocks/>
          </p:cNvSpPr>
          <p:nvPr/>
        </p:nvSpPr>
        <p:spPr bwMode="auto">
          <a:xfrm>
            <a:off x="6961188" y="3587749"/>
            <a:ext cx="21748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5" name="Group 441"/>
          <p:cNvGrpSpPr>
            <a:grpSpLocks/>
          </p:cNvGrpSpPr>
          <p:nvPr/>
        </p:nvGrpSpPr>
        <p:grpSpPr bwMode="auto">
          <a:xfrm>
            <a:off x="5548313" y="2365374"/>
            <a:ext cx="1531937" cy="1365250"/>
            <a:chOff x="3591" y="1092"/>
            <a:chExt cx="965" cy="860"/>
          </a:xfrm>
        </p:grpSpPr>
        <p:sp>
          <p:nvSpPr>
            <p:cNvPr id="126" name="Freeform 442"/>
            <p:cNvSpPr>
              <a:spLocks/>
            </p:cNvSpPr>
            <p:nvPr/>
          </p:nvSpPr>
          <p:spPr bwMode="auto">
            <a:xfrm>
              <a:off x="4374" y="1242"/>
              <a:ext cx="182" cy="290"/>
            </a:xfrm>
            <a:custGeom>
              <a:avLst/>
              <a:gdLst>
                <a:gd name="T0" fmla="*/ 108926033 w 103"/>
                <a:gd name="T1" fmla="*/ 0 h 202"/>
                <a:gd name="T2" fmla="*/ 42355174 w 103"/>
                <a:gd name="T3" fmla="*/ 2591752 h 202"/>
                <a:gd name="T4" fmla="*/ 377422106 w 103"/>
                <a:gd name="T5" fmla="*/ 4452693 h 202"/>
                <a:gd name="T6" fmla="*/ 862628409 w 103"/>
                <a:gd name="T7" fmla="*/ 5033840 h 2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202"/>
                <a:gd name="T14" fmla="*/ 103 w 103"/>
                <a:gd name="T15" fmla="*/ 202 h 2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202">
                  <a:moveTo>
                    <a:pt x="13" y="0"/>
                  </a:moveTo>
                  <a:cubicBezTo>
                    <a:pt x="6" y="37"/>
                    <a:pt x="0" y="74"/>
                    <a:pt x="5" y="104"/>
                  </a:cubicBezTo>
                  <a:cubicBezTo>
                    <a:pt x="10" y="134"/>
                    <a:pt x="29" y="162"/>
                    <a:pt x="45" y="178"/>
                  </a:cubicBezTo>
                  <a:cubicBezTo>
                    <a:pt x="61" y="194"/>
                    <a:pt x="82" y="198"/>
                    <a:pt x="103" y="20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7" name="Freeform 443"/>
            <p:cNvSpPr>
              <a:spLocks/>
            </p:cNvSpPr>
            <p:nvPr/>
          </p:nvSpPr>
          <p:spPr bwMode="auto">
            <a:xfrm>
              <a:off x="4066" y="1663"/>
              <a:ext cx="479" cy="181"/>
            </a:xfrm>
            <a:custGeom>
              <a:avLst/>
              <a:gdLst>
                <a:gd name="T0" fmla="*/ 2147483647 w 260"/>
                <a:gd name="T1" fmla="*/ 0 h 117"/>
                <a:gd name="T2" fmla="*/ 2147483647 w 260"/>
                <a:gd name="T3" fmla="*/ 10061197 h 117"/>
                <a:gd name="T4" fmla="*/ 2147483647 w 260"/>
                <a:gd name="T5" fmla="*/ 22245516 h 117"/>
                <a:gd name="T6" fmla="*/ 0 w 260"/>
                <a:gd name="T7" fmla="*/ 18966387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117"/>
                <a:gd name="T14" fmla="*/ 260 w 260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117">
                  <a:moveTo>
                    <a:pt x="260" y="0"/>
                  </a:moveTo>
                  <a:cubicBezTo>
                    <a:pt x="243" y="16"/>
                    <a:pt x="227" y="32"/>
                    <a:pt x="198" y="50"/>
                  </a:cubicBezTo>
                  <a:cubicBezTo>
                    <a:pt x="169" y="68"/>
                    <a:pt x="121" y="103"/>
                    <a:pt x="88" y="110"/>
                  </a:cubicBezTo>
                  <a:cubicBezTo>
                    <a:pt x="55" y="117"/>
                    <a:pt x="27" y="105"/>
                    <a:pt x="0" y="9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8" name="Freeform 444"/>
            <p:cNvSpPr>
              <a:spLocks/>
            </p:cNvSpPr>
            <p:nvPr/>
          </p:nvSpPr>
          <p:spPr bwMode="auto">
            <a:xfrm>
              <a:off x="4077" y="1095"/>
              <a:ext cx="321" cy="432"/>
            </a:xfrm>
            <a:custGeom>
              <a:avLst/>
              <a:gdLst>
                <a:gd name="T0" fmla="*/ 0 w 312"/>
                <a:gd name="T1" fmla="*/ 432 h 432"/>
                <a:gd name="T2" fmla="*/ 171 w 312"/>
                <a:gd name="T3" fmla="*/ 147 h 432"/>
                <a:gd name="T4" fmla="*/ 691 w 312"/>
                <a:gd name="T5" fmla="*/ 0 h 432"/>
                <a:gd name="T6" fmla="*/ 0 60000 65536"/>
                <a:gd name="T7" fmla="*/ 0 60000 65536"/>
                <a:gd name="T8" fmla="*/ 0 60000 65536"/>
                <a:gd name="T9" fmla="*/ 0 w 312"/>
                <a:gd name="T10" fmla="*/ 0 h 432"/>
                <a:gd name="T11" fmla="*/ 312 w 312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432">
                  <a:moveTo>
                    <a:pt x="0" y="432"/>
                  </a:moveTo>
                  <a:cubicBezTo>
                    <a:pt x="13" y="325"/>
                    <a:pt x="26" y="219"/>
                    <a:pt x="78" y="147"/>
                  </a:cubicBezTo>
                  <a:cubicBezTo>
                    <a:pt x="130" y="75"/>
                    <a:pt x="273" y="25"/>
                    <a:pt x="312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9" name="Freeform 445"/>
            <p:cNvSpPr>
              <a:spLocks/>
            </p:cNvSpPr>
            <p:nvPr/>
          </p:nvSpPr>
          <p:spPr bwMode="auto">
            <a:xfrm>
              <a:off x="3591" y="1809"/>
              <a:ext cx="174" cy="143"/>
            </a:xfrm>
            <a:custGeom>
              <a:avLst/>
              <a:gdLst>
                <a:gd name="T0" fmla="*/ 174 w 174"/>
                <a:gd name="T1" fmla="*/ 0 h 143"/>
                <a:gd name="T2" fmla="*/ 126 w 174"/>
                <a:gd name="T3" fmla="*/ 120 h 143"/>
                <a:gd name="T4" fmla="*/ 0 w 174"/>
                <a:gd name="T5" fmla="*/ 141 h 143"/>
                <a:gd name="T6" fmla="*/ 0 60000 65536"/>
                <a:gd name="T7" fmla="*/ 0 60000 65536"/>
                <a:gd name="T8" fmla="*/ 0 60000 65536"/>
                <a:gd name="T9" fmla="*/ 0 w 174"/>
                <a:gd name="T10" fmla="*/ 0 h 143"/>
                <a:gd name="T11" fmla="*/ 174 w 174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143">
                  <a:moveTo>
                    <a:pt x="174" y="0"/>
                  </a:moveTo>
                  <a:cubicBezTo>
                    <a:pt x="164" y="48"/>
                    <a:pt x="155" y="97"/>
                    <a:pt x="126" y="120"/>
                  </a:cubicBezTo>
                  <a:cubicBezTo>
                    <a:pt x="97" y="143"/>
                    <a:pt x="48" y="142"/>
                    <a:pt x="0" y="1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0" name="Freeform 446"/>
            <p:cNvSpPr>
              <a:spLocks/>
            </p:cNvSpPr>
            <p:nvPr/>
          </p:nvSpPr>
          <p:spPr bwMode="auto">
            <a:xfrm>
              <a:off x="3594" y="1092"/>
              <a:ext cx="339" cy="165"/>
            </a:xfrm>
            <a:custGeom>
              <a:avLst/>
              <a:gdLst>
                <a:gd name="T0" fmla="*/ 0 w 324"/>
                <a:gd name="T1" fmla="*/ 0 h 165"/>
                <a:gd name="T2" fmla="*/ 460 w 324"/>
                <a:gd name="T3" fmla="*/ 141 h 165"/>
                <a:gd name="T4" fmla="*/ 1156 w 324"/>
                <a:gd name="T5" fmla="*/ 147 h 165"/>
                <a:gd name="T6" fmla="*/ 0 60000 65536"/>
                <a:gd name="T7" fmla="*/ 0 60000 65536"/>
                <a:gd name="T8" fmla="*/ 0 60000 65536"/>
                <a:gd name="T9" fmla="*/ 0 w 324"/>
                <a:gd name="T10" fmla="*/ 0 h 165"/>
                <a:gd name="T11" fmla="*/ 324 w 324"/>
                <a:gd name="T12" fmla="*/ 165 h 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" h="165">
                  <a:moveTo>
                    <a:pt x="0" y="0"/>
                  </a:moveTo>
                  <a:cubicBezTo>
                    <a:pt x="37" y="58"/>
                    <a:pt x="75" y="117"/>
                    <a:pt x="129" y="141"/>
                  </a:cubicBezTo>
                  <a:cubicBezTo>
                    <a:pt x="183" y="165"/>
                    <a:pt x="253" y="156"/>
                    <a:pt x="324" y="147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1" name="Freeform 447"/>
            <p:cNvSpPr>
              <a:spLocks/>
            </p:cNvSpPr>
            <p:nvPr/>
          </p:nvSpPr>
          <p:spPr bwMode="auto">
            <a:xfrm>
              <a:off x="3756" y="1659"/>
              <a:ext cx="171" cy="147"/>
            </a:xfrm>
            <a:custGeom>
              <a:avLst/>
              <a:gdLst>
                <a:gd name="T0" fmla="*/ 171 w 171"/>
                <a:gd name="T1" fmla="*/ 147 h 147"/>
                <a:gd name="T2" fmla="*/ 120 w 171"/>
                <a:gd name="T3" fmla="*/ 39 h 147"/>
                <a:gd name="T4" fmla="*/ 0 w 171"/>
                <a:gd name="T5" fmla="*/ 0 h 147"/>
                <a:gd name="T6" fmla="*/ 0 60000 65536"/>
                <a:gd name="T7" fmla="*/ 0 60000 65536"/>
                <a:gd name="T8" fmla="*/ 0 60000 65536"/>
                <a:gd name="T9" fmla="*/ 0 w 171"/>
                <a:gd name="T10" fmla="*/ 0 h 147"/>
                <a:gd name="T11" fmla="*/ 171 w 171"/>
                <a:gd name="T12" fmla="*/ 147 h 1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147">
                  <a:moveTo>
                    <a:pt x="171" y="147"/>
                  </a:moveTo>
                  <a:cubicBezTo>
                    <a:pt x="159" y="105"/>
                    <a:pt x="148" y="63"/>
                    <a:pt x="120" y="39"/>
                  </a:cubicBezTo>
                  <a:cubicBezTo>
                    <a:pt x="92" y="15"/>
                    <a:pt x="46" y="7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132" name="Oval 473"/>
          <p:cNvSpPr>
            <a:spLocks noChangeArrowheads="1"/>
          </p:cNvSpPr>
          <p:nvPr/>
        </p:nvSpPr>
        <p:spPr bwMode="auto">
          <a:xfrm>
            <a:off x="1196975" y="2230437"/>
            <a:ext cx="215900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84B1D7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" name="Freeform 474"/>
          <p:cNvSpPr>
            <a:spLocks/>
          </p:cNvSpPr>
          <p:nvPr/>
        </p:nvSpPr>
        <p:spPr bwMode="auto">
          <a:xfrm>
            <a:off x="1196975" y="2260599"/>
            <a:ext cx="215900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4" name="Freeform 475"/>
          <p:cNvSpPr>
            <a:spLocks/>
          </p:cNvSpPr>
          <p:nvPr/>
        </p:nvSpPr>
        <p:spPr bwMode="auto">
          <a:xfrm>
            <a:off x="1196975" y="2260599"/>
            <a:ext cx="215900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5" name="Freeform 476"/>
          <p:cNvSpPr>
            <a:spLocks/>
          </p:cNvSpPr>
          <p:nvPr/>
        </p:nvSpPr>
        <p:spPr bwMode="auto">
          <a:xfrm>
            <a:off x="1196975" y="2486024"/>
            <a:ext cx="215900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71A0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6" name="Freeform 477"/>
          <p:cNvSpPr>
            <a:spLocks/>
          </p:cNvSpPr>
          <p:nvPr/>
        </p:nvSpPr>
        <p:spPr bwMode="auto">
          <a:xfrm>
            <a:off x="1196975" y="2486024"/>
            <a:ext cx="215900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7" name="Freeform 478"/>
          <p:cNvSpPr>
            <a:spLocks/>
          </p:cNvSpPr>
          <p:nvPr/>
        </p:nvSpPr>
        <p:spPr bwMode="auto">
          <a:xfrm>
            <a:off x="1196975" y="2703512"/>
            <a:ext cx="215900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568D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8" name="Freeform 479"/>
          <p:cNvSpPr>
            <a:spLocks/>
          </p:cNvSpPr>
          <p:nvPr/>
        </p:nvSpPr>
        <p:spPr bwMode="auto">
          <a:xfrm>
            <a:off x="1196975" y="2703512"/>
            <a:ext cx="215900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9" name="Freeform 480"/>
          <p:cNvSpPr>
            <a:spLocks/>
          </p:cNvSpPr>
          <p:nvPr/>
        </p:nvSpPr>
        <p:spPr bwMode="auto">
          <a:xfrm>
            <a:off x="1196975" y="2928937"/>
            <a:ext cx="215900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4C7B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0" name="Freeform 481"/>
          <p:cNvSpPr>
            <a:spLocks/>
          </p:cNvSpPr>
          <p:nvPr/>
        </p:nvSpPr>
        <p:spPr bwMode="auto">
          <a:xfrm>
            <a:off x="1196975" y="2928937"/>
            <a:ext cx="215900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1" name="Freeform 482"/>
          <p:cNvSpPr>
            <a:spLocks/>
          </p:cNvSpPr>
          <p:nvPr/>
        </p:nvSpPr>
        <p:spPr bwMode="auto">
          <a:xfrm>
            <a:off x="1196975" y="3146424"/>
            <a:ext cx="215900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E67A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2" name="Freeform 483"/>
          <p:cNvSpPr>
            <a:spLocks/>
          </p:cNvSpPr>
          <p:nvPr/>
        </p:nvSpPr>
        <p:spPr bwMode="auto">
          <a:xfrm>
            <a:off x="1196975" y="3146424"/>
            <a:ext cx="215900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" name="Freeform 484"/>
          <p:cNvSpPr>
            <a:spLocks/>
          </p:cNvSpPr>
          <p:nvPr/>
        </p:nvSpPr>
        <p:spPr bwMode="auto">
          <a:xfrm>
            <a:off x="1196975" y="3365499"/>
            <a:ext cx="215900" cy="261938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1A49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4" name="Freeform 485"/>
          <p:cNvSpPr>
            <a:spLocks/>
          </p:cNvSpPr>
          <p:nvPr/>
        </p:nvSpPr>
        <p:spPr bwMode="auto">
          <a:xfrm>
            <a:off x="1196975" y="3365499"/>
            <a:ext cx="215900" cy="261938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5" name="Freeform 486"/>
          <p:cNvSpPr>
            <a:spLocks/>
          </p:cNvSpPr>
          <p:nvPr/>
        </p:nvSpPr>
        <p:spPr bwMode="auto">
          <a:xfrm>
            <a:off x="1196975" y="3597274"/>
            <a:ext cx="215900" cy="25400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2743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6" name="Freeform 487"/>
          <p:cNvSpPr>
            <a:spLocks/>
          </p:cNvSpPr>
          <p:nvPr/>
        </p:nvSpPr>
        <p:spPr bwMode="auto">
          <a:xfrm>
            <a:off x="1196975" y="3597274"/>
            <a:ext cx="215900" cy="25400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7" name="Oval 488"/>
          <p:cNvSpPr>
            <a:spLocks noChangeArrowheads="1"/>
          </p:cNvSpPr>
          <p:nvPr/>
        </p:nvSpPr>
        <p:spPr bwMode="auto">
          <a:xfrm>
            <a:off x="1444625" y="2230437"/>
            <a:ext cx="219075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84B1D7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8" name="Freeform 489"/>
          <p:cNvSpPr>
            <a:spLocks/>
          </p:cNvSpPr>
          <p:nvPr/>
        </p:nvSpPr>
        <p:spPr bwMode="auto">
          <a:xfrm>
            <a:off x="1444625" y="2260599"/>
            <a:ext cx="219075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9" name="Freeform 490"/>
          <p:cNvSpPr>
            <a:spLocks/>
          </p:cNvSpPr>
          <p:nvPr/>
        </p:nvSpPr>
        <p:spPr bwMode="auto">
          <a:xfrm>
            <a:off x="1444625" y="2260599"/>
            <a:ext cx="219075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0" name="Freeform 491"/>
          <p:cNvSpPr>
            <a:spLocks/>
          </p:cNvSpPr>
          <p:nvPr/>
        </p:nvSpPr>
        <p:spPr bwMode="auto">
          <a:xfrm>
            <a:off x="1444625" y="2486024"/>
            <a:ext cx="219075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71A0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1" name="Freeform 492"/>
          <p:cNvSpPr>
            <a:spLocks/>
          </p:cNvSpPr>
          <p:nvPr/>
        </p:nvSpPr>
        <p:spPr bwMode="auto">
          <a:xfrm>
            <a:off x="1444625" y="2486024"/>
            <a:ext cx="219075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2" name="Freeform 493"/>
          <p:cNvSpPr>
            <a:spLocks/>
          </p:cNvSpPr>
          <p:nvPr/>
        </p:nvSpPr>
        <p:spPr bwMode="auto">
          <a:xfrm>
            <a:off x="1444625" y="2703512"/>
            <a:ext cx="219075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568D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3" name="Freeform 494"/>
          <p:cNvSpPr>
            <a:spLocks/>
          </p:cNvSpPr>
          <p:nvPr/>
        </p:nvSpPr>
        <p:spPr bwMode="auto">
          <a:xfrm>
            <a:off x="1444625" y="2703512"/>
            <a:ext cx="219075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4" name="Freeform 495"/>
          <p:cNvSpPr>
            <a:spLocks/>
          </p:cNvSpPr>
          <p:nvPr/>
        </p:nvSpPr>
        <p:spPr bwMode="auto">
          <a:xfrm>
            <a:off x="1444625" y="2928937"/>
            <a:ext cx="219075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4C7B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5" name="Freeform 496"/>
          <p:cNvSpPr>
            <a:spLocks/>
          </p:cNvSpPr>
          <p:nvPr/>
        </p:nvSpPr>
        <p:spPr bwMode="auto">
          <a:xfrm>
            <a:off x="1444625" y="2928937"/>
            <a:ext cx="219075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6" name="Freeform 497"/>
          <p:cNvSpPr>
            <a:spLocks/>
          </p:cNvSpPr>
          <p:nvPr/>
        </p:nvSpPr>
        <p:spPr bwMode="auto">
          <a:xfrm>
            <a:off x="1444625" y="3146424"/>
            <a:ext cx="219075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E67A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7" name="Freeform 498"/>
          <p:cNvSpPr>
            <a:spLocks/>
          </p:cNvSpPr>
          <p:nvPr/>
        </p:nvSpPr>
        <p:spPr bwMode="auto">
          <a:xfrm>
            <a:off x="1444625" y="3146424"/>
            <a:ext cx="219075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8" name="Freeform 499"/>
          <p:cNvSpPr>
            <a:spLocks/>
          </p:cNvSpPr>
          <p:nvPr/>
        </p:nvSpPr>
        <p:spPr bwMode="auto">
          <a:xfrm>
            <a:off x="1444625" y="3365499"/>
            <a:ext cx="219075" cy="261938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1A49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9" name="Freeform 500"/>
          <p:cNvSpPr>
            <a:spLocks/>
          </p:cNvSpPr>
          <p:nvPr/>
        </p:nvSpPr>
        <p:spPr bwMode="auto">
          <a:xfrm>
            <a:off x="1444625" y="3365499"/>
            <a:ext cx="219075" cy="261938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0" name="Freeform 501"/>
          <p:cNvSpPr>
            <a:spLocks/>
          </p:cNvSpPr>
          <p:nvPr/>
        </p:nvSpPr>
        <p:spPr bwMode="auto">
          <a:xfrm>
            <a:off x="1444625" y="3597274"/>
            <a:ext cx="219075" cy="25400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2743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1" name="Freeform 502"/>
          <p:cNvSpPr>
            <a:spLocks/>
          </p:cNvSpPr>
          <p:nvPr/>
        </p:nvSpPr>
        <p:spPr bwMode="auto">
          <a:xfrm>
            <a:off x="1444625" y="3597274"/>
            <a:ext cx="219075" cy="25400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2" name="Oval 503"/>
          <p:cNvSpPr>
            <a:spLocks noChangeArrowheads="1"/>
          </p:cNvSpPr>
          <p:nvPr/>
        </p:nvSpPr>
        <p:spPr bwMode="auto">
          <a:xfrm>
            <a:off x="1746250" y="2230437"/>
            <a:ext cx="209550" cy="69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8BFC3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" name="Freeform 504"/>
          <p:cNvSpPr>
            <a:spLocks/>
          </p:cNvSpPr>
          <p:nvPr/>
        </p:nvSpPr>
        <p:spPr bwMode="auto">
          <a:xfrm>
            <a:off x="1746250" y="2260599"/>
            <a:ext cx="209550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8BF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4" name="Freeform 505"/>
          <p:cNvSpPr>
            <a:spLocks/>
          </p:cNvSpPr>
          <p:nvPr/>
        </p:nvSpPr>
        <p:spPr bwMode="auto">
          <a:xfrm>
            <a:off x="1746250" y="2260599"/>
            <a:ext cx="209550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5" name="Freeform 506"/>
          <p:cNvSpPr>
            <a:spLocks/>
          </p:cNvSpPr>
          <p:nvPr/>
        </p:nvSpPr>
        <p:spPr bwMode="auto">
          <a:xfrm>
            <a:off x="1746250" y="2486024"/>
            <a:ext cx="209550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9B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6" name="Freeform 507"/>
          <p:cNvSpPr>
            <a:spLocks/>
          </p:cNvSpPr>
          <p:nvPr/>
        </p:nvSpPr>
        <p:spPr bwMode="auto">
          <a:xfrm>
            <a:off x="1746250" y="2486024"/>
            <a:ext cx="209550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7" name="Freeform 508"/>
          <p:cNvSpPr>
            <a:spLocks/>
          </p:cNvSpPr>
          <p:nvPr/>
        </p:nvSpPr>
        <p:spPr bwMode="auto">
          <a:xfrm>
            <a:off x="1746250" y="2703512"/>
            <a:ext cx="209550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8" name="Freeform 509"/>
          <p:cNvSpPr>
            <a:spLocks/>
          </p:cNvSpPr>
          <p:nvPr/>
        </p:nvSpPr>
        <p:spPr bwMode="auto">
          <a:xfrm>
            <a:off x="1746250" y="2703512"/>
            <a:ext cx="209550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9" name="Freeform 510"/>
          <p:cNvSpPr>
            <a:spLocks/>
          </p:cNvSpPr>
          <p:nvPr/>
        </p:nvSpPr>
        <p:spPr bwMode="auto">
          <a:xfrm>
            <a:off x="1746250" y="2928937"/>
            <a:ext cx="209550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064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0" name="Freeform 511"/>
          <p:cNvSpPr>
            <a:spLocks/>
          </p:cNvSpPr>
          <p:nvPr/>
        </p:nvSpPr>
        <p:spPr bwMode="auto">
          <a:xfrm>
            <a:off x="1746250" y="2928937"/>
            <a:ext cx="209550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1" name="Freeform 512"/>
          <p:cNvSpPr>
            <a:spLocks/>
          </p:cNvSpPr>
          <p:nvPr/>
        </p:nvSpPr>
        <p:spPr bwMode="auto">
          <a:xfrm>
            <a:off x="1746250" y="3146424"/>
            <a:ext cx="209550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3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2" name="Freeform 513"/>
          <p:cNvSpPr>
            <a:spLocks/>
          </p:cNvSpPr>
          <p:nvPr/>
        </p:nvSpPr>
        <p:spPr bwMode="auto">
          <a:xfrm>
            <a:off x="1746250" y="3146424"/>
            <a:ext cx="209550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3" name="Freeform 514"/>
          <p:cNvSpPr>
            <a:spLocks/>
          </p:cNvSpPr>
          <p:nvPr/>
        </p:nvSpPr>
        <p:spPr bwMode="auto">
          <a:xfrm>
            <a:off x="1746250" y="3365499"/>
            <a:ext cx="209550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D641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4" name="Freeform 515"/>
          <p:cNvSpPr>
            <a:spLocks/>
          </p:cNvSpPr>
          <p:nvPr/>
        </p:nvSpPr>
        <p:spPr bwMode="auto">
          <a:xfrm>
            <a:off x="1746250" y="3365499"/>
            <a:ext cx="209550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5" name="Freeform 516"/>
          <p:cNvSpPr>
            <a:spLocks/>
          </p:cNvSpPr>
          <p:nvPr/>
        </p:nvSpPr>
        <p:spPr bwMode="auto">
          <a:xfrm>
            <a:off x="1746250" y="3597274"/>
            <a:ext cx="209550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9B392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6" name="Freeform 517"/>
          <p:cNvSpPr>
            <a:spLocks/>
          </p:cNvSpPr>
          <p:nvPr/>
        </p:nvSpPr>
        <p:spPr bwMode="auto">
          <a:xfrm>
            <a:off x="1746250" y="3597274"/>
            <a:ext cx="209550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7" name="Oval 518"/>
          <p:cNvSpPr>
            <a:spLocks noChangeArrowheads="1"/>
          </p:cNvSpPr>
          <p:nvPr/>
        </p:nvSpPr>
        <p:spPr bwMode="auto">
          <a:xfrm>
            <a:off x="1990725" y="2230437"/>
            <a:ext cx="207963" cy="69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8BFC3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8" name="Freeform 519"/>
          <p:cNvSpPr>
            <a:spLocks/>
          </p:cNvSpPr>
          <p:nvPr/>
        </p:nvSpPr>
        <p:spPr bwMode="auto">
          <a:xfrm>
            <a:off x="1990725" y="2260599"/>
            <a:ext cx="207963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8BF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9" name="Freeform 520"/>
          <p:cNvSpPr>
            <a:spLocks/>
          </p:cNvSpPr>
          <p:nvPr/>
        </p:nvSpPr>
        <p:spPr bwMode="auto">
          <a:xfrm>
            <a:off x="1990725" y="2260599"/>
            <a:ext cx="207963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0" name="Freeform 521"/>
          <p:cNvSpPr>
            <a:spLocks/>
          </p:cNvSpPr>
          <p:nvPr/>
        </p:nvSpPr>
        <p:spPr bwMode="auto">
          <a:xfrm>
            <a:off x="1990725" y="2486024"/>
            <a:ext cx="207963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9B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1" name="Freeform 522"/>
          <p:cNvSpPr>
            <a:spLocks/>
          </p:cNvSpPr>
          <p:nvPr/>
        </p:nvSpPr>
        <p:spPr bwMode="auto">
          <a:xfrm>
            <a:off x="1990725" y="2486024"/>
            <a:ext cx="207963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2" name="Freeform 523"/>
          <p:cNvSpPr>
            <a:spLocks/>
          </p:cNvSpPr>
          <p:nvPr/>
        </p:nvSpPr>
        <p:spPr bwMode="auto">
          <a:xfrm>
            <a:off x="1990725" y="2703512"/>
            <a:ext cx="207963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3" name="Freeform 524"/>
          <p:cNvSpPr>
            <a:spLocks/>
          </p:cNvSpPr>
          <p:nvPr/>
        </p:nvSpPr>
        <p:spPr bwMode="auto">
          <a:xfrm>
            <a:off x="1990725" y="2703512"/>
            <a:ext cx="207963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4" name="Freeform 525"/>
          <p:cNvSpPr>
            <a:spLocks/>
          </p:cNvSpPr>
          <p:nvPr/>
        </p:nvSpPr>
        <p:spPr bwMode="auto">
          <a:xfrm>
            <a:off x="1990725" y="2928937"/>
            <a:ext cx="207963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064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5" name="Freeform 526"/>
          <p:cNvSpPr>
            <a:spLocks/>
          </p:cNvSpPr>
          <p:nvPr/>
        </p:nvSpPr>
        <p:spPr bwMode="auto">
          <a:xfrm>
            <a:off x="1990725" y="2928937"/>
            <a:ext cx="207963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6" name="Freeform 527"/>
          <p:cNvSpPr>
            <a:spLocks/>
          </p:cNvSpPr>
          <p:nvPr/>
        </p:nvSpPr>
        <p:spPr bwMode="auto">
          <a:xfrm>
            <a:off x="1990725" y="3146424"/>
            <a:ext cx="207963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3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7" name="Freeform 528"/>
          <p:cNvSpPr>
            <a:spLocks/>
          </p:cNvSpPr>
          <p:nvPr/>
        </p:nvSpPr>
        <p:spPr bwMode="auto">
          <a:xfrm>
            <a:off x="1990725" y="3146424"/>
            <a:ext cx="207963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8" name="Freeform 529"/>
          <p:cNvSpPr>
            <a:spLocks/>
          </p:cNvSpPr>
          <p:nvPr/>
        </p:nvSpPr>
        <p:spPr bwMode="auto">
          <a:xfrm>
            <a:off x="1990725" y="3365499"/>
            <a:ext cx="207963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D641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9" name="Freeform 530"/>
          <p:cNvSpPr>
            <a:spLocks/>
          </p:cNvSpPr>
          <p:nvPr/>
        </p:nvSpPr>
        <p:spPr bwMode="auto">
          <a:xfrm>
            <a:off x="1990725" y="3365499"/>
            <a:ext cx="207963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0" name="Freeform 531"/>
          <p:cNvSpPr>
            <a:spLocks/>
          </p:cNvSpPr>
          <p:nvPr/>
        </p:nvSpPr>
        <p:spPr bwMode="auto">
          <a:xfrm>
            <a:off x="1990725" y="3597274"/>
            <a:ext cx="207963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9B392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1" name="Freeform 532"/>
          <p:cNvSpPr>
            <a:spLocks/>
          </p:cNvSpPr>
          <p:nvPr/>
        </p:nvSpPr>
        <p:spPr bwMode="auto">
          <a:xfrm>
            <a:off x="1990725" y="3597274"/>
            <a:ext cx="207963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2" name="Oval 533"/>
          <p:cNvSpPr>
            <a:spLocks noChangeArrowheads="1"/>
          </p:cNvSpPr>
          <p:nvPr/>
        </p:nvSpPr>
        <p:spPr bwMode="auto">
          <a:xfrm>
            <a:off x="2525713" y="2230437"/>
            <a:ext cx="211137" cy="69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A2D332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3" name="Freeform 534"/>
          <p:cNvSpPr>
            <a:spLocks/>
          </p:cNvSpPr>
          <p:nvPr/>
        </p:nvSpPr>
        <p:spPr bwMode="auto">
          <a:xfrm>
            <a:off x="2525713" y="2260599"/>
            <a:ext cx="21113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3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A2D3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4" name="Freeform 535"/>
          <p:cNvSpPr>
            <a:spLocks/>
          </p:cNvSpPr>
          <p:nvPr/>
        </p:nvSpPr>
        <p:spPr bwMode="auto">
          <a:xfrm>
            <a:off x="2525713" y="2486024"/>
            <a:ext cx="21113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69BE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5" name="Freeform 536"/>
          <p:cNvSpPr>
            <a:spLocks/>
          </p:cNvSpPr>
          <p:nvPr/>
        </p:nvSpPr>
        <p:spPr bwMode="auto">
          <a:xfrm>
            <a:off x="2525713" y="2703512"/>
            <a:ext cx="211137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3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35AF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6" name="Freeform 537"/>
          <p:cNvSpPr>
            <a:spLocks/>
          </p:cNvSpPr>
          <p:nvPr/>
        </p:nvSpPr>
        <p:spPr bwMode="auto">
          <a:xfrm>
            <a:off x="2525713" y="2928937"/>
            <a:ext cx="211137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A2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7" name="Freeform 538"/>
          <p:cNvSpPr>
            <a:spLocks/>
          </p:cNvSpPr>
          <p:nvPr/>
        </p:nvSpPr>
        <p:spPr bwMode="auto">
          <a:xfrm>
            <a:off x="2525713" y="3146424"/>
            <a:ext cx="21113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85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8" name="Freeform 539"/>
          <p:cNvSpPr>
            <a:spLocks/>
          </p:cNvSpPr>
          <p:nvPr/>
        </p:nvSpPr>
        <p:spPr bwMode="auto">
          <a:xfrm>
            <a:off x="2525713" y="3365499"/>
            <a:ext cx="211137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3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6B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9" name="Freeform 540"/>
          <p:cNvSpPr>
            <a:spLocks/>
          </p:cNvSpPr>
          <p:nvPr/>
        </p:nvSpPr>
        <p:spPr bwMode="auto">
          <a:xfrm>
            <a:off x="2525713" y="3597274"/>
            <a:ext cx="211137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1D41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19" name="Group 541"/>
          <p:cNvGrpSpPr>
            <a:grpSpLocks/>
          </p:cNvGrpSpPr>
          <p:nvPr/>
        </p:nvGrpSpPr>
        <p:grpSpPr bwMode="auto">
          <a:xfrm>
            <a:off x="2525713" y="2260599"/>
            <a:ext cx="211137" cy="1590675"/>
            <a:chOff x="1693" y="1026"/>
            <a:chExt cx="133" cy="1002"/>
          </a:xfrm>
        </p:grpSpPr>
        <p:sp>
          <p:nvSpPr>
            <p:cNvPr id="201" name="Freeform 542"/>
            <p:cNvSpPr>
              <a:spLocks/>
            </p:cNvSpPr>
            <p:nvPr/>
          </p:nvSpPr>
          <p:spPr bwMode="auto">
            <a:xfrm>
              <a:off x="1693" y="1026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2" name="Freeform 543"/>
            <p:cNvSpPr>
              <a:spLocks/>
            </p:cNvSpPr>
            <p:nvPr/>
          </p:nvSpPr>
          <p:spPr bwMode="auto">
            <a:xfrm>
              <a:off x="1693" y="1168"/>
              <a:ext cx="133" cy="162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3" name="Freeform 544"/>
            <p:cNvSpPr>
              <a:spLocks/>
            </p:cNvSpPr>
            <p:nvPr/>
          </p:nvSpPr>
          <p:spPr bwMode="auto">
            <a:xfrm>
              <a:off x="1693" y="1305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4" name="Freeform 545"/>
            <p:cNvSpPr>
              <a:spLocks/>
            </p:cNvSpPr>
            <p:nvPr/>
          </p:nvSpPr>
          <p:spPr bwMode="auto">
            <a:xfrm>
              <a:off x="1693" y="1447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5" name="Freeform 546"/>
            <p:cNvSpPr>
              <a:spLocks/>
            </p:cNvSpPr>
            <p:nvPr/>
          </p:nvSpPr>
          <p:spPr bwMode="auto">
            <a:xfrm>
              <a:off x="1693" y="1584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6" name="Freeform 547"/>
            <p:cNvSpPr>
              <a:spLocks/>
            </p:cNvSpPr>
            <p:nvPr/>
          </p:nvSpPr>
          <p:spPr bwMode="auto">
            <a:xfrm>
              <a:off x="1693" y="1722"/>
              <a:ext cx="133" cy="16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7" name="Freeform 548"/>
            <p:cNvSpPr>
              <a:spLocks/>
            </p:cNvSpPr>
            <p:nvPr/>
          </p:nvSpPr>
          <p:spPr bwMode="auto">
            <a:xfrm>
              <a:off x="1693" y="1868"/>
              <a:ext cx="133" cy="16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8416" name="Group 549"/>
          <p:cNvGrpSpPr>
            <a:grpSpLocks/>
          </p:cNvGrpSpPr>
          <p:nvPr/>
        </p:nvGrpSpPr>
        <p:grpSpPr bwMode="auto">
          <a:xfrm>
            <a:off x="2892425" y="2230437"/>
            <a:ext cx="217488" cy="1620837"/>
            <a:chOff x="2399" y="3104"/>
            <a:chExt cx="94" cy="699"/>
          </a:xfrm>
        </p:grpSpPr>
        <p:sp>
          <p:nvSpPr>
            <p:cNvPr id="209" name="Oval 550"/>
            <p:cNvSpPr>
              <a:spLocks noChangeArrowheads="1"/>
            </p:cNvSpPr>
            <p:nvPr/>
          </p:nvSpPr>
          <p:spPr bwMode="auto">
            <a:xfrm>
              <a:off x="2399" y="3104"/>
              <a:ext cx="94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FC24D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0" name="Freeform 551"/>
            <p:cNvSpPr>
              <a:spLocks/>
            </p:cNvSpPr>
            <p:nvPr/>
          </p:nvSpPr>
          <p:spPr bwMode="auto">
            <a:xfrm>
              <a:off x="2399" y="3117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1" name="Freeform 552"/>
            <p:cNvSpPr>
              <a:spLocks/>
            </p:cNvSpPr>
            <p:nvPr/>
          </p:nvSpPr>
          <p:spPr bwMode="auto">
            <a:xfrm>
              <a:off x="2399" y="3117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2" name="Freeform 553"/>
            <p:cNvSpPr>
              <a:spLocks/>
            </p:cNvSpPr>
            <p:nvPr/>
          </p:nvSpPr>
          <p:spPr bwMode="auto">
            <a:xfrm>
              <a:off x="2399" y="3214"/>
              <a:ext cx="94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3" name="Freeform 554"/>
            <p:cNvSpPr>
              <a:spLocks/>
            </p:cNvSpPr>
            <p:nvPr/>
          </p:nvSpPr>
          <p:spPr bwMode="auto">
            <a:xfrm>
              <a:off x="2399" y="3214"/>
              <a:ext cx="94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4" name="Freeform 555"/>
            <p:cNvSpPr>
              <a:spLocks/>
            </p:cNvSpPr>
            <p:nvPr/>
          </p:nvSpPr>
          <p:spPr bwMode="auto">
            <a:xfrm>
              <a:off x="2399" y="3308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5" name="Freeform 556"/>
            <p:cNvSpPr>
              <a:spLocks/>
            </p:cNvSpPr>
            <p:nvPr/>
          </p:nvSpPr>
          <p:spPr bwMode="auto">
            <a:xfrm>
              <a:off x="2399" y="3308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6" name="Freeform 557"/>
            <p:cNvSpPr>
              <a:spLocks/>
            </p:cNvSpPr>
            <p:nvPr/>
          </p:nvSpPr>
          <p:spPr bwMode="auto">
            <a:xfrm>
              <a:off x="2399" y="3405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7" name="Freeform 558"/>
            <p:cNvSpPr>
              <a:spLocks/>
            </p:cNvSpPr>
            <p:nvPr/>
          </p:nvSpPr>
          <p:spPr bwMode="auto">
            <a:xfrm>
              <a:off x="2399" y="3405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8" name="Freeform 559"/>
            <p:cNvSpPr>
              <a:spLocks/>
            </p:cNvSpPr>
            <p:nvPr/>
          </p:nvSpPr>
          <p:spPr bwMode="auto">
            <a:xfrm>
              <a:off x="2399" y="3499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9" name="Freeform 560"/>
            <p:cNvSpPr>
              <a:spLocks/>
            </p:cNvSpPr>
            <p:nvPr/>
          </p:nvSpPr>
          <p:spPr bwMode="auto">
            <a:xfrm>
              <a:off x="2399" y="3499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0" name="Freeform 561"/>
            <p:cNvSpPr>
              <a:spLocks/>
            </p:cNvSpPr>
            <p:nvPr/>
          </p:nvSpPr>
          <p:spPr bwMode="auto">
            <a:xfrm>
              <a:off x="2399" y="3593"/>
              <a:ext cx="94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1" name="Freeform 562"/>
            <p:cNvSpPr>
              <a:spLocks/>
            </p:cNvSpPr>
            <p:nvPr/>
          </p:nvSpPr>
          <p:spPr bwMode="auto">
            <a:xfrm>
              <a:off x="2399" y="3593"/>
              <a:ext cx="94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2" name="Freeform 563"/>
            <p:cNvSpPr>
              <a:spLocks/>
            </p:cNvSpPr>
            <p:nvPr/>
          </p:nvSpPr>
          <p:spPr bwMode="auto">
            <a:xfrm>
              <a:off x="2399" y="3693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3" name="Freeform 564"/>
            <p:cNvSpPr>
              <a:spLocks/>
            </p:cNvSpPr>
            <p:nvPr/>
          </p:nvSpPr>
          <p:spPr bwMode="auto">
            <a:xfrm>
              <a:off x="2399" y="3693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8417" name="Group 565"/>
          <p:cNvGrpSpPr>
            <a:grpSpLocks/>
          </p:cNvGrpSpPr>
          <p:nvPr/>
        </p:nvGrpSpPr>
        <p:grpSpPr bwMode="auto">
          <a:xfrm>
            <a:off x="2638425" y="2366962"/>
            <a:ext cx="406400" cy="1417637"/>
            <a:chOff x="2044" y="1339"/>
            <a:chExt cx="214" cy="619"/>
          </a:xfrm>
        </p:grpSpPr>
        <p:sp>
          <p:nvSpPr>
            <p:cNvPr id="225" name="Freeform 566"/>
            <p:cNvSpPr>
              <a:spLocks/>
            </p:cNvSpPr>
            <p:nvPr/>
          </p:nvSpPr>
          <p:spPr bwMode="auto">
            <a:xfrm>
              <a:off x="2044" y="1731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6" name="Freeform 567"/>
            <p:cNvSpPr>
              <a:spLocks/>
            </p:cNvSpPr>
            <p:nvPr/>
          </p:nvSpPr>
          <p:spPr bwMode="auto">
            <a:xfrm>
              <a:off x="2044" y="1631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7" name="Freeform 568"/>
            <p:cNvSpPr>
              <a:spLocks/>
            </p:cNvSpPr>
            <p:nvPr/>
          </p:nvSpPr>
          <p:spPr bwMode="auto">
            <a:xfrm>
              <a:off x="2044" y="1541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8" name="Freeform 569"/>
            <p:cNvSpPr>
              <a:spLocks/>
            </p:cNvSpPr>
            <p:nvPr/>
          </p:nvSpPr>
          <p:spPr bwMode="auto">
            <a:xfrm>
              <a:off x="2044" y="1443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9" name="Freeform 570"/>
            <p:cNvSpPr>
              <a:spLocks/>
            </p:cNvSpPr>
            <p:nvPr/>
          </p:nvSpPr>
          <p:spPr bwMode="auto">
            <a:xfrm>
              <a:off x="2044" y="1339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0" name="Freeform 571"/>
            <p:cNvSpPr>
              <a:spLocks/>
            </p:cNvSpPr>
            <p:nvPr/>
          </p:nvSpPr>
          <p:spPr bwMode="auto">
            <a:xfrm>
              <a:off x="2044" y="1831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1" name="Freeform 572"/>
            <p:cNvSpPr>
              <a:spLocks/>
            </p:cNvSpPr>
            <p:nvPr/>
          </p:nvSpPr>
          <p:spPr bwMode="auto">
            <a:xfrm>
              <a:off x="2044" y="1923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8420" name="Group 582"/>
          <p:cNvGrpSpPr>
            <a:grpSpLocks/>
          </p:cNvGrpSpPr>
          <p:nvPr/>
        </p:nvGrpSpPr>
        <p:grpSpPr bwMode="auto">
          <a:xfrm>
            <a:off x="2287588" y="2230437"/>
            <a:ext cx="211137" cy="1620837"/>
            <a:chOff x="1533" y="1007"/>
            <a:chExt cx="133" cy="1021"/>
          </a:xfrm>
        </p:grpSpPr>
        <p:sp>
          <p:nvSpPr>
            <p:cNvPr id="233" name="Oval 583"/>
            <p:cNvSpPr>
              <a:spLocks noChangeArrowheads="1"/>
            </p:cNvSpPr>
            <p:nvPr/>
          </p:nvSpPr>
          <p:spPr bwMode="auto">
            <a:xfrm>
              <a:off x="1533" y="1007"/>
              <a:ext cx="133" cy="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2D332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4" name="Freeform 584"/>
            <p:cNvSpPr>
              <a:spLocks/>
            </p:cNvSpPr>
            <p:nvPr/>
          </p:nvSpPr>
          <p:spPr bwMode="auto">
            <a:xfrm>
              <a:off x="1533" y="1026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A2D3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5" name="Freeform 585"/>
            <p:cNvSpPr>
              <a:spLocks/>
            </p:cNvSpPr>
            <p:nvPr/>
          </p:nvSpPr>
          <p:spPr bwMode="auto">
            <a:xfrm>
              <a:off x="1533" y="1168"/>
              <a:ext cx="133" cy="162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69B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6" name="Freeform 586"/>
            <p:cNvSpPr>
              <a:spLocks/>
            </p:cNvSpPr>
            <p:nvPr/>
          </p:nvSpPr>
          <p:spPr bwMode="auto">
            <a:xfrm>
              <a:off x="1533" y="1305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35A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7" name="Freeform 587"/>
            <p:cNvSpPr>
              <a:spLocks/>
            </p:cNvSpPr>
            <p:nvPr/>
          </p:nvSpPr>
          <p:spPr bwMode="auto">
            <a:xfrm>
              <a:off x="1533" y="1447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A2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8" name="Freeform 588"/>
            <p:cNvSpPr>
              <a:spLocks/>
            </p:cNvSpPr>
            <p:nvPr/>
          </p:nvSpPr>
          <p:spPr bwMode="auto">
            <a:xfrm>
              <a:off x="1533" y="1584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8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9" name="Freeform 589"/>
            <p:cNvSpPr>
              <a:spLocks/>
            </p:cNvSpPr>
            <p:nvPr/>
          </p:nvSpPr>
          <p:spPr bwMode="auto">
            <a:xfrm>
              <a:off x="1533" y="1722"/>
              <a:ext cx="133" cy="16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6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0" name="Freeform 590"/>
            <p:cNvSpPr>
              <a:spLocks/>
            </p:cNvSpPr>
            <p:nvPr/>
          </p:nvSpPr>
          <p:spPr bwMode="auto">
            <a:xfrm>
              <a:off x="1533" y="1868"/>
              <a:ext cx="133" cy="16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1D4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grpSp>
          <p:nvGrpSpPr>
            <p:cNvPr id="188421" name="Group 591"/>
            <p:cNvGrpSpPr>
              <a:grpSpLocks/>
            </p:cNvGrpSpPr>
            <p:nvPr/>
          </p:nvGrpSpPr>
          <p:grpSpPr bwMode="auto">
            <a:xfrm>
              <a:off x="1533" y="1026"/>
              <a:ext cx="133" cy="1002"/>
              <a:chOff x="1693" y="1026"/>
              <a:chExt cx="133" cy="1002"/>
            </a:xfrm>
          </p:grpSpPr>
          <p:sp>
            <p:nvSpPr>
              <p:cNvPr id="242" name="Freeform 592"/>
              <p:cNvSpPr>
                <a:spLocks/>
              </p:cNvSpPr>
              <p:nvPr/>
            </p:nvSpPr>
            <p:spPr bwMode="auto">
              <a:xfrm>
                <a:off x="1693" y="1026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2"/>
                      <a:pt x="21" y="33"/>
                      <a:pt x="13" y="33"/>
                    </a:cubicBezTo>
                    <a:cubicBezTo>
                      <a:pt x="6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3" y="5"/>
                    </a:cubicBezTo>
                    <a:cubicBezTo>
                      <a:pt x="21" y="5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593"/>
              <p:cNvSpPr>
                <a:spLocks/>
              </p:cNvSpPr>
              <p:nvPr/>
            </p:nvSpPr>
            <p:spPr bwMode="auto">
              <a:xfrm>
                <a:off x="1693" y="1168"/>
                <a:ext cx="133" cy="162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594"/>
              <p:cNvSpPr>
                <a:spLocks/>
              </p:cNvSpPr>
              <p:nvPr/>
            </p:nvSpPr>
            <p:spPr bwMode="auto">
              <a:xfrm>
                <a:off x="1693" y="1305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4"/>
                      <a:pt x="13" y="4"/>
                    </a:cubicBezTo>
                    <a:cubicBezTo>
                      <a:pt x="21" y="4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595"/>
              <p:cNvSpPr>
                <a:spLocks/>
              </p:cNvSpPr>
              <p:nvPr/>
            </p:nvSpPr>
            <p:spPr bwMode="auto">
              <a:xfrm>
                <a:off x="1693" y="1447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596"/>
              <p:cNvSpPr>
                <a:spLocks/>
              </p:cNvSpPr>
              <p:nvPr/>
            </p:nvSpPr>
            <p:spPr bwMode="auto">
              <a:xfrm>
                <a:off x="1693" y="1584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597"/>
              <p:cNvSpPr>
                <a:spLocks/>
              </p:cNvSpPr>
              <p:nvPr/>
            </p:nvSpPr>
            <p:spPr bwMode="auto">
              <a:xfrm>
                <a:off x="1693" y="1722"/>
                <a:ext cx="133" cy="165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2147483647 h 34"/>
                  <a:gd name="T4" fmla="*/ 0 w 27"/>
                  <a:gd name="T5" fmla="*/ 2147483647 h 34"/>
                  <a:gd name="T6" fmla="*/ 0 w 27"/>
                  <a:gd name="T7" fmla="*/ 0 h 34"/>
                  <a:gd name="T8" fmla="*/ 2147483647 w 27"/>
                  <a:gd name="T9" fmla="*/ 2147483647 h 34"/>
                  <a:gd name="T10" fmla="*/ 2147483647 w 27"/>
                  <a:gd name="T11" fmla="*/ 0 h 34"/>
                  <a:gd name="T12" fmla="*/ 2147483647 w 27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4"/>
                  <a:gd name="T23" fmla="*/ 27 w 27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4">
                    <a:moveTo>
                      <a:pt x="27" y="29"/>
                    </a:moveTo>
                    <a:cubicBezTo>
                      <a:pt x="27" y="32"/>
                      <a:pt x="21" y="34"/>
                      <a:pt x="13" y="34"/>
                    </a:cubicBezTo>
                    <a:cubicBezTo>
                      <a:pt x="6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3" y="5"/>
                    </a:cubicBezTo>
                    <a:cubicBezTo>
                      <a:pt x="21" y="5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598"/>
              <p:cNvSpPr>
                <a:spLocks/>
              </p:cNvSpPr>
              <p:nvPr/>
            </p:nvSpPr>
            <p:spPr bwMode="auto">
              <a:xfrm>
                <a:off x="1693" y="1868"/>
                <a:ext cx="133" cy="160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8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8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8422" name="Group 599"/>
          <p:cNvGrpSpPr>
            <a:grpSpLocks/>
          </p:cNvGrpSpPr>
          <p:nvPr/>
        </p:nvGrpSpPr>
        <p:grpSpPr bwMode="auto">
          <a:xfrm>
            <a:off x="1676400" y="1828800"/>
            <a:ext cx="1371600" cy="400051"/>
            <a:chOff x="1511" y="686"/>
            <a:chExt cx="549" cy="252"/>
          </a:xfrm>
        </p:grpSpPr>
        <p:sp>
          <p:nvSpPr>
            <p:cNvPr id="250" name="Line 600"/>
            <p:cNvSpPr>
              <a:spLocks noChangeShapeType="1"/>
            </p:cNvSpPr>
            <p:nvPr/>
          </p:nvSpPr>
          <p:spPr bwMode="auto">
            <a:xfrm>
              <a:off x="1783" y="828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1" name="Text Box 601"/>
            <p:cNvSpPr txBox="1">
              <a:spLocks noChangeArrowheads="1"/>
            </p:cNvSpPr>
            <p:nvPr/>
          </p:nvSpPr>
          <p:spPr bwMode="auto">
            <a:xfrm>
              <a:off x="1511" y="686"/>
              <a:ext cx="5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b="1" i="1" dirty="0" smtClean="0">
                  <a:solidFill>
                    <a:srgbClr val="000000"/>
                  </a:solidFill>
                </a:rPr>
                <a:t>Сбойный диск</a:t>
              </a:r>
              <a:endParaRPr lang="en-US" sz="10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8423" name="Group 602"/>
          <p:cNvGrpSpPr>
            <a:grpSpLocks/>
          </p:cNvGrpSpPr>
          <p:nvPr/>
        </p:nvGrpSpPr>
        <p:grpSpPr bwMode="auto">
          <a:xfrm>
            <a:off x="2282825" y="2230437"/>
            <a:ext cx="219075" cy="1620837"/>
            <a:chOff x="2476" y="1007"/>
            <a:chExt cx="138" cy="1021"/>
          </a:xfrm>
        </p:grpSpPr>
        <p:grpSp>
          <p:nvGrpSpPr>
            <p:cNvPr id="188424" name="Group 603"/>
            <p:cNvGrpSpPr>
              <a:grpSpLocks/>
            </p:cNvGrpSpPr>
            <p:nvPr/>
          </p:nvGrpSpPr>
          <p:grpSpPr bwMode="auto">
            <a:xfrm>
              <a:off x="2476" y="1007"/>
              <a:ext cx="138" cy="1021"/>
              <a:chOff x="2117" y="1007"/>
              <a:chExt cx="138" cy="1021"/>
            </a:xfrm>
          </p:grpSpPr>
          <p:sp>
            <p:nvSpPr>
              <p:cNvPr id="270" name="Oval 604"/>
              <p:cNvSpPr>
                <a:spLocks noChangeArrowheads="1"/>
              </p:cNvSpPr>
              <p:nvPr/>
            </p:nvSpPr>
            <p:spPr bwMode="auto">
              <a:xfrm>
                <a:off x="2117" y="1007"/>
                <a:ext cx="136" cy="44"/>
              </a:xfrm>
              <a:prstGeom prst="ellipse">
                <a:avLst/>
              </a:prstGeom>
              <a:gradFill rotWithShape="1">
                <a:gsLst>
                  <a:gs pos="0">
                    <a:srgbClr val="4B6217"/>
                  </a:gs>
                  <a:gs pos="100000">
                    <a:srgbClr val="A2D33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71" name="Freeform 605"/>
              <p:cNvSpPr>
                <a:spLocks/>
              </p:cNvSpPr>
              <p:nvPr/>
            </p:nvSpPr>
            <p:spPr bwMode="auto">
              <a:xfrm>
                <a:off x="2119" y="102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2D332"/>
                  </a:gs>
                  <a:gs pos="50000">
                    <a:srgbClr val="4B6217"/>
                  </a:gs>
                  <a:gs pos="100000">
                    <a:srgbClr val="A2D33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606"/>
              <p:cNvSpPr>
                <a:spLocks/>
              </p:cNvSpPr>
              <p:nvPr/>
            </p:nvSpPr>
            <p:spPr bwMode="auto">
              <a:xfrm>
                <a:off x="2119" y="130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5AF41"/>
                  </a:gs>
                  <a:gs pos="50000">
                    <a:srgbClr val="19511E"/>
                  </a:gs>
                  <a:gs pos="100000">
                    <a:srgbClr val="35AF4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607"/>
              <p:cNvSpPr>
                <a:spLocks/>
              </p:cNvSpPr>
              <p:nvPr/>
            </p:nvSpPr>
            <p:spPr bwMode="auto">
              <a:xfrm>
                <a:off x="2119" y="102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608"/>
              <p:cNvSpPr>
                <a:spLocks/>
              </p:cNvSpPr>
              <p:nvPr/>
            </p:nvSpPr>
            <p:spPr bwMode="auto">
              <a:xfrm>
                <a:off x="2119" y="1168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BE3C"/>
                  </a:gs>
                  <a:gs pos="50000">
                    <a:srgbClr val="31581C"/>
                  </a:gs>
                  <a:gs pos="100000">
                    <a:srgbClr val="69BE3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609"/>
              <p:cNvSpPr>
                <a:spLocks/>
              </p:cNvSpPr>
              <p:nvPr/>
            </p:nvSpPr>
            <p:spPr bwMode="auto">
              <a:xfrm>
                <a:off x="2119" y="130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610"/>
              <p:cNvSpPr>
                <a:spLocks/>
              </p:cNvSpPr>
              <p:nvPr/>
            </p:nvSpPr>
            <p:spPr bwMode="auto">
              <a:xfrm>
                <a:off x="2119" y="144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A246"/>
                  </a:gs>
                  <a:gs pos="50000">
                    <a:srgbClr val="004B20"/>
                  </a:gs>
                  <a:gs pos="100000">
                    <a:srgbClr val="00A24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611"/>
              <p:cNvSpPr>
                <a:spLocks/>
              </p:cNvSpPr>
              <p:nvPr/>
            </p:nvSpPr>
            <p:spPr bwMode="auto">
              <a:xfrm>
                <a:off x="2119" y="158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549"/>
                  </a:gs>
                  <a:gs pos="50000">
                    <a:srgbClr val="003E22"/>
                  </a:gs>
                  <a:gs pos="100000">
                    <a:srgbClr val="00854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612"/>
              <p:cNvSpPr>
                <a:spLocks/>
              </p:cNvSpPr>
              <p:nvPr/>
            </p:nvSpPr>
            <p:spPr bwMode="auto">
              <a:xfrm>
                <a:off x="2119" y="1722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B42"/>
                  </a:gs>
                  <a:gs pos="50000">
                    <a:srgbClr val="00321F"/>
                  </a:gs>
                  <a:gs pos="100000">
                    <a:srgbClr val="006B4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613"/>
              <p:cNvSpPr>
                <a:spLocks/>
              </p:cNvSpPr>
              <p:nvPr/>
            </p:nvSpPr>
            <p:spPr bwMode="auto">
              <a:xfrm>
                <a:off x="2119" y="1866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4138"/>
                  </a:gs>
                  <a:gs pos="50000">
                    <a:srgbClr val="0D1E1A"/>
                  </a:gs>
                  <a:gs pos="100000">
                    <a:srgbClr val="1D413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8425" name="Group 614"/>
              <p:cNvGrpSpPr>
                <a:grpSpLocks/>
              </p:cNvGrpSpPr>
              <p:nvPr/>
            </p:nvGrpSpPr>
            <p:grpSpPr bwMode="auto">
              <a:xfrm>
                <a:off x="2122" y="1026"/>
                <a:ext cx="133" cy="1002"/>
                <a:chOff x="1693" y="1026"/>
                <a:chExt cx="133" cy="1002"/>
              </a:xfrm>
            </p:grpSpPr>
            <p:sp>
              <p:nvSpPr>
                <p:cNvPr id="281" name="Freeform 615"/>
                <p:cNvSpPr>
                  <a:spLocks/>
                </p:cNvSpPr>
                <p:nvPr/>
              </p:nvSpPr>
              <p:spPr bwMode="auto">
                <a:xfrm>
                  <a:off x="1693" y="1026"/>
                  <a:ext cx="133" cy="161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2"/>
                        <a:pt x="21" y="33"/>
                        <a:pt x="13" y="33"/>
                      </a:cubicBezTo>
                      <a:cubicBezTo>
                        <a:pt x="6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6" y="5"/>
                        <a:pt x="13" y="5"/>
                      </a:cubicBezTo>
                      <a:cubicBezTo>
                        <a:pt x="21" y="5"/>
                        <a:pt x="27" y="3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Freeform 616"/>
                <p:cNvSpPr>
                  <a:spLocks/>
                </p:cNvSpPr>
                <p:nvPr/>
              </p:nvSpPr>
              <p:spPr bwMode="auto">
                <a:xfrm>
                  <a:off x="1693" y="1168"/>
                  <a:ext cx="133" cy="162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6" y="4"/>
                        <a:pt x="13" y="4"/>
                      </a:cubicBezTo>
                      <a:cubicBezTo>
                        <a:pt x="21" y="4"/>
                        <a:pt x="27" y="2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Freeform 617"/>
                <p:cNvSpPr>
                  <a:spLocks/>
                </p:cNvSpPr>
                <p:nvPr/>
              </p:nvSpPr>
              <p:spPr bwMode="auto">
                <a:xfrm>
                  <a:off x="1693" y="1305"/>
                  <a:ext cx="133" cy="161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6" y="4"/>
                        <a:pt x="13" y="4"/>
                      </a:cubicBezTo>
                      <a:cubicBezTo>
                        <a:pt x="21" y="4"/>
                        <a:pt x="27" y="3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Freeform 618"/>
                <p:cNvSpPr>
                  <a:spLocks/>
                </p:cNvSpPr>
                <p:nvPr/>
              </p:nvSpPr>
              <p:spPr bwMode="auto">
                <a:xfrm>
                  <a:off x="1693" y="1447"/>
                  <a:ext cx="133" cy="161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6" y="4"/>
                        <a:pt x="13" y="4"/>
                      </a:cubicBezTo>
                      <a:cubicBezTo>
                        <a:pt x="21" y="4"/>
                        <a:pt x="27" y="2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" name="Freeform 619"/>
                <p:cNvSpPr>
                  <a:spLocks/>
                </p:cNvSpPr>
                <p:nvPr/>
              </p:nvSpPr>
              <p:spPr bwMode="auto">
                <a:xfrm>
                  <a:off x="1693" y="1584"/>
                  <a:ext cx="133" cy="161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6" y="4"/>
                        <a:pt x="13" y="4"/>
                      </a:cubicBezTo>
                      <a:cubicBezTo>
                        <a:pt x="21" y="4"/>
                        <a:pt x="27" y="2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" name="Freeform 620"/>
                <p:cNvSpPr>
                  <a:spLocks/>
                </p:cNvSpPr>
                <p:nvPr/>
              </p:nvSpPr>
              <p:spPr bwMode="auto">
                <a:xfrm>
                  <a:off x="1693" y="1722"/>
                  <a:ext cx="133" cy="165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0 w 27"/>
                    <a:gd name="T5" fmla="*/ 2147483647 h 34"/>
                    <a:gd name="T6" fmla="*/ 0 w 27"/>
                    <a:gd name="T7" fmla="*/ 0 h 34"/>
                    <a:gd name="T8" fmla="*/ 2147483647 w 27"/>
                    <a:gd name="T9" fmla="*/ 2147483647 h 34"/>
                    <a:gd name="T10" fmla="*/ 2147483647 w 27"/>
                    <a:gd name="T11" fmla="*/ 0 h 34"/>
                    <a:gd name="T12" fmla="*/ 2147483647 w 27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4"/>
                    <a:gd name="T23" fmla="*/ 27 w 27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4">
                      <a:moveTo>
                        <a:pt x="27" y="29"/>
                      </a:moveTo>
                      <a:cubicBezTo>
                        <a:pt x="27" y="32"/>
                        <a:pt x="21" y="34"/>
                        <a:pt x="13" y="34"/>
                      </a:cubicBezTo>
                      <a:cubicBezTo>
                        <a:pt x="6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6" y="5"/>
                        <a:pt x="13" y="5"/>
                      </a:cubicBezTo>
                      <a:cubicBezTo>
                        <a:pt x="21" y="5"/>
                        <a:pt x="27" y="3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" name="Freeform 621"/>
                <p:cNvSpPr>
                  <a:spLocks/>
                </p:cNvSpPr>
                <p:nvPr/>
              </p:nvSpPr>
              <p:spPr bwMode="auto">
                <a:xfrm>
                  <a:off x="1693" y="1868"/>
                  <a:ext cx="133" cy="160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8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6" y="4"/>
                        <a:pt x="13" y="4"/>
                      </a:cubicBezTo>
                      <a:cubicBezTo>
                        <a:pt x="21" y="4"/>
                        <a:pt x="27" y="2"/>
                        <a:pt x="27" y="0"/>
                      </a:cubicBezTo>
                      <a:lnTo>
                        <a:pt x="27" y="28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4" name="Oval 622"/>
            <p:cNvSpPr>
              <a:spLocks noChangeArrowheads="1"/>
            </p:cNvSpPr>
            <p:nvPr/>
          </p:nvSpPr>
          <p:spPr bwMode="auto">
            <a:xfrm>
              <a:off x="2481" y="1007"/>
              <a:ext cx="133" cy="44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55" name="Freeform 623"/>
            <p:cNvSpPr>
              <a:spLocks/>
            </p:cNvSpPr>
            <p:nvPr/>
          </p:nvSpPr>
          <p:spPr bwMode="auto">
            <a:xfrm>
              <a:off x="2479" y="1026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A2D332"/>
                </a:gs>
                <a:gs pos="50000">
                  <a:srgbClr val="4B6217"/>
                </a:gs>
                <a:gs pos="100000">
                  <a:srgbClr val="A2D33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6" name="Freeform 624"/>
            <p:cNvSpPr>
              <a:spLocks/>
            </p:cNvSpPr>
            <p:nvPr/>
          </p:nvSpPr>
          <p:spPr bwMode="auto">
            <a:xfrm>
              <a:off x="2481" y="1168"/>
              <a:ext cx="133" cy="162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69BE3C"/>
                </a:gs>
                <a:gs pos="50000">
                  <a:srgbClr val="31581C"/>
                </a:gs>
                <a:gs pos="100000">
                  <a:srgbClr val="69BE3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7" name="Freeform 625"/>
            <p:cNvSpPr>
              <a:spLocks/>
            </p:cNvSpPr>
            <p:nvPr/>
          </p:nvSpPr>
          <p:spPr bwMode="auto">
            <a:xfrm>
              <a:off x="2481" y="1305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35AF41"/>
                </a:gs>
                <a:gs pos="50000">
                  <a:srgbClr val="19511E"/>
                </a:gs>
                <a:gs pos="100000">
                  <a:srgbClr val="35AF4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8" name="Freeform 626"/>
            <p:cNvSpPr>
              <a:spLocks/>
            </p:cNvSpPr>
            <p:nvPr/>
          </p:nvSpPr>
          <p:spPr bwMode="auto">
            <a:xfrm>
              <a:off x="2481" y="1447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00A246"/>
                </a:gs>
                <a:gs pos="50000">
                  <a:srgbClr val="004B20"/>
                </a:gs>
                <a:gs pos="100000">
                  <a:srgbClr val="00A24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9" name="Freeform 627"/>
            <p:cNvSpPr>
              <a:spLocks/>
            </p:cNvSpPr>
            <p:nvPr/>
          </p:nvSpPr>
          <p:spPr bwMode="auto">
            <a:xfrm>
              <a:off x="2481" y="1584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008549"/>
                </a:gs>
                <a:gs pos="50000">
                  <a:srgbClr val="003E22"/>
                </a:gs>
                <a:gs pos="100000">
                  <a:srgbClr val="00854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0" name="Freeform 628"/>
            <p:cNvSpPr>
              <a:spLocks/>
            </p:cNvSpPr>
            <p:nvPr/>
          </p:nvSpPr>
          <p:spPr bwMode="auto">
            <a:xfrm>
              <a:off x="2481" y="1722"/>
              <a:ext cx="133" cy="16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006B42"/>
                </a:gs>
                <a:gs pos="50000">
                  <a:srgbClr val="00321F"/>
                </a:gs>
                <a:gs pos="100000">
                  <a:srgbClr val="006B4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1" name="Freeform 629"/>
            <p:cNvSpPr>
              <a:spLocks/>
            </p:cNvSpPr>
            <p:nvPr/>
          </p:nvSpPr>
          <p:spPr bwMode="auto">
            <a:xfrm>
              <a:off x="2481" y="1868"/>
              <a:ext cx="133" cy="16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gradFill rotWithShape="1">
              <a:gsLst>
                <a:gs pos="0">
                  <a:srgbClr val="1D4138"/>
                </a:gs>
                <a:gs pos="50000">
                  <a:srgbClr val="0D1E1A"/>
                </a:gs>
                <a:gs pos="100000">
                  <a:srgbClr val="1D413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grpSp>
          <p:nvGrpSpPr>
            <p:cNvPr id="188426" name="Group 630"/>
            <p:cNvGrpSpPr>
              <a:grpSpLocks/>
            </p:cNvGrpSpPr>
            <p:nvPr/>
          </p:nvGrpSpPr>
          <p:grpSpPr bwMode="auto">
            <a:xfrm>
              <a:off x="2478" y="1026"/>
              <a:ext cx="133" cy="1002"/>
              <a:chOff x="1693" y="1026"/>
              <a:chExt cx="133" cy="1002"/>
            </a:xfrm>
          </p:grpSpPr>
          <p:sp>
            <p:nvSpPr>
              <p:cNvPr id="263" name="Freeform 631"/>
              <p:cNvSpPr>
                <a:spLocks/>
              </p:cNvSpPr>
              <p:nvPr/>
            </p:nvSpPr>
            <p:spPr bwMode="auto">
              <a:xfrm>
                <a:off x="1693" y="1026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2"/>
                      <a:pt x="21" y="33"/>
                      <a:pt x="13" y="33"/>
                    </a:cubicBezTo>
                    <a:cubicBezTo>
                      <a:pt x="6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3" y="5"/>
                    </a:cubicBezTo>
                    <a:cubicBezTo>
                      <a:pt x="21" y="5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632"/>
              <p:cNvSpPr>
                <a:spLocks/>
              </p:cNvSpPr>
              <p:nvPr/>
            </p:nvSpPr>
            <p:spPr bwMode="auto">
              <a:xfrm>
                <a:off x="1693" y="1168"/>
                <a:ext cx="133" cy="162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633"/>
              <p:cNvSpPr>
                <a:spLocks/>
              </p:cNvSpPr>
              <p:nvPr/>
            </p:nvSpPr>
            <p:spPr bwMode="auto">
              <a:xfrm>
                <a:off x="1693" y="1305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4"/>
                      <a:pt x="13" y="4"/>
                    </a:cubicBezTo>
                    <a:cubicBezTo>
                      <a:pt x="21" y="4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634"/>
              <p:cNvSpPr>
                <a:spLocks/>
              </p:cNvSpPr>
              <p:nvPr/>
            </p:nvSpPr>
            <p:spPr bwMode="auto">
              <a:xfrm>
                <a:off x="1693" y="1447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635"/>
              <p:cNvSpPr>
                <a:spLocks/>
              </p:cNvSpPr>
              <p:nvPr/>
            </p:nvSpPr>
            <p:spPr bwMode="auto">
              <a:xfrm>
                <a:off x="1693" y="1584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636"/>
              <p:cNvSpPr>
                <a:spLocks/>
              </p:cNvSpPr>
              <p:nvPr/>
            </p:nvSpPr>
            <p:spPr bwMode="auto">
              <a:xfrm>
                <a:off x="1693" y="1722"/>
                <a:ext cx="133" cy="165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2147483647 h 34"/>
                  <a:gd name="T4" fmla="*/ 0 w 27"/>
                  <a:gd name="T5" fmla="*/ 2147483647 h 34"/>
                  <a:gd name="T6" fmla="*/ 0 w 27"/>
                  <a:gd name="T7" fmla="*/ 0 h 34"/>
                  <a:gd name="T8" fmla="*/ 2147483647 w 27"/>
                  <a:gd name="T9" fmla="*/ 2147483647 h 34"/>
                  <a:gd name="T10" fmla="*/ 2147483647 w 27"/>
                  <a:gd name="T11" fmla="*/ 0 h 34"/>
                  <a:gd name="T12" fmla="*/ 2147483647 w 27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4"/>
                  <a:gd name="T23" fmla="*/ 27 w 27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4">
                    <a:moveTo>
                      <a:pt x="27" y="29"/>
                    </a:moveTo>
                    <a:cubicBezTo>
                      <a:pt x="27" y="32"/>
                      <a:pt x="21" y="34"/>
                      <a:pt x="13" y="34"/>
                    </a:cubicBezTo>
                    <a:cubicBezTo>
                      <a:pt x="6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3" y="5"/>
                    </a:cubicBezTo>
                    <a:cubicBezTo>
                      <a:pt x="21" y="5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637"/>
              <p:cNvSpPr>
                <a:spLocks/>
              </p:cNvSpPr>
              <p:nvPr/>
            </p:nvSpPr>
            <p:spPr bwMode="auto">
              <a:xfrm>
                <a:off x="1693" y="1868"/>
                <a:ext cx="133" cy="160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8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8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8427" name="Group 897"/>
          <p:cNvGrpSpPr>
            <a:grpSpLocks/>
          </p:cNvGrpSpPr>
          <p:nvPr/>
        </p:nvGrpSpPr>
        <p:grpSpPr bwMode="auto">
          <a:xfrm>
            <a:off x="533400" y="3948111"/>
            <a:ext cx="2781299" cy="946150"/>
            <a:chOff x="398" y="2623"/>
            <a:chExt cx="1752" cy="596"/>
          </a:xfrm>
        </p:grpSpPr>
        <p:sp>
          <p:nvSpPr>
            <p:cNvPr id="291" name="Line 574"/>
            <p:cNvSpPr>
              <a:spLocks noChangeShapeType="1"/>
            </p:cNvSpPr>
            <p:nvPr/>
          </p:nvSpPr>
          <p:spPr bwMode="auto">
            <a:xfrm flipV="1">
              <a:off x="1763" y="2625"/>
              <a:ext cx="0" cy="386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2" name="Line 575"/>
            <p:cNvSpPr>
              <a:spLocks noChangeShapeType="1"/>
            </p:cNvSpPr>
            <p:nvPr/>
          </p:nvSpPr>
          <p:spPr bwMode="auto">
            <a:xfrm flipV="1">
              <a:off x="1988" y="2625"/>
              <a:ext cx="0" cy="38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3" name="Text Box 576"/>
            <p:cNvSpPr txBox="1">
              <a:spLocks noChangeArrowheads="1"/>
            </p:cNvSpPr>
            <p:nvPr/>
          </p:nvSpPr>
          <p:spPr bwMode="auto">
            <a:xfrm>
              <a:off x="1582" y="3046"/>
              <a:ext cx="56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Rd    Wr</a:t>
              </a:r>
            </a:p>
          </p:txBody>
        </p:sp>
        <p:sp>
          <p:nvSpPr>
            <p:cNvPr id="294" name="Text Box 577"/>
            <p:cNvSpPr txBox="1">
              <a:spLocks noChangeArrowheads="1"/>
            </p:cNvSpPr>
            <p:nvPr/>
          </p:nvSpPr>
          <p:spPr bwMode="auto">
            <a:xfrm>
              <a:off x="398" y="2742"/>
              <a:ext cx="434" cy="1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время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95" name="Line 578"/>
            <p:cNvSpPr>
              <a:spLocks noChangeShapeType="1"/>
            </p:cNvSpPr>
            <p:nvPr/>
          </p:nvSpPr>
          <p:spPr bwMode="auto">
            <a:xfrm>
              <a:off x="795" y="3018"/>
              <a:ext cx="13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6" name="Line 579"/>
            <p:cNvSpPr>
              <a:spLocks noChangeShapeType="1"/>
            </p:cNvSpPr>
            <p:nvPr/>
          </p:nvSpPr>
          <p:spPr bwMode="auto">
            <a:xfrm flipV="1">
              <a:off x="801" y="2623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8428" name="Group 448"/>
          <p:cNvGrpSpPr>
            <a:grpSpLocks/>
          </p:cNvGrpSpPr>
          <p:nvPr/>
        </p:nvGrpSpPr>
        <p:grpSpPr bwMode="auto">
          <a:xfrm>
            <a:off x="4800600" y="3871911"/>
            <a:ext cx="2497138" cy="946150"/>
            <a:chOff x="3115" y="2191"/>
            <a:chExt cx="1573" cy="596"/>
          </a:xfrm>
        </p:grpSpPr>
        <p:sp>
          <p:nvSpPr>
            <p:cNvPr id="300" name="Line 449"/>
            <p:cNvSpPr>
              <a:spLocks noChangeShapeType="1"/>
            </p:cNvSpPr>
            <p:nvPr/>
          </p:nvSpPr>
          <p:spPr bwMode="auto">
            <a:xfrm>
              <a:off x="3500" y="2586"/>
              <a:ext cx="1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grpSp>
          <p:nvGrpSpPr>
            <p:cNvPr id="188429" name="Group 450"/>
            <p:cNvGrpSpPr>
              <a:grpSpLocks/>
            </p:cNvGrpSpPr>
            <p:nvPr/>
          </p:nvGrpSpPr>
          <p:grpSpPr bwMode="auto">
            <a:xfrm>
              <a:off x="3586" y="2542"/>
              <a:ext cx="38" cy="35"/>
              <a:chOff x="3133" y="2428"/>
              <a:chExt cx="38" cy="35"/>
            </a:xfrm>
          </p:grpSpPr>
          <p:sp>
            <p:nvSpPr>
              <p:cNvPr id="320" name="Line 451"/>
              <p:cNvSpPr>
                <a:spLocks noChangeShapeType="1"/>
              </p:cNvSpPr>
              <p:nvPr/>
            </p:nvSpPr>
            <p:spPr bwMode="auto">
              <a:xfrm flipV="1">
                <a:off x="3133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Line 452"/>
              <p:cNvSpPr>
                <a:spLocks noChangeShapeType="1"/>
              </p:cNvSpPr>
              <p:nvPr/>
            </p:nvSpPr>
            <p:spPr bwMode="auto">
              <a:xfrm flipV="1">
                <a:off x="3171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8430" name="Group 453"/>
            <p:cNvGrpSpPr>
              <a:grpSpLocks/>
            </p:cNvGrpSpPr>
            <p:nvPr/>
          </p:nvGrpSpPr>
          <p:grpSpPr bwMode="auto">
            <a:xfrm>
              <a:off x="3744" y="2542"/>
              <a:ext cx="38" cy="35"/>
              <a:chOff x="3133" y="2428"/>
              <a:chExt cx="38" cy="35"/>
            </a:xfrm>
          </p:grpSpPr>
          <p:sp>
            <p:nvSpPr>
              <p:cNvPr id="318" name="Line 454"/>
              <p:cNvSpPr>
                <a:spLocks noChangeShapeType="1"/>
              </p:cNvSpPr>
              <p:nvPr/>
            </p:nvSpPr>
            <p:spPr bwMode="auto">
              <a:xfrm flipV="1">
                <a:off x="3133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Line 455"/>
              <p:cNvSpPr>
                <a:spLocks noChangeShapeType="1"/>
              </p:cNvSpPr>
              <p:nvPr/>
            </p:nvSpPr>
            <p:spPr bwMode="auto">
              <a:xfrm flipV="1">
                <a:off x="3171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8431" name="Group 456"/>
            <p:cNvGrpSpPr>
              <a:grpSpLocks/>
            </p:cNvGrpSpPr>
            <p:nvPr/>
          </p:nvGrpSpPr>
          <p:grpSpPr bwMode="auto">
            <a:xfrm>
              <a:off x="3904" y="2542"/>
              <a:ext cx="38" cy="35"/>
              <a:chOff x="3133" y="2428"/>
              <a:chExt cx="38" cy="35"/>
            </a:xfrm>
          </p:grpSpPr>
          <p:sp>
            <p:nvSpPr>
              <p:cNvPr id="316" name="Line 457"/>
              <p:cNvSpPr>
                <a:spLocks noChangeShapeType="1"/>
              </p:cNvSpPr>
              <p:nvPr/>
            </p:nvSpPr>
            <p:spPr bwMode="auto">
              <a:xfrm flipV="1">
                <a:off x="3133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Line 458"/>
              <p:cNvSpPr>
                <a:spLocks noChangeShapeType="1"/>
              </p:cNvSpPr>
              <p:nvPr/>
            </p:nvSpPr>
            <p:spPr bwMode="auto">
              <a:xfrm flipV="1">
                <a:off x="3171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8432" name="Group 459"/>
            <p:cNvGrpSpPr>
              <a:grpSpLocks/>
            </p:cNvGrpSpPr>
            <p:nvPr/>
          </p:nvGrpSpPr>
          <p:grpSpPr bwMode="auto">
            <a:xfrm>
              <a:off x="4060" y="2542"/>
              <a:ext cx="38" cy="35"/>
              <a:chOff x="3133" y="2428"/>
              <a:chExt cx="38" cy="35"/>
            </a:xfrm>
          </p:grpSpPr>
          <p:sp>
            <p:nvSpPr>
              <p:cNvPr id="314" name="Line 460"/>
              <p:cNvSpPr>
                <a:spLocks noChangeShapeType="1"/>
              </p:cNvSpPr>
              <p:nvPr/>
            </p:nvSpPr>
            <p:spPr bwMode="auto">
              <a:xfrm flipV="1">
                <a:off x="3133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Line 461"/>
              <p:cNvSpPr>
                <a:spLocks noChangeShapeType="1"/>
              </p:cNvSpPr>
              <p:nvPr/>
            </p:nvSpPr>
            <p:spPr bwMode="auto">
              <a:xfrm flipV="1">
                <a:off x="3171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8433" name="Group 462"/>
            <p:cNvGrpSpPr>
              <a:grpSpLocks/>
            </p:cNvGrpSpPr>
            <p:nvPr/>
          </p:nvGrpSpPr>
          <p:grpSpPr bwMode="auto">
            <a:xfrm>
              <a:off x="4374" y="2542"/>
              <a:ext cx="38" cy="35"/>
              <a:chOff x="3133" y="2428"/>
              <a:chExt cx="38" cy="35"/>
            </a:xfrm>
          </p:grpSpPr>
          <p:sp>
            <p:nvSpPr>
              <p:cNvPr id="312" name="Line 463"/>
              <p:cNvSpPr>
                <a:spLocks noChangeShapeType="1"/>
              </p:cNvSpPr>
              <p:nvPr/>
            </p:nvSpPr>
            <p:spPr bwMode="auto">
              <a:xfrm flipV="1">
                <a:off x="3133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Line 464"/>
              <p:cNvSpPr>
                <a:spLocks noChangeShapeType="1"/>
              </p:cNvSpPr>
              <p:nvPr/>
            </p:nvSpPr>
            <p:spPr bwMode="auto">
              <a:xfrm flipV="1">
                <a:off x="3171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8434" name="Group 465"/>
            <p:cNvGrpSpPr>
              <a:grpSpLocks/>
            </p:cNvGrpSpPr>
            <p:nvPr/>
          </p:nvGrpSpPr>
          <p:grpSpPr bwMode="auto">
            <a:xfrm>
              <a:off x="4535" y="2542"/>
              <a:ext cx="38" cy="35"/>
              <a:chOff x="3133" y="2428"/>
              <a:chExt cx="38" cy="35"/>
            </a:xfrm>
          </p:grpSpPr>
          <p:sp>
            <p:nvSpPr>
              <p:cNvPr id="310" name="Line 466"/>
              <p:cNvSpPr>
                <a:spLocks noChangeShapeType="1"/>
              </p:cNvSpPr>
              <p:nvPr/>
            </p:nvSpPr>
            <p:spPr bwMode="auto">
              <a:xfrm flipV="1">
                <a:off x="3133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Line 467"/>
              <p:cNvSpPr>
                <a:spLocks noChangeShapeType="1"/>
              </p:cNvSpPr>
              <p:nvPr/>
            </p:nvSpPr>
            <p:spPr bwMode="auto">
              <a:xfrm flipV="1">
                <a:off x="3171" y="2428"/>
                <a:ext cx="0" cy="35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" name="Line 468"/>
            <p:cNvSpPr>
              <a:spLocks noChangeShapeType="1"/>
            </p:cNvSpPr>
            <p:nvPr/>
          </p:nvSpPr>
          <p:spPr bwMode="auto">
            <a:xfrm flipV="1">
              <a:off x="3506" y="2191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8" name="Text Box 469"/>
            <p:cNvSpPr txBox="1">
              <a:spLocks noChangeArrowheads="1"/>
            </p:cNvSpPr>
            <p:nvPr/>
          </p:nvSpPr>
          <p:spPr bwMode="auto">
            <a:xfrm>
              <a:off x="3381" y="2614"/>
              <a:ext cx="44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Rd-Wr</a:t>
              </a:r>
            </a:p>
          </p:txBody>
        </p:sp>
        <p:sp>
          <p:nvSpPr>
            <p:cNvPr id="309" name="Text Box 470"/>
            <p:cNvSpPr txBox="1">
              <a:spLocks noChangeArrowheads="1"/>
            </p:cNvSpPr>
            <p:nvPr/>
          </p:nvSpPr>
          <p:spPr bwMode="auto">
            <a:xfrm>
              <a:off x="3115" y="2310"/>
              <a:ext cx="442" cy="1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время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 txBox="1">
            <a:spLocks/>
          </p:cNvSpPr>
          <p:nvPr/>
        </p:nvSpPr>
        <p:spPr bwMode="auto">
          <a:xfrm>
            <a:off x="311150" y="660400"/>
            <a:ext cx="8343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19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Platform Computing</a:t>
            </a:r>
            <a:br>
              <a:rPr lang="en-US" dirty="0" smtClean="0"/>
            </a:br>
            <a:r>
              <a:rPr lang="ru-RU" sz="2000" i="1" dirty="0" smtClean="0"/>
              <a:t>Разделяемая платформа для разнородных вычислительных задач</a:t>
            </a:r>
            <a:endParaRPr lang="en-US" sz="2000" dirty="0" smtClean="0"/>
          </a:p>
        </p:txBody>
      </p:sp>
      <p:sp>
        <p:nvSpPr>
          <p:cNvPr id="9220" name="TextBox 16"/>
          <p:cNvSpPr txBox="1">
            <a:spLocks noChangeArrowheads="1"/>
          </p:cNvSpPr>
          <p:nvPr/>
        </p:nvSpPr>
        <p:spPr bwMode="auto">
          <a:xfrm>
            <a:off x="260350" y="2670175"/>
            <a:ext cx="1309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Управление нагрузкой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1" name="TextBox 17"/>
          <p:cNvSpPr txBox="1">
            <a:spLocks noChangeArrowheads="1"/>
          </p:cNvSpPr>
          <p:nvPr/>
        </p:nvSpPr>
        <p:spPr bwMode="auto">
          <a:xfrm>
            <a:off x="260350" y="3879850"/>
            <a:ext cx="1309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Управление данными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2" name="TextBox 18"/>
          <p:cNvSpPr txBox="1">
            <a:spLocks noChangeArrowheads="1"/>
          </p:cNvSpPr>
          <p:nvPr/>
        </p:nvSpPr>
        <p:spPr bwMode="auto">
          <a:xfrm>
            <a:off x="260350" y="4786313"/>
            <a:ext cx="15684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Управление инфраструктурой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936750" y="2347913"/>
            <a:ext cx="6719888" cy="1314450"/>
            <a:chOff x="2180656" y="2531411"/>
            <a:chExt cx="6719504" cy="1313514"/>
          </a:xfrm>
        </p:grpSpPr>
        <p:sp>
          <p:nvSpPr>
            <p:cNvPr id="20" name="Rounded Rectangle 19"/>
            <p:cNvSpPr/>
            <p:nvPr/>
          </p:nvSpPr>
          <p:spPr>
            <a:xfrm>
              <a:off x="2180656" y="2531411"/>
              <a:ext cx="2196974" cy="1313514"/>
            </a:xfrm>
            <a:prstGeom prst="roundRect">
              <a:avLst/>
            </a:prstGeom>
            <a:gradFill>
              <a:gsLst>
                <a:gs pos="0">
                  <a:srgbClr val="F9A137"/>
                </a:gs>
                <a:gs pos="100000">
                  <a:srgbClr val="E96D1F"/>
                </a:gs>
              </a:gsLst>
            </a:gradFill>
            <a:ln>
              <a:solidFill>
                <a:srgbClr val="E96D1F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</a:rPr>
                <a:t>Семейство </a:t>
              </a:r>
              <a:r>
                <a:rPr lang="en-US" sz="1400" b="1" dirty="0">
                  <a:solidFill>
                    <a:prstClr val="white"/>
                  </a:solidFill>
                </a:rPr>
                <a:t>Platform LSF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dirty="0">
                <a:solidFill>
                  <a:prstClr val="white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dirty="0">
                  <a:solidFill>
                    <a:prstClr val="white"/>
                  </a:solidFill>
                </a:rPr>
                <a:t>Запуск и управление пакетными заданиями различной сложности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703186" y="2531411"/>
              <a:ext cx="2196974" cy="1313514"/>
            </a:xfrm>
            <a:prstGeom prst="roundRect">
              <a:avLst/>
            </a:prstGeom>
            <a:gradFill>
              <a:gsLst>
                <a:gs pos="0">
                  <a:srgbClr val="F9A137"/>
                </a:gs>
                <a:gs pos="100000">
                  <a:srgbClr val="E96D1F"/>
                </a:gs>
              </a:gsLst>
            </a:gradFill>
            <a:ln>
              <a:solidFill>
                <a:srgbClr val="E96D1F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Platform HPC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 b="1" dirty="0">
                <a:solidFill>
                  <a:prstClr val="white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dirty="0">
                  <a:solidFill>
                    <a:prstClr val="white"/>
                  </a:solidFill>
                </a:rPr>
                <a:t>Интегрированное решение для  управления </a:t>
              </a:r>
              <a:r>
                <a:rPr lang="en-US" sz="1000" b="1" dirty="0">
                  <a:solidFill>
                    <a:prstClr val="white"/>
                  </a:solidFill>
                </a:rPr>
                <a:t>HPC </a:t>
              </a:r>
              <a:r>
                <a:rPr lang="ru-RU" sz="1000" b="1" dirty="0">
                  <a:solidFill>
                    <a:prstClr val="white"/>
                  </a:solidFill>
                </a:rPr>
                <a:t>кластером</a:t>
              </a:r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441127" y="2531411"/>
              <a:ext cx="2198562" cy="1313514"/>
            </a:xfrm>
            <a:prstGeom prst="roundRect">
              <a:avLst/>
            </a:prstGeom>
            <a:gradFill>
              <a:gsLst>
                <a:gs pos="0">
                  <a:srgbClr val="7B7CA7"/>
                </a:gs>
                <a:gs pos="100000">
                  <a:srgbClr val="353C74"/>
                </a:gs>
              </a:gsLst>
            </a:gradFill>
            <a:ln>
              <a:solidFill>
                <a:srgbClr val="353C74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</a:rPr>
                <a:t>Семейство </a:t>
              </a:r>
              <a:r>
                <a:rPr lang="en-US" sz="1400" b="1" dirty="0">
                  <a:solidFill>
                    <a:prstClr val="white"/>
                  </a:solidFill>
                </a:rPr>
                <a:t>Platform Symphony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endParaRPr lang="en-US" sz="1400" b="1" dirty="0">
                <a:solidFill>
                  <a:prstClr val="white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dirty="0">
                  <a:solidFill>
                    <a:srgbClr val="FFFFFF"/>
                  </a:solidFill>
                </a:rPr>
                <a:t>Запуск и управление вычислительными и </a:t>
              </a:r>
              <a:r>
                <a:rPr lang="en-US" sz="1100" dirty="0">
                  <a:solidFill>
                    <a:srgbClr val="FFFFFF"/>
                  </a:solidFill>
                </a:rPr>
                <a:t>Big Data </a:t>
              </a:r>
              <a:r>
                <a:rPr lang="ru-RU" sz="1100" dirty="0">
                  <a:solidFill>
                    <a:srgbClr val="FFFFFF"/>
                  </a:solidFill>
                </a:rPr>
                <a:t>заданиями с низкой латентностью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4375150" y="1600200"/>
            <a:ext cx="1851025" cy="625475"/>
            <a:chOff x="4635184" y="1692065"/>
            <a:chExt cx="1851202" cy="624415"/>
          </a:xfrm>
        </p:grpSpPr>
        <p:sp>
          <p:nvSpPr>
            <p:cNvPr id="9249" name="TextBox 4"/>
            <p:cNvSpPr txBox="1">
              <a:spLocks noChangeArrowheads="1"/>
            </p:cNvSpPr>
            <p:nvPr/>
          </p:nvSpPr>
          <p:spPr bwMode="auto">
            <a:xfrm>
              <a:off x="5389106" y="1831771"/>
              <a:ext cx="109728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Big Data / </a:t>
              </a:r>
              <a:r>
                <a:rPr lang="en-US" sz="1000" b="1" dirty="0" err="1">
                  <a:solidFill>
                    <a:srgbClr val="000000"/>
                  </a:solidFill>
                  <a:cs typeface="Arial" pitchFamily="34" charset="0"/>
                </a:rPr>
                <a:t>Hadoop</a:t>
              </a:r>
              <a:endParaRPr lang="en-US" sz="10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9250" name="Picture 4" descr="https://encrypted-tbn2.gstatic.com/images?q=tbn:ANd9GcT213xij71BHh5jgb8AGc9Z88CkbaGu60J9XLrptJ-91DS--89qeg"/>
            <p:cNvPicPr>
              <a:picLocks noChangeAspect="1" noChangeArrowheads="1"/>
            </p:cNvPicPr>
            <p:nvPr/>
          </p:nvPicPr>
          <p:blipFill>
            <a:blip r:embed="rId3" cstate="print"/>
            <a:srcRect l="17299" r="21165"/>
            <a:stretch>
              <a:fillRect/>
            </a:stretch>
          </p:blipFill>
          <p:spPr bwMode="auto">
            <a:xfrm>
              <a:off x="4810852" y="1794564"/>
              <a:ext cx="668828" cy="42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4635184" y="1692065"/>
              <a:ext cx="1736891" cy="624415"/>
            </a:xfrm>
            <a:prstGeom prst="round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>
                <a:solidFill>
                  <a:srgbClr val="003F69"/>
                </a:solidFill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2098" y="1600199"/>
            <a:ext cx="2139114" cy="625475"/>
            <a:chOff x="2782253" y="1692065"/>
            <a:chExt cx="2138773" cy="624415"/>
          </a:xfrm>
        </p:grpSpPr>
        <p:sp>
          <p:nvSpPr>
            <p:cNvPr id="9246" name="TextBox 3"/>
            <p:cNvSpPr txBox="1">
              <a:spLocks noChangeArrowheads="1"/>
            </p:cNvSpPr>
            <p:nvPr/>
          </p:nvSpPr>
          <p:spPr bwMode="auto">
            <a:xfrm>
              <a:off x="3521418" y="1831771"/>
              <a:ext cx="135149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0000"/>
                  </a:solidFill>
                  <a:cs typeface="Arial" pitchFamily="34" charset="0"/>
                </a:rPr>
                <a:t>Симуляция</a:t>
              </a: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 / </a:t>
              </a:r>
              <a:r>
                <a:rPr lang="ru-RU" sz="1000" b="1" dirty="0">
                  <a:solidFill>
                    <a:srgbClr val="000000"/>
                  </a:solidFill>
                  <a:cs typeface="Arial" pitchFamily="34" charset="0"/>
                </a:rPr>
                <a:t>моделирование</a:t>
              </a:r>
              <a:endParaRPr lang="en-US" sz="10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9247" name="Picture 2" descr="http://www-03.ibm.com/systems/resources/systems_platformcomputing_lsf_172x100.png"/>
            <p:cNvPicPr>
              <a:picLocks noChangeAspect="1" noChangeArrowheads="1"/>
            </p:cNvPicPr>
            <p:nvPr/>
          </p:nvPicPr>
          <p:blipFill>
            <a:blip r:embed="rId4" cstate="print"/>
            <a:srcRect l="19537" r="20673"/>
            <a:stretch>
              <a:fillRect/>
            </a:stretch>
          </p:blipFill>
          <p:spPr bwMode="auto">
            <a:xfrm>
              <a:off x="2915948" y="1798698"/>
              <a:ext cx="723261" cy="41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ounded Rectangle 34"/>
            <p:cNvSpPr/>
            <p:nvPr/>
          </p:nvSpPr>
          <p:spPr bwMode="auto">
            <a:xfrm>
              <a:off x="2782253" y="1692065"/>
              <a:ext cx="2138773" cy="624415"/>
            </a:xfrm>
            <a:prstGeom prst="round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>
                <a:solidFill>
                  <a:srgbClr val="003F69"/>
                </a:solidFill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6246813" y="1600200"/>
            <a:ext cx="1874837" cy="625475"/>
            <a:chOff x="6486526" y="1692065"/>
            <a:chExt cx="1875111" cy="624415"/>
          </a:xfrm>
        </p:grpSpPr>
        <p:sp>
          <p:nvSpPr>
            <p:cNvPr id="9243" name="TextBox 5"/>
            <p:cNvSpPr txBox="1">
              <a:spLocks noChangeArrowheads="1"/>
            </p:cNvSpPr>
            <p:nvPr/>
          </p:nvSpPr>
          <p:spPr bwMode="auto">
            <a:xfrm>
              <a:off x="7264357" y="1831771"/>
              <a:ext cx="109728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0000"/>
                  </a:solidFill>
                  <a:cs typeface="Arial" pitchFamily="34" charset="0"/>
                </a:rPr>
                <a:t>Аналитика</a:t>
              </a:r>
              <a:endParaRPr lang="en-US" sz="10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924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9382" y="1796991"/>
              <a:ext cx="702270" cy="41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ounded Rectangle 38"/>
            <p:cNvSpPr/>
            <p:nvPr/>
          </p:nvSpPr>
          <p:spPr bwMode="auto">
            <a:xfrm>
              <a:off x="6486526" y="1692065"/>
              <a:ext cx="1736979" cy="624415"/>
            </a:xfrm>
            <a:prstGeom prst="round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>
                <a:solidFill>
                  <a:srgbClr val="003F69"/>
                </a:solidFill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9227" name="TextBox 47"/>
          <p:cNvSpPr txBox="1">
            <a:spLocks noChangeArrowheads="1"/>
          </p:cNvSpPr>
          <p:nvPr/>
        </p:nvSpPr>
        <p:spPr bwMode="auto">
          <a:xfrm>
            <a:off x="260350" y="1609725"/>
            <a:ext cx="130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Приложения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8" name="TextBox 48"/>
          <p:cNvSpPr txBox="1">
            <a:spLocks noChangeArrowheads="1"/>
          </p:cNvSpPr>
          <p:nvPr/>
        </p:nvSpPr>
        <p:spPr bwMode="auto">
          <a:xfrm>
            <a:off x="260350" y="5762625"/>
            <a:ext cx="1309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Разнородные ресурсы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2417763" y="5697539"/>
            <a:ext cx="5757863" cy="769937"/>
            <a:chOff x="2486526" y="5834515"/>
            <a:chExt cx="5759116" cy="770021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2486526" y="5834515"/>
              <a:ext cx="5759116" cy="7700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>
                <a:solidFill>
                  <a:srgbClr val="003F69"/>
                </a:solidFill>
                <a:ea typeface="ＭＳ Ｐゴシック" charset="0"/>
                <a:cs typeface="Arial" pitchFamily="34" charset="0"/>
              </a:endParaRPr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912664" y="6086283"/>
              <a:ext cx="4993154" cy="265143"/>
              <a:chOff x="2497850" y="6075053"/>
              <a:chExt cx="4993154" cy="265143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2497850" y="6075054"/>
                <a:ext cx="1463994" cy="265142"/>
              </a:xfrm>
              <a:prstGeom prst="roundRect">
                <a:avLst/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Вычислители</a:t>
                </a:r>
                <a:endParaRPr lang="en-US" sz="11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 bwMode="auto">
              <a:xfrm>
                <a:off x="4226418" y="6075053"/>
                <a:ext cx="1570797" cy="254361"/>
              </a:xfrm>
              <a:prstGeom prst="roundRect">
                <a:avLst/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Система хранения</a:t>
                </a:r>
                <a:endParaRPr lang="en-US" sz="11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 bwMode="auto">
              <a:xfrm>
                <a:off x="6027010" y="6075053"/>
                <a:ext cx="1463994" cy="265142"/>
              </a:xfrm>
              <a:prstGeom prst="roundRect">
                <a:avLst/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Сеть</a:t>
                </a:r>
                <a:endParaRPr lang="en-US" sz="11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24113" y="4695825"/>
            <a:ext cx="5745162" cy="820738"/>
            <a:chOff x="2468880" y="4833302"/>
            <a:chExt cx="5745480" cy="820738"/>
          </a:xfrm>
        </p:grpSpPr>
        <p:sp>
          <p:nvSpPr>
            <p:cNvPr id="23" name="Rounded Rectangle 22"/>
            <p:cNvSpPr/>
            <p:nvPr/>
          </p:nvSpPr>
          <p:spPr>
            <a:xfrm>
              <a:off x="2468880" y="4833302"/>
              <a:ext cx="5745480" cy="820738"/>
            </a:xfrm>
            <a:prstGeom prst="roundRect">
              <a:avLst/>
            </a:prstGeom>
            <a:gradFill>
              <a:gsLst>
                <a:gs pos="0">
                  <a:srgbClr val="8CD3EE"/>
                </a:gs>
                <a:gs pos="100000">
                  <a:srgbClr val="00A8CB"/>
                </a:gs>
              </a:gsLst>
            </a:gradFill>
            <a:ln>
              <a:solidFill>
                <a:srgbClr val="00A8CB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9235" name="Rectangle 56"/>
            <p:cNvSpPr>
              <a:spLocks noChangeArrowheads="1"/>
            </p:cNvSpPr>
            <p:nvPr/>
          </p:nvSpPr>
          <p:spPr bwMode="auto">
            <a:xfrm>
              <a:off x="2754288" y="4860413"/>
              <a:ext cx="51253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FFFFFF"/>
                  </a:solidFill>
                  <a:cs typeface="Arial" pitchFamily="34" charset="0"/>
                </a:rPr>
                <a:t>Семейство </a:t>
              </a: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Platform Cluster Manager</a:t>
              </a:r>
            </a:p>
          </p:txBody>
        </p:sp>
        <p:sp>
          <p:nvSpPr>
            <p:cNvPr id="9236" name="Rectangle 57"/>
            <p:cNvSpPr>
              <a:spLocks noChangeArrowheads="1"/>
            </p:cNvSpPr>
            <p:nvPr/>
          </p:nvSpPr>
          <p:spPr bwMode="auto">
            <a:xfrm>
              <a:off x="2586388" y="5131524"/>
              <a:ext cx="54901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i="1" dirty="0">
                  <a:solidFill>
                    <a:srgbClr val="FFFFFF"/>
                  </a:solidFill>
                  <a:cs typeface="Arial" pitchFamily="34" charset="0"/>
                </a:rPr>
                <a:t>Настройка и управление как отдельным кластером, так  и динамическими </a:t>
              </a:r>
              <a:r>
                <a:rPr lang="en-US" sz="1200" b="1" i="1" dirty="0">
                  <a:solidFill>
                    <a:srgbClr val="FFFFFF"/>
                  </a:solidFill>
                  <a:cs typeface="Arial" pitchFamily="34" charset="0"/>
                </a:rPr>
                <a:t>HPC </a:t>
              </a:r>
              <a:r>
                <a:rPr lang="ru-RU" sz="1200" b="1" i="1" dirty="0">
                  <a:solidFill>
                    <a:srgbClr val="FFFFFF"/>
                  </a:solidFill>
                  <a:cs typeface="Arial" pitchFamily="34" charset="0"/>
                </a:rPr>
                <a:t>облаками</a:t>
              </a:r>
              <a:endParaRPr lang="en-US" sz="1200" b="1" i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9231" name="Rounded Rectangle 59"/>
          <p:cNvSpPr>
            <a:spLocks noChangeArrowheads="1"/>
          </p:cNvSpPr>
          <p:nvPr/>
        </p:nvSpPr>
        <p:spPr bwMode="auto">
          <a:xfrm>
            <a:off x="2424113" y="3789363"/>
            <a:ext cx="5745162" cy="820737"/>
          </a:xfrm>
          <a:prstGeom prst="roundRect">
            <a:avLst>
              <a:gd name="adj" fmla="val 16667"/>
            </a:avLst>
          </a:prstGeom>
          <a:solidFill>
            <a:srgbClr val="008A5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32" name="Rectangle 60"/>
          <p:cNvSpPr>
            <a:spLocks noChangeArrowheads="1"/>
          </p:cNvSpPr>
          <p:nvPr/>
        </p:nvSpPr>
        <p:spPr bwMode="auto">
          <a:xfrm>
            <a:off x="2709863" y="3876675"/>
            <a:ext cx="5124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Elastic Storage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33" name="Rectangle 61"/>
          <p:cNvSpPr>
            <a:spLocks noChangeArrowheads="1"/>
          </p:cNvSpPr>
          <p:nvPr/>
        </p:nvSpPr>
        <p:spPr bwMode="auto">
          <a:xfrm>
            <a:off x="2541588" y="4136273"/>
            <a:ext cx="548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FFFFFF"/>
                </a:solidFill>
                <a:cs typeface="Arial" pitchFamily="34" charset="0"/>
              </a:rPr>
              <a:t>Высокопроизводительная, </a:t>
            </a:r>
            <a:r>
              <a:rPr lang="ru-RU" sz="1200" b="1" i="1" dirty="0" smtClean="0">
                <a:solidFill>
                  <a:srgbClr val="FFFFFF"/>
                </a:solidFill>
                <a:cs typeface="Arial" pitchFamily="34" charset="0"/>
              </a:rPr>
              <a:t>распределенная </a:t>
            </a:r>
            <a:r>
              <a:rPr lang="ru-RU" sz="1200" b="1" i="1" dirty="0">
                <a:solidFill>
                  <a:srgbClr val="FFFFFF"/>
                </a:solidFill>
                <a:cs typeface="Arial" pitchFamily="34" charset="0"/>
              </a:rPr>
              <a:t>параллельная файловая система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http://www.fz-juelich.de/SharedDocs/Bilder/IAS/JSC/EN/galeries/JUQUEEN/juqueen-full.jpg?__blob=poster"/>
          <p:cNvPicPr>
            <a:picLocks noChangeAspect="1" noChangeArrowheads="1"/>
          </p:cNvPicPr>
          <p:nvPr/>
        </p:nvPicPr>
        <p:blipFill>
          <a:blip r:embed="rId3" cstate="print"/>
          <a:srcRect l="4703" t="7533" r="18883" b="6592"/>
          <a:stretch>
            <a:fillRect/>
          </a:stretch>
        </p:blipFill>
        <p:spPr bwMode="auto">
          <a:xfrm>
            <a:off x="381000" y="1524000"/>
            <a:ext cx="4191000" cy="3675063"/>
          </a:xfrm>
          <a:prstGeom prst="rect">
            <a:avLst/>
          </a:prstGeom>
          <a:noFill/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4" cstate="print"/>
          <a:srcRect t="14328" b="28358"/>
          <a:stretch>
            <a:fillRect/>
          </a:stretch>
        </p:blipFill>
        <p:spPr bwMode="auto">
          <a:xfrm>
            <a:off x="655638" y="5410200"/>
            <a:ext cx="3230562" cy="914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98425" y="838200"/>
            <a:ext cx="47021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8ABF"/>
                </a:solidFill>
              </a:rPr>
              <a:t>Jülich Supercomputing Centre</a:t>
            </a:r>
            <a:r>
              <a:rPr lang="en-US" sz="2400">
                <a:solidFill>
                  <a:srgbClr val="008ABF"/>
                </a:solidFill>
              </a:rPr>
              <a:t> </a:t>
            </a: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4800600" y="3336925"/>
            <a:ext cx="4114800" cy="2292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8ABF"/>
                </a:solidFill>
              </a:rPr>
              <a:t>“In our previous conventional RAID storage array, it took around 12 hours to rebuild just a 1 TB disk. Our GPFS Storage Server enables us to rebuild a 2 TB disk in just under one hour, ensuring consistent, high-speed access to data for our simulations.”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8ABF"/>
                </a:solidFill>
              </a:rPr>
              <a:t>—Lothar Wollschläger, Storage Specialist at Jülich Supercomputing Centre</a:t>
            </a:r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4800600" y="990600"/>
            <a:ext cx="4267200" cy="2117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Clr>
                <a:srgbClr val="008ABF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20 GPFS Storage Server Model 24’s</a:t>
            </a:r>
          </a:p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Clr>
                <a:srgbClr val="008ABF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7 PB of usable capacity, 200 GB/s bandwidth and GPFS Native RAID </a:t>
            </a:r>
          </a:p>
          <a:p>
            <a:pPr marL="341313" lvl="1" indent="-111125" fontAlgn="base">
              <a:spcBef>
                <a:spcPct val="50000"/>
              </a:spcBef>
              <a:spcAft>
                <a:spcPct val="0"/>
              </a:spcAft>
              <a:buClr>
                <a:srgbClr val="008ABF"/>
              </a:buClr>
              <a:buFont typeface="Arial" pitchFamily="34" charset="0"/>
              <a:buChar char="‒"/>
            </a:pPr>
            <a:r>
              <a:rPr lang="en-US" sz="1400">
                <a:solidFill>
                  <a:srgbClr val="000000"/>
                </a:solidFill>
              </a:rPr>
              <a:t>When a disk fails, data is rebuilt using all 57 operational disks in a declustered GSS array</a:t>
            </a:r>
          </a:p>
          <a:p>
            <a:pPr marL="341313" lvl="1" indent="-111125" fontAlgn="base">
              <a:spcBef>
                <a:spcPct val="50000"/>
              </a:spcBef>
              <a:spcAft>
                <a:spcPct val="0"/>
              </a:spcAft>
              <a:buClr>
                <a:srgbClr val="008ABF"/>
              </a:buClr>
              <a:buFont typeface="Arial" pitchFamily="34" charset="0"/>
              <a:buChar char="‒"/>
            </a:pPr>
            <a:r>
              <a:rPr lang="en-US" sz="1400">
                <a:solidFill>
                  <a:srgbClr val="000000"/>
                </a:solidFill>
              </a:rPr>
              <a:t>Rebuild bandwidth is 6 times greater than a conventional RAID 6 group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3"/>
          <p:cNvSpPr>
            <a:spLocks noChangeArrowheads="1"/>
          </p:cNvSpPr>
          <p:nvPr/>
        </p:nvSpPr>
        <p:spPr bwMode="auto">
          <a:xfrm>
            <a:off x="244475" y="1371600"/>
            <a:ext cx="8731250" cy="811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b="0">
              <a:solidFill>
                <a:schemeClr val="hlink"/>
              </a:solidFill>
            </a:endParaRPr>
          </a:p>
        </p:txBody>
      </p:sp>
      <p:pic>
        <p:nvPicPr>
          <p:cNvPr id="444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195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3" y="43195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43195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43195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3276600" y="5486400"/>
            <a:ext cx="264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8ABF"/>
                </a:solidFill>
              </a:rPr>
              <a:t>GPFS Storage Server Cluster</a:t>
            </a:r>
          </a:p>
        </p:txBody>
      </p:sp>
      <p:sp>
        <p:nvSpPr>
          <p:cNvPr id="444425" name="AutoShape 9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4426" name="AutoShape 10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4427" name="AutoShape 11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4428" name="Text Box 12"/>
          <p:cNvSpPr txBox="1">
            <a:spLocks noChangeArrowheads="1"/>
          </p:cNvSpPr>
          <p:nvPr/>
        </p:nvSpPr>
        <p:spPr bwMode="auto">
          <a:xfrm>
            <a:off x="6089650" y="2825750"/>
            <a:ext cx="9080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Cinder</a:t>
            </a:r>
          </a:p>
        </p:txBody>
      </p:sp>
      <p:sp>
        <p:nvSpPr>
          <p:cNvPr id="444429" name="Text Box 13"/>
          <p:cNvSpPr txBox="1">
            <a:spLocks noChangeArrowheads="1"/>
          </p:cNvSpPr>
          <p:nvPr/>
        </p:nvSpPr>
        <p:spPr bwMode="auto">
          <a:xfrm>
            <a:off x="6965950" y="2825750"/>
            <a:ext cx="7302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Swift</a:t>
            </a:r>
          </a:p>
        </p:txBody>
      </p:sp>
      <p:sp>
        <p:nvSpPr>
          <p:cNvPr id="444431" name="Text Box 15"/>
          <p:cNvSpPr txBox="1">
            <a:spLocks noChangeArrowheads="1"/>
          </p:cNvSpPr>
          <p:nvPr/>
        </p:nvSpPr>
        <p:spPr bwMode="auto">
          <a:xfrm>
            <a:off x="1524000" y="2819400"/>
            <a:ext cx="8382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GPFS </a:t>
            </a:r>
          </a:p>
        </p:txBody>
      </p:sp>
      <p:sp>
        <p:nvSpPr>
          <p:cNvPr id="444432" name="Text Box 16"/>
          <p:cNvSpPr txBox="1">
            <a:spLocks noChangeArrowheads="1"/>
          </p:cNvSpPr>
          <p:nvPr/>
        </p:nvSpPr>
        <p:spPr bwMode="auto">
          <a:xfrm>
            <a:off x="2209800" y="2825750"/>
            <a:ext cx="8382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NFS  </a:t>
            </a:r>
          </a:p>
        </p:txBody>
      </p:sp>
      <p:sp>
        <p:nvSpPr>
          <p:cNvPr id="444435" name="Text Box 19"/>
          <p:cNvSpPr txBox="1">
            <a:spLocks noChangeArrowheads="1"/>
          </p:cNvSpPr>
          <p:nvPr/>
        </p:nvSpPr>
        <p:spPr bwMode="auto">
          <a:xfrm>
            <a:off x="2209800" y="3505200"/>
            <a:ext cx="8826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POSIX</a:t>
            </a:r>
          </a:p>
        </p:txBody>
      </p:sp>
      <p:sp>
        <p:nvSpPr>
          <p:cNvPr id="444438" name="Rectangle 7"/>
          <p:cNvSpPr>
            <a:spLocks noChangeArrowheads="1"/>
          </p:cNvSpPr>
          <p:nvPr/>
        </p:nvSpPr>
        <p:spPr bwMode="auto">
          <a:xfrm>
            <a:off x="3048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Technical Computing</a:t>
            </a:r>
          </a:p>
        </p:txBody>
      </p:sp>
      <p:sp>
        <p:nvSpPr>
          <p:cNvPr id="444439" name="Rectangle 7"/>
          <p:cNvSpPr>
            <a:spLocks noChangeArrowheads="1"/>
          </p:cNvSpPr>
          <p:nvPr/>
        </p:nvSpPr>
        <p:spPr bwMode="auto">
          <a:xfrm>
            <a:off x="32004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Big Data &amp; Analytics</a:t>
            </a:r>
          </a:p>
        </p:txBody>
      </p:sp>
      <p:sp>
        <p:nvSpPr>
          <p:cNvPr id="444440" name="Rectangle 7"/>
          <p:cNvSpPr>
            <a:spLocks noChangeArrowheads="1"/>
          </p:cNvSpPr>
          <p:nvPr/>
        </p:nvSpPr>
        <p:spPr bwMode="auto">
          <a:xfrm>
            <a:off x="60960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444441" name="Line 25"/>
          <p:cNvSpPr>
            <a:spLocks noChangeShapeType="1"/>
          </p:cNvSpPr>
          <p:nvPr/>
        </p:nvSpPr>
        <p:spPr bwMode="auto">
          <a:xfrm>
            <a:off x="304800" y="2133600"/>
            <a:ext cx="3048000" cy="3276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>
            <a:off x="32004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43" name="Line 27"/>
          <p:cNvSpPr>
            <a:spLocks noChangeShapeType="1"/>
          </p:cNvSpPr>
          <p:nvPr/>
        </p:nvSpPr>
        <p:spPr bwMode="auto">
          <a:xfrm flipH="1">
            <a:off x="54102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 flipH="1">
            <a:off x="5867400" y="2133600"/>
            <a:ext cx="3048000" cy="3276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45" name="Line 29"/>
          <p:cNvSpPr>
            <a:spLocks noChangeShapeType="1"/>
          </p:cNvSpPr>
          <p:nvPr/>
        </p:nvSpPr>
        <p:spPr bwMode="auto">
          <a:xfrm>
            <a:off x="31242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46" name="Line 30"/>
          <p:cNvSpPr>
            <a:spLocks noChangeShapeType="1"/>
          </p:cNvSpPr>
          <p:nvPr/>
        </p:nvSpPr>
        <p:spPr bwMode="auto">
          <a:xfrm flipH="1">
            <a:off x="54864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4447" name="Picture 74" descr="openstack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09800"/>
            <a:ext cx="76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5562600" y="3124200"/>
            <a:ext cx="24574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0">
                <a:solidFill>
                  <a:srgbClr val="008ABF"/>
                </a:solidFill>
              </a:rPr>
              <a:t>Block   Object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1447800" y="3138488"/>
            <a:ext cx="1828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0">
                <a:solidFill>
                  <a:srgbClr val="008ABF"/>
                </a:solidFill>
              </a:rPr>
              <a:t>File</a:t>
            </a: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6096000" y="1295400"/>
            <a:ext cx="3048000" cy="31242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 rot="2813500">
            <a:off x="2057400" y="4800600"/>
            <a:ext cx="1524000" cy="1524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53" name="Rectangle 37"/>
          <p:cNvSpPr>
            <a:spLocks noChangeArrowheads="1"/>
          </p:cNvSpPr>
          <p:nvPr/>
        </p:nvSpPr>
        <p:spPr bwMode="auto">
          <a:xfrm>
            <a:off x="228600" y="1295400"/>
            <a:ext cx="2971800" cy="31242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54" name="Rectangle 38"/>
          <p:cNvSpPr>
            <a:spLocks noChangeArrowheads="1"/>
          </p:cNvSpPr>
          <p:nvPr/>
        </p:nvSpPr>
        <p:spPr bwMode="auto">
          <a:xfrm rot="4310134">
            <a:off x="2400300" y="3238500"/>
            <a:ext cx="2057400" cy="1524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55" name="Rectangle 39"/>
          <p:cNvSpPr>
            <a:spLocks noChangeArrowheads="1"/>
          </p:cNvSpPr>
          <p:nvPr/>
        </p:nvSpPr>
        <p:spPr bwMode="auto">
          <a:xfrm rot="-2872319">
            <a:off x="5562600" y="4876800"/>
            <a:ext cx="1524000" cy="1524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4456" name="Rectangle 40"/>
          <p:cNvSpPr>
            <a:spLocks noChangeArrowheads="1"/>
          </p:cNvSpPr>
          <p:nvPr/>
        </p:nvSpPr>
        <p:spPr bwMode="auto">
          <a:xfrm rot="6302226">
            <a:off x="4741863" y="3135313"/>
            <a:ext cx="2209800" cy="2286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4457" name="Picture 41" descr="hadoop-eleph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013" y="2252663"/>
            <a:ext cx="931862" cy="666750"/>
          </a:xfrm>
          <a:prstGeom prst="rect">
            <a:avLst/>
          </a:prstGeom>
          <a:noFill/>
        </p:spPr>
      </p:pic>
      <p:sp>
        <p:nvSpPr>
          <p:cNvPr id="444458" name="Text Box 42"/>
          <p:cNvSpPr txBox="1">
            <a:spLocks noChangeArrowheads="1"/>
          </p:cNvSpPr>
          <p:nvPr/>
        </p:nvSpPr>
        <p:spPr bwMode="auto">
          <a:xfrm>
            <a:off x="3935413" y="2906713"/>
            <a:ext cx="1390650" cy="9159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GPFS Hadoop Connector</a:t>
            </a:r>
          </a:p>
        </p:txBody>
      </p:sp>
      <p:sp>
        <p:nvSpPr>
          <p:cNvPr id="41" name="Text Box 106"/>
          <p:cNvSpPr txBox="1">
            <a:spLocks noChangeArrowheads="1"/>
          </p:cNvSpPr>
          <p:nvPr/>
        </p:nvSpPr>
        <p:spPr bwMode="auto">
          <a:xfrm>
            <a:off x="381000" y="5943600"/>
            <a:ext cx="830580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Единая программно-определяемая система хранения для всех типов приложений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 Box 107"/>
          <p:cNvSpPr txBox="1">
            <a:spLocks noChangeArrowheads="1"/>
          </p:cNvSpPr>
          <p:nvPr/>
        </p:nvSpPr>
        <p:spPr bwMode="auto">
          <a:xfrm>
            <a:off x="6172200" y="4724400"/>
            <a:ext cx="2743200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Линейное увеличение объема и производительности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251520" y="4437112"/>
            <a:ext cx="2743200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Промышленная система хранения на стандартном оборудовании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44" name="AutoShape 174"/>
          <p:cNvSpPr>
            <a:spLocks noChangeArrowheads="1"/>
          </p:cNvSpPr>
          <p:nvPr/>
        </p:nvSpPr>
        <p:spPr bwMode="auto">
          <a:xfrm>
            <a:off x="3131840" y="4653136"/>
            <a:ext cx="2880320" cy="457200"/>
          </a:xfrm>
          <a:prstGeom prst="leftRightArrow">
            <a:avLst>
              <a:gd name="adj1" fmla="val 50000"/>
              <a:gd name="adj2" fmla="val 88889"/>
            </a:avLst>
          </a:prstGeom>
          <a:solidFill>
            <a:srgbClr val="8CC63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Единое пространство имен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Rectangle 7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tabLst>
                <a:tab pos="4511675" algn="l"/>
              </a:tabLst>
            </a:pPr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IBM Elastic Storage</a:t>
            </a:r>
            <a:endParaRPr lang="en-US" sz="2800" b="1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GPFS </a:t>
            </a: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как замена </a:t>
            </a:r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HDFS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434221" name="Picture 45" descr="th?id=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085184"/>
            <a:ext cx="2305050" cy="1114425"/>
          </a:xfrm>
          <a:prstGeom prst="rect">
            <a:avLst/>
          </a:prstGeom>
          <a:noFill/>
        </p:spPr>
      </p:pic>
      <p:pic>
        <p:nvPicPr>
          <p:cNvPr id="152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4138397" y="2365289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Rectangle 152"/>
          <p:cNvSpPr/>
          <p:nvPr/>
        </p:nvSpPr>
        <p:spPr>
          <a:xfrm>
            <a:off x="3265791" y="2058366"/>
            <a:ext cx="3311457" cy="3540966"/>
          </a:xfrm>
          <a:prstGeom prst="rect">
            <a:avLst/>
          </a:prstGeom>
          <a:noFill/>
          <a:ln w="15875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 Box 10"/>
          <p:cNvSpPr txBox="1">
            <a:spLocks noChangeArrowheads="1"/>
          </p:cNvSpPr>
          <p:nvPr/>
        </p:nvSpPr>
        <p:spPr bwMode="auto">
          <a:xfrm>
            <a:off x="3690558" y="1766490"/>
            <a:ext cx="233466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Symphony and GPFS Cluster</a:t>
            </a:r>
            <a:endParaRPr lang="en-US" sz="1200" b="1" dirty="0"/>
          </a:p>
        </p:txBody>
      </p:sp>
      <p:sp>
        <p:nvSpPr>
          <p:cNvPr id="155" name="Can 154"/>
          <p:cNvSpPr/>
          <p:nvPr/>
        </p:nvSpPr>
        <p:spPr>
          <a:xfrm>
            <a:off x="7747718" y="2204864"/>
            <a:ext cx="1156319" cy="1312429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7221688" y="2168143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7225907" y="2700981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8" name="Straight Connector 157"/>
          <p:cNvCxnSpPr>
            <a:stCxn id="155" idx="2"/>
            <a:endCxn id="156" idx="3"/>
          </p:cNvCxnSpPr>
          <p:nvPr/>
        </p:nvCxnSpPr>
        <p:spPr>
          <a:xfrm flipH="1" flipV="1">
            <a:off x="7475113" y="2343171"/>
            <a:ext cx="272605" cy="5179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5" idx="2"/>
            <a:endCxn id="157" idx="3"/>
          </p:cNvCxnSpPr>
          <p:nvPr/>
        </p:nvCxnSpPr>
        <p:spPr>
          <a:xfrm flipH="1">
            <a:off x="7479332" y="2861079"/>
            <a:ext cx="268386" cy="149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7" idx="0"/>
            <a:endCxn id="156" idx="2"/>
          </p:cNvCxnSpPr>
          <p:nvPr/>
        </p:nvCxnSpPr>
        <p:spPr>
          <a:xfrm rot="16200000" flipV="1">
            <a:off x="7259120" y="2607480"/>
            <a:ext cx="182783" cy="4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6" idx="1"/>
          </p:cNvCxnSpPr>
          <p:nvPr/>
        </p:nvCxnSpPr>
        <p:spPr>
          <a:xfrm flipH="1">
            <a:off x="6592179" y="2343171"/>
            <a:ext cx="629509" cy="18547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7563064" y="1927772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NFS/ GSS</a:t>
            </a:r>
            <a:endParaRPr lang="en-US" sz="1100" dirty="0"/>
          </a:p>
        </p:txBody>
      </p:sp>
      <p:sp>
        <p:nvSpPr>
          <p:cNvPr id="163" name="Text Box 10"/>
          <p:cNvSpPr txBox="1">
            <a:spLocks noChangeArrowheads="1"/>
          </p:cNvSpPr>
          <p:nvPr/>
        </p:nvSpPr>
        <p:spPr bwMode="auto">
          <a:xfrm>
            <a:off x="6586040" y="1644823"/>
            <a:ext cx="233466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Filers</a:t>
            </a:r>
            <a:endParaRPr lang="en-US" sz="1200" b="1" dirty="0"/>
          </a:p>
        </p:txBody>
      </p:sp>
      <p:sp>
        <p:nvSpPr>
          <p:cNvPr id="164" name="Right Arrow 163"/>
          <p:cNvSpPr/>
          <p:nvPr/>
        </p:nvSpPr>
        <p:spPr>
          <a:xfrm rot="10800000" flipH="1">
            <a:off x="701742" y="24344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5" name="Object 5"/>
          <p:cNvGraphicFramePr>
            <a:graphicFrameLocks noChangeAspect="1"/>
          </p:cNvGraphicFramePr>
          <p:nvPr/>
        </p:nvGraphicFramePr>
        <p:xfrm>
          <a:off x="184435" y="2340449"/>
          <a:ext cx="381000" cy="461264"/>
        </p:xfrm>
        <a:graphic>
          <a:graphicData uri="http://schemas.openxmlformats.org/presentationml/2006/ole">
            <p:oleObj spid="_x0000_s1031" r:id="rId6" imgW="1333333" imgH="1523810" progId="">
              <p:embed/>
            </p:oleObj>
          </a:graphicData>
        </a:graphic>
      </p:graphicFrame>
      <p:sp>
        <p:nvSpPr>
          <p:cNvPr id="166" name="Right Arrow 165"/>
          <p:cNvSpPr/>
          <p:nvPr/>
        </p:nvSpPr>
        <p:spPr>
          <a:xfrm rot="10800000" flipH="1">
            <a:off x="711073" y="3021354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7" name="Object 5"/>
          <p:cNvGraphicFramePr>
            <a:graphicFrameLocks noChangeAspect="1"/>
          </p:cNvGraphicFramePr>
          <p:nvPr/>
        </p:nvGraphicFramePr>
        <p:xfrm>
          <a:off x="184435" y="2945985"/>
          <a:ext cx="381000" cy="461264"/>
        </p:xfrm>
        <a:graphic>
          <a:graphicData uri="http://schemas.openxmlformats.org/presentationml/2006/ole">
            <p:oleObj spid="_x0000_s1032" r:id="rId7" imgW="1333333" imgH="1523810" progId="">
              <p:embed/>
            </p:oleObj>
          </a:graphicData>
        </a:graphic>
      </p:graphicFrame>
      <p:sp>
        <p:nvSpPr>
          <p:cNvPr id="168" name="Right Arrow 167"/>
          <p:cNvSpPr/>
          <p:nvPr/>
        </p:nvSpPr>
        <p:spPr>
          <a:xfrm rot="10800000" flipH="1">
            <a:off x="720403" y="3549486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9" name="Object 5"/>
          <p:cNvGraphicFramePr>
            <a:graphicFrameLocks noChangeAspect="1"/>
          </p:cNvGraphicFramePr>
          <p:nvPr/>
        </p:nvGraphicFramePr>
        <p:xfrm>
          <a:off x="184435" y="3483449"/>
          <a:ext cx="381000" cy="461264"/>
        </p:xfrm>
        <a:graphic>
          <a:graphicData uri="http://schemas.openxmlformats.org/presentationml/2006/ole">
            <p:oleObj spid="_x0000_s1033" r:id="rId8" imgW="1333333" imgH="1523810" progId="">
              <p:embed/>
            </p:oleObj>
          </a:graphicData>
        </a:graphic>
      </p:graphicFrame>
      <p:sp>
        <p:nvSpPr>
          <p:cNvPr id="170" name="Right Arrow 169"/>
          <p:cNvSpPr/>
          <p:nvPr/>
        </p:nvSpPr>
        <p:spPr>
          <a:xfrm rot="10800000" flipH="1">
            <a:off x="748394" y="4164353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1" name="Object 5"/>
          <p:cNvGraphicFramePr>
            <a:graphicFrameLocks noChangeAspect="1"/>
          </p:cNvGraphicFramePr>
          <p:nvPr/>
        </p:nvGraphicFramePr>
        <p:xfrm>
          <a:off x="184435" y="4088985"/>
          <a:ext cx="381000" cy="461264"/>
        </p:xfrm>
        <a:graphic>
          <a:graphicData uri="http://schemas.openxmlformats.org/presentationml/2006/ole">
            <p:oleObj spid="_x0000_s1034" r:id="rId9" imgW="1333333" imgH="1523810" progId="">
              <p:embed/>
            </p:oleObj>
          </a:graphicData>
        </a:graphic>
      </p:graphicFrame>
      <p:sp>
        <p:nvSpPr>
          <p:cNvPr id="172" name="Right Arrow 171"/>
          <p:cNvSpPr/>
          <p:nvPr/>
        </p:nvSpPr>
        <p:spPr>
          <a:xfrm rot="10800000" flipH="1">
            <a:off x="737513" y="471114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3" name="Object 5"/>
          <p:cNvGraphicFramePr>
            <a:graphicFrameLocks noChangeAspect="1"/>
          </p:cNvGraphicFramePr>
          <p:nvPr/>
        </p:nvGraphicFramePr>
        <p:xfrm>
          <a:off x="201545" y="4626449"/>
          <a:ext cx="381000" cy="461264"/>
        </p:xfrm>
        <a:graphic>
          <a:graphicData uri="http://schemas.openxmlformats.org/presentationml/2006/ole">
            <p:oleObj spid="_x0000_s1035" r:id="rId10" imgW="1333333" imgH="1523810" progId="">
              <p:embed/>
            </p:oleObj>
          </a:graphicData>
        </a:graphic>
      </p:graphicFrame>
      <p:sp>
        <p:nvSpPr>
          <p:cNvPr id="174" name="Rounded Rectangle 173"/>
          <p:cNvSpPr/>
          <p:nvPr/>
        </p:nvSpPr>
        <p:spPr>
          <a:xfrm>
            <a:off x="2729736" y="2033195"/>
            <a:ext cx="317241" cy="351297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Symphony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AE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5" name="Text Box 10"/>
          <p:cNvSpPr txBox="1">
            <a:spLocks noChangeArrowheads="1"/>
          </p:cNvSpPr>
          <p:nvPr/>
        </p:nvSpPr>
        <p:spPr bwMode="auto">
          <a:xfrm>
            <a:off x="0" y="1778916"/>
            <a:ext cx="119431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Users</a:t>
            </a:r>
            <a:endParaRPr lang="en-US" sz="1200" b="1" dirty="0"/>
          </a:p>
        </p:txBody>
      </p: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1292016" y="1784634"/>
            <a:ext cx="144053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Applications</a:t>
            </a:r>
            <a:endParaRPr lang="en-US" sz="1200" b="1" dirty="0"/>
          </a:p>
        </p:txBody>
      </p:sp>
      <p:sp>
        <p:nvSpPr>
          <p:cNvPr id="177" name="Can 176"/>
          <p:cNvSpPr/>
          <p:nvPr/>
        </p:nvSpPr>
        <p:spPr>
          <a:xfrm>
            <a:off x="4067611" y="2655522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an 177"/>
          <p:cNvSpPr/>
          <p:nvPr/>
        </p:nvSpPr>
        <p:spPr>
          <a:xfrm>
            <a:off x="4275995" y="2658632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an 178"/>
          <p:cNvSpPr/>
          <p:nvPr/>
        </p:nvSpPr>
        <p:spPr>
          <a:xfrm>
            <a:off x="4061390" y="2863906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an 179"/>
          <p:cNvSpPr/>
          <p:nvPr/>
        </p:nvSpPr>
        <p:spPr>
          <a:xfrm>
            <a:off x="4275994" y="2873235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3999180" y="2366275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2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4747997" y="2359069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Can 182"/>
          <p:cNvSpPr/>
          <p:nvPr/>
        </p:nvSpPr>
        <p:spPr>
          <a:xfrm>
            <a:off x="4677211" y="2649302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Can 183"/>
          <p:cNvSpPr/>
          <p:nvPr/>
        </p:nvSpPr>
        <p:spPr>
          <a:xfrm>
            <a:off x="4885595" y="2652412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Can 184"/>
          <p:cNvSpPr/>
          <p:nvPr/>
        </p:nvSpPr>
        <p:spPr>
          <a:xfrm>
            <a:off x="4670990" y="2857686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Can 185"/>
          <p:cNvSpPr/>
          <p:nvPr/>
        </p:nvSpPr>
        <p:spPr>
          <a:xfrm>
            <a:off x="4885594" y="2867015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608780" y="2360055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5354486" y="2359068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Can 188"/>
          <p:cNvSpPr/>
          <p:nvPr/>
        </p:nvSpPr>
        <p:spPr>
          <a:xfrm>
            <a:off x="5283700" y="2649301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an 189"/>
          <p:cNvSpPr/>
          <p:nvPr/>
        </p:nvSpPr>
        <p:spPr>
          <a:xfrm>
            <a:off x="5492084" y="2652411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Can 190"/>
          <p:cNvSpPr/>
          <p:nvPr/>
        </p:nvSpPr>
        <p:spPr>
          <a:xfrm>
            <a:off x="5277479" y="2857685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Can 191"/>
          <p:cNvSpPr/>
          <p:nvPr/>
        </p:nvSpPr>
        <p:spPr>
          <a:xfrm>
            <a:off x="5492083" y="2867014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5215269" y="2360054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5951646" y="2359068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" name="Can 194"/>
          <p:cNvSpPr/>
          <p:nvPr/>
        </p:nvSpPr>
        <p:spPr>
          <a:xfrm>
            <a:off x="5880860" y="2649301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an 195"/>
          <p:cNvSpPr/>
          <p:nvPr/>
        </p:nvSpPr>
        <p:spPr>
          <a:xfrm>
            <a:off x="6089244" y="2652411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an 196"/>
          <p:cNvSpPr/>
          <p:nvPr/>
        </p:nvSpPr>
        <p:spPr>
          <a:xfrm>
            <a:off x="5874639" y="2857685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an 197"/>
          <p:cNvSpPr/>
          <p:nvPr/>
        </p:nvSpPr>
        <p:spPr>
          <a:xfrm>
            <a:off x="6089243" y="2867014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812429" y="2360054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0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4132177" y="3386342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Can 200"/>
          <p:cNvSpPr/>
          <p:nvPr/>
        </p:nvSpPr>
        <p:spPr>
          <a:xfrm>
            <a:off x="4061391" y="3676575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an 201"/>
          <p:cNvSpPr/>
          <p:nvPr/>
        </p:nvSpPr>
        <p:spPr>
          <a:xfrm>
            <a:off x="4269775" y="3679685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an 202"/>
          <p:cNvSpPr/>
          <p:nvPr/>
        </p:nvSpPr>
        <p:spPr>
          <a:xfrm>
            <a:off x="4055170" y="3884959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Can 203"/>
          <p:cNvSpPr/>
          <p:nvPr/>
        </p:nvSpPr>
        <p:spPr>
          <a:xfrm>
            <a:off x="4269774" y="3894288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3992960" y="3387328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4741777" y="3380122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Can 206"/>
          <p:cNvSpPr/>
          <p:nvPr/>
        </p:nvSpPr>
        <p:spPr>
          <a:xfrm>
            <a:off x="4670991" y="3670355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Can 207"/>
          <p:cNvSpPr/>
          <p:nvPr/>
        </p:nvSpPr>
        <p:spPr>
          <a:xfrm>
            <a:off x="4879375" y="3673465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Can 208"/>
          <p:cNvSpPr/>
          <p:nvPr/>
        </p:nvSpPr>
        <p:spPr>
          <a:xfrm>
            <a:off x="4664770" y="3878739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Can 209"/>
          <p:cNvSpPr/>
          <p:nvPr/>
        </p:nvSpPr>
        <p:spPr>
          <a:xfrm>
            <a:off x="4879374" y="3888068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602560" y="3381108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5348266" y="3380121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" name="Can 212"/>
          <p:cNvSpPr/>
          <p:nvPr/>
        </p:nvSpPr>
        <p:spPr>
          <a:xfrm>
            <a:off x="5277480" y="3670354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Can 213"/>
          <p:cNvSpPr/>
          <p:nvPr/>
        </p:nvSpPr>
        <p:spPr>
          <a:xfrm>
            <a:off x="5485864" y="3673464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Can 214"/>
          <p:cNvSpPr/>
          <p:nvPr/>
        </p:nvSpPr>
        <p:spPr>
          <a:xfrm>
            <a:off x="5271259" y="3878738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Can 215"/>
          <p:cNvSpPr/>
          <p:nvPr/>
        </p:nvSpPr>
        <p:spPr>
          <a:xfrm>
            <a:off x="5485863" y="3888067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5209049" y="3381107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5945426" y="3380121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Can 218"/>
          <p:cNvSpPr/>
          <p:nvPr/>
        </p:nvSpPr>
        <p:spPr>
          <a:xfrm>
            <a:off x="5874640" y="3670354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Can 219"/>
          <p:cNvSpPr/>
          <p:nvPr/>
        </p:nvSpPr>
        <p:spPr>
          <a:xfrm>
            <a:off x="6083024" y="3673464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Can 220"/>
          <p:cNvSpPr/>
          <p:nvPr/>
        </p:nvSpPr>
        <p:spPr>
          <a:xfrm>
            <a:off x="5868419" y="3878738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Can 221"/>
          <p:cNvSpPr/>
          <p:nvPr/>
        </p:nvSpPr>
        <p:spPr>
          <a:xfrm>
            <a:off x="6083023" y="3888067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5806209" y="3381107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4132177" y="4439557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" name="Can 224"/>
          <p:cNvSpPr/>
          <p:nvPr/>
        </p:nvSpPr>
        <p:spPr>
          <a:xfrm>
            <a:off x="4061391" y="4729790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an 225"/>
          <p:cNvSpPr/>
          <p:nvPr/>
        </p:nvSpPr>
        <p:spPr>
          <a:xfrm>
            <a:off x="4269775" y="4732900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Can 226"/>
          <p:cNvSpPr/>
          <p:nvPr/>
        </p:nvSpPr>
        <p:spPr>
          <a:xfrm>
            <a:off x="4055170" y="4938174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an 227"/>
          <p:cNvSpPr/>
          <p:nvPr/>
        </p:nvSpPr>
        <p:spPr>
          <a:xfrm>
            <a:off x="4269774" y="4947503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3992960" y="4440543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0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4741777" y="4433337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Can 230"/>
          <p:cNvSpPr/>
          <p:nvPr/>
        </p:nvSpPr>
        <p:spPr>
          <a:xfrm>
            <a:off x="4670991" y="4723570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an 231"/>
          <p:cNvSpPr/>
          <p:nvPr/>
        </p:nvSpPr>
        <p:spPr>
          <a:xfrm>
            <a:off x="4879375" y="4726680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Can 232"/>
          <p:cNvSpPr/>
          <p:nvPr/>
        </p:nvSpPr>
        <p:spPr>
          <a:xfrm>
            <a:off x="4664770" y="4931954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an 233"/>
          <p:cNvSpPr/>
          <p:nvPr/>
        </p:nvSpPr>
        <p:spPr>
          <a:xfrm>
            <a:off x="4879374" y="4941283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602560" y="4434323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6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5348266" y="4433336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Can 236"/>
          <p:cNvSpPr/>
          <p:nvPr/>
        </p:nvSpPr>
        <p:spPr>
          <a:xfrm>
            <a:off x="5277480" y="4723569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Can 237"/>
          <p:cNvSpPr/>
          <p:nvPr/>
        </p:nvSpPr>
        <p:spPr>
          <a:xfrm>
            <a:off x="5485864" y="4726679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Can 238"/>
          <p:cNvSpPr/>
          <p:nvPr/>
        </p:nvSpPr>
        <p:spPr>
          <a:xfrm>
            <a:off x="5271259" y="4931953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Can 239"/>
          <p:cNvSpPr/>
          <p:nvPr/>
        </p:nvSpPr>
        <p:spPr>
          <a:xfrm>
            <a:off x="5485863" y="4941282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209049" y="4434322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2" name="Picture 1126" descr="installer.png"/>
          <p:cNvPicPr>
            <a:picLocks noChangeAspect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5945426" y="4433336"/>
            <a:ext cx="253425" cy="3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" name="Can 242"/>
          <p:cNvSpPr/>
          <p:nvPr/>
        </p:nvSpPr>
        <p:spPr>
          <a:xfrm>
            <a:off x="5874640" y="4723569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Can 243"/>
          <p:cNvSpPr/>
          <p:nvPr/>
        </p:nvSpPr>
        <p:spPr>
          <a:xfrm>
            <a:off x="6083024" y="4726679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Can 244"/>
          <p:cNvSpPr/>
          <p:nvPr/>
        </p:nvSpPr>
        <p:spPr>
          <a:xfrm>
            <a:off x="5868419" y="4931953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Can 245"/>
          <p:cNvSpPr/>
          <p:nvPr/>
        </p:nvSpPr>
        <p:spPr>
          <a:xfrm>
            <a:off x="6083023" y="4941282"/>
            <a:ext cx="174165" cy="180393"/>
          </a:xfrm>
          <a:prstGeom prst="ca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806209" y="4434322"/>
            <a:ext cx="531845" cy="72778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47"/>
          <p:cNvSpPr/>
          <p:nvPr/>
        </p:nvSpPr>
        <p:spPr>
          <a:xfrm>
            <a:off x="3584412" y="3118186"/>
            <a:ext cx="2720897" cy="211873"/>
          </a:xfrm>
          <a:prstGeom prst="roundRect">
            <a:avLst/>
          </a:prstGeom>
          <a:solidFill>
            <a:srgbClr val="1CDA5B"/>
          </a:solidFill>
          <a:ln>
            <a:solidFill>
              <a:srgbClr val="17AF4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9" name="Rounded Rectangle 248"/>
          <p:cNvSpPr/>
          <p:nvPr/>
        </p:nvSpPr>
        <p:spPr>
          <a:xfrm>
            <a:off x="3584413" y="4162682"/>
            <a:ext cx="2717180" cy="237893"/>
          </a:xfrm>
          <a:prstGeom prst="roundRect">
            <a:avLst/>
          </a:prstGeom>
          <a:solidFill>
            <a:srgbClr val="1CDA5B"/>
          </a:solidFill>
          <a:ln>
            <a:solidFill>
              <a:srgbClr val="17AF4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3573261" y="5222048"/>
            <a:ext cx="2739484" cy="237893"/>
          </a:xfrm>
          <a:prstGeom prst="roundRect">
            <a:avLst/>
          </a:prstGeom>
          <a:solidFill>
            <a:srgbClr val="1CDA5B"/>
          </a:solidFill>
          <a:ln>
            <a:solidFill>
              <a:srgbClr val="17AF4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3514102" y="3118186"/>
            <a:ext cx="317241" cy="2328746"/>
          </a:xfrm>
          <a:prstGeom prst="roundRect">
            <a:avLst/>
          </a:prstGeom>
          <a:solidFill>
            <a:srgbClr val="1CDA5B"/>
          </a:solidFill>
          <a:ln>
            <a:solidFill>
              <a:srgbClr val="17AF4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GPFS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-FPO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3787306" y="3138390"/>
            <a:ext cx="724829" cy="185854"/>
          </a:xfrm>
          <a:prstGeom prst="roundRect">
            <a:avLst/>
          </a:prstGeom>
          <a:solidFill>
            <a:srgbClr val="1CDA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3828194" y="4184985"/>
            <a:ext cx="724829" cy="185854"/>
          </a:xfrm>
          <a:prstGeom prst="roundRect">
            <a:avLst/>
          </a:prstGeom>
          <a:solidFill>
            <a:srgbClr val="1CDA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3824475" y="5251785"/>
            <a:ext cx="724829" cy="185854"/>
          </a:xfrm>
          <a:prstGeom prst="roundRect">
            <a:avLst/>
          </a:prstGeom>
          <a:solidFill>
            <a:srgbClr val="1CDA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446022" y="2616895"/>
            <a:ext cx="1052623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Credit Risk with Symphony API</a:t>
            </a:r>
            <a:endParaRPr lang="en-US" sz="1200" dirty="0"/>
          </a:p>
        </p:txBody>
      </p:sp>
      <p:sp>
        <p:nvSpPr>
          <p:cNvPr id="256" name="TextBox 255"/>
          <p:cNvSpPr txBox="1"/>
          <p:nvPr/>
        </p:nvSpPr>
        <p:spPr>
          <a:xfrm>
            <a:off x="1449555" y="4077106"/>
            <a:ext cx="964025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Hadoop</a:t>
            </a:r>
          </a:p>
          <a:p>
            <a:r>
              <a:rPr lang="en-US" sz="1200" dirty="0" smtClean="0"/>
              <a:t>Analytics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3062170" y="4956062"/>
            <a:ext cx="467832" cy="42530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DAS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86" name="Group 62"/>
          <p:cNvGraphicFramePr>
            <a:graphicFrameLocks noGrp="1"/>
          </p:cNvGraphicFramePr>
          <p:nvPr/>
        </p:nvGraphicFramePr>
        <p:xfrm>
          <a:off x="1435100" y="1524000"/>
          <a:ext cx="6108700" cy="4273249"/>
        </p:xfrm>
        <a:graphic>
          <a:graphicData uri="http://schemas.openxmlformats.org/drawingml/2006/table">
            <a:tbl>
              <a:tblPr/>
              <a:tblGrid>
                <a:gridCol w="1497013"/>
                <a:gridCol w="2055812"/>
                <a:gridCol w="1276350"/>
                <a:gridCol w="127952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GPFS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HDFS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365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Performance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Terasort: large reads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Hbase: small write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Metadata intensive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Enterprise readiness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POSIX compliance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Meta-data replication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Protection &amp;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Recovery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Snapshot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Asynchronous Replication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Backup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Security &amp; Integrity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Access Control Lists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Ease of Use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Policy based Ingest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6283" name="Title 3"/>
          <p:cNvSpPr txBox="1">
            <a:spLocks/>
          </p:cNvSpPr>
          <p:nvPr/>
        </p:nvSpPr>
        <p:spPr bwMode="auto">
          <a:xfrm>
            <a:off x="152400" y="609600"/>
            <a:ext cx="87661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GPFS </a:t>
            </a: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как замена </a:t>
            </a:r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HDFS</a:t>
            </a:r>
            <a:endParaRPr lang="en-US" sz="28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405" name="Picture 37" descr="hadoop-eleph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013" y="2252663"/>
            <a:ext cx="931862" cy="666750"/>
          </a:xfrm>
          <a:prstGeom prst="rect">
            <a:avLst/>
          </a:prstGeom>
          <a:noFill/>
        </p:spPr>
      </p:pic>
      <p:sp>
        <p:nvSpPr>
          <p:cNvPr id="442406" name="Text Box 38"/>
          <p:cNvSpPr txBox="1">
            <a:spLocks noChangeArrowheads="1"/>
          </p:cNvSpPr>
          <p:nvPr/>
        </p:nvSpPr>
        <p:spPr bwMode="auto">
          <a:xfrm>
            <a:off x="3935413" y="2906713"/>
            <a:ext cx="1390650" cy="9159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GPFS Hadoop Connector</a:t>
            </a:r>
          </a:p>
        </p:txBody>
      </p:sp>
      <p:sp>
        <p:nvSpPr>
          <p:cNvPr id="442370" name="Rectangle 3"/>
          <p:cNvSpPr>
            <a:spLocks noChangeArrowheads="1"/>
          </p:cNvSpPr>
          <p:nvPr/>
        </p:nvSpPr>
        <p:spPr bwMode="auto">
          <a:xfrm>
            <a:off x="244475" y="1371600"/>
            <a:ext cx="8731250" cy="811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b="0">
              <a:solidFill>
                <a:schemeClr val="hlink"/>
              </a:solidFill>
            </a:endParaRPr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195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2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13" y="43195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2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4319588"/>
            <a:ext cx="5984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2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63" y="4319588"/>
            <a:ext cx="598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2375" name="Text Box 7"/>
          <p:cNvSpPr txBox="1">
            <a:spLocks noChangeArrowheads="1"/>
          </p:cNvSpPr>
          <p:nvPr/>
        </p:nvSpPr>
        <p:spPr bwMode="auto">
          <a:xfrm>
            <a:off x="3276600" y="5486400"/>
            <a:ext cx="264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8ABF"/>
                </a:solidFill>
              </a:rPr>
              <a:t>GPFS Storage Server Cluster</a:t>
            </a:r>
          </a:p>
        </p:txBody>
      </p:sp>
      <p:sp>
        <p:nvSpPr>
          <p:cNvPr id="442377" name="AutoShape 9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2378" name="AutoShape 10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2379" name="AutoShape 11" descr="9k="/>
          <p:cNvSpPr>
            <a:spLocks noChangeAspect="1" noChangeArrowheads="1"/>
          </p:cNvSpPr>
          <p:nvPr/>
        </p:nvSpPr>
        <p:spPr bwMode="auto">
          <a:xfrm>
            <a:off x="4746625" y="44958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6089650" y="2825750"/>
            <a:ext cx="9080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Cinder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6965950" y="2825750"/>
            <a:ext cx="7302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Swift</a:t>
            </a:r>
          </a:p>
        </p:txBody>
      </p:sp>
      <p:sp>
        <p:nvSpPr>
          <p:cNvPr id="442383" name="Text Box 15"/>
          <p:cNvSpPr txBox="1">
            <a:spLocks noChangeArrowheads="1"/>
          </p:cNvSpPr>
          <p:nvPr/>
        </p:nvSpPr>
        <p:spPr bwMode="auto">
          <a:xfrm>
            <a:off x="1524000" y="2819400"/>
            <a:ext cx="8382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GPFS </a:t>
            </a:r>
          </a:p>
        </p:txBody>
      </p:sp>
      <p:sp>
        <p:nvSpPr>
          <p:cNvPr id="442384" name="Text Box 16"/>
          <p:cNvSpPr txBox="1">
            <a:spLocks noChangeArrowheads="1"/>
          </p:cNvSpPr>
          <p:nvPr/>
        </p:nvSpPr>
        <p:spPr bwMode="auto">
          <a:xfrm>
            <a:off x="2209800" y="2825750"/>
            <a:ext cx="8382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NFS  </a:t>
            </a:r>
          </a:p>
        </p:txBody>
      </p:sp>
      <p:sp>
        <p:nvSpPr>
          <p:cNvPr id="442387" name="Text Box 19"/>
          <p:cNvSpPr txBox="1">
            <a:spLocks noChangeArrowheads="1"/>
          </p:cNvSpPr>
          <p:nvPr/>
        </p:nvSpPr>
        <p:spPr bwMode="auto">
          <a:xfrm>
            <a:off x="2209800" y="3505200"/>
            <a:ext cx="8826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POSIX</a:t>
            </a:r>
          </a:p>
        </p:txBody>
      </p:sp>
      <p:sp>
        <p:nvSpPr>
          <p:cNvPr id="442390" name="Rectangle 7"/>
          <p:cNvSpPr>
            <a:spLocks noChangeArrowheads="1"/>
          </p:cNvSpPr>
          <p:nvPr/>
        </p:nvSpPr>
        <p:spPr bwMode="auto">
          <a:xfrm>
            <a:off x="3048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Technical Computing</a:t>
            </a:r>
          </a:p>
        </p:txBody>
      </p:sp>
      <p:sp>
        <p:nvSpPr>
          <p:cNvPr id="442391" name="Rectangle 7"/>
          <p:cNvSpPr>
            <a:spLocks noChangeArrowheads="1"/>
          </p:cNvSpPr>
          <p:nvPr/>
        </p:nvSpPr>
        <p:spPr bwMode="auto">
          <a:xfrm>
            <a:off x="32004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Big Data &amp; Analytics</a:t>
            </a:r>
          </a:p>
        </p:txBody>
      </p:sp>
      <p:sp>
        <p:nvSpPr>
          <p:cNvPr id="442392" name="Rectangle 7"/>
          <p:cNvSpPr>
            <a:spLocks noChangeArrowheads="1"/>
          </p:cNvSpPr>
          <p:nvPr/>
        </p:nvSpPr>
        <p:spPr bwMode="auto">
          <a:xfrm>
            <a:off x="6096000" y="1427163"/>
            <a:ext cx="2824163" cy="7064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ts val="525"/>
              </a:spcBef>
              <a:buClr>
                <a:srgbClr val="008BC0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304800" y="2133600"/>
            <a:ext cx="3048000" cy="3276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394" name="Line 26"/>
          <p:cNvSpPr>
            <a:spLocks noChangeShapeType="1"/>
          </p:cNvSpPr>
          <p:nvPr/>
        </p:nvSpPr>
        <p:spPr bwMode="auto">
          <a:xfrm>
            <a:off x="32004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395" name="Line 27"/>
          <p:cNvSpPr>
            <a:spLocks noChangeShapeType="1"/>
          </p:cNvSpPr>
          <p:nvPr/>
        </p:nvSpPr>
        <p:spPr bwMode="auto">
          <a:xfrm flipH="1">
            <a:off x="54102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396" name="Line 28"/>
          <p:cNvSpPr>
            <a:spLocks noChangeShapeType="1"/>
          </p:cNvSpPr>
          <p:nvPr/>
        </p:nvSpPr>
        <p:spPr bwMode="auto">
          <a:xfrm flipH="1">
            <a:off x="5867400" y="2133600"/>
            <a:ext cx="3048000" cy="3276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397" name="Line 29"/>
          <p:cNvSpPr>
            <a:spLocks noChangeShapeType="1"/>
          </p:cNvSpPr>
          <p:nvPr/>
        </p:nvSpPr>
        <p:spPr bwMode="auto">
          <a:xfrm>
            <a:off x="31242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2399" name="Picture 74" descr="openstack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209800"/>
            <a:ext cx="76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400" name="Text Box 32"/>
          <p:cNvSpPr txBox="1">
            <a:spLocks noChangeArrowheads="1"/>
          </p:cNvSpPr>
          <p:nvPr/>
        </p:nvSpPr>
        <p:spPr bwMode="auto">
          <a:xfrm>
            <a:off x="5562600" y="3124200"/>
            <a:ext cx="24574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0">
                <a:solidFill>
                  <a:srgbClr val="008ABF"/>
                </a:solidFill>
              </a:rPr>
              <a:t>Block   Object</a:t>
            </a:r>
          </a:p>
        </p:txBody>
      </p:sp>
      <p:sp>
        <p:nvSpPr>
          <p:cNvPr id="442401" name="Text Box 33"/>
          <p:cNvSpPr txBox="1">
            <a:spLocks noChangeArrowheads="1"/>
          </p:cNvSpPr>
          <p:nvPr/>
        </p:nvSpPr>
        <p:spPr bwMode="auto">
          <a:xfrm>
            <a:off x="1447800" y="3138488"/>
            <a:ext cx="1828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0">
                <a:solidFill>
                  <a:srgbClr val="008ABF"/>
                </a:solidFill>
              </a:rPr>
              <a:t>File</a:t>
            </a:r>
          </a:p>
        </p:txBody>
      </p:sp>
      <p:sp>
        <p:nvSpPr>
          <p:cNvPr id="442403" name="Rectangle 35"/>
          <p:cNvSpPr>
            <a:spLocks noChangeArrowheads="1"/>
          </p:cNvSpPr>
          <p:nvPr/>
        </p:nvSpPr>
        <p:spPr bwMode="auto">
          <a:xfrm>
            <a:off x="152400" y="1219200"/>
            <a:ext cx="5943600" cy="31242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404" name="Rectangle 36"/>
          <p:cNvSpPr>
            <a:spLocks noChangeArrowheads="1"/>
          </p:cNvSpPr>
          <p:nvPr/>
        </p:nvSpPr>
        <p:spPr bwMode="auto">
          <a:xfrm rot="2813500">
            <a:off x="2057400" y="4800600"/>
            <a:ext cx="1524000" cy="1524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398" name="Line 30"/>
          <p:cNvSpPr>
            <a:spLocks noChangeShapeType="1"/>
          </p:cNvSpPr>
          <p:nvPr/>
        </p:nvSpPr>
        <p:spPr bwMode="auto">
          <a:xfrm flipH="1">
            <a:off x="5486400" y="2133600"/>
            <a:ext cx="609600" cy="2133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106"/>
          <p:cNvSpPr txBox="1">
            <a:spLocks noChangeArrowheads="1"/>
          </p:cNvSpPr>
          <p:nvPr/>
        </p:nvSpPr>
        <p:spPr bwMode="auto">
          <a:xfrm>
            <a:off x="381000" y="5943600"/>
            <a:ext cx="830580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Единая программно-определяемая система хранения для всех типов приложений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 Box 107"/>
          <p:cNvSpPr txBox="1">
            <a:spLocks noChangeArrowheads="1"/>
          </p:cNvSpPr>
          <p:nvPr/>
        </p:nvSpPr>
        <p:spPr bwMode="auto">
          <a:xfrm>
            <a:off x="6172200" y="4724400"/>
            <a:ext cx="2743200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Линейное увеличение объема и производительности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39" name="Text Box 109"/>
          <p:cNvSpPr txBox="1">
            <a:spLocks noChangeArrowheads="1"/>
          </p:cNvSpPr>
          <p:nvPr/>
        </p:nvSpPr>
        <p:spPr bwMode="auto">
          <a:xfrm>
            <a:off x="251520" y="4437112"/>
            <a:ext cx="2743200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>Промышленная система хранения на стандартном оборудовании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40" name="AutoShape 174"/>
          <p:cNvSpPr>
            <a:spLocks noChangeArrowheads="1"/>
          </p:cNvSpPr>
          <p:nvPr/>
        </p:nvSpPr>
        <p:spPr bwMode="auto">
          <a:xfrm>
            <a:off x="3131840" y="4653136"/>
            <a:ext cx="2880320" cy="457200"/>
          </a:xfrm>
          <a:prstGeom prst="leftRightArrow">
            <a:avLst>
              <a:gd name="adj1" fmla="val 50000"/>
              <a:gd name="adj2" fmla="val 88889"/>
            </a:avLst>
          </a:prstGeom>
          <a:solidFill>
            <a:srgbClr val="8CC63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Единое пространство имен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Rectangle 7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tabLst>
                <a:tab pos="4511675" algn="l"/>
              </a:tabLst>
            </a:pPr>
            <a:r>
              <a:rPr lang="en-US" sz="2800" b="1" dirty="0" smtClean="0">
                <a:solidFill>
                  <a:schemeClr val="folHlink"/>
                </a:solidFill>
                <a:cs typeface="Arial" pitchFamily="34" charset="0"/>
                <a:sym typeface="Arial" pitchFamily="34" charset="0"/>
              </a:rPr>
              <a:t>IBM Elastic Storage</a:t>
            </a:r>
            <a:endParaRPr lang="en-US" sz="2800" b="1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162800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9907" name="Rectangle 4"/>
          <p:cNvSpPr>
            <a:spLocks noChangeArrowheads="1"/>
          </p:cNvSpPr>
          <p:nvPr/>
        </p:nvSpPr>
        <p:spPr bwMode="auto">
          <a:xfrm>
            <a:off x="4162425" y="1328738"/>
            <a:ext cx="9350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folHlink"/>
                </a:solidFill>
                <a:cs typeface="Arial" pitchFamily="34" charset="0"/>
              </a:rPr>
              <a:t>Horizon</a:t>
            </a:r>
          </a:p>
        </p:txBody>
      </p:sp>
      <p:sp>
        <p:nvSpPr>
          <p:cNvPr id="379908" name="Rectangle 5"/>
          <p:cNvSpPr>
            <a:spLocks noChangeArrowheads="1"/>
          </p:cNvSpPr>
          <p:nvPr/>
        </p:nvSpPr>
        <p:spPr bwMode="auto">
          <a:xfrm>
            <a:off x="3493567" y="3290466"/>
            <a:ext cx="676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chemeClr val="folHlink"/>
                </a:solidFill>
                <a:cs typeface="Arial" pitchFamily="34" charset="0"/>
              </a:rPr>
              <a:t>Nova</a:t>
            </a:r>
          </a:p>
        </p:txBody>
      </p:sp>
      <p:sp>
        <p:nvSpPr>
          <p:cNvPr id="379909" name="Rectangle 6"/>
          <p:cNvSpPr>
            <a:spLocks noChangeArrowheads="1"/>
          </p:cNvSpPr>
          <p:nvPr/>
        </p:nvSpPr>
        <p:spPr bwMode="auto">
          <a:xfrm>
            <a:off x="950392" y="5163716"/>
            <a:ext cx="8223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chemeClr val="folHlink"/>
                </a:solidFill>
                <a:cs typeface="Arial" pitchFamily="34" charset="0"/>
              </a:rPr>
              <a:t>Cinder</a:t>
            </a:r>
          </a:p>
        </p:txBody>
      </p:sp>
      <p:sp>
        <p:nvSpPr>
          <p:cNvPr id="379910" name="Rectangle 7"/>
          <p:cNvSpPr>
            <a:spLocks noChangeArrowheads="1"/>
          </p:cNvSpPr>
          <p:nvPr/>
        </p:nvSpPr>
        <p:spPr bwMode="auto">
          <a:xfrm>
            <a:off x="7263880" y="3304754"/>
            <a:ext cx="66833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chemeClr val="folHlink"/>
                </a:solidFill>
                <a:cs typeface="Arial" pitchFamily="34" charset="0"/>
              </a:rPr>
              <a:t>Swift</a:t>
            </a:r>
          </a:p>
        </p:txBody>
      </p:sp>
      <p:sp>
        <p:nvSpPr>
          <p:cNvPr id="379911" name="Rectangle 8"/>
          <p:cNvSpPr>
            <a:spLocks noChangeArrowheads="1"/>
          </p:cNvSpPr>
          <p:nvPr/>
        </p:nvSpPr>
        <p:spPr bwMode="auto">
          <a:xfrm>
            <a:off x="886892" y="2920579"/>
            <a:ext cx="95726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chemeClr val="folHlink"/>
                </a:solidFill>
                <a:cs typeface="Arial" pitchFamily="34" charset="0"/>
              </a:rPr>
              <a:t>Neutron</a:t>
            </a:r>
          </a:p>
        </p:txBody>
      </p:sp>
      <p:sp>
        <p:nvSpPr>
          <p:cNvPr id="379912" name="Rectangle 9"/>
          <p:cNvSpPr>
            <a:spLocks noChangeArrowheads="1"/>
          </p:cNvSpPr>
          <p:nvPr/>
        </p:nvSpPr>
        <p:spPr bwMode="auto">
          <a:xfrm>
            <a:off x="5022330" y="5579641"/>
            <a:ext cx="1092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chemeClr val="folHlink"/>
                </a:solidFill>
                <a:cs typeface="Arial" pitchFamily="34" charset="0"/>
              </a:rPr>
              <a:t>Keystone</a:t>
            </a:r>
          </a:p>
        </p:txBody>
      </p:sp>
      <p:sp>
        <p:nvSpPr>
          <p:cNvPr id="379913" name="Rectangle 10"/>
          <p:cNvSpPr>
            <a:spLocks noChangeArrowheads="1"/>
          </p:cNvSpPr>
          <p:nvPr/>
        </p:nvSpPr>
        <p:spPr bwMode="auto">
          <a:xfrm>
            <a:off x="5452542" y="3295229"/>
            <a:ext cx="9985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chemeClr val="folHlink"/>
                </a:solidFill>
                <a:cs typeface="Arial" pitchFamily="34" charset="0"/>
              </a:rPr>
              <a:t>Glance</a:t>
            </a:r>
          </a:p>
        </p:txBody>
      </p:sp>
      <p:sp>
        <p:nvSpPr>
          <p:cNvPr id="379917" name="Rectangle 14"/>
          <p:cNvSpPr>
            <a:spLocks/>
          </p:cNvSpPr>
          <p:nvPr/>
        </p:nvSpPr>
        <p:spPr bwMode="auto">
          <a:xfrm>
            <a:off x="215900" y="265113"/>
            <a:ext cx="7702550" cy="62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40" tIns="35640" rIns="35640" bIns="35640"/>
          <a:lstStyle/>
          <a:p>
            <a:pPr algn="l" defTabSz="45720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>
              <a:solidFill>
                <a:srgbClr val="008BC0"/>
              </a:solidFill>
              <a:cs typeface="Arial" pitchFamily="34" charset="0"/>
            </a:endParaRPr>
          </a:p>
        </p:txBody>
      </p:sp>
      <p:sp>
        <p:nvSpPr>
          <p:cNvPr id="3799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folHlink"/>
                </a:solidFill>
              </a:rPr>
              <a:t>Ключевые компоненты </a:t>
            </a:r>
            <a:r>
              <a:rPr lang="en-US" sz="2800" b="1" dirty="0" err="1" smtClean="0">
                <a:solidFill>
                  <a:schemeClr val="folHlink"/>
                </a:solidFill>
              </a:rPr>
              <a:t>OpenStack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052736"/>
            <a:ext cx="585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Открытое </a:t>
            </a:r>
            <a:r>
              <a:rPr lang="en-US" dirty="0" smtClean="0"/>
              <a:t>API </a:t>
            </a:r>
            <a:r>
              <a:rPr lang="ru-RU" dirty="0" smtClean="0"/>
              <a:t>для разработки облачных приложений</a:t>
            </a:r>
            <a:endParaRPr lang="ru-RU" dirty="0"/>
          </a:p>
        </p:txBody>
      </p:sp>
      <p:sp>
        <p:nvSpPr>
          <p:cNvPr id="14" name="Oval 13"/>
          <p:cNvSpPr/>
          <p:nvPr/>
        </p:nvSpPr>
        <p:spPr bwMode="auto">
          <a:xfrm>
            <a:off x="755576" y="4293096"/>
            <a:ext cx="1440160" cy="136815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3568" y="4149080"/>
            <a:ext cx="1440160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9" y="5589240"/>
            <a:ext cx="38884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GPFS Cinder driver</a:t>
            </a:r>
          </a:p>
          <a:p>
            <a:r>
              <a:rPr lang="ru-RU" sz="1200" b="1" dirty="0" smtClean="0"/>
              <a:t>- обеспечивает надежность, </a:t>
            </a:r>
          </a:p>
          <a:p>
            <a:r>
              <a:rPr lang="ru-RU" sz="1200" b="1" dirty="0" smtClean="0"/>
              <a:t>- минимизирует копирование данных между сервисами, </a:t>
            </a:r>
          </a:p>
          <a:p>
            <a:r>
              <a:rPr lang="ru-RU" sz="1200" b="1" dirty="0" smtClean="0"/>
              <a:t>- быстрая инициализация </a:t>
            </a:r>
            <a:r>
              <a:rPr lang="ru-RU" sz="1200" b="1" dirty="0" smtClean="0"/>
              <a:t>виртуальных машин, </a:t>
            </a:r>
            <a:endParaRPr lang="ru-RU" sz="1200" b="1" dirty="0" smtClean="0"/>
          </a:p>
          <a:p>
            <a:r>
              <a:rPr lang="ru-RU" sz="1200" b="1" dirty="0" smtClean="0"/>
              <a:t>- эффективное использование пространства</a:t>
            </a:r>
            <a:endParaRPr lang="ru-RU" sz="1200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 Diagonal Corner Rectangle 85"/>
          <p:cNvSpPr/>
          <p:nvPr/>
        </p:nvSpPr>
        <p:spPr>
          <a:xfrm>
            <a:off x="2800670" y="2541972"/>
            <a:ext cx="1837919" cy="2158088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292176" y="1484784"/>
            <a:ext cx="2008016" cy="872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969725" y="4558196"/>
            <a:ext cx="1450103" cy="24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Запрос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HPC </a:t>
            </a: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сервиса</a:t>
            </a:r>
          </a:p>
        </p:txBody>
      </p:sp>
      <p:pic>
        <p:nvPicPr>
          <p:cNvPr id="11" name="Picture 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89" y="4975698"/>
            <a:ext cx="1639165" cy="103978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2" name="Straight Arrow Connector 11"/>
          <p:cNvCxnSpPr>
            <a:stCxn id="11" idx="3"/>
            <a:endCxn id="82" idx="1"/>
          </p:cNvCxnSpPr>
          <p:nvPr/>
        </p:nvCxnSpPr>
        <p:spPr bwMode="auto">
          <a:xfrm flipV="1">
            <a:off x="1857654" y="5493101"/>
            <a:ext cx="914146" cy="248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87067" y="6041034"/>
            <a:ext cx="1526314" cy="40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Каталог сервисов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&amp;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Управляющий портал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555" name="Picture 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46" y="2098757"/>
            <a:ext cx="740130" cy="54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6" name="Rectangle 99"/>
          <p:cNvSpPr>
            <a:spLocks noChangeArrowheads="1"/>
          </p:cNvSpPr>
          <p:nvPr/>
        </p:nvSpPr>
        <p:spPr bwMode="auto">
          <a:xfrm>
            <a:off x="1375431" y="2251864"/>
            <a:ext cx="895947" cy="1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Пользователь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874509" y="2794307"/>
            <a:ext cx="1623608" cy="4091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FF"/>
                </a:solidFill>
              </a:rPr>
              <a:t>Прикладные приложения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874509" y="3254562"/>
            <a:ext cx="1623608" cy="40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IBM Platform Application Center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874509" y="3714818"/>
            <a:ext cx="1623608" cy="40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IBM Platform LSF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874509" y="4175074"/>
            <a:ext cx="1623608" cy="40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IBM Platform MPI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71800" y="5288542"/>
            <a:ext cx="6196967" cy="40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IBM Platform Cluster Manager</a:t>
            </a:r>
            <a:r>
              <a:rPr lang="ru-RU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</a:rPr>
              <a:t>Advanced edition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769509" y="5764393"/>
            <a:ext cx="6196967" cy="4091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OS / Hypervisor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771800" y="6237312"/>
            <a:ext cx="6196967" cy="4091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/>
                </a:solidFill>
              </a:rPr>
              <a:t>Пул ресурсов</a:t>
            </a:r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95406" y="2562428"/>
            <a:ext cx="1089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HPC </a:t>
            </a:r>
            <a:r>
              <a:rPr lang="ru-RU" sz="1200" b="1" dirty="0" smtClean="0">
                <a:solidFill>
                  <a:srgbClr val="FFFFFF"/>
                </a:solidFill>
                <a:cs typeface="Arial" pitchFamily="34" charset="0"/>
              </a:rPr>
              <a:t>сервис</a:t>
            </a:r>
            <a:endParaRPr lang="ru-RU" sz="1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29552" y="2587897"/>
            <a:ext cx="1089791" cy="26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HPC </a:t>
            </a:r>
            <a:r>
              <a:rPr lang="ru-RU" sz="1400" b="1" dirty="0" smtClean="0">
                <a:solidFill>
                  <a:srgbClr val="FFFFFF"/>
                </a:solidFill>
                <a:cs typeface="Arial" pitchFamily="34" charset="0"/>
              </a:rPr>
              <a:t>сервис</a:t>
            </a:r>
            <a:endParaRPr lang="ru-RU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688208" y="3753879"/>
            <a:ext cx="33679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709" y="3046028"/>
            <a:ext cx="1776838" cy="9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2" name="Straight Arrow Connector 131"/>
          <p:cNvCxnSpPr/>
          <p:nvPr/>
        </p:nvCxnSpPr>
        <p:spPr bwMode="auto">
          <a:xfrm>
            <a:off x="2553901" y="3522068"/>
            <a:ext cx="360040" cy="2801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 bwMode="auto">
          <a:xfrm>
            <a:off x="1087844" y="2690177"/>
            <a:ext cx="0" cy="34774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7"/>
          <p:cNvSpPr txBox="1">
            <a:spLocks noChangeArrowheads="1"/>
          </p:cNvSpPr>
          <p:nvPr/>
        </p:nvSpPr>
        <p:spPr bwMode="auto">
          <a:xfrm>
            <a:off x="1113741" y="2613980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Взаимодействие с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HPC </a:t>
            </a: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сервисом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2829536" y="2086731"/>
            <a:ext cx="6196967" cy="40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IBM Platform RTM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836712"/>
            <a:ext cx="1649977" cy="106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" name="Picture 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520" y="1239612"/>
            <a:ext cx="740130" cy="54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" name="Straight Arrow Connector 183"/>
          <p:cNvCxnSpPr>
            <a:stCxn id="1027" idx="2"/>
          </p:cNvCxnSpPr>
          <p:nvPr/>
        </p:nvCxnSpPr>
        <p:spPr bwMode="auto">
          <a:xfrm flipH="1">
            <a:off x="7266640" y="1906300"/>
            <a:ext cx="2557" cy="19497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4475005" y="1237813"/>
            <a:ext cx="910420" cy="24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Мониторинг</a:t>
            </a:r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25709" y="1101812"/>
            <a:ext cx="22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Управление, настройка, делегирование прав</a:t>
            </a:r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93" name="Straight Arrow Connector 192"/>
          <p:cNvCxnSpPr/>
          <p:nvPr/>
        </p:nvCxnSpPr>
        <p:spPr bwMode="auto">
          <a:xfrm flipH="1">
            <a:off x="668573" y="2710632"/>
            <a:ext cx="5499" cy="22072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 bwMode="auto">
          <a:xfrm flipH="1">
            <a:off x="358816" y="1524195"/>
            <a:ext cx="7332" cy="34063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375770" y="1503739"/>
            <a:ext cx="2963767" cy="102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99"/>
          <p:cNvSpPr>
            <a:spLocks noChangeArrowheads="1"/>
          </p:cNvSpPr>
          <p:nvPr/>
        </p:nvSpPr>
        <p:spPr bwMode="auto">
          <a:xfrm>
            <a:off x="3251841" y="1842747"/>
            <a:ext cx="990420" cy="1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cs typeface="Arial" pitchFamily="34" charset="0"/>
              </a:rPr>
              <a:t>Администратор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2777757" y="4801031"/>
            <a:ext cx="6196967" cy="40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IBM Elastic Storage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222" name="TextBox 7"/>
          <p:cNvSpPr txBox="1">
            <a:spLocks noChangeArrowheads="1"/>
          </p:cNvSpPr>
          <p:nvPr/>
        </p:nvSpPr>
        <p:spPr bwMode="auto">
          <a:xfrm>
            <a:off x="1208835" y="4027922"/>
            <a:ext cx="871894" cy="24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err="1" smtClean="0">
                <a:solidFill>
                  <a:srgbClr val="000000"/>
                </a:solidFill>
                <a:cs typeface="Arial" pitchFamily="34" charset="0"/>
              </a:rPr>
              <a:t>Веб-портал</a:t>
            </a:r>
            <a:endParaRPr lang="ru-RU" sz="12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Round Diagonal Corner Rectangle 56"/>
          <p:cNvSpPr/>
          <p:nvPr/>
        </p:nvSpPr>
        <p:spPr>
          <a:xfrm>
            <a:off x="4786149" y="2541972"/>
            <a:ext cx="1837919" cy="2158088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859988" y="2794307"/>
            <a:ext cx="1623608" cy="4091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FF"/>
                </a:solidFill>
              </a:rPr>
              <a:t>Прикладные приложения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859988" y="3645024"/>
            <a:ext cx="1623608" cy="478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IBM Platform Symphony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80885" y="2562428"/>
            <a:ext cx="1089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HPC </a:t>
            </a:r>
            <a:r>
              <a:rPr lang="ru-RU" sz="1200" b="1" dirty="0" smtClean="0">
                <a:solidFill>
                  <a:srgbClr val="FFFFFF"/>
                </a:solidFill>
                <a:cs typeface="Arial" pitchFamily="34" charset="0"/>
              </a:rPr>
              <a:t>сервис</a:t>
            </a:r>
            <a:endParaRPr lang="ru-RU" sz="1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3" name="Round Diagonal Corner Rectangle 62"/>
          <p:cNvSpPr/>
          <p:nvPr/>
        </p:nvSpPr>
        <p:spPr>
          <a:xfrm>
            <a:off x="7090405" y="2541972"/>
            <a:ext cx="1837919" cy="2158088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164244" y="2794307"/>
            <a:ext cx="1623608" cy="4091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FF"/>
                </a:solidFill>
              </a:rPr>
              <a:t>Прикладные приложения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164244" y="3645024"/>
            <a:ext cx="16236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FF"/>
                </a:solidFill>
              </a:rPr>
              <a:t>Планировщик, системные библиотеки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85141" y="2562428"/>
            <a:ext cx="1089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HPC </a:t>
            </a:r>
            <a:r>
              <a:rPr lang="ru-RU" sz="1200" b="1" dirty="0" smtClean="0">
                <a:solidFill>
                  <a:srgbClr val="FFFFFF"/>
                </a:solidFill>
                <a:cs typeface="Arial" pitchFamily="34" charset="0"/>
              </a:rPr>
              <a:t>сервис</a:t>
            </a:r>
            <a:endParaRPr lang="ru-RU" sz="1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57175" y="609600"/>
            <a:ext cx="8429625" cy="4431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Динамическая инфраструктура</a:t>
            </a: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дата-центра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39552" y="1628800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257175" y="609600"/>
            <a:ext cx="8429625" cy="4431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IBM Platform Computing Cloud Service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9" descr="hybrid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564904"/>
            <a:ext cx="329247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standalone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068960"/>
            <a:ext cx="338296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395536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Готовые кластера </a:t>
            </a:r>
            <a:r>
              <a:rPr lang="en-US" dirty="0" smtClean="0"/>
              <a:t>LSF </a:t>
            </a:r>
            <a:r>
              <a:rPr lang="ru-RU" dirty="0" smtClean="0"/>
              <a:t>и </a:t>
            </a:r>
            <a:r>
              <a:rPr lang="en-US" dirty="0" smtClean="0"/>
              <a:t>Symphony </a:t>
            </a:r>
            <a:r>
              <a:rPr lang="ru-RU" dirty="0" smtClean="0"/>
              <a:t>в облаке </a:t>
            </a:r>
            <a:r>
              <a:rPr lang="en-US" dirty="0" err="1" smtClean="0"/>
              <a:t>SoftLayer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Семейство продуктов </a:t>
            </a:r>
            <a:r>
              <a:rPr lang="en-US" dirty="0" smtClean="0"/>
              <a:t>IBM Platform LSF</a:t>
            </a:r>
            <a:endParaRPr lang="fr-FR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24744"/>
            <a:ext cx="6480720" cy="442299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600" dirty="0" smtClean="0"/>
              <a:t>Эффективная платформа управления рабочими нагрузками, предназначенная для требовательных к ресурсам распределенных сред высокопроизводительных вычислений</a:t>
            </a:r>
            <a:endParaRPr lang="en-CA" sz="1400" b="1" dirty="0" smtClean="0">
              <a:solidFill>
                <a:srgbClr val="73C167"/>
              </a:solidFill>
            </a:endParaRPr>
          </a:p>
          <a:p>
            <a:pPr marL="0" indent="0" eaLnBrk="1" hangingPunct="1">
              <a:spcBef>
                <a:spcPts val="900"/>
              </a:spcBef>
              <a:buFontTx/>
              <a:buNone/>
              <a:defRPr/>
            </a:pPr>
            <a:r>
              <a:rPr lang="ru-RU" sz="1600" b="1" dirty="0" smtClean="0">
                <a:solidFill>
                  <a:schemeClr val="accent1"/>
                </a:solidFill>
              </a:rPr>
              <a:t>Ключевые возможности</a:t>
            </a:r>
            <a:endParaRPr lang="en-CA" sz="1600" b="1" dirty="0" smtClean="0">
              <a:solidFill>
                <a:schemeClr val="accent1"/>
              </a:solidFill>
            </a:endParaRPr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 smtClean="0"/>
              <a:t>Эффективный, расширяемый планировщик ресурсов </a:t>
            </a:r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 smtClean="0"/>
              <a:t>	- устоявшийся КПД более 95%</a:t>
            </a:r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290513" lvl="1" indent="-176213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>
                <a:solidFill>
                  <a:schemeClr val="accent1"/>
                </a:solidFill>
              </a:rPr>
              <a:t>Преимущества</a:t>
            </a:r>
            <a:endParaRPr lang="en-CA" sz="1600" b="1" dirty="0" smtClean="0">
              <a:solidFill>
                <a:schemeClr val="accent1"/>
              </a:solidFill>
            </a:endParaRPr>
          </a:p>
          <a:p>
            <a:pPr marL="171450" lvl="1" indent="-171450" eaLnBrk="1" hangingPunct="1">
              <a:spcBef>
                <a:spcPts val="0"/>
              </a:spcBef>
              <a:spcAft>
                <a:spcPts val="400"/>
              </a:spcAft>
              <a:buFontTx/>
              <a:buChar char="•"/>
              <a:defRPr/>
            </a:pPr>
            <a:r>
              <a:rPr lang="ru-RU" dirty="0" smtClean="0">
                <a:ea typeface="+mn-ea"/>
                <a:cs typeface="+mn-cs"/>
              </a:rPr>
              <a:t>Высокая пропускная способность и быстрое получение результатов</a:t>
            </a:r>
          </a:p>
          <a:p>
            <a:pPr marL="171450" lvl="1" indent="-171450" eaLnBrk="1" hangingPunct="1">
              <a:spcBef>
                <a:spcPts val="0"/>
              </a:spcBef>
              <a:spcAft>
                <a:spcPts val="400"/>
              </a:spcAft>
              <a:buFontTx/>
              <a:buChar char="•"/>
              <a:defRPr/>
            </a:pPr>
            <a:r>
              <a:rPr lang="ru-RU" dirty="0" smtClean="0">
                <a:ea typeface="+mn-ea"/>
                <a:cs typeface="+mn-cs"/>
              </a:rPr>
              <a:t>Увеличение производительности пользователей и администраторов</a:t>
            </a:r>
          </a:p>
          <a:p>
            <a:pPr marL="171450" lvl="1" indent="-171450" eaLnBrk="1" hangingPunct="1">
              <a:spcBef>
                <a:spcPts val="0"/>
              </a:spcBef>
              <a:spcAft>
                <a:spcPts val="400"/>
              </a:spcAft>
              <a:buFontTx/>
              <a:buChar char="•"/>
              <a:defRPr/>
            </a:pPr>
            <a:r>
              <a:rPr lang="ru-RU" dirty="0" smtClean="0"/>
              <a:t>Оптимизация использование ресурсов и сокращение расходов</a:t>
            </a:r>
          </a:p>
          <a:p>
            <a:pPr marL="171450" lvl="1" indent="-171450" eaLnBrk="1" hangingPunct="1">
              <a:spcBef>
                <a:spcPts val="0"/>
              </a:spcBef>
              <a:spcAft>
                <a:spcPts val="400"/>
              </a:spcAft>
              <a:buFontTx/>
              <a:buChar char="•"/>
              <a:defRPr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9040"/>
            <a:ext cx="2828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5307330" cy="22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764704"/>
            <a:ext cx="290988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647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4752528" cy="275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147464" cy="219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57175" y="609600"/>
            <a:ext cx="8429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Aware Scheduling (EAS)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1124744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Учет времени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3501008"/>
            <a:ext cx="282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Учет температуры узлов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63" y="593725"/>
            <a:ext cx="8686800" cy="639763"/>
          </a:xfrm>
          <a:ln cap="flat"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Energy Aware Scheduling (EAS): </a:t>
            </a:r>
            <a:r>
              <a:rPr lang="ru-RU" sz="2400" dirty="0" smtClean="0"/>
              <a:t>изменение частоты</a:t>
            </a:r>
            <a:endParaRPr lang="fr-FR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4250"/>
            <a:ext cx="5005388" cy="412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2550" y="966788"/>
            <a:ext cx="4725988" cy="410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00663" y="4627563"/>
            <a:ext cx="1738312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ts val="875"/>
              </a:spcBef>
              <a:spcAft>
                <a:spcPts val="3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Ubuntu" charset="0"/>
              </a:rPr>
              <a:t>∆</a:t>
            </a:r>
            <a:r>
              <a:rPr lang="en-US" b="1">
                <a:solidFill>
                  <a:srgbClr val="000000"/>
                </a:solidFill>
              </a:rPr>
              <a:t>f=-26%</a:t>
            </a:r>
          </a:p>
          <a:p>
            <a:pPr>
              <a:spcBef>
                <a:spcPts val="875"/>
              </a:spcBef>
              <a:spcAft>
                <a:spcPts val="3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Ubuntu" charset="0"/>
              </a:rPr>
              <a:t>∆Power</a:t>
            </a:r>
            <a:r>
              <a:rPr lang="en-US" b="1">
                <a:solidFill>
                  <a:srgbClr val="000000"/>
                </a:solidFill>
              </a:rPr>
              <a:t>=-17%</a:t>
            </a:r>
          </a:p>
          <a:p>
            <a:pPr>
              <a:spcBef>
                <a:spcPts val="875"/>
              </a:spcBef>
              <a:spcAft>
                <a:spcPts val="3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Ubuntu" charset="0"/>
              </a:rPr>
              <a:t>∆Time</a:t>
            </a:r>
            <a:r>
              <a:rPr lang="en-US" b="1">
                <a:solidFill>
                  <a:srgbClr val="000000"/>
                </a:solidFill>
              </a:rPr>
              <a:t>=+5%</a:t>
            </a:r>
          </a:p>
          <a:p>
            <a:pPr>
              <a:spcBef>
                <a:spcPts val="875"/>
              </a:spcBef>
              <a:spcAft>
                <a:spcPts val="3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Ubuntu" charset="0"/>
              </a:rPr>
              <a:t>∆Energy</a:t>
            </a:r>
            <a:r>
              <a:rPr lang="en-US" b="1">
                <a:solidFill>
                  <a:srgbClr val="000000"/>
                </a:solidFill>
              </a:rPr>
              <a:t>=-12%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85863" y="4651375"/>
            <a:ext cx="1738312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ts val="875"/>
              </a:spcBef>
              <a:spcAft>
                <a:spcPts val="3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Ubuntu" charset="0"/>
              </a:rPr>
              <a:t>∆</a:t>
            </a:r>
            <a:r>
              <a:rPr lang="en-US" b="1">
                <a:solidFill>
                  <a:srgbClr val="000000"/>
                </a:solidFill>
              </a:rPr>
              <a:t>f=-26%</a:t>
            </a:r>
          </a:p>
          <a:p>
            <a:pPr>
              <a:spcBef>
                <a:spcPts val="875"/>
              </a:spcBef>
              <a:spcAft>
                <a:spcPts val="3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Ubuntu" charset="0"/>
              </a:rPr>
              <a:t>∆Power</a:t>
            </a:r>
            <a:r>
              <a:rPr lang="en-US" b="1">
                <a:solidFill>
                  <a:srgbClr val="000000"/>
                </a:solidFill>
              </a:rPr>
              <a:t>=-26%</a:t>
            </a:r>
          </a:p>
          <a:p>
            <a:pPr>
              <a:spcBef>
                <a:spcPts val="875"/>
              </a:spcBef>
              <a:spcAft>
                <a:spcPts val="3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Ubuntu" charset="0"/>
              </a:rPr>
              <a:t>∆Time</a:t>
            </a:r>
            <a:r>
              <a:rPr lang="en-US" b="1">
                <a:solidFill>
                  <a:srgbClr val="000000"/>
                </a:solidFill>
              </a:rPr>
              <a:t>=+26%</a:t>
            </a:r>
          </a:p>
          <a:p>
            <a:pPr>
              <a:spcBef>
                <a:spcPts val="875"/>
              </a:spcBef>
              <a:spcAft>
                <a:spcPts val="3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Ubuntu" charset="0"/>
              </a:rPr>
              <a:t>∆Energy</a:t>
            </a:r>
            <a:r>
              <a:rPr lang="en-US" b="1">
                <a:solidFill>
                  <a:srgbClr val="000000"/>
                </a:solidFill>
              </a:rPr>
              <a:t>=~0%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OLjYMBvkCDW96ju4onO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F"/>
      </a:accent1>
      <a:accent2>
        <a:srgbClr val="83D1F5"/>
      </a:accent2>
      <a:accent3>
        <a:srgbClr val="FFFFFF"/>
      </a:accent3>
      <a:accent4>
        <a:srgbClr val="000000"/>
      </a:accent4>
      <a:accent5>
        <a:srgbClr val="AAD5F6"/>
      </a:accent5>
      <a:accent6>
        <a:srgbClr val="76BDDE"/>
      </a:accent6>
      <a:hlink>
        <a:srgbClr val="003F69"/>
      </a:hlink>
      <a:folHlink>
        <a:srgbClr val="008AB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EF"/>
        </a:accent1>
        <a:accent2>
          <a:srgbClr val="83D1F5"/>
        </a:accent2>
        <a:accent3>
          <a:srgbClr val="FFFFFF"/>
        </a:accent3>
        <a:accent4>
          <a:srgbClr val="000000"/>
        </a:accent4>
        <a:accent5>
          <a:srgbClr val="AAD5F6"/>
        </a:accent5>
        <a:accent6>
          <a:srgbClr val="76BDDE"/>
        </a:accent6>
        <a:hlink>
          <a:srgbClr val="003F69"/>
        </a:hlink>
        <a:folHlink>
          <a:srgbClr val="008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731C"/>
        </a:accent1>
        <a:accent2>
          <a:srgbClr val="F19027"/>
        </a:accent2>
        <a:accent3>
          <a:srgbClr val="FFFFFF"/>
        </a:accent3>
        <a:accent4>
          <a:srgbClr val="000000"/>
        </a:accent4>
        <a:accent5>
          <a:srgbClr val="EBBCAB"/>
        </a:accent5>
        <a:accent6>
          <a:srgbClr val="DA8222"/>
        </a:accent6>
        <a:hlink>
          <a:srgbClr val="B8471B"/>
        </a:hlink>
        <a:folHlink>
          <a:srgbClr val="FDB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7AF4B"/>
        </a:accent1>
        <a:accent2>
          <a:srgbClr val="00512B"/>
        </a:accent2>
        <a:accent3>
          <a:srgbClr val="FFFFFF"/>
        </a:accent3>
        <a:accent4>
          <a:srgbClr val="000000"/>
        </a:accent4>
        <a:accent5>
          <a:srgbClr val="ABD4B1"/>
        </a:accent5>
        <a:accent6>
          <a:srgbClr val="004926"/>
        </a:accent6>
        <a:hlink>
          <a:srgbClr val="8CC63F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F"/>
      </a:accent1>
      <a:accent2>
        <a:srgbClr val="83D1F5"/>
      </a:accent2>
      <a:accent3>
        <a:srgbClr val="FFFFFF"/>
      </a:accent3>
      <a:accent4>
        <a:srgbClr val="000000"/>
      </a:accent4>
      <a:accent5>
        <a:srgbClr val="AAD5F6"/>
      </a:accent5>
      <a:accent6>
        <a:srgbClr val="76BDDE"/>
      </a:accent6>
      <a:hlink>
        <a:srgbClr val="003F69"/>
      </a:hlink>
      <a:folHlink>
        <a:srgbClr val="008AB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EF"/>
        </a:accent1>
        <a:accent2>
          <a:srgbClr val="83D1F5"/>
        </a:accent2>
        <a:accent3>
          <a:srgbClr val="FFFFFF"/>
        </a:accent3>
        <a:accent4>
          <a:srgbClr val="000000"/>
        </a:accent4>
        <a:accent5>
          <a:srgbClr val="AAD5F6"/>
        </a:accent5>
        <a:accent6>
          <a:srgbClr val="76BDDE"/>
        </a:accent6>
        <a:hlink>
          <a:srgbClr val="003F69"/>
        </a:hlink>
        <a:folHlink>
          <a:srgbClr val="008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731C"/>
        </a:accent1>
        <a:accent2>
          <a:srgbClr val="F19027"/>
        </a:accent2>
        <a:accent3>
          <a:srgbClr val="FFFFFF"/>
        </a:accent3>
        <a:accent4>
          <a:srgbClr val="000000"/>
        </a:accent4>
        <a:accent5>
          <a:srgbClr val="EBBCAB"/>
        </a:accent5>
        <a:accent6>
          <a:srgbClr val="DA8222"/>
        </a:accent6>
        <a:hlink>
          <a:srgbClr val="B8471B"/>
        </a:hlink>
        <a:folHlink>
          <a:srgbClr val="FDB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7AF4B"/>
        </a:accent1>
        <a:accent2>
          <a:srgbClr val="00512B"/>
        </a:accent2>
        <a:accent3>
          <a:srgbClr val="FFFFFF"/>
        </a:accent3>
        <a:accent4>
          <a:srgbClr val="000000"/>
        </a:accent4>
        <a:accent5>
          <a:srgbClr val="ABD4B1"/>
        </a:accent5>
        <a:accent6>
          <a:srgbClr val="004926"/>
        </a:accent6>
        <a:hlink>
          <a:srgbClr val="8CC63F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F"/>
      </a:accent1>
      <a:accent2>
        <a:srgbClr val="83D1F5"/>
      </a:accent2>
      <a:accent3>
        <a:srgbClr val="FFFFFF"/>
      </a:accent3>
      <a:accent4>
        <a:srgbClr val="000000"/>
      </a:accent4>
      <a:accent5>
        <a:srgbClr val="AAD5F6"/>
      </a:accent5>
      <a:accent6>
        <a:srgbClr val="76BDDE"/>
      </a:accent6>
      <a:hlink>
        <a:srgbClr val="003F69"/>
      </a:hlink>
      <a:folHlink>
        <a:srgbClr val="008AB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EF"/>
        </a:accent1>
        <a:accent2>
          <a:srgbClr val="83D1F5"/>
        </a:accent2>
        <a:accent3>
          <a:srgbClr val="FFFFFF"/>
        </a:accent3>
        <a:accent4>
          <a:srgbClr val="000000"/>
        </a:accent4>
        <a:accent5>
          <a:srgbClr val="AAD5F6"/>
        </a:accent5>
        <a:accent6>
          <a:srgbClr val="76BDDE"/>
        </a:accent6>
        <a:hlink>
          <a:srgbClr val="003F69"/>
        </a:hlink>
        <a:folHlink>
          <a:srgbClr val="008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731C"/>
        </a:accent1>
        <a:accent2>
          <a:srgbClr val="F19027"/>
        </a:accent2>
        <a:accent3>
          <a:srgbClr val="FFFFFF"/>
        </a:accent3>
        <a:accent4>
          <a:srgbClr val="000000"/>
        </a:accent4>
        <a:accent5>
          <a:srgbClr val="EBBCAB"/>
        </a:accent5>
        <a:accent6>
          <a:srgbClr val="DA8222"/>
        </a:accent6>
        <a:hlink>
          <a:srgbClr val="B8471B"/>
        </a:hlink>
        <a:folHlink>
          <a:srgbClr val="FDB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7AF4B"/>
        </a:accent1>
        <a:accent2>
          <a:srgbClr val="00512B"/>
        </a:accent2>
        <a:accent3>
          <a:srgbClr val="FFFFFF"/>
        </a:accent3>
        <a:accent4>
          <a:srgbClr val="000000"/>
        </a:accent4>
        <a:accent5>
          <a:srgbClr val="ABD4B1"/>
        </a:accent5>
        <a:accent6>
          <a:srgbClr val="004926"/>
        </a:accent6>
        <a:hlink>
          <a:srgbClr val="8CC63F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F"/>
      </a:accent1>
      <a:accent2>
        <a:srgbClr val="83D1F5"/>
      </a:accent2>
      <a:accent3>
        <a:srgbClr val="FFFFFF"/>
      </a:accent3>
      <a:accent4>
        <a:srgbClr val="000000"/>
      </a:accent4>
      <a:accent5>
        <a:srgbClr val="AAD5F6"/>
      </a:accent5>
      <a:accent6>
        <a:srgbClr val="76BDDE"/>
      </a:accent6>
      <a:hlink>
        <a:srgbClr val="003F69"/>
      </a:hlink>
      <a:folHlink>
        <a:srgbClr val="008AB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EF"/>
        </a:accent1>
        <a:accent2>
          <a:srgbClr val="83D1F5"/>
        </a:accent2>
        <a:accent3>
          <a:srgbClr val="FFFFFF"/>
        </a:accent3>
        <a:accent4>
          <a:srgbClr val="000000"/>
        </a:accent4>
        <a:accent5>
          <a:srgbClr val="AAD5F6"/>
        </a:accent5>
        <a:accent6>
          <a:srgbClr val="76BDDE"/>
        </a:accent6>
        <a:hlink>
          <a:srgbClr val="003F69"/>
        </a:hlink>
        <a:folHlink>
          <a:srgbClr val="008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731C"/>
        </a:accent1>
        <a:accent2>
          <a:srgbClr val="F19027"/>
        </a:accent2>
        <a:accent3>
          <a:srgbClr val="FFFFFF"/>
        </a:accent3>
        <a:accent4>
          <a:srgbClr val="000000"/>
        </a:accent4>
        <a:accent5>
          <a:srgbClr val="EBBCAB"/>
        </a:accent5>
        <a:accent6>
          <a:srgbClr val="DA8222"/>
        </a:accent6>
        <a:hlink>
          <a:srgbClr val="B8471B"/>
        </a:hlink>
        <a:folHlink>
          <a:srgbClr val="FDB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7AF4B"/>
        </a:accent1>
        <a:accent2>
          <a:srgbClr val="00512B"/>
        </a:accent2>
        <a:accent3>
          <a:srgbClr val="FFFFFF"/>
        </a:accent3>
        <a:accent4>
          <a:srgbClr val="000000"/>
        </a:accent4>
        <a:accent5>
          <a:srgbClr val="ABD4B1"/>
        </a:accent5>
        <a:accent6>
          <a:srgbClr val="004926"/>
        </a:accent6>
        <a:hlink>
          <a:srgbClr val="8CC63F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10 September 2009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008ABF"/>
      </a:hlink>
      <a:folHlink>
        <a:srgbClr val="008ABF"/>
      </a:folHlink>
    </a:clrScheme>
    <a:fontScheme name="10 September 200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F"/>
      </a:accent1>
      <a:accent2>
        <a:srgbClr val="83D1F5"/>
      </a:accent2>
      <a:accent3>
        <a:srgbClr val="FFFFFF"/>
      </a:accent3>
      <a:accent4>
        <a:srgbClr val="000000"/>
      </a:accent4>
      <a:accent5>
        <a:srgbClr val="AAD5F6"/>
      </a:accent5>
      <a:accent6>
        <a:srgbClr val="76BDDE"/>
      </a:accent6>
      <a:hlink>
        <a:srgbClr val="003F69"/>
      </a:hlink>
      <a:folHlink>
        <a:srgbClr val="008AB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EF"/>
        </a:accent1>
        <a:accent2>
          <a:srgbClr val="83D1F5"/>
        </a:accent2>
        <a:accent3>
          <a:srgbClr val="FFFFFF"/>
        </a:accent3>
        <a:accent4>
          <a:srgbClr val="000000"/>
        </a:accent4>
        <a:accent5>
          <a:srgbClr val="AAD5F6"/>
        </a:accent5>
        <a:accent6>
          <a:srgbClr val="76BDDE"/>
        </a:accent6>
        <a:hlink>
          <a:srgbClr val="003F69"/>
        </a:hlink>
        <a:folHlink>
          <a:srgbClr val="008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731C"/>
        </a:accent1>
        <a:accent2>
          <a:srgbClr val="F19027"/>
        </a:accent2>
        <a:accent3>
          <a:srgbClr val="FFFFFF"/>
        </a:accent3>
        <a:accent4>
          <a:srgbClr val="000000"/>
        </a:accent4>
        <a:accent5>
          <a:srgbClr val="EBBCAB"/>
        </a:accent5>
        <a:accent6>
          <a:srgbClr val="DA8222"/>
        </a:accent6>
        <a:hlink>
          <a:srgbClr val="B8471B"/>
        </a:hlink>
        <a:folHlink>
          <a:srgbClr val="FDB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7AF4B"/>
        </a:accent1>
        <a:accent2>
          <a:srgbClr val="00512B"/>
        </a:accent2>
        <a:accent3>
          <a:srgbClr val="FFFFFF"/>
        </a:accent3>
        <a:accent4>
          <a:srgbClr val="000000"/>
        </a:accent4>
        <a:accent5>
          <a:srgbClr val="ABD4B1"/>
        </a:accent5>
        <a:accent6>
          <a:srgbClr val="004926"/>
        </a:accent6>
        <a:hlink>
          <a:srgbClr val="8CC63F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F"/>
      </a:accent1>
      <a:accent2>
        <a:srgbClr val="83D1F5"/>
      </a:accent2>
      <a:accent3>
        <a:srgbClr val="FFFFFF"/>
      </a:accent3>
      <a:accent4>
        <a:srgbClr val="000000"/>
      </a:accent4>
      <a:accent5>
        <a:srgbClr val="AAD5F6"/>
      </a:accent5>
      <a:accent6>
        <a:srgbClr val="76BDDE"/>
      </a:accent6>
      <a:hlink>
        <a:srgbClr val="003F69"/>
      </a:hlink>
      <a:folHlink>
        <a:srgbClr val="008AB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EF"/>
        </a:accent1>
        <a:accent2>
          <a:srgbClr val="83D1F5"/>
        </a:accent2>
        <a:accent3>
          <a:srgbClr val="FFFFFF"/>
        </a:accent3>
        <a:accent4>
          <a:srgbClr val="000000"/>
        </a:accent4>
        <a:accent5>
          <a:srgbClr val="AAD5F6"/>
        </a:accent5>
        <a:accent6>
          <a:srgbClr val="76BDDE"/>
        </a:accent6>
        <a:hlink>
          <a:srgbClr val="003F69"/>
        </a:hlink>
        <a:folHlink>
          <a:srgbClr val="008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731C"/>
        </a:accent1>
        <a:accent2>
          <a:srgbClr val="F19027"/>
        </a:accent2>
        <a:accent3>
          <a:srgbClr val="FFFFFF"/>
        </a:accent3>
        <a:accent4>
          <a:srgbClr val="000000"/>
        </a:accent4>
        <a:accent5>
          <a:srgbClr val="EBBCAB"/>
        </a:accent5>
        <a:accent6>
          <a:srgbClr val="DA8222"/>
        </a:accent6>
        <a:hlink>
          <a:srgbClr val="B8471B"/>
        </a:hlink>
        <a:folHlink>
          <a:srgbClr val="FDB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7AF4B"/>
        </a:accent1>
        <a:accent2>
          <a:srgbClr val="00512B"/>
        </a:accent2>
        <a:accent3>
          <a:srgbClr val="FFFFFF"/>
        </a:accent3>
        <a:accent4>
          <a:srgbClr val="000000"/>
        </a:accent4>
        <a:accent5>
          <a:srgbClr val="ABD4B1"/>
        </a:accent5>
        <a:accent6>
          <a:srgbClr val="004926"/>
        </a:accent6>
        <a:hlink>
          <a:srgbClr val="8CC63F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10 September 2009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008ABF"/>
      </a:hlink>
      <a:folHlink>
        <a:srgbClr val="008ABF"/>
      </a:folHlink>
    </a:clrScheme>
    <a:fontScheme name="10 September 200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2121</Words>
  <Application>Microsoft Office PowerPoint</Application>
  <PresentationFormat>On-screen Show (4:3)</PresentationFormat>
  <Paragraphs>689</Paragraphs>
  <Slides>45</Slides>
  <Notes>32</Notes>
  <HiddenSlides>2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Office Theme</vt:lpstr>
      <vt:lpstr>Default Design</vt:lpstr>
      <vt:lpstr>1_Default Design</vt:lpstr>
      <vt:lpstr>2_Default Design</vt:lpstr>
      <vt:lpstr>3_Default Design</vt:lpstr>
      <vt:lpstr>1_10 September 2009</vt:lpstr>
      <vt:lpstr>6_Default Design</vt:lpstr>
      <vt:lpstr>8_Default Design</vt:lpstr>
      <vt:lpstr>2_10 September 2009</vt:lpstr>
      <vt:lpstr>IBM Platform Computing  эффективное использование вычислительных ресурсов     </vt:lpstr>
      <vt:lpstr>Расширение требований к инфраструктуре</vt:lpstr>
      <vt:lpstr>Slide 3</vt:lpstr>
      <vt:lpstr>IBM Platform Computing Разделяемая платформа для разнородных вычислительных задач</vt:lpstr>
      <vt:lpstr>Slide 5</vt:lpstr>
      <vt:lpstr>Slide 6</vt:lpstr>
      <vt:lpstr>Семейство продуктов IBM Platform LSF</vt:lpstr>
      <vt:lpstr>Energy Aware Scheduling (EAS)</vt:lpstr>
      <vt:lpstr>Energy Aware Scheduling (EAS): изменение частоты</vt:lpstr>
      <vt:lpstr> </vt:lpstr>
      <vt:lpstr>Интуитивные шаблоны приложений</vt:lpstr>
      <vt:lpstr>Мониторинг и управление заданиями и данными</vt:lpstr>
      <vt:lpstr>IBM License Manager – Управление лицензиями</vt:lpstr>
      <vt:lpstr>IBM Platform Process Manager</vt:lpstr>
      <vt:lpstr>IBM Platform RTM</vt:lpstr>
      <vt:lpstr>Slide 16</vt:lpstr>
      <vt:lpstr>IBM Platform Analytics</vt:lpstr>
      <vt:lpstr>IBM LSF MultiCluster</vt:lpstr>
      <vt:lpstr>Slide 19</vt:lpstr>
      <vt:lpstr>Slide 20</vt:lpstr>
      <vt:lpstr>Поддерживаемые шаблоны задач </vt:lpstr>
      <vt:lpstr>Понятие потребителей ресурсов</vt:lpstr>
      <vt:lpstr>Slide 23</vt:lpstr>
      <vt:lpstr>SLEEP Test Benchmark results Hadoop 1.1.1 vs. IBM BigInsights 2.1 with Adaptive MapReduce</vt:lpstr>
      <vt:lpstr>SWIM Benchmark results Hadoop 1.1.1 vs. IBM BigInsights 2.1 with Adaptive MapReduce</vt:lpstr>
      <vt:lpstr>Актуальные проблемы при работе с данными </vt:lpstr>
      <vt:lpstr>IBM Elastic Storage</vt:lpstr>
      <vt:lpstr>Полный спектр решений в области HPC, Big data и аналитических вычислений</vt:lpstr>
      <vt:lpstr>Slide 29</vt:lpstr>
      <vt:lpstr>Дополнительные слайды</vt:lpstr>
      <vt:lpstr>IBM Elastic Storage</vt:lpstr>
      <vt:lpstr>GPFS исключает проблему «узкого места» при работе с данными   GPFS обеспечивает высокую производительность при обработке  неструктурированных данных</vt:lpstr>
      <vt:lpstr>Slide 33</vt:lpstr>
      <vt:lpstr>GPFS обеспечивает глобальный доступ к данным  </vt:lpstr>
      <vt:lpstr>Slide 35</vt:lpstr>
      <vt:lpstr>GPFS эффективно управляет всем жизненных циклом данных   </vt:lpstr>
      <vt:lpstr>Slide 37</vt:lpstr>
      <vt:lpstr>Slide 38</vt:lpstr>
      <vt:lpstr>GPFS обеспечивает доступность, надежность и целостность данных  </vt:lpstr>
      <vt:lpstr>Slide 40</vt:lpstr>
      <vt:lpstr>IBM Elastic Storage</vt:lpstr>
      <vt:lpstr>GPFS как замена HDFS </vt:lpstr>
      <vt:lpstr>Slide 43</vt:lpstr>
      <vt:lpstr>IBM Elastic Storage</vt:lpstr>
      <vt:lpstr>Ключевые компоненты OpenStack</vt:lpstr>
    </vt:vector>
  </TitlesOfParts>
  <Company>IBM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Zinoviev</dc:creator>
  <cp:lastModifiedBy>Ivan Zinoviev</cp:lastModifiedBy>
  <cp:revision>964</cp:revision>
  <dcterms:created xsi:type="dcterms:W3CDTF">2014-04-01T01:16:15Z</dcterms:created>
  <dcterms:modified xsi:type="dcterms:W3CDTF">2014-07-04T06:47:58Z</dcterms:modified>
</cp:coreProperties>
</file>