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5" r:id="rId5"/>
    <p:sldId id="266" r:id="rId6"/>
    <p:sldId id="258" r:id="rId7"/>
    <p:sldId id="259" r:id="rId8"/>
    <p:sldId id="261" r:id="rId9"/>
    <p:sldId id="260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0" autoAdjust="0"/>
    <p:restoredTop sz="98185" autoAdjust="0"/>
  </p:normalViewPr>
  <p:slideViewPr>
    <p:cSldViewPr>
      <p:cViewPr>
        <p:scale>
          <a:sx n="95" d="100"/>
          <a:sy n="95" d="100"/>
        </p:scale>
        <p:origin x="-72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0AF6-3E8D-4D70-9A64-3625CD58AA9E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9294-CE38-43C8-9071-2D5A56927D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0AF6-3E8D-4D70-9A64-3625CD58AA9E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9294-CE38-43C8-9071-2D5A56927D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0AF6-3E8D-4D70-9A64-3625CD58AA9E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9294-CE38-43C8-9071-2D5A56927DF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0AF6-3E8D-4D70-9A64-3625CD58AA9E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9294-CE38-43C8-9071-2D5A56927DF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0AF6-3E8D-4D70-9A64-3625CD58AA9E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9294-CE38-43C8-9071-2D5A56927D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0AF6-3E8D-4D70-9A64-3625CD58AA9E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9294-CE38-43C8-9071-2D5A56927DF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0AF6-3E8D-4D70-9A64-3625CD58AA9E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9294-CE38-43C8-9071-2D5A56927D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0AF6-3E8D-4D70-9A64-3625CD58AA9E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9294-CE38-43C8-9071-2D5A56927D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0AF6-3E8D-4D70-9A64-3625CD58AA9E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9294-CE38-43C8-9071-2D5A56927D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0AF6-3E8D-4D70-9A64-3625CD58AA9E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9294-CE38-43C8-9071-2D5A56927DF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0AF6-3E8D-4D70-9A64-3625CD58AA9E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9294-CE38-43C8-9071-2D5A56927DF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A920AF6-3E8D-4D70-9A64-3625CD58AA9E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E3E9294-CE38-43C8-9071-2D5A56927DF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8784976" cy="24482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 (Заголовки)"/>
              </a:rPr>
              <a:t>Инструментальная среда на базе технологий облачных вычислений для геномного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 (Заголовки)"/>
              </a:rPr>
              <a:t>секвенирования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 (Заголовки)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 (Заголовки)"/>
              </a:rPr>
              <a:t>CloudNA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 (Заголовки)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556001"/>
            <a:ext cx="8352928" cy="1473200"/>
          </a:xfrm>
        </p:spPr>
        <p:txBody>
          <a:bodyPr/>
          <a:lstStyle/>
          <a:p>
            <a:pPr algn="r"/>
            <a:r>
              <a:rPr lang="ru-RU" dirty="0" smtClean="0">
                <a:latin typeface="Century Gothic (Основной текст)"/>
              </a:rPr>
              <a:t>НИЦ </a:t>
            </a:r>
            <a:r>
              <a:rPr lang="ru-RU" dirty="0">
                <a:latin typeface="Century Gothic (Основной текст)"/>
              </a:rPr>
              <a:t>«Курчатовский институт</a:t>
            </a:r>
            <a:r>
              <a:rPr lang="ru-RU" dirty="0" smtClean="0">
                <a:latin typeface="Century Gothic (Основной текст)"/>
              </a:rPr>
              <a:t>»</a:t>
            </a:r>
          </a:p>
          <a:p>
            <a:pPr algn="r"/>
            <a:r>
              <a:rPr lang="ru-RU" dirty="0" smtClean="0">
                <a:latin typeface="Century Gothic (Основной текст)"/>
              </a:rPr>
              <a:t>А. И. Курченко</a:t>
            </a:r>
            <a:r>
              <a:rPr lang="ru-RU" dirty="0">
                <a:latin typeface="Century Gothic (Основной текст)"/>
              </a:rPr>
              <a:t>, </a:t>
            </a:r>
            <a:r>
              <a:rPr lang="ru-RU" dirty="0" smtClean="0">
                <a:latin typeface="Century Gothic (Основной текст)"/>
              </a:rPr>
              <a:t>М.А. Григорьева, А</a:t>
            </a:r>
            <a:r>
              <a:rPr lang="ru-RU" dirty="0">
                <a:latin typeface="Century Gothic (Основной текст)"/>
              </a:rPr>
              <a:t>. М. </a:t>
            </a:r>
            <a:r>
              <a:rPr lang="ru-RU" dirty="0" smtClean="0">
                <a:latin typeface="Century Gothic (Основной текст)"/>
              </a:rPr>
              <a:t>Новиков, А. </a:t>
            </a:r>
            <a:r>
              <a:rPr lang="ru-RU" dirty="0" err="1" smtClean="0">
                <a:latin typeface="Century Gothic (Основной текст)"/>
              </a:rPr>
              <a:t>Б.Теслюк</a:t>
            </a:r>
            <a:r>
              <a:rPr lang="ru-RU" dirty="0" smtClean="0">
                <a:latin typeface="Century Gothic (Основной текст)"/>
              </a:rPr>
              <a:t>,</a:t>
            </a:r>
          </a:p>
          <a:p>
            <a:pPr algn="r"/>
            <a:r>
              <a:rPr lang="en-US" dirty="0" smtClean="0">
                <a:latin typeface="Century Gothic (Основной текст)"/>
              </a:rPr>
              <a:t> </a:t>
            </a:r>
            <a:r>
              <a:rPr lang="ru-RU" dirty="0" smtClean="0">
                <a:latin typeface="Century Gothic (Основной текст)"/>
              </a:rPr>
              <a:t>В. А. Ильин</a:t>
            </a:r>
            <a:endParaRPr lang="ru-RU" dirty="0">
              <a:latin typeface="Century Gothic (Основной текст)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5082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96944" cy="1872208"/>
          </a:xfrm>
        </p:spPr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 (Заголовки)"/>
              </a:rPr>
              <a:t>Заключение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 (Заголовки)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3202522"/>
            <a:ext cx="7128792" cy="2170693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- Повысить скорость обработки данных;</a:t>
            </a:r>
          </a:p>
          <a:p>
            <a:pPr algn="l"/>
            <a:r>
              <a:rPr lang="ru-RU" sz="2400" dirty="0" smtClean="0"/>
              <a:t>- Экономить вычислительные ресурсы за счет балансировки;</a:t>
            </a:r>
          </a:p>
          <a:p>
            <a:pPr algn="l"/>
            <a:r>
              <a:rPr lang="ru-RU" sz="2400" dirty="0" smtClean="0"/>
              <a:t>- Создавать и использовать композитные задания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740858"/>
            <a:ext cx="35125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FFFF"/>
                </a:solidFill>
              </a:rPr>
              <a:t>Архитектура </a:t>
            </a:r>
            <a:r>
              <a:rPr lang="ru-RU" sz="2400" dirty="0" smtClean="0">
                <a:solidFill>
                  <a:srgbClr val="FFFFFF"/>
                </a:solidFill>
              </a:rPr>
              <a:t>позволяет: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5103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40339" y="3453968"/>
            <a:ext cx="4247684" cy="1323439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869791"/>
            <a:ext cx="4104456" cy="1323439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5328592" cy="792088"/>
          </a:xfrm>
        </p:spPr>
        <p:txBody>
          <a:bodyPr/>
          <a:lstStyle/>
          <a:p>
            <a:pPr algn="l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 (Заголовки)"/>
              </a:rPr>
              <a:t>Определения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 (Заголовки)"/>
            </a:endParaRPr>
          </a:p>
        </p:txBody>
      </p:sp>
      <p:pic>
        <p:nvPicPr>
          <p:cNvPr id="4" name="Picture 2" descr="D:\аспирантура\Курчатовская школа\DN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3" y="1412776"/>
            <a:ext cx="3921975" cy="452646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3" y="1869790"/>
            <a:ext cx="417646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Секвенирование</a:t>
            </a: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sz="2000" dirty="0" smtClean="0">
                <a:solidFill>
                  <a:schemeClr val="bg1"/>
                </a:solidFill>
              </a:rPr>
              <a:t>определение 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первичной аминокислотной или нуклеотидной последовательности белков и нуклеиновых кислот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0338" y="3453968"/>
            <a:ext cx="417567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МикроРНК</a:t>
            </a: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некодирующие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молекулы РНК, длина 21-25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нуклеотидов отвечающий за  экспрессию генов.</a:t>
            </a:r>
          </a:p>
        </p:txBody>
      </p:sp>
    </p:spTree>
    <p:extLst>
      <p:ext uri="{BB962C8B-B14F-4D97-AF65-F5344CB8AC3E}">
        <p14:creationId xmlns:p14="http://schemas.microsoft.com/office/powerpoint/2010/main" val="2444096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252728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atin typeface="Century Gothic (Заголовки)"/>
              </a:rPr>
              <a:t>Секвенирование</a:t>
            </a:r>
            <a:r>
              <a:rPr lang="ru-RU" dirty="0" smtClean="0">
                <a:latin typeface="Century Gothic (Заголовки)"/>
              </a:rPr>
              <a:t> нового поколения</a:t>
            </a:r>
            <a:endParaRPr lang="ru-RU" dirty="0">
              <a:latin typeface="Century Gothic (Заголовки)"/>
            </a:endParaRPr>
          </a:p>
        </p:txBody>
      </p:sp>
      <p:pic>
        <p:nvPicPr>
          <p:cNvPr id="2050" name="Picture 2" descr="https://www.lihs.cuhk.edu.hk/portals/0/Images/HiSe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636" y="2492896"/>
            <a:ext cx="498370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436096" y="4119463"/>
            <a:ext cx="2858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Century Gothic (Заголовки)"/>
              </a:rPr>
              <a:t>Illumina</a:t>
            </a:r>
            <a:r>
              <a:rPr lang="en-US" sz="2400" dirty="0">
                <a:latin typeface="Century Gothic (Заголовки)"/>
              </a:rPr>
              <a:t> HiSeq1500</a:t>
            </a:r>
            <a:endParaRPr lang="ru-RU" sz="2400" dirty="0">
              <a:latin typeface="Century Gothic (Заголовки)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36097" y="4581128"/>
            <a:ext cx="345638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dirty="0" smtClean="0">
                <a:latin typeface="Century Gothic (Заголовки)"/>
              </a:rPr>
              <a:t>- Используются в лаборатории </a:t>
            </a:r>
            <a:r>
              <a:rPr lang="ru-RU" dirty="0" err="1" smtClean="0">
                <a:latin typeface="Century Gothic (Заголовки)"/>
              </a:rPr>
              <a:t>геномики</a:t>
            </a:r>
            <a:r>
              <a:rPr lang="ru-RU" dirty="0" smtClean="0">
                <a:latin typeface="Century Gothic (Заголовки)"/>
              </a:rPr>
              <a:t> НБИК-</a:t>
            </a:r>
            <a:r>
              <a:rPr lang="ru-RU" dirty="0" err="1" smtClean="0">
                <a:latin typeface="Century Gothic (Заголовки)"/>
              </a:rPr>
              <a:t>Ценра</a:t>
            </a:r>
            <a:r>
              <a:rPr lang="ru-RU" dirty="0" smtClean="0">
                <a:latin typeface="Century Gothic (Заголовки)"/>
              </a:rPr>
              <a:t> НИЦ «Курчатовский институт»</a:t>
            </a:r>
            <a:endParaRPr lang="en-US" dirty="0" smtClean="0">
              <a:latin typeface="Century Gothic (Заголовки)"/>
            </a:endParaRPr>
          </a:p>
          <a:p>
            <a:pPr>
              <a:spcBef>
                <a:spcPts val="600"/>
              </a:spcBef>
            </a:pPr>
            <a:r>
              <a:rPr lang="ru-RU" dirty="0" smtClean="0">
                <a:latin typeface="Century Gothic (Заголовки)"/>
              </a:rPr>
              <a:t>- 150 ГБ/день данных</a:t>
            </a:r>
            <a:endParaRPr lang="ru-RU" dirty="0">
              <a:latin typeface="Century Gothic (Заголовки)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43879" y="2763795"/>
            <a:ext cx="34563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dirty="0" smtClean="0">
                <a:latin typeface="Century Gothic (Заголовки)"/>
              </a:rPr>
              <a:t>СНП </a:t>
            </a:r>
            <a:r>
              <a:rPr lang="ru-RU" dirty="0" smtClean="0">
                <a:latin typeface="Century Gothic (Заголовки)"/>
              </a:rPr>
              <a:t>– единовременное «прочтение» нескольких участков генома</a:t>
            </a:r>
            <a:endParaRPr lang="ru-RU" dirty="0">
              <a:latin typeface="Century Gothic (Заголовки)"/>
            </a:endParaRPr>
          </a:p>
        </p:txBody>
      </p:sp>
    </p:spTree>
    <p:extLst>
      <p:ext uri="{BB962C8B-B14F-4D97-AF65-F5344CB8AC3E}">
        <p14:creationId xmlns:p14="http://schemas.microsoft.com/office/powerpoint/2010/main" val="332844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852936"/>
            <a:ext cx="7920880" cy="1368152"/>
          </a:xfrm>
        </p:spPr>
        <p:txBody>
          <a:bodyPr>
            <a:normAutofit/>
          </a:bodyPr>
          <a:lstStyle/>
          <a:p>
            <a:r>
              <a:rPr lang="ru-RU" dirty="0" smtClean="0"/>
              <a:t>Увеличение скорости генерации данных существенно повысило требования к производительности обработки;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entury Gothic (Заголовки)"/>
              </a:rPr>
              <a:t>Актуальные проблемы анализа данных </a:t>
            </a:r>
            <a:r>
              <a:rPr lang="ru-RU" dirty="0" err="1" smtClean="0">
                <a:latin typeface="Century Gothic (Заголовки)"/>
              </a:rPr>
              <a:t>секвенирования</a:t>
            </a:r>
            <a:endParaRPr lang="ru-RU" dirty="0">
              <a:latin typeface="Century Gothic (Заголовки)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33618" y="5478323"/>
            <a:ext cx="79868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ru-RU" sz="2400" dirty="0">
                <a:solidFill>
                  <a:srgbClr val="073E87"/>
                </a:solidFill>
              </a:rPr>
              <a:t>Многоэтапность обработки – цепочка атомарных вычислительных задач;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33618" y="4326195"/>
            <a:ext cx="80588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ru-RU" sz="2400" dirty="0">
                <a:solidFill>
                  <a:srgbClr val="073E87"/>
                </a:solidFill>
              </a:rPr>
              <a:t>Разнородность требований к ресурсам атомарных задач;</a:t>
            </a:r>
            <a:endParaRPr lang="en-US" sz="2400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40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852936"/>
            <a:ext cx="7920880" cy="1368152"/>
          </a:xfrm>
        </p:spPr>
        <p:txBody>
          <a:bodyPr>
            <a:normAutofit/>
          </a:bodyPr>
          <a:lstStyle/>
          <a:p>
            <a:r>
              <a:rPr lang="ru-RU" dirty="0" smtClean="0"/>
              <a:t>Увеличение скорости генерации данных существенно повысило требования к производительности обработки;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entury Gothic (Заголовки)"/>
              </a:rPr>
              <a:t>Актуальные проблемы анализа данных </a:t>
            </a:r>
            <a:r>
              <a:rPr lang="ru-RU" dirty="0" err="1" smtClean="0">
                <a:latin typeface="Century Gothic (Заголовки)"/>
              </a:rPr>
              <a:t>секвенирования</a:t>
            </a:r>
            <a:endParaRPr lang="ru-RU" dirty="0">
              <a:latin typeface="Century Gothic (Заголовки)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611" y="2564904"/>
            <a:ext cx="3163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Распределенные вычисления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33618" y="5478323"/>
            <a:ext cx="79868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ru-RU" sz="2400" dirty="0">
                <a:solidFill>
                  <a:srgbClr val="073E87"/>
                </a:solidFill>
              </a:rPr>
              <a:t>Многоэтапность обработки – цепочка атомарных вычислительных задач;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33618" y="4326195"/>
            <a:ext cx="80588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ru-RU" sz="2400" dirty="0">
                <a:solidFill>
                  <a:srgbClr val="073E87"/>
                </a:solidFill>
              </a:rPr>
              <a:t>Разнородность требований к ресурсам атомарных задач;</a:t>
            </a:r>
            <a:endParaRPr lang="en-US" sz="2400" dirty="0">
              <a:solidFill>
                <a:srgbClr val="073E87"/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755576" y="5550331"/>
            <a:ext cx="326177" cy="720080"/>
            <a:chOff x="755576" y="5301208"/>
            <a:chExt cx="326177" cy="72008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755576" y="5949280"/>
              <a:ext cx="318568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 rot="5400000">
              <a:off x="431540" y="5625244"/>
              <a:ext cx="720080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763185" y="5301208"/>
              <a:ext cx="318568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755756" y="4398203"/>
            <a:ext cx="326177" cy="720080"/>
            <a:chOff x="755576" y="5301208"/>
            <a:chExt cx="326177" cy="720080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755576" y="5949280"/>
              <a:ext cx="318568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 rot="5400000">
              <a:off x="431540" y="5625244"/>
              <a:ext cx="720080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763185" y="5301208"/>
              <a:ext cx="318568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763365" y="3927909"/>
            <a:ext cx="318568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 rot="5400000">
            <a:off x="281957" y="3410497"/>
            <a:ext cx="1034824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70974" y="2929089"/>
            <a:ext cx="318568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635611" y="5218836"/>
            <a:ext cx="4506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Использование композитных приложений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35611" y="4041886"/>
            <a:ext cx="2592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Балансировка нагрузки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2062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541020" cy="1152128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 (Заголовки)"/>
              </a:rPr>
              <a:t>Существующие облачные системы для анализа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 (Заголовки)"/>
              </a:rPr>
              <a:t>секвенирования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 (Заголовки)"/>
            </a:endParaRPr>
          </a:p>
        </p:txBody>
      </p:sp>
      <p:pic>
        <p:nvPicPr>
          <p:cNvPr id="6" name="Picture 4" descr="D:\аспирантура\Курчатовская школа\Station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060848"/>
            <a:ext cx="2654300" cy="736600"/>
          </a:xfrm>
          <a:prstGeom prst="rect">
            <a:avLst/>
          </a:prstGeom>
          <a:noFill/>
        </p:spPr>
      </p:pic>
      <p:pic>
        <p:nvPicPr>
          <p:cNvPr id="7" name="Picture 6" descr="D:\аспирантура\Курчатовская школа\tarclou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717032"/>
            <a:ext cx="2736304" cy="1351668"/>
          </a:xfrm>
          <a:prstGeom prst="rect">
            <a:avLst/>
          </a:prstGeom>
          <a:noFill/>
        </p:spPr>
      </p:pic>
      <p:pic>
        <p:nvPicPr>
          <p:cNvPr id="8" name="Picture 8" descr="D:\аспирантура\Курчатовская школа\Blas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365104"/>
            <a:ext cx="674879" cy="82182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115616" y="4581128"/>
            <a:ext cx="2262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CloudBLAST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91940" y="1995314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Genotyping from short reads using cloud computing</a:t>
            </a:r>
            <a:endParaRPr lang="en-US" b="1" dirty="0"/>
          </a:p>
        </p:txBody>
      </p:sp>
      <p:pic>
        <p:nvPicPr>
          <p:cNvPr id="11" name="Picture 9" descr="D:\аспирантура\Курчатовская школа\Crossbo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63947" y="1707282"/>
            <a:ext cx="1894117" cy="2815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382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23528" y="404664"/>
            <a:ext cx="5328592" cy="7920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 (Заголовки)"/>
              </a:rPr>
              <a:t>Архитектура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 (Заголовки)"/>
              </a:rPr>
              <a:t>CloudNA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 (Заголовки)"/>
            </a:endParaRPr>
          </a:p>
        </p:txBody>
      </p:sp>
      <p:pic>
        <p:nvPicPr>
          <p:cNvPr id="2" name="Picture 2" descr="H:\work\BTff\_дубна\_статья3_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8928992" cy="537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90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23528" y="404664"/>
            <a:ext cx="8424936" cy="7920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 (Заголовки)"/>
              </a:rPr>
              <a:t>Архитектура модуля динамической балансировки ресурсов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 (Заголовки)"/>
            </a:endParaRPr>
          </a:p>
        </p:txBody>
      </p:sp>
      <p:pic>
        <p:nvPicPr>
          <p:cNvPr id="2050" name="Picture 2" descr="H:\work\BTff\_дубна\_статья_sh3_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8894259" cy="443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70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96944" cy="1872208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 (Заголовки)"/>
              </a:rPr>
              <a:t>Тестовая прикладная задача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 (Заголовки)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11560" y="2564904"/>
            <a:ext cx="7848872" cy="302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/>
              <a:t>Произведен анализ данных </a:t>
            </a:r>
            <a:r>
              <a:rPr lang="ru-RU" dirty="0" err="1" smtClean="0"/>
              <a:t>секвенирования</a:t>
            </a:r>
            <a:r>
              <a:rPr lang="ru-RU" dirty="0" smtClean="0"/>
              <a:t> молекул </a:t>
            </a:r>
            <a:r>
              <a:rPr lang="ru-RU" dirty="0" err="1" smtClean="0"/>
              <a:t>микроРНК</a:t>
            </a:r>
            <a:r>
              <a:rPr lang="ru-RU" dirty="0" smtClean="0"/>
              <a:t> из трех типов тканей хризантемы садовой.</a:t>
            </a:r>
          </a:p>
          <a:p>
            <a:pPr algn="l"/>
            <a:endParaRPr lang="ru-RU" dirty="0"/>
          </a:p>
          <a:p>
            <a:pPr algn="l"/>
            <a:r>
              <a:rPr lang="ru-RU" dirty="0" smtClean="0"/>
              <a:t>Результаты опубликованы в </a:t>
            </a:r>
            <a:r>
              <a:rPr lang="ru-RU" dirty="0"/>
              <a:t>журнале “Информационное общество</a:t>
            </a:r>
            <a:r>
              <a:rPr lang="ru-RU" dirty="0" smtClean="0"/>
              <a:t>”</a:t>
            </a:r>
          </a:p>
          <a:p>
            <a:pPr algn="l"/>
            <a:r>
              <a:rPr lang="ru-RU" dirty="0"/>
              <a:t>«Использование облачной инфраструктуры для анализа данных </a:t>
            </a:r>
            <a:r>
              <a:rPr lang="ru-RU" dirty="0" err="1"/>
              <a:t>секвенирования</a:t>
            </a:r>
            <a:r>
              <a:rPr lang="ru-RU" dirty="0"/>
              <a:t> </a:t>
            </a:r>
            <a:r>
              <a:rPr lang="ru-RU" dirty="0" err="1"/>
              <a:t>микроРНК</a:t>
            </a:r>
            <a:r>
              <a:rPr lang="ru-RU" dirty="0" smtClean="0"/>
              <a:t>» </a:t>
            </a:r>
            <a:r>
              <a:rPr lang="ru-RU" dirty="0"/>
              <a:t>2013 г. </a:t>
            </a:r>
            <a:r>
              <a:rPr lang="ru-RU" dirty="0" err="1"/>
              <a:t>вып</a:t>
            </a:r>
            <a:r>
              <a:rPr lang="ru-RU" dirty="0"/>
              <a:t>. 1-2, с. 26-38. </a:t>
            </a:r>
            <a:endParaRPr lang="ru-RU" dirty="0" smtClean="0"/>
          </a:p>
          <a:p>
            <a:pPr algn="l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http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://infosoc.iis.ru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/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79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1616</TotalTime>
  <Words>261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Инструментальная среда на базе технологий облачных вычислений для геномного секвенирования CloudNA</vt:lpstr>
      <vt:lpstr>Определения</vt:lpstr>
      <vt:lpstr>Секвенирование нового поколения</vt:lpstr>
      <vt:lpstr>Актуальные проблемы анализа данных секвенирования</vt:lpstr>
      <vt:lpstr>Актуальные проблемы анализа данных секвенирования</vt:lpstr>
      <vt:lpstr>Существующие облачные системы для анализа секвенирования</vt:lpstr>
      <vt:lpstr>Презентация PowerPoint</vt:lpstr>
      <vt:lpstr>Презентация PowerPoint</vt:lpstr>
      <vt:lpstr>Тестовая прикладная задача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kokovin</dc:creator>
  <cp:lastModifiedBy>SONY</cp:lastModifiedBy>
  <cp:revision>66</cp:revision>
  <dcterms:created xsi:type="dcterms:W3CDTF">2014-06-16T10:59:15Z</dcterms:created>
  <dcterms:modified xsi:type="dcterms:W3CDTF">2014-06-30T09:32:43Z</dcterms:modified>
</cp:coreProperties>
</file>