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70" r:id="rId4"/>
    <p:sldId id="272" r:id="rId5"/>
    <p:sldId id="273" r:id="rId6"/>
    <p:sldId id="278" r:id="rId7"/>
    <p:sldId id="276" r:id="rId8"/>
    <p:sldId id="274" r:id="rId9"/>
    <p:sldId id="277" r:id="rId10"/>
    <p:sldId id="279" r:id="rId11"/>
    <p:sldId id="265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FF694-29D6-46F8-A417-5526E0224942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255E9-AD22-4EC2-862E-14E204AE9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148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255E9-AD22-4EC2-862E-14E204AE905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67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077A-EA94-494B-A3C3-EB8C66CA169B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C562-85F9-4ED5-8EF2-CAA49264F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077A-EA94-494B-A3C3-EB8C66CA169B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C562-85F9-4ED5-8EF2-CAA49264F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077A-EA94-494B-A3C3-EB8C66CA169B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C562-85F9-4ED5-8EF2-CAA49264F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077A-EA94-494B-A3C3-EB8C66CA169B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C562-85F9-4ED5-8EF2-CAA49264F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077A-EA94-494B-A3C3-EB8C66CA169B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C562-85F9-4ED5-8EF2-CAA49264F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077A-EA94-494B-A3C3-EB8C66CA169B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C562-85F9-4ED5-8EF2-CAA49264F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077A-EA94-494B-A3C3-EB8C66CA169B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C562-85F9-4ED5-8EF2-CAA49264F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077A-EA94-494B-A3C3-EB8C66CA169B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C562-85F9-4ED5-8EF2-CAA49264F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077A-EA94-494B-A3C3-EB8C66CA169B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C562-85F9-4ED5-8EF2-CAA49264F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077A-EA94-494B-A3C3-EB8C66CA169B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C562-85F9-4ED5-8EF2-CAA49264F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077A-EA94-494B-A3C3-EB8C66CA169B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9FAC562-85F9-4ED5-8EF2-CAA49264FD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EE077A-EA94-494B-A3C3-EB8C66CA169B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FAC562-85F9-4ED5-8EF2-CAA49264FD2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twiki.cern.ch/twiki/pub/CMSPublic/WorkBookComputingModel/tierstructure.gi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851648" cy="1584176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effectLst/>
              </a:rPr>
              <a:t>A highly reliable data center network topology Tier 1 at JINR</a:t>
            </a:r>
            <a:endParaRPr lang="ru-RU" sz="4400" dirty="0">
              <a:effectLst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3645024"/>
            <a:ext cx="7854696" cy="2893898"/>
          </a:xfrm>
        </p:spPr>
        <p:txBody>
          <a:bodyPr>
            <a:normAutofit fontScale="92500" lnSpcReduction="10000"/>
          </a:bodyPr>
          <a:lstStyle/>
          <a:p>
            <a:endParaRPr lang="ru-RU" sz="1900" dirty="0" smtClean="0"/>
          </a:p>
          <a:p>
            <a:r>
              <a:rPr lang="en-US" sz="1900" dirty="0" smtClean="0"/>
              <a:t>A.S. </a:t>
            </a:r>
            <a:r>
              <a:rPr lang="en-US" sz="1900" dirty="0" err="1" smtClean="0"/>
              <a:t>Baginyan</a:t>
            </a:r>
            <a:endParaRPr lang="ru-RU" sz="1900" dirty="0" smtClean="0"/>
          </a:p>
          <a:p>
            <a:r>
              <a:rPr lang="en-US" sz="1900" dirty="0"/>
              <a:t>Senior Engineer</a:t>
            </a:r>
            <a:r>
              <a:rPr lang="ru-RU" sz="1900" dirty="0" smtClean="0"/>
              <a:t>, </a:t>
            </a:r>
            <a:r>
              <a:rPr lang="en-US" sz="1900" dirty="0" smtClean="0"/>
              <a:t>CCNP</a:t>
            </a:r>
          </a:p>
          <a:p>
            <a:endParaRPr lang="en-US" sz="1900" dirty="0" smtClean="0"/>
          </a:p>
          <a:p>
            <a:r>
              <a:rPr lang="en-US" sz="1900" dirty="0"/>
              <a:t>Scientific Supervisor:</a:t>
            </a:r>
          </a:p>
          <a:p>
            <a:r>
              <a:rPr lang="en-US" sz="1900" dirty="0"/>
              <a:t>V.V. Korenkov, </a:t>
            </a:r>
            <a:r>
              <a:rPr lang="en-US" sz="1900" dirty="0" smtClean="0"/>
              <a:t>DSc</a:t>
            </a:r>
          </a:p>
          <a:p>
            <a:r>
              <a:rPr lang="ru-RU" sz="1900" dirty="0" smtClean="0"/>
              <a:t> </a:t>
            </a:r>
          </a:p>
          <a:p>
            <a:r>
              <a:rPr lang="en-US" sz="1900" dirty="0"/>
              <a:t> Joint Institute for Nuclear Research</a:t>
            </a:r>
          </a:p>
          <a:p>
            <a:r>
              <a:rPr lang="en-US" sz="1900" dirty="0" err="1" smtClean="0"/>
              <a:t>Dubna</a:t>
            </a:r>
            <a:r>
              <a:rPr lang="ru-RU" sz="1900" dirty="0" smtClean="0"/>
              <a:t>, 2014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305800" cy="10823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TIER 1 JINR</a:t>
            </a:r>
            <a:br>
              <a:rPr lang="en-US" dirty="0" smtClean="0"/>
            </a:br>
            <a:endParaRPr lang="ru-RU" sz="22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389698"/>
              </p:ext>
            </p:extLst>
          </p:nvPr>
        </p:nvGraphicFramePr>
        <p:xfrm>
          <a:off x="125760" y="1772816"/>
          <a:ext cx="8892480" cy="420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Visio" r:id="rId3" imgW="14986861" imgH="7064846" progId="Visio.Drawing.11">
                  <p:embed/>
                </p:oleObj>
              </mc:Choice>
              <mc:Fallback>
                <p:oleObj name="Visio" r:id="rId3" imgW="14986861" imgH="706484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60" y="1772816"/>
                        <a:ext cx="8892480" cy="4202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316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2659933"/>
            <a:ext cx="5884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Thank you for your attention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851648" cy="1584176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effectLst/>
              </a:rPr>
              <a:t>A highly reliable data center network topology Tier 1 at JINR</a:t>
            </a:r>
            <a:endParaRPr lang="ru-RU" sz="4400" dirty="0">
              <a:effectLst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3645024"/>
            <a:ext cx="7854696" cy="2893898"/>
          </a:xfrm>
        </p:spPr>
        <p:txBody>
          <a:bodyPr>
            <a:normAutofit fontScale="92500" lnSpcReduction="10000"/>
          </a:bodyPr>
          <a:lstStyle/>
          <a:p>
            <a:endParaRPr lang="ru-RU" sz="1900" dirty="0" smtClean="0"/>
          </a:p>
          <a:p>
            <a:r>
              <a:rPr lang="en-US" sz="1900" dirty="0" smtClean="0"/>
              <a:t>A.S. </a:t>
            </a:r>
            <a:r>
              <a:rPr lang="en-US" sz="1900" dirty="0" err="1" smtClean="0"/>
              <a:t>Baginyan</a:t>
            </a:r>
            <a:endParaRPr lang="ru-RU" sz="1900" dirty="0" smtClean="0"/>
          </a:p>
          <a:p>
            <a:r>
              <a:rPr lang="en-US" sz="1900" dirty="0"/>
              <a:t>Senior Engineer</a:t>
            </a:r>
            <a:r>
              <a:rPr lang="ru-RU" sz="1900" dirty="0" smtClean="0"/>
              <a:t>, </a:t>
            </a:r>
            <a:r>
              <a:rPr lang="en-US" sz="1900" dirty="0" smtClean="0"/>
              <a:t>CCNP</a:t>
            </a:r>
          </a:p>
          <a:p>
            <a:endParaRPr lang="en-US" sz="1900" dirty="0" smtClean="0"/>
          </a:p>
          <a:p>
            <a:r>
              <a:rPr lang="en-US" sz="1900" dirty="0"/>
              <a:t>Scientific Supervisor:</a:t>
            </a:r>
          </a:p>
          <a:p>
            <a:r>
              <a:rPr lang="en-US" sz="1900" dirty="0"/>
              <a:t>V.V. Korenkov, </a:t>
            </a:r>
            <a:r>
              <a:rPr lang="en-US" sz="1900" dirty="0" smtClean="0"/>
              <a:t>DSc</a:t>
            </a:r>
          </a:p>
          <a:p>
            <a:r>
              <a:rPr lang="ru-RU" sz="1900" dirty="0" smtClean="0"/>
              <a:t> </a:t>
            </a:r>
          </a:p>
          <a:p>
            <a:r>
              <a:rPr lang="en-US" sz="1900" dirty="0"/>
              <a:t> Joint Institute for Nuclear Research</a:t>
            </a:r>
          </a:p>
          <a:p>
            <a:r>
              <a:rPr lang="en-US" sz="1900" dirty="0" err="1" smtClean="0"/>
              <a:t>Dubna</a:t>
            </a:r>
            <a:r>
              <a:rPr lang="ru-RU" sz="1900" dirty="0" smtClean="0"/>
              <a:t>, 2014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95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ier structure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279610" y="1127388"/>
            <a:ext cx="4846807" cy="374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6788" y="620688"/>
            <a:ext cx="874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Worldwide LHC Computing Grid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154640"/>
            <a:ext cx="4427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TIER</a:t>
            </a:r>
            <a:r>
              <a:rPr lang="ru-RU" sz="1600" dirty="0"/>
              <a:t> </a:t>
            </a:r>
            <a:r>
              <a:rPr lang="en-US" sz="1600" dirty="0" smtClean="0"/>
              <a:t>0</a:t>
            </a:r>
            <a:r>
              <a:rPr lang="ru-RU" sz="1600" dirty="0" smtClean="0"/>
              <a:t>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accepts RAW data from the CMS Online Data Acquisition and Trigger </a:t>
            </a:r>
            <a:r>
              <a:rPr lang="en-US" sz="1600" dirty="0" smtClean="0"/>
              <a:t>System.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repacks the RAW data received </a:t>
            </a:r>
            <a:r>
              <a:rPr lang="en-US" sz="1600" dirty="0" smtClean="0"/>
              <a:t>into </a:t>
            </a:r>
            <a:r>
              <a:rPr lang="en-US" sz="1600" dirty="0"/>
              <a:t>primary datasets based on trigger information </a:t>
            </a:r>
            <a:r>
              <a:rPr lang="en-US" sz="16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distributes </a:t>
            </a:r>
            <a:r>
              <a:rPr lang="en-US" sz="1600" dirty="0"/>
              <a:t>RAW data sets among the next tier stage resources (Tier-1) so that two copies of every piece of RAW data is saved, one at CERN, another at a Tier-1.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569" y="3566386"/>
            <a:ext cx="437284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TIER</a:t>
            </a:r>
            <a:r>
              <a:rPr lang="ru-RU" sz="1600" dirty="0" smtClean="0"/>
              <a:t> </a:t>
            </a:r>
            <a:r>
              <a:rPr lang="ru-RU" sz="1600" dirty="0"/>
              <a:t>1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receives a subset of the data from the T0 related to the size of the pledged resources in the WLCG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provides </a:t>
            </a:r>
            <a:r>
              <a:rPr lang="en-US" sz="1600" dirty="0"/>
              <a:t>tape archive of part of the RAW data (secure second copy) which it receives as a subset of the datasets from the T0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provides substantial CPU power for scheduled: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re-reconstruction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skimming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calibration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AOD extraction 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4949102"/>
            <a:ext cx="38884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TIER </a:t>
            </a:r>
            <a:r>
              <a:rPr lang="en-US" sz="1600" dirty="0"/>
              <a:t>2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/>
              <a:t>services</a:t>
            </a:r>
            <a:r>
              <a:rPr lang="ru-RU" sz="1600" dirty="0"/>
              <a:t> </a:t>
            </a:r>
            <a:r>
              <a:rPr lang="ru-RU" sz="1600" dirty="0" err="1"/>
              <a:t>for</a:t>
            </a:r>
            <a:r>
              <a:rPr lang="ru-RU" sz="1600" dirty="0"/>
              <a:t> </a:t>
            </a:r>
            <a:r>
              <a:rPr lang="ru-RU" sz="1600" dirty="0" err="1"/>
              <a:t>local</a:t>
            </a:r>
            <a:r>
              <a:rPr lang="ru-RU" sz="1600" dirty="0"/>
              <a:t> </a:t>
            </a:r>
            <a:r>
              <a:rPr lang="ru-RU" sz="1600" dirty="0" err="1"/>
              <a:t>communities</a:t>
            </a:r>
            <a:r>
              <a:rPr lang="ru-RU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grid-based analysis for the whole experiment (Tier-2 resources available to whole experiment through the grid) 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Monte Carlo simulation for the whole experiment </a:t>
            </a:r>
            <a:endParaRPr lang="ru-RU" sz="1600" dirty="0"/>
          </a:p>
          <a:p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gish\Google Диск\аспирантура\схема стоек tier 1\Модуль 2 2015_предложение j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355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agish\Google Диск\аспирантура\схема стоек tier 1\Модуль 1 2015_предложение j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0"/>
            <a:ext cx="432048" cy="764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81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Network topologies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2421255" cy="234315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3384376" cy="252482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827934"/>
            <a:ext cx="2848845" cy="2520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3937604"/>
            <a:ext cx="150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topology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3816870"/>
            <a:ext cx="165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Mesh topology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27768" y="6163548"/>
            <a:ext cx="209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mesh topology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3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05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Spanning Tree Protocol (STP)</a:t>
            </a:r>
            <a:endParaRPr lang="ru-RU" dirty="0"/>
          </a:p>
        </p:txBody>
      </p:sp>
      <p:pic>
        <p:nvPicPr>
          <p:cNvPr id="3" name="Рисунок 2" descr="Рисунок 18. Пример изначальной топологии ST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494872"/>
            <a:ext cx="6552728" cy="467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52966" y="616530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Real-life example of </a:t>
            </a:r>
            <a:r>
              <a:rPr lang="ru-RU" dirty="0"/>
              <a:t>«</a:t>
            </a:r>
            <a:r>
              <a:rPr lang="en-US" dirty="0"/>
              <a:t>spanning tree protocol</a:t>
            </a:r>
            <a:r>
              <a:rPr lang="ru-RU" dirty="0"/>
              <a:t>»</a:t>
            </a:r>
            <a:r>
              <a:rPr lang="en-US" dirty="0"/>
              <a:t> calculation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2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Dijkstra’s</a:t>
            </a:r>
            <a:r>
              <a:rPr lang="en-US" dirty="0"/>
              <a:t> algorithm</a:t>
            </a:r>
            <a:endParaRPr lang="ru-RU" dirty="0"/>
          </a:p>
        </p:txBody>
      </p:sp>
      <p:pic>
        <p:nvPicPr>
          <p:cNvPr id="4" name="Рисунок 3" descr="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9"/>
            <a:ext cx="2388359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1" y="3937774"/>
            <a:ext cx="2172335" cy="142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78" y="1269490"/>
            <a:ext cx="2114670" cy="2352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06" y="3928825"/>
            <a:ext cx="2625715" cy="2769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imag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21" y="1431529"/>
            <a:ext cx="2266752" cy="21947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Стрелка вправо 8"/>
          <p:cNvSpPr/>
          <p:nvPr/>
        </p:nvSpPr>
        <p:spPr>
          <a:xfrm>
            <a:off x="2639879" y="2528901"/>
            <a:ext cx="686327" cy="25202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694293" y="2477324"/>
            <a:ext cx="686327" cy="25202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8175540">
            <a:off x="6067291" y="3856346"/>
            <a:ext cx="686327" cy="25202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33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P Layer 2 single path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25" y="2060848"/>
            <a:ext cx="4200525" cy="31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TRILL Layer 2 multiple path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0848"/>
            <a:ext cx="4200525" cy="31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572000" y="543593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TRILL Layer 2 multiple paths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1112" y="55172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STP </a:t>
            </a:r>
            <a:r>
              <a:rPr lang="ru-RU" dirty="0" err="1"/>
              <a:t>Layer</a:t>
            </a:r>
            <a:r>
              <a:rPr lang="ru-RU" dirty="0"/>
              <a:t> 2 </a:t>
            </a:r>
            <a:r>
              <a:rPr lang="ru-RU" dirty="0" err="1"/>
              <a:t>single</a:t>
            </a:r>
            <a:r>
              <a:rPr lang="ru-RU" dirty="0"/>
              <a:t> </a:t>
            </a:r>
            <a:r>
              <a:rPr lang="ru-RU" dirty="0" err="1"/>
              <a:t>paths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283968" y="2060848"/>
            <a:ext cx="0" cy="460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Transparent Interconnection of Lots of Links (TRILL)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0832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3058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Shortest </a:t>
            </a:r>
            <a:r>
              <a:rPr lang="en-US" dirty="0"/>
              <a:t>Path </a:t>
            </a:r>
            <a:r>
              <a:rPr lang="en-US" dirty="0" smtClean="0"/>
              <a:t>Bridging</a:t>
            </a:r>
            <a:r>
              <a:rPr lang="ru-RU" dirty="0" smtClean="0"/>
              <a:t> (</a:t>
            </a:r>
            <a:r>
              <a:rPr lang="en-US" dirty="0" smtClean="0"/>
              <a:t>SPB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08" y="1628800"/>
            <a:ext cx="6732240" cy="50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9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3058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Compare and Contrast Shortest Path Bridging and Transparent Interconnection of Lots of Links 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171127"/>
              </p:ext>
            </p:extLst>
          </p:nvPr>
        </p:nvGraphicFramePr>
        <p:xfrm>
          <a:off x="251520" y="1844824"/>
          <a:ext cx="8424936" cy="49074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/>
                <a:gridCol w="2376264"/>
                <a:gridCol w="2808312"/>
              </a:tblGrid>
              <a:tr h="310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 err="1">
                          <a:effectLst/>
                        </a:rPr>
                        <a:t>Characteristic</a:t>
                      </a:r>
                      <a:r>
                        <a:rPr lang="ru-RU" sz="1400" b="1" u="sng" dirty="0">
                          <a:effectLst/>
                        </a:rPr>
                        <a:t> </a:t>
                      </a:r>
                      <a:endParaRPr lang="ru-RU" sz="1400" b="1" u="sng" dirty="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effectLst/>
                        </a:rPr>
                        <a:t>Shortest Path Bridging</a:t>
                      </a:r>
                      <a:endParaRPr lang="ru-RU" sz="1400" b="1" u="sng" dirty="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effectLst/>
                        </a:rPr>
                        <a:t>Transparent Interconnection of Lots of Links </a:t>
                      </a:r>
                      <a:r>
                        <a:rPr lang="ru-RU" sz="1400" b="1" u="sng" dirty="0" smtClean="0">
                          <a:effectLst/>
                        </a:rPr>
                        <a:t> </a:t>
                      </a:r>
                      <a:endParaRPr lang="ru-RU" sz="1400" b="1" u="sng" dirty="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 err="1">
                          <a:effectLst/>
                        </a:rPr>
                        <a:t>Multi-Pathing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Support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Yes </a:t>
                      </a:r>
                      <a:endParaRPr lang="ru-RU" sz="140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Yes </a:t>
                      </a:r>
                      <a:endParaRPr lang="ru-RU" sz="140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Eliminates Need for Spanning Tree and Blocked Links </a:t>
                      </a:r>
                      <a:endParaRPr lang="ru-RU" sz="1400" dirty="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 err="1">
                          <a:effectLst/>
                        </a:rPr>
                        <a:t>Yes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Yes </a:t>
                      </a:r>
                      <a:endParaRPr lang="ru-RU" sz="140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Interoperability with Spanning Tree </a:t>
                      </a:r>
                      <a:endParaRPr lang="ru-RU" sz="140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 err="1">
                          <a:effectLst/>
                        </a:rPr>
                        <a:t>Yes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Yes </a:t>
                      </a:r>
                      <a:endParaRPr lang="ru-RU" sz="140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 err="1">
                          <a:effectLst/>
                        </a:rPr>
                        <a:t>Loop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Prevention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</a:rPr>
                        <a:t>RPFC </a:t>
                      </a:r>
                      <a:endParaRPr lang="ru-RU" sz="1400" dirty="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TTL-based &amp; </a:t>
                      </a:r>
                      <a:r>
                        <a:rPr lang="en-US" sz="1400" dirty="0">
                          <a:effectLst/>
                        </a:rPr>
                        <a:t>RPFC </a:t>
                      </a:r>
                      <a:endParaRPr lang="ru-RU" sz="1400" dirty="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Uses IS-IS as the Layer 2 Routing Protocol </a:t>
                      </a:r>
                      <a:endParaRPr lang="ru-RU" sz="140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 err="1">
                          <a:effectLst/>
                        </a:rPr>
                        <a:t>Yes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Yes </a:t>
                      </a:r>
                      <a:endParaRPr lang="ru-RU" sz="140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7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IS-IS Interoperability </a:t>
                      </a:r>
                      <a:endParaRPr lang="ru-RU" sz="140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Uses existing IS-IS with TLV </a:t>
                      </a:r>
                      <a:r>
                        <a:rPr lang="en-US" sz="1400" dirty="0" smtClean="0">
                          <a:effectLst/>
                        </a:rPr>
                        <a:t>extensions</a:t>
                      </a:r>
                      <a:endParaRPr lang="ru-RU" sz="1400" dirty="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New type of IS-IS instance with new PDU types </a:t>
                      </a:r>
                      <a:endParaRPr lang="ru-RU" sz="140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Dynamically Changes Network Paths for Traffic Flows </a:t>
                      </a:r>
                      <a:endParaRPr lang="ru-RU" sz="140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 err="1">
                          <a:effectLst/>
                        </a:rPr>
                        <a:t>Yes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Yes </a:t>
                      </a:r>
                      <a:endParaRPr lang="ru-RU" sz="140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Cut-through Switching </a:t>
                      </a:r>
                      <a:endParaRPr lang="ru-RU" sz="140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 err="1">
                          <a:effectLst/>
                        </a:rPr>
                        <a:t>Possible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Possible but difficult due to options field in header </a:t>
                      </a:r>
                      <a:endParaRPr lang="ru-RU" sz="1400" dirty="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Virtualization Support </a:t>
                      </a:r>
                      <a:endParaRPr lang="ru-RU" sz="140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Service Instance using I-SID (16Mio) </a:t>
                      </a:r>
                      <a:endParaRPr lang="ru-RU" sz="140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</a:rPr>
                        <a:t>VLAN </a:t>
                      </a:r>
                      <a:r>
                        <a:rPr lang="ru-RU" sz="1400" dirty="0" err="1">
                          <a:effectLst/>
                        </a:rPr>
                        <a:t>only</a:t>
                      </a:r>
                      <a:r>
                        <a:rPr lang="ru-RU" sz="1400" dirty="0">
                          <a:effectLst/>
                        </a:rPr>
                        <a:t> (4k) </a:t>
                      </a:r>
                      <a:endParaRPr lang="ru-RU" sz="1400" dirty="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Low-Touch Configuration </a:t>
                      </a:r>
                      <a:endParaRPr lang="ru-RU" sz="140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Yes; need to configure VLAN to Service Instance Mapping </a:t>
                      </a:r>
                      <a:endParaRPr lang="ru-RU" sz="140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 err="1">
                          <a:effectLst/>
                        </a:rPr>
                        <a:t>Yes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Gotham-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55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</TotalTime>
  <Words>413</Words>
  <Application>Microsoft Office PowerPoint</Application>
  <PresentationFormat>Экран (4:3)</PresentationFormat>
  <Paragraphs>85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Поток</vt:lpstr>
      <vt:lpstr>Visio</vt:lpstr>
      <vt:lpstr>A highly reliable data center network topology Tier 1 at JINR</vt:lpstr>
      <vt:lpstr>Презентация PowerPoint</vt:lpstr>
      <vt:lpstr>Презентация PowerPoint</vt:lpstr>
      <vt:lpstr>Network topologies </vt:lpstr>
      <vt:lpstr>Spanning Tree Protocol (STP)</vt:lpstr>
      <vt:lpstr>Dijkstra’s algorithm</vt:lpstr>
      <vt:lpstr>Transparent Interconnection of Lots of Links (TRILL)</vt:lpstr>
      <vt:lpstr>Shortest Path Bridging (SPB)</vt:lpstr>
      <vt:lpstr>Compare and Contrast Shortest Path Bridging and Transparent Interconnection of Lots of Links </vt:lpstr>
      <vt:lpstr>TIER 1 JINR </vt:lpstr>
      <vt:lpstr>Презентация PowerPoint</vt:lpstr>
      <vt:lpstr>A highly reliable data center network topology Tier 1 at JINR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bagish</dc:creator>
  <cp:lastModifiedBy>bagish</cp:lastModifiedBy>
  <cp:revision>31</cp:revision>
  <dcterms:created xsi:type="dcterms:W3CDTF">2013-05-26T12:27:28Z</dcterms:created>
  <dcterms:modified xsi:type="dcterms:W3CDTF">2014-06-19T11:42:18Z</dcterms:modified>
</cp:coreProperties>
</file>