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4"/>
  </p:notesMasterIdLst>
  <p:sldIdLst>
    <p:sldId id="256" r:id="rId2"/>
    <p:sldId id="338" r:id="rId3"/>
    <p:sldId id="339" r:id="rId4"/>
    <p:sldId id="340" r:id="rId5"/>
    <p:sldId id="347" r:id="rId6"/>
    <p:sldId id="346" r:id="rId7"/>
    <p:sldId id="348" r:id="rId8"/>
    <p:sldId id="357" r:id="rId9"/>
    <p:sldId id="349" r:id="rId10"/>
    <p:sldId id="350" r:id="rId11"/>
    <p:sldId id="351" r:id="rId12"/>
    <p:sldId id="358" r:id="rId13"/>
    <p:sldId id="352" r:id="rId14"/>
    <p:sldId id="353" r:id="rId15"/>
    <p:sldId id="354" r:id="rId16"/>
    <p:sldId id="341" r:id="rId17"/>
    <p:sldId id="342" r:id="rId18"/>
    <p:sldId id="355" r:id="rId19"/>
    <p:sldId id="359" r:id="rId20"/>
    <p:sldId id="344" r:id="rId21"/>
    <p:sldId id="356" r:id="rId22"/>
    <p:sldId id="321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7" autoAdjust="0"/>
    <p:restoredTop sz="94660"/>
  </p:normalViewPr>
  <p:slideViewPr>
    <p:cSldViewPr>
      <p:cViewPr>
        <p:scale>
          <a:sx n="66" d="100"/>
          <a:sy n="66" d="100"/>
        </p:scale>
        <p:origin x="-1620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0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B62AB-8C9E-43C8-9526-C3B67AED5624}" type="datetimeFigureOut">
              <a:rPr lang="ru-RU" smtClean="0"/>
              <a:t>02.07.2014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6E61E1-3FA0-49E2-9D0E-5F0BB2FDF5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487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E61E1-3FA0-49E2-9D0E-5F0BB2FDF59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381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DDAC4-85AE-4073-B844-EF9364D68741}" type="datetime1">
              <a:rPr lang="ru-RU" smtClean="0"/>
              <a:t>02.07.2014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A1281-CFE4-407C-AE8E-8EFD671E68A5}" type="datetime1">
              <a:rPr lang="ru-RU" smtClean="0"/>
              <a:t>02.07.2014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E7BE-4A7E-4A6D-B337-5ACF20CC73F2}" type="datetime1">
              <a:rPr lang="ru-RU" smtClean="0"/>
              <a:t>02.07.2014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FBC48-8F86-4EE5-A5DB-C3A72A08AC7D}" type="datetime1">
              <a:rPr lang="ru-RU" smtClean="0"/>
              <a:t>02.07.2014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80358-7E12-412C-8416-CAB7F49E4E62}" type="datetime1">
              <a:rPr lang="ru-RU" smtClean="0"/>
              <a:t>02.07.2014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65B4-BA84-41D6-8E63-E4486A4EF69E}" type="datetime1">
              <a:rPr lang="ru-RU" smtClean="0"/>
              <a:t>02.07.2014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15606-8BDD-4D34-B1BC-649D3D367757}" type="datetime1">
              <a:rPr lang="ru-RU" smtClean="0"/>
              <a:t>02.07.2014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D093E-B4BA-4D0E-B632-284E9BD1D810}" type="datetime1">
              <a:rPr lang="ru-RU" smtClean="0"/>
              <a:t>02.07.2014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1D1DC-858C-4F9D-B07E-FF6C9D3F0E6C}" type="datetime1">
              <a:rPr lang="ru-RU" smtClean="0"/>
              <a:t>02.07.2014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604E9-F4DF-405B-8978-A886E7C8A547}" type="datetime1">
              <a:rPr lang="ru-RU" smtClean="0"/>
              <a:t>02.07.2014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F562-4AB8-49B7-9C1C-3E221C9092A1}" type="datetime1">
              <a:rPr lang="ru-RU" smtClean="0"/>
              <a:t>02.07.2014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6706B24-FFE0-41C0-9265-2A53CC83F9DC}" type="datetime1">
              <a:rPr lang="ru-RU" smtClean="0"/>
              <a:t>02.07.2014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60848"/>
            <a:ext cx="7543800" cy="1574031"/>
          </a:xfrm>
        </p:spPr>
        <p:txBody>
          <a:bodyPr/>
          <a:lstStyle/>
          <a:p>
            <a:r>
              <a:rPr lang="en-US" sz="3200" b="1" dirty="0"/>
              <a:t>Solving weakened cryptanalysis problems of </a:t>
            </a:r>
            <a:r>
              <a:rPr lang="en-US" sz="3200" b="1" dirty="0" err="1"/>
              <a:t>Bivium</a:t>
            </a:r>
            <a:r>
              <a:rPr lang="en-US" sz="3200" b="1" dirty="0"/>
              <a:t> cipher in the volunteer project </a:t>
            </a:r>
            <a:r>
              <a:rPr lang="en-US" sz="3200" b="1" dirty="0" err="1"/>
              <a:t>SAT@home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077072"/>
            <a:ext cx="7560840" cy="2448272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en-US" sz="2800" b="1" u="sng" dirty="0" smtClean="0"/>
              <a:t>Oleg </a:t>
            </a:r>
            <a:r>
              <a:rPr lang="en-US" sz="2800" b="1" u="sng" dirty="0" err="1"/>
              <a:t>Zaikin</a:t>
            </a:r>
            <a:r>
              <a:rPr lang="en-US" sz="2800" b="1" dirty="0"/>
              <a:t>, </a:t>
            </a:r>
            <a:r>
              <a:rPr lang="en-US" sz="2800" b="1" dirty="0" smtClean="0"/>
              <a:t>Alexander Semenov, Mikhail </a:t>
            </a:r>
            <a:r>
              <a:rPr lang="en-US" sz="2800" b="1" dirty="0" err="1" smtClean="0"/>
              <a:t>Posypkin</a:t>
            </a:r>
            <a:endParaRPr lang="en-US" sz="2800" b="1" dirty="0" smtClean="0"/>
          </a:p>
          <a:p>
            <a:endParaRPr lang="en-US" sz="2800" b="1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ISDCT SB RAS, Irkutsk, Russia</a:t>
            </a:r>
          </a:p>
          <a:p>
            <a:r>
              <a:rPr lang="en-US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IITP RAS, </a:t>
            </a:r>
            <a:r>
              <a:rPr lang="en-US" sz="2800" b="1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Moskow</a:t>
            </a:r>
            <a:r>
              <a:rPr lang="en-US" sz="2800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, Russia</a:t>
            </a:r>
            <a:r>
              <a:rPr lang="ru-RU" sz="3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/>
            </a:r>
            <a:br>
              <a:rPr lang="ru-RU" sz="30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endParaRPr lang="ru-RU" sz="3000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5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 bwMode="auto">
          <a:xfrm>
            <a:off x="172541" y="0"/>
            <a:ext cx="814387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 smtClean="0"/>
              <a:t>Logical cryptanalysis of </a:t>
            </a:r>
            <a:r>
              <a:rPr lang="en-US" sz="3200" b="1" dirty="0" err="1" smtClean="0"/>
              <a:t>Bivium</a:t>
            </a:r>
            <a:r>
              <a:rPr lang="en-US" sz="3200" b="1" dirty="0" smtClean="0"/>
              <a:t> cipher</a:t>
            </a:r>
            <a:endParaRPr lang="ru-RU" sz="3200" b="1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143966" y="1098550"/>
            <a:ext cx="8001000" cy="5715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German researchers (</a:t>
            </a:r>
            <a:r>
              <a:rPr lang="en-US" sz="3200" dirty="0" err="1" smtClean="0"/>
              <a:t>Eibach</a:t>
            </a:r>
            <a:r>
              <a:rPr lang="en-US" sz="3200" dirty="0" smtClean="0"/>
              <a:t>, </a:t>
            </a:r>
            <a:r>
              <a:rPr lang="en-US" sz="3200" dirty="0" err="1" smtClean="0"/>
              <a:t>Pilz</a:t>
            </a:r>
            <a:r>
              <a:rPr lang="en-US" sz="3200" dirty="0" smtClean="0"/>
              <a:t>, </a:t>
            </a:r>
            <a:r>
              <a:rPr lang="en-US" sz="3200" dirty="0" err="1" smtClean="0"/>
              <a:t>Vokel</a:t>
            </a:r>
            <a:r>
              <a:rPr lang="en-US" sz="3200" dirty="0" smtClean="0"/>
              <a:t>) made estimation for </a:t>
            </a:r>
            <a:r>
              <a:rPr lang="en-US" sz="3200" dirty="0" err="1" smtClean="0"/>
              <a:t>Bivium</a:t>
            </a:r>
            <a:r>
              <a:rPr lang="en-US" sz="3200" dirty="0" smtClean="0"/>
              <a:t> logical cryptanalysis (2008 year) </a:t>
            </a:r>
          </a:p>
          <a:p>
            <a:pPr marL="114300" indent="0">
              <a:buNone/>
            </a:pPr>
            <a:r>
              <a:rPr lang="ru-RU" sz="3200" dirty="0"/>
              <a:t>1</a:t>
            </a:r>
            <a:r>
              <a:rPr lang="ru-RU" sz="3200" i="1" dirty="0"/>
              <a:t>.</a:t>
            </a:r>
            <a:r>
              <a:rPr lang="ru-RU" sz="3200" dirty="0"/>
              <a:t>637 </a:t>
            </a:r>
            <a:r>
              <a:rPr lang="ru-RU" sz="3200" i="1" dirty="0"/>
              <a:t>× </a:t>
            </a:r>
            <a:r>
              <a:rPr lang="ru-RU" sz="3200" dirty="0" smtClean="0"/>
              <a:t>10</a:t>
            </a:r>
            <a:r>
              <a:rPr lang="en-US" sz="3200" dirty="0" smtClean="0"/>
              <a:t>^</a:t>
            </a:r>
            <a:r>
              <a:rPr lang="ru-RU" sz="3200" dirty="0" smtClean="0"/>
              <a:t>13</a:t>
            </a:r>
            <a:r>
              <a:rPr lang="en-US" sz="3200" dirty="0" smtClean="0"/>
              <a:t> seconds on one CPU core, set of 45 variables (“manually” found set)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Our estimation (2014)</a:t>
            </a:r>
          </a:p>
          <a:p>
            <a:pPr marL="114300" indent="0">
              <a:buNone/>
            </a:pPr>
            <a:r>
              <a:rPr lang="ru-RU" sz="3200" dirty="0"/>
              <a:t>2</a:t>
            </a:r>
            <a:r>
              <a:rPr lang="ru-RU" sz="3200" i="1" dirty="0"/>
              <a:t>.</a:t>
            </a:r>
            <a:r>
              <a:rPr lang="ru-RU" sz="3200" dirty="0"/>
              <a:t>085 </a:t>
            </a:r>
            <a:r>
              <a:rPr lang="ru-RU" sz="3200" i="1" dirty="0"/>
              <a:t>× </a:t>
            </a:r>
            <a:r>
              <a:rPr lang="ru-RU" sz="3200" dirty="0" smtClean="0"/>
              <a:t>10</a:t>
            </a:r>
            <a:r>
              <a:rPr lang="en-US" sz="3200" dirty="0" smtClean="0"/>
              <a:t>^</a:t>
            </a:r>
            <a:r>
              <a:rPr lang="ru-RU" sz="3200" dirty="0" smtClean="0"/>
              <a:t>11</a:t>
            </a:r>
            <a:r>
              <a:rPr lang="en-US" sz="3200" dirty="0" smtClean="0"/>
              <a:t> seconds on one CPU core,</a:t>
            </a:r>
          </a:p>
          <a:p>
            <a:pPr marL="114300" indent="0">
              <a:buNone/>
            </a:pPr>
            <a:r>
              <a:rPr lang="en-US" sz="3200" dirty="0"/>
              <a:t>s</a:t>
            </a:r>
            <a:r>
              <a:rPr lang="en-US" sz="3200" dirty="0" smtClean="0"/>
              <a:t>et of 50 variables (automatically found set)</a:t>
            </a:r>
          </a:p>
          <a:p>
            <a:pPr marL="114300" indent="0">
              <a:buNone/>
            </a:pPr>
            <a:endParaRPr lang="en-US" sz="32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14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 bwMode="auto">
          <a:xfrm>
            <a:off x="172541" y="0"/>
            <a:ext cx="814387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 smtClean="0"/>
              <a:t>Estimations for </a:t>
            </a:r>
            <a:r>
              <a:rPr lang="en-US" sz="3200" b="1" dirty="0" err="1" smtClean="0"/>
              <a:t>Bivium</a:t>
            </a:r>
            <a:endParaRPr lang="ru-RU" sz="3200" b="1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143966" y="1098550"/>
            <a:ext cx="8001000" cy="5715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/>
              <a:t>We used MPI program PDSAT with </a:t>
            </a:r>
            <a:r>
              <a:rPr lang="en-US" sz="2800" dirty="0" err="1" smtClean="0"/>
              <a:t>tabu</a:t>
            </a:r>
            <a:r>
              <a:rPr lang="en-US" sz="2800" dirty="0" smtClean="0"/>
              <a:t> search optimization algorithm. PDSAT started from first 177 variables (they encodes register state) then it can add/remove any of these 177 variables.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endParaRPr lang="en-US" sz="3200" dirty="0" smtClean="0"/>
          </a:p>
          <a:p>
            <a:pPr marL="114300" indent="0" algn="ctr">
              <a:buNone/>
            </a:pPr>
            <a:endParaRPr lang="en-US" sz="3200" dirty="0" smtClean="0"/>
          </a:p>
          <a:p>
            <a:pPr marL="114300" indent="0">
              <a:buNone/>
            </a:pPr>
            <a:endParaRPr lang="en-US" sz="32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042813"/>
            <a:ext cx="8208912" cy="3554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944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 bwMode="auto">
          <a:xfrm>
            <a:off x="172541" y="0"/>
            <a:ext cx="814387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 smtClean="0"/>
              <a:t>Estimations for </a:t>
            </a:r>
            <a:r>
              <a:rPr lang="en-US" sz="3200" b="1" dirty="0" err="1" smtClean="0"/>
              <a:t>Bivium</a:t>
            </a:r>
            <a:endParaRPr lang="ru-RU" sz="3200" b="1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60848"/>
            <a:ext cx="8901315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548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 bwMode="auto">
          <a:xfrm>
            <a:off x="172541" y="0"/>
            <a:ext cx="814387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 smtClean="0"/>
              <a:t>Why weakened cryptanalysis problems</a:t>
            </a:r>
            <a:r>
              <a:rPr lang="ru-RU" sz="3200" b="1" dirty="0" smtClean="0"/>
              <a:t>?</a:t>
            </a:r>
            <a:endParaRPr lang="ru-RU" sz="3200" b="1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143966" y="1098550"/>
            <a:ext cx="8001000" cy="5715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By </a:t>
            </a:r>
            <a:r>
              <a:rPr lang="en-US" sz="3200" i="1" dirty="0" err="1" smtClean="0"/>
              <a:t>BiviumK</a:t>
            </a:r>
            <a:r>
              <a:rPr lang="en-US" sz="3200" dirty="0" smtClean="0"/>
              <a:t> we </a:t>
            </a:r>
            <a:r>
              <a:rPr lang="en-US" sz="3200" dirty="0"/>
              <a:t>denote a weakened problem for </a:t>
            </a:r>
            <a:r>
              <a:rPr lang="en-US" sz="3200" dirty="0" err="1"/>
              <a:t>Bivium</a:t>
            </a:r>
            <a:r>
              <a:rPr lang="en-US" sz="3200" dirty="0"/>
              <a:t> with known values of K variables (in corresponding SAT problem) encoding last K cells of the second shift register. </a:t>
            </a:r>
            <a:endParaRPr lang="en-US" sz="3200" dirty="0" smtClean="0"/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Germans solved several Bivium33 problems. It’s quite easy problem (about 1 minute on 1 CPU core).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7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 bwMode="auto">
          <a:xfrm>
            <a:off x="172541" y="0"/>
            <a:ext cx="814387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 smtClean="0"/>
              <a:t>Why weakened cryptanalysis problems</a:t>
            </a:r>
            <a:r>
              <a:rPr lang="ru-RU" sz="3200" b="1" dirty="0" smtClean="0"/>
              <a:t>?</a:t>
            </a:r>
            <a:endParaRPr lang="ru-RU" sz="3200" b="1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143966" y="1098550"/>
            <a:ext cx="8001000" cy="5715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With the help of sets found by PDSAT we solved several Bivium16, Bivum14 and Bivium12 problems (for every such problems own estimation procedure required).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Bivium10 is quite hard problem.</a:t>
            </a:r>
          </a:p>
          <a:p>
            <a:pPr marL="114300" indent="0">
              <a:buNone/>
            </a:pPr>
            <a:r>
              <a:rPr lang="en-US" sz="3200" dirty="0" smtClean="0"/>
              <a:t>For Bivium10 we found a set of 40 variables with estimation 6</a:t>
            </a:r>
            <a:r>
              <a:rPr lang="ru-RU" sz="3200" i="1" dirty="0" smtClean="0"/>
              <a:t>.</a:t>
            </a:r>
            <a:r>
              <a:rPr lang="en-US" sz="3200" dirty="0"/>
              <a:t>7</a:t>
            </a:r>
            <a:r>
              <a:rPr lang="ru-RU" sz="3200" dirty="0" smtClean="0"/>
              <a:t> </a:t>
            </a:r>
            <a:r>
              <a:rPr lang="ru-RU" sz="3200" i="1" dirty="0"/>
              <a:t>× </a:t>
            </a:r>
            <a:r>
              <a:rPr lang="ru-RU" sz="3200" dirty="0"/>
              <a:t>10</a:t>
            </a:r>
            <a:r>
              <a:rPr lang="en-US" sz="3200" dirty="0" smtClean="0"/>
              <a:t>^</a:t>
            </a:r>
            <a:r>
              <a:rPr lang="en-US" sz="3200" dirty="0"/>
              <a:t>8</a:t>
            </a:r>
            <a:r>
              <a:rPr lang="en-US" sz="3200" dirty="0" smtClean="0"/>
              <a:t> </a:t>
            </a:r>
            <a:r>
              <a:rPr lang="en-US" sz="3200" dirty="0"/>
              <a:t>seconds </a:t>
            </a:r>
            <a:r>
              <a:rPr lang="en-US" sz="3200" dirty="0" smtClean="0"/>
              <a:t>on </a:t>
            </a:r>
            <a:r>
              <a:rPr lang="en-US" sz="3200" dirty="0"/>
              <a:t>one CPU </a:t>
            </a:r>
            <a:r>
              <a:rPr lang="en-US" sz="3200" dirty="0" smtClean="0"/>
              <a:t>core.</a:t>
            </a:r>
          </a:p>
          <a:p>
            <a:pPr marL="114300" indent="0">
              <a:buNone/>
            </a:pPr>
            <a:r>
              <a:rPr lang="en-US" sz="3200" dirty="0" smtClean="0"/>
              <a:t>Estimation for 1000 cluster cores: 186 hours.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17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 bwMode="auto">
          <a:xfrm>
            <a:off x="172541" y="0"/>
            <a:ext cx="814387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 smtClean="0"/>
              <a:t>Solving Bivium10</a:t>
            </a:r>
            <a:endParaRPr lang="ru-RU" sz="3200" b="1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143966" y="1098550"/>
            <a:ext cx="8001000" cy="5715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We launched 3 Bivium10 problems on cluster with time limit 0.01 second for every </a:t>
            </a:r>
            <a:r>
              <a:rPr lang="en-US" sz="3200" dirty="0" err="1" smtClean="0"/>
              <a:t>subproblem</a:t>
            </a:r>
            <a:r>
              <a:rPr lang="en-US" sz="3200" dirty="0" smtClean="0"/>
              <a:t>.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Each problem was running about 2 days on 960 cluster CPU cores.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About 1.2 % of </a:t>
            </a:r>
            <a:r>
              <a:rPr lang="en-US" sz="3200" dirty="0" err="1" smtClean="0"/>
              <a:t>subproblems</a:t>
            </a:r>
            <a:r>
              <a:rPr lang="en-US" sz="3200" dirty="0" smtClean="0"/>
              <a:t> were interrupted</a:t>
            </a:r>
          </a:p>
          <a:p>
            <a:pPr marL="114300" indent="0">
              <a:buNone/>
            </a:pPr>
            <a:r>
              <a:rPr lang="en-US" sz="3200" dirty="0" smtClean="0"/>
              <a:t>(more then 1 billion </a:t>
            </a:r>
            <a:r>
              <a:rPr lang="en-US" sz="3200" dirty="0" err="1" smtClean="0"/>
              <a:t>subproblems</a:t>
            </a:r>
            <a:r>
              <a:rPr lang="en-US" sz="3200" dirty="0" smtClean="0"/>
              <a:t>).</a:t>
            </a:r>
          </a:p>
          <a:p>
            <a:pPr marL="114300" indent="0">
              <a:buNone/>
            </a:pPr>
            <a:r>
              <a:rPr lang="en-US" sz="3200" dirty="0" smtClean="0"/>
              <a:t>These </a:t>
            </a:r>
            <a:r>
              <a:rPr lang="en-US" sz="3200" dirty="0" err="1" smtClean="0"/>
              <a:t>subproblems</a:t>
            </a:r>
            <a:r>
              <a:rPr lang="en-US" sz="3200" dirty="0" smtClean="0"/>
              <a:t> were solved in </a:t>
            </a:r>
            <a:r>
              <a:rPr lang="en-US" sz="3200" dirty="0" err="1" smtClean="0"/>
              <a:t>SAT@home</a:t>
            </a:r>
            <a:endParaRPr lang="en-US" sz="3200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34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 bwMode="auto">
          <a:xfrm>
            <a:off x="172541" y="0"/>
            <a:ext cx="814387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/>
              <a:t>Volunteer computing project </a:t>
            </a:r>
            <a:r>
              <a:rPr lang="en-US" sz="3200" b="1" dirty="0" err="1"/>
              <a:t>SAT@home</a:t>
            </a:r>
            <a:endParaRPr lang="ru-RU" sz="3200" b="1" dirty="0"/>
          </a:p>
        </p:txBody>
      </p:sp>
      <p:sp>
        <p:nvSpPr>
          <p:cNvPr id="9219" name="Прямоугольник 3"/>
          <p:cNvSpPr>
            <a:spLocks noChangeArrowheads="1"/>
          </p:cNvSpPr>
          <p:nvPr/>
        </p:nvSpPr>
        <p:spPr bwMode="auto">
          <a:xfrm>
            <a:off x="107504" y="1125538"/>
            <a:ext cx="8208912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000" b="0" dirty="0"/>
              <a:t>Started on </a:t>
            </a:r>
            <a:r>
              <a:rPr lang="en-US" sz="3000" dirty="0" smtClean="0"/>
              <a:t>September 2011 by ISDCT SB RAS and IITP RAS.</a:t>
            </a:r>
            <a:endParaRPr lang="en-US" sz="3000" b="0" dirty="0"/>
          </a:p>
          <a:p>
            <a:pPr>
              <a:defRPr/>
            </a:pPr>
            <a:endParaRPr lang="en-US" sz="3000" b="0" dirty="0"/>
          </a:p>
          <a:p>
            <a:pPr>
              <a:defRPr/>
            </a:pPr>
            <a:r>
              <a:rPr lang="en-US" sz="3000" b="0" dirty="0"/>
              <a:t>Goal - solve hard large-scale problems that can be effectively reduced to SAT.</a:t>
            </a:r>
          </a:p>
          <a:p>
            <a:pPr>
              <a:defRPr/>
            </a:pPr>
            <a:endParaRPr lang="en-US" sz="3000" b="0" dirty="0"/>
          </a:p>
          <a:p>
            <a:pPr>
              <a:defRPr/>
            </a:pPr>
            <a:r>
              <a:rPr lang="en-US" sz="3000" dirty="0" smtClean="0"/>
              <a:t>Solved problems: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000" b="0" dirty="0" smtClean="0"/>
              <a:t>A5/1 logical cryptanalysis problem;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sz="3000" b="0" dirty="0" smtClean="0"/>
              <a:t>New pairs of orthogonal diagonal Latin squares of order 10.</a:t>
            </a:r>
          </a:p>
          <a:p>
            <a:pPr>
              <a:defRPr/>
            </a:pPr>
            <a:r>
              <a:rPr lang="en-US" sz="3000" b="0" dirty="0"/>
              <a:t/>
            </a:r>
            <a:br>
              <a:rPr lang="en-US" sz="3000" b="0" dirty="0"/>
            </a:br>
            <a:r>
              <a:rPr lang="en-US" sz="3000" b="0" dirty="0"/>
              <a:t>App versions</a:t>
            </a:r>
            <a:r>
              <a:rPr lang="en-US" sz="3000" b="0" dirty="0" smtClean="0"/>
              <a:t>: windows</a:t>
            </a:r>
            <a:r>
              <a:rPr lang="en-US" sz="3000" dirty="0" smtClean="0"/>
              <a:t>, </a:t>
            </a:r>
            <a:r>
              <a:rPr lang="en-US" sz="3000" dirty="0" err="1" smtClean="0"/>
              <a:t>linux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19903058"/>
      </p:ext>
    </p:extLst>
  </p:cSld>
  <p:clrMapOvr>
    <a:masterClrMapping/>
  </p:clrMapOvr>
  <p:transition spd="slow" advTm="27785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 bwMode="auto">
          <a:xfrm>
            <a:off x="179512" y="0"/>
            <a:ext cx="814387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ru-RU" sz="3200" b="1" dirty="0"/>
              <a:t>Solving scheme</a:t>
            </a:r>
            <a:endParaRPr lang="ru-RU" altLang="ru-RU" sz="3200" b="1" dirty="0"/>
          </a:p>
        </p:txBody>
      </p:sp>
      <p:sp>
        <p:nvSpPr>
          <p:cNvPr id="10243" name="Прямоугольник 1"/>
          <p:cNvSpPr>
            <a:spLocks noChangeArrowheads="1"/>
          </p:cNvSpPr>
          <p:nvPr/>
        </p:nvSpPr>
        <p:spPr bwMode="auto">
          <a:xfrm>
            <a:off x="179512" y="4311650"/>
            <a:ext cx="7921625" cy="262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US" altLang="ru-RU" sz="2800" b="0" dirty="0">
                <a:cs typeface="Arial" charset="0"/>
              </a:rPr>
              <a:t>While finding parameters of decomposition we take into account peculiarities of the </a:t>
            </a:r>
            <a:br>
              <a:rPr lang="en-US" altLang="ru-RU" sz="2800" b="0" dirty="0">
                <a:cs typeface="Arial" charset="0"/>
              </a:rPr>
            </a:br>
            <a:r>
              <a:rPr lang="en-US" altLang="ru-RU" sz="2800" b="0" dirty="0">
                <a:cs typeface="Arial" charset="0"/>
              </a:rPr>
              <a:t>original problems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Font typeface="Arial" charset="0"/>
              <a:buChar char="•"/>
            </a:pPr>
            <a:endParaRPr lang="en-US" altLang="ru-RU" sz="2800" b="0" dirty="0">
              <a:cs typeface="Arial" charset="0"/>
            </a:endParaRP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Font typeface="Arial" charset="0"/>
              <a:buChar char="•"/>
            </a:pPr>
            <a:r>
              <a:rPr lang="en-US" altLang="ru-RU" sz="2800" b="0" dirty="0">
                <a:cs typeface="Arial" charset="0"/>
              </a:rPr>
              <a:t>CNF encoding of the original problem is decomposed into a set of independent CNFs</a:t>
            </a:r>
          </a:p>
          <a:p>
            <a:pPr eaLnBrk="1" hangingPunct="1">
              <a:lnSpc>
                <a:spcPct val="80000"/>
              </a:lnSpc>
              <a:spcBef>
                <a:spcPts val="300"/>
              </a:spcBef>
              <a:buFont typeface="Arial" charset="0"/>
              <a:buChar char="•"/>
            </a:pPr>
            <a:endParaRPr lang="en-US" altLang="ru-RU" sz="2800" b="0" dirty="0">
              <a:cs typeface="Arial" charset="0"/>
            </a:endParaRPr>
          </a:p>
        </p:txBody>
      </p:sp>
      <p:pic>
        <p:nvPicPr>
          <p:cNvPr id="1024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162" y="1052513"/>
            <a:ext cx="7872412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41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 bwMode="auto">
          <a:xfrm>
            <a:off x="172541" y="0"/>
            <a:ext cx="814387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 smtClean="0"/>
              <a:t>Solving Bivium10 problems in </a:t>
            </a:r>
            <a:r>
              <a:rPr lang="en-US" sz="3200" b="1" dirty="0" err="1" smtClean="0"/>
              <a:t>SAT@home</a:t>
            </a:r>
            <a:endParaRPr lang="ru-RU" sz="3200" b="1" dirty="0"/>
          </a:p>
        </p:txBody>
      </p:sp>
      <p:sp>
        <p:nvSpPr>
          <p:cNvPr id="9219" name="Прямоугольник 3"/>
          <p:cNvSpPr>
            <a:spLocks noChangeArrowheads="1"/>
          </p:cNvSpPr>
          <p:nvPr/>
        </p:nvSpPr>
        <p:spPr bwMode="auto">
          <a:xfrm>
            <a:off x="107504" y="1125538"/>
            <a:ext cx="820891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000" dirty="0" smtClean="0"/>
              <a:t>3 Bivium10 problems were solved, each for about 2 weeks.</a:t>
            </a:r>
            <a:endParaRPr lang="en-US" sz="3000" dirty="0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3" y="2351511"/>
            <a:ext cx="9102527" cy="4029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324986"/>
      </p:ext>
    </p:extLst>
  </p:cSld>
  <p:clrMapOvr>
    <a:masterClrMapping/>
  </p:clrMapOvr>
  <p:transition spd="slow" advTm="27785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 bwMode="auto">
          <a:xfrm>
            <a:off x="172541" y="0"/>
            <a:ext cx="814387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 smtClean="0"/>
              <a:t>Estimation VS real time</a:t>
            </a:r>
            <a:endParaRPr lang="ru-RU" sz="3200" b="1" dirty="0"/>
          </a:p>
        </p:txBody>
      </p:sp>
      <p:sp>
        <p:nvSpPr>
          <p:cNvPr id="9219" name="Прямоугольник 3"/>
          <p:cNvSpPr>
            <a:spLocks noChangeArrowheads="1"/>
          </p:cNvSpPr>
          <p:nvPr/>
        </p:nvSpPr>
        <p:spPr bwMode="auto">
          <a:xfrm>
            <a:off x="107504" y="1125538"/>
            <a:ext cx="820891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000" dirty="0" smtClean="0"/>
              <a:t>For Bivium10 we have similar comparisons.</a:t>
            </a:r>
            <a:endParaRPr lang="en-US" sz="3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5" y="2276872"/>
            <a:ext cx="9009065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9077808"/>
      </p:ext>
    </p:extLst>
  </p:cSld>
  <p:clrMapOvr>
    <a:masterClrMapping/>
  </p:clrMapOvr>
  <p:transition spd="slow" advTm="27785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 bwMode="auto">
          <a:xfrm>
            <a:off x="172541" y="0"/>
            <a:ext cx="814387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 smtClean="0"/>
              <a:t>SAT approach</a:t>
            </a:r>
            <a:endParaRPr lang="ru-RU" sz="3200" b="1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143966" y="1098550"/>
            <a:ext cx="8001000" cy="5715000"/>
          </a:xfrm>
        </p:spPr>
        <p:txBody>
          <a:bodyPr>
            <a:normAutofit lnSpcReduction="10000"/>
          </a:bodyPr>
          <a:lstStyle/>
          <a:p>
            <a:pPr marL="82550" indent="0">
              <a:spcBef>
                <a:spcPts val="600"/>
              </a:spcBef>
              <a:buNone/>
              <a:defRPr/>
            </a:pPr>
            <a:r>
              <a:rPr lang="en-US" sz="3200" dirty="0"/>
              <a:t>There are many practically important problems for which the existence of effective (polynomial) algorithms of their solving has not been proven. </a:t>
            </a:r>
            <a:endParaRPr lang="en-US" sz="3200" dirty="0" smtClean="0"/>
          </a:p>
          <a:p>
            <a:pPr marL="82550" indent="0">
              <a:spcBef>
                <a:spcPts val="600"/>
              </a:spcBef>
              <a:buNone/>
              <a:defRPr/>
            </a:pPr>
            <a:r>
              <a:rPr lang="en-US" sz="3200" dirty="0" smtClean="0"/>
              <a:t>Most </a:t>
            </a:r>
            <a:r>
              <a:rPr lang="en-US" sz="3200" dirty="0"/>
              <a:t>of these problems are </a:t>
            </a:r>
            <a:r>
              <a:rPr lang="en-US" sz="3200" dirty="0" smtClean="0"/>
              <a:t>NP-hard.</a:t>
            </a:r>
          </a:p>
          <a:p>
            <a:pPr marL="82550" indent="0">
              <a:spcBef>
                <a:spcPts val="600"/>
              </a:spcBef>
              <a:buNone/>
              <a:defRPr/>
            </a:pPr>
            <a:endParaRPr lang="en-US" sz="3200" dirty="0" smtClean="0"/>
          </a:p>
          <a:p>
            <a:pPr marL="82550" indent="0">
              <a:spcBef>
                <a:spcPts val="600"/>
              </a:spcBef>
              <a:buNone/>
              <a:defRPr/>
            </a:pPr>
            <a:r>
              <a:rPr lang="en-US" sz="3200" dirty="0" smtClean="0"/>
              <a:t>However</a:t>
            </a:r>
            <a:r>
              <a:rPr lang="en-US" sz="3200" dirty="0"/>
              <a:t>, many of their special cases arise in practical applications: </a:t>
            </a:r>
            <a:endParaRPr lang="en-US" sz="3200" dirty="0" smtClean="0"/>
          </a:p>
          <a:p>
            <a:pPr marL="539750" indent="-457200">
              <a:spcBef>
                <a:spcPts val="600"/>
              </a:spcBef>
              <a:defRPr/>
            </a:pPr>
            <a:r>
              <a:rPr lang="en-US" sz="3200" dirty="0" smtClean="0"/>
              <a:t>planning </a:t>
            </a:r>
            <a:r>
              <a:rPr lang="en-US" sz="3200" dirty="0"/>
              <a:t>of </a:t>
            </a:r>
            <a:r>
              <a:rPr lang="en-US" sz="3200" dirty="0" smtClean="0"/>
              <a:t>production</a:t>
            </a:r>
          </a:p>
          <a:p>
            <a:pPr marL="539750" indent="-457200">
              <a:spcBef>
                <a:spcPts val="600"/>
              </a:spcBef>
              <a:defRPr/>
            </a:pPr>
            <a:r>
              <a:rPr lang="en-US" sz="3200" dirty="0"/>
              <a:t>d</a:t>
            </a:r>
            <a:r>
              <a:rPr lang="en-US" sz="3200" dirty="0" smtClean="0"/>
              <a:t>esigning and verification </a:t>
            </a:r>
            <a:r>
              <a:rPr lang="en-US" sz="3200" dirty="0"/>
              <a:t>of </a:t>
            </a:r>
            <a:r>
              <a:rPr lang="en-US" sz="3200" dirty="0" smtClean="0"/>
              <a:t>hardware</a:t>
            </a:r>
          </a:p>
          <a:p>
            <a:pPr marL="539750" indent="-457200">
              <a:spcBef>
                <a:spcPts val="600"/>
              </a:spcBef>
              <a:defRPr/>
            </a:pPr>
            <a:r>
              <a:rPr lang="en-US" sz="3200" dirty="0" smtClean="0"/>
              <a:t>proving </a:t>
            </a:r>
            <a:r>
              <a:rPr lang="en-US" sz="3200" dirty="0"/>
              <a:t>of program </a:t>
            </a:r>
            <a:r>
              <a:rPr lang="en-US" sz="3200" dirty="0" smtClean="0"/>
              <a:t>correctness</a:t>
            </a:r>
            <a:endParaRPr lang="ru-RU" sz="2400" dirty="0" smtClean="0">
              <a:latin typeface="Arial" charset="0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26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 bwMode="auto">
          <a:xfrm>
            <a:off x="1000125" y="0"/>
            <a:ext cx="814387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altLang="ru-RU" sz="3200" b="1" smtClean="0">
                <a:solidFill>
                  <a:srgbClr val="0000CC"/>
                </a:solidFill>
                <a:effectLst/>
                <a:latin typeface="Arial" charset="0"/>
                <a:cs typeface="Arial" charset="0"/>
              </a:rPr>
              <a:t>SAT@home performance</a:t>
            </a:r>
            <a:endParaRPr lang="ru-RU" altLang="ru-RU" sz="3200" b="1" smtClean="0">
              <a:solidFill>
                <a:srgbClr val="0000CC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0483" name="TextBox 1"/>
          <p:cNvSpPr txBox="1">
            <a:spLocks noChangeArrowheads="1"/>
          </p:cNvSpPr>
          <p:nvPr/>
        </p:nvSpPr>
        <p:spPr bwMode="auto">
          <a:xfrm>
            <a:off x="1069975" y="1271588"/>
            <a:ext cx="42068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200" b="0" dirty="0"/>
              <a:t>Current:   </a:t>
            </a:r>
            <a:r>
              <a:rPr lang="en-US" altLang="ru-RU" sz="3200" b="0" dirty="0" smtClean="0"/>
              <a:t>3</a:t>
            </a:r>
            <a:r>
              <a:rPr lang="ru-RU" altLang="ru-RU" sz="3200" b="0" dirty="0" smtClean="0"/>
              <a:t>.</a:t>
            </a:r>
            <a:r>
              <a:rPr lang="en-US" altLang="ru-RU" sz="3200" b="0" dirty="0"/>
              <a:t>9</a:t>
            </a:r>
            <a:r>
              <a:rPr lang="ru-RU" altLang="ru-RU" sz="3200" b="0" dirty="0" smtClean="0"/>
              <a:t> </a:t>
            </a:r>
            <a:r>
              <a:rPr lang="en-US" altLang="ru-RU" sz="3200" b="0" dirty="0"/>
              <a:t>TFLOPs</a:t>
            </a:r>
          </a:p>
          <a:p>
            <a:pPr eaLnBrk="1" hangingPunct="1"/>
            <a:r>
              <a:rPr lang="en-US" altLang="ru-RU" sz="3200" b="0" dirty="0"/>
              <a:t>Peak:       </a:t>
            </a:r>
            <a:r>
              <a:rPr lang="en-US" altLang="ru-RU" sz="3200" b="0" dirty="0" smtClean="0"/>
              <a:t>7</a:t>
            </a:r>
            <a:r>
              <a:rPr lang="ru-RU" altLang="ru-RU" sz="3200" b="0" dirty="0" smtClean="0"/>
              <a:t>.</a:t>
            </a:r>
            <a:r>
              <a:rPr lang="en-US" altLang="ru-RU" sz="3200" b="0" dirty="0" smtClean="0"/>
              <a:t>4</a:t>
            </a:r>
            <a:r>
              <a:rPr lang="ru-RU" altLang="ru-RU" sz="3200" b="0" dirty="0" smtClean="0"/>
              <a:t> </a:t>
            </a:r>
            <a:r>
              <a:rPr lang="en-US" altLang="ru-RU" sz="3200" b="0" dirty="0"/>
              <a:t>TFLOPs</a:t>
            </a:r>
            <a:endParaRPr lang="ru-RU" altLang="ru-RU" sz="3200" b="0" dirty="0"/>
          </a:p>
        </p:txBody>
      </p:sp>
      <p:sp>
        <p:nvSpPr>
          <p:cNvPr id="20484" name="TextBox 4"/>
          <p:cNvSpPr txBox="1">
            <a:spLocks noChangeArrowheads="1"/>
          </p:cNvSpPr>
          <p:nvPr/>
        </p:nvSpPr>
        <p:spPr bwMode="auto">
          <a:xfrm>
            <a:off x="2987675" y="6259513"/>
            <a:ext cx="375134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000" dirty="0" smtClean="0"/>
              <a:t>Last year </a:t>
            </a:r>
            <a:r>
              <a:rPr lang="en-US" altLang="ru-RU" sz="3000" dirty="0"/>
              <a:t>dynamics</a:t>
            </a:r>
            <a:endParaRPr lang="ru-RU" altLang="ru-RU" sz="3000" dirty="0"/>
          </a:p>
        </p:txBody>
      </p:sp>
      <p:pic>
        <p:nvPicPr>
          <p:cNvPr id="1026" name="Picture 2" descr="http://sat.isa.ru/pdsat/performance/performance12mon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7" y="2709438"/>
            <a:ext cx="9112053" cy="3239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791673"/>
      </p:ext>
    </p:extLst>
  </p:cSld>
  <p:clrMapOvr>
    <a:masterClrMapping/>
  </p:clrMapOvr>
  <p:transition spd="slow" advTm="26467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 bwMode="auto">
          <a:xfrm>
            <a:off x="172541" y="0"/>
            <a:ext cx="814387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 smtClean="0"/>
              <a:t>Conclusions</a:t>
            </a:r>
            <a:endParaRPr lang="ru-RU" sz="3200" b="1" dirty="0"/>
          </a:p>
        </p:txBody>
      </p:sp>
      <p:sp>
        <p:nvSpPr>
          <p:cNvPr id="9219" name="Прямоугольник 3"/>
          <p:cNvSpPr>
            <a:spLocks noChangeArrowheads="1"/>
          </p:cNvSpPr>
          <p:nvPr/>
        </p:nvSpPr>
        <p:spPr bwMode="auto">
          <a:xfrm>
            <a:off x="107504" y="1125538"/>
            <a:ext cx="8208912" cy="5924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700" dirty="0"/>
              <a:t>Checking estimations obtained for slightly weakened problem cryptanalysis problems is very important</a:t>
            </a:r>
            <a:endParaRPr lang="en-US" sz="2700" dirty="0" smtClean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700" dirty="0" smtClean="0"/>
              <a:t>We used cluster for searching decompositions for Bivium10 and for solving small independent </a:t>
            </a:r>
            <a:r>
              <a:rPr lang="en-US" sz="2700" dirty="0" err="1" smtClean="0"/>
              <a:t>subrpoblems</a:t>
            </a:r>
            <a:endParaRPr lang="en-US" sz="2700" dirty="0" smtClean="0"/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700" dirty="0" smtClean="0"/>
              <a:t>We used </a:t>
            </a:r>
            <a:r>
              <a:rPr lang="en-US" sz="2700" dirty="0" err="1" smtClean="0"/>
              <a:t>SAT@home</a:t>
            </a:r>
            <a:r>
              <a:rPr lang="en-US" sz="2700" dirty="0" smtClean="0"/>
              <a:t> for solving “hard” independent </a:t>
            </a:r>
            <a:r>
              <a:rPr lang="en-US" sz="2700" dirty="0" err="1" smtClean="0"/>
              <a:t>subproblems</a:t>
            </a:r>
            <a:r>
              <a:rPr lang="en-US" sz="2700" dirty="0" smtClean="0"/>
              <a:t> for Bivium10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700" dirty="0" smtClean="0"/>
              <a:t>Results for Bivium10 shows good precise of estimations, so we can hope than estimation for </a:t>
            </a:r>
            <a:r>
              <a:rPr lang="en-US" sz="2700" dirty="0" err="1" smtClean="0"/>
              <a:t>Bivium</a:t>
            </a:r>
            <a:r>
              <a:rPr lang="en-US" sz="2700" dirty="0" smtClean="0"/>
              <a:t> is precise too</a:t>
            </a:r>
          </a:p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700" dirty="0" smtClean="0"/>
              <a:t>Volunteer computing – is a good tool for solving such weakened problems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18972242"/>
      </p:ext>
    </p:extLst>
  </p:cSld>
  <p:clrMapOvr>
    <a:masterClrMapping/>
  </p:clrMapOvr>
  <p:transition spd="slow" advTm="27785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539552" y="2754734"/>
            <a:ext cx="7272808" cy="1970410"/>
          </a:xfrm>
        </p:spPr>
        <p:txBody>
          <a:bodyPr>
            <a:normAutofit/>
          </a:bodyPr>
          <a:lstStyle/>
          <a:p>
            <a:pPr marL="114300" indent="0" algn="ctr">
              <a:spcAft>
                <a:spcPts val="1200"/>
              </a:spcAft>
              <a:buNone/>
              <a:defRPr/>
            </a:pPr>
            <a:r>
              <a:rPr lang="en-US" sz="4300" dirty="0" smtClean="0">
                <a:latin typeface="Arial" charset="0"/>
                <a:cs typeface="Arial" charset="0"/>
              </a:rPr>
              <a:t>Thank you for your attention!</a:t>
            </a:r>
            <a:endParaRPr lang="ru-RU" sz="4300" dirty="0" smtClean="0">
              <a:latin typeface="Arial" charset="0"/>
              <a:cs typeface="Arial" charset="0"/>
            </a:endParaRPr>
          </a:p>
          <a:p>
            <a:pPr marL="114300" indent="0">
              <a:spcAft>
                <a:spcPts val="1200"/>
              </a:spcAft>
              <a:buNone/>
              <a:defRPr/>
            </a:pPr>
            <a:endParaRPr lang="ru-RU" sz="2400" dirty="0">
              <a:latin typeface="Arial" charset="0"/>
              <a:cs typeface="Arial" charset="0"/>
            </a:endParaRPr>
          </a:p>
          <a:p>
            <a:pPr marL="114300" indent="0">
              <a:spcAft>
                <a:spcPts val="1200"/>
              </a:spcAft>
              <a:buNone/>
              <a:defRPr/>
            </a:pPr>
            <a:endParaRPr lang="ru-RU" sz="2400" dirty="0" smtClean="0">
              <a:latin typeface="Arial" charset="0"/>
              <a:cs typeface="Arial" charset="0"/>
            </a:endParaRPr>
          </a:p>
          <a:p>
            <a:pPr marL="82550" indent="0">
              <a:buFont typeface="Wingdings 2" pitchFamily="18" charset="2"/>
              <a:buNone/>
              <a:defRPr/>
            </a:pPr>
            <a:endParaRPr lang="ru-RU" sz="2400" dirty="0" smtClean="0">
              <a:latin typeface="Arial" charset="0"/>
              <a:cs typeface="Arial" charset="0"/>
            </a:endParaRPr>
          </a:p>
          <a:p>
            <a:pPr>
              <a:defRPr/>
            </a:pPr>
            <a:endParaRPr lang="ru-RU" sz="2400" dirty="0" smtClean="0">
              <a:latin typeface="Arial" charset="0"/>
              <a:cs typeface="Arial" charset="0"/>
            </a:endParaRPr>
          </a:p>
          <a:p>
            <a:pPr marL="82550" indent="0">
              <a:buFont typeface="Wingdings 2" pitchFamily="18" charset="2"/>
              <a:buNone/>
              <a:defRPr/>
            </a:pPr>
            <a:endParaRPr lang="ru-RU" sz="2400" dirty="0" smtClean="0">
              <a:latin typeface="Arial" charset="0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77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 bwMode="auto">
          <a:xfrm>
            <a:off x="172541" y="0"/>
            <a:ext cx="814387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 smtClean="0"/>
              <a:t>SAT approach</a:t>
            </a:r>
            <a:endParaRPr lang="ru-RU" sz="3200" b="1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143966" y="1098550"/>
            <a:ext cx="8001000" cy="5715000"/>
          </a:xfrm>
        </p:spPr>
        <p:txBody>
          <a:bodyPr>
            <a:normAutofit/>
          </a:bodyPr>
          <a:lstStyle/>
          <a:p>
            <a:pPr marL="82550" indent="0">
              <a:spcBef>
                <a:spcPts val="600"/>
              </a:spcBef>
              <a:buNone/>
              <a:defRPr/>
            </a:pPr>
            <a:r>
              <a:rPr lang="en-US" sz="3200" dirty="0" smtClean="0"/>
              <a:t>Therefore </a:t>
            </a:r>
            <a:r>
              <a:rPr lang="en-US" sz="3200" dirty="0"/>
              <a:t>it is very important to have methods for their solving that don't have polynomial complexity, but are effective in practice. </a:t>
            </a:r>
            <a:endParaRPr lang="en-US" sz="3200" dirty="0" smtClean="0"/>
          </a:p>
          <a:p>
            <a:pPr marL="82550" indent="0">
              <a:spcBef>
                <a:spcPts val="600"/>
              </a:spcBef>
              <a:buNone/>
              <a:defRPr/>
            </a:pPr>
            <a:endParaRPr lang="en-US" sz="3200" dirty="0" smtClean="0"/>
          </a:p>
          <a:p>
            <a:pPr marL="82550" indent="0">
              <a:spcBef>
                <a:spcPts val="600"/>
              </a:spcBef>
              <a:buNone/>
              <a:defRPr/>
            </a:pPr>
            <a:r>
              <a:rPr lang="en-US" sz="3200" dirty="0" smtClean="0"/>
              <a:t>Such </a:t>
            </a:r>
            <a:r>
              <a:rPr lang="en-US" sz="3200" dirty="0"/>
              <a:t>methods can cope with the numerous special cases of NP-hard problems of huge dimensions. </a:t>
            </a:r>
            <a:endParaRPr lang="en-US" sz="3200" dirty="0" smtClean="0"/>
          </a:p>
          <a:p>
            <a:pPr marL="82550" indent="0">
              <a:spcBef>
                <a:spcPts val="600"/>
              </a:spcBef>
              <a:buNone/>
              <a:defRPr/>
            </a:pPr>
            <a:endParaRPr lang="en-US" sz="3200" dirty="0" smtClean="0"/>
          </a:p>
          <a:p>
            <a:pPr marL="82550" indent="0">
              <a:spcBef>
                <a:spcPts val="600"/>
              </a:spcBef>
              <a:buNone/>
              <a:defRPr/>
            </a:pPr>
            <a:r>
              <a:rPr lang="en-US" sz="3200" dirty="0" smtClean="0"/>
              <a:t>One </a:t>
            </a:r>
            <a:r>
              <a:rPr lang="en-US" sz="3200" dirty="0"/>
              <a:t>of the most </a:t>
            </a:r>
            <a:r>
              <a:rPr lang="en-US" sz="3200" dirty="0" smtClean="0"/>
              <a:t>efficient </a:t>
            </a:r>
            <a:r>
              <a:rPr lang="en-US" sz="3200" dirty="0"/>
              <a:t>in terms of software implementations is SAT approach.</a:t>
            </a:r>
            <a:endParaRPr lang="en-US" sz="3000" dirty="0"/>
          </a:p>
          <a:p>
            <a:pPr marL="82550" indent="0">
              <a:buFont typeface="Wingdings 2" pitchFamily="18" charset="2"/>
              <a:buNone/>
              <a:defRPr/>
            </a:pPr>
            <a:endParaRPr lang="ru-RU" sz="2400" dirty="0" smtClean="0">
              <a:latin typeface="Arial" charset="0"/>
              <a:cs typeface="Arial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42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 bwMode="auto">
          <a:xfrm>
            <a:off x="172541" y="0"/>
            <a:ext cx="814387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 smtClean="0"/>
              <a:t>SAT approach</a:t>
            </a:r>
            <a:endParaRPr lang="ru-RU" sz="3200" b="1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143966" y="1098550"/>
            <a:ext cx="8001000" cy="5715000"/>
          </a:xfrm>
        </p:spPr>
        <p:txBody>
          <a:bodyPr>
            <a:normAutofit lnSpcReduction="10000"/>
          </a:bodyPr>
          <a:lstStyle/>
          <a:p>
            <a:pPr marL="82550" indent="0">
              <a:spcBef>
                <a:spcPts val="600"/>
              </a:spcBef>
              <a:buNone/>
              <a:defRPr/>
            </a:pPr>
            <a:r>
              <a:rPr lang="en-US" sz="3200" dirty="0" smtClean="0"/>
              <a:t>SAT approach is </a:t>
            </a:r>
            <a:r>
              <a:rPr lang="en-US" sz="3200" dirty="0"/>
              <a:t>based on reducibility of the considered original problem to a Boolean </a:t>
            </a:r>
            <a:r>
              <a:rPr lang="en-US" sz="3200" dirty="0" err="1"/>
              <a:t>satisfiability</a:t>
            </a:r>
            <a:r>
              <a:rPr lang="en-US" sz="3200" dirty="0"/>
              <a:t> problem (SAT</a:t>
            </a:r>
            <a:r>
              <a:rPr lang="en-US" sz="3200" dirty="0" smtClean="0"/>
              <a:t>), usually in the form of equation CNF=1. </a:t>
            </a:r>
          </a:p>
          <a:p>
            <a:pPr marL="82550" indent="0">
              <a:spcBef>
                <a:spcPts val="600"/>
              </a:spcBef>
              <a:buNone/>
              <a:defRPr/>
            </a:pPr>
            <a:endParaRPr lang="en-US" sz="3200" dirty="0"/>
          </a:p>
          <a:p>
            <a:pPr marL="82550" indent="0">
              <a:spcBef>
                <a:spcPts val="600"/>
              </a:spcBef>
              <a:buNone/>
              <a:defRPr/>
            </a:pPr>
            <a:r>
              <a:rPr lang="en-US" sz="3200" dirty="0" smtClean="0"/>
              <a:t>Solution of SAT problem is an </a:t>
            </a:r>
            <a:r>
              <a:rPr lang="en-US" sz="3200" dirty="0"/>
              <a:t>B</a:t>
            </a:r>
            <a:r>
              <a:rPr lang="en-US" sz="3200" dirty="0" smtClean="0"/>
              <a:t>oolean vector – assignments of CNF variables which force CNF to become 1.</a:t>
            </a:r>
          </a:p>
          <a:p>
            <a:pPr marL="82550" indent="0">
              <a:spcBef>
                <a:spcPts val="600"/>
              </a:spcBef>
              <a:buNone/>
              <a:defRPr/>
            </a:pPr>
            <a:endParaRPr lang="en-US" sz="3200" dirty="0"/>
          </a:p>
          <a:p>
            <a:pPr marL="82550" indent="0">
              <a:spcBef>
                <a:spcPts val="600"/>
              </a:spcBef>
              <a:buNone/>
              <a:defRPr/>
            </a:pPr>
            <a:r>
              <a:rPr lang="en-US" sz="3200" dirty="0" smtClean="0"/>
              <a:t>From this assignments one can easily get solution of and original problem. </a:t>
            </a:r>
          </a:p>
          <a:p>
            <a:pPr marL="82550" indent="0">
              <a:spcBef>
                <a:spcPts val="600"/>
              </a:spcBef>
              <a:buNone/>
              <a:defRPr/>
            </a:pPr>
            <a:endParaRPr lang="en-US" sz="3200" dirty="0" smtClean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65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 bwMode="auto">
          <a:xfrm>
            <a:off x="172541" y="0"/>
            <a:ext cx="814387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 smtClean="0"/>
              <a:t>SAT approach</a:t>
            </a:r>
            <a:endParaRPr lang="ru-RU" sz="3200" b="1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143966" y="1098550"/>
            <a:ext cx="8001000" cy="5715000"/>
          </a:xfrm>
        </p:spPr>
        <p:txBody>
          <a:bodyPr>
            <a:normAutofit/>
          </a:bodyPr>
          <a:lstStyle/>
          <a:p>
            <a:pPr marL="82550" indent="0">
              <a:spcBef>
                <a:spcPts val="600"/>
              </a:spcBef>
              <a:buNone/>
              <a:defRPr/>
            </a:pPr>
            <a:r>
              <a:rPr lang="en-US" sz="3200" dirty="0" smtClean="0"/>
              <a:t>Example of CNF with 3 clauses over 5 variables:</a:t>
            </a:r>
            <a:endParaRPr lang="en-US" sz="3200" dirty="0"/>
          </a:p>
          <a:p>
            <a:pPr marL="82550" indent="0">
              <a:spcBef>
                <a:spcPts val="600"/>
              </a:spcBef>
              <a:buNone/>
              <a:defRPr/>
            </a:pPr>
            <a:endParaRPr lang="en-US" sz="3200" dirty="0" smtClean="0"/>
          </a:p>
          <a:p>
            <a:pPr marL="82550" indent="0">
              <a:spcBef>
                <a:spcPts val="600"/>
              </a:spcBef>
              <a:buNone/>
              <a:defRPr/>
            </a:pPr>
            <a:endParaRPr lang="en-US" sz="3200" dirty="0" smtClean="0"/>
          </a:p>
          <a:p>
            <a:pPr marL="82550" indent="0">
              <a:spcBef>
                <a:spcPts val="600"/>
              </a:spcBef>
              <a:buNone/>
              <a:defRPr/>
            </a:pPr>
            <a:r>
              <a:rPr lang="en-US" sz="3200" dirty="0" smtClean="0"/>
              <a:t>This CNF is </a:t>
            </a:r>
            <a:r>
              <a:rPr lang="en-US" sz="3200" dirty="0" err="1" smtClean="0"/>
              <a:t>satisfiable</a:t>
            </a:r>
            <a:r>
              <a:rPr lang="en-US" sz="3200" dirty="0" smtClean="0"/>
              <a:t>, for example on (11001). </a:t>
            </a:r>
            <a:endParaRPr lang="en-US" sz="3200" dirty="0"/>
          </a:p>
          <a:p>
            <a:pPr marL="82550" indent="0">
              <a:spcBef>
                <a:spcPts val="600"/>
              </a:spcBef>
              <a:buNone/>
              <a:defRPr/>
            </a:pPr>
            <a:endParaRPr lang="en-US" sz="3200" dirty="0" smtClean="0"/>
          </a:p>
          <a:p>
            <a:pPr marL="82550" indent="0">
              <a:spcBef>
                <a:spcPts val="600"/>
              </a:spcBef>
              <a:buNone/>
              <a:defRPr/>
            </a:pPr>
            <a:r>
              <a:rPr lang="en-US" sz="3200" dirty="0" smtClean="0"/>
              <a:t>Real hard SAT problem can consist of thousands variables and millions clauses.</a:t>
            </a:r>
          </a:p>
          <a:p>
            <a:pPr marL="82550" indent="0">
              <a:spcBef>
                <a:spcPts val="600"/>
              </a:spcBef>
              <a:buNone/>
              <a:defRPr/>
            </a:pPr>
            <a:r>
              <a:rPr lang="en-US" sz="3200" dirty="0" smtClean="0"/>
              <a:t>Real SAT problem can be </a:t>
            </a:r>
            <a:r>
              <a:rPr lang="en-US" sz="3200" dirty="0" err="1" smtClean="0"/>
              <a:t>unsatisfiable</a:t>
            </a:r>
            <a:r>
              <a:rPr lang="en-US" sz="3200" dirty="0" smtClean="0"/>
              <a:t>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5366561"/>
              </p:ext>
            </p:extLst>
          </p:nvPr>
        </p:nvGraphicFramePr>
        <p:xfrm>
          <a:off x="1570260" y="2276872"/>
          <a:ext cx="5233988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2" name="Формула" r:id="rId3" imgW="2514600" imgH="228600" progId="Equation.3">
                  <p:embed/>
                </p:oleObj>
              </mc:Choice>
              <mc:Fallback>
                <p:oleObj name="Формула" r:id="rId3" imgW="2514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260" y="2276872"/>
                        <a:ext cx="5233988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17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 bwMode="auto">
          <a:xfrm>
            <a:off x="172541" y="0"/>
            <a:ext cx="814387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 smtClean="0"/>
              <a:t>Logical cryptanalysis</a:t>
            </a:r>
            <a:endParaRPr lang="ru-RU" sz="3200" b="1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143966" y="1098550"/>
            <a:ext cx="8001000" cy="5715000"/>
          </a:xfrm>
        </p:spPr>
        <p:txBody>
          <a:bodyPr>
            <a:normAutofit lnSpcReduction="10000"/>
          </a:bodyPr>
          <a:lstStyle/>
          <a:p>
            <a:pPr marL="82550" indent="0">
              <a:spcBef>
                <a:spcPts val="600"/>
              </a:spcBef>
              <a:buNone/>
              <a:defRPr/>
            </a:pPr>
            <a:r>
              <a:rPr lang="en-US" sz="3200" dirty="0" smtClean="0"/>
              <a:t>In logical cryptanalysis an original problem is reduced to a SAT problem, then after solving SAT problem we can easily obtain secret key from satisfying assignment.</a:t>
            </a:r>
          </a:p>
          <a:p>
            <a:pPr marL="82550" indent="0">
              <a:spcBef>
                <a:spcPts val="600"/>
              </a:spcBef>
              <a:buNone/>
              <a:defRPr/>
            </a:pPr>
            <a:endParaRPr lang="en-US" sz="3200" dirty="0"/>
          </a:p>
          <a:p>
            <a:pPr marL="82550" indent="0">
              <a:spcBef>
                <a:spcPts val="600"/>
              </a:spcBef>
              <a:buNone/>
              <a:defRPr/>
            </a:pPr>
            <a:r>
              <a:rPr lang="en-US" sz="3200" dirty="0" smtClean="0"/>
              <a:t>Term appeared in 2000 in the paper of Italian researchers </a:t>
            </a:r>
            <a:r>
              <a:rPr lang="en-US" sz="3200" dirty="0" err="1" smtClean="0"/>
              <a:t>Massaci</a:t>
            </a:r>
            <a:r>
              <a:rPr lang="en-US" sz="3200" dirty="0" smtClean="0"/>
              <a:t> and </a:t>
            </a:r>
            <a:r>
              <a:rPr lang="en-US" sz="3200" dirty="0" err="1" smtClean="0"/>
              <a:t>Mararo</a:t>
            </a:r>
            <a:r>
              <a:rPr lang="en-US" sz="3200" dirty="0" smtClean="0"/>
              <a:t>.</a:t>
            </a:r>
          </a:p>
          <a:p>
            <a:pPr marL="82550" indent="0">
              <a:spcBef>
                <a:spcPts val="600"/>
              </a:spcBef>
              <a:buNone/>
              <a:defRPr/>
            </a:pPr>
            <a:endParaRPr lang="en-US" sz="3200" dirty="0"/>
          </a:p>
          <a:p>
            <a:pPr marL="82550" indent="0">
              <a:spcBef>
                <a:spcPts val="600"/>
              </a:spcBef>
              <a:buNone/>
              <a:defRPr/>
            </a:pPr>
            <a:r>
              <a:rPr lang="en-US" sz="3200" dirty="0" smtClean="0"/>
              <a:t>They reduced DES cryptanalysis problem to a SAT problem and successfully solved some weakened problems of DES with the help of SAT solvers.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248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 bwMode="auto">
          <a:xfrm>
            <a:off x="172541" y="0"/>
            <a:ext cx="814387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 err="1" smtClean="0"/>
              <a:t>Bivium</a:t>
            </a:r>
            <a:r>
              <a:rPr lang="en-US" sz="3200" b="1" dirty="0" smtClean="0"/>
              <a:t> cipher</a:t>
            </a:r>
            <a:endParaRPr lang="ru-RU" sz="3200" b="1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143966" y="1098550"/>
            <a:ext cx="8001000" cy="5715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The </a:t>
            </a:r>
            <a:r>
              <a:rPr lang="en-US" sz="3200" dirty="0" err="1"/>
              <a:t>Bivium</a:t>
            </a:r>
            <a:r>
              <a:rPr lang="en-US" sz="3200" dirty="0"/>
              <a:t> </a:t>
            </a:r>
            <a:r>
              <a:rPr lang="en-US" sz="3200" dirty="0" smtClean="0"/>
              <a:t>stream cipher uses </a:t>
            </a:r>
            <a:r>
              <a:rPr lang="en-US" sz="3200" dirty="0"/>
              <a:t>two shift registers of a special kind. The first register </a:t>
            </a:r>
            <a:r>
              <a:rPr lang="en-US" sz="3200" dirty="0" smtClean="0"/>
              <a:t>contains 93 </a:t>
            </a:r>
            <a:r>
              <a:rPr lang="en-US" sz="3200" dirty="0"/>
              <a:t>cells and the second contains 84 cells. </a:t>
            </a:r>
            <a:endParaRPr lang="en-US" sz="3200" dirty="0" smtClean="0"/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r>
              <a:rPr lang="en-US" sz="3200" dirty="0" smtClean="0"/>
              <a:t>Cryptanalysis problem:</a:t>
            </a:r>
            <a:endParaRPr lang="en-US" sz="3200" dirty="0"/>
          </a:p>
          <a:p>
            <a:pPr marL="114300" indent="0">
              <a:buNone/>
            </a:pPr>
            <a:r>
              <a:rPr lang="en-US" sz="3200" dirty="0"/>
              <a:t>Based on the known fragment of </a:t>
            </a:r>
            <a:r>
              <a:rPr lang="en-US" sz="3200" dirty="0" err="1" smtClean="0"/>
              <a:t>keystream</a:t>
            </a:r>
            <a:r>
              <a:rPr lang="en-US" sz="3200" dirty="0" smtClean="0"/>
              <a:t> (200 bits) we search </a:t>
            </a:r>
            <a:r>
              <a:rPr lang="en-US" sz="3200" dirty="0"/>
              <a:t>for the values of all </a:t>
            </a:r>
            <a:r>
              <a:rPr lang="en-US" sz="3200" dirty="0" smtClean="0"/>
              <a:t>177 </a:t>
            </a:r>
            <a:r>
              <a:rPr lang="en-US" sz="3200" dirty="0"/>
              <a:t>bits </a:t>
            </a:r>
            <a:r>
              <a:rPr lang="en-US" sz="3200" dirty="0" smtClean="0"/>
              <a:t>of </a:t>
            </a:r>
            <a:r>
              <a:rPr lang="en-US" sz="3200" dirty="0"/>
              <a:t>registers </a:t>
            </a:r>
            <a:r>
              <a:rPr lang="en-US" sz="3200" dirty="0" smtClean="0"/>
              <a:t>cells.</a:t>
            </a:r>
            <a:endParaRPr lang="en-US" sz="32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35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 bwMode="auto">
          <a:xfrm>
            <a:off x="172541" y="0"/>
            <a:ext cx="814387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 err="1" smtClean="0"/>
              <a:t>Bivium</a:t>
            </a:r>
            <a:r>
              <a:rPr lang="en-US" sz="3200" b="1" dirty="0" smtClean="0"/>
              <a:t> SAT encoding</a:t>
            </a:r>
            <a:endParaRPr lang="ru-RU" sz="3200" b="1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143966" y="1098550"/>
            <a:ext cx="8001000" cy="57150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3200" dirty="0" smtClean="0"/>
              <a:t>We used </a:t>
            </a:r>
            <a:r>
              <a:rPr lang="en-US" sz="3200" dirty="0" err="1" smtClean="0"/>
              <a:t>TranAlg</a:t>
            </a:r>
            <a:r>
              <a:rPr lang="en-US" sz="3200" dirty="0" smtClean="0"/>
              <a:t> tool (developed in ISDCT SB RAS) for creating SAT encoding for </a:t>
            </a:r>
            <a:r>
              <a:rPr lang="en-US" sz="3200" dirty="0" err="1" smtClean="0"/>
              <a:t>Bivium</a:t>
            </a:r>
            <a:r>
              <a:rPr lang="en-US" sz="3200" dirty="0" smtClean="0"/>
              <a:t> cryptanalysis problem.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Created CNF consists of 777 variables and 12800 clauses. First 177 variables encode register state (we need to find it), last 200 encode known </a:t>
            </a:r>
            <a:r>
              <a:rPr lang="en-US" sz="3200" dirty="0" err="1" smtClean="0"/>
              <a:t>keystream</a:t>
            </a:r>
            <a:r>
              <a:rPr lang="en-US" sz="3200" dirty="0" smtClean="0"/>
              <a:t>.</a:t>
            </a:r>
          </a:p>
          <a:p>
            <a:pPr marL="114300" indent="0">
              <a:buNone/>
            </a:pP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First 177 variables are special: other variables depends on them.</a:t>
            </a:r>
            <a:endParaRPr lang="en-US" sz="32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735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 bwMode="auto">
          <a:xfrm>
            <a:off x="172541" y="0"/>
            <a:ext cx="8143875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sz="3200" b="1" dirty="0" smtClean="0"/>
              <a:t>Logical cryptanalysis of </a:t>
            </a:r>
            <a:r>
              <a:rPr lang="en-US" sz="3200" b="1" dirty="0" err="1" smtClean="0"/>
              <a:t>Bivium</a:t>
            </a:r>
            <a:r>
              <a:rPr lang="en-US" sz="3200" b="1" dirty="0" smtClean="0"/>
              <a:t> cipher</a:t>
            </a:r>
            <a:endParaRPr lang="ru-RU" sz="3200" b="1" dirty="0"/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>
          <a:xfrm>
            <a:off x="143966" y="1098550"/>
            <a:ext cx="8244458" cy="571500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sz="3200" dirty="0" smtClean="0"/>
              <a:t>Monte Carlo method: choose a set of</a:t>
            </a:r>
            <a:r>
              <a:rPr lang="ru-RU" sz="3200" dirty="0" smtClean="0"/>
              <a:t> </a:t>
            </a:r>
            <a:r>
              <a:rPr lang="en-US" sz="3200" dirty="0" smtClean="0"/>
              <a:t>K variables, solve a small randomly chosen subset of </a:t>
            </a:r>
            <a:r>
              <a:rPr lang="en-US" sz="3200" dirty="0" err="1" smtClean="0"/>
              <a:t>subproblems</a:t>
            </a:r>
            <a:r>
              <a:rPr lang="en-US" sz="3200" dirty="0" smtClean="0"/>
              <a:t> from 2^K, then make estimation for 2^K.</a:t>
            </a:r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r>
              <a:rPr lang="en-US" sz="3200" dirty="0" smtClean="0"/>
              <a:t>For </a:t>
            </a:r>
            <a:r>
              <a:rPr lang="en-US" sz="3200" dirty="0"/>
              <a:t>example, </a:t>
            </a:r>
            <a:r>
              <a:rPr lang="en-US" sz="3200" dirty="0" smtClean="0"/>
              <a:t>randomly choose and solve </a:t>
            </a:r>
            <a:r>
              <a:rPr lang="en-US" sz="3200" dirty="0"/>
              <a:t>1000 </a:t>
            </a:r>
            <a:r>
              <a:rPr lang="en-US" sz="3200" dirty="0" err="1"/>
              <a:t>subproblems</a:t>
            </a:r>
            <a:r>
              <a:rPr lang="en-US" sz="3200" dirty="0"/>
              <a:t> from </a:t>
            </a:r>
            <a:r>
              <a:rPr lang="en-US" sz="3200" dirty="0" smtClean="0"/>
              <a:t>2^40, calculated average time (for 1000 </a:t>
            </a:r>
            <a:r>
              <a:rPr lang="en-US" sz="3200" dirty="0" err="1" smtClean="0"/>
              <a:t>subproblems</a:t>
            </a:r>
            <a:r>
              <a:rPr lang="en-US" sz="3200" dirty="0" smtClean="0"/>
              <a:t>) and multiply it to 2^40.</a:t>
            </a:r>
            <a:endParaRPr lang="en-US" sz="3200" dirty="0"/>
          </a:p>
          <a:p>
            <a:pPr marL="114300" indent="0">
              <a:buNone/>
            </a:pPr>
            <a:endParaRPr lang="en-US" sz="3200" dirty="0" smtClean="0"/>
          </a:p>
          <a:p>
            <a:pPr marL="114300" indent="0">
              <a:buNone/>
            </a:pPr>
            <a:r>
              <a:rPr lang="en-US" sz="3200" dirty="0" smtClean="0"/>
              <a:t>In a SAT problem encoding cryptanalysis problem for </a:t>
            </a:r>
            <a:r>
              <a:rPr lang="en-US" sz="3200" dirty="0" err="1" smtClean="0"/>
              <a:t>Bivium</a:t>
            </a:r>
            <a:r>
              <a:rPr lang="en-US" sz="3200" dirty="0" smtClean="0"/>
              <a:t> there is usually 1 satisfying assignment.</a:t>
            </a:r>
            <a:endParaRPr lang="en-US" sz="3200" dirty="0"/>
          </a:p>
          <a:p>
            <a:pPr marL="114300" indent="0">
              <a:buNone/>
            </a:pPr>
            <a:r>
              <a:rPr lang="en-US" sz="3200" dirty="0" smtClean="0"/>
              <a:t>So, we have to solve about half </a:t>
            </a:r>
            <a:r>
              <a:rPr lang="en-US" sz="3200" dirty="0" err="1" smtClean="0"/>
              <a:t>subproblems</a:t>
            </a:r>
            <a:r>
              <a:rPr lang="en-US" sz="3200" dirty="0" smtClean="0"/>
              <a:t> (in average) to find this assignment.</a:t>
            </a:r>
            <a:endParaRPr lang="en-US" sz="32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50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2454</TotalTime>
  <Words>943</Words>
  <Application>Microsoft Office PowerPoint</Application>
  <PresentationFormat>Экран (4:3)</PresentationFormat>
  <Paragraphs>137</Paragraphs>
  <Slides>22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Соседство</vt:lpstr>
      <vt:lpstr>Формула</vt:lpstr>
      <vt:lpstr>Solving weakened cryptanalysis problems of Bivium cipher in the volunteer project SAT@home</vt:lpstr>
      <vt:lpstr>SAT approach</vt:lpstr>
      <vt:lpstr>SAT approach</vt:lpstr>
      <vt:lpstr>SAT approach</vt:lpstr>
      <vt:lpstr>SAT approach</vt:lpstr>
      <vt:lpstr>Logical cryptanalysis</vt:lpstr>
      <vt:lpstr>Bivium cipher</vt:lpstr>
      <vt:lpstr>Bivium SAT encoding</vt:lpstr>
      <vt:lpstr>Logical cryptanalysis of Bivium cipher</vt:lpstr>
      <vt:lpstr>Logical cryptanalysis of Bivium cipher</vt:lpstr>
      <vt:lpstr>Estimations for Bivium</vt:lpstr>
      <vt:lpstr>Estimations for Bivium</vt:lpstr>
      <vt:lpstr>Why weakened cryptanalysis problems?</vt:lpstr>
      <vt:lpstr>Why weakened cryptanalysis problems?</vt:lpstr>
      <vt:lpstr>Solving Bivium10</vt:lpstr>
      <vt:lpstr>Volunteer computing project SAT@home</vt:lpstr>
      <vt:lpstr>Solving scheme</vt:lpstr>
      <vt:lpstr>Solving Bivium10 problems in SAT@home</vt:lpstr>
      <vt:lpstr>Estimation VS real time</vt:lpstr>
      <vt:lpstr>SAT@home performance</vt:lpstr>
      <vt:lpstr>Conclusions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Oleg</dc:creator>
  <cp:lastModifiedBy>otd24</cp:lastModifiedBy>
  <cp:revision>946</cp:revision>
  <dcterms:created xsi:type="dcterms:W3CDTF">2013-06-03T07:01:11Z</dcterms:created>
  <dcterms:modified xsi:type="dcterms:W3CDTF">2014-07-02T10:38:51Z</dcterms:modified>
</cp:coreProperties>
</file>