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26"/>
  </p:notesMasterIdLst>
  <p:sldIdLst>
    <p:sldId id="256" r:id="rId3"/>
    <p:sldId id="340" r:id="rId4"/>
    <p:sldId id="303" r:id="rId5"/>
    <p:sldId id="341" r:id="rId6"/>
    <p:sldId id="302" r:id="rId7"/>
    <p:sldId id="305" r:id="rId8"/>
    <p:sldId id="351" r:id="rId9"/>
    <p:sldId id="306" r:id="rId10"/>
    <p:sldId id="354" r:id="rId11"/>
    <p:sldId id="353" r:id="rId12"/>
    <p:sldId id="357" r:id="rId13"/>
    <p:sldId id="352" r:id="rId14"/>
    <p:sldId id="355" r:id="rId15"/>
    <p:sldId id="356" r:id="rId16"/>
    <p:sldId id="315" r:id="rId17"/>
    <p:sldId id="338" r:id="rId18"/>
    <p:sldId id="337" r:id="rId19"/>
    <p:sldId id="328" r:id="rId20"/>
    <p:sldId id="335" r:id="rId21"/>
    <p:sldId id="327" r:id="rId22"/>
    <p:sldId id="325" r:id="rId23"/>
    <p:sldId id="336" r:id="rId24"/>
    <p:sldId id="322" r:id="rId25"/>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900"/>
    <a:srgbClr val="FF0000"/>
    <a:srgbClr val="0000FF"/>
    <a:srgbClr val="2312FC"/>
    <a:srgbClr val="15315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9">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7246" autoAdjust="0"/>
  </p:normalViewPr>
  <p:slideViewPr>
    <p:cSldViewPr>
      <p:cViewPr varScale="1">
        <p:scale>
          <a:sx n="66" d="100"/>
          <a:sy n="66" d="100"/>
        </p:scale>
        <p:origin x="-2004" y="-96"/>
      </p:cViewPr>
      <p:guideLst>
        <p:guide orient="horz" pos="2160"/>
        <p:guide pos="2880"/>
      </p:guideLst>
    </p:cSldViewPr>
  </p:slideViewPr>
  <p:outlineViewPr>
    <p:cViewPr>
      <p:scale>
        <a:sx n="33" d="100"/>
        <a:sy n="33" d="100"/>
      </p:scale>
      <p:origin x="0" y="82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F97678DB-3F8D-4CD0-BA77-3656CB4B8304}" type="datetimeFigureOut">
              <a:rPr lang="en-US" smtClean="0"/>
              <a:pPr/>
              <a:t>7/1/2014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55A5A28D-BDB6-46FF-A1EF-D3D59E3A726F}" type="slidenum">
              <a:rPr lang="en-US" smtClean="0"/>
              <a:pPr/>
              <a:t>‹#›</a:t>
            </a:fld>
            <a:endParaRPr lang="en-US"/>
          </a:p>
        </p:txBody>
      </p:sp>
    </p:spTree>
    <p:extLst>
      <p:ext uri="{BB962C8B-B14F-4D97-AF65-F5344CB8AC3E}">
        <p14:creationId xmlns="" xmlns:p14="http://schemas.microsoft.com/office/powerpoint/2010/main" val="337776342"/>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a:t>
            </a:r>
            <a:r>
              <a:rPr lang="en-US" baseline="0" dirty="0" smtClean="0"/>
              <a:t> ladies and gentlemen. </a:t>
            </a:r>
            <a:r>
              <a:rPr lang="en-US" dirty="0" smtClean="0"/>
              <a:t>We are living in a world more connected</a:t>
            </a:r>
            <a:r>
              <a:rPr lang="en-US" baseline="0" dirty="0" smtClean="0"/>
              <a:t> than ever before. I am not talking about internet access but rather mobile internet access. </a:t>
            </a:r>
          </a:p>
          <a:p>
            <a:endParaRPr lang="en-US" baseline="0" dirty="0" smtClean="0"/>
          </a:p>
          <a:p>
            <a:r>
              <a:rPr lang="en-US" dirty="0" smtClean="0"/>
              <a:t>Email, Instant messaging</a:t>
            </a:r>
            <a:r>
              <a:rPr lang="en-US" baseline="0" dirty="0" smtClean="0"/>
              <a:t>, Navigation and Information are literally at our fingertips.</a:t>
            </a:r>
          </a:p>
          <a:p>
            <a:endParaRPr lang="en-US" baseline="0" dirty="0" smtClean="0"/>
          </a:p>
          <a:p>
            <a:r>
              <a:rPr lang="en-US" baseline="0" dirty="0" smtClean="0"/>
              <a:t>This has all been made possible by a little guy in this Smartphone.  More specifically the system on chip or </a:t>
            </a:r>
            <a:r>
              <a:rPr lang="en-US" baseline="0" dirty="0" err="1" smtClean="0"/>
              <a:t>SoC.</a:t>
            </a:r>
            <a:endParaRPr lang="en-US" baseline="0" dirty="0" smtClean="0"/>
          </a:p>
          <a:p>
            <a:endParaRPr lang="en-US" baseline="0" dirty="0" smtClean="0"/>
          </a:p>
          <a:p>
            <a:r>
              <a:rPr lang="en-US" baseline="0" dirty="0" smtClean="0"/>
              <a:t>My name is Robert Reed and I will be presenting a Benchmarking Characterization of ARM based System on Chips.</a:t>
            </a:r>
            <a:endParaRPr lang="en-US"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aseline="0" dirty="0" smtClean="0"/>
              <a:t>The power measurements of the Cortex-A15 were very interesting. </a:t>
            </a:r>
          </a:p>
          <a:p>
            <a:r>
              <a:rPr lang="en-ZA" baseline="0" dirty="0" err="1" smtClean="0"/>
              <a:t>Exynos</a:t>
            </a:r>
            <a:r>
              <a:rPr lang="en-ZA" baseline="0" dirty="0" smtClean="0"/>
              <a:t> 5 has two CPUs. Seen by the jump between 600 – 800 </a:t>
            </a:r>
            <a:r>
              <a:rPr lang="en-ZA" baseline="0" dirty="0" err="1" smtClean="0"/>
              <a:t>MHz.</a:t>
            </a:r>
            <a:endParaRPr lang="en-ZA" baseline="0" dirty="0" smtClean="0"/>
          </a:p>
          <a:p>
            <a:endParaRPr lang="en-ZA" baseline="0" dirty="0" smtClean="0"/>
          </a:p>
          <a:p>
            <a:r>
              <a:rPr lang="en-ZA" baseline="0" dirty="0" err="1" smtClean="0"/>
              <a:t>Odroid</a:t>
            </a:r>
            <a:r>
              <a:rPr lang="en-ZA" baseline="0" dirty="0" smtClean="0"/>
              <a:t> XU+E came with sensors built in to measure specific components like the CPU, Ram and GPU power consumption.</a:t>
            </a:r>
          </a:p>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smtClean="0"/>
              <a:t>HPL is almost linear and power is quadratic.</a:t>
            </a:r>
          </a:p>
          <a:p>
            <a:pPr marL="0" marR="0" indent="0" algn="l" defTabSz="914400" rtl="0" eaLnBrk="1" fontAlgn="auto" latinLnBrk="0" hangingPunct="1">
              <a:lnSpc>
                <a:spcPct val="100000"/>
              </a:lnSpc>
              <a:spcBef>
                <a:spcPts val="0"/>
              </a:spcBef>
              <a:spcAft>
                <a:spcPts val="0"/>
              </a:spcAft>
              <a:buClrTx/>
              <a:buSzTx/>
              <a:buFontTx/>
              <a:buNone/>
              <a:tabLst/>
              <a:defRPr/>
            </a:pPr>
            <a:endParaRPr lang="en-ZA" baseline="0" dirty="0" smtClean="0"/>
          </a:p>
          <a:p>
            <a:r>
              <a:rPr lang="en-ZA" baseline="0" dirty="0" smtClean="0"/>
              <a:t>Interested in GFLOPS/Watt, high at low freq but no performance.</a:t>
            </a:r>
          </a:p>
          <a:p>
            <a:endParaRPr lang="en-ZA" baseline="0" dirty="0" smtClean="0"/>
          </a:p>
          <a:p>
            <a:endParaRPr lang="en-ZA" baseline="0" dirty="0" smtClean="0"/>
          </a:p>
        </p:txBody>
      </p:sp>
      <p:sp>
        <p:nvSpPr>
          <p:cNvPr id="4" name="Slide Number Placeholder 3"/>
          <p:cNvSpPr>
            <a:spLocks noGrp="1"/>
          </p:cNvSpPr>
          <p:nvPr>
            <p:ph type="sldNum" sz="quarter" idx="10"/>
          </p:nvPr>
        </p:nvSpPr>
        <p:spPr/>
        <p:txBody>
          <a:bodyPr/>
          <a:lstStyle/>
          <a:p>
            <a:fld id="{55A5A28D-BDB6-46FF-A1EF-D3D59E3A726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aseline="0" dirty="0" smtClean="0"/>
              <a:t>So performance X HPL/Watt. We see two distinct profiles for each CPU.</a:t>
            </a:r>
          </a:p>
          <a:p>
            <a:endParaRPr lang="en-ZA" baseline="0" dirty="0" smtClean="0"/>
          </a:p>
          <a:p>
            <a:r>
              <a:rPr lang="en-ZA" baseline="0" dirty="0" smtClean="0"/>
              <a:t>Flattens out when Peripherals are taken into account.</a:t>
            </a:r>
          </a:p>
          <a:p>
            <a:endParaRPr lang="en-ZA" baseline="0" dirty="0" smtClean="0"/>
          </a:p>
          <a:p>
            <a:r>
              <a:rPr lang="en-ZA" baseline="0" dirty="0" smtClean="0"/>
              <a:t>Around 400 MHz for A7 and 1GHz for A15.</a:t>
            </a:r>
          </a:p>
        </p:txBody>
      </p:sp>
      <p:sp>
        <p:nvSpPr>
          <p:cNvPr id="4" name="Slide Number Placeholder 3"/>
          <p:cNvSpPr>
            <a:spLocks noGrp="1"/>
          </p:cNvSpPr>
          <p:nvPr>
            <p:ph type="sldNum" sz="quarter" idx="10"/>
          </p:nvPr>
        </p:nvSpPr>
        <p:spPr/>
        <p:txBody>
          <a:bodyPr/>
          <a:lstStyle/>
          <a:p>
            <a:fld id="{55A5A28D-BDB6-46FF-A1EF-D3D59E3A726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The Discrete Fourier Transforms</a:t>
            </a:r>
            <a:r>
              <a:rPr lang="en-ZA" baseline="0" dirty="0" smtClean="0"/>
              <a:t> is an important transformation because it can be solved computationally. </a:t>
            </a:r>
          </a:p>
          <a:p>
            <a:r>
              <a:rPr lang="en-ZA" baseline="0" dirty="0" smtClean="0"/>
              <a:t>Many applications – Partial Differential equations, Digital signal processing, image processing etc. Used in all areas of science. This makes it of interest as a benchmark.</a:t>
            </a:r>
            <a:endParaRPr lang="en-ZA" dirty="0" smtClean="0"/>
          </a:p>
          <a:p>
            <a:r>
              <a:rPr lang="en-ZA" dirty="0" smtClean="0"/>
              <a:t>Time domain to freq domain</a:t>
            </a:r>
            <a:r>
              <a:rPr lang="en-ZA" baseline="0" dirty="0" smtClean="0"/>
              <a:t> - </a:t>
            </a:r>
            <a:r>
              <a:rPr lang="en-ZA" dirty="0" smtClean="0"/>
              <a:t>High</a:t>
            </a:r>
            <a:r>
              <a:rPr lang="en-ZA" baseline="0" dirty="0" smtClean="0"/>
              <a:t> freq decays with low freq (multiplied) </a:t>
            </a:r>
          </a:p>
          <a:p>
            <a:endParaRPr lang="en-ZA" baseline="0" dirty="0" smtClean="0"/>
          </a:p>
          <a:p>
            <a:r>
              <a:rPr lang="en-ZA" baseline="0" dirty="0" smtClean="0"/>
              <a:t>Complexity order </a:t>
            </a:r>
            <a:r>
              <a:rPr lang="en-ZA" baseline="0" dirty="0" err="1" smtClean="0"/>
              <a:t>NlogN</a:t>
            </a:r>
            <a:r>
              <a:rPr lang="en-ZA" baseline="0" dirty="0" smtClean="0"/>
              <a:t> -&gt; </a:t>
            </a:r>
            <a:r>
              <a:rPr lang="en-ZA" baseline="0" dirty="0" err="1" smtClean="0"/>
              <a:t>Theorectical</a:t>
            </a:r>
            <a:r>
              <a:rPr lang="en-ZA" baseline="0" dirty="0" smtClean="0"/>
              <a:t> performance and throughput.</a:t>
            </a:r>
          </a:p>
          <a:p>
            <a:r>
              <a:rPr lang="en-ZA" baseline="0" dirty="0" smtClean="0"/>
              <a:t>Similar results to HPL</a:t>
            </a:r>
          </a:p>
          <a:p>
            <a:r>
              <a:rPr lang="en-ZA" baseline="0" dirty="0" smtClean="0"/>
              <a:t>Shape is not smooth -&gt; Cache, architectures, memory controllers etc</a:t>
            </a:r>
          </a:p>
          <a:p>
            <a:endParaRPr lang="en-ZA" dirty="0" smtClean="0"/>
          </a:p>
        </p:txBody>
      </p:sp>
      <p:sp>
        <p:nvSpPr>
          <p:cNvPr id="4" name="Slide Number Placeholder 3"/>
          <p:cNvSpPr>
            <a:spLocks noGrp="1"/>
          </p:cNvSpPr>
          <p:nvPr>
            <p:ph type="sldNum" sz="quarter" idx="10"/>
          </p:nvPr>
        </p:nvSpPr>
        <p:spPr/>
        <p:txBody>
          <a:bodyPr/>
          <a:lstStyle/>
          <a:p>
            <a:fld id="{55A5A28D-BDB6-46FF-A1EF-D3D59E3A726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aseline="0" dirty="0" smtClean="0"/>
              <a:t>Similar performance.</a:t>
            </a:r>
          </a:p>
        </p:txBody>
      </p:sp>
      <p:sp>
        <p:nvSpPr>
          <p:cNvPr id="4" name="Slide Number Placeholder 3"/>
          <p:cNvSpPr>
            <a:spLocks noGrp="1"/>
          </p:cNvSpPr>
          <p:nvPr>
            <p:ph type="sldNum" sz="quarter" idx="10"/>
          </p:nvPr>
        </p:nvSpPr>
        <p:spPr/>
        <p:txBody>
          <a:bodyPr/>
          <a:lstStyle/>
          <a:p>
            <a:fld id="{55A5A28D-BDB6-46FF-A1EF-D3D59E3A726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The Discrete Fourier Transforms</a:t>
            </a:r>
            <a:r>
              <a:rPr lang="en-ZA" baseline="0" dirty="0" smtClean="0"/>
              <a:t> is an important transformation because it can be solved computationally. </a:t>
            </a:r>
          </a:p>
          <a:p>
            <a:r>
              <a:rPr lang="en-ZA" baseline="0" dirty="0" smtClean="0"/>
              <a:t>Many applications – Partial Differential equations, Digital signal processing, image processing, radio signalling. Used in all areas of science. This makes it of interest as a benchmark.</a:t>
            </a:r>
            <a:endParaRPr lang="en-ZA" dirty="0" smtClean="0"/>
          </a:p>
          <a:p>
            <a:r>
              <a:rPr lang="en-ZA" dirty="0" smtClean="0"/>
              <a:t>Time domain to freq domain</a:t>
            </a:r>
            <a:r>
              <a:rPr lang="en-ZA" baseline="0" dirty="0" smtClean="0"/>
              <a:t> - </a:t>
            </a:r>
            <a:r>
              <a:rPr lang="en-ZA" dirty="0" smtClean="0"/>
              <a:t>High</a:t>
            </a:r>
            <a:r>
              <a:rPr lang="en-ZA" baseline="0" dirty="0" smtClean="0"/>
              <a:t> freq decays with low freq (multiplied) </a:t>
            </a:r>
          </a:p>
          <a:p>
            <a:endParaRPr lang="en-ZA" baseline="0" dirty="0" smtClean="0"/>
          </a:p>
          <a:p>
            <a:r>
              <a:rPr lang="en-ZA" baseline="0" dirty="0" smtClean="0"/>
              <a:t>Time complexity order </a:t>
            </a:r>
            <a:r>
              <a:rPr lang="en-ZA" baseline="0" dirty="0" err="1" smtClean="0"/>
              <a:t>NlogN</a:t>
            </a:r>
            <a:r>
              <a:rPr lang="en-ZA" baseline="0" dirty="0" smtClean="0"/>
              <a:t> -&gt; </a:t>
            </a:r>
            <a:r>
              <a:rPr lang="en-ZA" baseline="0" dirty="0" err="1" smtClean="0"/>
              <a:t>Theorectical</a:t>
            </a:r>
            <a:r>
              <a:rPr lang="en-ZA" baseline="0" dirty="0" smtClean="0"/>
              <a:t> performance and throughput. </a:t>
            </a:r>
          </a:p>
          <a:p>
            <a:r>
              <a:rPr lang="en-ZA" baseline="0" dirty="0" smtClean="0"/>
              <a:t>Similar results to HPL</a:t>
            </a:r>
          </a:p>
          <a:p>
            <a:r>
              <a:rPr lang="en-ZA" baseline="0" dirty="0" smtClean="0"/>
              <a:t>Shape is not smooth -&gt; Cache, architectures, memory controllers etc</a:t>
            </a:r>
          </a:p>
          <a:p>
            <a:endParaRPr lang="en-ZA" dirty="0" smtClean="0"/>
          </a:p>
        </p:txBody>
      </p:sp>
      <p:sp>
        <p:nvSpPr>
          <p:cNvPr id="4" name="Slide Number Placeholder 3"/>
          <p:cNvSpPr>
            <a:spLocks noGrp="1"/>
          </p:cNvSpPr>
          <p:nvPr>
            <p:ph type="sldNum" sz="quarter" idx="10"/>
          </p:nvPr>
        </p:nvSpPr>
        <p:spPr/>
        <p:txBody>
          <a:bodyPr/>
          <a:lstStyle/>
          <a:p>
            <a:fld id="{55A5A28D-BDB6-46FF-A1EF-D3D59E3A726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What</a:t>
            </a:r>
            <a:r>
              <a:rPr lang="en-ZA" baseline="0" dirty="0" smtClean="0"/>
              <a:t> can we conclude. </a:t>
            </a:r>
          </a:p>
          <a:p>
            <a:r>
              <a:rPr lang="en-ZA" dirty="0" err="1" smtClean="0"/>
              <a:t>CoreMark</a:t>
            </a:r>
            <a:r>
              <a:rPr lang="en-ZA" baseline="0" dirty="0" smtClean="0"/>
              <a:t> – ARM and ATOM are close. ARM have improved very quickly from generation to next. </a:t>
            </a:r>
            <a:r>
              <a:rPr lang="en-ZA" baseline="0" dirty="0" err="1" smtClean="0"/>
              <a:t>SoCs</a:t>
            </a:r>
            <a:r>
              <a:rPr lang="en-ZA" baseline="0" dirty="0" smtClean="0"/>
              <a:t> are more power efficient.</a:t>
            </a:r>
          </a:p>
          <a:p>
            <a:r>
              <a:rPr lang="en-ZA" baseline="0" dirty="0" smtClean="0"/>
              <a:t>FFTW – Using lower powered CPUs we can still get High throughput. Application dependent. </a:t>
            </a:r>
            <a:endParaRPr lang="en-ZA" dirty="0" smtClean="0"/>
          </a:p>
          <a:p>
            <a:r>
              <a:rPr lang="en-ZA" dirty="0" smtClean="0"/>
              <a:t>HPL</a:t>
            </a:r>
            <a:r>
              <a:rPr lang="en-ZA" baseline="0" dirty="0" smtClean="0"/>
              <a:t> – Shows improvements needed GLOPS/Watt</a:t>
            </a:r>
          </a:p>
          <a:p>
            <a:r>
              <a:rPr lang="en-ZA" baseline="0" dirty="0" smtClean="0"/>
              <a:t>GPU co-processing – TEGRA K1 192 CUDA Core Cortex A15 10 </a:t>
            </a:r>
            <a:r>
              <a:rPr lang="en-ZA" baseline="0" dirty="0" err="1" smtClean="0"/>
              <a:t>Gb</a:t>
            </a:r>
            <a:r>
              <a:rPr lang="en-ZA" baseline="0" dirty="0" smtClean="0"/>
              <a:t>/s</a:t>
            </a:r>
          </a:p>
          <a:p>
            <a:r>
              <a:rPr lang="en-ZA" baseline="0" dirty="0" smtClean="0"/>
              <a:t>ATOM </a:t>
            </a:r>
            <a:r>
              <a:rPr lang="en-ZA" baseline="0" dirty="0" err="1" smtClean="0"/>
              <a:t>SoC</a:t>
            </a:r>
            <a:r>
              <a:rPr lang="en-ZA" baseline="0" dirty="0" smtClean="0"/>
              <a:t> – </a:t>
            </a:r>
            <a:r>
              <a:rPr lang="en-ZA" baseline="0" dirty="0" err="1" smtClean="0"/>
              <a:t>Silvermont</a:t>
            </a:r>
            <a:r>
              <a:rPr lang="en-ZA" baseline="0" dirty="0" smtClean="0"/>
              <a:t> micro architecture, bay trail for tablets released end of last year, in process of getting these new chips.</a:t>
            </a:r>
          </a:p>
          <a:p>
            <a:endParaRPr lang="en-ZA" baseline="0" dirty="0" smtClean="0"/>
          </a:p>
          <a:p>
            <a:r>
              <a:rPr lang="en-ZA" baseline="0" dirty="0" smtClean="0"/>
              <a:t>With the coming of new </a:t>
            </a:r>
            <a:r>
              <a:rPr lang="en-ZA" baseline="0" dirty="0" err="1" smtClean="0"/>
              <a:t>SoCs</a:t>
            </a:r>
            <a:r>
              <a:rPr lang="en-ZA" baseline="0" dirty="0" smtClean="0"/>
              <a:t> such as the Cortex A50s and Cherry trail Atoms we expect a new era of high throughput computing. </a:t>
            </a:r>
          </a:p>
        </p:txBody>
      </p:sp>
      <p:sp>
        <p:nvSpPr>
          <p:cNvPr id="4" name="Slide Number Placeholder 3"/>
          <p:cNvSpPr>
            <a:spLocks noGrp="1"/>
          </p:cNvSpPr>
          <p:nvPr>
            <p:ph type="sldNum" sz="quarter" idx="10"/>
          </p:nvPr>
        </p:nvSpPr>
        <p:spPr/>
        <p:txBody>
          <a:bodyPr/>
          <a:lstStyle/>
          <a:p>
            <a:fld id="{55A5A28D-BDB6-46FF-A1EF-D3D59E3A726F}" type="slidenum">
              <a:rPr lang="en-US" smtClean="0"/>
              <a:pPr/>
              <a:t>15</a:t>
            </a:fld>
            <a:endParaRPr lang="en-US"/>
          </a:p>
        </p:txBody>
      </p:sp>
    </p:spTree>
    <p:extLst>
      <p:ext uri="{BB962C8B-B14F-4D97-AF65-F5344CB8AC3E}">
        <p14:creationId xmlns="" xmlns:p14="http://schemas.microsoft.com/office/powerpoint/2010/main" val="2574265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living in a world more connected</a:t>
            </a:r>
            <a:r>
              <a:rPr lang="en-US" baseline="0" dirty="0" smtClean="0"/>
              <a:t> than ever before. I am not talking about internet access but rather mobile internet access. </a:t>
            </a:r>
          </a:p>
          <a:p>
            <a:endParaRPr lang="en-US" baseline="0" dirty="0" smtClean="0"/>
          </a:p>
          <a:p>
            <a:r>
              <a:rPr lang="en-US" dirty="0" smtClean="0"/>
              <a:t>Email, Instant messaging</a:t>
            </a:r>
            <a:r>
              <a:rPr lang="en-US" baseline="0" dirty="0" smtClean="0"/>
              <a:t>, Navigation and Information are literally at our fingertips.</a:t>
            </a:r>
          </a:p>
          <a:p>
            <a:endParaRPr lang="en-US" baseline="0" dirty="0" smtClean="0"/>
          </a:p>
          <a:p>
            <a:r>
              <a:rPr lang="en-US" baseline="0" dirty="0" smtClean="0"/>
              <a:t>This has all been made possible by a little guy in this Smartphone.  The ARM processor.</a:t>
            </a:r>
          </a:p>
          <a:p>
            <a:endParaRPr lang="en-US" baseline="0" dirty="0" smtClean="0"/>
          </a:p>
          <a:p>
            <a:r>
              <a:rPr lang="en-US" baseline="0" dirty="0" smtClean="0"/>
              <a:t>My name is Robert Reed and I will be presenting a Benchmarking Characterization of ARM based processors.</a:t>
            </a:r>
            <a:endParaRPr lang="en-US"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Backup</a:t>
            </a:r>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21</a:t>
            </a:fld>
            <a:endParaRPr lang="en-US"/>
          </a:p>
        </p:txBody>
      </p:sp>
    </p:spTree>
    <p:extLst>
      <p:ext uri="{BB962C8B-B14F-4D97-AF65-F5344CB8AC3E}">
        <p14:creationId xmlns="" xmlns:p14="http://schemas.microsoft.com/office/powerpoint/2010/main" val="764465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 mentioned briefly</a:t>
            </a:r>
            <a:r>
              <a:rPr lang="en-ZA" baseline="0" dirty="0" smtClean="0"/>
              <a:t> that HPL tested using double precision. Some applications such as Radio Astronomy can use single precision. So how does the ARM respond to single precision.</a:t>
            </a:r>
            <a:r>
              <a:rPr lang="en-ZA" dirty="0" smtClean="0"/>
              <a:t> </a:t>
            </a:r>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22</a:t>
            </a:fld>
            <a:endParaRPr lang="en-US"/>
          </a:p>
        </p:txBody>
      </p:sp>
    </p:spTree>
    <p:extLst>
      <p:ext uri="{BB962C8B-B14F-4D97-AF65-F5344CB8AC3E}">
        <p14:creationId xmlns="" xmlns:p14="http://schemas.microsoft.com/office/powerpoint/2010/main" val="117761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A quick</a:t>
            </a:r>
            <a:r>
              <a:rPr lang="en-ZA" baseline="0" dirty="0" smtClean="0"/>
              <a:t> overview. I will recap what Mitch said in the previous talk about Data Stream Computing.</a:t>
            </a:r>
          </a:p>
          <a:p>
            <a:endParaRPr lang="en-ZA" baseline="0" dirty="0" smtClean="0"/>
          </a:p>
          <a:p>
            <a:r>
              <a:rPr lang="en-ZA" baseline="0" dirty="0" smtClean="0"/>
              <a:t>I will give a little more detail about the ARM </a:t>
            </a:r>
            <a:r>
              <a:rPr lang="en-ZA" baseline="0" dirty="0" err="1" smtClean="0"/>
              <a:t>SoCs</a:t>
            </a:r>
            <a:r>
              <a:rPr lang="en-ZA" baseline="0" dirty="0" smtClean="0"/>
              <a:t> and why the Intel Atoms are not included in this presentation.</a:t>
            </a:r>
          </a:p>
          <a:p>
            <a:endParaRPr lang="en-ZA" baseline="0" dirty="0" smtClean="0"/>
          </a:p>
          <a:p>
            <a:r>
              <a:rPr lang="en-ZA" dirty="0" smtClean="0"/>
              <a:t>Then</a:t>
            </a:r>
            <a:r>
              <a:rPr lang="en-ZA" baseline="0" dirty="0" smtClean="0"/>
              <a:t> I will get into the meat of the presentation and explain which benchmarks are used and all results obtain.</a:t>
            </a:r>
          </a:p>
          <a:p>
            <a:endParaRPr lang="en-ZA" baseline="0" dirty="0" smtClean="0"/>
          </a:p>
          <a:p>
            <a:r>
              <a:rPr lang="en-ZA" baseline="0" dirty="0" smtClean="0"/>
              <a:t>Summary.</a:t>
            </a:r>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Mention flops/watt</a:t>
            </a:r>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23</a:t>
            </a:fld>
            <a:endParaRPr lang="en-US"/>
          </a:p>
        </p:txBody>
      </p:sp>
    </p:spTree>
    <p:extLst>
      <p:ext uri="{BB962C8B-B14F-4D97-AF65-F5344CB8AC3E}">
        <p14:creationId xmlns="" xmlns:p14="http://schemas.microsoft.com/office/powerpoint/2010/main" val="2411211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Data stream computing. Introduced by Mitch Cox in the previous presentation. </a:t>
            </a:r>
          </a:p>
          <a:p>
            <a:r>
              <a:rPr lang="en-ZA" baseline="0" dirty="0" smtClean="0"/>
              <a:t>No offline storage – Data produced faster than we can store (many years). Disk speeds have not improved as much as processing power. At a point we want to stream.</a:t>
            </a:r>
          </a:p>
          <a:p>
            <a:r>
              <a:rPr lang="en-ZA" baseline="0" dirty="0" smtClean="0"/>
              <a:t>High data throughputs – This goes with the territory. If there wasn’t high data throughput then we could use offline storage. </a:t>
            </a:r>
          </a:p>
          <a:p>
            <a:r>
              <a:rPr lang="en-ZA" baseline="0" dirty="0" smtClean="0"/>
              <a:t>Generic Programming – The whole process must remain generic. No low level coding.</a:t>
            </a:r>
          </a:p>
          <a:p>
            <a:endParaRPr lang="en-ZA" baseline="0" dirty="0" smtClean="0"/>
          </a:p>
          <a:p>
            <a:r>
              <a:rPr lang="en-ZA" baseline="0" dirty="0" smtClean="0"/>
              <a:t>To achieve this we don’t just need good performing CPU’s but more critically the correct balance between RAM, Connectivity and CPU performance. Keeping power consumption in mind. </a:t>
            </a:r>
          </a:p>
          <a:p>
            <a:endParaRPr lang="en-ZA" baseline="0" dirty="0" smtClean="0"/>
          </a:p>
          <a:p>
            <a:r>
              <a:rPr lang="en-ZA" baseline="0" dirty="0" smtClean="0"/>
              <a:t>Getting this balance right for BIG DATA problems can be rather difficult.</a:t>
            </a:r>
          </a:p>
          <a:p>
            <a:endParaRPr lang="en-ZA" baseline="0" dirty="0" smtClean="0"/>
          </a:p>
        </p:txBody>
      </p:sp>
      <p:sp>
        <p:nvSpPr>
          <p:cNvPr id="4" name="Slide Number Placeholder 3"/>
          <p:cNvSpPr>
            <a:spLocks noGrp="1"/>
          </p:cNvSpPr>
          <p:nvPr>
            <p:ph type="sldNum" sz="quarter" idx="10"/>
          </p:nvPr>
        </p:nvSpPr>
        <p:spPr/>
        <p:txBody>
          <a:bodyPr/>
          <a:lstStyle/>
          <a:p>
            <a:fld id="{55A5A28D-BDB6-46FF-A1EF-D3D59E3A726F}" type="slidenum">
              <a:rPr lang="en-US" smtClean="0"/>
              <a:pPr/>
              <a:t>3</a:t>
            </a:fld>
            <a:endParaRPr lang="en-US"/>
          </a:p>
        </p:txBody>
      </p:sp>
    </p:spTree>
    <p:extLst>
      <p:ext uri="{BB962C8B-B14F-4D97-AF65-F5344CB8AC3E}">
        <p14:creationId xmlns="" xmlns:p14="http://schemas.microsoft.com/office/powerpoint/2010/main" val="112173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aseline="0" dirty="0" smtClean="0"/>
              <a:t>Understanding the balancing act requires a better understanding of each component and I will be focusing on the </a:t>
            </a:r>
            <a:r>
              <a:rPr lang="en-ZA" baseline="0" dirty="0" err="1" smtClean="0"/>
              <a:t>SoCs</a:t>
            </a:r>
            <a:r>
              <a:rPr lang="en-ZA" baseline="0" dirty="0" smtClean="0"/>
              <a:t>.</a:t>
            </a:r>
          </a:p>
          <a:p>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Before I</a:t>
            </a:r>
            <a:r>
              <a:rPr lang="en-ZA" baseline="0" dirty="0" smtClean="0"/>
              <a:t> get started on ARMS, why not Intel Atoms? The simple answer is Atoms are slightly more difficult to buy and we have only recently got an NDA to buy the latest chips. So we are not married to ARM… We are still in the dating phase and seeing which one has more money. By that I mean performance.</a:t>
            </a:r>
            <a:endParaRPr lang="en-ZA" dirty="0" smtClean="0"/>
          </a:p>
          <a:p>
            <a:endParaRPr lang="en-ZA" dirty="0" smtClean="0"/>
          </a:p>
          <a:p>
            <a:r>
              <a:rPr lang="en-ZA" dirty="0" smtClean="0"/>
              <a:t>Advanced</a:t>
            </a:r>
            <a:r>
              <a:rPr lang="en-ZA" baseline="0" dirty="0" smtClean="0"/>
              <a:t> RISC machine. Reduced instruction set computing. This was introduced in the 1970’s when IBM did a study which showed that 20% of the instructions being used were doing almost 80% of the work.  RISC is simpler than CISC and therefore easier to optimise in term of power consumption. </a:t>
            </a:r>
          </a:p>
          <a:p>
            <a:endParaRPr lang="en-ZA" baseline="0" dirty="0" smtClean="0"/>
          </a:p>
          <a:p>
            <a:r>
              <a:rPr lang="en-ZA" baseline="0" dirty="0" smtClean="0"/>
              <a:t>This explains why they are largely being used in the Mobile Market. Almost 95% of </a:t>
            </a:r>
            <a:r>
              <a:rPr lang="en-ZA" baseline="0" dirty="0" err="1" smtClean="0"/>
              <a:t>smartphones</a:t>
            </a:r>
            <a:r>
              <a:rPr lang="en-ZA" baseline="0" dirty="0" smtClean="0"/>
              <a:t> today have ARM processors. Consumer products like tablets or digital televisions.</a:t>
            </a:r>
          </a:p>
          <a:p>
            <a:endParaRPr lang="en-ZA" baseline="0" dirty="0" smtClean="0"/>
          </a:p>
          <a:p>
            <a:r>
              <a:rPr lang="en-ZA" baseline="0" dirty="0" smtClean="0"/>
              <a:t>Since the ARM technology is being driven by the consumer market it results in the chips being mass produced and inexpensive.</a:t>
            </a:r>
          </a:p>
          <a:p>
            <a:endParaRPr lang="en-ZA" baseline="0" dirty="0" smtClean="0"/>
          </a:p>
          <a:p>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Overall understanding. Supported by ARM for</a:t>
            </a:r>
            <a:r>
              <a:rPr lang="en-ZA" baseline="0" dirty="0" smtClean="0"/>
              <a:t> </a:t>
            </a:r>
            <a:r>
              <a:rPr lang="en-ZA" baseline="0" dirty="0" err="1" smtClean="0"/>
              <a:t>SoCs</a:t>
            </a:r>
            <a:r>
              <a:rPr lang="en-ZA" baseline="0" dirty="0" smtClean="0"/>
              <a:t> instead of Dhrystone. </a:t>
            </a:r>
          </a:p>
          <a:p>
            <a:endParaRPr lang="en-ZA" baseline="0" dirty="0" smtClean="0"/>
          </a:p>
          <a:p>
            <a:r>
              <a:rPr lang="en-ZA" baseline="0" dirty="0" smtClean="0"/>
              <a:t>4 common algorithms in real </a:t>
            </a:r>
            <a:r>
              <a:rPr lang="en-ZA" baseline="0" dirty="0" err="1" smtClean="0"/>
              <a:t>llife</a:t>
            </a:r>
            <a:r>
              <a:rPr lang="en-ZA" baseline="0" dirty="0" smtClean="0"/>
              <a:t>. The result is then displayed as Iterations per second. This allows one to compare across different platforms.</a:t>
            </a:r>
          </a:p>
          <a:p>
            <a:endParaRPr lang="en-ZA" baseline="0" dirty="0" smtClean="0"/>
          </a:p>
          <a:p>
            <a:r>
              <a:rPr lang="en-ZA" baseline="0" dirty="0" smtClean="0"/>
              <a:t>Installation Combo of 16 flags. A7 performed well with the tune option. A9 and A15 did not. GCC 4.7.3 not much support for A15. </a:t>
            </a:r>
          </a:p>
          <a:p>
            <a:endParaRPr lang="en-ZA" baseline="0" dirty="0" smtClean="0"/>
          </a:p>
          <a:p>
            <a:r>
              <a:rPr lang="en-ZA" baseline="0" dirty="0" err="1" smtClean="0"/>
              <a:t>CoreMark</a:t>
            </a:r>
            <a:r>
              <a:rPr lang="en-ZA" baseline="0" dirty="0" smtClean="0"/>
              <a:t> also has Strict submission rules. One being the test must run for 10 seconds or more we can see from the graph on the right that at 10s we are well on the plateau. This means that the database of </a:t>
            </a:r>
            <a:r>
              <a:rPr lang="en-ZA" baseline="0" dirty="0" err="1" smtClean="0"/>
              <a:t>CoreMark</a:t>
            </a:r>
            <a:r>
              <a:rPr lang="en-ZA" baseline="0" dirty="0" smtClean="0"/>
              <a:t> results is a good standard to compare platforms against one another.</a:t>
            </a:r>
          </a:p>
        </p:txBody>
      </p:sp>
      <p:sp>
        <p:nvSpPr>
          <p:cNvPr id="4" name="Slide Number Placeholder 3"/>
          <p:cNvSpPr>
            <a:spLocks noGrp="1"/>
          </p:cNvSpPr>
          <p:nvPr>
            <p:ph type="sldNum" sz="quarter" idx="10"/>
          </p:nvPr>
        </p:nvSpPr>
        <p:spPr/>
        <p:txBody>
          <a:bodyPr/>
          <a:lstStyle/>
          <a:p>
            <a:fld id="{55A5A28D-BDB6-46FF-A1EF-D3D59E3A726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Point</a:t>
            </a:r>
            <a:r>
              <a:rPr lang="en-ZA" baseline="0" dirty="0" smtClean="0"/>
              <a:t> out atoms and </a:t>
            </a:r>
            <a:r>
              <a:rPr lang="en-ZA" baseline="0" dirty="0" err="1" smtClean="0"/>
              <a:t>intel</a:t>
            </a:r>
            <a:r>
              <a:rPr lang="en-ZA" baseline="0" dirty="0" smtClean="0"/>
              <a:t> I7.</a:t>
            </a:r>
          </a:p>
          <a:p>
            <a:r>
              <a:rPr lang="en-ZA" baseline="0" dirty="0" smtClean="0"/>
              <a:t>A15 and N2800 similar performance per core. A15 has double the cores.</a:t>
            </a:r>
          </a:p>
          <a:p>
            <a:r>
              <a:rPr lang="en-ZA" baseline="0" dirty="0" smtClean="0"/>
              <a:t>ARM support increasing for compilers. Don’t discard ARM because of that.</a:t>
            </a:r>
          </a:p>
          <a:p>
            <a:r>
              <a:rPr lang="en-ZA" baseline="0" dirty="0" smtClean="0"/>
              <a:t>Mention max TDP.</a:t>
            </a:r>
          </a:p>
          <a:p>
            <a:r>
              <a:rPr lang="en-ZA" baseline="0" dirty="0" smtClean="0"/>
              <a:t>Arm includes peripherals</a:t>
            </a:r>
          </a:p>
        </p:txBody>
      </p:sp>
      <p:sp>
        <p:nvSpPr>
          <p:cNvPr id="4" name="Slide Number Placeholder 3"/>
          <p:cNvSpPr>
            <a:spLocks noGrp="1"/>
          </p:cNvSpPr>
          <p:nvPr>
            <p:ph type="sldNum" sz="quarter" idx="10"/>
          </p:nvPr>
        </p:nvSpPr>
        <p:spPr/>
        <p:txBody>
          <a:bodyPr/>
          <a:lstStyle/>
          <a:p>
            <a:fld id="{55A5A28D-BDB6-46FF-A1EF-D3D59E3A726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err="1" smtClean="0"/>
              <a:t>CoreMark</a:t>
            </a:r>
            <a:r>
              <a:rPr lang="en-ZA" baseline="0" dirty="0" smtClean="0"/>
              <a:t> overall not number of </a:t>
            </a:r>
            <a:r>
              <a:rPr lang="en-ZA" baseline="0" dirty="0" err="1" smtClean="0"/>
              <a:t>calcs</a:t>
            </a:r>
            <a:r>
              <a:rPr lang="en-ZA" baseline="0" dirty="0" smtClean="0"/>
              <a:t>. Turn to HPL</a:t>
            </a:r>
            <a:endParaRPr lang="en-ZA" dirty="0" smtClean="0"/>
          </a:p>
          <a:p>
            <a:endParaRPr lang="en-ZA" baseline="0" dirty="0" smtClean="0"/>
          </a:p>
          <a:p>
            <a:r>
              <a:rPr lang="en-ZA" baseline="0" dirty="0" smtClean="0"/>
              <a:t>By Jack </a:t>
            </a:r>
            <a:r>
              <a:rPr lang="en-ZA" baseline="0" dirty="0" err="1" smtClean="0"/>
              <a:t>Dongarra</a:t>
            </a:r>
            <a:r>
              <a:rPr lang="en-ZA" baseline="0" dirty="0" smtClean="0"/>
              <a:t> used TOP500. </a:t>
            </a:r>
            <a:r>
              <a:rPr lang="en-ZA" baseline="0" dirty="0" err="1" smtClean="0"/>
              <a:t>Pics</a:t>
            </a:r>
            <a:r>
              <a:rPr lang="en-ZA" baseline="0" dirty="0" smtClean="0"/>
              <a:t>, </a:t>
            </a:r>
            <a:r>
              <a:rPr lang="en-ZA" baseline="0" dirty="0" err="1" smtClean="0"/>
              <a:t>wandboard</a:t>
            </a:r>
            <a:r>
              <a:rPr lang="en-ZA" baseline="0" dirty="0" smtClean="0"/>
              <a:t> array not number 1. </a:t>
            </a:r>
          </a:p>
          <a:p>
            <a:endParaRPr lang="en-Z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smtClean="0"/>
              <a:t>Solves N x N matrix which is limited by the available RAM. Measured as the number of Floating Point Operations Per Second or FLOPS. Obviously talking about a mathematical matrix… not the movie. </a:t>
            </a:r>
          </a:p>
          <a:p>
            <a:endParaRPr lang="en-ZA" baseline="0" dirty="0" smtClean="0"/>
          </a:p>
          <a:p>
            <a:r>
              <a:rPr lang="en-ZA" dirty="0" smtClean="0"/>
              <a:t>Unlike with</a:t>
            </a:r>
            <a:r>
              <a:rPr lang="en-ZA" baseline="0" dirty="0" smtClean="0"/>
              <a:t> </a:t>
            </a:r>
            <a:r>
              <a:rPr lang="en-ZA" baseline="0" dirty="0" err="1" smtClean="0"/>
              <a:t>CoreMark</a:t>
            </a:r>
            <a:r>
              <a:rPr lang="en-ZA" baseline="0" dirty="0" smtClean="0"/>
              <a:t> compiler flags no difference. Only about 1.6% increase from worst case to best case. Work done by Library calls not code itself.</a:t>
            </a:r>
          </a:p>
        </p:txBody>
      </p:sp>
      <p:sp>
        <p:nvSpPr>
          <p:cNvPr id="4" name="Slide Number Placeholder 3"/>
          <p:cNvSpPr>
            <a:spLocks noGrp="1"/>
          </p:cNvSpPr>
          <p:nvPr>
            <p:ph type="sldNum" sz="quarter" idx="10"/>
          </p:nvPr>
        </p:nvSpPr>
        <p:spPr/>
        <p:txBody>
          <a:bodyPr/>
          <a:lstStyle/>
          <a:p>
            <a:fld id="{55A5A28D-BDB6-46FF-A1EF-D3D59E3A726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aseline="0" dirty="0" smtClean="0"/>
              <a:t>Note over heads at low Problem size. Plateau quickly when CPU bound</a:t>
            </a:r>
          </a:p>
          <a:p>
            <a:r>
              <a:rPr lang="en-ZA" baseline="0" dirty="0" smtClean="0"/>
              <a:t>Large improvement between A9 and A15.  3.5 times more.</a:t>
            </a:r>
          </a:p>
          <a:p>
            <a:r>
              <a:rPr lang="en-ZA" baseline="0" dirty="0" smtClean="0"/>
              <a:t>A7 designed same time as A15. Low powered and dual core expected low performance.</a:t>
            </a:r>
          </a:p>
          <a:p>
            <a:endParaRPr lang="en-ZA" baseline="0" dirty="0" smtClean="0"/>
          </a:p>
          <a:p>
            <a:r>
              <a:rPr lang="en-ZA" baseline="0" dirty="0" smtClean="0"/>
              <a:t>Efficiency doubles from each architecture to next. For embedded devices this is very good but still not close to the super computing standards where Tiahne-2 gets about 1.9 GFLOPS/Watt</a:t>
            </a:r>
          </a:p>
        </p:txBody>
      </p:sp>
      <p:sp>
        <p:nvSpPr>
          <p:cNvPr id="4" name="Slide Number Placeholder 3"/>
          <p:cNvSpPr>
            <a:spLocks noGrp="1"/>
          </p:cNvSpPr>
          <p:nvPr>
            <p:ph type="sldNum" sz="quarter" idx="10"/>
          </p:nvPr>
        </p:nvSpPr>
        <p:spPr/>
        <p:txBody>
          <a:bodyPr/>
          <a:lstStyle/>
          <a:p>
            <a:fld id="{55A5A28D-BDB6-46FF-A1EF-D3D59E3A726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0" y="0"/>
            <a:ext cx="9163050" cy="6858000"/>
            <a:chOff x="0" y="0"/>
            <a:chExt cx="9163050" cy="6858000"/>
          </a:xfrm>
        </p:grpSpPr>
        <p:pic>
          <p:nvPicPr>
            <p:cNvPr id="7" name="Rectangle 6"/>
            <p:cNvPicPr>
              <a:picLocks noChangeAspect="1"/>
            </p:cNvPicPr>
            <p:nvPr/>
          </p:nvPicPr>
          <p:blipFill>
            <a:blip r:embed="rId2" cstate="print"/>
            <a:stretch>
              <a:fillRect/>
            </a:stretch>
          </p:blipFill>
          <p:spPr>
            <a:xfrm>
              <a:off x="1292" y="457200"/>
              <a:ext cx="9144000" cy="6400800"/>
            </a:xfrm>
            <a:prstGeom prst="rect">
              <a:avLst/>
            </a:prstGeom>
            <a:noFill/>
            <a:ln>
              <a:noFill/>
            </a:ln>
          </p:spPr>
        </p:pic>
        <p:sp>
          <p:nvSpPr>
            <p:cNvPr id="8" name="Rectangle 7"/>
            <p:cNvSpPr/>
            <p:nvPr/>
          </p:nvSpPr>
          <p:spPr>
            <a:xfrm>
              <a:off x="1292" y="0"/>
              <a:ext cx="9144000" cy="6858000"/>
            </a:xfrm>
            <a:prstGeom prst="rect">
              <a:avLst/>
            </a:prstGeom>
            <a:solidFill>
              <a:schemeClr val="accent2">
                <a:shade val="75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286000"/>
            </a:xfrm>
            <a:prstGeom prst="rect">
              <a:avLst/>
            </a:prstGeom>
            <a:gradFill flip="none" rotWithShape="1">
              <a:gsLst>
                <a:gs pos="33000">
                  <a:schemeClr val="accent3">
                    <a:alpha val="49000"/>
                  </a:schemeClr>
                </a:gs>
                <a:gs pos="100000">
                  <a:schemeClr val="bg1">
                    <a:alpha val="4300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92" y="1981200"/>
              <a:ext cx="9144000" cy="609600"/>
            </a:xfrm>
            <a:prstGeom prst="rect">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66" y="2590800"/>
              <a:ext cx="9144000" cy="457200"/>
            </a:xfrm>
            <a:prstGeom prst="rect">
              <a:avLst/>
            </a:prstGeom>
            <a:solidFill>
              <a:schemeClr val="accent6">
                <a:shade val="1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050" y="0"/>
              <a:ext cx="9144000" cy="1981200"/>
            </a:xfrm>
            <a:prstGeom prst="rect">
              <a:avLst/>
            </a:prstGeom>
            <a:gradFill flip="none" rotWithShape="1">
              <a:gsLst>
                <a:gs pos="33000">
                  <a:schemeClr val="accent3"/>
                </a:gs>
                <a:gs pos="100000">
                  <a:schemeClr val="bg1">
                    <a:alpha val="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85800" y="1952625"/>
            <a:ext cx="7772400" cy="666750"/>
          </a:xfrm>
        </p:spPr>
        <p:txBody>
          <a:bodyPr/>
          <a:lstStyle>
            <a:lvl1pPr algn="ctr">
              <a:defRPr sz="3600" cap="all" baseline="0">
                <a:effectLst>
                  <a:outerShdw blurRad="254000" algn="tl" rotWithShape="0">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685800" y="2667000"/>
            <a:ext cx="7772400" cy="381000"/>
          </a:xfrm>
        </p:spPr>
        <p:txBody>
          <a:bodyPr/>
          <a:lstStyle>
            <a:lvl1pPr marL="0" indent="0" algn="ctr">
              <a:buNone/>
              <a:defRPr sz="1600">
                <a:solidFill>
                  <a:schemeClr val="bg1"/>
                </a:solidFill>
                <a:effectLst>
                  <a:outerShdw blurRad="254000" algn="tl" rotWithShape="0">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ysClr val="windowText" lastClr="000000"/>
                </a:solidFill>
              </a:defRPr>
            </a:lvl1pPr>
          </a:lstStyle>
          <a:p>
            <a:fld id="{B8559F04-125A-46AF-8FDD-961F14F442D8}" type="datetime5">
              <a:rPr lang="en-US" smtClean="0"/>
              <a:pPr/>
              <a:t>1-Jul-14</a:t>
            </a:fld>
            <a:endParaRPr lang="en-US"/>
          </a:p>
        </p:txBody>
      </p:sp>
      <p:sp>
        <p:nvSpPr>
          <p:cNvPr id="5" name="Footer Placeholder 4"/>
          <p:cNvSpPr>
            <a:spLocks noGrp="1"/>
          </p:cNvSpPr>
          <p:nvPr>
            <p:ph type="ftr" sz="quarter" idx="11"/>
          </p:nvPr>
        </p:nvSpPr>
        <p:spPr>
          <a:xfrm>
            <a:off x="3124200" y="639263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solidFill>
                  <a:sysClr val="windowText" lastClr="000000"/>
                </a:solidFill>
              </a:defRPr>
            </a:lvl1pPr>
          </a:lstStyle>
          <a:p>
            <a:fld id="{62D56ECA-4C16-4208-B374-27591EF545A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hade val="1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0" y="228600"/>
            <a:ext cx="9144000" cy="6400800"/>
            <a:chOff x="0" y="228600"/>
            <a:chExt cx="9144000" cy="6400800"/>
          </a:xfrm>
        </p:grpSpPr>
        <p:pic>
          <p:nvPicPr>
            <p:cNvPr id="7" name="Rectangle 6"/>
            <p:cNvPicPr>
              <a:picLocks noChangeAspect="1"/>
            </p:cNvPicPr>
            <p:nvPr/>
          </p:nvPicPr>
          <p:blipFill>
            <a:blip r:embed="rId2" cstate="print"/>
            <a:stretch>
              <a:fillRect/>
            </a:stretch>
          </p:blipFill>
          <p:spPr>
            <a:xfrm>
              <a:off x="0" y="228600"/>
              <a:ext cx="9144000" cy="6400800"/>
            </a:xfrm>
            <a:prstGeom prst="rect">
              <a:avLst/>
            </a:prstGeom>
            <a:noFill/>
            <a:ln>
              <a:noFill/>
            </a:ln>
          </p:spPr>
        </p:pic>
        <p:sp>
          <p:nvSpPr>
            <p:cNvPr id="8" name="Rectangle 7"/>
            <p:cNvSpPr/>
            <p:nvPr/>
          </p:nvSpPr>
          <p:spPr>
            <a:xfrm>
              <a:off x="0" y="228600"/>
              <a:ext cx="9144000" cy="6400800"/>
            </a:xfrm>
            <a:prstGeom prst="rect">
              <a:avLst/>
            </a:prstGeom>
            <a:solidFill>
              <a:schemeClr val="accent2">
                <a:shade val="50000"/>
                <a:alpha val="93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28600"/>
              <a:ext cx="9144000" cy="6199632"/>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62000" y="3505200"/>
            <a:ext cx="7772400" cy="1362075"/>
          </a:xfrm>
        </p:spPr>
        <p:txBody>
          <a:bodyPr anchor="b" anchorCtr="0"/>
          <a:lstStyle>
            <a:lvl1pPr algn="l">
              <a:defRPr sz="3600" b="0" cap="all" baseline="0">
                <a:effectLst>
                  <a:outerShdw blurRad="254000" algn="tl" rotWithShape="0">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62000" y="4876801"/>
            <a:ext cx="7772400" cy="1042987"/>
          </a:xfrm>
        </p:spPr>
        <p:txBody>
          <a:bodyPr anchor="t" anchorCtr="0"/>
          <a:lstStyle>
            <a:lvl1pPr marL="0" indent="0">
              <a:buNone/>
              <a:defRPr sz="1600">
                <a:solidFill>
                  <a:schemeClr val="accent6">
                    <a:shade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7544" y="980728"/>
            <a:ext cx="8219256" cy="5145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3E16AD-ED58-43AB-A872-373EA7031A7C}" type="datetime5">
              <a:rPr lang="en-US" smtClean="0"/>
              <a:pPr/>
              <a:t>1-Jul-14</a:t>
            </a:fld>
            <a:endParaRPr lang="en-US"/>
          </a:p>
        </p:txBody>
      </p:sp>
      <p:sp>
        <p:nvSpPr>
          <p:cNvPr id="6" name="Footer Placeholder 5"/>
          <p:cNvSpPr>
            <a:spLocks noGrp="1"/>
          </p:cNvSpPr>
          <p:nvPr>
            <p:ph type="ftr" sz="quarter" idx="11"/>
          </p:nvPr>
        </p:nvSpPr>
        <p:spPr>
          <a:xfrm>
            <a:off x="3124200" y="639263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B10FA8-B7EA-4579-9ED5-BA530CC7ABC1}" type="datetime5">
              <a:rPr lang="en-US" smtClean="0"/>
              <a:pPr/>
              <a:t>1-Jul-14</a:t>
            </a:fld>
            <a:endParaRPr lang="en-US"/>
          </a:p>
        </p:txBody>
      </p:sp>
      <p:sp>
        <p:nvSpPr>
          <p:cNvPr id="8" name="Footer Placeholder 7"/>
          <p:cNvSpPr>
            <a:spLocks noGrp="1"/>
          </p:cNvSpPr>
          <p:nvPr>
            <p:ph type="ftr" sz="quarter" idx="11"/>
          </p:nvPr>
        </p:nvSpPr>
        <p:spPr>
          <a:xfrm>
            <a:off x="3124200" y="6392636"/>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123E53-48FA-476C-8108-362F83BD7FA3}" type="datetime5">
              <a:rPr lang="en-US" smtClean="0"/>
              <a:pPr/>
              <a:t>1-Jul-14</a:t>
            </a:fld>
            <a:endParaRPr lang="en-US"/>
          </a:p>
        </p:txBody>
      </p:sp>
      <p:sp>
        <p:nvSpPr>
          <p:cNvPr id="4" name="Footer Placeholder 3"/>
          <p:cNvSpPr>
            <a:spLocks noGrp="1"/>
          </p:cNvSpPr>
          <p:nvPr>
            <p:ph type="ftr" sz="quarter" idx="11"/>
          </p:nvPr>
        </p:nvSpPr>
        <p:spPr>
          <a:xfrm>
            <a:off x="3124200" y="6392636"/>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1A1AE-D6B2-4197-A1D1-56D245350E2A}" type="datetime5">
              <a:rPr lang="en-US" smtClean="0"/>
              <a:pPr/>
              <a:t>1-Jul-14</a:t>
            </a:fld>
            <a:endParaRPr lang="en-US"/>
          </a:p>
        </p:txBody>
      </p:sp>
      <p:sp>
        <p:nvSpPr>
          <p:cNvPr id="3" name="Footer Placeholder 2"/>
          <p:cNvSpPr>
            <a:spLocks noGrp="1"/>
          </p:cNvSpPr>
          <p:nvPr>
            <p:ph type="ftr" sz="quarter" idx="11"/>
          </p:nvPr>
        </p:nvSpPr>
        <p:spPr>
          <a:xfrm>
            <a:off x="3124200" y="6392636"/>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E28BD-2A01-4233-8D3D-1C4B6DDFD305}" type="datetime5">
              <a:rPr lang="en-US" smtClean="0"/>
              <a:pPr/>
              <a:t>1-Jul-14</a:t>
            </a:fld>
            <a:endParaRPr lang="en-US"/>
          </a:p>
        </p:txBody>
      </p:sp>
      <p:sp>
        <p:nvSpPr>
          <p:cNvPr id="6" name="Footer Placeholder 5"/>
          <p:cNvSpPr>
            <a:spLocks noGrp="1"/>
          </p:cNvSpPr>
          <p:nvPr>
            <p:ph type="ftr" sz="quarter" idx="11"/>
          </p:nvPr>
        </p:nvSpPr>
        <p:spPr>
          <a:xfrm>
            <a:off x="3124200" y="639263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CEB89-80FC-4664-BEE9-0AE9DF6D0DBB}" type="datetime5">
              <a:rPr lang="en-US" smtClean="0"/>
              <a:pPr/>
              <a:t>1-Jul-14</a:t>
            </a:fld>
            <a:endParaRPr lang="en-US"/>
          </a:p>
        </p:txBody>
      </p:sp>
      <p:sp>
        <p:nvSpPr>
          <p:cNvPr id="6" name="Footer Placeholder 5"/>
          <p:cNvSpPr>
            <a:spLocks noGrp="1"/>
          </p:cNvSpPr>
          <p:nvPr>
            <p:ph type="ftr" sz="quarter" idx="11"/>
          </p:nvPr>
        </p:nvSpPr>
        <p:spPr>
          <a:xfrm>
            <a:off x="3124200" y="639263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p:cNvGrpSpPr/>
          <p:nvPr/>
        </p:nvGrpSpPr>
        <p:grpSpPr>
          <a:xfrm>
            <a:off x="0" y="0"/>
            <a:ext cx="9144000" cy="6858000"/>
            <a:chOff x="0" y="0"/>
            <a:chExt cx="9144000" cy="6858000"/>
          </a:xfrm>
        </p:grpSpPr>
        <p:sp>
          <p:nvSpPr>
            <p:cNvPr id="16" name="Rectangle 15"/>
            <p:cNvSpPr/>
            <p:nvPr/>
          </p:nvSpPr>
          <p:spPr>
            <a:xfrm>
              <a:off x="0" y="0"/>
              <a:ext cx="9144000" cy="6858000"/>
            </a:xfrm>
            <a:prstGeom prst="rect">
              <a:avLst/>
            </a:prstGeom>
            <a:solidFill>
              <a:schemeClr val="accent6">
                <a:shade val="1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Rectangle 12"/>
            <p:cNvPicPr>
              <a:picLocks noChangeAspect="1"/>
            </p:cNvPicPr>
            <p:nvPr/>
          </p:nvPicPr>
          <p:blipFill>
            <a:blip r:embed="rId11" cstate="print"/>
            <a:stretch>
              <a:fillRect/>
            </a:stretch>
          </p:blipFill>
          <p:spPr>
            <a:xfrm>
              <a:off x="0" y="228600"/>
              <a:ext cx="9144000" cy="6400800"/>
            </a:xfrm>
            <a:prstGeom prst="rect">
              <a:avLst/>
            </a:prstGeom>
            <a:noFill/>
            <a:ln>
              <a:noFill/>
            </a:ln>
          </p:spPr>
        </p:pic>
        <p:sp>
          <p:nvSpPr>
            <p:cNvPr id="14" name="Rectangle 13"/>
            <p:cNvSpPr/>
            <p:nvPr/>
          </p:nvSpPr>
          <p:spPr>
            <a:xfrm>
              <a:off x="0" y="188640"/>
              <a:ext cx="9144000" cy="6440760"/>
            </a:xfrm>
            <a:prstGeom prst="rect">
              <a:avLst/>
            </a:prstGeom>
            <a:solidFill>
              <a:schemeClr val="accent2">
                <a:shade val="50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92696"/>
              <a:ext cx="9144000" cy="5736681"/>
            </a:xfrm>
            <a:prstGeom prst="rect">
              <a:avLst/>
            </a:prstGeom>
            <a:solidFill>
              <a:schemeClr val="accent2">
                <a:lumMod val="60000"/>
                <a:lumOff val="4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457200" y="116632"/>
            <a:ext cx="8229600" cy="609699"/>
          </a:xfrm>
          <a:prstGeom prst="rect">
            <a:avLst/>
          </a:prstGeom>
        </p:spPr>
        <p:txBody>
          <a:bodyPr vert="horz"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9512" y="836712"/>
            <a:ext cx="8784976" cy="5472608"/>
          </a:xfrm>
          <a:prstGeom prst="rect">
            <a:avLst/>
          </a:prstGeom>
        </p:spPr>
        <p:txBody>
          <a:bodyPr vert="horz"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76243"/>
            <a:ext cx="2133600" cy="365125"/>
          </a:xfrm>
          <a:prstGeom prst="rect">
            <a:avLst/>
          </a:prstGeom>
        </p:spPr>
        <p:txBody>
          <a:bodyPr vert="horz" rtlCol="0" anchor="ctr"/>
          <a:lstStyle>
            <a:lvl1pPr algn="l">
              <a:defRPr sz="1200">
                <a:solidFill>
                  <a:sysClr val="windowText" lastClr="000000"/>
                </a:solidFill>
              </a:defRPr>
            </a:lvl1pPr>
          </a:lstStyle>
          <a:p>
            <a:fld id="{6E6132CB-5174-446D-A7C3-1CE6EEE19D9C}" type="datetime5">
              <a:rPr lang="en-US" smtClean="0"/>
              <a:pPr/>
              <a:t>1-Jul-14</a:t>
            </a:fld>
            <a:endParaRPr lang="en-US"/>
          </a:p>
        </p:txBody>
      </p:sp>
      <p:sp>
        <p:nvSpPr>
          <p:cNvPr id="6" name="Slide Number Placeholder 5"/>
          <p:cNvSpPr>
            <a:spLocks noGrp="1"/>
          </p:cNvSpPr>
          <p:nvPr>
            <p:ph type="sldNum" sz="quarter" idx="4"/>
          </p:nvPr>
        </p:nvSpPr>
        <p:spPr>
          <a:xfrm>
            <a:off x="6553200" y="6376243"/>
            <a:ext cx="2133600" cy="365125"/>
          </a:xfrm>
          <a:prstGeom prst="rect">
            <a:avLst/>
          </a:prstGeom>
        </p:spPr>
        <p:txBody>
          <a:bodyPr vert="horz" rtlCol="0" anchor="ctr"/>
          <a:lstStyle>
            <a:lvl1pPr algn="r">
              <a:defRPr sz="1200">
                <a:solidFill>
                  <a:sysClr val="windowText" lastClr="000000"/>
                </a:solidFill>
              </a:defRPr>
            </a:lvl1pPr>
          </a:lstStyle>
          <a:p>
            <a:fld id="{62D56ECA-4C16-4208-B374-27591EF545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hdr="0" ftr="0"/>
  <p:txStyles>
    <p:titleStyle>
      <a:lvl1pPr algn="l" rtl="0" eaLnBrk="1" latinLnBrk="0" hangingPunct="1">
        <a:spcBef>
          <a:spcPct val="0"/>
        </a:spcBef>
        <a:buNone/>
        <a:defRPr sz="3600" kern="1200" cap="all" baseline="0">
          <a:solidFill>
            <a:schemeClr val="bg1"/>
          </a:solidFill>
          <a:effectLst>
            <a:outerShdw blurRad="254000" algn="tl" rotWithShape="0">
              <a:srgbClr val="000000">
                <a:alpha val="43137"/>
              </a:srgbClr>
            </a:outerShdw>
          </a:effectLst>
          <a:latin typeface="+mj-lt"/>
          <a:ea typeface="+mj-ea"/>
          <a:cs typeface="+mj-cs"/>
        </a:defRPr>
      </a:lvl1pPr>
    </p:titleStyle>
    <p:bodyStyle>
      <a:lvl1pPr marL="342900" indent="-342900" algn="l" rtl="0" eaLnBrk="1" latinLnBrk="0" hangingPunct="1">
        <a:spcBef>
          <a:spcPct val="20000"/>
        </a:spcBef>
        <a:buFont typeface="Arial"/>
        <a:buChar char="•"/>
        <a:defRPr sz="2800" kern="1200">
          <a:solidFill>
            <a:schemeClr val="accent6">
              <a:shade val="10000"/>
            </a:schemeClr>
          </a:solidFill>
          <a:latin typeface="+mj-lt"/>
          <a:ea typeface="+mn-ea"/>
          <a:cs typeface="+mn-cs"/>
        </a:defRPr>
      </a:lvl1pPr>
      <a:lvl2pPr marL="742950" indent="-285750" algn="l" rtl="0" eaLnBrk="1" latinLnBrk="0" hangingPunct="1">
        <a:spcBef>
          <a:spcPct val="20000"/>
        </a:spcBef>
        <a:buFont typeface="Arial"/>
        <a:buChar char="–"/>
        <a:defRPr sz="2400" kern="1200">
          <a:solidFill>
            <a:schemeClr val="accent6">
              <a:shade val="10000"/>
            </a:schemeClr>
          </a:solidFill>
          <a:latin typeface="+mj-lt"/>
          <a:ea typeface="+mn-ea"/>
          <a:cs typeface="+mn-cs"/>
        </a:defRPr>
      </a:lvl2pPr>
      <a:lvl3pPr marL="1143000" indent="-228600" algn="l" rtl="0" eaLnBrk="1" latinLnBrk="0" hangingPunct="1">
        <a:spcBef>
          <a:spcPct val="20000"/>
        </a:spcBef>
        <a:buFont typeface="Arial"/>
        <a:buChar char="•"/>
        <a:defRPr sz="2000" kern="1200">
          <a:solidFill>
            <a:schemeClr val="accent6">
              <a:shade val="10000"/>
            </a:schemeClr>
          </a:solidFill>
          <a:latin typeface="+mj-lt"/>
          <a:ea typeface="+mn-ea"/>
          <a:cs typeface="+mn-cs"/>
        </a:defRPr>
      </a:lvl3pPr>
      <a:lvl4pPr marL="1600200" indent="-228600" algn="l" rtl="0" eaLnBrk="1" latinLnBrk="0" hangingPunct="1">
        <a:spcBef>
          <a:spcPct val="20000"/>
        </a:spcBef>
        <a:buFont typeface="Arial"/>
        <a:buChar char="–"/>
        <a:defRPr sz="1800" kern="1200">
          <a:solidFill>
            <a:schemeClr val="accent6">
              <a:shade val="10000"/>
            </a:schemeClr>
          </a:solidFill>
          <a:latin typeface="+mj-lt"/>
          <a:ea typeface="+mn-ea"/>
          <a:cs typeface="+mn-cs"/>
        </a:defRPr>
      </a:lvl4pPr>
      <a:lvl5pPr marL="2057400" indent="-228600" algn="l" rtl="0" eaLnBrk="1" latinLnBrk="0" hangingPunct="1">
        <a:spcBef>
          <a:spcPct val="20000"/>
        </a:spcBef>
        <a:buFont typeface="Arial"/>
        <a:buChar char="»"/>
        <a:defRPr sz="1800" kern="1200">
          <a:solidFill>
            <a:schemeClr val="accent6">
              <a:shade val="10000"/>
            </a:schemeClr>
          </a:solidFill>
          <a:latin typeface="+mj-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p:txBody>
          <a:bodyPr>
            <a:normAutofit fontScale="90000"/>
          </a:bodyPr>
          <a:lstStyle/>
          <a:p>
            <a:r>
              <a:rPr lang="en-US" dirty="0" smtClean="0"/>
              <a:t>Benchmarking ARM System on chips</a:t>
            </a:r>
            <a:endParaRPr lang="en-US" dirty="0"/>
          </a:p>
        </p:txBody>
      </p:sp>
      <p:sp>
        <p:nvSpPr>
          <p:cNvPr id="3" name="Rectangle 2"/>
          <p:cNvSpPr>
            <a:spLocks noGrp="1"/>
          </p:cNvSpPr>
          <p:nvPr>
            <p:ph type="subTitle" idx="1"/>
          </p:nvPr>
        </p:nvSpPr>
        <p:spPr/>
        <p:txBody>
          <a:bodyPr/>
          <a:lstStyle/>
          <a:p>
            <a:r>
              <a:rPr lang="en-US" dirty="0" smtClean="0"/>
              <a:t>Robert Reed | University of the Witwatersrand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High Performance </a:t>
            </a:r>
            <a:r>
              <a:rPr lang="en-ZA" dirty="0" err="1" smtClean="0"/>
              <a:t>Linpack</a:t>
            </a:r>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1-Jul-14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10</a:t>
            </a:fld>
            <a:endParaRPr lang="en-US"/>
          </a:p>
        </p:txBody>
      </p:sp>
      <p:sp>
        <p:nvSpPr>
          <p:cNvPr id="36876" name="AutoShape 12" descr="https://www.olcf.ornl.gov/wp-content/gallery/titan/titan4.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ZA"/>
          </a:p>
        </p:txBody>
      </p:sp>
      <p:sp>
        <p:nvSpPr>
          <p:cNvPr id="14" name="Content Placeholder 2"/>
          <p:cNvSpPr>
            <a:spLocks noGrp="1"/>
          </p:cNvSpPr>
          <p:nvPr>
            <p:ph idx="1"/>
          </p:nvPr>
        </p:nvSpPr>
        <p:spPr>
          <a:xfrm>
            <a:off x="2123728" y="764704"/>
            <a:ext cx="6840760" cy="864096"/>
          </a:xfrm>
        </p:spPr>
        <p:txBody>
          <a:bodyPr anchor="ctr">
            <a:noAutofit/>
          </a:bodyPr>
          <a:lstStyle/>
          <a:p>
            <a:pPr>
              <a:buNone/>
            </a:pPr>
            <a:r>
              <a:rPr lang="en-ZA" sz="1800" dirty="0" err="1" smtClean="0"/>
              <a:t>Exynos</a:t>
            </a:r>
            <a:r>
              <a:rPr lang="en-ZA" sz="1800" dirty="0" smtClean="0"/>
              <a:t> 5 </a:t>
            </a:r>
            <a:r>
              <a:rPr lang="en-ZA" sz="1800" dirty="0" err="1" smtClean="0"/>
              <a:t>Octa</a:t>
            </a:r>
            <a:endParaRPr lang="en-ZA" sz="1800" dirty="0" smtClean="0"/>
          </a:p>
          <a:p>
            <a:pPr>
              <a:buNone/>
            </a:pPr>
            <a:r>
              <a:rPr lang="en-ZA" sz="1800" dirty="0" smtClean="0"/>
              <a:t>Quad-Core A7 + Quad-Core A15</a:t>
            </a:r>
          </a:p>
          <a:p>
            <a:pPr>
              <a:buNone/>
            </a:pPr>
            <a:r>
              <a:rPr lang="en-ZA" sz="1800" dirty="0" smtClean="0"/>
              <a:t>Cluster Migration (only 1 CPU active at a time)  </a:t>
            </a:r>
          </a:p>
        </p:txBody>
      </p:sp>
      <p:pic>
        <p:nvPicPr>
          <p:cNvPr id="15" name="Picture 4" descr="http://www.digitaltrends.com/wp-content/uploads/2013/05/ARM-processor-Samsung_6-header.jpg"/>
          <p:cNvPicPr>
            <a:picLocks noChangeAspect="1" noChangeArrowheads="1"/>
          </p:cNvPicPr>
          <p:nvPr/>
        </p:nvPicPr>
        <p:blipFill>
          <a:blip r:embed="rId3" cstate="print">
            <a:duotone>
              <a:prstClr val="black"/>
              <a:schemeClr val="accent4">
                <a:tint val="45000"/>
                <a:satMod val="400000"/>
              </a:schemeClr>
            </a:duotone>
          </a:blip>
          <a:srcRect l="12000" r="14667"/>
          <a:stretch>
            <a:fillRect/>
          </a:stretch>
        </p:blipFill>
        <p:spPr bwMode="auto">
          <a:xfrm>
            <a:off x="611560" y="764704"/>
            <a:ext cx="1080120" cy="974009"/>
          </a:xfrm>
          <a:prstGeom prst="rect">
            <a:avLst/>
          </a:prstGeom>
          <a:noFill/>
          <a:effectLst>
            <a:softEdge rad="127000"/>
          </a:effectLst>
        </p:spPr>
      </p:pic>
      <p:pic>
        <p:nvPicPr>
          <p:cNvPr id="1026" name="Picture 2"/>
          <p:cNvPicPr>
            <a:picLocks noChangeAspect="1" noChangeArrowheads="1"/>
          </p:cNvPicPr>
          <p:nvPr/>
        </p:nvPicPr>
        <p:blipFill>
          <a:blip r:embed="rId4" cstate="print"/>
          <a:srcRect r="47483"/>
          <a:stretch>
            <a:fillRect/>
          </a:stretch>
        </p:blipFill>
        <p:spPr bwMode="auto">
          <a:xfrm>
            <a:off x="251520" y="1772816"/>
            <a:ext cx="4104456" cy="421648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716016" y="1772816"/>
            <a:ext cx="4191816" cy="4215600"/>
          </a:xfrm>
          <a:prstGeom prst="rect">
            <a:avLst/>
          </a:prstGeom>
          <a:noFill/>
          <a:ln w="9525">
            <a:noFill/>
            <a:miter lim="800000"/>
            <a:headEnd/>
            <a:tailEnd/>
          </a:ln>
        </p:spPr>
      </p:pic>
      <p:grpSp>
        <p:nvGrpSpPr>
          <p:cNvPr id="24" name="Group 23"/>
          <p:cNvGrpSpPr/>
          <p:nvPr/>
        </p:nvGrpSpPr>
        <p:grpSpPr>
          <a:xfrm>
            <a:off x="1979712" y="4725144"/>
            <a:ext cx="5400600" cy="360040"/>
            <a:chOff x="2339752" y="5085184"/>
            <a:chExt cx="5400600" cy="360040"/>
          </a:xfrm>
        </p:grpSpPr>
        <p:cxnSp>
          <p:nvCxnSpPr>
            <p:cNvPr id="18" name="Straight Arrow Connector 17"/>
            <p:cNvCxnSpPr/>
            <p:nvPr/>
          </p:nvCxnSpPr>
          <p:spPr>
            <a:xfrm flipH="1" flipV="1">
              <a:off x="6876256" y="5085184"/>
              <a:ext cx="864096"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339752" y="5301208"/>
              <a:ext cx="792088" cy="1440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9" name="Content Placeholder 2"/>
          <p:cNvSpPr txBox="1">
            <a:spLocks/>
          </p:cNvSpPr>
          <p:nvPr/>
        </p:nvSpPr>
        <p:spPr>
          <a:xfrm>
            <a:off x="251520" y="5949280"/>
            <a:ext cx="4104456" cy="432048"/>
          </a:xfrm>
          <a:prstGeom prst="rect">
            <a:avLst/>
          </a:prstGeom>
        </p:spPr>
        <p:txBody>
          <a:bodyPr vert="horz" rtlCol="0" anchor="ct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a:buNone/>
              <a:tabLst/>
              <a:defRPr/>
            </a:pPr>
            <a:r>
              <a:rPr kumimoji="0" lang="en-ZA" sz="1800" b="0" i="0" u="none" strike="noStrike" kern="1200" cap="none" spc="0" normalizeH="0" baseline="0" noProof="0" dirty="0" smtClean="0">
                <a:ln>
                  <a:noFill/>
                </a:ln>
                <a:solidFill>
                  <a:schemeClr val="accent6">
                    <a:shade val="10000"/>
                  </a:schemeClr>
                </a:solidFill>
                <a:effectLst/>
                <a:uLnTx/>
                <a:uFillTx/>
                <a:latin typeface="+mj-lt"/>
                <a:ea typeface="+mn-ea"/>
                <a:cs typeface="+mn-cs"/>
              </a:rPr>
              <a:t>Only A7 and A15 Chips</a:t>
            </a:r>
          </a:p>
        </p:txBody>
      </p:sp>
      <p:sp>
        <p:nvSpPr>
          <p:cNvPr id="21" name="Content Placeholder 2"/>
          <p:cNvSpPr txBox="1">
            <a:spLocks/>
          </p:cNvSpPr>
          <p:nvPr/>
        </p:nvSpPr>
        <p:spPr>
          <a:xfrm>
            <a:off x="4716016" y="5949280"/>
            <a:ext cx="4104456" cy="432048"/>
          </a:xfrm>
          <a:prstGeom prst="rect">
            <a:avLst/>
          </a:prstGeom>
        </p:spPr>
        <p:txBody>
          <a:bodyPr vert="horz" rtlCol="0" anchor="ct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a:buNone/>
              <a:tabLst/>
              <a:defRPr/>
            </a:pPr>
            <a:r>
              <a:rPr lang="en-ZA" dirty="0" smtClean="0">
                <a:solidFill>
                  <a:schemeClr val="accent6">
                    <a:shade val="10000"/>
                  </a:schemeClr>
                </a:solidFill>
                <a:latin typeface="+mj-lt"/>
              </a:rPr>
              <a:t>All Peripherals</a:t>
            </a:r>
            <a:endParaRPr kumimoji="0" lang="en-ZA" sz="1800" b="0" i="0" u="none" strike="noStrike" kern="1200" cap="none" spc="0" normalizeH="0" baseline="0" noProof="0" dirty="0" smtClean="0">
              <a:ln>
                <a:noFill/>
              </a:ln>
              <a:solidFill>
                <a:schemeClr val="accent6">
                  <a:shade val="10000"/>
                </a:schemeClr>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High Performance </a:t>
            </a:r>
            <a:r>
              <a:rPr lang="en-ZA" dirty="0" err="1" smtClean="0"/>
              <a:t>Linpack</a:t>
            </a:r>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1-Jul-14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11</a:t>
            </a:fld>
            <a:endParaRPr lang="en-US"/>
          </a:p>
        </p:txBody>
      </p:sp>
      <p:sp>
        <p:nvSpPr>
          <p:cNvPr id="36876" name="AutoShape 12" descr="https://www.olcf.ornl.gov/wp-content/gallery/titan/titan4.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ZA"/>
          </a:p>
        </p:txBody>
      </p:sp>
      <p:sp>
        <p:nvSpPr>
          <p:cNvPr id="14" name="Content Placeholder 2"/>
          <p:cNvSpPr>
            <a:spLocks noGrp="1"/>
          </p:cNvSpPr>
          <p:nvPr>
            <p:ph idx="1"/>
          </p:nvPr>
        </p:nvSpPr>
        <p:spPr>
          <a:xfrm>
            <a:off x="2123728" y="764704"/>
            <a:ext cx="6840760" cy="864096"/>
          </a:xfrm>
        </p:spPr>
        <p:txBody>
          <a:bodyPr anchor="ctr">
            <a:noAutofit/>
          </a:bodyPr>
          <a:lstStyle/>
          <a:p>
            <a:pPr>
              <a:buNone/>
            </a:pPr>
            <a:r>
              <a:rPr lang="en-ZA" sz="1800" dirty="0" err="1" smtClean="0"/>
              <a:t>Exynos</a:t>
            </a:r>
            <a:r>
              <a:rPr lang="en-ZA" sz="1800" dirty="0" smtClean="0"/>
              <a:t> 5 </a:t>
            </a:r>
            <a:r>
              <a:rPr lang="en-ZA" sz="1800" dirty="0" err="1" smtClean="0"/>
              <a:t>Octa</a:t>
            </a:r>
            <a:endParaRPr lang="en-ZA" sz="1800" dirty="0" smtClean="0"/>
          </a:p>
          <a:p>
            <a:pPr>
              <a:buNone/>
            </a:pPr>
            <a:r>
              <a:rPr lang="en-ZA" sz="1800" dirty="0" smtClean="0"/>
              <a:t>Quad-Core A7 + Quad-Core A15</a:t>
            </a:r>
          </a:p>
          <a:p>
            <a:pPr>
              <a:buNone/>
            </a:pPr>
            <a:r>
              <a:rPr lang="en-ZA" sz="1800" dirty="0" smtClean="0"/>
              <a:t>Cluster Migration (only 1 CPU active at a time)  </a:t>
            </a:r>
          </a:p>
        </p:txBody>
      </p:sp>
      <p:pic>
        <p:nvPicPr>
          <p:cNvPr id="15" name="Picture 4" descr="http://www.digitaltrends.com/wp-content/uploads/2013/05/ARM-processor-Samsung_6-header.jpg"/>
          <p:cNvPicPr>
            <a:picLocks noChangeAspect="1" noChangeArrowheads="1"/>
          </p:cNvPicPr>
          <p:nvPr/>
        </p:nvPicPr>
        <p:blipFill>
          <a:blip r:embed="rId3" cstate="print">
            <a:duotone>
              <a:prstClr val="black"/>
              <a:schemeClr val="accent4">
                <a:tint val="45000"/>
                <a:satMod val="400000"/>
              </a:schemeClr>
            </a:duotone>
          </a:blip>
          <a:srcRect l="12000" r="14667"/>
          <a:stretch>
            <a:fillRect/>
          </a:stretch>
        </p:blipFill>
        <p:spPr bwMode="auto">
          <a:xfrm>
            <a:off x="611560" y="764704"/>
            <a:ext cx="1080120" cy="974009"/>
          </a:xfrm>
          <a:prstGeom prst="rect">
            <a:avLst/>
          </a:prstGeom>
          <a:noFill/>
          <a:effectLst>
            <a:softEdge rad="127000"/>
          </a:effectLst>
        </p:spPr>
      </p:pic>
      <p:grpSp>
        <p:nvGrpSpPr>
          <p:cNvPr id="3" name="Group 23"/>
          <p:cNvGrpSpPr/>
          <p:nvPr/>
        </p:nvGrpSpPr>
        <p:grpSpPr>
          <a:xfrm>
            <a:off x="1979712" y="4725144"/>
            <a:ext cx="5400600" cy="360040"/>
            <a:chOff x="2339752" y="5085184"/>
            <a:chExt cx="5400600" cy="360040"/>
          </a:xfrm>
        </p:grpSpPr>
        <p:cxnSp>
          <p:nvCxnSpPr>
            <p:cNvPr id="18" name="Straight Arrow Connector 17"/>
            <p:cNvCxnSpPr/>
            <p:nvPr/>
          </p:nvCxnSpPr>
          <p:spPr>
            <a:xfrm flipH="1" flipV="1">
              <a:off x="6876256" y="5085184"/>
              <a:ext cx="864096"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339752" y="5301208"/>
              <a:ext cx="792088" cy="1440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9" name="Content Placeholder 2"/>
          <p:cNvSpPr txBox="1">
            <a:spLocks/>
          </p:cNvSpPr>
          <p:nvPr/>
        </p:nvSpPr>
        <p:spPr>
          <a:xfrm>
            <a:off x="611560" y="5949280"/>
            <a:ext cx="3600400" cy="432048"/>
          </a:xfrm>
          <a:prstGeom prst="rect">
            <a:avLst/>
          </a:prstGeom>
        </p:spPr>
        <p:txBody>
          <a:bodyPr vert="horz" rtlCol="0" anchor="ct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a:buNone/>
              <a:tabLst/>
              <a:defRPr/>
            </a:pPr>
            <a:r>
              <a:rPr kumimoji="0" lang="en-ZA" sz="1800" b="0" i="0" u="none" strike="noStrike" kern="1200" cap="none" spc="0" normalizeH="0" baseline="0" noProof="0" dirty="0" smtClean="0">
                <a:ln>
                  <a:noFill/>
                </a:ln>
                <a:solidFill>
                  <a:schemeClr val="accent6">
                    <a:shade val="10000"/>
                  </a:schemeClr>
                </a:solidFill>
                <a:effectLst/>
                <a:uLnTx/>
                <a:uFillTx/>
                <a:latin typeface="+mj-lt"/>
                <a:ea typeface="+mn-ea"/>
                <a:cs typeface="+mn-cs"/>
              </a:rPr>
              <a:t>Only A7 and A15 Chips</a:t>
            </a:r>
          </a:p>
        </p:txBody>
      </p:sp>
      <p:sp>
        <p:nvSpPr>
          <p:cNvPr id="21" name="Content Placeholder 2"/>
          <p:cNvSpPr txBox="1">
            <a:spLocks/>
          </p:cNvSpPr>
          <p:nvPr/>
        </p:nvSpPr>
        <p:spPr>
          <a:xfrm>
            <a:off x="4932040" y="5949280"/>
            <a:ext cx="3672408" cy="432048"/>
          </a:xfrm>
          <a:prstGeom prst="rect">
            <a:avLst/>
          </a:prstGeom>
        </p:spPr>
        <p:txBody>
          <a:bodyPr vert="horz" rtlCol="0" anchor="ct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a:buNone/>
              <a:tabLst/>
              <a:defRPr/>
            </a:pPr>
            <a:r>
              <a:rPr lang="en-ZA" dirty="0" smtClean="0">
                <a:solidFill>
                  <a:schemeClr val="accent6">
                    <a:shade val="10000"/>
                  </a:schemeClr>
                </a:solidFill>
                <a:latin typeface="+mj-lt"/>
              </a:rPr>
              <a:t>All Peripherals</a:t>
            </a:r>
            <a:endParaRPr kumimoji="0" lang="en-ZA" sz="1800" b="0" i="0" u="none" strike="noStrike" kern="1200" cap="none" spc="0" normalizeH="0" baseline="0" noProof="0" dirty="0" smtClean="0">
              <a:ln>
                <a:noFill/>
              </a:ln>
              <a:solidFill>
                <a:schemeClr val="accent6">
                  <a:shade val="10000"/>
                </a:schemeClr>
              </a:solidFill>
              <a:effectLst/>
              <a:uLnTx/>
              <a:uFillTx/>
              <a:latin typeface="+mj-lt"/>
              <a:ea typeface="+mn-ea"/>
              <a:cs typeface="+mn-cs"/>
            </a:endParaRPr>
          </a:p>
        </p:txBody>
      </p:sp>
      <p:pic>
        <p:nvPicPr>
          <p:cNvPr id="2050" name="Picture 2"/>
          <p:cNvPicPr>
            <a:picLocks noChangeAspect="1" noChangeArrowheads="1"/>
          </p:cNvPicPr>
          <p:nvPr/>
        </p:nvPicPr>
        <p:blipFill>
          <a:blip r:embed="rId4" cstate="print"/>
          <a:srcRect/>
          <a:stretch>
            <a:fillRect/>
          </a:stretch>
        </p:blipFill>
        <p:spPr bwMode="auto">
          <a:xfrm>
            <a:off x="4930643" y="1772816"/>
            <a:ext cx="3673805" cy="423720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611560" y="1772816"/>
            <a:ext cx="3672408" cy="423739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Fast Fourier Transforms</a:t>
            </a:r>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1-Jul-14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12</a:t>
            </a:fld>
            <a:endParaRPr lang="en-US"/>
          </a:p>
        </p:txBody>
      </p:sp>
      <p:pic>
        <p:nvPicPr>
          <p:cNvPr id="64519" name="Picture 7" descr="File:Time domain to frequency domain.jpg"/>
          <p:cNvPicPr>
            <a:picLocks noChangeAspect="1" noChangeArrowheads="1"/>
          </p:cNvPicPr>
          <p:nvPr/>
        </p:nvPicPr>
        <p:blipFill>
          <a:blip r:embed="rId3" cstate="print"/>
          <a:srcRect/>
          <a:stretch>
            <a:fillRect/>
          </a:stretch>
        </p:blipFill>
        <p:spPr bwMode="auto">
          <a:xfrm>
            <a:off x="4993243" y="908720"/>
            <a:ext cx="3528392" cy="2143101"/>
          </a:xfrm>
          <a:prstGeom prst="rect">
            <a:avLst/>
          </a:prstGeom>
          <a:noFill/>
        </p:spPr>
      </p:pic>
      <p:grpSp>
        <p:nvGrpSpPr>
          <p:cNvPr id="18" name="Group 17"/>
          <p:cNvGrpSpPr/>
          <p:nvPr/>
        </p:nvGrpSpPr>
        <p:grpSpPr>
          <a:xfrm>
            <a:off x="207978" y="3356880"/>
            <a:ext cx="8734901" cy="2900316"/>
            <a:chOff x="207978" y="3356880"/>
            <a:chExt cx="8734901" cy="2900316"/>
          </a:xfrm>
        </p:grpSpPr>
        <p:pic>
          <p:nvPicPr>
            <p:cNvPr id="64520" name="Picture 8"/>
            <p:cNvPicPr>
              <a:picLocks noChangeAspect="1" noChangeArrowheads="1"/>
            </p:cNvPicPr>
            <p:nvPr/>
          </p:nvPicPr>
          <p:blipFill>
            <a:blip r:embed="rId4" cstate="print"/>
            <a:srcRect/>
            <a:stretch>
              <a:fillRect/>
            </a:stretch>
          </p:blipFill>
          <p:spPr bwMode="auto">
            <a:xfrm>
              <a:off x="207978" y="3356880"/>
              <a:ext cx="4140562" cy="2900316"/>
            </a:xfrm>
            <a:prstGeom prst="rect">
              <a:avLst/>
            </a:prstGeom>
            <a:noFill/>
            <a:ln w="9525">
              <a:noFill/>
              <a:miter lim="800000"/>
              <a:headEnd/>
              <a:tailEnd/>
            </a:ln>
          </p:spPr>
        </p:pic>
        <p:pic>
          <p:nvPicPr>
            <p:cNvPr id="64521" name="Picture 9"/>
            <p:cNvPicPr>
              <a:picLocks noChangeAspect="1" noChangeArrowheads="1"/>
            </p:cNvPicPr>
            <p:nvPr/>
          </p:nvPicPr>
          <p:blipFill>
            <a:blip r:embed="rId5" cstate="print"/>
            <a:srcRect/>
            <a:stretch>
              <a:fillRect/>
            </a:stretch>
          </p:blipFill>
          <p:spPr bwMode="auto">
            <a:xfrm>
              <a:off x="4571999" y="3356992"/>
              <a:ext cx="4370880" cy="2898015"/>
            </a:xfrm>
            <a:prstGeom prst="rect">
              <a:avLst/>
            </a:prstGeom>
            <a:noFill/>
            <a:ln w="9525">
              <a:noFill/>
              <a:miter lim="800000"/>
              <a:headEnd/>
              <a:tailEnd/>
            </a:ln>
          </p:spPr>
        </p:pic>
      </p:grpSp>
      <p:pic>
        <p:nvPicPr>
          <p:cNvPr id="64523" name="Picture 11" descr="http://www.fftw.org/fftw-logo-med.gif"/>
          <p:cNvPicPr>
            <a:picLocks noChangeAspect="1" noChangeArrowheads="1"/>
          </p:cNvPicPr>
          <p:nvPr/>
        </p:nvPicPr>
        <p:blipFill>
          <a:blip r:embed="rId6" cstate="print"/>
          <a:srcRect/>
          <a:stretch>
            <a:fillRect/>
          </a:stretch>
        </p:blipFill>
        <p:spPr bwMode="auto">
          <a:xfrm>
            <a:off x="1270147" y="1124744"/>
            <a:ext cx="2016224" cy="653746"/>
          </a:xfrm>
          <a:prstGeom prst="rect">
            <a:avLst/>
          </a:prstGeom>
          <a:noFill/>
        </p:spPr>
      </p:pic>
      <p:sp>
        <p:nvSpPr>
          <p:cNvPr id="6452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64529"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64530" name="Rectangle 18"/>
          <p:cNvSpPr>
            <a:spLocks noChangeArrowheads="1"/>
          </p:cNvSpPr>
          <p:nvPr/>
        </p:nvSpPr>
        <p:spPr bwMode="auto">
          <a:xfrm>
            <a:off x="0" y="1905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53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pic>
        <p:nvPicPr>
          <p:cNvPr id="64531"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5818" y="1988840"/>
            <a:ext cx="3824883" cy="997225"/>
          </a:xfrm>
          <a:prstGeom prst="rect">
            <a:avLst/>
          </a:prstGeom>
          <a:noFill/>
        </p:spPr>
      </p:pic>
      <p:sp>
        <p:nvSpPr>
          <p:cNvPr id="64533" name="Rectangle 21"/>
          <p:cNvSpPr>
            <a:spLocks noChangeArrowheads="1"/>
          </p:cNvSpPr>
          <p:nvPr/>
        </p:nvSpPr>
        <p:spPr bwMode="auto">
          <a:xfrm>
            <a:off x="0" y="1905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80" name="Picture 16"/>
          <p:cNvPicPr>
            <a:picLocks noChangeAspect="1" noChangeArrowheads="1"/>
          </p:cNvPicPr>
          <p:nvPr/>
        </p:nvPicPr>
        <p:blipFill>
          <a:blip r:embed="rId3" cstate="print"/>
          <a:srcRect/>
          <a:stretch>
            <a:fillRect/>
          </a:stretch>
        </p:blipFill>
        <p:spPr bwMode="auto">
          <a:xfrm>
            <a:off x="4919418" y="860145"/>
            <a:ext cx="1884830" cy="1224000"/>
          </a:xfrm>
          <a:prstGeom prst="rect">
            <a:avLst/>
          </a:prstGeom>
          <a:noFill/>
          <a:ln w="9525">
            <a:noFill/>
            <a:miter lim="800000"/>
            <a:headEnd/>
            <a:tailEnd/>
          </a:ln>
          <a:effectLst>
            <a:softEdge rad="31750"/>
          </a:effectLst>
        </p:spPr>
      </p:pic>
      <p:sp>
        <p:nvSpPr>
          <p:cNvPr id="2" name="Title 1"/>
          <p:cNvSpPr>
            <a:spLocks noGrp="1"/>
          </p:cNvSpPr>
          <p:nvPr>
            <p:ph type="title"/>
          </p:nvPr>
        </p:nvSpPr>
        <p:spPr/>
        <p:txBody>
          <a:bodyPr>
            <a:normAutofit fontScale="90000"/>
          </a:bodyPr>
          <a:lstStyle/>
          <a:p>
            <a:r>
              <a:rPr lang="en-ZA" dirty="0" smtClean="0"/>
              <a:t>High Performance </a:t>
            </a:r>
            <a:r>
              <a:rPr lang="en-ZA" dirty="0" err="1" smtClean="0"/>
              <a:t>Linpack</a:t>
            </a:r>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1-Jul-14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13</a:t>
            </a:fld>
            <a:endParaRPr lang="en-US"/>
          </a:p>
        </p:txBody>
      </p:sp>
      <p:grpSp>
        <p:nvGrpSpPr>
          <p:cNvPr id="3" name="Group 11"/>
          <p:cNvGrpSpPr/>
          <p:nvPr/>
        </p:nvGrpSpPr>
        <p:grpSpPr>
          <a:xfrm>
            <a:off x="307086" y="2564903"/>
            <a:ext cx="8585394" cy="3744417"/>
            <a:chOff x="307086" y="2564903"/>
            <a:chExt cx="8585394" cy="3744417"/>
          </a:xfrm>
        </p:grpSpPr>
        <p:pic>
          <p:nvPicPr>
            <p:cNvPr id="36865" name="Picture 1"/>
            <p:cNvPicPr>
              <a:picLocks noChangeAspect="1" noChangeArrowheads="1"/>
            </p:cNvPicPr>
            <p:nvPr/>
          </p:nvPicPr>
          <p:blipFill>
            <a:blip r:embed="rId4" cstate="print"/>
            <a:srcRect/>
            <a:stretch>
              <a:fillRect/>
            </a:stretch>
          </p:blipFill>
          <p:spPr bwMode="auto">
            <a:xfrm>
              <a:off x="307086" y="2564922"/>
              <a:ext cx="4311611" cy="3744398"/>
            </a:xfrm>
            <a:prstGeom prst="rect">
              <a:avLst/>
            </a:prstGeom>
            <a:noFill/>
            <a:ln w="9525">
              <a:noFill/>
              <a:miter lim="800000"/>
              <a:headEnd/>
              <a:tailEnd/>
            </a:ln>
          </p:spPr>
        </p:pic>
        <p:pic>
          <p:nvPicPr>
            <p:cNvPr id="36866" name="Picture 2"/>
            <p:cNvPicPr>
              <a:picLocks noChangeAspect="1" noChangeArrowheads="1"/>
            </p:cNvPicPr>
            <p:nvPr/>
          </p:nvPicPr>
          <p:blipFill>
            <a:blip r:embed="rId5" cstate="print"/>
            <a:srcRect/>
            <a:stretch>
              <a:fillRect/>
            </a:stretch>
          </p:blipFill>
          <p:spPr bwMode="auto">
            <a:xfrm>
              <a:off x="4985605" y="2564903"/>
              <a:ext cx="3906875" cy="3743331"/>
            </a:xfrm>
            <a:prstGeom prst="rect">
              <a:avLst/>
            </a:prstGeom>
            <a:noFill/>
            <a:ln w="9525">
              <a:noFill/>
              <a:miter lim="800000"/>
              <a:headEnd/>
              <a:tailEnd/>
            </a:ln>
          </p:spPr>
        </p:pic>
      </p:grpSp>
      <p:sp>
        <p:nvSpPr>
          <p:cNvPr id="36876" name="AutoShape 12" descr="https://www.olcf.ornl.gov/wp-content/gallery/titan/titan4.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ZA"/>
          </a:p>
        </p:txBody>
      </p:sp>
      <p:pic>
        <p:nvPicPr>
          <p:cNvPr id="36877" name="Picture 13"/>
          <p:cNvPicPr>
            <a:picLocks noChangeAspect="1" noChangeArrowheads="1"/>
          </p:cNvPicPr>
          <p:nvPr/>
        </p:nvPicPr>
        <p:blipFill>
          <a:blip r:embed="rId6" cstate="print"/>
          <a:srcRect/>
          <a:stretch>
            <a:fillRect/>
          </a:stretch>
        </p:blipFill>
        <p:spPr bwMode="auto">
          <a:xfrm>
            <a:off x="2542592" y="845631"/>
            <a:ext cx="2085989" cy="1224136"/>
          </a:xfrm>
          <a:prstGeom prst="rect">
            <a:avLst/>
          </a:prstGeom>
          <a:noFill/>
          <a:ln w="9525">
            <a:noFill/>
            <a:miter lim="800000"/>
            <a:headEnd/>
            <a:tailEnd/>
          </a:ln>
          <a:effectLst>
            <a:softEdge rad="31750"/>
          </a:effectLst>
        </p:spPr>
      </p:pic>
      <p:pic>
        <p:nvPicPr>
          <p:cNvPr id="36868" name="Picture 4" descr="http://community.mellanox.com/servlet/JiveServlet/showImage/38-1108-1262/Top500Logo.gif"/>
          <p:cNvPicPr>
            <a:picLocks noChangeAspect="1" noChangeArrowheads="1"/>
          </p:cNvPicPr>
          <p:nvPr/>
        </p:nvPicPr>
        <p:blipFill>
          <a:blip r:embed="rId7" cstate="print"/>
          <a:srcRect/>
          <a:stretch>
            <a:fillRect/>
          </a:stretch>
        </p:blipFill>
        <p:spPr bwMode="auto">
          <a:xfrm>
            <a:off x="4127330" y="1781735"/>
            <a:ext cx="1295581" cy="639153"/>
          </a:xfrm>
          <a:prstGeom prst="rect">
            <a:avLst/>
          </a:prstGeom>
          <a:noFill/>
          <a:effectLst>
            <a:softEdge rad="31750"/>
          </a:effectLst>
        </p:spPr>
      </p:pic>
      <p:sp>
        <p:nvSpPr>
          <p:cNvPr id="13" name="Content Placeholder 2"/>
          <p:cNvSpPr>
            <a:spLocks noGrp="1"/>
          </p:cNvSpPr>
          <p:nvPr>
            <p:ph idx="1"/>
          </p:nvPr>
        </p:nvSpPr>
        <p:spPr>
          <a:xfrm>
            <a:off x="3707904" y="3429000"/>
            <a:ext cx="648072" cy="288032"/>
          </a:xfrm>
        </p:spPr>
        <p:txBody>
          <a:bodyPr anchor="ctr">
            <a:normAutofit fontScale="55000" lnSpcReduction="20000"/>
          </a:bodyPr>
          <a:lstStyle/>
          <a:p>
            <a:pPr>
              <a:buNone/>
            </a:pPr>
            <a:r>
              <a:rPr lang="en-ZA" dirty="0" smtClean="0"/>
              <a:t>~7 </a:t>
            </a:r>
          </a:p>
        </p:txBody>
      </p:sp>
      <p:sp>
        <p:nvSpPr>
          <p:cNvPr id="14" name="Content Placeholder 2"/>
          <p:cNvSpPr txBox="1">
            <a:spLocks/>
          </p:cNvSpPr>
          <p:nvPr/>
        </p:nvSpPr>
        <p:spPr>
          <a:xfrm>
            <a:off x="3851920" y="4653136"/>
            <a:ext cx="504056" cy="288032"/>
          </a:xfrm>
          <a:prstGeom prst="rect">
            <a:avLst/>
          </a:prstGeom>
        </p:spPr>
        <p:txBody>
          <a:bodyPr vert="horz" rtlCol="0" anchor="ctr">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a:buNone/>
              <a:tabLst/>
              <a:defRPr/>
            </a:pPr>
            <a:r>
              <a:rPr kumimoji="0" lang="en-ZA" sz="2800" b="0" i="0" u="none" strike="noStrike" kern="1200" cap="none" spc="0" normalizeH="0" baseline="0" noProof="0" dirty="0" smtClean="0">
                <a:ln>
                  <a:noFill/>
                </a:ln>
                <a:solidFill>
                  <a:schemeClr val="accent6">
                    <a:shade val="10000"/>
                  </a:schemeClr>
                </a:solidFill>
                <a:effectLst/>
                <a:uLnTx/>
                <a:uFillTx/>
                <a:latin typeface="+mj-lt"/>
                <a:ea typeface="+mn-ea"/>
                <a:cs typeface="+mn-cs"/>
              </a:rPr>
              <a:t>~ 2 </a:t>
            </a:r>
          </a:p>
        </p:txBody>
      </p:sp>
      <p:sp>
        <p:nvSpPr>
          <p:cNvPr id="15" name="Content Placeholder 2"/>
          <p:cNvSpPr txBox="1">
            <a:spLocks/>
          </p:cNvSpPr>
          <p:nvPr/>
        </p:nvSpPr>
        <p:spPr>
          <a:xfrm>
            <a:off x="2843808" y="5373216"/>
            <a:ext cx="648072" cy="288032"/>
          </a:xfrm>
          <a:prstGeom prst="rect">
            <a:avLst/>
          </a:prstGeom>
        </p:spPr>
        <p:txBody>
          <a:bodyPr vert="horz" rtlCol="0" anchor="ctr">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a:buNone/>
              <a:tabLst/>
              <a:defRPr/>
            </a:pPr>
            <a:r>
              <a:rPr kumimoji="0" lang="en-ZA" sz="2800" b="0" i="0" u="none" strike="noStrike" kern="1200" cap="none" spc="0" normalizeH="0" baseline="0" noProof="0" dirty="0" smtClean="0">
                <a:ln>
                  <a:noFill/>
                </a:ln>
                <a:solidFill>
                  <a:schemeClr val="accent6">
                    <a:shade val="10000"/>
                  </a:schemeClr>
                </a:solidFill>
                <a:effectLst/>
                <a:uLnTx/>
                <a:uFillTx/>
                <a:latin typeface="+mj-lt"/>
                <a:ea typeface="+mn-ea"/>
                <a:cs typeface="+mn-cs"/>
              </a:rPr>
              <a:t>~ 0.8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Fast Fourier Transforms</a:t>
            </a:r>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1-Jul-14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14</a:t>
            </a:fld>
            <a:endParaRPr lang="en-US"/>
          </a:p>
        </p:txBody>
      </p:sp>
      <p:pic>
        <p:nvPicPr>
          <p:cNvPr id="64519" name="Picture 7" descr="File:Time domain to frequency domain.jpg"/>
          <p:cNvPicPr>
            <a:picLocks noChangeAspect="1" noChangeArrowheads="1"/>
          </p:cNvPicPr>
          <p:nvPr/>
        </p:nvPicPr>
        <p:blipFill>
          <a:blip r:embed="rId3" cstate="print"/>
          <a:srcRect/>
          <a:stretch>
            <a:fillRect/>
          </a:stretch>
        </p:blipFill>
        <p:spPr bwMode="auto">
          <a:xfrm>
            <a:off x="4993243" y="908720"/>
            <a:ext cx="3528392" cy="2143101"/>
          </a:xfrm>
          <a:prstGeom prst="rect">
            <a:avLst/>
          </a:prstGeom>
          <a:noFill/>
        </p:spPr>
      </p:pic>
      <p:grpSp>
        <p:nvGrpSpPr>
          <p:cNvPr id="3" name="Group 17"/>
          <p:cNvGrpSpPr/>
          <p:nvPr/>
        </p:nvGrpSpPr>
        <p:grpSpPr>
          <a:xfrm>
            <a:off x="207978" y="3356880"/>
            <a:ext cx="8734901" cy="2900316"/>
            <a:chOff x="207978" y="3356880"/>
            <a:chExt cx="8734901" cy="2900316"/>
          </a:xfrm>
        </p:grpSpPr>
        <p:pic>
          <p:nvPicPr>
            <p:cNvPr id="64520" name="Picture 8"/>
            <p:cNvPicPr>
              <a:picLocks noChangeAspect="1" noChangeArrowheads="1"/>
            </p:cNvPicPr>
            <p:nvPr/>
          </p:nvPicPr>
          <p:blipFill>
            <a:blip r:embed="rId4" cstate="print"/>
            <a:srcRect/>
            <a:stretch>
              <a:fillRect/>
            </a:stretch>
          </p:blipFill>
          <p:spPr bwMode="auto">
            <a:xfrm>
              <a:off x="207978" y="3356880"/>
              <a:ext cx="4140562" cy="2900316"/>
            </a:xfrm>
            <a:prstGeom prst="rect">
              <a:avLst/>
            </a:prstGeom>
            <a:noFill/>
            <a:ln w="9525">
              <a:noFill/>
              <a:miter lim="800000"/>
              <a:headEnd/>
              <a:tailEnd/>
            </a:ln>
          </p:spPr>
        </p:pic>
        <p:pic>
          <p:nvPicPr>
            <p:cNvPr id="64521" name="Picture 9"/>
            <p:cNvPicPr>
              <a:picLocks noChangeAspect="1" noChangeArrowheads="1"/>
            </p:cNvPicPr>
            <p:nvPr/>
          </p:nvPicPr>
          <p:blipFill>
            <a:blip r:embed="rId5" cstate="print"/>
            <a:srcRect/>
            <a:stretch>
              <a:fillRect/>
            </a:stretch>
          </p:blipFill>
          <p:spPr bwMode="auto">
            <a:xfrm>
              <a:off x="4571999" y="3356992"/>
              <a:ext cx="4370880" cy="2898015"/>
            </a:xfrm>
            <a:prstGeom prst="rect">
              <a:avLst/>
            </a:prstGeom>
            <a:noFill/>
            <a:ln w="9525">
              <a:noFill/>
              <a:miter lim="800000"/>
              <a:headEnd/>
              <a:tailEnd/>
            </a:ln>
          </p:spPr>
        </p:pic>
      </p:grpSp>
      <p:pic>
        <p:nvPicPr>
          <p:cNvPr id="64523" name="Picture 11" descr="http://www.fftw.org/fftw-logo-med.gif"/>
          <p:cNvPicPr>
            <a:picLocks noChangeAspect="1" noChangeArrowheads="1"/>
          </p:cNvPicPr>
          <p:nvPr/>
        </p:nvPicPr>
        <p:blipFill>
          <a:blip r:embed="rId6" cstate="print"/>
          <a:srcRect/>
          <a:stretch>
            <a:fillRect/>
          </a:stretch>
        </p:blipFill>
        <p:spPr bwMode="auto">
          <a:xfrm>
            <a:off x="1270147" y="1124744"/>
            <a:ext cx="2016224" cy="653746"/>
          </a:xfrm>
          <a:prstGeom prst="rect">
            <a:avLst/>
          </a:prstGeom>
          <a:noFill/>
        </p:spPr>
      </p:pic>
      <p:sp>
        <p:nvSpPr>
          <p:cNvPr id="6452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64529"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64530" name="Rectangle 18"/>
          <p:cNvSpPr>
            <a:spLocks noChangeArrowheads="1"/>
          </p:cNvSpPr>
          <p:nvPr/>
        </p:nvSpPr>
        <p:spPr bwMode="auto">
          <a:xfrm>
            <a:off x="0" y="1905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53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pic>
        <p:nvPicPr>
          <p:cNvPr id="64531"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5818" y="1988840"/>
            <a:ext cx="3824883" cy="997225"/>
          </a:xfrm>
          <a:prstGeom prst="rect">
            <a:avLst/>
          </a:prstGeom>
          <a:noFill/>
        </p:spPr>
      </p:pic>
      <p:sp>
        <p:nvSpPr>
          <p:cNvPr id="64533" name="Rectangle 21"/>
          <p:cNvSpPr>
            <a:spLocks noChangeArrowheads="1"/>
          </p:cNvSpPr>
          <p:nvPr/>
        </p:nvSpPr>
        <p:spPr bwMode="auto">
          <a:xfrm>
            <a:off x="0" y="1905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0" name="Straight Connector 29"/>
          <p:cNvCxnSpPr/>
          <p:nvPr/>
        </p:nvCxnSpPr>
        <p:spPr>
          <a:xfrm>
            <a:off x="5220072" y="5690840"/>
            <a:ext cx="36000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220072" y="5061818"/>
            <a:ext cx="360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220472" y="5661248"/>
            <a:ext cx="3600000" cy="0"/>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Summary</a:t>
            </a:r>
            <a:endParaRPr lang="en-ZA" dirty="0"/>
          </a:p>
        </p:txBody>
      </p:sp>
      <p:sp>
        <p:nvSpPr>
          <p:cNvPr id="3" name="Content Placeholder 2"/>
          <p:cNvSpPr>
            <a:spLocks noGrp="1"/>
          </p:cNvSpPr>
          <p:nvPr>
            <p:ph idx="1"/>
          </p:nvPr>
        </p:nvSpPr>
        <p:spPr/>
        <p:txBody>
          <a:bodyPr/>
          <a:lstStyle/>
          <a:p>
            <a:r>
              <a:rPr lang="en-ZA" dirty="0" smtClean="0"/>
              <a:t>Energy Efficient</a:t>
            </a:r>
          </a:p>
          <a:p>
            <a:pPr lvl="1"/>
            <a:r>
              <a:rPr lang="en-ZA" dirty="0" smtClean="0"/>
              <a:t>0.8 </a:t>
            </a:r>
            <a:r>
              <a:rPr lang="en-ZA" sz="1600" dirty="0" smtClean="0"/>
              <a:t>GFLOPS/Watt</a:t>
            </a:r>
            <a:endParaRPr lang="en-ZA" dirty="0" smtClean="0"/>
          </a:p>
          <a:p>
            <a:r>
              <a:rPr lang="en-ZA" dirty="0" smtClean="0"/>
              <a:t>High throughput possible</a:t>
            </a:r>
          </a:p>
          <a:p>
            <a:pPr lvl="1"/>
            <a:r>
              <a:rPr lang="en-ZA" dirty="0" smtClean="0"/>
              <a:t>500 MB/s on A15</a:t>
            </a:r>
          </a:p>
          <a:p>
            <a:r>
              <a:rPr lang="en-ZA" dirty="0" smtClean="0"/>
              <a:t>Need better performance</a:t>
            </a:r>
          </a:p>
          <a:p>
            <a:pPr lvl="1"/>
            <a:r>
              <a:rPr lang="en-ZA" dirty="0" smtClean="0"/>
              <a:t>~7 </a:t>
            </a:r>
            <a:r>
              <a:rPr lang="en-ZA" sz="1600" dirty="0" smtClean="0"/>
              <a:t>GFLOPS</a:t>
            </a:r>
            <a:endParaRPr lang="en-ZA" dirty="0" smtClean="0"/>
          </a:p>
          <a:p>
            <a:pPr lvl="1"/>
            <a:r>
              <a:rPr lang="en-ZA" dirty="0" smtClean="0"/>
              <a:t>GPU co processing?</a:t>
            </a:r>
          </a:p>
        </p:txBody>
      </p:sp>
      <p:sp>
        <p:nvSpPr>
          <p:cNvPr id="4" name="Date Placeholder 3"/>
          <p:cNvSpPr>
            <a:spLocks noGrp="1"/>
          </p:cNvSpPr>
          <p:nvPr>
            <p:ph type="dt" sz="half" idx="10"/>
          </p:nvPr>
        </p:nvSpPr>
        <p:spPr/>
        <p:txBody>
          <a:bodyPr/>
          <a:lstStyle/>
          <a:p>
            <a:fld id="{B8559F04-125A-46AF-8FDD-961F14F442D8}" type="datetime5">
              <a:rPr lang="en-US" smtClean="0"/>
              <a:pPr/>
              <a:t>2-Jul-14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15</a:t>
            </a:fld>
            <a:endParaRPr lang="en-US"/>
          </a:p>
        </p:txBody>
      </p:sp>
      <p:pic>
        <p:nvPicPr>
          <p:cNvPr id="7" name="Picture 4" descr="Tegra K1 - the universe's most advanced mobile processor"/>
          <p:cNvPicPr>
            <a:picLocks noChangeAspect="1" noChangeArrowheads="1"/>
          </p:cNvPicPr>
          <p:nvPr/>
        </p:nvPicPr>
        <p:blipFill>
          <a:blip r:embed="rId3" cstate="print"/>
          <a:srcRect/>
          <a:stretch>
            <a:fillRect/>
          </a:stretch>
        </p:blipFill>
        <p:spPr bwMode="auto">
          <a:xfrm>
            <a:off x="107504" y="4221088"/>
            <a:ext cx="3893683" cy="2088232"/>
          </a:xfrm>
          <a:prstGeom prst="rect">
            <a:avLst/>
          </a:prstGeom>
          <a:noFill/>
          <a:effectLst>
            <a:softEdge rad="63500"/>
          </a:effectLst>
        </p:spPr>
      </p:pic>
      <p:pic>
        <p:nvPicPr>
          <p:cNvPr id="8" name="Picture 6" descr="http://olimex.files.wordpress.com/2014/04/baytrail.jpg"/>
          <p:cNvPicPr>
            <a:picLocks noChangeAspect="1" noChangeArrowheads="1"/>
          </p:cNvPicPr>
          <p:nvPr/>
        </p:nvPicPr>
        <p:blipFill>
          <a:blip r:embed="rId4" cstate="print"/>
          <a:srcRect/>
          <a:stretch>
            <a:fillRect/>
          </a:stretch>
        </p:blipFill>
        <p:spPr bwMode="auto">
          <a:xfrm>
            <a:off x="6084168" y="836712"/>
            <a:ext cx="2592288" cy="2492052"/>
          </a:xfrm>
          <a:prstGeom prst="rect">
            <a:avLst/>
          </a:prstGeom>
          <a:noFill/>
          <a:effectLst>
            <a:softEdge rad="63500"/>
          </a:effectLst>
        </p:spPr>
      </p:pic>
      <p:pic>
        <p:nvPicPr>
          <p:cNvPr id="17410" name="Picture 2" descr="http://www.opuc.texas.gov/images/ee.jpg"/>
          <p:cNvPicPr>
            <a:picLocks noChangeAspect="1" noChangeArrowheads="1"/>
          </p:cNvPicPr>
          <p:nvPr/>
        </p:nvPicPr>
        <p:blipFill>
          <a:blip r:embed="rId5" cstate="print"/>
          <a:srcRect/>
          <a:stretch>
            <a:fillRect/>
          </a:stretch>
        </p:blipFill>
        <p:spPr bwMode="auto">
          <a:xfrm>
            <a:off x="6084312" y="3647423"/>
            <a:ext cx="2592000" cy="2589534"/>
          </a:xfrm>
          <a:prstGeom prst="rect">
            <a:avLst/>
          </a:prstGeom>
          <a:noFill/>
          <a:effectLst>
            <a:softEdge rad="31750"/>
          </a:effectLst>
        </p:spPr>
      </p:pic>
      <p:sp>
        <p:nvSpPr>
          <p:cNvPr id="9" name="Content Placeholder 2"/>
          <p:cNvSpPr txBox="1">
            <a:spLocks/>
          </p:cNvSpPr>
          <p:nvPr/>
        </p:nvSpPr>
        <p:spPr>
          <a:xfrm>
            <a:off x="3923928" y="4293096"/>
            <a:ext cx="2160240" cy="1944216"/>
          </a:xfrm>
          <a:prstGeom prst="rect">
            <a:avLst/>
          </a:prstGeom>
        </p:spPr>
        <p:txBody>
          <a:bodyPr vert="horz" rtlCol="0" anchor="ct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a:buNone/>
              <a:tabLst/>
              <a:defRPr/>
            </a:pPr>
            <a:r>
              <a:rPr lang="en-ZA" dirty="0" smtClean="0">
                <a:solidFill>
                  <a:schemeClr val="accent6">
                    <a:shade val="10000"/>
                  </a:schemeClr>
                </a:solidFill>
                <a:latin typeface="+mj-lt"/>
              </a:rPr>
              <a:t>~ 350 GFLOPS</a:t>
            </a:r>
          </a:p>
          <a:p>
            <a:pPr marL="342900" marR="0" lvl="0" indent="-342900" algn="l" defTabSz="914400" rtl="0" eaLnBrk="1" fontAlgn="auto" latinLnBrk="0" hangingPunct="1">
              <a:lnSpc>
                <a:spcPct val="100000"/>
              </a:lnSpc>
              <a:spcBef>
                <a:spcPct val="20000"/>
              </a:spcBef>
              <a:spcAft>
                <a:spcPts val="0"/>
              </a:spcAft>
              <a:buClrTx/>
              <a:buSzTx/>
              <a:buFont typeface="Arial"/>
              <a:buNone/>
              <a:tabLst/>
              <a:defRPr/>
            </a:pPr>
            <a:r>
              <a:rPr kumimoji="0" lang="en-ZA" sz="1800" b="0" i="0" u="none" strike="noStrike" kern="1200" cap="none" spc="0" normalizeH="0" baseline="0" noProof="0" dirty="0" smtClean="0">
                <a:ln>
                  <a:noFill/>
                </a:ln>
                <a:solidFill>
                  <a:schemeClr val="accent6">
                    <a:shade val="10000"/>
                  </a:schemeClr>
                </a:solidFill>
                <a:effectLst/>
                <a:uLnTx/>
                <a:uFillTx/>
                <a:latin typeface="+mj-lt"/>
                <a:ea typeface="+mn-ea"/>
                <a:cs typeface="+mn-cs"/>
              </a:rPr>
              <a:t>~</a:t>
            </a:r>
            <a:r>
              <a:rPr kumimoji="0" lang="en-ZA" sz="1800" b="0" i="0" u="none" strike="noStrike" kern="1200" cap="none" spc="0" normalizeH="0" noProof="0" dirty="0" smtClean="0">
                <a:ln>
                  <a:noFill/>
                </a:ln>
                <a:solidFill>
                  <a:schemeClr val="accent6">
                    <a:shade val="10000"/>
                  </a:schemeClr>
                </a:solidFill>
                <a:effectLst/>
                <a:uLnTx/>
                <a:uFillTx/>
                <a:latin typeface="+mj-lt"/>
                <a:ea typeface="+mn-ea"/>
                <a:cs typeface="+mn-cs"/>
              </a:rPr>
              <a:t> 15 Watts</a:t>
            </a:r>
          </a:p>
          <a:p>
            <a:pPr marL="342900" marR="0" lvl="0" indent="-342900" algn="l" defTabSz="914400" rtl="0" eaLnBrk="1" fontAlgn="auto" latinLnBrk="0" hangingPunct="1">
              <a:lnSpc>
                <a:spcPct val="100000"/>
              </a:lnSpc>
              <a:spcBef>
                <a:spcPct val="20000"/>
              </a:spcBef>
              <a:spcAft>
                <a:spcPts val="0"/>
              </a:spcAft>
              <a:buClrTx/>
              <a:buSzTx/>
              <a:buFont typeface="Arial"/>
              <a:buNone/>
              <a:tabLst/>
              <a:defRPr/>
            </a:pPr>
            <a:r>
              <a:rPr lang="en-ZA" dirty="0" smtClean="0">
                <a:solidFill>
                  <a:schemeClr val="accent6">
                    <a:shade val="10000"/>
                  </a:schemeClr>
                </a:solidFill>
                <a:latin typeface="+mj-lt"/>
              </a:rPr>
              <a:t>~ 20 GFLOPS/Watt</a:t>
            </a:r>
            <a:endParaRPr kumimoji="0" lang="en-ZA" sz="1800" b="0" i="0" u="none" strike="noStrike" kern="1200" cap="none" spc="0" normalizeH="0" noProof="0" dirty="0" smtClean="0">
              <a:ln>
                <a:noFill/>
              </a:ln>
              <a:solidFill>
                <a:schemeClr val="accent6">
                  <a:shade val="10000"/>
                </a:schemeClr>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a:buNone/>
              <a:tabLst/>
              <a:defRPr/>
            </a:pPr>
            <a:endParaRPr kumimoji="0" lang="en-ZA" sz="1800" b="0" i="0" u="none" strike="noStrike" kern="1200" cap="none" spc="0" normalizeH="0" baseline="0" noProof="0" dirty="0" smtClean="0">
              <a:ln>
                <a:noFill/>
              </a:ln>
              <a:solidFill>
                <a:schemeClr val="accent6">
                  <a:shade val="10000"/>
                </a:schemeClr>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p:txBody>
          <a:bodyPr>
            <a:normAutofit fontScale="90000"/>
          </a:bodyPr>
          <a:lstStyle/>
          <a:p>
            <a:r>
              <a:rPr lang="en-US" dirty="0" smtClean="0"/>
              <a:t>Benchmarking ARM System on chips</a:t>
            </a:r>
            <a:endParaRPr lang="en-US" dirty="0"/>
          </a:p>
        </p:txBody>
      </p:sp>
      <p:sp>
        <p:nvSpPr>
          <p:cNvPr id="3" name="Rectangle 2"/>
          <p:cNvSpPr>
            <a:spLocks noGrp="1"/>
          </p:cNvSpPr>
          <p:nvPr>
            <p:ph type="subTitle" idx="1"/>
          </p:nvPr>
        </p:nvSpPr>
        <p:spPr>
          <a:xfrm>
            <a:off x="685800" y="2518296"/>
            <a:ext cx="7772400" cy="381000"/>
          </a:xfrm>
        </p:spPr>
        <p:txBody>
          <a:bodyPr>
            <a:noAutofit/>
          </a:bodyPr>
          <a:lstStyle/>
          <a:p>
            <a:endParaRPr lang="en-US" sz="2800" dirty="0"/>
          </a:p>
        </p:txBody>
      </p:sp>
      <p:pic>
        <p:nvPicPr>
          <p:cNvPr id="4" name="Picture 4" descr="http://blog.admissions.illinois.edu/wp-content/uploads/2010/10/Questions2.png"/>
          <p:cNvPicPr>
            <a:picLocks noChangeAspect="1" noChangeArrowheads="1"/>
          </p:cNvPicPr>
          <p:nvPr/>
        </p:nvPicPr>
        <p:blipFill>
          <a:blip r:embed="rId3" cstate="print"/>
          <a:srcRect/>
          <a:stretch>
            <a:fillRect/>
          </a:stretch>
        </p:blipFill>
        <p:spPr bwMode="auto">
          <a:xfrm>
            <a:off x="2987824" y="3789040"/>
            <a:ext cx="3219622" cy="2071887"/>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p:txBody>
          <a:bodyPr>
            <a:normAutofit fontScale="90000"/>
          </a:bodyPr>
          <a:lstStyle/>
          <a:p>
            <a:r>
              <a:rPr lang="en-US" dirty="0" smtClean="0"/>
              <a:t>Benchmarking ARM System on chips</a:t>
            </a:r>
            <a:endParaRPr lang="en-US" dirty="0"/>
          </a:p>
        </p:txBody>
      </p:sp>
      <p:sp>
        <p:nvSpPr>
          <p:cNvPr id="4" name="Rectangle 2"/>
          <p:cNvSpPr>
            <a:spLocks noGrp="1"/>
          </p:cNvSpPr>
          <p:nvPr>
            <p:ph type="subTitle" idx="1"/>
          </p:nvPr>
        </p:nvSpPr>
        <p:spPr>
          <a:xfrm>
            <a:off x="685800" y="2518296"/>
            <a:ext cx="7772400" cy="381000"/>
          </a:xfrm>
        </p:spPr>
        <p:txBody>
          <a:bodyPr>
            <a:noAutofit/>
          </a:bodyPr>
          <a:lstStyle/>
          <a:p>
            <a:r>
              <a:rPr lang="en-US" sz="2800" dirty="0" smtClean="0"/>
              <a:t>BACKUP SLIDES</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smtClean="0"/>
              <a:t>CoreMark</a:t>
            </a:r>
            <a:r>
              <a:rPr lang="en-ZA" dirty="0" smtClean="0"/>
              <a:t> Flags</a:t>
            </a:r>
            <a:endParaRPr lang="en-ZA" dirty="0"/>
          </a:p>
        </p:txBody>
      </p:sp>
      <p:graphicFrame>
        <p:nvGraphicFramePr>
          <p:cNvPr id="28" name="Content Placeholder 27"/>
          <p:cNvGraphicFramePr>
            <a:graphicFrameLocks noGrp="1"/>
          </p:cNvGraphicFramePr>
          <p:nvPr>
            <p:ph idx="1"/>
          </p:nvPr>
        </p:nvGraphicFramePr>
        <p:xfrm>
          <a:off x="179512" y="908720"/>
          <a:ext cx="8784976" cy="5336168"/>
        </p:xfrm>
        <a:graphic>
          <a:graphicData uri="http://schemas.openxmlformats.org/drawingml/2006/table">
            <a:tbl>
              <a:tblPr/>
              <a:tblGrid>
                <a:gridCol w="864983"/>
                <a:gridCol w="1459657"/>
                <a:gridCol w="1324504"/>
                <a:gridCol w="1189350"/>
                <a:gridCol w="1054197"/>
                <a:gridCol w="1135289"/>
                <a:gridCol w="878498"/>
                <a:gridCol w="878498"/>
              </a:tblGrid>
              <a:tr h="288032">
                <a:tc gridSpan="8">
                  <a:txBody>
                    <a:bodyPr/>
                    <a:lstStyle/>
                    <a:p>
                      <a:pPr algn="ctr" fontAlgn="b"/>
                      <a:r>
                        <a:rPr lang="en-ZA" sz="1400" b="1" i="0" u="none" strike="noStrike" dirty="0">
                          <a:solidFill>
                            <a:schemeClr val="bg1"/>
                          </a:solidFill>
                          <a:latin typeface="Calibri"/>
                        </a:rPr>
                        <a:t>Cortex A7 Flag Testing</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80452">
                <a:tc>
                  <a:txBody>
                    <a:bodyPr/>
                    <a:lstStyle/>
                    <a:p>
                      <a:pPr algn="ctr" fontAlgn="b"/>
                      <a:r>
                        <a:rPr lang="en-ZA" sz="1400" b="1" i="0" u="none" strike="noStrike" dirty="0">
                          <a:solidFill>
                            <a:schemeClr val="bg1"/>
                          </a:solidFill>
                          <a:latin typeface="Calibri"/>
                        </a:rPr>
                        <a:t>Test</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400" b="1" i="0" u="none" strike="noStrike" dirty="0">
                          <a:solidFill>
                            <a:schemeClr val="bg1"/>
                          </a:solidFill>
                          <a:latin typeface="Calibri"/>
                        </a:rPr>
                        <a:t>Floating Point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400" b="1" i="0" u="none" strike="noStrike" dirty="0">
                          <a:solidFill>
                            <a:schemeClr val="bg1"/>
                          </a:solidFill>
                          <a:latin typeface="Calibri"/>
                        </a:rPr>
                        <a:t>Neon </a:t>
                      </a:r>
                      <a:r>
                        <a:rPr lang="en-ZA" sz="1400" b="1" i="0" u="none" strike="noStrike" dirty="0" err="1">
                          <a:solidFill>
                            <a:schemeClr val="bg1"/>
                          </a:solidFill>
                          <a:latin typeface="Calibri"/>
                        </a:rPr>
                        <a:t>AutoVec</a:t>
                      </a:r>
                      <a:endParaRPr lang="en-ZA" sz="1400" b="1" i="0" u="none" strike="noStrike" dirty="0">
                        <a:solidFill>
                          <a:schemeClr val="bg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400" b="1" i="0" u="none" strike="noStrike" dirty="0">
                          <a:solidFill>
                            <a:schemeClr val="bg1"/>
                          </a:solidFill>
                          <a:latin typeface="Calibri"/>
                        </a:rPr>
                        <a:t>Optimisation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400" b="1" i="0" u="none" strike="noStrike" dirty="0">
                          <a:solidFill>
                            <a:schemeClr val="bg1"/>
                          </a:solidFill>
                          <a:latin typeface="Calibri"/>
                        </a:rPr>
                        <a:t>-</a:t>
                      </a:r>
                      <a:r>
                        <a:rPr lang="en-ZA" sz="1400" b="1" i="0" u="none" strike="noStrike" dirty="0" err="1">
                          <a:solidFill>
                            <a:schemeClr val="bg1"/>
                          </a:solidFill>
                          <a:latin typeface="Calibri"/>
                        </a:rPr>
                        <a:t>mfpu</a:t>
                      </a:r>
                      <a:endParaRPr lang="en-ZA" sz="1400" b="1" i="0" u="none" strike="noStrike" dirty="0">
                        <a:solidFill>
                          <a:schemeClr val="bg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400" b="1" i="0" u="none" strike="noStrike" dirty="0">
                          <a:solidFill>
                            <a:schemeClr val="bg1"/>
                          </a:solidFill>
                          <a:latin typeface="Calibri"/>
                        </a:rPr>
                        <a:t>-march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400" b="1" i="0" u="none" strike="noStrike" dirty="0">
                          <a:solidFill>
                            <a:schemeClr val="bg1"/>
                          </a:solidFill>
                          <a:latin typeface="Calibri"/>
                        </a:rPr>
                        <a:t>-</a:t>
                      </a:r>
                      <a:r>
                        <a:rPr lang="en-ZA" sz="1400" b="1" i="0" u="none" strike="noStrike" dirty="0" err="1">
                          <a:solidFill>
                            <a:schemeClr val="bg1"/>
                          </a:solidFill>
                          <a:latin typeface="Calibri"/>
                        </a:rPr>
                        <a:t>mtune</a:t>
                      </a:r>
                      <a:endParaRPr lang="en-ZA" sz="1400" b="1" i="0" u="none" strike="noStrike" dirty="0">
                        <a:solidFill>
                          <a:schemeClr val="bg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400" b="1" i="0" u="none" strike="noStrike" dirty="0">
                          <a:solidFill>
                            <a:schemeClr val="bg1"/>
                          </a:solidFill>
                          <a:latin typeface="Calibri"/>
                        </a:rPr>
                        <a:t>-</a:t>
                      </a:r>
                      <a:r>
                        <a:rPr lang="en-ZA" sz="1400" b="1" i="0" u="none" strike="noStrike" dirty="0" err="1">
                          <a:solidFill>
                            <a:schemeClr val="bg1"/>
                          </a:solidFill>
                          <a:latin typeface="Calibri"/>
                        </a:rPr>
                        <a:t>mcpu</a:t>
                      </a:r>
                      <a:endParaRPr lang="en-ZA" sz="1400" b="1" i="0" u="none" strike="noStrike" dirty="0">
                        <a:solidFill>
                          <a:schemeClr val="bg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r>
              <a:tr h="280452">
                <a:tc>
                  <a:txBody>
                    <a:bodyPr/>
                    <a:lstStyle/>
                    <a:p>
                      <a:pPr algn="ctr" fontAlgn="b"/>
                      <a:r>
                        <a:rPr lang="en-ZA" sz="1600" b="1" i="0" u="none" strike="noStrike" dirty="0">
                          <a:solidFill>
                            <a:sysClr val="windowText" lastClr="000000"/>
                          </a:solidFill>
                          <a:latin typeface="Calibri"/>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r>
              <a:tr h="280452">
                <a:tc>
                  <a:txBody>
                    <a:bodyPr/>
                    <a:lstStyle/>
                    <a:p>
                      <a:pPr algn="ctr" fontAlgn="b"/>
                      <a:r>
                        <a:rPr lang="en-ZA" sz="1600" b="1" i="0" u="none" strike="noStrike" dirty="0">
                          <a:solidFill>
                            <a:sysClr val="windowText" lastClr="000000"/>
                          </a:solidFill>
                          <a:latin typeface="Calibri"/>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O2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a:solidFill>
                            <a:sysClr val="windowText" lastClr="000000"/>
                          </a:solidFill>
                          <a:latin typeface="Calibri"/>
                        </a:rPr>
                        <a:t>neon-vfpv4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armv7-a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280452">
                <a:tc>
                  <a:txBody>
                    <a:bodyPr/>
                    <a:lstStyle/>
                    <a:p>
                      <a:pPr algn="ctr" fontAlgn="b"/>
                      <a:r>
                        <a:rPr lang="en-ZA" sz="1600" b="1" i="0" u="none" strike="noStrike" dirty="0">
                          <a:solidFill>
                            <a:sysClr val="windowText" lastClr="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O2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neon-vfpv4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armv7-a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80452">
                <a:tc>
                  <a:txBody>
                    <a:bodyPr/>
                    <a:lstStyle/>
                    <a:p>
                      <a:pPr algn="ctr" fontAlgn="b"/>
                      <a:r>
                        <a:rPr lang="en-ZA" sz="1600" b="1" i="0" u="none" strike="noStrike" dirty="0">
                          <a:solidFill>
                            <a:sysClr val="windowText" lastClr="000000"/>
                          </a:solidFill>
                          <a:latin typeface="Calibri"/>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O2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neon-vfpv4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280452">
                <a:tc>
                  <a:txBody>
                    <a:bodyPr/>
                    <a:lstStyle/>
                    <a:p>
                      <a:pPr algn="ctr" fontAlgn="b"/>
                      <a:r>
                        <a:rPr lang="en-ZA" sz="1600" b="1" i="0" u="none" strike="noStrike" dirty="0">
                          <a:solidFill>
                            <a:sysClr val="windowText" lastClr="000000"/>
                          </a:solidFill>
                          <a:latin typeface="Calibri"/>
                        </a:rPr>
                        <a:t>4</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a:solidFill>
                            <a:sysClr val="windowText" lastClr="000000"/>
                          </a:solidFill>
                          <a:latin typeface="Calibri"/>
                        </a:rPr>
                        <a:t>O2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a:solidFill>
                            <a:sysClr val="windowText" lastClr="000000"/>
                          </a:solidFill>
                          <a:latin typeface="Calibri"/>
                        </a:rPr>
                        <a:t>neon-vfpv4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r>
              <a:tr h="280452">
                <a:tc>
                  <a:txBody>
                    <a:bodyPr/>
                    <a:lstStyle/>
                    <a:p>
                      <a:pPr algn="ctr" fontAlgn="b"/>
                      <a:r>
                        <a:rPr lang="en-ZA" sz="1600" b="1" i="0" u="none" strike="noStrike">
                          <a:solidFill>
                            <a:sysClr val="windowText" lastClr="000000"/>
                          </a:solidFill>
                          <a:latin typeface="Calibri"/>
                        </a:rPr>
                        <a:t>5</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O2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neon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armv7-a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280452">
                <a:tc>
                  <a:txBody>
                    <a:bodyPr/>
                    <a:lstStyle/>
                    <a:p>
                      <a:pPr algn="ctr" fontAlgn="b"/>
                      <a:r>
                        <a:rPr lang="en-ZA" sz="1600" b="1" i="0" u="none" strike="noStrike" dirty="0">
                          <a:solidFill>
                            <a:sysClr val="windowText" lastClr="000000"/>
                          </a:solidFill>
                          <a:latin typeface="Calibri"/>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O2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neon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armv7-a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80452">
                <a:tc>
                  <a:txBody>
                    <a:bodyPr/>
                    <a:lstStyle/>
                    <a:p>
                      <a:pPr algn="ctr" fontAlgn="b"/>
                      <a:r>
                        <a:rPr lang="en-ZA" sz="1600" b="1" i="0" u="none" strike="noStrike" dirty="0">
                          <a:solidFill>
                            <a:sysClr val="windowText" lastClr="000000"/>
                          </a:solidFill>
                          <a:latin typeface="Calibri"/>
                        </a:rPr>
                        <a:t>7</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O2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neon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280452">
                <a:tc>
                  <a:txBody>
                    <a:bodyPr/>
                    <a:lstStyle/>
                    <a:p>
                      <a:pPr algn="ctr" fontAlgn="b"/>
                      <a:r>
                        <a:rPr lang="en-ZA" sz="1600" b="1" i="0" u="none" strike="noStrike" dirty="0">
                          <a:solidFill>
                            <a:sysClr val="windowText" lastClr="000000"/>
                          </a:solidFill>
                          <a:latin typeface="Calibri"/>
                        </a:rPr>
                        <a:t>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a:solidFill>
                            <a:sysClr val="windowText" lastClr="000000"/>
                          </a:solidFill>
                          <a:latin typeface="Calibri"/>
                        </a:rPr>
                        <a:t>O2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a:solidFill>
                            <a:sysClr val="windowText" lastClr="000000"/>
                          </a:solidFill>
                          <a:latin typeface="Calibri"/>
                        </a:rPr>
                        <a:t>neon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r>
              <a:tr h="280452">
                <a:tc>
                  <a:txBody>
                    <a:bodyPr/>
                    <a:lstStyle/>
                    <a:p>
                      <a:pPr algn="ctr" fontAlgn="b"/>
                      <a:r>
                        <a:rPr lang="en-ZA" sz="1600" b="1" i="0" u="none" strike="noStrike" dirty="0">
                          <a:solidFill>
                            <a:sysClr val="windowText" lastClr="000000"/>
                          </a:solidFill>
                          <a:latin typeface="Calibri"/>
                        </a:rPr>
                        <a:t>9</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O3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neon-vfpv4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armv7-a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280452">
                <a:tc>
                  <a:txBody>
                    <a:bodyPr/>
                    <a:lstStyle/>
                    <a:p>
                      <a:pPr algn="ctr" fontAlgn="b"/>
                      <a:r>
                        <a:rPr lang="en-ZA" sz="1600" b="1" i="0" u="none" strike="noStrike" dirty="0">
                          <a:solidFill>
                            <a:sysClr val="windowText" lastClr="000000"/>
                          </a:solidFill>
                          <a:latin typeface="Calibri"/>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O3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neon-vfpv4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armv7-a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80452">
                <a:tc>
                  <a:txBody>
                    <a:bodyPr/>
                    <a:lstStyle/>
                    <a:p>
                      <a:pPr algn="ctr" fontAlgn="b"/>
                      <a:r>
                        <a:rPr lang="en-ZA" sz="1600" b="1" i="0" u="none" strike="noStrike" dirty="0">
                          <a:solidFill>
                            <a:sysClr val="windowText" lastClr="000000"/>
                          </a:solidFill>
                          <a:latin typeface="Calibri"/>
                        </a:rPr>
                        <a:t>11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O3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neon-vfpv4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280452">
                <a:tc>
                  <a:txBody>
                    <a:bodyPr/>
                    <a:lstStyle/>
                    <a:p>
                      <a:pPr algn="ctr" fontAlgn="b"/>
                      <a:r>
                        <a:rPr lang="en-ZA" sz="1600" b="1" i="0" u="none" strike="noStrike" dirty="0">
                          <a:solidFill>
                            <a:sysClr val="windowText" lastClr="000000"/>
                          </a:solidFill>
                          <a:latin typeface="Calibri"/>
                        </a:rPr>
                        <a:t>12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a:solidFill>
                            <a:sysClr val="windowText" lastClr="000000"/>
                          </a:solidFill>
                          <a:latin typeface="Calibri"/>
                        </a:rPr>
                        <a:t>O3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a:solidFill>
                            <a:sysClr val="windowText" lastClr="000000"/>
                          </a:solidFill>
                          <a:latin typeface="Calibri"/>
                        </a:rPr>
                        <a:t>neon-vfpv4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r>
              <a:tr h="280452">
                <a:tc>
                  <a:txBody>
                    <a:bodyPr/>
                    <a:lstStyle/>
                    <a:p>
                      <a:pPr algn="ctr" fontAlgn="b"/>
                      <a:r>
                        <a:rPr lang="en-ZA" sz="1600" b="1" i="0" u="none" strike="noStrike" dirty="0">
                          <a:solidFill>
                            <a:sysClr val="windowText" lastClr="000000"/>
                          </a:solidFill>
                          <a:latin typeface="Calibri"/>
                        </a:rPr>
                        <a:t>13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O3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neon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armv7-a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280452">
                <a:tc>
                  <a:txBody>
                    <a:bodyPr/>
                    <a:lstStyle/>
                    <a:p>
                      <a:pPr algn="ctr" fontAlgn="b"/>
                      <a:r>
                        <a:rPr lang="en-ZA" sz="1600" b="1" i="0" u="none" strike="noStrike" dirty="0">
                          <a:solidFill>
                            <a:sysClr val="windowText" lastClr="000000"/>
                          </a:solidFill>
                          <a:latin typeface="Calibri"/>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O3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neon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armv7-a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80452">
                <a:tc>
                  <a:txBody>
                    <a:bodyPr/>
                    <a:lstStyle/>
                    <a:p>
                      <a:pPr algn="ctr" fontAlgn="b"/>
                      <a:r>
                        <a:rPr lang="en-ZA" sz="1600" b="1" i="0" u="none" strike="noStrike" dirty="0">
                          <a:solidFill>
                            <a:sysClr val="windowText" lastClr="000000"/>
                          </a:solidFill>
                          <a:latin typeface="Calibri"/>
                        </a:rPr>
                        <a:t>15</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O3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neon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280452">
                <a:tc>
                  <a:txBody>
                    <a:bodyPr/>
                    <a:lstStyle/>
                    <a:p>
                      <a:pPr algn="ctr" fontAlgn="b"/>
                      <a:r>
                        <a:rPr lang="en-ZA" sz="1600" b="1" i="0" u="none" strike="noStrike" dirty="0">
                          <a:solidFill>
                            <a:sysClr val="windowText" lastClr="000000"/>
                          </a:solidFill>
                          <a:latin typeface="Calibri"/>
                        </a:rPr>
                        <a:t>16</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O3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neon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r>
            </a:tbl>
          </a:graphicData>
        </a:graphic>
      </p:graphicFrame>
      <p:sp>
        <p:nvSpPr>
          <p:cNvPr id="4" name="Date Placeholder 3"/>
          <p:cNvSpPr>
            <a:spLocks noGrp="1"/>
          </p:cNvSpPr>
          <p:nvPr>
            <p:ph type="dt" sz="half" idx="10"/>
          </p:nvPr>
        </p:nvSpPr>
        <p:spPr/>
        <p:txBody>
          <a:bodyPr/>
          <a:lstStyle/>
          <a:p>
            <a:fld id="{B8559F04-125A-46AF-8FDD-961F14F442D8}" type="datetime5">
              <a:rPr lang="en-US" smtClean="0"/>
              <a:pPr/>
              <a:t>1-Jul-14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Results - HPL</a:t>
            </a:r>
            <a:endParaRPr lang="en-ZA" dirty="0"/>
          </a:p>
        </p:txBody>
      </p:sp>
      <p:sp>
        <p:nvSpPr>
          <p:cNvPr id="3" name="Content Placeholder 2"/>
          <p:cNvSpPr>
            <a:spLocks noGrp="1"/>
          </p:cNvSpPr>
          <p:nvPr>
            <p:ph idx="1"/>
          </p:nvPr>
        </p:nvSpPr>
        <p:spPr>
          <a:xfrm>
            <a:off x="179512" y="836712"/>
            <a:ext cx="8784976" cy="5472608"/>
          </a:xfrm>
        </p:spPr>
        <p:txBody>
          <a:bodyPr/>
          <a:lstStyle/>
          <a:p>
            <a:r>
              <a:rPr lang="en-ZA" dirty="0" smtClean="0"/>
              <a:t>Scalability – 4x A9</a:t>
            </a:r>
          </a:p>
        </p:txBody>
      </p:sp>
      <p:sp>
        <p:nvSpPr>
          <p:cNvPr id="4" name="Date Placeholder 3"/>
          <p:cNvSpPr>
            <a:spLocks noGrp="1"/>
          </p:cNvSpPr>
          <p:nvPr>
            <p:ph type="dt" sz="half" idx="10"/>
          </p:nvPr>
        </p:nvSpPr>
        <p:spPr/>
        <p:txBody>
          <a:bodyPr/>
          <a:lstStyle/>
          <a:p>
            <a:fld id="{B8559F04-125A-46AF-8FDD-961F14F442D8}" type="datetime5">
              <a:rPr lang="en-US" smtClean="0"/>
              <a:pPr/>
              <a:t>1-Jul-14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19</a:t>
            </a:fld>
            <a:endParaRPr lang="en-US"/>
          </a:p>
        </p:txBody>
      </p:sp>
      <p:graphicFrame>
        <p:nvGraphicFramePr>
          <p:cNvPr id="11" name="Table 10"/>
          <p:cNvGraphicFramePr>
            <a:graphicFrameLocks noGrp="1"/>
          </p:cNvGraphicFramePr>
          <p:nvPr/>
        </p:nvGraphicFramePr>
        <p:xfrm>
          <a:off x="1628615" y="4365106"/>
          <a:ext cx="5886770" cy="1935096"/>
        </p:xfrm>
        <a:graphic>
          <a:graphicData uri="http://schemas.openxmlformats.org/drawingml/2006/table">
            <a:tbl>
              <a:tblPr/>
              <a:tblGrid>
                <a:gridCol w="1505918"/>
                <a:gridCol w="1095213"/>
                <a:gridCol w="1095213"/>
                <a:gridCol w="1095213"/>
                <a:gridCol w="1095213"/>
              </a:tblGrid>
              <a:tr h="195440">
                <a:tc gridSpan="5">
                  <a:txBody>
                    <a:bodyPr/>
                    <a:lstStyle/>
                    <a:p>
                      <a:pPr algn="ctr" fontAlgn="b"/>
                      <a:r>
                        <a:rPr lang="en-ZA" sz="1400" b="1" i="0" u="none" strike="noStrike" dirty="0">
                          <a:solidFill>
                            <a:schemeClr val="bg1"/>
                          </a:solidFill>
                          <a:latin typeface="Calibri"/>
                        </a:rPr>
                        <a:t>Raw </a:t>
                      </a:r>
                      <a:r>
                        <a:rPr lang="en-ZA" sz="1400" b="1" i="0" u="none" strike="noStrike" dirty="0" smtClean="0">
                          <a:solidFill>
                            <a:schemeClr val="bg1"/>
                          </a:solidFill>
                          <a:latin typeface="Calibri"/>
                        </a:rPr>
                        <a:t>results</a:t>
                      </a:r>
                      <a:endParaRPr lang="en-ZA" sz="1400" b="1" i="0" u="none" strike="noStrike" dirty="0">
                        <a:solidFill>
                          <a:schemeClr val="bg1"/>
                        </a:solidFill>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315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95440">
                <a:tc rowSpan="2">
                  <a:txBody>
                    <a:bodyPr/>
                    <a:lstStyle/>
                    <a:p>
                      <a:pPr algn="ctr" fontAlgn="b"/>
                      <a:r>
                        <a:rPr lang="en-ZA" sz="1100" b="1" i="0" u="none" strike="noStrike" dirty="0" smtClean="0">
                          <a:solidFill>
                            <a:srgbClr val="000000"/>
                          </a:solidFill>
                          <a:latin typeface="Calibri"/>
                        </a:rPr>
                        <a:t>Cores</a:t>
                      </a:r>
                      <a:endParaRPr lang="en-ZA" sz="1100" b="1" i="0" u="none" strike="noStrike" dirty="0">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b"/>
                      <a:r>
                        <a:rPr lang="en-ZA" sz="1100" b="1" i="0" u="none" strike="noStrike" dirty="0">
                          <a:solidFill>
                            <a:srgbClr val="000000"/>
                          </a:solidFill>
                          <a:latin typeface="Calibri"/>
                        </a:rPr>
                        <a:t>Nodes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r>
              <a:tr h="195440">
                <a:tc vMerge="1">
                  <a:txBody>
                    <a:bodyPr/>
                    <a:lstStyle/>
                    <a:p>
                      <a:pPr algn="ctr" fontAlgn="b"/>
                      <a:endParaRPr lang="en-ZA" sz="11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latin typeface="Calibri"/>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latin typeface="Calibri"/>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134">
                <a:tc>
                  <a:txBody>
                    <a:bodyPr/>
                    <a:lstStyle/>
                    <a:p>
                      <a:pPr algn="ctr" fontAlgn="b"/>
                      <a:r>
                        <a:rPr lang="en-ZA" sz="1100" b="1" i="0" u="none" strike="noStrike">
                          <a:solidFill>
                            <a:srgbClr val="000000"/>
                          </a:solidFill>
                          <a:latin typeface="Calibri"/>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ZA" sz="1100" b="0" i="0" u="none" strike="noStrike">
                          <a:solidFill>
                            <a:srgbClr val="000000"/>
                          </a:solidFill>
                          <a:latin typeface="Calibri"/>
                        </a:rPr>
                        <a:t>509.4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ZA" sz="1100" b="0" i="0" u="none" strike="noStrike">
                          <a:solidFill>
                            <a:srgbClr val="000000"/>
                          </a:solidFill>
                          <a:latin typeface="Calibri"/>
                        </a:rPr>
                        <a:t>984.5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ZA" sz="1100" b="0" i="0" u="none" strike="noStrike" dirty="0">
                          <a:solidFill>
                            <a:srgbClr val="000000"/>
                          </a:solidFill>
                          <a:latin typeface="Calibri"/>
                        </a:rPr>
                        <a:t>1452.0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ZA" sz="1100" b="0" i="0" u="none" strike="noStrike" dirty="0">
                          <a:solidFill>
                            <a:srgbClr val="000000"/>
                          </a:solidFill>
                          <a:latin typeface="Calibri"/>
                        </a:rPr>
                        <a:t>1803.0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6134">
                <a:tc>
                  <a:txBody>
                    <a:bodyPr/>
                    <a:lstStyle/>
                    <a:p>
                      <a:pPr algn="ctr" fontAlgn="b"/>
                      <a:r>
                        <a:rPr lang="en-ZA" sz="1100" b="1" i="0" u="none" strike="noStrike">
                          <a:solidFill>
                            <a:srgbClr val="000000"/>
                          </a:solidFill>
                          <a:latin typeface="Calibri"/>
                        </a:rPr>
                        <a:t>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100" b="0" i="0" u="none" strike="noStrike" dirty="0">
                          <a:solidFill>
                            <a:srgbClr val="000000"/>
                          </a:solidFill>
                          <a:latin typeface="Calibri"/>
                        </a:rPr>
                        <a:t>1030.0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100" b="0" i="0" u="none" strike="noStrike">
                          <a:solidFill>
                            <a:srgbClr val="000000"/>
                          </a:solidFill>
                          <a:latin typeface="Calibri"/>
                        </a:rPr>
                        <a:t>1915.0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100" b="0" i="0" u="none" strike="noStrike">
                          <a:solidFill>
                            <a:srgbClr val="000000"/>
                          </a:solidFill>
                          <a:latin typeface="Calibri"/>
                        </a:rPr>
                        <a:t>2905.0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100" b="0" i="0" u="none" strike="noStrike">
                          <a:solidFill>
                            <a:srgbClr val="000000"/>
                          </a:solidFill>
                          <a:latin typeface="Calibri"/>
                        </a:rPr>
                        <a:t>3908.0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6134">
                <a:tc>
                  <a:txBody>
                    <a:bodyPr/>
                    <a:lstStyle/>
                    <a:p>
                      <a:pPr algn="ctr" fontAlgn="b"/>
                      <a:r>
                        <a:rPr lang="en-ZA" sz="1100" b="1" i="0" u="none" strike="noStrike">
                          <a:solidFill>
                            <a:srgbClr val="000000"/>
                          </a:solidFill>
                          <a:latin typeface="Calibri"/>
                        </a:rPr>
                        <a:t>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100" b="0" i="0" u="none" strike="noStrike">
                          <a:solidFill>
                            <a:srgbClr val="000000"/>
                          </a:solidFill>
                          <a:latin typeface="Calibri"/>
                        </a:rPr>
                        <a:t>1497.0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100" b="0" i="0" u="none" strike="noStrike">
                          <a:solidFill>
                            <a:srgbClr val="000000"/>
                          </a:solidFill>
                          <a:latin typeface="Calibri"/>
                        </a:rPr>
                        <a:t>2854.0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100" b="0" i="0" u="none" strike="noStrike">
                          <a:solidFill>
                            <a:srgbClr val="000000"/>
                          </a:solidFill>
                          <a:latin typeface="Calibri"/>
                        </a:rPr>
                        <a:t>4052.0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100" b="0" i="0" u="none" strike="noStrike">
                          <a:solidFill>
                            <a:srgbClr val="000000"/>
                          </a:solidFill>
                          <a:latin typeface="Calibri"/>
                        </a:rPr>
                        <a:t>5626.0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5440">
                <a:tc>
                  <a:txBody>
                    <a:bodyPr/>
                    <a:lstStyle/>
                    <a:p>
                      <a:pPr algn="ctr" fontAlgn="b"/>
                      <a:r>
                        <a:rPr lang="en-ZA" sz="1100" b="1" i="0" u="none" strike="noStrike">
                          <a:solidFill>
                            <a:srgbClr val="000000"/>
                          </a:solidFill>
                          <a:latin typeface="Calibri"/>
                        </a:rPr>
                        <a:t>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latin typeface="Calibri"/>
                        </a:rPr>
                        <a:t>1851.0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dirty="0">
                          <a:solidFill>
                            <a:srgbClr val="000000"/>
                          </a:solidFill>
                          <a:latin typeface="Calibri"/>
                        </a:rPr>
                        <a:t>3595.0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latin typeface="Calibri"/>
                        </a:rPr>
                        <a:t>5239.0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latin typeface="Calibri"/>
                        </a:rPr>
                        <a:t>6437.0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5440">
                <a:tc>
                  <a:txBody>
                    <a:bodyPr/>
                    <a:lstStyle/>
                    <a:p>
                      <a:pPr algn="ctr" fontAlgn="b"/>
                      <a:r>
                        <a:rPr lang="en-ZA" sz="1100" b="1" i="0" u="none" strike="noStrike" dirty="0">
                          <a:solidFill>
                            <a:srgbClr val="000000"/>
                          </a:solidFill>
                          <a:latin typeface="Calibri"/>
                        </a:rPr>
                        <a:t>Problem Size</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latin typeface="Calibri"/>
                        </a:rPr>
                        <a:t>14592.0</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latin typeface="Calibri"/>
                        </a:rPr>
                        <a:t>20672.0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latin typeface="Calibri"/>
                        </a:rPr>
                        <a:t>25280.0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dirty="0">
                          <a:solidFill>
                            <a:srgbClr val="000000"/>
                          </a:solidFill>
                          <a:latin typeface="Calibri"/>
                        </a:rPr>
                        <a:t>29184.0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574">
                <a:tc>
                  <a:txBody>
                    <a:bodyPr/>
                    <a:lstStyle/>
                    <a:p>
                      <a:pPr algn="ctr" fontAlgn="ctr"/>
                      <a:r>
                        <a:rPr lang="en-ZA" sz="1100" b="1" i="0" u="none" strike="noStrike" dirty="0" smtClean="0">
                          <a:solidFill>
                            <a:srgbClr val="000000"/>
                          </a:solidFill>
                          <a:latin typeface="Calibri"/>
                        </a:rPr>
                        <a:t>Total </a:t>
                      </a:r>
                      <a:r>
                        <a:rPr lang="en-ZA" sz="1100" b="1" i="0" u="none" strike="noStrike" dirty="0">
                          <a:solidFill>
                            <a:srgbClr val="000000"/>
                          </a:solidFill>
                          <a:latin typeface="Calibri"/>
                        </a:rPr>
                        <a:t>Problem MB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dirty="0">
                          <a:solidFill>
                            <a:srgbClr val="000000"/>
                          </a:solidFill>
                          <a:latin typeface="Calibri"/>
                        </a:rPr>
                        <a:t>1624.5</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latin typeface="Calibri"/>
                        </a:rPr>
                        <a:t>3260.3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latin typeface="Calibri"/>
                        </a:rPr>
                        <a:t>4875.8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dirty="0">
                          <a:solidFill>
                            <a:srgbClr val="000000"/>
                          </a:solidFill>
                          <a:latin typeface="Calibri"/>
                        </a:rPr>
                        <a:t>6498.0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4819" name="Picture 3"/>
          <p:cNvPicPr>
            <a:picLocks noChangeAspect="1" noChangeArrowheads="1"/>
          </p:cNvPicPr>
          <p:nvPr/>
        </p:nvPicPr>
        <p:blipFill>
          <a:blip r:embed="rId2" cstate="print"/>
          <a:srcRect/>
          <a:stretch>
            <a:fillRect/>
          </a:stretch>
        </p:blipFill>
        <p:spPr bwMode="auto">
          <a:xfrm>
            <a:off x="251520" y="1484784"/>
            <a:ext cx="4127500" cy="2670175"/>
          </a:xfrm>
          <a:prstGeom prst="rect">
            <a:avLst/>
          </a:prstGeom>
          <a:noFill/>
          <a:ln w="9525">
            <a:noFill/>
            <a:miter lim="800000"/>
            <a:headEnd/>
            <a:tailEnd/>
          </a:ln>
          <a:effectLst/>
        </p:spPr>
      </p:pic>
      <p:pic>
        <p:nvPicPr>
          <p:cNvPr id="34820" name="Picture 4"/>
          <p:cNvPicPr>
            <a:picLocks noChangeAspect="1" noChangeArrowheads="1"/>
          </p:cNvPicPr>
          <p:nvPr/>
        </p:nvPicPr>
        <p:blipFill>
          <a:blip r:embed="rId3" cstate="print"/>
          <a:srcRect/>
          <a:stretch>
            <a:fillRect/>
          </a:stretch>
        </p:blipFill>
        <p:spPr bwMode="auto">
          <a:xfrm>
            <a:off x="4716016" y="1484784"/>
            <a:ext cx="4133850" cy="2676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Overview</a:t>
            </a:r>
            <a:endParaRPr lang="en-ZA" dirty="0"/>
          </a:p>
        </p:txBody>
      </p:sp>
      <p:sp>
        <p:nvSpPr>
          <p:cNvPr id="3" name="Content Placeholder 2"/>
          <p:cNvSpPr>
            <a:spLocks noGrp="1"/>
          </p:cNvSpPr>
          <p:nvPr>
            <p:ph idx="1"/>
          </p:nvPr>
        </p:nvSpPr>
        <p:spPr>
          <a:xfrm>
            <a:off x="179512" y="1196752"/>
            <a:ext cx="8784976" cy="4752528"/>
          </a:xfrm>
        </p:spPr>
        <p:txBody>
          <a:bodyPr>
            <a:normAutofit/>
          </a:bodyPr>
          <a:lstStyle/>
          <a:p>
            <a:r>
              <a:rPr lang="en-ZA" dirty="0" smtClean="0"/>
              <a:t>Data Stream Computing</a:t>
            </a:r>
          </a:p>
          <a:p>
            <a:pPr>
              <a:buNone/>
            </a:pPr>
            <a:endParaRPr lang="en-ZA" dirty="0" smtClean="0"/>
          </a:p>
          <a:p>
            <a:r>
              <a:rPr lang="en-ZA" dirty="0" smtClean="0"/>
              <a:t>ARM </a:t>
            </a:r>
            <a:r>
              <a:rPr lang="en-ZA" dirty="0" err="1" smtClean="0"/>
              <a:t>SoCs</a:t>
            </a:r>
            <a:endParaRPr lang="en-ZA" dirty="0" smtClean="0"/>
          </a:p>
          <a:p>
            <a:pPr>
              <a:buNone/>
            </a:pPr>
            <a:endParaRPr lang="en-ZA" dirty="0" smtClean="0"/>
          </a:p>
          <a:p>
            <a:r>
              <a:rPr lang="en-ZA" dirty="0" smtClean="0"/>
              <a:t>Benchmark Results and Power Consumption</a:t>
            </a:r>
          </a:p>
          <a:p>
            <a:pPr>
              <a:buNone/>
            </a:pPr>
            <a:endParaRPr lang="en-ZA" dirty="0" smtClean="0"/>
          </a:p>
          <a:p>
            <a:r>
              <a:rPr lang="en-ZA" dirty="0" smtClean="0"/>
              <a:t>Summary</a:t>
            </a:r>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1-Jul-14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Results - HPL</a:t>
            </a:r>
            <a:endParaRPr lang="en-ZA" dirty="0"/>
          </a:p>
        </p:txBody>
      </p:sp>
      <p:sp>
        <p:nvSpPr>
          <p:cNvPr id="3" name="Content Placeholder 2"/>
          <p:cNvSpPr>
            <a:spLocks noGrp="1"/>
          </p:cNvSpPr>
          <p:nvPr>
            <p:ph idx="1"/>
          </p:nvPr>
        </p:nvSpPr>
        <p:spPr/>
        <p:txBody>
          <a:bodyPr/>
          <a:lstStyle/>
          <a:p>
            <a:r>
              <a:rPr lang="en-ZA" dirty="0" smtClean="0"/>
              <a:t>Block Size</a:t>
            </a:r>
          </a:p>
        </p:txBody>
      </p:sp>
      <p:sp>
        <p:nvSpPr>
          <p:cNvPr id="4" name="Date Placeholder 3"/>
          <p:cNvSpPr>
            <a:spLocks noGrp="1"/>
          </p:cNvSpPr>
          <p:nvPr>
            <p:ph type="dt" sz="half" idx="10"/>
          </p:nvPr>
        </p:nvSpPr>
        <p:spPr/>
        <p:txBody>
          <a:bodyPr/>
          <a:lstStyle/>
          <a:p>
            <a:fld id="{B8559F04-125A-46AF-8FDD-961F14F442D8}" type="datetime5">
              <a:rPr lang="en-US" smtClean="0"/>
              <a:pPr/>
              <a:t>1-Jul-14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20</a:t>
            </a:fld>
            <a:endParaRPr lang="en-US"/>
          </a:p>
        </p:txBody>
      </p:sp>
      <p:graphicFrame>
        <p:nvGraphicFramePr>
          <p:cNvPr id="9" name="Table 8"/>
          <p:cNvGraphicFramePr>
            <a:graphicFrameLocks noGrp="1"/>
          </p:cNvGraphicFramePr>
          <p:nvPr/>
        </p:nvGraphicFramePr>
        <p:xfrm>
          <a:off x="1331640" y="5661248"/>
          <a:ext cx="2160240" cy="576064"/>
        </p:xfrm>
        <a:graphic>
          <a:graphicData uri="http://schemas.openxmlformats.org/drawingml/2006/table">
            <a:tbl>
              <a:tblPr/>
              <a:tblGrid>
                <a:gridCol w="720080"/>
                <a:gridCol w="720080"/>
                <a:gridCol w="720080"/>
              </a:tblGrid>
              <a:tr h="288032">
                <a:tc>
                  <a:txBody>
                    <a:bodyPr/>
                    <a:lstStyle/>
                    <a:p>
                      <a:pPr algn="l" fontAlgn="b"/>
                      <a:r>
                        <a:rPr lang="en-ZA" sz="1100" b="0" i="0" u="none" strike="noStrike" dirty="0">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ZA" sz="1100" b="1" i="0" u="none" strike="noStrike" dirty="0" smtClean="0">
                          <a:solidFill>
                            <a:srgbClr val="000000"/>
                          </a:solidFill>
                          <a:latin typeface="Calibri"/>
                        </a:rPr>
                        <a:t> A7</a:t>
                      </a:r>
                      <a:endParaRPr lang="en-ZA" sz="1100" b="1" i="0" u="none" strike="noStrike" dirty="0">
                        <a:solidFill>
                          <a:srgbClr val="000000"/>
                        </a:solidFill>
                        <a:latin typeface="Calibri"/>
                      </a:endParaRP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ZA" sz="1100" b="1" i="0" u="none" strike="noStrike" dirty="0" smtClean="0">
                          <a:solidFill>
                            <a:srgbClr val="000000"/>
                          </a:solidFill>
                          <a:latin typeface="Calibri"/>
                        </a:rPr>
                        <a:t> A9</a:t>
                      </a:r>
                      <a:endParaRPr lang="en-ZA"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288032">
                <a:tc>
                  <a:txBody>
                    <a:bodyPr/>
                    <a:lstStyle/>
                    <a:p>
                      <a:pPr algn="l" fontAlgn="b"/>
                      <a:r>
                        <a:rPr lang="en-ZA" sz="1100" b="1" i="0" u="none" strike="noStrike" dirty="0" smtClean="0">
                          <a:solidFill>
                            <a:srgbClr val="000000"/>
                          </a:solidFill>
                          <a:latin typeface="Calibri"/>
                        </a:rPr>
                        <a:t> Peak NB</a:t>
                      </a:r>
                      <a:endParaRPr lang="en-ZA" sz="1100" b="1" i="0" u="none" strike="noStrike" dirty="0">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ZA" sz="1100" b="0" i="0" u="none" strike="noStrike" dirty="0">
                          <a:solidFill>
                            <a:srgbClr val="000000"/>
                          </a:solidFill>
                          <a:latin typeface="Calibri"/>
                        </a:rPr>
                        <a:t>80</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ZA" sz="1100" b="0" i="0" u="none" strike="noStrike" dirty="0" smtClean="0">
                          <a:solidFill>
                            <a:srgbClr val="000000"/>
                          </a:solidFill>
                          <a:latin typeface="Calibri"/>
                        </a:rPr>
                        <a:t>144</a:t>
                      </a:r>
                      <a:endParaRPr lang="en-ZA"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pic>
        <p:nvPicPr>
          <p:cNvPr id="33795" name="Picture 3"/>
          <p:cNvPicPr>
            <a:picLocks noChangeAspect="1" noChangeArrowheads="1"/>
          </p:cNvPicPr>
          <p:nvPr/>
        </p:nvPicPr>
        <p:blipFill>
          <a:blip r:embed="rId2" cstate="print"/>
          <a:srcRect/>
          <a:stretch>
            <a:fillRect/>
          </a:stretch>
        </p:blipFill>
        <p:spPr bwMode="auto">
          <a:xfrm>
            <a:off x="4644008" y="1361316"/>
            <a:ext cx="4248472" cy="4170363"/>
          </a:xfrm>
          <a:prstGeom prst="rect">
            <a:avLst/>
          </a:prstGeom>
          <a:noFill/>
          <a:ln w="9525">
            <a:noFill/>
            <a:miter lim="800000"/>
            <a:headEnd/>
            <a:tailEnd/>
          </a:ln>
          <a:effectLst/>
        </p:spPr>
      </p:pic>
      <p:pic>
        <p:nvPicPr>
          <p:cNvPr id="33796" name="Picture 4"/>
          <p:cNvPicPr>
            <a:picLocks noChangeAspect="1" noChangeArrowheads="1"/>
          </p:cNvPicPr>
          <p:nvPr/>
        </p:nvPicPr>
        <p:blipFill>
          <a:blip r:embed="rId3" cstate="print"/>
          <a:srcRect/>
          <a:stretch>
            <a:fillRect/>
          </a:stretch>
        </p:blipFill>
        <p:spPr bwMode="auto">
          <a:xfrm>
            <a:off x="210334" y="1361316"/>
            <a:ext cx="4248472" cy="4170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Understanding the benchmarks</a:t>
            </a:r>
            <a:endParaRPr lang="en-ZA" dirty="0"/>
          </a:p>
        </p:txBody>
      </p:sp>
      <p:sp>
        <p:nvSpPr>
          <p:cNvPr id="3" name="Content Placeholder 2"/>
          <p:cNvSpPr>
            <a:spLocks noGrp="1"/>
          </p:cNvSpPr>
          <p:nvPr>
            <p:ph idx="1"/>
          </p:nvPr>
        </p:nvSpPr>
        <p:spPr>
          <a:xfrm>
            <a:off x="-252536" y="764704"/>
            <a:ext cx="8784976" cy="5472608"/>
          </a:xfrm>
        </p:spPr>
        <p:txBody>
          <a:bodyPr/>
          <a:lstStyle/>
          <a:p>
            <a:pPr lvl="1">
              <a:buFont typeface="Arial" pitchFamily="34" charset="0"/>
              <a:buChar char="•"/>
            </a:pPr>
            <a:r>
              <a:rPr lang="en-ZA" sz="2800" dirty="0" smtClean="0"/>
              <a:t>Changing Block Allocation NB</a:t>
            </a:r>
          </a:p>
          <a:p>
            <a:pPr lvl="1"/>
            <a:endParaRPr lang="en-ZA" dirty="0" smtClean="0"/>
          </a:p>
          <a:p>
            <a:pPr lvl="1"/>
            <a:endParaRPr lang="en-ZA" dirty="0" smtClean="0"/>
          </a:p>
          <a:p>
            <a:pPr lvl="1"/>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1-Jul-14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21</a:t>
            </a:fld>
            <a:endParaRPr lang="en-US"/>
          </a:p>
        </p:txBody>
      </p:sp>
      <p:pic>
        <p:nvPicPr>
          <p:cNvPr id="6147" name="Picture 3"/>
          <p:cNvPicPr>
            <a:picLocks noChangeAspect="1" noChangeArrowheads="1"/>
          </p:cNvPicPr>
          <p:nvPr/>
        </p:nvPicPr>
        <p:blipFill>
          <a:blip r:embed="rId3" cstate="print"/>
          <a:srcRect/>
          <a:stretch>
            <a:fillRect/>
          </a:stretch>
        </p:blipFill>
        <p:spPr bwMode="auto">
          <a:xfrm>
            <a:off x="251520" y="1332910"/>
            <a:ext cx="5544616" cy="4939598"/>
          </a:xfrm>
          <a:prstGeom prst="rect">
            <a:avLst/>
          </a:prstGeom>
          <a:noFill/>
          <a:ln w="9525">
            <a:noFill/>
            <a:miter lim="800000"/>
            <a:headEnd/>
            <a:tailEnd/>
          </a:ln>
          <a:effectLst/>
        </p:spPr>
      </p:pic>
      <p:sp>
        <p:nvSpPr>
          <p:cNvPr id="11" name="TextBox 10"/>
          <p:cNvSpPr txBox="1"/>
          <p:nvPr/>
        </p:nvSpPr>
        <p:spPr>
          <a:xfrm>
            <a:off x="5940152" y="3284984"/>
            <a:ext cx="3024336" cy="923330"/>
          </a:xfrm>
          <a:prstGeom prst="rect">
            <a:avLst/>
          </a:prstGeom>
          <a:noFill/>
        </p:spPr>
        <p:txBody>
          <a:bodyPr wrap="square" rtlCol="0">
            <a:spAutoFit/>
          </a:bodyPr>
          <a:lstStyle/>
          <a:p>
            <a:pPr>
              <a:buFont typeface="Arial" pitchFamily="34" charset="0"/>
              <a:buChar char="•"/>
            </a:pPr>
            <a:r>
              <a:rPr lang="en-ZA" dirty="0" smtClean="0"/>
              <a:t> Dependant on array size</a:t>
            </a:r>
          </a:p>
          <a:p>
            <a:pPr>
              <a:buFont typeface="Arial" pitchFamily="34" charset="0"/>
              <a:buChar char="•"/>
            </a:pPr>
            <a:r>
              <a:rPr lang="en-ZA" dirty="0" smtClean="0"/>
              <a:t> Larger array = large NB</a:t>
            </a:r>
          </a:p>
          <a:p>
            <a:pPr>
              <a:buFont typeface="Arial" pitchFamily="34" charset="0"/>
              <a:buChar char="•"/>
            </a:pPr>
            <a:r>
              <a:rPr lang="en-ZA" dirty="0" smtClean="0"/>
              <a:t> Dependant on whole system</a:t>
            </a:r>
          </a:p>
        </p:txBody>
      </p:sp>
      <p:sp>
        <p:nvSpPr>
          <p:cNvPr id="12" name="TextBox 11"/>
          <p:cNvSpPr txBox="1"/>
          <p:nvPr/>
        </p:nvSpPr>
        <p:spPr>
          <a:xfrm>
            <a:off x="5940152" y="1268760"/>
            <a:ext cx="3024336" cy="369332"/>
          </a:xfrm>
          <a:prstGeom prst="rect">
            <a:avLst/>
          </a:prstGeom>
          <a:noFill/>
        </p:spPr>
        <p:txBody>
          <a:bodyPr wrap="square" rtlCol="0">
            <a:spAutoFit/>
          </a:bodyPr>
          <a:lstStyle/>
          <a:p>
            <a:pPr>
              <a:buFont typeface="Arial" pitchFamily="34" charset="0"/>
              <a:buChar char="•"/>
            </a:pPr>
            <a:r>
              <a:rPr lang="en-ZA" dirty="0" smtClean="0"/>
              <a:t> NB test for the A9</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Results - HPL</a:t>
            </a:r>
            <a:endParaRPr lang="en-ZA" dirty="0"/>
          </a:p>
        </p:txBody>
      </p:sp>
      <p:sp>
        <p:nvSpPr>
          <p:cNvPr id="3" name="Content Placeholder 2"/>
          <p:cNvSpPr>
            <a:spLocks noGrp="1"/>
          </p:cNvSpPr>
          <p:nvPr>
            <p:ph idx="1"/>
          </p:nvPr>
        </p:nvSpPr>
        <p:spPr>
          <a:xfrm>
            <a:off x="179512" y="908720"/>
            <a:ext cx="8784976" cy="5472608"/>
          </a:xfrm>
        </p:spPr>
        <p:txBody>
          <a:bodyPr/>
          <a:lstStyle/>
          <a:p>
            <a:r>
              <a:rPr lang="en-ZA" dirty="0" smtClean="0"/>
              <a:t>Multi Precision</a:t>
            </a:r>
          </a:p>
        </p:txBody>
      </p:sp>
      <p:sp>
        <p:nvSpPr>
          <p:cNvPr id="4" name="Date Placeholder 3"/>
          <p:cNvSpPr>
            <a:spLocks noGrp="1"/>
          </p:cNvSpPr>
          <p:nvPr>
            <p:ph type="dt" sz="half" idx="10"/>
          </p:nvPr>
        </p:nvSpPr>
        <p:spPr/>
        <p:txBody>
          <a:bodyPr/>
          <a:lstStyle/>
          <a:p>
            <a:fld id="{B8559F04-125A-46AF-8FDD-961F14F442D8}" type="datetime5">
              <a:rPr lang="en-US" smtClean="0"/>
              <a:pPr/>
              <a:t>1-Jul-14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22</a:t>
            </a:fld>
            <a:endParaRPr lang="en-US"/>
          </a:p>
        </p:txBody>
      </p:sp>
      <p:graphicFrame>
        <p:nvGraphicFramePr>
          <p:cNvPr id="6" name="Table 5"/>
          <p:cNvGraphicFramePr>
            <a:graphicFrameLocks noGrp="1"/>
          </p:cNvGraphicFramePr>
          <p:nvPr/>
        </p:nvGraphicFramePr>
        <p:xfrm>
          <a:off x="179512" y="1844824"/>
          <a:ext cx="8831279" cy="2169012"/>
        </p:xfrm>
        <a:graphic>
          <a:graphicData uri="http://schemas.openxmlformats.org/drawingml/2006/table">
            <a:tbl>
              <a:tblPr/>
              <a:tblGrid>
                <a:gridCol w="1351235"/>
                <a:gridCol w="1067716"/>
                <a:gridCol w="1067716"/>
                <a:gridCol w="1067716"/>
                <a:gridCol w="1073748"/>
                <a:gridCol w="1067716"/>
                <a:gridCol w="1067716"/>
                <a:gridCol w="1067716"/>
              </a:tblGrid>
              <a:tr h="218292">
                <a:tc>
                  <a:txBody>
                    <a:bodyPr/>
                    <a:lstStyle/>
                    <a:p>
                      <a:pPr algn="ctr" fontAlgn="ctr"/>
                      <a:r>
                        <a:rPr lang="en-ZA" sz="1400" b="1" i="0" u="none" strike="noStrike" dirty="0">
                          <a:solidFill>
                            <a:srgbClr val="FFFFFF"/>
                          </a:solidFill>
                          <a:latin typeface="Calibri"/>
                        </a:rPr>
                        <a:t>Total RAM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3153"/>
                    </a:solidFill>
                  </a:tcPr>
                </a:tc>
                <a:tc gridSpan="3">
                  <a:txBody>
                    <a:bodyPr/>
                    <a:lstStyle/>
                    <a:p>
                      <a:pPr algn="ctr" fontAlgn="ctr"/>
                      <a:r>
                        <a:rPr lang="en-ZA" sz="1400" b="1" i="0" u="none" strike="noStrike" dirty="0">
                          <a:solidFill>
                            <a:srgbClr val="FFFFFF"/>
                          </a:solidFill>
                          <a:latin typeface="Calibri"/>
                        </a:rPr>
                        <a:t>Cortex A9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3153"/>
                    </a:solidFill>
                  </a:tcPr>
                </a:tc>
                <a:tc hMerge="1">
                  <a:txBody>
                    <a:bodyPr/>
                    <a:lstStyle/>
                    <a:p>
                      <a:endParaRPr lang="en-ZA"/>
                    </a:p>
                  </a:txBody>
                  <a:tcPr/>
                </a:tc>
                <a:tc hMerge="1">
                  <a:txBody>
                    <a:bodyPr/>
                    <a:lstStyle/>
                    <a:p>
                      <a:endParaRPr lang="en-ZA"/>
                    </a:p>
                  </a:txBody>
                  <a:tcPr/>
                </a:tc>
                <a:tc gridSpan="4">
                  <a:txBody>
                    <a:bodyPr/>
                    <a:lstStyle/>
                    <a:p>
                      <a:pPr algn="ctr" fontAlgn="ctr"/>
                      <a:r>
                        <a:rPr lang="en-ZA" sz="1400" b="1" i="0" u="none" strike="noStrike" dirty="0">
                          <a:solidFill>
                            <a:srgbClr val="FFFFFF"/>
                          </a:solidFill>
                          <a:latin typeface="Calibri"/>
                        </a:rPr>
                        <a:t> </a:t>
                      </a:r>
                      <a:r>
                        <a:rPr lang="en-ZA" sz="1400" b="1" i="0" u="none" strike="noStrike" dirty="0" smtClean="0">
                          <a:solidFill>
                            <a:srgbClr val="FFFFFF"/>
                          </a:solidFill>
                          <a:latin typeface="Calibri"/>
                        </a:rPr>
                        <a:t>Cortex </a:t>
                      </a:r>
                      <a:r>
                        <a:rPr lang="en-ZA" sz="1400" b="1" i="0" u="none" strike="noStrike" dirty="0">
                          <a:solidFill>
                            <a:srgbClr val="FFFFFF"/>
                          </a:solidFill>
                          <a:latin typeface="Calibri"/>
                        </a:rPr>
                        <a:t>A7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3153"/>
                    </a:solidFill>
                  </a:tcPr>
                </a:tc>
                <a:tc hMerge="1">
                  <a:txBody>
                    <a:bodyPr/>
                    <a:lstStyle/>
                    <a:p>
                      <a:pPr algn="ctr" fontAlgn="ctr"/>
                      <a:endParaRPr lang="en-ZA" sz="1400" b="1" i="0" u="none" strike="noStrike" dirty="0">
                        <a:solidFill>
                          <a:srgbClr val="FFFFFF"/>
                        </a:solidFill>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D"/>
                    </a:solidFill>
                  </a:tcPr>
                </a:tc>
                <a:tc hMerge="1">
                  <a:txBody>
                    <a:bodyPr/>
                    <a:lstStyle/>
                    <a:p>
                      <a:endParaRPr lang="en-ZA"/>
                    </a:p>
                  </a:txBody>
                  <a:tcPr/>
                </a:tc>
                <a:tc hMerge="1">
                  <a:txBody>
                    <a:bodyPr/>
                    <a:lstStyle/>
                    <a:p>
                      <a:endParaRPr lang="en-ZA"/>
                    </a:p>
                  </a:txBody>
                  <a:tcPr/>
                </a:tc>
              </a:tr>
              <a:tr h="218292">
                <a:tc>
                  <a:txBody>
                    <a:bodyPr/>
                    <a:lstStyle/>
                    <a:p>
                      <a:pPr algn="ctr" fontAlgn="ctr"/>
                      <a:r>
                        <a:rPr lang="en-ZA" sz="1400" b="1" i="0" u="none" strike="noStrike" dirty="0">
                          <a:solidFill>
                            <a:srgbClr val="FFFFFF"/>
                          </a:solidFill>
                          <a:latin typeface="Calibri"/>
                        </a:rPr>
                        <a:t>1972</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3153"/>
                    </a:solidFill>
                  </a:tcPr>
                </a:tc>
                <a:tc>
                  <a:txBody>
                    <a:bodyPr/>
                    <a:lstStyle/>
                    <a:p>
                      <a:pPr algn="ctr" fontAlgn="ctr"/>
                      <a:r>
                        <a:rPr lang="en-ZA" sz="1400" b="1" i="0" u="none" strike="noStrike" dirty="0">
                          <a:solidFill>
                            <a:srgbClr val="FFFFFF"/>
                          </a:solidFill>
                          <a:latin typeface="Calibri"/>
                        </a:rPr>
                        <a:t>ATLAS-vfpv3d16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3153"/>
                    </a:solidFill>
                  </a:tcPr>
                </a:tc>
                <a:tc>
                  <a:txBody>
                    <a:bodyPr/>
                    <a:lstStyle/>
                    <a:p>
                      <a:pPr algn="ctr" fontAlgn="ctr"/>
                      <a:r>
                        <a:rPr lang="en-ZA" sz="1400" b="1" i="0" u="none" strike="noStrike" dirty="0">
                          <a:solidFill>
                            <a:srgbClr val="FFFFFF"/>
                          </a:solidFill>
                          <a:latin typeface="Calibri"/>
                        </a:rPr>
                        <a:t>ATLAS-neon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3153"/>
                    </a:solidFill>
                  </a:tcPr>
                </a:tc>
                <a:tc>
                  <a:txBody>
                    <a:bodyPr/>
                    <a:lstStyle/>
                    <a:p>
                      <a:pPr algn="ctr" fontAlgn="ctr"/>
                      <a:r>
                        <a:rPr lang="en-ZA" sz="1400" b="1" i="0" u="none" strike="noStrike" dirty="0">
                          <a:solidFill>
                            <a:srgbClr val="FFFFFF"/>
                          </a:solidFill>
                          <a:latin typeface="Calibri"/>
                        </a:rPr>
                        <a:t>% Improved</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3153"/>
                    </a:solidFill>
                  </a:tcPr>
                </a:tc>
                <a:tc>
                  <a:txBody>
                    <a:bodyPr/>
                    <a:lstStyle/>
                    <a:p>
                      <a:pPr algn="ctr" fontAlgn="ctr"/>
                      <a:r>
                        <a:rPr lang="en-ZA" sz="1400" b="1" i="0" u="none" strike="noStrike" dirty="0">
                          <a:solidFill>
                            <a:srgbClr val="FFFFFF"/>
                          </a:solidFill>
                          <a:latin typeface="Calibri"/>
                        </a:rPr>
                        <a:t>ATLAS-vfpv4d16</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3153"/>
                    </a:solidFill>
                  </a:tcPr>
                </a:tc>
                <a:tc>
                  <a:txBody>
                    <a:bodyPr/>
                    <a:lstStyle/>
                    <a:p>
                      <a:pPr algn="ctr" fontAlgn="ctr"/>
                      <a:r>
                        <a:rPr lang="en-ZA" sz="1400" b="1" i="0" u="none" strike="noStrike" dirty="0">
                          <a:solidFill>
                            <a:srgbClr val="FFFFFF"/>
                          </a:solidFill>
                          <a:latin typeface="Calibri"/>
                        </a:rPr>
                        <a:t>ATLAS-neonvfpv4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3153"/>
                    </a:solidFill>
                  </a:tcPr>
                </a:tc>
                <a:tc>
                  <a:txBody>
                    <a:bodyPr/>
                    <a:lstStyle/>
                    <a:p>
                      <a:pPr algn="ctr" fontAlgn="ctr"/>
                      <a:r>
                        <a:rPr lang="en-ZA" sz="1400" b="1" i="0" u="none" strike="noStrike" dirty="0">
                          <a:solidFill>
                            <a:srgbClr val="FFFFFF"/>
                          </a:solidFill>
                          <a:latin typeface="Calibri"/>
                        </a:rPr>
                        <a:t>ATLAS-neon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3153"/>
                    </a:solidFill>
                  </a:tcPr>
                </a:tc>
                <a:tc>
                  <a:txBody>
                    <a:bodyPr/>
                    <a:lstStyle/>
                    <a:p>
                      <a:pPr algn="ctr" fontAlgn="ctr"/>
                      <a:r>
                        <a:rPr lang="en-ZA" sz="1400" b="1" i="0" u="none" strike="noStrike" dirty="0">
                          <a:solidFill>
                            <a:srgbClr val="FFFFFF"/>
                          </a:solidFill>
                          <a:latin typeface="Calibri"/>
                        </a:rPr>
                        <a:t>% Improved</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3153"/>
                    </a:solidFill>
                  </a:tcPr>
                </a:tc>
              </a:tr>
              <a:tr h="207896">
                <a:tc>
                  <a:txBody>
                    <a:bodyPr/>
                    <a:lstStyle/>
                    <a:p>
                      <a:pPr algn="l" fontAlgn="ctr"/>
                      <a:r>
                        <a:rPr lang="en-ZA" sz="1400" b="1" i="0" u="none" strike="noStrike" dirty="0" smtClean="0">
                          <a:solidFill>
                            <a:srgbClr val="000000"/>
                          </a:solidFill>
                          <a:latin typeface="Calibri"/>
                        </a:rPr>
                        <a:t> Real </a:t>
                      </a:r>
                      <a:r>
                        <a:rPr lang="en-ZA" sz="1400" b="1" i="0" u="none" strike="noStrike" dirty="0">
                          <a:solidFill>
                            <a:srgbClr val="000000"/>
                          </a:solidFill>
                          <a:latin typeface="Calibri"/>
                        </a:rPr>
                        <a:t>Single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ZA" sz="1800" b="0" i="0" u="none" strike="noStrike">
                          <a:solidFill>
                            <a:srgbClr val="000000"/>
                          </a:solidFill>
                          <a:latin typeface="Calibri"/>
                        </a:rPr>
                        <a:t>4.184</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ZA" sz="1800" b="0" i="0" u="none" strike="noStrike">
                          <a:solidFill>
                            <a:srgbClr val="000000"/>
                          </a:solidFill>
                          <a:latin typeface="Calibri"/>
                        </a:rPr>
                        <a:t>4.602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ctr"/>
                      <a:r>
                        <a:rPr lang="en-ZA" sz="1800" b="0" i="0" u="none" strike="noStrike">
                          <a:solidFill>
                            <a:srgbClr val="000000"/>
                          </a:solidFill>
                          <a:latin typeface="Calibri"/>
                        </a:rPr>
                        <a:t>9.990%</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ZA" sz="1800" b="0" i="0" u="none" strike="noStrike">
                          <a:solidFill>
                            <a:srgbClr val="000000"/>
                          </a:solidFill>
                          <a:latin typeface="Calibri"/>
                        </a:rPr>
                        <a:t>3.170</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ZA" sz="1800" b="0" i="0" u="none" strike="noStrike">
                          <a:solidFill>
                            <a:srgbClr val="000000"/>
                          </a:solidFill>
                          <a:latin typeface="Calibri"/>
                        </a:rPr>
                        <a:t>3.280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ZA" sz="1800" b="0" i="0" u="none" strike="noStrike">
                          <a:solidFill>
                            <a:srgbClr val="000000"/>
                          </a:solidFill>
                          <a:latin typeface="Calibri"/>
                        </a:rPr>
                        <a:t>3.286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r>
                        <a:rPr lang="en-ZA" sz="1800" b="0" i="0" u="none" strike="noStrike" dirty="0">
                          <a:solidFill>
                            <a:srgbClr val="000000"/>
                          </a:solidFill>
                          <a:latin typeface="Calibri"/>
                        </a:rPr>
                        <a:t>3.659%</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7896">
                <a:tc>
                  <a:txBody>
                    <a:bodyPr/>
                    <a:lstStyle/>
                    <a:p>
                      <a:pPr algn="l" fontAlgn="ctr"/>
                      <a:r>
                        <a:rPr lang="en-ZA" sz="1400" b="1" i="0" u="none" strike="noStrike" dirty="0" smtClean="0">
                          <a:solidFill>
                            <a:srgbClr val="000000"/>
                          </a:solidFill>
                          <a:latin typeface="Calibri"/>
                        </a:rPr>
                        <a:t> Real </a:t>
                      </a:r>
                      <a:r>
                        <a:rPr lang="en-ZA" sz="1400" b="1" i="0" u="none" strike="noStrike" dirty="0">
                          <a:solidFill>
                            <a:srgbClr val="000000"/>
                          </a:solidFill>
                          <a:latin typeface="Calibri"/>
                        </a:rPr>
                        <a:t>Double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800" b="0" i="0" u="none" strike="noStrike" dirty="0">
                          <a:solidFill>
                            <a:srgbClr val="000000"/>
                          </a:solidFill>
                          <a:latin typeface="Calibri"/>
                        </a:rPr>
                        <a:t>2.335</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algn="ctr" fontAlgn="ctr"/>
                      <a:r>
                        <a:rPr lang="en-ZA" sz="1800" b="0" i="0" u="none" strike="noStrike">
                          <a:solidFill>
                            <a:srgbClr val="000000"/>
                          </a:solidFill>
                          <a:latin typeface="Calibri"/>
                        </a:rPr>
                        <a:t>2.272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ZA" sz="1800" b="0" i="0" u="none" strike="noStrike">
                          <a:solidFill>
                            <a:srgbClr val="000000"/>
                          </a:solidFill>
                          <a:latin typeface="Calibri"/>
                        </a:rPr>
                        <a:t>2.773%</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800" b="0" i="0" u="none" strike="noStrike" dirty="0">
                          <a:solidFill>
                            <a:srgbClr val="000000"/>
                          </a:solidFill>
                          <a:latin typeface="Calibri"/>
                        </a:rPr>
                        <a:t>1.315</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ZA" sz="1800" b="0" i="0" u="none" strike="noStrike">
                          <a:solidFill>
                            <a:srgbClr val="000000"/>
                          </a:solidFill>
                          <a:latin typeface="Calibri"/>
                        </a:rPr>
                        <a:t>1.439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FBFBF"/>
                    </a:solidFill>
                  </a:tcPr>
                </a:tc>
                <a:tc>
                  <a:txBody>
                    <a:bodyPr/>
                    <a:lstStyle/>
                    <a:p>
                      <a:pPr algn="ctr" fontAlgn="ctr"/>
                      <a:r>
                        <a:rPr lang="en-ZA" sz="1800" b="0" i="0" u="none" strike="noStrike">
                          <a:solidFill>
                            <a:srgbClr val="000000"/>
                          </a:solidFill>
                          <a:latin typeface="Calibri"/>
                        </a:rPr>
                        <a:t>1.398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ZA" sz="1800" b="0" i="0" u="none" strike="noStrike">
                          <a:solidFill>
                            <a:srgbClr val="000000"/>
                          </a:solidFill>
                          <a:latin typeface="Calibri"/>
                        </a:rPr>
                        <a:t>9.430%</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7896">
                <a:tc>
                  <a:txBody>
                    <a:bodyPr/>
                    <a:lstStyle/>
                    <a:p>
                      <a:pPr algn="l" fontAlgn="ctr"/>
                      <a:r>
                        <a:rPr lang="en-ZA" sz="1400" b="1" i="0" u="none" strike="noStrike" dirty="0" smtClean="0">
                          <a:solidFill>
                            <a:srgbClr val="000000"/>
                          </a:solidFill>
                          <a:latin typeface="Calibri"/>
                        </a:rPr>
                        <a:t> Complex </a:t>
                      </a:r>
                      <a:r>
                        <a:rPr lang="en-ZA" sz="1400" b="1" i="0" u="none" strike="noStrike" dirty="0">
                          <a:solidFill>
                            <a:srgbClr val="000000"/>
                          </a:solidFill>
                          <a:latin typeface="Calibri"/>
                        </a:rPr>
                        <a:t>Single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800" b="0" i="0" u="none" strike="noStrike" dirty="0">
                          <a:solidFill>
                            <a:srgbClr val="000000"/>
                          </a:solidFill>
                          <a:latin typeface="Calibri"/>
                        </a:rPr>
                        <a:t>4.363</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ZA" sz="1800" b="0" i="0" u="none" strike="noStrike" dirty="0">
                          <a:solidFill>
                            <a:srgbClr val="000000"/>
                          </a:solidFill>
                          <a:latin typeface="Calibri"/>
                        </a:rPr>
                        <a:t>4.835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algn="ctr" fontAlgn="ctr"/>
                      <a:r>
                        <a:rPr lang="en-ZA" sz="1800" b="0" i="0" u="none" strike="noStrike">
                          <a:solidFill>
                            <a:srgbClr val="000000"/>
                          </a:solidFill>
                          <a:latin typeface="Calibri"/>
                        </a:rPr>
                        <a:t>10.818%</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800" b="0" i="0" u="none" strike="noStrike">
                          <a:solidFill>
                            <a:srgbClr val="000000"/>
                          </a:solidFill>
                          <a:latin typeface="Calibri"/>
                        </a:rPr>
                        <a:t>3.374</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FBFBF"/>
                    </a:solidFill>
                  </a:tcPr>
                </a:tc>
                <a:tc>
                  <a:txBody>
                    <a:bodyPr/>
                    <a:lstStyle/>
                    <a:p>
                      <a:pPr algn="ctr" fontAlgn="ctr"/>
                      <a:r>
                        <a:rPr lang="en-ZA" sz="1800" b="0" i="0" u="none" strike="noStrike">
                          <a:solidFill>
                            <a:srgbClr val="000000"/>
                          </a:solidFill>
                          <a:latin typeface="Calibri"/>
                        </a:rPr>
                        <a:t>3.113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ZA" sz="1800" b="0" i="0" u="none" strike="noStrike">
                          <a:solidFill>
                            <a:srgbClr val="000000"/>
                          </a:solidFill>
                          <a:latin typeface="Calibri"/>
                        </a:rPr>
                        <a:t>3.213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ZA" sz="1800" b="0" i="0" u="none" strike="noStrike">
                          <a:solidFill>
                            <a:srgbClr val="000000"/>
                          </a:solidFill>
                          <a:latin typeface="Calibri"/>
                        </a:rPr>
                        <a:t>8.384%</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292">
                <a:tc>
                  <a:txBody>
                    <a:bodyPr/>
                    <a:lstStyle/>
                    <a:p>
                      <a:pPr algn="l" fontAlgn="ctr"/>
                      <a:r>
                        <a:rPr lang="en-ZA" sz="1400" b="1" i="0" u="none" strike="noStrike" dirty="0" smtClean="0">
                          <a:solidFill>
                            <a:srgbClr val="000000"/>
                          </a:solidFill>
                          <a:latin typeface="Calibri"/>
                        </a:rPr>
                        <a:t> Complex </a:t>
                      </a:r>
                      <a:r>
                        <a:rPr lang="en-ZA" sz="1400" b="1" i="0" u="none" strike="noStrike" dirty="0">
                          <a:solidFill>
                            <a:srgbClr val="000000"/>
                          </a:solidFill>
                          <a:latin typeface="Calibri"/>
                        </a:rPr>
                        <a:t>Double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ZA" sz="1800" b="0" i="0" u="none" strike="noStrike">
                          <a:solidFill>
                            <a:srgbClr val="000000"/>
                          </a:solidFill>
                          <a:latin typeface="Calibri"/>
                        </a:rPr>
                        <a:t>2.470</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ZA" sz="1800" b="0" i="0" u="none" strike="noStrike" dirty="0">
                          <a:solidFill>
                            <a:srgbClr val="000000"/>
                          </a:solidFill>
                          <a:latin typeface="Calibri"/>
                        </a:rPr>
                        <a:t>2.502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ZA" sz="1800" b="0" i="0" u="none" strike="noStrike" dirty="0">
                          <a:solidFill>
                            <a:srgbClr val="000000"/>
                          </a:solidFill>
                          <a:latin typeface="Calibri"/>
                        </a:rPr>
                        <a:t>1.296%</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ZA" sz="1800" b="0" i="0" u="none" strike="noStrike">
                          <a:solidFill>
                            <a:srgbClr val="000000"/>
                          </a:solidFill>
                          <a:latin typeface="Calibri"/>
                        </a:rPr>
                        <a:t>1.251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ZA" sz="1800" b="0" i="0" u="none" strike="noStrike" dirty="0">
                          <a:solidFill>
                            <a:srgbClr val="000000"/>
                          </a:solidFill>
                          <a:latin typeface="Calibri"/>
                        </a:rPr>
                        <a:t>1.355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ZA" sz="1800" b="0" i="0" u="none" strike="noStrike" dirty="0">
                          <a:solidFill>
                            <a:srgbClr val="000000"/>
                          </a:solidFill>
                          <a:latin typeface="Calibri"/>
                        </a:rPr>
                        <a:t>1.363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800" b="0" i="0" u="none" strike="noStrike">
                          <a:solidFill>
                            <a:srgbClr val="000000"/>
                          </a:solidFill>
                          <a:latin typeface="Calibri"/>
                        </a:rPr>
                        <a:t>8.953%</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7896">
                <a:tc>
                  <a:txBody>
                    <a:bodyPr/>
                    <a:lstStyle/>
                    <a:p>
                      <a:pPr algn="l" fontAlgn="ctr"/>
                      <a:r>
                        <a:rPr lang="en-ZA" sz="1400" b="1" i="0" u="none" strike="noStrike" dirty="0" smtClean="0">
                          <a:solidFill>
                            <a:srgbClr val="000000"/>
                          </a:solidFill>
                          <a:latin typeface="Calibri"/>
                        </a:rPr>
                        <a:t> Old </a:t>
                      </a:r>
                      <a:r>
                        <a:rPr lang="en-ZA" sz="1400" b="1" i="0" u="none" strike="noStrike" dirty="0">
                          <a:solidFill>
                            <a:srgbClr val="000000"/>
                          </a:solidFill>
                          <a:latin typeface="Calibri"/>
                        </a:rPr>
                        <a:t>Complex </a:t>
                      </a:r>
                      <a:r>
                        <a:rPr lang="en-ZA" sz="1400" b="1" i="0" u="none" strike="noStrike" dirty="0" smtClean="0">
                          <a:solidFill>
                            <a:srgbClr val="000000"/>
                          </a:solidFill>
                          <a:latin typeface="Calibri"/>
                        </a:rPr>
                        <a:t>    Double</a:t>
                      </a:r>
                      <a:endParaRPr lang="en-ZA" sz="1400" b="1" i="0" u="none" strike="noStrike" dirty="0">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800" b="0" i="0" u="none" strike="noStrike">
                          <a:solidFill>
                            <a:srgbClr val="000000"/>
                          </a:solidFill>
                          <a:latin typeface="Calibri"/>
                        </a:rPr>
                        <a:t>2.519</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ZA" sz="1800" b="0" i="0" u="none" strike="noStrike">
                          <a:solidFill>
                            <a:srgbClr val="000000"/>
                          </a:solidFill>
                          <a:latin typeface="Calibri"/>
                        </a:rPr>
                        <a:t>2.55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ZA" sz="1800" b="0" i="0" u="none" strike="noStrike" dirty="0">
                          <a:solidFill>
                            <a:srgbClr val="000000"/>
                          </a:solidFill>
                          <a:latin typeface="Calibri"/>
                        </a:rPr>
                        <a:t>1.231%</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Results - HPL</a:t>
            </a:r>
            <a:endParaRPr lang="en-ZA" dirty="0"/>
          </a:p>
        </p:txBody>
      </p:sp>
      <p:sp>
        <p:nvSpPr>
          <p:cNvPr id="3" name="Content Placeholder 2"/>
          <p:cNvSpPr>
            <a:spLocks noGrp="1"/>
          </p:cNvSpPr>
          <p:nvPr>
            <p:ph idx="1"/>
          </p:nvPr>
        </p:nvSpPr>
        <p:spPr/>
        <p:txBody>
          <a:bodyPr/>
          <a:lstStyle/>
          <a:p>
            <a:r>
              <a:rPr lang="en-ZA" dirty="0" smtClean="0"/>
              <a:t>Power Measurements</a:t>
            </a:r>
          </a:p>
        </p:txBody>
      </p:sp>
      <p:sp>
        <p:nvSpPr>
          <p:cNvPr id="4" name="Date Placeholder 3"/>
          <p:cNvSpPr>
            <a:spLocks noGrp="1"/>
          </p:cNvSpPr>
          <p:nvPr>
            <p:ph type="dt" sz="half" idx="10"/>
          </p:nvPr>
        </p:nvSpPr>
        <p:spPr/>
        <p:txBody>
          <a:bodyPr/>
          <a:lstStyle/>
          <a:p>
            <a:fld id="{B8559F04-125A-46AF-8FDD-961F14F442D8}" type="datetime5">
              <a:rPr lang="en-US" smtClean="0"/>
              <a:pPr/>
              <a:t>1-Jul-14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23</a:t>
            </a:fld>
            <a:endParaRPr lang="en-US"/>
          </a:p>
        </p:txBody>
      </p:sp>
      <p:graphicFrame>
        <p:nvGraphicFramePr>
          <p:cNvPr id="6" name="Table 5"/>
          <p:cNvGraphicFramePr>
            <a:graphicFrameLocks noGrp="1"/>
          </p:cNvGraphicFramePr>
          <p:nvPr/>
        </p:nvGraphicFramePr>
        <p:xfrm>
          <a:off x="1691680" y="1412776"/>
          <a:ext cx="5759999" cy="2093532"/>
        </p:xfrm>
        <a:graphic>
          <a:graphicData uri="http://schemas.openxmlformats.org/drawingml/2006/table">
            <a:tbl>
              <a:tblPr/>
              <a:tblGrid>
                <a:gridCol w="1119591"/>
                <a:gridCol w="662915"/>
                <a:gridCol w="662915"/>
                <a:gridCol w="662915"/>
                <a:gridCol w="662915"/>
                <a:gridCol w="839694"/>
                <a:gridCol w="515601"/>
                <a:gridCol w="633453"/>
              </a:tblGrid>
              <a:tr h="238304">
                <a:tc gridSpan="5">
                  <a:txBody>
                    <a:bodyPr/>
                    <a:lstStyle/>
                    <a:p>
                      <a:pPr algn="ctr" fontAlgn="b"/>
                      <a:r>
                        <a:rPr lang="en-ZA" sz="1600" b="1" i="0" u="none" strike="noStrike" dirty="0" smtClean="0">
                          <a:solidFill>
                            <a:schemeClr val="bg1"/>
                          </a:solidFill>
                          <a:latin typeface="Calibri"/>
                        </a:rPr>
                        <a:t>A9</a:t>
                      </a:r>
                      <a:endParaRPr lang="en-ZA" sz="1600" b="1" i="0" u="none" strike="noStrike" dirty="0">
                        <a:solidFill>
                          <a:schemeClr val="bg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ctr" fontAlgn="b"/>
                      <a:r>
                        <a:rPr lang="en-ZA" sz="1600" b="1" i="0" u="none" strike="noStrike" dirty="0">
                          <a:solidFill>
                            <a:schemeClr val="bg1"/>
                          </a:solidFill>
                          <a:latin typeface="Calibri"/>
                        </a:rPr>
                        <a:t>A7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hMerge="1">
                  <a:txBody>
                    <a:bodyPr/>
                    <a:lstStyle/>
                    <a:p>
                      <a:endParaRPr lang="en-ZA"/>
                    </a:p>
                  </a:txBody>
                  <a:tcPr/>
                </a:tc>
                <a:tc hMerge="1">
                  <a:txBody>
                    <a:bodyPr/>
                    <a:lstStyle/>
                    <a:p>
                      <a:endParaRPr lang="en-ZA"/>
                    </a:p>
                  </a:txBody>
                  <a:tcPr/>
                </a:tc>
              </a:tr>
              <a:tr h="226956">
                <a:tc>
                  <a:txBody>
                    <a:bodyPr/>
                    <a:lstStyle/>
                    <a:p>
                      <a:pPr algn="l" fontAlgn="b"/>
                      <a:r>
                        <a:rPr lang="en-ZA" sz="1300" b="1" i="0" u="none" strike="noStrike" dirty="0" smtClean="0">
                          <a:solidFill>
                            <a:srgbClr val="000000"/>
                          </a:solidFill>
                          <a:latin typeface="Calibri"/>
                        </a:rPr>
                        <a:t> Voltage</a:t>
                      </a:r>
                      <a:endParaRPr lang="en-ZA" sz="1300" b="1" i="0" u="none" strike="noStrike" dirty="0">
                        <a:solidFill>
                          <a:srgbClr val="000000"/>
                        </a:solidFill>
                        <a:latin typeface="Calibri"/>
                      </a:endParaRPr>
                    </a:p>
                  </a:txBody>
                  <a:tcPr marL="0" marR="0" marT="0" marB="0"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solidFill>
                      <a:srgbClr val="DDD9C3"/>
                    </a:solidFill>
                  </a:tcPr>
                </a:tc>
                <a:tc>
                  <a:txBody>
                    <a:bodyPr/>
                    <a:lstStyle/>
                    <a:p>
                      <a:pPr algn="l" fontAlgn="ctr"/>
                      <a:r>
                        <a:rPr lang="en-ZA" sz="1300" b="0" i="0" u="none" strike="noStrike">
                          <a:solidFill>
                            <a:srgbClr val="000000"/>
                          </a:solidFill>
                          <a:latin typeface="Calibri"/>
                        </a:rPr>
                        <a:t>5</a:t>
                      </a:r>
                    </a:p>
                  </a:txBody>
                  <a:tcPr marL="0" marR="0" marT="0" marB="0" anchor="ctr">
                    <a:lnL>
                      <a:noFill/>
                    </a:lnL>
                    <a:lnR>
                      <a:noFill/>
                    </a:lnR>
                    <a:lnT w="28575" cap="flat" cmpd="sng" algn="ctr">
                      <a:solidFill>
                        <a:schemeClr val="tx1"/>
                      </a:solidFill>
                      <a:prstDash val="solid"/>
                      <a:round/>
                      <a:headEnd type="none" w="med" len="med"/>
                      <a:tailEnd type="none" w="med" len="med"/>
                    </a:lnT>
                    <a:lnB>
                      <a:noFill/>
                    </a:lnB>
                    <a:solidFill>
                      <a:srgbClr val="DDD9C3"/>
                    </a:solidFill>
                  </a:tcPr>
                </a:tc>
                <a:tc>
                  <a:txBody>
                    <a:bodyPr/>
                    <a:lstStyle/>
                    <a:p>
                      <a:pPr algn="l" fontAlgn="b"/>
                      <a:r>
                        <a:rPr lang="en-ZA" sz="1300" b="0" i="0" u="none" strike="noStrike">
                          <a:solidFill>
                            <a:srgbClr val="000000"/>
                          </a:solidFill>
                          <a:latin typeface="Calibri"/>
                        </a:rPr>
                        <a:t>V</a:t>
                      </a:r>
                    </a:p>
                  </a:txBody>
                  <a:tcPr marL="0" marR="0" marT="0" marB="0" anchor="ctr">
                    <a:lnL>
                      <a:noFill/>
                    </a:lnL>
                    <a:lnR>
                      <a:noFill/>
                    </a:lnR>
                    <a:lnT w="28575" cap="flat" cmpd="sng" algn="ctr">
                      <a:solidFill>
                        <a:schemeClr val="tx1"/>
                      </a:solidFill>
                      <a:prstDash val="solid"/>
                      <a:round/>
                      <a:headEnd type="none" w="med" len="med"/>
                      <a:tailEnd type="none" w="med" len="med"/>
                    </a:lnT>
                    <a:lnB>
                      <a:noFill/>
                    </a:lnB>
                    <a:solidFill>
                      <a:srgbClr val="DDD9C3"/>
                    </a:solidFill>
                  </a:tcPr>
                </a:tc>
                <a:tc>
                  <a:txBody>
                    <a:bodyPr/>
                    <a:lstStyle/>
                    <a:p>
                      <a:pPr algn="l" fontAlgn="b"/>
                      <a:r>
                        <a:rPr lang="en-ZA" sz="1300" b="0" i="0" u="none" strike="noStrike">
                          <a:solidFill>
                            <a:srgbClr val="000000"/>
                          </a:solidFill>
                          <a:latin typeface="Calibri"/>
                        </a:rPr>
                        <a:t> </a:t>
                      </a:r>
                    </a:p>
                  </a:txBody>
                  <a:tcPr marL="0" marR="0" marT="0" marB="0" anchor="b">
                    <a:lnL>
                      <a:noFill/>
                    </a:lnL>
                    <a:lnR>
                      <a:noFill/>
                    </a:lnR>
                    <a:lnT w="28575" cap="flat" cmpd="sng" algn="ctr">
                      <a:solidFill>
                        <a:schemeClr val="tx1"/>
                      </a:solidFill>
                      <a:prstDash val="solid"/>
                      <a:round/>
                      <a:headEnd type="none" w="med" len="med"/>
                      <a:tailEnd type="none" w="med" len="med"/>
                    </a:lnT>
                    <a:lnB>
                      <a:noFill/>
                    </a:lnB>
                    <a:solidFill>
                      <a:srgbClr val="DDD9C3"/>
                    </a:solidFill>
                  </a:tcPr>
                </a:tc>
                <a:tc>
                  <a:txBody>
                    <a:bodyPr/>
                    <a:lstStyle/>
                    <a:p>
                      <a:pPr algn="l" fontAlgn="b"/>
                      <a:r>
                        <a:rPr lang="en-ZA" sz="1300" b="1" i="0" u="none" strike="noStrike">
                          <a:solidFill>
                            <a:srgbClr val="000000"/>
                          </a:solidFill>
                          <a:latin typeface="Calibri"/>
                        </a:rPr>
                        <a:t> </a:t>
                      </a:r>
                    </a:p>
                  </a:txBody>
                  <a:tcPr marL="0" marR="0" marT="0" marB="0" anchor="b">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DDD9C3"/>
                    </a:solidFill>
                  </a:tcPr>
                </a:tc>
                <a:tc>
                  <a:txBody>
                    <a:bodyPr/>
                    <a:lstStyle/>
                    <a:p>
                      <a:pPr algn="l" fontAlgn="b"/>
                      <a:r>
                        <a:rPr lang="en-ZA" sz="1300" b="1" i="0" u="none" strike="noStrike" dirty="0" smtClean="0">
                          <a:solidFill>
                            <a:srgbClr val="000000"/>
                          </a:solidFill>
                          <a:latin typeface="Calibri"/>
                        </a:rPr>
                        <a:t> Voltage</a:t>
                      </a:r>
                      <a:endParaRPr lang="en-ZA" sz="1300" b="1" i="0" u="none" strike="noStrike" dirty="0">
                        <a:solidFill>
                          <a:srgbClr val="000000"/>
                        </a:solidFill>
                        <a:latin typeface="Calibri"/>
                      </a:endParaRPr>
                    </a:p>
                  </a:txBody>
                  <a:tcPr marL="0" marR="0" marT="0" marB="0" anchor="b">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solidFill>
                      <a:srgbClr val="DDD9C3"/>
                    </a:solidFill>
                  </a:tcPr>
                </a:tc>
                <a:tc>
                  <a:txBody>
                    <a:bodyPr/>
                    <a:lstStyle/>
                    <a:p>
                      <a:pPr algn="l" fontAlgn="b"/>
                      <a:r>
                        <a:rPr lang="en-ZA" sz="1300" b="0" i="0" u="none" strike="noStrike">
                          <a:solidFill>
                            <a:srgbClr val="000000"/>
                          </a:solidFill>
                          <a:latin typeface="Calibri"/>
                        </a:rPr>
                        <a:t>5</a:t>
                      </a:r>
                    </a:p>
                  </a:txBody>
                  <a:tcPr marL="0" marR="0" marT="0" marB="0" anchor="ctr">
                    <a:lnL>
                      <a:noFill/>
                    </a:lnL>
                    <a:lnR>
                      <a:noFill/>
                    </a:lnR>
                    <a:lnT w="28575" cap="flat" cmpd="sng" algn="ctr">
                      <a:solidFill>
                        <a:schemeClr val="tx1"/>
                      </a:solidFill>
                      <a:prstDash val="solid"/>
                      <a:round/>
                      <a:headEnd type="none" w="med" len="med"/>
                      <a:tailEnd type="none" w="med" len="med"/>
                    </a:lnT>
                    <a:lnB>
                      <a:noFill/>
                    </a:lnB>
                    <a:solidFill>
                      <a:srgbClr val="DDD9C3"/>
                    </a:solidFill>
                  </a:tcPr>
                </a:tc>
                <a:tc>
                  <a:txBody>
                    <a:bodyPr/>
                    <a:lstStyle/>
                    <a:p>
                      <a:pPr algn="l" fontAlgn="b"/>
                      <a:r>
                        <a:rPr lang="en-ZA" sz="1300" b="0" i="0" u="none" strike="noStrike">
                          <a:solidFill>
                            <a:srgbClr val="000000"/>
                          </a:solidFill>
                          <a:latin typeface="Calibri"/>
                        </a:rPr>
                        <a:t>V</a:t>
                      </a:r>
                    </a:p>
                  </a:txBody>
                  <a:tcPr marL="0" marR="0" marT="0" marB="0"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DDD9C3"/>
                    </a:solidFill>
                  </a:tcPr>
                </a:tc>
              </a:tr>
              <a:tr h="226956">
                <a:tc>
                  <a:txBody>
                    <a:bodyPr/>
                    <a:lstStyle/>
                    <a:p>
                      <a:pPr algn="l" fontAlgn="b"/>
                      <a:r>
                        <a:rPr lang="en-ZA" sz="1300" b="1" i="0" u="none" strike="noStrike" dirty="0" smtClean="0">
                          <a:solidFill>
                            <a:srgbClr val="000000"/>
                          </a:solidFill>
                          <a:latin typeface="Calibri"/>
                        </a:rPr>
                        <a:t> Resistor</a:t>
                      </a:r>
                      <a:endParaRPr lang="en-ZA" sz="1300" b="1" i="0" u="none" strike="noStrike" dirty="0">
                        <a:solidFill>
                          <a:srgbClr val="000000"/>
                        </a:solidFill>
                        <a:latin typeface="Calibri"/>
                      </a:endParaRPr>
                    </a:p>
                  </a:txBody>
                  <a:tcPr marL="0" marR="0" marT="0" marB="0" anchor="ctr">
                    <a:lnL w="28575" cap="flat" cmpd="sng" algn="ctr">
                      <a:solidFill>
                        <a:schemeClr val="tx1"/>
                      </a:solidFill>
                      <a:prstDash val="solid"/>
                      <a:round/>
                      <a:headEnd type="none" w="med" len="med"/>
                      <a:tailEnd type="none" w="med" len="med"/>
                    </a:lnL>
                    <a:lnR>
                      <a:noFill/>
                    </a:lnR>
                    <a:lnT>
                      <a:noFill/>
                    </a:lnT>
                    <a:lnB>
                      <a:noFill/>
                    </a:lnB>
                    <a:solidFill>
                      <a:srgbClr val="DDD9C3"/>
                    </a:solidFill>
                  </a:tcPr>
                </a:tc>
                <a:tc>
                  <a:txBody>
                    <a:bodyPr/>
                    <a:lstStyle/>
                    <a:p>
                      <a:pPr algn="l" fontAlgn="ctr"/>
                      <a:r>
                        <a:rPr lang="en-ZA" sz="1300" b="0" i="0" u="none" strike="noStrike">
                          <a:solidFill>
                            <a:srgbClr val="000000"/>
                          </a:solidFill>
                          <a:latin typeface="Calibri"/>
                        </a:rPr>
                        <a:t>0.01</a:t>
                      </a:r>
                    </a:p>
                  </a:txBody>
                  <a:tcPr marL="0" marR="0" marT="0" marB="0" anchor="ctr">
                    <a:lnL>
                      <a:noFill/>
                    </a:lnL>
                    <a:lnR>
                      <a:noFill/>
                    </a:lnR>
                    <a:lnT>
                      <a:noFill/>
                    </a:lnT>
                    <a:lnB>
                      <a:noFill/>
                    </a:lnB>
                    <a:solidFill>
                      <a:srgbClr val="DDD9C3"/>
                    </a:solidFill>
                  </a:tcPr>
                </a:tc>
                <a:tc>
                  <a:txBody>
                    <a:bodyPr/>
                    <a:lstStyle/>
                    <a:p>
                      <a:pPr algn="l" fontAlgn="b"/>
                      <a:r>
                        <a:rPr lang="en-ZA" sz="1300" b="0" i="0" u="none" strike="noStrike">
                          <a:solidFill>
                            <a:srgbClr val="000000"/>
                          </a:solidFill>
                          <a:latin typeface="Calibri"/>
                        </a:rPr>
                        <a:t>Ohms</a:t>
                      </a:r>
                    </a:p>
                  </a:txBody>
                  <a:tcPr marL="0" marR="0" marT="0" marB="0" anchor="ctr">
                    <a:lnL>
                      <a:noFill/>
                    </a:lnL>
                    <a:lnR>
                      <a:noFill/>
                    </a:lnR>
                    <a:lnT>
                      <a:noFill/>
                    </a:lnT>
                    <a:lnB>
                      <a:noFill/>
                    </a:lnB>
                    <a:solidFill>
                      <a:srgbClr val="DDD9C3"/>
                    </a:solidFill>
                  </a:tcPr>
                </a:tc>
                <a:tc>
                  <a:txBody>
                    <a:bodyPr/>
                    <a:lstStyle/>
                    <a:p>
                      <a:pPr algn="l" fontAlgn="b"/>
                      <a:r>
                        <a:rPr lang="en-ZA" sz="1300" b="0" i="0" u="none" strike="noStrike">
                          <a:solidFill>
                            <a:srgbClr val="000000"/>
                          </a:solidFill>
                          <a:latin typeface="Calibri"/>
                        </a:rPr>
                        <a:t> </a:t>
                      </a:r>
                    </a:p>
                  </a:txBody>
                  <a:tcPr marL="0" marR="0" marT="0" marB="0" anchor="b">
                    <a:lnL>
                      <a:noFill/>
                    </a:lnL>
                    <a:lnR>
                      <a:noFill/>
                    </a:lnR>
                    <a:lnT>
                      <a:noFill/>
                    </a:lnT>
                    <a:lnB>
                      <a:noFill/>
                    </a:lnB>
                    <a:solidFill>
                      <a:srgbClr val="DDD9C3"/>
                    </a:solidFill>
                  </a:tcPr>
                </a:tc>
                <a:tc>
                  <a:txBody>
                    <a:bodyPr/>
                    <a:lstStyle/>
                    <a:p>
                      <a:pPr algn="l" fontAlgn="b"/>
                      <a:r>
                        <a:rPr lang="en-ZA" sz="1300" b="1" i="0" u="none" strike="noStrike">
                          <a:solidFill>
                            <a:srgbClr val="000000"/>
                          </a:solidFill>
                          <a:latin typeface="Calibri"/>
                        </a:rPr>
                        <a:t> </a:t>
                      </a:r>
                    </a:p>
                  </a:txBody>
                  <a:tcPr marL="0" marR="0" marT="0" marB="0" anchor="b">
                    <a:lnL>
                      <a:noFill/>
                    </a:lnL>
                    <a:lnR w="28575" cap="flat" cmpd="sng" algn="ctr">
                      <a:solidFill>
                        <a:schemeClr val="tx1"/>
                      </a:solidFill>
                      <a:prstDash val="solid"/>
                      <a:round/>
                      <a:headEnd type="none" w="med" len="med"/>
                      <a:tailEnd type="none" w="med" len="med"/>
                    </a:lnR>
                    <a:lnT>
                      <a:noFill/>
                    </a:lnT>
                    <a:lnB>
                      <a:noFill/>
                    </a:lnB>
                    <a:solidFill>
                      <a:srgbClr val="DDD9C3"/>
                    </a:solidFill>
                  </a:tcPr>
                </a:tc>
                <a:tc>
                  <a:txBody>
                    <a:bodyPr/>
                    <a:lstStyle/>
                    <a:p>
                      <a:pPr algn="l" fontAlgn="b"/>
                      <a:r>
                        <a:rPr lang="en-ZA" sz="1300" b="1" i="0" u="none" strike="noStrike" dirty="0" smtClean="0">
                          <a:solidFill>
                            <a:srgbClr val="000000"/>
                          </a:solidFill>
                          <a:latin typeface="Calibri"/>
                        </a:rPr>
                        <a:t> Resistor</a:t>
                      </a:r>
                      <a:endParaRPr lang="en-ZA" sz="1300" b="1" i="0" u="none" strike="noStrike" dirty="0">
                        <a:solidFill>
                          <a:srgbClr val="000000"/>
                        </a:solidFill>
                        <a:latin typeface="Calibri"/>
                      </a:endParaRPr>
                    </a:p>
                  </a:txBody>
                  <a:tcPr marL="0" marR="0" marT="0" marB="0" anchor="b">
                    <a:lnL w="28575" cap="flat" cmpd="sng" algn="ctr">
                      <a:solidFill>
                        <a:schemeClr val="tx1"/>
                      </a:solidFill>
                      <a:prstDash val="solid"/>
                      <a:round/>
                      <a:headEnd type="none" w="med" len="med"/>
                      <a:tailEnd type="none" w="med" len="med"/>
                    </a:lnL>
                    <a:lnR>
                      <a:noFill/>
                    </a:lnR>
                    <a:lnT>
                      <a:noFill/>
                    </a:lnT>
                    <a:lnB>
                      <a:noFill/>
                    </a:lnB>
                    <a:solidFill>
                      <a:srgbClr val="DDD9C3"/>
                    </a:solidFill>
                  </a:tcPr>
                </a:tc>
                <a:tc>
                  <a:txBody>
                    <a:bodyPr/>
                    <a:lstStyle/>
                    <a:p>
                      <a:pPr algn="l" fontAlgn="b"/>
                      <a:r>
                        <a:rPr lang="en-ZA" sz="1300" b="0" i="0" u="none" strike="noStrike">
                          <a:solidFill>
                            <a:srgbClr val="000000"/>
                          </a:solidFill>
                          <a:latin typeface="Calibri"/>
                        </a:rPr>
                        <a:t>0.01</a:t>
                      </a:r>
                    </a:p>
                  </a:txBody>
                  <a:tcPr marL="0" marR="0" marT="0" marB="0" anchor="ctr">
                    <a:lnL>
                      <a:noFill/>
                    </a:lnL>
                    <a:lnR>
                      <a:noFill/>
                    </a:lnR>
                    <a:lnT>
                      <a:noFill/>
                    </a:lnT>
                    <a:lnB>
                      <a:noFill/>
                    </a:lnB>
                    <a:solidFill>
                      <a:srgbClr val="DDD9C3"/>
                    </a:solidFill>
                  </a:tcPr>
                </a:tc>
                <a:tc>
                  <a:txBody>
                    <a:bodyPr/>
                    <a:lstStyle/>
                    <a:p>
                      <a:pPr algn="l" fontAlgn="b"/>
                      <a:r>
                        <a:rPr lang="en-ZA" sz="1300" b="0" i="0" u="none" strike="noStrike">
                          <a:solidFill>
                            <a:srgbClr val="000000"/>
                          </a:solidFill>
                          <a:latin typeface="Calibri"/>
                        </a:rPr>
                        <a:t>Ohms</a:t>
                      </a:r>
                    </a:p>
                  </a:txBody>
                  <a:tcPr marL="0" marR="0" marT="0" marB="0" anchor="ctr">
                    <a:lnL>
                      <a:noFill/>
                    </a:lnL>
                    <a:lnR w="28575" cap="flat" cmpd="sng" algn="ctr">
                      <a:solidFill>
                        <a:schemeClr val="tx1"/>
                      </a:solidFill>
                      <a:prstDash val="solid"/>
                      <a:round/>
                      <a:headEnd type="none" w="med" len="med"/>
                      <a:tailEnd type="none" w="med" len="med"/>
                    </a:lnR>
                    <a:lnT>
                      <a:noFill/>
                    </a:lnT>
                    <a:lnB>
                      <a:noFill/>
                    </a:lnB>
                    <a:solidFill>
                      <a:srgbClr val="DDD9C3"/>
                    </a:solidFill>
                  </a:tcPr>
                </a:tc>
              </a:tr>
              <a:tr h="238304">
                <a:tc>
                  <a:txBody>
                    <a:bodyPr/>
                    <a:lstStyle/>
                    <a:p>
                      <a:pPr algn="l" fontAlgn="b"/>
                      <a:r>
                        <a:rPr lang="en-ZA" sz="1300" b="1" i="0" u="none" strike="noStrike" dirty="0" smtClean="0">
                          <a:solidFill>
                            <a:srgbClr val="000000"/>
                          </a:solidFill>
                          <a:latin typeface="Calibri"/>
                        </a:rPr>
                        <a:t> IDLE</a:t>
                      </a:r>
                      <a:endParaRPr lang="en-ZA" sz="1300" b="1" i="0" u="none" strike="noStrike" dirty="0">
                        <a:solidFill>
                          <a:srgbClr val="000000"/>
                        </a:solidFill>
                        <a:latin typeface="Calibri"/>
                      </a:endParaRPr>
                    </a:p>
                  </a:txBody>
                  <a:tcPr marL="0" marR="0" marT="0" marB="0" anchor="ctr">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solidFill>
                      <a:srgbClr val="DDD9C3"/>
                    </a:solidFill>
                  </a:tcPr>
                </a:tc>
                <a:tc>
                  <a:txBody>
                    <a:bodyPr/>
                    <a:lstStyle/>
                    <a:p>
                      <a:pPr algn="l" fontAlgn="ctr"/>
                      <a:r>
                        <a:rPr lang="en-ZA" sz="1300" b="0" i="0" u="none" strike="noStrike" dirty="0">
                          <a:solidFill>
                            <a:srgbClr val="000000"/>
                          </a:solidFill>
                          <a:latin typeface="Calibri"/>
                        </a:rPr>
                        <a:t>2.5</a:t>
                      </a:r>
                    </a:p>
                  </a:txBody>
                  <a:tcPr marL="0" marR="0" marT="0" marB="0" anchor="ctr">
                    <a:lnL>
                      <a:noFill/>
                    </a:lnL>
                    <a:lnR>
                      <a:noFill/>
                    </a:lnR>
                    <a:lnT>
                      <a:noFill/>
                    </a:lnT>
                    <a:lnB w="28575" cap="flat" cmpd="sng" algn="ctr">
                      <a:solidFill>
                        <a:schemeClr val="tx1"/>
                      </a:solidFill>
                      <a:prstDash val="solid"/>
                      <a:round/>
                      <a:headEnd type="none" w="med" len="med"/>
                      <a:tailEnd type="none" w="med" len="med"/>
                    </a:lnB>
                    <a:solidFill>
                      <a:srgbClr val="DDD9C3"/>
                    </a:solidFill>
                  </a:tcPr>
                </a:tc>
                <a:tc>
                  <a:txBody>
                    <a:bodyPr/>
                    <a:lstStyle/>
                    <a:p>
                      <a:pPr algn="l" fontAlgn="b"/>
                      <a:r>
                        <a:rPr lang="en-ZA" sz="1300" b="0" i="0" u="none" strike="noStrike" dirty="0">
                          <a:solidFill>
                            <a:srgbClr val="000000"/>
                          </a:solidFill>
                          <a:latin typeface="Calibri"/>
                        </a:rPr>
                        <a:t>mV</a:t>
                      </a:r>
                    </a:p>
                  </a:txBody>
                  <a:tcPr marL="0" marR="0" marT="0" marB="0" anchor="ctr">
                    <a:lnL>
                      <a:noFill/>
                    </a:lnL>
                    <a:lnR>
                      <a:noFill/>
                    </a:lnR>
                    <a:lnT>
                      <a:noFill/>
                    </a:lnT>
                    <a:lnB w="28575" cap="flat" cmpd="sng" algn="ctr">
                      <a:solidFill>
                        <a:schemeClr val="tx1"/>
                      </a:solidFill>
                      <a:prstDash val="solid"/>
                      <a:round/>
                      <a:headEnd type="none" w="med" len="med"/>
                      <a:tailEnd type="none" w="med" len="med"/>
                    </a:lnB>
                    <a:solidFill>
                      <a:srgbClr val="DDD9C3"/>
                    </a:solidFill>
                  </a:tcPr>
                </a:tc>
                <a:tc>
                  <a:txBody>
                    <a:bodyPr/>
                    <a:lstStyle/>
                    <a:p>
                      <a:pPr algn="l" fontAlgn="b"/>
                      <a:r>
                        <a:rPr lang="en-ZA" sz="1300" b="0" i="0" u="none" strike="noStrike">
                          <a:solidFill>
                            <a:srgbClr val="000000"/>
                          </a:solidFill>
                          <a:latin typeface="Calibri"/>
                        </a:rPr>
                        <a:t> </a:t>
                      </a:r>
                    </a:p>
                  </a:txBody>
                  <a:tcPr marL="0" marR="0" marT="0" marB="0" anchor="b">
                    <a:lnL>
                      <a:noFill/>
                    </a:lnL>
                    <a:lnR>
                      <a:noFill/>
                    </a:lnR>
                    <a:lnT>
                      <a:noFill/>
                    </a:lnT>
                    <a:lnB w="28575" cap="flat" cmpd="sng" algn="ctr">
                      <a:solidFill>
                        <a:schemeClr val="tx1"/>
                      </a:solidFill>
                      <a:prstDash val="solid"/>
                      <a:round/>
                      <a:headEnd type="none" w="med" len="med"/>
                      <a:tailEnd type="none" w="med" len="med"/>
                    </a:lnB>
                    <a:solidFill>
                      <a:srgbClr val="DDD9C3"/>
                    </a:solidFill>
                  </a:tcPr>
                </a:tc>
                <a:tc>
                  <a:txBody>
                    <a:bodyPr/>
                    <a:lstStyle/>
                    <a:p>
                      <a:pPr algn="l" fontAlgn="b"/>
                      <a:r>
                        <a:rPr lang="en-ZA" sz="1300" b="1" i="0" u="none" strike="noStrike" dirty="0">
                          <a:solidFill>
                            <a:srgbClr val="000000"/>
                          </a:solidFill>
                          <a:latin typeface="Calibri"/>
                        </a:rPr>
                        <a:t> </a:t>
                      </a:r>
                    </a:p>
                  </a:txBody>
                  <a:tcPr marL="0" marR="0" marT="0" marB="0" anchor="b">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DDD9C3"/>
                    </a:solidFill>
                  </a:tcPr>
                </a:tc>
                <a:tc>
                  <a:txBody>
                    <a:bodyPr/>
                    <a:lstStyle/>
                    <a:p>
                      <a:pPr algn="l" fontAlgn="b"/>
                      <a:r>
                        <a:rPr lang="en-ZA" sz="1300" b="1" i="0" u="none" strike="noStrike" dirty="0" smtClean="0">
                          <a:solidFill>
                            <a:srgbClr val="000000"/>
                          </a:solidFill>
                          <a:latin typeface="Calibri"/>
                        </a:rPr>
                        <a:t> IDLE</a:t>
                      </a:r>
                      <a:endParaRPr lang="en-ZA" sz="1300" b="1" i="0" u="none" strike="noStrike" dirty="0">
                        <a:solidFill>
                          <a:srgbClr val="000000"/>
                        </a:solidFill>
                        <a:latin typeface="Calibri"/>
                      </a:endParaRPr>
                    </a:p>
                  </a:txBody>
                  <a:tcPr marL="0" marR="0" marT="0" marB="0" anchor="b">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solidFill>
                      <a:srgbClr val="DDD9C3"/>
                    </a:solidFill>
                  </a:tcPr>
                </a:tc>
                <a:tc>
                  <a:txBody>
                    <a:bodyPr/>
                    <a:lstStyle/>
                    <a:p>
                      <a:pPr algn="l" fontAlgn="b"/>
                      <a:r>
                        <a:rPr lang="en-ZA" sz="1300" b="0" i="0" u="none" strike="noStrike">
                          <a:solidFill>
                            <a:srgbClr val="000000"/>
                          </a:solidFill>
                          <a:latin typeface="Calibri"/>
                        </a:rPr>
                        <a:t>2.3</a:t>
                      </a:r>
                    </a:p>
                  </a:txBody>
                  <a:tcPr marL="0" marR="0" marT="0" marB="0" anchor="ctr">
                    <a:lnL>
                      <a:noFill/>
                    </a:lnL>
                    <a:lnR>
                      <a:noFill/>
                    </a:lnR>
                    <a:lnT>
                      <a:noFill/>
                    </a:lnT>
                    <a:lnB w="28575" cap="flat" cmpd="sng" algn="ctr">
                      <a:solidFill>
                        <a:schemeClr val="tx1"/>
                      </a:solidFill>
                      <a:prstDash val="solid"/>
                      <a:round/>
                      <a:headEnd type="none" w="med" len="med"/>
                      <a:tailEnd type="none" w="med" len="med"/>
                    </a:lnB>
                    <a:solidFill>
                      <a:srgbClr val="DDD9C3"/>
                    </a:solidFill>
                  </a:tcPr>
                </a:tc>
                <a:tc>
                  <a:txBody>
                    <a:bodyPr/>
                    <a:lstStyle/>
                    <a:p>
                      <a:pPr algn="l" fontAlgn="b"/>
                      <a:r>
                        <a:rPr lang="en-ZA" sz="1300" b="0" i="0" u="none" strike="noStrike" dirty="0">
                          <a:solidFill>
                            <a:srgbClr val="000000"/>
                          </a:solidFill>
                          <a:latin typeface="Calibri"/>
                        </a:rPr>
                        <a:t>mV</a:t>
                      </a:r>
                    </a:p>
                  </a:txBody>
                  <a:tcPr marL="0" marR="0" marT="0" marB="0" anchor="ctr">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DDD9C3"/>
                    </a:solidFill>
                  </a:tcPr>
                </a:tc>
              </a:tr>
              <a:tr h="238304">
                <a:tc>
                  <a:txBody>
                    <a:bodyPr/>
                    <a:lstStyle/>
                    <a:p>
                      <a:pPr algn="l" fontAlgn="b"/>
                      <a:r>
                        <a:rPr lang="en-ZA" sz="1300" b="1" i="0" u="none" strike="noStrike" dirty="0" smtClean="0">
                          <a:solidFill>
                            <a:schemeClr val="bg1"/>
                          </a:solidFill>
                          <a:latin typeface="Calibri"/>
                        </a:rPr>
                        <a:t> Cores</a:t>
                      </a:r>
                      <a:endParaRPr lang="en-ZA" sz="1300" b="1" i="0" u="none" strike="noStrike" dirty="0">
                        <a:solidFill>
                          <a:schemeClr val="bg1"/>
                        </a:solidFill>
                        <a:latin typeface="Calibri"/>
                      </a:endParaRP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300" b="1" i="0" u="none" strike="noStrike" dirty="0">
                          <a:solidFill>
                            <a:schemeClr val="bg1"/>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300" b="1" i="0" u="none" strike="noStrike" dirty="0">
                          <a:solidFill>
                            <a:schemeClr val="bg1"/>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300" b="1" i="0" u="none" strike="noStrike" dirty="0">
                          <a:solidFill>
                            <a:schemeClr val="bg1"/>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300" b="1" i="0" u="none" strike="noStrike" dirty="0">
                          <a:solidFill>
                            <a:schemeClr val="bg1"/>
                          </a:solidFill>
                          <a:latin typeface="Calibri"/>
                        </a:rPr>
                        <a:t>4</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300" b="1" i="0" u="none" strike="noStrike" dirty="0">
                          <a:solidFill>
                            <a:schemeClr val="bg1"/>
                          </a:solidFill>
                          <a:latin typeface="Calibri"/>
                        </a:rPr>
                        <a:t>1</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gridSpan="2">
                  <a:txBody>
                    <a:bodyPr/>
                    <a:lstStyle/>
                    <a:p>
                      <a:pPr algn="ctr" fontAlgn="b"/>
                      <a:r>
                        <a:rPr lang="en-ZA" sz="1300" b="1" i="0" u="none" strike="noStrike" dirty="0">
                          <a:solidFill>
                            <a:schemeClr val="bg1"/>
                          </a:solidFill>
                          <a:latin typeface="Calibri"/>
                        </a:rPr>
                        <a:t>2</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hMerge="1">
                  <a:txBody>
                    <a:bodyPr/>
                    <a:lstStyle/>
                    <a:p>
                      <a:endParaRPr lang="en-ZA"/>
                    </a:p>
                  </a:txBody>
                  <a:tcPr/>
                </a:tc>
              </a:tr>
              <a:tr h="226956">
                <a:tc>
                  <a:txBody>
                    <a:bodyPr/>
                    <a:lstStyle/>
                    <a:p>
                      <a:pPr algn="l" fontAlgn="b"/>
                      <a:r>
                        <a:rPr lang="en-ZA" sz="1300" b="1" i="0" u="none" strike="noStrike" dirty="0" smtClean="0">
                          <a:solidFill>
                            <a:srgbClr val="000000"/>
                          </a:solidFill>
                          <a:latin typeface="Calibri"/>
                        </a:rPr>
                        <a:t> </a:t>
                      </a:r>
                      <a:r>
                        <a:rPr lang="en-ZA" sz="1300" b="1" i="0" u="none" strike="noStrike" dirty="0" err="1" smtClean="0">
                          <a:solidFill>
                            <a:srgbClr val="000000"/>
                          </a:solidFill>
                          <a:latin typeface="Calibri"/>
                        </a:rPr>
                        <a:t>mVolts</a:t>
                      </a:r>
                      <a:endParaRPr lang="en-ZA" sz="1300" b="1" i="0" u="none" strike="noStrike" dirty="0">
                        <a:solidFill>
                          <a:srgbClr val="000000"/>
                        </a:solidFill>
                        <a:latin typeface="Calibri"/>
                      </a:endParaRP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C2D69A"/>
                    </a:solidFill>
                  </a:tcPr>
                </a:tc>
                <a:tc>
                  <a:txBody>
                    <a:bodyPr/>
                    <a:lstStyle/>
                    <a:p>
                      <a:pPr algn="ctr" fontAlgn="b"/>
                      <a:r>
                        <a:rPr lang="en-ZA" sz="1300" b="0" i="0" u="none" strike="noStrike" dirty="0">
                          <a:solidFill>
                            <a:srgbClr val="000000"/>
                          </a:solidFill>
                          <a:latin typeface="Calibri"/>
                        </a:rPr>
                        <a:t>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C2D69A"/>
                    </a:solidFill>
                  </a:tcPr>
                </a:tc>
                <a:tc>
                  <a:txBody>
                    <a:bodyPr/>
                    <a:lstStyle/>
                    <a:p>
                      <a:pPr algn="ctr" fontAlgn="b"/>
                      <a:r>
                        <a:rPr lang="en-ZA" sz="1300" b="0" i="0" u="none" strike="noStrike" dirty="0">
                          <a:solidFill>
                            <a:srgbClr val="000000"/>
                          </a:solidFill>
                          <a:latin typeface="Calibri"/>
                        </a:rPr>
                        <a:t>6.60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C2D69A"/>
                    </a:solidFill>
                  </a:tcPr>
                </a:tc>
                <a:tc>
                  <a:txBody>
                    <a:bodyPr/>
                    <a:lstStyle/>
                    <a:p>
                      <a:pPr algn="ctr" fontAlgn="b"/>
                      <a:r>
                        <a:rPr lang="en-ZA" sz="1300" b="0" i="0" u="none" strike="noStrike" dirty="0">
                          <a:solidFill>
                            <a:srgbClr val="000000"/>
                          </a:solidFill>
                          <a:latin typeface="Calibri"/>
                        </a:rPr>
                        <a:t>8.40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C2D69A"/>
                    </a:solidFill>
                  </a:tcPr>
                </a:tc>
                <a:tc>
                  <a:txBody>
                    <a:bodyPr/>
                    <a:lstStyle/>
                    <a:p>
                      <a:pPr algn="ctr" fontAlgn="b"/>
                      <a:r>
                        <a:rPr lang="en-ZA" sz="1300" b="0" i="0" u="none" strike="noStrike">
                          <a:solidFill>
                            <a:srgbClr val="000000"/>
                          </a:solidFill>
                          <a:latin typeface="Calibri"/>
                        </a:rPr>
                        <a:t>10.10</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C2D69A"/>
                    </a:solidFill>
                  </a:tcPr>
                </a:tc>
                <a:tc>
                  <a:txBody>
                    <a:bodyPr/>
                    <a:lstStyle/>
                    <a:p>
                      <a:pPr algn="ctr" fontAlgn="b"/>
                      <a:r>
                        <a:rPr lang="en-ZA" sz="1300" b="0" i="0" u="none" strike="noStrike">
                          <a:solidFill>
                            <a:srgbClr val="000000"/>
                          </a:solidFill>
                          <a:latin typeface="Calibri"/>
                        </a:rPr>
                        <a:t>3.90</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C2D69A"/>
                    </a:solidFill>
                  </a:tcPr>
                </a:tc>
                <a:tc gridSpan="2">
                  <a:txBody>
                    <a:bodyPr/>
                    <a:lstStyle/>
                    <a:p>
                      <a:pPr algn="ctr" fontAlgn="b"/>
                      <a:r>
                        <a:rPr lang="en-ZA" sz="1300" b="0" i="0" u="none" strike="noStrike">
                          <a:solidFill>
                            <a:srgbClr val="000000"/>
                          </a:solidFill>
                          <a:latin typeface="Calibri"/>
                        </a:rPr>
                        <a:t>5.70</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C2D69A"/>
                    </a:solidFill>
                  </a:tcPr>
                </a:tc>
                <a:tc hMerge="1">
                  <a:txBody>
                    <a:bodyPr/>
                    <a:lstStyle/>
                    <a:p>
                      <a:endParaRPr lang="en-ZA"/>
                    </a:p>
                  </a:txBody>
                  <a:tcPr/>
                </a:tc>
              </a:tr>
              <a:tr h="226956">
                <a:tc>
                  <a:txBody>
                    <a:bodyPr/>
                    <a:lstStyle/>
                    <a:p>
                      <a:pPr algn="l" fontAlgn="b"/>
                      <a:r>
                        <a:rPr lang="en-ZA" sz="1300" b="1" i="0" u="none" strike="noStrike" dirty="0" smtClean="0">
                          <a:solidFill>
                            <a:srgbClr val="000000"/>
                          </a:solidFill>
                          <a:latin typeface="Calibri"/>
                        </a:rPr>
                        <a:t> Amps</a:t>
                      </a:r>
                      <a:endParaRPr lang="en-ZA" sz="1300" b="1" i="0" u="none" strike="noStrike" dirty="0">
                        <a:solidFill>
                          <a:srgbClr val="000000"/>
                        </a:solidFill>
                        <a:latin typeface="Calibri"/>
                      </a:endParaRP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ZA" sz="1300" b="0" i="0" u="none" strike="noStrike">
                          <a:solidFill>
                            <a:srgbClr val="000000"/>
                          </a:solidFill>
                          <a:latin typeface="Calibri"/>
                        </a:rPr>
                        <a:t>0.48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ZA" sz="1300" b="0" i="0" u="none" strike="noStrike" dirty="0">
                          <a:solidFill>
                            <a:srgbClr val="000000"/>
                          </a:solidFill>
                          <a:latin typeface="Calibri"/>
                        </a:rPr>
                        <a:t>0.66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ZA" sz="1300" b="0" i="0" u="none" strike="noStrike" dirty="0">
                          <a:solidFill>
                            <a:srgbClr val="000000"/>
                          </a:solidFill>
                          <a:latin typeface="Calibri"/>
                        </a:rPr>
                        <a:t>0.84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ZA" sz="1300" b="0" i="0" u="none" strike="noStrike" dirty="0">
                          <a:solidFill>
                            <a:srgbClr val="000000"/>
                          </a:solidFill>
                          <a:latin typeface="Calibri"/>
                        </a:rPr>
                        <a:t>1.01</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solidFill>
                      <a:srgbClr val="95B3D7"/>
                    </a:solidFill>
                  </a:tcPr>
                </a:tc>
                <a:tc>
                  <a:txBody>
                    <a:bodyPr/>
                    <a:lstStyle/>
                    <a:p>
                      <a:pPr algn="ctr" fontAlgn="b"/>
                      <a:r>
                        <a:rPr lang="en-ZA" sz="1300" b="0" i="0" u="none" strike="noStrike">
                          <a:solidFill>
                            <a:srgbClr val="000000"/>
                          </a:solidFill>
                          <a:latin typeface="Calibri"/>
                        </a:rPr>
                        <a:t>0.39</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gridSpan="2">
                  <a:txBody>
                    <a:bodyPr/>
                    <a:lstStyle/>
                    <a:p>
                      <a:pPr algn="ctr" fontAlgn="b"/>
                      <a:r>
                        <a:rPr lang="en-ZA" sz="1300" b="0" i="0" u="none" strike="noStrike">
                          <a:solidFill>
                            <a:srgbClr val="000000"/>
                          </a:solidFill>
                          <a:latin typeface="Calibri"/>
                        </a:rPr>
                        <a:t>0.57</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solidFill>
                      <a:srgbClr val="95B3D7"/>
                    </a:solidFill>
                  </a:tcPr>
                </a:tc>
                <a:tc hMerge="1">
                  <a:txBody>
                    <a:bodyPr/>
                    <a:lstStyle/>
                    <a:p>
                      <a:endParaRPr lang="en-ZA"/>
                    </a:p>
                  </a:txBody>
                  <a:tcPr/>
                </a:tc>
              </a:tr>
              <a:tr h="226956">
                <a:tc>
                  <a:txBody>
                    <a:bodyPr/>
                    <a:lstStyle/>
                    <a:p>
                      <a:pPr algn="l" fontAlgn="b"/>
                      <a:r>
                        <a:rPr lang="en-ZA" sz="1300" b="1" i="0" u="none" strike="noStrike" dirty="0" smtClean="0">
                          <a:solidFill>
                            <a:srgbClr val="000000"/>
                          </a:solidFill>
                          <a:latin typeface="Calibri"/>
                        </a:rPr>
                        <a:t> Watts</a:t>
                      </a:r>
                      <a:endParaRPr lang="en-ZA" sz="1300" b="1" i="0" u="none" strike="noStrike" dirty="0">
                        <a:solidFill>
                          <a:srgbClr val="000000"/>
                        </a:solidFill>
                        <a:latin typeface="Calibri"/>
                      </a:endParaRP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75000"/>
                      </a:schemeClr>
                    </a:solidFill>
                  </a:tcPr>
                </a:tc>
                <a:tc>
                  <a:txBody>
                    <a:bodyPr/>
                    <a:lstStyle/>
                    <a:p>
                      <a:pPr algn="ctr" fontAlgn="b"/>
                      <a:r>
                        <a:rPr lang="en-ZA" sz="1300" b="0" i="0" u="none" strike="noStrike" dirty="0">
                          <a:solidFill>
                            <a:srgbClr val="000000"/>
                          </a:solidFill>
                          <a:latin typeface="Calibri"/>
                        </a:rPr>
                        <a:t>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75000"/>
                      </a:schemeClr>
                    </a:solidFill>
                  </a:tcPr>
                </a:tc>
                <a:tc>
                  <a:txBody>
                    <a:bodyPr/>
                    <a:lstStyle/>
                    <a:p>
                      <a:pPr algn="ctr" fontAlgn="b"/>
                      <a:r>
                        <a:rPr lang="en-ZA" sz="1300" b="0" i="0" u="none" strike="noStrike" dirty="0">
                          <a:solidFill>
                            <a:srgbClr val="000000"/>
                          </a:solidFill>
                          <a:latin typeface="Calibri"/>
                        </a:rPr>
                        <a:t>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75000"/>
                      </a:schemeClr>
                    </a:solidFill>
                  </a:tcPr>
                </a:tc>
                <a:tc>
                  <a:txBody>
                    <a:bodyPr/>
                    <a:lstStyle/>
                    <a:p>
                      <a:pPr algn="ctr" fontAlgn="b"/>
                      <a:r>
                        <a:rPr lang="en-ZA" sz="1300" b="0" i="0" u="none" strike="noStrike" dirty="0">
                          <a:solidFill>
                            <a:srgbClr val="000000"/>
                          </a:solidFill>
                          <a:latin typeface="Calibri"/>
                        </a:rPr>
                        <a:t>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75000"/>
                      </a:schemeClr>
                    </a:solidFill>
                  </a:tcPr>
                </a:tc>
                <a:tc>
                  <a:txBody>
                    <a:bodyPr/>
                    <a:lstStyle/>
                    <a:p>
                      <a:pPr algn="ctr" fontAlgn="b"/>
                      <a:r>
                        <a:rPr lang="en-ZA" sz="1300" b="0" i="0" u="none" strike="noStrike" dirty="0">
                          <a:solidFill>
                            <a:srgbClr val="000000"/>
                          </a:solidFill>
                          <a:latin typeface="Calibri"/>
                        </a:rPr>
                        <a:t>5.05</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solidFill>
                      <a:schemeClr val="accent2">
                        <a:lumMod val="75000"/>
                      </a:schemeClr>
                    </a:solidFill>
                  </a:tcPr>
                </a:tc>
                <a:tc>
                  <a:txBody>
                    <a:bodyPr/>
                    <a:lstStyle/>
                    <a:p>
                      <a:pPr algn="ctr" fontAlgn="b"/>
                      <a:r>
                        <a:rPr lang="en-ZA" sz="1300" b="0" i="0" u="none" strike="noStrike" dirty="0">
                          <a:solidFill>
                            <a:srgbClr val="000000"/>
                          </a:solidFill>
                          <a:latin typeface="Calibri"/>
                        </a:rPr>
                        <a:t>1.95</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75000"/>
                      </a:schemeClr>
                    </a:solidFill>
                  </a:tcPr>
                </a:tc>
                <a:tc gridSpan="2">
                  <a:txBody>
                    <a:bodyPr/>
                    <a:lstStyle/>
                    <a:p>
                      <a:pPr algn="ctr" fontAlgn="b"/>
                      <a:r>
                        <a:rPr lang="en-ZA" sz="1300" b="0" i="0" u="none" strike="noStrike" dirty="0">
                          <a:solidFill>
                            <a:srgbClr val="000000"/>
                          </a:solidFill>
                          <a:latin typeface="Calibri"/>
                        </a:rPr>
                        <a:t>2.85</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solidFill>
                      <a:schemeClr val="accent2">
                        <a:lumMod val="75000"/>
                      </a:schemeClr>
                    </a:solidFill>
                  </a:tcPr>
                </a:tc>
                <a:tc hMerge="1">
                  <a:txBody>
                    <a:bodyPr/>
                    <a:lstStyle/>
                    <a:p>
                      <a:endParaRPr lang="en-ZA"/>
                    </a:p>
                  </a:txBody>
                  <a:tcPr/>
                </a:tc>
              </a:tr>
              <a:tr h="238304">
                <a:tc>
                  <a:txBody>
                    <a:bodyPr/>
                    <a:lstStyle/>
                    <a:p>
                      <a:pPr algn="l" fontAlgn="b"/>
                      <a:r>
                        <a:rPr lang="en-ZA" sz="1300" b="1" i="0" u="none" strike="noStrike" dirty="0" smtClean="0">
                          <a:solidFill>
                            <a:srgbClr val="000000"/>
                          </a:solidFill>
                          <a:latin typeface="Calibri"/>
                        </a:rPr>
                        <a:t> Watts/core</a:t>
                      </a:r>
                      <a:endParaRPr lang="en-ZA" sz="1300" b="1" i="0" u="none" strike="noStrike" dirty="0">
                        <a:solidFill>
                          <a:srgbClr val="000000"/>
                        </a:solidFill>
                        <a:latin typeface="Calibri"/>
                      </a:endParaRP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95B3D7"/>
                    </a:solidFill>
                  </a:tcPr>
                </a:tc>
                <a:tc>
                  <a:txBody>
                    <a:bodyPr/>
                    <a:lstStyle/>
                    <a:p>
                      <a:pPr algn="ctr" fontAlgn="b"/>
                      <a:r>
                        <a:rPr lang="en-ZA" sz="1300" b="0" i="0" u="none" strike="noStrike">
                          <a:solidFill>
                            <a:srgbClr val="000000"/>
                          </a:solidFill>
                          <a:latin typeface="Calibri"/>
                        </a:rPr>
                        <a:t>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95B3D7"/>
                    </a:solidFill>
                  </a:tcPr>
                </a:tc>
                <a:tc>
                  <a:txBody>
                    <a:bodyPr/>
                    <a:lstStyle/>
                    <a:p>
                      <a:pPr algn="ctr" fontAlgn="b"/>
                      <a:r>
                        <a:rPr lang="en-ZA" sz="1300" b="0" i="0" u="none" strike="noStrike">
                          <a:solidFill>
                            <a:srgbClr val="000000"/>
                          </a:solidFill>
                          <a:latin typeface="Calibri"/>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95B3D7"/>
                    </a:solidFill>
                  </a:tcPr>
                </a:tc>
                <a:tc>
                  <a:txBody>
                    <a:bodyPr/>
                    <a:lstStyle/>
                    <a:p>
                      <a:pPr algn="ctr" fontAlgn="b"/>
                      <a:r>
                        <a:rPr lang="en-ZA" sz="1300" b="0" i="0" u="none" strike="noStrike">
                          <a:solidFill>
                            <a:srgbClr val="000000"/>
                          </a:solidFill>
                          <a:latin typeface="Calibri"/>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95B3D7"/>
                    </a:solidFill>
                  </a:tcPr>
                </a:tc>
                <a:tc>
                  <a:txBody>
                    <a:bodyPr/>
                    <a:lstStyle/>
                    <a:p>
                      <a:pPr algn="ctr" fontAlgn="b"/>
                      <a:r>
                        <a:rPr lang="en-ZA" sz="1300" b="0" i="0" u="none" strike="noStrike" dirty="0">
                          <a:solidFill>
                            <a:srgbClr val="000000"/>
                          </a:solidFill>
                          <a:latin typeface="Calibri"/>
                        </a:rPr>
                        <a:t>1.26</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95B3D7"/>
                    </a:solidFill>
                  </a:tcPr>
                </a:tc>
                <a:tc>
                  <a:txBody>
                    <a:bodyPr/>
                    <a:lstStyle/>
                    <a:p>
                      <a:pPr algn="ctr" fontAlgn="b"/>
                      <a:r>
                        <a:rPr lang="en-ZA" sz="1300" b="0" i="0" u="none" strike="noStrike" dirty="0">
                          <a:solidFill>
                            <a:srgbClr val="000000"/>
                          </a:solidFill>
                          <a:latin typeface="Calibri"/>
                        </a:rPr>
                        <a:t>1.95</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95B3D7"/>
                    </a:solidFill>
                  </a:tcPr>
                </a:tc>
                <a:tc gridSpan="2">
                  <a:txBody>
                    <a:bodyPr/>
                    <a:lstStyle/>
                    <a:p>
                      <a:pPr algn="ctr" fontAlgn="b"/>
                      <a:r>
                        <a:rPr lang="en-ZA" sz="1300" b="0" i="0" u="none" strike="noStrike" dirty="0">
                          <a:solidFill>
                            <a:srgbClr val="000000"/>
                          </a:solidFill>
                          <a:latin typeface="Calibri"/>
                        </a:rPr>
                        <a:t>1.43</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95B3D7"/>
                    </a:solidFill>
                  </a:tcPr>
                </a:tc>
                <a:tc hMerge="1">
                  <a:txBody>
                    <a:bodyPr/>
                    <a:lstStyle/>
                    <a:p>
                      <a:endParaRPr lang="en-ZA"/>
                    </a:p>
                  </a:txBody>
                  <a:tcPr/>
                </a:tc>
              </a:tr>
            </a:tbl>
          </a:graphicData>
        </a:graphic>
      </p:graphicFrame>
      <p:pic>
        <p:nvPicPr>
          <p:cNvPr id="37890" name="Picture 2"/>
          <p:cNvPicPr>
            <a:picLocks noChangeAspect="1" noChangeArrowheads="1"/>
          </p:cNvPicPr>
          <p:nvPr/>
        </p:nvPicPr>
        <p:blipFill>
          <a:blip r:embed="rId3" cstate="print"/>
          <a:srcRect/>
          <a:stretch>
            <a:fillRect/>
          </a:stretch>
        </p:blipFill>
        <p:spPr bwMode="auto">
          <a:xfrm>
            <a:off x="2195736" y="3573016"/>
            <a:ext cx="4792663" cy="2762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Data stream computing</a:t>
            </a:r>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1-Jul-14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3</a:t>
            </a:fld>
            <a:endParaRPr lang="en-US"/>
          </a:p>
        </p:txBody>
      </p:sp>
      <p:sp>
        <p:nvSpPr>
          <p:cNvPr id="23556" name="AutoShape 4" descr="http://triciainflow.files.wordpress.com/2013/12/stone-balance.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ZA"/>
          </a:p>
        </p:txBody>
      </p:sp>
      <p:sp>
        <p:nvSpPr>
          <p:cNvPr id="23558" name="AutoShape 6" descr="http://triciainflow.files.wordpress.com/2013/12/stone-balance.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ZA"/>
          </a:p>
        </p:txBody>
      </p:sp>
      <p:pic>
        <p:nvPicPr>
          <p:cNvPr id="23560" name="Picture 8" descr="http://triciainflow.files.wordpress.com/2013/12/stone-balance.jpg"/>
          <p:cNvPicPr>
            <a:picLocks noChangeAspect="1" noChangeArrowheads="1"/>
          </p:cNvPicPr>
          <p:nvPr/>
        </p:nvPicPr>
        <p:blipFill>
          <a:blip r:embed="rId3" cstate="print">
            <a:grayscl/>
          </a:blip>
          <a:srcRect l="4357" r="14692" b="9394"/>
          <a:stretch>
            <a:fillRect/>
          </a:stretch>
        </p:blipFill>
        <p:spPr bwMode="auto">
          <a:xfrm>
            <a:off x="1404664" y="692695"/>
            <a:ext cx="7739336" cy="5760641"/>
          </a:xfrm>
          <a:prstGeom prst="rect">
            <a:avLst/>
          </a:prstGeom>
          <a:noFill/>
        </p:spPr>
      </p:pic>
      <p:pic>
        <p:nvPicPr>
          <p:cNvPr id="63" name="Picture 8" descr="http://triciainflow.files.wordpress.com/2013/12/stone-balance.jpg"/>
          <p:cNvPicPr>
            <a:picLocks noChangeAspect="1" noChangeArrowheads="1"/>
          </p:cNvPicPr>
          <p:nvPr/>
        </p:nvPicPr>
        <p:blipFill>
          <a:blip r:embed="rId4" cstate="print">
            <a:grayscl/>
          </a:blip>
          <a:srcRect l="4357" t="41" r="80563" b="9394"/>
          <a:stretch>
            <a:fillRect/>
          </a:stretch>
        </p:blipFill>
        <p:spPr bwMode="auto">
          <a:xfrm flipH="1">
            <a:off x="-28575" y="695324"/>
            <a:ext cx="1443147" cy="5763600"/>
          </a:xfrm>
          <a:prstGeom prst="rect">
            <a:avLst/>
          </a:prstGeom>
          <a:noFill/>
        </p:spPr>
      </p:pic>
      <p:grpSp>
        <p:nvGrpSpPr>
          <p:cNvPr id="68" name="Group 67"/>
          <p:cNvGrpSpPr/>
          <p:nvPr/>
        </p:nvGrpSpPr>
        <p:grpSpPr>
          <a:xfrm>
            <a:off x="4375209" y="2413489"/>
            <a:ext cx="2468371" cy="792493"/>
            <a:chOff x="4375209" y="2413489"/>
            <a:chExt cx="2468371" cy="792493"/>
          </a:xfrm>
        </p:grpSpPr>
        <p:pic>
          <p:nvPicPr>
            <p:cNvPr id="64" name="Picture 14" descr="C:\Users\Rob\Desktop\RAM.jpg"/>
            <p:cNvPicPr>
              <a:picLocks noChangeAspect="1" noChangeArrowheads="1"/>
            </p:cNvPicPr>
            <p:nvPr/>
          </p:nvPicPr>
          <p:blipFill>
            <a:blip r:embed="rId5" cstate="print"/>
            <a:srcRect/>
            <a:stretch>
              <a:fillRect/>
            </a:stretch>
          </p:blipFill>
          <p:spPr bwMode="auto">
            <a:xfrm rot="21113198">
              <a:off x="4375209" y="2413489"/>
              <a:ext cx="2316199" cy="552404"/>
            </a:xfrm>
            <a:prstGeom prst="rect">
              <a:avLst/>
            </a:prstGeom>
            <a:noFill/>
          </p:spPr>
        </p:pic>
        <p:pic>
          <p:nvPicPr>
            <p:cNvPr id="23566" name="Picture 14" descr="C:\Users\Rob\Desktop\RAM.jpg"/>
            <p:cNvPicPr>
              <a:picLocks noChangeAspect="1" noChangeArrowheads="1"/>
            </p:cNvPicPr>
            <p:nvPr/>
          </p:nvPicPr>
          <p:blipFill>
            <a:blip r:embed="rId5" cstate="print"/>
            <a:srcRect/>
            <a:stretch>
              <a:fillRect/>
            </a:stretch>
          </p:blipFill>
          <p:spPr bwMode="auto">
            <a:xfrm rot="21113198">
              <a:off x="4527381" y="2653578"/>
              <a:ext cx="2316199" cy="552404"/>
            </a:xfrm>
            <a:prstGeom prst="rect">
              <a:avLst/>
            </a:prstGeom>
            <a:noFill/>
          </p:spPr>
        </p:pic>
      </p:grpSp>
      <p:pic>
        <p:nvPicPr>
          <p:cNvPr id="56" name="Picture 6" descr="http://www.photo-dictionary.com/photofiles/list/1981/2590ethernet.jpg"/>
          <p:cNvPicPr>
            <a:picLocks noChangeAspect="1" noChangeArrowheads="1"/>
          </p:cNvPicPr>
          <p:nvPr/>
        </p:nvPicPr>
        <p:blipFill>
          <a:blip r:embed="rId6" cstate="print"/>
          <a:srcRect t="35126"/>
          <a:stretch>
            <a:fillRect/>
          </a:stretch>
        </p:blipFill>
        <p:spPr bwMode="auto">
          <a:xfrm rot="522941">
            <a:off x="4698140" y="1700573"/>
            <a:ext cx="1963561" cy="864096"/>
          </a:xfrm>
          <a:prstGeom prst="roundRect">
            <a:avLst>
              <a:gd name="adj" fmla="val 8594"/>
            </a:avLst>
          </a:prstGeom>
          <a:solidFill>
            <a:srgbClr val="FFFFFF">
              <a:shade val="85000"/>
            </a:srgbClr>
          </a:solidFill>
          <a:ln w="38100">
            <a:noFill/>
          </a:ln>
          <a:effectLst/>
        </p:spPr>
      </p:pic>
      <p:sp>
        <p:nvSpPr>
          <p:cNvPr id="65" name="Content Placeholder 2"/>
          <p:cNvSpPr>
            <a:spLocks noGrp="1"/>
          </p:cNvSpPr>
          <p:nvPr>
            <p:ph idx="1"/>
          </p:nvPr>
        </p:nvSpPr>
        <p:spPr>
          <a:xfrm>
            <a:off x="107504" y="1700808"/>
            <a:ext cx="4104456" cy="2808312"/>
          </a:xfrm>
        </p:spPr>
        <p:txBody>
          <a:bodyPr>
            <a:normAutofit fontScale="92500"/>
          </a:bodyPr>
          <a:lstStyle/>
          <a:p>
            <a:r>
              <a:rPr lang="en-ZA" b="1" dirty="0" smtClean="0">
                <a:solidFill>
                  <a:schemeClr val="bg1">
                    <a:lumMod val="95000"/>
                  </a:schemeClr>
                </a:solidFill>
              </a:rPr>
              <a:t>No Offline Storage</a:t>
            </a:r>
          </a:p>
          <a:p>
            <a:pPr>
              <a:buNone/>
            </a:pPr>
            <a:endParaRPr lang="en-ZA" b="1" dirty="0" smtClean="0">
              <a:solidFill>
                <a:schemeClr val="bg1">
                  <a:lumMod val="95000"/>
                </a:schemeClr>
              </a:solidFill>
            </a:endParaRPr>
          </a:p>
          <a:p>
            <a:r>
              <a:rPr lang="en-ZA" b="1" dirty="0" smtClean="0">
                <a:solidFill>
                  <a:schemeClr val="bg1">
                    <a:lumMod val="95000"/>
                  </a:schemeClr>
                </a:solidFill>
              </a:rPr>
              <a:t>High Data Throughput</a:t>
            </a:r>
          </a:p>
          <a:p>
            <a:pPr>
              <a:buNone/>
            </a:pPr>
            <a:endParaRPr lang="en-ZA" b="1" dirty="0" smtClean="0">
              <a:solidFill>
                <a:schemeClr val="bg1">
                  <a:lumMod val="95000"/>
                </a:schemeClr>
              </a:solidFill>
            </a:endParaRPr>
          </a:p>
          <a:p>
            <a:r>
              <a:rPr lang="en-ZA" b="1" dirty="0" smtClean="0">
                <a:solidFill>
                  <a:schemeClr val="bg1">
                    <a:lumMod val="95000"/>
                  </a:schemeClr>
                </a:solidFill>
              </a:rPr>
              <a:t>Generic Programming</a:t>
            </a:r>
            <a:endParaRPr lang="en-ZA" b="1" dirty="0">
              <a:solidFill>
                <a:schemeClr val="bg1">
                  <a:lumMod val="95000"/>
                </a:schemeClr>
              </a:solidFill>
            </a:endParaRPr>
          </a:p>
        </p:txBody>
      </p:sp>
      <p:grpSp>
        <p:nvGrpSpPr>
          <p:cNvPr id="16" name="Group 15"/>
          <p:cNvGrpSpPr/>
          <p:nvPr/>
        </p:nvGrpSpPr>
        <p:grpSpPr>
          <a:xfrm>
            <a:off x="7344816" y="1602338"/>
            <a:ext cx="1512168" cy="1538630"/>
            <a:chOff x="7344816" y="1602338"/>
            <a:chExt cx="1512168" cy="1538630"/>
          </a:xfrm>
        </p:grpSpPr>
        <p:pic>
          <p:nvPicPr>
            <p:cNvPr id="23562" name="Picture 10" descr="http://www.bodhost.com/blog/wp-content/uploads/2012/06/arm-processor.jpg"/>
            <p:cNvPicPr>
              <a:picLocks noChangeAspect="1" noChangeArrowheads="1"/>
            </p:cNvPicPr>
            <p:nvPr/>
          </p:nvPicPr>
          <p:blipFill>
            <a:blip r:embed="rId7" cstate="print"/>
            <a:srcRect/>
            <a:stretch>
              <a:fillRect/>
            </a:stretch>
          </p:blipFill>
          <p:spPr bwMode="auto">
            <a:xfrm>
              <a:off x="7344816" y="1602338"/>
              <a:ext cx="1512168" cy="1538630"/>
            </a:xfrm>
            <a:prstGeom prst="roundRect">
              <a:avLst>
                <a:gd name="adj" fmla="val 8594"/>
              </a:avLst>
            </a:prstGeom>
            <a:solidFill>
              <a:srgbClr val="FFFFFF">
                <a:shade val="85000"/>
              </a:srgbClr>
            </a:solidFill>
            <a:ln w="38100">
              <a:noFill/>
            </a:ln>
            <a:effectLst/>
          </p:spPr>
        </p:pic>
        <p:pic>
          <p:nvPicPr>
            <p:cNvPr id="29698" name="Picture 2" descr="http://www.intel.com/pressroom/kits/atom/z6xx/gallery/images/p_IntelAtom.jpg"/>
            <p:cNvPicPr>
              <a:picLocks noChangeAspect="1" noChangeArrowheads="1"/>
            </p:cNvPicPr>
            <p:nvPr/>
          </p:nvPicPr>
          <p:blipFill>
            <a:blip r:embed="rId8" cstate="print"/>
            <a:srcRect l="18343" t="13078" r="17729" b="13352"/>
            <a:stretch>
              <a:fillRect/>
            </a:stretch>
          </p:blipFill>
          <p:spPr bwMode="auto">
            <a:xfrm>
              <a:off x="7596336" y="2348880"/>
              <a:ext cx="1023018" cy="771550"/>
            </a:xfrm>
            <a:prstGeom prst="roundRect">
              <a:avLst>
                <a:gd name="adj" fmla="val 13039"/>
              </a:avLst>
            </a:prstGeom>
            <a:solidFill>
              <a:srgbClr val="FFFFFF">
                <a:shade val="85000"/>
              </a:srgbClr>
            </a:solidFill>
            <a:ln>
              <a:noFill/>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Data Stream Computing</a:t>
            </a:r>
            <a:endParaRPr lang="en-ZA" dirty="0"/>
          </a:p>
        </p:txBody>
      </p:sp>
      <p:sp>
        <p:nvSpPr>
          <p:cNvPr id="3" name="Content Placeholder 2"/>
          <p:cNvSpPr>
            <a:spLocks noGrp="1"/>
          </p:cNvSpPr>
          <p:nvPr>
            <p:ph idx="1"/>
          </p:nvPr>
        </p:nvSpPr>
        <p:spPr/>
        <p:txBody>
          <a:bodyPr/>
          <a:lstStyle/>
          <a:p>
            <a:endParaRPr lang="en-ZA"/>
          </a:p>
        </p:txBody>
      </p:sp>
      <p:sp>
        <p:nvSpPr>
          <p:cNvPr id="4" name="Date Placeholder 3"/>
          <p:cNvSpPr>
            <a:spLocks noGrp="1"/>
          </p:cNvSpPr>
          <p:nvPr>
            <p:ph type="dt" sz="half" idx="10"/>
          </p:nvPr>
        </p:nvSpPr>
        <p:spPr/>
        <p:txBody>
          <a:bodyPr/>
          <a:lstStyle/>
          <a:p>
            <a:fld id="{B8559F04-125A-46AF-8FDD-961F14F442D8}" type="datetime5">
              <a:rPr lang="en-US" smtClean="0"/>
              <a:pPr/>
              <a:t>1-Jul-14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4</a:t>
            </a:fld>
            <a:endParaRPr lang="en-US"/>
          </a:p>
        </p:txBody>
      </p:sp>
      <p:pic>
        <p:nvPicPr>
          <p:cNvPr id="53250" name="Picture 2" descr="http://4.bp.blogspot.com/-fsaY_Zw4zXk/Usv2qvmKjaI/AAAAAAAAEXE/SQB23kQTJBA/s1600/balance-is-the-key-to-life-i2899_thumb.jpg"/>
          <p:cNvPicPr>
            <a:picLocks noChangeAspect="1" noChangeArrowheads="1"/>
          </p:cNvPicPr>
          <p:nvPr/>
        </p:nvPicPr>
        <p:blipFill>
          <a:blip r:embed="rId3" cstate="print"/>
          <a:srcRect t="4743" b="2007"/>
          <a:stretch>
            <a:fillRect/>
          </a:stretch>
        </p:blipFill>
        <p:spPr bwMode="auto">
          <a:xfrm>
            <a:off x="0" y="696036"/>
            <a:ext cx="9144000" cy="57573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Introduction</a:t>
            </a:r>
            <a:endParaRPr lang="en-ZA" dirty="0"/>
          </a:p>
        </p:txBody>
      </p:sp>
      <p:sp>
        <p:nvSpPr>
          <p:cNvPr id="3" name="Content Placeholder 2"/>
          <p:cNvSpPr>
            <a:spLocks noGrp="1"/>
          </p:cNvSpPr>
          <p:nvPr>
            <p:ph idx="1"/>
          </p:nvPr>
        </p:nvSpPr>
        <p:spPr>
          <a:xfrm>
            <a:off x="179512" y="1124744"/>
            <a:ext cx="8784976" cy="5472608"/>
          </a:xfrm>
        </p:spPr>
        <p:txBody>
          <a:bodyPr/>
          <a:lstStyle/>
          <a:p>
            <a:r>
              <a:rPr lang="en-ZA" dirty="0" smtClean="0"/>
              <a:t>What is an ARM Processor</a:t>
            </a:r>
          </a:p>
          <a:p>
            <a:pPr lvl="1"/>
            <a:r>
              <a:rPr lang="en-ZA" dirty="0" smtClean="0"/>
              <a:t>Advanced RISC Machine</a:t>
            </a:r>
          </a:p>
          <a:p>
            <a:r>
              <a:rPr lang="en-ZA" dirty="0" smtClean="0"/>
              <a:t>Where is it being used</a:t>
            </a:r>
          </a:p>
          <a:p>
            <a:pPr lvl="1"/>
            <a:r>
              <a:rPr lang="en-ZA" dirty="0" smtClean="0"/>
              <a:t>95% of Smartphone Market</a:t>
            </a:r>
          </a:p>
          <a:p>
            <a:pPr lvl="1"/>
            <a:r>
              <a:rPr lang="en-ZA" dirty="0" smtClean="0"/>
              <a:t>Consumer Products</a:t>
            </a:r>
          </a:p>
          <a:p>
            <a:r>
              <a:rPr lang="en-ZA" dirty="0" smtClean="0"/>
              <a:t>Why use them?</a:t>
            </a:r>
          </a:p>
          <a:p>
            <a:pPr lvl="1"/>
            <a:r>
              <a:rPr lang="en-ZA" dirty="0" smtClean="0"/>
              <a:t>Power efficient</a:t>
            </a:r>
          </a:p>
          <a:p>
            <a:pPr lvl="1"/>
            <a:r>
              <a:rPr lang="en-ZA" dirty="0" smtClean="0"/>
              <a:t>Low capital cost</a:t>
            </a:r>
          </a:p>
          <a:p>
            <a:pPr lvl="1"/>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1-Jul-14</a:t>
            </a:fld>
            <a:endParaRPr lang="en-US" dirty="0"/>
          </a:p>
        </p:txBody>
      </p:sp>
      <p:sp>
        <p:nvSpPr>
          <p:cNvPr id="5" name="Slide Number Placeholder 4"/>
          <p:cNvSpPr>
            <a:spLocks noGrp="1"/>
          </p:cNvSpPr>
          <p:nvPr>
            <p:ph type="sldNum" sz="quarter" idx="12"/>
          </p:nvPr>
        </p:nvSpPr>
        <p:spPr/>
        <p:txBody>
          <a:bodyPr/>
          <a:lstStyle/>
          <a:p>
            <a:fld id="{62D56ECA-4C16-4208-B374-27591EF545A3}" type="slidenum">
              <a:rPr lang="en-US" smtClean="0"/>
              <a:pPr/>
              <a:t>5</a:t>
            </a:fld>
            <a:endParaRPr lang="en-US"/>
          </a:p>
        </p:txBody>
      </p:sp>
      <p:pic>
        <p:nvPicPr>
          <p:cNvPr id="2052" name="Picture 4" descr="http://www.digitaltrends.com/wp-content/uploads/2013/05/ARM-processor-Samsung_6-header.jpg"/>
          <p:cNvPicPr>
            <a:picLocks noChangeAspect="1" noChangeArrowheads="1"/>
          </p:cNvPicPr>
          <p:nvPr/>
        </p:nvPicPr>
        <p:blipFill>
          <a:blip r:embed="rId3" cstate="print">
            <a:duotone>
              <a:prstClr val="black"/>
              <a:schemeClr val="accent4">
                <a:tint val="45000"/>
                <a:satMod val="400000"/>
              </a:schemeClr>
            </a:duotone>
          </a:blip>
          <a:srcRect l="12000" r="14667"/>
          <a:stretch>
            <a:fillRect/>
          </a:stretch>
        </p:blipFill>
        <p:spPr bwMode="auto">
          <a:xfrm>
            <a:off x="5292080" y="1700808"/>
            <a:ext cx="3456384" cy="3116827"/>
          </a:xfrm>
          <a:prstGeom prst="rect">
            <a:avLst/>
          </a:prstGeom>
          <a:noFill/>
          <a:effectLst>
            <a:softEdge rad="127000"/>
          </a:effectLst>
        </p:spPr>
      </p:pic>
      <p:sp>
        <p:nvSpPr>
          <p:cNvPr id="9" name="TextBox 8"/>
          <p:cNvSpPr txBox="1"/>
          <p:nvPr/>
        </p:nvSpPr>
        <p:spPr>
          <a:xfrm>
            <a:off x="5292080" y="4869160"/>
            <a:ext cx="3456384" cy="369332"/>
          </a:xfrm>
          <a:prstGeom prst="rect">
            <a:avLst/>
          </a:prstGeom>
          <a:noFill/>
        </p:spPr>
        <p:txBody>
          <a:bodyPr wrap="square" rtlCol="0">
            <a:spAutoFit/>
          </a:bodyPr>
          <a:lstStyle/>
          <a:p>
            <a:pPr algn="ctr"/>
            <a:r>
              <a:rPr lang="en-ZA" dirty="0" smtClean="0"/>
              <a:t>2 Quad Cores in the Samsung S4</a:t>
            </a:r>
            <a:endParaRPr lang="en-Z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8" name="Picture 8"/>
          <p:cNvPicPr>
            <a:picLocks noChangeAspect="1" noChangeArrowheads="1"/>
          </p:cNvPicPr>
          <p:nvPr/>
        </p:nvPicPr>
        <p:blipFill>
          <a:blip r:embed="rId3" cstate="print"/>
          <a:srcRect l="11684" t="7434" r="56940" b="2739"/>
          <a:stretch>
            <a:fillRect/>
          </a:stretch>
        </p:blipFill>
        <p:spPr bwMode="auto">
          <a:xfrm>
            <a:off x="266471" y="1728056"/>
            <a:ext cx="4233521" cy="37188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ZA" dirty="0" err="1" smtClean="0"/>
              <a:t>Coremark</a:t>
            </a:r>
            <a:endParaRPr lang="en-ZA" dirty="0"/>
          </a:p>
        </p:txBody>
      </p:sp>
      <p:sp>
        <p:nvSpPr>
          <p:cNvPr id="3" name="Content Placeholder 2"/>
          <p:cNvSpPr>
            <a:spLocks noGrp="1"/>
          </p:cNvSpPr>
          <p:nvPr>
            <p:ph idx="1"/>
          </p:nvPr>
        </p:nvSpPr>
        <p:spPr>
          <a:xfrm>
            <a:off x="179512" y="980728"/>
            <a:ext cx="8784976" cy="5472608"/>
          </a:xfrm>
        </p:spPr>
        <p:txBody>
          <a:bodyPr>
            <a:normAutofit/>
          </a:bodyPr>
          <a:lstStyle/>
          <a:p>
            <a:pPr>
              <a:buNone/>
            </a:pPr>
            <a:r>
              <a:rPr lang="en-ZA" dirty="0" smtClean="0"/>
              <a:t>	</a:t>
            </a:r>
          </a:p>
        </p:txBody>
      </p:sp>
      <p:sp>
        <p:nvSpPr>
          <p:cNvPr id="4" name="Date Placeholder 3"/>
          <p:cNvSpPr>
            <a:spLocks noGrp="1"/>
          </p:cNvSpPr>
          <p:nvPr>
            <p:ph type="dt" sz="half" idx="10"/>
          </p:nvPr>
        </p:nvSpPr>
        <p:spPr/>
        <p:txBody>
          <a:bodyPr/>
          <a:lstStyle/>
          <a:p>
            <a:fld id="{B8559F04-125A-46AF-8FDD-961F14F442D8}" type="datetime5">
              <a:rPr lang="en-US" smtClean="0"/>
              <a:pPr/>
              <a:t>1-Jul-14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6</a:t>
            </a:fld>
            <a:endParaRPr lang="en-US"/>
          </a:p>
        </p:txBody>
      </p:sp>
      <p:grpSp>
        <p:nvGrpSpPr>
          <p:cNvPr id="22" name="Group 21"/>
          <p:cNvGrpSpPr/>
          <p:nvPr/>
        </p:nvGrpSpPr>
        <p:grpSpPr>
          <a:xfrm>
            <a:off x="2392115" y="908720"/>
            <a:ext cx="4359771" cy="619126"/>
            <a:chOff x="4359374" y="836712"/>
            <a:chExt cx="4359771" cy="619126"/>
          </a:xfrm>
        </p:grpSpPr>
        <p:sp>
          <p:nvSpPr>
            <p:cNvPr id="16" name="TextBox 15"/>
            <p:cNvSpPr txBox="1"/>
            <p:nvPr/>
          </p:nvSpPr>
          <p:spPr>
            <a:xfrm>
              <a:off x="6552220" y="915443"/>
              <a:ext cx="936104" cy="461665"/>
            </a:xfrm>
            <a:prstGeom prst="rect">
              <a:avLst/>
            </a:prstGeom>
            <a:noFill/>
          </p:spPr>
          <p:txBody>
            <a:bodyPr wrap="square" rtlCol="0" anchor="ctr">
              <a:spAutoFit/>
            </a:bodyPr>
            <a:lstStyle/>
            <a:p>
              <a:pPr algn="ctr"/>
              <a:r>
                <a:rPr lang="en-ZA" sz="2400" dirty="0" smtClean="0">
                  <a:solidFill>
                    <a:schemeClr val="accent6">
                      <a:shade val="10000"/>
                    </a:schemeClr>
                  </a:solidFill>
                  <a:latin typeface="+mj-lt"/>
                </a:rPr>
                <a:t>by </a:t>
              </a:r>
            </a:p>
          </p:txBody>
        </p:sp>
        <p:pic>
          <p:nvPicPr>
            <p:cNvPr id="19" name="Picture 2" descr="https://www.eembc.org/images/eembc_logo_sm.png"/>
            <p:cNvPicPr>
              <a:picLocks noChangeAspect="1" noChangeArrowheads="1"/>
            </p:cNvPicPr>
            <p:nvPr/>
          </p:nvPicPr>
          <p:blipFill>
            <a:blip r:embed="rId4" cstate="print"/>
            <a:srcRect/>
            <a:stretch>
              <a:fillRect/>
            </a:stretch>
          </p:blipFill>
          <p:spPr bwMode="auto">
            <a:xfrm>
              <a:off x="7452320" y="836712"/>
              <a:ext cx="1266825" cy="619126"/>
            </a:xfrm>
            <a:prstGeom prst="rect">
              <a:avLst/>
            </a:prstGeom>
            <a:noFill/>
          </p:spPr>
        </p:pic>
        <p:pic>
          <p:nvPicPr>
            <p:cNvPr id="21" name="Picture 4" descr="https://www.eembc.org/coremark/images/coremark_logo.gif"/>
            <p:cNvPicPr>
              <a:picLocks noChangeAspect="1" noChangeArrowheads="1"/>
            </p:cNvPicPr>
            <p:nvPr/>
          </p:nvPicPr>
          <p:blipFill>
            <a:blip r:embed="rId5" cstate="print"/>
            <a:srcRect/>
            <a:stretch>
              <a:fillRect/>
            </a:stretch>
          </p:blipFill>
          <p:spPr bwMode="auto">
            <a:xfrm>
              <a:off x="4359374" y="836712"/>
              <a:ext cx="2228850" cy="619126"/>
            </a:xfrm>
            <a:prstGeom prst="rect">
              <a:avLst/>
            </a:prstGeom>
            <a:noFill/>
          </p:spPr>
        </p:pic>
      </p:grpSp>
      <p:grpSp>
        <p:nvGrpSpPr>
          <p:cNvPr id="30" name="Group 29"/>
          <p:cNvGrpSpPr/>
          <p:nvPr/>
        </p:nvGrpSpPr>
        <p:grpSpPr>
          <a:xfrm>
            <a:off x="2167161" y="2204864"/>
            <a:ext cx="1468735" cy="1249752"/>
            <a:chOff x="2167161" y="2611296"/>
            <a:chExt cx="1468735" cy="1249752"/>
          </a:xfrm>
        </p:grpSpPr>
        <p:cxnSp>
          <p:nvCxnSpPr>
            <p:cNvPr id="15" name="Straight Arrow Connector 14"/>
            <p:cNvCxnSpPr/>
            <p:nvPr/>
          </p:nvCxnSpPr>
          <p:spPr>
            <a:xfrm>
              <a:off x="2366040" y="2611296"/>
              <a:ext cx="432048" cy="720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167161" y="3717032"/>
              <a:ext cx="432048" cy="1440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203848" y="3232026"/>
              <a:ext cx="432048" cy="1440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40967" name="Picture 7"/>
          <p:cNvPicPr>
            <a:picLocks noChangeAspect="1" noChangeArrowheads="1"/>
          </p:cNvPicPr>
          <p:nvPr/>
        </p:nvPicPr>
        <p:blipFill>
          <a:blip r:embed="rId6" cstate="print"/>
          <a:srcRect l="11080" t="3377" r="56324" b="3101"/>
          <a:stretch>
            <a:fillRect/>
          </a:stretch>
        </p:blipFill>
        <p:spPr bwMode="auto">
          <a:xfrm>
            <a:off x="4716016" y="1729740"/>
            <a:ext cx="4224383" cy="3718800"/>
          </a:xfrm>
          <a:prstGeom prst="rect">
            <a:avLst/>
          </a:prstGeom>
          <a:noFill/>
          <a:ln w="9525">
            <a:noFill/>
            <a:miter lim="800000"/>
            <a:headEnd/>
            <a:tailEnd/>
          </a:ln>
        </p:spPr>
      </p:pic>
      <p:grpSp>
        <p:nvGrpSpPr>
          <p:cNvPr id="32" name="Group 31"/>
          <p:cNvGrpSpPr/>
          <p:nvPr/>
        </p:nvGrpSpPr>
        <p:grpSpPr>
          <a:xfrm>
            <a:off x="7956376" y="2503272"/>
            <a:ext cx="576064" cy="2160000"/>
            <a:chOff x="7956376" y="2924944"/>
            <a:chExt cx="576064" cy="2160000"/>
          </a:xfrm>
        </p:grpSpPr>
        <p:cxnSp>
          <p:nvCxnSpPr>
            <p:cNvPr id="28" name="Straight Connector 27"/>
            <p:cNvCxnSpPr/>
            <p:nvPr/>
          </p:nvCxnSpPr>
          <p:spPr>
            <a:xfrm>
              <a:off x="8002096" y="2924944"/>
              <a:ext cx="0" cy="216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956376" y="4797152"/>
              <a:ext cx="576064" cy="276999"/>
            </a:xfrm>
            <a:prstGeom prst="rect">
              <a:avLst/>
            </a:prstGeom>
            <a:noFill/>
          </p:spPr>
          <p:txBody>
            <a:bodyPr wrap="square" rtlCol="0">
              <a:spAutoFit/>
            </a:bodyPr>
            <a:lstStyle/>
            <a:p>
              <a:r>
                <a:rPr lang="en-ZA" sz="1200" dirty="0" smtClean="0"/>
                <a:t>10s</a:t>
              </a:r>
              <a:endParaRPr lang="en-ZA" sz="1200" dirty="0"/>
            </a:p>
          </p:txBody>
        </p:sp>
      </p:grpSp>
      <p:sp>
        <p:nvSpPr>
          <p:cNvPr id="33" name="TextBox 32"/>
          <p:cNvSpPr txBox="1"/>
          <p:nvPr/>
        </p:nvSpPr>
        <p:spPr>
          <a:xfrm>
            <a:off x="395536" y="5517232"/>
            <a:ext cx="8424936" cy="830997"/>
          </a:xfrm>
          <a:prstGeom prst="rect">
            <a:avLst/>
          </a:prstGeom>
          <a:noFill/>
        </p:spPr>
        <p:txBody>
          <a:bodyPr wrap="square" rtlCol="0">
            <a:spAutoFit/>
          </a:bodyPr>
          <a:lstStyle/>
          <a:p>
            <a:r>
              <a:rPr lang="en-ZA" sz="1600" dirty="0" smtClean="0">
                <a:solidFill>
                  <a:schemeClr val="accent6">
                    <a:shade val="10000"/>
                  </a:schemeClr>
                </a:solidFill>
                <a:latin typeface="+mj-lt"/>
              </a:rPr>
              <a:t>A7    :	-O3 	-</a:t>
            </a:r>
            <a:r>
              <a:rPr lang="en-ZA" sz="1600" dirty="0" err="1" smtClean="0">
                <a:solidFill>
                  <a:schemeClr val="accent6">
                    <a:shade val="10000"/>
                  </a:schemeClr>
                </a:solidFill>
                <a:latin typeface="+mj-lt"/>
              </a:rPr>
              <a:t>mfpu</a:t>
            </a:r>
            <a:r>
              <a:rPr lang="en-ZA" sz="1600" dirty="0" smtClean="0">
                <a:solidFill>
                  <a:schemeClr val="accent6">
                    <a:shade val="10000"/>
                  </a:schemeClr>
                </a:solidFill>
                <a:latin typeface="+mj-lt"/>
              </a:rPr>
              <a:t>=neon-vfpv4 	-march=armv7-a	-</a:t>
            </a:r>
            <a:r>
              <a:rPr lang="en-ZA" sz="1600" dirty="0" err="1" smtClean="0">
                <a:solidFill>
                  <a:schemeClr val="accent6">
                    <a:shade val="10000"/>
                  </a:schemeClr>
                </a:solidFill>
                <a:latin typeface="+mj-lt"/>
              </a:rPr>
              <a:t>mtune</a:t>
            </a:r>
            <a:r>
              <a:rPr lang="en-ZA" sz="1600" dirty="0" smtClean="0">
                <a:solidFill>
                  <a:schemeClr val="accent6">
                    <a:shade val="10000"/>
                  </a:schemeClr>
                </a:solidFill>
                <a:latin typeface="+mj-lt"/>
              </a:rPr>
              <a:t>=cortex-a7</a:t>
            </a:r>
          </a:p>
          <a:p>
            <a:r>
              <a:rPr lang="en-ZA" sz="1600" dirty="0" smtClean="0">
                <a:solidFill>
                  <a:schemeClr val="accent6">
                    <a:shade val="10000"/>
                  </a:schemeClr>
                </a:solidFill>
                <a:latin typeface="+mj-lt"/>
              </a:rPr>
              <a:t>A9    :	-O3 	-</a:t>
            </a:r>
            <a:r>
              <a:rPr lang="en-ZA" sz="1600" dirty="0" err="1" smtClean="0">
                <a:solidFill>
                  <a:schemeClr val="accent6">
                    <a:shade val="10000"/>
                  </a:schemeClr>
                </a:solidFill>
                <a:latin typeface="+mj-lt"/>
              </a:rPr>
              <a:t>mfpu</a:t>
            </a:r>
            <a:r>
              <a:rPr lang="en-ZA" sz="1600" dirty="0" smtClean="0">
                <a:solidFill>
                  <a:schemeClr val="accent6">
                    <a:shade val="10000"/>
                  </a:schemeClr>
                </a:solidFill>
                <a:latin typeface="+mj-lt"/>
              </a:rPr>
              <a:t>=neon	-march=armv7-a</a:t>
            </a:r>
          </a:p>
          <a:p>
            <a:r>
              <a:rPr lang="en-ZA" sz="1600" dirty="0" smtClean="0">
                <a:solidFill>
                  <a:schemeClr val="accent6">
                    <a:shade val="10000"/>
                  </a:schemeClr>
                </a:solidFill>
                <a:latin typeface="+mj-lt"/>
              </a:rPr>
              <a:t>A15 : 	-O3	-</a:t>
            </a:r>
            <a:r>
              <a:rPr lang="en-ZA" sz="1600" dirty="0" err="1" smtClean="0">
                <a:solidFill>
                  <a:schemeClr val="accent6">
                    <a:shade val="10000"/>
                  </a:schemeClr>
                </a:solidFill>
                <a:latin typeface="+mj-lt"/>
              </a:rPr>
              <a:t>mfpu</a:t>
            </a:r>
            <a:r>
              <a:rPr lang="en-ZA" sz="1600" dirty="0" smtClean="0">
                <a:solidFill>
                  <a:schemeClr val="accent6">
                    <a:shade val="10000"/>
                  </a:schemeClr>
                </a:solidFill>
                <a:latin typeface="+mj-lt"/>
              </a:rPr>
              <a:t>=neon-vfpv4 	-march=armv7-a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smtClean="0"/>
              <a:t>CoreMark</a:t>
            </a:r>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1-Jul-14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7</a:t>
            </a:fld>
            <a:endParaRPr lang="en-US"/>
          </a:p>
        </p:txBody>
      </p:sp>
      <p:pic>
        <p:nvPicPr>
          <p:cNvPr id="62470" name="Picture 6"/>
          <p:cNvPicPr>
            <a:picLocks noGrp="1" noChangeAspect="1" noChangeArrowheads="1"/>
          </p:cNvPicPr>
          <p:nvPr>
            <p:ph idx="1"/>
          </p:nvPr>
        </p:nvPicPr>
        <p:blipFill>
          <a:blip r:embed="rId3" cstate="print"/>
          <a:stretch>
            <a:fillRect/>
          </a:stretch>
        </p:blipFill>
        <p:spPr bwMode="auto">
          <a:xfrm>
            <a:off x="1" y="1191344"/>
            <a:ext cx="9143999" cy="4757936"/>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High Performance </a:t>
            </a:r>
            <a:r>
              <a:rPr lang="en-ZA" dirty="0" err="1" smtClean="0"/>
              <a:t>Linpack</a:t>
            </a:r>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1-Jul-14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8</a:t>
            </a:fld>
            <a:endParaRPr lang="en-US"/>
          </a:p>
        </p:txBody>
      </p:sp>
      <p:pic>
        <p:nvPicPr>
          <p:cNvPr id="36872" name="Picture 8" descr="http://media02.hongkiat.com/sci-fi-fonts/matrix.jpg"/>
          <p:cNvPicPr>
            <a:picLocks noChangeAspect="1" noChangeArrowheads="1"/>
          </p:cNvPicPr>
          <p:nvPr/>
        </p:nvPicPr>
        <p:blipFill>
          <a:blip r:embed="rId3" cstate="print"/>
          <a:srcRect t="8727" b="8369"/>
          <a:stretch>
            <a:fillRect/>
          </a:stretch>
        </p:blipFill>
        <p:spPr bwMode="auto">
          <a:xfrm>
            <a:off x="2555776" y="4221088"/>
            <a:ext cx="4032448" cy="1885483"/>
          </a:xfrm>
          <a:prstGeom prst="rect">
            <a:avLst/>
          </a:prstGeom>
          <a:noFill/>
          <a:effectLst>
            <a:softEdge rad="31750"/>
          </a:effectLst>
        </p:spPr>
      </p:pic>
      <p:sp>
        <p:nvSpPr>
          <p:cNvPr id="36876" name="AutoShape 12" descr="https://www.olcf.ornl.gov/wp-content/gallery/titan/titan4.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ZA"/>
          </a:p>
        </p:txBody>
      </p:sp>
      <p:pic>
        <p:nvPicPr>
          <p:cNvPr id="36880" name="Picture 16"/>
          <p:cNvPicPr>
            <a:picLocks noChangeAspect="1" noChangeArrowheads="1"/>
          </p:cNvPicPr>
          <p:nvPr/>
        </p:nvPicPr>
        <p:blipFill>
          <a:blip r:embed="rId4" cstate="print"/>
          <a:srcRect/>
          <a:stretch>
            <a:fillRect/>
          </a:stretch>
        </p:blipFill>
        <p:spPr bwMode="auto">
          <a:xfrm>
            <a:off x="5297948" y="980728"/>
            <a:ext cx="3666540" cy="2381034"/>
          </a:xfrm>
          <a:prstGeom prst="rect">
            <a:avLst/>
          </a:prstGeom>
          <a:noFill/>
          <a:ln w="9525">
            <a:noFill/>
            <a:miter lim="800000"/>
            <a:headEnd/>
            <a:tailEnd/>
          </a:ln>
          <a:effectLst>
            <a:softEdge rad="31750"/>
          </a:effectLst>
        </p:spPr>
      </p:pic>
      <p:pic>
        <p:nvPicPr>
          <p:cNvPr id="36877" name="Picture 13"/>
          <p:cNvPicPr>
            <a:picLocks noChangeAspect="1" noChangeArrowheads="1"/>
          </p:cNvPicPr>
          <p:nvPr/>
        </p:nvPicPr>
        <p:blipFill>
          <a:blip r:embed="rId5" cstate="print"/>
          <a:srcRect r="9593"/>
          <a:stretch>
            <a:fillRect/>
          </a:stretch>
        </p:blipFill>
        <p:spPr bwMode="auto">
          <a:xfrm>
            <a:off x="179512" y="980728"/>
            <a:ext cx="3668588" cy="2381299"/>
          </a:xfrm>
          <a:prstGeom prst="rect">
            <a:avLst/>
          </a:prstGeom>
          <a:noFill/>
          <a:ln w="9525">
            <a:noFill/>
            <a:miter lim="800000"/>
            <a:headEnd/>
            <a:tailEnd/>
          </a:ln>
          <a:effectLst>
            <a:softEdge rad="31750"/>
          </a:effectLst>
        </p:spPr>
      </p:pic>
      <p:pic>
        <p:nvPicPr>
          <p:cNvPr id="36868" name="Picture 4" descr="http://community.mellanox.com/servlet/JiveServlet/showImage/38-1108-1262/Top500Logo.gif"/>
          <p:cNvPicPr>
            <a:picLocks noChangeAspect="1" noChangeArrowheads="1"/>
          </p:cNvPicPr>
          <p:nvPr/>
        </p:nvPicPr>
        <p:blipFill>
          <a:blip r:embed="rId6" cstate="print"/>
          <a:srcRect/>
          <a:stretch>
            <a:fillRect/>
          </a:stretch>
        </p:blipFill>
        <p:spPr bwMode="auto">
          <a:xfrm>
            <a:off x="3311860" y="2636912"/>
            <a:ext cx="2520280" cy="1243338"/>
          </a:xfrm>
          <a:prstGeom prst="rect">
            <a:avLst/>
          </a:prstGeom>
          <a:noFill/>
          <a:effectLst>
            <a:softEdge rad="31750"/>
          </a:effectLst>
        </p:spPr>
      </p:pic>
      <p:sp>
        <p:nvSpPr>
          <p:cNvPr id="14" name="Content Placeholder 2"/>
          <p:cNvSpPr>
            <a:spLocks noGrp="1"/>
          </p:cNvSpPr>
          <p:nvPr>
            <p:ph idx="1"/>
          </p:nvPr>
        </p:nvSpPr>
        <p:spPr>
          <a:xfrm>
            <a:off x="179512" y="3429000"/>
            <a:ext cx="3672408" cy="288032"/>
          </a:xfrm>
        </p:spPr>
        <p:txBody>
          <a:bodyPr anchor="ctr">
            <a:normAutofit fontScale="55000" lnSpcReduction="20000"/>
          </a:bodyPr>
          <a:lstStyle/>
          <a:p>
            <a:pPr>
              <a:buNone/>
            </a:pPr>
            <a:r>
              <a:rPr lang="en-ZA" dirty="0" smtClean="0"/>
              <a:t>17.59 PFLOPS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80" name="Picture 16"/>
          <p:cNvPicPr>
            <a:picLocks noChangeAspect="1" noChangeArrowheads="1"/>
          </p:cNvPicPr>
          <p:nvPr/>
        </p:nvPicPr>
        <p:blipFill>
          <a:blip r:embed="rId3" cstate="print"/>
          <a:srcRect/>
          <a:stretch>
            <a:fillRect/>
          </a:stretch>
        </p:blipFill>
        <p:spPr bwMode="auto">
          <a:xfrm>
            <a:off x="4919418" y="860145"/>
            <a:ext cx="1884830" cy="1224000"/>
          </a:xfrm>
          <a:prstGeom prst="rect">
            <a:avLst/>
          </a:prstGeom>
          <a:noFill/>
          <a:ln w="9525">
            <a:noFill/>
            <a:miter lim="800000"/>
            <a:headEnd/>
            <a:tailEnd/>
          </a:ln>
          <a:effectLst>
            <a:softEdge rad="31750"/>
          </a:effectLst>
        </p:spPr>
      </p:pic>
      <p:sp>
        <p:nvSpPr>
          <p:cNvPr id="2" name="Title 1"/>
          <p:cNvSpPr>
            <a:spLocks noGrp="1"/>
          </p:cNvSpPr>
          <p:nvPr>
            <p:ph type="title"/>
          </p:nvPr>
        </p:nvSpPr>
        <p:spPr/>
        <p:txBody>
          <a:bodyPr>
            <a:normAutofit fontScale="90000"/>
          </a:bodyPr>
          <a:lstStyle/>
          <a:p>
            <a:r>
              <a:rPr lang="en-ZA" dirty="0" smtClean="0"/>
              <a:t>High Performance </a:t>
            </a:r>
            <a:r>
              <a:rPr lang="en-ZA" dirty="0" err="1" smtClean="0"/>
              <a:t>Linpack</a:t>
            </a:r>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1-Jul-14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9</a:t>
            </a:fld>
            <a:endParaRPr lang="en-US"/>
          </a:p>
        </p:txBody>
      </p:sp>
      <p:grpSp>
        <p:nvGrpSpPr>
          <p:cNvPr id="3" name="Group 11"/>
          <p:cNvGrpSpPr/>
          <p:nvPr/>
        </p:nvGrpSpPr>
        <p:grpSpPr>
          <a:xfrm>
            <a:off x="307086" y="2564903"/>
            <a:ext cx="8585394" cy="3744417"/>
            <a:chOff x="307086" y="2564903"/>
            <a:chExt cx="8585394" cy="3744417"/>
          </a:xfrm>
        </p:grpSpPr>
        <p:pic>
          <p:nvPicPr>
            <p:cNvPr id="36865" name="Picture 1"/>
            <p:cNvPicPr>
              <a:picLocks noChangeAspect="1" noChangeArrowheads="1"/>
            </p:cNvPicPr>
            <p:nvPr/>
          </p:nvPicPr>
          <p:blipFill>
            <a:blip r:embed="rId4" cstate="print"/>
            <a:srcRect/>
            <a:stretch>
              <a:fillRect/>
            </a:stretch>
          </p:blipFill>
          <p:spPr bwMode="auto">
            <a:xfrm>
              <a:off x="307086" y="2564922"/>
              <a:ext cx="4311611" cy="3744398"/>
            </a:xfrm>
            <a:prstGeom prst="rect">
              <a:avLst/>
            </a:prstGeom>
            <a:noFill/>
            <a:ln w="9525">
              <a:noFill/>
              <a:miter lim="800000"/>
              <a:headEnd/>
              <a:tailEnd/>
            </a:ln>
          </p:spPr>
        </p:pic>
        <p:pic>
          <p:nvPicPr>
            <p:cNvPr id="36866" name="Picture 2"/>
            <p:cNvPicPr>
              <a:picLocks noChangeAspect="1" noChangeArrowheads="1"/>
            </p:cNvPicPr>
            <p:nvPr/>
          </p:nvPicPr>
          <p:blipFill>
            <a:blip r:embed="rId5" cstate="print"/>
            <a:srcRect/>
            <a:stretch>
              <a:fillRect/>
            </a:stretch>
          </p:blipFill>
          <p:spPr bwMode="auto">
            <a:xfrm>
              <a:off x="4985605" y="2564903"/>
              <a:ext cx="3906875" cy="3743331"/>
            </a:xfrm>
            <a:prstGeom prst="rect">
              <a:avLst/>
            </a:prstGeom>
            <a:noFill/>
            <a:ln w="9525">
              <a:noFill/>
              <a:miter lim="800000"/>
              <a:headEnd/>
              <a:tailEnd/>
            </a:ln>
          </p:spPr>
        </p:pic>
      </p:grpSp>
      <p:sp>
        <p:nvSpPr>
          <p:cNvPr id="36876" name="AutoShape 12" descr="https://www.olcf.ornl.gov/wp-content/gallery/titan/titan4.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ZA"/>
          </a:p>
        </p:txBody>
      </p:sp>
      <p:pic>
        <p:nvPicPr>
          <p:cNvPr id="36877" name="Picture 13"/>
          <p:cNvPicPr>
            <a:picLocks noChangeAspect="1" noChangeArrowheads="1"/>
          </p:cNvPicPr>
          <p:nvPr/>
        </p:nvPicPr>
        <p:blipFill>
          <a:blip r:embed="rId6" cstate="print"/>
          <a:srcRect/>
          <a:stretch>
            <a:fillRect/>
          </a:stretch>
        </p:blipFill>
        <p:spPr bwMode="auto">
          <a:xfrm>
            <a:off x="2542592" y="845631"/>
            <a:ext cx="2085989" cy="1224136"/>
          </a:xfrm>
          <a:prstGeom prst="rect">
            <a:avLst/>
          </a:prstGeom>
          <a:noFill/>
          <a:ln w="9525">
            <a:noFill/>
            <a:miter lim="800000"/>
            <a:headEnd/>
            <a:tailEnd/>
          </a:ln>
          <a:effectLst>
            <a:softEdge rad="31750"/>
          </a:effectLst>
        </p:spPr>
      </p:pic>
      <p:pic>
        <p:nvPicPr>
          <p:cNvPr id="36868" name="Picture 4" descr="http://community.mellanox.com/servlet/JiveServlet/showImage/38-1108-1262/Top500Logo.gif"/>
          <p:cNvPicPr>
            <a:picLocks noChangeAspect="1" noChangeArrowheads="1"/>
          </p:cNvPicPr>
          <p:nvPr/>
        </p:nvPicPr>
        <p:blipFill>
          <a:blip r:embed="rId7" cstate="print"/>
          <a:srcRect/>
          <a:stretch>
            <a:fillRect/>
          </a:stretch>
        </p:blipFill>
        <p:spPr bwMode="auto">
          <a:xfrm>
            <a:off x="4127330" y="1781735"/>
            <a:ext cx="1295581" cy="639153"/>
          </a:xfrm>
          <a:prstGeom prst="rect">
            <a:avLst/>
          </a:prstGeom>
          <a:noFill/>
          <a:effectLst>
            <a:softEdge rad="31750"/>
          </a:effectLst>
        </p:spPr>
      </p:pic>
      <p:sp>
        <p:nvSpPr>
          <p:cNvPr id="13" name="Content Placeholder 2"/>
          <p:cNvSpPr>
            <a:spLocks noGrp="1"/>
          </p:cNvSpPr>
          <p:nvPr>
            <p:ph idx="1"/>
          </p:nvPr>
        </p:nvSpPr>
        <p:spPr>
          <a:xfrm>
            <a:off x="3707904" y="3429000"/>
            <a:ext cx="648072" cy="288032"/>
          </a:xfrm>
        </p:spPr>
        <p:txBody>
          <a:bodyPr anchor="ctr">
            <a:normAutofit fontScale="55000" lnSpcReduction="20000"/>
          </a:bodyPr>
          <a:lstStyle/>
          <a:p>
            <a:pPr>
              <a:buNone/>
            </a:pPr>
            <a:r>
              <a:rPr lang="en-ZA" dirty="0" smtClean="0"/>
              <a:t>~7 </a:t>
            </a:r>
          </a:p>
        </p:txBody>
      </p:sp>
      <p:sp>
        <p:nvSpPr>
          <p:cNvPr id="14" name="Content Placeholder 2"/>
          <p:cNvSpPr txBox="1">
            <a:spLocks/>
          </p:cNvSpPr>
          <p:nvPr/>
        </p:nvSpPr>
        <p:spPr>
          <a:xfrm>
            <a:off x="3851920" y="4653136"/>
            <a:ext cx="504056" cy="288032"/>
          </a:xfrm>
          <a:prstGeom prst="rect">
            <a:avLst/>
          </a:prstGeom>
        </p:spPr>
        <p:txBody>
          <a:bodyPr vert="horz" rtlCol="0" anchor="ctr">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a:buNone/>
              <a:tabLst/>
              <a:defRPr/>
            </a:pPr>
            <a:r>
              <a:rPr kumimoji="0" lang="en-ZA" sz="2800" b="0" i="0" u="none" strike="noStrike" kern="1200" cap="none" spc="0" normalizeH="0" baseline="0" noProof="0" dirty="0" smtClean="0">
                <a:ln>
                  <a:noFill/>
                </a:ln>
                <a:solidFill>
                  <a:schemeClr val="accent6">
                    <a:shade val="10000"/>
                  </a:schemeClr>
                </a:solidFill>
                <a:effectLst/>
                <a:uLnTx/>
                <a:uFillTx/>
                <a:latin typeface="+mj-lt"/>
                <a:ea typeface="+mn-ea"/>
                <a:cs typeface="+mn-cs"/>
              </a:rPr>
              <a:t>~ 2 </a:t>
            </a:r>
          </a:p>
        </p:txBody>
      </p:sp>
      <p:sp>
        <p:nvSpPr>
          <p:cNvPr id="15" name="Content Placeholder 2"/>
          <p:cNvSpPr txBox="1">
            <a:spLocks/>
          </p:cNvSpPr>
          <p:nvPr/>
        </p:nvSpPr>
        <p:spPr>
          <a:xfrm>
            <a:off x="2843808" y="5373216"/>
            <a:ext cx="648072" cy="288032"/>
          </a:xfrm>
          <a:prstGeom prst="rect">
            <a:avLst/>
          </a:prstGeom>
        </p:spPr>
        <p:txBody>
          <a:bodyPr vert="horz" rtlCol="0" anchor="ctr">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a:buNone/>
              <a:tabLst/>
              <a:defRPr/>
            </a:pPr>
            <a:r>
              <a:rPr kumimoji="0" lang="en-ZA" sz="2800" b="0" i="0" u="none" strike="noStrike" kern="1200" cap="none" spc="0" normalizeH="0" baseline="0" noProof="0" dirty="0" smtClean="0">
                <a:ln>
                  <a:noFill/>
                </a:ln>
                <a:solidFill>
                  <a:schemeClr val="accent6">
                    <a:shade val="10000"/>
                  </a:schemeClr>
                </a:solidFill>
                <a:effectLst/>
                <a:uLnTx/>
                <a:uFillTx/>
                <a:latin typeface="+mj-lt"/>
                <a:ea typeface="+mn-ea"/>
                <a:cs typeface="+mn-cs"/>
              </a:rPr>
              <a:t>~ 0.8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S010165960">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E47E7E"/>
      </a:hlink>
      <a:folHlink>
        <a:srgbClr val="C8444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accent3"/>
        </a:solidFill>
        <a:ln w="25400" cap="rnd" cmpd="sng" algn="ctr">
          <a:noFill/>
          <a:prstDash val="solid"/>
        </a:ln>
        <a:effectLst/>
      </a:spPr>
      <a:bodyPr rtlCol="0" anchor="ctr"/>
      <a:lstStyle>
        <a:defPPr algn="ctr">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745B0B8-F12E-4BA6-AED8-2FA9328FAD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TS010165960</Template>
  <TotalTime>0</TotalTime>
  <Words>1928</Words>
  <Application>Microsoft Office PowerPoint</Application>
  <PresentationFormat>On-screen Show (4:3)</PresentationFormat>
  <Paragraphs>513</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TS010165960</vt:lpstr>
      <vt:lpstr>Benchmarking ARM System on chips</vt:lpstr>
      <vt:lpstr>Overview</vt:lpstr>
      <vt:lpstr>Data stream computing</vt:lpstr>
      <vt:lpstr>Data Stream Computing</vt:lpstr>
      <vt:lpstr>Introduction</vt:lpstr>
      <vt:lpstr>Coremark</vt:lpstr>
      <vt:lpstr>CoreMark</vt:lpstr>
      <vt:lpstr>High Performance Linpack</vt:lpstr>
      <vt:lpstr>High Performance Linpack</vt:lpstr>
      <vt:lpstr>High Performance Linpack</vt:lpstr>
      <vt:lpstr>High Performance Linpack</vt:lpstr>
      <vt:lpstr>Fast Fourier Transforms</vt:lpstr>
      <vt:lpstr>High Performance Linpack</vt:lpstr>
      <vt:lpstr>Fast Fourier Transforms</vt:lpstr>
      <vt:lpstr>Summary</vt:lpstr>
      <vt:lpstr>Benchmarking ARM System on chips</vt:lpstr>
      <vt:lpstr>Benchmarking ARM System on chips</vt:lpstr>
      <vt:lpstr>CoreMark Flags</vt:lpstr>
      <vt:lpstr>Results - HPL</vt:lpstr>
      <vt:lpstr>Results - HPL</vt:lpstr>
      <vt:lpstr>Understanding the benchmarks</vt:lpstr>
      <vt:lpstr>Results - HPL</vt:lpstr>
      <vt:lpstr>Results - HPL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2013-04-16T13:31:52Z</dcterms:created>
  <dcterms:modified xsi:type="dcterms:W3CDTF">2014-07-02T07:31:52Z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TC101659609990</vt:lpwstr>
  </property>
</Properties>
</file>