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4" r:id="rId5"/>
    <p:sldId id="258" r:id="rId6"/>
    <p:sldId id="260" r:id="rId7"/>
    <p:sldId id="259" r:id="rId8"/>
    <p:sldId id="261" r:id="rId9"/>
    <p:sldId id="263" r:id="rId10"/>
    <p:sldId id="266" r:id="rId11"/>
    <p:sldId id="267" r:id="rId12"/>
    <p:sldId id="262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24E3-5AC4-4C3E-91D6-A5870867CEB5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4382-21D0-4419-B677-72593C89D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88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24E3-5AC4-4C3E-91D6-A5870867CEB5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4382-21D0-4419-B677-72593C89D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0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24E3-5AC4-4C3E-91D6-A5870867CEB5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4382-21D0-4419-B677-72593C89D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16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24E3-5AC4-4C3E-91D6-A5870867CEB5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4382-21D0-4419-B677-72593C89D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0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24E3-5AC4-4C3E-91D6-A5870867CEB5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4382-21D0-4419-B677-72593C89D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5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24E3-5AC4-4C3E-91D6-A5870867CEB5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4382-21D0-4419-B677-72593C89D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24E3-5AC4-4C3E-91D6-A5870867CEB5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4382-21D0-4419-B677-72593C89D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3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24E3-5AC4-4C3E-91D6-A5870867CEB5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4382-21D0-4419-B677-72593C89D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8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24E3-5AC4-4C3E-91D6-A5870867CEB5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4382-21D0-4419-B677-72593C89D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6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24E3-5AC4-4C3E-91D6-A5870867CEB5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4382-21D0-4419-B677-72593C89D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9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24E3-5AC4-4C3E-91D6-A5870867CEB5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4382-21D0-4419-B677-72593C89D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1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E24E3-5AC4-4C3E-91D6-A5870867CEB5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74382-21D0-4419-B677-72593C89D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5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5520" y="2176530"/>
            <a:ext cx="75517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PT Serif" panose="020A0603040505020204" pitchFamily="18" charset="-52"/>
              </a:rPr>
              <a:t>Exact calculation of a posteriori </a:t>
            </a:r>
            <a:endParaRPr lang="en-US" sz="3600" dirty="0" smtClean="0">
              <a:solidFill>
                <a:schemeClr val="bg1"/>
              </a:solidFill>
              <a:latin typeface="PT Serif" panose="020A0603040505020204" pitchFamily="18" charset="-52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probability </a:t>
            </a:r>
            <a:r>
              <a:rPr lang="en-US" sz="3600" dirty="0">
                <a:solidFill>
                  <a:schemeClr val="bg1"/>
                </a:solidFill>
                <a:latin typeface="PT Serif" panose="020A0603040505020204" pitchFamily="18" charset="-52"/>
              </a:rPr>
              <a:t>distribution </a:t>
            </a:r>
            <a:endParaRPr lang="en-US" sz="3600" dirty="0" smtClean="0">
              <a:solidFill>
                <a:schemeClr val="bg1"/>
              </a:solidFill>
              <a:latin typeface="PT Serif" panose="020A0603040505020204" pitchFamily="18" charset="-52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with </a:t>
            </a:r>
            <a:r>
              <a:rPr lang="en-US" sz="3600" dirty="0">
                <a:solidFill>
                  <a:schemeClr val="bg1"/>
                </a:solidFill>
                <a:latin typeface="PT Serif" panose="020A0603040505020204" pitchFamily="18" charset="-52"/>
              </a:rPr>
              <a:t>distributed computing </a:t>
            </a:r>
            <a:r>
              <a:rPr lang="en-US" sz="36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systems</a:t>
            </a:r>
            <a:endParaRPr lang="en-US" sz="3600" dirty="0">
              <a:solidFill>
                <a:schemeClr val="bg1"/>
              </a:solidFill>
              <a:latin typeface="PT Serif" panose="020A0603040505020204" pitchFamily="18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9201" y="4365939"/>
            <a:ext cx="4304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Kirill Kholodkov, Igor </a:t>
            </a:r>
            <a:r>
              <a:rPr lang="en-US" sz="1600" dirty="0" err="1" smtClean="0">
                <a:solidFill>
                  <a:schemeClr val="bg1"/>
                </a:solidFill>
                <a:latin typeface="PT Serif" panose="020A0603040505020204" pitchFamily="18" charset="-52"/>
              </a:rPr>
              <a:t>Aleshin</a:t>
            </a:r>
            <a:endParaRPr lang="en-US" sz="1600" dirty="0" smtClean="0">
              <a:solidFill>
                <a:schemeClr val="bg1"/>
              </a:solidFill>
              <a:latin typeface="PT Serif" panose="020A0603040505020204" pitchFamily="18" charset="-52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Schmidt Institute of Physics of the Earth RAS</a:t>
            </a:r>
            <a:endParaRPr lang="en-US" sz="1600" dirty="0">
              <a:solidFill>
                <a:schemeClr val="bg1"/>
              </a:solidFill>
              <a:latin typeface="PT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9423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69875" y="270458"/>
            <a:ext cx="2800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Introduction</a:t>
            </a:r>
            <a:endParaRPr lang="en-US" sz="3600" dirty="0">
              <a:solidFill>
                <a:schemeClr val="bg1"/>
              </a:solidFill>
              <a:latin typeface="PT Serif" panose="020A0603040505020204" pitchFamily="18" charset="-5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26436" y="2494911"/>
                <a:ext cx="8487195" cy="1232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4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ru-RU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ru-RU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ru-RU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ru-RU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ru-RU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ru-RU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ru-RU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ru-RU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ru-RU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ru-RU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ru-RU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4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ru-RU" sz="40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ru-RU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ru-RU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36" y="2494911"/>
                <a:ext cx="8487195" cy="123232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29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69875" y="270458"/>
            <a:ext cx="2800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Introduction</a:t>
            </a:r>
            <a:endParaRPr lang="en-US" sz="3600" dirty="0">
              <a:solidFill>
                <a:schemeClr val="bg1"/>
              </a:solidFill>
              <a:latin typeface="PT Serif" panose="020A0603040505020204" pitchFamily="18" charset="-5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65072" y="916789"/>
                <a:ext cx="8487195" cy="1232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4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ru-RU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ru-RU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ru-RU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ru-RU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ru-RU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ru-RU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ru-RU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ru-RU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ru-RU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ru-RU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ru-RU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4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ru-RU" sz="40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ru-RU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ru-RU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72" y="916789"/>
                <a:ext cx="8487195" cy="123232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65362" y="2311300"/>
            <a:ext cx="7680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Allows to study the dependency on parameters with expected values, variance, kurtosis etc…</a:t>
            </a:r>
            <a:endParaRPr lang="en-US" sz="2400" dirty="0">
              <a:solidFill>
                <a:schemeClr val="bg1"/>
              </a:solidFill>
              <a:latin typeface="PT Serif" panose="020A0603040505020204" pitchFamily="18" charset="-5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65361" y="3311737"/>
                <a:ext cx="76805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PT Serif" panose="020A0603040505020204" pitchFamily="18" charset="-52"/>
                  </a:rPr>
                  <a:t>But we need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PT Serif" panose="020A0603040505020204" pitchFamily="18" charset="-52"/>
                  </a:rPr>
                  <a:t> to be computed for every parameter set</a:t>
                </a:r>
                <a:endParaRPr lang="en-US" sz="2400" dirty="0">
                  <a:solidFill>
                    <a:schemeClr val="bg1"/>
                  </a:solidFill>
                  <a:latin typeface="PT Serif" panose="020A0603040505020204" pitchFamily="18" charset="-52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61" y="3311737"/>
                <a:ext cx="7680551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27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65361" y="3917044"/>
                <a:ext cx="768055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PT Serif" panose="020A0603040505020204" pitchFamily="18" charset="-52"/>
                  </a:rPr>
                  <a:t>The dimension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PT Serif" panose="020A0603040505020204" pitchFamily="18" charset="-52"/>
                  </a:rPr>
                  <a:t> is not fixed hence compute time grows almost exponentially with parameter count increase.</a:t>
                </a:r>
                <a:endParaRPr lang="en-US" sz="2400" dirty="0">
                  <a:solidFill>
                    <a:schemeClr val="bg1"/>
                  </a:solidFill>
                  <a:latin typeface="PT Serif" panose="020A0603040505020204" pitchFamily="18" charset="-52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61" y="3917044"/>
                <a:ext cx="7680551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1271" t="-4082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65361" y="5261015"/>
                <a:ext cx="768055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PT Serif" panose="020A0603040505020204" pitchFamily="18" charset="-52"/>
                  </a:rPr>
                  <a:t>The good news: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PT Serif" panose="020A0603040505020204" pitchFamily="18" charset="-52"/>
                  </a:rPr>
                  <a:t> computes independently for each parameter set.</a:t>
                </a:r>
                <a:endParaRPr lang="en-US" sz="2400" dirty="0">
                  <a:solidFill>
                    <a:schemeClr val="bg1"/>
                  </a:solidFill>
                  <a:latin typeface="PT Serif" panose="020A0603040505020204" pitchFamily="18" charset="-52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61" y="5261015"/>
                <a:ext cx="7680551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1271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189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37083" y="270458"/>
            <a:ext cx="4265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Distributed systems</a:t>
            </a:r>
            <a:endParaRPr lang="en-US" sz="3600" dirty="0">
              <a:solidFill>
                <a:schemeClr val="bg1"/>
              </a:solidFill>
              <a:latin typeface="PT Serif" panose="020A0603040505020204" pitchFamily="18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9762" y="1468194"/>
            <a:ext cx="76805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Previously we’ve: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tested manual launches on lcg*.sinp.msu.ru (2009)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created own </a:t>
            </a:r>
            <a:r>
              <a:rPr lang="en-US" sz="2400" dirty="0" err="1" smtClean="0">
                <a:solidFill>
                  <a:schemeClr val="bg1"/>
                </a:solidFill>
                <a:latin typeface="PT Serif" panose="020A0603040505020204" pitchFamily="18" charset="-52"/>
              </a:rPr>
              <a:t>testbed</a:t>
            </a:r>
            <a:r>
              <a:rPr lang="en-US" sz="24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 of two small clusters managed by the Globus Toolkit middleware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created a simple application web interface for Globus Toolkit</a:t>
            </a:r>
          </a:p>
        </p:txBody>
      </p:sp>
    </p:spTree>
    <p:extLst>
      <p:ext uri="{BB962C8B-B14F-4D97-AF65-F5344CB8AC3E}">
        <p14:creationId xmlns:p14="http://schemas.microsoft.com/office/powerpoint/2010/main" val="23146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37083" y="270458"/>
            <a:ext cx="4265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Distributed systems</a:t>
            </a:r>
            <a:endParaRPr lang="en-US" sz="3600" dirty="0">
              <a:solidFill>
                <a:schemeClr val="bg1"/>
              </a:solidFill>
              <a:latin typeface="PT Serif" panose="020A0603040505020204" pitchFamily="18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9762" y="1468194"/>
            <a:ext cx="7680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Drawbacks: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Globus is too complex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No middleware flexibility</a:t>
            </a:r>
          </a:p>
        </p:txBody>
      </p:sp>
    </p:spTree>
    <p:extLst>
      <p:ext uri="{BB962C8B-B14F-4D97-AF65-F5344CB8AC3E}">
        <p14:creationId xmlns:p14="http://schemas.microsoft.com/office/powerpoint/2010/main" val="45199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37083" y="270458"/>
            <a:ext cx="4265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Distributed systems</a:t>
            </a:r>
            <a:endParaRPr lang="en-US" sz="3600" dirty="0">
              <a:solidFill>
                <a:schemeClr val="bg1"/>
              </a:solidFill>
              <a:latin typeface="PT Serif" panose="020A0603040505020204" pitchFamily="18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9762" y="1468194"/>
            <a:ext cx="7680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Plan: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Look for another way to make a grid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Develop a more flexible application</a:t>
            </a:r>
          </a:p>
        </p:txBody>
      </p:sp>
    </p:spTree>
    <p:extLst>
      <p:ext uri="{BB962C8B-B14F-4D97-AF65-F5344CB8AC3E}">
        <p14:creationId xmlns:p14="http://schemas.microsoft.com/office/powerpoint/2010/main" val="15139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37083" y="270458"/>
            <a:ext cx="4265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Distributed systems</a:t>
            </a:r>
            <a:endParaRPr lang="en-US" sz="3600" dirty="0">
              <a:solidFill>
                <a:schemeClr val="bg1"/>
              </a:solidFill>
              <a:latin typeface="PT Serif" panose="020A0603040505020204" pitchFamily="18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8688" y="2290295"/>
            <a:ext cx="63426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PT Serif" panose="020A0603040505020204" pitchFamily="18" charset="-52"/>
              </a:rPr>
              <a:t>Gridway</a:t>
            </a:r>
            <a:r>
              <a:rPr lang="en-US" sz="36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 with DRM4G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allows use of </a:t>
            </a:r>
            <a:r>
              <a:rPr lang="en-US" sz="3600" dirty="0" err="1" smtClean="0">
                <a:solidFill>
                  <a:schemeClr val="bg1"/>
                </a:solidFill>
                <a:latin typeface="PT Serif" panose="020A0603040505020204" pitchFamily="18" charset="-52"/>
              </a:rPr>
              <a:t>Gridway</a:t>
            </a:r>
            <a:r>
              <a:rPr lang="en-US" sz="36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 without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intermediate </a:t>
            </a:r>
            <a:r>
              <a:rPr lang="en-US" sz="3600" dirty="0" err="1" smtClean="0">
                <a:solidFill>
                  <a:schemeClr val="bg1"/>
                </a:solidFill>
                <a:latin typeface="PT Serif" panose="020A0603040505020204" pitchFamily="18" charset="-52"/>
              </a:rPr>
              <a:t>middlewares</a:t>
            </a:r>
            <a:endParaRPr lang="en-US" sz="3600" dirty="0" smtClean="0">
              <a:solidFill>
                <a:schemeClr val="bg1"/>
              </a:solidFill>
              <a:latin typeface="PT Serif" panose="020A0603040505020204" pitchFamily="18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2812" y="5973653"/>
            <a:ext cx="6894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https://meteo.unican.es/trac/wiki/DRM4G</a:t>
            </a:r>
          </a:p>
        </p:txBody>
      </p:sp>
    </p:spTree>
    <p:extLst>
      <p:ext uri="{BB962C8B-B14F-4D97-AF65-F5344CB8AC3E}">
        <p14:creationId xmlns:p14="http://schemas.microsoft.com/office/powerpoint/2010/main" val="60616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37083" y="270458"/>
            <a:ext cx="4265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Distributed systems</a:t>
            </a:r>
            <a:endParaRPr lang="en-US" sz="3600" dirty="0">
              <a:solidFill>
                <a:schemeClr val="bg1"/>
              </a:solidFill>
              <a:latin typeface="PT Serif" panose="020A0603040505020204" pitchFamily="18" charset="-5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89" y="1141195"/>
            <a:ext cx="1546906" cy="28641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93" y="1141194"/>
            <a:ext cx="1546907" cy="28641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298" y="1141194"/>
            <a:ext cx="1546907" cy="2864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603" y="1143009"/>
            <a:ext cx="1546906" cy="28605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907" y="1143008"/>
            <a:ext cx="1546906" cy="286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2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37083" y="270458"/>
            <a:ext cx="4265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Distributed systems</a:t>
            </a:r>
            <a:endParaRPr lang="en-US" sz="3600" dirty="0">
              <a:solidFill>
                <a:schemeClr val="bg1"/>
              </a:solidFill>
              <a:latin typeface="PT Serif" panose="020A0603040505020204" pitchFamily="18" charset="-5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89" y="1141194"/>
            <a:ext cx="1546906" cy="2864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93" y="1141194"/>
            <a:ext cx="1546907" cy="28641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298" y="1141194"/>
            <a:ext cx="1546907" cy="2864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603" y="1141193"/>
            <a:ext cx="1546906" cy="28641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907" y="1141192"/>
            <a:ext cx="1546906" cy="286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96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75456" y="270458"/>
            <a:ext cx="2589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Application</a:t>
            </a:r>
            <a:endParaRPr lang="en-US" sz="3600" dirty="0">
              <a:solidFill>
                <a:schemeClr val="bg1"/>
              </a:solidFill>
              <a:latin typeface="PT Serif" panose="020A0603040505020204" pitchFamily="18" charset="-5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51" y="1627563"/>
            <a:ext cx="8253161" cy="383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992" cy="814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30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-0.00191 -0.125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69875" y="270458"/>
            <a:ext cx="2800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Introduction</a:t>
            </a:r>
            <a:endParaRPr lang="en-US" sz="3600" dirty="0">
              <a:solidFill>
                <a:schemeClr val="bg1"/>
              </a:solidFill>
              <a:latin typeface="PT Serif" panose="020A0603040505020204" pitchFamily="18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9758" y="1481072"/>
            <a:ext cx="7680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Determination of anisotropic parameters of crust and upper mantle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9757" y="2575777"/>
            <a:ext cx="7680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Key facts: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Anisotropy is detectable on the surface</a:t>
            </a:r>
          </a:p>
        </p:txBody>
      </p:sp>
    </p:spTree>
    <p:extLst>
      <p:ext uri="{BB962C8B-B14F-4D97-AF65-F5344CB8AC3E}">
        <p14:creationId xmlns:p14="http://schemas.microsoft.com/office/powerpoint/2010/main" val="269952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3896" y="-39756"/>
            <a:ext cx="12398305" cy="697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2196" y="-384313"/>
            <a:ext cx="12881509" cy="724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22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1323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679" y="0"/>
            <a:ext cx="7713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90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29" y="128787"/>
            <a:ext cx="73783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40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94917" y="3039416"/>
            <a:ext cx="2492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Thank you!</a:t>
            </a:r>
            <a:endParaRPr lang="en-US" sz="3600" dirty="0">
              <a:solidFill>
                <a:schemeClr val="bg1"/>
              </a:solidFill>
              <a:latin typeface="PT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60254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69875" y="270458"/>
            <a:ext cx="2800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Introduction</a:t>
            </a:r>
            <a:endParaRPr lang="en-US" sz="3600" dirty="0">
              <a:solidFill>
                <a:schemeClr val="bg1"/>
              </a:solidFill>
              <a:latin typeface="PT Serif" panose="020A0603040505020204" pitchFamily="18" charset="-5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55" y="1827532"/>
            <a:ext cx="8255358" cy="307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7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69875" y="270458"/>
            <a:ext cx="2800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Introduction</a:t>
            </a:r>
            <a:endParaRPr lang="en-US" sz="3600" dirty="0">
              <a:solidFill>
                <a:schemeClr val="bg1"/>
              </a:solidFill>
              <a:latin typeface="PT Serif" panose="020A0603040505020204" pitchFamily="18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9758" y="1481072"/>
            <a:ext cx="7680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Determination of anisotropic parameters of crust and upper mantle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9757" y="2575777"/>
            <a:ext cx="7680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Key facts: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Anisotropy is detectable on the surface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The cause 	of anisotropy is believed to be LPO of olivine crystals</a:t>
            </a:r>
          </a:p>
        </p:txBody>
      </p:sp>
    </p:spTree>
    <p:extLst>
      <p:ext uri="{BB962C8B-B14F-4D97-AF65-F5344CB8AC3E}">
        <p14:creationId xmlns:p14="http://schemas.microsoft.com/office/powerpoint/2010/main" val="390378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69875" y="270458"/>
            <a:ext cx="2800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Introduction</a:t>
            </a:r>
            <a:endParaRPr lang="en-US" sz="3600" dirty="0">
              <a:solidFill>
                <a:schemeClr val="bg1"/>
              </a:solidFill>
              <a:latin typeface="PT Serif" panose="020A0603040505020204" pitchFamily="18" charset="-5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3" y="1612249"/>
            <a:ext cx="8308162" cy="41669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039" y="2820474"/>
            <a:ext cx="5191117" cy="285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8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69875" y="270458"/>
            <a:ext cx="2800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Introduction</a:t>
            </a:r>
            <a:endParaRPr lang="en-US" sz="3600" dirty="0">
              <a:solidFill>
                <a:schemeClr val="bg1"/>
              </a:solidFill>
              <a:latin typeface="PT Serif" panose="020A0603040505020204" pitchFamily="18" charset="-5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3" y="1612249"/>
            <a:ext cx="8308162" cy="4166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781" y="2562033"/>
            <a:ext cx="5180043" cy="310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8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69875" y="270458"/>
            <a:ext cx="2800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Introduction</a:t>
            </a:r>
            <a:endParaRPr lang="en-US" sz="3600" dirty="0">
              <a:solidFill>
                <a:schemeClr val="bg1"/>
              </a:solidFill>
              <a:latin typeface="PT Serif" panose="020A0603040505020204" pitchFamily="18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9758" y="1481072"/>
            <a:ext cx="7680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Determination of anisotropic parameters of crust and upper mantle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9757" y="2575777"/>
            <a:ext cx="76805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Key facts: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Anisotropy is detectable on the surface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The cause 	of anisotropy is believed to be LPO of olivine crystals</a:t>
            </a:r>
          </a:p>
          <a:p>
            <a:endParaRPr lang="en-US" sz="2400" dirty="0" smtClean="0">
              <a:solidFill>
                <a:schemeClr val="bg1"/>
              </a:solidFill>
              <a:latin typeface="PT Serif" panose="020A0603040505020204" pitchFamily="18" charset="-52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The latter is caused by recrystallization because of tectonic movement. This allows us to learn of plate movement direction (or historical directions).</a:t>
            </a:r>
          </a:p>
        </p:txBody>
      </p:sp>
    </p:spTree>
    <p:extLst>
      <p:ext uri="{BB962C8B-B14F-4D97-AF65-F5344CB8AC3E}">
        <p14:creationId xmlns:p14="http://schemas.microsoft.com/office/powerpoint/2010/main" val="53818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69875" y="270458"/>
            <a:ext cx="2800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Introduction</a:t>
            </a:r>
            <a:endParaRPr lang="en-US" sz="3600" dirty="0">
              <a:solidFill>
                <a:schemeClr val="bg1"/>
              </a:solidFill>
              <a:latin typeface="PT Serif" panose="020A0603040505020204" pitchFamily="18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9758" y="1481072"/>
            <a:ext cx="7680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Determination of anisotropic parameters of crust and upper mantle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29757" y="2575777"/>
                <a:ext cx="7680551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PT Serif" panose="020A0603040505020204" pitchFamily="18" charset="-52"/>
                  </a:rPr>
                  <a:t>What do we have: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bg1"/>
                    </a:solidFill>
                    <a:latin typeface="PT Serif" panose="020A0603040505020204" pitchFamily="18" charset="-52"/>
                  </a:rPr>
                  <a:t>signals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400" dirty="0" smtClean="0">
                  <a:solidFill>
                    <a:schemeClr val="bg1"/>
                  </a:solidFill>
                  <a:latin typeface="PT Serif" panose="020A0603040505020204" pitchFamily="18" charset="-5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bg1"/>
                    </a:solidFill>
                    <a:latin typeface="PT Serif" panose="020A0603040505020204" pitchFamily="18" charset="-52"/>
                  </a:rPr>
                  <a:t>the model </a:t>
                </a:r>
                <a:r>
                  <a:rPr lang="en-US" sz="2400" i="1" dirty="0" smtClean="0">
                    <a:solidFill>
                      <a:schemeClr val="bg1"/>
                    </a:solidFill>
                    <a:latin typeface="PT Serif" panose="020A0603040505020204" pitchFamily="18" charset="-52"/>
                    <a:ea typeface="Cambria Math" panose="02040503050406030204" pitchFamily="18" charset="0"/>
                  </a:rPr>
                  <a:t>S = S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PT Serif" panose="020A0603040505020204" pitchFamily="18" charset="-52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PT Serif" panose="020A0603040505020204" pitchFamily="18" charset="-52"/>
                    <a:ea typeface="Cambria Math" panose="02040503050406030204" pitchFamily="18" charset="0"/>
                  </a:rPr>
                  <a:t>)</a:t>
                </a:r>
                <a:r>
                  <a:rPr lang="en-US" sz="2400" dirty="0" smtClean="0">
                    <a:solidFill>
                      <a:schemeClr val="bg1"/>
                    </a:solidFill>
                    <a:latin typeface="PT Serif" panose="020A0603040505020204" pitchFamily="18" charset="-52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={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PT Serif" panose="020A0603040505020204" pitchFamily="18" charset="-52"/>
                  </a:rPr>
                  <a:t>…</a:t>
                </a:r>
                <a:r>
                  <a:rPr lang="ru-RU" sz="2400" dirty="0" smtClean="0">
                    <a:solidFill>
                      <a:schemeClr val="bg1"/>
                    </a:solidFill>
                    <a:latin typeface="PT Serif" panose="020A0603040505020204" pitchFamily="18" charset="-52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endParaRPr lang="en-US" sz="2400" b="0" dirty="0" smtClean="0">
                  <a:solidFill>
                    <a:schemeClr val="bg1"/>
                  </a:solidFill>
                  <a:latin typeface="PT Serif" panose="020A0603040505020204" pitchFamily="18" charset="-52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bg1"/>
                    </a:solidFill>
                    <a:latin typeface="PT Serif" panose="020A0603040505020204" pitchFamily="18" charset="-52"/>
                  </a:rPr>
                  <a:t>the cost function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bg1"/>
                  </a:solidFill>
                  <a:latin typeface="PT Serif" panose="020A0603040505020204" pitchFamily="18" charset="-52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57" y="2575777"/>
                <a:ext cx="7680551" cy="1631216"/>
              </a:xfrm>
              <a:prstGeom prst="rect">
                <a:avLst/>
              </a:prstGeom>
              <a:blipFill rotWithShape="0">
                <a:blip r:embed="rId3"/>
                <a:stretch>
                  <a:fillRect l="-1190" t="-2996" b="-4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618" y="4652311"/>
            <a:ext cx="6711251" cy="153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9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69875" y="270458"/>
            <a:ext cx="2800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PT Serif" panose="020A0603040505020204" pitchFamily="18" charset="-52"/>
              </a:rPr>
              <a:t>Introduction</a:t>
            </a:r>
            <a:endParaRPr lang="en-US" sz="3600" dirty="0">
              <a:solidFill>
                <a:schemeClr val="bg1"/>
              </a:solidFill>
              <a:latin typeface="PT Serif" panose="020A0603040505020204" pitchFamily="18" charset="-5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222199" y="1544177"/>
                <a:ext cx="6895670" cy="1355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4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48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ru-RU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 </m:t>
                          </m:r>
                          <m:r>
                            <m:rPr>
                              <m:sty m:val="p"/>
                            </m:rPr>
                            <a:rPr lang="ru-RU" sz="48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arg</m:t>
                          </m:r>
                          <m:limLow>
                            <m:limLowPr>
                              <m:ctrlP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ru-RU" sz="48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ru-RU" sz="4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ru-RU" sz="4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4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ru-RU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ru-RU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ru-RU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ru-RU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4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ru-RU" sz="4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</m:d>
                          <m:r>
                            <a:rPr lang="ru-RU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199" y="1544177"/>
                <a:ext cx="6895670" cy="13553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466175" y="3166264"/>
                <a:ext cx="4459234" cy="1122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ru-RU" sz="4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ru-RU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ru-RU" sz="5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</m:acc>
                          <m:r>
                            <a:rPr lang="ru-RU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ru-RU" sz="4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ru-RU" sz="4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ε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175" y="3166264"/>
                <a:ext cx="4459234" cy="11224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847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247</Words>
  <Application>Microsoft Office PowerPoint</Application>
  <PresentationFormat>On-screen Show (4:3)</PresentationFormat>
  <Paragraphs>63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PT Serif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Кирилл Холодков</dc:creator>
  <cp:lastModifiedBy>Кирилл Холодков</cp:lastModifiedBy>
  <cp:revision>11</cp:revision>
  <dcterms:created xsi:type="dcterms:W3CDTF">2014-07-03T20:43:19Z</dcterms:created>
  <dcterms:modified xsi:type="dcterms:W3CDTF">2014-07-03T22:19:31Z</dcterms:modified>
</cp:coreProperties>
</file>