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2"/>
  </p:notesMasterIdLst>
  <p:sldIdLst>
    <p:sldId id="256" r:id="rId2"/>
    <p:sldId id="277" r:id="rId3"/>
    <p:sldId id="262" r:id="rId4"/>
    <p:sldId id="257" r:id="rId5"/>
    <p:sldId id="273" r:id="rId6"/>
    <p:sldId id="272" r:id="rId7"/>
    <p:sldId id="284" r:id="rId8"/>
    <p:sldId id="296" r:id="rId9"/>
    <p:sldId id="297" r:id="rId10"/>
    <p:sldId id="292" r:id="rId11"/>
    <p:sldId id="295" r:id="rId12"/>
    <p:sldId id="304" r:id="rId13"/>
    <p:sldId id="294" r:id="rId14"/>
    <p:sldId id="285" r:id="rId15"/>
    <p:sldId id="286" r:id="rId16"/>
    <p:sldId id="278" r:id="rId17"/>
    <p:sldId id="288" r:id="rId18"/>
    <p:sldId id="282" r:id="rId19"/>
    <p:sldId id="291" r:id="rId20"/>
    <p:sldId id="280" r:id="rId21"/>
    <p:sldId id="299" r:id="rId22"/>
    <p:sldId id="301" r:id="rId23"/>
    <p:sldId id="302" r:id="rId24"/>
    <p:sldId id="270" r:id="rId25"/>
    <p:sldId id="263" r:id="rId26"/>
    <p:sldId id="266" r:id="rId27"/>
    <p:sldId id="287" r:id="rId28"/>
    <p:sldId id="268" r:id="rId29"/>
    <p:sldId id="260" r:id="rId30"/>
    <p:sldId id="298" r:id="rId31"/>
    <p:sldId id="303" r:id="rId32"/>
    <p:sldId id="305" r:id="rId33"/>
    <p:sldId id="300" r:id="rId34"/>
    <p:sldId id="265" r:id="rId35"/>
    <p:sldId id="276" r:id="rId36"/>
    <p:sldId id="274" r:id="rId37"/>
    <p:sldId id="269" r:id="rId38"/>
    <p:sldId id="281" r:id="rId39"/>
    <p:sldId id="264" r:id="rId40"/>
    <p:sldId id="25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B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126" autoAdjust="0"/>
  </p:normalViewPr>
  <p:slideViewPr>
    <p:cSldViewPr snapToGrid="0">
      <p:cViewPr varScale="1">
        <p:scale>
          <a:sx n="67" d="100"/>
          <a:sy n="67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MAC%20Project\JINR%20GRID%20Conference\Results\PMBW%20-%20Cop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MAC%20Project\JINR%20GRID%20Conference\Results\PMBW%20-%20Cop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MAC%20Project\JINR%20GRID%20Conference\Results\PMBW%20-%20Cop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MAC%20Project\JINR%20GRID%20Conference\Results\PMBW%20-%20Cop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MAC%20Project\JINR%20GRID%20Conference\Results\PMBW%20-%20Cop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66772399388879"/>
          <c:y val="5.0925925925925923E-2"/>
          <c:w val="0.65332031859740558"/>
          <c:h val="0.74351321037496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Cortex-A7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Copy (MB/s)</c:v>
                </c:pt>
                <c:pt idx="1">
                  <c:v>Scale (MB/s)</c:v>
                </c:pt>
                <c:pt idx="2">
                  <c:v>Add (MB/s)</c:v>
                </c:pt>
                <c:pt idx="3">
                  <c:v>Triad (MB/s)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1996</c:v>
                </c:pt>
                <c:pt idx="1">
                  <c:v>1444</c:v>
                </c:pt>
                <c:pt idx="2">
                  <c:v>757</c:v>
                </c:pt>
                <c:pt idx="3">
                  <c:v>702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Cortex-A9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Copy (MB/s)</c:v>
                </c:pt>
                <c:pt idx="1">
                  <c:v>Scale (MB/s)</c:v>
                </c:pt>
                <c:pt idx="2">
                  <c:v>Add (MB/s)</c:v>
                </c:pt>
                <c:pt idx="3">
                  <c:v>Triad (MB/s)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1329</c:v>
                </c:pt>
                <c:pt idx="1">
                  <c:v>1110</c:v>
                </c:pt>
                <c:pt idx="2">
                  <c:v>1448</c:v>
                </c:pt>
                <c:pt idx="3">
                  <c:v>1290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Cortex-A15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Copy (MB/s)</c:v>
                </c:pt>
                <c:pt idx="1">
                  <c:v>Scale (MB/s)</c:v>
                </c:pt>
                <c:pt idx="2">
                  <c:v>Add (MB/s)</c:v>
                </c:pt>
                <c:pt idx="3">
                  <c:v>Triad (MB/s)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6066</c:v>
                </c:pt>
                <c:pt idx="1">
                  <c:v>6114</c:v>
                </c:pt>
                <c:pt idx="2">
                  <c:v>5413</c:v>
                </c:pt>
                <c:pt idx="3">
                  <c:v>5275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027240"/>
        <c:axId val="185027632"/>
      </c:barChart>
      <c:catAx>
        <c:axId val="185027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27632"/>
        <c:crosses val="autoZero"/>
        <c:auto val="1"/>
        <c:lblAlgn val="ctr"/>
        <c:lblOffset val="100"/>
        <c:noMultiLvlLbl val="0"/>
      </c:catAx>
      <c:valAx>
        <c:axId val="18502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2400"/>
                  <a:t>Bandwidth (MB/s)</a:t>
                </a:r>
              </a:p>
            </c:rich>
          </c:tx>
          <c:layout>
            <c:manualLayout>
              <c:xMode val="edge"/>
              <c:yMode val="edge"/>
              <c:x val="1.6217722849202554E-3"/>
              <c:y val="0.159852943039424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27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782473260161404"/>
          <c:y val="0.23706489865263644"/>
          <c:w val="0.16864373864725646"/>
          <c:h val="0.52812301473094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Sheet2!$A$2:$A$4</c:f>
              <c:strCache>
                <c:ptCount val="3"/>
                <c:pt idx="0">
                  <c:v>Cortex-A7</c:v>
                </c:pt>
                <c:pt idx="1">
                  <c:v>Cortex-A9</c:v>
                </c:pt>
                <c:pt idx="2">
                  <c:v>Cortex-A15</c:v>
                </c:pt>
              </c:strCache>
            </c:strRef>
          </c:cat>
          <c:val>
            <c:numRef>
              <c:f>Sheet2!$B$2:$B$4</c:f>
              <c:numCache>
                <c:formatCode>General</c:formatCode>
                <c:ptCount val="3"/>
                <c:pt idx="0">
                  <c:v>37</c:v>
                </c:pt>
                <c:pt idx="1">
                  <c:v>16</c:v>
                </c:pt>
                <c:pt idx="2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776512"/>
        <c:axId val="239776904"/>
      </c:barChart>
      <c:catAx>
        <c:axId val="23977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776904"/>
        <c:crosses val="autoZero"/>
        <c:auto val="1"/>
        <c:lblAlgn val="ctr"/>
        <c:lblOffset val="100"/>
        <c:noMultiLvlLbl val="0"/>
      </c:catAx>
      <c:valAx>
        <c:axId val="239776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2400" dirty="0"/>
                  <a:t>Bandwidth</a:t>
                </a:r>
                <a:r>
                  <a:rPr lang="en-ZA" sz="2400" baseline="0" dirty="0"/>
                  <a:t> </a:t>
                </a:r>
                <a:r>
                  <a:rPr lang="en-ZA" sz="2400" baseline="0" dirty="0" smtClean="0"/>
                  <a:t>Efficiency (%)</a:t>
                </a:r>
                <a:endParaRPr lang="en-ZA" sz="2400" dirty="0"/>
              </a:p>
            </c:rich>
          </c:tx>
          <c:layout>
            <c:manualLayout>
              <c:xMode val="edge"/>
              <c:yMode val="edge"/>
              <c:x val="1.650050595684243E-2"/>
              <c:y val="0.118861665174614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7765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44302795483898"/>
          <c:y val="5.0925925925925923E-2"/>
          <c:w val="0.72401838659056506"/>
          <c:h val="0.76498059892716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GroupingsSimp!$A$51</c:f>
              <c:strCache>
                <c:ptCount val="1"/>
                <c:pt idx="0">
                  <c:v>Cortex-A7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GroupingsSimp!$B$50:$F$50</c:f>
              <c:strCache>
                <c:ptCount val="5"/>
                <c:pt idx="0">
                  <c:v>Random Pointer Permutation</c:v>
                </c:pt>
                <c:pt idx="1">
                  <c:v>SeqRead32Simple</c:v>
                </c:pt>
                <c:pt idx="2">
                  <c:v>SeqWrite32 Simple+Unroll</c:v>
                </c:pt>
                <c:pt idx="3">
                  <c:v>Seq32Unroll+64Simp</c:v>
                </c:pt>
                <c:pt idx="4">
                  <c:v>Seq64Unroll</c:v>
                </c:pt>
              </c:strCache>
            </c:strRef>
          </c:cat>
          <c:val>
            <c:numRef>
              <c:f>GroupingsSimp!$B$51:$F$51</c:f>
              <c:numCache>
                <c:formatCode>0.00E+00</c:formatCode>
                <c:ptCount val="5"/>
                <c:pt idx="0">
                  <c:v>34.787637612996051</c:v>
                </c:pt>
                <c:pt idx="1">
                  <c:v>1555.2506947479801</c:v>
                </c:pt>
                <c:pt idx="2">
                  <c:v>1479.2897037781852</c:v>
                </c:pt>
                <c:pt idx="3">
                  <c:v>1500.28970377819</c:v>
                </c:pt>
                <c:pt idx="4">
                  <c:v>1708.8110077726467</c:v>
                </c:pt>
              </c:numCache>
            </c:numRef>
          </c:val>
        </c:ser>
        <c:ser>
          <c:idx val="1"/>
          <c:order val="1"/>
          <c:tx>
            <c:strRef>
              <c:f>GroupingsSimp!$A$52</c:f>
              <c:strCache>
                <c:ptCount val="1"/>
                <c:pt idx="0">
                  <c:v>Cortex-A9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GroupingsSimp!$B$50:$F$50</c:f>
              <c:strCache>
                <c:ptCount val="5"/>
                <c:pt idx="0">
                  <c:v>Random Pointer Permutation</c:v>
                </c:pt>
                <c:pt idx="1">
                  <c:v>SeqRead32Simple</c:v>
                </c:pt>
                <c:pt idx="2">
                  <c:v>SeqWrite32 Simple+Unroll</c:v>
                </c:pt>
                <c:pt idx="3">
                  <c:v>Seq32Unroll+64Simp</c:v>
                </c:pt>
                <c:pt idx="4">
                  <c:v>Seq64Unroll</c:v>
                </c:pt>
              </c:strCache>
            </c:strRef>
          </c:cat>
          <c:val>
            <c:numRef>
              <c:f>GroupingsSimp!$B$52:$F$52</c:f>
              <c:numCache>
                <c:formatCode>0.00E+00</c:formatCode>
                <c:ptCount val="5"/>
                <c:pt idx="0">
                  <c:v>84.719557499999993</c:v>
                </c:pt>
                <c:pt idx="1">
                  <c:v>1232.4132305787791</c:v>
                </c:pt>
                <c:pt idx="2">
                  <c:v>1458.681398994067</c:v>
                </c:pt>
                <c:pt idx="3">
                  <c:v>1239.9601867445504</c:v>
                </c:pt>
                <c:pt idx="4">
                  <c:v>1451.6355778518246</c:v>
                </c:pt>
              </c:numCache>
            </c:numRef>
          </c:val>
        </c:ser>
        <c:ser>
          <c:idx val="2"/>
          <c:order val="2"/>
          <c:tx>
            <c:strRef>
              <c:f>GroupingsSimp!$A$53</c:f>
              <c:strCache>
                <c:ptCount val="1"/>
                <c:pt idx="0">
                  <c:v>Cortex-A15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GroupingsSimp!$B$50:$F$50</c:f>
              <c:strCache>
                <c:ptCount val="5"/>
                <c:pt idx="0">
                  <c:v>Random Pointer Permutation</c:v>
                </c:pt>
                <c:pt idx="1">
                  <c:v>SeqRead32Simple</c:v>
                </c:pt>
                <c:pt idx="2">
                  <c:v>SeqWrite32 Simple+Unroll</c:v>
                </c:pt>
                <c:pt idx="3">
                  <c:v>Seq32Unroll+64Simp</c:v>
                </c:pt>
                <c:pt idx="4">
                  <c:v>Seq64Unroll</c:v>
                </c:pt>
              </c:strCache>
            </c:strRef>
          </c:cat>
          <c:val>
            <c:numRef>
              <c:f>GroupingsSimp!$B$53:$F$53</c:f>
              <c:numCache>
                <c:formatCode>0.00E+00</c:formatCode>
                <c:ptCount val="5"/>
                <c:pt idx="0">
                  <c:v>126.5</c:v>
                </c:pt>
                <c:pt idx="1">
                  <c:v>4350</c:v>
                </c:pt>
                <c:pt idx="2">
                  <c:v>4722.4278222929152</c:v>
                </c:pt>
                <c:pt idx="3">
                  <c:v>5100</c:v>
                </c:pt>
                <c:pt idx="4">
                  <c:v>5080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115736"/>
        <c:axId val="183116912"/>
      </c:barChart>
      <c:catAx>
        <c:axId val="183115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2400"/>
                  <a:t>Subtest Grouping</a:t>
                </a:r>
              </a:p>
            </c:rich>
          </c:tx>
          <c:layout>
            <c:manualLayout>
              <c:xMode val="edge"/>
              <c:yMode val="edge"/>
              <c:x val="0.41312527738720473"/>
              <c:y val="0.935365283285283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116912"/>
        <c:crosses val="autoZero"/>
        <c:auto val="1"/>
        <c:lblAlgn val="ctr"/>
        <c:lblOffset val="100"/>
        <c:tickLblSkip val="1"/>
        <c:noMultiLvlLbl val="0"/>
      </c:catAx>
      <c:valAx>
        <c:axId val="18311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2800"/>
                  <a:t>Bandwidth (MB/s)</a:t>
                </a:r>
              </a:p>
            </c:rich>
          </c:tx>
          <c:layout>
            <c:manualLayout>
              <c:xMode val="edge"/>
              <c:yMode val="edge"/>
              <c:x val="0"/>
              <c:y val="0.23553079791947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115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7139993576752273"/>
          <c:y val="0.29224482356372122"/>
          <c:w val="0.12676301538257084"/>
          <c:h val="0.5271996208807232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9274143261117"/>
          <c:y val="5.0925925925925923E-2"/>
          <c:w val="0.7126686561375295"/>
          <c:h val="0.76498059892716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GroupingsSimp!$A$51</c:f>
              <c:strCache>
                <c:ptCount val="1"/>
                <c:pt idx="0">
                  <c:v>Cortex-A7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GroupingsSimp!$B$50:$F$50</c:f>
              <c:strCache>
                <c:ptCount val="5"/>
                <c:pt idx="0">
                  <c:v>Random Pointer Permutation</c:v>
                </c:pt>
                <c:pt idx="1">
                  <c:v>SeqRead32Simple</c:v>
                </c:pt>
                <c:pt idx="2">
                  <c:v>SeqWrite32 Simple+Unroll</c:v>
                </c:pt>
                <c:pt idx="3">
                  <c:v>Seq32Unroll+64Simp</c:v>
                </c:pt>
                <c:pt idx="4">
                  <c:v>Seq64Unroll</c:v>
                </c:pt>
              </c:strCache>
            </c:strRef>
          </c:cat>
          <c:val>
            <c:numRef>
              <c:f>GroupingsSimp!$B$51:$F$51</c:f>
              <c:numCache>
                <c:formatCode>0.00E+00</c:formatCode>
                <c:ptCount val="5"/>
                <c:pt idx="0">
                  <c:v>34.787637612996051</c:v>
                </c:pt>
                <c:pt idx="1">
                  <c:v>1555.2506947479801</c:v>
                </c:pt>
                <c:pt idx="2">
                  <c:v>1479.2897037781852</c:v>
                </c:pt>
                <c:pt idx="3">
                  <c:v>1500.28970377819</c:v>
                </c:pt>
                <c:pt idx="4">
                  <c:v>1708.8110077726467</c:v>
                </c:pt>
              </c:numCache>
            </c:numRef>
          </c:val>
        </c:ser>
        <c:ser>
          <c:idx val="1"/>
          <c:order val="1"/>
          <c:tx>
            <c:strRef>
              <c:f>GroupingsSimp!$A$52</c:f>
              <c:strCache>
                <c:ptCount val="1"/>
                <c:pt idx="0">
                  <c:v>Cortex-A9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GroupingsSimp!$B$50:$F$50</c:f>
              <c:strCache>
                <c:ptCount val="5"/>
                <c:pt idx="0">
                  <c:v>Random Pointer Permutation</c:v>
                </c:pt>
                <c:pt idx="1">
                  <c:v>SeqRead32Simple</c:v>
                </c:pt>
                <c:pt idx="2">
                  <c:v>SeqWrite32 Simple+Unroll</c:v>
                </c:pt>
                <c:pt idx="3">
                  <c:v>Seq32Unroll+64Simp</c:v>
                </c:pt>
                <c:pt idx="4">
                  <c:v>Seq64Unroll</c:v>
                </c:pt>
              </c:strCache>
            </c:strRef>
          </c:cat>
          <c:val>
            <c:numRef>
              <c:f>GroupingsSimp!$B$52:$F$52</c:f>
              <c:numCache>
                <c:formatCode>0.00E+00</c:formatCode>
                <c:ptCount val="5"/>
                <c:pt idx="0">
                  <c:v>84.719557499999993</c:v>
                </c:pt>
                <c:pt idx="1">
                  <c:v>1232.4132305787791</c:v>
                </c:pt>
                <c:pt idx="2">
                  <c:v>1458.681398994067</c:v>
                </c:pt>
                <c:pt idx="3">
                  <c:v>1239.9601867445504</c:v>
                </c:pt>
                <c:pt idx="4">
                  <c:v>1451.6355778518246</c:v>
                </c:pt>
              </c:numCache>
            </c:numRef>
          </c:val>
        </c:ser>
        <c:ser>
          <c:idx val="2"/>
          <c:order val="2"/>
          <c:tx>
            <c:strRef>
              <c:f>GroupingsSimp!$A$53</c:f>
              <c:strCache>
                <c:ptCount val="1"/>
                <c:pt idx="0">
                  <c:v>Cortex-A15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GroupingsSimp!$B$50:$F$50</c:f>
              <c:strCache>
                <c:ptCount val="5"/>
                <c:pt idx="0">
                  <c:v>Random Pointer Permutation</c:v>
                </c:pt>
                <c:pt idx="1">
                  <c:v>SeqRead32Simple</c:v>
                </c:pt>
                <c:pt idx="2">
                  <c:v>SeqWrite32 Simple+Unroll</c:v>
                </c:pt>
                <c:pt idx="3">
                  <c:v>Seq32Unroll+64Simp</c:v>
                </c:pt>
                <c:pt idx="4">
                  <c:v>Seq64Unroll</c:v>
                </c:pt>
              </c:strCache>
            </c:strRef>
          </c:cat>
          <c:val>
            <c:numRef>
              <c:f>GroupingsSimp!$B$53:$F$53</c:f>
              <c:numCache>
                <c:formatCode>0.00E+00</c:formatCode>
                <c:ptCount val="5"/>
                <c:pt idx="0">
                  <c:v>126.5</c:v>
                </c:pt>
                <c:pt idx="1">
                  <c:v>4350</c:v>
                </c:pt>
                <c:pt idx="2">
                  <c:v>4722.4278222929152</c:v>
                </c:pt>
                <c:pt idx="3">
                  <c:v>5100</c:v>
                </c:pt>
                <c:pt idx="4">
                  <c:v>5080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117696"/>
        <c:axId val="183118088"/>
      </c:barChart>
      <c:catAx>
        <c:axId val="183117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600"/>
                  <a:t>Subtest Grouping</a:t>
                </a:r>
              </a:p>
            </c:rich>
          </c:tx>
          <c:layout>
            <c:manualLayout>
              <c:xMode val="edge"/>
              <c:yMode val="edge"/>
              <c:x val="0.38912810207032483"/>
              <c:y val="0.927106587739002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118088"/>
        <c:crosses val="autoZero"/>
        <c:auto val="1"/>
        <c:lblAlgn val="ctr"/>
        <c:lblOffset val="100"/>
        <c:tickLblSkip val="1"/>
        <c:noMultiLvlLbl val="0"/>
      </c:catAx>
      <c:valAx>
        <c:axId val="183118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2200"/>
                  <a:t>Bandwidth (MB/s)</a:t>
                </a:r>
              </a:p>
            </c:rich>
          </c:tx>
          <c:layout>
            <c:manualLayout>
              <c:xMode val="edge"/>
              <c:yMode val="edge"/>
              <c:x val="4.2561301120200038E-3"/>
              <c:y val="0.190038908164266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11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7139993576752273"/>
          <c:y val="0.29224482356372122"/>
          <c:w val="0.12676301538257084"/>
          <c:h val="0.5271996208807232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9274143261117"/>
          <c:y val="5.0925925925925923E-2"/>
          <c:w val="0.7126686561375295"/>
          <c:h val="0.76498059892716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GroupingsSimp!$A$51</c:f>
              <c:strCache>
                <c:ptCount val="1"/>
                <c:pt idx="0">
                  <c:v>Cortex-A7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GroupingsSimp!$B$50:$F$50</c:f>
              <c:strCache>
                <c:ptCount val="5"/>
                <c:pt idx="0">
                  <c:v>Random Pointer Permutation</c:v>
                </c:pt>
                <c:pt idx="1">
                  <c:v>SeqRead32Simple</c:v>
                </c:pt>
                <c:pt idx="2">
                  <c:v>SeqWrite32 Simple+Unroll</c:v>
                </c:pt>
                <c:pt idx="3">
                  <c:v>Seq32Unroll+64Simp</c:v>
                </c:pt>
                <c:pt idx="4">
                  <c:v>Seq64Unroll</c:v>
                </c:pt>
              </c:strCache>
            </c:strRef>
          </c:cat>
          <c:val>
            <c:numRef>
              <c:f>GroupingsSimp!$B$51:$F$51</c:f>
              <c:numCache>
                <c:formatCode>0.00E+00</c:formatCode>
                <c:ptCount val="5"/>
                <c:pt idx="0">
                  <c:v>34.787637612996051</c:v>
                </c:pt>
                <c:pt idx="1">
                  <c:v>1555.2506947479801</c:v>
                </c:pt>
                <c:pt idx="2">
                  <c:v>1479.2897037781852</c:v>
                </c:pt>
                <c:pt idx="3">
                  <c:v>1500.28970377819</c:v>
                </c:pt>
                <c:pt idx="4">
                  <c:v>1708.8110077726467</c:v>
                </c:pt>
              </c:numCache>
            </c:numRef>
          </c:val>
        </c:ser>
        <c:ser>
          <c:idx val="1"/>
          <c:order val="1"/>
          <c:tx>
            <c:strRef>
              <c:f>GroupingsSimp!$A$52</c:f>
              <c:strCache>
                <c:ptCount val="1"/>
                <c:pt idx="0">
                  <c:v>Cortex-A9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GroupingsSimp!$B$50:$F$50</c:f>
              <c:strCache>
                <c:ptCount val="5"/>
                <c:pt idx="0">
                  <c:v>Random Pointer Permutation</c:v>
                </c:pt>
                <c:pt idx="1">
                  <c:v>SeqRead32Simple</c:v>
                </c:pt>
                <c:pt idx="2">
                  <c:v>SeqWrite32 Simple+Unroll</c:v>
                </c:pt>
                <c:pt idx="3">
                  <c:v>Seq32Unroll+64Simp</c:v>
                </c:pt>
                <c:pt idx="4">
                  <c:v>Seq64Unroll</c:v>
                </c:pt>
              </c:strCache>
            </c:strRef>
          </c:cat>
          <c:val>
            <c:numRef>
              <c:f>GroupingsSimp!$B$52:$F$52</c:f>
              <c:numCache>
                <c:formatCode>0.00E+00</c:formatCode>
                <c:ptCount val="5"/>
                <c:pt idx="0">
                  <c:v>84.719557499999993</c:v>
                </c:pt>
                <c:pt idx="1">
                  <c:v>1232.4132305787791</c:v>
                </c:pt>
                <c:pt idx="2">
                  <c:v>1458.681398994067</c:v>
                </c:pt>
                <c:pt idx="3">
                  <c:v>1239.9601867445504</c:v>
                </c:pt>
                <c:pt idx="4">
                  <c:v>1451.6355778518246</c:v>
                </c:pt>
              </c:numCache>
            </c:numRef>
          </c:val>
        </c:ser>
        <c:ser>
          <c:idx val="2"/>
          <c:order val="2"/>
          <c:tx>
            <c:strRef>
              <c:f>GroupingsSimp!$A$53</c:f>
              <c:strCache>
                <c:ptCount val="1"/>
                <c:pt idx="0">
                  <c:v>Cortex-A15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GroupingsSimp!$B$50:$F$50</c:f>
              <c:strCache>
                <c:ptCount val="5"/>
                <c:pt idx="0">
                  <c:v>Random Pointer Permutation</c:v>
                </c:pt>
                <c:pt idx="1">
                  <c:v>SeqRead32Simple</c:v>
                </c:pt>
                <c:pt idx="2">
                  <c:v>SeqWrite32 Simple+Unroll</c:v>
                </c:pt>
                <c:pt idx="3">
                  <c:v>Seq32Unroll+64Simp</c:v>
                </c:pt>
                <c:pt idx="4">
                  <c:v>Seq64Unroll</c:v>
                </c:pt>
              </c:strCache>
            </c:strRef>
          </c:cat>
          <c:val>
            <c:numRef>
              <c:f>GroupingsSimp!$B$53:$F$53</c:f>
              <c:numCache>
                <c:formatCode>0.00E+00</c:formatCode>
                <c:ptCount val="5"/>
                <c:pt idx="0">
                  <c:v>126.5</c:v>
                </c:pt>
                <c:pt idx="1">
                  <c:v>4350</c:v>
                </c:pt>
                <c:pt idx="2">
                  <c:v>4722.4278222929152</c:v>
                </c:pt>
                <c:pt idx="3">
                  <c:v>5100</c:v>
                </c:pt>
                <c:pt idx="4">
                  <c:v>5080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118872"/>
        <c:axId val="183119264"/>
      </c:barChart>
      <c:catAx>
        <c:axId val="183118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600"/>
                  <a:t>Subtest Grouping</a:t>
                </a:r>
              </a:p>
            </c:rich>
          </c:tx>
          <c:layout>
            <c:manualLayout>
              <c:xMode val="edge"/>
              <c:yMode val="edge"/>
              <c:x val="0.38912810207032483"/>
              <c:y val="0.927106587739002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119264"/>
        <c:crosses val="autoZero"/>
        <c:auto val="1"/>
        <c:lblAlgn val="ctr"/>
        <c:lblOffset val="100"/>
        <c:tickLblSkip val="1"/>
        <c:noMultiLvlLbl val="0"/>
      </c:catAx>
      <c:valAx>
        <c:axId val="18311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2200"/>
                  <a:t>Bandwidth (MB/s)</a:t>
                </a:r>
              </a:p>
            </c:rich>
          </c:tx>
          <c:layout>
            <c:manualLayout>
              <c:xMode val="edge"/>
              <c:yMode val="edge"/>
              <c:x val="4.2561301120200038E-3"/>
              <c:y val="0.190038908164266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118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7139993576752273"/>
          <c:y val="0.29224482356372122"/>
          <c:w val="0.12676301538257084"/>
          <c:h val="0.5271996208807232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9856727223307"/>
          <c:y val="5.0925925925925923E-2"/>
          <c:w val="0.72247563161710071"/>
          <c:h val="0.81233526305315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GroupingsSimp!$A$51</c:f>
              <c:strCache>
                <c:ptCount val="1"/>
                <c:pt idx="0">
                  <c:v>Cortex-A7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GroupingsSimp!$B$50:$F$50</c:f>
              <c:strCache>
                <c:ptCount val="5"/>
                <c:pt idx="0">
                  <c:v>Perm</c:v>
                </c:pt>
                <c:pt idx="1">
                  <c:v>ScanRead32Sim</c:v>
                </c:pt>
                <c:pt idx="2">
                  <c:v>ScanWrite32 S+U</c:v>
                </c:pt>
                <c:pt idx="3">
                  <c:v>Scan32Un+64Sim</c:v>
                </c:pt>
                <c:pt idx="4">
                  <c:v>Scan64Un</c:v>
                </c:pt>
              </c:strCache>
            </c:strRef>
          </c:cat>
          <c:val>
            <c:numRef>
              <c:f>GroupingsSimp!$B$51:$F$51</c:f>
              <c:numCache>
                <c:formatCode>0.00E+00</c:formatCode>
                <c:ptCount val="5"/>
                <c:pt idx="0">
                  <c:v>34.787637612996051</c:v>
                </c:pt>
                <c:pt idx="1">
                  <c:v>1555.2506947479801</c:v>
                </c:pt>
                <c:pt idx="2">
                  <c:v>1479.2897037781852</c:v>
                </c:pt>
                <c:pt idx="3">
                  <c:v>1500.28970377819</c:v>
                </c:pt>
                <c:pt idx="4">
                  <c:v>1708.8110077726467</c:v>
                </c:pt>
              </c:numCache>
            </c:numRef>
          </c:val>
        </c:ser>
        <c:ser>
          <c:idx val="1"/>
          <c:order val="1"/>
          <c:tx>
            <c:strRef>
              <c:f>GroupingsSimp!$A$52</c:f>
              <c:strCache>
                <c:ptCount val="1"/>
                <c:pt idx="0">
                  <c:v>Cortex-A9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GroupingsSimp!$B$50:$F$50</c:f>
              <c:strCache>
                <c:ptCount val="5"/>
                <c:pt idx="0">
                  <c:v>Perm</c:v>
                </c:pt>
                <c:pt idx="1">
                  <c:v>ScanRead32Sim</c:v>
                </c:pt>
                <c:pt idx="2">
                  <c:v>ScanWrite32 S+U</c:v>
                </c:pt>
                <c:pt idx="3">
                  <c:v>Scan32Un+64Sim</c:v>
                </c:pt>
                <c:pt idx="4">
                  <c:v>Scan64Un</c:v>
                </c:pt>
              </c:strCache>
            </c:strRef>
          </c:cat>
          <c:val>
            <c:numRef>
              <c:f>GroupingsSimp!$B$52:$F$52</c:f>
              <c:numCache>
                <c:formatCode>0.00E+00</c:formatCode>
                <c:ptCount val="5"/>
                <c:pt idx="0">
                  <c:v>34.787637612996051</c:v>
                </c:pt>
                <c:pt idx="1">
                  <c:v>1232.4132305787791</c:v>
                </c:pt>
                <c:pt idx="2">
                  <c:v>1458.681398994067</c:v>
                </c:pt>
                <c:pt idx="3">
                  <c:v>1239.9601867445504</c:v>
                </c:pt>
                <c:pt idx="4">
                  <c:v>1451.6355778518246</c:v>
                </c:pt>
              </c:numCache>
            </c:numRef>
          </c:val>
        </c:ser>
        <c:ser>
          <c:idx val="2"/>
          <c:order val="2"/>
          <c:tx>
            <c:strRef>
              <c:f>GroupingsSimp!$A$53</c:f>
              <c:strCache>
                <c:ptCount val="1"/>
                <c:pt idx="0">
                  <c:v>Cortex-A15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GroupingsSimp!$B$50:$F$50</c:f>
              <c:strCache>
                <c:ptCount val="5"/>
                <c:pt idx="0">
                  <c:v>Perm</c:v>
                </c:pt>
                <c:pt idx="1">
                  <c:v>ScanRead32Sim</c:v>
                </c:pt>
                <c:pt idx="2">
                  <c:v>ScanWrite32 S+U</c:v>
                </c:pt>
                <c:pt idx="3">
                  <c:v>Scan32Un+64Sim</c:v>
                </c:pt>
                <c:pt idx="4">
                  <c:v>Scan64Un</c:v>
                </c:pt>
              </c:strCache>
            </c:strRef>
          </c:cat>
          <c:val>
            <c:numRef>
              <c:f>GroupingsSimp!$B$53:$F$53</c:f>
              <c:numCache>
                <c:formatCode>0.00E+00</c:formatCode>
                <c:ptCount val="5"/>
                <c:pt idx="0">
                  <c:v>126</c:v>
                </c:pt>
                <c:pt idx="1">
                  <c:v>4350</c:v>
                </c:pt>
                <c:pt idx="2">
                  <c:v>4722.4278222929152</c:v>
                </c:pt>
                <c:pt idx="3">
                  <c:v>5100</c:v>
                </c:pt>
                <c:pt idx="4">
                  <c:v>5080</c:v>
                </c:pt>
              </c:numCache>
            </c:numRef>
          </c:val>
        </c:ser>
        <c:ser>
          <c:idx val="3"/>
          <c:order val="3"/>
          <c:tx>
            <c:strRef>
              <c:f>GroupingsSimp!$A$54</c:f>
              <c:strCache>
                <c:ptCount val="1"/>
                <c:pt idx="0">
                  <c:v>Cortex-A15 1 GHz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GroupingsSimp!$B$50:$F$50</c:f>
              <c:strCache>
                <c:ptCount val="5"/>
                <c:pt idx="0">
                  <c:v>Perm</c:v>
                </c:pt>
                <c:pt idx="1">
                  <c:v>ScanRead32Sim</c:v>
                </c:pt>
                <c:pt idx="2">
                  <c:v>ScanWrite32 S+U</c:v>
                </c:pt>
                <c:pt idx="3">
                  <c:v>Scan32Un+64Sim</c:v>
                </c:pt>
                <c:pt idx="4">
                  <c:v>Scan64Un</c:v>
                </c:pt>
              </c:strCache>
            </c:strRef>
          </c:cat>
          <c:val>
            <c:numRef>
              <c:f>GroupingsSimp!$B$54:$F$54</c:f>
              <c:numCache>
                <c:formatCode>0.00E+00</c:formatCode>
                <c:ptCount val="5"/>
                <c:pt idx="0">
                  <c:v>95.047901746984607</c:v>
                </c:pt>
                <c:pt idx="1">
                  <c:v>3526.1929784243689</c:v>
                </c:pt>
                <c:pt idx="2">
                  <c:v>4550.8304149340856</c:v>
                </c:pt>
                <c:pt idx="3">
                  <c:v>4043.6308720829002</c:v>
                </c:pt>
                <c:pt idx="4">
                  <c:v>4587.9548431829999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120048"/>
        <c:axId val="183120440"/>
      </c:barChart>
      <c:catAx>
        <c:axId val="183120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400" dirty="0"/>
                  <a:t>Test </a:t>
                </a:r>
                <a:r>
                  <a:rPr lang="en-ZA" sz="1400" dirty="0" smtClean="0"/>
                  <a:t>Type Grouping</a:t>
                </a:r>
                <a:endParaRPr lang="en-ZA" sz="1400" dirty="0"/>
              </a:p>
            </c:rich>
          </c:tx>
          <c:layout>
            <c:manualLayout>
              <c:xMode val="edge"/>
              <c:yMode val="edge"/>
              <c:x val="0.45842248493439286"/>
              <c:y val="0.936397092066657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120440"/>
        <c:crosses val="autoZero"/>
        <c:auto val="1"/>
        <c:lblAlgn val="ctr"/>
        <c:lblOffset val="100"/>
        <c:noMultiLvlLbl val="0"/>
      </c:catAx>
      <c:valAx>
        <c:axId val="18312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500"/>
                  <a:t>Bandwidth (MB/s)</a:t>
                </a:r>
              </a:p>
            </c:rich>
          </c:tx>
          <c:layout>
            <c:manualLayout>
              <c:xMode val="edge"/>
              <c:yMode val="edge"/>
              <c:x val="5.8191979733876551E-3"/>
              <c:y val="0.256048410615339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12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739725387035759"/>
          <c:y val="0.29224482356372122"/>
          <c:w val="0.1407657149079215"/>
          <c:h val="0.5271996208807232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825368020822722"/>
          <c:y val="0.15461993993194734"/>
          <c:w val="0.76734223245413069"/>
          <c:h val="0.696687767730744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GroupingsSimp!$L$46</c:f>
              <c:strCache>
                <c:ptCount val="1"/>
                <c:pt idx="0">
                  <c:v>Random Pointer Permutation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GroupingsSimp!$K$47:$K$49</c:f>
              <c:strCache>
                <c:ptCount val="3"/>
                <c:pt idx="0">
                  <c:v>Cortex-A7</c:v>
                </c:pt>
                <c:pt idx="1">
                  <c:v>Cortex-A9</c:v>
                </c:pt>
                <c:pt idx="2">
                  <c:v>Cortex-A15</c:v>
                </c:pt>
              </c:strCache>
            </c:strRef>
          </c:cat>
          <c:val>
            <c:numRef>
              <c:f>GroupingsSimp!$L$47:$L$49</c:f>
              <c:numCache>
                <c:formatCode>General</c:formatCode>
                <c:ptCount val="3"/>
                <c:pt idx="0">
                  <c:v>34.787637612996051</c:v>
                </c:pt>
                <c:pt idx="1">
                  <c:v>84.719557499999993</c:v>
                </c:pt>
                <c:pt idx="2">
                  <c:v>126.5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121224"/>
        <c:axId val="183121616"/>
      </c:barChart>
      <c:catAx>
        <c:axId val="18312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121616"/>
        <c:crosses val="autoZero"/>
        <c:auto val="1"/>
        <c:lblAlgn val="ctr"/>
        <c:lblOffset val="100"/>
        <c:noMultiLvlLbl val="0"/>
      </c:catAx>
      <c:valAx>
        <c:axId val="18312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2800" dirty="0" smtClean="0"/>
                  <a:t>Memory Bandwidth</a:t>
                </a:r>
                <a:r>
                  <a:rPr lang="en-ZA" sz="2800" baseline="0" dirty="0" smtClean="0"/>
                  <a:t> (MB/s)</a:t>
                </a:r>
                <a:endParaRPr lang="en-ZA" sz="2800" dirty="0"/>
              </a:p>
            </c:rich>
          </c:tx>
          <c:layout>
            <c:manualLayout>
              <c:xMode val="edge"/>
              <c:yMode val="edge"/>
              <c:x val="3.011763716052443E-2"/>
              <c:y val="0.1735450475978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121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046D1-0E30-4478-B3E9-C1113A9EF74F}" type="datetimeFigureOut">
              <a:rPr lang="en-ZA" smtClean="0"/>
              <a:t>2014/07/02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9A45D-399B-4C86-AC98-3B7192E19FA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871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9A45D-399B-4C86-AC98-3B7192E19FA4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9289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the test benchmark routine is called, the array area of each thread is filled with a random cyclic permutation of pointers. Thus for two threads, the allocated array will have the following layout: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9A45D-399B-4C86-AC98-3B7192E19FA4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470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the test benchmark routine is called, the array area of each thread is filled with a random cyclic permutation of pointers. </a:t>
            </a:r>
          </a:p>
          <a:p>
            <a:r>
              <a:rPr lang="en-Z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Measured time is the raw bandwidth and latency of a single memory fetch cycle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9A45D-399B-4C86-AC98-3B7192E19FA4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544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007C7-7BAB-4224-8320-CF651212C0FC}" type="datetime1">
              <a:rPr lang="en-ZA" smtClean="0"/>
              <a:t>2014/07/02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515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330D-88FA-4DA1-8500-A180284F5FCB}" type="datetime1">
              <a:rPr lang="en-ZA" smtClean="0"/>
              <a:t>2014/07/02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131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CF37-8F04-465B-A984-22EA1D043C09}" type="datetime1">
              <a:rPr lang="en-ZA" smtClean="0"/>
              <a:t>2014/07/02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416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3150-A714-4FE2-B1B6-70128E605A04}" type="datetime1">
              <a:rPr lang="en-ZA" smtClean="0"/>
              <a:t>2014/07/02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65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7C28-EAFB-42C2-9ABA-EF71B06D6200}" type="datetime1">
              <a:rPr lang="en-ZA" smtClean="0"/>
              <a:t>2014/07/02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128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D7D1-1BB6-471D-9351-C21DBCAA9798}" type="datetime1">
              <a:rPr lang="en-ZA" smtClean="0"/>
              <a:t>2014/07/02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078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0CC9-C345-4471-A16B-B248F59B119B}" type="datetime1">
              <a:rPr lang="en-ZA" smtClean="0"/>
              <a:t>2014/07/02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069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60DA-BA56-45C3-B1AD-98818FEDF591}" type="datetime1">
              <a:rPr lang="en-ZA" smtClean="0"/>
              <a:t>2014/07/02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1766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EE82-F1EB-4559-B0B2-CD16BFA83322}" type="datetime1">
              <a:rPr lang="en-ZA" smtClean="0"/>
              <a:t>2014/07/02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170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1011-D4C4-487C-A9BB-05D210C383D7}" type="datetime1">
              <a:rPr lang="en-ZA" smtClean="0"/>
              <a:t>2014/07/02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83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4316-61FF-4B6D-AB25-48C1CF8D8239}" type="datetime1">
              <a:rPr lang="en-ZA" smtClean="0"/>
              <a:t>2014/07/02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485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9DEEC-1551-498F-AC2D-5336B25F2D7F}" type="datetime1">
              <a:rPr lang="en-ZA" smtClean="0"/>
              <a:t>2014/07/02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1E6D6-99D8-4429-AB8C-851278AFA7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800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07208"/>
            <a:ext cx="9144000" cy="2387600"/>
          </a:xfrm>
        </p:spPr>
        <p:txBody>
          <a:bodyPr>
            <a:normAutofit/>
          </a:bodyPr>
          <a:lstStyle/>
          <a:p>
            <a:r>
              <a:rPr lang="en-ZA" sz="4800" dirty="0" smtClean="0"/>
              <a:t>A Memory Benchmarking Characterisation of ARM-Based Systems-on-Chip</a:t>
            </a:r>
            <a:endParaRPr lang="en-ZA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35891"/>
            <a:ext cx="9144000" cy="4121731"/>
          </a:xfrm>
        </p:spPr>
        <p:txBody>
          <a:bodyPr>
            <a:normAutofit/>
          </a:bodyPr>
          <a:lstStyle/>
          <a:p>
            <a:endParaRPr lang="en-ZA" sz="2000" dirty="0" smtClean="0"/>
          </a:p>
          <a:p>
            <a:r>
              <a:rPr lang="en-ZA" dirty="0" smtClean="0"/>
              <a:t>Thomas Wrigley</a:t>
            </a:r>
          </a:p>
          <a:p>
            <a:pPr>
              <a:lnSpc>
                <a:spcPct val="150000"/>
              </a:lnSpc>
            </a:pPr>
            <a:r>
              <a:rPr lang="en-ZA" dirty="0" smtClean="0"/>
              <a:t>University of the Witwatersrand, Johannesburg, South Africa</a:t>
            </a:r>
          </a:p>
          <a:p>
            <a:pPr>
              <a:lnSpc>
                <a:spcPct val="150000"/>
              </a:lnSpc>
            </a:pPr>
            <a:endParaRPr lang="en-ZA" dirty="0" smtClean="0"/>
          </a:p>
          <a:p>
            <a:pPr>
              <a:lnSpc>
                <a:spcPct val="150000"/>
              </a:lnSpc>
            </a:pPr>
            <a:endParaRPr lang="en-ZA" sz="3600" dirty="0" smtClean="0"/>
          </a:p>
          <a:p>
            <a:pPr>
              <a:lnSpc>
                <a:spcPct val="150000"/>
              </a:lnSpc>
            </a:pPr>
            <a:r>
              <a:rPr lang="en-ZA" dirty="0" smtClean="0"/>
              <a:t>GRID 2014, </a:t>
            </a:r>
            <a:r>
              <a:rPr lang="en-ZA" dirty="0" err="1" smtClean="0"/>
              <a:t>Dubna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140" y="4135650"/>
            <a:ext cx="2165720" cy="2375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05" y="4544822"/>
            <a:ext cx="6529390" cy="15573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87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43" y="249215"/>
            <a:ext cx="10515600" cy="1325563"/>
          </a:xfrm>
        </p:spPr>
        <p:txBody>
          <a:bodyPr>
            <a:normAutofit/>
          </a:bodyPr>
          <a:lstStyle/>
          <a:p>
            <a:r>
              <a:rPr lang="en-ZA" dirty="0" smtClean="0"/>
              <a:t>General Specifications	</a:t>
            </a: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435264"/>
              </p:ext>
            </p:extLst>
          </p:nvPr>
        </p:nvGraphicFramePr>
        <p:xfrm>
          <a:off x="1198808" y="1964698"/>
          <a:ext cx="9471660" cy="194759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367915"/>
                <a:gridCol w="2367915"/>
                <a:gridCol w="2367915"/>
                <a:gridCol w="2367915"/>
              </a:tblGrid>
              <a:tr h="649198">
                <a:tc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Cortex-A7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Cortex-A9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Cortex-A15</a:t>
                      </a:r>
                      <a:endParaRPr lang="en-Z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49198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4 (+ 4 Cortex-A7)</a:t>
                      </a:r>
                      <a:endParaRPr lang="en-Z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49198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Max CPU Clock (MHz)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1008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996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1596</a:t>
                      </a:r>
                      <a:endParaRPr lang="en-Z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http://1.bp.blogspot.com/-H87M8sdmw6c/UjfLFvhMFeI/AAAAAAAACAo/gZb1qVYtmAc/s1600/odroidxu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320" y="3936836"/>
            <a:ext cx="4346122" cy="292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33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Memory Specifications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85795"/>
              </p:ext>
            </p:extLst>
          </p:nvPr>
        </p:nvGraphicFramePr>
        <p:xfrm>
          <a:off x="1288960" y="1983346"/>
          <a:ext cx="9471660" cy="40310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67915"/>
                <a:gridCol w="2367915"/>
                <a:gridCol w="2367915"/>
                <a:gridCol w="2367915"/>
              </a:tblGrid>
              <a:tr h="599327">
                <a:tc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Cortex-A7</a:t>
                      </a:r>
                      <a:endParaRPr lang="en-Z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Cortex-A9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Cortex-A15</a:t>
                      </a:r>
                      <a:endParaRPr lang="en-ZA" dirty="0"/>
                    </a:p>
                  </a:txBody>
                  <a:tcPr/>
                </a:tc>
              </a:tr>
              <a:tr h="599327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L1</a:t>
                      </a:r>
                      <a:r>
                        <a:rPr lang="en-ZA" baseline="0" dirty="0" smtClean="0"/>
                        <a:t> Cache (kB)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32</a:t>
                      </a:r>
                      <a:endParaRPr lang="en-Z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32</a:t>
                      </a:r>
                      <a:endParaRPr lang="en-ZA" dirty="0"/>
                    </a:p>
                  </a:txBody>
                  <a:tcPr/>
                </a:tc>
              </a:tr>
              <a:tr h="599327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L2 Cache (kB)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256</a:t>
                      </a:r>
                      <a:endParaRPr lang="en-Z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1024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2048</a:t>
                      </a:r>
                      <a:endParaRPr lang="en-ZA" dirty="0"/>
                    </a:p>
                  </a:txBody>
                  <a:tcPr/>
                </a:tc>
              </a:tr>
              <a:tr h="599327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RAM (MB)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1024</a:t>
                      </a:r>
                      <a:endParaRPr lang="en-Z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2048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2048</a:t>
                      </a:r>
                      <a:endParaRPr lang="en-ZA" dirty="0"/>
                    </a:p>
                  </a:txBody>
                  <a:tcPr/>
                </a:tc>
              </a:tr>
              <a:tr h="599327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RAM Type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432 MHz 32 bit DDR3</a:t>
                      </a:r>
                      <a:endParaRPr lang="en-Z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528 MHz 64 bit DDR3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800 MHz 64 bit DDR3</a:t>
                      </a:r>
                      <a:endParaRPr lang="en-ZA" dirty="0"/>
                    </a:p>
                  </a:txBody>
                  <a:tcPr/>
                </a:tc>
              </a:tr>
              <a:tr h="1034455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Theoretical Max Bandwidth (MB/s)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 smtClean="0"/>
                    </a:p>
                    <a:p>
                      <a:pPr algn="ctr"/>
                      <a:r>
                        <a:rPr lang="en-ZA" dirty="0" smtClean="0"/>
                        <a:t>3296</a:t>
                      </a:r>
                      <a:endParaRPr lang="en-Z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dirty="0" smtClean="0"/>
                    </a:p>
                    <a:p>
                      <a:pPr algn="ctr"/>
                      <a:r>
                        <a:rPr lang="en-ZA" dirty="0" smtClean="0"/>
                        <a:t>8054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 smtClean="0"/>
                    </a:p>
                    <a:p>
                      <a:pPr algn="ctr"/>
                      <a:r>
                        <a:rPr lang="en-ZA" dirty="0" smtClean="0"/>
                        <a:t>12 207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58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Memory Specifications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889038"/>
              </p:ext>
            </p:extLst>
          </p:nvPr>
        </p:nvGraphicFramePr>
        <p:xfrm>
          <a:off x="1288960" y="1983346"/>
          <a:ext cx="9471660" cy="40310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67915"/>
                <a:gridCol w="2367915"/>
                <a:gridCol w="2367915"/>
                <a:gridCol w="2367915"/>
              </a:tblGrid>
              <a:tr h="599327">
                <a:tc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Cortex-A7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Cortex-A9</a:t>
                      </a:r>
                      <a:endParaRPr lang="en-Z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Cortex-A15</a:t>
                      </a:r>
                      <a:endParaRPr lang="en-ZA" dirty="0"/>
                    </a:p>
                  </a:txBody>
                  <a:tcPr/>
                </a:tc>
              </a:tr>
              <a:tr h="599327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L1</a:t>
                      </a:r>
                      <a:r>
                        <a:rPr lang="en-ZA" baseline="0" dirty="0" smtClean="0"/>
                        <a:t> Cache (kB)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32</a:t>
                      </a:r>
                      <a:endParaRPr lang="en-Z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32</a:t>
                      </a:r>
                      <a:endParaRPr lang="en-ZA" dirty="0"/>
                    </a:p>
                  </a:txBody>
                  <a:tcPr/>
                </a:tc>
              </a:tr>
              <a:tr h="599327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L2 Cache (kB)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256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1024</a:t>
                      </a:r>
                      <a:endParaRPr lang="en-Z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2048</a:t>
                      </a:r>
                      <a:endParaRPr lang="en-ZA" dirty="0"/>
                    </a:p>
                  </a:txBody>
                  <a:tcPr/>
                </a:tc>
              </a:tr>
              <a:tr h="599327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RAM (MB)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1024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2048</a:t>
                      </a:r>
                      <a:endParaRPr lang="en-Z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2048</a:t>
                      </a:r>
                      <a:endParaRPr lang="en-ZA" dirty="0"/>
                    </a:p>
                  </a:txBody>
                  <a:tcPr/>
                </a:tc>
              </a:tr>
              <a:tr h="599327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RAM Type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432 MHz 32 bit DDR3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528 MHz 64 bit DDR3</a:t>
                      </a:r>
                      <a:endParaRPr lang="en-Z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800 MHz 64 bit DDR3</a:t>
                      </a:r>
                      <a:endParaRPr lang="en-ZA" dirty="0"/>
                    </a:p>
                  </a:txBody>
                  <a:tcPr/>
                </a:tc>
              </a:tr>
              <a:tr h="1034455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Theoretical Max Bandwidth (MB/s)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 smtClean="0"/>
                    </a:p>
                    <a:p>
                      <a:pPr algn="ctr"/>
                      <a:r>
                        <a:rPr lang="en-ZA" dirty="0" smtClean="0"/>
                        <a:t>3296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 smtClean="0"/>
                    </a:p>
                    <a:p>
                      <a:pPr algn="ctr"/>
                      <a:r>
                        <a:rPr lang="en-ZA" dirty="0" smtClean="0"/>
                        <a:t>8054</a:t>
                      </a:r>
                      <a:endParaRPr lang="en-Z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dirty="0" smtClean="0"/>
                    </a:p>
                    <a:p>
                      <a:pPr algn="ctr"/>
                      <a:r>
                        <a:rPr lang="en-ZA" dirty="0" smtClean="0"/>
                        <a:t>12 207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47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Memory Specifications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566441"/>
              </p:ext>
            </p:extLst>
          </p:nvPr>
        </p:nvGraphicFramePr>
        <p:xfrm>
          <a:off x="1288960" y="1983346"/>
          <a:ext cx="9471660" cy="40310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67915"/>
                <a:gridCol w="2367915"/>
                <a:gridCol w="2367915"/>
                <a:gridCol w="2367915"/>
              </a:tblGrid>
              <a:tr h="599327">
                <a:tc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Cortex-A7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Cortex-A9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Cortex-A15</a:t>
                      </a:r>
                      <a:endParaRPr lang="en-Z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99327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L1</a:t>
                      </a:r>
                      <a:r>
                        <a:rPr lang="en-ZA" baseline="0" dirty="0" smtClean="0"/>
                        <a:t> Cache (kB)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32</a:t>
                      </a:r>
                      <a:endParaRPr lang="en-Z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99327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L2 Cache (kB)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256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1024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2048</a:t>
                      </a:r>
                      <a:endParaRPr lang="en-Z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99327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RAM (MB)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1024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2048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2048</a:t>
                      </a:r>
                      <a:endParaRPr lang="en-Z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99327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RAM Type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432 MHz 32 bit DDR3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528 MHz 64 bit DDR3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800 MHz 64 bit DDR3</a:t>
                      </a:r>
                      <a:endParaRPr lang="en-Z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034455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Theoretical Max Bandwidth (MB/s)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 smtClean="0"/>
                    </a:p>
                    <a:p>
                      <a:pPr algn="ctr"/>
                      <a:r>
                        <a:rPr lang="en-ZA" dirty="0" smtClean="0"/>
                        <a:t>3296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 smtClean="0"/>
                    </a:p>
                    <a:p>
                      <a:pPr algn="ctr"/>
                      <a:r>
                        <a:rPr lang="en-ZA" dirty="0" smtClean="0"/>
                        <a:t>8054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 smtClean="0"/>
                    </a:p>
                    <a:p>
                      <a:pPr algn="ctr"/>
                      <a:r>
                        <a:rPr lang="en-ZA" dirty="0" smtClean="0"/>
                        <a:t>12 207</a:t>
                      </a:r>
                      <a:endParaRPr lang="en-Z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44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LMBench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575134"/>
              </p:ext>
            </p:extLst>
          </p:nvPr>
        </p:nvGraphicFramePr>
        <p:xfrm>
          <a:off x="838200" y="3306695"/>
          <a:ext cx="10515604" cy="3094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1"/>
                <a:gridCol w="2628901"/>
                <a:gridCol w="2628901"/>
                <a:gridCol w="2628901"/>
              </a:tblGrid>
              <a:tr h="618821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Cortex-A7</a:t>
                      </a:r>
                      <a:endParaRPr lang="en-Z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Cortex-A9</a:t>
                      </a:r>
                      <a:endParaRPr lang="en-Z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Cortex-A15</a:t>
                      </a:r>
                      <a:endParaRPr lang="en-Z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618821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Clock Cycle Time (ns)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0.992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1.004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0.627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8821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L1 Latency (ns)</a:t>
                      </a:r>
                      <a:endParaRPr lang="en-Z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3.02</a:t>
                      </a:r>
                      <a:endParaRPr lang="en-Z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4.02</a:t>
                      </a:r>
                      <a:endParaRPr lang="en-Z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2.51</a:t>
                      </a:r>
                      <a:endParaRPr lang="en-Z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8821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L2 Latency</a:t>
                      </a:r>
                      <a:r>
                        <a:rPr lang="en-ZA" baseline="0" dirty="0" smtClean="0"/>
                        <a:t> (ns)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9.2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30.8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13.8</a:t>
                      </a:r>
                      <a:endParaRPr lang="en-ZA" dirty="0"/>
                    </a:p>
                  </a:txBody>
                  <a:tcPr/>
                </a:tc>
              </a:tr>
              <a:tr h="618821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RAM Latency (ns)</a:t>
                      </a:r>
                      <a:endParaRPr lang="en-Z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58.5</a:t>
                      </a:r>
                      <a:endParaRPr lang="en-Z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119.8</a:t>
                      </a:r>
                      <a:endParaRPr lang="en-Z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104.8</a:t>
                      </a:r>
                      <a:endParaRPr lang="en-Z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1587657"/>
            <a:ext cx="10237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/>
              <a:t>Benchmark suite – memory 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/>
              <a:t>Focus here is on latencies</a:t>
            </a:r>
            <a:endParaRPr lang="en-ZA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06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LMBench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156700"/>
              </p:ext>
            </p:extLst>
          </p:nvPr>
        </p:nvGraphicFramePr>
        <p:xfrm>
          <a:off x="838200" y="3306696"/>
          <a:ext cx="10515604" cy="3094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1"/>
                <a:gridCol w="2628901"/>
                <a:gridCol w="2628901"/>
                <a:gridCol w="2628901"/>
              </a:tblGrid>
              <a:tr h="618821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Cortex-A7</a:t>
                      </a:r>
                      <a:endParaRPr lang="en-Z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Cortex-A9</a:t>
                      </a:r>
                      <a:endParaRPr lang="en-Z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Cortex-A15</a:t>
                      </a:r>
                      <a:endParaRPr lang="en-Z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618821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Clock Cycle Time (ns)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0.992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1.004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0.627</a:t>
                      </a:r>
                      <a:endParaRPr lang="en-ZA" dirty="0"/>
                    </a:p>
                  </a:txBody>
                  <a:tcPr>
                    <a:solidFill>
                      <a:srgbClr val="1ABC1E"/>
                    </a:solidFill>
                  </a:tcPr>
                </a:tc>
              </a:tr>
              <a:tr h="618821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L1 Latency (ns)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3.02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4.02</a:t>
                      </a:r>
                      <a:endParaRPr lang="en-ZA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2.51</a:t>
                      </a:r>
                      <a:endParaRPr lang="en-ZA" dirty="0"/>
                    </a:p>
                  </a:txBody>
                  <a:tcPr>
                    <a:solidFill>
                      <a:srgbClr val="1ABC1E"/>
                    </a:solidFill>
                  </a:tcPr>
                </a:tc>
              </a:tr>
              <a:tr h="618821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L2 Latency</a:t>
                      </a:r>
                      <a:r>
                        <a:rPr lang="en-ZA" baseline="0" dirty="0" smtClean="0"/>
                        <a:t> (ns)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9.2</a:t>
                      </a:r>
                      <a:endParaRPr lang="en-ZA" dirty="0"/>
                    </a:p>
                  </a:txBody>
                  <a:tcPr>
                    <a:solidFill>
                      <a:srgbClr val="1ABC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30.8</a:t>
                      </a:r>
                      <a:endParaRPr lang="en-ZA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13.8</a:t>
                      </a:r>
                      <a:endParaRPr lang="en-ZA" dirty="0"/>
                    </a:p>
                  </a:txBody>
                  <a:tcPr/>
                </a:tc>
              </a:tr>
              <a:tr h="618821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RAM Latency (ns)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58.5</a:t>
                      </a:r>
                      <a:endParaRPr lang="en-ZA" dirty="0"/>
                    </a:p>
                  </a:txBody>
                  <a:tcPr>
                    <a:solidFill>
                      <a:srgbClr val="1ABC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119.8</a:t>
                      </a:r>
                      <a:endParaRPr lang="en-ZA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104.8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126346" y="1960270"/>
            <a:ext cx="2493135" cy="791380"/>
          </a:xfrm>
          <a:prstGeom prst="rect">
            <a:avLst/>
          </a:prstGeom>
          <a:solidFill>
            <a:srgbClr val="1ABC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dirty="0" smtClean="0"/>
              <a:t>Best</a:t>
            </a:r>
            <a:endParaRPr lang="en-ZA" sz="2800" dirty="0"/>
          </a:p>
        </p:txBody>
      </p:sp>
      <p:sp>
        <p:nvSpPr>
          <p:cNvPr id="5" name="Rectangle 4"/>
          <p:cNvSpPr/>
          <p:nvPr/>
        </p:nvSpPr>
        <p:spPr>
          <a:xfrm>
            <a:off x="6456608" y="1960270"/>
            <a:ext cx="2489380" cy="791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dirty="0" smtClean="0"/>
              <a:t>Worst</a:t>
            </a:r>
            <a:endParaRPr lang="en-ZA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36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STREAM Benchmark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Generates array of random numbers (which is stored in RAM) and then performs four types of operations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1555479"/>
                  </p:ext>
                </p:extLst>
              </p:nvPr>
            </p:nvGraphicFramePr>
            <p:xfrm>
              <a:off x="1584699" y="3198590"/>
              <a:ext cx="8128000" cy="27900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/>
                    <a:gridCol w="4064000"/>
                  </a:tblGrid>
                  <a:tr h="5580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Test</a:t>
                          </a:r>
                          <a:endParaRPr lang="en-ZA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Equation</a:t>
                          </a:r>
                          <a:endParaRPr lang="en-ZA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580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Copy</a:t>
                          </a:r>
                          <a:endParaRPr lang="en-ZA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20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ZA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ZA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ZA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𝐵</m:t>
                                </m:r>
                                <m:r>
                                  <a:rPr lang="en-ZA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en-ZA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en-ZA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ZA" sz="20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580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Scale</a:t>
                          </a:r>
                          <a:endParaRPr lang="en-ZA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20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ZA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ZA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ZA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lang="en-ZA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×</m:t>
                                </m:r>
                                <m:r>
                                  <a:rPr lang="en-ZA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en-ZA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ZA" sz="20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580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Add</a:t>
                          </a:r>
                          <a:endParaRPr lang="en-ZA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20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ZA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ZA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ZA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en-ZA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ZA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ZA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  <m:r>
                                  <a:rPr lang="en-ZA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en-ZA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en-ZA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ZA" sz="20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580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Triad</a:t>
                          </a:r>
                          <a:endParaRPr lang="en-ZA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20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ZA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ZA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ZA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en-ZA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ZA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ZA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lang="en-ZA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×</m:t>
                                </m:r>
                                <m:r>
                                  <a:rPr lang="en-ZA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  <m:r>
                                  <a:rPr lang="en-ZA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en-ZA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en-ZA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ZA" sz="20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1555479"/>
                  </p:ext>
                </p:extLst>
              </p:nvPr>
            </p:nvGraphicFramePr>
            <p:xfrm>
              <a:off x="1584699" y="3198590"/>
              <a:ext cx="8128000" cy="27900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/>
                    <a:gridCol w="4064000"/>
                  </a:tblGrid>
                  <a:tr h="5580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Test</a:t>
                          </a:r>
                          <a:endParaRPr lang="en-ZA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Equation</a:t>
                          </a:r>
                          <a:endParaRPr lang="en-ZA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580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Copy</a:t>
                          </a:r>
                          <a:endParaRPr lang="en-ZA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300" t="-105435" r="-600" b="-301087"/>
                          </a:stretch>
                        </a:blipFill>
                      </a:tcPr>
                    </a:tc>
                  </a:tr>
                  <a:tr h="5580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Scale</a:t>
                          </a:r>
                          <a:endParaRPr lang="en-ZA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300" t="-207692" r="-600" b="-204396"/>
                          </a:stretch>
                        </a:blipFill>
                      </a:tcPr>
                    </a:tc>
                  </a:tr>
                  <a:tr h="5580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Add</a:t>
                          </a:r>
                          <a:endParaRPr lang="en-ZA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300" t="-304348" r="-600" b="-102174"/>
                          </a:stretch>
                        </a:blipFill>
                      </a:tcPr>
                    </a:tc>
                  </a:tr>
                  <a:tr h="5580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Triad</a:t>
                          </a:r>
                          <a:endParaRPr lang="en-ZA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300" t="-404348" r="-600" b="-21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63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STREAM</a:t>
            </a:r>
            <a:endParaRPr lang="en-ZA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595631"/>
              </p:ext>
            </p:extLst>
          </p:nvPr>
        </p:nvGraphicFramePr>
        <p:xfrm>
          <a:off x="154546" y="1858114"/>
          <a:ext cx="6246253" cy="410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8034" y="5962918"/>
            <a:ext cx="482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STREAM Results</a:t>
            </a: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7379595" y="5824418"/>
            <a:ext cx="4198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Bandwidth efficiency – percentage of theoretical maximum obtained</a:t>
            </a:r>
            <a:endParaRPr lang="en-ZA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308068"/>
              </p:ext>
            </p:extLst>
          </p:nvPr>
        </p:nvGraphicFramePr>
        <p:xfrm>
          <a:off x="6792319" y="1964161"/>
          <a:ext cx="4863063" cy="3586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507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200" dirty="0"/>
              <a:t>p</a:t>
            </a:r>
            <a:r>
              <a:rPr lang="en-ZA" sz="4200" dirty="0" smtClean="0"/>
              <a:t>mbw - Parallel Memory Bandwidth Benchmark</a:t>
            </a:r>
            <a:endParaRPr lang="en-ZA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ZA" dirty="0"/>
              <a:t>S</a:t>
            </a:r>
            <a:r>
              <a:rPr lang="en-ZA" dirty="0" smtClean="0"/>
              <a:t>ustained memory bandwidth</a:t>
            </a:r>
          </a:p>
          <a:p>
            <a:pPr>
              <a:lnSpc>
                <a:spcPct val="150000"/>
              </a:lnSpc>
            </a:pPr>
            <a:r>
              <a:rPr lang="en-ZA" dirty="0"/>
              <a:t>P</a:t>
            </a:r>
            <a:r>
              <a:rPr lang="en-ZA" dirty="0" smtClean="0"/>
              <a:t>arallel memory bandwidth of multi-core machines</a:t>
            </a:r>
          </a:p>
          <a:p>
            <a:pPr>
              <a:lnSpc>
                <a:spcPct val="150000"/>
              </a:lnSpc>
            </a:pPr>
            <a:r>
              <a:rPr lang="en-ZA" dirty="0" smtClean="0"/>
              <a:t>Basic inner loops – sequential scanning and random memory access</a:t>
            </a:r>
          </a:p>
          <a:p>
            <a:pPr>
              <a:lnSpc>
                <a:spcPct val="150000"/>
              </a:lnSpc>
            </a:pPr>
            <a:r>
              <a:rPr lang="en-ZA" dirty="0" smtClean="0"/>
              <a:t>12 subtests</a:t>
            </a:r>
          </a:p>
          <a:p>
            <a:pPr>
              <a:lnSpc>
                <a:spcPct val="150000"/>
              </a:lnSpc>
            </a:pPr>
            <a:r>
              <a:rPr lang="en-ZA" dirty="0" smtClean="0"/>
              <a:t>Useful to compare to LMBench and STREAM results – potentially greater insight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31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200" dirty="0"/>
              <a:t>pmbw - Parallel Memory Bandwidth Benchmark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One benchmark – 12 subtests</a:t>
            </a:r>
          </a:p>
          <a:p>
            <a:endParaRPr lang="en-ZA" sz="1200" dirty="0" smtClean="0"/>
          </a:p>
          <a:p>
            <a:r>
              <a:rPr lang="en-ZA" dirty="0" smtClean="0"/>
              <a:t>The things that vary:</a:t>
            </a:r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4819909" y="4379086"/>
            <a:ext cx="2820472" cy="837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Operations per loop</a:t>
            </a:r>
          </a:p>
          <a:p>
            <a:pPr algn="ctr"/>
            <a:r>
              <a:rPr lang="en-ZA" dirty="0" smtClean="0"/>
              <a:t>Simple (1) vs Unroll (16)</a:t>
            </a:r>
            <a:endParaRPr lang="en-ZA" dirty="0"/>
          </a:p>
        </p:txBody>
      </p:sp>
      <p:sp>
        <p:nvSpPr>
          <p:cNvPr id="8" name="Rounded Rectangle 7"/>
          <p:cNvSpPr/>
          <p:nvPr/>
        </p:nvSpPr>
        <p:spPr>
          <a:xfrm>
            <a:off x="4819908" y="3328479"/>
            <a:ext cx="2820472" cy="837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   Read </a:t>
            </a:r>
            <a:r>
              <a:rPr lang="en-ZA" dirty="0">
                <a:solidFill>
                  <a:schemeClr val="bg1"/>
                </a:solidFill>
              </a:rPr>
              <a:t>vs Write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17431" y="3328479"/>
            <a:ext cx="3567448" cy="1440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Sequential Scanning vs Random Pointer Permutation</a:t>
            </a:r>
          </a:p>
          <a:p>
            <a:pPr algn="ctr"/>
            <a:endParaRPr lang="en-ZA" sz="800" dirty="0" smtClean="0"/>
          </a:p>
          <a:p>
            <a:pPr algn="ctr"/>
            <a:r>
              <a:rPr lang="en-ZA" dirty="0" smtClean="0"/>
              <a:t>Scan vs Perm</a:t>
            </a:r>
            <a:endParaRPr lang="en-ZA" dirty="0"/>
          </a:p>
        </p:txBody>
      </p:sp>
      <p:sp>
        <p:nvSpPr>
          <p:cNvPr id="10" name="Rounded Rectangle 9"/>
          <p:cNvSpPr/>
          <p:nvPr/>
        </p:nvSpPr>
        <p:spPr>
          <a:xfrm>
            <a:off x="1056067" y="4997003"/>
            <a:ext cx="3528812" cy="1314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Pointer-based iteration vs Index-based array access</a:t>
            </a:r>
          </a:p>
          <a:p>
            <a:pPr algn="ctr"/>
            <a:endParaRPr lang="en-ZA" sz="800" dirty="0" smtClean="0"/>
          </a:p>
          <a:p>
            <a:pPr algn="ctr"/>
            <a:r>
              <a:rPr lang="en-ZA" dirty="0" err="1" smtClean="0"/>
              <a:t>Ptr</a:t>
            </a:r>
            <a:r>
              <a:rPr lang="en-ZA" dirty="0" smtClean="0"/>
              <a:t> </a:t>
            </a:r>
            <a:r>
              <a:rPr lang="en-ZA" dirty="0"/>
              <a:t>vs Index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819909" y="5474773"/>
            <a:ext cx="2820472" cy="837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bg1"/>
                </a:solidFill>
              </a:rPr>
              <a:t>Bit size of memory transfer</a:t>
            </a:r>
          </a:p>
          <a:p>
            <a:pPr algn="ctr"/>
            <a:r>
              <a:rPr lang="en-ZA" dirty="0">
                <a:solidFill>
                  <a:schemeClr val="bg1"/>
                </a:solidFill>
              </a:rPr>
              <a:t>32 vs </a:t>
            </a:r>
            <a:r>
              <a:rPr lang="en-ZA" dirty="0" smtClean="0">
                <a:solidFill>
                  <a:schemeClr val="bg1"/>
                </a:solidFill>
              </a:rPr>
              <a:t>64 bits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8251597" y="4488827"/>
            <a:ext cx="1008313" cy="6176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ight Brace 15"/>
          <p:cNvSpPr/>
          <p:nvPr/>
        </p:nvSpPr>
        <p:spPr>
          <a:xfrm>
            <a:off x="7640933" y="2988168"/>
            <a:ext cx="283332" cy="3618962"/>
          </a:xfrm>
          <a:prstGeom prst="rightBrac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9282702" y="3833884"/>
                <a:ext cx="2735127" cy="2059452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ZA" dirty="0" smtClean="0">
                    <a:solidFill>
                      <a:schemeClr val="bg1"/>
                    </a:solidFill>
                  </a:rPr>
                  <a:t>12 subtests</a:t>
                </a:r>
              </a:p>
              <a:p>
                <a:pPr algn="ctr"/>
                <a:r>
                  <a:rPr lang="en-ZA" dirty="0" smtClean="0">
                    <a:solidFill>
                      <a:schemeClr val="bg1"/>
                    </a:solidFill>
                  </a:rPr>
                  <a:t>~ 200 to 300 iterations per subtest</a:t>
                </a:r>
              </a:p>
              <a:p>
                <a:pPr algn="ctr"/>
                <a:endParaRPr lang="en-ZA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ZA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≈</m:t>
                    </m:r>
                  </m:oMath>
                </a14:m>
                <a:r>
                  <a:rPr lang="en-ZA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2400 to 3000 observations  </a:t>
                </a:r>
                <a:endParaRPr lang="en-ZA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Z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702" y="3833884"/>
                <a:ext cx="2735127" cy="2059452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894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Overview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</p:spPr>
        <p:txBody>
          <a:bodyPr/>
          <a:lstStyle/>
          <a:p>
            <a:endParaRPr lang="en-ZA" dirty="0" smtClean="0"/>
          </a:p>
          <a:p>
            <a:pPr>
              <a:lnSpc>
                <a:spcPct val="150000"/>
              </a:lnSpc>
            </a:pPr>
            <a:r>
              <a:rPr lang="en-ZA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ZA" dirty="0" smtClean="0"/>
              <a:t>Using SoCs for DSC</a:t>
            </a:r>
          </a:p>
          <a:p>
            <a:pPr>
              <a:lnSpc>
                <a:spcPct val="150000"/>
              </a:lnSpc>
            </a:pPr>
            <a:r>
              <a:rPr lang="en-ZA" dirty="0" smtClean="0"/>
              <a:t>Benchmark Results</a:t>
            </a:r>
          </a:p>
          <a:p>
            <a:pPr>
              <a:lnSpc>
                <a:spcPct val="150000"/>
              </a:lnSpc>
            </a:pPr>
            <a:r>
              <a:rPr lang="en-ZA" dirty="0" smtClean="0"/>
              <a:t>Discussion &amp; Analysis</a:t>
            </a:r>
          </a:p>
          <a:p>
            <a:pPr>
              <a:lnSpc>
                <a:spcPct val="150000"/>
              </a:lnSpc>
            </a:pPr>
            <a:r>
              <a:rPr lang="en-ZA" dirty="0" smtClean="0"/>
              <a:t>Future Work &amp; Next Steps</a:t>
            </a:r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5122" name="Picture 2" descr="http://cdn4.mos.techradar.futurecdn.net/art/magazines/Linux/Issue%20168/LXF168.woe.chip_illo-578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09987"/>
            <a:ext cx="55054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reamearn.com/wp-content/uploads/2013/03/perform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443" y="1195094"/>
            <a:ext cx="5374685" cy="1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97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Statistical Analysis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Analysis of Variance (ANOVA)</a:t>
            </a:r>
          </a:p>
          <a:p>
            <a:r>
              <a:rPr lang="en-ZA" dirty="0" smtClean="0"/>
              <a:t>Are any of the subtest groups different from one another? (statistical significance) </a:t>
            </a:r>
          </a:p>
          <a:p>
            <a:endParaRPr lang="en-ZA" dirty="0"/>
          </a:p>
          <a:p>
            <a:r>
              <a:rPr lang="en-ZA" dirty="0" smtClean="0"/>
              <a:t>How do the subtests compare to: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   Each other?</a:t>
            </a:r>
          </a:p>
          <a:p>
            <a:pPr marL="0" indent="0">
              <a:buNone/>
            </a:pPr>
            <a:r>
              <a:rPr lang="en-ZA" dirty="0" smtClean="0"/>
              <a:t>      To STREAM results?</a:t>
            </a:r>
          </a:p>
          <a:p>
            <a:r>
              <a:rPr lang="en-ZA" dirty="0" smtClean="0"/>
              <a:t>Furthermore:  How do these subtests group together?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18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Subtest Groupings</a:t>
            </a:r>
            <a:endParaRPr lang="en-ZA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977709"/>
              </p:ext>
            </p:extLst>
          </p:nvPr>
        </p:nvGraphicFramePr>
        <p:xfrm>
          <a:off x="479684" y="1626393"/>
          <a:ext cx="10874115" cy="495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15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Subtest Groupings</a:t>
            </a:r>
            <a:endParaRPr lang="en-ZA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534614"/>
              </p:ext>
            </p:extLst>
          </p:nvPr>
        </p:nvGraphicFramePr>
        <p:xfrm>
          <a:off x="2402006" y="1503563"/>
          <a:ext cx="8951794" cy="4187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4831306" y="1856096"/>
            <a:ext cx="5268037" cy="31935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ight Arrow 4"/>
          <p:cNvSpPr/>
          <p:nvPr/>
        </p:nvSpPr>
        <p:spPr>
          <a:xfrm rot="19246667">
            <a:off x="2619893" y="4432581"/>
            <a:ext cx="2275764" cy="6073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ounded Rectangle 6"/>
          <p:cNvSpPr/>
          <p:nvPr/>
        </p:nvSpPr>
        <p:spPr>
          <a:xfrm>
            <a:off x="232012" y="5418162"/>
            <a:ext cx="2647666" cy="128103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/>
              <a:t>Similar profile to STREAM results</a:t>
            </a:r>
            <a:endParaRPr lang="en-ZA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55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Subtest Groupings</a:t>
            </a:r>
            <a:endParaRPr lang="en-ZA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210482"/>
              </p:ext>
            </p:extLst>
          </p:nvPr>
        </p:nvGraphicFramePr>
        <p:xfrm>
          <a:off x="2402006" y="1503563"/>
          <a:ext cx="8951794" cy="4187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698544" y="4148919"/>
            <a:ext cx="1446663" cy="144666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ounded Rectangle 7"/>
          <p:cNvSpPr/>
          <p:nvPr/>
        </p:nvSpPr>
        <p:spPr>
          <a:xfrm>
            <a:off x="606765" y="2053652"/>
            <a:ext cx="3815333" cy="18288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/>
              <a:t>A9 </a:t>
            </a:r>
            <a:r>
              <a:rPr lang="en-ZA" sz="2400" dirty="0" smtClean="0">
                <a:sym typeface="Wingdings" panose="05000000000000000000" pitchFamily="2" charset="2"/>
              </a:rPr>
              <a:t></a:t>
            </a:r>
            <a:r>
              <a:rPr lang="en-ZA" sz="2400" dirty="0" smtClean="0"/>
              <a:t> double A7 </a:t>
            </a:r>
          </a:p>
          <a:p>
            <a:pPr algn="ctr"/>
            <a:r>
              <a:rPr lang="en-ZA" sz="2400" dirty="0" smtClean="0"/>
              <a:t>A15 </a:t>
            </a:r>
            <a:r>
              <a:rPr lang="en-ZA" sz="2400" dirty="0" smtClean="0">
                <a:sym typeface="Wingdings" panose="05000000000000000000" pitchFamily="2" charset="2"/>
              </a:rPr>
              <a:t></a:t>
            </a:r>
            <a:r>
              <a:rPr lang="en-ZA" sz="2400" dirty="0" smtClean="0"/>
              <a:t> only 1.5 times better than A9</a:t>
            </a:r>
            <a:endParaRPr lang="en-ZA" sz="2400" dirty="0" smtClean="0"/>
          </a:p>
        </p:txBody>
      </p:sp>
      <p:sp>
        <p:nvSpPr>
          <p:cNvPr id="9" name="Bent-Up Arrow 8"/>
          <p:cNvSpPr/>
          <p:nvPr/>
        </p:nvSpPr>
        <p:spPr>
          <a:xfrm rot="5400000">
            <a:off x="1764921" y="3472237"/>
            <a:ext cx="1499019" cy="2319449"/>
          </a:xfrm>
          <a:prstGeom prst="bent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440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Discussion &amp; Analysis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dirty="0" smtClean="0"/>
              <a:t>Clear correlation between age of SoC design and memory </a:t>
            </a:r>
            <a:r>
              <a:rPr lang="en-ZA" dirty="0" smtClean="0"/>
              <a:t>performance</a:t>
            </a:r>
            <a:endParaRPr lang="en-ZA" dirty="0" smtClean="0"/>
          </a:p>
          <a:p>
            <a:pPr>
              <a:lnSpc>
                <a:spcPct val="150000"/>
              </a:lnSpc>
            </a:pPr>
            <a:r>
              <a:rPr lang="en-ZA" dirty="0" smtClean="0"/>
              <a:t>Existing </a:t>
            </a:r>
            <a:r>
              <a:rPr lang="en-ZA" dirty="0" smtClean="0"/>
              <a:t>ARM-based SoCs perform fairly well – A15 is particularly promising</a:t>
            </a:r>
          </a:p>
          <a:p>
            <a:pPr>
              <a:lnSpc>
                <a:spcPct val="150000"/>
              </a:lnSpc>
            </a:pPr>
            <a:r>
              <a:rPr lang="en-ZA" dirty="0"/>
              <a:t>N</a:t>
            </a:r>
            <a:r>
              <a:rPr lang="en-ZA" dirty="0" smtClean="0"/>
              <a:t>ew ARMv8-based SoCs should perform significantly </a:t>
            </a:r>
            <a:r>
              <a:rPr lang="en-ZA" dirty="0" smtClean="0"/>
              <a:t>better</a:t>
            </a:r>
          </a:p>
          <a:p>
            <a:pPr>
              <a:lnSpc>
                <a:spcPct val="150000"/>
              </a:lnSpc>
            </a:pPr>
            <a:r>
              <a:rPr lang="en-ZA" dirty="0" smtClean="0"/>
              <a:t>Promising for ARM-based SoCs in DSC</a:t>
            </a: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99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Next Steps &amp; Future Work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ZA" dirty="0" smtClean="0"/>
              <a:t>HPCG </a:t>
            </a:r>
            <a:r>
              <a:rPr lang="en-ZA" dirty="0"/>
              <a:t>&amp; Graph500 </a:t>
            </a:r>
            <a:r>
              <a:rPr lang="en-ZA" dirty="0" smtClean="0"/>
              <a:t>Benchmarks</a:t>
            </a:r>
          </a:p>
          <a:p>
            <a:pPr>
              <a:lnSpc>
                <a:spcPct val="200000"/>
              </a:lnSpc>
            </a:pPr>
            <a:r>
              <a:rPr lang="en-ZA" dirty="0" smtClean="0"/>
              <a:t>DIS &amp; HPCC suites</a:t>
            </a:r>
          </a:p>
          <a:p>
            <a:pPr>
              <a:lnSpc>
                <a:spcPct val="200000"/>
              </a:lnSpc>
            </a:pPr>
            <a:r>
              <a:rPr lang="en-ZA" dirty="0"/>
              <a:t>Test newer SoCs (Intel Atom &amp; </a:t>
            </a:r>
            <a:r>
              <a:rPr lang="en-ZA" dirty="0" smtClean="0"/>
              <a:t>ARMv8 64 bit)</a:t>
            </a:r>
          </a:p>
          <a:p>
            <a:pPr>
              <a:lnSpc>
                <a:spcPct val="200000"/>
              </a:lnSpc>
            </a:pPr>
            <a:r>
              <a:rPr lang="en-ZA" dirty="0" smtClean="0"/>
              <a:t>Database stream management software (DBMS) &amp; other benchmarks</a:t>
            </a:r>
          </a:p>
          <a:p>
            <a:pPr>
              <a:lnSpc>
                <a:spcPct val="200000"/>
              </a:lnSpc>
            </a:pPr>
            <a:endParaRPr lang="en-ZA" dirty="0" smtClean="0"/>
          </a:p>
          <a:p>
            <a:pPr>
              <a:lnSpc>
                <a:spcPct val="200000"/>
              </a:lnSpc>
            </a:pP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17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95" y="2116652"/>
            <a:ext cx="10515600" cy="2558378"/>
          </a:xfrm>
        </p:spPr>
        <p:txBody>
          <a:bodyPr/>
          <a:lstStyle/>
          <a:p>
            <a:pPr algn="ctr"/>
            <a:r>
              <a:rPr lang="en-ZA" dirty="0" smtClean="0"/>
              <a:t>C</a:t>
            </a:r>
            <a:r>
              <a:rPr lang="az-Cyrl-AZ" dirty="0" smtClean="0"/>
              <a:t>пасибо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>Questions or Comments?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73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84" y="2335593"/>
            <a:ext cx="10515600" cy="2275044"/>
          </a:xfrm>
        </p:spPr>
        <p:txBody>
          <a:bodyPr/>
          <a:lstStyle/>
          <a:p>
            <a:pPr algn="ctr"/>
            <a:r>
              <a:rPr lang="en-ZA" dirty="0" smtClean="0"/>
              <a:t>Back-up slides</a:t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973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STREAM</a:t>
            </a: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489352"/>
              </p:ext>
            </p:extLst>
          </p:nvPr>
        </p:nvGraphicFramePr>
        <p:xfrm>
          <a:off x="838200" y="2182769"/>
          <a:ext cx="1051560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1"/>
                <a:gridCol w="2628901"/>
                <a:gridCol w="2628901"/>
                <a:gridCol w="2628901"/>
              </a:tblGrid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Cortex-A7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Cortex-A9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Cortex-A15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ZA" b="1" dirty="0" smtClean="0"/>
                        <a:t>STREAM</a:t>
                      </a:r>
                      <a:endParaRPr lang="en-ZA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Copy (MB/s)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1996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1329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6066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Scale (MB/s)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1444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1110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6114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Add (MB/s)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757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1448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5413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Triad (MB/s)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702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1290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5275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RAM (Theoretical</a:t>
                      </a:r>
                      <a:r>
                        <a:rPr lang="en-ZA" baseline="0" dirty="0" smtClean="0"/>
                        <a:t> MB/s)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3296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8054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12 207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RAM</a:t>
                      </a:r>
                      <a:r>
                        <a:rPr lang="en-ZA" baseline="0" dirty="0" smtClean="0"/>
                        <a:t> BW Efficiency (%)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47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135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Data Stream Computing 	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ZA" dirty="0" smtClean="0"/>
              <a:t>High throughput</a:t>
            </a:r>
          </a:p>
          <a:p>
            <a:pPr>
              <a:lnSpc>
                <a:spcPct val="150000"/>
              </a:lnSpc>
            </a:pPr>
            <a:r>
              <a:rPr lang="en-ZA" dirty="0" smtClean="0"/>
              <a:t>No/limited offline storage</a:t>
            </a:r>
          </a:p>
          <a:p>
            <a:pPr>
              <a:lnSpc>
                <a:spcPct val="150000"/>
              </a:lnSpc>
            </a:pPr>
            <a:r>
              <a:rPr lang="en-ZA" dirty="0" smtClean="0"/>
              <a:t>Programming simplicity</a:t>
            </a:r>
          </a:p>
          <a:p>
            <a:pPr marL="0" indent="0">
              <a:buNone/>
            </a:pPr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554636" y="4318182"/>
            <a:ext cx="10799164" cy="1334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dirty="0"/>
              <a:t>Requires real-time processing of large amounts of data – </a:t>
            </a:r>
            <a:r>
              <a:rPr lang="en-ZA" sz="2800" dirty="0" smtClean="0"/>
              <a:t>must </a:t>
            </a:r>
            <a:r>
              <a:rPr lang="en-ZA" sz="2800" dirty="0"/>
              <a:t>address bandwidth efficiency and memory latency issues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67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Subtest Groupings</a:t>
            </a:r>
            <a:endParaRPr lang="en-ZA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953499"/>
              </p:ext>
            </p:extLst>
          </p:nvPr>
        </p:nvGraphicFramePr>
        <p:xfrm>
          <a:off x="1545465" y="1571223"/>
          <a:ext cx="8834907" cy="5009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30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26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Random Pointer Permutation</a:t>
            </a:r>
            <a:endParaRPr lang="en-ZA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514484"/>
              </p:ext>
            </p:extLst>
          </p:nvPr>
        </p:nvGraphicFramePr>
        <p:xfrm>
          <a:off x="1139253" y="1877518"/>
          <a:ext cx="9698636" cy="4358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13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</a:t>
            </a:r>
            <a:r>
              <a:rPr lang="en-ZA" dirty="0" smtClean="0"/>
              <a:t>mbw Subtest Names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ZA" dirty="0"/>
              <a:t>PermRead32SimpleLoop</a:t>
            </a:r>
          </a:p>
          <a:p>
            <a:r>
              <a:rPr lang="en-ZA" dirty="0"/>
              <a:t>PermRead32UnrollLoop</a:t>
            </a:r>
          </a:p>
          <a:p>
            <a:r>
              <a:rPr lang="en-ZA" dirty="0"/>
              <a:t>ScanRead32PtrSimpleLoop</a:t>
            </a:r>
          </a:p>
          <a:p>
            <a:r>
              <a:rPr lang="en-ZA" dirty="0"/>
              <a:t>ScanRead32IndexSimpleLoop</a:t>
            </a:r>
          </a:p>
          <a:p>
            <a:r>
              <a:rPr lang="en-ZA" dirty="0"/>
              <a:t>ScanWrite32IndexSimpleLoop</a:t>
            </a:r>
          </a:p>
          <a:p>
            <a:r>
              <a:rPr lang="en-ZA" dirty="0"/>
              <a:t>ScanWrite32PtrSimpleLoop</a:t>
            </a:r>
          </a:p>
          <a:p>
            <a:r>
              <a:rPr lang="en-ZA" dirty="0"/>
              <a:t>ScanRead32PtrUnrollLoop</a:t>
            </a:r>
          </a:p>
          <a:p>
            <a:r>
              <a:rPr lang="en-ZA" dirty="0"/>
              <a:t>ScanRead64PtrSimpleLoop</a:t>
            </a:r>
          </a:p>
          <a:p>
            <a:r>
              <a:rPr lang="en-ZA" dirty="0"/>
              <a:t>ScanRead64PtrUnrollLoop</a:t>
            </a:r>
          </a:p>
          <a:p>
            <a:r>
              <a:rPr lang="en-ZA" dirty="0"/>
              <a:t>ScanWrite32PtrUnrollLoop</a:t>
            </a:r>
          </a:p>
          <a:p>
            <a:r>
              <a:rPr lang="en-ZA" dirty="0"/>
              <a:t>ScanWrite64PtrUnrollLoop</a:t>
            </a:r>
          </a:p>
          <a:p>
            <a:r>
              <a:rPr lang="en-ZA" dirty="0" smtClean="0"/>
              <a:t>ScanWrite64PtrSimpleLoop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32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9126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Random Pointer Permutation C++ Code</a:t>
            </a:r>
            <a:endParaRPr lang="en-ZA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78044"/>
              </p:ext>
            </p:extLst>
          </p:nvPr>
        </p:nvGraphicFramePr>
        <p:xfrm>
          <a:off x="641444" y="2361063"/>
          <a:ext cx="10863618" cy="3663340"/>
        </p:xfrm>
        <a:graphic>
          <a:graphicData uri="http://schemas.openxmlformats.org/drawingml/2006/table">
            <a:tbl>
              <a:tblPr/>
              <a:tblGrid>
                <a:gridCol w="5431809"/>
                <a:gridCol w="5431809"/>
              </a:tblGrid>
              <a:tr h="3663340">
                <a:tc>
                  <a:txBody>
                    <a:bodyPr/>
                    <a:lstStyle/>
                    <a:p>
                      <a:pPr algn="l" fontAlgn="t"/>
                      <a:r>
                        <a:rPr lang="en-ZA" sz="2400" i="1" dirty="0">
                          <a:solidFill>
                            <a:srgbClr val="666466"/>
                          </a:solidFill>
                          <a:effectLst/>
                          <a:latin typeface="Courier New" panose="02070309020205020404" pitchFamily="49" charset="0"/>
                        </a:rPr>
                        <a:t>// </a:t>
                      </a:r>
                      <a:r>
                        <a:rPr lang="en-ZA" sz="2400" i="1" dirty="0" smtClean="0">
                          <a:solidFill>
                            <a:srgbClr val="666466"/>
                          </a:solidFill>
                          <a:effectLst/>
                          <a:latin typeface="Courier New" panose="02070309020205020404" pitchFamily="49" charset="0"/>
                        </a:rPr>
                        <a:t>PermRead32SimpleLoop</a:t>
                      </a:r>
                      <a:r>
                        <a:rPr lang="en-ZA" sz="24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uint32_t </a:t>
                      </a:r>
                      <a:r>
                        <a:rPr lang="en-ZA" sz="24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p = *array; </a:t>
                      </a:r>
                      <a:endParaRPr lang="en-ZA" sz="24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algn="l" fontAlgn="t"/>
                      <a:endParaRPr lang="en-ZA" sz="2400" dirty="0" smtClean="0">
                        <a:solidFill>
                          <a:srgbClr val="AA25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algn="l" fontAlgn="t"/>
                      <a:r>
                        <a:rPr lang="en-ZA" sz="2400" dirty="0" smtClean="0">
                          <a:solidFill>
                            <a:srgbClr val="AA2500"/>
                          </a:solidFill>
                          <a:effectLst/>
                          <a:latin typeface="Courier New" panose="02070309020205020404" pitchFamily="49" charset="0"/>
                        </a:rPr>
                        <a:t>while</a:t>
                      </a:r>
                      <a:r>
                        <a:rPr lang="en-ZA" sz="24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( (</a:t>
                      </a:r>
                      <a:r>
                        <a:rPr lang="en-ZA" sz="24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uint32_t</a:t>
                      </a:r>
                      <a:r>
                        <a:rPr lang="en-ZA" sz="24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*)p != array ) p = *(</a:t>
                      </a:r>
                      <a:r>
                        <a:rPr lang="en-ZA" sz="24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uint32_t</a:t>
                      </a:r>
                      <a:r>
                        <a:rPr lang="en-ZA" sz="24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*)p;</a:t>
                      </a:r>
                    </a:p>
                  </a:txBody>
                  <a:tcPr marL="57150" marR="571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2400" i="1" dirty="0">
                          <a:solidFill>
                            <a:srgbClr val="666466"/>
                          </a:solidFill>
                          <a:effectLst/>
                          <a:latin typeface="Courier New" panose="02070309020205020404" pitchFamily="49" charset="0"/>
                        </a:rPr>
                        <a:t>// </a:t>
                      </a:r>
                      <a:r>
                        <a:rPr lang="en-ZA" sz="2400" i="1" dirty="0" smtClean="0">
                          <a:solidFill>
                            <a:srgbClr val="666466"/>
                          </a:solidFill>
                          <a:effectLst/>
                          <a:latin typeface="Courier New" panose="02070309020205020404" pitchFamily="49" charset="0"/>
                        </a:rPr>
                        <a:t>PermRead32UnrollLoop</a:t>
                      </a:r>
                      <a:r>
                        <a:rPr lang="en-ZA" sz="24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uint32_t </a:t>
                      </a:r>
                      <a:r>
                        <a:rPr lang="en-ZA" sz="24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p = *array; </a:t>
                      </a:r>
                      <a:endParaRPr lang="en-ZA" sz="24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algn="l" fontAlgn="t"/>
                      <a:endParaRPr lang="en-ZA" sz="24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algn="l" fontAlgn="t"/>
                      <a:r>
                        <a:rPr lang="en-ZA" sz="2400" dirty="0" smtClean="0">
                          <a:solidFill>
                            <a:srgbClr val="AA2500"/>
                          </a:solidFill>
                          <a:effectLst/>
                          <a:latin typeface="Courier New" panose="02070309020205020404" pitchFamily="49" charset="0"/>
                        </a:rPr>
                        <a:t>while</a:t>
                      </a:r>
                      <a:r>
                        <a:rPr lang="en-ZA" sz="24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( (</a:t>
                      </a:r>
                      <a:r>
                        <a:rPr lang="en-ZA" sz="24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uint32_t</a:t>
                      </a:r>
                      <a:r>
                        <a:rPr lang="en-ZA" sz="24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*)p != array ) { p = *(</a:t>
                      </a:r>
                      <a:r>
                        <a:rPr lang="en-ZA" sz="24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uint32_t</a:t>
                      </a:r>
                      <a:r>
                        <a:rPr lang="en-ZA" sz="24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*)p; </a:t>
                      </a:r>
                      <a:r>
                        <a:rPr lang="en-ZA" sz="2400" i="1" dirty="0">
                          <a:solidFill>
                            <a:srgbClr val="666466"/>
                          </a:solidFill>
                          <a:effectLst/>
                          <a:latin typeface="Courier New" panose="02070309020205020404" pitchFamily="49" charset="0"/>
                        </a:rPr>
                        <a:t>// ... 14 more times</a:t>
                      </a:r>
                      <a:r>
                        <a:rPr lang="en-ZA" sz="24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p = *(</a:t>
                      </a:r>
                      <a:r>
                        <a:rPr lang="en-ZA" sz="24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uint32_t</a:t>
                      </a:r>
                      <a:r>
                        <a:rPr lang="en-ZA" sz="24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*)p; }</a:t>
                      </a:r>
                    </a:p>
                  </a:txBody>
                  <a:tcPr marL="57150" marR="571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33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61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Data-Intensive Systems (DIS) </a:t>
            </a:r>
            <a:r>
              <a:rPr lang="en-ZA" dirty="0" err="1" smtClean="0"/>
              <a:t>Stressmark</a:t>
            </a:r>
            <a:r>
              <a:rPr lang="en-ZA" dirty="0" smtClean="0"/>
              <a:t> Suite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Comes from an early 2000s DARPA (US military)-led project</a:t>
            </a:r>
          </a:p>
          <a:p>
            <a:r>
              <a:rPr lang="en-ZA" dirty="0" smtClean="0"/>
              <a:t>Focused on new approaches to solving communication bottlenecks – data-starved systems</a:t>
            </a:r>
          </a:p>
          <a:p>
            <a:r>
              <a:rPr lang="en-ZA" dirty="0" smtClean="0"/>
              <a:t>Several project groups proposed very different approaches</a:t>
            </a:r>
          </a:p>
          <a:p>
            <a:r>
              <a:rPr lang="en-ZA" dirty="0" smtClean="0"/>
              <a:t>Approaches ranged from projects with solely software modifications to project groups which proposed and prototyped brand-new architectures, compilers and software</a:t>
            </a:r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34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331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High Performance Computing Challenge (HPCC)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More recent (again) DARPA-led project</a:t>
            </a:r>
          </a:p>
          <a:p>
            <a:r>
              <a:rPr lang="en-ZA" dirty="0" smtClean="0"/>
              <a:t>Focused on data-intensive computing</a:t>
            </a:r>
          </a:p>
          <a:p>
            <a:r>
              <a:rPr lang="en-ZA" dirty="0" smtClean="0"/>
              <a:t>Consists of 7 tests:</a:t>
            </a:r>
          </a:p>
          <a:p>
            <a:pPr marL="0" indent="0">
              <a:buNone/>
            </a:pP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20016"/>
              </p:ext>
            </p:extLst>
          </p:nvPr>
        </p:nvGraphicFramePr>
        <p:xfrm>
          <a:off x="154542" y="3541690"/>
          <a:ext cx="11912960" cy="3070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120"/>
                <a:gridCol w="1489120"/>
                <a:gridCol w="1489120"/>
                <a:gridCol w="1489120"/>
                <a:gridCol w="1489120"/>
                <a:gridCol w="1489120"/>
                <a:gridCol w="1489120"/>
                <a:gridCol w="1489120"/>
              </a:tblGrid>
              <a:tr h="1333630">
                <a:tc>
                  <a:txBody>
                    <a:bodyPr/>
                    <a:lstStyle/>
                    <a:p>
                      <a:pPr algn="ctr"/>
                      <a:endParaRPr lang="en-ZA" dirty="0" smtClean="0"/>
                    </a:p>
                    <a:p>
                      <a:pPr algn="ctr"/>
                      <a:endParaRPr lang="en-ZA" dirty="0" smtClean="0"/>
                    </a:p>
                    <a:p>
                      <a:pPr algn="ctr"/>
                      <a:r>
                        <a:rPr lang="en-ZA" dirty="0" smtClean="0"/>
                        <a:t>Test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 smtClean="0"/>
                    </a:p>
                    <a:p>
                      <a:pPr algn="ctr"/>
                      <a:endParaRPr lang="en-ZA" dirty="0" smtClean="0"/>
                    </a:p>
                    <a:p>
                      <a:pPr algn="ctr"/>
                      <a:r>
                        <a:rPr lang="en-ZA" dirty="0" smtClean="0"/>
                        <a:t>HPL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 smtClean="0"/>
                    </a:p>
                    <a:p>
                      <a:pPr algn="ctr"/>
                      <a:endParaRPr lang="en-ZA" dirty="0" smtClean="0"/>
                    </a:p>
                    <a:p>
                      <a:pPr algn="ctr"/>
                      <a:r>
                        <a:rPr lang="en-ZA" dirty="0" smtClean="0"/>
                        <a:t>DGEMM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 smtClean="0"/>
                    </a:p>
                    <a:p>
                      <a:pPr algn="ctr"/>
                      <a:endParaRPr lang="en-ZA" dirty="0" smtClean="0"/>
                    </a:p>
                    <a:p>
                      <a:pPr algn="ctr"/>
                      <a:r>
                        <a:rPr lang="en-ZA" dirty="0" smtClean="0"/>
                        <a:t>STREAM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 </a:t>
                      </a:r>
                    </a:p>
                    <a:p>
                      <a:pPr algn="ctr"/>
                      <a:endParaRPr lang="en-ZA" dirty="0" smtClean="0"/>
                    </a:p>
                    <a:p>
                      <a:pPr algn="ctr"/>
                      <a:r>
                        <a:rPr lang="en-ZA" dirty="0" smtClean="0"/>
                        <a:t>PTRANS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 smtClean="0"/>
                    </a:p>
                    <a:p>
                      <a:pPr algn="ctr"/>
                      <a:endParaRPr lang="en-ZA" dirty="0" smtClean="0"/>
                    </a:p>
                    <a:p>
                      <a:pPr algn="ctr"/>
                      <a:r>
                        <a:rPr lang="en-ZA" dirty="0" err="1" smtClean="0"/>
                        <a:t>RandomAccess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 smtClean="0"/>
                    </a:p>
                    <a:p>
                      <a:pPr algn="ctr"/>
                      <a:endParaRPr lang="en-ZA" dirty="0" smtClean="0"/>
                    </a:p>
                    <a:p>
                      <a:pPr algn="ctr"/>
                      <a:r>
                        <a:rPr lang="en-ZA" dirty="0" smtClean="0"/>
                        <a:t>FFT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 smtClean="0"/>
                    </a:p>
                    <a:p>
                      <a:pPr algn="ctr"/>
                      <a:endParaRPr lang="en-ZA" dirty="0" smtClean="0"/>
                    </a:p>
                    <a:p>
                      <a:pPr algn="ctr"/>
                      <a:r>
                        <a:rPr lang="en-ZA" dirty="0" err="1" smtClean="0"/>
                        <a:t>b_eff</a:t>
                      </a:r>
                      <a:r>
                        <a:rPr lang="en-ZA" baseline="0" dirty="0" smtClean="0"/>
                        <a:t> </a:t>
                      </a:r>
                      <a:endParaRPr lang="en-ZA" dirty="0"/>
                    </a:p>
                  </a:txBody>
                  <a:tcPr/>
                </a:tc>
              </a:tr>
              <a:tr h="1641390">
                <a:tc>
                  <a:txBody>
                    <a:bodyPr/>
                    <a:lstStyle/>
                    <a:p>
                      <a:pPr algn="ctr"/>
                      <a:endParaRPr lang="en-ZA" dirty="0" smtClean="0"/>
                    </a:p>
                    <a:p>
                      <a:pPr algn="ctr"/>
                      <a:endParaRPr lang="en-ZA" dirty="0" smtClean="0"/>
                    </a:p>
                    <a:p>
                      <a:pPr algn="ctr"/>
                      <a:r>
                        <a:rPr lang="en-ZA" dirty="0" smtClean="0"/>
                        <a:t>Tests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 smtClean="0"/>
                    </a:p>
                    <a:p>
                      <a:pPr algn="ctr"/>
                      <a:r>
                        <a:rPr lang="en-ZA" dirty="0" smtClean="0"/>
                        <a:t>Floating point rate of execution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Floating point rate of execution (double precision)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 smtClean="0"/>
                    </a:p>
                    <a:p>
                      <a:pPr algn="ctr"/>
                      <a:r>
                        <a:rPr lang="en-ZA" dirty="0" smtClean="0"/>
                        <a:t>Sustainable</a:t>
                      </a:r>
                      <a:r>
                        <a:rPr lang="en-ZA" baseline="0" dirty="0" smtClean="0"/>
                        <a:t> memory bandwidth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Simultaneous</a:t>
                      </a:r>
                      <a:r>
                        <a:rPr lang="en-ZA" baseline="0" dirty="0" smtClean="0"/>
                        <a:t> inter-processor communication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Rate</a:t>
                      </a:r>
                      <a:r>
                        <a:rPr lang="en-ZA" baseline="0" dirty="0" smtClean="0"/>
                        <a:t> of integer random updates of memory (GUPS)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 smtClean="0"/>
                    </a:p>
                    <a:p>
                      <a:pPr algn="ctr"/>
                      <a:r>
                        <a:rPr lang="en-ZA" dirty="0" smtClean="0"/>
                        <a:t>Floating</a:t>
                      </a:r>
                      <a:r>
                        <a:rPr lang="en-ZA" baseline="0" dirty="0" smtClean="0"/>
                        <a:t> point execution of DP complex 1D DFT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 smtClean="0"/>
                    </a:p>
                    <a:p>
                      <a:pPr algn="ctr"/>
                      <a:r>
                        <a:rPr lang="en-ZA" dirty="0" smtClean="0"/>
                        <a:t>Communication and bandwidth latency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35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0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Graph500 &amp; Green Graph500 Benchmark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 smtClean="0"/>
              <a:t>Graph500 – benchmark of data-intensive computing</a:t>
            </a:r>
          </a:p>
          <a:p>
            <a:r>
              <a:rPr lang="en-ZA" dirty="0" smtClean="0"/>
              <a:t>Alternative/competitor to TOP500 List</a:t>
            </a:r>
          </a:p>
          <a:p>
            <a:r>
              <a:rPr lang="en-ZA" dirty="0" smtClean="0"/>
              <a:t>List is in its infancy</a:t>
            </a:r>
          </a:p>
          <a:p>
            <a:r>
              <a:rPr lang="en-ZA" dirty="0" smtClean="0"/>
              <a:t>RAM requirements exceed current cluster capacity</a:t>
            </a:r>
            <a:endParaRPr lang="en-ZA" dirty="0"/>
          </a:p>
          <a:p>
            <a:pPr marL="0" indent="0">
              <a:buNone/>
            </a:pPr>
            <a:r>
              <a:rPr lang="en-ZA" dirty="0" smtClean="0"/>
              <a:t>Green Graph500</a:t>
            </a:r>
          </a:p>
          <a:p>
            <a:r>
              <a:rPr lang="en-ZA" dirty="0" smtClean="0"/>
              <a:t>Energy-efficiency </a:t>
            </a:r>
            <a:r>
              <a:rPr lang="en-ZA" dirty="0"/>
              <a:t>d</a:t>
            </a:r>
            <a:r>
              <a:rPr lang="en-ZA" dirty="0" smtClean="0"/>
              <a:t>ata-intensive communication benchmark</a:t>
            </a:r>
          </a:p>
          <a:p>
            <a:r>
              <a:rPr lang="en-ZA" dirty="0" smtClean="0"/>
              <a:t>Slight modification of Graph500 benchmark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36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37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958" y="-214425"/>
            <a:ext cx="10515600" cy="1325563"/>
          </a:xfrm>
        </p:spPr>
        <p:txBody>
          <a:bodyPr/>
          <a:lstStyle/>
          <a:p>
            <a:pPr algn="ctr"/>
            <a:r>
              <a:rPr lang="en-ZA" dirty="0" smtClean="0"/>
              <a:t>PMBW Homogenous Subsets - Odroid</a:t>
            </a:r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254694"/>
              </p:ext>
            </p:extLst>
          </p:nvPr>
        </p:nvGraphicFramePr>
        <p:xfrm>
          <a:off x="-1" y="745801"/>
          <a:ext cx="12192004" cy="772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9920"/>
                <a:gridCol w="1017690"/>
                <a:gridCol w="1457399"/>
                <a:gridCol w="1457399"/>
                <a:gridCol w="1457399"/>
                <a:gridCol w="1457399"/>
                <a:gridCol w="1457399"/>
                <a:gridCol w="1457399"/>
              </a:tblGrid>
              <a:tr h="184225">
                <a:tc gridSpan="8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Bandwidth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84225">
                <a:tc gridSpan="8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err="1">
                          <a:effectLst/>
                        </a:rPr>
                        <a:t>Tukey</a:t>
                      </a:r>
                      <a:r>
                        <a:rPr lang="en-ZA" sz="1100" dirty="0">
                          <a:effectLst/>
                        </a:rPr>
                        <a:t> </a:t>
                      </a:r>
                      <a:r>
                        <a:rPr lang="en-ZA" sz="1100" dirty="0" err="1">
                          <a:effectLst/>
                        </a:rPr>
                        <a:t>HSD</a:t>
                      </a:r>
                      <a:r>
                        <a:rPr lang="en-ZA" sz="1100" baseline="30000" dirty="0" err="1">
                          <a:effectLst/>
                        </a:rPr>
                        <a:t>a,b</a:t>
                      </a:r>
                      <a:r>
                        <a:rPr lang="en-ZA" sz="1100" dirty="0">
                          <a:effectLst/>
                        </a:rPr>
                        <a:t> 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84225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Function Name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Subset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842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3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4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5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37853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PermRead32UnrollLoop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196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786740597.190892700000000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853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PermRead32SimpleLoop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196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791325508.475172800000000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853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ScanWrite32IndexSimpleLoop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196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1746008294.740390000000000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853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ScanWrite32PtrSimpleLoop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196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1758569517.305840300000000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853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ScanRead32PtrSimpleLoop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196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1777096605.063134400000000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853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ScanRead32IndexSimpleLoop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196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1784669478.268580000000000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853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ScanWrite64PtrSimpleLoop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196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2499297218.797544000000000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853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ScanWrite32PtrUnrollLoop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196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2666443396.454691400000000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2666443396.454691400000000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853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ScanRead64PtrSimpleLoop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196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2670323598.653305500000000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2670323598.653305500000000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853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ScanWrite32PtrMultiLoop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196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3038413137.236012000000000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3038413137.236012000000000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853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ScanRead32PtrUnrollLoop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196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3158685815.765973600000000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3158685815.765973600000000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853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ScanWrite64PtrUnrollLoop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196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3297129002.845765600000000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853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ScanRead32PtrMultiLoop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196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4289022493.191038600000000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853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ScanRead64PtrUnrollLoop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196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5037445503.439437000000000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84225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Sig.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1.000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1.000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.105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.150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1.000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1.000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72834">
                <a:tc gridSpan="8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Means for groups in homogeneous subsets are displayed.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 Based on observed means.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 The error term is Mean Square(Error) = 4423590835132220900.000.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84225">
                <a:tc gridSpan="8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a. Uses Harmonic Mean Sample Size = 196.000.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84225">
                <a:tc gridSpan="8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b. Alpha = .05.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37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759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NAS Parallel Benchmarks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Derived from Computational Fluid Dynamics (CFD) simulations</a:t>
            </a:r>
          </a:p>
          <a:p>
            <a:r>
              <a:rPr lang="en-ZA" dirty="0" smtClean="0"/>
              <a:t>CFD is processor-intensive, but two of the NAS benchmarks have memory-intensive aspects to them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38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16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NAS Parallel Benchmarks	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243123"/>
              </p:ext>
            </p:extLst>
          </p:nvPr>
        </p:nvGraphicFramePr>
        <p:xfrm>
          <a:off x="838200" y="1786987"/>
          <a:ext cx="10515601" cy="4552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844"/>
                <a:gridCol w="2882919"/>
                <a:gridCol w="2882919"/>
                <a:gridCol w="2882919"/>
              </a:tblGrid>
              <a:tr h="430472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Board</a:t>
                      </a:r>
                      <a:r>
                        <a:rPr lang="en-ZA" baseline="0" dirty="0" smtClean="0"/>
                        <a:t> SoC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Cortex-A7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Cortex-A9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Cortex-A15</a:t>
                      </a:r>
                      <a:endParaRPr lang="en-ZA" dirty="0"/>
                    </a:p>
                  </a:txBody>
                  <a:tcPr/>
                </a:tc>
              </a:tr>
              <a:tr h="409831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Operation Type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Floating Point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mtClean="0"/>
                        <a:t>Floating Point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Floating Point</a:t>
                      </a:r>
                      <a:endParaRPr lang="en-ZA" dirty="0"/>
                    </a:p>
                  </a:txBody>
                  <a:tcPr/>
                </a:tc>
              </a:tr>
              <a:tr h="553792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Benchmark</a:t>
                      </a:r>
                      <a:endParaRPr lang="en-ZA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Z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Conjugate Gradient, irregular memory access and communication</a:t>
                      </a:r>
                      <a:endParaRPr lang="en-ZA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</a:tr>
              <a:tr h="430472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Processes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4</a:t>
                      </a:r>
                      <a:endParaRPr lang="en-ZA" dirty="0"/>
                    </a:p>
                  </a:txBody>
                  <a:tcPr/>
                </a:tc>
              </a:tr>
              <a:tr h="430472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Mop/s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21.04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73.72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315.15</a:t>
                      </a:r>
                      <a:endParaRPr lang="en-ZA" dirty="0"/>
                    </a:p>
                  </a:txBody>
                  <a:tcPr/>
                </a:tc>
              </a:tr>
              <a:tr h="349318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Mop/s/process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5.26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18.43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78.79</a:t>
                      </a:r>
                      <a:endParaRPr lang="en-ZA" dirty="0"/>
                    </a:p>
                  </a:txBody>
                  <a:tcPr/>
                </a:tc>
              </a:tr>
              <a:tr h="486186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Benchmark</a:t>
                      </a:r>
                      <a:endParaRPr lang="en-ZA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Z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Multi-Grid on a sequence of meshes, long- and short-distance communication, memory intensive</a:t>
                      </a:r>
                      <a:endParaRPr lang="en-ZA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</a:tr>
              <a:tr h="430472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Processes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4</a:t>
                      </a:r>
                      <a:endParaRPr lang="en-ZA" dirty="0"/>
                    </a:p>
                  </a:txBody>
                  <a:tcPr/>
                </a:tc>
              </a:tr>
              <a:tr h="430472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Mop/s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154.88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305.76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967.62</a:t>
                      </a:r>
                      <a:endParaRPr lang="en-ZA" dirty="0"/>
                    </a:p>
                  </a:txBody>
                  <a:tcPr/>
                </a:tc>
              </a:tr>
              <a:tr h="430472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Mop/s/process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38.72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76.44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241.90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39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931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Key Challenges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    Some of the problems and concerns faced:</a:t>
            </a:r>
          </a:p>
          <a:p>
            <a:pPr marL="0" indent="0">
              <a:buNone/>
            </a:pPr>
            <a:endParaRPr lang="en-ZA" sz="1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 smtClean="0"/>
              <a:t>Energy-efficiency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 smtClean="0"/>
              <a:t>Offline </a:t>
            </a:r>
            <a:r>
              <a:rPr lang="en-ZA" dirty="0"/>
              <a:t>storage </a:t>
            </a:r>
            <a:r>
              <a:rPr lang="en-ZA" dirty="0" smtClean="0"/>
              <a:t>capacity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 smtClean="0"/>
              <a:t>Cost (hardware, electricity, cooling)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/>
              <a:t>Memory latencies &amp; bandwidth </a:t>
            </a:r>
            <a:r>
              <a:rPr lang="en-ZA" dirty="0" smtClean="0"/>
              <a:t>inefficiencies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86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pmbw – Parallel Memory Bandwidth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14 sub-tests, each run several hundred times (dependent on array size) – lots and lots of info</a:t>
            </a:r>
          </a:p>
          <a:p>
            <a:r>
              <a:rPr lang="en-ZA" dirty="0" smtClean="0"/>
              <a:t>Used Analysis of Variance (ANOVA) to help make sense of this:</a:t>
            </a:r>
          </a:p>
          <a:p>
            <a:endParaRPr lang="en-ZA" dirty="0" smtClean="0"/>
          </a:p>
          <a:p>
            <a:pPr marL="0" indent="0" algn="ctr">
              <a:buNone/>
            </a:pPr>
            <a:r>
              <a:rPr lang="en-ZA" dirty="0" smtClean="0"/>
              <a:t>      </a:t>
            </a:r>
            <a:endParaRPr lang="en-Z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266405"/>
              </p:ext>
            </p:extLst>
          </p:nvPr>
        </p:nvGraphicFramePr>
        <p:xfrm>
          <a:off x="1610378" y="3509963"/>
          <a:ext cx="8128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Cortex-A7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Cortex-A9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Cortex-A15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Sig. difference between means?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 = 0.000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p = 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p = 0.000</a:t>
                      </a:r>
                      <a:endParaRPr lang="en-ZA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Effect size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2744 [14*196]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4200 [14*300]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4200 [14*300]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Homogenous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 subsets (test-groupings)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40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067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Existing/Previous Work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669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ZA" dirty="0" smtClean="0"/>
              <a:t>Relevance of memory performance being increasingly more widely acknowledged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ZA" sz="16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ZA" dirty="0" smtClean="0"/>
              <a:t>Lots of military-led and/or -funded research (DIS &amp; HPCC)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ZA" dirty="0" smtClean="0"/>
              <a:t>Graph500 </a:t>
            </a:r>
            <a:r>
              <a:rPr lang="en-ZA" dirty="0"/>
              <a:t>Benchmark &amp; Green Graph500 (2010 – present</a:t>
            </a:r>
            <a:r>
              <a:rPr lang="en-ZA" dirty="0" smtClean="0"/>
              <a:t>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ZA" dirty="0" smtClean="0"/>
              <a:t>High Performance Conjugate Gradient (HPCG) benchmark – proposed successor to High Performance LINPACK (HPL) </a:t>
            </a:r>
            <a:r>
              <a:rPr lang="en-ZA" dirty="0" smtClean="0">
                <a:sym typeface="Wingdings" panose="05000000000000000000" pitchFamily="2" charset="2"/>
              </a:rPr>
              <a:t> </a:t>
            </a:r>
            <a:r>
              <a:rPr lang="en-ZA" dirty="0" smtClean="0"/>
              <a:t>Jack Dongarra</a:t>
            </a:r>
            <a:endParaRPr lang="en-ZA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ZA" dirty="0" smtClean="0"/>
              <a:t>Intel has proposed using COTS i7s for signal processing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25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Using SoCs for DSC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224"/>
            <a:ext cx="10515600" cy="5087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 smtClean="0"/>
              <a:t>Looking at the potential for use of SoCs</a:t>
            </a:r>
          </a:p>
          <a:p>
            <a:pPr marL="0" indent="0">
              <a:buNone/>
            </a:pPr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5" name="Rounded Rectangle 4"/>
          <p:cNvSpPr/>
          <p:nvPr/>
        </p:nvSpPr>
        <p:spPr>
          <a:xfrm>
            <a:off x="515952" y="2390442"/>
            <a:ext cx="2842475" cy="130076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ounded Rectangle 6"/>
          <p:cNvSpPr/>
          <p:nvPr/>
        </p:nvSpPr>
        <p:spPr>
          <a:xfrm>
            <a:off x="3589982" y="2390444"/>
            <a:ext cx="4430334" cy="130076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370528" y="2809992"/>
            <a:ext cx="2987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Power</a:t>
            </a:r>
            <a:endParaRPr lang="en-Z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3435" y="2809993"/>
            <a:ext cx="4327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Low-Energy Consumption</a:t>
            </a:r>
            <a:endParaRPr lang="en-Z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0528" y="4478744"/>
            <a:ext cx="3174644" cy="1531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 many SoCs – potential for large parallelism</a:t>
            </a:r>
            <a:endParaRPr lang="en-Z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57850" y="3701688"/>
            <a:ext cx="0" cy="7875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209773" y="4584950"/>
            <a:ext cx="3251917" cy="1303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Potentially more energy-efficient</a:t>
            </a:r>
            <a:endParaRPr lang="en-Z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77626" y="2277045"/>
            <a:ext cx="3777268" cy="15275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 off-the-shelf (COTS) components</a:t>
            </a:r>
            <a:endParaRPr lang="en-Z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452430" y="4581482"/>
            <a:ext cx="3251917" cy="1303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&amp; usage tends to be easier</a:t>
            </a:r>
            <a:endParaRPr lang="en-Z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805149" y="3701688"/>
            <a:ext cx="0" cy="8797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162185" y="3819356"/>
            <a:ext cx="0" cy="7875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68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Using SoCs for </a:t>
            </a:r>
            <a:r>
              <a:rPr lang="en-ZA" dirty="0" smtClean="0"/>
              <a:t>DSC (continued)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sz="1300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sz="2000" dirty="0"/>
          </a:p>
          <a:p>
            <a:pPr marL="0" indent="0">
              <a:buNone/>
            </a:pPr>
            <a:r>
              <a:rPr lang="en-ZA" dirty="0"/>
              <a:t>T</a:t>
            </a:r>
            <a:r>
              <a:rPr lang="en-ZA" dirty="0" smtClean="0"/>
              <a:t>ested </a:t>
            </a:r>
            <a:r>
              <a:rPr lang="en-ZA" dirty="0"/>
              <a:t>three </a:t>
            </a:r>
            <a:r>
              <a:rPr lang="en-ZA" dirty="0" smtClean="0"/>
              <a:t>ARM-based </a:t>
            </a:r>
            <a:r>
              <a:rPr lang="en-ZA" dirty="0"/>
              <a:t>SoCs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705115" y="1825625"/>
            <a:ext cx="6185082" cy="130076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Consumer-grade ARM chips tend not to have ECC RAM</a:t>
            </a:r>
            <a:endParaRPr lang="en-ZA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890197" y="2465678"/>
            <a:ext cx="939896" cy="2065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830093" y="1815295"/>
            <a:ext cx="3523707" cy="130076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Potentially problematic</a:t>
            </a:r>
            <a:endParaRPr lang="en-ZA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.kinja-img.com/gawker-media/image/upload/s--mfP9WdEb--/18mnumvxm2kma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130" y="3986385"/>
            <a:ext cx="2104020" cy="260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nmeonline.com/wp-content/uploads/2014/04/ARM-Cortex-A15-c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11" y="4071245"/>
            <a:ext cx="33337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8809150" y="5267459"/>
            <a:ext cx="888642" cy="24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ounded Rectangle 10"/>
          <p:cNvSpPr/>
          <p:nvPr/>
        </p:nvSpPr>
        <p:spPr>
          <a:xfrm>
            <a:off x="9697792" y="4952387"/>
            <a:ext cx="2045450" cy="8688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test in due course</a:t>
            </a:r>
            <a:endParaRPr lang="en-Z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73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43" y="249215"/>
            <a:ext cx="10515600" cy="1325563"/>
          </a:xfrm>
        </p:spPr>
        <p:txBody>
          <a:bodyPr>
            <a:normAutofit/>
          </a:bodyPr>
          <a:lstStyle/>
          <a:p>
            <a:r>
              <a:rPr lang="en-ZA" dirty="0" smtClean="0"/>
              <a:t>General Specifications	</a:t>
            </a: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299825"/>
              </p:ext>
            </p:extLst>
          </p:nvPr>
        </p:nvGraphicFramePr>
        <p:xfrm>
          <a:off x="1198808" y="1964698"/>
          <a:ext cx="9471660" cy="194759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367915"/>
                <a:gridCol w="2367915"/>
                <a:gridCol w="2367915"/>
                <a:gridCol w="2367915"/>
              </a:tblGrid>
              <a:tr h="649198">
                <a:tc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Cortex-A7</a:t>
                      </a:r>
                      <a:endParaRPr lang="en-Z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Cortex-A9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Cortex-A15</a:t>
                      </a:r>
                      <a:endParaRPr lang="en-ZA" dirty="0"/>
                    </a:p>
                  </a:txBody>
                  <a:tcPr/>
                </a:tc>
              </a:tr>
              <a:tr h="649198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</a:t>
                      </a:r>
                      <a:endParaRPr lang="en-Z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4 (+ 4 Cortex-A7)</a:t>
                      </a:r>
                      <a:endParaRPr lang="en-ZA" dirty="0"/>
                    </a:p>
                  </a:txBody>
                  <a:tcPr/>
                </a:tc>
              </a:tr>
              <a:tr h="649198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Max CPU Clock (MHz)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1008</a:t>
                      </a:r>
                      <a:endParaRPr lang="en-Z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996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1596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 descr="http://cubieboard.org/wp-content/uploads/2013/06/cubieboard2_cut1-640x395-640x3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71" y="3974719"/>
            <a:ext cx="4671642" cy="28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76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43" y="249215"/>
            <a:ext cx="10515600" cy="1325563"/>
          </a:xfrm>
        </p:spPr>
        <p:txBody>
          <a:bodyPr>
            <a:normAutofit/>
          </a:bodyPr>
          <a:lstStyle/>
          <a:p>
            <a:r>
              <a:rPr lang="en-ZA" dirty="0" smtClean="0"/>
              <a:t>General Specifications	</a:t>
            </a: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304392"/>
              </p:ext>
            </p:extLst>
          </p:nvPr>
        </p:nvGraphicFramePr>
        <p:xfrm>
          <a:off x="1198808" y="1964698"/>
          <a:ext cx="9471660" cy="194759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367915"/>
                <a:gridCol w="2367915"/>
                <a:gridCol w="2367915"/>
                <a:gridCol w="2367915"/>
              </a:tblGrid>
              <a:tr h="649198">
                <a:tc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Cortex-A7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Cortex-A9</a:t>
                      </a:r>
                      <a:endParaRPr lang="en-Z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Cortex-A15</a:t>
                      </a:r>
                      <a:endParaRPr lang="en-ZA" dirty="0"/>
                    </a:p>
                  </a:txBody>
                  <a:tcPr/>
                </a:tc>
              </a:tr>
              <a:tr h="649198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Cores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4 (+ 4 Cortex-A7)</a:t>
                      </a:r>
                      <a:endParaRPr lang="en-ZA" dirty="0"/>
                    </a:p>
                  </a:txBody>
                  <a:tcPr/>
                </a:tc>
              </a:tr>
              <a:tr h="649198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Max CPU Clock (MHz)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1008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996</a:t>
                      </a:r>
                      <a:endParaRPr lang="en-Z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1596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://www.mouser.com/images/microsites/Wandboard_Quad_heatsi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70" y="4014645"/>
            <a:ext cx="3293477" cy="284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E6D6-99D8-4429-AB8C-851278AFA700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85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</TotalTime>
  <Words>1597</Words>
  <Application>Microsoft Office PowerPoint</Application>
  <PresentationFormat>Widescreen</PresentationFormat>
  <Paragraphs>655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Office Theme</vt:lpstr>
      <vt:lpstr>A Memory Benchmarking Characterisation of ARM-Based Systems-on-Chip</vt:lpstr>
      <vt:lpstr>Overview</vt:lpstr>
      <vt:lpstr>Data Stream Computing  </vt:lpstr>
      <vt:lpstr>Key Challenges</vt:lpstr>
      <vt:lpstr>Existing/Previous Work</vt:lpstr>
      <vt:lpstr>Using SoCs for DSC</vt:lpstr>
      <vt:lpstr>Using SoCs for DSC (continued)</vt:lpstr>
      <vt:lpstr>General Specifications </vt:lpstr>
      <vt:lpstr>General Specifications </vt:lpstr>
      <vt:lpstr>General Specifications </vt:lpstr>
      <vt:lpstr>Memory Specifications</vt:lpstr>
      <vt:lpstr>Memory Specifications</vt:lpstr>
      <vt:lpstr>Memory Specifications</vt:lpstr>
      <vt:lpstr>LMBench</vt:lpstr>
      <vt:lpstr>LMBench</vt:lpstr>
      <vt:lpstr>The STREAM Benchmark</vt:lpstr>
      <vt:lpstr>STREAM</vt:lpstr>
      <vt:lpstr>pmbw - Parallel Memory Bandwidth Benchmark</vt:lpstr>
      <vt:lpstr>pmbw - Parallel Memory Bandwidth Benchmark</vt:lpstr>
      <vt:lpstr>Statistical Analysis</vt:lpstr>
      <vt:lpstr>Subtest Groupings</vt:lpstr>
      <vt:lpstr>Subtest Groupings</vt:lpstr>
      <vt:lpstr>Subtest Groupings</vt:lpstr>
      <vt:lpstr>Discussion &amp; Analysis</vt:lpstr>
      <vt:lpstr>Next Steps &amp; Future Work</vt:lpstr>
      <vt:lpstr>Cпасибо  Questions or Comments?</vt:lpstr>
      <vt:lpstr>PowerPoint Presentation</vt:lpstr>
      <vt:lpstr>Back-up slides </vt:lpstr>
      <vt:lpstr>STREAM</vt:lpstr>
      <vt:lpstr>Subtest Groupings</vt:lpstr>
      <vt:lpstr>Random Pointer Permutation</vt:lpstr>
      <vt:lpstr>pmbw Subtest Names</vt:lpstr>
      <vt:lpstr>Random Pointer Permutation C++ Code</vt:lpstr>
      <vt:lpstr>Data-Intensive Systems (DIS) Stressmark Suite</vt:lpstr>
      <vt:lpstr>High Performance Computing Challenge (HPCC)</vt:lpstr>
      <vt:lpstr>Graph500 &amp; Green Graph500 Benchmark</vt:lpstr>
      <vt:lpstr>PMBW Homogenous Subsets - Odroid</vt:lpstr>
      <vt:lpstr>NAS Parallel Benchmarks</vt:lpstr>
      <vt:lpstr>NAS Parallel Benchmarks </vt:lpstr>
      <vt:lpstr>pmbw – Parallel Memory Bandwidth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Memory Benchmarking Characterisation of ARM-Based Systems-on-Chip</dc:title>
  <dc:creator>Thomas Wrigley</dc:creator>
  <cp:lastModifiedBy>Thomas Wrigley</cp:lastModifiedBy>
  <cp:revision>78</cp:revision>
  <dcterms:created xsi:type="dcterms:W3CDTF">2014-06-17T21:31:02Z</dcterms:created>
  <dcterms:modified xsi:type="dcterms:W3CDTF">2014-07-02T05:55:46Z</dcterms:modified>
</cp:coreProperties>
</file>