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BFF"/>
    <a:srgbClr val="CBE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30" autoAdjust="0"/>
  </p:normalViewPr>
  <p:slideViewPr>
    <p:cSldViewPr snapToGrid="0" snapToObjects="1">
      <p:cViewPr varScale="1">
        <p:scale>
          <a:sx n="22" d="100"/>
          <a:sy n="22" d="100"/>
        </p:scale>
        <p:origin x="-798" y="-18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9.5298905455966934E-2"/>
          <c:y val="4.7866707529822243E-2"/>
          <c:w val="0.63961760763947062"/>
          <c:h val="0.8053448646788004"/>
        </c:manualLayout>
      </c:layout>
      <c:barChart>
        <c:barDir val="col"/>
        <c:grouping val="clustered"/>
        <c:varyColors val="0"/>
        <c:ser>
          <c:idx val="0"/>
          <c:order val="0"/>
          <c:tx>
            <c:strRef>
              <c:f>Sheet1!$B$1</c:f>
              <c:strCache>
                <c:ptCount val="1"/>
                <c:pt idx="0">
                  <c:v>Crystal</c:v>
                </c:pt>
              </c:strCache>
            </c:strRef>
          </c:tx>
          <c:invertIfNegative val="0"/>
          <c:cat>
            <c:numRef>
              <c:f>Sheet1!$A$2:$A$5</c:f>
              <c:numCache>
                <c:formatCode>General</c:formatCode>
                <c:ptCount val="4"/>
                <c:pt idx="0">
                  <c:v>1</c:v>
                </c:pt>
                <c:pt idx="1">
                  <c:v>2</c:v>
                </c:pt>
                <c:pt idx="2">
                  <c:v>4</c:v>
                </c:pt>
                <c:pt idx="3">
                  <c:v>8</c:v>
                </c:pt>
              </c:numCache>
            </c:numRef>
          </c:cat>
          <c:val>
            <c:numRef>
              <c:f>Sheet1!$B$2:$B$5</c:f>
              <c:numCache>
                <c:formatCode>General</c:formatCode>
                <c:ptCount val="4"/>
                <c:pt idx="0">
                  <c:v>5.32</c:v>
                </c:pt>
                <c:pt idx="1">
                  <c:v>4.63</c:v>
                </c:pt>
                <c:pt idx="2">
                  <c:v>3.5</c:v>
                </c:pt>
                <c:pt idx="3">
                  <c:v>2.87</c:v>
                </c:pt>
              </c:numCache>
            </c:numRef>
          </c:val>
        </c:ser>
        <c:ser>
          <c:idx val="1"/>
          <c:order val="1"/>
          <c:tx>
            <c:strRef>
              <c:f>Sheet1!$C$1</c:f>
              <c:strCache>
                <c:ptCount val="1"/>
                <c:pt idx="0">
                  <c:v>OpenFoam (IcoFoam)</c:v>
                </c:pt>
              </c:strCache>
            </c:strRef>
          </c:tx>
          <c:invertIfNegative val="0"/>
          <c:cat>
            <c:numRef>
              <c:f>Sheet1!$A$2:$A$5</c:f>
              <c:numCache>
                <c:formatCode>General</c:formatCode>
                <c:ptCount val="4"/>
                <c:pt idx="0">
                  <c:v>1</c:v>
                </c:pt>
                <c:pt idx="1">
                  <c:v>2</c:v>
                </c:pt>
                <c:pt idx="2">
                  <c:v>4</c:v>
                </c:pt>
                <c:pt idx="3">
                  <c:v>8</c:v>
                </c:pt>
              </c:numCache>
            </c:numRef>
          </c:cat>
          <c:val>
            <c:numRef>
              <c:f>Sheet1!$C$2:$C$5</c:f>
              <c:numCache>
                <c:formatCode>General</c:formatCode>
                <c:ptCount val="4"/>
                <c:pt idx="0">
                  <c:v>4.01</c:v>
                </c:pt>
                <c:pt idx="1">
                  <c:v>3.16</c:v>
                </c:pt>
                <c:pt idx="2">
                  <c:v>2.87</c:v>
                </c:pt>
                <c:pt idx="3">
                  <c:v>1.74</c:v>
                </c:pt>
              </c:numCache>
            </c:numRef>
          </c:val>
        </c:ser>
        <c:ser>
          <c:idx val="2"/>
          <c:order val="2"/>
          <c:tx>
            <c:strRef>
              <c:f>Sheet1!$D$1</c:f>
              <c:strCache>
                <c:ptCount val="1"/>
                <c:pt idx="0">
                  <c:v>NPB(LU)</c:v>
                </c:pt>
              </c:strCache>
            </c:strRef>
          </c:tx>
          <c:invertIfNegative val="0"/>
          <c:cat>
            <c:numRef>
              <c:f>Sheet1!$A$2:$A$5</c:f>
              <c:numCache>
                <c:formatCode>General</c:formatCode>
                <c:ptCount val="4"/>
                <c:pt idx="0">
                  <c:v>1</c:v>
                </c:pt>
                <c:pt idx="1">
                  <c:v>2</c:v>
                </c:pt>
                <c:pt idx="2">
                  <c:v>4</c:v>
                </c:pt>
                <c:pt idx="3">
                  <c:v>8</c:v>
                </c:pt>
              </c:numCache>
            </c:numRef>
          </c:cat>
          <c:val>
            <c:numRef>
              <c:f>Sheet1!$D$2:$D$5</c:f>
              <c:numCache>
                <c:formatCode>General</c:formatCode>
                <c:ptCount val="4"/>
                <c:pt idx="0">
                  <c:v>4.8600000000000003</c:v>
                </c:pt>
                <c:pt idx="1">
                  <c:v>2.2200000000000002</c:v>
                </c:pt>
                <c:pt idx="2">
                  <c:v>0.67</c:v>
                </c:pt>
                <c:pt idx="3">
                  <c:v>0.16700000000000001</c:v>
                </c:pt>
              </c:numCache>
            </c:numRef>
          </c:val>
        </c:ser>
        <c:dLbls>
          <c:showLegendKey val="0"/>
          <c:showVal val="0"/>
          <c:showCatName val="0"/>
          <c:showSerName val="0"/>
          <c:showPercent val="0"/>
          <c:showBubbleSize val="0"/>
        </c:dLbls>
        <c:gapWidth val="150"/>
        <c:axId val="150602112"/>
        <c:axId val="150604032"/>
      </c:barChart>
      <c:catAx>
        <c:axId val="150602112"/>
        <c:scaling>
          <c:orientation val="minMax"/>
        </c:scaling>
        <c:delete val="0"/>
        <c:axPos val="b"/>
        <c:title>
          <c:tx>
            <c:rich>
              <a:bodyPr/>
              <a:lstStyle/>
              <a:p>
                <a:pPr>
                  <a:defRPr b="0"/>
                </a:pPr>
                <a:r>
                  <a:rPr lang="en-US" sz="4000" b="0" dirty="0"/>
                  <a:t>Number Of VMs</a:t>
                </a:r>
              </a:p>
            </c:rich>
          </c:tx>
          <c:layout>
            <c:manualLayout>
              <c:xMode val="edge"/>
              <c:yMode val="edge"/>
              <c:x val="0.37046580635753862"/>
              <c:y val="0.92013113994017437"/>
            </c:manualLayout>
          </c:layout>
          <c:overlay val="0"/>
        </c:title>
        <c:numFmt formatCode="General" sourceLinked="1"/>
        <c:majorTickMark val="out"/>
        <c:minorTickMark val="none"/>
        <c:tickLblPos val="nextTo"/>
        <c:txPr>
          <a:bodyPr/>
          <a:lstStyle/>
          <a:p>
            <a:pPr>
              <a:defRPr sz="2800"/>
            </a:pPr>
            <a:endParaRPr lang="en-US"/>
          </a:p>
        </c:txPr>
        <c:crossAx val="150604032"/>
        <c:crosses val="autoZero"/>
        <c:auto val="1"/>
        <c:lblAlgn val="ctr"/>
        <c:lblOffset val="100"/>
        <c:noMultiLvlLbl val="0"/>
      </c:catAx>
      <c:valAx>
        <c:axId val="150604032"/>
        <c:scaling>
          <c:orientation val="minMax"/>
        </c:scaling>
        <c:delete val="0"/>
        <c:axPos val="l"/>
        <c:majorGridlines/>
        <c:title>
          <c:tx>
            <c:rich>
              <a:bodyPr rot="-5400000" vert="horz"/>
              <a:lstStyle/>
              <a:p>
                <a:pPr>
                  <a:defRPr b="0"/>
                </a:pPr>
                <a:r>
                  <a:rPr lang="en-US" sz="4000" b="0" dirty="0"/>
                  <a:t>Time In Seconds</a:t>
                </a:r>
              </a:p>
            </c:rich>
          </c:tx>
          <c:layout>
            <c:manualLayout>
              <c:xMode val="edge"/>
              <c:yMode val="edge"/>
              <c:x val="5.937007874015748E-3"/>
              <c:y val="0.29150812598081521"/>
            </c:manualLayout>
          </c:layout>
          <c:overlay val="0"/>
        </c:title>
        <c:numFmt formatCode="General" sourceLinked="1"/>
        <c:majorTickMark val="out"/>
        <c:minorTickMark val="none"/>
        <c:tickLblPos val="nextTo"/>
        <c:txPr>
          <a:bodyPr/>
          <a:lstStyle/>
          <a:p>
            <a:pPr>
              <a:defRPr sz="2800"/>
            </a:pPr>
            <a:endParaRPr lang="en-US"/>
          </a:p>
        </c:txPr>
        <c:crossAx val="150602112"/>
        <c:crosses val="autoZero"/>
        <c:crossBetween val="between"/>
      </c:valAx>
    </c:plotArea>
    <c:legend>
      <c:legendPos val="r"/>
      <c:layout>
        <c:manualLayout>
          <c:xMode val="edge"/>
          <c:yMode val="edge"/>
          <c:x val="0.73767709244677748"/>
          <c:y val="0.1024506099951058"/>
          <c:w val="0.20705621172353456"/>
          <c:h val="0.45776732572149981"/>
        </c:manualLayout>
      </c:layout>
      <c:overlay val="0"/>
      <c:txPr>
        <a:bodyPr/>
        <a:lstStyle/>
        <a:p>
          <a:pPr>
            <a:defRPr sz="4000"/>
          </a:pPr>
          <a:endParaRPr lang="en-US"/>
        </a:p>
      </c:txPr>
    </c:legend>
    <c:plotVisOnly val="1"/>
    <c:dispBlanksAs val="gap"/>
    <c:showDLblsOverMax val="0"/>
  </c:chart>
  <c:spPr>
    <a:noFill/>
    <a:ln>
      <a:solidFill>
        <a:schemeClr val="tx2">
          <a:lumMod val="60000"/>
          <a:lumOff val="40000"/>
        </a:schemeClr>
      </a:solidFill>
    </a:ln>
  </c:spPr>
  <c:txPr>
    <a:bodyPr/>
    <a:lstStyle/>
    <a:p>
      <a:pPr>
        <a:defRPr sz="1400">
          <a:latin typeface="Times New Roman" pitchFamily="18" charset="0"/>
          <a:cs typeface="Times New Roman"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9AE16-AFC2-A840-8600-9762EBF55061}" type="datetimeFigureOut">
              <a:rPr lang="en-US" smtClean="0"/>
              <a:pPr/>
              <a:t>6/26/2014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E9AE16-AFC2-A840-8600-9762EBF55061}"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E9AE16-AFC2-A840-8600-9762EBF55061}" type="datetimeFigureOut">
              <a:rPr lang="en-US" smtClean="0"/>
              <a:pPr/>
              <a:t>6/26/2014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E9AE16-AFC2-A840-8600-9762EBF55061}" type="datetimeFigureOut">
              <a:rPr lang="en-US" smtClean="0"/>
              <a:pPr/>
              <a:t>6/26/2014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9AE16-AFC2-A840-8600-9762EBF55061}" type="datetimeFigureOut">
              <a:rPr lang="en-US" smtClean="0"/>
              <a:pPr/>
              <a:t>6/26/2014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9AE16-AFC2-A840-8600-9762EBF55061}"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9AE16-AFC2-A840-8600-9762EBF55061}" type="datetimeFigureOut">
              <a:rPr lang="en-US" smtClean="0"/>
              <a:pPr/>
              <a:t>6/26/2014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68E2B-3270-4A41-AB83-D51C74E00B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35E9AE16-AFC2-A840-8600-9762EBF55061}" type="datetimeFigureOut">
              <a:rPr lang="en-US" smtClean="0"/>
              <a:pPr/>
              <a:t>6/26/2014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00A68E2B-3270-4A41-AB83-D51C74E00B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mailto:kyawzaya4436@gmail.com" TargetMode="External"/><Relationship Id="rId7" Type="http://schemas.openxmlformats.org/officeDocument/2006/relationships/image" Target="../media/image2.png"/><Relationship Id="rId12" Type="http://schemas.microsoft.com/office/2007/relationships/hdphoto" Target="../media/hdphoto3.wdp"/><Relationship Id="rId2" Type="http://schemas.openxmlformats.org/officeDocument/2006/relationships/hyperlink" Target="mailto:bogdanov@csa.ru" TargetMode="Externa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image" Target="../media/image4.png"/><Relationship Id="rId5" Type="http://schemas.openxmlformats.org/officeDocument/2006/relationships/image" Target="../media/image1.png"/><Relationship Id="rId10" Type="http://schemas.microsoft.com/office/2007/relationships/hdphoto" Target="../media/hdphoto2.wdp"/><Relationship Id="rId4" Type="http://schemas.openxmlformats.org/officeDocument/2006/relationships/hyperlink" Target="mailto:pyaesonekoko@gmail.com"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CEBFF"/>
        </a:solidFill>
        <a:effectLst/>
      </p:bgPr>
    </p:bg>
    <p:spTree>
      <p:nvGrpSpPr>
        <p:cNvPr id="1" name=""/>
        <p:cNvGrpSpPr/>
        <p:nvPr/>
      </p:nvGrpSpPr>
      <p:grpSpPr>
        <a:xfrm>
          <a:off x="0" y="0"/>
          <a:ext cx="0" cy="0"/>
          <a:chOff x="0" y="0"/>
          <a:chExt cx="0" cy="0"/>
        </a:xfrm>
      </p:grpSpPr>
      <p:sp>
        <p:nvSpPr>
          <p:cNvPr id="4" name="TextBox 3"/>
          <p:cNvSpPr txBox="1"/>
          <p:nvPr/>
        </p:nvSpPr>
        <p:spPr>
          <a:xfrm>
            <a:off x="2008933" y="833539"/>
            <a:ext cx="41071800" cy="1754326"/>
          </a:xfrm>
          <a:prstGeom prst="rect">
            <a:avLst/>
          </a:prstGeom>
          <a:noFill/>
        </p:spPr>
        <p:txBody>
          <a:bodyPr wrap="square" rtlCol="0">
            <a:spAutoFit/>
          </a:bodyPr>
          <a:lstStyle/>
          <a:p>
            <a:pPr algn="ctr"/>
            <a:r>
              <a:rPr lang="en-US" sz="5400" b="1" dirty="0" smtClean="0">
                <a:latin typeface="Times New Roman" pitchFamily="18" charset="0"/>
                <a:cs typeface="Times New Roman" pitchFamily="18" charset="0"/>
              </a:rPr>
              <a:t>IMPROVEMENT </a:t>
            </a:r>
            <a:r>
              <a:rPr lang="en-US" sz="5400" b="1" dirty="0">
                <a:latin typeface="Times New Roman" pitchFamily="18" charset="0"/>
                <a:cs typeface="Times New Roman" pitchFamily="18" charset="0"/>
              </a:rPr>
              <a:t>OF COMPUTATIONAL ABILITIES IN COMPUTING ENVIRONMENTS WITH VIRTUALIZATION </a:t>
            </a:r>
            <a:r>
              <a:rPr lang="en-US" sz="5400" b="1" dirty="0" smtClean="0">
                <a:latin typeface="Times New Roman" pitchFamily="18" charset="0"/>
                <a:cs typeface="Times New Roman" pitchFamily="18" charset="0"/>
              </a:rPr>
              <a:t>TECHNOLOGIES</a:t>
            </a:r>
          </a:p>
        </p:txBody>
      </p:sp>
      <p:grpSp>
        <p:nvGrpSpPr>
          <p:cNvPr id="19" name="Group 18"/>
          <p:cNvGrpSpPr/>
          <p:nvPr/>
        </p:nvGrpSpPr>
        <p:grpSpPr>
          <a:xfrm>
            <a:off x="831005" y="4878011"/>
            <a:ext cx="13716001" cy="11302723"/>
            <a:chOff x="831005" y="5259011"/>
            <a:chExt cx="13716001" cy="11302723"/>
          </a:xfrm>
        </p:grpSpPr>
        <p:sp>
          <p:nvSpPr>
            <p:cNvPr id="6" name="TextBox 5"/>
            <p:cNvSpPr txBox="1"/>
            <p:nvPr/>
          </p:nvSpPr>
          <p:spPr>
            <a:xfrm>
              <a:off x="831005" y="5259011"/>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6600" dirty="0" smtClean="0">
                  <a:latin typeface="Times New Roman"/>
                  <a:cs typeface="Times New Roman"/>
                </a:rPr>
                <a:t>Abstract</a:t>
              </a:r>
              <a:endParaRPr lang="en-US" sz="6600" dirty="0">
                <a:latin typeface="Times New Roman"/>
                <a:cs typeface="Times New Roman"/>
              </a:endParaRPr>
            </a:p>
          </p:txBody>
        </p:sp>
        <p:sp>
          <p:nvSpPr>
            <p:cNvPr id="7" name="TextBox 6"/>
            <p:cNvSpPr txBox="1"/>
            <p:nvPr/>
          </p:nvSpPr>
          <p:spPr>
            <a:xfrm>
              <a:off x="831006" y="6405107"/>
              <a:ext cx="13716000" cy="10156627"/>
            </a:xfrm>
            <a:prstGeom prst="rect">
              <a:avLst/>
            </a:prstGeom>
            <a:noFill/>
            <a:ln>
              <a:solidFill>
                <a:schemeClr val="tx2">
                  <a:lumMod val="60000"/>
                  <a:lumOff val="40000"/>
                </a:schemeClr>
              </a:solidFill>
            </a:ln>
          </p:spPr>
          <p:txBody>
            <a:bodyPr wrap="square" lIns="457200" tIns="457200" rIns="457200" bIns="457200" rtlCol="0">
              <a:spAutoFit/>
            </a:bodyPr>
            <a:lstStyle/>
            <a:p>
              <a:pPr indent="469900" algn="just"/>
              <a:r>
                <a:rPr lang="en-US" sz="4000" dirty="0" smtClean="0">
                  <a:latin typeface="Times New Roman" pitchFamily="18" charset="0"/>
                  <a:cs typeface="Times New Roman" pitchFamily="18" charset="0"/>
                </a:rPr>
                <a:t>We illustrates </a:t>
              </a:r>
              <a:r>
                <a:rPr lang="en-US" sz="4000" dirty="0">
                  <a:latin typeface="Times New Roman" pitchFamily="18" charset="0"/>
                  <a:cs typeface="Times New Roman" pitchFamily="18" charset="0"/>
                </a:rPr>
                <a:t>the ways to </a:t>
              </a:r>
              <a:r>
                <a:rPr lang="en-US" sz="4000" dirty="0" smtClean="0">
                  <a:latin typeface="Times New Roman" pitchFamily="18" charset="0"/>
                  <a:cs typeface="Times New Roman" pitchFamily="18" charset="0"/>
                </a:rPr>
                <a:t>improve </a:t>
              </a:r>
              <a:r>
                <a:rPr lang="en-US" sz="4000" dirty="0">
                  <a:latin typeface="Times New Roman" pitchFamily="18" charset="0"/>
                  <a:cs typeface="Times New Roman" pitchFamily="18" charset="0"/>
                </a:rPr>
                <a:t>abilities of the computing environments by using virtualization, single system image (SSI) and hypervisor technologies’ collaboration for goal to improve computational </a:t>
              </a:r>
              <a:r>
                <a:rPr lang="en-US" sz="4000" dirty="0" smtClean="0">
                  <a:latin typeface="Times New Roman" pitchFamily="18" charset="0"/>
                  <a:cs typeface="Times New Roman" pitchFamily="18" charset="0"/>
                </a:rPr>
                <a:t>abilities. By </a:t>
              </a:r>
              <a:r>
                <a:rPr lang="en-US" sz="4000" dirty="0">
                  <a:latin typeface="Times New Roman" pitchFamily="18" charset="0"/>
                  <a:cs typeface="Times New Roman" pitchFamily="18" charset="0"/>
                </a:rPr>
                <a:t>using virtualization technologies, cloud computing environment is able to virtualize and share resources among different applications with the objective for better server utilization, better load balancing and effectiveness</a:t>
              </a:r>
              <a:r>
                <a:rPr lang="en-US" sz="4000" dirty="0" smtClean="0">
                  <a:latin typeface="Times New Roman" pitchFamily="18" charset="0"/>
                  <a:cs typeface="Times New Roman" pitchFamily="18" charset="0"/>
                </a:rPr>
                <a:t>.</a:t>
              </a:r>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New </a:t>
              </a:r>
              <a:r>
                <a:rPr lang="en-US" sz="4000" dirty="0">
                  <a:latin typeface="Times New Roman" pitchFamily="18" charset="0"/>
                  <a:cs typeface="Times New Roman" pitchFamily="18" charset="0"/>
                </a:rPr>
                <a:t>technologies allow us to create relatively cheap multi-machine systems with shared computing resource, simplicity to manage heterogeneous resources and control large amount data transfer among them. Such systems provide relatively low computational cost, highly scalable, have high levels of reliability are proven tools for designing, debugging and performance analysis of parallel programs. </a:t>
              </a:r>
              <a:endParaRPr lang="en-US" sz="4000" dirty="0" smtClean="0"/>
            </a:p>
          </p:txBody>
        </p:sp>
      </p:grpSp>
      <p:grpSp>
        <p:nvGrpSpPr>
          <p:cNvPr id="58" name="Group 57"/>
          <p:cNvGrpSpPr/>
          <p:nvPr/>
        </p:nvGrpSpPr>
        <p:grpSpPr>
          <a:xfrm>
            <a:off x="29364733" y="26712129"/>
            <a:ext cx="13716000" cy="6039743"/>
            <a:chOff x="29364733" y="27112179"/>
            <a:chExt cx="13716000" cy="6039743"/>
          </a:xfrm>
        </p:grpSpPr>
        <p:sp>
          <p:nvSpPr>
            <p:cNvPr id="16" name="TextBox 15"/>
            <p:cNvSpPr txBox="1"/>
            <p:nvPr/>
          </p:nvSpPr>
          <p:spPr>
            <a:xfrm>
              <a:off x="29364733" y="27112179"/>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6600" dirty="0" smtClean="0">
                  <a:latin typeface="Times New Roman"/>
                  <a:cs typeface="Times New Roman"/>
                </a:rPr>
                <a:t>References</a:t>
              </a:r>
              <a:endParaRPr lang="en-US" sz="6600" dirty="0">
                <a:latin typeface="Times New Roman"/>
                <a:cs typeface="Times New Roman"/>
              </a:endParaRPr>
            </a:p>
          </p:txBody>
        </p:sp>
        <p:sp>
          <p:nvSpPr>
            <p:cNvPr id="17" name="TextBox 16"/>
            <p:cNvSpPr txBox="1"/>
            <p:nvPr/>
          </p:nvSpPr>
          <p:spPr>
            <a:xfrm>
              <a:off x="29364733" y="28258275"/>
              <a:ext cx="13716000" cy="4893647"/>
            </a:xfrm>
            <a:prstGeom prst="rect">
              <a:avLst/>
            </a:prstGeom>
            <a:noFill/>
            <a:ln>
              <a:solidFill>
                <a:schemeClr val="tx2">
                  <a:lumMod val="60000"/>
                  <a:lumOff val="40000"/>
                </a:schemeClr>
              </a:solidFill>
            </a:ln>
          </p:spPr>
          <p:txBody>
            <a:bodyPr wrap="square" rtlCol="0">
              <a:spAutoFit/>
            </a:bodyPr>
            <a:lstStyle/>
            <a:p>
              <a:pPr algn="just"/>
              <a:r>
                <a:rPr lang="en-US" sz="3200" dirty="0">
                  <a:latin typeface="Times New Roman" pitchFamily="18" charset="0"/>
                  <a:cs typeface="Times New Roman" pitchFamily="18" charset="0"/>
                </a:rPr>
                <a:t>1.  T. C. </a:t>
              </a:r>
              <a:r>
                <a:rPr lang="en-US" sz="3200" dirty="0" err="1">
                  <a:latin typeface="Times New Roman" pitchFamily="18" charset="0"/>
                  <a:cs typeface="Times New Roman" pitchFamily="18" charset="0"/>
                </a:rPr>
                <a:t>Rajkumar</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Buyya</a:t>
              </a:r>
              <a:r>
                <a:rPr lang="en-US" sz="3200" dirty="0">
                  <a:latin typeface="Times New Roman" pitchFamily="18" charset="0"/>
                  <a:cs typeface="Times New Roman" pitchFamily="18" charset="0"/>
                </a:rPr>
                <a:t>, “Single system image (</a:t>
              </a:r>
              <a:r>
                <a:rPr lang="en-US" sz="3200" dirty="0" err="1">
                  <a:latin typeface="Times New Roman" pitchFamily="18" charset="0"/>
                  <a:cs typeface="Times New Roman" pitchFamily="18" charset="0"/>
                </a:rPr>
                <a:t>ssi</a:t>
              </a:r>
              <a:r>
                <a:rPr lang="en-US" sz="3200" dirty="0">
                  <a:latin typeface="Times New Roman" pitchFamily="18" charset="0"/>
                  <a:cs typeface="Times New Roman" pitchFamily="18" charset="0"/>
                </a:rPr>
                <a:t>),” the International Journal of High Performance Computing Applications, vol. 15, pp. 124–135, 2001.</a:t>
              </a:r>
            </a:p>
            <a:p>
              <a:pPr algn="just"/>
              <a:r>
                <a:rPr lang="en-US" sz="3200" dirty="0">
                  <a:latin typeface="Times New Roman" pitchFamily="18" charset="0"/>
                  <a:cs typeface="Times New Roman" pitchFamily="18" charset="0"/>
                </a:rPr>
                <a:t>2. </a:t>
              </a:r>
              <a:r>
                <a:rPr lang="en-US" sz="3200" dirty="0" err="1">
                  <a:latin typeface="Times New Roman" pitchFamily="18" charset="0"/>
                  <a:cs typeface="Times New Roman" pitchFamily="18" charset="0"/>
                </a:rPr>
                <a:t>Arun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Babu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Nagarajan</a:t>
              </a:r>
              <a:r>
                <a:rPr lang="en-US" sz="3200" dirty="0">
                  <a:latin typeface="Times New Roman" pitchFamily="18" charset="0"/>
                  <a:cs typeface="Times New Roman" pitchFamily="18" charset="0"/>
                </a:rPr>
                <a:t>, Frank Mueller, Christian Engelmann, Stephen L. Scott:   Proactive fault tolerance for HPC with </a:t>
              </a:r>
              <a:r>
                <a:rPr lang="en-US" sz="3200" dirty="0" err="1">
                  <a:latin typeface="Times New Roman" pitchFamily="18" charset="0"/>
                  <a:cs typeface="Times New Roman" pitchFamily="18" charset="0"/>
                </a:rPr>
                <a:t>Xen</a:t>
              </a:r>
              <a:r>
                <a:rPr lang="en-US" sz="3200" dirty="0">
                  <a:latin typeface="Times New Roman" pitchFamily="18" charset="0"/>
                  <a:cs typeface="Times New Roman" pitchFamily="18" charset="0"/>
                </a:rPr>
                <a:t> virtualization. ICS 2007: 23-32.</a:t>
              </a:r>
            </a:p>
            <a:p>
              <a:pPr algn="just"/>
              <a:r>
                <a:rPr lang="en-US" sz="3200" dirty="0">
                  <a:latin typeface="Times New Roman" pitchFamily="18" charset="0"/>
                  <a:cs typeface="Times New Roman" pitchFamily="18" charset="0"/>
                </a:rPr>
                <a:t>3. Liang Yong. Network Center of Nanchang University,  Single System Image with Virtualization Technology for Cluster Computing </a:t>
              </a:r>
              <a:r>
                <a:rPr lang="en-US" sz="3200" dirty="0" err="1">
                  <a:latin typeface="Times New Roman" pitchFamily="18" charset="0"/>
                  <a:cs typeface="Times New Roman" pitchFamily="18" charset="0"/>
                </a:rPr>
                <a:t>EnvironmentNanchang</a:t>
              </a:r>
              <a:r>
                <a:rPr lang="en-US" sz="3200" dirty="0">
                  <a:latin typeface="Times New Roman" pitchFamily="18" charset="0"/>
                  <a:cs typeface="Times New Roman" pitchFamily="18" charset="0"/>
                </a:rPr>
                <a:t> 330031, China.</a:t>
              </a:r>
            </a:p>
            <a:p>
              <a:pPr algn="just"/>
              <a:r>
                <a:rPr lang="en-US" sz="3200" dirty="0">
                  <a:latin typeface="Times New Roman" pitchFamily="18" charset="0"/>
                  <a:cs typeface="Times New Roman" pitchFamily="18" charset="0"/>
                </a:rPr>
                <a:t>4 </a:t>
              </a:r>
              <a:r>
                <a:rPr lang="en-US" sz="3200" dirty="0" err="1">
                  <a:latin typeface="Times New Roman" pitchFamily="18" charset="0"/>
                  <a:cs typeface="Times New Roman" pitchFamily="18" charset="0"/>
                </a:rPr>
                <a:t>Farzad</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Sabahi</a:t>
              </a:r>
              <a:r>
                <a:rPr lang="en-US" sz="3200" dirty="0">
                  <a:latin typeface="Times New Roman" pitchFamily="18" charset="0"/>
                  <a:cs typeface="Times New Roman" pitchFamily="18" charset="0"/>
                </a:rPr>
                <a:t>. Secure Virtualization for Cloud Environment Using Hypervisor-based Technology,2012.</a:t>
              </a:r>
            </a:p>
            <a:p>
              <a:pPr marL="914400" indent="-914400"/>
              <a:endParaRPr lang="en-US" sz="2400" dirty="0">
                <a:cs typeface="Times New Roman"/>
              </a:endParaRPr>
            </a:p>
          </p:txBody>
        </p:sp>
      </p:grpSp>
      <p:sp>
        <p:nvSpPr>
          <p:cNvPr id="12" name="TextBox 11"/>
          <p:cNvSpPr txBox="1"/>
          <p:nvPr/>
        </p:nvSpPr>
        <p:spPr>
          <a:xfrm>
            <a:off x="29364733" y="4916111"/>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6600" dirty="0" smtClean="0">
                <a:latin typeface="Times New Roman"/>
                <a:cs typeface="Times New Roman"/>
              </a:rPr>
              <a:t>Analyzing Performance</a:t>
            </a:r>
            <a:endParaRPr lang="en-US" sz="6600" dirty="0">
              <a:latin typeface="Times New Roman"/>
              <a:cs typeface="Times New Roman"/>
            </a:endParaRPr>
          </a:p>
        </p:txBody>
      </p:sp>
      <p:sp>
        <p:nvSpPr>
          <p:cNvPr id="26" name="TextBox 25"/>
          <p:cNvSpPr txBox="1"/>
          <p:nvPr/>
        </p:nvSpPr>
        <p:spPr>
          <a:xfrm>
            <a:off x="29364733" y="6024108"/>
            <a:ext cx="13716000" cy="5847755"/>
          </a:xfrm>
          <a:prstGeom prst="rect">
            <a:avLst/>
          </a:prstGeom>
          <a:noFill/>
          <a:ln>
            <a:solidFill>
              <a:schemeClr val="tx2">
                <a:lumMod val="60000"/>
                <a:lumOff val="40000"/>
              </a:schemeClr>
            </a:solidFill>
          </a:ln>
        </p:spPr>
        <p:txBody>
          <a:bodyPr wrap="square" lIns="457200" tIns="457200" rIns="457200" bIns="457200" rtlCol="0">
            <a:spAutoFit/>
          </a:bodyPr>
          <a:lstStyle/>
          <a:p>
            <a:pPr algn="just"/>
            <a:r>
              <a:rPr lang="en-US" sz="4000" dirty="0" smtClean="0">
                <a:latin typeface="Times New Roman" pitchFamily="18" charset="0"/>
                <a:cs typeface="Times New Roman" pitchFamily="18" charset="0"/>
              </a:rPr>
              <a:t>       We </a:t>
            </a:r>
            <a:r>
              <a:rPr lang="en-US" sz="4000" dirty="0">
                <a:latin typeface="Times New Roman" pitchFamily="18" charset="0"/>
                <a:cs typeface="Times New Roman" pitchFamily="18" charset="0"/>
              </a:rPr>
              <a:t>manage heterogeneous resources, create a virtual computing clusters under the control of a hypervisor and combine computing resources into a single computing system, which </a:t>
            </a:r>
            <a:r>
              <a:rPr lang="en-US" sz="4000" dirty="0" smtClean="0">
                <a:latin typeface="Times New Roman" pitchFamily="18" charset="0"/>
                <a:cs typeface="Times New Roman" pitchFamily="18" charset="0"/>
              </a:rPr>
              <a:t>shown in figure 3. Without </a:t>
            </a:r>
            <a:r>
              <a:rPr lang="en-US" sz="4000" dirty="0">
                <a:latin typeface="Times New Roman" pitchFamily="18" charset="0"/>
                <a:cs typeface="Times New Roman" pitchFamily="18" charset="0"/>
              </a:rPr>
              <a:t>virtualization technologies computing environment inability to control computer processes and dynamic load balancing between nodes to improve performance during execution of parallel and multi-threaded applications. </a:t>
            </a:r>
          </a:p>
        </p:txBody>
      </p:sp>
      <p:grpSp>
        <p:nvGrpSpPr>
          <p:cNvPr id="32" name="Group 31"/>
          <p:cNvGrpSpPr/>
          <p:nvPr/>
        </p:nvGrpSpPr>
        <p:grpSpPr>
          <a:xfrm>
            <a:off x="29364733" y="21142173"/>
            <a:ext cx="13716000" cy="5478423"/>
            <a:chOff x="29364733" y="24656898"/>
            <a:chExt cx="13716000" cy="5478423"/>
          </a:xfrm>
        </p:grpSpPr>
        <p:sp>
          <p:nvSpPr>
            <p:cNvPr id="27" name="TextBox 26"/>
            <p:cNvSpPr txBox="1"/>
            <p:nvPr/>
          </p:nvSpPr>
          <p:spPr>
            <a:xfrm>
              <a:off x="29364733" y="24656898"/>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6600" dirty="0" smtClean="0">
                  <a:latin typeface="Times New Roman"/>
                  <a:cs typeface="Times New Roman"/>
                </a:rPr>
                <a:t>Conclusion</a:t>
              </a:r>
              <a:endParaRPr lang="en-US" sz="6600" dirty="0">
                <a:latin typeface="Times New Roman"/>
                <a:cs typeface="Times New Roman"/>
              </a:endParaRPr>
            </a:p>
          </p:txBody>
        </p:sp>
        <p:sp>
          <p:nvSpPr>
            <p:cNvPr id="28" name="TextBox 27"/>
            <p:cNvSpPr txBox="1"/>
            <p:nvPr/>
          </p:nvSpPr>
          <p:spPr>
            <a:xfrm>
              <a:off x="29364733" y="25764894"/>
              <a:ext cx="13716000" cy="4370427"/>
            </a:xfrm>
            <a:prstGeom prst="rect">
              <a:avLst/>
            </a:prstGeom>
            <a:noFill/>
            <a:ln>
              <a:solidFill>
                <a:schemeClr val="tx2">
                  <a:lumMod val="60000"/>
                  <a:lumOff val="40000"/>
                </a:schemeClr>
              </a:solidFill>
            </a:ln>
          </p:spPr>
          <p:txBody>
            <a:bodyPr wrap="square" lIns="457200" tIns="457200" rIns="457200" bIns="457200" rtlCol="0">
              <a:spAutoFit/>
            </a:bodyPr>
            <a:lstStyle/>
            <a:p>
              <a:pPr indent="469900" algn="just"/>
              <a:r>
                <a:rPr lang="en-US" sz="3200" dirty="0">
                  <a:latin typeface="Times New Roman" pitchFamily="18" charset="0"/>
                  <a:cs typeface="Times New Roman" pitchFamily="18" charset="0"/>
                </a:rPr>
                <a:t>Virtualization, that is increasingly attractive for commercial systems, as implemented by a small hypervisor that runs below the usual OS layer, has the same potential to benefit HPC applications in the dimensions of flexible OS variety, productivity, performance, reliability, availability, security and simplicity.</a:t>
              </a:r>
              <a:r>
                <a:rPr lang="en-US" sz="3200" b="1" i="1" dirty="0">
                  <a:latin typeface="Times New Roman" pitchFamily="18" charset="0"/>
                  <a:cs typeface="Times New Roman" pitchFamily="18" charset="0"/>
                </a:rPr>
                <a:t> </a:t>
              </a:r>
              <a:r>
                <a:rPr lang="en-US" sz="3200" dirty="0">
                  <a:latin typeface="Times New Roman" pitchFamily="18" charset="0"/>
                  <a:cs typeface="Times New Roman" pitchFamily="18" charset="0"/>
                </a:rPr>
                <a:t>Combination of virtualization and single system image allows processes to more easily migrate between nodes in the cluster for better load balancing and effectiveness of the computing </a:t>
              </a:r>
              <a:r>
                <a:rPr lang="en-US" sz="3200" dirty="0" smtClean="0">
                  <a:latin typeface="Times New Roman" pitchFamily="18" charset="0"/>
                  <a:cs typeface="Times New Roman" pitchFamily="18" charset="0"/>
                </a:rPr>
                <a:t>environment.</a:t>
              </a:r>
            </a:p>
          </p:txBody>
        </p:sp>
      </p:grpSp>
      <p:sp>
        <p:nvSpPr>
          <p:cNvPr id="5" name="TextBox 4"/>
          <p:cNvSpPr txBox="1"/>
          <p:nvPr/>
        </p:nvSpPr>
        <p:spPr>
          <a:xfrm>
            <a:off x="831005" y="2628146"/>
            <a:ext cx="42249728" cy="1323439"/>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Alexander </a:t>
            </a:r>
            <a:r>
              <a:rPr lang="en-US" sz="4000" dirty="0" err="1" smtClean="0">
                <a:latin typeface="Times New Roman" pitchFamily="18" charset="0"/>
                <a:cs typeface="Times New Roman" pitchFamily="18" charset="0"/>
              </a:rPr>
              <a:t>Bogdanov</a:t>
            </a:r>
            <a:r>
              <a:rPr lang="en-US" sz="4000" dirty="0">
                <a:latin typeface="Times New Roman" pitchFamily="18" charset="0"/>
                <a:cs typeface="Times New Roman" pitchFamily="18" charset="0"/>
              </a:rPr>
              <a:t>, Kyaw </a:t>
            </a:r>
            <a:r>
              <a:rPr lang="en-US" sz="4000" dirty="0" smtClean="0">
                <a:latin typeface="Times New Roman" pitchFamily="18" charset="0"/>
                <a:cs typeface="Times New Roman" pitchFamily="18" charset="0"/>
              </a:rPr>
              <a:t>Zaya, </a:t>
            </a:r>
            <a:r>
              <a:rPr lang="en-US" sz="4000" dirty="0" err="1">
                <a:latin typeface="Times New Roman" pitchFamily="18" charset="0"/>
                <a:cs typeface="Times New Roman" pitchFamily="18" charset="0"/>
              </a:rPr>
              <a:t>Pyae</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Sone</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Ko</a:t>
            </a:r>
            <a:r>
              <a:rPr lang="en-US" sz="4000" dirty="0">
                <a:latin typeface="Times New Roman" pitchFamily="18" charset="0"/>
                <a:cs typeface="Times New Roman" pitchFamily="18" charset="0"/>
              </a:rPr>
              <a:t> </a:t>
            </a:r>
            <a:r>
              <a:rPr lang="en-US" sz="4000" dirty="0" err="1">
                <a:latin typeface="Times New Roman" pitchFamily="18" charset="0"/>
                <a:cs typeface="Times New Roman" pitchFamily="18" charset="0"/>
              </a:rPr>
              <a:t>Ko</a:t>
            </a:r>
            <a:endParaRPr lang="en-US" sz="4000" dirty="0" smtClean="0">
              <a:latin typeface="Times New Roman" pitchFamily="18" charset="0"/>
              <a:cs typeface="Times New Roman" pitchFamily="18" charset="0"/>
            </a:endParaRPr>
          </a:p>
          <a:p>
            <a:pPr algn="ctr"/>
            <a:r>
              <a:rPr lang="en-US" sz="4000" dirty="0" smtClean="0">
                <a:latin typeface="Times New Roman" pitchFamily="18" charset="0"/>
                <a:cs typeface="Times New Roman" pitchFamily="18" charset="0"/>
              </a:rPr>
              <a:t>Emails: </a:t>
            </a:r>
            <a:r>
              <a:rPr lang="en-GB" sz="4000" i="1" dirty="0" smtClean="0">
                <a:latin typeface="Times New Roman" pitchFamily="18" charset="0"/>
                <a:cs typeface="Times New Roman" pitchFamily="18" charset="0"/>
                <a:hlinkClick r:id="rId2"/>
              </a:rPr>
              <a:t>bogdanov@csa.ru</a:t>
            </a:r>
            <a:r>
              <a:rPr lang="en-US" sz="4000" i="1"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hlinkClick r:id="rId3"/>
              </a:rPr>
              <a:t>kyawzaya4436@gmail.com</a:t>
            </a:r>
            <a:r>
              <a:rPr lang="en-US" sz="4000" i="1" dirty="0" smtClean="0">
                <a:latin typeface="Times New Roman" pitchFamily="18" charset="0"/>
                <a:cs typeface="Times New Roman" pitchFamily="18" charset="0"/>
              </a:rPr>
              <a:t>, </a:t>
            </a:r>
            <a:r>
              <a:rPr lang="en-US" sz="4000" i="1" dirty="0" smtClean="0">
                <a:latin typeface="Times New Roman" pitchFamily="18" charset="0"/>
                <a:cs typeface="Times New Roman" pitchFamily="18" charset="0"/>
                <a:hlinkClick r:id="rId4"/>
              </a:rPr>
              <a:t>pyaesonekoko@gmail.com</a:t>
            </a:r>
            <a:endParaRPr lang="en-US" sz="4000" i="1" dirty="0" smtClean="0">
              <a:latin typeface="Times New Roman" pitchFamily="18" charset="0"/>
              <a:cs typeface="Times New Roman" pitchFamily="18" charset="0"/>
            </a:endParaRPr>
          </a:p>
        </p:txBody>
      </p:sp>
      <p:pic>
        <p:nvPicPr>
          <p:cNvPr id="1031" name="Picture 7" descr="C:\Users\Kyaw Zaya\Desktop\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41562" y="23456570"/>
            <a:ext cx="11694885" cy="7522439"/>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grpSp>
        <p:nvGrpSpPr>
          <p:cNvPr id="42" name="Group 41"/>
          <p:cNvGrpSpPr/>
          <p:nvPr/>
        </p:nvGrpSpPr>
        <p:grpSpPr>
          <a:xfrm>
            <a:off x="29364733" y="11971728"/>
            <a:ext cx="13716000" cy="9044799"/>
            <a:chOff x="29364733" y="12114603"/>
            <a:chExt cx="13716000" cy="9044799"/>
          </a:xfrm>
        </p:grpSpPr>
        <p:sp>
          <p:nvSpPr>
            <p:cNvPr id="35" name="TextBox 34"/>
            <p:cNvSpPr txBox="1"/>
            <p:nvPr/>
          </p:nvSpPr>
          <p:spPr>
            <a:xfrm>
              <a:off x="29985861" y="19835963"/>
              <a:ext cx="13094872" cy="1323439"/>
            </a:xfrm>
            <a:prstGeom prst="rect">
              <a:avLst/>
            </a:prstGeom>
            <a:noFill/>
          </p:spPr>
          <p:txBody>
            <a:bodyPr wrap="square" rtlCol="0">
              <a:spAutoFit/>
            </a:bodyPr>
            <a:lstStyle/>
            <a:p>
              <a:pPr algn="ctr"/>
              <a:r>
                <a:rPr lang="en-US" sz="4000" i="1" dirty="0" smtClean="0">
                  <a:latin typeface="Times New Roman" pitchFamily="18" charset="0"/>
                  <a:cs typeface="Times New Roman" pitchFamily="18" charset="0"/>
                </a:rPr>
                <a:t>Figure 4 . </a:t>
              </a:r>
              <a:r>
                <a:rPr lang="ru-RU" sz="4000" i="1" dirty="0">
                  <a:latin typeface="Times New Roman" pitchFamily="18" charset="0"/>
                  <a:cs typeface="Times New Roman" pitchFamily="18" charset="0"/>
                </a:rPr>
                <a:t>Performance Testing On Virtual Computing Environment</a:t>
              </a:r>
              <a:endParaRPr lang="en-US" sz="4000" i="1" dirty="0">
                <a:latin typeface="Times New Roman" pitchFamily="18" charset="0"/>
                <a:cs typeface="Times New Roman" pitchFamily="18" charset="0"/>
              </a:endParaRPr>
            </a:p>
          </p:txBody>
        </p:sp>
        <p:graphicFrame>
          <p:nvGraphicFramePr>
            <p:cNvPr id="48" name="Chart 47"/>
            <p:cNvGraphicFramePr/>
            <p:nvPr>
              <p:extLst>
                <p:ext uri="{D42A27DB-BD31-4B8C-83A1-F6EECF244321}">
                  <p14:modId xmlns:p14="http://schemas.microsoft.com/office/powerpoint/2010/main" val="3196854462"/>
                </p:ext>
              </p:extLst>
            </p:nvPr>
          </p:nvGraphicFramePr>
          <p:xfrm>
            <a:off x="29364733" y="12114603"/>
            <a:ext cx="13716000" cy="7798997"/>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2" name="Group 1"/>
          <p:cNvGrpSpPr/>
          <p:nvPr/>
        </p:nvGrpSpPr>
        <p:grpSpPr>
          <a:xfrm>
            <a:off x="831005" y="16587849"/>
            <a:ext cx="13716001" cy="16195595"/>
            <a:chOff x="831005" y="16587849"/>
            <a:chExt cx="13716001" cy="16195595"/>
          </a:xfrm>
        </p:grpSpPr>
        <p:sp>
          <p:nvSpPr>
            <p:cNvPr id="29" name="TextBox 28"/>
            <p:cNvSpPr txBox="1"/>
            <p:nvPr/>
          </p:nvSpPr>
          <p:spPr>
            <a:xfrm>
              <a:off x="831006" y="17695844"/>
              <a:ext cx="13716000" cy="15087600"/>
            </a:xfrm>
            <a:prstGeom prst="rect">
              <a:avLst/>
            </a:prstGeom>
            <a:noFill/>
            <a:ln>
              <a:solidFill>
                <a:schemeClr val="tx2">
                  <a:lumMod val="60000"/>
                  <a:lumOff val="40000"/>
                </a:schemeClr>
              </a:solidFill>
            </a:ln>
          </p:spPr>
          <p:txBody>
            <a:bodyPr wrap="square" lIns="457200" tIns="457200" rIns="457200" bIns="457200" rtlCol="0">
              <a:spAutoFit/>
            </a:bodyPr>
            <a:lstStyle/>
            <a:p>
              <a:pPr marL="457200" indent="-457200" algn="just">
                <a:buFont typeface="Wingdings" pitchFamily="2" charset="2"/>
                <a:buChar char="ü"/>
              </a:pPr>
              <a:r>
                <a:rPr lang="en-US" sz="3200" dirty="0" smtClean="0"/>
                <a:t>	</a:t>
              </a:r>
              <a:r>
                <a:rPr lang="en-US" sz="3600" dirty="0" smtClean="0">
                  <a:latin typeface="Times New Roman" pitchFamily="18" charset="0"/>
                  <a:cs typeface="Times New Roman" pitchFamily="18" charset="0"/>
                </a:rPr>
                <a:t>A</a:t>
              </a:r>
              <a:r>
                <a:rPr lang="ru-RU" sz="3600" dirty="0" smtClean="0">
                  <a:latin typeface="Times New Roman" pitchFamily="18" charset="0"/>
                  <a:cs typeface="Times New Roman" pitchFamily="18" charset="0"/>
                </a:rPr>
                <a:t>llows </a:t>
              </a:r>
              <a:r>
                <a:rPr lang="ru-RU" sz="3600" dirty="0">
                  <a:latin typeface="Times New Roman" pitchFamily="18" charset="0"/>
                  <a:cs typeface="Times New Roman" pitchFamily="18" charset="0"/>
                </a:rPr>
                <a:t>several operating systems to share a single hardware host. Each operating system appears to have the host’s processor, memory and resources to itself. </a:t>
              </a:r>
              <a:endParaRPr lang="en-US" sz="3600" dirty="0" smtClean="0">
                <a:latin typeface="Times New Roman" pitchFamily="18" charset="0"/>
                <a:cs typeface="Times New Roman" pitchFamily="18" charset="0"/>
              </a:endParaRPr>
            </a:p>
            <a:p>
              <a:pPr marL="457200" indent="-457200" algn="just">
                <a:buFont typeface="Wingdings" pitchFamily="2" charset="2"/>
                <a:buChar char="ü"/>
              </a:pPr>
              <a:r>
                <a:rPr lang="en-US" sz="3600" dirty="0" smtClean="0">
                  <a:latin typeface="Times New Roman" pitchFamily="18" charset="0"/>
                  <a:cs typeface="Times New Roman" pitchFamily="18" charset="0"/>
                </a:rPr>
                <a:t>	C</a:t>
              </a:r>
              <a:r>
                <a:rPr lang="ru-RU" sz="3600" dirty="0" smtClean="0">
                  <a:latin typeface="Times New Roman" pitchFamily="18" charset="0"/>
                  <a:cs typeface="Times New Roman" pitchFamily="18" charset="0"/>
                </a:rPr>
                <a:t>ontrol </a:t>
              </a:r>
              <a:r>
                <a:rPr lang="ru-RU" sz="3600" dirty="0">
                  <a:latin typeface="Times New Roman" pitchFamily="18" charset="0"/>
                  <a:cs typeface="Times New Roman" pitchFamily="18" charset="0"/>
                </a:rPr>
                <a:t>the host processor and resources, distributing what is needed to each operating system in turn and ensuring that the guest operating systems or virtual machines are unable to disrupt each </a:t>
              </a:r>
              <a:r>
                <a:rPr lang="ru-RU" sz="3600" dirty="0" smtClean="0">
                  <a:latin typeface="Times New Roman" pitchFamily="18" charset="0"/>
                  <a:cs typeface="Times New Roman" pitchFamily="18" charset="0"/>
                </a:rPr>
                <a:t>other. </a:t>
              </a:r>
              <a:endParaRPr lang="en-US" sz="3600" dirty="0" smtClean="0">
                <a:latin typeface="Times New Roman" pitchFamily="18" charset="0"/>
                <a:cs typeface="Times New Roman" pitchFamily="18" charset="0"/>
              </a:endParaRPr>
            </a:p>
            <a:p>
              <a:pPr marL="457200" indent="-457200" algn="just">
                <a:buFont typeface="Wingdings" pitchFamily="2" charset="2"/>
                <a:buChar char="ü"/>
              </a:pPr>
              <a:r>
                <a:rPr lang="en-US" sz="3600" dirty="0" smtClean="0">
                  <a:latin typeface="Times New Roman" pitchFamily="18" charset="0"/>
                  <a:cs typeface="Times New Roman" pitchFamily="18" charset="0"/>
                </a:rPr>
                <a:t>	M</a:t>
              </a:r>
              <a:r>
                <a:rPr lang="ru-RU" sz="3600" dirty="0" smtClean="0">
                  <a:latin typeface="Times New Roman" pitchFamily="18" charset="0"/>
                  <a:cs typeface="Times New Roman" pitchFamily="18" charset="0"/>
                </a:rPr>
                <a:t>aster </a:t>
              </a:r>
              <a:r>
                <a:rPr lang="ru-RU" sz="3600" dirty="0">
                  <a:latin typeface="Times New Roman" pitchFamily="18" charset="0"/>
                  <a:cs typeface="Times New Roman" pitchFamily="18" charset="0"/>
                </a:rPr>
                <a:t>control program with the maximum privilege level, and the VMM manages one or more operating </a:t>
              </a:r>
              <a:r>
                <a:rPr lang="ru-RU" sz="3600" dirty="0" smtClean="0">
                  <a:latin typeface="Times New Roman" pitchFamily="18" charset="0"/>
                  <a:cs typeface="Times New Roman" pitchFamily="18" charset="0"/>
                </a:rPr>
                <a:t>systems</a:t>
              </a:r>
              <a:r>
                <a:rPr lang="en-US" sz="3600" dirty="0" smtClean="0">
                  <a:latin typeface="Times New Roman" pitchFamily="18" charset="0"/>
                  <a:cs typeface="Times New Roman" pitchFamily="18" charset="0"/>
                </a:rPr>
                <a:t>.</a:t>
              </a:r>
            </a:p>
            <a:p>
              <a:pPr marL="457200" indent="-457200" algn="just">
                <a:buFont typeface="Wingdings" pitchFamily="2" charset="2"/>
                <a:buChar char="ü"/>
              </a:pPr>
              <a:endParaRPr lang="en-US" sz="3600" dirty="0">
                <a:latin typeface="Times New Roman" pitchFamily="18" charset="0"/>
                <a:cs typeface="Times New Roman" pitchFamily="18" charset="0"/>
              </a:endParaRPr>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a:p>
            <a:p>
              <a:pPr algn="just"/>
              <a:endParaRPr lang="en-US" sz="3200" dirty="0" smtClean="0"/>
            </a:p>
            <a:p>
              <a:pPr algn="just"/>
              <a:endParaRPr lang="en-US" sz="3200" dirty="0" smtClean="0"/>
            </a:p>
            <a:p>
              <a:pPr algn="just"/>
              <a:endParaRPr lang="en-US" sz="3200" dirty="0" smtClean="0"/>
            </a:p>
            <a:p>
              <a:pPr algn="just"/>
              <a:endParaRPr lang="en-US" sz="3200" dirty="0" smtClean="0"/>
            </a:p>
            <a:p>
              <a:pPr algn="just"/>
              <a:endParaRPr lang="en-US" sz="3200" dirty="0" smtClean="0">
                <a:cs typeface="Times New Roman"/>
              </a:endParaRPr>
            </a:p>
          </p:txBody>
        </p:sp>
        <p:sp>
          <p:nvSpPr>
            <p:cNvPr id="36" name="TextBox 35"/>
            <p:cNvSpPr txBox="1"/>
            <p:nvPr/>
          </p:nvSpPr>
          <p:spPr>
            <a:xfrm>
              <a:off x="831005" y="16587849"/>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en-US" sz="6600" dirty="0" smtClean="0">
                  <a:latin typeface="Times New Roman"/>
                  <a:cs typeface="Times New Roman"/>
                </a:rPr>
                <a:t>Hypervisor</a:t>
              </a:r>
              <a:endParaRPr lang="en-US" sz="6600" dirty="0">
                <a:latin typeface="Times New Roman"/>
                <a:cs typeface="Times New Roman"/>
              </a:endParaRPr>
            </a:p>
          </p:txBody>
        </p:sp>
        <p:sp>
          <p:nvSpPr>
            <p:cNvPr id="50" name="TextBox 49"/>
            <p:cNvSpPr txBox="1"/>
            <p:nvPr/>
          </p:nvSpPr>
          <p:spPr>
            <a:xfrm>
              <a:off x="3078904" y="31162004"/>
              <a:ext cx="9220200" cy="708224"/>
            </a:xfrm>
            <a:prstGeom prst="rect">
              <a:avLst/>
            </a:prstGeom>
            <a:noFill/>
          </p:spPr>
          <p:txBody>
            <a:bodyPr wrap="square" rtlCol="0">
              <a:spAutoFit/>
            </a:bodyPr>
            <a:lstStyle/>
            <a:p>
              <a:pPr algn="ctr"/>
              <a:r>
                <a:rPr lang="en-US" sz="4000" i="1" dirty="0" smtClean="0">
                  <a:latin typeface="Times New Roman" pitchFamily="18" charset="0"/>
                  <a:cs typeface="Times New Roman" pitchFamily="18" charset="0"/>
                </a:rPr>
                <a:t>Figure 1 . Hypervisor </a:t>
              </a:r>
            </a:p>
          </p:txBody>
        </p:sp>
      </p:grpSp>
      <p:grpSp>
        <p:nvGrpSpPr>
          <p:cNvPr id="55" name="Group 54"/>
          <p:cNvGrpSpPr/>
          <p:nvPr/>
        </p:nvGrpSpPr>
        <p:grpSpPr>
          <a:xfrm>
            <a:off x="15087600" y="4916111"/>
            <a:ext cx="13716000" cy="14286163"/>
            <a:chOff x="15087600" y="4916111"/>
            <a:chExt cx="13716000" cy="15049879"/>
          </a:xfrm>
        </p:grpSpPr>
        <p:sp>
          <p:nvSpPr>
            <p:cNvPr id="18" name="TextBox 17"/>
            <p:cNvSpPr txBox="1"/>
            <p:nvPr/>
          </p:nvSpPr>
          <p:spPr>
            <a:xfrm>
              <a:off x="15087600" y="4916111"/>
              <a:ext cx="13716000" cy="1107996"/>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pPr algn="ctr"/>
              <a:r>
                <a:rPr lang="ru-RU" sz="6600" dirty="0">
                  <a:latin typeface="Times New Roman" pitchFamily="18" charset="0"/>
                  <a:cs typeface="Times New Roman" pitchFamily="18" charset="0"/>
                </a:rPr>
                <a:t>Virtualization Methods</a:t>
              </a:r>
              <a:endParaRPr lang="en-US" sz="6600" dirty="0">
                <a:latin typeface="Times New Roman" pitchFamily="18" charset="0"/>
                <a:cs typeface="Times New Roman" pitchFamily="18" charset="0"/>
              </a:endParaRPr>
            </a:p>
          </p:txBody>
        </p:sp>
        <p:sp>
          <p:nvSpPr>
            <p:cNvPr id="24" name="TextBox 23"/>
            <p:cNvSpPr txBox="1"/>
            <p:nvPr/>
          </p:nvSpPr>
          <p:spPr>
            <a:xfrm>
              <a:off x="15087600" y="6024108"/>
              <a:ext cx="13715999" cy="13941882"/>
            </a:xfrm>
            <a:prstGeom prst="rect">
              <a:avLst/>
            </a:prstGeom>
            <a:noFill/>
            <a:ln>
              <a:solidFill>
                <a:schemeClr val="tx2">
                  <a:lumMod val="60000"/>
                  <a:lumOff val="40000"/>
                </a:schemeClr>
              </a:solidFill>
            </a:ln>
          </p:spPr>
          <p:txBody>
            <a:bodyPr wrap="square" lIns="457200" tIns="457200" rIns="457200" bIns="457200" rtlCol="0">
              <a:spAutoFit/>
            </a:bodyPr>
            <a:lstStyle/>
            <a:p>
              <a:pPr marL="571500" indent="-571500" algn="just">
                <a:buFont typeface="Wingdings" pitchFamily="2" charset="2"/>
                <a:buChar char="Ø"/>
              </a:pPr>
              <a:r>
                <a:rPr lang="ru-RU" sz="4000" dirty="0">
                  <a:latin typeface="Times New Roman" pitchFamily="18" charset="0"/>
                  <a:cs typeface="Times New Roman" pitchFamily="18" charset="0"/>
                </a:rPr>
                <a:t>Operating System-Based </a:t>
              </a:r>
              <a:r>
                <a:rPr lang="ru-RU" sz="4000" dirty="0" smtClean="0">
                  <a:latin typeface="Times New Roman" pitchFamily="18" charset="0"/>
                  <a:cs typeface="Times New Roman" pitchFamily="18" charset="0"/>
                </a:rPr>
                <a:t>Virtualization</a:t>
              </a:r>
              <a:endParaRPr lang="en-US" sz="4000" dirty="0" smtClean="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marL="571500" indent="-571500" algn="just">
                <a:buFont typeface="Wingdings" pitchFamily="2" charset="2"/>
                <a:buChar char="Ø"/>
              </a:pPr>
              <a:r>
                <a:rPr lang="en-US" sz="4000" dirty="0" smtClean="0">
                  <a:latin typeface="Times New Roman" pitchFamily="18" charset="0"/>
                  <a:cs typeface="Times New Roman" pitchFamily="18" charset="0"/>
                </a:rPr>
                <a:t>Application-based virtualization</a:t>
              </a:r>
            </a:p>
            <a:p>
              <a:pPr algn="just"/>
              <a:endParaRPr lang="en-US" sz="4000" dirty="0" smtClean="0">
                <a:latin typeface="Times New Roman" pitchFamily="18" charset="0"/>
                <a:cs typeface="Times New Roman" pitchFamily="18" charset="0"/>
              </a:endParaRPr>
            </a:p>
            <a:p>
              <a:pPr marL="571500" indent="-571500" algn="just">
                <a:buFont typeface="Wingdings" pitchFamily="2" charset="2"/>
                <a:buChar char="q"/>
              </a:pPr>
              <a:endParaRPr lang="en-US" sz="4000" dirty="0">
                <a:latin typeface="Times New Roman" pitchFamily="18" charset="0"/>
                <a:cs typeface="Times New Roman" pitchFamily="18" charset="0"/>
              </a:endParaRPr>
            </a:p>
            <a:p>
              <a:pPr marL="571500" indent="-571500" algn="just">
                <a:buFont typeface="Wingdings" pitchFamily="2" charset="2"/>
                <a:buChar char="q"/>
              </a:pPr>
              <a:endParaRPr lang="en-US" sz="4000" dirty="0" smtClean="0">
                <a:latin typeface="Times New Roman" pitchFamily="18" charset="0"/>
                <a:cs typeface="Times New Roman" pitchFamily="18" charset="0"/>
              </a:endParaRPr>
            </a:p>
            <a:p>
              <a:pPr marL="571500" indent="-571500" algn="just">
                <a:buFont typeface="Wingdings" pitchFamily="2" charset="2"/>
                <a:buChar char="q"/>
              </a:pPr>
              <a:endParaRPr lang="en-US" sz="4000" dirty="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marL="571500" indent="-571500" algn="just">
                <a:buFont typeface="Wingdings" pitchFamily="2" charset="2"/>
                <a:buChar char="Ø"/>
              </a:pPr>
              <a:r>
                <a:rPr lang="ru-RU" sz="4000" dirty="0" smtClean="0">
                  <a:latin typeface="Times New Roman" pitchFamily="18" charset="0"/>
                  <a:cs typeface="Times New Roman" pitchFamily="18" charset="0"/>
                </a:rPr>
                <a:t>Hypervisor-based </a:t>
              </a:r>
              <a:r>
                <a:rPr lang="ru-RU" sz="4000" dirty="0">
                  <a:latin typeface="Times New Roman" pitchFamily="18" charset="0"/>
                  <a:cs typeface="Times New Roman" pitchFamily="18" charset="0"/>
                </a:rPr>
                <a:t>virtualization</a:t>
              </a:r>
              <a:endParaRPr lang="en-US" sz="4000" dirty="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marL="571500" indent="-571500" algn="just">
                <a:buFont typeface="Wingdings" pitchFamily="2" charset="2"/>
                <a:buChar char="Ø"/>
              </a:pPr>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err="1" smtClean="0">
                <a:latin typeface="Times New Roman" pitchFamily="18" charset="0"/>
                <a:cs typeface="Times New Roman" pitchFamily="18" charset="0"/>
              </a:endParaRPr>
            </a:p>
          </p:txBody>
        </p:sp>
        <p:pic>
          <p:nvPicPr>
            <p:cNvPr id="1032" name="Picture 8" descr="C:\Users\Kyaw Zaya\Desktop\2.png"/>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19187611" y="7300160"/>
              <a:ext cx="5127453" cy="3201455"/>
            </a:xfrm>
            <a:prstGeom prst="rect">
              <a:avLst/>
            </a:prstGeom>
            <a:noFill/>
            <a:ln>
              <a:solidFill>
                <a:schemeClr val="tx2">
                  <a:lumMod val="60000"/>
                  <a:lumOff val="40000"/>
                </a:schemeClr>
              </a:solidFill>
            </a:ln>
          </p:spPr>
        </p:pic>
        <p:pic>
          <p:nvPicPr>
            <p:cNvPr id="1033" name="Picture 9" descr="C:\Users\Kyaw Zaya\Desktop\3.png"/>
            <p:cNvPicPr>
              <a:picLocks noChangeAspect="1" noChangeArrowheads="1"/>
            </p:cNvPicPr>
            <p:nvPr/>
          </p:nvPicPr>
          <p:blipFill>
            <a:blip r:embed="rId9">
              <a:extLst>
                <a:ext uri="{BEBA8EAE-BF5A-486C-A8C5-ECC9F3942E4B}">
                  <a14:imgProps xmlns:a14="http://schemas.microsoft.com/office/drawing/2010/main">
                    <a14:imgLayer r:embed="rId10">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19093328" y="11864869"/>
              <a:ext cx="5221736" cy="3438903"/>
            </a:xfrm>
            <a:prstGeom prst="rect">
              <a:avLst/>
            </a:prstGeom>
            <a:noFill/>
            <a:ln>
              <a:solidFill>
                <a:schemeClr val="tx2">
                  <a:lumMod val="60000"/>
                  <a:lumOff val="40000"/>
                </a:schemeClr>
              </a:solidFill>
            </a:ln>
            <a:extLst>
              <a:ext uri="{909E8E84-426E-40DD-AFC4-6F175D3DCCD1}">
                <a14:hiddenFill xmlns:a14="http://schemas.microsoft.com/office/drawing/2010/main">
                  <a:solidFill>
                    <a:srgbClr val="FFFFFF"/>
                  </a:solidFill>
                </a14:hiddenFill>
              </a:ext>
            </a:extLst>
          </p:spPr>
        </p:pic>
        <p:pic>
          <p:nvPicPr>
            <p:cNvPr id="1034" name="Picture 10" descr="C:\Users\Kyaw Zaya\Desktop\4.png"/>
            <p:cNvPicPr>
              <a:picLocks noChangeAspect="1" noChangeArrowheads="1"/>
            </p:cNvPicPr>
            <p:nvPr/>
          </p:nvPicPr>
          <p:blipFill>
            <a:blip r:embed="rId11">
              <a:extLst>
                <a:ext uri="{BEBA8EAE-BF5A-486C-A8C5-ECC9F3942E4B}">
                  <a14:imgProps xmlns:a14="http://schemas.microsoft.com/office/drawing/2010/main">
                    <a14:imgLayer r:embed="rId12">
                      <a14:imgEffect>
                        <a14:sharpenSoften amount="100000"/>
                      </a14:imgEffect>
                    </a14:imgLayer>
                  </a14:imgProps>
                </a:ext>
                <a:ext uri="{28A0092B-C50C-407E-A947-70E740481C1C}">
                  <a14:useLocalDpi xmlns:a14="http://schemas.microsoft.com/office/drawing/2010/main" val="0"/>
                </a:ext>
              </a:extLst>
            </a:blip>
            <a:srcRect/>
            <a:stretch>
              <a:fillRect/>
            </a:stretch>
          </p:blipFill>
          <p:spPr bwMode="auto">
            <a:xfrm>
              <a:off x="19046731" y="16340123"/>
              <a:ext cx="5268333" cy="2830683"/>
            </a:xfrm>
            <a:prstGeom prst="rect">
              <a:avLst/>
            </a:prstGeom>
            <a:solidFill>
              <a:schemeClr val="tx2">
                <a:lumMod val="20000"/>
                <a:lumOff val="80000"/>
              </a:schemeClr>
            </a:solidFill>
            <a:ln>
              <a:solidFill>
                <a:schemeClr val="tx2">
                  <a:lumMod val="60000"/>
                  <a:lumOff val="40000"/>
                </a:schemeClr>
              </a:solidFill>
            </a:ln>
          </p:spPr>
        </p:pic>
      </p:grpSp>
      <p:grpSp>
        <p:nvGrpSpPr>
          <p:cNvPr id="57" name="Group 56"/>
          <p:cNvGrpSpPr/>
          <p:nvPr/>
        </p:nvGrpSpPr>
        <p:grpSpPr>
          <a:xfrm>
            <a:off x="15087599" y="19331019"/>
            <a:ext cx="13716000" cy="13516843"/>
            <a:chOff x="15087599" y="19483419"/>
            <a:chExt cx="13716000" cy="13516843"/>
          </a:xfrm>
        </p:grpSpPr>
        <p:sp>
          <p:nvSpPr>
            <p:cNvPr id="22" name="TextBox 21"/>
            <p:cNvSpPr txBox="1"/>
            <p:nvPr/>
          </p:nvSpPr>
          <p:spPr>
            <a:xfrm>
              <a:off x="15087599" y="19483419"/>
              <a:ext cx="13716000" cy="2123658"/>
            </a:xfrm>
            <a:prstGeom prst="rect">
              <a:avLst/>
            </a:prstGeom>
            <a:solidFill>
              <a:schemeClr val="accent1">
                <a:lumMod val="60000"/>
                <a:lumOff val="40000"/>
              </a:schemeClr>
            </a:solidFill>
            <a:ln>
              <a:solidFill>
                <a:schemeClr val="tx2">
                  <a:lumMod val="60000"/>
                  <a:lumOff val="40000"/>
                </a:schemeClr>
              </a:solidFill>
            </a:ln>
          </p:spPr>
          <p:txBody>
            <a:bodyPr wrap="square" rtlCol="0">
              <a:spAutoFit/>
            </a:bodyPr>
            <a:lstStyle/>
            <a:p>
              <a:r>
                <a:rPr lang="ru-RU" sz="6600" dirty="0">
                  <a:latin typeface="Times New Roman" pitchFamily="18" charset="0"/>
                  <a:cs typeface="Times New Roman" pitchFamily="18" charset="0"/>
                </a:rPr>
                <a:t>Integration of Single System Image and Virtualization</a:t>
              </a:r>
              <a:endParaRPr lang="en-US" sz="6600" dirty="0">
                <a:latin typeface="Times New Roman" pitchFamily="18" charset="0"/>
                <a:cs typeface="Times New Roman" pitchFamily="18" charset="0"/>
              </a:endParaRPr>
            </a:p>
          </p:txBody>
        </p:sp>
        <p:sp>
          <p:nvSpPr>
            <p:cNvPr id="25" name="TextBox 24"/>
            <p:cNvSpPr txBox="1"/>
            <p:nvPr/>
          </p:nvSpPr>
          <p:spPr>
            <a:xfrm>
              <a:off x="15087599" y="21612529"/>
              <a:ext cx="13716000" cy="11387733"/>
            </a:xfrm>
            <a:prstGeom prst="rect">
              <a:avLst/>
            </a:prstGeom>
            <a:noFill/>
            <a:ln>
              <a:solidFill>
                <a:schemeClr val="tx2">
                  <a:lumMod val="60000"/>
                  <a:lumOff val="40000"/>
                </a:schemeClr>
              </a:solidFill>
            </a:ln>
          </p:spPr>
          <p:txBody>
            <a:bodyPr wrap="square" lIns="457200" tIns="457200" rIns="457200" bIns="457200" rtlCol="0">
              <a:spAutoFit/>
            </a:bodyPr>
            <a:lstStyle/>
            <a:p>
              <a:pPr algn="just"/>
              <a:r>
                <a:rPr lang="en-US" sz="4000" dirty="0">
                  <a:latin typeface="Times New Roman" pitchFamily="18" charset="0"/>
                  <a:cs typeface="Times New Roman" pitchFamily="18" charset="0"/>
                </a:rPr>
                <a:t> </a:t>
              </a: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D</a:t>
              </a:r>
              <a:r>
                <a:rPr lang="en-US" sz="4000" dirty="0" smtClean="0">
                  <a:latin typeface="Times New Roman" pitchFamily="18" charset="0"/>
                  <a:cs typeface="Times New Roman" pitchFamily="18" charset="0"/>
                </a:rPr>
                <a:t>istributed </a:t>
              </a:r>
              <a:r>
                <a:rPr lang="en-US" sz="4000" dirty="0">
                  <a:latin typeface="Times New Roman" pitchFamily="18" charset="0"/>
                  <a:cs typeface="Times New Roman" pitchFamily="18" charset="0"/>
                </a:rPr>
                <a:t>resources are organized to a uniform unit for users, users can not be aware of the existence of every node that makes up of the computer system. SSI includes </a:t>
              </a:r>
              <a:r>
                <a:rPr lang="en-US" sz="4000" dirty="0" smtClean="0">
                  <a:latin typeface="Times New Roman" pitchFamily="18" charset="0"/>
                  <a:cs typeface="Times New Roman" pitchFamily="18" charset="0"/>
                </a:rPr>
                <a:t>attributes </a:t>
              </a:r>
              <a:r>
                <a:rPr lang="en-US" sz="4000" dirty="0">
                  <a:latin typeface="Times New Roman" pitchFamily="18" charset="0"/>
                  <a:cs typeface="Times New Roman" pitchFamily="18" charset="0"/>
                </a:rPr>
                <a:t>such as single memory space, single process space, single I/O space, single log on point, single file system, single loads </a:t>
              </a:r>
              <a:r>
                <a:rPr lang="en-US" sz="4000" dirty="0" smtClean="0">
                  <a:latin typeface="Times New Roman" pitchFamily="18" charset="0"/>
                  <a:cs typeface="Times New Roman" pitchFamily="18" charset="0"/>
                </a:rPr>
                <a:t>management.</a:t>
              </a: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a:p>
              <a:pPr algn="just"/>
              <a:endParaRPr lang="en-US" sz="4000" dirty="0" smtClean="0">
                <a:latin typeface="Times New Roman" pitchFamily="18" charset="0"/>
                <a:cs typeface="Times New Roman" pitchFamily="18" charset="0"/>
              </a:endParaRPr>
            </a:p>
          </p:txBody>
        </p:sp>
        <p:grpSp>
          <p:nvGrpSpPr>
            <p:cNvPr id="56" name="Group 55"/>
            <p:cNvGrpSpPr/>
            <p:nvPr/>
          </p:nvGrpSpPr>
          <p:grpSpPr>
            <a:xfrm>
              <a:off x="18277062" y="25121182"/>
              <a:ext cx="7357613" cy="6547334"/>
              <a:chOff x="19445737" y="25885291"/>
              <a:chExt cx="7357613" cy="6547334"/>
            </a:xfrm>
          </p:grpSpPr>
          <p:grpSp>
            <p:nvGrpSpPr>
              <p:cNvPr id="64" name="Group 63"/>
              <p:cNvGrpSpPr/>
              <p:nvPr/>
            </p:nvGrpSpPr>
            <p:grpSpPr>
              <a:xfrm>
                <a:off x="19445737" y="25885291"/>
                <a:ext cx="7357613" cy="6547334"/>
                <a:chOff x="3214295" y="800100"/>
                <a:chExt cx="2667002" cy="5292259"/>
              </a:xfrm>
            </p:grpSpPr>
            <p:grpSp>
              <p:nvGrpSpPr>
                <p:cNvPr id="65" name="Group 64"/>
                <p:cNvGrpSpPr/>
                <p:nvPr/>
              </p:nvGrpSpPr>
              <p:grpSpPr>
                <a:xfrm>
                  <a:off x="3214295" y="800100"/>
                  <a:ext cx="2667002" cy="5292259"/>
                  <a:chOff x="3213099" y="671512"/>
                  <a:chExt cx="2667002" cy="5292259"/>
                </a:xfrm>
              </p:grpSpPr>
              <p:grpSp>
                <p:nvGrpSpPr>
                  <p:cNvPr id="67" name="Group 66"/>
                  <p:cNvGrpSpPr/>
                  <p:nvPr/>
                </p:nvGrpSpPr>
                <p:grpSpPr>
                  <a:xfrm>
                    <a:off x="3213099" y="671512"/>
                    <a:ext cx="2667002" cy="5292259"/>
                    <a:chOff x="3124199" y="1108541"/>
                    <a:chExt cx="2667002" cy="5292259"/>
                  </a:xfrm>
                </p:grpSpPr>
                <p:grpSp>
                  <p:nvGrpSpPr>
                    <p:cNvPr id="69" name="Group 31"/>
                    <p:cNvGrpSpPr>
                      <a:grpSpLocks/>
                    </p:cNvGrpSpPr>
                    <p:nvPr/>
                  </p:nvGrpSpPr>
                  <p:grpSpPr bwMode="auto">
                    <a:xfrm>
                      <a:off x="3221036" y="3505199"/>
                      <a:ext cx="1198561" cy="1303244"/>
                      <a:chOff x="342204" y="2362203"/>
                      <a:chExt cx="2172395" cy="1686554"/>
                    </a:xfrm>
                  </p:grpSpPr>
                  <p:sp>
                    <p:nvSpPr>
                      <p:cNvPr id="81" name="Rounded Rectangle 80"/>
                      <p:cNvSpPr/>
                      <p:nvPr/>
                    </p:nvSpPr>
                    <p:spPr>
                      <a:xfrm>
                        <a:off x="475918" y="2774810"/>
                        <a:ext cx="732418" cy="468615"/>
                      </a:xfrm>
                      <a:prstGeom prst="roundRect">
                        <a:avLst/>
                      </a:prstGeom>
                      <a:solidFill>
                        <a:schemeClr val="tx2">
                          <a:lumMod val="40000"/>
                          <a:lumOff val="60000"/>
                        </a:schemeClr>
                      </a:solidFill>
                      <a:ln w="19050">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Client</a:t>
                        </a:r>
                        <a:endParaRPr lang="en-US" sz="1800" dirty="0">
                          <a:latin typeface="Times New Roman" pitchFamily="18" charset="0"/>
                          <a:cs typeface="Times New Roman" pitchFamily="18" charset="0"/>
                        </a:endParaRPr>
                      </a:p>
                    </p:txBody>
                  </p:sp>
                  <p:sp>
                    <p:nvSpPr>
                      <p:cNvPr id="82" name="Rectangle 81"/>
                      <p:cNvSpPr/>
                      <p:nvPr/>
                    </p:nvSpPr>
                    <p:spPr>
                      <a:xfrm>
                        <a:off x="342204" y="2362203"/>
                        <a:ext cx="2172395" cy="1372343"/>
                      </a:xfrm>
                      <a:prstGeom prst="rect">
                        <a:avLst/>
                      </a:prstGeom>
                      <a:noFill/>
                      <a:ln w="19050">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US" sz="1800" dirty="0">
                          <a:latin typeface="Times New Roman" pitchFamily="18" charset="0"/>
                          <a:cs typeface="Times New Roman" pitchFamily="18" charset="0"/>
                        </a:endParaRPr>
                      </a:p>
                      <a:p>
                        <a:pPr algn="ctr">
                          <a:defRPr/>
                        </a:pPr>
                        <a:endParaRPr lang="en-US" sz="1800" dirty="0">
                          <a:latin typeface="Times New Roman" pitchFamily="18" charset="0"/>
                          <a:cs typeface="Times New Roman" pitchFamily="18" charset="0"/>
                        </a:endParaRPr>
                      </a:p>
                      <a:p>
                        <a:pPr algn="ctr">
                          <a:defRPr/>
                        </a:pPr>
                        <a:endParaRPr lang="en-US" sz="1800" dirty="0" smtClean="0">
                          <a:latin typeface="Times New Roman" pitchFamily="18" charset="0"/>
                          <a:cs typeface="Times New Roman" pitchFamily="18" charset="0"/>
                        </a:endParaRPr>
                      </a:p>
                      <a:p>
                        <a:pPr algn="ctr">
                          <a:defRPr/>
                        </a:pPr>
                        <a:endParaRPr lang="en-US" sz="1800" dirty="0">
                          <a:latin typeface="Times New Roman" pitchFamily="18" charset="0"/>
                          <a:cs typeface="Times New Roman" pitchFamily="18" charset="0"/>
                        </a:endParaRPr>
                      </a:p>
                      <a:p>
                        <a:pPr algn="ctr">
                          <a:defRPr/>
                        </a:pPr>
                        <a:r>
                          <a:rPr lang="ru-RU"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
                    <p:nvSpPr>
                      <p:cNvPr id="83" name="Rectangle 82"/>
                      <p:cNvSpPr/>
                      <p:nvPr/>
                    </p:nvSpPr>
                    <p:spPr>
                      <a:xfrm>
                        <a:off x="775592" y="3732680"/>
                        <a:ext cx="1396562" cy="316077"/>
                      </a:xfrm>
                      <a:prstGeom prst="rect">
                        <a:avLst/>
                      </a:prstGeom>
                      <a:solidFill>
                        <a:schemeClr val="tx2">
                          <a:lumMod val="40000"/>
                          <a:lumOff val="60000"/>
                        </a:schemeClr>
                      </a:solidFill>
                      <a:ln w="19050">
                        <a:solidFill>
                          <a:schemeClr val="tx2">
                            <a:lumMod val="60000"/>
                            <a:lumOff val="40000"/>
                          </a:schemeClr>
                        </a:solidFill>
                      </a:ln>
                    </p:spPr>
                    <p:style>
                      <a:lnRef idx="1">
                        <a:schemeClr val="dk1"/>
                      </a:lnRef>
                      <a:fillRef idx="2">
                        <a:schemeClr val="dk1"/>
                      </a:fillRef>
                      <a:effectRef idx="1">
                        <a:schemeClr val="dk1"/>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VM</a:t>
                        </a:r>
                        <a:endParaRPr lang="en-US" sz="1800" dirty="0">
                          <a:latin typeface="Times New Roman" pitchFamily="18" charset="0"/>
                          <a:cs typeface="Times New Roman" pitchFamily="18" charset="0"/>
                        </a:endParaRPr>
                      </a:p>
                    </p:txBody>
                  </p:sp>
                </p:grpSp>
                <p:sp>
                  <p:nvSpPr>
                    <p:cNvPr id="70" name="Rounded Rectangle 69"/>
                    <p:cNvSpPr/>
                    <p:nvPr/>
                  </p:nvSpPr>
                  <p:spPr>
                    <a:xfrm>
                      <a:off x="3124199" y="1108541"/>
                      <a:ext cx="2667001" cy="457200"/>
                    </a:xfrm>
                    <a:prstGeom prst="roundRect">
                      <a:avLst/>
                    </a:prstGeom>
                    <a:solidFill>
                      <a:schemeClr val="tx2">
                        <a:lumMod val="40000"/>
                        <a:lumOff val="60000"/>
                      </a:schemeClr>
                    </a:solidFill>
                    <a:ln w="19050">
                      <a:solidFill>
                        <a:schemeClr val="tx2">
                          <a:lumMod val="60000"/>
                          <a:lumOff val="40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Application</a:t>
                      </a:r>
                      <a:endParaRPr lang="en-US" sz="1800" dirty="0">
                        <a:latin typeface="Times New Roman" pitchFamily="18" charset="0"/>
                        <a:cs typeface="Times New Roman" pitchFamily="18" charset="0"/>
                      </a:endParaRPr>
                    </a:p>
                  </p:txBody>
                </p:sp>
                <p:grpSp>
                  <p:nvGrpSpPr>
                    <p:cNvPr id="71" name="Group 31"/>
                    <p:cNvGrpSpPr>
                      <a:grpSpLocks/>
                    </p:cNvGrpSpPr>
                    <p:nvPr/>
                  </p:nvGrpSpPr>
                  <p:grpSpPr bwMode="auto">
                    <a:xfrm>
                      <a:off x="4458897" y="3505200"/>
                      <a:ext cx="1332304" cy="1293954"/>
                      <a:chOff x="99801" y="2362202"/>
                      <a:chExt cx="2414801" cy="1674530"/>
                    </a:xfrm>
                  </p:grpSpPr>
                  <p:sp>
                    <p:nvSpPr>
                      <p:cNvPr id="79" name="Rectangle 34"/>
                      <p:cNvSpPr/>
                      <p:nvPr/>
                    </p:nvSpPr>
                    <p:spPr>
                      <a:xfrm>
                        <a:off x="99801" y="2362202"/>
                        <a:ext cx="2414801" cy="1372344"/>
                      </a:xfrm>
                      <a:prstGeom prst="rect">
                        <a:avLst/>
                      </a:prstGeom>
                      <a:noFill/>
                      <a:ln w="19050">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anchor="ctr"/>
                      <a:lstStyle/>
                      <a:p>
                        <a:pPr algn="ctr">
                          <a:defRPr/>
                        </a:pPr>
                        <a:endParaRPr lang="en-US" sz="1800" dirty="0">
                          <a:latin typeface="Times New Roman" pitchFamily="18" charset="0"/>
                          <a:cs typeface="Times New Roman" pitchFamily="18" charset="0"/>
                        </a:endParaRPr>
                      </a:p>
                      <a:p>
                        <a:pPr algn="ctr">
                          <a:defRPr/>
                        </a:pPr>
                        <a:endParaRPr lang="en-US" sz="1800" dirty="0">
                          <a:latin typeface="Times New Roman" pitchFamily="18" charset="0"/>
                          <a:cs typeface="Times New Roman" pitchFamily="18" charset="0"/>
                        </a:endParaRPr>
                      </a:p>
                      <a:p>
                        <a:pPr algn="ctr">
                          <a:defRPr/>
                        </a:pPr>
                        <a:endParaRPr lang="en-US" sz="1800" dirty="0">
                          <a:latin typeface="Times New Roman" pitchFamily="18" charset="0"/>
                          <a:cs typeface="Times New Roman" pitchFamily="18" charset="0"/>
                        </a:endParaRPr>
                      </a:p>
                      <a:p>
                        <a:pPr algn="ctr">
                          <a:defRPr/>
                        </a:pPr>
                        <a:endParaRPr lang="en-US" sz="1800" dirty="0">
                          <a:latin typeface="Times New Roman" pitchFamily="18" charset="0"/>
                          <a:cs typeface="Times New Roman" pitchFamily="18" charset="0"/>
                        </a:endParaRPr>
                      </a:p>
                      <a:p>
                        <a:pPr algn="ctr">
                          <a:defRPr/>
                        </a:pPr>
                        <a:r>
                          <a:rPr lang="ru-RU" sz="1800" dirty="0" smtClean="0">
                            <a:latin typeface="Times New Roman" pitchFamily="18" charset="0"/>
                            <a:cs typeface="Times New Roman" pitchFamily="18" charset="0"/>
                          </a:rPr>
                          <a:t>     </a:t>
                        </a:r>
                        <a:endParaRPr lang="en-US" sz="1800" dirty="0">
                          <a:latin typeface="Times New Roman" pitchFamily="18" charset="0"/>
                          <a:cs typeface="Times New Roman" pitchFamily="18" charset="0"/>
                        </a:endParaRPr>
                      </a:p>
                    </p:txBody>
                  </p:sp>
                  <p:sp>
                    <p:nvSpPr>
                      <p:cNvPr id="80" name="Rectangle 35"/>
                      <p:cNvSpPr/>
                      <p:nvPr/>
                    </p:nvSpPr>
                    <p:spPr>
                      <a:xfrm>
                        <a:off x="824241" y="3732679"/>
                        <a:ext cx="1176675" cy="304053"/>
                      </a:xfrm>
                      <a:prstGeom prst="rect">
                        <a:avLst/>
                      </a:prstGeom>
                      <a:solidFill>
                        <a:schemeClr val="tx2">
                          <a:lumMod val="40000"/>
                          <a:lumOff val="60000"/>
                        </a:schemeClr>
                      </a:solidFill>
                      <a:ln w="19050">
                        <a:solidFill>
                          <a:schemeClr val="tx2">
                            <a:lumMod val="60000"/>
                            <a:lumOff val="40000"/>
                          </a:schemeClr>
                        </a:solidFill>
                      </a:ln>
                    </p:spPr>
                    <p:style>
                      <a:lnRef idx="1">
                        <a:schemeClr val="dk1"/>
                      </a:lnRef>
                      <a:fillRef idx="2">
                        <a:schemeClr val="dk1"/>
                      </a:fillRef>
                      <a:effectRef idx="1">
                        <a:schemeClr val="dk1"/>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VM</a:t>
                        </a:r>
                        <a:endParaRPr lang="en-US" sz="1800" dirty="0">
                          <a:latin typeface="Times New Roman" pitchFamily="18" charset="0"/>
                          <a:cs typeface="Times New Roman" pitchFamily="18" charset="0"/>
                        </a:endParaRPr>
                      </a:p>
                    </p:txBody>
                  </p:sp>
                </p:grpSp>
                <p:cxnSp>
                  <p:nvCxnSpPr>
                    <p:cNvPr id="72" name="Straight Arrow Connector 59"/>
                    <p:cNvCxnSpPr/>
                    <p:nvPr/>
                  </p:nvCxnSpPr>
                  <p:spPr>
                    <a:xfrm flipH="1" flipV="1">
                      <a:off x="4458896" y="2819400"/>
                      <a:ext cx="1" cy="635699"/>
                    </a:xfrm>
                    <a:prstGeom prst="straightConnector1">
                      <a:avLst/>
                    </a:prstGeom>
                    <a:ln w="19050">
                      <a:solidFill>
                        <a:schemeClr val="tx2">
                          <a:lumMod val="60000"/>
                          <a:lumOff val="40000"/>
                        </a:schemeClr>
                      </a:solidFill>
                      <a:headEnd type="arrow"/>
                      <a:tailEnd type="arrow"/>
                    </a:ln>
                  </p:spPr>
                  <p:style>
                    <a:lnRef idx="2">
                      <a:schemeClr val="dk1"/>
                    </a:lnRef>
                    <a:fillRef idx="0">
                      <a:schemeClr val="dk1"/>
                    </a:fillRef>
                    <a:effectRef idx="1">
                      <a:schemeClr val="dk1"/>
                    </a:effectRef>
                    <a:fontRef idx="minor">
                      <a:schemeClr val="tx1"/>
                    </a:fontRef>
                  </p:style>
                </p:cxnSp>
                <p:cxnSp>
                  <p:nvCxnSpPr>
                    <p:cNvPr id="73" name="Straight Connector 61"/>
                    <p:cNvCxnSpPr/>
                    <p:nvPr/>
                  </p:nvCxnSpPr>
                  <p:spPr>
                    <a:xfrm>
                      <a:off x="3845404" y="4800600"/>
                      <a:ext cx="0" cy="381000"/>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4" name="Straight Connector 61"/>
                    <p:cNvCxnSpPr/>
                    <p:nvPr/>
                  </p:nvCxnSpPr>
                  <p:spPr>
                    <a:xfrm rot="5400000">
                      <a:off x="4959551" y="5028406"/>
                      <a:ext cx="457200" cy="1588"/>
                    </a:xfrm>
                    <a:prstGeom prst="line">
                      <a:avLst/>
                    </a:prstGeom>
                    <a:ln w="19050">
                      <a:solidFill>
                        <a:schemeClr val="tx2">
                          <a:lumMod val="60000"/>
                          <a:lumOff val="40000"/>
                        </a:schemeClr>
                      </a:solidFill>
                    </a:ln>
                  </p:spPr>
                  <p:style>
                    <a:lnRef idx="1">
                      <a:schemeClr val="dk1"/>
                    </a:lnRef>
                    <a:fillRef idx="0">
                      <a:schemeClr val="dk1"/>
                    </a:fillRef>
                    <a:effectRef idx="0">
                      <a:schemeClr val="dk1"/>
                    </a:effectRef>
                    <a:fontRef idx="minor">
                      <a:schemeClr val="tx1"/>
                    </a:fontRef>
                  </p:style>
                </p:cxnSp>
                <p:sp>
                  <p:nvSpPr>
                    <p:cNvPr id="75" name="Прямоугольник 93"/>
                    <p:cNvSpPr/>
                    <p:nvPr/>
                  </p:nvSpPr>
                  <p:spPr>
                    <a:xfrm>
                      <a:off x="3124200" y="5562600"/>
                      <a:ext cx="2667000" cy="381000"/>
                    </a:xfrm>
                    <a:prstGeom prst="rect">
                      <a:avLst/>
                    </a:prstGeom>
                    <a:solidFill>
                      <a:schemeClr val="tx2">
                        <a:lumMod val="40000"/>
                        <a:lumOff val="60000"/>
                      </a:schemeClr>
                    </a:solidFill>
                    <a:ln w="19050">
                      <a:solidFill>
                        <a:schemeClr val="tx2">
                          <a:lumMod val="60000"/>
                          <a:lumOff val="40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Hypervisor</a:t>
                      </a:r>
                      <a:endParaRPr lang="en-US" sz="1800" dirty="0">
                        <a:latin typeface="Times New Roman" pitchFamily="18" charset="0"/>
                        <a:cs typeface="Times New Roman" pitchFamily="18" charset="0"/>
                      </a:endParaRPr>
                    </a:p>
                  </p:txBody>
                </p:sp>
                <p:sp>
                  <p:nvSpPr>
                    <p:cNvPr id="76" name="Прямоугольник 94"/>
                    <p:cNvSpPr/>
                    <p:nvPr/>
                  </p:nvSpPr>
                  <p:spPr>
                    <a:xfrm>
                      <a:off x="3124200" y="6019800"/>
                      <a:ext cx="2667000" cy="381000"/>
                    </a:xfrm>
                    <a:prstGeom prst="rect">
                      <a:avLst/>
                    </a:prstGeom>
                    <a:solidFill>
                      <a:schemeClr val="tx2">
                        <a:lumMod val="40000"/>
                        <a:lumOff val="60000"/>
                      </a:schemeClr>
                    </a:solidFill>
                    <a:ln w="19050">
                      <a:solidFill>
                        <a:schemeClr val="tx2">
                          <a:lumMod val="60000"/>
                          <a:lumOff val="40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Hardware Infrastructure</a:t>
                      </a:r>
                      <a:endParaRPr lang="en-US" sz="1800" dirty="0">
                        <a:latin typeface="Times New Roman" pitchFamily="18" charset="0"/>
                        <a:cs typeface="Times New Roman" pitchFamily="18" charset="0"/>
                      </a:endParaRPr>
                    </a:p>
                  </p:txBody>
                </p:sp>
                <p:sp>
                  <p:nvSpPr>
                    <p:cNvPr id="77" name="Rectangle 4"/>
                    <p:cNvSpPr/>
                    <p:nvPr/>
                  </p:nvSpPr>
                  <p:spPr>
                    <a:xfrm>
                      <a:off x="3124201" y="5105400"/>
                      <a:ext cx="2667000" cy="381000"/>
                    </a:xfrm>
                    <a:prstGeom prst="rect">
                      <a:avLst/>
                    </a:prstGeom>
                    <a:solidFill>
                      <a:schemeClr val="tx2">
                        <a:lumMod val="40000"/>
                        <a:lumOff val="60000"/>
                      </a:schemeClr>
                    </a:solidFill>
                    <a:ln w="19050">
                      <a:solidFill>
                        <a:schemeClr val="tx2">
                          <a:lumMod val="60000"/>
                          <a:lumOff val="40000"/>
                        </a:schemeClr>
                      </a:solidFill>
                    </a:ln>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Virtual Network</a:t>
                      </a:r>
                      <a:endParaRPr lang="ru-RU" sz="1800" dirty="0">
                        <a:latin typeface="Times New Roman" pitchFamily="18" charset="0"/>
                        <a:cs typeface="Times New Roman" pitchFamily="18" charset="0"/>
                      </a:endParaRPr>
                    </a:p>
                  </p:txBody>
                </p:sp>
              </p:grpSp>
              <p:sp>
                <p:nvSpPr>
                  <p:cNvPr id="68" name="Rectangle 67"/>
                  <p:cNvSpPr/>
                  <p:nvPr/>
                </p:nvSpPr>
                <p:spPr>
                  <a:xfrm>
                    <a:off x="3213099" y="1585913"/>
                    <a:ext cx="2667001" cy="796458"/>
                  </a:xfrm>
                  <a:prstGeom prst="rect">
                    <a:avLst/>
                  </a:prstGeom>
                  <a:solidFill>
                    <a:schemeClr val="tx2">
                      <a:lumMod val="40000"/>
                      <a:lumOff val="60000"/>
                    </a:schemeClr>
                  </a:solidFill>
                  <a:ln w="19050">
                    <a:solidFill>
                      <a:schemeClr val="tx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ru-RU" sz="1800" dirty="0" smtClean="0">
                        <a:latin typeface="Times New Roman" pitchFamily="18" charset="0"/>
                        <a:cs typeface="Times New Roman" pitchFamily="18" charset="0"/>
                      </a:rPr>
                      <a:t>Single </a:t>
                    </a:r>
                    <a:r>
                      <a:rPr lang="ru-RU" sz="1800" dirty="0">
                        <a:latin typeface="Times New Roman" pitchFamily="18" charset="0"/>
                        <a:cs typeface="Times New Roman" pitchFamily="18" charset="0"/>
                      </a:rPr>
                      <a:t>system Image – </a:t>
                    </a:r>
                    <a:r>
                      <a:rPr lang="ru-RU" sz="1800" dirty="0" smtClean="0">
                        <a:latin typeface="Times New Roman" pitchFamily="18" charset="0"/>
                        <a:cs typeface="Times New Roman" pitchFamily="18" charset="0"/>
                      </a:rPr>
                      <a:t>SSI</a:t>
                    </a:r>
                    <a:endParaRPr lang="ru-RU" sz="1800" dirty="0">
                      <a:latin typeface="Times New Roman" pitchFamily="18" charset="0"/>
                      <a:cs typeface="Times New Roman" pitchFamily="18" charset="0"/>
                    </a:endParaRPr>
                  </a:p>
                </p:txBody>
              </p:sp>
            </p:grpSp>
            <p:cxnSp>
              <p:nvCxnSpPr>
                <p:cNvPr id="66" name="Straight Arrow Connector 59"/>
                <p:cNvCxnSpPr/>
                <p:nvPr/>
              </p:nvCxnSpPr>
              <p:spPr>
                <a:xfrm flipV="1">
                  <a:off x="4546600" y="1257300"/>
                  <a:ext cx="0" cy="457200"/>
                </a:xfrm>
                <a:prstGeom prst="straightConnector1">
                  <a:avLst/>
                </a:prstGeom>
                <a:ln w="19050">
                  <a:solidFill>
                    <a:schemeClr val="tx2">
                      <a:lumMod val="60000"/>
                      <a:lumOff val="40000"/>
                    </a:schemeClr>
                  </a:solidFill>
                  <a:headEnd type="arrow"/>
                  <a:tailEnd type="arrow"/>
                </a:ln>
              </p:spPr>
              <p:style>
                <a:lnRef idx="2">
                  <a:schemeClr val="dk1"/>
                </a:lnRef>
                <a:fillRef idx="0">
                  <a:schemeClr val="dk1"/>
                </a:fillRef>
                <a:effectRef idx="1">
                  <a:schemeClr val="dk1"/>
                </a:effectRef>
                <a:fontRef idx="minor">
                  <a:schemeClr val="tx1"/>
                </a:fontRef>
              </p:style>
            </p:cxnSp>
          </p:grpSp>
          <p:sp>
            <p:nvSpPr>
              <p:cNvPr id="84" name="Rounded Rectangle 83"/>
              <p:cNvSpPr/>
              <p:nvPr/>
            </p:nvSpPr>
            <p:spPr bwMode="auto">
              <a:xfrm>
                <a:off x="21585459" y="29234348"/>
                <a:ext cx="1075488" cy="447987"/>
              </a:xfrm>
              <a:prstGeom prst="roundRect">
                <a:avLst/>
              </a:prstGeom>
              <a:solidFill>
                <a:schemeClr val="tx2">
                  <a:lumMod val="40000"/>
                  <a:lumOff val="60000"/>
                </a:schemeClr>
              </a:solidFill>
              <a:ln w="19050">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Client</a:t>
                </a:r>
                <a:endParaRPr lang="en-US" sz="1800" dirty="0">
                  <a:latin typeface="Times New Roman" pitchFamily="18" charset="0"/>
                  <a:cs typeface="Times New Roman" pitchFamily="18" charset="0"/>
                </a:endParaRPr>
              </a:p>
            </p:txBody>
          </p:sp>
          <p:sp>
            <p:nvSpPr>
              <p:cNvPr id="86" name="Rounded Rectangle 85"/>
              <p:cNvSpPr/>
              <p:nvPr/>
            </p:nvSpPr>
            <p:spPr bwMode="auto">
              <a:xfrm>
                <a:off x="23692753" y="29244768"/>
                <a:ext cx="1075488" cy="447987"/>
              </a:xfrm>
              <a:prstGeom prst="roundRect">
                <a:avLst/>
              </a:prstGeom>
              <a:solidFill>
                <a:schemeClr val="tx2">
                  <a:lumMod val="40000"/>
                  <a:lumOff val="60000"/>
                </a:schemeClr>
              </a:solidFill>
              <a:ln w="19050">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Client</a:t>
                </a:r>
                <a:endParaRPr lang="en-US" sz="1800" dirty="0">
                  <a:latin typeface="Times New Roman" pitchFamily="18" charset="0"/>
                  <a:cs typeface="Times New Roman" pitchFamily="18" charset="0"/>
                </a:endParaRPr>
              </a:p>
            </p:txBody>
          </p:sp>
          <p:sp>
            <p:nvSpPr>
              <p:cNvPr id="87" name="Rounded Rectangle 86"/>
              <p:cNvSpPr/>
              <p:nvPr/>
            </p:nvSpPr>
            <p:spPr bwMode="auto">
              <a:xfrm>
                <a:off x="25483739" y="29244768"/>
                <a:ext cx="1075488" cy="447987"/>
              </a:xfrm>
              <a:prstGeom prst="roundRect">
                <a:avLst/>
              </a:prstGeom>
              <a:solidFill>
                <a:schemeClr val="tx2">
                  <a:lumMod val="40000"/>
                  <a:lumOff val="60000"/>
                </a:schemeClr>
              </a:solidFill>
              <a:ln w="19050">
                <a:solidFill>
                  <a:schemeClr val="tx2">
                    <a:lumMod val="60000"/>
                    <a:lumOff val="40000"/>
                  </a:schemeClr>
                </a:solidFill>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1800" dirty="0" smtClean="0">
                    <a:latin typeface="Times New Roman" pitchFamily="18" charset="0"/>
                    <a:cs typeface="Times New Roman" pitchFamily="18" charset="0"/>
                  </a:rPr>
                  <a:t>Client</a:t>
                </a:r>
                <a:endParaRPr lang="en-US" sz="1800" dirty="0">
                  <a:latin typeface="Times New Roman" pitchFamily="18" charset="0"/>
                  <a:cs typeface="Times New Roman" pitchFamily="18" charset="0"/>
                </a:endParaRPr>
              </a:p>
            </p:txBody>
          </p:sp>
        </p:grpSp>
        <p:sp>
          <p:nvSpPr>
            <p:cNvPr id="90" name="TextBox 89"/>
            <p:cNvSpPr txBox="1"/>
            <p:nvPr/>
          </p:nvSpPr>
          <p:spPr>
            <a:xfrm>
              <a:off x="15411735" y="31937392"/>
              <a:ext cx="13094872" cy="707886"/>
            </a:xfrm>
            <a:prstGeom prst="rect">
              <a:avLst/>
            </a:prstGeom>
            <a:noFill/>
          </p:spPr>
          <p:txBody>
            <a:bodyPr wrap="square" rtlCol="0">
              <a:spAutoFit/>
            </a:bodyPr>
            <a:lstStyle/>
            <a:p>
              <a:pPr algn="ctr"/>
              <a:r>
                <a:rPr lang="en-US" sz="4000" i="1" dirty="0" smtClean="0">
                  <a:latin typeface="Times New Roman" pitchFamily="18" charset="0"/>
                  <a:cs typeface="Times New Roman" pitchFamily="18" charset="0"/>
                </a:rPr>
                <a:t>Figure 3 . Integration Of SSI and Virtualization </a:t>
              </a:r>
            </a:p>
          </p:txBody>
        </p:sp>
      </p:grpSp>
      <p:sp>
        <p:nvSpPr>
          <p:cNvPr id="92" name="TextBox 91"/>
          <p:cNvSpPr txBox="1"/>
          <p:nvPr/>
        </p:nvSpPr>
        <p:spPr>
          <a:xfrm>
            <a:off x="15133461" y="18447442"/>
            <a:ext cx="13094872" cy="707886"/>
          </a:xfrm>
          <a:prstGeom prst="rect">
            <a:avLst/>
          </a:prstGeom>
          <a:noFill/>
        </p:spPr>
        <p:txBody>
          <a:bodyPr wrap="square" rtlCol="0">
            <a:spAutoFit/>
          </a:bodyPr>
          <a:lstStyle/>
          <a:p>
            <a:pPr algn="ctr"/>
            <a:r>
              <a:rPr lang="en-US" sz="4000" i="1" dirty="0" smtClean="0">
                <a:latin typeface="Times New Roman" pitchFamily="18" charset="0"/>
                <a:cs typeface="Times New Roman" pitchFamily="18" charset="0"/>
              </a:rPr>
              <a:t>Figure 2 . Methods Of Virtualization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624</TotalTime>
  <Words>531</Words>
  <Application>Microsoft Office PowerPoint</Application>
  <PresentationFormat>Custom</PresentationFormat>
  <Paragraphs>99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St. Olaf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and Instructional Technologies</dc:creator>
  <cp:lastModifiedBy>Kyaw Zaya</cp:lastModifiedBy>
  <cp:revision>67</cp:revision>
  <dcterms:created xsi:type="dcterms:W3CDTF">2011-04-12T20:48:06Z</dcterms:created>
  <dcterms:modified xsi:type="dcterms:W3CDTF">2014-06-25T20:30:00Z</dcterms:modified>
</cp:coreProperties>
</file>