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BE7EF"/>
    <a:srgbClr val="DCEB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34615" autoAdjust="0"/>
    <p:restoredTop sz="86430" autoAdjust="0"/>
  </p:normalViewPr>
  <p:slideViewPr>
    <p:cSldViewPr snapToGrid="0" snapToObjects="1">
      <p:cViewPr>
        <p:scale>
          <a:sx n="20" d="100"/>
          <a:sy n="20" d="100"/>
        </p:scale>
        <p:origin x="-870" y="-7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1463042" y="1580086"/>
            <a:ext cx="40953864" cy="2974473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extLst/>
          </a:lstStyle>
          <a:p>
            <a:pPr algn="ctr" eaLnBrk="1" latinLnBrk="0" hangingPunct="1"/>
            <a:endParaRPr kumimoji="0" lang="en-US"/>
          </a:p>
        </p:txBody>
      </p:sp>
      <p:sp>
        <p:nvSpPr>
          <p:cNvPr id="10" name="Rounded Rectangle 9"/>
          <p:cNvSpPr/>
          <p:nvPr/>
        </p:nvSpPr>
        <p:spPr>
          <a:xfrm>
            <a:off x="2009263" y="2083978"/>
            <a:ext cx="39872683" cy="14923008"/>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extLst/>
          </a:lstStyle>
          <a:p>
            <a:pPr algn="ctr" eaLnBrk="1" latinLnBrk="0" hangingPunct="1"/>
            <a:endParaRPr kumimoji="0" lang="en-US"/>
          </a:p>
        </p:txBody>
      </p:sp>
      <p:sp>
        <p:nvSpPr>
          <p:cNvPr id="5" name="Title 4"/>
          <p:cNvSpPr>
            <a:spLocks noGrp="1"/>
          </p:cNvSpPr>
          <p:nvPr>
            <p:ph type="ctrTitle"/>
          </p:nvPr>
        </p:nvSpPr>
        <p:spPr>
          <a:xfrm>
            <a:off x="3467405" y="8736989"/>
            <a:ext cx="37307520" cy="8778240"/>
          </a:xfrm>
        </p:spPr>
        <p:txBody>
          <a:bodyPr lIns="219456" rIns="219456" bIns="219456"/>
          <a:lstStyle>
            <a:lvl1pPr algn="r">
              <a:defRPr sz="21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3467405" y="17688154"/>
            <a:ext cx="37307520" cy="4389120"/>
          </a:xfrm>
        </p:spPr>
        <p:txBody>
          <a:bodyPr lIns="877824" tIns="0"/>
          <a:lstStyle>
            <a:lvl1pPr marL="175565" indent="0" algn="r">
              <a:spcBef>
                <a:spcPts val="0"/>
              </a:spcBef>
              <a:buNone/>
              <a:defRPr sz="9600">
                <a:solidFill>
                  <a:schemeClr val="bg2">
                    <a:shade val="25000"/>
                  </a:schemeClr>
                </a:solidFill>
              </a:defRPr>
            </a:lvl1pPr>
            <a:lvl2pPr marL="2194560" indent="0" algn="ctr">
              <a:buNone/>
            </a:lvl2pPr>
            <a:lvl3pPr marL="4389120" indent="0" algn="ctr">
              <a:buNone/>
            </a:lvl3pPr>
            <a:lvl4pPr marL="6583680" indent="0" algn="ctr">
              <a:buNone/>
            </a:lvl4pPr>
            <a:lvl5pPr marL="8778240" indent="0" algn="ctr">
              <a:buNone/>
            </a:lvl5pPr>
            <a:lvl6pPr marL="10972800" indent="0" algn="ctr">
              <a:buNone/>
            </a:lvl6pPr>
            <a:lvl7pPr marL="13167360" indent="0" algn="ctr">
              <a:buNone/>
            </a:lvl7pPr>
            <a:lvl8pPr marL="15361920" indent="0" algn="ctr">
              <a:buNone/>
            </a:lvl8pPr>
            <a:lvl9pPr marL="1755648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414016" y="23920704"/>
            <a:ext cx="39282624" cy="5047488"/>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414016" y="2545689"/>
            <a:ext cx="39282624" cy="2010217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2560342"/>
            <a:ext cx="9509760" cy="2523743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560320" y="2560332"/>
            <a:ext cx="28529280" cy="2523744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4016" y="23920704"/>
            <a:ext cx="39282624" cy="504748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2414016" y="2545689"/>
            <a:ext cx="39282624" cy="20102170"/>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1463042" y="1580086"/>
            <a:ext cx="40953864" cy="2974473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extLst/>
          </a:lstStyle>
          <a:p>
            <a:pPr algn="ctr" eaLnBrk="1" latinLnBrk="0" hangingPunct="1"/>
            <a:endParaRPr kumimoji="0" lang="en-US"/>
          </a:p>
        </p:txBody>
      </p:sp>
      <p:sp>
        <p:nvSpPr>
          <p:cNvPr id="11" name="Rounded Rectangle 10"/>
          <p:cNvSpPr/>
          <p:nvPr/>
        </p:nvSpPr>
        <p:spPr>
          <a:xfrm>
            <a:off x="2009263" y="2083980"/>
            <a:ext cx="39872683" cy="2083837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extLst/>
          </a:lstStyle>
          <a:p>
            <a:pPr algn="ctr" eaLnBrk="1" latinLnBrk="0" hangingPunct="1"/>
            <a:endParaRPr kumimoji="0" lang="en-US"/>
          </a:p>
        </p:txBody>
      </p:sp>
      <p:sp>
        <p:nvSpPr>
          <p:cNvPr id="2" name="Title 1"/>
          <p:cNvSpPr>
            <a:spLocks noGrp="1"/>
          </p:cNvSpPr>
          <p:nvPr>
            <p:ph type="title"/>
          </p:nvPr>
        </p:nvSpPr>
        <p:spPr>
          <a:xfrm>
            <a:off x="2248051" y="23657357"/>
            <a:ext cx="39282624" cy="3247949"/>
          </a:xfrm>
        </p:spPr>
        <p:txBody>
          <a:bodyPr lIns="438912" bIns="0" anchor="b"/>
          <a:lstStyle>
            <a:lvl1pPr algn="l">
              <a:buNone/>
              <a:defRPr sz="173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248051" y="26997523"/>
            <a:ext cx="39282624" cy="2018995"/>
          </a:xfrm>
        </p:spPr>
        <p:txBody>
          <a:bodyPr lIns="570586" tIns="0" anchor="t"/>
          <a:lstStyle>
            <a:lvl1pPr marL="0" marR="175565" indent="0" algn="l">
              <a:spcBef>
                <a:spcPts val="0"/>
              </a:spcBef>
              <a:spcAft>
                <a:spcPts val="0"/>
              </a:spcAft>
              <a:buNone/>
              <a:defRPr sz="8600" b="0">
                <a:solidFill>
                  <a:schemeClr val="accent1">
                    <a:shade val="50000"/>
                    <a:satMod val="110000"/>
                  </a:schemeClr>
                </a:solidFill>
                <a:effectLst/>
              </a:defRPr>
            </a:lvl1pPr>
            <a:lvl2pPr>
              <a:buNone/>
              <a:defRPr sz="8600">
                <a:solidFill>
                  <a:schemeClr val="tx1">
                    <a:tint val="75000"/>
                  </a:schemeClr>
                </a:solidFill>
              </a:defRPr>
            </a:lvl2pPr>
            <a:lvl3pPr>
              <a:buNone/>
              <a:defRPr sz="7700">
                <a:solidFill>
                  <a:schemeClr val="tx1">
                    <a:tint val="75000"/>
                  </a:schemeClr>
                </a:solidFill>
              </a:defRPr>
            </a:lvl3pPr>
            <a:lvl4pPr>
              <a:buNone/>
              <a:defRPr sz="6700">
                <a:solidFill>
                  <a:schemeClr val="tx1">
                    <a:tint val="75000"/>
                  </a:schemeClr>
                </a:solidFill>
              </a:defRPr>
            </a:lvl4pPr>
            <a:lvl5pPr>
              <a:buNone/>
              <a:defRPr sz="67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2468890" y="2545690"/>
            <a:ext cx="18873216" cy="21067776"/>
          </a:xfrm>
        </p:spPr>
        <p:txBody>
          <a:bodyPr/>
          <a:lstStyle>
            <a:lvl1pPr>
              <a:defRPr sz="12500"/>
            </a:lvl1pPr>
            <a:lvl2pPr>
              <a:defRPr sz="10600"/>
            </a:lvl2pPr>
            <a:lvl3pPr>
              <a:defRPr sz="9600"/>
            </a:lvl3pPr>
            <a:lvl4pPr>
              <a:defRPr sz="8600"/>
            </a:lvl4pPr>
            <a:lvl5pPr>
              <a:defRPr sz="8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22825728" y="2545690"/>
            <a:ext cx="18873216" cy="21067776"/>
          </a:xfrm>
        </p:spPr>
        <p:txBody>
          <a:bodyPr/>
          <a:lstStyle>
            <a:lvl1pPr>
              <a:defRPr sz="12500"/>
            </a:lvl1pPr>
            <a:lvl2pPr>
              <a:defRPr sz="10600"/>
            </a:lvl2pPr>
            <a:lvl3pPr>
              <a:defRPr sz="9600"/>
            </a:lvl3pPr>
            <a:lvl4pPr>
              <a:defRPr sz="8600"/>
            </a:lvl4pPr>
            <a:lvl5pPr>
              <a:defRPr sz="8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14016" y="23920704"/>
            <a:ext cx="39282624" cy="5047488"/>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914675" y="2781302"/>
            <a:ext cx="18873216" cy="3802378"/>
          </a:xfrm>
        </p:spPr>
        <p:txBody>
          <a:bodyPr lIns="702259" anchor="ctr"/>
          <a:lstStyle>
            <a:lvl1pPr marL="0" indent="0" algn="l">
              <a:buNone/>
              <a:defRPr sz="11500" b="1">
                <a:solidFill>
                  <a:schemeClr val="tx1"/>
                </a:solidFill>
              </a:defRPr>
            </a:lvl1pPr>
            <a:lvl2pPr>
              <a:buNone/>
              <a:defRPr sz="9600" b="1"/>
            </a:lvl2pPr>
            <a:lvl3pPr>
              <a:buNone/>
              <a:defRPr sz="8600" b="1"/>
            </a:lvl3pPr>
            <a:lvl4pPr>
              <a:buNone/>
              <a:defRPr sz="7700" b="1"/>
            </a:lvl4pPr>
            <a:lvl5pPr>
              <a:buNone/>
              <a:defRPr sz="77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22330411" y="2781302"/>
            <a:ext cx="18873216" cy="3802378"/>
          </a:xfrm>
        </p:spPr>
        <p:txBody>
          <a:bodyPr lIns="658368" anchor="ctr"/>
          <a:lstStyle>
            <a:lvl1pPr marL="0" indent="0" algn="l">
              <a:buNone/>
              <a:defRPr sz="11500" b="1">
                <a:solidFill>
                  <a:schemeClr val="tx1"/>
                </a:solidFill>
              </a:defRPr>
            </a:lvl1pPr>
            <a:lvl2pPr>
              <a:buNone/>
              <a:defRPr sz="9600" b="1"/>
            </a:lvl2pPr>
            <a:lvl3pPr>
              <a:buNone/>
              <a:defRPr sz="8600" b="1"/>
            </a:lvl3pPr>
            <a:lvl4pPr>
              <a:buNone/>
              <a:defRPr sz="7700" b="1"/>
            </a:lvl4pPr>
            <a:lvl5pPr>
              <a:buNone/>
              <a:defRPr sz="77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914675" y="6949440"/>
            <a:ext cx="18873216" cy="16751808"/>
          </a:xfrm>
        </p:spPr>
        <p:txBody>
          <a:bodyPr anchor="t"/>
          <a:lstStyle>
            <a:lvl1pPr algn="l">
              <a:defRPr sz="11500"/>
            </a:lvl1pPr>
            <a:lvl2pPr algn="l">
              <a:defRPr sz="9600"/>
            </a:lvl2pPr>
            <a:lvl3pPr algn="l">
              <a:defRPr sz="8600"/>
            </a:lvl3pPr>
            <a:lvl4pPr algn="l">
              <a:defRPr sz="7700"/>
            </a:lvl4pPr>
            <a:lvl5pPr algn="l">
              <a:defRPr sz="77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2330411" y="6949440"/>
            <a:ext cx="18873216" cy="16751808"/>
          </a:xfrm>
        </p:spPr>
        <p:txBody>
          <a:bodyPr anchor="t"/>
          <a:lstStyle>
            <a:lvl1pPr algn="l">
              <a:defRPr sz="11500"/>
            </a:lvl1pPr>
            <a:lvl2pPr algn="l">
              <a:defRPr sz="9600"/>
            </a:lvl2pPr>
            <a:lvl3pPr algn="l">
              <a:defRPr sz="8600"/>
            </a:lvl3pPr>
            <a:lvl4pPr algn="l">
              <a:defRPr sz="7700"/>
            </a:lvl4pPr>
            <a:lvl5pPr algn="l">
              <a:defRPr sz="77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1463042" y="1580086"/>
            <a:ext cx="40953864" cy="2974473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586163" y="2560320"/>
            <a:ext cx="14264640" cy="4389120"/>
          </a:xfrm>
        </p:spPr>
        <p:txBody>
          <a:bodyPr anchor="b"/>
          <a:lstStyle>
            <a:lvl1pPr algn="l">
              <a:buNone/>
              <a:defRPr sz="106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26586466" y="6949449"/>
            <a:ext cx="14264640" cy="20189338"/>
          </a:xfrm>
        </p:spPr>
        <p:txBody>
          <a:bodyPr lIns="438912"/>
          <a:lstStyle>
            <a:lvl1pPr marL="87782" marR="87782" indent="0">
              <a:spcBef>
                <a:spcPts val="0"/>
              </a:spcBef>
              <a:buNone/>
              <a:defRPr sz="6700">
                <a:solidFill>
                  <a:schemeClr val="tx1"/>
                </a:solidFill>
              </a:defRPr>
            </a:lvl1pPr>
            <a:lvl2pPr>
              <a:buNone/>
              <a:defRPr sz="5800">
                <a:solidFill>
                  <a:schemeClr val="tx1"/>
                </a:solidFill>
              </a:defRPr>
            </a:lvl2pPr>
            <a:lvl3pPr>
              <a:buNone/>
              <a:defRPr sz="4800">
                <a:solidFill>
                  <a:schemeClr val="tx1"/>
                </a:solidFill>
              </a:defRPr>
            </a:lvl3pPr>
            <a:lvl4pPr>
              <a:buNone/>
              <a:defRPr sz="4300">
                <a:solidFill>
                  <a:schemeClr val="tx1"/>
                </a:solidFill>
              </a:defRPr>
            </a:lvl4pPr>
            <a:lvl5pPr>
              <a:buNone/>
              <a:defRPr sz="43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3654588" y="4464691"/>
            <a:ext cx="22205563" cy="22677130"/>
          </a:xfrm>
        </p:spPr>
        <p:txBody>
          <a:bodyPr/>
          <a:lstStyle>
            <a:lvl1pPr>
              <a:defRPr sz="13400">
                <a:solidFill>
                  <a:schemeClr val="tx1"/>
                </a:solidFill>
              </a:defRPr>
            </a:lvl1pPr>
            <a:lvl2pPr>
              <a:defRPr sz="12500">
                <a:solidFill>
                  <a:schemeClr val="tx1"/>
                </a:solidFill>
              </a:defRPr>
            </a:lvl2pPr>
            <a:lvl3pPr>
              <a:defRPr sz="11500">
                <a:solidFill>
                  <a:schemeClr val="tx1"/>
                </a:solidFill>
              </a:defRPr>
            </a:lvl3pPr>
            <a:lvl4pPr>
              <a:defRPr sz="9600">
                <a:solidFill>
                  <a:schemeClr val="tx1"/>
                </a:solidFill>
              </a:defRPr>
            </a:lvl4pPr>
            <a:lvl5pPr>
              <a:defRPr sz="96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A68E2B-3270-4A41-AB83-D51C74E00B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1463042" y="1580086"/>
            <a:ext cx="40953864" cy="2974473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extLst/>
          </a:lstStyle>
          <a:p>
            <a:pPr algn="ctr" eaLnBrk="1" latinLnBrk="0" hangingPunct="1"/>
            <a:endParaRPr kumimoji="0" lang="en-US"/>
          </a:p>
        </p:txBody>
      </p:sp>
      <p:sp>
        <p:nvSpPr>
          <p:cNvPr id="11" name="Round Single Corner Rectangle 10"/>
          <p:cNvSpPr/>
          <p:nvPr/>
        </p:nvSpPr>
        <p:spPr>
          <a:xfrm>
            <a:off x="30723842" y="2083978"/>
            <a:ext cx="11158104" cy="2084832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extLst/>
          </a:lstStyle>
          <a:p>
            <a:pPr algn="ctr" eaLnBrk="1" latinLnBrk="0" hangingPunct="1"/>
            <a:endParaRPr kumimoji="0" lang="en-US"/>
          </a:p>
        </p:txBody>
      </p:sp>
      <p:sp>
        <p:nvSpPr>
          <p:cNvPr id="2" name="Title 1"/>
          <p:cNvSpPr>
            <a:spLocks noGrp="1"/>
          </p:cNvSpPr>
          <p:nvPr>
            <p:ph type="title"/>
          </p:nvPr>
        </p:nvSpPr>
        <p:spPr>
          <a:xfrm>
            <a:off x="2194560" y="24057869"/>
            <a:ext cx="39502080" cy="5047488"/>
          </a:xfrm>
        </p:spPr>
        <p:txBody>
          <a:bodyPr anchor="t"/>
          <a:lstStyle>
            <a:lvl1pPr algn="l">
              <a:buNone/>
              <a:defRPr sz="173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31021018" y="2560320"/>
            <a:ext cx="10753344" cy="20215104"/>
          </a:xfrm>
        </p:spPr>
        <p:txBody>
          <a:bodyPr lIns="438912"/>
          <a:lstStyle>
            <a:lvl1pPr marL="219456" indent="0" algn="l">
              <a:spcBef>
                <a:spcPts val="0"/>
              </a:spcBef>
              <a:buNone/>
              <a:defRPr sz="6700">
                <a:solidFill>
                  <a:srgbClr val="FFFFFF"/>
                </a:solidFill>
              </a:defRPr>
            </a:lvl1pPr>
            <a:lvl2pPr>
              <a:defRPr sz="5800">
                <a:solidFill>
                  <a:srgbClr val="FFFFFF"/>
                </a:solidFill>
              </a:defRPr>
            </a:lvl2pPr>
            <a:lvl3pPr>
              <a:defRPr sz="4800">
                <a:solidFill>
                  <a:srgbClr val="FFFFFF"/>
                </a:solidFill>
              </a:defRPr>
            </a:lvl3pPr>
            <a:lvl4pPr>
              <a:defRPr sz="4300">
                <a:solidFill>
                  <a:srgbClr val="FFFFFF"/>
                </a:solidFill>
              </a:defRPr>
            </a:lvl4pPr>
            <a:lvl5pPr>
              <a:defRPr sz="43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E9AE16-AFC2-A840-8600-9762EBF55061}" type="datetimeFigureOut">
              <a:rPr lang="en-US" smtClean="0"/>
              <a:pPr/>
              <a:t>6/26/2014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A68E2B-3270-4A41-AB83-D51C74E00B16}" type="slidenum">
              <a:rPr lang="en-US" smtClean="0"/>
              <a:pPr/>
              <a:t>‹#›</a:t>
            </a:fld>
            <a:endParaRPr lang="en-US"/>
          </a:p>
        </p:txBody>
      </p:sp>
      <p:sp>
        <p:nvSpPr>
          <p:cNvPr id="3" name="Picture Placeholder 2"/>
          <p:cNvSpPr>
            <a:spLocks noGrp="1"/>
          </p:cNvSpPr>
          <p:nvPr>
            <p:ph type="pic" idx="1"/>
          </p:nvPr>
        </p:nvSpPr>
        <p:spPr>
          <a:xfrm>
            <a:off x="2023104" y="2091686"/>
            <a:ext cx="28441498" cy="20848320"/>
          </a:xfrm>
          <a:prstGeom prst="snipRoundRect">
            <a:avLst>
              <a:gd name="adj1" fmla="val 1040"/>
              <a:gd name="adj2" fmla="val 0"/>
            </a:avLst>
          </a:prstGeom>
          <a:solidFill>
            <a:schemeClr val="bg2">
              <a:shade val="10000"/>
            </a:schemeClr>
          </a:solidFill>
        </p:spPr>
        <p:txBody>
          <a:bodyPr/>
          <a:lstStyle>
            <a:lvl1pPr marL="0" indent="0">
              <a:buNone/>
              <a:defRPr sz="154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1463042" y="1580086"/>
            <a:ext cx="40953864" cy="2974473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extLst/>
          </a:lstStyle>
          <a:p>
            <a:pPr algn="ctr" eaLnBrk="1" latinLnBrk="0" hangingPunct="1"/>
            <a:endParaRPr kumimoji="0" lang="en-US"/>
          </a:p>
        </p:txBody>
      </p:sp>
      <p:sp>
        <p:nvSpPr>
          <p:cNvPr id="9" name="Rounded Rectangle 8"/>
          <p:cNvSpPr/>
          <p:nvPr/>
        </p:nvSpPr>
        <p:spPr>
          <a:xfrm>
            <a:off x="2009263" y="2083978"/>
            <a:ext cx="39872683" cy="2633472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extLst/>
          </a:lstStyle>
          <a:p>
            <a:pPr algn="ctr" eaLnBrk="1" latinLnBrk="0" hangingPunct="1"/>
            <a:endParaRPr kumimoji="0" lang="en-US"/>
          </a:p>
        </p:txBody>
      </p:sp>
      <p:sp>
        <p:nvSpPr>
          <p:cNvPr id="13" name="Title Placeholder 12"/>
          <p:cNvSpPr>
            <a:spLocks noGrp="1"/>
          </p:cNvSpPr>
          <p:nvPr>
            <p:ph type="title"/>
          </p:nvPr>
        </p:nvSpPr>
        <p:spPr>
          <a:xfrm>
            <a:off x="2414016" y="23930832"/>
            <a:ext cx="39282624" cy="5047488"/>
          </a:xfrm>
          <a:prstGeom prst="rect">
            <a:avLst/>
          </a:prstGeom>
        </p:spPr>
        <p:txBody>
          <a:bodyPr vert="horz" lIns="438912" tIns="219456" rIns="438912" bIns="219456"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2414016" y="2545689"/>
            <a:ext cx="39282624" cy="20102170"/>
          </a:xfrm>
          <a:prstGeom prst="rect">
            <a:avLst/>
          </a:prstGeom>
        </p:spPr>
        <p:txBody>
          <a:bodyPr vert="horz" lIns="877824" tIns="438912" rIns="438912" bIns="219456">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18126374" y="29337002"/>
            <a:ext cx="10972800" cy="1752600"/>
          </a:xfrm>
          <a:prstGeom prst="rect">
            <a:avLst/>
          </a:prstGeom>
        </p:spPr>
        <p:txBody>
          <a:bodyPr vert="horz" lIns="438912" tIns="219456" rIns="438912" bIns="219456" anchor="b"/>
          <a:lstStyle>
            <a:lvl1pPr algn="r" eaLnBrk="1" latinLnBrk="0" hangingPunct="1">
              <a:defRPr kumimoji="0" sz="4800">
                <a:solidFill>
                  <a:schemeClr val="bg2">
                    <a:shade val="50000"/>
                  </a:schemeClr>
                </a:solidFill>
              </a:defRPr>
            </a:lvl1pPr>
            <a:extLst/>
          </a:lstStyle>
          <a:p>
            <a:fld id="{35E9AE16-AFC2-A840-8600-9762EBF55061}" type="datetimeFigureOut">
              <a:rPr lang="en-US" smtClean="0"/>
              <a:pPr/>
              <a:t>6/26/2014</a:t>
            </a:fld>
            <a:endParaRPr lang="en-US"/>
          </a:p>
        </p:txBody>
      </p:sp>
      <p:sp>
        <p:nvSpPr>
          <p:cNvPr id="18" name="Footer Placeholder 17"/>
          <p:cNvSpPr>
            <a:spLocks noGrp="1"/>
          </p:cNvSpPr>
          <p:nvPr>
            <p:ph type="ftr" sz="quarter" idx="3"/>
          </p:nvPr>
        </p:nvSpPr>
        <p:spPr>
          <a:xfrm>
            <a:off x="29099174" y="29337002"/>
            <a:ext cx="10972800" cy="1752600"/>
          </a:xfrm>
          <a:prstGeom prst="rect">
            <a:avLst/>
          </a:prstGeom>
        </p:spPr>
        <p:txBody>
          <a:bodyPr vert="horz" lIns="438912" tIns="219456" rIns="438912" bIns="219456" anchor="b"/>
          <a:lstStyle>
            <a:lvl1pPr algn="l" eaLnBrk="1" latinLnBrk="0" hangingPunct="1">
              <a:defRPr kumimoji="0" sz="48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40071974" y="29337002"/>
            <a:ext cx="2194560" cy="1752600"/>
          </a:xfrm>
          <a:prstGeom prst="rect">
            <a:avLst/>
          </a:prstGeom>
        </p:spPr>
        <p:txBody>
          <a:bodyPr vert="horz" lIns="438912" tIns="219456" rIns="438912" bIns="219456" anchor="b"/>
          <a:lstStyle>
            <a:lvl1pPr algn="r" eaLnBrk="1" latinLnBrk="0" hangingPunct="1">
              <a:defRPr kumimoji="0" sz="4800">
                <a:solidFill>
                  <a:schemeClr val="bg2">
                    <a:shade val="50000"/>
                  </a:schemeClr>
                </a:solidFill>
              </a:defRPr>
            </a:lvl1pPr>
            <a:extLst/>
          </a:lstStyle>
          <a:p>
            <a:fld id="{00A68E2B-3270-4A41-AB83-D51C74E00B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173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1272845" indent="-1272845" algn="l" rtl="0" eaLnBrk="1" latinLnBrk="0" hangingPunct="1">
        <a:spcBef>
          <a:spcPts val="1200"/>
        </a:spcBef>
        <a:buClr>
          <a:schemeClr val="accent1"/>
        </a:buClr>
        <a:buSzPct val="80000"/>
        <a:buFont typeface="Wingdings 2"/>
        <a:buChar char=""/>
        <a:defRPr kumimoji="0" sz="13400" kern="1200">
          <a:solidFill>
            <a:schemeClr val="tx1"/>
          </a:solidFill>
          <a:effectLst/>
          <a:latin typeface="+mn-lt"/>
          <a:ea typeface="+mn-ea"/>
          <a:cs typeface="+mn-cs"/>
        </a:defRPr>
      </a:lvl1pPr>
      <a:lvl2pPr marL="2633472" indent="-965606" algn="l" rtl="0" eaLnBrk="1" latinLnBrk="0" hangingPunct="1">
        <a:spcBef>
          <a:spcPts val="1200"/>
        </a:spcBef>
        <a:buClr>
          <a:schemeClr val="accent1"/>
        </a:buClr>
        <a:buSzPct val="100000"/>
        <a:buFont typeface="Verdana"/>
        <a:buChar char="◦"/>
        <a:defRPr kumimoji="0" sz="11500" kern="1200">
          <a:solidFill>
            <a:schemeClr val="tx1"/>
          </a:solidFill>
          <a:latin typeface="+mn-lt"/>
          <a:ea typeface="+mn-ea"/>
          <a:cs typeface="+mn-cs"/>
        </a:defRPr>
      </a:lvl2pPr>
      <a:lvl3pPr marL="3774643" indent="-877824" algn="l" rtl="0" eaLnBrk="1" latinLnBrk="0" hangingPunct="1">
        <a:spcBef>
          <a:spcPts val="1200"/>
        </a:spcBef>
        <a:buClr>
          <a:schemeClr val="accent2">
            <a:tint val="85000"/>
            <a:satMod val="285000"/>
          </a:schemeClr>
        </a:buClr>
        <a:buSzPct val="100000"/>
        <a:buFont typeface="Wingdings 2"/>
        <a:buChar char=""/>
        <a:defRPr kumimoji="0" sz="10600" kern="1200">
          <a:solidFill>
            <a:schemeClr val="tx1"/>
          </a:solidFill>
          <a:latin typeface="+mn-lt"/>
          <a:ea typeface="+mn-ea"/>
          <a:cs typeface="+mn-cs"/>
        </a:defRPr>
      </a:lvl3pPr>
      <a:lvl4pPr marL="4915814" indent="-877824" algn="l" rtl="0" eaLnBrk="1" latinLnBrk="0" hangingPunct="1">
        <a:spcBef>
          <a:spcPts val="1104"/>
        </a:spcBef>
        <a:buClr>
          <a:schemeClr val="accent2">
            <a:tint val="85000"/>
            <a:satMod val="285000"/>
          </a:schemeClr>
        </a:buClr>
        <a:buSzPct val="112000"/>
        <a:buFont typeface="Verdana"/>
        <a:buChar char="◦"/>
        <a:defRPr kumimoji="0" sz="9100" kern="1200">
          <a:solidFill>
            <a:schemeClr val="tx1"/>
          </a:solidFill>
          <a:latin typeface="+mn-lt"/>
          <a:ea typeface="+mn-ea"/>
          <a:cs typeface="+mn-cs"/>
        </a:defRPr>
      </a:lvl4pPr>
      <a:lvl5pPr marL="6144768" indent="-877824" algn="l" rtl="0" eaLnBrk="1" latinLnBrk="0" hangingPunct="1">
        <a:spcBef>
          <a:spcPts val="1200"/>
        </a:spcBef>
        <a:buClr>
          <a:schemeClr val="accent3">
            <a:tint val="85000"/>
            <a:satMod val="275000"/>
          </a:schemeClr>
        </a:buClr>
        <a:buSzPct val="100000"/>
        <a:buFont typeface="Wingdings 2"/>
        <a:buChar char=""/>
        <a:defRPr kumimoji="0" sz="8600" kern="1200">
          <a:solidFill>
            <a:schemeClr val="tx1"/>
          </a:solidFill>
          <a:latin typeface="+mn-lt"/>
          <a:ea typeface="+mn-ea"/>
          <a:cs typeface="+mn-cs"/>
        </a:defRPr>
      </a:lvl5pPr>
      <a:lvl6pPr marL="7154266" indent="-877824" algn="l" rtl="0" eaLnBrk="1" latinLnBrk="0" hangingPunct="1">
        <a:spcBef>
          <a:spcPts val="1200"/>
        </a:spcBef>
        <a:buClr>
          <a:schemeClr val="accent3">
            <a:tint val="85000"/>
            <a:satMod val="275000"/>
          </a:schemeClr>
        </a:buClr>
        <a:buSzPct val="100000"/>
        <a:buFont typeface="Verdana"/>
        <a:buChar char="◦"/>
        <a:defRPr kumimoji="0" sz="8200" kern="1200" baseline="0">
          <a:solidFill>
            <a:schemeClr val="tx1"/>
          </a:solidFill>
          <a:latin typeface="+mn-lt"/>
          <a:ea typeface="+mn-ea"/>
          <a:cs typeface="+mn-cs"/>
        </a:defRPr>
      </a:lvl6pPr>
      <a:lvl7pPr marL="8163763" indent="-877824" algn="l" rtl="0" eaLnBrk="1" latinLnBrk="0" hangingPunct="1">
        <a:spcBef>
          <a:spcPts val="1224"/>
        </a:spcBef>
        <a:buClr>
          <a:schemeClr val="accent3">
            <a:tint val="85000"/>
            <a:satMod val="275000"/>
          </a:schemeClr>
        </a:buClr>
        <a:buSzPct val="100000"/>
        <a:buFont typeface="Wingdings 2"/>
        <a:buChar char=""/>
        <a:defRPr kumimoji="0" sz="7200" kern="1200">
          <a:solidFill>
            <a:schemeClr val="tx1"/>
          </a:solidFill>
          <a:latin typeface="+mn-lt"/>
          <a:ea typeface="+mn-ea"/>
          <a:cs typeface="+mn-cs"/>
        </a:defRPr>
      </a:lvl7pPr>
      <a:lvl8pPr marL="9217152" indent="-877824" algn="l" rtl="0" eaLnBrk="1" latinLnBrk="0" hangingPunct="1">
        <a:spcBef>
          <a:spcPts val="1234"/>
        </a:spcBef>
        <a:buClr>
          <a:schemeClr val="accent3">
            <a:tint val="85000"/>
            <a:satMod val="275000"/>
          </a:schemeClr>
        </a:buClr>
        <a:buSzPct val="100000"/>
        <a:buFont typeface="Verdana"/>
        <a:buChar char="◦"/>
        <a:defRPr kumimoji="0" sz="7200" kern="1200" baseline="0">
          <a:solidFill>
            <a:schemeClr val="tx1"/>
          </a:solidFill>
          <a:latin typeface="+mn-lt"/>
          <a:ea typeface="+mn-ea"/>
          <a:cs typeface="+mn-cs"/>
        </a:defRPr>
      </a:lvl8pPr>
      <a:lvl9pPr marL="10314432" indent="-877824" algn="l" rtl="0" eaLnBrk="1" latinLnBrk="0" hangingPunct="1">
        <a:spcBef>
          <a:spcPts val="1224"/>
        </a:spcBef>
        <a:buClr>
          <a:schemeClr val="accent3">
            <a:tint val="85000"/>
            <a:satMod val="275000"/>
          </a:schemeClr>
        </a:buClr>
        <a:buSzPct val="100000"/>
        <a:buFont typeface="Wingdings 2"/>
        <a:buChar char=""/>
        <a:defRPr kumimoji="0" sz="7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2194560" algn="l" rtl="0" eaLnBrk="1" latinLnBrk="0" hangingPunct="1">
        <a:defRPr kumimoji="0" kern="1200">
          <a:solidFill>
            <a:schemeClr val="tx1"/>
          </a:solidFill>
          <a:latin typeface="+mn-lt"/>
          <a:ea typeface="+mn-ea"/>
          <a:cs typeface="+mn-cs"/>
        </a:defRPr>
      </a:lvl2pPr>
      <a:lvl3pPr marL="4389120" algn="l" rtl="0" eaLnBrk="1" latinLnBrk="0" hangingPunct="1">
        <a:defRPr kumimoji="0" kern="1200">
          <a:solidFill>
            <a:schemeClr val="tx1"/>
          </a:solidFill>
          <a:latin typeface="+mn-lt"/>
          <a:ea typeface="+mn-ea"/>
          <a:cs typeface="+mn-cs"/>
        </a:defRPr>
      </a:lvl3pPr>
      <a:lvl4pPr marL="6583680" algn="l" rtl="0" eaLnBrk="1" latinLnBrk="0" hangingPunct="1">
        <a:defRPr kumimoji="0" kern="1200">
          <a:solidFill>
            <a:schemeClr val="tx1"/>
          </a:solidFill>
          <a:latin typeface="+mn-lt"/>
          <a:ea typeface="+mn-ea"/>
          <a:cs typeface="+mn-cs"/>
        </a:defRPr>
      </a:lvl4pPr>
      <a:lvl5pPr marL="8778240" algn="l" rtl="0" eaLnBrk="1" latinLnBrk="0" hangingPunct="1">
        <a:defRPr kumimoji="0" kern="1200">
          <a:solidFill>
            <a:schemeClr val="tx1"/>
          </a:solidFill>
          <a:latin typeface="+mn-lt"/>
          <a:ea typeface="+mn-ea"/>
          <a:cs typeface="+mn-cs"/>
        </a:defRPr>
      </a:lvl5pPr>
      <a:lvl6pPr marL="10972800" algn="l" rtl="0" eaLnBrk="1" latinLnBrk="0" hangingPunct="1">
        <a:defRPr kumimoji="0" kern="1200">
          <a:solidFill>
            <a:schemeClr val="tx1"/>
          </a:solidFill>
          <a:latin typeface="+mn-lt"/>
          <a:ea typeface="+mn-ea"/>
          <a:cs typeface="+mn-cs"/>
        </a:defRPr>
      </a:lvl6pPr>
      <a:lvl7pPr marL="13167360" algn="l" rtl="0" eaLnBrk="1" latinLnBrk="0" hangingPunct="1">
        <a:defRPr kumimoji="0" kern="1200">
          <a:solidFill>
            <a:schemeClr val="tx1"/>
          </a:solidFill>
          <a:latin typeface="+mn-lt"/>
          <a:ea typeface="+mn-ea"/>
          <a:cs typeface="+mn-cs"/>
        </a:defRPr>
      </a:lvl7pPr>
      <a:lvl8pPr marL="15361920" algn="l" rtl="0" eaLnBrk="1" latinLnBrk="0" hangingPunct="1">
        <a:defRPr kumimoji="0" kern="1200">
          <a:solidFill>
            <a:schemeClr val="tx1"/>
          </a:solidFill>
          <a:latin typeface="+mn-lt"/>
          <a:ea typeface="+mn-ea"/>
          <a:cs typeface="+mn-cs"/>
        </a:defRPr>
      </a:lvl8pPr>
      <a:lvl9pPr marL="1755648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pyaesonekoko@gmail.com" TargetMode="External"/><Relationship Id="rId7" Type="http://schemas.openxmlformats.org/officeDocument/2006/relationships/image" Target="../media/image4.jpeg"/><Relationship Id="rId2" Type="http://schemas.openxmlformats.org/officeDocument/2006/relationships/hyperlink" Target="mailto:bogdanov@csa.ru" TargetMode="Externa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hyperlink" Target="mailto:kyawzaya4436@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CEBFF"/>
        </a:solidFill>
        <a:effectLst/>
      </p:bgPr>
    </p:bg>
    <p:spTree>
      <p:nvGrpSpPr>
        <p:cNvPr id="1" name=""/>
        <p:cNvGrpSpPr/>
        <p:nvPr/>
      </p:nvGrpSpPr>
      <p:grpSpPr>
        <a:xfrm>
          <a:off x="0" y="0"/>
          <a:ext cx="0" cy="0"/>
          <a:chOff x="0" y="0"/>
          <a:chExt cx="0" cy="0"/>
        </a:xfrm>
      </p:grpSpPr>
      <p:sp>
        <p:nvSpPr>
          <p:cNvPr id="4" name="TextBox 3"/>
          <p:cNvSpPr txBox="1"/>
          <p:nvPr/>
        </p:nvSpPr>
        <p:spPr>
          <a:xfrm>
            <a:off x="2286000" y="799041"/>
            <a:ext cx="41071800" cy="1661993"/>
          </a:xfrm>
          <a:prstGeom prst="rect">
            <a:avLst/>
          </a:prstGeom>
          <a:noFill/>
        </p:spPr>
        <p:txBody>
          <a:bodyPr wrap="square" rtlCol="0">
            <a:spAutoFit/>
          </a:bodyPr>
          <a:lstStyle/>
          <a:p>
            <a:pPr algn="ctr"/>
            <a:r>
              <a:rPr lang="en-US" sz="5400" b="1" dirty="0" smtClean="0">
                <a:latin typeface="Times New Roman" pitchFamily="18" charset="0"/>
                <a:cs typeface="Times New Roman" pitchFamily="18" charset="0"/>
              </a:rPr>
              <a:t>PERFORMANCE OF THE OPENMP AND MPI IMPLEMENTATIONS ON ULTRASPARC SYSTEM</a:t>
            </a:r>
            <a:endParaRPr lang="en-US" sz="5400" dirty="0" smtClean="0">
              <a:latin typeface="Times New Roman" pitchFamily="18" charset="0"/>
              <a:cs typeface="Times New Roman" pitchFamily="18" charset="0"/>
            </a:endParaRPr>
          </a:p>
          <a:p>
            <a:pPr algn="ctr"/>
            <a:endParaRPr lang="en-US" sz="4800" dirty="0">
              <a:latin typeface="Times New Roman" pitchFamily="18" charset="0"/>
              <a:cs typeface="Times New Roman" pitchFamily="18" charset="0"/>
            </a:endParaRPr>
          </a:p>
        </p:txBody>
      </p:sp>
      <p:grpSp>
        <p:nvGrpSpPr>
          <p:cNvPr id="31" name="Group 30"/>
          <p:cNvGrpSpPr/>
          <p:nvPr/>
        </p:nvGrpSpPr>
        <p:grpSpPr>
          <a:xfrm>
            <a:off x="1466849" y="5297111"/>
            <a:ext cx="13716000" cy="10710625"/>
            <a:chOff x="850056" y="5422386"/>
            <a:chExt cx="13716000" cy="10710625"/>
          </a:xfrm>
        </p:grpSpPr>
        <p:sp>
          <p:nvSpPr>
            <p:cNvPr id="6" name="TextBox 5"/>
            <p:cNvSpPr txBox="1"/>
            <p:nvPr/>
          </p:nvSpPr>
          <p:spPr>
            <a:xfrm>
              <a:off x="850056" y="5422386"/>
              <a:ext cx="13716000" cy="923330"/>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5400" dirty="0" smtClean="0">
                  <a:latin typeface="Times New Roman"/>
                  <a:cs typeface="Times New Roman"/>
                </a:rPr>
                <a:t>Abstract</a:t>
              </a:r>
              <a:endParaRPr lang="en-US" sz="5400" dirty="0">
                <a:latin typeface="Times New Roman"/>
                <a:cs typeface="Times New Roman"/>
              </a:endParaRPr>
            </a:p>
          </p:txBody>
        </p:sp>
        <p:sp>
          <p:nvSpPr>
            <p:cNvPr id="7" name="TextBox 6"/>
            <p:cNvSpPr txBox="1"/>
            <p:nvPr/>
          </p:nvSpPr>
          <p:spPr>
            <a:xfrm>
              <a:off x="850056" y="6345716"/>
              <a:ext cx="13716000" cy="9787295"/>
            </a:xfrm>
            <a:prstGeom prst="rect">
              <a:avLst/>
            </a:prstGeom>
            <a:solidFill>
              <a:schemeClr val="bg1"/>
            </a:solidFill>
            <a:ln>
              <a:solidFill>
                <a:schemeClr val="tx2">
                  <a:lumMod val="60000"/>
                  <a:lumOff val="40000"/>
                </a:schemeClr>
              </a:solidFill>
            </a:ln>
          </p:spPr>
          <p:txBody>
            <a:bodyPr wrap="square" lIns="457200" tIns="457200" rIns="457200" bIns="457200" rtlCol="0">
              <a:spAutoFit/>
            </a:bodyPr>
            <a:lstStyle/>
            <a:p>
              <a:pPr algn="just"/>
              <a:r>
                <a:rPr lang="en-US" sz="3200" dirty="0" smtClean="0">
                  <a:latin typeface="Times New Roman" pitchFamily="18" charset="0"/>
                  <a:cs typeface="Times New Roman" pitchFamily="18" charset="0"/>
                </a:rPr>
                <a:t>    Programmers and developers interested in utilizing parallel programming techniques to enhance application performance. The Oracle Solaris Studio software provides state-of-the-art optimizing and parallelizing compilers for C, C++ and Fortran, an advanced debugger, and optimized mathematical and performance libraries. Also included are an extremely powerful performance analysis tool for profiling serial and parallel applications, a thread analysis tool to detect data races and deadlock in memory parallel programs, and an Integrated Development Environment (IDE). The Oracle Message Passing Toolkit software provides the high-performance MPI libraries and associated run-time environment needed for message passing applications that can run on a single system or across multiple compute systems connected with high performance networking, including Gigabit Ethernet, 10 Gigabit Ethernet, </a:t>
              </a:r>
              <a:r>
                <a:rPr lang="en-US" sz="3200" dirty="0" err="1" smtClean="0">
                  <a:latin typeface="Times New Roman" pitchFamily="18" charset="0"/>
                  <a:cs typeface="Times New Roman" pitchFamily="18" charset="0"/>
                </a:rPr>
                <a:t>InfiniBand</a:t>
              </a:r>
              <a:r>
                <a:rPr lang="en-US" sz="3200" dirty="0" smtClean="0">
                  <a:latin typeface="Times New Roman" pitchFamily="18" charset="0"/>
                  <a:cs typeface="Times New Roman" pitchFamily="18" charset="0"/>
                </a:rPr>
                <a:t> and </a:t>
              </a:r>
              <a:r>
                <a:rPr lang="en-US" sz="3200" dirty="0" err="1" smtClean="0">
                  <a:latin typeface="Times New Roman" pitchFamily="18" charset="0"/>
                  <a:cs typeface="Times New Roman" pitchFamily="18" charset="0"/>
                </a:rPr>
                <a:t>Myrinet</a:t>
              </a:r>
              <a:r>
                <a:rPr lang="en-US" sz="3200" dirty="0" smtClean="0">
                  <a:latin typeface="Times New Roman" pitchFamily="18" charset="0"/>
                  <a:cs typeface="Times New Roman" pitchFamily="18" charset="0"/>
                </a:rPr>
                <a:t>. Examples of </a:t>
              </a:r>
              <a:r>
                <a:rPr lang="en-US" sz="3200" dirty="0" err="1" smtClean="0">
                  <a:latin typeface="Times New Roman" pitchFamily="18" charset="0"/>
                  <a:cs typeface="Times New Roman" pitchFamily="18" charset="0"/>
                </a:rPr>
                <a:t>OpenMP</a:t>
              </a:r>
              <a:r>
                <a:rPr lang="en-US" sz="3200" dirty="0" smtClean="0">
                  <a:latin typeface="Times New Roman" pitchFamily="18" charset="0"/>
                  <a:cs typeface="Times New Roman" pitchFamily="18" charset="0"/>
                </a:rPr>
                <a:t> and MPI are provided throughout the paper, including their usage via the Oracle Solaris Studio and Oracle Message Passing Toolkit products for development and deployment of both serial and parallel applications on SPARC and x86/x64 based systems. Throughout this paper it is demonstrated how to develop and deploy an application parallelized with </a:t>
              </a:r>
              <a:r>
                <a:rPr lang="en-US" sz="3200" dirty="0" err="1" smtClean="0">
                  <a:latin typeface="Times New Roman" pitchFamily="18" charset="0"/>
                  <a:cs typeface="Times New Roman" pitchFamily="18" charset="0"/>
                </a:rPr>
                <a:t>OpenMP</a:t>
              </a:r>
              <a:r>
                <a:rPr lang="en-US" sz="3200" dirty="0" smtClean="0">
                  <a:latin typeface="Times New Roman" pitchFamily="18" charset="0"/>
                  <a:cs typeface="Times New Roman" pitchFamily="18" charset="0"/>
                </a:rPr>
                <a:t> and/or MPI. </a:t>
              </a:r>
              <a:endParaRPr lang="en-US" sz="3200" dirty="0">
                <a:latin typeface="Times New Roman" pitchFamily="18" charset="0"/>
                <a:cs typeface="Times New Roman" pitchFamily="18" charset="0"/>
              </a:endParaRPr>
            </a:p>
          </p:txBody>
        </p:sp>
      </p:grpSp>
      <p:grpSp>
        <p:nvGrpSpPr>
          <p:cNvPr id="20" name="Group 19"/>
          <p:cNvGrpSpPr/>
          <p:nvPr/>
        </p:nvGrpSpPr>
        <p:grpSpPr>
          <a:xfrm>
            <a:off x="15125698" y="14922172"/>
            <a:ext cx="13716001" cy="9767646"/>
            <a:chOff x="15125699" y="19483163"/>
            <a:chExt cx="13716001" cy="7189452"/>
          </a:xfrm>
        </p:grpSpPr>
        <p:sp>
          <p:nvSpPr>
            <p:cNvPr id="22" name="TextBox 21"/>
            <p:cNvSpPr txBox="1"/>
            <p:nvPr/>
          </p:nvSpPr>
          <p:spPr>
            <a:xfrm>
              <a:off x="15125699" y="19483163"/>
              <a:ext cx="13716001" cy="2038844"/>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5400" dirty="0" smtClean="0">
                  <a:latin typeface="Times New Roman" pitchFamily="18" charset="0"/>
                  <a:cs typeface="Times New Roman" pitchFamily="18" charset="0"/>
                </a:rPr>
                <a:t>Parallel Architectures &amp; Parallel Programming Models</a:t>
              </a:r>
            </a:p>
            <a:p>
              <a:pPr algn="ctr"/>
              <a:endParaRPr lang="en-US" sz="6600" dirty="0">
                <a:latin typeface="Times New Roman"/>
                <a:cs typeface="Times New Roman"/>
              </a:endParaRPr>
            </a:p>
          </p:txBody>
        </p:sp>
        <p:sp>
          <p:nvSpPr>
            <p:cNvPr id="25" name="TextBox 24"/>
            <p:cNvSpPr txBox="1"/>
            <p:nvPr/>
          </p:nvSpPr>
          <p:spPr>
            <a:xfrm>
              <a:off x="15125700" y="20873237"/>
              <a:ext cx="13716000" cy="5799378"/>
            </a:xfrm>
            <a:prstGeom prst="rect">
              <a:avLst/>
            </a:prstGeom>
            <a:solidFill>
              <a:schemeClr val="bg1"/>
            </a:solidFill>
            <a:ln>
              <a:solidFill>
                <a:schemeClr val="tx2">
                  <a:lumMod val="60000"/>
                  <a:lumOff val="40000"/>
                </a:schemeClr>
              </a:solidFill>
            </a:ln>
          </p:spPr>
          <p:txBody>
            <a:bodyPr wrap="square" lIns="457200" tIns="457200" rIns="457200" bIns="457200" rtlCol="0">
              <a:spAutoFit/>
            </a:bodyPr>
            <a:lstStyle/>
            <a:p>
              <a:pPr indent="449580" algn="just"/>
              <a:r>
                <a:rPr lang="en-US" sz="3200" dirty="0" smtClean="0">
                  <a:solidFill>
                    <a:srgbClr val="000000"/>
                  </a:solidFill>
                  <a:latin typeface="Times New Roman"/>
                  <a:ea typeface="Calibri"/>
                </a:rPr>
                <a:t>These are generic descriptions without any specific information on systems available today.</a:t>
              </a:r>
              <a:endParaRPr lang="en-US" sz="3600" dirty="0" smtClean="0">
                <a:solidFill>
                  <a:srgbClr val="000000"/>
                </a:solidFill>
                <a:latin typeface="Times New Roman"/>
                <a:ea typeface="Calibri"/>
              </a:endParaRPr>
            </a:p>
            <a:p>
              <a:pPr marL="342900" marR="0" lvl="0" indent="-342900" algn="just">
                <a:spcBef>
                  <a:spcPts val="0"/>
                </a:spcBef>
                <a:spcAft>
                  <a:spcPts val="0"/>
                </a:spcAft>
                <a:buFont typeface="Wingdings"/>
                <a:buChar char=""/>
              </a:pPr>
              <a:r>
                <a:rPr lang="en-US" sz="3200" dirty="0" smtClean="0">
                  <a:solidFill>
                    <a:srgbClr val="000000"/>
                  </a:solidFill>
                  <a:latin typeface="Times New Roman"/>
                  <a:ea typeface="Calibri"/>
                </a:rPr>
                <a:t>The Symmetric Multiprocessor (SMP) Architecture</a:t>
              </a:r>
              <a:endParaRPr lang="en-US" sz="3600" dirty="0" smtClean="0">
                <a:solidFill>
                  <a:srgbClr val="000000"/>
                </a:solidFill>
                <a:latin typeface="Times New Roman"/>
                <a:ea typeface="Calibri"/>
              </a:endParaRPr>
            </a:p>
            <a:p>
              <a:pPr marL="342900" marR="0" lvl="0" indent="-342900" algn="just">
                <a:spcBef>
                  <a:spcPts val="0"/>
                </a:spcBef>
                <a:spcAft>
                  <a:spcPts val="0"/>
                </a:spcAft>
                <a:buFont typeface="Wingdings"/>
                <a:buChar char=""/>
              </a:pPr>
              <a:r>
                <a:rPr lang="en-US" sz="3200" dirty="0" smtClean="0">
                  <a:solidFill>
                    <a:srgbClr val="000000"/>
                  </a:solidFill>
                  <a:latin typeface="Times New Roman"/>
                  <a:ea typeface="Calibri"/>
                </a:rPr>
                <a:t>The Non-Uniform Memory Access (NUMA) Architecture</a:t>
              </a:r>
              <a:endParaRPr lang="en-US" sz="3600" dirty="0" smtClean="0">
                <a:solidFill>
                  <a:srgbClr val="000000"/>
                </a:solidFill>
                <a:latin typeface="Times New Roman"/>
                <a:ea typeface="Calibri"/>
              </a:endParaRPr>
            </a:p>
            <a:p>
              <a:pPr marL="342900" marR="0" lvl="0" indent="-342900" algn="just">
                <a:spcBef>
                  <a:spcPts val="0"/>
                </a:spcBef>
                <a:spcAft>
                  <a:spcPts val="0"/>
                </a:spcAft>
                <a:buFont typeface="Wingdings"/>
                <a:buChar char=""/>
              </a:pPr>
              <a:r>
                <a:rPr lang="ru-RU" sz="3200" dirty="0" smtClean="0">
                  <a:solidFill>
                    <a:srgbClr val="000000"/>
                  </a:solidFill>
                  <a:latin typeface="Times New Roman"/>
                  <a:ea typeface="Calibri"/>
                </a:rPr>
                <a:t>The Hybrid Architecture</a:t>
              </a:r>
              <a:endParaRPr lang="en-US" sz="3600" dirty="0" smtClean="0">
                <a:solidFill>
                  <a:srgbClr val="000000"/>
                </a:solidFill>
                <a:latin typeface="Times New Roman"/>
                <a:ea typeface="Calibri"/>
              </a:endParaRPr>
            </a:p>
            <a:p>
              <a:pPr algn="just"/>
              <a:r>
                <a:rPr lang="en-US" sz="3200" dirty="0" smtClean="0">
                  <a:solidFill>
                    <a:srgbClr val="000000"/>
                  </a:solidFill>
                  <a:latin typeface="Times New Roman"/>
                  <a:ea typeface="Calibri"/>
                </a:rPr>
                <a:t>The Cache Coherent Non-Uniform Memory Access (cc-NUMA) Architecture</a:t>
              </a:r>
            </a:p>
            <a:p>
              <a:pPr algn="just"/>
              <a:r>
                <a:rPr lang="en-US" sz="3200" dirty="0" smtClean="0">
                  <a:solidFill>
                    <a:srgbClr val="000000"/>
                  </a:solidFill>
                  <a:latin typeface="Times New Roman"/>
                  <a:ea typeface="Calibri"/>
                </a:rPr>
                <a:t> </a:t>
              </a:r>
              <a:br>
                <a:rPr lang="en-US" sz="3200" dirty="0" smtClean="0">
                  <a:solidFill>
                    <a:srgbClr val="000000"/>
                  </a:solidFill>
                  <a:latin typeface="Times New Roman"/>
                  <a:ea typeface="Calibri"/>
                </a:rPr>
              </a:br>
              <a:r>
                <a:rPr lang="en-US" sz="3200" dirty="0" smtClean="0">
                  <a:solidFill>
                    <a:srgbClr val="000000"/>
                  </a:solidFill>
                  <a:latin typeface="Times New Roman"/>
                  <a:ea typeface="Calibri"/>
                </a:rPr>
                <a:t>    There are many choices when it comes to selecting a programming model for a parallel system.</a:t>
              </a:r>
            </a:p>
            <a:p>
              <a:pPr marL="342900" marR="0" lvl="0" indent="-342900" algn="just">
                <a:spcBef>
                  <a:spcPts val="0"/>
                </a:spcBef>
                <a:spcAft>
                  <a:spcPts val="0"/>
                </a:spcAft>
                <a:buFont typeface="Wingdings"/>
                <a:buChar char=""/>
              </a:pPr>
              <a:r>
                <a:rPr lang="en-US" sz="3200" dirty="0" smtClean="0">
                  <a:solidFill>
                    <a:srgbClr val="000000"/>
                  </a:solidFill>
                  <a:latin typeface="Times New Roman"/>
                  <a:ea typeface="Calibri"/>
                </a:rPr>
                <a:t>Automatic Parallelization</a:t>
              </a:r>
            </a:p>
            <a:p>
              <a:pPr marL="342900" marR="0" lvl="0" indent="-342900" algn="just">
                <a:spcBef>
                  <a:spcPts val="0"/>
                </a:spcBef>
                <a:spcAft>
                  <a:spcPts val="0"/>
                </a:spcAft>
                <a:buFont typeface="Wingdings"/>
                <a:buChar char=""/>
              </a:pPr>
              <a:r>
                <a:rPr lang="en-US" sz="3200" dirty="0" smtClean="0">
                  <a:solidFill>
                    <a:srgbClr val="000000"/>
                  </a:solidFill>
                  <a:latin typeface="Times New Roman"/>
                  <a:ea typeface="Calibri"/>
                </a:rPr>
                <a:t>The </a:t>
              </a:r>
              <a:r>
                <a:rPr lang="en-US" sz="3200" dirty="0" err="1" smtClean="0">
                  <a:solidFill>
                    <a:srgbClr val="000000"/>
                  </a:solidFill>
                  <a:latin typeface="Times New Roman"/>
                  <a:ea typeface="Calibri"/>
                </a:rPr>
                <a:t>OpenMP</a:t>
              </a:r>
              <a:r>
                <a:rPr lang="en-US" sz="3200" dirty="0" smtClean="0">
                  <a:solidFill>
                    <a:srgbClr val="000000"/>
                  </a:solidFill>
                  <a:latin typeface="Times New Roman"/>
                  <a:ea typeface="Calibri"/>
                </a:rPr>
                <a:t> Parallel Programming Model</a:t>
              </a:r>
            </a:p>
            <a:p>
              <a:pPr marL="342900" marR="0" lvl="0" indent="-342900" algn="just">
                <a:spcBef>
                  <a:spcPts val="0"/>
                </a:spcBef>
                <a:spcAft>
                  <a:spcPts val="0"/>
                </a:spcAft>
                <a:buFont typeface="Wingdings"/>
                <a:buChar char=""/>
              </a:pPr>
              <a:r>
                <a:rPr lang="en-US" sz="3200" dirty="0" smtClean="0">
                  <a:solidFill>
                    <a:srgbClr val="000000"/>
                  </a:solidFill>
                  <a:latin typeface="Times New Roman"/>
                  <a:ea typeface="Calibri"/>
                </a:rPr>
                <a:t>The Message Passing Interface (MPI) Parallel Programming Model</a:t>
              </a:r>
            </a:p>
            <a:p>
              <a:pPr marL="342900" marR="0" lvl="0" indent="-342900" algn="just">
                <a:spcBef>
                  <a:spcPts val="0"/>
                </a:spcBef>
                <a:spcAft>
                  <a:spcPts val="0"/>
                </a:spcAft>
                <a:buFont typeface="Wingdings"/>
                <a:buChar char=""/>
              </a:pPr>
              <a:r>
                <a:rPr lang="en-US" sz="3200" dirty="0" smtClean="0">
                  <a:solidFill>
                    <a:srgbClr val="000000"/>
                  </a:solidFill>
                  <a:latin typeface="Times New Roman"/>
                  <a:ea typeface="Calibri"/>
                </a:rPr>
                <a:t>The Hybrid Parallel Programming Model</a:t>
              </a:r>
            </a:p>
            <a:p>
              <a:pPr marL="342900" indent="-342900" algn="just">
                <a:buFont typeface="Wingdings"/>
                <a:buChar char=""/>
              </a:pPr>
              <a:endParaRPr lang="en-US" sz="3600" dirty="0">
                <a:solidFill>
                  <a:srgbClr val="000000"/>
                </a:solidFill>
                <a:latin typeface="Times New Roman"/>
                <a:ea typeface="Calibri"/>
              </a:endParaRPr>
            </a:p>
          </p:txBody>
        </p:sp>
      </p:grpSp>
      <p:sp>
        <p:nvSpPr>
          <p:cNvPr id="5" name="TextBox 4"/>
          <p:cNvSpPr txBox="1"/>
          <p:nvPr/>
        </p:nvSpPr>
        <p:spPr>
          <a:xfrm>
            <a:off x="792907" y="1926771"/>
            <a:ext cx="42287826" cy="5078313"/>
          </a:xfrm>
          <a:prstGeom prst="rect">
            <a:avLst/>
          </a:prstGeom>
          <a:noFill/>
        </p:spPr>
        <p:txBody>
          <a:bodyPr wrap="square" rtlCol="0">
            <a:spAutoFit/>
          </a:bodyPr>
          <a:lstStyle/>
          <a:p>
            <a:pPr algn="ctr"/>
            <a:r>
              <a:rPr lang="en-US" sz="3600" b="1" dirty="0">
                <a:latin typeface="Times New Roman" pitchFamily="18" charset="0"/>
                <a:cs typeface="Times New Roman" pitchFamily="18" charset="0"/>
              </a:rPr>
              <a:t>Alexander </a:t>
            </a:r>
            <a:r>
              <a:rPr lang="en-US" sz="3600" b="1" dirty="0" err="1" smtClean="0">
                <a:latin typeface="Times New Roman" pitchFamily="18" charset="0"/>
                <a:cs typeface="Times New Roman" pitchFamily="18" charset="0"/>
              </a:rPr>
              <a:t>Bogdanov</a:t>
            </a:r>
            <a:r>
              <a:rPr lang="en-US" sz="3600" b="1" dirty="0" smtClean="0">
                <a:latin typeface="Times New Roman" pitchFamily="18" charset="0"/>
                <a:cs typeface="Times New Roman" pitchFamily="18" charset="0"/>
              </a:rPr>
              <a:t> (</a:t>
            </a:r>
            <a:r>
              <a:rPr lang="en-US" sz="3600" i="1" dirty="0">
                <a:latin typeface="Times New Roman" pitchFamily="18" charset="0"/>
                <a:cs typeface="Times New Roman" pitchFamily="18" charset="0"/>
              </a:rPr>
              <a:t>Institute for High-performance computing and the integrated </a:t>
            </a:r>
            <a:r>
              <a:rPr lang="en-US" sz="3600" i="1" dirty="0" smtClean="0">
                <a:latin typeface="Times New Roman" pitchFamily="18" charset="0"/>
                <a:cs typeface="Times New Roman" pitchFamily="18" charset="0"/>
              </a:rPr>
              <a:t>systems)</a:t>
            </a:r>
          </a:p>
          <a:p>
            <a:pPr algn="ctr"/>
            <a:r>
              <a:rPr lang="en-GB" sz="3600" i="1" dirty="0" smtClean="0">
                <a:latin typeface="Times New Roman" pitchFamily="18" charset="0"/>
                <a:cs typeface="Times New Roman" pitchFamily="18" charset="0"/>
              </a:rPr>
              <a:t>Email: </a:t>
            </a:r>
            <a:r>
              <a:rPr lang="en-GB" sz="3600" i="1" dirty="0" smtClean="0">
                <a:latin typeface="Times New Roman" pitchFamily="18" charset="0"/>
                <a:cs typeface="Times New Roman" pitchFamily="18" charset="0"/>
                <a:hlinkClick r:id="rId2"/>
              </a:rPr>
              <a:t>bogdanov@csa.ru</a:t>
            </a:r>
            <a:endParaRPr lang="en-GB" sz="3600" i="1" dirty="0" smtClean="0">
              <a:latin typeface="Times New Roman" pitchFamily="18" charset="0"/>
              <a:cs typeface="Times New Roman" pitchFamily="18" charset="0"/>
            </a:endParaRPr>
          </a:p>
          <a:p>
            <a:pPr algn="ctr"/>
            <a:r>
              <a:rPr lang="en-US" sz="3600" b="1" dirty="0" err="1" smtClean="0">
                <a:latin typeface="Times New Roman" pitchFamily="18" charset="0"/>
                <a:cs typeface="Times New Roman" pitchFamily="18" charset="0"/>
              </a:rPr>
              <a:t>Pyae</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Sone</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Ko</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Ko</a:t>
            </a:r>
            <a:r>
              <a:rPr lang="en-US" sz="3600" b="1"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Saint-Petersburg state marine technical university)</a:t>
            </a:r>
          </a:p>
          <a:p>
            <a:pPr algn="ctr"/>
            <a:r>
              <a:rPr lang="en-US" sz="3600" i="1" dirty="0" smtClean="0">
                <a:latin typeface="Times New Roman" pitchFamily="18" charset="0"/>
                <a:cs typeface="Times New Roman" pitchFamily="18" charset="0"/>
              </a:rPr>
              <a:t>Email: </a:t>
            </a:r>
            <a:r>
              <a:rPr lang="en-US" sz="3600" i="1" dirty="0" smtClean="0">
                <a:latin typeface="Times New Roman" pitchFamily="18" charset="0"/>
                <a:cs typeface="Times New Roman" pitchFamily="18" charset="0"/>
                <a:hlinkClick r:id="rId3"/>
              </a:rPr>
              <a:t>pyaesonekoko@gmail.com</a:t>
            </a:r>
            <a:endParaRPr lang="en-US" sz="3600" i="1" dirty="0" smtClean="0">
              <a:latin typeface="Times New Roman" pitchFamily="18" charset="0"/>
              <a:cs typeface="Times New Roman" pitchFamily="18" charset="0"/>
            </a:endParaRPr>
          </a:p>
          <a:p>
            <a:pPr algn="ctr"/>
            <a:r>
              <a:rPr lang="en-US" sz="3600" b="1" dirty="0" err="1" smtClean="0">
                <a:latin typeface="Times New Roman" pitchFamily="18" charset="0"/>
                <a:cs typeface="Times New Roman" pitchFamily="18" charset="0"/>
              </a:rPr>
              <a:t>Kyaw</a:t>
            </a:r>
            <a:r>
              <a:rPr lang="en-US" sz="3600" b="1" dirty="0" smtClean="0">
                <a:latin typeface="Times New Roman" pitchFamily="18" charset="0"/>
                <a:cs typeface="Times New Roman" pitchFamily="18" charset="0"/>
              </a:rPr>
              <a:t> Zaya (</a:t>
            </a:r>
            <a:r>
              <a:rPr lang="en-US" sz="3600" i="1" dirty="0" smtClean="0">
                <a:latin typeface="Times New Roman" pitchFamily="18" charset="0"/>
                <a:cs typeface="Times New Roman" pitchFamily="18" charset="0"/>
              </a:rPr>
              <a:t>Saint-Petersburg </a:t>
            </a:r>
            <a:r>
              <a:rPr lang="en-US" sz="3600" i="1" dirty="0">
                <a:latin typeface="Times New Roman" pitchFamily="18" charset="0"/>
                <a:cs typeface="Times New Roman" pitchFamily="18" charset="0"/>
              </a:rPr>
              <a:t>state marine technical </a:t>
            </a:r>
            <a:r>
              <a:rPr lang="en-US" sz="3600" i="1" dirty="0" smtClean="0">
                <a:latin typeface="Times New Roman" pitchFamily="18" charset="0"/>
                <a:cs typeface="Times New Roman" pitchFamily="18" charset="0"/>
              </a:rPr>
              <a:t>university)</a:t>
            </a:r>
          </a:p>
          <a:p>
            <a:pPr algn="ctr"/>
            <a:r>
              <a:rPr lang="en-US" sz="3600" i="1" dirty="0" smtClean="0">
                <a:latin typeface="Times New Roman" pitchFamily="18" charset="0"/>
                <a:cs typeface="Times New Roman" pitchFamily="18" charset="0"/>
              </a:rPr>
              <a:t>Email: </a:t>
            </a:r>
            <a:r>
              <a:rPr lang="en-US" sz="3600" i="1" dirty="0" smtClean="0">
                <a:latin typeface="Times New Roman" pitchFamily="18" charset="0"/>
                <a:cs typeface="Times New Roman" pitchFamily="18" charset="0"/>
                <a:hlinkClick r:id="rId4"/>
              </a:rPr>
              <a:t>kyawzaya4436@gmail.com</a:t>
            </a:r>
            <a:endParaRPr lang="en-US" sz="3600" i="1" dirty="0" smtClean="0">
              <a:latin typeface="Times New Roman" pitchFamily="18" charset="0"/>
              <a:cs typeface="Times New Roman" pitchFamily="18" charset="0"/>
            </a:endParaRPr>
          </a:p>
          <a:p>
            <a:pPr algn="ctr"/>
            <a:endParaRPr lang="en-US" sz="3600" i="1" dirty="0" smtClean="0">
              <a:latin typeface="Times New Roman" pitchFamily="18" charset="0"/>
              <a:cs typeface="Times New Roman" pitchFamily="18" charset="0"/>
            </a:endParaRPr>
          </a:p>
          <a:p>
            <a:endParaRPr lang="en-US" sz="3600" i="1"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p:txBody>
      </p:sp>
      <p:grpSp>
        <p:nvGrpSpPr>
          <p:cNvPr id="36" name="Group 35"/>
          <p:cNvGrpSpPr/>
          <p:nvPr/>
        </p:nvGrpSpPr>
        <p:grpSpPr>
          <a:xfrm>
            <a:off x="1459657" y="15779136"/>
            <a:ext cx="13723193" cy="13293730"/>
            <a:chOff x="839041" y="16007736"/>
            <a:chExt cx="13723193" cy="13293730"/>
          </a:xfrm>
        </p:grpSpPr>
        <p:grpSp>
          <p:nvGrpSpPr>
            <p:cNvPr id="30" name="Group 29"/>
            <p:cNvGrpSpPr/>
            <p:nvPr/>
          </p:nvGrpSpPr>
          <p:grpSpPr>
            <a:xfrm>
              <a:off x="839041" y="16007736"/>
              <a:ext cx="13723193" cy="5902790"/>
              <a:chOff x="1389904" y="19760770"/>
              <a:chExt cx="13723193" cy="6289201"/>
            </a:xfrm>
          </p:grpSpPr>
          <p:sp>
            <p:nvSpPr>
              <p:cNvPr id="8" name="TextBox 7"/>
              <p:cNvSpPr txBox="1"/>
              <p:nvPr/>
            </p:nvSpPr>
            <p:spPr>
              <a:xfrm>
                <a:off x="1389904" y="19760770"/>
                <a:ext cx="13723193" cy="2065923"/>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5400" dirty="0" err="1" smtClean="0">
                    <a:latin typeface="Times New Roman"/>
                    <a:cs typeface="Times New Roman"/>
                  </a:rPr>
                  <a:t>Multicore</a:t>
                </a:r>
                <a:r>
                  <a:rPr lang="en-US" sz="5400" dirty="0" smtClean="0">
                    <a:latin typeface="Times New Roman"/>
                    <a:cs typeface="Times New Roman"/>
                  </a:rPr>
                  <a:t> Processor Technology</a:t>
                </a:r>
              </a:p>
              <a:p>
                <a:pPr algn="ctr"/>
                <a:endParaRPr lang="en-US" sz="6600" dirty="0">
                  <a:latin typeface="Times New Roman"/>
                  <a:cs typeface="Times New Roman"/>
                </a:endParaRPr>
              </a:p>
            </p:txBody>
          </p:sp>
          <p:sp>
            <p:nvSpPr>
              <p:cNvPr id="9" name="TextBox 8"/>
              <p:cNvSpPr txBox="1"/>
              <p:nvPr/>
            </p:nvSpPr>
            <p:spPr>
              <a:xfrm>
                <a:off x="1389904" y="20868766"/>
                <a:ext cx="13716000" cy="5181205"/>
              </a:xfrm>
              <a:prstGeom prst="rect">
                <a:avLst/>
              </a:prstGeom>
              <a:solidFill>
                <a:schemeClr val="bg1"/>
              </a:solidFill>
              <a:ln>
                <a:solidFill>
                  <a:schemeClr val="tx2">
                    <a:lumMod val="60000"/>
                    <a:lumOff val="40000"/>
                  </a:schemeClr>
                </a:solidFill>
              </a:ln>
            </p:spPr>
            <p:txBody>
              <a:bodyPr wrap="square" lIns="457200" tIns="457200" rIns="457200" bIns="457200" rtlCol="0">
                <a:spAutoFit/>
              </a:bodyPr>
              <a:lstStyle/>
              <a:p>
                <a:pPr indent="469900" algn="just"/>
                <a:r>
                  <a:rPr lang="en-US" sz="3200" dirty="0" smtClean="0">
                    <a:latin typeface="Times New Roman" pitchFamily="18" charset="0"/>
                    <a:cs typeface="Times New Roman" pitchFamily="18" charset="0"/>
                  </a:rPr>
                  <a:t>In a </a:t>
                </a:r>
                <a:r>
                  <a:rPr lang="en-US" sz="3200" dirty="0" err="1" smtClean="0">
                    <a:latin typeface="Times New Roman" pitchFamily="18" charset="0"/>
                    <a:cs typeface="Times New Roman" pitchFamily="18" charset="0"/>
                  </a:rPr>
                  <a:t>multicore</a:t>
                </a:r>
                <a:r>
                  <a:rPr lang="en-US" sz="3200" dirty="0" smtClean="0">
                    <a:latin typeface="Times New Roman" pitchFamily="18" charset="0"/>
                    <a:cs typeface="Times New Roman" pitchFamily="18" charset="0"/>
                  </a:rPr>
                  <a:t> processor architecture there are multiple independent processing units available to execute an instruction stream. Such a unit is generally referred to as a core. A processor might consist of multiple cores, with each core capable of executing an instruction stream. Since each core can operate independently, different instruction streams can be executed simultaneously. Nowadays all major chip vendors offer various types of </a:t>
                </a:r>
                <a:r>
                  <a:rPr lang="en-US" sz="3200" dirty="0" err="1" smtClean="0">
                    <a:latin typeface="Times New Roman" pitchFamily="18" charset="0"/>
                    <a:cs typeface="Times New Roman" pitchFamily="18" charset="0"/>
                  </a:rPr>
                  <a:t>multicore</a:t>
                </a:r>
                <a:r>
                  <a:rPr lang="en-US" sz="3200" dirty="0" smtClean="0">
                    <a:latin typeface="Times New Roman" pitchFamily="18" charset="0"/>
                    <a:cs typeface="Times New Roman" pitchFamily="18" charset="0"/>
                  </a:rPr>
                  <a:t> processors. A block diagram of a generic </a:t>
                </a:r>
                <a:r>
                  <a:rPr lang="en-US" sz="3200" dirty="0" err="1" smtClean="0">
                    <a:latin typeface="Times New Roman" pitchFamily="18" charset="0"/>
                    <a:cs typeface="Times New Roman" pitchFamily="18" charset="0"/>
                  </a:rPr>
                  <a:t>multicore</a:t>
                </a:r>
                <a:r>
                  <a:rPr lang="en-US" sz="3200" dirty="0" smtClean="0">
                    <a:latin typeface="Times New Roman" pitchFamily="18" charset="0"/>
                    <a:cs typeface="Times New Roman" pitchFamily="18" charset="0"/>
                  </a:rPr>
                  <a:t> architecture is shown in Figure1.</a:t>
                </a:r>
              </a:p>
            </p:txBody>
          </p:sp>
        </p:grpSp>
        <p:pic>
          <p:nvPicPr>
            <p:cNvPr id="1026" name="Picture 2"/>
            <p:cNvPicPr>
              <a:picLocks noChangeAspect="1" noChangeArrowheads="1"/>
            </p:cNvPicPr>
            <p:nvPr/>
          </p:nvPicPr>
          <p:blipFill>
            <a:blip r:embed="rId5"/>
            <a:srcRect/>
            <a:stretch>
              <a:fillRect/>
            </a:stretch>
          </p:blipFill>
          <p:spPr bwMode="auto">
            <a:xfrm>
              <a:off x="854608" y="21415226"/>
              <a:ext cx="13680882" cy="7239909"/>
            </a:xfrm>
            <a:prstGeom prst="rect">
              <a:avLst/>
            </a:prstGeom>
            <a:solidFill>
              <a:srgbClr val="FF0000"/>
            </a:solidFill>
            <a:ln w="9525">
              <a:noFill/>
              <a:miter lim="800000"/>
              <a:headEnd/>
              <a:tailEnd/>
            </a:ln>
          </p:spPr>
        </p:pic>
        <p:sp>
          <p:nvSpPr>
            <p:cNvPr id="32" name="TextBox 31"/>
            <p:cNvSpPr txBox="1"/>
            <p:nvPr/>
          </p:nvSpPr>
          <p:spPr>
            <a:xfrm>
              <a:off x="845584" y="28655135"/>
              <a:ext cx="13663323" cy="646331"/>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Figure.1. Block diagram of a generic </a:t>
              </a:r>
              <a:r>
                <a:rPr lang="en-US" sz="3600" dirty="0" err="1" smtClean="0">
                  <a:latin typeface="Times New Roman" pitchFamily="18" charset="0"/>
                  <a:cs typeface="Times New Roman" pitchFamily="18" charset="0"/>
                </a:rPr>
                <a:t>multicore</a:t>
              </a:r>
              <a:r>
                <a:rPr lang="en-US" sz="3600" dirty="0" smtClean="0">
                  <a:latin typeface="Times New Roman" pitchFamily="18" charset="0"/>
                  <a:cs typeface="Times New Roman" pitchFamily="18" charset="0"/>
                </a:rPr>
                <a:t> architecture.</a:t>
              </a:r>
              <a:endParaRPr lang="en-US" sz="3600" dirty="0">
                <a:latin typeface="Times New Roman" pitchFamily="18" charset="0"/>
                <a:cs typeface="Times New Roman" pitchFamily="18" charset="0"/>
              </a:endParaRPr>
            </a:p>
          </p:txBody>
        </p:sp>
      </p:grpSp>
      <p:grpSp>
        <p:nvGrpSpPr>
          <p:cNvPr id="37" name="Group 36"/>
          <p:cNvGrpSpPr/>
          <p:nvPr/>
        </p:nvGrpSpPr>
        <p:grpSpPr>
          <a:xfrm>
            <a:off x="15087599" y="5297111"/>
            <a:ext cx="13716001" cy="9522420"/>
            <a:chOff x="15087599" y="5297111"/>
            <a:chExt cx="13716001" cy="9522420"/>
          </a:xfrm>
        </p:grpSpPr>
        <p:sp>
          <p:nvSpPr>
            <p:cNvPr id="18" name="TextBox 17"/>
            <p:cNvSpPr txBox="1"/>
            <p:nvPr/>
          </p:nvSpPr>
          <p:spPr>
            <a:xfrm>
              <a:off x="15087599" y="5297111"/>
              <a:ext cx="13716000" cy="923330"/>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5400" dirty="0" smtClean="0">
                  <a:latin typeface="Times New Roman" pitchFamily="18" charset="0"/>
                  <a:cs typeface="Times New Roman" pitchFamily="18" charset="0"/>
                </a:rPr>
                <a:t>Why Parallelization?</a:t>
              </a:r>
              <a:endParaRPr lang="en-US" sz="5400" dirty="0">
                <a:latin typeface="Times New Roman" pitchFamily="18" charset="0"/>
                <a:cs typeface="Times New Roman" pitchFamily="18" charset="0"/>
              </a:endParaRPr>
            </a:p>
          </p:txBody>
        </p:sp>
        <p:sp>
          <p:nvSpPr>
            <p:cNvPr id="35" name="TextBox 34"/>
            <p:cNvSpPr txBox="1"/>
            <p:nvPr/>
          </p:nvSpPr>
          <p:spPr>
            <a:xfrm>
              <a:off x="15087600" y="14173200"/>
              <a:ext cx="13715999" cy="646331"/>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Figure.2. </a:t>
              </a:r>
              <a:r>
                <a:rPr lang="en-US" sz="3600" dirty="0" err="1" smtClean="0">
                  <a:latin typeface="Times New Roman" pitchFamily="18" charset="0"/>
                  <a:cs typeface="Times New Roman" pitchFamily="18" charset="0"/>
                </a:rPr>
                <a:t>Parellelization</a:t>
              </a:r>
              <a:r>
                <a:rPr lang="en-US" sz="3600" dirty="0" smtClean="0">
                  <a:latin typeface="Times New Roman" pitchFamily="18" charset="0"/>
                  <a:cs typeface="Times New Roman" pitchFamily="18" charset="0"/>
                </a:rPr>
                <a:t> reduces the execution time</a:t>
              </a:r>
              <a:endParaRPr lang="en-US" sz="3600" dirty="0">
                <a:latin typeface="Times New Roman" pitchFamily="18" charset="0"/>
                <a:cs typeface="Times New Roman" pitchFamily="18" charset="0"/>
              </a:endParaRPr>
            </a:p>
          </p:txBody>
        </p:sp>
        <p:sp>
          <p:nvSpPr>
            <p:cNvPr id="24" name="TextBox 23"/>
            <p:cNvSpPr txBox="1"/>
            <p:nvPr/>
          </p:nvSpPr>
          <p:spPr>
            <a:xfrm>
              <a:off x="15087600" y="6220441"/>
              <a:ext cx="13716000" cy="3385542"/>
            </a:xfrm>
            <a:prstGeom prst="rect">
              <a:avLst/>
            </a:prstGeom>
            <a:solidFill>
              <a:schemeClr val="bg1"/>
            </a:solidFill>
            <a:ln>
              <a:solidFill>
                <a:schemeClr val="tx2">
                  <a:lumMod val="60000"/>
                  <a:lumOff val="40000"/>
                </a:schemeClr>
              </a:solidFill>
            </a:ln>
          </p:spPr>
          <p:txBody>
            <a:bodyPr wrap="square" lIns="457200" tIns="457200" rIns="457200" bIns="457200" rtlCol="0">
              <a:spAutoFit/>
            </a:bodyPr>
            <a:lstStyle/>
            <a:p>
              <a:pPr indent="469900" algn="just"/>
              <a:r>
                <a:rPr lang="ru-RU" sz="3200" dirty="0" smtClean="0">
                  <a:latin typeface="Times New Roman" pitchFamily="18" charset="0"/>
                  <a:cs typeface="Times New Roman" pitchFamily="18" charset="0"/>
                </a:rPr>
                <a:t>Parallelization is another optimization technique to further enhance the performance. The goal is to reduce the total execution time proportionally to the number of cores used. If the serial execution time is 20 seconds for example, executing the parallel version on a quad core system ideally reduces this to 20/4 = 5 seconds. This is illustrated in Figure</a:t>
              </a:r>
              <a:r>
                <a:rPr lang="en-US" sz="3200" dirty="0" smtClean="0">
                  <a:latin typeface="Times New Roman" pitchFamily="18" charset="0"/>
                  <a:cs typeface="Times New Roman" pitchFamily="18" charset="0"/>
                </a:rPr>
                <a:t>2.</a:t>
              </a:r>
              <a:endParaRPr lang="en-US" sz="3200" dirty="0" err="1" smtClean="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6"/>
            <a:srcRect/>
            <a:stretch>
              <a:fillRect/>
            </a:stretch>
          </p:blipFill>
          <p:spPr bwMode="auto">
            <a:xfrm>
              <a:off x="15087600" y="9257249"/>
              <a:ext cx="13716000" cy="4915951"/>
            </a:xfrm>
            <a:prstGeom prst="rect">
              <a:avLst/>
            </a:prstGeom>
            <a:noFill/>
            <a:ln w="9525">
              <a:noFill/>
              <a:miter lim="800000"/>
              <a:headEnd/>
              <a:tailEnd/>
            </a:ln>
          </p:spPr>
        </p:pic>
      </p:grpSp>
      <p:grpSp>
        <p:nvGrpSpPr>
          <p:cNvPr id="44" name="Group 43"/>
          <p:cNvGrpSpPr/>
          <p:nvPr/>
        </p:nvGrpSpPr>
        <p:grpSpPr>
          <a:xfrm>
            <a:off x="15115333" y="24542598"/>
            <a:ext cx="13719174" cy="5447985"/>
            <a:chOff x="29364733" y="24656898"/>
            <a:chExt cx="13719174" cy="5447985"/>
          </a:xfrm>
        </p:grpSpPr>
        <p:sp>
          <p:nvSpPr>
            <p:cNvPr id="27" name="TextBox 26"/>
            <p:cNvSpPr txBox="1"/>
            <p:nvPr/>
          </p:nvSpPr>
          <p:spPr>
            <a:xfrm>
              <a:off x="29364733" y="24656898"/>
              <a:ext cx="13716000" cy="1107996"/>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6600" dirty="0" smtClean="0">
                  <a:latin typeface="Times New Roman"/>
                  <a:cs typeface="Times New Roman"/>
                </a:rPr>
                <a:t>Conclusion</a:t>
              </a:r>
              <a:endParaRPr lang="en-US" sz="6600" dirty="0">
                <a:latin typeface="Times New Roman"/>
                <a:cs typeface="Times New Roman"/>
              </a:endParaRPr>
            </a:p>
          </p:txBody>
        </p:sp>
        <p:sp>
          <p:nvSpPr>
            <p:cNvPr id="43" name="TextBox 42"/>
            <p:cNvSpPr txBox="1"/>
            <p:nvPr/>
          </p:nvSpPr>
          <p:spPr>
            <a:xfrm>
              <a:off x="29367907" y="25734456"/>
              <a:ext cx="13716000" cy="4370427"/>
            </a:xfrm>
            <a:prstGeom prst="rect">
              <a:avLst/>
            </a:prstGeom>
            <a:solidFill>
              <a:schemeClr val="bg1"/>
            </a:solidFill>
            <a:ln>
              <a:solidFill>
                <a:schemeClr val="tx2">
                  <a:lumMod val="60000"/>
                  <a:lumOff val="40000"/>
                </a:schemeClr>
              </a:solidFill>
            </a:ln>
          </p:spPr>
          <p:txBody>
            <a:bodyPr wrap="square" lIns="457200" tIns="457200" rIns="457200" bIns="457200" rtlCol="0">
              <a:spAutoFit/>
            </a:bodyPr>
            <a:lstStyle/>
            <a:p>
              <a:pPr indent="469900" algn="just"/>
              <a:r>
                <a:rPr lang="ru-RU" sz="3200" dirty="0" smtClean="0">
                  <a:latin typeface="Times New Roman"/>
                  <a:ea typeface="Times New Roman"/>
                </a:rPr>
                <a:t>The goal of parallel computing is to reduce the elapsed time of an application. To this end, multiple processors, or cores, are used to execute the application. The expected speed up depends on the number of threads used, but also on the fraction of the execution time that can be parallelized. The choice of the programming model has substantial consequences regarding the implementation, execution and maintenance of the application. We strongly recommend to carefully consider these before making a choice. </a:t>
              </a:r>
              <a:endParaRPr lang="en-US" sz="3200" dirty="0" smtClean="0">
                <a:latin typeface="Times New Roman" pitchFamily="18" charset="0"/>
                <a:cs typeface="Times New Roman" pitchFamily="18" charset="0"/>
              </a:endParaRPr>
            </a:p>
          </p:txBody>
        </p:sp>
      </p:grpSp>
      <p:grpSp>
        <p:nvGrpSpPr>
          <p:cNvPr id="49" name="Group 48"/>
          <p:cNvGrpSpPr/>
          <p:nvPr/>
        </p:nvGrpSpPr>
        <p:grpSpPr>
          <a:xfrm>
            <a:off x="28661566" y="5295899"/>
            <a:ext cx="13726367" cy="24310367"/>
            <a:chOff x="28983733" y="5295899"/>
            <a:chExt cx="13726367" cy="24310367"/>
          </a:xfrm>
        </p:grpSpPr>
        <p:sp>
          <p:nvSpPr>
            <p:cNvPr id="10" name="TextBox 9"/>
            <p:cNvSpPr txBox="1"/>
            <p:nvPr/>
          </p:nvSpPr>
          <p:spPr>
            <a:xfrm>
              <a:off x="28994100" y="5295899"/>
              <a:ext cx="13716000" cy="1938992"/>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5400" dirty="0" smtClean="0">
                  <a:latin typeface="Times New Roman" pitchFamily="18" charset="0"/>
                  <a:cs typeface="Times New Roman" pitchFamily="18" charset="0"/>
                </a:rPr>
                <a:t>Performance Results</a:t>
              </a:r>
            </a:p>
            <a:p>
              <a:pPr algn="ctr"/>
              <a:r>
                <a:rPr lang="en-US" sz="6600" b="1" i="1" dirty="0" smtClean="0"/>
                <a:t> </a:t>
              </a:r>
              <a:endParaRPr lang="en-US" sz="6600" dirty="0"/>
            </a:p>
          </p:txBody>
        </p:sp>
        <p:sp>
          <p:nvSpPr>
            <p:cNvPr id="28" name="TextBox 27"/>
            <p:cNvSpPr txBox="1"/>
            <p:nvPr/>
          </p:nvSpPr>
          <p:spPr>
            <a:xfrm>
              <a:off x="28983733" y="6219593"/>
              <a:ext cx="13716000" cy="3877985"/>
            </a:xfrm>
            <a:prstGeom prst="rect">
              <a:avLst/>
            </a:prstGeom>
            <a:solidFill>
              <a:schemeClr val="bg1"/>
            </a:solidFill>
            <a:ln>
              <a:solidFill>
                <a:schemeClr val="tx2">
                  <a:lumMod val="60000"/>
                  <a:lumOff val="40000"/>
                </a:schemeClr>
              </a:solidFill>
            </a:ln>
          </p:spPr>
          <p:txBody>
            <a:bodyPr wrap="square" lIns="457200" tIns="457200" rIns="457200" bIns="457200" rtlCol="0">
              <a:spAutoFit/>
            </a:bodyPr>
            <a:lstStyle/>
            <a:p>
              <a:r>
                <a:rPr lang="en-US" sz="3200" dirty="0" smtClean="0">
                  <a:latin typeface="Times New Roman" pitchFamily="18" charset="0"/>
                  <a:cs typeface="Times New Roman" pitchFamily="18" charset="0"/>
                </a:rPr>
                <a:t>    The results were obtained on a Sun SPARC Enterprise T5120 server from Oracle. The system had a single </a:t>
              </a:r>
              <a:r>
                <a:rPr lang="en-US" sz="3200" dirty="0" err="1" smtClean="0">
                  <a:latin typeface="Times New Roman" pitchFamily="18" charset="0"/>
                  <a:cs typeface="Times New Roman" pitchFamily="18" charset="0"/>
                </a:rPr>
                <a:t>UltraSPARC</a:t>
              </a:r>
              <a:r>
                <a:rPr lang="en-US" sz="3200" dirty="0" smtClean="0">
                  <a:latin typeface="Times New Roman" pitchFamily="18" charset="0"/>
                  <a:cs typeface="Times New Roman" pitchFamily="18" charset="0"/>
                </a:rPr>
                <a:t> T2 processor with 8 cores and 8 hardware threads per core. In Figure the elapsed times in seconds for the Automatically Parallelized and </a:t>
              </a:r>
              <a:r>
                <a:rPr lang="en-US" sz="3200" dirty="0" err="1" smtClean="0">
                  <a:latin typeface="Times New Roman" pitchFamily="18" charset="0"/>
                  <a:cs typeface="Times New Roman" pitchFamily="18" charset="0"/>
                </a:rPr>
                <a:t>OpenMP</a:t>
              </a:r>
              <a:r>
                <a:rPr lang="en-US" sz="3200" dirty="0" smtClean="0">
                  <a:latin typeface="Times New Roman" pitchFamily="18" charset="0"/>
                  <a:cs typeface="Times New Roman" pitchFamily="18" charset="0"/>
                </a:rPr>
                <a:t> implementations are plotted as a function of the number of threads used. Note that a log scale is used on the vertical axis.</a:t>
              </a:r>
              <a:endParaRPr lang="en-US" sz="3200" dirty="0">
                <a:latin typeface="Times New Roman" pitchFamily="18" charset="0"/>
                <a:cs typeface="Times New Roman" pitchFamily="18" charset="0"/>
              </a:endParaRPr>
            </a:p>
          </p:txBody>
        </p:sp>
        <p:sp>
          <p:nvSpPr>
            <p:cNvPr id="39" name="TextBox 38"/>
            <p:cNvSpPr txBox="1"/>
            <p:nvPr/>
          </p:nvSpPr>
          <p:spPr>
            <a:xfrm>
              <a:off x="29046777" y="17034500"/>
              <a:ext cx="13663323" cy="1754326"/>
            </a:xfrm>
            <a:prstGeom prst="rect">
              <a:avLst/>
            </a:prstGeom>
            <a:noFill/>
          </p:spPr>
          <p:txBody>
            <a:bodyPr wrap="square" rtlCol="0">
              <a:spAutoFit/>
            </a:bodyPr>
            <a:lstStyle/>
            <a:p>
              <a:pPr indent="449580" algn="ctr"/>
              <a:r>
                <a:rPr lang="en-US" sz="3600" dirty="0" smtClean="0">
                  <a:solidFill>
                    <a:srgbClr val="000000"/>
                  </a:solidFill>
                  <a:latin typeface="Times New Roman"/>
                  <a:ea typeface="Calibri"/>
                </a:rPr>
                <a:t>Figure.3. Performance of the Automatically Parallelized and </a:t>
              </a:r>
              <a:r>
                <a:rPr lang="en-US" sz="3600" dirty="0" err="1" smtClean="0">
                  <a:solidFill>
                    <a:srgbClr val="000000"/>
                  </a:solidFill>
                  <a:latin typeface="Times New Roman"/>
                  <a:ea typeface="Calibri"/>
                </a:rPr>
                <a:t>OpenMP</a:t>
              </a:r>
              <a:r>
                <a:rPr lang="en-US" sz="3600" dirty="0" smtClean="0">
                  <a:solidFill>
                    <a:srgbClr val="000000"/>
                  </a:solidFill>
                  <a:latin typeface="Times New Roman"/>
                  <a:ea typeface="Calibri"/>
                </a:rPr>
                <a:t> implementations.</a:t>
              </a:r>
              <a:endParaRPr lang="en-US" sz="4000" dirty="0" smtClean="0">
                <a:solidFill>
                  <a:srgbClr val="000000"/>
                </a:solidFill>
                <a:latin typeface="Times New Roman"/>
                <a:ea typeface="Calibri"/>
              </a:endParaRPr>
            </a:p>
            <a:p>
              <a:pPr algn="ct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pic>
          <p:nvPicPr>
            <p:cNvPr id="1032" name="Picture 8" descr="C:\Users\Mg\Desktop\results.jpg"/>
            <p:cNvPicPr>
              <a:picLocks noChangeAspect="1" noChangeArrowheads="1"/>
            </p:cNvPicPr>
            <p:nvPr/>
          </p:nvPicPr>
          <p:blipFill>
            <a:blip r:embed="rId7"/>
            <a:srcRect/>
            <a:stretch>
              <a:fillRect/>
            </a:stretch>
          </p:blipFill>
          <p:spPr bwMode="auto">
            <a:xfrm>
              <a:off x="28994100" y="9791699"/>
              <a:ext cx="13653148" cy="7027357"/>
            </a:xfrm>
            <a:prstGeom prst="rect">
              <a:avLst/>
            </a:prstGeom>
            <a:noFill/>
          </p:spPr>
        </p:pic>
        <p:pic>
          <p:nvPicPr>
            <p:cNvPr id="1033" name="Picture 9" descr="MPI implementation"/>
            <p:cNvPicPr>
              <a:picLocks noChangeAspect="1" noChangeArrowheads="1"/>
            </p:cNvPicPr>
            <p:nvPr/>
          </p:nvPicPr>
          <p:blipFill>
            <a:blip r:embed="rId8"/>
            <a:srcRect/>
            <a:stretch>
              <a:fillRect/>
            </a:stretch>
          </p:blipFill>
          <p:spPr bwMode="auto">
            <a:xfrm>
              <a:off x="28994100" y="21107400"/>
              <a:ext cx="13677900" cy="7803602"/>
            </a:xfrm>
            <a:prstGeom prst="rect">
              <a:avLst/>
            </a:prstGeom>
            <a:noFill/>
            <a:ln w="9525">
              <a:noFill/>
              <a:miter lim="800000"/>
              <a:headEnd/>
              <a:tailEnd/>
            </a:ln>
          </p:spPr>
        </p:pic>
        <p:sp>
          <p:nvSpPr>
            <p:cNvPr id="46" name="TextBox 45"/>
            <p:cNvSpPr txBox="1"/>
            <p:nvPr/>
          </p:nvSpPr>
          <p:spPr>
            <a:xfrm>
              <a:off x="28983925" y="28959935"/>
              <a:ext cx="13663323" cy="646331"/>
            </a:xfrm>
            <a:prstGeom prst="rect">
              <a:avLst/>
            </a:prstGeom>
            <a:noFill/>
          </p:spPr>
          <p:txBody>
            <a:bodyPr wrap="square" rtlCol="0">
              <a:spAutoFit/>
            </a:bodyPr>
            <a:lstStyle/>
            <a:p>
              <a:pPr indent="449580" algn="ctr"/>
              <a:r>
                <a:rPr lang="ru-RU" sz="3600" dirty="0" smtClean="0">
                  <a:latin typeface="Times New Roman" pitchFamily="18" charset="0"/>
                  <a:cs typeface="Times New Roman" pitchFamily="18" charset="0"/>
                </a:rPr>
                <a:t>Figure.</a:t>
              </a:r>
              <a:r>
                <a:rPr lang="en-US" sz="3600" dirty="0" smtClean="0">
                  <a:latin typeface="Times New Roman" pitchFamily="18" charset="0"/>
                  <a:cs typeface="Times New Roman" pitchFamily="18" charset="0"/>
                </a:rPr>
                <a:t>4</a:t>
              </a:r>
              <a:r>
                <a:rPr lang="ru-RU" sz="3600" dirty="0" smtClean="0">
                  <a:latin typeface="Times New Roman" pitchFamily="18" charset="0"/>
                  <a:cs typeface="Times New Roman" pitchFamily="18" charset="0"/>
                </a:rPr>
                <a:t>. Performance of the MPI implementation</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48" name="TextBox 47"/>
            <p:cNvSpPr txBox="1"/>
            <p:nvPr/>
          </p:nvSpPr>
          <p:spPr>
            <a:xfrm>
              <a:off x="29046777" y="18255426"/>
              <a:ext cx="13663323" cy="2893100"/>
            </a:xfrm>
            <a:prstGeom prst="rect">
              <a:avLst/>
            </a:prstGeom>
            <a:solidFill>
              <a:schemeClr val="bg1"/>
            </a:solidFill>
            <a:ln>
              <a:solidFill>
                <a:schemeClr val="tx2">
                  <a:lumMod val="60000"/>
                  <a:lumOff val="40000"/>
                </a:schemeClr>
              </a:solidFill>
            </a:ln>
          </p:spPr>
          <p:txBody>
            <a:bodyPr wrap="square" lIns="457200" tIns="457200" rIns="457200" bIns="457200" rtlCol="0">
              <a:spAutoFit/>
            </a:bodyPr>
            <a:lstStyle/>
            <a:p>
              <a:r>
                <a:rPr lang="en-US" sz="3200" dirty="0" smtClean="0">
                  <a:latin typeface="Times New Roman" pitchFamily="18" charset="0"/>
                  <a:cs typeface="Times New Roman" pitchFamily="18" charset="0"/>
                </a:rPr>
                <a:t>In Figure4 the performance of the MPI implementation is plotted as a function of the number of processes. Both the computational time (solid line) as well as the total time spent in the MPI functions (bar chart) are shown.</a:t>
              </a:r>
            </a:p>
            <a:p>
              <a:endParaRPr lang="en-US" sz="3200"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759</TotalTime>
  <Words>700</Words>
  <Application>Microsoft Office PowerPoint</Application>
  <PresentationFormat>Custom</PresentationFormat>
  <Paragraphs>36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Aspect</vt:lpstr>
      <vt:lpstr>Slide 1</vt:lpstr>
    </vt:vector>
  </TitlesOfParts>
  <Company>St. Olaf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and Instructional Technologies</dc:creator>
  <cp:lastModifiedBy>Mg</cp:lastModifiedBy>
  <cp:revision>36</cp:revision>
  <dcterms:created xsi:type="dcterms:W3CDTF">2011-04-12T20:48:06Z</dcterms:created>
  <dcterms:modified xsi:type="dcterms:W3CDTF">2014-06-25T22:22:13Z</dcterms:modified>
</cp:coreProperties>
</file>