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8" r:id="rId3"/>
    <p:sldId id="275" r:id="rId4"/>
    <p:sldId id="259" r:id="rId5"/>
    <p:sldId id="265" r:id="rId6"/>
    <p:sldId id="274" r:id="rId7"/>
    <p:sldId id="266" r:id="rId8"/>
    <p:sldId id="264" r:id="rId9"/>
    <p:sldId id="268" r:id="rId10"/>
    <p:sldId id="269" r:id="rId11"/>
    <p:sldId id="261" r:id="rId12"/>
    <p:sldId id="262" r:id="rId13"/>
    <p:sldId id="260" r:id="rId14"/>
    <p:sldId id="263" r:id="rId15"/>
    <p:sldId id="276" r:id="rId16"/>
    <p:sldId id="270" r:id="rId17"/>
    <p:sldId id="277" r:id="rId18"/>
    <p:sldId id="279" r:id="rId19"/>
    <p:sldId id="267" r:id="rId20"/>
    <p:sldId id="271" r:id="rId21"/>
    <p:sldId id="273" r:id="rId22"/>
    <p:sldId id="27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AA0098D-A88C-4E8B-AFAD-A8900A057C43}">
          <p14:sldIdLst>
            <p14:sldId id="256"/>
            <p14:sldId id="258"/>
            <p14:sldId id="275"/>
            <p14:sldId id="259"/>
            <p14:sldId id="265"/>
            <p14:sldId id="274"/>
            <p14:sldId id="266"/>
            <p14:sldId id="264"/>
            <p14:sldId id="268"/>
            <p14:sldId id="269"/>
            <p14:sldId id="261"/>
            <p14:sldId id="262"/>
            <p14:sldId id="260"/>
            <p14:sldId id="263"/>
            <p14:sldId id="276"/>
            <p14:sldId id="270"/>
            <p14:sldId id="277"/>
          </p14:sldIdLst>
        </p14:section>
        <p14:section name="In addition" id="{21D03E52-53B9-4838-9CF7-BA2E71691A52}">
          <p14:sldIdLst>
            <p14:sldId id="279"/>
            <p14:sldId id="267"/>
            <p14:sldId id="271"/>
            <p14:sldId id="273"/>
            <p14:sldId id="27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826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99D51-2961-4977-AE65-61B124261ED2}" type="datetimeFigureOut">
              <a:rPr lang="ru-RU" smtClean="0"/>
              <a:t>02.07.2014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619340-1787-4B0D-98AB-D44DB37C4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855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65A1B-4FAF-4853-9EA7-73A04082416A}" type="datetimeFigureOut">
              <a:rPr lang="ru-RU" smtClean="0"/>
              <a:t>02.07.2014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85A32-8EDF-45C8-8E2A-2823CA738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958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85A32-8EDF-45C8-8E2A-2823CA73842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219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85A32-8EDF-45C8-8E2A-2823CA73842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927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Sdn –</a:t>
            </a:r>
            <a:r>
              <a:rPr lang="ru-RU" baseline="0" smtClean="0"/>
              <a:t> вынести вперед, сделать акцент на </a:t>
            </a:r>
            <a:r>
              <a:rPr lang="en-US" baseline="0" smtClean="0"/>
              <a:t>sdn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85A32-8EDF-45C8-8E2A-2823CA73842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945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Сказать</a:t>
            </a:r>
            <a:r>
              <a:rPr lang="ru-RU" baseline="0" smtClean="0"/>
              <a:t> про сотрудничество и студентов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85A32-8EDF-45C8-8E2A-2823CA73842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287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 July 2014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sdn.ifmo.ru       GRID 2014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40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 July 2014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sdn.ifmo.ru       GRID 2014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44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 July 2014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sdn.ifmo.ru       GRID 2014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976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 July 2014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sdn.ifmo.ru       GRID 2014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84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 July 2014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sdn.ifmo.ru       GRID 2014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41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 July 2014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sdn.ifmo.ru       GRID 2014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941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 July 2014</a:t>
            </a: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sdn.ifmo.ru       GRID 2014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237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 July 2014</a:t>
            </a: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sdn.ifmo.ru       GRID 2014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558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 July 2014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sdn.ifmo.ru       GRID 2014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008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 July 2014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sdn.ifmo.ru       GRID 2014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43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 July 2014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sdn.ifmo.ru       GRID 2014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16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2 July 2014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sdn.ifmo.ru       GRID 2014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40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fmo.ru/" TargetMode="External"/><Relationship Id="rId2" Type="http://schemas.openxmlformats.org/officeDocument/2006/relationships/hyperlink" Target="http://sdn.ifmo.ru/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arccn.r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fts3-service.web.cern.ch/" TargetMode="External"/><Relationship Id="rId2" Type="http://schemas.openxmlformats.org/officeDocument/2006/relationships/hyperlink" Target="http://monalisa.cern.ch/FDT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6512" y="1916832"/>
            <a:ext cx="9180512" cy="1251570"/>
          </a:xfrm>
        </p:spPr>
        <p:txBody>
          <a:bodyPr>
            <a:normAutofit fontScale="90000"/>
          </a:bodyPr>
          <a:lstStyle/>
          <a:p>
            <a:r>
              <a:rPr lang="en-US" b="1" smtClean="0"/>
              <a:t>Big Data transfer over computer networks</a:t>
            </a:r>
            <a:br>
              <a:rPr lang="en-US" b="1" smtClean="0"/>
            </a:br>
            <a:r>
              <a:rPr lang="en-US" b="1" smtClean="0"/>
              <a:t>Initial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7320" y="3501008"/>
            <a:ext cx="7632848" cy="1800200"/>
          </a:xfrm>
        </p:spPr>
        <p:txBody>
          <a:bodyPr numCol="2">
            <a:normAutofit fontScale="70000" lnSpcReduction="20000"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Sergey </a:t>
            </a:r>
            <a:r>
              <a:rPr lang="en-US" smtClean="0">
                <a:solidFill>
                  <a:schemeClr val="tx1"/>
                </a:solidFill>
              </a:rPr>
              <a:t>Khoruzhnikov </a:t>
            </a:r>
          </a:p>
          <a:p>
            <a:pPr algn="l"/>
            <a:r>
              <a:rPr lang="en-US" smtClean="0">
                <a:solidFill>
                  <a:schemeClr val="tx1"/>
                </a:solidFill>
              </a:rPr>
              <a:t>Vladimir Grudinin </a:t>
            </a:r>
          </a:p>
          <a:p>
            <a:pPr algn="l"/>
            <a:r>
              <a:rPr lang="en-US" smtClean="0">
                <a:solidFill>
                  <a:schemeClr val="tx1"/>
                </a:solidFill>
              </a:rPr>
              <a:t>Oleg Sadov </a:t>
            </a:r>
          </a:p>
          <a:p>
            <a:pPr algn="l"/>
            <a:r>
              <a:rPr lang="en-US" err="1" smtClean="0">
                <a:solidFill>
                  <a:schemeClr val="tx1"/>
                </a:solidFill>
              </a:rPr>
              <a:t>Andrey</a:t>
            </a:r>
            <a:r>
              <a:rPr lang="en-US" smtClean="0">
                <a:solidFill>
                  <a:schemeClr val="tx1"/>
                </a:solidFill>
              </a:rPr>
              <a:t> Shevel </a:t>
            </a:r>
          </a:p>
          <a:p>
            <a:pPr algn="l"/>
            <a:r>
              <a:rPr lang="en-US" smtClean="0">
                <a:solidFill>
                  <a:schemeClr val="tx1"/>
                </a:solidFill>
              </a:rPr>
              <a:t>Anatoly Oreshkin</a:t>
            </a:r>
          </a:p>
          <a:p>
            <a:pPr algn="l"/>
            <a:r>
              <a:rPr lang="en-US" smtClean="0">
                <a:solidFill>
                  <a:schemeClr val="tx1"/>
                </a:solidFill>
              </a:rPr>
              <a:t>Elena Korytko</a:t>
            </a:r>
          </a:p>
          <a:p>
            <a:pPr algn="l"/>
            <a:r>
              <a:rPr lang="en-US" smtClean="0">
                <a:solidFill>
                  <a:schemeClr val="tx1"/>
                </a:solidFill>
              </a:rPr>
              <a:t>Alexander Shkrebets</a:t>
            </a:r>
          </a:p>
          <a:p>
            <a:pPr algn="l"/>
            <a:r>
              <a:rPr lang="en-US" smtClean="0">
                <a:solidFill>
                  <a:schemeClr val="tx1"/>
                </a:solidFill>
              </a:rPr>
              <a:t>Vladimir Titov</a:t>
            </a:r>
          </a:p>
          <a:p>
            <a:pPr algn="l"/>
            <a:r>
              <a:rPr lang="en-US" smtClean="0">
                <a:solidFill>
                  <a:schemeClr val="tx1"/>
                </a:solidFill>
              </a:rPr>
              <a:t>Oleg Lazo</a:t>
            </a:r>
          </a:p>
          <a:p>
            <a:pPr algn="l"/>
            <a:r>
              <a:rPr lang="en-US" smtClean="0">
                <a:solidFill>
                  <a:schemeClr val="tx1"/>
                </a:solidFill>
              </a:rPr>
              <a:t>Arsen </a:t>
            </a:r>
            <a:r>
              <a:rPr lang="en-US" err="1">
                <a:solidFill>
                  <a:schemeClr val="tx1"/>
                </a:solidFill>
              </a:rPr>
              <a:t>Kairkanov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smtClean="0">
                <a:solidFill>
                  <a:schemeClr val="tx1"/>
                </a:solidFill>
              </a:rPr>
              <a:t>(presenter)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 July 2014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sdn.ifmo.ru       GRID 2014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r>
              <a:rPr lang="en-US" smtClean="0"/>
              <a:t>/17  </a:t>
            </a:r>
            <a:endParaRPr lang="en-US"/>
          </a:p>
        </p:txBody>
      </p:sp>
      <p:pic>
        <p:nvPicPr>
          <p:cNvPr id="1030" name="Picture 6" descr="Network Technologies in Distributed Computing Syste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8199"/>
            <a:ext cx="8496944" cy="144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25352" y="5465614"/>
            <a:ext cx="7056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smtClean="0"/>
              <a:t>Faculty </a:t>
            </a:r>
            <a:r>
              <a:rPr lang="en-US" sz="2000"/>
              <a:t>of Infocommunication Technologies</a:t>
            </a:r>
            <a:endParaRPr lang="ru-RU" sz="2000"/>
          </a:p>
          <a:p>
            <a:pPr algn="ctr"/>
            <a:r>
              <a:rPr lang="en-US" sz="2000"/>
              <a:t>ITMO University St.Petersburg, Russian Federation</a:t>
            </a:r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112984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1470025"/>
          </a:xfrm>
        </p:spPr>
        <p:txBody>
          <a:bodyPr/>
          <a:lstStyle/>
          <a:p>
            <a:r>
              <a:rPr lang="en-US"/>
              <a:t>Ideas to </a:t>
            </a:r>
            <a:r>
              <a:rPr lang="en-US" smtClean="0"/>
              <a:t>compare </a:t>
            </a:r>
            <a:r>
              <a:rPr lang="en-US"/>
              <a:t>the data transfer tools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700808"/>
            <a:ext cx="8496944" cy="4464496"/>
          </a:xfrm>
        </p:spPr>
        <p:txBody>
          <a:bodyPr>
            <a:normAutofit fontScale="92500" lnSpcReduction="10000"/>
          </a:bodyPr>
          <a:lstStyle/>
          <a:p>
            <a:pPr marL="322263" indent="-322263" algn="l">
              <a:buSzPct val="45000"/>
              <a:buFont typeface="Wingdings" charset="2"/>
              <a:buChar char=""/>
              <a:tabLst>
                <a:tab pos="322263" algn="l"/>
                <a:tab pos="587375" algn="l"/>
                <a:tab pos="892175" algn="l"/>
                <a:tab pos="1196975" algn="l"/>
                <a:tab pos="1501775" algn="l"/>
                <a:tab pos="1806575" algn="l"/>
                <a:tab pos="2111375" algn="l"/>
                <a:tab pos="2416175" algn="l"/>
                <a:tab pos="2720975" algn="l"/>
                <a:tab pos="3025775" algn="l"/>
                <a:tab pos="3330575" algn="l"/>
                <a:tab pos="3635375" algn="l"/>
                <a:tab pos="3940175" algn="l"/>
                <a:tab pos="4244975" algn="l"/>
                <a:tab pos="4549775" algn="l"/>
                <a:tab pos="4854575" algn="l"/>
                <a:tab pos="5159375" algn="l"/>
                <a:tab pos="5464175" algn="l"/>
                <a:tab pos="5768975" algn="l"/>
                <a:tab pos="6073775" algn="l"/>
                <a:tab pos="6378575" algn="l"/>
                <a:tab pos="6434138" algn="l"/>
                <a:tab pos="6740525" algn="l"/>
                <a:tab pos="7046913" algn="l"/>
                <a:tab pos="7353300" algn="l"/>
                <a:tab pos="7659688" algn="l"/>
                <a:tab pos="7966075" algn="l"/>
                <a:tab pos="8272463" algn="l"/>
                <a:tab pos="8578850" algn="l"/>
                <a:tab pos="8885238" algn="l"/>
                <a:tab pos="9191625" algn="l"/>
                <a:tab pos="9498013" algn="l"/>
              </a:tabLst>
            </a:pPr>
            <a:r>
              <a:rPr lang="ru-RU">
                <a:solidFill>
                  <a:schemeClr val="tx1"/>
                </a:solidFill>
              </a:rPr>
              <a:t>Availability.</a:t>
            </a:r>
          </a:p>
          <a:p>
            <a:pPr marL="322263" indent="-322263" algn="l">
              <a:buSzPct val="45000"/>
              <a:buFont typeface="Wingdings" charset="2"/>
              <a:buChar char=""/>
              <a:tabLst>
                <a:tab pos="322263" algn="l"/>
                <a:tab pos="587375" algn="l"/>
                <a:tab pos="892175" algn="l"/>
                <a:tab pos="1196975" algn="l"/>
                <a:tab pos="1501775" algn="l"/>
                <a:tab pos="1806575" algn="l"/>
                <a:tab pos="2111375" algn="l"/>
                <a:tab pos="2416175" algn="l"/>
                <a:tab pos="2720975" algn="l"/>
                <a:tab pos="3025775" algn="l"/>
                <a:tab pos="3330575" algn="l"/>
                <a:tab pos="3635375" algn="l"/>
                <a:tab pos="3940175" algn="l"/>
                <a:tab pos="4244975" algn="l"/>
                <a:tab pos="4549775" algn="l"/>
                <a:tab pos="4854575" algn="l"/>
                <a:tab pos="5159375" algn="l"/>
                <a:tab pos="5464175" algn="l"/>
                <a:tab pos="5768975" algn="l"/>
                <a:tab pos="6073775" algn="l"/>
                <a:tab pos="6378575" algn="l"/>
                <a:tab pos="6434138" algn="l"/>
                <a:tab pos="6740525" algn="l"/>
                <a:tab pos="7046913" algn="l"/>
                <a:tab pos="7353300" algn="l"/>
                <a:tab pos="7659688" algn="l"/>
                <a:tab pos="7966075" algn="l"/>
                <a:tab pos="8272463" algn="l"/>
                <a:tab pos="8578850" algn="l"/>
                <a:tab pos="8885238" algn="l"/>
                <a:tab pos="9191625" algn="l"/>
                <a:tab pos="9498013" algn="l"/>
              </a:tabLst>
            </a:pPr>
            <a:r>
              <a:rPr lang="ru-RU">
                <a:solidFill>
                  <a:schemeClr val="tx1"/>
                </a:solidFill>
              </a:rPr>
              <a:t>API.</a:t>
            </a:r>
          </a:p>
          <a:p>
            <a:pPr marL="322263" indent="-322263" algn="l">
              <a:buSzPct val="45000"/>
              <a:buFont typeface="Wingdings" charset="2"/>
              <a:buChar char=""/>
              <a:tabLst>
                <a:tab pos="322263" algn="l"/>
                <a:tab pos="587375" algn="l"/>
                <a:tab pos="892175" algn="l"/>
                <a:tab pos="1196975" algn="l"/>
                <a:tab pos="1501775" algn="l"/>
                <a:tab pos="1806575" algn="l"/>
                <a:tab pos="2111375" algn="l"/>
                <a:tab pos="2416175" algn="l"/>
                <a:tab pos="2720975" algn="l"/>
                <a:tab pos="3025775" algn="l"/>
                <a:tab pos="3330575" algn="l"/>
                <a:tab pos="3635375" algn="l"/>
                <a:tab pos="3940175" algn="l"/>
                <a:tab pos="4244975" algn="l"/>
                <a:tab pos="4549775" algn="l"/>
                <a:tab pos="4854575" algn="l"/>
                <a:tab pos="5159375" algn="l"/>
                <a:tab pos="5464175" algn="l"/>
                <a:tab pos="5768975" algn="l"/>
                <a:tab pos="6073775" algn="l"/>
                <a:tab pos="6378575" algn="l"/>
                <a:tab pos="6434138" algn="l"/>
                <a:tab pos="6740525" algn="l"/>
                <a:tab pos="7046913" algn="l"/>
                <a:tab pos="7353300" algn="l"/>
                <a:tab pos="7659688" algn="l"/>
                <a:tab pos="7966075" algn="l"/>
                <a:tab pos="8272463" algn="l"/>
                <a:tab pos="8578850" algn="l"/>
                <a:tab pos="8885238" algn="l"/>
                <a:tab pos="9191625" algn="l"/>
                <a:tab pos="9498013" algn="l"/>
              </a:tabLst>
            </a:pPr>
            <a:r>
              <a:rPr lang="ru-RU">
                <a:solidFill>
                  <a:schemeClr val="tx1"/>
                </a:solidFill>
              </a:rPr>
              <a:t>Performance.</a:t>
            </a:r>
          </a:p>
          <a:p>
            <a:pPr marL="322263" indent="-322263" algn="l">
              <a:buSzPct val="45000"/>
              <a:buFont typeface="Wingdings" charset="2"/>
              <a:buChar char=""/>
              <a:tabLst>
                <a:tab pos="322263" algn="l"/>
                <a:tab pos="587375" algn="l"/>
                <a:tab pos="892175" algn="l"/>
                <a:tab pos="1196975" algn="l"/>
                <a:tab pos="1501775" algn="l"/>
                <a:tab pos="1806575" algn="l"/>
                <a:tab pos="2111375" algn="l"/>
                <a:tab pos="2416175" algn="l"/>
                <a:tab pos="2720975" algn="l"/>
                <a:tab pos="3025775" algn="l"/>
                <a:tab pos="3330575" algn="l"/>
                <a:tab pos="3635375" algn="l"/>
                <a:tab pos="3940175" algn="l"/>
                <a:tab pos="4244975" algn="l"/>
                <a:tab pos="4549775" algn="l"/>
                <a:tab pos="4854575" algn="l"/>
                <a:tab pos="5159375" algn="l"/>
                <a:tab pos="5464175" algn="l"/>
                <a:tab pos="5768975" algn="l"/>
                <a:tab pos="6073775" algn="l"/>
                <a:tab pos="6378575" algn="l"/>
                <a:tab pos="6434138" algn="l"/>
                <a:tab pos="6740525" algn="l"/>
                <a:tab pos="7046913" algn="l"/>
                <a:tab pos="7353300" algn="l"/>
                <a:tab pos="7659688" algn="l"/>
                <a:tab pos="7966075" algn="l"/>
                <a:tab pos="8272463" algn="l"/>
                <a:tab pos="8578850" algn="l"/>
                <a:tab pos="8885238" algn="l"/>
                <a:tab pos="9191625" algn="l"/>
                <a:tab pos="9498013" algn="l"/>
              </a:tabLst>
            </a:pPr>
            <a:r>
              <a:rPr lang="ru-RU">
                <a:solidFill>
                  <a:schemeClr val="tx1"/>
                </a:solidFill>
              </a:rPr>
              <a:t>Reliability. </a:t>
            </a:r>
          </a:p>
          <a:p>
            <a:pPr marL="322263" indent="-322263" algn="l">
              <a:buSzPct val="45000"/>
              <a:buFont typeface="Wingdings" charset="2"/>
              <a:buChar char=""/>
              <a:tabLst>
                <a:tab pos="322263" algn="l"/>
                <a:tab pos="587375" algn="l"/>
                <a:tab pos="892175" algn="l"/>
                <a:tab pos="1196975" algn="l"/>
                <a:tab pos="1501775" algn="l"/>
                <a:tab pos="1806575" algn="l"/>
                <a:tab pos="2111375" algn="l"/>
                <a:tab pos="2416175" algn="l"/>
                <a:tab pos="2720975" algn="l"/>
                <a:tab pos="3025775" algn="l"/>
                <a:tab pos="3330575" algn="l"/>
                <a:tab pos="3635375" algn="l"/>
                <a:tab pos="3940175" algn="l"/>
                <a:tab pos="4244975" algn="l"/>
                <a:tab pos="4549775" algn="l"/>
                <a:tab pos="4854575" algn="l"/>
                <a:tab pos="5159375" algn="l"/>
                <a:tab pos="5464175" algn="l"/>
                <a:tab pos="5768975" algn="l"/>
                <a:tab pos="6073775" algn="l"/>
                <a:tab pos="6378575" algn="l"/>
                <a:tab pos="6434138" algn="l"/>
                <a:tab pos="6740525" algn="l"/>
                <a:tab pos="7046913" algn="l"/>
                <a:tab pos="7353300" algn="l"/>
                <a:tab pos="7659688" algn="l"/>
                <a:tab pos="7966075" algn="l"/>
                <a:tab pos="8272463" algn="l"/>
                <a:tab pos="8578850" algn="l"/>
                <a:tab pos="8885238" algn="l"/>
                <a:tab pos="9191625" algn="l"/>
                <a:tab pos="9498013" algn="l"/>
              </a:tabLst>
            </a:pPr>
            <a:r>
              <a:rPr lang="ru-RU">
                <a:solidFill>
                  <a:schemeClr val="tx1"/>
                </a:solidFill>
              </a:rPr>
              <a:t>Operation tracking.</a:t>
            </a:r>
          </a:p>
          <a:p>
            <a:pPr marL="322263" indent="-322263" algn="l">
              <a:buSzPct val="45000"/>
              <a:buFont typeface="Wingdings" charset="2"/>
              <a:buChar char=""/>
              <a:tabLst>
                <a:tab pos="322263" algn="l"/>
                <a:tab pos="587375" algn="l"/>
                <a:tab pos="892175" algn="l"/>
                <a:tab pos="1196975" algn="l"/>
                <a:tab pos="1501775" algn="l"/>
                <a:tab pos="1806575" algn="l"/>
                <a:tab pos="2111375" algn="l"/>
                <a:tab pos="2416175" algn="l"/>
                <a:tab pos="2720975" algn="l"/>
                <a:tab pos="3025775" algn="l"/>
                <a:tab pos="3330575" algn="l"/>
                <a:tab pos="3635375" algn="l"/>
                <a:tab pos="3940175" algn="l"/>
                <a:tab pos="4244975" algn="l"/>
                <a:tab pos="4549775" algn="l"/>
                <a:tab pos="4854575" algn="l"/>
                <a:tab pos="5159375" algn="l"/>
                <a:tab pos="5464175" algn="l"/>
                <a:tab pos="5768975" algn="l"/>
                <a:tab pos="6073775" algn="l"/>
                <a:tab pos="6378575" algn="l"/>
                <a:tab pos="6434138" algn="l"/>
                <a:tab pos="6740525" algn="l"/>
                <a:tab pos="7046913" algn="l"/>
                <a:tab pos="7353300" algn="l"/>
                <a:tab pos="7659688" algn="l"/>
                <a:tab pos="7966075" algn="l"/>
                <a:tab pos="8272463" algn="l"/>
                <a:tab pos="8578850" algn="l"/>
                <a:tab pos="8885238" algn="l"/>
                <a:tab pos="9191625" algn="l"/>
                <a:tab pos="9498013" algn="l"/>
              </a:tabLst>
            </a:pPr>
            <a:r>
              <a:rPr lang="ru-RU">
                <a:solidFill>
                  <a:schemeClr val="tx1"/>
                </a:solidFill>
              </a:rPr>
              <a:t>Ability to predict the time to transfer the data on the base of existing tracking records.</a:t>
            </a:r>
          </a:p>
          <a:p>
            <a:pPr marL="322263" indent="-322263" algn="l">
              <a:buSzPct val="45000"/>
              <a:buFont typeface="Wingdings" charset="2"/>
              <a:buChar char=""/>
              <a:tabLst>
                <a:tab pos="322263" algn="l"/>
                <a:tab pos="587375" algn="l"/>
                <a:tab pos="892175" algn="l"/>
                <a:tab pos="1196975" algn="l"/>
                <a:tab pos="1501775" algn="l"/>
                <a:tab pos="1806575" algn="l"/>
                <a:tab pos="2111375" algn="l"/>
                <a:tab pos="2416175" algn="l"/>
                <a:tab pos="2720975" algn="l"/>
                <a:tab pos="3025775" algn="l"/>
                <a:tab pos="3330575" algn="l"/>
                <a:tab pos="3635375" algn="l"/>
                <a:tab pos="3940175" algn="l"/>
                <a:tab pos="4244975" algn="l"/>
                <a:tab pos="4549775" algn="l"/>
                <a:tab pos="4854575" algn="l"/>
                <a:tab pos="5159375" algn="l"/>
                <a:tab pos="5464175" algn="l"/>
                <a:tab pos="5768975" algn="l"/>
                <a:tab pos="6073775" algn="l"/>
                <a:tab pos="6378575" algn="l"/>
                <a:tab pos="6434138" algn="l"/>
                <a:tab pos="6740525" algn="l"/>
                <a:tab pos="7046913" algn="l"/>
                <a:tab pos="7353300" algn="l"/>
                <a:tab pos="7659688" algn="l"/>
                <a:tab pos="7966075" algn="l"/>
                <a:tab pos="8272463" algn="l"/>
                <a:tab pos="8578850" algn="l"/>
                <a:tab pos="8885238" algn="l"/>
                <a:tab pos="9191625" algn="l"/>
                <a:tab pos="9498013" algn="l"/>
              </a:tabLst>
            </a:pPr>
            <a:r>
              <a:rPr lang="ru-RU">
                <a:solidFill>
                  <a:schemeClr val="tx1"/>
                </a:solidFill>
              </a:rPr>
              <a:t>Required resources: memory, CPU time, etc.</a:t>
            </a:r>
          </a:p>
          <a:p>
            <a:pPr marL="322263" indent="-322263" algn="l">
              <a:buSzPct val="45000"/>
              <a:buFont typeface="Wingdings" charset="2"/>
              <a:buChar char=""/>
              <a:tabLst>
                <a:tab pos="322263" algn="l"/>
                <a:tab pos="587375" algn="l"/>
                <a:tab pos="892175" algn="l"/>
                <a:tab pos="1196975" algn="l"/>
                <a:tab pos="1501775" algn="l"/>
                <a:tab pos="1806575" algn="l"/>
                <a:tab pos="2111375" algn="l"/>
                <a:tab pos="2416175" algn="l"/>
                <a:tab pos="2720975" algn="l"/>
                <a:tab pos="3025775" algn="l"/>
                <a:tab pos="3330575" algn="l"/>
                <a:tab pos="3635375" algn="l"/>
                <a:tab pos="3940175" algn="l"/>
                <a:tab pos="4244975" algn="l"/>
                <a:tab pos="4549775" algn="l"/>
                <a:tab pos="4854575" algn="l"/>
                <a:tab pos="5159375" algn="l"/>
                <a:tab pos="5464175" algn="l"/>
                <a:tab pos="5768975" algn="l"/>
                <a:tab pos="6073775" algn="l"/>
                <a:tab pos="6378575" algn="l"/>
                <a:tab pos="6434138" algn="l"/>
                <a:tab pos="6740525" algn="l"/>
                <a:tab pos="7046913" algn="l"/>
                <a:tab pos="7353300" algn="l"/>
                <a:tab pos="7659688" algn="l"/>
                <a:tab pos="7966075" algn="l"/>
                <a:tab pos="8272463" algn="l"/>
                <a:tab pos="8578850" algn="l"/>
                <a:tab pos="8885238" algn="l"/>
                <a:tab pos="9191625" algn="l"/>
                <a:tab pos="9498013" algn="l"/>
              </a:tabLst>
            </a:pPr>
            <a:r>
              <a:rPr lang="ru-RU">
                <a:solidFill>
                  <a:schemeClr val="tx1"/>
                </a:solidFill>
              </a:rPr>
              <a:t>Others.</a:t>
            </a:r>
          </a:p>
          <a:p>
            <a:pPr algn="l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 July 2014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sdn.ifmo.ru       GRID 2014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r>
              <a:rPr lang="en-US" smtClean="0"/>
              <a:t>/17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1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/>
              <a:t>Research topic at ITMO University: the transfer of Big Data 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 July 2014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sdn.ifmo.ru       GRID 2014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r>
              <a:rPr lang="en-US" smtClean="0"/>
              <a:t>/17  </a:t>
            </a:r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87338" y="1628800"/>
            <a:ext cx="8533134" cy="4706913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" indent="-4763" algn="just">
              <a:buClr>
                <a:srgbClr val="0000FF"/>
              </a:buClr>
              <a:buSzPct val="45000"/>
              <a:buFont typeface="StarSymbol" charset="0"/>
              <a:buNone/>
              <a:tabLst>
                <a:tab pos="325438" algn="l"/>
                <a:tab pos="590550" algn="l"/>
                <a:tab pos="895350" algn="l"/>
                <a:tab pos="1200150" algn="l"/>
                <a:tab pos="1504950" algn="l"/>
                <a:tab pos="1809750" algn="l"/>
                <a:tab pos="2114550" algn="l"/>
                <a:tab pos="2419350" algn="l"/>
                <a:tab pos="2724150" algn="l"/>
                <a:tab pos="3028950" algn="l"/>
                <a:tab pos="3333750" algn="l"/>
                <a:tab pos="3638550" algn="l"/>
                <a:tab pos="3943350" algn="l"/>
                <a:tab pos="4248150" algn="l"/>
                <a:tab pos="4552950" algn="l"/>
                <a:tab pos="4857750" algn="l"/>
                <a:tab pos="5162550" algn="l"/>
                <a:tab pos="5467350" algn="l"/>
                <a:tab pos="5772150" algn="l"/>
                <a:tab pos="6076950" algn="l"/>
                <a:tab pos="6381750" algn="l"/>
                <a:tab pos="6434138" algn="l"/>
                <a:tab pos="6740525" algn="l"/>
                <a:tab pos="7046913" algn="l"/>
                <a:tab pos="7353300" algn="l"/>
                <a:tab pos="7659688" algn="l"/>
                <a:tab pos="7966075" algn="l"/>
                <a:tab pos="8272463" algn="l"/>
                <a:tab pos="8578850" algn="l"/>
                <a:tab pos="8885238" algn="l"/>
                <a:tab pos="9191625" algn="l"/>
                <a:tab pos="9498013" algn="l"/>
              </a:tabLst>
            </a:pPr>
            <a:r>
              <a:rPr lang="ru-RU" smtClean="0">
                <a:solidFill>
                  <a:schemeClr val="tx1"/>
                </a:solidFill>
              </a:rPr>
              <a:t>In laboratory of network technologies  </a:t>
            </a:r>
            <a:r>
              <a:rPr lang="ru-RU" smtClean="0">
                <a:solidFill>
                  <a:srgbClr val="B84700"/>
                </a:solidFill>
                <a:hlinkClick r:id="rId2"/>
              </a:rPr>
              <a:t>http://sdn.ifmo.ru/</a:t>
            </a:r>
            <a:r>
              <a:rPr lang="ru-RU" smtClean="0">
                <a:solidFill>
                  <a:srgbClr val="B84700"/>
                </a:solidFill>
              </a:rPr>
              <a:t>  </a:t>
            </a:r>
            <a:r>
              <a:rPr lang="ru-RU" smtClean="0">
                <a:solidFill>
                  <a:srgbClr val="4C1900"/>
                </a:solidFill>
              </a:rPr>
              <a:t>at ITMO University</a:t>
            </a:r>
            <a:r>
              <a:rPr lang="ru-RU" smtClean="0">
                <a:solidFill>
                  <a:srgbClr val="0000FF"/>
                </a:solidFill>
              </a:rPr>
              <a:t> </a:t>
            </a:r>
            <a:r>
              <a:rPr lang="ru-RU" smtClean="0">
                <a:solidFill>
                  <a:srgbClr val="B84700"/>
                </a:solidFill>
                <a:hlinkClick r:id="rId3"/>
              </a:rPr>
              <a:t>http://www.ifmo.ru/</a:t>
            </a:r>
            <a:r>
              <a:rPr lang="ru-RU" smtClean="0">
                <a:solidFill>
                  <a:srgbClr val="B84700"/>
                </a:solidFill>
              </a:rPr>
              <a:t> </a:t>
            </a:r>
            <a:r>
              <a:rPr lang="ru-RU" smtClean="0">
                <a:solidFill>
                  <a:srgbClr val="4C1900"/>
                </a:solidFill>
              </a:rPr>
              <a:t> </a:t>
            </a:r>
            <a:r>
              <a:rPr lang="ru-RU" smtClean="0">
                <a:solidFill>
                  <a:schemeClr val="tx1"/>
                </a:solidFill>
              </a:rPr>
              <a:t>the new research «Big Data transfer over Internet» has been formed .</a:t>
            </a:r>
          </a:p>
          <a:p>
            <a:pPr marL="315913" indent="-307975" algn="just">
              <a:buSzPct val="45000"/>
              <a:buFont typeface="Wingdings" charset="2"/>
              <a:buChar char=""/>
              <a:tabLst>
                <a:tab pos="325438" algn="l"/>
                <a:tab pos="590550" algn="l"/>
                <a:tab pos="895350" algn="l"/>
                <a:tab pos="1200150" algn="l"/>
                <a:tab pos="1504950" algn="l"/>
                <a:tab pos="1809750" algn="l"/>
                <a:tab pos="2114550" algn="l"/>
                <a:tab pos="2419350" algn="l"/>
                <a:tab pos="2724150" algn="l"/>
                <a:tab pos="3028950" algn="l"/>
                <a:tab pos="3333750" algn="l"/>
                <a:tab pos="3638550" algn="l"/>
                <a:tab pos="3943350" algn="l"/>
                <a:tab pos="4248150" algn="l"/>
                <a:tab pos="4552950" algn="l"/>
                <a:tab pos="4857750" algn="l"/>
                <a:tab pos="5162550" algn="l"/>
                <a:tab pos="5467350" algn="l"/>
                <a:tab pos="5772150" algn="l"/>
                <a:tab pos="6076950" algn="l"/>
                <a:tab pos="6381750" algn="l"/>
                <a:tab pos="6434138" algn="l"/>
                <a:tab pos="6740525" algn="l"/>
                <a:tab pos="7046913" algn="l"/>
                <a:tab pos="7353300" algn="l"/>
                <a:tab pos="7659688" algn="l"/>
                <a:tab pos="7966075" algn="l"/>
                <a:tab pos="8272463" algn="l"/>
                <a:tab pos="8578850" algn="l"/>
                <a:tab pos="8885238" algn="l"/>
                <a:tab pos="9191625" algn="l"/>
                <a:tab pos="9498013" algn="l"/>
              </a:tabLst>
            </a:pPr>
            <a:r>
              <a:rPr lang="ru-RU" smtClean="0">
                <a:solidFill>
                  <a:schemeClr val="tx1"/>
                </a:solidFill>
              </a:rPr>
              <a:t>It is planned to implement the special testbed (</a:t>
            </a:r>
            <a:r>
              <a:rPr lang="ru-RU" smtClean="0">
                <a:solidFill>
                  <a:srgbClr val="FF0000"/>
                </a:solidFill>
              </a:rPr>
              <a:t>100 TB </a:t>
            </a:r>
            <a:r>
              <a:rPr lang="ru-RU" smtClean="0">
                <a:solidFill>
                  <a:schemeClr val="tx1"/>
                </a:solidFill>
              </a:rPr>
              <a:t>of disk storage + </a:t>
            </a:r>
            <a:r>
              <a:rPr lang="ru-RU" smtClean="0">
                <a:solidFill>
                  <a:srgbClr val="FF0000"/>
                </a:solidFill>
              </a:rPr>
              <a:t>server 96 GB of main memory</a:t>
            </a:r>
            <a:r>
              <a:rPr lang="ru-RU" smtClean="0">
                <a:solidFill>
                  <a:schemeClr val="tx1"/>
                </a:solidFill>
              </a:rPr>
              <a:t> under OS </a:t>
            </a:r>
            <a:r>
              <a:rPr lang="ru-RU" smtClean="0">
                <a:solidFill>
                  <a:srgbClr val="FF0000"/>
                </a:solidFill>
              </a:rPr>
              <a:t>RedHat/ScientificLinux</a:t>
            </a:r>
            <a:r>
              <a:rPr lang="ru-RU" smtClean="0">
                <a:solidFill>
                  <a:schemeClr val="tx1"/>
                </a:solidFill>
              </a:rPr>
              <a:t> on each side).</a:t>
            </a:r>
          </a:p>
          <a:p>
            <a:pPr marL="1441450" lvl="1" indent="-527050" algn="just">
              <a:buSzPct val="45000"/>
              <a:buFont typeface="Wingdings" charset="2"/>
              <a:buChar char=""/>
              <a:tabLst>
                <a:tab pos="325438" algn="l"/>
                <a:tab pos="590550" algn="l"/>
                <a:tab pos="895350" algn="l"/>
                <a:tab pos="1200150" algn="l"/>
                <a:tab pos="1504950" algn="l"/>
                <a:tab pos="1809750" algn="l"/>
                <a:tab pos="2114550" algn="l"/>
                <a:tab pos="2419350" algn="l"/>
                <a:tab pos="2724150" algn="l"/>
                <a:tab pos="3028950" algn="l"/>
                <a:tab pos="3333750" algn="l"/>
                <a:tab pos="3638550" algn="l"/>
                <a:tab pos="3943350" algn="l"/>
                <a:tab pos="4248150" algn="l"/>
                <a:tab pos="4552950" algn="l"/>
                <a:tab pos="4857750" algn="l"/>
                <a:tab pos="5162550" algn="l"/>
                <a:tab pos="5467350" algn="l"/>
                <a:tab pos="5772150" algn="l"/>
                <a:tab pos="6076950" algn="l"/>
                <a:tab pos="6381750" algn="l"/>
                <a:tab pos="6434138" algn="l"/>
                <a:tab pos="6740525" algn="l"/>
                <a:tab pos="7046913" algn="l"/>
                <a:tab pos="7353300" algn="l"/>
                <a:tab pos="7659688" algn="l"/>
                <a:tab pos="7966075" algn="l"/>
                <a:tab pos="8272463" algn="l"/>
                <a:tab pos="8578850" algn="l"/>
                <a:tab pos="8885238" algn="l"/>
                <a:tab pos="9191625" algn="l"/>
                <a:tab pos="9498013" algn="l"/>
              </a:tabLst>
            </a:pPr>
            <a:r>
              <a:rPr lang="ru-RU" smtClean="0">
                <a:solidFill>
                  <a:schemeClr val="tx1"/>
                </a:solidFill>
              </a:rPr>
              <a:t>Comparative study of the existing tools of the data transfer (testing and measurements).</a:t>
            </a:r>
          </a:p>
          <a:p>
            <a:pPr marL="1441450" lvl="1" indent="-527050" algn="just">
              <a:buSzPct val="45000"/>
              <a:buFont typeface="Wingdings" charset="2"/>
              <a:buChar char=""/>
              <a:tabLst>
                <a:tab pos="325438" algn="l"/>
                <a:tab pos="590550" algn="l"/>
                <a:tab pos="895350" algn="l"/>
                <a:tab pos="1200150" algn="l"/>
                <a:tab pos="1504950" algn="l"/>
                <a:tab pos="1809750" algn="l"/>
                <a:tab pos="2114550" algn="l"/>
                <a:tab pos="2419350" algn="l"/>
                <a:tab pos="2724150" algn="l"/>
                <a:tab pos="3028950" algn="l"/>
                <a:tab pos="3333750" algn="l"/>
                <a:tab pos="3638550" algn="l"/>
                <a:tab pos="3943350" algn="l"/>
                <a:tab pos="4248150" algn="l"/>
                <a:tab pos="4552950" algn="l"/>
                <a:tab pos="4857750" algn="l"/>
                <a:tab pos="5162550" algn="l"/>
                <a:tab pos="5467350" algn="l"/>
                <a:tab pos="5772150" algn="l"/>
                <a:tab pos="6076950" algn="l"/>
                <a:tab pos="6381750" algn="l"/>
                <a:tab pos="6434138" algn="l"/>
                <a:tab pos="6740525" algn="l"/>
                <a:tab pos="7046913" algn="l"/>
                <a:tab pos="7353300" algn="l"/>
                <a:tab pos="7659688" algn="l"/>
                <a:tab pos="7966075" algn="l"/>
                <a:tab pos="8272463" algn="l"/>
                <a:tab pos="8578850" algn="l"/>
                <a:tab pos="8885238" algn="l"/>
                <a:tab pos="9191625" algn="l"/>
                <a:tab pos="9498013" algn="l"/>
              </a:tabLst>
            </a:pPr>
            <a:r>
              <a:rPr lang="ru-RU" smtClean="0">
                <a:solidFill>
                  <a:schemeClr val="tx1"/>
                </a:solidFill>
              </a:rPr>
              <a:t>To use the testbed as instrument to compare various tools (tracking for the measurements + results). </a:t>
            </a:r>
          </a:p>
          <a:p>
            <a:pPr marL="1441450" lvl="1" indent="-527050" algn="just">
              <a:buSzPct val="45000"/>
              <a:buFont typeface="Wingdings" charset="2"/>
              <a:buChar char=""/>
              <a:tabLst>
                <a:tab pos="325438" algn="l"/>
                <a:tab pos="590550" algn="l"/>
                <a:tab pos="895350" algn="l"/>
                <a:tab pos="1200150" algn="l"/>
                <a:tab pos="1504950" algn="l"/>
                <a:tab pos="1809750" algn="l"/>
                <a:tab pos="2114550" algn="l"/>
                <a:tab pos="2419350" algn="l"/>
                <a:tab pos="2724150" algn="l"/>
                <a:tab pos="3028950" algn="l"/>
                <a:tab pos="3333750" algn="l"/>
                <a:tab pos="3638550" algn="l"/>
                <a:tab pos="3943350" algn="l"/>
                <a:tab pos="4248150" algn="l"/>
                <a:tab pos="4552950" algn="l"/>
                <a:tab pos="4857750" algn="l"/>
                <a:tab pos="5162550" algn="l"/>
                <a:tab pos="5467350" algn="l"/>
                <a:tab pos="5772150" algn="l"/>
                <a:tab pos="6076950" algn="l"/>
                <a:tab pos="6381750" algn="l"/>
                <a:tab pos="6434138" algn="l"/>
                <a:tab pos="6740525" algn="l"/>
                <a:tab pos="7046913" algn="l"/>
                <a:tab pos="7353300" algn="l"/>
                <a:tab pos="7659688" algn="l"/>
                <a:tab pos="7966075" algn="l"/>
                <a:tab pos="8272463" algn="l"/>
                <a:tab pos="8578850" algn="l"/>
                <a:tab pos="8885238" algn="l"/>
                <a:tab pos="9191625" algn="l"/>
                <a:tab pos="9498013" algn="l"/>
              </a:tabLst>
            </a:pPr>
            <a:r>
              <a:rPr lang="ru-RU" smtClean="0">
                <a:solidFill>
                  <a:srgbClr val="FF0000"/>
                </a:solidFill>
              </a:rPr>
              <a:t>Extended automatic tracking information about measurements is under development.</a:t>
            </a:r>
          </a:p>
          <a:p>
            <a:pPr marL="1447800" lvl="1" indent="-527050" algn="just">
              <a:buSzPct val="45000"/>
              <a:buFontTx/>
              <a:buNone/>
              <a:tabLst>
                <a:tab pos="325438" algn="l"/>
                <a:tab pos="590550" algn="l"/>
                <a:tab pos="895350" algn="l"/>
                <a:tab pos="1200150" algn="l"/>
                <a:tab pos="1504950" algn="l"/>
                <a:tab pos="1809750" algn="l"/>
                <a:tab pos="2114550" algn="l"/>
                <a:tab pos="2419350" algn="l"/>
                <a:tab pos="2724150" algn="l"/>
                <a:tab pos="3028950" algn="l"/>
                <a:tab pos="3333750" algn="l"/>
                <a:tab pos="3638550" algn="l"/>
                <a:tab pos="3943350" algn="l"/>
                <a:tab pos="4248150" algn="l"/>
                <a:tab pos="4552950" algn="l"/>
                <a:tab pos="4857750" algn="l"/>
                <a:tab pos="5162550" algn="l"/>
                <a:tab pos="5467350" algn="l"/>
                <a:tab pos="5772150" algn="l"/>
                <a:tab pos="6076950" algn="l"/>
                <a:tab pos="6381750" algn="l"/>
                <a:tab pos="6434138" algn="l"/>
                <a:tab pos="6740525" algn="l"/>
                <a:tab pos="7046913" algn="l"/>
                <a:tab pos="7353300" algn="l"/>
                <a:tab pos="7659688" algn="l"/>
                <a:tab pos="7966075" algn="l"/>
                <a:tab pos="8272463" algn="l"/>
                <a:tab pos="8578850" algn="l"/>
                <a:tab pos="8885238" algn="l"/>
                <a:tab pos="9191625" algn="l"/>
                <a:tab pos="9498013" algn="l"/>
              </a:tabLst>
            </a:pPr>
            <a:endParaRPr lang="ru-RU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58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1470025"/>
          </a:xfrm>
        </p:spPr>
        <p:txBody>
          <a:bodyPr/>
          <a:lstStyle/>
          <a:p>
            <a:r>
              <a:rPr lang="en-US"/>
              <a:t>Process of the Data transfer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 July 2014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sdn.ifmo.ru       GRID 2014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r>
              <a:rPr lang="en-US" smtClean="0"/>
              <a:t>/17  </a:t>
            </a:r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35" b="-4132"/>
          <a:stretch/>
        </p:blipFill>
        <p:spPr>
          <a:xfrm>
            <a:off x="285750" y="1317745"/>
            <a:ext cx="8572500" cy="23642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94"/>
          <a:stretch/>
        </p:blipFill>
        <p:spPr>
          <a:xfrm>
            <a:off x="0" y="3501008"/>
            <a:ext cx="9144000" cy="259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59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1470025"/>
          </a:xfrm>
        </p:spPr>
        <p:txBody>
          <a:bodyPr/>
          <a:lstStyle/>
          <a:p>
            <a:r>
              <a:rPr lang="en-US"/>
              <a:t>Planned measurements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268760"/>
            <a:ext cx="8496944" cy="5018112"/>
          </a:xfrm>
        </p:spPr>
        <p:txBody>
          <a:bodyPr>
            <a:normAutofit/>
          </a:bodyPr>
          <a:lstStyle/>
          <a:p>
            <a:pPr marL="315913" indent="-315913" algn="l">
              <a:buSzPct val="45000"/>
              <a:buFont typeface="Wingdings" charset="2"/>
              <a:buChar char=""/>
              <a:tabLst>
                <a:tab pos="315913" algn="l"/>
                <a:tab pos="581025" algn="l"/>
                <a:tab pos="885825" algn="l"/>
                <a:tab pos="1190625" algn="l"/>
                <a:tab pos="1495425" algn="l"/>
                <a:tab pos="1800225" algn="l"/>
                <a:tab pos="2105025" algn="l"/>
                <a:tab pos="2409825" algn="l"/>
                <a:tab pos="2714625" algn="l"/>
                <a:tab pos="3019425" algn="l"/>
                <a:tab pos="3324225" algn="l"/>
                <a:tab pos="3629025" algn="l"/>
                <a:tab pos="3933825" algn="l"/>
                <a:tab pos="4238625" algn="l"/>
                <a:tab pos="4543425" algn="l"/>
                <a:tab pos="4848225" algn="l"/>
                <a:tab pos="5153025" algn="l"/>
                <a:tab pos="5457825" algn="l"/>
                <a:tab pos="5762625" algn="l"/>
                <a:tab pos="6067425" algn="l"/>
                <a:tab pos="6372225" algn="l"/>
                <a:tab pos="6434138" algn="l"/>
                <a:tab pos="6740525" algn="l"/>
                <a:tab pos="7046913" algn="l"/>
                <a:tab pos="7353300" algn="l"/>
                <a:tab pos="7659688" algn="l"/>
                <a:tab pos="7966075" algn="l"/>
                <a:tab pos="8272463" algn="l"/>
                <a:tab pos="8578850" algn="l"/>
                <a:tab pos="8885238" algn="l"/>
                <a:tab pos="9191625" algn="l"/>
                <a:tab pos="9498013" algn="l"/>
              </a:tabLst>
            </a:pPr>
            <a:r>
              <a:rPr lang="ru-RU">
                <a:solidFill>
                  <a:schemeClr val="tx1"/>
                </a:solidFill>
              </a:rPr>
              <a:t>Local and long distant sites with existing data links (</a:t>
            </a:r>
            <a:r>
              <a:rPr lang="ru-RU">
                <a:solidFill>
                  <a:srgbClr val="FF0000"/>
                </a:solidFill>
              </a:rPr>
              <a:t>not only most advanced links</a:t>
            </a:r>
            <a:r>
              <a:rPr lang="ru-RU">
                <a:solidFill>
                  <a:schemeClr val="tx1"/>
                </a:solidFill>
              </a:rPr>
              <a:t>).</a:t>
            </a:r>
          </a:p>
          <a:p>
            <a:pPr marL="315913" indent="-315913" algn="l">
              <a:buSzPct val="45000"/>
              <a:buFont typeface="Wingdings" charset="2"/>
              <a:buChar char=""/>
              <a:tabLst>
                <a:tab pos="315913" algn="l"/>
                <a:tab pos="581025" algn="l"/>
                <a:tab pos="885825" algn="l"/>
                <a:tab pos="1190625" algn="l"/>
                <a:tab pos="1495425" algn="l"/>
                <a:tab pos="1800225" algn="l"/>
                <a:tab pos="2105025" algn="l"/>
                <a:tab pos="2409825" algn="l"/>
                <a:tab pos="2714625" algn="l"/>
                <a:tab pos="3019425" algn="l"/>
                <a:tab pos="3324225" algn="l"/>
                <a:tab pos="3629025" algn="l"/>
                <a:tab pos="3933825" algn="l"/>
                <a:tab pos="4238625" algn="l"/>
                <a:tab pos="4543425" algn="l"/>
                <a:tab pos="4848225" algn="l"/>
                <a:tab pos="5153025" algn="l"/>
                <a:tab pos="5457825" algn="l"/>
                <a:tab pos="5762625" algn="l"/>
                <a:tab pos="6067425" algn="l"/>
                <a:tab pos="6372225" algn="l"/>
                <a:tab pos="6434138" algn="l"/>
                <a:tab pos="6740525" algn="l"/>
                <a:tab pos="7046913" algn="l"/>
                <a:tab pos="7353300" algn="l"/>
                <a:tab pos="7659688" algn="l"/>
                <a:tab pos="7966075" algn="l"/>
                <a:tab pos="8272463" algn="l"/>
                <a:tab pos="8578850" algn="l"/>
                <a:tab pos="8885238" algn="l"/>
                <a:tab pos="9191625" algn="l"/>
                <a:tab pos="9498013" algn="l"/>
              </a:tabLst>
            </a:pPr>
            <a:r>
              <a:rPr lang="ru-RU">
                <a:solidFill>
                  <a:schemeClr val="tx1"/>
                </a:solidFill>
              </a:rPr>
              <a:t>The idea is to use more than one data link in parallel.</a:t>
            </a:r>
          </a:p>
          <a:p>
            <a:pPr marL="315913" indent="-315913" algn="l">
              <a:buSzPct val="45000"/>
              <a:buFont typeface="Wingdings" charset="2"/>
              <a:buChar char=""/>
              <a:tabLst>
                <a:tab pos="315913" algn="l"/>
                <a:tab pos="581025" algn="l"/>
                <a:tab pos="885825" algn="l"/>
                <a:tab pos="1190625" algn="l"/>
                <a:tab pos="1495425" algn="l"/>
                <a:tab pos="1800225" algn="l"/>
                <a:tab pos="2105025" algn="l"/>
                <a:tab pos="2409825" algn="l"/>
                <a:tab pos="2714625" algn="l"/>
                <a:tab pos="3019425" algn="l"/>
                <a:tab pos="3324225" algn="l"/>
                <a:tab pos="3629025" algn="l"/>
                <a:tab pos="3933825" algn="l"/>
                <a:tab pos="4238625" algn="l"/>
                <a:tab pos="4543425" algn="l"/>
                <a:tab pos="4848225" algn="l"/>
                <a:tab pos="5153025" algn="l"/>
                <a:tab pos="5457825" algn="l"/>
                <a:tab pos="5762625" algn="l"/>
                <a:tab pos="6067425" algn="l"/>
                <a:tab pos="6372225" algn="l"/>
                <a:tab pos="6434138" algn="l"/>
                <a:tab pos="6740525" algn="l"/>
                <a:tab pos="7046913" algn="l"/>
                <a:tab pos="7353300" algn="l"/>
                <a:tab pos="7659688" algn="l"/>
                <a:tab pos="7966075" algn="l"/>
                <a:tab pos="8272463" algn="l"/>
                <a:tab pos="8578850" algn="l"/>
                <a:tab pos="8885238" algn="l"/>
                <a:tab pos="9191625" algn="l"/>
                <a:tab pos="9498013" algn="l"/>
              </a:tabLst>
            </a:pPr>
            <a:r>
              <a:rPr lang="ru-RU">
                <a:solidFill>
                  <a:schemeClr val="tx1"/>
                </a:solidFill>
              </a:rPr>
              <a:t>Recently we obtained some experience with </a:t>
            </a:r>
            <a:r>
              <a:rPr lang="ru-RU">
                <a:solidFill>
                  <a:srgbClr val="FF0000"/>
                </a:solidFill>
              </a:rPr>
              <a:t>Software Defined Networks (SDN)</a:t>
            </a:r>
            <a:r>
              <a:rPr lang="ru-RU">
                <a:solidFill>
                  <a:schemeClr val="tx1"/>
                </a:solidFill>
              </a:rPr>
              <a:t> approach (</a:t>
            </a:r>
            <a:r>
              <a:rPr lang="ru-RU" i="1">
                <a:solidFill>
                  <a:schemeClr val="tx1"/>
                </a:solidFill>
              </a:rPr>
              <a:t>protocol </a:t>
            </a:r>
            <a:r>
              <a:rPr lang="ru-RU" i="1">
                <a:solidFill>
                  <a:srgbClr val="FF0000"/>
                </a:solidFill>
              </a:rPr>
              <a:t>Openflow</a:t>
            </a:r>
            <a:r>
              <a:rPr lang="ru-RU">
                <a:solidFill>
                  <a:schemeClr val="tx1"/>
                </a:solidFill>
              </a:rPr>
              <a:t>) and now we plan to use it in the Big Data transfer.</a:t>
            </a:r>
          </a:p>
          <a:p>
            <a:pPr algn="l"/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 July 2014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sdn.ifmo.ru       GRID 2014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r>
              <a:rPr lang="en-US" smtClean="0"/>
              <a:t>/17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3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1470025"/>
          </a:xfrm>
        </p:spPr>
        <p:txBody>
          <a:bodyPr/>
          <a:lstStyle/>
          <a:p>
            <a:r>
              <a:rPr lang="en-US"/>
              <a:t>What was done until now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 July 2014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sdn.ifmo.ru       GRID 2014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r>
              <a:rPr lang="en-US" smtClean="0"/>
              <a:t>/17  </a:t>
            </a:r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666398" y="1431432"/>
            <a:ext cx="5298090" cy="4847132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SzPct val="100000"/>
              <a:buFont typeface="Arial" pitchFamily="34" charset="0"/>
              <a:buChar char="•"/>
              <a:tabLst>
                <a:tab pos="334963" algn="l"/>
                <a:tab pos="600075" algn="l"/>
                <a:tab pos="904875" algn="l"/>
                <a:tab pos="1209675" algn="l"/>
                <a:tab pos="1514475" algn="l"/>
                <a:tab pos="1819275" algn="l"/>
                <a:tab pos="2124075" algn="l"/>
                <a:tab pos="2428875" algn="l"/>
                <a:tab pos="2733675" algn="l"/>
                <a:tab pos="3038475" algn="l"/>
                <a:tab pos="3343275" algn="l"/>
                <a:tab pos="3648075" algn="l"/>
                <a:tab pos="3952875" algn="l"/>
                <a:tab pos="4257675" algn="l"/>
                <a:tab pos="4562475" algn="l"/>
                <a:tab pos="4867275" algn="l"/>
                <a:tab pos="5172075" algn="l"/>
                <a:tab pos="5476875" algn="l"/>
                <a:tab pos="5781675" algn="l"/>
                <a:tab pos="6086475" algn="l"/>
                <a:tab pos="6391275" algn="l"/>
                <a:tab pos="6434138" algn="l"/>
                <a:tab pos="6740525" algn="l"/>
                <a:tab pos="7046913" algn="l"/>
                <a:tab pos="7353300" algn="l"/>
                <a:tab pos="7659688" algn="l"/>
                <a:tab pos="7966075" algn="l"/>
                <a:tab pos="8272463" algn="l"/>
                <a:tab pos="8578850" algn="l"/>
                <a:tab pos="8885238" algn="l"/>
                <a:tab pos="9191625" algn="l"/>
                <a:tab pos="9498013" algn="l"/>
              </a:tabLst>
            </a:pPr>
            <a:r>
              <a:rPr lang="ru-RU" smtClean="0">
                <a:solidFill>
                  <a:schemeClr val="tx1"/>
                </a:solidFill>
              </a:rPr>
              <a:t> </a:t>
            </a:r>
            <a:r>
              <a:rPr lang="ru-RU" b="1" smtClean="0">
                <a:solidFill>
                  <a:schemeClr val="tx1"/>
                </a:solidFill>
              </a:rPr>
              <a:t>There were deployed </a:t>
            </a:r>
            <a:endParaRPr lang="en-US" b="1" smtClean="0">
              <a:solidFill>
                <a:schemeClr val="tx1"/>
              </a:solidFill>
            </a:endParaRPr>
          </a:p>
          <a:p>
            <a:pPr marL="633413" lvl="1" indent="-368300" algn="l">
              <a:buSzPct val="45000"/>
              <a:buFont typeface="StarSymbol" charset="0"/>
              <a:buChar char="●"/>
              <a:tabLst>
                <a:tab pos="334963" algn="l"/>
                <a:tab pos="600075" algn="l"/>
                <a:tab pos="722313" algn="l"/>
                <a:tab pos="1209675" algn="l"/>
                <a:tab pos="1514475" algn="l"/>
                <a:tab pos="1819275" algn="l"/>
                <a:tab pos="2124075" algn="l"/>
                <a:tab pos="2428875" algn="l"/>
                <a:tab pos="2733675" algn="l"/>
                <a:tab pos="3038475" algn="l"/>
                <a:tab pos="3343275" algn="l"/>
                <a:tab pos="3648075" algn="l"/>
                <a:tab pos="3952875" algn="l"/>
                <a:tab pos="4257675" algn="l"/>
                <a:tab pos="4562475" algn="l"/>
                <a:tab pos="4867275" algn="l"/>
                <a:tab pos="5172075" algn="l"/>
                <a:tab pos="5476875" algn="l"/>
                <a:tab pos="5781675" algn="l"/>
                <a:tab pos="6086475" algn="l"/>
                <a:tab pos="6391275" algn="l"/>
                <a:tab pos="6434138" algn="l"/>
                <a:tab pos="6740525" algn="l"/>
                <a:tab pos="7046913" algn="l"/>
                <a:tab pos="7353300" algn="l"/>
                <a:tab pos="7659688" algn="l"/>
                <a:tab pos="7966075" algn="l"/>
                <a:tab pos="8272463" algn="l"/>
                <a:tab pos="8578850" algn="l"/>
                <a:tab pos="8885238" algn="l"/>
                <a:tab pos="9191625" algn="l"/>
                <a:tab pos="9498013" algn="l"/>
              </a:tabLst>
            </a:pPr>
            <a:r>
              <a:rPr lang="en-US" smtClean="0">
                <a:solidFill>
                  <a:srgbClr val="FF0000"/>
                </a:solidFill>
              </a:rPr>
              <a:t>T</a:t>
            </a:r>
            <a:r>
              <a:rPr lang="ru-RU" smtClean="0">
                <a:solidFill>
                  <a:srgbClr val="FF0000"/>
                </a:solidFill>
              </a:rPr>
              <a:t>wo servers </a:t>
            </a:r>
            <a:r>
              <a:rPr lang="pt-BR">
                <a:solidFill>
                  <a:srgbClr val="FF0000"/>
                </a:solidFill>
              </a:rPr>
              <a:t>HP DL380p Gen8 E5-2609,  Intel(R) Xeon(R) CPU E5-2640 @2.50GHz, 64 </a:t>
            </a:r>
            <a:r>
              <a:rPr lang="pt-BR" smtClean="0">
                <a:solidFill>
                  <a:srgbClr val="FF0000"/>
                </a:solidFill>
              </a:rPr>
              <a:t>GB </a:t>
            </a:r>
            <a:r>
              <a:rPr lang="ru-RU" smtClean="0">
                <a:solidFill>
                  <a:srgbClr val="FF0000"/>
                </a:solidFill>
              </a:rPr>
              <a:t>under Scientific Linux 6.5.</a:t>
            </a:r>
            <a:endParaRPr lang="en-US" smtClean="0">
              <a:solidFill>
                <a:srgbClr val="FF0000"/>
              </a:solidFill>
            </a:endParaRPr>
          </a:p>
          <a:p>
            <a:pPr marL="633413" lvl="1" indent="-368300" algn="l">
              <a:buSzPct val="45000"/>
              <a:buFont typeface="StarSymbol" charset="0"/>
              <a:buChar char="●"/>
              <a:tabLst>
                <a:tab pos="334963" algn="l"/>
                <a:tab pos="600075" algn="l"/>
                <a:tab pos="722313" algn="l"/>
                <a:tab pos="1209675" algn="l"/>
                <a:tab pos="1514475" algn="l"/>
                <a:tab pos="1819275" algn="l"/>
                <a:tab pos="2124075" algn="l"/>
                <a:tab pos="2428875" algn="l"/>
                <a:tab pos="2733675" algn="l"/>
                <a:tab pos="3038475" algn="l"/>
                <a:tab pos="3343275" algn="l"/>
                <a:tab pos="3648075" algn="l"/>
                <a:tab pos="3952875" algn="l"/>
                <a:tab pos="4257675" algn="l"/>
                <a:tab pos="4562475" algn="l"/>
                <a:tab pos="4867275" algn="l"/>
                <a:tab pos="5172075" algn="l"/>
                <a:tab pos="5476875" algn="l"/>
                <a:tab pos="5781675" algn="l"/>
                <a:tab pos="6086475" algn="l"/>
                <a:tab pos="6391275" algn="l"/>
                <a:tab pos="6434138" algn="l"/>
                <a:tab pos="6740525" algn="l"/>
                <a:tab pos="7046913" algn="l"/>
                <a:tab pos="7353300" algn="l"/>
                <a:tab pos="7659688" algn="l"/>
                <a:tab pos="7966075" algn="l"/>
                <a:tab pos="8272463" algn="l"/>
                <a:tab pos="8578850" algn="l"/>
                <a:tab pos="8885238" algn="l"/>
                <a:tab pos="9191625" algn="l"/>
                <a:tab pos="9498013" algn="l"/>
              </a:tabLst>
            </a:pPr>
            <a:r>
              <a:rPr lang="en-US">
                <a:solidFill>
                  <a:srgbClr val="FF0000"/>
                </a:solidFill>
              </a:rPr>
              <a:t>Six HP-3500-24G-PoE yl (OpenFlow 1.0) </a:t>
            </a:r>
          </a:p>
          <a:p>
            <a:pPr marL="633413" lvl="1" indent="-368300" algn="l">
              <a:buSzPct val="45000"/>
              <a:buFont typeface="StarSymbol" charset="0"/>
              <a:buChar char="●"/>
              <a:tabLst>
                <a:tab pos="334963" algn="l"/>
                <a:tab pos="600075" algn="l"/>
                <a:tab pos="722313" algn="l"/>
                <a:tab pos="1209675" algn="l"/>
                <a:tab pos="1514475" algn="l"/>
                <a:tab pos="1819275" algn="l"/>
                <a:tab pos="2124075" algn="l"/>
                <a:tab pos="2428875" algn="l"/>
                <a:tab pos="2733675" algn="l"/>
                <a:tab pos="3038475" algn="l"/>
                <a:tab pos="3343275" algn="l"/>
                <a:tab pos="3648075" algn="l"/>
                <a:tab pos="3952875" algn="l"/>
                <a:tab pos="4257675" algn="l"/>
                <a:tab pos="4562475" algn="l"/>
                <a:tab pos="4867275" algn="l"/>
                <a:tab pos="5172075" algn="l"/>
                <a:tab pos="5476875" algn="l"/>
                <a:tab pos="5781675" algn="l"/>
                <a:tab pos="6086475" algn="l"/>
                <a:tab pos="6391275" algn="l"/>
                <a:tab pos="6434138" algn="l"/>
                <a:tab pos="6740525" algn="l"/>
                <a:tab pos="7046913" algn="l"/>
                <a:tab pos="7353300" algn="l"/>
                <a:tab pos="7659688" algn="l"/>
                <a:tab pos="7966075" algn="l"/>
                <a:tab pos="8272463" algn="l"/>
                <a:tab pos="8578850" algn="l"/>
                <a:tab pos="8885238" algn="l"/>
                <a:tab pos="9191625" algn="l"/>
                <a:tab pos="9498013" algn="l"/>
              </a:tabLst>
            </a:pPr>
            <a:r>
              <a:rPr lang="en-US">
                <a:solidFill>
                  <a:srgbClr val="FF0000"/>
                </a:solidFill>
              </a:rPr>
              <a:t>Pica8 P-3920 (OpenFlow 1.2)</a:t>
            </a:r>
            <a:endParaRPr lang="en-US" u="sng">
              <a:solidFill>
                <a:srgbClr val="0000FF"/>
              </a:solidFill>
            </a:endParaRPr>
          </a:p>
          <a:p>
            <a:pPr marL="633413" lvl="1" indent="-368300" algn="l">
              <a:buSzPct val="45000"/>
              <a:buFont typeface="StarSymbol" charset="0"/>
              <a:buChar char="●"/>
              <a:tabLst>
                <a:tab pos="334963" algn="l"/>
                <a:tab pos="600075" algn="l"/>
                <a:tab pos="722313" algn="l"/>
                <a:tab pos="1209675" algn="l"/>
                <a:tab pos="1514475" algn="l"/>
                <a:tab pos="1819275" algn="l"/>
                <a:tab pos="2124075" algn="l"/>
                <a:tab pos="2428875" algn="l"/>
                <a:tab pos="2733675" algn="l"/>
                <a:tab pos="3038475" algn="l"/>
                <a:tab pos="3343275" algn="l"/>
                <a:tab pos="3648075" algn="l"/>
                <a:tab pos="3952875" algn="l"/>
                <a:tab pos="4257675" algn="l"/>
                <a:tab pos="4562475" algn="l"/>
                <a:tab pos="4867275" algn="l"/>
                <a:tab pos="5172075" algn="l"/>
                <a:tab pos="5476875" algn="l"/>
                <a:tab pos="5781675" algn="l"/>
                <a:tab pos="6086475" algn="l"/>
                <a:tab pos="6391275" algn="l"/>
                <a:tab pos="6434138" algn="l"/>
                <a:tab pos="6740525" algn="l"/>
                <a:tab pos="7046913" algn="l"/>
                <a:tab pos="7353300" algn="l"/>
                <a:tab pos="7659688" algn="l"/>
                <a:tab pos="7966075" algn="l"/>
                <a:tab pos="8272463" algn="l"/>
                <a:tab pos="8578850" algn="l"/>
                <a:tab pos="8885238" algn="l"/>
                <a:tab pos="9191625" algn="l"/>
                <a:tab pos="9498013" algn="l"/>
              </a:tabLst>
            </a:pPr>
            <a:r>
              <a:rPr lang="ru-RU" smtClean="0">
                <a:solidFill>
                  <a:srgbClr val="FF0000"/>
                </a:solidFill>
              </a:rPr>
              <a:t>Openstack </a:t>
            </a:r>
            <a:r>
              <a:rPr lang="en-US" smtClean="0">
                <a:solidFill>
                  <a:srgbClr val="FF0000"/>
                </a:solidFill>
              </a:rPr>
              <a:t>Havana </a:t>
            </a:r>
            <a:r>
              <a:rPr lang="ru-RU" smtClean="0">
                <a:solidFill>
                  <a:schemeClr val="tx1"/>
                </a:solidFill>
              </a:rPr>
              <a:t>with appropriate set of Virtual Machines to test a number of mentioned utilities.</a:t>
            </a:r>
          </a:p>
          <a:p>
            <a:pPr marL="633413" lvl="1" indent="-368300" algn="l">
              <a:buSzPct val="45000"/>
              <a:buFont typeface="StarSymbol" charset="0"/>
              <a:buChar char="●"/>
              <a:tabLst>
                <a:tab pos="334963" algn="l"/>
                <a:tab pos="600075" algn="l"/>
                <a:tab pos="722313" algn="l"/>
                <a:tab pos="1209675" algn="l"/>
                <a:tab pos="1514475" algn="l"/>
                <a:tab pos="1819275" algn="l"/>
                <a:tab pos="2124075" algn="l"/>
                <a:tab pos="2428875" algn="l"/>
                <a:tab pos="2733675" algn="l"/>
                <a:tab pos="3038475" algn="l"/>
                <a:tab pos="3343275" algn="l"/>
                <a:tab pos="3648075" algn="l"/>
                <a:tab pos="3952875" algn="l"/>
                <a:tab pos="4257675" algn="l"/>
                <a:tab pos="4562475" algn="l"/>
                <a:tab pos="4867275" algn="l"/>
                <a:tab pos="5172075" algn="l"/>
                <a:tab pos="5476875" algn="l"/>
                <a:tab pos="5781675" algn="l"/>
                <a:tab pos="6086475" algn="l"/>
                <a:tab pos="6391275" algn="l"/>
                <a:tab pos="6434138" algn="l"/>
                <a:tab pos="6740525" algn="l"/>
                <a:tab pos="7046913" algn="l"/>
                <a:tab pos="7353300" algn="l"/>
                <a:tab pos="7659688" algn="l"/>
                <a:tab pos="7966075" algn="l"/>
                <a:tab pos="8272463" algn="l"/>
                <a:tab pos="8578850" algn="l"/>
                <a:tab pos="8885238" algn="l"/>
                <a:tab pos="9191625" algn="l"/>
                <a:tab pos="9498013" algn="l"/>
              </a:tabLst>
            </a:pPr>
            <a:r>
              <a:rPr lang="ru-RU" smtClean="0">
                <a:solidFill>
                  <a:srgbClr val="FF0000"/>
                </a:solidFill>
              </a:rPr>
              <a:t>PerfSonar</a:t>
            </a:r>
            <a:endParaRPr lang="en-US" smtClean="0">
              <a:solidFill>
                <a:srgbClr val="FF0000"/>
              </a:solidFill>
            </a:endParaRPr>
          </a:p>
          <a:p>
            <a:pPr marL="633413" lvl="1" indent="-368300" algn="l">
              <a:buSzPct val="45000"/>
              <a:buFont typeface="StarSymbol" charset="0"/>
              <a:buChar char="●"/>
              <a:tabLst>
                <a:tab pos="334963" algn="l"/>
                <a:tab pos="600075" algn="l"/>
                <a:tab pos="722313" algn="l"/>
                <a:tab pos="1209675" algn="l"/>
                <a:tab pos="1514475" algn="l"/>
                <a:tab pos="1819275" algn="l"/>
                <a:tab pos="2124075" algn="l"/>
                <a:tab pos="2428875" algn="l"/>
                <a:tab pos="2733675" algn="l"/>
                <a:tab pos="3038475" algn="l"/>
                <a:tab pos="3343275" algn="l"/>
                <a:tab pos="3648075" algn="l"/>
                <a:tab pos="3952875" algn="l"/>
                <a:tab pos="4257675" algn="l"/>
                <a:tab pos="4562475" algn="l"/>
                <a:tab pos="4867275" algn="l"/>
                <a:tab pos="5172075" algn="l"/>
                <a:tab pos="5476875" algn="l"/>
                <a:tab pos="5781675" algn="l"/>
                <a:tab pos="6086475" algn="l"/>
                <a:tab pos="6391275" algn="l"/>
                <a:tab pos="6434138" algn="l"/>
                <a:tab pos="6740525" algn="l"/>
                <a:tab pos="7046913" algn="l"/>
                <a:tab pos="7353300" algn="l"/>
                <a:tab pos="7659688" algn="l"/>
                <a:tab pos="7966075" algn="l"/>
                <a:tab pos="8272463" algn="l"/>
                <a:tab pos="8578850" algn="l"/>
                <a:tab pos="8885238" algn="l"/>
                <a:tab pos="9191625" algn="l"/>
                <a:tab pos="9498013" algn="l"/>
              </a:tabLst>
            </a:pPr>
            <a:r>
              <a:rPr lang="en-US" smtClean="0">
                <a:solidFill>
                  <a:srgbClr val="FF0000"/>
                </a:solidFill>
              </a:rPr>
              <a:t>Scripts for testing </a:t>
            </a:r>
            <a:r>
              <a:rPr lang="en-US" u="sng">
                <a:solidFill>
                  <a:srgbClr val="0000FF"/>
                </a:solidFill>
              </a:rPr>
              <a:t>https://</a:t>
            </a:r>
            <a:r>
              <a:rPr lang="en-US" u="sng" smtClean="0">
                <a:solidFill>
                  <a:srgbClr val="0000FF"/>
                </a:solidFill>
              </a:rPr>
              <a:t>github.com/itmo-infocom/BigData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31431"/>
            <a:ext cx="305943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1470025"/>
          </a:xfrm>
        </p:spPr>
        <p:txBody>
          <a:bodyPr/>
          <a:lstStyle/>
          <a:p>
            <a:r>
              <a:rPr lang="en-US"/>
              <a:t>Main goals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390328"/>
            <a:ext cx="8352928" cy="4774976"/>
          </a:xfrm>
        </p:spPr>
        <p:txBody>
          <a:bodyPr>
            <a:normAutofit fontScale="77500" lnSpcReduction="20000"/>
          </a:bodyPr>
          <a:lstStyle/>
          <a:p>
            <a:pPr marL="315913" indent="-315913" algn="l">
              <a:buSzPct val="45000"/>
              <a:buFont typeface="Wingdings" charset="2"/>
              <a:buChar char=""/>
              <a:tabLst>
                <a:tab pos="315913" algn="l"/>
                <a:tab pos="581025" algn="l"/>
                <a:tab pos="885825" algn="l"/>
                <a:tab pos="1190625" algn="l"/>
                <a:tab pos="1495425" algn="l"/>
                <a:tab pos="1800225" algn="l"/>
                <a:tab pos="2105025" algn="l"/>
                <a:tab pos="2409825" algn="l"/>
                <a:tab pos="2714625" algn="l"/>
                <a:tab pos="3019425" algn="l"/>
                <a:tab pos="3324225" algn="l"/>
                <a:tab pos="3629025" algn="l"/>
                <a:tab pos="3933825" algn="l"/>
                <a:tab pos="4238625" algn="l"/>
                <a:tab pos="4543425" algn="l"/>
                <a:tab pos="4848225" algn="l"/>
                <a:tab pos="5153025" algn="l"/>
                <a:tab pos="5457825" algn="l"/>
                <a:tab pos="5762625" algn="l"/>
                <a:tab pos="6067425" algn="l"/>
                <a:tab pos="6372225" algn="l"/>
                <a:tab pos="6434138" algn="l"/>
                <a:tab pos="6740525" algn="l"/>
                <a:tab pos="7046913" algn="l"/>
                <a:tab pos="7353300" algn="l"/>
                <a:tab pos="7659688" algn="l"/>
                <a:tab pos="7966075" algn="l"/>
                <a:tab pos="8272463" algn="l"/>
                <a:tab pos="8578850" algn="l"/>
                <a:tab pos="8885238" algn="l"/>
                <a:tab pos="9191625" algn="l"/>
                <a:tab pos="9498013" algn="l"/>
              </a:tabLst>
            </a:pPr>
            <a:r>
              <a:rPr lang="ru-RU">
                <a:solidFill>
                  <a:schemeClr val="tx1"/>
                </a:solidFill>
              </a:rPr>
              <a:t>Combining the developed contemporary components and methods with ideas, developments, experience to achieve maximum speed for Big Data transfer on existing links</a:t>
            </a:r>
            <a:r>
              <a:rPr lang="ru-RU" smtClean="0">
                <a:solidFill>
                  <a:schemeClr val="tx1"/>
                </a:solidFill>
              </a:rPr>
              <a:t>.</a:t>
            </a:r>
            <a:endParaRPr lang="en-US" smtClean="0">
              <a:solidFill>
                <a:schemeClr val="tx1"/>
              </a:solidFill>
            </a:endParaRPr>
          </a:p>
          <a:p>
            <a:pPr marL="315913" indent="-315913" algn="l">
              <a:buSzPct val="45000"/>
              <a:buFont typeface="Wingdings" charset="2"/>
              <a:buChar char=""/>
              <a:tabLst>
                <a:tab pos="315913" algn="l"/>
                <a:tab pos="581025" algn="l"/>
                <a:tab pos="885825" algn="l"/>
                <a:tab pos="1190625" algn="l"/>
                <a:tab pos="1495425" algn="l"/>
                <a:tab pos="1800225" algn="l"/>
                <a:tab pos="2105025" algn="l"/>
                <a:tab pos="2409825" algn="l"/>
                <a:tab pos="2714625" algn="l"/>
                <a:tab pos="3019425" algn="l"/>
                <a:tab pos="3324225" algn="l"/>
                <a:tab pos="3629025" algn="l"/>
                <a:tab pos="3933825" algn="l"/>
                <a:tab pos="4238625" algn="l"/>
                <a:tab pos="4543425" algn="l"/>
                <a:tab pos="4848225" algn="l"/>
                <a:tab pos="5153025" algn="l"/>
                <a:tab pos="5457825" algn="l"/>
                <a:tab pos="5762625" algn="l"/>
                <a:tab pos="6067425" algn="l"/>
                <a:tab pos="6372225" algn="l"/>
                <a:tab pos="6434138" algn="l"/>
                <a:tab pos="6740525" algn="l"/>
                <a:tab pos="7046913" algn="l"/>
                <a:tab pos="7353300" algn="l"/>
                <a:tab pos="7659688" algn="l"/>
                <a:tab pos="7966075" algn="l"/>
                <a:tab pos="8272463" algn="l"/>
                <a:tab pos="8578850" algn="l"/>
                <a:tab pos="8885238" algn="l"/>
                <a:tab pos="9191625" algn="l"/>
                <a:tab pos="9498013" algn="l"/>
              </a:tabLst>
            </a:pPr>
            <a:endParaRPr lang="ru-RU">
              <a:solidFill>
                <a:schemeClr val="tx1"/>
              </a:solidFill>
            </a:endParaRPr>
          </a:p>
          <a:p>
            <a:pPr marL="315913" indent="-315913" algn="l">
              <a:buSzPct val="45000"/>
              <a:buFont typeface="Wingdings" charset="2"/>
              <a:buChar char=""/>
              <a:tabLst>
                <a:tab pos="315913" algn="l"/>
                <a:tab pos="581025" algn="l"/>
                <a:tab pos="885825" algn="l"/>
                <a:tab pos="1190625" algn="l"/>
                <a:tab pos="1495425" algn="l"/>
                <a:tab pos="1800225" algn="l"/>
                <a:tab pos="2105025" algn="l"/>
                <a:tab pos="2409825" algn="l"/>
                <a:tab pos="2714625" algn="l"/>
                <a:tab pos="3019425" algn="l"/>
                <a:tab pos="3324225" algn="l"/>
                <a:tab pos="3629025" algn="l"/>
                <a:tab pos="3933825" algn="l"/>
                <a:tab pos="4238625" algn="l"/>
                <a:tab pos="4543425" algn="l"/>
                <a:tab pos="4848225" algn="l"/>
                <a:tab pos="5153025" algn="l"/>
                <a:tab pos="5457825" algn="l"/>
                <a:tab pos="5762625" algn="l"/>
                <a:tab pos="6067425" algn="l"/>
                <a:tab pos="6372225" algn="l"/>
                <a:tab pos="6434138" algn="l"/>
                <a:tab pos="6740525" algn="l"/>
                <a:tab pos="7046913" algn="l"/>
                <a:tab pos="7353300" algn="l"/>
                <a:tab pos="7659688" algn="l"/>
                <a:tab pos="7966075" algn="l"/>
                <a:tab pos="8272463" algn="l"/>
                <a:tab pos="8578850" algn="l"/>
                <a:tab pos="8885238" algn="l"/>
                <a:tab pos="9191625" algn="l"/>
                <a:tab pos="9498013" algn="l"/>
              </a:tabLst>
            </a:pPr>
            <a:r>
              <a:rPr lang="ru-RU">
                <a:solidFill>
                  <a:schemeClr val="tx1"/>
                </a:solidFill>
              </a:rPr>
              <a:t>To create the testbed which would be used as place where researchers might compare theirs (new) tools for data transfer with earlier recorded  measurement results</a:t>
            </a:r>
            <a:r>
              <a:rPr lang="ru-RU" smtClean="0">
                <a:solidFill>
                  <a:schemeClr val="tx1"/>
                </a:solidFill>
              </a:rPr>
              <a:t>.</a:t>
            </a:r>
            <a:endParaRPr lang="en-US" smtClean="0">
              <a:solidFill>
                <a:schemeClr val="tx1"/>
              </a:solidFill>
            </a:endParaRPr>
          </a:p>
          <a:p>
            <a:pPr marL="315913" indent="-315913" algn="l">
              <a:buSzPct val="45000"/>
              <a:buFont typeface="Wingdings" charset="2"/>
              <a:buChar char=""/>
              <a:tabLst>
                <a:tab pos="315913" algn="l"/>
                <a:tab pos="581025" algn="l"/>
                <a:tab pos="885825" algn="l"/>
                <a:tab pos="1190625" algn="l"/>
                <a:tab pos="1495425" algn="l"/>
                <a:tab pos="1800225" algn="l"/>
                <a:tab pos="2105025" algn="l"/>
                <a:tab pos="2409825" algn="l"/>
                <a:tab pos="2714625" algn="l"/>
                <a:tab pos="3019425" algn="l"/>
                <a:tab pos="3324225" algn="l"/>
                <a:tab pos="3629025" algn="l"/>
                <a:tab pos="3933825" algn="l"/>
                <a:tab pos="4238625" algn="l"/>
                <a:tab pos="4543425" algn="l"/>
                <a:tab pos="4848225" algn="l"/>
                <a:tab pos="5153025" algn="l"/>
                <a:tab pos="5457825" algn="l"/>
                <a:tab pos="5762625" algn="l"/>
                <a:tab pos="6067425" algn="l"/>
                <a:tab pos="6372225" algn="l"/>
                <a:tab pos="6434138" algn="l"/>
                <a:tab pos="6740525" algn="l"/>
                <a:tab pos="7046913" algn="l"/>
                <a:tab pos="7353300" algn="l"/>
                <a:tab pos="7659688" algn="l"/>
                <a:tab pos="7966075" algn="l"/>
                <a:tab pos="8272463" algn="l"/>
                <a:tab pos="8578850" algn="l"/>
                <a:tab pos="8885238" algn="l"/>
                <a:tab pos="9191625" algn="l"/>
                <a:tab pos="9498013" algn="l"/>
              </a:tabLst>
            </a:pPr>
            <a:endParaRPr lang="ru-RU">
              <a:solidFill>
                <a:schemeClr val="tx1"/>
              </a:solidFill>
            </a:endParaRPr>
          </a:p>
          <a:p>
            <a:pPr marL="315913" indent="-315913" algn="l">
              <a:buSzPct val="45000"/>
              <a:buFont typeface="Wingdings" charset="2"/>
              <a:buChar char=""/>
              <a:tabLst>
                <a:tab pos="315913" algn="l"/>
                <a:tab pos="581025" algn="l"/>
                <a:tab pos="885825" algn="l"/>
                <a:tab pos="1190625" algn="l"/>
                <a:tab pos="1495425" algn="l"/>
                <a:tab pos="1800225" algn="l"/>
                <a:tab pos="2105025" algn="l"/>
                <a:tab pos="2409825" algn="l"/>
                <a:tab pos="2714625" algn="l"/>
                <a:tab pos="3019425" algn="l"/>
                <a:tab pos="3324225" algn="l"/>
                <a:tab pos="3629025" algn="l"/>
                <a:tab pos="3933825" algn="l"/>
                <a:tab pos="4238625" algn="l"/>
                <a:tab pos="4543425" algn="l"/>
                <a:tab pos="4848225" algn="l"/>
                <a:tab pos="5153025" algn="l"/>
                <a:tab pos="5457825" algn="l"/>
                <a:tab pos="5762625" algn="l"/>
                <a:tab pos="6067425" algn="l"/>
                <a:tab pos="6372225" algn="l"/>
                <a:tab pos="6434138" algn="l"/>
                <a:tab pos="6740525" algn="l"/>
                <a:tab pos="7046913" algn="l"/>
                <a:tab pos="7353300" algn="l"/>
                <a:tab pos="7659688" algn="l"/>
                <a:tab pos="7966075" algn="l"/>
                <a:tab pos="8272463" algn="l"/>
                <a:tab pos="8578850" algn="l"/>
                <a:tab pos="8885238" algn="l"/>
                <a:tab pos="9191625" algn="l"/>
                <a:tab pos="9498013" algn="l"/>
              </a:tabLst>
            </a:pPr>
            <a:r>
              <a:rPr lang="ru-RU">
                <a:solidFill>
                  <a:schemeClr val="tx1"/>
                </a:solidFill>
              </a:rPr>
              <a:t>To sugggest  the collaboration with … (suggestions</a:t>
            </a:r>
            <a:r>
              <a:rPr lang="ru-RU" smtClean="0">
                <a:solidFill>
                  <a:schemeClr val="tx1"/>
                </a:solidFill>
              </a:rPr>
              <a:t>?)</a:t>
            </a:r>
            <a:endParaRPr lang="en-US" smtClean="0">
              <a:solidFill>
                <a:schemeClr val="tx1"/>
              </a:solidFill>
            </a:endParaRPr>
          </a:p>
          <a:p>
            <a:pPr marL="315913" indent="-315913" algn="l">
              <a:buSzPct val="45000"/>
              <a:buFont typeface="Wingdings" charset="2"/>
              <a:buChar char=""/>
              <a:tabLst>
                <a:tab pos="315913" algn="l"/>
                <a:tab pos="581025" algn="l"/>
                <a:tab pos="885825" algn="l"/>
                <a:tab pos="1190625" algn="l"/>
                <a:tab pos="1495425" algn="l"/>
                <a:tab pos="1800225" algn="l"/>
                <a:tab pos="2105025" algn="l"/>
                <a:tab pos="2409825" algn="l"/>
                <a:tab pos="2714625" algn="l"/>
                <a:tab pos="3019425" algn="l"/>
                <a:tab pos="3324225" algn="l"/>
                <a:tab pos="3629025" algn="l"/>
                <a:tab pos="3933825" algn="l"/>
                <a:tab pos="4238625" algn="l"/>
                <a:tab pos="4543425" algn="l"/>
                <a:tab pos="4848225" algn="l"/>
                <a:tab pos="5153025" algn="l"/>
                <a:tab pos="5457825" algn="l"/>
                <a:tab pos="5762625" algn="l"/>
                <a:tab pos="6067425" algn="l"/>
                <a:tab pos="6372225" algn="l"/>
                <a:tab pos="6434138" algn="l"/>
                <a:tab pos="6740525" algn="l"/>
                <a:tab pos="7046913" algn="l"/>
                <a:tab pos="7353300" algn="l"/>
                <a:tab pos="7659688" algn="l"/>
                <a:tab pos="7966075" algn="l"/>
                <a:tab pos="8272463" algn="l"/>
                <a:tab pos="8578850" algn="l"/>
                <a:tab pos="8885238" algn="l"/>
                <a:tab pos="9191625" algn="l"/>
                <a:tab pos="9498013" algn="l"/>
              </a:tabLst>
            </a:pPr>
            <a:endParaRPr lang="ru-RU">
              <a:solidFill>
                <a:schemeClr val="tx1"/>
              </a:solidFill>
            </a:endParaRPr>
          </a:p>
          <a:p>
            <a:pPr marL="315913" indent="-315913" algn="l">
              <a:buSzPct val="45000"/>
              <a:buFont typeface="Wingdings" charset="2"/>
              <a:buChar char=""/>
              <a:tabLst>
                <a:tab pos="315913" algn="l"/>
                <a:tab pos="581025" algn="l"/>
                <a:tab pos="885825" algn="l"/>
                <a:tab pos="1190625" algn="l"/>
                <a:tab pos="1495425" algn="l"/>
                <a:tab pos="1800225" algn="l"/>
                <a:tab pos="2105025" algn="l"/>
                <a:tab pos="2409825" algn="l"/>
                <a:tab pos="2714625" algn="l"/>
                <a:tab pos="3019425" algn="l"/>
                <a:tab pos="3324225" algn="l"/>
                <a:tab pos="3629025" algn="l"/>
                <a:tab pos="3933825" algn="l"/>
                <a:tab pos="4238625" algn="l"/>
                <a:tab pos="4543425" algn="l"/>
                <a:tab pos="4848225" algn="l"/>
                <a:tab pos="5153025" algn="l"/>
                <a:tab pos="5457825" algn="l"/>
                <a:tab pos="5762625" algn="l"/>
                <a:tab pos="6067425" algn="l"/>
                <a:tab pos="6372225" algn="l"/>
                <a:tab pos="6434138" algn="l"/>
                <a:tab pos="6740525" algn="l"/>
                <a:tab pos="7046913" algn="l"/>
                <a:tab pos="7353300" algn="l"/>
                <a:tab pos="7659688" algn="l"/>
                <a:tab pos="7966075" algn="l"/>
                <a:tab pos="8272463" algn="l"/>
                <a:tab pos="8578850" algn="l"/>
                <a:tab pos="8885238" algn="l"/>
                <a:tab pos="9191625" algn="l"/>
                <a:tab pos="9498013" algn="l"/>
              </a:tabLst>
            </a:pPr>
            <a:r>
              <a:rPr lang="ru-RU">
                <a:solidFill>
                  <a:schemeClr val="tx1"/>
                </a:solidFill>
              </a:rPr>
              <a:t>To invite students from … (suggestions?)</a:t>
            </a:r>
          </a:p>
          <a:p>
            <a:pPr algn="l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 July 2014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sdn.ifmo.ru       GRID 2014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r>
              <a:rPr lang="en-US" smtClean="0"/>
              <a:t>/17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0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1470025"/>
          </a:xfrm>
        </p:spPr>
        <p:txBody>
          <a:bodyPr/>
          <a:lstStyle/>
          <a:p>
            <a:r>
              <a:rPr lang="en-US"/>
              <a:t>Partners </a:t>
            </a:r>
            <a:r>
              <a:rPr lang="en-US" smtClean="0"/>
              <a:t>(ideas exchange</a:t>
            </a:r>
            <a:r>
              <a:rPr lang="en-US"/>
              <a:t>)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 July 2014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sdn.ifmo.ru       GRID 2014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r>
              <a:rPr lang="en-US" smtClean="0"/>
              <a:t>/17  </a:t>
            </a: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1268760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84313" lvl="1" indent="-561975">
              <a:buClrTx/>
              <a:buFont typeface="Calibri" pitchFamily="34" charset="0"/>
              <a:buChar char="–"/>
              <a:tabLst>
                <a:tab pos="325438" algn="l"/>
                <a:tab pos="590550" algn="l"/>
                <a:tab pos="895350" algn="l"/>
                <a:tab pos="1200150" algn="l"/>
                <a:tab pos="1504950" algn="l"/>
                <a:tab pos="1809750" algn="l"/>
                <a:tab pos="2114550" algn="l"/>
                <a:tab pos="2419350" algn="l"/>
                <a:tab pos="2724150" algn="l"/>
                <a:tab pos="3028950" algn="l"/>
                <a:tab pos="3333750" algn="l"/>
                <a:tab pos="3638550" algn="l"/>
                <a:tab pos="3943350" algn="l"/>
                <a:tab pos="4248150" algn="l"/>
                <a:tab pos="4552950" algn="l"/>
                <a:tab pos="4857750" algn="l"/>
                <a:tab pos="5162550" algn="l"/>
                <a:tab pos="5467350" algn="l"/>
                <a:tab pos="5772150" algn="l"/>
                <a:tab pos="6076950" algn="l"/>
                <a:tab pos="6381750" algn="l"/>
                <a:tab pos="6434138" algn="l"/>
                <a:tab pos="6740525" algn="l"/>
                <a:tab pos="7046913" algn="l"/>
                <a:tab pos="7353300" algn="l"/>
                <a:tab pos="7659688" algn="l"/>
                <a:tab pos="7966075" algn="l"/>
                <a:tab pos="8272463" algn="l"/>
                <a:tab pos="8578850" algn="l"/>
                <a:tab pos="8885238" algn="l"/>
                <a:tab pos="9191625" algn="l"/>
                <a:tab pos="9498013" algn="l"/>
              </a:tabLst>
            </a:pPr>
            <a:r>
              <a:rPr lang="ru-RU" smtClean="0">
                <a:solidFill>
                  <a:srgbClr val="4C1900"/>
                </a:solidFill>
              </a:rPr>
              <a:t>Laboratory </a:t>
            </a:r>
            <a:r>
              <a:rPr lang="ru-RU">
                <a:solidFill>
                  <a:srgbClr val="4C1900"/>
                </a:solidFill>
              </a:rPr>
              <a:t>of Information Technology (LIT) </a:t>
            </a:r>
            <a:r>
              <a:rPr lang="ru-RU" u="sng">
                <a:solidFill>
                  <a:srgbClr val="0000FF"/>
                </a:solidFill>
              </a:rPr>
              <a:t>http://lit.jinr.ru/index.php?lang=lat </a:t>
            </a:r>
          </a:p>
          <a:p>
            <a:pPr marL="1484313" lvl="1" indent="-561975">
              <a:buClrTx/>
              <a:buFontTx/>
              <a:buNone/>
              <a:tabLst>
                <a:tab pos="325438" algn="l"/>
                <a:tab pos="590550" algn="l"/>
                <a:tab pos="895350" algn="l"/>
                <a:tab pos="1200150" algn="l"/>
                <a:tab pos="1504950" algn="l"/>
                <a:tab pos="1809750" algn="l"/>
                <a:tab pos="2114550" algn="l"/>
                <a:tab pos="2419350" algn="l"/>
                <a:tab pos="2724150" algn="l"/>
                <a:tab pos="3028950" algn="l"/>
                <a:tab pos="3333750" algn="l"/>
                <a:tab pos="3638550" algn="l"/>
                <a:tab pos="3943350" algn="l"/>
                <a:tab pos="4248150" algn="l"/>
                <a:tab pos="4552950" algn="l"/>
                <a:tab pos="4857750" algn="l"/>
                <a:tab pos="5162550" algn="l"/>
                <a:tab pos="5467350" algn="l"/>
                <a:tab pos="5772150" algn="l"/>
                <a:tab pos="6076950" algn="l"/>
                <a:tab pos="6381750" algn="l"/>
                <a:tab pos="6434138" algn="l"/>
                <a:tab pos="6740525" algn="l"/>
                <a:tab pos="7046913" algn="l"/>
                <a:tab pos="7353300" algn="l"/>
                <a:tab pos="7659688" algn="l"/>
                <a:tab pos="7966075" algn="l"/>
                <a:tab pos="8272463" algn="l"/>
                <a:tab pos="8578850" algn="l"/>
                <a:tab pos="8885238" algn="l"/>
                <a:tab pos="9191625" algn="l"/>
                <a:tab pos="9498013" algn="l"/>
              </a:tabLst>
            </a:pPr>
            <a:r>
              <a:rPr lang="en-US" smtClean="0">
                <a:solidFill>
                  <a:srgbClr val="4C1900"/>
                </a:solidFill>
              </a:rPr>
              <a:t>		</a:t>
            </a:r>
            <a:r>
              <a:rPr lang="ru-RU" smtClean="0">
                <a:solidFill>
                  <a:srgbClr val="4C1900"/>
                </a:solidFill>
              </a:rPr>
              <a:t>@ </a:t>
            </a:r>
            <a:r>
              <a:rPr lang="ru-RU">
                <a:solidFill>
                  <a:srgbClr val="4C1900"/>
                </a:solidFill>
              </a:rPr>
              <a:t>Joint Institute for Nuclear Research (JINR.ru</a:t>
            </a:r>
            <a:r>
              <a:rPr lang="ru-RU" smtClean="0">
                <a:solidFill>
                  <a:srgbClr val="4C1900"/>
                </a:solidFill>
              </a:rPr>
              <a:t>)</a:t>
            </a:r>
            <a:endParaRPr lang="en-US" smtClean="0">
              <a:solidFill>
                <a:srgbClr val="4C1900"/>
              </a:solidFill>
            </a:endParaRPr>
          </a:p>
          <a:p>
            <a:pPr marL="1484313" lvl="1" indent="-568325">
              <a:buFont typeface="Times New Roman" pitchFamily="16" charset="0"/>
              <a:buChar char="–"/>
              <a:tabLst>
                <a:tab pos="325438" algn="l"/>
                <a:tab pos="590550" algn="l"/>
                <a:tab pos="895350" algn="l"/>
                <a:tab pos="1200150" algn="l"/>
                <a:tab pos="1504950" algn="l"/>
                <a:tab pos="1809750" algn="l"/>
                <a:tab pos="2114550" algn="l"/>
                <a:tab pos="2419350" algn="l"/>
                <a:tab pos="2724150" algn="l"/>
                <a:tab pos="3028950" algn="l"/>
                <a:tab pos="3333750" algn="l"/>
                <a:tab pos="3638550" algn="l"/>
                <a:tab pos="3943350" algn="l"/>
                <a:tab pos="4248150" algn="l"/>
                <a:tab pos="4552950" algn="l"/>
                <a:tab pos="4857750" algn="l"/>
                <a:tab pos="5162550" algn="l"/>
                <a:tab pos="5467350" algn="l"/>
                <a:tab pos="5772150" algn="l"/>
                <a:tab pos="6076950" algn="l"/>
                <a:tab pos="6381750" algn="l"/>
                <a:tab pos="6434138" algn="l"/>
                <a:tab pos="6740525" algn="l"/>
                <a:tab pos="7046913" algn="l"/>
                <a:tab pos="7353300" algn="l"/>
                <a:tab pos="7659688" algn="l"/>
                <a:tab pos="7966075" algn="l"/>
                <a:tab pos="8272463" algn="l"/>
                <a:tab pos="8578850" algn="l"/>
                <a:tab pos="8885238" algn="l"/>
                <a:tab pos="9191625" algn="l"/>
                <a:tab pos="9498013" algn="l"/>
              </a:tabLst>
            </a:pPr>
            <a:r>
              <a:rPr lang="ru-RU" smtClean="0"/>
              <a:t>The </a:t>
            </a:r>
            <a:r>
              <a:rPr lang="ru-RU"/>
              <a:t>Application Research Center for Computer Networks at Moscow University </a:t>
            </a:r>
            <a:r>
              <a:rPr lang="ru-RU">
                <a:solidFill>
                  <a:srgbClr val="FF0000"/>
                </a:solidFill>
                <a:hlinkClick r:id="rId3"/>
              </a:rPr>
              <a:t>http://</a:t>
            </a:r>
            <a:r>
              <a:rPr lang="ru-RU" smtClean="0">
                <a:solidFill>
                  <a:srgbClr val="FF0000"/>
                </a:solidFill>
                <a:hlinkClick r:id="rId3"/>
              </a:rPr>
              <a:t>arccn.ru/</a:t>
            </a:r>
            <a:endParaRPr lang="en-US" smtClean="0">
              <a:solidFill>
                <a:srgbClr val="FF0000"/>
              </a:solidFill>
            </a:endParaRPr>
          </a:p>
          <a:p>
            <a:pPr marL="1484313" lvl="1" indent="-568325">
              <a:buFont typeface="Times New Roman" pitchFamily="16" charset="0"/>
              <a:buChar char="–"/>
              <a:tabLst>
                <a:tab pos="325438" algn="l"/>
                <a:tab pos="590550" algn="l"/>
                <a:tab pos="895350" algn="l"/>
                <a:tab pos="1200150" algn="l"/>
                <a:tab pos="1504950" algn="l"/>
                <a:tab pos="1809750" algn="l"/>
                <a:tab pos="2114550" algn="l"/>
                <a:tab pos="2419350" algn="l"/>
                <a:tab pos="2724150" algn="l"/>
                <a:tab pos="3028950" algn="l"/>
                <a:tab pos="3333750" algn="l"/>
                <a:tab pos="3638550" algn="l"/>
                <a:tab pos="3943350" algn="l"/>
                <a:tab pos="4248150" algn="l"/>
                <a:tab pos="4552950" algn="l"/>
                <a:tab pos="4857750" algn="l"/>
                <a:tab pos="5162550" algn="l"/>
                <a:tab pos="5467350" algn="l"/>
                <a:tab pos="5772150" algn="l"/>
                <a:tab pos="6076950" algn="l"/>
                <a:tab pos="6381750" algn="l"/>
                <a:tab pos="6434138" algn="l"/>
                <a:tab pos="6740525" algn="l"/>
                <a:tab pos="7046913" algn="l"/>
                <a:tab pos="7353300" algn="l"/>
                <a:tab pos="7659688" algn="l"/>
                <a:tab pos="7966075" algn="l"/>
                <a:tab pos="8272463" algn="l"/>
                <a:tab pos="8578850" algn="l"/>
                <a:tab pos="8885238" algn="l"/>
                <a:tab pos="9191625" algn="l"/>
                <a:tab pos="9498013" algn="l"/>
              </a:tabLst>
            </a:pPr>
            <a:r>
              <a:rPr lang="ru-RU" smtClean="0"/>
              <a:t>We </a:t>
            </a:r>
            <a:r>
              <a:rPr lang="ru-RU"/>
              <a:t>are starting to collaborate with GENI </a:t>
            </a:r>
            <a:r>
              <a:rPr lang="ru-RU" u="sng" smtClean="0">
                <a:solidFill>
                  <a:srgbClr val="0000FF"/>
                </a:solidFill>
              </a:rPr>
              <a:t>http</a:t>
            </a:r>
            <a:r>
              <a:rPr lang="ru-RU" u="sng">
                <a:solidFill>
                  <a:srgbClr val="0000FF"/>
                </a:solidFill>
              </a:rPr>
              <a:t>://www.geni.net</a:t>
            </a:r>
            <a:r>
              <a:rPr lang="ru-RU" u="sng" smtClean="0">
                <a:solidFill>
                  <a:srgbClr val="0000FF"/>
                </a:solidFill>
              </a:rPr>
              <a:t>/</a:t>
            </a:r>
            <a:r>
              <a:rPr lang="ru-RU" smtClean="0"/>
              <a:t> </a:t>
            </a:r>
            <a:endParaRPr lang="en-US" smtClean="0"/>
          </a:p>
          <a:p>
            <a:pPr marL="1484313" lvl="1" indent="-568325">
              <a:buFont typeface="Times New Roman" pitchFamily="16" charset="0"/>
              <a:buChar char="–"/>
              <a:tabLst>
                <a:tab pos="325438" algn="l"/>
                <a:tab pos="590550" algn="l"/>
                <a:tab pos="895350" algn="l"/>
                <a:tab pos="1200150" algn="l"/>
                <a:tab pos="1504950" algn="l"/>
                <a:tab pos="1809750" algn="l"/>
                <a:tab pos="2114550" algn="l"/>
                <a:tab pos="2419350" algn="l"/>
                <a:tab pos="2724150" algn="l"/>
                <a:tab pos="3028950" algn="l"/>
                <a:tab pos="3333750" algn="l"/>
                <a:tab pos="3638550" algn="l"/>
                <a:tab pos="3943350" algn="l"/>
                <a:tab pos="4248150" algn="l"/>
                <a:tab pos="4552950" algn="l"/>
                <a:tab pos="4857750" algn="l"/>
                <a:tab pos="5162550" algn="l"/>
                <a:tab pos="5467350" algn="l"/>
                <a:tab pos="5772150" algn="l"/>
                <a:tab pos="6076950" algn="l"/>
                <a:tab pos="6381750" algn="l"/>
                <a:tab pos="6434138" algn="l"/>
                <a:tab pos="6740525" algn="l"/>
                <a:tab pos="7046913" algn="l"/>
                <a:tab pos="7353300" algn="l"/>
                <a:tab pos="7659688" algn="l"/>
                <a:tab pos="7966075" algn="l"/>
                <a:tab pos="8272463" algn="l"/>
                <a:tab pos="8578850" algn="l"/>
                <a:tab pos="8885238" algn="l"/>
                <a:tab pos="9191625" algn="l"/>
                <a:tab pos="9498013" algn="l"/>
              </a:tabLst>
            </a:pPr>
            <a:endParaRPr lang="en-US"/>
          </a:p>
          <a:p>
            <a:pPr marL="1484313" lvl="1" indent="-568325">
              <a:buFont typeface="Times New Roman" pitchFamily="16" charset="0"/>
              <a:buChar char="–"/>
              <a:tabLst>
                <a:tab pos="325438" algn="l"/>
                <a:tab pos="590550" algn="l"/>
                <a:tab pos="895350" algn="l"/>
                <a:tab pos="1200150" algn="l"/>
                <a:tab pos="1504950" algn="l"/>
                <a:tab pos="1809750" algn="l"/>
                <a:tab pos="2114550" algn="l"/>
                <a:tab pos="2419350" algn="l"/>
                <a:tab pos="2724150" algn="l"/>
                <a:tab pos="3028950" algn="l"/>
                <a:tab pos="3333750" algn="l"/>
                <a:tab pos="3638550" algn="l"/>
                <a:tab pos="3943350" algn="l"/>
                <a:tab pos="4248150" algn="l"/>
                <a:tab pos="4552950" algn="l"/>
                <a:tab pos="4857750" algn="l"/>
                <a:tab pos="5162550" algn="l"/>
                <a:tab pos="5467350" algn="l"/>
                <a:tab pos="5772150" algn="l"/>
                <a:tab pos="6076950" algn="l"/>
                <a:tab pos="6381750" algn="l"/>
                <a:tab pos="6434138" algn="l"/>
                <a:tab pos="6740525" algn="l"/>
                <a:tab pos="7046913" algn="l"/>
                <a:tab pos="7353300" algn="l"/>
                <a:tab pos="7659688" algn="l"/>
                <a:tab pos="7966075" algn="l"/>
                <a:tab pos="8272463" algn="l"/>
                <a:tab pos="8578850" algn="l"/>
                <a:tab pos="8885238" algn="l"/>
                <a:tab pos="9191625" algn="l"/>
                <a:tab pos="9498013" algn="l"/>
              </a:tabLst>
            </a:pPr>
            <a:endParaRPr lang="en-US" smtClean="0"/>
          </a:p>
          <a:p>
            <a:pPr marL="915988" lvl="1">
              <a:tabLst>
                <a:tab pos="325438" algn="l"/>
                <a:tab pos="590550" algn="l"/>
                <a:tab pos="895350" algn="l"/>
                <a:tab pos="1200150" algn="l"/>
                <a:tab pos="1504950" algn="l"/>
                <a:tab pos="1809750" algn="l"/>
                <a:tab pos="2114550" algn="l"/>
                <a:tab pos="2419350" algn="l"/>
                <a:tab pos="2724150" algn="l"/>
                <a:tab pos="3028950" algn="l"/>
                <a:tab pos="3333750" algn="l"/>
                <a:tab pos="3638550" algn="l"/>
                <a:tab pos="3943350" algn="l"/>
                <a:tab pos="4248150" algn="l"/>
                <a:tab pos="4552950" algn="l"/>
                <a:tab pos="4857750" algn="l"/>
                <a:tab pos="5162550" algn="l"/>
                <a:tab pos="5467350" algn="l"/>
                <a:tab pos="5772150" algn="l"/>
                <a:tab pos="6076950" algn="l"/>
                <a:tab pos="6381750" algn="l"/>
                <a:tab pos="6434138" algn="l"/>
                <a:tab pos="6740525" algn="l"/>
                <a:tab pos="7046913" algn="l"/>
                <a:tab pos="7353300" algn="l"/>
                <a:tab pos="7659688" algn="l"/>
                <a:tab pos="7966075" algn="l"/>
                <a:tab pos="8272463" algn="l"/>
                <a:tab pos="8578850" algn="l"/>
                <a:tab pos="8885238" algn="l"/>
                <a:tab pos="9191625" algn="l"/>
                <a:tab pos="9498013" algn="l"/>
              </a:tabLst>
            </a:pPr>
            <a:r>
              <a:rPr lang="en-US" sz="2000" b="1"/>
              <a:t>The work is supported by the Saint-Petersburg </a:t>
            </a:r>
            <a:r>
              <a:rPr lang="en-US" sz="2000" b="1" smtClean="0"/>
              <a:t>University </a:t>
            </a:r>
            <a:r>
              <a:rPr lang="en-US" sz="2000" b="1"/>
              <a:t>of Information Technology, Mechanics &amp; Optics </a:t>
            </a:r>
            <a:endParaRPr lang="en-US" sz="2000" b="1" smtClean="0"/>
          </a:p>
          <a:p>
            <a:pPr marL="915988" lvl="1">
              <a:tabLst>
                <a:tab pos="325438" algn="l"/>
                <a:tab pos="590550" algn="l"/>
                <a:tab pos="895350" algn="l"/>
                <a:tab pos="1200150" algn="l"/>
                <a:tab pos="1504950" algn="l"/>
                <a:tab pos="1809750" algn="l"/>
                <a:tab pos="2114550" algn="l"/>
                <a:tab pos="2419350" algn="l"/>
                <a:tab pos="2724150" algn="l"/>
                <a:tab pos="3028950" algn="l"/>
                <a:tab pos="3333750" algn="l"/>
                <a:tab pos="3638550" algn="l"/>
                <a:tab pos="3943350" algn="l"/>
                <a:tab pos="4248150" algn="l"/>
                <a:tab pos="4552950" algn="l"/>
                <a:tab pos="4857750" algn="l"/>
                <a:tab pos="5162550" algn="l"/>
                <a:tab pos="5467350" algn="l"/>
                <a:tab pos="5772150" algn="l"/>
                <a:tab pos="6076950" algn="l"/>
                <a:tab pos="6381750" algn="l"/>
                <a:tab pos="6434138" algn="l"/>
                <a:tab pos="6740525" algn="l"/>
                <a:tab pos="7046913" algn="l"/>
                <a:tab pos="7353300" algn="l"/>
                <a:tab pos="7659688" algn="l"/>
                <a:tab pos="7966075" algn="l"/>
                <a:tab pos="8272463" algn="l"/>
                <a:tab pos="8578850" algn="l"/>
                <a:tab pos="8885238" algn="l"/>
                <a:tab pos="9191625" algn="l"/>
                <a:tab pos="9498013" algn="l"/>
              </a:tabLst>
            </a:pPr>
            <a:r>
              <a:rPr lang="en-US" sz="2000" b="1" smtClean="0"/>
              <a:t>(ITMO University </a:t>
            </a:r>
            <a:r>
              <a:rPr lang="en-US" sz="2000" b="1" u="sng" smtClean="0">
                <a:solidFill>
                  <a:srgbClr val="0000FF"/>
                </a:solidFill>
              </a:rPr>
              <a:t>www.ifmo.ru</a:t>
            </a:r>
            <a:r>
              <a:rPr lang="en-US" sz="2000" b="1"/>
              <a:t>)</a:t>
            </a:r>
            <a:endParaRPr lang="en-US" sz="2000" b="1" smtClean="0"/>
          </a:p>
          <a:p>
            <a:pPr marL="1484313" lvl="1" indent="-568325">
              <a:buFont typeface="Times New Roman" pitchFamily="16" charset="0"/>
              <a:buChar char="–"/>
              <a:tabLst>
                <a:tab pos="325438" algn="l"/>
                <a:tab pos="590550" algn="l"/>
                <a:tab pos="895350" algn="l"/>
                <a:tab pos="1200150" algn="l"/>
                <a:tab pos="1504950" algn="l"/>
                <a:tab pos="1809750" algn="l"/>
                <a:tab pos="2114550" algn="l"/>
                <a:tab pos="2419350" algn="l"/>
                <a:tab pos="2724150" algn="l"/>
                <a:tab pos="3028950" algn="l"/>
                <a:tab pos="3333750" algn="l"/>
                <a:tab pos="3638550" algn="l"/>
                <a:tab pos="3943350" algn="l"/>
                <a:tab pos="4248150" algn="l"/>
                <a:tab pos="4552950" algn="l"/>
                <a:tab pos="4857750" algn="l"/>
                <a:tab pos="5162550" algn="l"/>
                <a:tab pos="5467350" algn="l"/>
                <a:tab pos="5772150" algn="l"/>
                <a:tab pos="6076950" algn="l"/>
                <a:tab pos="6381750" algn="l"/>
                <a:tab pos="6434138" algn="l"/>
                <a:tab pos="6740525" algn="l"/>
                <a:tab pos="7046913" algn="l"/>
                <a:tab pos="7353300" algn="l"/>
                <a:tab pos="7659688" algn="l"/>
                <a:tab pos="7966075" algn="l"/>
                <a:tab pos="8272463" algn="l"/>
                <a:tab pos="8578850" algn="l"/>
                <a:tab pos="8885238" algn="l"/>
                <a:tab pos="9191625" algn="l"/>
                <a:tab pos="9498013" algn="l"/>
              </a:tabLst>
            </a:pPr>
            <a:endParaRPr lang="en-US"/>
          </a:p>
          <a:p>
            <a:pPr marL="1484313" lvl="1" indent="-568325">
              <a:buFont typeface="Times New Roman" pitchFamily="16" charset="0"/>
              <a:buChar char="–"/>
              <a:tabLst>
                <a:tab pos="325438" algn="l"/>
                <a:tab pos="590550" algn="l"/>
                <a:tab pos="895350" algn="l"/>
                <a:tab pos="1200150" algn="l"/>
                <a:tab pos="1504950" algn="l"/>
                <a:tab pos="1809750" algn="l"/>
                <a:tab pos="2114550" algn="l"/>
                <a:tab pos="2419350" algn="l"/>
                <a:tab pos="2724150" algn="l"/>
                <a:tab pos="3028950" algn="l"/>
                <a:tab pos="3333750" algn="l"/>
                <a:tab pos="3638550" algn="l"/>
                <a:tab pos="3943350" algn="l"/>
                <a:tab pos="4248150" algn="l"/>
                <a:tab pos="4552950" algn="l"/>
                <a:tab pos="4857750" algn="l"/>
                <a:tab pos="5162550" algn="l"/>
                <a:tab pos="5467350" algn="l"/>
                <a:tab pos="5772150" algn="l"/>
                <a:tab pos="6076950" algn="l"/>
                <a:tab pos="6381750" algn="l"/>
                <a:tab pos="6434138" algn="l"/>
                <a:tab pos="6740525" algn="l"/>
                <a:tab pos="7046913" algn="l"/>
                <a:tab pos="7353300" algn="l"/>
                <a:tab pos="7659688" algn="l"/>
                <a:tab pos="7966075" algn="l"/>
                <a:tab pos="8272463" algn="l"/>
                <a:tab pos="8578850" algn="l"/>
                <a:tab pos="8885238" algn="l"/>
                <a:tab pos="9191625" algn="l"/>
                <a:tab pos="9498013" algn="l"/>
              </a:tabLst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77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1470025"/>
          </a:xfrm>
        </p:spPr>
        <p:txBody>
          <a:bodyPr/>
          <a:lstStyle/>
          <a:p>
            <a:r>
              <a:rPr lang="en-US" smtClean="0"/>
              <a:t>Questions?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 July 2014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sdn.ifmo.ru       GRID 2014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r>
              <a:rPr lang="en-US" smtClean="0"/>
              <a:t>/17  </a:t>
            </a:r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19125" y="1700808"/>
            <a:ext cx="7985323" cy="4577755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SzPct val="100000"/>
              <a:buFont typeface="Arial" pitchFamily="34" charset="0"/>
              <a:buChar char="•"/>
              <a:tabLst>
                <a:tab pos="334963" algn="l"/>
                <a:tab pos="600075" algn="l"/>
                <a:tab pos="904875" algn="l"/>
                <a:tab pos="1209675" algn="l"/>
                <a:tab pos="1514475" algn="l"/>
                <a:tab pos="1819275" algn="l"/>
                <a:tab pos="2124075" algn="l"/>
                <a:tab pos="2428875" algn="l"/>
                <a:tab pos="2733675" algn="l"/>
                <a:tab pos="3038475" algn="l"/>
                <a:tab pos="3343275" algn="l"/>
                <a:tab pos="3648075" algn="l"/>
                <a:tab pos="3952875" algn="l"/>
                <a:tab pos="4257675" algn="l"/>
                <a:tab pos="4562475" algn="l"/>
                <a:tab pos="4867275" algn="l"/>
                <a:tab pos="5172075" algn="l"/>
                <a:tab pos="5476875" algn="l"/>
                <a:tab pos="5781675" algn="l"/>
                <a:tab pos="6086475" algn="l"/>
                <a:tab pos="6391275" algn="l"/>
                <a:tab pos="6434138" algn="l"/>
                <a:tab pos="6740525" algn="l"/>
                <a:tab pos="7046913" algn="l"/>
                <a:tab pos="7353300" algn="l"/>
                <a:tab pos="7659688" algn="l"/>
                <a:tab pos="7966075" algn="l"/>
                <a:tab pos="8272463" algn="l"/>
                <a:tab pos="8578850" algn="l"/>
                <a:tab pos="8885238" algn="l"/>
                <a:tab pos="9191625" algn="l"/>
                <a:tab pos="9498013" algn="l"/>
              </a:tabLst>
            </a:pPr>
            <a:endParaRPr lang="ru-RU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25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1470025"/>
          </a:xfrm>
        </p:spPr>
        <p:txBody>
          <a:bodyPr/>
          <a:lstStyle/>
          <a:p>
            <a:r>
              <a:rPr lang="en-US" smtClean="0"/>
              <a:t>OF Switches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 July 2014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sdn.ifmo.ru       GRID 2014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r>
              <a:rPr lang="en-US" smtClean="0"/>
              <a:t>/17  </a:t>
            </a:r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22028"/>
            <a:ext cx="5581530" cy="459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7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1470025"/>
          </a:xfrm>
        </p:spPr>
        <p:txBody>
          <a:bodyPr/>
          <a:lstStyle/>
          <a:p>
            <a:r>
              <a:rPr lang="en-US"/>
              <a:t>bbcp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268760"/>
            <a:ext cx="8928992" cy="5259288"/>
          </a:xfrm>
        </p:spPr>
        <p:txBody>
          <a:bodyPr>
            <a:normAutofit fontScale="92500" lnSpcReduction="10000"/>
          </a:bodyPr>
          <a:lstStyle/>
          <a:p>
            <a:pPr marL="914400" lvl="1" indent="-457200" algn="just">
              <a:buFont typeface="Arial" pitchFamily="34" charset="0"/>
              <a:buChar char="•"/>
            </a:pPr>
            <a:r>
              <a:rPr lang="en-US" smtClean="0"/>
              <a:t>TCP </a:t>
            </a:r>
            <a:r>
              <a:rPr lang="en-US"/>
              <a:t>Window size;</a:t>
            </a:r>
            <a:endParaRPr lang="ru-RU"/>
          </a:p>
          <a:p>
            <a:pPr marL="914400" lvl="1" indent="-457200" algn="just">
              <a:buFont typeface="Arial" pitchFamily="34" charset="0"/>
              <a:buChar char="•"/>
            </a:pPr>
            <a:r>
              <a:rPr lang="en-US"/>
              <a:t>number of TCP streams;</a:t>
            </a:r>
            <a:endParaRPr lang="ru-RU"/>
          </a:p>
          <a:p>
            <a:pPr marL="914400" lvl="1" indent="-457200" algn="just">
              <a:buFont typeface="Arial" pitchFamily="34" charset="0"/>
              <a:buChar char="•"/>
            </a:pPr>
            <a:r>
              <a:rPr lang="en-US"/>
              <a:t>I/O buffer size;</a:t>
            </a:r>
            <a:endParaRPr lang="ru-RU"/>
          </a:p>
          <a:p>
            <a:pPr marL="914400" lvl="1" indent="-457200" algn="just">
              <a:buFont typeface="Arial" pitchFamily="34" charset="0"/>
              <a:buChar char="•"/>
            </a:pPr>
            <a:r>
              <a:rPr lang="en-US"/>
              <a:t>compression on the fly;</a:t>
            </a:r>
            <a:endParaRPr lang="ru-RU"/>
          </a:p>
          <a:p>
            <a:pPr marL="914400" lvl="1" indent="-457200" algn="just">
              <a:buFont typeface="Arial" pitchFamily="34" charset="0"/>
              <a:buChar char="•"/>
            </a:pPr>
            <a:r>
              <a:rPr lang="en-US"/>
              <a:t>multi-directory copy;</a:t>
            </a:r>
            <a:endParaRPr lang="ru-RU"/>
          </a:p>
          <a:p>
            <a:pPr marL="914400" lvl="1" indent="-457200" algn="just">
              <a:buFont typeface="Arial" pitchFamily="34" charset="0"/>
              <a:buChar char="•"/>
            </a:pPr>
            <a:r>
              <a:rPr lang="en-US"/>
              <a:t>resuming failed copy;</a:t>
            </a:r>
            <a:endParaRPr lang="ru-RU"/>
          </a:p>
          <a:p>
            <a:pPr marL="914400" lvl="1" indent="-457200" algn="just">
              <a:buFont typeface="Arial" pitchFamily="34" charset="0"/>
              <a:buChar char="•"/>
            </a:pPr>
            <a:r>
              <a:rPr lang="en-US"/>
              <a:t>authentication with ssh;</a:t>
            </a:r>
            <a:endParaRPr lang="ru-RU"/>
          </a:p>
          <a:p>
            <a:pPr marL="914400" lvl="1" indent="-457200" algn="just">
              <a:buFont typeface="Arial" pitchFamily="34" charset="0"/>
              <a:buChar char="•"/>
            </a:pPr>
            <a:r>
              <a:rPr lang="en-US"/>
              <a:t>using pipes, where source or/and destination might be pipe;</a:t>
            </a:r>
            <a:endParaRPr lang="ru-RU"/>
          </a:p>
          <a:p>
            <a:pPr marL="914400" lvl="1" indent="-457200" algn="just">
              <a:buFont typeface="Arial" pitchFamily="34" charset="0"/>
              <a:buChar char="•"/>
            </a:pPr>
            <a:r>
              <a:rPr lang="en-US"/>
              <a:t>special option to transfer small files;</a:t>
            </a:r>
            <a:endParaRPr lang="ru-RU"/>
          </a:p>
          <a:p>
            <a:pPr marL="914400" lvl="1" indent="-457200" algn="just">
              <a:buFont typeface="Arial" pitchFamily="34" charset="0"/>
              <a:buChar char="•"/>
            </a:pPr>
            <a:r>
              <a:rPr lang="en-US"/>
              <a:t>and many other options dealing with many practical details.</a:t>
            </a:r>
            <a:endParaRPr lang="ru-RU"/>
          </a:p>
          <a:p>
            <a:pPr algn="just"/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 July 2014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sdn.ifmo.ru       GRID 2014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r>
              <a:rPr lang="en-US" smtClean="0"/>
              <a:t>/17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62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1470025"/>
          </a:xfrm>
        </p:spPr>
        <p:txBody>
          <a:bodyPr/>
          <a:lstStyle/>
          <a:p>
            <a:r>
              <a:rPr lang="ru-RU" err="1"/>
              <a:t>Outlook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800800" cy="3361928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Sources of the Big Data.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Ecosystem of the Big Data.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Technology of the Big Data transfer</a:t>
            </a:r>
            <a:r>
              <a:rPr lang="en-US" smtClean="0">
                <a:solidFill>
                  <a:schemeClr val="tx1"/>
                </a:solidFill>
              </a:rPr>
              <a:t>.</a:t>
            </a:r>
            <a:endParaRPr lang="en-US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Our recently started research. 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 July 2014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sdn.ifmo.ru       GRID 2014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r>
              <a:rPr lang="en-US" smtClean="0"/>
              <a:t>/17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3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1470025"/>
          </a:xfrm>
        </p:spPr>
        <p:txBody>
          <a:bodyPr/>
          <a:lstStyle/>
          <a:p>
            <a:r>
              <a:rPr lang="en-US"/>
              <a:t>bbftp 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 July 2014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sdn.ifmo.ru       GRID 2014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r>
              <a:rPr lang="en-US" smtClean="0"/>
              <a:t>/17  </a:t>
            </a:r>
            <a:endParaRPr lang="en-US"/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268760"/>
            <a:ext cx="8928992" cy="5259288"/>
          </a:xfrm>
        </p:spPr>
        <p:txBody>
          <a:bodyPr>
            <a:normAutofit fontScale="92500"/>
          </a:bodyPr>
          <a:lstStyle/>
          <a:p>
            <a:pPr algn="just"/>
            <a:r>
              <a:rPr lang="en-US" smtClean="0"/>
              <a:t>◦</a:t>
            </a:r>
            <a:r>
              <a:rPr lang="en-US"/>
              <a:t>	encoded user name and password at connection; </a:t>
            </a:r>
          </a:p>
          <a:p>
            <a:pPr algn="just"/>
            <a:r>
              <a:rPr lang="en-US"/>
              <a:t>▪	SSH and Grid Certificate authentication modules; </a:t>
            </a:r>
          </a:p>
          <a:p>
            <a:pPr algn="just"/>
            <a:r>
              <a:rPr lang="en-US"/>
              <a:t>▪	multi-stream transfer; </a:t>
            </a:r>
          </a:p>
          <a:p>
            <a:pPr algn="just"/>
            <a:r>
              <a:rPr lang="en-US"/>
              <a:t>▪	big windows as defined in RFC1323;</a:t>
            </a:r>
          </a:p>
          <a:p>
            <a:pPr algn="just"/>
            <a:r>
              <a:rPr lang="en-US"/>
              <a:t>▪	on-the-fly data compression; </a:t>
            </a:r>
          </a:p>
          <a:p>
            <a:pPr algn="just"/>
            <a:r>
              <a:rPr lang="en-US"/>
              <a:t>▪	automatic retry </a:t>
            </a:r>
          </a:p>
          <a:p>
            <a:pPr algn="just"/>
            <a:r>
              <a:rPr lang="en-US"/>
              <a:t>▪	customizable time-outs;</a:t>
            </a:r>
          </a:p>
          <a:p>
            <a:pPr algn="just"/>
            <a:r>
              <a:rPr lang="en-US"/>
              <a:t>▪	transfer simulation; </a:t>
            </a:r>
          </a:p>
          <a:p>
            <a:pPr algn="just"/>
            <a:r>
              <a:rPr lang="en-US"/>
              <a:t>▪	AFS authentication integration.</a:t>
            </a:r>
          </a:p>
          <a:p>
            <a:pPr algn="just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47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1470025"/>
          </a:xfrm>
        </p:spPr>
        <p:txBody>
          <a:bodyPr/>
          <a:lstStyle/>
          <a:p>
            <a:r>
              <a:rPr lang="en-US"/>
              <a:t>gridFTP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 July 2014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sdn.ifmo.ru       GRID 2014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21</a:t>
            </a:fld>
            <a:r>
              <a:rPr lang="en-US" smtClean="0"/>
              <a:t>/17  </a:t>
            </a:r>
            <a:endParaRPr lang="en-US"/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268760"/>
            <a:ext cx="8928992" cy="525928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/>
              <a:t>◦	two security flavors: Globus GSI and SSH;</a:t>
            </a:r>
          </a:p>
          <a:p>
            <a:pPr algn="just"/>
            <a:r>
              <a:rPr lang="en-US"/>
              <a:t>◦	the file with host aliases: each next data transfer stream will use next host aliases (useful for computer cluster);</a:t>
            </a:r>
          </a:p>
          <a:p>
            <a:pPr algn="just"/>
            <a:r>
              <a:rPr lang="en-US"/>
              <a:t>◦	pipes;</a:t>
            </a:r>
          </a:p>
          <a:p>
            <a:pPr algn="just"/>
            <a:r>
              <a:rPr lang="en-US"/>
              <a:t>◦	special debugging mode to find bottleneck in data transfer;</a:t>
            </a:r>
          </a:p>
          <a:p>
            <a:pPr algn="just"/>
            <a:r>
              <a:rPr lang="en-US"/>
              <a:t>◦	backend module name for source and destination sites</a:t>
            </a:r>
            <a:r>
              <a:rPr lang="en-US" smtClean="0"/>
              <a:t>;</a:t>
            </a:r>
          </a:p>
          <a:p>
            <a:pPr algn="just"/>
            <a:r>
              <a:rPr lang="en-US"/>
              <a:t>◦	number of parallel data transfer streams;</a:t>
            </a:r>
          </a:p>
          <a:p>
            <a:pPr algn="just"/>
            <a:r>
              <a:rPr lang="en-US"/>
              <a:t>◦	buffer size;</a:t>
            </a:r>
          </a:p>
          <a:p>
            <a:pPr algn="just"/>
            <a:r>
              <a:rPr lang="en-US"/>
              <a:t>◦	restart failed operations and number of restarts.</a:t>
            </a:r>
          </a:p>
          <a:p>
            <a:pPr algn="just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2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1470025"/>
          </a:xfrm>
        </p:spPr>
        <p:txBody>
          <a:bodyPr/>
          <a:lstStyle/>
          <a:p>
            <a:r>
              <a:rPr lang="en-US" smtClean="0"/>
              <a:t>Other utilities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 July 2014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sdn.ifmo.ru       GRID 2014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22</a:t>
            </a:fld>
            <a:r>
              <a:rPr lang="en-US" smtClean="0"/>
              <a:t>/17  </a:t>
            </a:r>
            <a:endParaRPr lang="en-US"/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268760"/>
            <a:ext cx="8928992" cy="5259288"/>
          </a:xfrm>
        </p:spPr>
        <p:txBody>
          <a:bodyPr>
            <a:norm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mtClean="0"/>
              <a:t>Xdd – </a:t>
            </a:r>
            <a:r>
              <a:rPr lang="en-US"/>
              <a:t>utility developed to optimize data transfer and I/O processes for storage systems.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mtClean="0"/>
              <a:t>fdp </a:t>
            </a:r>
            <a:r>
              <a:rPr lang="en-US"/>
              <a:t>– Java utility for multi-stream data </a:t>
            </a:r>
            <a:r>
              <a:rPr lang="en-US" smtClean="0"/>
              <a:t>transfer;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mtClean="0"/>
              <a:t>FTS3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mtClean="0"/>
              <a:t> UDT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mtClean="0"/>
              <a:t>RDMA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mtClean="0"/>
              <a:t>MP TCP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en-US" smtClean="0"/>
          </a:p>
          <a:p>
            <a:pPr algn="just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5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1470025"/>
          </a:xfrm>
        </p:spPr>
        <p:txBody>
          <a:bodyPr/>
          <a:lstStyle/>
          <a:p>
            <a:r>
              <a:rPr lang="en-US"/>
              <a:t>Network traffic growth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 July 2014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sdn.ifmo.ru       GRID 2014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r>
              <a:rPr lang="en-US" smtClean="0"/>
              <a:t>/17  </a:t>
            </a:r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4" y="1441238"/>
            <a:ext cx="8482013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039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1470025"/>
          </a:xfrm>
        </p:spPr>
        <p:txBody>
          <a:bodyPr/>
          <a:lstStyle/>
          <a:p>
            <a:r>
              <a:rPr lang="en-US"/>
              <a:t>Scientific sources of Big Data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556792"/>
            <a:ext cx="8176864" cy="4248472"/>
          </a:xfrm>
        </p:spPr>
        <p:txBody>
          <a:bodyPr>
            <a:normAutofit/>
          </a:bodyPr>
          <a:lstStyle/>
          <a:p>
            <a:pPr marL="382588" indent="-290513" algn="l">
              <a:buSzPct val="45000"/>
              <a:buFont typeface="Wingdings" charset="2"/>
              <a:buChar char=""/>
              <a:tabLst>
                <a:tab pos="382588" algn="l"/>
                <a:tab pos="647700" algn="l"/>
                <a:tab pos="952500" algn="l"/>
                <a:tab pos="1257300" algn="l"/>
                <a:tab pos="1562100" algn="l"/>
                <a:tab pos="1866900" algn="l"/>
                <a:tab pos="2171700" algn="l"/>
                <a:tab pos="2476500" algn="l"/>
                <a:tab pos="2781300" algn="l"/>
                <a:tab pos="3086100" algn="l"/>
                <a:tab pos="3390900" algn="l"/>
                <a:tab pos="3695700" algn="l"/>
                <a:tab pos="4000500" algn="l"/>
                <a:tab pos="4305300" algn="l"/>
                <a:tab pos="4610100" algn="l"/>
                <a:tab pos="4914900" algn="l"/>
                <a:tab pos="5219700" algn="l"/>
                <a:tab pos="5524500" algn="l"/>
                <a:tab pos="5829300" algn="l"/>
                <a:tab pos="6134100" algn="l"/>
                <a:tab pos="6438900" algn="l"/>
                <a:tab pos="6740525" algn="l"/>
                <a:tab pos="7046913" algn="l"/>
                <a:tab pos="7353300" algn="l"/>
                <a:tab pos="7659688" algn="l"/>
                <a:tab pos="7966075" algn="l"/>
                <a:tab pos="8272463" algn="l"/>
                <a:tab pos="8578850" algn="l"/>
                <a:tab pos="8885238" algn="l"/>
                <a:tab pos="9191625" algn="l"/>
                <a:tab pos="9498013" algn="l"/>
                <a:tab pos="9804400" algn="l"/>
              </a:tabLst>
            </a:pPr>
            <a:r>
              <a:rPr lang="ru-RU" b="1" err="1">
                <a:solidFill>
                  <a:schemeClr val="tx1"/>
                </a:solidFill>
              </a:rPr>
              <a:t>Scientific</a:t>
            </a:r>
            <a:r>
              <a:rPr lang="ru-RU" b="1">
                <a:solidFill>
                  <a:schemeClr val="tx1"/>
                </a:solidFill>
              </a:rPr>
              <a:t> </a:t>
            </a:r>
            <a:r>
              <a:rPr lang="ru-RU" b="1" err="1">
                <a:solidFill>
                  <a:schemeClr val="tx1"/>
                </a:solidFill>
              </a:rPr>
              <a:t>experimental</a:t>
            </a:r>
            <a:r>
              <a:rPr lang="ru-RU" b="1">
                <a:solidFill>
                  <a:schemeClr val="tx1"/>
                </a:solidFill>
              </a:rPr>
              <a:t> </a:t>
            </a:r>
            <a:r>
              <a:rPr lang="ru-RU" b="1" err="1">
                <a:solidFill>
                  <a:schemeClr val="tx1"/>
                </a:solidFill>
              </a:rPr>
              <a:t>installations</a:t>
            </a:r>
            <a:endParaRPr lang="ru-RU" b="1">
              <a:solidFill>
                <a:schemeClr val="tx1"/>
              </a:solidFill>
            </a:endParaRPr>
          </a:p>
          <a:p>
            <a:pPr marL="541338" lvl="1" indent="-541338" algn="l">
              <a:buFont typeface="Times New Roman" pitchFamily="16" charset="0"/>
              <a:buChar char="–"/>
              <a:tabLst>
                <a:tab pos="382588" algn="l"/>
                <a:tab pos="647700" algn="l"/>
                <a:tab pos="952500" algn="l"/>
                <a:tab pos="1257300" algn="l"/>
                <a:tab pos="1562100" algn="l"/>
                <a:tab pos="1866900" algn="l"/>
                <a:tab pos="2171700" algn="l"/>
                <a:tab pos="2476500" algn="l"/>
                <a:tab pos="2781300" algn="l"/>
                <a:tab pos="3086100" algn="l"/>
                <a:tab pos="3390900" algn="l"/>
                <a:tab pos="3695700" algn="l"/>
                <a:tab pos="4000500" algn="l"/>
                <a:tab pos="4305300" algn="l"/>
                <a:tab pos="4610100" algn="l"/>
                <a:tab pos="4914900" algn="l"/>
                <a:tab pos="5219700" algn="l"/>
                <a:tab pos="5524500" algn="l"/>
                <a:tab pos="5829300" algn="l"/>
                <a:tab pos="6134100" algn="l"/>
                <a:tab pos="6438900" algn="l"/>
                <a:tab pos="6740525" algn="l"/>
                <a:tab pos="7046913" algn="l"/>
                <a:tab pos="7353300" algn="l"/>
                <a:tab pos="7659688" algn="l"/>
                <a:tab pos="7966075" algn="l"/>
                <a:tab pos="8272463" algn="l"/>
                <a:tab pos="8578850" algn="l"/>
                <a:tab pos="8885238" algn="l"/>
                <a:tab pos="9191625" algn="l"/>
                <a:tab pos="9498013" algn="l"/>
                <a:tab pos="9804400" algn="l"/>
              </a:tabLst>
            </a:pPr>
            <a:r>
              <a:rPr lang="ru-RU" sz="1900" b="1" u="sng" err="1">
                <a:solidFill>
                  <a:srgbClr val="0000FF"/>
                </a:solidFill>
              </a:rPr>
              <a:t>http</a:t>
            </a:r>
            <a:r>
              <a:rPr lang="ru-RU" sz="1900" b="1" u="sng">
                <a:solidFill>
                  <a:srgbClr val="0000FF"/>
                </a:solidFill>
              </a:rPr>
              <a:t>://</a:t>
            </a:r>
            <a:r>
              <a:rPr lang="ru-RU" sz="1900" b="1" u="sng" err="1">
                <a:solidFill>
                  <a:srgbClr val="0000FF"/>
                </a:solidFill>
              </a:rPr>
              <a:t>www.lsst.org</a:t>
            </a:r>
            <a:r>
              <a:rPr lang="ru-RU" sz="1900" b="1" u="sng">
                <a:solidFill>
                  <a:srgbClr val="0000FF"/>
                </a:solidFill>
              </a:rPr>
              <a:t> </a:t>
            </a:r>
            <a:r>
              <a:rPr lang="ru-RU" sz="1800" b="1" u="sng">
                <a:solidFill>
                  <a:srgbClr val="0000FF"/>
                </a:solidFill>
              </a:rPr>
              <a:t> </a:t>
            </a:r>
            <a:r>
              <a:rPr lang="ru-RU" sz="1800" b="1">
                <a:solidFill>
                  <a:srgbClr val="0000FF"/>
                </a:solidFill>
              </a:rPr>
              <a:t>- </a:t>
            </a:r>
            <a:r>
              <a:rPr lang="ru-RU" sz="1800" b="1" err="1">
                <a:solidFill>
                  <a:schemeClr val="tx1"/>
                </a:solidFill>
              </a:rPr>
              <a:t>Large</a:t>
            </a:r>
            <a:r>
              <a:rPr lang="ru-RU" sz="1800" b="1">
                <a:solidFill>
                  <a:schemeClr val="tx1"/>
                </a:solidFill>
              </a:rPr>
              <a:t> </a:t>
            </a:r>
            <a:r>
              <a:rPr lang="ru-RU" sz="1800" b="1" err="1">
                <a:solidFill>
                  <a:schemeClr val="tx1"/>
                </a:solidFill>
              </a:rPr>
              <a:t>Synoptic</a:t>
            </a:r>
            <a:r>
              <a:rPr lang="ru-RU" sz="1800" b="1">
                <a:solidFill>
                  <a:schemeClr val="tx1"/>
                </a:solidFill>
              </a:rPr>
              <a:t> </a:t>
            </a:r>
            <a:r>
              <a:rPr lang="ru-RU" sz="1800" b="1" err="1">
                <a:solidFill>
                  <a:schemeClr val="tx1"/>
                </a:solidFill>
              </a:rPr>
              <a:t>Survey</a:t>
            </a:r>
            <a:r>
              <a:rPr lang="ru-RU" sz="1800" b="1">
                <a:solidFill>
                  <a:schemeClr val="tx1"/>
                </a:solidFill>
              </a:rPr>
              <a:t> </a:t>
            </a:r>
            <a:r>
              <a:rPr lang="ru-RU" sz="1800" b="1" err="1">
                <a:solidFill>
                  <a:schemeClr val="tx1"/>
                </a:solidFill>
              </a:rPr>
              <a:t>Telescope</a:t>
            </a:r>
            <a:endParaRPr lang="ru-RU" sz="1800" b="1">
              <a:solidFill>
                <a:schemeClr val="tx1"/>
              </a:solidFill>
            </a:endParaRPr>
          </a:p>
          <a:p>
            <a:pPr marL="1441450" lvl="2" indent="-422275" algn="l">
              <a:buFont typeface="Times New Roman" pitchFamily="16" charset="0"/>
              <a:buChar char="•"/>
              <a:tabLst>
                <a:tab pos="382588" algn="l"/>
                <a:tab pos="647700" algn="l"/>
                <a:tab pos="952500" algn="l"/>
                <a:tab pos="1257300" algn="l"/>
                <a:tab pos="1562100" algn="l"/>
                <a:tab pos="1866900" algn="l"/>
                <a:tab pos="2171700" algn="l"/>
                <a:tab pos="2476500" algn="l"/>
                <a:tab pos="2781300" algn="l"/>
                <a:tab pos="3086100" algn="l"/>
                <a:tab pos="3390900" algn="l"/>
                <a:tab pos="3695700" algn="l"/>
                <a:tab pos="4000500" algn="l"/>
                <a:tab pos="4305300" algn="l"/>
                <a:tab pos="4610100" algn="l"/>
                <a:tab pos="4914900" algn="l"/>
                <a:tab pos="5219700" algn="l"/>
                <a:tab pos="5524500" algn="l"/>
                <a:tab pos="5829300" algn="l"/>
                <a:tab pos="6134100" algn="l"/>
                <a:tab pos="6438900" algn="l"/>
                <a:tab pos="6740525" algn="l"/>
                <a:tab pos="7046913" algn="l"/>
                <a:tab pos="7353300" algn="l"/>
                <a:tab pos="7659688" algn="l"/>
                <a:tab pos="7966075" algn="l"/>
                <a:tab pos="8272463" algn="l"/>
                <a:tab pos="8578850" algn="l"/>
                <a:tab pos="8885238" algn="l"/>
                <a:tab pos="9191625" algn="l"/>
                <a:tab pos="9498013" algn="l"/>
                <a:tab pos="9804400" algn="l"/>
              </a:tabLst>
            </a:pPr>
            <a:r>
              <a:rPr lang="ru-RU" sz="1800" b="1">
                <a:solidFill>
                  <a:srgbClr val="FF0000"/>
                </a:solidFill>
              </a:rPr>
              <a:t>15 </a:t>
            </a:r>
            <a:r>
              <a:rPr lang="ru-RU" sz="1800" b="1" err="1">
                <a:solidFill>
                  <a:srgbClr val="FF0000"/>
                </a:solidFill>
              </a:rPr>
              <a:t>TB</a:t>
            </a:r>
            <a:r>
              <a:rPr lang="ru-RU" sz="1800" b="1">
                <a:solidFill>
                  <a:srgbClr val="0000FF"/>
                </a:solidFill>
              </a:rPr>
              <a:t> </a:t>
            </a:r>
            <a:r>
              <a:rPr lang="ru-RU" sz="1800" b="1" err="1">
                <a:solidFill>
                  <a:srgbClr val="FF0000"/>
                </a:solidFill>
              </a:rPr>
              <a:t>per</a:t>
            </a:r>
            <a:r>
              <a:rPr lang="ru-RU" sz="1800" b="1">
                <a:solidFill>
                  <a:srgbClr val="FF0000"/>
                </a:solidFill>
              </a:rPr>
              <a:t> </a:t>
            </a:r>
            <a:r>
              <a:rPr lang="ru-RU" sz="1800" b="1" err="1">
                <a:solidFill>
                  <a:srgbClr val="FF0000"/>
                </a:solidFill>
              </a:rPr>
              <a:t>night</a:t>
            </a:r>
            <a:r>
              <a:rPr lang="ru-RU" sz="1800" b="1">
                <a:solidFill>
                  <a:srgbClr val="FF0000"/>
                </a:solidFill>
              </a:rPr>
              <a:t> (</a:t>
            </a:r>
            <a:r>
              <a:rPr lang="ru-RU" sz="1800" b="1" err="1">
                <a:solidFill>
                  <a:srgbClr val="FF0000"/>
                </a:solidFill>
              </a:rPr>
              <a:t>may</a:t>
            </a:r>
            <a:r>
              <a:rPr lang="ru-RU" sz="1800" b="1">
                <a:solidFill>
                  <a:srgbClr val="FF0000"/>
                </a:solidFill>
              </a:rPr>
              <a:t> </a:t>
            </a:r>
            <a:r>
              <a:rPr lang="ru-RU" sz="1800" b="1" err="1">
                <a:solidFill>
                  <a:srgbClr val="FF0000"/>
                </a:solidFill>
              </a:rPr>
              <a:t>be</a:t>
            </a:r>
            <a:r>
              <a:rPr lang="ru-RU" sz="1800" b="1">
                <a:solidFill>
                  <a:srgbClr val="FF0000"/>
                </a:solidFill>
              </a:rPr>
              <a:t> 10 </a:t>
            </a:r>
            <a:r>
              <a:rPr lang="ru-RU" sz="1800" b="1" err="1">
                <a:solidFill>
                  <a:srgbClr val="FF0000"/>
                </a:solidFill>
              </a:rPr>
              <a:t>PB</a:t>
            </a:r>
            <a:r>
              <a:rPr lang="ru-RU" sz="1800" b="1">
                <a:solidFill>
                  <a:srgbClr val="FF0000"/>
                </a:solidFill>
              </a:rPr>
              <a:t>/</a:t>
            </a:r>
            <a:r>
              <a:rPr lang="ru-RU" sz="1800" b="1" err="1">
                <a:solidFill>
                  <a:srgbClr val="FF0000"/>
                </a:solidFill>
              </a:rPr>
              <a:t>year</a:t>
            </a:r>
            <a:r>
              <a:rPr lang="ru-RU" sz="1800" b="1">
                <a:solidFill>
                  <a:srgbClr val="FF0000"/>
                </a:solidFill>
              </a:rPr>
              <a:t>)</a:t>
            </a:r>
          </a:p>
          <a:p>
            <a:pPr marL="541338" lvl="1" indent="-541338" algn="l">
              <a:buFont typeface="Times New Roman" pitchFamily="16" charset="0"/>
              <a:buChar char="–"/>
              <a:tabLst>
                <a:tab pos="382588" algn="l"/>
                <a:tab pos="647700" algn="l"/>
                <a:tab pos="952500" algn="l"/>
                <a:tab pos="1257300" algn="l"/>
                <a:tab pos="1562100" algn="l"/>
                <a:tab pos="1866900" algn="l"/>
                <a:tab pos="2171700" algn="l"/>
                <a:tab pos="2476500" algn="l"/>
                <a:tab pos="2781300" algn="l"/>
                <a:tab pos="3086100" algn="l"/>
                <a:tab pos="3390900" algn="l"/>
                <a:tab pos="3695700" algn="l"/>
                <a:tab pos="4000500" algn="l"/>
                <a:tab pos="4305300" algn="l"/>
                <a:tab pos="4610100" algn="l"/>
                <a:tab pos="4914900" algn="l"/>
                <a:tab pos="5219700" algn="l"/>
                <a:tab pos="5524500" algn="l"/>
                <a:tab pos="5829300" algn="l"/>
                <a:tab pos="6134100" algn="l"/>
                <a:tab pos="6438900" algn="l"/>
                <a:tab pos="6740525" algn="l"/>
                <a:tab pos="7046913" algn="l"/>
                <a:tab pos="7353300" algn="l"/>
                <a:tab pos="7659688" algn="l"/>
                <a:tab pos="7966075" algn="l"/>
                <a:tab pos="8272463" algn="l"/>
                <a:tab pos="8578850" algn="l"/>
                <a:tab pos="8885238" algn="l"/>
                <a:tab pos="9191625" algn="l"/>
                <a:tab pos="9498013" algn="l"/>
                <a:tab pos="9804400" algn="l"/>
              </a:tabLst>
            </a:pPr>
            <a:r>
              <a:rPr lang="ru-RU" sz="1900" b="1" u="sng" err="1">
                <a:solidFill>
                  <a:srgbClr val="0000FF"/>
                </a:solidFill>
              </a:rPr>
              <a:t>https</a:t>
            </a:r>
            <a:r>
              <a:rPr lang="ru-RU" sz="1900" b="1" u="sng">
                <a:solidFill>
                  <a:srgbClr val="0000FF"/>
                </a:solidFill>
              </a:rPr>
              <a:t>://</a:t>
            </a:r>
            <a:r>
              <a:rPr lang="ru-RU" sz="1900" b="1" u="sng" err="1">
                <a:solidFill>
                  <a:srgbClr val="0000FF"/>
                </a:solidFill>
              </a:rPr>
              <a:t>www.skatelescope.org</a:t>
            </a:r>
            <a:r>
              <a:rPr lang="ru-RU" sz="1900" b="1" u="sng">
                <a:solidFill>
                  <a:srgbClr val="0000FF"/>
                </a:solidFill>
              </a:rPr>
              <a:t>/</a:t>
            </a:r>
            <a:r>
              <a:rPr lang="ru-RU" sz="1800" b="1" u="sng">
                <a:solidFill>
                  <a:srgbClr val="0000FF"/>
                </a:solidFill>
              </a:rPr>
              <a:t> </a:t>
            </a:r>
            <a:r>
              <a:rPr lang="ru-RU" sz="1800" b="1">
                <a:solidFill>
                  <a:srgbClr val="FF0000"/>
                </a:solidFill>
              </a:rPr>
              <a:t>  </a:t>
            </a:r>
            <a:r>
              <a:rPr lang="ru-RU" sz="1800" b="1">
                <a:solidFill>
                  <a:srgbClr val="0000FF"/>
                </a:solidFill>
              </a:rPr>
              <a:t>- </a:t>
            </a:r>
            <a:r>
              <a:rPr lang="ru-RU" sz="1800" b="1" err="1">
                <a:solidFill>
                  <a:schemeClr val="tx1"/>
                </a:solidFill>
              </a:rPr>
              <a:t>Square</a:t>
            </a:r>
            <a:r>
              <a:rPr lang="ru-RU" sz="1800" b="1">
                <a:solidFill>
                  <a:schemeClr val="tx1"/>
                </a:solidFill>
              </a:rPr>
              <a:t> </a:t>
            </a:r>
            <a:r>
              <a:rPr lang="ru-RU" sz="1800" b="1" err="1">
                <a:solidFill>
                  <a:schemeClr val="tx1"/>
                </a:solidFill>
              </a:rPr>
              <a:t>Kilometre</a:t>
            </a:r>
            <a:r>
              <a:rPr lang="ru-RU" sz="1800" b="1">
                <a:solidFill>
                  <a:schemeClr val="tx1"/>
                </a:solidFill>
              </a:rPr>
              <a:t> </a:t>
            </a:r>
            <a:r>
              <a:rPr lang="ru-RU" sz="1800" b="1" err="1">
                <a:solidFill>
                  <a:schemeClr val="tx1"/>
                </a:solidFill>
              </a:rPr>
              <a:t>Array</a:t>
            </a:r>
            <a:endParaRPr lang="ru-RU" sz="1800" b="1">
              <a:solidFill>
                <a:schemeClr val="tx1"/>
              </a:solidFill>
            </a:endParaRPr>
          </a:p>
          <a:p>
            <a:pPr marL="1441450" lvl="2" indent="-422275" algn="l">
              <a:buFont typeface="Times New Roman" pitchFamily="16" charset="0"/>
              <a:buChar char="•"/>
              <a:tabLst>
                <a:tab pos="382588" algn="l"/>
                <a:tab pos="647700" algn="l"/>
                <a:tab pos="952500" algn="l"/>
                <a:tab pos="1257300" algn="l"/>
                <a:tab pos="1562100" algn="l"/>
                <a:tab pos="1866900" algn="l"/>
                <a:tab pos="2171700" algn="l"/>
                <a:tab pos="2476500" algn="l"/>
                <a:tab pos="2781300" algn="l"/>
                <a:tab pos="3086100" algn="l"/>
                <a:tab pos="3390900" algn="l"/>
                <a:tab pos="3695700" algn="l"/>
                <a:tab pos="4000500" algn="l"/>
                <a:tab pos="4305300" algn="l"/>
                <a:tab pos="4610100" algn="l"/>
                <a:tab pos="4914900" algn="l"/>
                <a:tab pos="5219700" algn="l"/>
                <a:tab pos="5524500" algn="l"/>
                <a:tab pos="5829300" algn="l"/>
                <a:tab pos="6134100" algn="l"/>
                <a:tab pos="6438900" algn="l"/>
                <a:tab pos="6740525" algn="l"/>
                <a:tab pos="7046913" algn="l"/>
                <a:tab pos="7353300" algn="l"/>
                <a:tab pos="7659688" algn="l"/>
                <a:tab pos="7966075" algn="l"/>
                <a:tab pos="8272463" algn="l"/>
                <a:tab pos="8578850" algn="l"/>
                <a:tab pos="8885238" algn="l"/>
                <a:tab pos="9191625" algn="l"/>
                <a:tab pos="9498013" algn="l"/>
                <a:tab pos="9804400" algn="l"/>
              </a:tabLst>
            </a:pPr>
            <a:r>
              <a:rPr lang="ru-RU" sz="1800" b="1">
                <a:solidFill>
                  <a:srgbClr val="FF0000"/>
                </a:solidFill>
              </a:rPr>
              <a:t>300-1500 </a:t>
            </a:r>
            <a:r>
              <a:rPr lang="ru-RU" sz="1800" b="1" err="1">
                <a:solidFill>
                  <a:srgbClr val="FF0000"/>
                </a:solidFill>
              </a:rPr>
              <a:t>PB</a:t>
            </a:r>
            <a:r>
              <a:rPr lang="ru-RU" sz="1800" b="1">
                <a:solidFill>
                  <a:srgbClr val="FF0000"/>
                </a:solidFill>
              </a:rPr>
              <a:t>/</a:t>
            </a:r>
            <a:r>
              <a:rPr lang="ru-RU" sz="1800" b="1" err="1">
                <a:solidFill>
                  <a:srgbClr val="FF0000"/>
                </a:solidFill>
              </a:rPr>
              <a:t>year</a:t>
            </a:r>
            <a:endParaRPr lang="ru-RU" sz="1800" b="1">
              <a:solidFill>
                <a:srgbClr val="FF0000"/>
              </a:solidFill>
            </a:endParaRPr>
          </a:p>
          <a:p>
            <a:pPr marL="541338" lvl="1" indent="-541338" algn="l">
              <a:buFont typeface="Times New Roman" pitchFamily="16" charset="0"/>
              <a:buChar char="–"/>
              <a:tabLst>
                <a:tab pos="382588" algn="l"/>
                <a:tab pos="647700" algn="l"/>
                <a:tab pos="952500" algn="l"/>
                <a:tab pos="1257300" algn="l"/>
                <a:tab pos="1562100" algn="l"/>
                <a:tab pos="1866900" algn="l"/>
                <a:tab pos="2171700" algn="l"/>
                <a:tab pos="2476500" algn="l"/>
                <a:tab pos="2781300" algn="l"/>
                <a:tab pos="3086100" algn="l"/>
                <a:tab pos="3390900" algn="l"/>
                <a:tab pos="3695700" algn="l"/>
                <a:tab pos="4000500" algn="l"/>
                <a:tab pos="4305300" algn="l"/>
                <a:tab pos="4610100" algn="l"/>
                <a:tab pos="4914900" algn="l"/>
                <a:tab pos="5219700" algn="l"/>
                <a:tab pos="5524500" algn="l"/>
                <a:tab pos="5829300" algn="l"/>
                <a:tab pos="6134100" algn="l"/>
                <a:tab pos="6438900" algn="l"/>
                <a:tab pos="6740525" algn="l"/>
                <a:tab pos="7046913" algn="l"/>
                <a:tab pos="7353300" algn="l"/>
                <a:tab pos="7659688" algn="l"/>
                <a:tab pos="7966075" algn="l"/>
                <a:tab pos="8272463" algn="l"/>
                <a:tab pos="8578850" algn="l"/>
                <a:tab pos="8885238" algn="l"/>
                <a:tab pos="9191625" algn="l"/>
                <a:tab pos="9498013" algn="l"/>
                <a:tab pos="9804400" algn="l"/>
              </a:tabLst>
            </a:pPr>
            <a:r>
              <a:rPr lang="ru-RU" sz="1900" b="1" u="sng" err="1">
                <a:solidFill>
                  <a:srgbClr val="0000FF"/>
                </a:solidFill>
              </a:rPr>
              <a:t>http</a:t>
            </a:r>
            <a:r>
              <a:rPr lang="ru-RU" sz="1900" b="1" u="sng">
                <a:solidFill>
                  <a:srgbClr val="0000FF"/>
                </a:solidFill>
              </a:rPr>
              <a:t>://</a:t>
            </a:r>
            <a:r>
              <a:rPr lang="ru-RU" sz="1900" b="1" u="sng" err="1">
                <a:solidFill>
                  <a:srgbClr val="0000FF"/>
                </a:solidFill>
              </a:rPr>
              <a:t>www.cern.ch</a:t>
            </a:r>
            <a:r>
              <a:rPr lang="ru-RU" sz="1900" b="1" u="sng">
                <a:solidFill>
                  <a:srgbClr val="0000FF"/>
                </a:solidFill>
              </a:rPr>
              <a:t> </a:t>
            </a:r>
            <a:r>
              <a:rPr lang="ru-RU" sz="1800" b="1">
                <a:solidFill>
                  <a:srgbClr val="0000FF"/>
                </a:solidFill>
              </a:rPr>
              <a:t>— </a:t>
            </a:r>
            <a:r>
              <a:rPr lang="ru-RU" sz="1800" b="1" err="1">
                <a:solidFill>
                  <a:schemeClr val="tx1"/>
                </a:solidFill>
              </a:rPr>
              <a:t>CERN</a:t>
            </a:r>
            <a:r>
              <a:rPr lang="ru-RU" sz="1800" b="1">
                <a:solidFill>
                  <a:schemeClr val="tx1"/>
                </a:solidFill>
              </a:rPr>
              <a:t> </a:t>
            </a:r>
          </a:p>
          <a:p>
            <a:pPr marL="1441450" lvl="2" indent="-422275" algn="l">
              <a:buFont typeface="Times New Roman" pitchFamily="16" charset="0"/>
              <a:buChar char="•"/>
              <a:tabLst>
                <a:tab pos="382588" algn="l"/>
                <a:tab pos="647700" algn="l"/>
                <a:tab pos="952500" algn="l"/>
                <a:tab pos="1257300" algn="l"/>
                <a:tab pos="1562100" algn="l"/>
                <a:tab pos="1866900" algn="l"/>
                <a:tab pos="2171700" algn="l"/>
                <a:tab pos="2476500" algn="l"/>
                <a:tab pos="2781300" algn="l"/>
                <a:tab pos="3086100" algn="l"/>
                <a:tab pos="3390900" algn="l"/>
                <a:tab pos="3695700" algn="l"/>
                <a:tab pos="4000500" algn="l"/>
                <a:tab pos="4305300" algn="l"/>
                <a:tab pos="4610100" algn="l"/>
                <a:tab pos="4914900" algn="l"/>
                <a:tab pos="5219700" algn="l"/>
                <a:tab pos="5524500" algn="l"/>
                <a:tab pos="5829300" algn="l"/>
                <a:tab pos="6134100" algn="l"/>
                <a:tab pos="6438900" algn="l"/>
                <a:tab pos="6740525" algn="l"/>
                <a:tab pos="7046913" algn="l"/>
                <a:tab pos="7353300" algn="l"/>
                <a:tab pos="7659688" algn="l"/>
                <a:tab pos="7966075" algn="l"/>
                <a:tab pos="8272463" algn="l"/>
                <a:tab pos="8578850" algn="l"/>
                <a:tab pos="8885238" algn="l"/>
                <a:tab pos="9191625" algn="l"/>
                <a:tab pos="9498013" algn="l"/>
                <a:tab pos="9804400" algn="l"/>
              </a:tabLst>
            </a:pPr>
            <a:r>
              <a:rPr lang="ru-RU" sz="1800" b="1" smtClean="0">
                <a:solidFill>
                  <a:srgbClr val="FF0000"/>
                </a:solidFill>
              </a:rPr>
              <a:t>~</a:t>
            </a:r>
            <a:r>
              <a:rPr lang="en-US" sz="1800" b="1" smtClean="0">
                <a:solidFill>
                  <a:srgbClr val="FF0000"/>
                </a:solidFill>
              </a:rPr>
              <a:t> </a:t>
            </a:r>
            <a:r>
              <a:rPr lang="ru-RU" sz="1800" b="1" smtClean="0">
                <a:solidFill>
                  <a:srgbClr val="FF0000"/>
                </a:solidFill>
              </a:rPr>
              <a:t>20PB/year </a:t>
            </a:r>
            <a:r>
              <a:rPr lang="ru-RU" sz="1800" b="1">
                <a:solidFill>
                  <a:schemeClr val="tx1"/>
                </a:solidFill>
              </a:rPr>
              <a:t>(</a:t>
            </a:r>
            <a:r>
              <a:rPr lang="ru-RU" sz="1800" b="1" err="1">
                <a:solidFill>
                  <a:schemeClr val="tx1"/>
                </a:solidFill>
              </a:rPr>
              <a:t>FAIR</a:t>
            </a:r>
            <a:r>
              <a:rPr lang="ru-RU" sz="1800" b="1">
                <a:solidFill>
                  <a:schemeClr val="tx1"/>
                </a:solidFill>
              </a:rPr>
              <a:t> ~ </a:t>
            </a:r>
            <a:r>
              <a:rPr lang="ru-RU" sz="1800" b="1" err="1">
                <a:solidFill>
                  <a:schemeClr val="tx1"/>
                </a:solidFill>
              </a:rPr>
              <a:t>same</a:t>
            </a:r>
            <a:r>
              <a:rPr lang="ru-RU" sz="1800" b="1">
                <a:solidFill>
                  <a:schemeClr val="tx1"/>
                </a:solidFill>
              </a:rPr>
              <a:t>)</a:t>
            </a:r>
          </a:p>
          <a:p>
            <a:pPr marL="541338" lvl="1" indent="-541338" algn="l">
              <a:buFont typeface="Times New Roman" pitchFamily="16" charset="0"/>
              <a:buChar char="–"/>
              <a:tabLst>
                <a:tab pos="382588" algn="l"/>
                <a:tab pos="647700" algn="l"/>
                <a:tab pos="952500" algn="l"/>
                <a:tab pos="1257300" algn="l"/>
                <a:tab pos="1562100" algn="l"/>
                <a:tab pos="1866900" algn="l"/>
                <a:tab pos="2171700" algn="l"/>
                <a:tab pos="2476500" algn="l"/>
                <a:tab pos="2781300" algn="l"/>
                <a:tab pos="3086100" algn="l"/>
                <a:tab pos="3390900" algn="l"/>
                <a:tab pos="3695700" algn="l"/>
                <a:tab pos="4000500" algn="l"/>
                <a:tab pos="4305300" algn="l"/>
                <a:tab pos="4610100" algn="l"/>
                <a:tab pos="4914900" algn="l"/>
                <a:tab pos="5219700" algn="l"/>
                <a:tab pos="5524500" algn="l"/>
                <a:tab pos="5829300" algn="l"/>
                <a:tab pos="6134100" algn="l"/>
                <a:tab pos="6438900" algn="l"/>
                <a:tab pos="6740525" algn="l"/>
                <a:tab pos="7046913" algn="l"/>
                <a:tab pos="7353300" algn="l"/>
                <a:tab pos="7659688" algn="l"/>
                <a:tab pos="7966075" algn="l"/>
                <a:tab pos="8272463" algn="l"/>
                <a:tab pos="8578850" algn="l"/>
                <a:tab pos="8885238" algn="l"/>
                <a:tab pos="9191625" algn="l"/>
                <a:tab pos="9498013" algn="l"/>
                <a:tab pos="9804400" algn="l"/>
              </a:tabLst>
            </a:pPr>
            <a:r>
              <a:rPr lang="ru-RU" sz="1900" b="1" u="sng" err="1">
                <a:solidFill>
                  <a:srgbClr val="0000FF"/>
                </a:solidFill>
              </a:rPr>
              <a:t>http</a:t>
            </a:r>
            <a:r>
              <a:rPr lang="ru-RU" sz="1900" b="1" u="sng">
                <a:solidFill>
                  <a:srgbClr val="0000FF"/>
                </a:solidFill>
              </a:rPr>
              <a:t>://</a:t>
            </a:r>
            <a:r>
              <a:rPr lang="ru-RU" sz="1900" b="1" u="sng" err="1">
                <a:solidFill>
                  <a:srgbClr val="0000FF"/>
                </a:solidFill>
              </a:rPr>
              <a:t>www.iter.org</a:t>
            </a:r>
            <a:r>
              <a:rPr lang="ru-RU" sz="1800" b="1" u="sng">
                <a:solidFill>
                  <a:srgbClr val="0000FF"/>
                </a:solidFill>
              </a:rPr>
              <a:t>  </a:t>
            </a:r>
            <a:r>
              <a:rPr lang="ru-RU" sz="1800" b="1">
                <a:solidFill>
                  <a:srgbClr val="0000FF"/>
                </a:solidFill>
              </a:rPr>
              <a:t>-  </a:t>
            </a:r>
            <a:r>
              <a:rPr lang="ru-RU" sz="1800" b="1" err="1">
                <a:solidFill>
                  <a:schemeClr val="tx1"/>
                </a:solidFill>
              </a:rPr>
              <a:t>International</a:t>
            </a:r>
            <a:r>
              <a:rPr lang="ru-RU" sz="1800" b="1">
                <a:solidFill>
                  <a:schemeClr val="tx1"/>
                </a:solidFill>
              </a:rPr>
              <a:t> </a:t>
            </a:r>
            <a:r>
              <a:rPr lang="ru-RU" sz="1800" b="1" err="1">
                <a:solidFill>
                  <a:schemeClr val="tx1"/>
                </a:solidFill>
              </a:rPr>
              <a:t>Thermonuclear</a:t>
            </a:r>
            <a:r>
              <a:rPr lang="ru-RU" sz="1800" b="1">
                <a:solidFill>
                  <a:schemeClr val="tx1"/>
                </a:solidFill>
              </a:rPr>
              <a:t> </a:t>
            </a:r>
            <a:r>
              <a:rPr lang="ru-RU" sz="1800" b="1" err="1">
                <a:solidFill>
                  <a:schemeClr val="tx1"/>
                </a:solidFill>
              </a:rPr>
              <a:t>Experimental</a:t>
            </a:r>
            <a:r>
              <a:rPr lang="ru-RU" sz="1800" b="1">
                <a:solidFill>
                  <a:schemeClr val="tx1"/>
                </a:solidFill>
              </a:rPr>
              <a:t> </a:t>
            </a:r>
            <a:r>
              <a:rPr lang="ru-RU" sz="1800" b="1" err="1">
                <a:solidFill>
                  <a:schemeClr val="tx1"/>
                </a:solidFill>
              </a:rPr>
              <a:t>Reactor</a:t>
            </a:r>
            <a:endParaRPr lang="ru-RU" sz="1800" b="1">
              <a:solidFill>
                <a:schemeClr val="tx1"/>
              </a:solidFill>
            </a:endParaRPr>
          </a:p>
          <a:p>
            <a:pPr marL="1441450" lvl="2" indent="-422275" algn="l">
              <a:buFont typeface="Times New Roman" pitchFamily="16" charset="0"/>
              <a:buChar char="•"/>
              <a:tabLst>
                <a:tab pos="382588" algn="l"/>
                <a:tab pos="647700" algn="l"/>
                <a:tab pos="952500" algn="l"/>
                <a:tab pos="1257300" algn="l"/>
                <a:tab pos="1562100" algn="l"/>
                <a:tab pos="1866900" algn="l"/>
                <a:tab pos="2171700" algn="l"/>
                <a:tab pos="2476500" algn="l"/>
                <a:tab pos="2781300" algn="l"/>
                <a:tab pos="3086100" algn="l"/>
                <a:tab pos="3390900" algn="l"/>
                <a:tab pos="3695700" algn="l"/>
                <a:tab pos="4000500" algn="l"/>
                <a:tab pos="4305300" algn="l"/>
                <a:tab pos="4610100" algn="l"/>
                <a:tab pos="4914900" algn="l"/>
                <a:tab pos="5219700" algn="l"/>
                <a:tab pos="5524500" algn="l"/>
                <a:tab pos="5829300" algn="l"/>
                <a:tab pos="6134100" algn="l"/>
                <a:tab pos="6438900" algn="l"/>
                <a:tab pos="6740525" algn="l"/>
                <a:tab pos="7046913" algn="l"/>
                <a:tab pos="7353300" algn="l"/>
                <a:tab pos="7659688" algn="l"/>
                <a:tab pos="7966075" algn="l"/>
                <a:tab pos="8272463" algn="l"/>
                <a:tab pos="8578850" algn="l"/>
                <a:tab pos="8885238" algn="l"/>
                <a:tab pos="9191625" algn="l"/>
                <a:tab pos="9498013" algn="l"/>
                <a:tab pos="9804400" algn="l"/>
              </a:tabLst>
            </a:pPr>
            <a:r>
              <a:rPr lang="ru-RU" sz="1800" b="1" smtClean="0">
                <a:solidFill>
                  <a:srgbClr val="FF0000"/>
                </a:solidFill>
              </a:rPr>
              <a:t>~</a:t>
            </a:r>
            <a:r>
              <a:rPr lang="en-US" sz="1800" b="1" smtClean="0">
                <a:solidFill>
                  <a:srgbClr val="FF0000"/>
                </a:solidFill>
              </a:rPr>
              <a:t> </a:t>
            </a:r>
            <a:r>
              <a:rPr lang="ru-RU" sz="1800" b="1" smtClean="0">
                <a:solidFill>
                  <a:srgbClr val="FF0000"/>
                </a:solidFill>
              </a:rPr>
              <a:t>1 </a:t>
            </a:r>
            <a:r>
              <a:rPr lang="ru-RU" sz="1800" b="1" err="1">
                <a:solidFill>
                  <a:srgbClr val="FF0000"/>
                </a:solidFill>
              </a:rPr>
              <a:t>PB</a:t>
            </a:r>
            <a:r>
              <a:rPr lang="ru-RU" sz="1800" b="1">
                <a:solidFill>
                  <a:srgbClr val="FF0000"/>
                </a:solidFill>
              </a:rPr>
              <a:t>/</a:t>
            </a:r>
            <a:r>
              <a:rPr lang="ru-RU" sz="1800" b="1" err="1">
                <a:solidFill>
                  <a:srgbClr val="FF0000"/>
                </a:solidFill>
              </a:rPr>
              <a:t>year</a:t>
            </a:r>
            <a:r>
              <a:rPr lang="ru-RU" sz="1800" b="1">
                <a:solidFill>
                  <a:srgbClr val="FF0000"/>
                </a:solidFill>
              </a:rPr>
              <a:t> </a:t>
            </a:r>
          </a:p>
          <a:p>
            <a:pPr marL="541338" lvl="1" indent="-541338" algn="l">
              <a:buFont typeface="Times New Roman" pitchFamily="16" charset="0"/>
              <a:buChar char="–"/>
              <a:tabLst>
                <a:tab pos="382588" algn="l"/>
                <a:tab pos="647700" algn="l"/>
                <a:tab pos="952500" algn="l"/>
                <a:tab pos="1257300" algn="l"/>
                <a:tab pos="1562100" algn="l"/>
                <a:tab pos="1866900" algn="l"/>
                <a:tab pos="2171700" algn="l"/>
                <a:tab pos="2476500" algn="l"/>
                <a:tab pos="2781300" algn="l"/>
                <a:tab pos="3086100" algn="l"/>
                <a:tab pos="3390900" algn="l"/>
                <a:tab pos="3695700" algn="l"/>
                <a:tab pos="4000500" algn="l"/>
                <a:tab pos="4305300" algn="l"/>
                <a:tab pos="4610100" algn="l"/>
                <a:tab pos="4914900" algn="l"/>
                <a:tab pos="5219700" algn="l"/>
                <a:tab pos="5524500" algn="l"/>
                <a:tab pos="5829300" algn="l"/>
                <a:tab pos="6134100" algn="l"/>
                <a:tab pos="6438900" algn="l"/>
                <a:tab pos="6740525" algn="l"/>
                <a:tab pos="7046913" algn="l"/>
                <a:tab pos="7353300" algn="l"/>
                <a:tab pos="7659688" algn="l"/>
                <a:tab pos="7966075" algn="l"/>
                <a:tab pos="8272463" algn="l"/>
                <a:tab pos="8578850" algn="l"/>
                <a:tab pos="8885238" algn="l"/>
                <a:tab pos="9191625" algn="l"/>
                <a:tab pos="9498013" algn="l"/>
                <a:tab pos="9804400" algn="l"/>
              </a:tabLst>
            </a:pPr>
            <a:r>
              <a:rPr lang="ru-RU" sz="1900" b="1" u="sng" err="1">
                <a:solidFill>
                  <a:srgbClr val="0000FF"/>
                </a:solidFill>
              </a:rPr>
              <a:t>http</a:t>
            </a:r>
            <a:r>
              <a:rPr lang="ru-RU" sz="1900" b="1" u="sng">
                <a:solidFill>
                  <a:srgbClr val="0000FF"/>
                </a:solidFill>
              </a:rPr>
              <a:t>://</a:t>
            </a:r>
            <a:r>
              <a:rPr lang="ru-RU" sz="1900" b="1" u="sng" err="1">
                <a:solidFill>
                  <a:srgbClr val="0000FF"/>
                </a:solidFill>
              </a:rPr>
              <a:t>www.cta-observatory.org</a:t>
            </a:r>
            <a:r>
              <a:rPr lang="ru-RU" sz="1900" b="1" u="sng">
                <a:solidFill>
                  <a:srgbClr val="0000FF"/>
                </a:solidFill>
              </a:rPr>
              <a:t>/  </a:t>
            </a:r>
            <a:r>
              <a:rPr lang="ru-RU" sz="1900" b="1">
                <a:solidFill>
                  <a:srgbClr val="0070C0"/>
                </a:solidFill>
              </a:rPr>
              <a:t>  </a:t>
            </a:r>
            <a:r>
              <a:rPr lang="ru-RU" sz="1800" b="1">
                <a:solidFill>
                  <a:srgbClr val="0000FF"/>
                </a:solidFill>
              </a:rPr>
              <a:t>- </a:t>
            </a:r>
            <a:r>
              <a:rPr lang="ru-RU" sz="1800" b="1" err="1">
                <a:solidFill>
                  <a:schemeClr val="tx1"/>
                </a:solidFill>
              </a:rPr>
              <a:t>CTA</a:t>
            </a:r>
            <a:r>
              <a:rPr lang="ru-RU" sz="1800" b="1">
                <a:solidFill>
                  <a:schemeClr val="tx1"/>
                </a:solidFill>
              </a:rPr>
              <a:t> - </a:t>
            </a:r>
            <a:r>
              <a:rPr lang="ru-RU" sz="1800" b="1" err="1">
                <a:solidFill>
                  <a:schemeClr val="tx1"/>
                </a:solidFill>
              </a:rPr>
              <a:t>The</a:t>
            </a:r>
            <a:r>
              <a:rPr lang="ru-RU" sz="1800" b="1">
                <a:solidFill>
                  <a:schemeClr val="tx1"/>
                </a:solidFill>
              </a:rPr>
              <a:t> </a:t>
            </a:r>
            <a:r>
              <a:rPr lang="ru-RU" sz="1800" b="1" err="1">
                <a:solidFill>
                  <a:schemeClr val="tx1"/>
                </a:solidFill>
              </a:rPr>
              <a:t>Cherenkov</a:t>
            </a:r>
            <a:r>
              <a:rPr lang="ru-RU" sz="1800" b="1">
                <a:solidFill>
                  <a:schemeClr val="tx1"/>
                </a:solidFill>
              </a:rPr>
              <a:t> </a:t>
            </a:r>
            <a:r>
              <a:rPr lang="ru-RU" sz="1800" b="1" err="1">
                <a:solidFill>
                  <a:schemeClr val="tx1"/>
                </a:solidFill>
              </a:rPr>
              <a:t>Telescope</a:t>
            </a:r>
            <a:r>
              <a:rPr lang="ru-RU" sz="1800" b="1">
                <a:solidFill>
                  <a:schemeClr val="tx1"/>
                </a:solidFill>
              </a:rPr>
              <a:t> </a:t>
            </a:r>
            <a:r>
              <a:rPr lang="ru-RU" sz="1800" b="1" err="1">
                <a:solidFill>
                  <a:schemeClr val="tx1"/>
                </a:solidFill>
              </a:rPr>
              <a:t>Array</a:t>
            </a:r>
            <a:endParaRPr lang="ru-RU" sz="1800" b="1">
              <a:solidFill>
                <a:schemeClr val="tx1"/>
              </a:solidFill>
            </a:endParaRPr>
          </a:p>
          <a:p>
            <a:pPr marL="1441450" lvl="2" indent="-422275" algn="l">
              <a:buFont typeface="Times New Roman" pitchFamily="16" charset="0"/>
              <a:buChar char="•"/>
              <a:tabLst>
                <a:tab pos="382588" algn="l"/>
                <a:tab pos="647700" algn="l"/>
                <a:tab pos="952500" algn="l"/>
                <a:tab pos="1257300" algn="l"/>
                <a:tab pos="1562100" algn="l"/>
                <a:tab pos="1866900" algn="l"/>
                <a:tab pos="2171700" algn="l"/>
                <a:tab pos="2476500" algn="l"/>
                <a:tab pos="2781300" algn="l"/>
                <a:tab pos="3086100" algn="l"/>
                <a:tab pos="3390900" algn="l"/>
                <a:tab pos="3695700" algn="l"/>
                <a:tab pos="4000500" algn="l"/>
                <a:tab pos="4305300" algn="l"/>
                <a:tab pos="4610100" algn="l"/>
                <a:tab pos="4914900" algn="l"/>
                <a:tab pos="5219700" algn="l"/>
                <a:tab pos="5524500" algn="l"/>
                <a:tab pos="5829300" algn="l"/>
                <a:tab pos="6134100" algn="l"/>
                <a:tab pos="6438900" algn="l"/>
                <a:tab pos="6740525" algn="l"/>
                <a:tab pos="7046913" algn="l"/>
                <a:tab pos="7353300" algn="l"/>
                <a:tab pos="7659688" algn="l"/>
                <a:tab pos="7966075" algn="l"/>
                <a:tab pos="8272463" algn="l"/>
                <a:tab pos="8578850" algn="l"/>
                <a:tab pos="8885238" algn="l"/>
                <a:tab pos="9191625" algn="l"/>
                <a:tab pos="9498013" algn="l"/>
                <a:tab pos="9804400" algn="l"/>
              </a:tabLst>
            </a:pPr>
            <a:r>
              <a:rPr lang="ru-RU" sz="1800" b="1" smtClean="0">
                <a:solidFill>
                  <a:srgbClr val="FF0000"/>
                </a:solidFill>
              </a:rPr>
              <a:t>~</a:t>
            </a:r>
            <a:r>
              <a:rPr lang="en-US" sz="1800" b="1" smtClean="0">
                <a:solidFill>
                  <a:srgbClr val="FF0000"/>
                </a:solidFill>
              </a:rPr>
              <a:t> </a:t>
            </a:r>
            <a:r>
              <a:rPr lang="ru-RU" sz="1800" b="1" smtClean="0">
                <a:solidFill>
                  <a:srgbClr val="FF0000"/>
                </a:solidFill>
              </a:rPr>
              <a:t>20 </a:t>
            </a:r>
            <a:r>
              <a:rPr lang="ru-RU" sz="1800" b="1" err="1">
                <a:solidFill>
                  <a:srgbClr val="FF0000"/>
                </a:solidFill>
              </a:rPr>
              <a:t>PB</a:t>
            </a:r>
            <a:r>
              <a:rPr lang="ru-RU" sz="1800" b="1">
                <a:solidFill>
                  <a:srgbClr val="FF0000"/>
                </a:solidFill>
              </a:rPr>
              <a:t>/</a:t>
            </a:r>
            <a:r>
              <a:rPr lang="ru-RU" sz="1800" b="1" err="1">
                <a:solidFill>
                  <a:srgbClr val="FF0000"/>
                </a:solidFill>
              </a:rPr>
              <a:t>year</a:t>
            </a:r>
            <a:endParaRPr lang="ru-RU" sz="1800" b="1">
              <a:solidFill>
                <a:srgbClr val="FF0000"/>
              </a:solidFill>
            </a:endParaRPr>
          </a:p>
          <a:p>
            <a:pPr algn="l"/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 July 2014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sdn.ifmo.ru       GRID 2014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r>
              <a:rPr lang="en-US" smtClean="0"/>
              <a:t>/17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5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8928992" cy="1080343"/>
          </a:xfrm>
        </p:spPr>
        <p:txBody>
          <a:bodyPr/>
          <a:lstStyle/>
          <a:p>
            <a:r>
              <a:rPr lang="en-US" smtClean="0"/>
              <a:t>3 Vs of Big Data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 July 2014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sdn.ifmo.ru       GRID 2014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r>
              <a:rPr lang="en-US" smtClean="0"/>
              <a:t>/17  </a:t>
            </a:r>
            <a:endParaRPr lang="en-US"/>
          </a:p>
        </p:txBody>
      </p:sp>
      <p:pic>
        <p:nvPicPr>
          <p:cNvPr id="6146" name="Picture 2" descr="http://kavyamuthanna.files.wordpress.com/2013/01/picture-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276975" cy="459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20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1470025"/>
          </a:xfrm>
        </p:spPr>
        <p:txBody>
          <a:bodyPr/>
          <a:lstStyle/>
          <a:p>
            <a:r>
              <a:rPr lang="en-US"/>
              <a:t>Big Data ecosystem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 July 2014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sdn.ifmo.ru       GRID 2014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r>
              <a:rPr lang="en-US" smtClean="0"/>
              <a:t>/17  </a:t>
            </a:r>
            <a:endParaRPr lang="en-US"/>
          </a:p>
        </p:txBody>
      </p:sp>
      <p:sp>
        <p:nvSpPr>
          <p:cNvPr id="14" name="Oval 1"/>
          <p:cNvSpPr>
            <a:spLocks noChangeArrowheads="1"/>
          </p:cNvSpPr>
          <p:nvPr/>
        </p:nvSpPr>
        <p:spPr bwMode="auto">
          <a:xfrm>
            <a:off x="1709454" y="4799418"/>
            <a:ext cx="5404296" cy="1050364"/>
          </a:xfrm>
          <a:prstGeom prst="ellipse">
            <a:avLst/>
          </a:prstGeom>
          <a:solidFill>
            <a:srgbClr val="996633"/>
          </a:solidFill>
          <a:ln w="9360" cap="sq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Oval 2"/>
          <p:cNvSpPr>
            <a:spLocks noChangeArrowheads="1"/>
          </p:cNvSpPr>
          <p:nvPr/>
        </p:nvSpPr>
        <p:spPr bwMode="auto">
          <a:xfrm>
            <a:off x="5390140" y="1531653"/>
            <a:ext cx="3227982" cy="1050364"/>
          </a:xfrm>
          <a:prstGeom prst="ellipse">
            <a:avLst/>
          </a:prstGeom>
          <a:solidFill>
            <a:srgbClr val="00FF00"/>
          </a:solidFill>
          <a:ln w="9360" cap="sq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Oval 3"/>
          <p:cNvSpPr>
            <a:spLocks noChangeArrowheads="1"/>
          </p:cNvSpPr>
          <p:nvPr/>
        </p:nvSpPr>
        <p:spPr bwMode="auto">
          <a:xfrm>
            <a:off x="285197" y="1379582"/>
            <a:ext cx="2610804" cy="923954"/>
          </a:xfrm>
          <a:prstGeom prst="ellipse">
            <a:avLst/>
          </a:prstGeom>
          <a:solidFill>
            <a:srgbClr val="CFE7F5"/>
          </a:solidFill>
          <a:ln w="9360" cap="sq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433391" y="1531653"/>
            <a:ext cx="1615946" cy="61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303213" algn="l"/>
                <a:tab pos="608013" algn="l"/>
                <a:tab pos="914400" algn="l"/>
                <a:tab pos="1217613" algn="l"/>
                <a:tab pos="1522413" algn="l"/>
                <a:tab pos="1828800" algn="l"/>
                <a:tab pos="2132013" algn="l"/>
                <a:tab pos="2436813" algn="l"/>
                <a:tab pos="2743200" algn="l"/>
                <a:tab pos="3046413" algn="l"/>
                <a:tab pos="3351213" algn="l"/>
                <a:tab pos="3657600" algn="l"/>
                <a:tab pos="3960813" algn="l"/>
                <a:tab pos="4265613" algn="l"/>
                <a:tab pos="4572000" algn="l"/>
                <a:tab pos="4875213" algn="l"/>
                <a:tab pos="5180013" algn="l"/>
                <a:tab pos="5486400" algn="l"/>
                <a:tab pos="5789613" algn="l"/>
                <a:tab pos="609441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303213" algn="l"/>
                <a:tab pos="608013" algn="l"/>
                <a:tab pos="914400" algn="l"/>
                <a:tab pos="1217613" algn="l"/>
                <a:tab pos="1522413" algn="l"/>
                <a:tab pos="1828800" algn="l"/>
                <a:tab pos="2132013" algn="l"/>
                <a:tab pos="2436813" algn="l"/>
                <a:tab pos="2743200" algn="l"/>
                <a:tab pos="3046413" algn="l"/>
                <a:tab pos="3351213" algn="l"/>
                <a:tab pos="3657600" algn="l"/>
                <a:tab pos="3960813" algn="l"/>
                <a:tab pos="4265613" algn="l"/>
                <a:tab pos="4572000" algn="l"/>
                <a:tab pos="4875213" algn="l"/>
                <a:tab pos="5180013" algn="l"/>
                <a:tab pos="5486400" algn="l"/>
                <a:tab pos="5789613" algn="l"/>
                <a:tab pos="609441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303213" algn="l"/>
                <a:tab pos="608013" algn="l"/>
                <a:tab pos="914400" algn="l"/>
                <a:tab pos="1217613" algn="l"/>
                <a:tab pos="1522413" algn="l"/>
                <a:tab pos="1828800" algn="l"/>
                <a:tab pos="2132013" algn="l"/>
                <a:tab pos="2436813" algn="l"/>
                <a:tab pos="2743200" algn="l"/>
                <a:tab pos="3046413" algn="l"/>
                <a:tab pos="3351213" algn="l"/>
                <a:tab pos="3657600" algn="l"/>
                <a:tab pos="3960813" algn="l"/>
                <a:tab pos="4265613" algn="l"/>
                <a:tab pos="4572000" algn="l"/>
                <a:tab pos="4875213" algn="l"/>
                <a:tab pos="5180013" algn="l"/>
                <a:tab pos="5486400" algn="l"/>
                <a:tab pos="5789613" algn="l"/>
                <a:tab pos="609441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303213" algn="l"/>
                <a:tab pos="608013" algn="l"/>
                <a:tab pos="914400" algn="l"/>
                <a:tab pos="1217613" algn="l"/>
                <a:tab pos="1522413" algn="l"/>
                <a:tab pos="1828800" algn="l"/>
                <a:tab pos="2132013" algn="l"/>
                <a:tab pos="2436813" algn="l"/>
                <a:tab pos="2743200" algn="l"/>
                <a:tab pos="3046413" algn="l"/>
                <a:tab pos="3351213" algn="l"/>
                <a:tab pos="3657600" algn="l"/>
                <a:tab pos="3960813" algn="l"/>
                <a:tab pos="4265613" algn="l"/>
                <a:tab pos="4572000" algn="l"/>
                <a:tab pos="4875213" algn="l"/>
                <a:tab pos="5180013" algn="l"/>
                <a:tab pos="5486400" algn="l"/>
                <a:tab pos="5789613" algn="l"/>
                <a:tab pos="609441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303213" algn="l"/>
                <a:tab pos="608013" algn="l"/>
                <a:tab pos="914400" algn="l"/>
                <a:tab pos="1217613" algn="l"/>
                <a:tab pos="1522413" algn="l"/>
                <a:tab pos="1828800" algn="l"/>
                <a:tab pos="2132013" algn="l"/>
                <a:tab pos="2436813" algn="l"/>
                <a:tab pos="2743200" algn="l"/>
                <a:tab pos="3046413" algn="l"/>
                <a:tab pos="3351213" algn="l"/>
                <a:tab pos="3657600" algn="l"/>
                <a:tab pos="3960813" algn="l"/>
                <a:tab pos="4265613" algn="l"/>
                <a:tab pos="4572000" algn="l"/>
                <a:tab pos="4875213" algn="l"/>
                <a:tab pos="5180013" algn="l"/>
                <a:tab pos="5486400" algn="l"/>
                <a:tab pos="5789613" algn="l"/>
                <a:tab pos="609441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3048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03213" algn="l"/>
                <a:tab pos="608013" algn="l"/>
                <a:tab pos="914400" algn="l"/>
                <a:tab pos="1217613" algn="l"/>
                <a:tab pos="1522413" algn="l"/>
                <a:tab pos="1828800" algn="l"/>
                <a:tab pos="2132013" algn="l"/>
                <a:tab pos="2436813" algn="l"/>
                <a:tab pos="2743200" algn="l"/>
                <a:tab pos="3046413" algn="l"/>
                <a:tab pos="3351213" algn="l"/>
                <a:tab pos="3657600" algn="l"/>
                <a:tab pos="3960813" algn="l"/>
                <a:tab pos="4265613" algn="l"/>
                <a:tab pos="4572000" algn="l"/>
                <a:tab pos="4875213" algn="l"/>
                <a:tab pos="5180013" algn="l"/>
                <a:tab pos="5486400" algn="l"/>
                <a:tab pos="5789613" algn="l"/>
                <a:tab pos="609441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3048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03213" algn="l"/>
                <a:tab pos="608013" algn="l"/>
                <a:tab pos="914400" algn="l"/>
                <a:tab pos="1217613" algn="l"/>
                <a:tab pos="1522413" algn="l"/>
                <a:tab pos="1828800" algn="l"/>
                <a:tab pos="2132013" algn="l"/>
                <a:tab pos="2436813" algn="l"/>
                <a:tab pos="2743200" algn="l"/>
                <a:tab pos="3046413" algn="l"/>
                <a:tab pos="3351213" algn="l"/>
                <a:tab pos="3657600" algn="l"/>
                <a:tab pos="3960813" algn="l"/>
                <a:tab pos="4265613" algn="l"/>
                <a:tab pos="4572000" algn="l"/>
                <a:tab pos="4875213" algn="l"/>
                <a:tab pos="5180013" algn="l"/>
                <a:tab pos="5486400" algn="l"/>
                <a:tab pos="5789613" algn="l"/>
                <a:tab pos="609441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3048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03213" algn="l"/>
                <a:tab pos="608013" algn="l"/>
                <a:tab pos="914400" algn="l"/>
                <a:tab pos="1217613" algn="l"/>
                <a:tab pos="1522413" algn="l"/>
                <a:tab pos="1828800" algn="l"/>
                <a:tab pos="2132013" algn="l"/>
                <a:tab pos="2436813" algn="l"/>
                <a:tab pos="2743200" algn="l"/>
                <a:tab pos="3046413" algn="l"/>
                <a:tab pos="3351213" algn="l"/>
                <a:tab pos="3657600" algn="l"/>
                <a:tab pos="3960813" algn="l"/>
                <a:tab pos="4265613" algn="l"/>
                <a:tab pos="4572000" algn="l"/>
                <a:tab pos="4875213" algn="l"/>
                <a:tab pos="5180013" algn="l"/>
                <a:tab pos="5486400" algn="l"/>
                <a:tab pos="5789613" algn="l"/>
                <a:tab pos="609441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3048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03213" algn="l"/>
                <a:tab pos="608013" algn="l"/>
                <a:tab pos="914400" algn="l"/>
                <a:tab pos="1217613" algn="l"/>
                <a:tab pos="1522413" algn="l"/>
                <a:tab pos="1828800" algn="l"/>
                <a:tab pos="2132013" algn="l"/>
                <a:tab pos="2436813" algn="l"/>
                <a:tab pos="2743200" algn="l"/>
                <a:tab pos="3046413" algn="l"/>
                <a:tab pos="3351213" algn="l"/>
                <a:tab pos="3657600" algn="l"/>
                <a:tab pos="3960813" algn="l"/>
                <a:tab pos="4265613" algn="l"/>
                <a:tab pos="4572000" algn="l"/>
                <a:tab pos="4875213" algn="l"/>
                <a:tab pos="5180013" algn="l"/>
                <a:tab pos="5486400" algn="l"/>
                <a:tab pos="5789613" algn="l"/>
                <a:tab pos="609441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>
                <a:solidFill>
                  <a:srgbClr val="0000FF"/>
                </a:solidFill>
              </a:rPr>
              <a:t>Big Data </a:t>
            </a:r>
            <a:r>
              <a:rPr lang="en-US" sz="2200" b="1" i="1">
                <a:solidFill>
                  <a:srgbClr val="0000FF"/>
                </a:solidFill>
              </a:rPr>
              <a:t>Provider</a:t>
            </a:r>
          </a:p>
          <a:p>
            <a:pPr>
              <a:buClrTx/>
              <a:buFontTx/>
              <a:buNone/>
            </a:pPr>
            <a:r>
              <a:rPr lang="en-US">
                <a:solidFill>
                  <a:srgbClr val="0000FF"/>
                </a:solidFill>
              </a:rPr>
              <a:t>(Organizations)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5765006" y="1700808"/>
            <a:ext cx="2313150" cy="492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303213" algn="l"/>
                <a:tab pos="608013" algn="l"/>
                <a:tab pos="914400" algn="l"/>
                <a:tab pos="1217613" algn="l"/>
                <a:tab pos="1522413" algn="l"/>
                <a:tab pos="1828800" algn="l"/>
                <a:tab pos="2132013" algn="l"/>
                <a:tab pos="2436813" algn="l"/>
                <a:tab pos="2743200" algn="l"/>
                <a:tab pos="3046413" algn="l"/>
                <a:tab pos="3351213" algn="l"/>
                <a:tab pos="3657600" algn="l"/>
                <a:tab pos="3960813" algn="l"/>
                <a:tab pos="4265613" algn="l"/>
                <a:tab pos="4572000" algn="l"/>
                <a:tab pos="4875213" algn="l"/>
                <a:tab pos="5180013" algn="l"/>
                <a:tab pos="5486400" algn="l"/>
                <a:tab pos="5789613" algn="l"/>
                <a:tab pos="609441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303213" algn="l"/>
                <a:tab pos="608013" algn="l"/>
                <a:tab pos="914400" algn="l"/>
                <a:tab pos="1217613" algn="l"/>
                <a:tab pos="1522413" algn="l"/>
                <a:tab pos="1828800" algn="l"/>
                <a:tab pos="2132013" algn="l"/>
                <a:tab pos="2436813" algn="l"/>
                <a:tab pos="2743200" algn="l"/>
                <a:tab pos="3046413" algn="l"/>
                <a:tab pos="3351213" algn="l"/>
                <a:tab pos="3657600" algn="l"/>
                <a:tab pos="3960813" algn="l"/>
                <a:tab pos="4265613" algn="l"/>
                <a:tab pos="4572000" algn="l"/>
                <a:tab pos="4875213" algn="l"/>
                <a:tab pos="5180013" algn="l"/>
                <a:tab pos="5486400" algn="l"/>
                <a:tab pos="5789613" algn="l"/>
                <a:tab pos="609441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303213" algn="l"/>
                <a:tab pos="608013" algn="l"/>
                <a:tab pos="914400" algn="l"/>
                <a:tab pos="1217613" algn="l"/>
                <a:tab pos="1522413" algn="l"/>
                <a:tab pos="1828800" algn="l"/>
                <a:tab pos="2132013" algn="l"/>
                <a:tab pos="2436813" algn="l"/>
                <a:tab pos="2743200" algn="l"/>
                <a:tab pos="3046413" algn="l"/>
                <a:tab pos="3351213" algn="l"/>
                <a:tab pos="3657600" algn="l"/>
                <a:tab pos="3960813" algn="l"/>
                <a:tab pos="4265613" algn="l"/>
                <a:tab pos="4572000" algn="l"/>
                <a:tab pos="4875213" algn="l"/>
                <a:tab pos="5180013" algn="l"/>
                <a:tab pos="5486400" algn="l"/>
                <a:tab pos="5789613" algn="l"/>
                <a:tab pos="609441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303213" algn="l"/>
                <a:tab pos="608013" algn="l"/>
                <a:tab pos="914400" algn="l"/>
                <a:tab pos="1217613" algn="l"/>
                <a:tab pos="1522413" algn="l"/>
                <a:tab pos="1828800" algn="l"/>
                <a:tab pos="2132013" algn="l"/>
                <a:tab pos="2436813" algn="l"/>
                <a:tab pos="2743200" algn="l"/>
                <a:tab pos="3046413" algn="l"/>
                <a:tab pos="3351213" algn="l"/>
                <a:tab pos="3657600" algn="l"/>
                <a:tab pos="3960813" algn="l"/>
                <a:tab pos="4265613" algn="l"/>
                <a:tab pos="4572000" algn="l"/>
                <a:tab pos="4875213" algn="l"/>
                <a:tab pos="5180013" algn="l"/>
                <a:tab pos="5486400" algn="l"/>
                <a:tab pos="5789613" algn="l"/>
                <a:tab pos="609441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303213" algn="l"/>
                <a:tab pos="608013" algn="l"/>
                <a:tab pos="914400" algn="l"/>
                <a:tab pos="1217613" algn="l"/>
                <a:tab pos="1522413" algn="l"/>
                <a:tab pos="1828800" algn="l"/>
                <a:tab pos="2132013" algn="l"/>
                <a:tab pos="2436813" algn="l"/>
                <a:tab pos="2743200" algn="l"/>
                <a:tab pos="3046413" algn="l"/>
                <a:tab pos="3351213" algn="l"/>
                <a:tab pos="3657600" algn="l"/>
                <a:tab pos="3960813" algn="l"/>
                <a:tab pos="4265613" algn="l"/>
                <a:tab pos="4572000" algn="l"/>
                <a:tab pos="4875213" algn="l"/>
                <a:tab pos="5180013" algn="l"/>
                <a:tab pos="5486400" algn="l"/>
                <a:tab pos="5789613" algn="l"/>
                <a:tab pos="609441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3048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03213" algn="l"/>
                <a:tab pos="608013" algn="l"/>
                <a:tab pos="914400" algn="l"/>
                <a:tab pos="1217613" algn="l"/>
                <a:tab pos="1522413" algn="l"/>
                <a:tab pos="1828800" algn="l"/>
                <a:tab pos="2132013" algn="l"/>
                <a:tab pos="2436813" algn="l"/>
                <a:tab pos="2743200" algn="l"/>
                <a:tab pos="3046413" algn="l"/>
                <a:tab pos="3351213" algn="l"/>
                <a:tab pos="3657600" algn="l"/>
                <a:tab pos="3960813" algn="l"/>
                <a:tab pos="4265613" algn="l"/>
                <a:tab pos="4572000" algn="l"/>
                <a:tab pos="4875213" algn="l"/>
                <a:tab pos="5180013" algn="l"/>
                <a:tab pos="5486400" algn="l"/>
                <a:tab pos="5789613" algn="l"/>
                <a:tab pos="609441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3048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03213" algn="l"/>
                <a:tab pos="608013" algn="l"/>
                <a:tab pos="914400" algn="l"/>
                <a:tab pos="1217613" algn="l"/>
                <a:tab pos="1522413" algn="l"/>
                <a:tab pos="1828800" algn="l"/>
                <a:tab pos="2132013" algn="l"/>
                <a:tab pos="2436813" algn="l"/>
                <a:tab pos="2743200" algn="l"/>
                <a:tab pos="3046413" algn="l"/>
                <a:tab pos="3351213" algn="l"/>
                <a:tab pos="3657600" algn="l"/>
                <a:tab pos="3960813" algn="l"/>
                <a:tab pos="4265613" algn="l"/>
                <a:tab pos="4572000" algn="l"/>
                <a:tab pos="4875213" algn="l"/>
                <a:tab pos="5180013" algn="l"/>
                <a:tab pos="5486400" algn="l"/>
                <a:tab pos="5789613" algn="l"/>
                <a:tab pos="609441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3048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03213" algn="l"/>
                <a:tab pos="608013" algn="l"/>
                <a:tab pos="914400" algn="l"/>
                <a:tab pos="1217613" algn="l"/>
                <a:tab pos="1522413" algn="l"/>
                <a:tab pos="1828800" algn="l"/>
                <a:tab pos="2132013" algn="l"/>
                <a:tab pos="2436813" algn="l"/>
                <a:tab pos="2743200" algn="l"/>
                <a:tab pos="3046413" algn="l"/>
                <a:tab pos="3351213" algn="l"/>
                <a:tab pos="3657600" algn="l"/>
                <a:tab pos="3960813" algn="l"/>
                <a:tab pos="4265613" algn="l"/>
                <a:tab pos="4572000" algn="l"/>
                <a:tab pos="4875213" algn="l"/>
                <a:tab pos="5180013" algn="l"/>
                <a:tab pos="5486400" algn="l"/>
                <a:tab pos="5789613" algn="l"/>
                <a:tab pos="609441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3048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03213" algn="l"/>
                <a:tab pos="608013" algn="l"/>
                <a:tab pos="914400" algn="l"/>
                <a:tab pos="1217613" algn="l"/>
                <a:tab pos="1522413" algn="l"/>
                <a:tab pos="1828800" algn="l"/>
                <a:tab pos="2132013" algn="l"/>
                <a:tab pos="2436813" algn="l"/>
                <a:tab pos="2743200" algn="l"/>
                <a:tab pos="3046413" algn="l"/>
                <a:tab pos="3351213" algn="l"/>
                <a:tab pos="3657600" algn="l"/>
                <a:tab pos="3960813" algn="l"/>
                <a:tab pos="4265613" algn="l"/>
                <a:tab pos="4572000" algn="l"/>
                <a:tab pos="4875213" algn="l"/>
                <a:tab pos="5180013" algn="l"/>
                <a:tab pos="5486400" algn="l"/>
                <a:tab pos="5789613" algn="l"/>
                <a:tab pos="609441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>
                <a:solidFill>
                  <a:srgbClr val="5E11A6"/>
                </a:solidFill>
              </a:rPr>
              <a:t>Big Data </a:t>
            </a:r>
            <a:r>
              <a:rPr lang="en-US" sz="2200" b="1" i="1">
                <a:solidFill>
                  <a:srgbClr val="5E11A6"/>
                </a:solidFill>
              </a:rPr>
              <a:t>Consumer</a:t>
            </a:r>
          </a:p>
          <a:p>
            <a:pPr>
              <a:buClrTx/>
              <a:buFontTx/>
              <a:buNone/>
            </a:pPr>
            <a:r>
              <a:rPr lang="en-US">
                <a:solidFill>
                  <a:srgbClr val="5E11A6"/>
                </a:solidFill>
              </a:rPr>
              <a:t>(organizations, end users)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2472918" y="5044395"/>
            <a:ext cx="3521198" cy="492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303213" algn="l"/>
                <a:tab pos="608013" algn="l"/>
                <a:tab pos="914400" algn="l"/>
                <a:tab pos="1217613" algn="l"/>
                <a:tab pos="1522413" algn="l"/>
                <a:tab pos="1828800" algn="l"/>
                <a:tab pos="2132013" algn="l"/>
                <a:tab pos="2436813" algn="l"/>
                <a:tab pos="2743200" algn="l"/>
                <a:tab pos="3046413" algn="l"/>
                <a:tab pos="3351213" algn="l"/>
                <a:tab pos="3657600" algn="l"/>
                <a:tab pos="3960813" algn="l"/>
                <a:tab pos="4265613" algn="l"/>
                <a:tab pos="4572000" algn="l"/>
                <a:tab pos="4875213" algn="l"/>
                <a:tab pos="5180013" algn="l"/>
                <a:tab pos="5486400" algn="l"/>
                <a:tab pos="5789613" algn="l"/>
                <a:tab pos="609441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303213" algn="l"/>
                <a:tab pos="608013" algn="l"/>
                <a:tab pos="914400" algn="l"/>
                <a:tab pos="1217613" algn="l"/>
                <a:tab pos="1522413" algn="l"/>
                <a:tab pos="1828800" algn="l"/>
                <a:tab pos="2132013" algn="l"/>
                <a:tab pos="2436813" algn="l"/>
                <a:tab pos="2743200" algn="l"/>
                <a:tab pos="3046413" algn="l"/>
                <a:tab pos="3351213" algn="l"/>
                <a:tab pos="3657600" algn="l"/>
                <a:tab pos="3960813" algn="l"/>
                <a:tab pos="4265613" algn="l"/>
                <a:tab pos="4572000" algn="l"/>
                <a:tab pos="4875213" algn="l"/>
                <a:tab pos="5180013" algn="l"/>
                <a:tab pos="5486400" algn="l"/>
                <a:tab pos="5789613" algn="l"/>
                <a:tab pos="609441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303213" algn="l"/>
                <a:tab pos="608013" algn="l"/>
                <a:tab pos="914400" algn="l"/>
                <a:tab pos="1217613" algn="l"/>
                <a:tab pos="1522413" algn="l"/>
                <a:tab pos="1828800" algn="l"/>
                <a:tab pos="2132013" algn="l"/>
                <a:tab pos="2436813" algn="l"/>
                <a:tab pos="2743200" algn="l"/>
                <a:tab pos="3046413" algn="l"/>
                <a:tab pos="3351213" algn="l"/>
                <a:tab pos="3657600" algn="l"/>
                <a:tab pos="3960813" algn="l"/>
                <a:tab pos="4265613" algn="l"/>
                <a:tab pos="4572000" algn="l"/>
                <a:tab pos="4875213" algn="l"/>
                <a:tab pos="5180013" algn="l"/>
                <a:tab pos="5486400" algn="l"/>
                <a:tab pos="5789613" algn="l"/>
                <a:tab pos="609441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303213" algn="l"/>
                <a:tab pos="608013" algn="l"/>
                <a:tab pos="914400" algn="l"/>
                <a:tab pos="1217613" algn="l"/>
                <a:tab pos="1522413" algn="l"/>
                <a:tab pos="1828800" algn="l"/>
                <a:tab pos="2132013" algn="l"/>
                <a:tab pos="2436813" algn="l"/>
                <a:tab pos="2743200" algn="l"/>
                <a:tab pos="3046413" algn="l"/>
                <a:tab pos="3351213" algn="l"/>
                <a:tab pos="3657600" algn="l"/>
                <a:tab pos="3960813" algn="l"/>
                <a:tab pos="4265613" algn="l"/>
                <a:tab pos="4572000" algn="l"/>
                <a:tab pos="4875213" algn="l"/>
                <a:tab pos="5180013" algn="l"/>
                <a:tab pos="5486400" algn="l"/>
                <a:tab pos="5789613" algn="l"/>
                <a:tab pos="609441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303213" algn="l"/>
                <a:tab pos="608013" algn="l"/>
                <a:tab pos="914400" algn="l"/>
                <a:tab pos="1217613" algn="l"/>
                <a:tab pos="1522413" algn="l"/>
                <a:tab pos="1828800" algn="l"/>
                <a:tab pos="2132013" algn="l"/>
                <a:tab pos="2436813" algn="l"/>
                <a:tab pos="2743200" algn="l"/>
                <a:tab pos="3046413" algn="l"/>
                <a:tab pos="3351213" algn="l"/>
                <a:tab pos="3657600" algn="l"/>
                <a:tab pos="3960813" algn="l"/>
                <a:tab pos="4265613" algn="l"/>
                <a:tab pos="4572000" algn="l"/>
                <a:tab pos="4875213" algn="l"/>
                <a:tab pos="5180013" algn="l"/>
                <a:tab pos="5486400" algn="l"/>
                <a:tab pos="5789613" algn="l"/>
                <a:tab pos="609441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3048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03213" algn="l"/>
                <a:tab pos="608013" algn="l"/>
                <a:tab pos="914400" algn="l"/>
                <a:tab pos="1217613" algn="l"/>
                <a:tab pos="1522413" algn="l"/>
                <a:tab pos="1828800" algn="l"/>
                <a:tab pos="2132013" algn="l"/>
                <a:tab pos="2436813" algn="l"/>
                <a:tab pos="2743200" algn="l"/>
                <a:tab pos="3046413" algn="l"/>
                <a:tab pos="3351213" algn="l"/>
                <a:tab pos="3657600" algn="l"/>
                <a:tab pos="3960813" algn="l"/>
                <a:tab pos="4265613" algn="l"/>
                <a:tab pos="4572000" algn="l"/>
                <a:tab pos="4875213" algn="l"/>
                <a:tab pos="5180013" algn="l"/>
                <a:tab pos="5486400" algn="l"/>
                <a:tab pos="5789613" algn="l"/>
                <a:tab pos="609441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3048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03213" algn="l"/>
                <a:tab pos="608013" algn="l"/>
                <a:tab pos="914400" algn="l"/>
                <a:tab pos="1217613" algn="l"/>
                <a:tab pos="1522413" algn="l"/>
                <a:tab pos="1828800" algn="l"/>
                <a:tab pos="2132013" algn="l"/>
                <a:tab pos="2436813" algn="l"/>
                <a:tab pos="2743200" algn="l"/>
                <a:tab pos="3046413" algn="l"/>
                <a:tab pos="3351213" algn="l"/>
                <a:tab pos="3657600" algn="l"/>
                <a:tab pos="3960813" algn="l"/>
                <a:tab pos="4265613" algn="l"/>
                <a:tab pos="4572000" algn="l"/>
                <a:tab pos="4875213" algn="l"/>
                <a:tab pos="5180013" algn="l"/>
                <a:tab pos="5486400" algn="l"/>
                <a:tab pos="5789613" algn="l"/>
                <a:tab pos="609441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3048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03213" algn="l"/>
                <a:tab pos="608013" algn="l"/>
                <a:tab pos="914400" algn="l"/>
                <a:tab pos="1217613" algn="l"/>
                <a:tab pos="1522413" algn="l"/>
                <a:tab pos="1828800" algn="l"/>
                <a:tab pos="2132013" algn="l"/>
                <a:tab pos="2436813" algn="l"/>
                <a:tab pos="2743200" algn="l"/>
                <a:tab pos="3046413" algn="l"/>
                <a:tab pos="3351213" algn="l"/>
                <a:tab pos="3657600" algn="l"/>
                <a:tab pos="3960813" algn="l"/>
                <a:tab pos="4265613" algn="l"/>
                <a:tab pos="4572000" algn="l"/>
                <a:tab pos="4875213" algn="l"/>
                <a:tab pos="5180013" algn="l"/>
                <a:tab pos="5486400" algn="l"/>
                <a:tab pos="5789613" algn="l"/>
                <a:tab pos="609441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3048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03213" algn="l"/>
                <a:tab pos="608013" algn="l"/>
                <a:tab pos="914400" algn="l"/>
                <a:tab pos="1217613" algn="l"/>
                <a:tab pos="1522413" algn="l"/>
                <a:tab pos="1828800" algn="l"/>
                <a:tab pos="2132013" algn="l"/>
                <a:tab pos="2436813" algn="l"/>
                <a:tab pos="2743200" algn="l"/>
                <a:tab pos="3046413" algn="l"/>
                <a:tab pos="3351213" algn="l"/>
                <a:tab pos="3657600" algn="l"/>
                <a:tab pos="3960813" algn="l"/>
                <a:tab pos="4265613" algn="l"/>
                <a:tab pos="4572000" algn="l"/>
                <a:tab pos="4875213" algn="l"/>
                <a:tab pos="5180013" algn="l"/>
                <a:tab pos="5486400" algn="l"/>
                <a:tab pos="5789613" algn="l"/>
                <a:tab pos="609441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>
                <a:solidFill>
                  <a:srgbClr val="FFFF00"/>
                </a:solidFill>
              </a:rPr>
              <a:t>Big Data distributed Framework Provider</a:t>
            </a:r>
          </a:p>
          <a:p>
            <a:pPr>
              <a:buClrTx/>
              <a:buFontTx/>
              <a:buNone/>
            </a:pPr>
            <a:r>
              <a:rPr lang="en-US">
                <a:solidFill>
                  <a:srgbClr val="FFFF00"/>
                </a:solidFill>
              </a:rPr>
              <a:t>(Clusters, Storages, Networks, etc)</a:t>
            </a:r>
          </a:p>
        </p:txBody>
      </p:sp>
      <p:sp>
        <p:nvSpPr>
          <p:cNvPr id="20" name="Oval 8"/>
          <p:cNvSpPr>
            <a:spLocks noChangeArrowheads="1"/>
          </p:cNvSpPr>
          <p:nvPr/>
        </p:nvSpPr>
        <p:spPr bwMode="auto">
          <a:xfrm>
            <a:off x="2297462" y="2611840"/>
            <a:ext cx="4218754" cy="1609248"/>
          </a:xfrm>
          <a:prstGeom prst="ellipse">
            <a:avLst/>
          </a:prstGeom>
          <a:solidFill>
            <a:srgbClr val="00FFFF"/>
          </a:solidFill>
          <a:ln w="9360" cap="sq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2555776" y="2996952"/>
            <a:ext cx="3031202" cy="702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303213" algn="l"/>
                <a:tab pos="608013" algn="l"/>
                <a:tab pos="914400" algn="l"/>
                <a:tab pos="1217613" algn="l"/>
                <a:tab pos="1522413" algn="l"/>
                <a:tab pos="1828800" algn="l"/>
                <a:tab pos="2132013" algn="l"/>
                <a:tab pos="2436813" algn="l"/>
                <a:tab pos="2743200" algn="l"/>
                <a:tab pos="3046413" algn="l"/>
                <a:tab pos="3351213" algn="l"/>
                <a:tab pos="3657600" algn="l"/>
                <a:tab pos="3960813" algn="l"/>
                <a:tab pos="4265613" algn="l"/>
                <a:tab pos="4572000" algn="l"/>
                <a:tab pos="4875213" algn="l"/>
                <a:tab pos="5180013" algn="l"/>
                <a:tab pos="5486400" algn="l"/>
                <a:tab pos="5789613" algn="l"/>
                <a:tab pos="609441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303213" algn="l"/>
                <a:tab pos="608013" algn="l"/>
                <a:tab pos="914400" algn="l"/>
                <a:tab pos="1217613" algn="l"/>
                <a:tab pos="1522413" algn="l"/>
                <a:tab pos="1828800" algn="l"/>
                <a:tab pos="2132013" algn="l"/>
                <a:tab pos="2436813" algn="l"/>
                <a:tab pos="2743200" algn="l"/>
                <a:tab pos="3046413" algn="l"/>
                <a:tab pos="3351213" algn="l"/>
                <a:tab pos="3657600" algn="l"/>
                <a:tab pos="3960813" algn="l"/>
                <a:tab pos="4265613" algn="l"/>
                <a:tab pos="4572000" algn="l"/>
                <a:tab pos="4875213" algn="l"/>
                <a:tab pos="5180013" algn="l"/>
                <a:tab pos="5486400" algn="l"/>
                <a:tab pos="5789613" algn="l"/>
                <a:tab pos="609441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303213" algn="l"/>
                <a:tab pos="608013" algn="l"/>
                <a:tab pos="914400" algn="l"/>
                <a:tab pos="1217613" algn="l"/>
                <a:tab pos="1522413" algn="l"/>
                <a:tab pos="1828800" algn="l"/>
                <a:tab pos="2132013" algn="l"/>
                <a:tab pos="2436813" algn="l"/>
                <a:tab pos="2743200" algn="l"/>
                <a:tab pos="3046413" algn="l"/>
                <a:tab pos="3351213" algn="l"/>
                <a:tab pos="3657600" algn="l"/>
                <a:tab pos="3960813" algn="l"/>
                <a:tab pos="4265613" algn="l"/>
                <a:tab pos="4572000" algn="l"/>
                <a:tab pos="4875213" algn="l"/>
                <a:tab pos="5180013" algn="l"/>
                <a:tab pos="5486400" algn="l"/>
                <a:tab pos="5789613" algn="l"/>
                <a:tab pos="609441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303213" algn="l"/>
                <a:tab pos="608013" algn="l"/>
                <a:tab pos="914400" algn="l"/>
                <a:tab pos="1217613" algn="l"/>
                <a:tab pos="1522413" algn="l"/>
                <a:tab pos="1828800" algn="l"/>
                <a:tab pos="2132013" algn="l"/>
                <a:tab pos="2436813" algn="l"/>
                <a:tab pos="2743200" algn="l"/>
                <a:tab pos="3046413" algn="l"/>
                <a:tab pos="3351213" algn="l"/>
                <a:tab pos="3657600" algn="l"/>
                <a:tab pos="3960813" algn="l"/>
                <a:tab pos="4265613" algn="l"/>
                <a:tab pos="4572000" algn="l"/>
                <a:tab pos="4875213" algn="l"/>
                <a:tab pos="5180013" algn="l"/>
                <a:tab pos="5486400" algn="l"/>
                <a:tab pos="5789613" algn="l"/>
                <a:tab pos="609441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303213" algn="l"/>
                <a:tab pos="608013" algn="l"/>
                <a:tab pos="914400" algn="l"/>
                <a:tab pos="1217613" algn="l"/>
                <a:tab pos="1522413" algn="l"/>
                <a:tab pos="1828800" algn="l"/>
                <a:tab pos="2132013" algn="l"/>
                <a:tab pos="2436813" algn="l"/>
                <a:tab pos="2743200" algn="l"/>
                <a:tab pos="3046413" algn="l"/>
                <a:tab pos="3351213" algn="l"/>
                <a:tab pos="3657600" algn="l"/>
                <a:tab pos="3960813" algn="l"/>
                <a:tab pos="4265613" algn="l"/>
                <a:tab pos="4572000" algn="l"/>
                <a:tab pos="4875213" algn="l"/>
                <a:tab pos="5180013" algn="l"/>
                <a:tab pos="5486400" algn="l"/>
                <a:tab pos="5789613" algn="l"/>
                <a:tab pos="609441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3048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03213" algn="l"/>
                <a:tab pos="608013" algn="l"/>
                <a:tab pos="914400" algn="l"/>
                <a:tab pos="1217613" algn="l"/>
                <a:tab pos="1522413" algn="l"/>
                <a:tab pos="1828800" algn="l"/>
                <a:tab pos="2132013" algn="l"/>
                <a:tab pos="2436813" algn="l"/>
                <a:tab pos="2743200" algn="l"/>
                <a:tab pos="3046413" algn="l"/>
                <a:tab pos="3351213" algn="l"/>
                <a:tab pos="3657600" algn="l"/>
                <a:tab pos="3960813" algn="l"/>
                <a:tab pos="4265613" algn="l"/>
                <a:tab pos="4572000" algn="l"/>
                <a:tab pos="4875213" algn="l"/>
                <a:tab pos="5180013" algn="l"/>
                <a:tab pos="5486400" algn="l"/>
                <a:tab pos="5789613" algn="l"/>
                <a:tab pos="609441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3048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03213" algn="l"/>
                <a:tab pos="608013" algn="l"/>
                <a:tab pos="914400" algn="l"/>
                <a:tab pos="1217613" algn="l"/>
                <a:tab pos="1522413" algn="l"/>
                <a:tab pos="1828800" algn="l"/>
                <a:tab pos="2132013" algn="l"/>
                <a:tab pos="2436813" algn="l"/>
                <a:tab pos="2743200" algn="l"/>
                <a:tab pos="3046413" algn="l"/>
                <a:tab pos="3351213" algn="l"/>
                <a:tab pos="3657600" algn="l"/>
                <a:tab pos="3960813" algn="l"/>
                <a:tab pos="4265613" algn="l"/>
                <a:tab pos="4572000" algn="l"/>
                <a:tab pos="4875213" algn="l"/>
                <a:tab pos="5180013" algn="l"/>
                <a:tab pos="5486400" algn="l"/>
                <a:tab pos="5789613" algn="l"/>
                <a:tab pos="609441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3048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03213" algn="l"/>
                <a:tab pos="608013" algn="l"/>
                <a:tab pos="914400" algn="l"/>
                <a:tab pos="1217613" algn="l"/>
                <a:tab pos="1522413" algn="l"/>
                <a:tab pos="1828800" algn="l"/>
                <a:tab pos="2132013" algn="l"/>
                <a:tab pos="2436813" algn="l"/>
                <a:tab pos="2743200" algn="l"/>
                <a:tab pos="3046413" algn="l"/>
                <a:tab pos="3351213" algn="l"/>
                <a:tab pos="3657600" algn="l"/>
                <a:tab pos="3960813" algn="l"/>
                <a:tab pos="4265613" algn="l"/>
                <a:tab pos="4572000" algn="l"/>
                <a:tab pos="4875213" algn="l"/>
                <a:tab pos="5180013" algn="l"/>
                <a:tab pos="5486400" algn="l"/>
                <a:tab pos="5789613" algn="l"/>
                <a:tab pos="609441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3048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03213" algn="l"/>
                <a:tab pos="608013" algn="l"/>
                <a:tab pos="914400" algn="l"/>
                <a:tab pos="1217613" algn="l"/>
                <a:tab pos="1522413" algn="l"/>
                <a:tab pos="1828800" algn="l"/>
                <a:tab pos="2132013" algn="l"/>
                <a:tab pos="2436813" algn="l"/>
                <a:tab pos="2743200" algn="l"/>
                <a:tab pos="3046413" algn="l"/>
                <a:tab pos="3351213" algn="l"/>
                <a:tab pos="3657600" algn="l"/>
                <a:tab pos="3960813" algn="l"/>
                <a:tab pos="4265613" algn="l"/>
                <a:tab pos="4572000" algn="l"/>
                <a:tab pos="4875213" algn="l"/>
                <a:tab pos="5180013" algn="l"/>
                <a:tab pos="5486400" algn="l"/>
                <a:tab pos="5789613" algn="l"/>
                <a:tab pos="609441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>
                <a:solidFill>
                  <a:srgbClr val="2300DC"/>
                </a:solidFill>
              </a:rPr>
              <a:t>Big Data Management</a:t>
            </a:r>
          </a:p>
          <a:p>
            <a:pPr>
              <a:buClrTx/>
              <a:buFontTx/>
              <a:buNone/>
            </a:pPr>
            <a:r>
              <a:rPr lang="en-US">
                <a:solidFill>
                  <a:srgbClr val="2300DC"/>
                </a:solidFill>
              </a:rPr>
              <a:t>(data transfer, every day management,</a:t>
            </a:r>
          </a:p>
          <a:p>
            <a:pPr>
              <a:buClrTx/>
              <a:buFontTx/>
              <a:buNone/>
            </a:pPr>
            <a:r>
              <a:rPr lang="en-US">
                <a:solidFill>
                  <a:srgbClr val="2300DC"/>
                </a:solidFill>
              </a:rPr>
              <a:t>security, etc)</a:t>
            </a:r>
          </a:p>
        </p:txBody>
      </p:sp>
      <p:cxnSp>
        <p:nvCxnSpPr>
          <p:cNvPr id="22" name="AutoShape 10"/>
          <p:cNvCxnSpPr>
            <a:cxnSpLocks noChangeShapeType="1"/>
            <a:stCxn id="15" idx="2"/>
            <a:endCxn id="20" idx="0"/>
          </p:cNvCxnSpPr>
          <p:nvPr/>
        </p:nvCxnSpPr>
        <p:spPr bwMode="auto">
          <a:xfrm rot="10800000" flipV="1">
            <a:off x="4406840" y="2056834"/>
            <a:ext cx="983301" cy="555005"/>
          </a:xfrm>
          <a:prstGeom prst="bentConnector2">
            <a:avLst/>
          </a:prstGeom>
          <a:noFill/>
          <a:ln w="36720" cap="sq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3" name="AutoShape 11"/>
          <p:cNvCxnSpPr>
            <a:cxnSpLocks noChangeShapeType="1"/>
            <a:stCxn id="20" idx="4"/>
            <a:endCxn id="14" idx="0"/>
          </p:cNvCxnSpPr>
          <p:nvPr/>
        </p:nvCxnSpPr>
        <p:spPr bwMode="auto">
          <a:xfrm rot="16200000" flipH="1">
            <a:off x="4120055" y="4507871"/>
            <a:ext cx="578330" cy="4763"/>
          </a:xfrm>
          <a:prstGeom prst="bentConnector3">
            <a:avLst>
              <a:gd name="adj1" fmla="val 50000"/>
            </a:avLst>
          </a:prstGeom>
          <a:noFill/>
          <a:ln w="36720" cap="sq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4" name="AutoShape 12"/>
          <p:cNvCxnSpPr>
            <a:cxnSpLocks noChangeShapeType="1"/>
            <a:stCxn id="20" idx="2"/>
            <a:endCxn id="16" idx="4"/>
          </p:cNvCxnSpPr>
          <p:nvPr/>
        </p:nvCxnSpPr>
        <p:spPr bwMode="auto">
          <a:xfrm rot="10800000">
            <a:off x="1590600" y="2303536"/>
            <a:ext cx="706863" cy="1112928"/>
          </a:xfrm>
          <a:prstGeom prst="bentConnector2">
            <a:avLst/>
          </a:prstGeom>
          <a:noFill/>
          <a:ln w="36000" cap="flat">
            <a:solidFill>
              <a:srgbClr val="3465A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1935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5" y="116632"/>
            <a:ext cx="8352930" cy="1470025"/>
          </a:xfrm>
        </p:spPr>
        <p:txBody>
          <a:bodyPr/>
          <a:lstStyle/>
          <a:p>
            <a:r>
              <a:rPr lang="en-US"/>
              <a:t>Peculiarity of the Big Data transfer 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 July 2014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sdn.ifmo.ru       GRID 2014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r>
              <a:rPr lang="en-US" smtClean="0"/>
              <a:t>/17  </a:t>
            </a:r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51521" y="1628800"/>
            <a:ext cx="8496944" cy="4608512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5913" indent="-315913" algn="l">
              <a:buSzPct val="45000"/>
              <a:buFont typeface="Wingdings" charset="2"/>
              <a:buChar char=""/>
              <a:tabLst>
                <a:tab pos="315913" algn="l"/>
                <a:tab pos="581025" algn="l"/>
                <a:tab pos="885825" algn="l"/>
                <a:tab pos="1190625" algn="l"/>
                <a:tab pos="1495425" algn="l"/>
                <a:tab pos="1800225" algn="l"/>
                <a:tab pos="2105025" algn="l"/>
                <a:tab pos="2409825" algn="l"/>
                <a:tab pos="2714625" algn="l"/>
                <a:tab pos="3019425" algn="l"/>
                <a:tab pos="3324225" algn="l"/>
                <a:tab pos="3629025" algn="l"/>
                <a:tab pos="3933825" algn="l"/>
                <a:tab pos="4238625" algn="l"/>
                <a:tab pos="4543425" algn="l"/>
                <a:tab pos="4848225" algn="l"/>
                <a:tab pos="5153025" algn="l"/>
                <a:tab pos="5457825" algn="l"/>
                <a:tab pos="5762625" algn="l"/>
                <a:tab pos="6067425" algn="l"/>
                <a:tab pos="6372225" algn="l"/>
                <a:tab pos="6434138" algn="l"/>
                <a:tab pos="6740525" algn="l"/>
                <a:tab pos="7046913" algn="l"/>
                <a:tab pos="7353300" algn="l"/>
                <a:tab pos="7659688" algn="l"/>
                <a:tab pos="7966075" algn="l"/>
                <a:tab pos="8272463" algn="l"/>
                <a:tab pos="8578850" algn="l"/>
                <a:tab pos="8885238" algn="l"/>
                <a:tab pos="9191625" algn="l"/>
                <a:tab pos="9498013" algn="l"/>
              </a:tabLst>
            </a:pPr>
            <a:r>
              <a:rPr lang="ru-RU" smtClean="0">
                <a:solidFill>
                  <a:schemeClr val="tx1"/>
                </a:solidFill>
              </a:rPr>
              <a:t>Big Data transfer might consume </a:t>
            </a:r>
            <a:r>
              <a:rPr lang="ru-RU" smtClean="0">
                <a:solidFill>
                  <a:srgbClr val="FF0000"/>
                </a:solidFill>
              </a:rPr>
              <a:t>many hours or days</a:t>
            </a:r>
            <a:r>
              <a:rPr lang="ru-RU" smtClean="0">
                <a:solidFill>
                  <a:schemeClr val="tx1"/>
                </a:solidFill>
              </a:rPr>
              <a:t>.</a:t>
            </a:r>
          </a:p>
          <a:p>
            <a:pPr marL="315913" indent="-315913" algn="l">
              <a:buSzPct val="45000"/>
              <a:buFont typeface="Wingdings" charset="2"/>
              <a:buChar char=""/>
              <a:tabLst>
                <a:tab pos="315913" algn="l"/>
                <a:tab pos="581025" algn="l"/>
                <a:tab pos="885825" algn="l"/>
                <a:tab pos="1190625" algn="l"/>
                <a:tab pos="1495425" algn="l"/>
                <a:tab pos="1800225" algn="l"/>
                <a:tab pos="2105025" algn="l"/>
                <a:tab pos="2409825" algn="l"/>
                <a:tab pos="2714625" algn="l"/>
                <a:tab pos="3019425" algn="l"/>
                <a:tab pos="3324225" algn="l"/>
                <a:tab pos="3629025" algn="l"/>
                <a:tab pos="3933825" algn="l"/>
                <a:tab pos="4238625" algn="l"/>
                <a:tab pos="4543425" algn="l"/>
                <a:tab pos="4848225" algn="l"/>
                <a:tab pos="5153025" algn="l"/>
                <a:tab pos="5457825" algn="l"/>
                <a:tab pos="5762625" algn="l"/>
                <a:tab pos="6067425" algn="l"/>
                <a:tab pos="6372225" algn="l"/>
                <a:tab pos="6434138" algn="l"/>
                <a:tab pos="6740525" algn="l"/>
                <a:tab pos="7046913" algn="l"/>
                <a:tab pos="7353300" algn="l"/>
                <a:tab pos="7659688" algn="l"/>
                <a:tab pos="7966075" algn="l"/>
                <a:tab pos="8272463" algn="l"/>
                <a:tab pos="8578850" algn="l"/>
                <a:tab pos="8885238" algn="l"/>
                <a:tab pos="9191625" algn="l"/>
                <a:tab pos="9498013" algn="l"/>
              </a:tabLst>
            </a:pPr>
            <a:r>
              <a:rPr lang="ru-RU" smtClean="0">
                <a:solidFill>
                  <a:schemeClr val="tx1"/>
                </a:solidFill>
              </a:rPr>
              <a:t>The situation in channel might be changed: </a:t>
            </a:r>
            <a:r>
              <a:rPr lang="ru-RU" smtClean="0">
                <a:solidFill>
                  <a:srgbClr val="FF0000"/>
                </a:solidFill>
              </a:rPr>
              <a:t>RTT, % of lost network packages, data link bandwidth</a:t>
            </a:r>
            <a:r>
              <a:rPr lang="ru-RU" smtClean="0">
                <a:solidFill>
                  <a:schemeClr val="tx1"/>
                </a:solidFill>
              </a:rPr>
              <a:t>).</a:t>
            </a:r>
            <a:endParaRPr lang="en-US" smtClean="0">
              <a:solidFill>
                <a:schemeClr val="tx1"/>
              </a:solidFill>
            </a:endParaRPr>
          </a:p>
          <a:p>
            <a:pPr marL="315913" indent="-315913" algn="l">
              <a:buSzPct val="45000"/>
              <a:buFont typeface="Wingdings" charset="2"/>
              <a:buChar char=""/>
              <a:tabLst>
                <a:tab pos="315913" algn="l"/>
                <a:tab pos="581025" algn="l"/>
                <a:tab pos="885825" algn="l"/>
                <a:tab pos="1190625" algn="l"/>
                <a:tab pos="1495425" algn="l"/>
                <a:tab pos="1800225" algn="l"/>
                <a:tab pos="2105025" algn="l"/>
                <a:tab pos="2409825" algn="l"/>
                <a:tab pos="2714625" algn="l"/>
                <a:tab pos="3019425" algn="l"/>
                <a:tab pos="3324225" algn="l"/>
                <a:tab pos="3629025" algn="l"/>
                <a:tab pos="3933825" algn="l"/>
                <a:tab pos="4238625" algn="l"/>
                <a:tab pos="4543425" algn="l"/>
                <a:tab pos="4848225" algn="l"/>
                <a:tab pos="5153025" algn="l"/>
                <a:tab pos="5457825" algn="l"/>
                <a:tab pos="5762625" algn="l"/>
                <a:tab pos="6067425" algn="l"/>
                <a:tab pos="6372225" algn="l"/>
                <a:tab pos="6434138" algn="l"/>
                <a:tab pos="6740525" algn="l"/>
                <a:tab pos="7046913" algn="l"/>
                <a:tab pos="7353300" algn="l"/>
                <a:tab pos="7659688" algn="l"/>
                <a:tab pos="7966075" algn="l"/>
                <a:tab pos="8272463" algn="l"/>
                <a:tab pos="8578850" algn="l"/>
                <a:tab pos="8885238" algn="l"/>
                <a:tab pos="9191625" algn="l"/>
                <a:tab pos="9498013" algn="l"/>
              </a:tabLst>
            </a:pPr>
            <a:r>
              <a:rPr lang="ru-RU">
                <a:solidFill>
                  <a:schemeClr val="tx1"/>
                </a:solidFill>
              </a:rPr>
              <a:t>Finally, it might occured the </a:t>
            </a:r>
            <a:r>
              <a:rPr lang="ru-RU">
                <a:solidFill>
                  <a:srgbClr val="FF0000"/>
                </a:solidFill>
              </a:rPr>
              <a:t>interruption</a:t>
            </a:r>
            <a:r>
              <a:rPr lang="ru-RU">
                <a:solidFill>
                  <a:schemeClr val="tx1"/>
                </a:solidFill>
              </a:rPr>
              <a:t> (hours?, days?) in operation of data link .</a:t>
            </a:r>
          </a:p>
          <a:p>
            <a:pPr marL="315913" indent="-315913" algn="l">
              <a:buSzPct val="45000"/>
              <a:buFont typeface="Wingdings" charset="2"/>
              <a:buChar char=""/>
              <a:tabLst>
                <a:tab pos="315913" algn="l"/>
                <a:tab pos="581025" algn="l"/>
                <a:tab pos="885825" algn="l"/>
                <a:tab pos="1190625" algn="l"/>
                <a:tab pos="1495425" algn="l"/>
                <a:tab pos="1800225" algn="l"/>
                <a:tab pos="2105025" algn="l"/>
                <a:tab pos="2409825" algn="l"/>
                <a:tab pos="2714625" algn="l"/>
                <a:tab pos="3019425" algn="l"/>
                <a:tab pos="3324225" algn="l"/>
                <a:tab pos="3629025" algn="l"/>
                <a:tab pos="3933825" algn="l"/>
                <a:tab pos="4238625" algn="l"/>
                <a:tab pos="4543425" algn="l"/>
                <a:tab pos="4848225" algn="l"/>
                <a:tab pos="5153025" algn="l"/>
                <a:tab pos="5457825" algn="l"/>
                <a:tab pos="5762625" algn="l"/>
                <a:tab pos="6067425" algn="l"/>
                <a:tab pos="6372225" algn="l"/>
                <a:tab pos="6434138" algn="l"/>
                <a:tab pos="6740525" algn="l"/>
                <a:tab pos="7046913" algn="l"/>
                <a:tab pos="7353300" algn="l"/>
                <a:tab pos="7659688" algn="l"/>
                <a:tab pos="7966075" algn="l"/>
                <a:tab pos="8272463" algn="l"/>
                <a:tab pos="8578850" algn="l"/>
                <a:tab pos="8885238" algn="l"/>
                <a:tab pos="9191625" algn="l"/>
                <a:tab pos="9498013" algn="l"/>
              </a:tabLst>
            </a:pPr>
            <a:r>
              <a:rPr lang="ru-RU" smtClean="0">
                <a:solidFill>
                  <a:schemeClr val="tx1"/>
                </a:solidFill>
              </a:rPr>
              <a:t>Obviously it is useful to have access to </a:t>
            </a:r>
            <a:r>
              <a:rPr lang="ru-RU" smtClean="0">
                <a:solidFill>
                  <a:srgbClr val="FF0000"/>
                </a:solidFill>
              </a:rPr>
              <a:t>two or more independent data links</a:t>
            </a:r>
            <a:r>
              <a:rPr lang="ru-RU" smtClean="0">
                <a:solidFill>
                  <a:schemeClr val="tx1"/>
                </a:solidFill>
              </a:rPr>
              <a:t>.</a:t>
            </a:r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91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1470025"/>
          </a:xfrm>
        </p:spPr>
        <p:txBody>
          <a:bodyPr/>
          <a:lstStyle/>
          <a:p>
            <a:r>
              <a:rPr lang="en-US"/>
              <a:t>Technology peculiarities with Big Data transfer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 July 2014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sdn.ifmo.ru       GRID 2014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r>
              <a:rPr lang="en-US" smtClean="0"/>
              <a:t>/17  </a:t>
            </a:r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51521" y="1556792"/>
            <a:ext cx="8640960" cy="4734471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2263" indent="-322263" algn="l">
              <a:buSzPct val="45000"/>
              <a:buFont typeface="Wingdings" charset="2"/>
              <a:buChar char=""/>
              <a:tabLst>
                <a:tab pos="322263" algn="l"/>
                <a:tab pos="587375" algn="l"/>
                <a:tab pos="892175" algn="l"/>
                <a:tab pos="1196975" algn="l"/>
                <a:tab pos="1501775" algn="l"/>
                <a:tab pos="1806575" algn="l"/>
                <a:tab pos="2111375" algn="l"/>
                <a:tab pos="2416175" algn="l"/>
                <a:tab pos="2720975" algn="l"/>
                <a:tab pos="3025775" algn="l"/>
                <a:tab pos="3330575" algn="l"/>
                <a:tab pos="3635375" algn="l"/>
                <a:tab pos="3940175" algn="l"/>
                <a:tab pos="4244975" algn="l"/>
                <a:tab pos="4549775" algn="l"/>
                <a:tab pos="4854575" algn="l"/>
                <a:tab pos="5159375" algn="l"/>
                <a:tab pos="5464175" algn="l"/>
                <a:tab pos="5768975" algn="l"/>
                <a:tab pos="6073775" algn="l"/>
                <a:tab pos="6378575" algn="l"/>
                <a:tab pos="6434138" algn="l"/>
                <a:tab pos="6740525" algn="l"/>
                <a:tab pos="7046913" algn="l"/>
                <a:tab pos="7353300" algn="l"/>
                <a:tab pos="7659688" algn="l"/>
                <a:tab pos="7966075" algn="l"/>
                <a:tab pos="8272463" algn="l"/>
                <a:tab pos="8578850" algn="l"/>
                <a:tab pos="8885238" algn="l"/>
                <a:tab pos="9191625" algn="l"/>
                <a:tab pos="9498013" algn="l"/>
              </a:tabLst>
            </a:pPr>
            <a:r>
              <a:rPr lang="ru-RU" smtClean="0">
                <a:solidFill>
                  <a:schemeClr val="tx1"/>
                </a:solidFill>
              </a:rPr>
              <a:t>Still main protocols  — stack of TCP/IP.</a:t>
            </a:r>
          </a:p>
          <a:p>
            <a:pPr marL="1463675" lvl="1" indent="-549275" algn="l">
              <a:buSzPct val="45000"/>
              <a:buFont typeface="Wingdings" charset="2"/>
              <a:buChar char=""/>
              <a:tabLst>
                <a:tab pos="322263" algn="l"/>
                <a:tab pos="587375" algn="l"/>
                <a:tab pos="892175" algn="l"/>
                <a:tab pos="1196975" algn="l"/>
                <a:tab pos="1501775" algn="l"/>
                <a:tab pos="1806575" algn="l"/>
                <a:tab pos="2111375" algn="l"/>
                <a:tab pos="2416175" algn="l"/>
                <a:tab pos="2720975" algn="l"/>
                <a:tab pos="3025775" algn="l"/>
                <a:tab pos="3330575" algn="l"/>
                <a:tab pos="3635375" algn="l"/>
                <a:tab pos="3940175" algn="l"/>
                <a:tab pos="4244975" algn="l"/>
                <a:tab pos="4549775" algn="l"/>
                <a:tab pos="4854575" algn="l"/>
                <a:tab pos="5159375" algn="l"/>
                <a:tab pos="5464175" algn="l"/>
                <a:tab pos="5768975" algn="l"/>
                <a:tab pos="6073775" algn="l"/>
                <a:tab pos="6378575" algn="l"/>
                <a:tab pos="6434138" algn="l"/>
                <a:tab pos="6740525" algn="l"/>
                <a:tab pos="7046913" algn="l"/>
                <a:tab pos="7353300" algn="l"/>
                <a:tab pos="7659688" algn="l"/>
                <a:tab pos="7966075" algn="l"/>
                <a:tab pos="8272463" algn="l"/>
                <a:tab pos="8578850" algn="l"/>
                <a:tab pos="8885238" algn="l"/>
                <a:tab pos="9191625" algn="l"/>
                <a:tab pos="9498013" algn="l"/>
              </a:tabLst>
            </a:pPr>
            <a:r>
              <a:rPr lang="ru-RU" smtClean="0">
                <a:solidFill>
                  <a:schemeClr val="tx1"/>
                </a:solidFill>
              </a:rPr>
              <a:t>Number of network parameters in Linux (around ½ thousand).</a:t>
            </a:r>
            <a:r>
              <a:rPr lang="en-US">
                <a:solidFill>
                  <a:srgbClr val="FF0000"/>
                </a:solidFill>
              </a:rPr>
              <a:t> /proc</a:t>
            </a:r>
            <a:endParaRPr lang="ru-RU">
              <a:solidFill>
                <a:srgbClr val="FF0000"/>
              </a:solidFill>
            </a:endParaRPr>
          </a:p>
          <a:p>
            <a:pPr marL="1463675" lvl="1" indent="-549275" algn="l">
              <a:buSzPct val="45000"/>
              <a:buFont typeface="Wingdings" charset="2"/>
              <a:buChar char=""/>
              <a:tabLst>
                <a:tab pos="322263" algn="l"/>
                <a:tab pos="587375" algn="l"/>
                <a:tab pos="892175" algn="l"/>
                <a:tab pos="1196975" algn="l"/>
                <a:tab pos="1501775" algn="l"/>
                <a:tab pos="1806575" algn="l"/>
                <a:tab pos="2111375" algn="l"/>
                <a:tab pos="2416175" algn="l"/>
                <a:tab pos="2720975" algn="l"/>
                <a:tab pos="3025775" algn="l"/>
                <a:tab pos="3330575" algn="l"/>
                <a:tab pos="3635375" algn="l"/>
                <a:tab pos="3940175" algn="l"/>
                <a:tab pos="4244975" algn="l"/>
                <a:tab pos="4549775" algn="l"/>
                <a:tab pos="4854575" algn="l"/>
                <a:tab pos="5159375" algn="l"/>
                <a:tab pos="5464175" algn="l"/>
                <a:tab pos="5768975" algn="l"/>
                <a:tab pos="6073775" algn="l"/>
                <a:tab pos="6378575" algn="l"/>
                <a:tab pos="6434138" algn="l"/>
                <a:tab pos="6740525" algn="l"/>
                <a:tab pos="7046913" algn="l"/>
                <a:tab pos="7353300" algn="l"/>
                <a:tab pos="7659688" algn="l"/>
                <a:tab pos="7966075" algn="l"/>
                <a:tab pos="8272463" algn="l"/>
                <a:tab pos="8578850" algn="l"/>
                <a:tab pos="8885238" algn="l"/>
                <a:tab pos="9191625" algn="l"/>
                <a:tab pos="9498013" algn="l"/>
              </a:tabLst>
            </a:pPr>
            <a:r>
              <a:rPr lang="en-US">
                <a:solidFill>
                  <a:srgbClr val="FF0000"/>
                </a:solidFill>
              </a:rPr>
              <a:t>-bash-4.1$ /sbin/sysctl  -a | grep "^net\." | wc -l   </a:t>
            </a:r>
            <a:endParaRPr lang="ru-RU">
              <a:solidFill>
                <a:srgbClr val="FF0000"/>
              </a:solidFill>
            </a:endParaRPr>
          </a:p>
          <a:p>
            <a:pPr marL="2286000" lvl="2" indent="-455613" algn="l">
              <a:buFont typeface="Times New Roman" pitchFamily="16" charset="0"/>
              <a:buChar char="•"/>
              <a:tabLst>
                <a:tab pos="322263" algn="l"/>
                <a:tab pos="587375" algn="l"/>
                <a:tab pos="892175" algn="l"/>
                <a:tab pos="1196975" algn="l"/>
                <a:tab pos="1501775" algn="l"/>
                <a:tab pos="1806575" algn="l"/>
                <a:tab pos="2111375" algn="l"/>
                <a:tab pos="2416175" algn="l"/>
                <a:tab pos="2720975" algn="l"/>
                <a:tab pos="3025775" algn="l"/>
                <a:tab pos="3330575" algn="l"/>
                <a:tab pos="3635375" algn="l"/>
                <a:tab pos="3940175" algn="l"/>
                <a:tab pos="4244975" algn="l"/>
                <a:tab pos="4549775" algn="l"/>
                <a:tab pos="4854575" algn="l"/>
                <a:tab pos="5159375" algn="l"/>
                <a:tab pos="5464175" algn="l"/>
                <a:tab pos="5768975" algn="l"/>
                <a:tab pos="6073775" algn="l"/>
                <a:tab pos="6378575" algn="l"/>
                <a:tab pos="6434138" algn="l"/>
                <a:tab pos="6740525" algn="l"/>
                <a:tab pos="7046913" algn="l"/>
                <a:tab pos="7353300" algn="l"/>
                <a:tab pos="7659688" algn="l"/>
                <a:tab pos="7966075" algn="l"/>
                <a:tab pos="8272463" algn="l"/>
                <a:tab pos="8578850" algn="l"/>
                <a:tab pos="8885238" algn="l"/>
                <a:tab pos="9191625" algn="l"/>
                <a:tab pos="9498013" algn="l"/>
              </a:tabLst>
            </a:pPr>
            <a:endParaRPr lang="en-US" smtClean="0">
              <a:solidFill>
                <a:schemeClr val="tx1"/>
              </a:solidFill>
            </a:endParaRPr>
          </a:p>
          <a:p>
            <a:pPr marL="2286000" lvl="2" indent="-455613" algn="l">
              <a:buFont typeface="Times New Roman" pitchFamily="16" charset="0"/>
              <a:buChar char="•"/>
              <a:tabLst>
                <a:tab pos="322263" algn="l"/>
                <a:tab pos="587375" algn="l"/>
                <a:tab pos="892175" algn="l"/>
                <a:tab pos="1196975" algn="l"/>
                <a:tab pos="1501775" algn="l"/>
                <a:tab pos="1806575" algn="l"/>
                <a:tab pos="2111375" algn="l"/>
                <a:tab pos="2416175" algn="l"/>
                <a:tab pos="2720975" algn="l"/>
                <a:tab pos="3025775" algn="l"/>
                <a:tab pos="3330575" algn="l"/>
                <a:tab pos="3635375" algn="l"/>
                <a:tab pos="3940175" algn="l"/>
                <a:tab pos="4244975" algn="l"/>
                <a:tab pos="4549775" algn="l"/>
                <a:tab pos="4854575" algn="l"/>
                <a:tab pos="5159375" algn="l"/>
                <a:tab pos="5464175" algn="l"/>
                <a:tab pos="5768975" algn="l"/>
                <a:tab pos="6073775" algn="l"/>
                <a:tab pos="6378575" algn="l"/>
                <a:tab pos="6434138" algn="l"/>
                <a:tab pos="6740525" algn="l"/>
                <a:tab pos="7046913" algn="l"/>
                <a:tab pos="7353300" algn="l"/>
                <a:tab pos="7659688" algn="l"/>
                <a:tab pos="7966075" algn="l"/>
                <a:tab pos="8272463" algn="l"/>
                <a:tab pos="8578850" algn="l"/>
                <a:tab pos="8885238" algn="l"/>
                <a:tab pos="9191625" algn="l"/>
                <a:tab pos="9498013" algn="l"/>
              </a:tabLst>
            </a:pPr>
            <a:r>
              <a:rPr lang="ru-RU" smtClean="0">
                <a:solidFill>
                  <a:schemeClr val="tx1"/>
                </a:solidFill>
              </a:rPr>
              <a:t>Important  </a:t>
            </a:r>
            <a:r>
              <a:rPr lang="ru-RU" smtClean="0">
                <a:solidFill>
                  <a:schemeClr val="tx1"/>
                </a:solidFill>
              </a:rPr>
              <a:t>parameters: e.g. size of block,  size of TCP Window, etc.</a:t>
            </a:r>
            <a:r>
              <a:rPr lang="en-US" smtClean="0">
                <a:solidFill>
                  <a:schemeClr val="tx1"/>
                </a:solidFill>
              </a:rPr>
              <a:t> </a:t>
            </a:r>
            <a:r>
              <a:rPr lang="ru-RU" smtClean="0">
                <a:solidFill>
                  <a:schemeClr val="tx1"/>
                </a:solidFill>
              </a:rPr>
              <a:t>Main method  to decrease the transfer time (even over one data link) is using the  multi-stream data transfer.  </a:t>
            </a:r>
            <a:endParaRPr lang="en-US" smtClean="0">
              <a:solidFill>
                <a:schemeClr val="tx1"/>
              </a:solidFill>
            </a:endParaRPr>
          </a:p>
          <a:p>
            <a:pPr marL="914400" lvl="1" algn="l">
              <a:buSzPct val="45000"/>
              <a:tabLst>
                <a:tab pos="322263" algn="l"/>
                <a:tab pos="587375" algn="l"/>
                <a:tab pos="892175" algn="l"/>
                <a:tab pos="1196975" algn="l"/>
                <a:tab pos="1501775" algn="l"/>
                <a:tab pos="1806575" algn="l"/>
                <a:tab pos="2111375" algn="l"/>
                <a:tab pos="2416175" algn="l"/>
                <a:tab pos="2720975" algn="l"/>
                <a:tab pos="3025775" algn="l"/>
                <a:tab pos="3330575" algn="l"/>
                <a:tab pos="3635375" algn="l"/>
                <a:tab pos="3940175" algn="l"/>
                <a:tab pos="4244975" algn="l"/>
                <a:tab pos="4549775" algn="l"/>
                <a:tab pos="4854575" algn="l"/>
                <a:tab pos="5159375" algn="l"/>
                <a:tab pos="5464175" algn="l"/>
                <a:tab pos="5768975" algn="l"/>
                <a:tab pos="6073775" algn="l"/>
                <a:tab pos="6378575" algn="l"/>
                <a:tab pos="6434138" algn="l"/>
                <a:tab pos="6740525" algn="l"/>
                <a:tab pos="7046913" algn="l"/>
                <a:tab pos="7353300" algn="l"/>
                <a:tab pos="7659688" algn="l"/>
                <a:tab pos="7966075" algn="l"/>
                <a:tab pos="8272463" algn="l"/>
                <a:tab pos="8578850" algn="l"/>
                <a:tab pos="8885238" algn="l"/>
                <a:tab pos="9191625" algn="l"/>
                <a:tab pos="9498013" algn="l"/>
              </a:tabLst>
            </a:pPr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64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1470025"/>
          </a:xfrm>
        </p:spPr>
        <p:txBody>
          <a:bodyPr/>
          <a:lstStyle/>
          <a:p>
            <a:r>
              <a:rPr lang="en-US"/>
              <a:t>Testing on the first  stage (program tools)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 July 2014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sdn.ifmo.ru       GRID 2014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r>
              <a:rPr lang="en-US" smtClean="0"/>
              <a:t>/17  </a:t>
            </a:r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51520" y="1627188"/>
            <a:ext cx="8712968" cy="4682132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5913" indent="-315913" algn="l">
              <a:buSzPct val="45000"/>
              <a:buFont typeface="Wingdings" charset="2"/>
              <a:buChar char=""/>
              <a:tabLst>
                <a:tab pos="315913" algn="l"/>
                <a:tab pos="581025" algn="l"/>
                <a:tab pos="885825" algn="l"/>
                <a:tab pos="1190625" algn="l"/>
                <a:tab pos="1495425" algn="l"/>
                <a:tab pos="1800225" algn="l"/>
                <a:tab pos="2105025" algn="l"/>
                <a:tab pos="2409825" algn="l"/>
                <a:tab pos="2714625" algn="l"/>
                <a:tab pos="3019425" algn="l"/>
                <a:tab pos="3324225" algn="l"/>
                <a:tab pos="3629025" algn="l"/>
                <a:tab pos="3933825" algn="l"/>
                <a:tab pos="4238625" algn="l"/>
                <a:tab pos="4543425" algn="l"/>
                <a:tab pos="4848225" algn="l"/>
                <a:tab pos="5153025" algn="l"/>
                <a:tab pos="5457825" algn="l"/>
                <a:tab pos="5762625" algn="l"/>
                <a:tab pos="6067425" algn="l"/>
                <a:tab pos="6372225" algn="l"/>
                <a:tab pos="6434138" algn="l"/>
                <a:tab pos="6740525" algn="l"/>
                <a:tab pos="7046913" algn="l"/>
                <a:tab pos="7353300" algn="l"/>
                <a:tab pos="7659688" algn="l"/>
                <a:tab pos="7966075" algn="l"/>
                <a:tab pos="8272463" algn="l"/>
                <a:tab pos="8578850" algn="l"/>
                <a:tab pos="8885238" algn="l"/>
                <a:tab pos="9191625" algn="l"/>
                <a:tab pos="9498013" algn="l"/>
              </a:tabLst>
            </a:pPr>
            <a:r>
              <a:rPr lang="en-US">
                <a:solidFill>
                  <a:srgbClr val="FF0000"/>
                </a:solidFill>
              </a:rPr>
              <a:t>BBCP - </a:t>
            </a:r>
            <a:r>
              <a:rPr lang="en-US" u="sng">
                <a:solidFill>
                  <a:srgbClr val="0000FF"/>
                </a:solidFill>
              </a:rPr>
              <a:t>http://www.slac.stanford.edu/~abh/bbcp/</a:t>
            </a:r>
            <a:endParaRPr lang="ru-RU" u="sng" smtClean="0">
              <a:solidFill>
                <a:srgbClr val="0000FF"/>
              </a:solidFill>
            </a:endParaRPr>
          </a:p>
          <a:p>
            <a:pPr marL="315913" indent="-315913" algn="l">
              <a:buSzPct val="45000"/>
              <a:buFont typeface="Wingdings" charset="2"/>
              <a:buChar char=""/>
              <a:tabLst>
                <a:tab pos="315913" algn="l"/>
                <a:tab pos="581025" algn="l"/>
                <a:tab pos="885825" algn="l"/>
                <a:tab pos="1190625" algn="l"/>
                <a:tab pos="1495425" algn="l"/>
                <a:tab pos="1800225" algn="l"/>
                <a:tab pos="2105025" algn="l"/>
                <a:tab pos="2409825" algn="l"/>
                <a:tab pos="2714625" algn="l"/>
                <a:tab pos="3019425" algn="l"/>
                <a:tab pos="3324225" algn="l"/>
                <a:tab pos="3629025" algn="l"/>
                <a:tab pos="3933825" algn="l"/>
                <a:tab pos="4238625" algn="l"/>
                <a:tab pos="4543425" algn="l"/>
                <a:tab pos="4848225" algn="l"/>
                <a:tab pos="5153025" algn="l"/>
                <a:tab pos="5457825" algn="l"/>
                <a:tab pos="5762625" algn="l"/>
                <a:tab pos="6067425" algn="l"/>
                <a:tab pos="6372225" algn="l"/>
                <a:tab pos="6434138" algn="l"/>
                <a:tab pos="6740525" algn="l"/>
                <a:tab pos="7046913" algn="l"/>
                <a:tab pos="7353300" algn="l"/>
                <a:tab pos="7659688" algn="l"/>
                <a:tab pos="7966075" algn="l"/>
                <a:tab pos="8272463" algn="l"/>
                <a:tab pos="8578850" algn="l"/>
                <a:tab pos="8885238" algn="l"/>
                <a:tab pos="9191625" algn="l"/>
                <a:tab pos="9498013" algn="l"/>
              </a:tabLst>
            </a:pPr>
            <a:r>
              <a:rPr lang="ru-RU" smtClean="0">
                <a:solidFill>
                  <a:srgbClr val="FF0000"/>
                </a:solidFill>
              </a:rPr>
              <a:t>GridFTP - </a:t>
            </a:r>
            <a:r>
              <a:rPr lang="ru-RU" sz="2800" u="sng" smtClean="0">
                <a:solidFill>
                  <a:srgbClr val="0000FF"/>
                </a:solidFill>
              </a:rPr>
              <a:t>http://www.globus.org/toolkit/data/gridftp/</a:t>
            </a:r>
            <a:endParaRPr lang="ru-RU" u="sng" smtClean="0">
              <a:solidFill>
                <a:srgbClr val="0000FF"/>
              </a:solidFill>
            </a:endParaRPr>
          </a:p>
          <a:p>
            <a:pPr marL="315913" indent="-315913" algn="l">
              <a:buSzPct val="45000"/>
              <a:buFont typeface="Wingdings" charset="2"/>
              <a:buChar char=""/>
              <a:tabLst>
                <a:tab pos="315913" algn="l"/>
                <a:tab pos="581025" algn="l"/>
                <a:tab pos="885825" algn="l"/>
                <a:tab pos="1190625" algn="l"/>
                <a:tab pos="1495425" algn="l"/>
                <a:tab pos="1800225" algn="l"/>
                <a:tab pos="2105025" algn="l"/>
                <a:tab pos="2409825" algn="l"/>
                <a:tab pos="2714625" algn="l"/>
                <a:tab pos="3019425" algn="l"/>
                <a:tab pos="3324225" algn="l"/>
                <a:tab pos="3629025" algn="l"/>
                <a:tab pos="3933825" algn="l"/>
                <a:tab pos="4238625" algn="l"/>
                <a:tab pos="4543425" algn="l"/>
                <a:tab pos="4848225" algn="l"/>
                <a:tab pos="5153025" algn="l"/>
                <a:tab pos="5457825" algn="l"/>
                <a:tab pos="5762625" algn="l"/>
                <a:tab pos="6067425" algn="l"/>
                <a:tab pos="6372225" algn="l"/>
                <a:tab pos="6434138" algn="l"/>
                <a:tab pos="6740525" algn="l"/>
                <a:tab pos="7046913" algn="l"/>
                <a:tab pos="7353300" algn="l"/>
                <a:tab pos="7659688" algn="l"/>
                <a:tab pos="7966075" algn="l"/>
                <a:tab pos="8272463" algn="l"/>
                <a:tab pos="8578850" algn="l"/>
                <a:tab pos="8885238" algn="l"/>
                <a:tab pos="9191625" algn="l"/>
                <a:tab pos="9498013" algn="l"/>
              </a:tabLst>
            </a:pPr>
            <a:r>
              <a:rPr lang="ru-RU" smtClean="0">
                <a:solidFill>
                  <a:srgbClr val="FF0000"/>
                </a:solidFill>
              </a:rPr>
              <a:t>BBFTP</a:t>
            </a:r>
            <a:r>
              <a:rPr lang="ru-RU" smtClean="0">
                <a:solidFill>
                  <a:srgbClr val="0000FF"/>
                </a:solidFill>
              </a:rPr>
              <a:t> </a:t>
            </a:r>
            <a:r>
              <a:rPr lang="ru-RU" smtClean="0">
                <a:solidFill>
                  <a:srgbClr val="FF0000"/>
                </a:solidFill>
              </a:rPr>
              <a:t>- </a:t>
            </a:r>
            <a:r>
              <a:rPr lang="ru-RU" u="sng" smtClean="0">
                <a:solidFill>
                  <a:srgbClr val="0000FF"/>
                </a:solidFill>
              </a:rPr>
              <a:t>http://doc.in2p3.fr/bbftp/</a:t>
            </a:r>
          </a:p>
          <a:p>
            <a:pPr marL="315913" indent="-315913" algn="l">
              <a:buSzPct val="45000"/>
              <a:buFont typeface="Wingdings" charset="2"/>
              <a:buChar char=""/>
              <a:tabLst>
                <a:tab pos="315913" algn="l"/>
                <a:tab pos="581025" algn="l"/>
                <a:tab pos="885825" algn="l"/>
                <a:tab pos="1190625" algn="l"/>
                <a:tab pos="1495425" algn="l"/>
                <a:tab pos="1800225" algn="l"/>
                <a:tab pos="2105025" algn="l"/>
                <a:tab pos="2409825" algn="l"/>
                <a:tab pos="2714625" algn="l"/>
                <a:tab pos="3019425" algn="l"/>
                <a:tab pos="3324225" algn="l"/>
                <a:tab pos="3629025" algn="l"/>
                <a:tab pos="3933825" algn="l"/>
                <a:tab pos="4238625" algn="l"/>
                <a:tab pos="4543425" algn="l"/>
                <a:tab pos="4848225" algn="l"/>
                <a:tab pos="5153025" algn="l"/>
                <a:tab pos="5457825" algn="l"/>
                <a:tab pos="5762625" algn="l"/>
                <a:tab pos="6067425" algn="l"/>
                <a:tab pos="6372225" algn="l"/>
                <a:tab pos="6434138" algn="l"/>
                <a:tab pos="6740525" algn="l"/>
                <a:tab pos="7046913" algn="l"/>
                <a:tab pos="7353300" algn="l"/>
                <a:tab pos="7659688" algn="l"/>
                <a:tab pos="7966075" algn="l"/>
                <a:tab pos="8272463" algn="l"/>
                <a:tab pos="8578850" algn="l"/>
                <a:tab pos="8885238" algn="l"/>
                <a:tab pos="9191625" algn="l"/>
                <a:tab pos="9498013" algn="l"/>
              </a:tabLst>
            </a:pPr>
            <a:r>
              <a:rPr lang="ru-RU" smtClean="0">
                <a:solidFill>
                  <a:srgbClr val="FF0000"/>
                </a:solidFill>
              </a:rPr>
              <a:t>FDT </a:t>
            </a:r>
            <a:r>
              <a:rPr lang="ru-RU" smtClean="0">
                <a:solidFill>
                  <a:srgbClr val="B84700"/>
                </a:solidFill>
              </a:rPr>
              <a:t>- </a:t>
            </a:r>
            <a:r>
              <a:rPr lang="ru-RU" smtClean="0">
                <a:solidFill>
                  <a:srgbClr val="B84700"/>
                </a:solidFill>
                <a:hlinkClick r:id="rId2"/>
              </a:rPr>
              <a:t>http://monalisa.cern.ch/FDT/</a:t>
            </a:r>
          </a:p>
          <a:p>
            <a:pPr marL="315913" indent="-315913" algn="l">
              <a:buSzPct val="45000"/>
              <a:buFont typeface="StarSymbol" charset="0"/>
              <a:buChar char="●"/>
              <a:tabLst>
                <a:tab pos="315913" algn="l"/>
                <a:tab pos="581025" algn="l"/>
                <a:tab pos="885825" algn="l"/>
                <a:tab pos="1190625" algn="l"/>
                <a:tab pos="1495425" algn="l"/>
                <a:tab pos="1800225" algn="l"/>
                <a:tab pos="2105025" algn="l"/>
                <a:tab pos="2409825" algn="l"/>
                <a:tab pos="2714625" algn="l"/>
                <a:tab pos="3019425" algn="l"/>
                <a:tab pos="3324225" algn="l"/>
                <a:tab pos="3629025" algn="l"/>
                <a:tab pos="3933825" algn="l"/>
                <a:tab pos="4238625" algn="l"/>
                <a:tab pos="4543425" algn="l"/>
                <a:tab pos="4848225" algn="l"/>
                <a:tab pos="5153025" algn="l"/>
                <a:tab pos="5457825" algn="l"/>
                <a:tab pos="5762625" algn="l"/>
                <a:tab pos="6067425" algn="l"/>
                <a:tab pos="6372225" algn="l"/>
                <a:tab pos="6434138" algn="l"/>
                <a:tab pos="6740525" algn="l"/>
                <a:tab pos="7046913" algn="l"/>
                <a:tab pos="7353300" algn="l"/>
                <a:tab pos="7659688" algn="l"/>
                <a:tab pos="7966075" algn="l"/>
                <a:tab pos="8272463" algn="l"/>
                <a:tab pos="8578850" algn="l"/>
                <a:tab pos="8885238" algn="l"/>
                <a:tab pos="9191625" algn="l"/>
                <a:tab pos="9498013" algn="l"/>
              </a:tabLst>
            </a:pPr>
            <a:r>
              <a:rPr lang="ru-RU" smtClean="0">
                <a:solidFill>
                  <a:srgbClr val="FF0000"/>
                </a:solidFill>
              </a:rPr>
              <a:t>FTS3 </a:t>
            </a:r>
            <a:r>
              <a:rPr lang="ru-RU" smtClean="0">
                <a:solidFill>
                  <a:srgbClr val="B84700"/>
                </a:solidFill>
              </a:rPr>
              <a:t>- </a:t>
            </a:r>
            <a:r>
              <a:rPr lang="ru-RU" smtClean="0">
                <a:solidFill>
                  <a:srgbClr val="B84700"/>
                </a:solidFill>
                <a:hlinkClick r:id="rId3"/>
              </a:rPr>
              <a:t>http://fts3-service.web.cern.ch/</a:t>
            </a:r>
            <a:r>
              <a:rPr lang="ru-RU" smtClean="0">
                <a:solidFill>
                  <a:srgbClr val="B84700"/>
                </a:solidFill>
              </a:rPr>
              <a:t> </a:t>
            </a:r>
          </a:p>
          <a:p>
            <a:pPr marL="315913" indent="-315913" algn="l">
              <a:buSzPct val="45000"/>
              <a:buFont typeface="Wingdings" charset="2"/>
              <a:buChar char=""/>
              <a:tabLst>
                <a:tab pos="315913" algn="l"/>
                <a:tab pos="581025" algn="l"/>
                <a:tab pos="885825" algn="l"/>
                <a:tab pos="1190625" algn="l"/>
                <a:tab pos="1495425" algn="l"/>
                <a:tab pos="1800225" algn="l"/>
                <a:tab pos="2105025" algn="l"/>
                <a:tab pos="2409825" algn="l"/>
                <a:tab pos="2714625" algn="l"/>
                <a:tab pos="3019425" algn="l"/>
                <a:tab pos="3324225" algn="l"/>
                <a:tab pos="3629025" algn="l"/>
                <a:tab pos="3933825" algn="l"/>
                <a:tab pos="4238625" algn="l"/>
                <a:tab pos="4543425" algn="l"/>
                <a:tab pos="4848225" algn="l"/>
                <a:tab pos="5153025" algn="l"/>
                <a:tab pos="5457825" algn="l"/>
                <a:tab pos="5762625" algn="l"/>
                <a:tab pos="6067425" algn="l"/>
                <a:tab pos="6372225" algn="l"/>
                <a:tab pos="6434138" algn="l"/>
                <a:tab pos="6740525" algn="l"/>
                <a:tab pos="7046913" algn="l"/>
                <a:tab pos="7353300" algn="l"/>
                <a:tab pos="7659688" algn="l"/>
                <a:tab pos="7966075" algn="l"/>
                <a:tab pos="8272463" algn="l"/>
                <a:tab pos="8578850" algn="l"/>
                <a:tab pos="8885238" algn="l"/>
                <a:tab pos="9191625" algn="l"/>
                <a:tab pos="9498013" algn="l"/>
              </a:tabLst>
            </a:pPr>
            <a:r>
              <a:rPr lang="ru-RU" smtClean="0">
                <a:solidFill>
                  <a:schemeClr val="tx1"/>
                </a:solidFill>
              </a:rPr>
              <a:t>Also  technology components to watch the data links status, e.g. </a:t>
            </a:r>
            <a:r>
              <a:rPr lang="ru-RU" smtClean="0">
                <a:solidFill>
                  <a:srgbClr val="FF0000"/>
                </a:solidFill>
              </a:rPr>
              <a:t>perfSONAR</a:t>
            </a:r>
            <a:r>
              <a:rPr lang="ru-RU" smtClean="0"/>
              <a:t>.</a:t>
            </a:r>
          </a:p>
          <a:p>
            <a:pPr marL="325438" indent="-315913" algn="l">
              <a:buSzPct val="45000"/>
              <a:buFontTx/>
              <a:buNone/>
              <a:tabLst>
                <a:tab pos="315913" algn="l"/>
                <a:tab pos="581025" algn="l"/>
                <a:tab pos="885825" algn="l"/>
                <a:tab pos="1190625" algn="l"/>
                <a:tab pos="1495425" algn="l"/>
                <a:tab pos="1800225" algn="l"/>
                <a:tab pos="2105025" algn="l"/>
                <a:tab pos="2409825" algn="l"/>
                <a:tab pos="2714625" algn="l"/>
                <a:tab pos="3019425" algn="l"/>
                <a:tab pos="3324225" algn="l"/>
                <a:tab pos="3629025" algn="l"/>
                <a:tab pos="3933825" algn="l"/>
                <a:tab pos="4238625" algn="l"/>
                <a:tab pos="4543425" algn="l"/>
                <a:tab pos="4848225" algn="l"/>
                <a:tab pos="5153025" algn="l"/>
                <a:tab pos="5457825" algn="l"/>
                <a:tab pos="5762625" algn="l"/>
                <a:tab pos="6067425" algn="l"/>
                <a:tab pos="6372225" algn="l"/>
                <a:tab pos="6434138" algn="l"/>
                <a:tab pos="6740525" algn="l"/>
                <a:tab pos="7046913" algn="l"/>
                <a:tab pos="7353300" algn="l"/>
                <a:tab pos="7659688" algn="l"/>
                <a:tab pos="7966075" algn="l"/>
                <a:tab pos="8272463" algn="l"/>
                <a:tab pos="8578850" algn="l"/>
                <a:tab pos="8885238" algn="l"/>
                <a:tab pos="9191625" algn="l"/>
                <a:tab pos="9498013" algn="l"/>
              </a:tabLst>
            </a:pPr>
            <a:endParaRPr lang="ru-RU" smtClean="0"/>
          </a:p>
          <a:p>
            <a:pPr marL="1484313" lvl="1" indent="-541338" algn="l">
              <a:buSzPct val="45000"/>
              <a:buFontTx/>
              <a:buNone/>
              <a:tabLst>
                <a:tab pos="315913" algn="l"/>
                <a:tab pos="581025" algn="l"/>
                <a:tab pos="885825" algn="l"/>
                <a:tab pos="1190625" algn="l"/>
                <a:tab pos="1495425" algn="l"/>
                <a:tab pos="1800225" algn="l"/>
                <a:tab pos="2105025" algn="l"/>
                <a:tab pos="2409825" algn="l"/>
                <a:tab pos="2714625" algn="l"/>
                <a:tab pos="3019425" algn="l"/>
                <a:tab pos="3324225" algn="l"/>
                <a:tab pos="3629025" algn="l"/>
                <a:tab pos="3933825" algn="l"/>
                <a:tab pos="4238625" algn="l"/>
                <a:tab pos="4543425" algn="l"/>
                <a:tab pos="4848225" algn="l"/>
                <a:tab pos="5153025" algn="l"/>
                <a:tab pos="5457825" algn="l"/>
                <a:tab pos="5762625" algn="l"/>
                <a:tab pos="6067425" algn="l"/>
                <a:tab pos="6372225" algn="l"/>
                <a:tab pos="6434138" algn="l"/>
                <a:tab pos="6740525" algn="l"/>
                <a:tab pos="7046913" algn="l"/>
                <a:tab pos="7353300" algn="l"/>
                <a:tab pos="7659688" algn="l"/>
                <a:tab pos="7966075" algn="l"/>
                <a:tab pos="8272463" algn="l"/>
                <a:tab pos="8578850" algn="l"/>
                <a:tab pos="8885238" algn="l"/>
                <a:tab pos="9191625" algn="l"/>
                <a:tab pos="9498013" algn="l"/>
              </a:tabLst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6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6919</TotalTime>
  <Words>1047</Words>
  <Application>Microsoft Office PowerPoint</Application>
  <PresentationFormat>Экран (4:3)</PresentationFormat>
  <Paragraphs>216</Paragraphs>
  <Slides>22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Big Data transfer over computer networks Initial</vt:lpstr>
      <vt:lpstr>Outlook</vt:lpstr>
      <vt:lpstr>Network traffic growth</vt:lpstr>
      <vt:lpstr>Scientific sources of Big Data</vt:lpstr>
      <vt:lpstr>3 Vs of Big Data</vt:lpstr>
      <vt:lpstr>Big Data ecosystem</vt:lpstr>
      <vt:lpstr>Peculiarity of the Big Data transfer </vt:lpstr>
      <vt:lpstr>Technology peculiarities with Big Data transfer</vt:lpstr>
      <vt:lpstr>Testing on the first  stage (program tools)</vt:lpstr>
      <vt:lpstr>Ideas to compare the data transfer tools</vt:lpstr>
      <vt:lpstr>Research topic at ITMO University: the transfer of Big Data </vt:lpstr>
      <vt:lpstr>Process of the Data transfer</vt:lpstr>
      <vt:lpstr>Planned measurements</vt:lpstr>
      <vt:lpstr>What was done until now</vt:lpstr>
      <vt:lpstr>Main goals</vt:lpstr>
      <vt:lpstr>Partners (ideas exchange)</vt:lpstr>
      <vt:lpstr>Questions?</vt:lpstr>
      <vt:lpstr>OF Switches</vt:lpstr>
      <vt:lpstr>bbcp</vt:lpstr>
      <vt:lpstr>bbftp </vt:lpstr>
      <vt:lpstr>gridFTP</vt:lpstr>
      <vt:lpstr>Other utilities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initial stage of Big Data transfer testbed over parallel data links with SDN approach</dc:title>
  <dc:creator>Arsen</dc:creator>
  <cp:lastModifiedBy>Arsen</cp:lastModifiedBy>
  <cp:revision>42</cp:revision>
  <cp:lastPrinted>2014-06-28T20:23:00Z</cp:lastPrinted>
  <dcterms:created xsi:type="dcterms:W3CDTF">2014-06-25T10:28:08Z</dcterms:created>
  <dcterms:modified xsi:type="dcterms:W3CDTF">2014-07-02T06:13:41Z</dcterms:modified>
</cp:coreProperties>
</file>