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8" r:id="rId2"/>
    <p:sldId id="300" r:id="rId3"/>
    <p:sldId id="308" r:id="rId4"/>
    <p:sldId id="309" r:id="rId5"/>
    <p:sldId id="310" r:id="rId6"/>
    <p:sldId id="299" r:id="rId7"/>
    <p:sldId id="298" r:id="rId8"/>
    <p:sldId id="311" r:id="rId9"/>
    <p:sldId id="265" r:id="rId10"/>
    <p:sldId id="263" r:id="rId11"/>
    <p:sldId id="271" r:id="rId12"/>
    <p:sldId id="318" r:id="rId13"/>
    <p:sldId id="306" r:id="rId14"/>
    <p:sldId id="272" r:id="rId15"/>
    <p:sldId id="303" r:id="rId16"/>
    <p:sldId id="312" r:id="rId17"/>
    <p:sldId id="301" r:id="rId18"/>
    <p:sldId id="304" r:id="rId19"/>
    <p:sldId id="315" r:id="rId20"/>
    <p:sldId id="313" r:id="rId21"/>
    <p:sldId id="314" r:id="rId22"/>
    <p:sldId id="284" r:id="rId23"/>
    <p:sldId id="317" r:id="rId24"/>
    <p:sldId id="259" r:id="rId25"/>
  </p:sldIdLst>
  <p:sldSz cx="9144000" cy="6858000" type="screen4x3"/>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8" autoAdjust="0"/>
    <p:restoredTop sz="94699" autoAdjust="0"/>
  </p:normalViewPr>
  <p:slideViewPr>
    <p:cSldViewPr>
      <p:cViewPr>
        <p:scale>
          <a:sx n="60" d="100"/>
          <a:sy n="60" d="100"/>
        </p:scale>
        <p:origin x="1460" y="128"/>
      </p:cViewPr>
      <p:guideLst>
        <p:guide orient="horz" pos="2160"/>
        <p:guide pos="2880"/>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693AD4E0-060F-4CEF-8C43-0E94D97FF132}" type="datetimeFigureOut">
              <a:rPr lang="ru-RU" smtClean="0"/>
              <a:t>12.12.2016</a:t>
            </a:fld>
            <a:endParaRPr lang="ru-RU"/>
          </a:p>
        </p:txBody>
      </p:sp>
      <p:sp>
        <p:nvSpPr>
          <p:cNvPr id="4" name="Образ слайда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818CF42D-1E31-40F8-95CD-BE947BC2AF5E}" type="slidenum">
              <a:rPr lang="ru-RU" smtClean="0"/>
              <a:t>‹#›</a:t>
            </a:fld>
            <a:endParaRPr lang="ru-RU"/>
          </a:p>
        </p:txBody>
      </p:sp>
    </p:spTree>
    <p:extLst>
      <p:ext uri="{BB962C8B-B14F-4D97-AF65-F5344CB8AC3E}">
        <p14:creationId xmlns:p14="http://schemas.microsoft.com/office/powerpoint/2010/main" val="1014778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BE" altLang="ru-RU"/>
          </a:p>
        </p:txBody>
      </p:sp>
      <p:sp>
        <p:nvSpPr>
          <p:cNvPr id="16388"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DD5FED0-8B35-4F02-AB9C-5BA40A907940}" type="slidenum">
              <a:rPr lang="fr-BE">
                <a:solidFill>
                  <a:prstClr val="black"/>
                </a:solidFill>
              </a:rPr>
              <a:pPr>
                <a:defRPr/>
              </a:pPr>
              <a:t>1</a:t>
            </a:fld>
            <a:endParaRPr lang="fr-BE">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BE" altLang="ru-RU"/>
          </a:p>
        </p:txBody>
      </p:sp>
      <p:sp>
        <p:nvSpPr>
          <p:cNvPr id="16388"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DD5FED0-8B35-4F02-AB9C-5BA40A907940}" type="slidenum">
              <a:rPr lang="fr-BE">
                <a:solidFill>
                  <a:prstClr val="black"/>
                </a:solidFill>
              </a:rPr>
              <a:pPr>
                <a:defRPr/>
              </a:pPr>
              <a:t>24</a:t>
            </a:fld>
            <a:endParaRPr lang="fr-BE">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BE" altLang="ru-RU"/>
          </a:p>
        </p:txBody>
      </p:sp>
      <p:sp>
        <p:nvSpPr>
          <p:cNvPr id="16388"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DD5FED0-8B35-4F02-AB9C-5BA40A907940}" type="slidenum">
              <a:rPr lang="fr-BE">
                <a:solidFill>
                  <a:prstClr val="black"/>
                </a:solidFill>
              </a:rPr>
              <a:pPr>
                <a:defRPr/>
              </a:pPr>
              <a:t>2</a:t>
            </a:fld>
            <a:endParaRPr lang="fr-BE">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BE" altLang="ru-RU"/>
          </a:p>
        </p:txBody>
      </p:sp>
      <p:sp>
        <p:nvSpPr>
          <p:cNvPr id="16388"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DD5FED0-8B35-4F02-AB9C-5BA40A907940}" type="slidenum">
              <a:rPr lang="fr-BE">
                <a:solidFill>
                  <a:prstClr val="black"/>
                </a:solidFill>
              </a:rPr>
              <a:pPr>
                <a:defRPr/>
              </a:pPr>
              <a:t>3</a:t>
            </a:fld>
            <a:endParaRPr lang="fr-BE">
              <a:solidFill>
                <a:prstClr val="black"/>
              </a:solidFill>
            </a:endParaRPr>
          </a:p>
        </p:txBody>
      </p:sp>
    </p:spTree>
    <p:extLst>
      <p:ext uri="{BB962C8B-B14F-4D97-AF65-F5344CB8AC3E}">
        <p14:creationId xmlns:p14="http://schemas.microsoft.com/office/powerpoint/2010/main" val="223662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BE" altLang="ru-RU"/>
          </a:p>
        </p:txBody>
      </p:sp>
      <p:sp>
        <p:nvSpPr>
          <p:cNvPr id="16388"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DD5FED0-8B35-4F02-AB9C-5BA40A907940}" type="slidenum">
              <a:rPr lang="fr-BE">
                <a:solidFill>
                  <a:prstClr val="black"/>
                </a:solidFill>
              </a:rPr>
              <a:pPr>
                <a:defRPr/>
              </a:pPr>
              <a:t>6</a:t>
            </a:fld>
            <a:endParaRPr lang="fr-BE">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BE" altLang="ru-RU"/>
          </a:p>
        </p:txBody>
      </p:sp>
      <p:sp>
        <p:nvSpPr>
          <p:cNvPr id="16388"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DD5FED0-8B35-4F02-AB9C-5BA40A907940}" type="slidenum">
              <a:rPr lang="fr-BE">
                <a:solidFill>
                  <a:prstClr val="black"/>
                </a:solidFill>
              </a:rPr>
              <a:pPr>
                <a:defRPr/>
              </a:pPr>
              <a:t>7</a:t>
            </a:fld>
            <a:endParaRPr lang="fr-BE">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18CF42D-1E31-40F8-95CD-BE947BC2AF5E}" type="slidenum">
              <a:rPr lang="ru-RU" smtClean="0"/>
              <a:t>11</a:t>
            </a:fld>
            <a:endParaRPr lang="ru-RU"/>
          </a:p>
        </p:txBody>
      </p:sp>
    </p:spTree>
    <p:extLst>
      <p:ext uri="{BB962C8B-B14F-4D97-AF65-F5344CB8AC3E}">
        <p14:creationId xmlns:p14="http://schemas.microsoft.com/office/powerpoint/2010/main" val="1201168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18CF42D-1E31-40F8-95CD-BE947BC2AF5E}" type="slidenum">
              <a:rPr lang="ru-RU" smtClean="0"/>
              <a:t>12</a:t>
            </a:fld>
            <a:endParaRPr lang="ru-RU"/>
          </a:p>
        </p:txBody>
      </p:sp>
    </p:spTree>
    <p:extLst>
      <p:ext uri="{BB962C8B-B14F-4D97-AF65-F5344CB8AC3E}">
        <p14:creationId xmlns:p14="http://schemas.microsoft.com/office/powerpoint/2010/main" val="714149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18CF42D-1E31-40F8-95CD-BE947BC2AF5E}" type="slidenum">
              <a:rPr lang="ru-RU" smtClean="0"/>
              <a:t>16</a:t>
            </a:fld>
            <a:endParaRPr lang="ru-RU"/>
          </a:p>
        </p:txBody>
      </p:sp>
    </p:spTree>
    <p:extLst>
      <p:ext uri="{BB962C8B-B14F-4D97-AF65-F5344CB8AC3E}">
        <p14:creationId xmlns:p14="http://schemas.microsoft.com/office/powerpoint/2010/main" val="3511432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18CF42D-1E31-40F8-95CD-BE947BC2AF5E}" type="slidenum">
              <a:rPr lang="ru-RU" smtClean="0"/>
              <a:t>17</a:t>
            </a:fld>
            <a:endParaRPr lang="ru-RU"/>
          </a:p>
        </p:txBody>
      </p:sp>
    </p:spTree>
    <p:extLst>
      <p:ext uri="{BB962C8B-B14F-4D97-AF65-F5344CB8AC3E}">
        <p14:creationId xmlns:p14="http://schemas.microsoft.com/office/powerpoint/2010/main" val="652197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fr-BE"/>
          </a:p>
        </p:txBody>
      </p:sp>
      <p:sp>
        <p:nvSpPr>
          <p:cNvPr id="4" name="Espace réservé de la date 3"/>
          <p:cNvSpPr>
            <a:spLocks noGrp="1"/>
          </p:cNvSpPr>
          <p:nvPr>
            <p:ph type="dt" sz="half" idx="10"/>
          </p:nvPr>
        </p:nvSpPr>
        <p:spPr/>
        <p:txBody>
          <a:bodyPr/>
          <a:lstStyle>
            <a:lvl1pPr>
              <a:defRPr/>
            </a:lvl1pPr>
          </a:lstStyle>
          <a:p>
            <a:pPr>
              <a:defRPr/>
            </a:pPr>
            <a:fld id="{9AEBE5AA-D000-4D32-94E7-CD6BDC73AFBB}" type="datetimeFigureOut">
              <a:rPr lang="fr-FR">
                <a:solidFill>
                  <a:prstClr val="black">
                    <a:tint val="75000"/>
                  </a:prstClr>
                </a:solidFill>
              </a:rPr>
              <a:pPr>
                <a:defRPr/>
              </a:pPr>
              <a:t>12/12/2016</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A0C3C823-7A6A-4D1D-A3A3-73060B8EF42A}" type="slidenum">
              <a:rPr lang="fr-BE">
                <a:solidFill>
                  <a:prstClr val="black">
                    <a:tint val="75000"/>
                  </a:prstClr>
                </a:solidFill>
              </a:rPr>
              <a:pPr>
                <a:defRPr/>
              </a:pPr>
              <a:t>‹#›</a:t>
            </a:fld>
            <a:endParaRPr lang="fr-BE">
              <a:solidFill>
                <a:prstClr val="black">
                  <a:tint val="75000"/>
                </a:prstClr>
              </a:solidFill>
            </a:endParaRPr>
          </a:p>
        </p:txBody>
      </p:sp>
    </p:spTree>
    <p:extLst>
      <p:ext uri="{BB962C8B-B14F-4D97-AF65-F5344CB8AC3E}">
        <p14:creationId xmlns:p14="http://schemas.microsoft.com/office/powerpoint/2010/main" val="452982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lvl1pPr>
              <a:defRPr/>
            </a:lvl1pPr>
          </a:lstStyle>
          <a:p>
            <a:pPr>
              <a:defRPr/>
            </a:pPr>
            <a:fld id="{096C5E41-9636-489B-B6B1-FF0C62D63B8A}" type="datetimeFigureOut">
              <a:rPr lang="fr-FR">
                <a:solidFill>
                  <a:prstClr val="black">
                    <a:tint val="75000"/>
                  </a:prstClr>
                </a:solidFill>
              </a:rPr>
              <a:pPr>
                <a:defRPr/>
              </a:pPr>
              <a:t>12/12/2016</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16C437C5-FEED-4482-93BB-47C360B834DA}" type="slidenum">
              <a:rPr lang="fr-BE">
                <a:solidFill>
                  <a:prstClr val="black">
                    <a:tint val="75000"/>
                  </a:prstClr>
                </a:solidFill>
              </a:rPr>
              <a:pPr>
                <a:defRPr/>
              </a:pPr>
              <a:t>‹#›</a:t>
            </a:fld>
            <a:endParaRPr lang="fr-BE">
              <a:solidFill>
                <a:prstClr val="black">
                  <a:tint val="75000"/>
                </a:prstClr>
              </a:solidFill>
            </a:endParaRPr>
          </a:p>
        </p:txBody>
      </p:sp>
    </p:spTree>
    <p:extLst>
      <p:ext uri="{BB962C8B-B14F-4D97-AF65-F5344CB8AC3E}">
        <p14:creationId xmlns:p14="http://schemas.microsoft.com/office/powerpoint/2010/main" val="2601615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lvl1pPr>
              <a:defRPr/>
            </a:lvl1pPr>
          </a:lstStyle>
          <a:p>
            <a:pPr>
              <a:defRPr/>
            </a:pPr>
            <a:fld id="{B7B34BDA-0A6B-4D39-B3B8-FADF95CC42D3}" type="datetimeFigureOut">
              <a:rPr lang="fr-FR">
                <a:solidFill>
                  <a:prstClr val="black">
                    <a:tint val="75000"/>
                  </a:prstClr>
                </a:solidFill>
              </a:rPr>
              <a:pPr>
                <a:defRPr/>
              </a:pPr>
              <a:t>12/12/2016</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EA5E676E-BE48-4987-86DA-57DE641A691C}" type="slidenum">
              <a:rPr lang="fr-BE">
                <a:solidFill>
                  <a:prstClr val="black">
                    <a:tint val="75000"/>
                  </a:prstClr>
                </a:solidFill>
              </a:rPr>
              <a:pPr>
                <a:defRPr/>
              </a:pPr>
              <a:t>‹#›</a:t>
            </a:fld>
            <a:endParaRPr lang="fr-BE">
              <a:solidFill>
                <a:prstClr val="black">
                  <a:tint val="75000"/>
                </a:prstClr>
              </a:solidFill>
            </a:endParaRPr>
          </a:p>
        </p:txBody>
      </p:sp>
    </p:spTree>
    <p:extLst>
      <p:ext uri="{BB962C8B-B14F-4D97-AF65-F5344CB8AC3E}">
        <p14:creationId xmlns:p14="http://schemas.microsoft.com/office/powerpoint/2010/main" val="4517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lvl1pPr>
              <a:defRPr/>
            </a:lvl1pPr>
          </a:lstStyle>
          <a:p>
            <a:pPr>
              <a:defRPr/>
            </a:pPr>
            <a:fld id="{CF9DF473-775B-4855-8044-BCCFA525B13C}" type="datetimeFigureOut">
              <a:rPr lang="fr-FR">
                <a:solidFill>
                  <a:prstClr val="black">
                    <a:tint val="75000"/>
                  </a:prstClr>
                </a:solidFill>
              </a:rPr>
              <a:pPr>
                <a:defRPr/>
              </a:pPr>
              <a:t>12/12/2016</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5EFF1AA4-BE89-4067-8D92-9787DBC1E356}" type="slidenum">
              <a:rPr lang="fr-BE">
                <a:solidFill>
                  <a:prstClr val="black">
                    <a:tint val="75000"/>
                  </a:prstClr>
                </a:solidFill>
              </a:rPr>
              <a:pPr>
                <a:defRPr/>
              </a:pPr>
              <a:t>‹#›</a:t>
            </a:fld>
            <a:endParaRPr lang="fr-BE">
              <a:solidFill>
                <a:prstClr val="black">
                  <a:tint val="75000"/>
                </a:prstClr>
              </a:solidFill>
            </a:endParaRPr>
          </a:p>
        </p:txBody>
      </p:sp>
    </p:spTree>
    <p:extLst>
      <p:ext uri="{BB962C8B-B14F-4D97-AF65-F5344CB8AC3E}">
        <p14:creationId xmlns:p14="http://schemas.microsoft.com/office/powerpoint/2010/main" val="3090729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A493305B-80C3-4D70-82D1-4FF9EFEF9088}" type="datetimeFigureOut">
              <a:rPr lang="fr-FR">
                <a:solidFill>
                  <a:prstClr val="black">
                    <a:tint val="75000"/>
                  </a:prstClr>
                </a:solidFill>
              </a:rPr>
              <a:pPr>
                <a:defRPr/>
              </a:pPr>
              <a:t>12/12/2016</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F3DCE379-6FCC-4A5B-8A57-937D8AE1455E}" type="slidenum">
              <a:rPr lang="fr-BE">
                <a:solidFill>
                  <a:prstClr val="black">
                    <a:tint val="75000"/>
                  </a:prstClr>
                </a:solidFill>
              </a:rPr>
              <a:pPr>
                <a:defRPr/>
              </a:pPr>
              <a:t>‹#›</a:t>
            </a:fld>
            <a:endParaRPr lang="fr-BE">
              <a:solidFill>
                <a:prstClr val="black">
                  <a:tint val="75000"/>
                </a:prstClr>
              </a:solidFill>
            </a:endParaRPr>
          </a:p>
        </p:txBody>
      </p:sp>
    </p:spTree>
    <p:extLst>
      <p:ext uri="{BB962C8B-B14F-4D97-AF65-F5344CB8AC3E}">
        <p14:creationId xmlns:p14="http://schemas.microsoft.com/office/powerpoint/2010/main" val="1051942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3"/>
          <p:cNvSpPr>
            <a:spLocks noGrp="1"/>
          </p:cNvSpPr>
          <p:nvPr>
            <p:ph type="dt" sz="half" idx="10"/>
          </p:nvPr>
        </p:nvSpPr>
        <p:spPr/>
        <p:txBody>
          <a:bodyPr/>
          <a:lstStyle>
            <a:lvl1pPr>
              <a:defRPr/>
            </a:lvl1pPr>
          </a:lstStyle>
          <a:p>
            <a:pPr>
              <a:defRPr/>
            </a:pPr>
            <a:fld id="{AEE9D153-986F-4C09-85DF-B70FF45E502C}" type="datetimeFigureOut">
              <a:rPr lang="fr-FR">
                <a:solidFill>
                  <a:prstClr val="black">
                    <a:tint val="75000"/>
                  </a:prstClr>
                </a:solidFill>
              </a:rPr>
              <a:pPr>
                <a:defRPr/>
              </a:pPr>
              <a:t>12/12/2016</a:t>
            </a:fld>
            <a:endParaRPr lang="fr-BE">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BE">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827DC370-891D-4ED7-92C6-3947CFC10DED}" type="slidenum">
              <a:rPr lang="fr-BE">
                <a:solidFill>
                  <a:prstClr val="black">
                    <a:tint val="75000"/>
                  </a:prstClr>
                </a:solidFill>
              </a:rPr>
              <a:pPr>
                <a:defRPr/>
              </a:pPr>
              <a:t>‹#›</a:t>
            </a:fld>
            <a:endParaRPr lang="fr-BE">
              <a:solidFill>
                <a:prstClr val="black">
                  <a:tint val="75000"/>
                </a:prstClr>
              </a:solidFill>
            </a:endParaRPr>
          </a:p>
        </p:txBody>
      </p:sp>
    </p:spTree>
    <p:extLst>
      <p:ext uri="{BB962C8B-B14F-4D97-AF65-F5344CB8AC3E}">
        <p14:creationId xmlns:p14="http://schemas.microsoft.com/office/powerpoint/2010/main" val="1681474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3"/>
          <p:cNvSpPr>
            <a:spLocks noGrp="1"/>
          </p:cNvSpPr>
          <p:nvPr>
            <p:ph type="dt" sz="half" idx="10"/>
          </p:nvPr>
        </p:nvSpPr>
        <p:spPr/>
        <p:txBody>
          <a:bodyPr/>
          <a:lstStyle>
            <a:lvl1pPr>
              <a:defRPr/>
            </a:lvl1pPr>
          </a:lstStyle>
          <a:p>
            <a:pPr>
              <a:defRPr/>
            </a:pPr>
            <a:fld id="{638D158C-0E64-44BA-BC70-BE701024D537}" type="datetimeFigureOut">
              <a:rPr lang="fr-FR">
                <a:solidFill>
                  <a:prstClr val="black">
                    <a:tint val="75000"/>
                  </a:prstClr>
                </a:solidFill>
              </a:rPr>
              <a:pPr>
                <a:defRPr/>
              </a:pPr>
              <a:t>12/12/2016</a:t>
            </a:fld>
            <a:endParaRPr lang="fr-BE">
              <a:solidFill>
                <a:prstClr val="black">
                  <a:tint val="75000"/>
                </a:prstClr>
              </a:solidFill>
            </a:endParaRPr>
          </a:p>
        </p:txBody>
      </p:sp>
      <p:sp>
        <p:nvSpPr>
          <p:cNvPr id="8" name="Espace réservé du pied de page 4"/>
          <p:cNvSpPr>
            <a:spLocks noGrp="1"/>
          </p:cNvSpPr>
          <p:nvPr>
            <p:ph type="ftr" sz="quarter" idx="11"/>
          </p:nvPr>
        </p:nvSpPr>
        <p:spPr/>
        <p:txBody>
          <a:bodyPr/>
          <a:lstStyle>
            <a:lvl1pPr>
              <a:defRPr/>
            </a:lvl1pPr>
          </a:lstStyle>
          <a:p>
            <a:pPr>
              <a:defRPr/>
            </a:pPr>
            <a:endParaRPr lang="fr-BE">
              <a:solidFill>
                <a:prstClr val="black">
                  <a:tint val="75000"/>
                </a:prstClr>
              </a:solidFill>
            </a:endParaRPr>
          </a:p>
        </p:txBody>
      </p:sp>
      <p:sp>
        <p:nvSpPr>
          <p:cNvPr id="9" name="Espace réservé du numéro de diapositive 5"/>
          <p:cNvSpPr>
            <a:spLocks noGrp="1"/>
          </p:cNvSpPr>
          <p:nvPr>
            <p:ph type="sldNum" sz="quarter" idx="12"/>
          </p:nvPr>
        </p:nvSpPr>
        <p:spPr/>
        <p:txBody>
          <a:bodyPr/>
          <a:lstStyle>
            <a:lvl1pPr>
              <a:defRPr/>
            </a:lvl1pPr>
          </a:lstStyle>
          <a:p>
            <a:pPr>
              <a:defRPr/>
            </a:pPr>
            <a:fld id="{4CF97795-919B-4F9F-AD8E-06C2D6446505}" type="slidenum">
              <a:rPr lang="fr-BE">
                <a:solidFill>
                  <a:prstClr val="black">
                    <a:tint val="75000"/>
                  </a:prstClr>
                </a:solidFill>
              </a:rPr>
              <a:pPr>
                <a:defRPr/>
              </a:pPr>
              <a:t>‹#›</a:t>
            </a:fld>
            <a:endParaRPr lang="fr-BE">
              <a:solidFill>
                <a:prstClr val="black">
                  <a:tint val="75000"/>
                </a:prstClr>
              </a:solidFill>
            </a:endParaRPr>
          </a:p>
        </p:txBody>
      </p:sp>
    </p:spTree>
    <p:extLst>
      <p:ext uri="{BB962C8B-B14F-4D97-AF65-F5344CB8AC3E}">
        <p14:creationId xmlns:p14="http://schemas.microsoft.com/office/powerpoint/2010/main" val="1673842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e la date 3"/>
          <p:cNvSpPr>
            <a:spLocks noGrp="1"/>
          </p:cNvSpPr>
          <p:nvPr>
            <p:ph type="dt" sz="half" idx="10"/>
          </p:nvPr>
        </p:nvSpPr>
        <p:spPr/>
        <p:txBody>
          <a:bodyPr/>
          <a:lstStyle>
            <a:lvl1pPr>
              <a:defRPr/>
            </a:lvl1pPr>
          </a:lstStyle>
          <a:p>
            <a:pPr>
              <a:defRPr/>
            </a:pPr>
            <a:fld id="{8C83AEA0-44AD-4A42-B990-191FEA0D336B}" type="datetimeFigureOut">
              <a:rPr lang="fr-FR">
                <a:solidFill>
                  <a:prstClr val="black">
                    <a:tint val="75000"/>
                  </a:prstClr>
                </a:solidFill>
              </a:rPr>
              <a:pPr>
                <a:defRPr/>
              </a:pPr>
              <a:t>12/12/2016</a:t>
            </a:fld>
            <a:endParaRPr lang="fr-BE">
              <a:solidFill>
                <a:prstClr val="black">
                  <a:tint val="75000"/>
                </a:prstClr>
              </a:solidFill>
            </a:endParaRPr>
          </a:p>
        </p:txBody>
      </p:sp>
      <p:sp>
        <p:nvSpPr>
          <p:cNvPr id="4" name="Espace réservé du pied de page 4"/>
          <p:cNvSpPr>
            <a:spLocks noGrp="1"/>
          </p:cNvSpPr>
          <p:nvPr>
            <p:ph type="ftr" sz="quarter" idx="11"/>
          </p:nvPr>
        </p:nvSpPr>
        <p:spPr/>
        <p:txBody>
          <a:bodyPr/>
          <a:lstStyle>
            <a:lvl1pPr>
              <a:defRPr/>
            </a:lvl1pPr>
          </a:lstStyle>
          <a:p>
            <a:pPr>
              <a:defRPr/>
            </a:pPr>
            <a:endParaRPr lang="fr-BE">
              <a:solidFill>
                <a:prstClr val="black">
                  <a:tint val="75000"/>
                </a:prstClr>
              </a:solidFill>
            </a:endParaRPr>
          </a:p>
        </p:txBody>
      </p:sp>
      <p:sp>
        <p:nvSpPr>
          <p:cNvPr id="5" name="Espace réservé du numéro de diapositive 5"/>
          <p:cNvSpPr>
            <a:spLocks noGrp="1"/>
          </p:cNvSpPr>
          <p:nvPr>
            <p:ph type="sldNum" sz="quarter" idx="12"/>
          </p:nvPr>
        </p:nvSpPr>
        <p:spPr/>
        <p:txBody>
          <a:bodyPr/>
          <a:lstStyle>
            <a:lvl1pPr>
              <a:defRPr/>
            </a:lvl1pPr>
          </a:lstStyle>
          <a:p>
            <a:pPr>
              <a:defRPr/>
            </a:pPr>
            <a:fld id="{5082E75B-DFD5-4D63-8916-D7E392D53CE2}" type="slidenum">
              <a:rPr lang="fr-BE">
                <a:solidFill>
                  <a:prstClr val="black">
                    <a:tint val="75000"/>
                  </a:prstClr>
                </a:solidFill>
              </a:rPr>
              <a:pPr>
                <a:defRPr/>
              </a:pPr>
              <a:t>‹#›</a:t>
            </a:fld>
            <a:endParaRPr lang="fr-BE">
              <a:solidFill>
                <a:prstClr val="black">
                  <a:tint val="75000"/>
                </a:prstClr>
              </a:solidFill>
            </a:endParaRPr>
          </a:p>
        </p:txBody>
      </p:sp>
    </p:spTree>
    <p:extLst>
      <p:ext uri="{BB962C8B-B14F-4D97-AF65-F5344CB8AC3E}">
        <p14:creationId xmlns:p14="http://schemas.microsoft.com/office/powerpoint/2010/main" val="2522728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7116661A-AFE0-4634-9CAE-8058422FD539}" type="datetimeFigureOut">
              <a:rPr lang="fr-FR">
                <a:solidFill>
                  <a:prstClr val="black">
                    <a:tint val="75000"/>
                  </a:prstClr>
                </a:solidFill>
              </a:rPr>
              <a:pPr>
                <a:defRPr/>
              </a:pPr>
              <a:t>12/12/2016</a:t>
            </a:fld>
            <a:endParaRPr lang="fr-BE">
              <a:solidFill>
                <a:prstClr val="black">
                  <a:tint val="75000"/>
                </a:prstClr>
              </a:solidFill>
            </a:endParaRPr>
          </a:p>
        </p:txBody>
      </p:sp>
      <p:sp>
        <p:nvSpPr>
          <p:cNvPr id="3" name="Espace réservé du pied de page 4"/>
          <p:cNvSpPr>
            <a:spLocks noGrp="1"/>
          </p:cNvSpPr>
          <p:nvPr>
            <p:ph type="ftr" sz="quarter" idx="11"/>
          </p:nvPr>
        </p:nvSpPr>
        <p:spPr/>
        <p:txBody>
          <a:bodyPr/>
          <a:lstStyle>
            <a:lvl1pPr>
              <a:defRPr/>
            </a:lvl1pPr>
          </a:lstStyle>
          <a:p>
            <a:pPr>
              <a:defRPr/>
            </a:pPr>
            <a:endParaRPr lang="fr-BE">
              <a:solidFill>
                <a:prstClr val="black">
                  <a:tint val="75000"/>
                </a:prstClr>
              </a:solidFill>
            </a:endParaRPr>
          </a:p>
        </p:txBody>
      </p:sp>
      <p:sp>
        <p:nvSpPr>
          <p:cNvPr id="4" name="Espace réservé du numéro de diapositive 5"/>
          <p:cNvSpPr>
            <a:spLocks noGrp="1"/>
          </p:cNvSpPr>
          <p:nvPr>
            <p:ph type="sldNum" sz="quarter" idx="12"/>
          </p:nvPr>
        </p:nvSpPr>
        <p:spPr/>
        <p:txBody>
          <a:bodyPr/>
          <a:lstStyle>
            <a:lvl1pPr>
              <a:defRPr/>
            </a:lvl1pPr>
          </a:lstStyle>
          <a:p>
            <a:pPr>
              <a:defRPr/>
            </a:pPr>
            <a:fld id="{A818EA57-AA2D-42F3-96C7-6023ADC00193}" type="slidenum">
              <a:rPr lang="fr-BE">
                <a:solidFill>
                  <a:prstClr val="black">
                    <a:tint val="75000"/>
                  </a:prstClr>
                </a:solidFill>
              </a:rPr>
              <a:pPr>
                <a:defRPr/>
              </a:pPr>
              <a:t>‹#›</a:t>
            </a:fld>
            <a:endParaRPr lang="fr-BE">
              <a:solidFill>
                <a:prstClr val="black">
                  <a:tint val="75000"/>
                </a:prstClr>
              </a:solidFill>
            </a:endParaRPr>
          </a:p>
        </p:txBody>
      </p:sp>
    </p:spTree>
    <p:extLst>
      <p:ext uri="{BB962C8B-B14F-4D97-AF65-F5344CB8AC3E}">
        <p14:creationId xmlns:p14="http://schemas.microsoft.com/office/powerpoint/2010/main" val="2737629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EC1DD9D7-8274-4CCD-9A50-6D4EF80C8570}" type="datetimeFigureOut">
              <a:rPr lang="fr-FR">
                <a:solidFill>
                  <a:prstClr val="black">
                    <a:tint val="75000"/>
                  </a:prstClr>
                </a:solidFill>
              </a:rPr>
              <a:pPr>
                <a:defRPr/>
              </a:pPr>
              <a:t>12/12/2016</a:t>
            </a:fld>
            <a:endParaRPr lang="fr-BE">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BE">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25D319A1-60FE-4A91-95C4-B0C55D1D6D50}" type="slidenum">
              <a:rPr lang="fr-BE">
                <a:solidFill>
                  <a:prstClr val="black">
                    <a:tint val="75000"/>
                  </a:prstClr>
                </a:solidFill>
              </a:rPr>
              <a:pPr>
                <a:defRPr/>
              </a:pPr>
              <a:t>‹#›</a:t>
            </a:fld>
            <a:endParaRPr lang="fr-BE">
              <a:solidFill>
                <a:prstClr val="black">
                  <a:tint val="75000"/>
                </a:prstClr>
              </a:solidFill>
            </a:endParaRPr>
          </a:p>
        </p:txBody>
      </p:sp>
    </p:spTree>
    <p:extLst>
      <p:ext uri="{BB962C8B-B14F-4D97-AF65-F5344CB8AC3E}">
        <p14:creationId xmlns:p14="http://schemas.microsoft.com/office/powerpoint/2010/main" val="2913641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BE"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92B54A11-B3D5-4DD7-BBFE-AB2BA796E210}" type="datetimeFigureOut">
              <a:rPr lang="fr-FR">
                <a:solidFill>
                  <a:prstClr val="black">
                    <a:tint val="75000"/>
                  </a:prstClr>
                </a:solidFill>
              </a:rPr>
              <a:pPr>
                <a:defRPr/>
              </a:pPr>
              <a:t>12/12/2016</a:t>
            </a:fld>
            <a:endParaRPr lang="fr-BE">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BE">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79C3212C-7DDC-40F6-A36F-5C7CA107D3E6}" type="slidenum">
              <a:rPr lang="fr-BE">
                <a:solidFill>
                  <a:prstClr val="black">
                    <a:tint val="75000"/>
                  </a:prstClr>
                </a:solidFill>
              </a:rPr>
              <a:pPr>
                <a:defRPr/>
              </a:pPr>
              <a:t>‹#›</a:t>
            </a:fld>
            <a:endParaRPr lang="fr-BE">
              <a:solidFill>
                <a:prstClr val="black">
                  <a:tint val="75000"/>
                </a:prstClr>
              </a:solidFill>
            </a:endParaRPr>
          </a:p>
        </p:txBody>
      </p:sp>
    </p:spTree>
    <p:extLst>
      <p:ext uri="{BB962C8B-B14F-4D97-AF65-F5344CB8AC3E}">
        <p14:creationId xmlns:p14="http://schemas.microsoft.com/office/powerpoint/2010/main" val="2294395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ru-RU"/>
              <a:t>Cliquez pour modifier le style du titre</a:t>
            </a:r>
            <a:endParaRPr lang="fr-BE" altLang="ru-RU"/>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ru-RU"/>
              <a:t>Cliquez pour modifier les styles du texte du masque</a:t>
            </a:r>
          </a:p>
          <a:p>
            <a:pPr lvl="1"/>
            <a:r>
              <a:rPr lang="fr-FR" altLang="ru-RU"/>
              <a:t>Deuxième niveau</a:t>
            </a:r>
          </a:p>
          <a:p>
            <a:pPr lvl="2"/>
            <a:r>
              <a:rPr lang="fr-FR" altLang="ru-RU"/>
              <a:t>Troisième niveau</a:t>
            </a:r>
          </a:p>
          <a:p>
            <a:pPr lvl="3"/>
            <a:r>
              <a:rPr lang="fr-FR" altLang="ru-RU"/>
              <a:t>Quatrième niveau</a:t>
            </a:r>
          </a:p>
          <a:p>
            <a:pPr lvl="4"/>
            <a:r>
              <a:rPr lang="fr-FR" altLang="ru-RU"/>
              <a:t>Cinquième niveau</a:t>
            </a:r>
            <a:endParaRPr lang="fr-BE" altLang="ru-RU"/>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A39458D-F20B-44F2-B9A0-816E753AEAF5}" type="datetimeFigureOut">
              <a:rPr lang="fr-FR">
                <a:solidFill>
                  <a:prstClr val="black">
                    <a:tint val="75000"/>
                  </a:prstClr>
                </a:solidFill>
              </a:rPr>
              <a:pPr>
                <a:defRPr/>
              </a:pPr>
              <a:t>12/12/2016</a:t>
            </a:fld>
            <a:endParaRPr lang="fr-BE">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fr-BE">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432F431E-488A-4BB8-B0CF-5156A31481D6}" type="slidenum">
              <a:rPr lang="fr-BE">
                <a:solidFill>
                  <a:prstClr val="black">
                    <a:tint val="75000"/>
                  </a:prstClr>
                </a:solidFill>
              </a:rPr>
              <a:pPr>
                <a:defRPr/>
              </a:pPr>
              <a:t>‹#›</a:t>
            </a:fld>
            <a:endParaRPr lang="fr-BE">
              <a:solidFill>
                <a:prstClr val="black">
                  <a:tint val="75000"/>
                </a:prstClr>
              </a:solidFill>
            </a:endParaRPr>
          </a:p>
        </p:txBody>
      </p:sp>
    </p:spTree>
    <p:extLst>
      <p:ext uri="{BB962C8B-B14F-4D97-AF65-F5344CB8AC3E}">
        <p14:creationId xmlns:p14="http://schemas.microsoft.com/office/powerpoint/2010/main" val="14942547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2.png"/><Relationship Id="rId7"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JPG"/><Relationship Id="rId11" Type="http://schemas.openxmlformats.org/officeDocument/2006/relationships/image" Target="../media/image26.JPG"/><Relationship Id="rId5" Type="http://schemas.openxmlformats.org/officeDocument/2006/relationships/image" Target="../media/image20.png"/><Relationship Id="rId10" Type="http://schemas.openxmlformats.org/officeDocument/2006/relationships/image" Target="../media/image25.JPG"/><Relationship Id="rId4" Type="http://schemas.openxmlformats.org/officeDocument/2006/relationships/image" Target="../media/image3.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png"/><Relationship Id="rId7"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png"/><Relationship Id="rId7"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png"/><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7.em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emf"/></Relationships>
</file>

<file path=ppt/slides/_rels/slide19.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3.png"/><Relationship Id="rId7" Type="http://schemas.openxmlformats.org/officeDocument/2006/relationships/image" Target="../media/image54.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g"/><Relationship Id="rId4" Type="http://schemas.openxmlformats.org/officeDocument/2006/relationships/image" Target="../media/image51.png"/><Relationship Id="rId9" Type="http://schemas.openxmlformats.org/officeDocument/2006/relationships/image" Target="../media/image56.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7.emf"/><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emf"/><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Sous-titre 2"/>
          <p:cNvSpPr>
            <a:spLocks noGrp="1"/>
          </p:cNvSpPr>
          <p:nvPr>
            <p:ph type="subTitle" idx="1"/>
          </p:nvPr>
        </p:nvSpPr>
        <p:spPr>
          <a:xfrm>
            <a:off x="0" y="4191000"/>
            <a:ext cx="9067800" cy="609600"/>
          </a:xfrm>
        </p:spPr>
        <p:txBody>
          <a:bodyPr/>
          <a:lstStyle/>
          <a:p>
            <a:pPr eaLnBrk="1" hangingPunct="1"/>
            <a:r>
              <a:rPr lang="en-US" altLang="ru-RU" sz="1400" dirty="0">
                <a:solidFill>
                  <a:srgbClr val="898989"/>
                </a:solidFill>
                <a:latin typeface="Times New Roman" panose="02020603050405020304" pitchFamily="18" charset="0"/>
                <a:cs typeface="Times New Roman" panose="02020603050405020304" pitchFamily="18" charset="0"/>
              </a:rPr>
              <a:t>S. Mitrofanov, B. </a:t>
            </a:r>
            <a:r>
              <a:rPr lang="en-US" altLang="ru-RU" sz="1400" dirty="0" err="1">
                <a:solidFill>
                  <a:srgbClr val="898989"/>
                </a:solidFill>
                <a:latin typeface="Times New Roman" panose="02020603050405020304" pitchFamily="18" charset="0"/>
                <a:cs typeface="Times New Roman" panose="02020603050405020304" pitchFamily="18" charset="0"/>
              </a:rPr>
              <a:t>Gikal</a:t>
            </a:r>
            <a:r>
              <a:rPr lang="en-US" altLang="ru-RU" sz="1400" dirty="0">
                <a:solidFill>
                  <a:srgbClr val="898989"/>
                </a:solidFill>
                <a:latin typeface="Times New Roman" panose="02020603050405020304" pitchFamily="18" charset="0"/>
                <a:cs typeface="Times New Roman" panose="02020603050405020304" pitchFamily="18" charset="0"/>
              </a:rPr>
              <a:t>, G. </a:t>
            </a:r>
            <a:r>
              <a:rPr lang="en-US" altLang="ru-RU" sz="1400" dirty="0" err="1">
                <a:solidFill>
                  <a:srgbClr val="898989"/>
                </a:solidFill>
                <a:latin typeface="Times New Roman" panose="02020603050405020304" pitchFamily="18" charset="0"/>
                <a:cs typeface="Times New Roman" panose="02020603050405020304" pitchFamily="18" charset="0"/>
              </a:rPr>
              <a:t>Gulbekyan</a:t>
            </a:r>
            <a:r>
              <a:rPr lang="en-US" altLang="ru-RU" sz="1400" dirty="0">
                <a:solidFill>
                  <a:srgbClr val="898989"/>
                </a:solidFill>
                <a:latin typeface="Times New Roman" panose="02020603050405020304" pitchFamily="18" charset="0"/>
                <a:cs typeface="Times New Roman" panose="02020603050405020304" pitchFamily="18" charset="0"/>
              </a:rPr>
              <a:t>, I. </a:t>
            </a:r>
            <a:r>
              <a:rPr lang="en-US" altLang="ru-RU" sz="1400" dirty="0" err="1">
                <a:solidFill>
                  <a:srgbClr val="898989"/>
                </a:solidFill>
                <a:latin typeface="Times New Roman" panose="02020603050405020304" pitchFamily="18" charset="0"/>
                <a:cs typeface="Times New Roman" panose="02020603050405020304" pitchFamily="18" charset="0"/>
              </a:rPr>
              <a:t>Kalagin</a:t>
            </a:r>
            <a:r>
              <a:rPr lang="en-US" altLang="ru-RU" sz="1400" dirty="0">
                <a:solidFill>
                  <a:srgbClr val="898989"/>
                </a:solidFill>
                <a:latin typeface="Times New Roman" panose="02020603050405020304" pitchFamily="18" charset="0"/>
                <a:cs typeface="Times New Roman" panose="02020603050405020304" pitchFamily="18" charset="0"/>
              </a:rPr>
              <a:t>, N. </a:t>
            </a:r>
            <a:r>
              <a:rPr lang="en-US" altLang="ru-RU" sz="1400" dirty="0" err="1">
                <a:solidFill>
                  <a:srgbClr val="898989"/>
                </a:solidFill>
                <a:latin typeface="Times New Roman" panose="02020603050405020304" pitchFamily="18" charset="0"/>
                <a:cs typeface="Times New Roman" panose="02020603050405020304" pitchFamily="18" charset="0"/>
              </a:rPr>
              <a:t>Osipov</a:t>
            </a:r>
            <a:r>
              <a:rPr lang="en-US" altLang="ru-RU" sz="1400" dirty="0">
                <a:solidFill>
                  <a:srgbClr val="898989"/>
                </a:solidFill>
                <a:latin typeface="Times New Roman" panose="02020603050405020304" pitchFamily="18" charset="0"/>
                <a:cs typeface="Times New Roman" panose="02020603050405020304" pitchFamily="18" charset="0"/>
              </a:rPr>
              <a:t>, S. </a:t>
            </a:r>
            <a:r>
              <a:rPr lang="en-US" altLang="ru-RU" sz="1400" dirty="0" err="1">
                <a:solidFill>
                  <a:srgbClr val="898989"/>
                </a:solidFill>
                <a:latin typeface="Times New Roman" panose="02020603050405020304" pitchFamily="18" charset="0"/>
                <a:cs typeface="Times New Roman" panose="02020603050405020304" pitchFamily="18" charset="0"/>
              </a:rPr>
              <a:t>Paschenko</a:t>
            </a:r>
            <a:r>
              <a:rPr lang="en-US" altLang="ru-RU" sz="1400" dirty="0">
                <a:solidFill>
                  <a:srgbClr val="898989"/>
                </a:solidFill>
                <a:latin typeface="Times New Roman" panose="02020603050405020304" pitchFamily="18" charset="0"/>
                <a:cs typeface="Times New Roman" panose="02020603050405020304" pitchFamily="18" charset="0"/>
              </a:rPr>
              <a:t>, V. </a:t>
            </a:r>
            <a:r>
              <a:rPr lang="en-US" altLang="ru-RU" sz="1400" dirty="0" err="1">
                <a:solidFill>
                  <a:srgbClr val="898989"/>
                </a:solidFill>
                <a:latin typeface="Times New Roman" panose="02020603050405020304" pitchFamily="18" charset="0"/>
                <a:cs typeface="Times New Roman" panose="02020603050405020304" pitchFamily="18" charset="0"/>
              </a:rPr>
              <a:t>Skuratov</a:t>
            </a:r>
            <a:r>
              <a:rPr lang="en-US" altLang="ru-RU" sz="1400" dirty="0">
                <a:solidFill>
                  <a:srgbClr val="898989"/>
                </a:solidFill>
                <a:latin typeface="Times New Roman" panose="02020603050405020304" pitchFamily="18" charset="0"/>
                <a:cs typeface="Times New Roman" panose="02020603050405020304" pitchFamily="18" charset="0"/>
              </a:rPr>
              <a:t>, Y. </a:t>
            </a:r>
            <a:r>
              <a:rPr lang="en-US" altLang="ru-RU" sz="1400" dirty="0" err="1">
                <a:solidFill>
                  <a:srgbClr val="898989"/>
                </a:solidFill>
                <a:latin typeface="Times New Roman" panose="02020603050405020304" pitchFamily="18" charset="0"/>
                <a:cs typeface="Times New Roman" panose="02020603050405020304" pitchFamily="18" charset="0"/>
              </a:rPr>
              <a:t>Teterev</a:t>
            </a:r>
            <a:r>
              <a:rPr lang="en-US" altLang="ru-RU" sz="1400" dirty="0">
                <a:solidFill>
                  <a:srgbClr val="898989"/>
                </a:solidFill>
                <a:latin typeface="Times New Roman" panose="02020603050405020304" pitchFamily="18" charset="0"/>
                <a:cs typeface="Times New Roman" panose="02020603050405020304" pitchFamily="18" charset="0"/>
              </a:rPr>
              <a:t> (FLNR JINR, </a:t>
            </a:r>
            <a:r>
              <a:rPr lang="en-US" altLang="ru-RU" sz="1400" dirty="0" err="1">
                <a:solidFill>
                  <a:srgbClr val="898989"/>
                </a:solidFill>
                <a:latin typeface="Times New Roman" panose="02020603050405020304" pitchFamily="18" charset="0"/>
                <a:cs typeface="Times New Roman" panose="02020603050405020304" pitchFamily="18" charset="0"/>
              </a:rPr>
              <a:t>Dubna</a:t>
            </a:r>
            <a:r>
              <a:rPr lang="en-US" altLang="ru-RU" sz="1400" dirty="0">
                <a:solidFill>
                  <a:srgbClr val="898989"/>
                </a:solidFill>
                <a:latin typeface="Times New Roman" panose="02020603050405020304" pitchFamily="18" charset="0"/>
                <a:cs typeface="Times New Roman" panose="02020603050405020304" pitchFamily="18" charset="0"/>
              </a:rPr>
              <a:t>)</a:t>
            </a:r>
          </a:p>
          <a:p>
            <a:pPr eaLnBrk="1" hangingPunct="1"/>
            <a:r>
              <a:rPr lang="en-US" altLang="ru-RU" sz="1400" dirty="0">
                <a:solidFill>
                  <a:srgbClr val="898989"/>
                </a:solidFill>
                <a:latin typeface="Times New Roman" panose="02020603050405020304" pitchFamily="18" charset="0"/>
                <a:cs typeface="Times New Roman" panose="02020603050405020304" pitchFamily="18" charset="0"/>
              </a:rPr>
              <a:t>V. </a:t>
            </a:r>
            <a:r>
              <a:rPr lang="en-US" altLang="ru-RU" sz="1400" dirty="0" err="1">
                <a:solidFill>
                  <a:srgbClr val="898989"/>
                </a:solidFill>
                <a:latin typeface="Times New Roman" panose="02020603050405020304" pitchFamily="18" charset="0"/>
                <a:cs typeface="Times New Roman" panose="02020603050405020304" pitchFamily="18" charset="0"/>
              </a:rPr>
              <a:t>Anashin</a:t>
            </a:r>
            <a:r>
              <a:rPr lang="en-US" altLang="ru-RU" sz="1400" dirty="0">
                <a:solidFill>
                  <a:srgbClr val="898989"/>
                </a:solidFill>
                <a:latin typeface="Times New Roman" panose="02020603050405020304" pitchFamily="18" charset="0"/>
                <a:cs typeface="Times New Roman" panose="02020603050405020304" pitchFamily="18" charset="0"/>
              </a:rPr>
              <a:t> (JSC URSC  ISDE) </a:t>
            </a:r>
            <a:endParaRPr lang="ru-RU" altLang="ru-RU" sz="1400" dirty="0">
              <a:solidFill>
                <a:srgbClr val="898989"/>
              </a:solidFill>
              <a:latin typeface="Times New Roman" panose="02020603050405020304" pitchFamily="18" charset="0"/>
              <a:cs typeface="Times New Roman" panose="02020603050405020304" pitchFamily="18" charset="0"/>
            </a:endParaRPr>
          </a:p>
          <a:p>
            <a:pPr eaLnBrk="1" hangingPunct="1"/>
            <a:endParaRPr lang="en-US" altLang="ru-RU" dirty="0">
              <a:solidFill>
                <a:srgbClr val="898989"/>
              </a:solidFill>
              <a:latin typeface="Times New Roman" panose="02020603050405020304" pitchFamily="18" charset="0"/>
              <a:cs typeface="Times New Roman" panose="02020603050405020304" pitchFamily="18" charset="0"/>
            </a:endParaRPr>
          </a:p>
          <a:p>
            <a:pPr eaLnBrk="1" hangingPunct="1"/>
            <a:endParaRPr lang="fr-BE" altLang="ru-RU" sz="4400" dirty="0">
              <a:solidFill>
                <a:srgbClr val="898989"/>
              </a:solidFill>
              <a:latin typeface="Times New Roman" panose="02020603050405020304" pitchFamily="18" charset="0"/>
              <a:cs typeface="Times New Roman" panose="02020603050405020304" pitchFamily="18" charset="0"/>
            </a:endParaRPr>
          </a:p>
        </p:txBody>
      </p:sp>
      <p:sp>
        <p:nvSpPr>
          <p:cNvPr id="2053" name="Rectangle 10"/>
          <p:cNvSpPr>
            <a:spLocks noChangeArrowheads="1"/>
          </p:cNvSpPr>
          <p:nvPr/>
        </p:nvSpPr>
        <p:spPr bwMode="auto">
          <a:xfrm>
            <a:off x="2662763" y="1066800"/>
            <a:ext cx="4011033"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ru-RU" sz="2800" baseline="30000" dirty="0" err="1">
                <a:solidFill>
                  <a:srgbClr val="898989"/>
                </a:solidFill>
                <a:latin typeface="Times New Roman" panose="02020603050405020304" pitchFamily="18" charset="0"/>
                <a:cs typeface="Times New Roman" panose="02020603050405020304" pitchFamily="18" charset="0"/>
              </a:rPr>
              <a:t>Flerov</a:t>
            </a:r>
            <a:r>
              <a:rPr lang="en-US" altLang="ru-RU" sz="2800" baseline="30000" dirty="0">
                <a:solidFill>
                  <a:srgbClr val="898989"/>
                </a:solidFill>
                <a:latin typeface="Times New Roman" panose="02020603050405020304" pitchFamily="18" charset="0"/>
                <a:cs typeface="Times New Roman" panose="02020603050405020304" pitchFamily="18" charset="0"/>
              </a:rPr>
              <a:t> Laboratory of Nuclear Reactions</a:t>
            </a:r>
          </a:p>
          <a:p>
            <a:pPr algn="ctr" eaLnBrk="1" fontAlgn="base" hangingPunct="1">
              <a:spcBef>
                <a:spcPct val="0"/>
              </a:spcBef>
              <a:spcAft>
                <a:spcPct val="0"/>
              </a:spcAft>
              <a:buFontTx/>
              <a:buNone/>
            </a:pPr>
            <a:endParaRPr lang="ru-RU" altLang="ru-RU" sz="1200" dirty="0">
              <a:solidFill>
                <a:prstClr val="black"/>
              </a:solidFill>
              <a:latin typeface="Times New Roman" panose="02020603050405020304" pitchFamily="18" charset="0"/>
              <a:cs typeface="Times New Roman" panose="02020603050405020304" pitchFamily="18" charset="0"/>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185781" cy="616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descr="http://flerovlab.jinr.ru/flnr/dimg/FLNR_new_logotype_2012_07_04.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56600" y="635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3"/>
          <p:cNvSpPr txBox="1">
            <a:spLocks noChangeArrowheads="1"/>
          </p:cNvSpPr>
          <p:nvPr/>
        </p:nvSpPr>
        <p:spPr bwMode="auto">
          <a:xfrm>
            <a:off x="2514600" y="6562725"/>
            <a:ext cx="6629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sz="1200" dirty="0">
                <a:latin typeface="Comic Sans MS" pitchFamily="66" charset="0"/>
              </a:rPr>
              <a:t>International Workshop on Biophysics and Materials at NICA</a:t>
            </a:r>
            <a:r>
              <a:rPr lang="fr-BE" sz="1200" dirty="0">
                <a:latin typeface="Comic Sans MS" pitchFamily="66" charset="0"/>
              </a:rPr>
              <a:t> , </a:t>
            </a:r>
            <a:r>
              <a:rPr lang="en-US" sz="1200" dirty="0">
                <a:latin typeface="Comic Sans MS" pitchFamily="66" charset="0"/>
              </a:rPr>
              <a:t>December 12, 2016.  JINR.</a:t>
            </a:r>
            <a:endParaRPr lang="fr-BE" sz="1200" dirty="0">
              <a:latin typeface="Comic Sans MS" pitchFamily="66" charset="0"/>
            </a:endParaRPr>
          </a:p>
        </p:txBody>
      </p:sp>
      <p:sp>
        <p:nvSpPr>
          <p:cNvPr id="12" name="Titre 1"/>
          <p:cNvSpPr>
            <a:spLocks noGrp="1"/>
          </p:cNvSpPr>
          <p:nvPr>
            <p:ph type="ctrTitle"/>
          </p:nvPr>
        </p:nvSpPr>
        <p:spPr>
          <a:xfrm>
            <a:off x="0" y="2286000"/>
            <a:ext cx="9067800" cy="1470025"/>
          </a:xfrm>
        </p:spPr>
        <p:txBody>
          <a:bodyPr/>
          <a:lstStyle/>
          <a:p>
            <a:r>
              <a:rPr lang="en-US" sz="2400" dirty="0">
                <a:latin typeface="Comic Sans MS" panose="030F0702030302020204" pitchFamily="66" charset="0"/>
              </a:rPr>
              <a:t>Testing of electronic components </a:t>
            </a:r>
            <a:br>
              <a:rPr lang="ru-RU" sz="2400" dirty="0">
                <a:latin typeface="Comic Sans MS" panose="030F0702030302020204" pitchFamily="66" charset="0"/>
              </a:rPr>
            </a:br>
            <a:r>
              <a:rPr lang="en-US" sz="2400" dirty="0">
                <a:latin typeface="Comic Sans MS" panose="030F0702030302020204" pitchFamily="66" charset="0"/>
              </a:rPr>
              <a:t>at accelerator complex of the FLNR JINR</a:t>
            </a:r>
            <a:endParaRPr lang="ru-RU" sz="2400" dirty="0">
              <a:latin typeface="Comic Sans MS" panose="030F0702030302020204" pitchFamily="66" charset="0"/>
            </a:endParaRPr>
          </a:p>
        </p:txBody>
      </p:sp>
    </p:spTree>
    <p:extLst>
      <p:ext uri="{BB962C8B-B14F-4D97-AF65-F5344CB8AC3E}">
        <p14:creationId xmlns:p14="http://schemas.microsoft.com/office/powerpoint/2010/main" val="2675130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90683" y="114847"/>
            <a:ext cx="5019323" cy="369332"/>
          </a:xfrm>
          <a:prstGeom prst="rect">
            <a:avLst/>
          </a:prstGeom>
          <a:noFill/>
        </p:spPr>
        <p:txBody>
          <a:bodyPr wrap="none" rtlCol="0">
            <a:spAutoFit/>
          </a:bodyPr>
          <a:lstStyle/>
          <a:p>
            <a:r>
              <a:rPr lang="en-US" dirty="0">
                <a:latin typeface="Comic Sans MS" pitchFamily="66" charset="0"/>
              </a:rPr>
              <a:t>The high energy beam-line based on U400M. </a:t>
            </a:r>
          </a:p>
        </p:txBody>
      </p:sp>
      <p:pic>
        <p:nvPicPr>
          <p:cNvPr id="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781969" cy="50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2" descr="http://flerovlab.jinr.ru/flnr/dimg/FLNR_new_logotype_2012_07_04.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2950" y="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22147" y="799388"/>
            <a:ext cx="5832648" cy="2123658"/>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Design of the experimental chamber allows:  </a:t>
            </a:r>
          </a:p>
          <a:p>
            <a:endParaRPr lang="en-US" sz="1200" dirty="0">
              <a:latin typeface="Times New Roman" panose="02020603050405020304" pitchFamily="18" charset="0"/>
              <a:cs typeface="Times New Roman" panose="02020603050405020304" pitchFamily="18" charset="0"/>
            </a:endParaRPr>
          </a:p>
          <a:p>
            <a:pPr marL="285750" indent="-285750">
              <a:buFont typeface="Arial" pitchFamily="34" charset="0"/>
              <a:buChar char="•"/>
            </a:pPr>
            <a:r>
              <a:rPr lang="en-US" sz="1200" dirty="0">
                <a:latin typeface="Times New Roman" panose="02020603050405020304" pitchFamily="18" charset="0"/>
                <a:cs typeface="Times New Roman" panose="02020603050405020304" pitchFamily="18" charset="0"/>
              </a:rPr>
              <a:t>the SEE testing in vacuum (10</a:t>
            </a:r>
            <a:r>
              <a:rPr lang="en-US" sz="1200" baseline="30000" dirty="0">
                <a:latin typeface="Times New Roman" panose="02020603050405020304" pitchFamily="18" charset="0"/>
                <a:cs typeface="Times New Roman" panose="02020603050405020304" pitchFamily="18" charset="0"/>
              </a:rPr>
              <a:t>-2 </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Torr</a:t>
            </a:r>
            <a:r>
              <a:rPr lang="en-US" sz="1200" dirty="0">
                <a:latin typeface="Times New Roman" panose="02020603050405020304" pitchFamily="18" charset="0"/>
                <a:cs typeface="Times New Roman" panose="02020603050405020304" pitchFamily="18" charset="0"/>
              </a:rPr>
              <a:t>) and air ambient    </a:t>
            </a:r>
          </a:p>
          <a:p>
            <a:pPr marL="285750" indent="-285750">
              <a:buFont typeface="Arial" pitchFamily="34" charset="0"/>
              <a:buChar char="•"/>
            </a:pPr>
            <a:r>
              <a:rPr lang="en-US" sz="1200" dirty="0">
                <a:latin typeface="Times New Roman" panose="02020603050405020304" pitchFamily="18" charset="0"/>
                <a:cs typeface="Times New Roman" panose="02020603050405020304" pitchFamily="18" charset="0"/>
              </a:rPr>
              <a:t>irradiation area of 60 mm in diameter. </a:t>
            </a:r>
          </a:p>
          <a:p>
            <a:pPr marL="285750" indent="-285750">
              <a:buFont typeface="Arial" pitchFamily="34" charset="0"/>
              <a:buChar char="•"/>
            </a:pPr>
            <a:r>
              <a:rPr lang="en-US" sz="1200" dirty="0">
                <a:latin typeface="Times New Roman" panose="02020603050405020304" pitchFamily="18" charset="0"/>
                <a:cs typeface="Times New Roman" panose="02020603050405020304" pitchFamily="18" charset="0"/>
              </a:rPr>
              <a:t>automatic movement of the DUT in two orthogonal axes </a:t>
            </a:r>
          </a:p>
          <a:p>
            <a:r>
              <a:rPr lang="en-US" sz="1200" dirty="0">
                <a:latin typeface="Times New Roman" panose="02020603050405020304" pitchFamily="18" charset="0"/>
                <a:cs typeface="Times New Roman" panose="02020603050405020304" pitchFamily="18" charset="0"/>
              </a:rPr>
              <a:t>      (X and Y) in respecting of the beam direction (Z). </a:t>
            </a:r>
          </a:p>
          <a:p>
            <a:pPr marL="285750" indent="-285750">
              <a:buFont typeface="Arial" pitchFamily="34" charset="0"/>
              <a:buChar char="•"/>
            </a:pPr>
            <a:r>
              <a:rPr lang="en-US" sz="1200" dirty="0">
                <a:latin typeface="Times New Roman" panose="02020603050405020304" pitchFamily="18" charset="0"/>
                <a:cs typeface="Times New Roman" panose="02020603050405020304" pitchFamily="18" charset="0"/>
              </a:rPr>
              <a:t>to change beam incident angle in the range of 0-90 degrees. </a:t>
            </a:r>
          </a:p>
          <a:p>
            <a:pPr marL="285750" indent="-285750">
              <a:buFont typeface="Arial" pitchFamily="34" charset="0"/>
              <a:buChar char="•"/>
            </a:pPr>
            <a:r>
              <a:rPr lang="en-US" sz="1200" dirty="0">
                <a:latin typeface="Times New Roman" panose="02020603050405020304" pitchFamily="18" charset="0"/>
                <a:cs typeface="Times New Roman" panose="02020603050405020304" pitchFamily="18" charset="0"/>
              </a:rPr>
              <a:t>installation of degraders set.</a:t>
            </a:r>
          </a:p>
          <a:p>
            <a:pPr marL="285750" indent="-285750">
              <a:buFont typeface="Arial" pitchFamily="34" charset="0"/>
              <a:buChar char="•"/>
            </a:pPr>
            <a:r>
              <a:rPr lang="en-US" sz="1200" dirty="0">
                <a:latin typeface="Times New Roman" panose="02020603050405020304" pitchFamily="18" charset="0"/>
                <a:cs typeface="Times New Roman" panose="02020603050405020304" pitchFamily="18" charset="0"/>
              </a:rPr>
              <a:t>Energy 15.5 - 64 MeV/nucleon (done in 2015)</a:t>
            </a:r>
          </a:p>
          <a:p>
            <a:pPr marL="285750" indent="-285750">
              <a:buFont typeface="Arial" pitchFamily="34" charset="0"/>
              <a:buChar char="•"/>
            </a:pPr>
            <a:r>
              <a:rPr lang="en-US" sz="1200" dirty="0">
                <a:latin typeface="Times New Roman" panose="02020603050405020304" pitchFamily="18" charset="0"/>
                <a:cs typeface="Times New Roman" panose="02020603050405020304" pitchFamily="18" charset="0"/>
              </a:rPr>
              <a:t>Beam uniformity  better than 20%</a:t>
            </a:r>
          </a:p>
          <a:p>
            <a:pPr marL="285750" indent="-285750">
              <a:buFont typeface="Arial" pitchFamily="34" charset="0"/>
              <a:buChar char="•"/>
            </a:pPr>
            <a:r>
              <a:rPr lang="en-US" sz="1200" i="1" dirty="0">
                <a:latin typeface="Times New Roman" panose="02020603050405020304" pitchFamily="18" charset="0"/>
                <a:cs typeface="Times New Roman" panose="02020603050405020304" pitchFamily="18" charset="0"/>
              </a:rPr>
              <a:t>In 2017 automatic tilting of the DUT will be added</a:t>
            </a:r>
          </a:p>
        </p:txBody>
      </p:sp>
      <p:pic>
        <p:nvPicPr>
          <p:cNvPr id="11" name="Picture 2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600" y="879733"/>
            <a:ext cx="3429000" cy="5148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3"/>
          <p:cNvSpPr txBox="1">
            <a:spLocks noChangeArrowheads="1"/>
          </p:cNvSpPr>
          <p:nvPr/>
        </p:nvSpPr>
        <p:spPr bwMode="auto">
          <a:xfrm>
            <a:off x="2514600" y="6562725"/>
            <a:ext cx="6629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sz="1200" dirty="0">
                <a:latin typeface="Comic Sans MS" pitchFamily="66" charset="0"/>
              </a:rPr>
              <a:t>International Workshop on Biophysics and Materials at NICA</a:t>
            </a:r>
            <a:r>
              <a:rPr lang="fr-BE" sz="1200" dirty="0">
                <a:latin typeface="Comic Sans MS" pitchFamily="66" charset="0"/>
              </a:rPr>
              <a:t> , </a:t>
            </a:r>
            <a:r>
              <a:rPr lang="en-US" sz="1200" dirty="0">
                <a:latin typeface="Comic Sans MS" pitchFamily="66" charset="0"/>
              </a:rPr>
              <a:t>December 12, 2016.  JINR.</a:t>
            </a:r>
            <a:endParaRPr lang="fr-BE" sz="1200" dirty="0">
              <a:latin typeface="Comic Sans MS" pitchFamily="66" charset="0"/>
            </a:endParaRPr>
          </a:p>
        </p:txBody>
      </p:sp>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215" y="2923046"/>
            <a:ext cx="5064317" cy="3376211"/>
          </a:xfrm>
          <a:prstGeom prst="rect">
            <a:avLst/>
          </a:prstGeom>
        </p:spPr>
      </p:pic>
    </p:spTree>
    <p:extLst>
      <p:ext uri="{BB962C8B-B14F-4D97-AF65-F5344CB8AC3E}">
        <p14:creationId xmlns:p14="http://schemas.microsoft.com/office/powerpoint/2010/main" val="2606749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81969" cy="50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http://flerovlab.jinr.ru/flnr/dimg/FLNR_new_logotype_2012_07_04.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62950" y="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2362200" y="194548"/>
            <a:ext cx="4871847" cy="369332"/>
          </a:xfrm>
          <a:prstGeom prst="rect">
            <a:avLst/>
          </a:prstGeom>
          <a:noFill/>
        </p:spPr>
        <p:txBody>
          <a:bodyPr wrap="none" rtlCol="0">
            <a:spAutoFit/>
          </a:bodyPr>
          <a:lstStyle/>
          <a:p>
            <a:r>
              <a:rPr lang="en-US" dirty="0">
                <a:latin typeface="Comic Sans MS" pitchFamily="66" charset="0"/>
              </a:rPr>
              <a:t>The low energy ion bean line based on U400</a:t>
            </a:r>
          </a:p>
        </p:txBody>
      </p:sp>
      <p:sp>
        <p:nvSpPr>
          <p:cNvPr id="6" name="Rectangle 5"/>
          <p:cNvSpPr/>
          <p:nvPr/>
        </p:nvSpPr>
        <p:spPr>
          <a:xfrm>
            <a:off x="30578" y="4230805"/>
            <a:ext cx="5257801" cy="1384995"/>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Main features of this facility are:</a:t>
            </a:r>
          </a:p>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200 mm x 155 mm irradiation area</a:t>
            </a:r>
          </a:p>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Beam uniformity over irradiation area better then 20%</a:t>
            </a:r>
          </a:p>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Ne, </a:t>
            </a:r>
            <a:r>
              <a:rPr lang="en-US" sz="1200" dirty="0" err="1">
                <a:latin typeface="Times New Roman" panose="02020603050405020304" pitchFamily="18" charset="0"/>
                <a:cs typeface="Times New Roman" panose="02020603050405020304" pitchFamily="18" charset="0"/>
              </a:rPr>
              <a:t>Ar</a:t>
            </a:r>
            <a:r>
              <a:rPr lang="en-US" sz="1200" dirty="0">
                <a:latin typeface="Times New Roman" panose="02020603050405020304" pitchFamily="18" charset="0"/>
                <a:cs typeface="Times New Roman" panose="02020603050405020304" pitchFamily="18" charset="0"/>
              </a:rPr>
              <a:t>, Fe, Kr, </a:t>
            </a:r>
            <a:r>
              <a:rPr lang="en-US" sz="1200" dirty="0" err="1">
                <a:latin typeface="Times New Roman" panose="02020603050405020304" pitchFamily="18" charset="0"/>
                <a:cs typeface="Times New Roman" panose="02020603050405020304" pitchFamily="18" charset="0"/>
              </a:rPr>
              <a:t>Xe</a:t>
            </a:r>
            <a:r>
              <a:rPr lang="en-US" sz="1200" dirty="0">
                <a:latin typeface="Times New Roman" panose="02020603050405020304" pitchFamily="18" charset="0"/>
                <a:cs typeface="Times New Roman" panose="02020603050405020304" pitchFamily="18" charset="0"/>
              </a:rPr>
              <a:t>, Bi ions with 3-9</a:t>
            </a:r>
            <a:r>
              <a:rPr lang="ru-RU" sz="12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MeV/nucleon</a:t>
            </a:r>
          </a:p>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LET range of 4.5-100 MeV/(mg/cm2).</a:t>
            </a:r>
          </a:p>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Fluent energy variation in the U400R will allows changing the ion energy without degraders.</a:t>
            </a:r>
          </a:p>
        </p:txBody>
      </p:sp>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6937" y="5515708"/>
            <a:ext cx="4809964" cy="107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01165" y="714325"/>
            <a:ext cx="2781439" cy="1854293"/>
          </a:xfrm>
          <a:prstGeom prst="rect">
            <a:avLst/>
          </a:prstGeom>
        </p:spPr>
      </p:pic>
      <p:pic>
        <p:nvPicPr>
          <p:cNvPr id="4" name="Рисунок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6000" y="714325"/>
            <a:ext cx="2831049" cy="1887367"/>
          </a:xfrm>
          <a:prstGeom prst="rect">
            <a:avLst/>
          </a:prstGeom>
        </p:spPr>
      </p:pic>
      <p:pic>
        <p:nvPicPr>
          <p:cNvPr id="9" name="Рисунок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399" y="721413"/>
            <a:ext cx="2769791" cy="1846527"/>
          </a:xfrm>
          <a:prstGeom prst="rect">
            <a:avLst/>
          </a:prstGeom>
        </p:spPr>
      </p:pic>
      <p:pic>
        <p:nvPicPr>
          <p:cNvPr id="10" name="Рисунок 9"/>
          <p:cNvPicPr>
            <a:picLocks noChangeAspect="1"/>
          </p:cNvPicPr>
          <p:nvPr/>
        </p:nvPicPr>
        <p:blipFill>
          <a:blip r:embed="rId9"/>
          <a:stretch>
            <a:fillRect/>
          </a:stretch>
        </p:blipFill>
        <p:spPr>
          <a:xfrm>
            <a:off x="6096000" y="2729554"/>
            <a:ext cx="2523963" cy="3792041"/>
          </a:xfrm>
          <a:prstGeom prst="rect">
            <a:avLst/>
          </a:prstGeom>
        </p:spPr>
      </p:pic>
      <p:pic>
        <p:nvPicPr>
          <p:cNvPr id="11" name="Рисунок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01165" y="2729555"/>
            <a:ext cx="2895609" cy="1930406"/>
          </a:xfrm>
          <a:prstGeom prst="rect">
            <a:avLst/>
          </a:prstGeom>
        </p:spPr>
      </p:pic>
      <p:pic>
        <p:nvPicPr>
          <p:cNvPr id="12" name="Рисунок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7555" y="2736718"/>
            <a:ext cx="2209800" cy="1473200"/>
          </a:xfrm>
          <a:prstGeom prst="rect">
            <a:avLst/>
          </a:prstGeom>
        </p:spPr>
      </p:pic>
      <p:sp>
        <p:nvSpPr>
          <p:cNvPr id="14" name="ZoneTexte 3"/>
          <p:cNvSpPr txBox="1">
            <a:spLocks noChangeArrowheads="1"/>
          </p:cNvSpPr>
          <p:nvPr/>
        </p:nvSpPr>
        <p:spPr bwMode="auto">
          <a:xfrm>
            <a:off x="2575560" y="6598513"/>
            <a:ext cx="6629400" cy="129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sz="1200" dirty="0">
                <a:latin typeface="Comic Sans MS" pitchFamily="66" charset="0"/>
              </a:rPr>
              <a:t>International Workshop on Biophysics and Materials at NICA</a:t>
            </a:r>
            <a:r>
              <a:rPr lang="fr-BE" sz="1200" dirty="0">
                <a:latin typeface="Comic Sans MS" pitchFamily="66" charset="0"/>
              </a:rPr>
              <a:t> , </a:t>
            </a:r>
            <a:r>
              <a:rPr lang="en-US" sz="1200" dirty="0">
                <a:latin typeface="Comic Sans MS" pitchFamily="66" charset="0"/>
              </a:rPr>
              <a:t>December 12, 2016.  JINR.</a:t>
            </a:r>
            <a:endParaRPr lang="fr-BE" sz="1200" dirty="0">
              <a:latin typeface="Comic Sans MS" pitchFamily="66" charset="0"/>
            </a:endParaRPr>
          </a:p>
        </p:txBody>
      </p:sp>
    </p:spTree>
    <p:extLst>
      <p:ext uri="{BB962C8B-B14F-4D97-AF65-F5344CB8AC3E}">
        <p14:creationId xmlns:p14="http://schemas.microsoft.com/office/powerpoint/2010/main" val="280232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81969" cy="50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http://flerovlab.jinr.ru/flnr/dimg/FLNR_new_logotype_2012_07_04.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62950" y="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2651248" y="102260"/>
            <a:ext cx="4227439" cy="369332"/>
          </a:xfrm>
          <a:prstGeom prst="rect">
            <a:avLst/>
          </a:prstGeom>
          <a:noFill/>
        </p:spPr>
        <p:txBody>
          <a:bodyPr wrap="none" rtlCol="0">
            <a:spAutoFit/>
          </a:bodyPr>
          <a:lstStyle/>
          <a:p>
            <a:r>
              <a:rPr lang="en-US" dirty="0">
                <a:latin typeface="Comic Sans MS" pitchFamily="66" charset="0"/>
              </a:rPr>
              <a:t>Beam </a:t>
            </a:r>
            <a:r>
              <a:rPr lang="en-US" dirty="0" err="1">
                <a:latin typeface="Comic Sans MS" pitchFamily="66" charset="0"/>
              </a:rPr>
              <a:t>fluence</a:t>
            </a:r>
            <a:r>
              <a:rPr lang="en-US" dirty="0">
                <a:latin typeface="Comic Sans MS" pitchFamily="66" charset="0"/>
              </a:rPr>
              <a:t> and flux control system</a:t>
            </a:r>
          </a:p>
        </p:txBody>
      </p:sp>
      <p:sp>
        <p:nvSpPr>
          <p:cNvPr id="14" name="ZoneTexte 3"/>
          <p:cNvSpPr txBox="1">
            <a:spLocks noChangeArrowheads="1"/>
          </p:cNvSpPr>
          <p:nvPr/>
        </p:nvSpPr>
        <p:spPr bwMode="auto">
          <a:xfrm>
            <a:off x="2575560" y="6598513"/>
            <a:ext cx="6629400" cy="129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sz="1200" dirty="0">
                <a:latin typeface="Comic Sans MS" pitchFamily="66" charset="0"/>
              </a:rPr>
              <a:t>International Workshop on Biophysics and Materials at NICA</a:t>
            </a:r>
            <a:r>
              <a:rPr lang="fr-BE" sz="1200" dirty="0">
                <a:latin typeface="Comic Sans MS" pitchFamily="66" charset="0"/>
              </a:rPr>
              <a:t> , </a:t>
            </a:r>
            <a:r>
              <a:rPr lang="en-US" sz="1200" dirty="0">
                <a:latin typeface="Comic Sans MS" pitchFamily="66" charset="0"/>
              </a:rPr>
              <a:t>December 12, 2016.  JINR.</a:t>
            </a:r>
            <a:endParaRPr lang="fr-BE" sz="1200" dirty="0">
              <a:latin typeface="Comic Sans MS" pitchFamily="66" charset="0"/>
            </a:endParaRPr>
          </a:p>
        </p:txBody>
      </p:sp>
      <p:pic>
        <p:nvPicPr>
          <p:cNvPr id="13" name="Рисунок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961" y="565067"/>
            <a:ext cx="4236720" cy="2647950"/>
          </a:xfrm>
          <a:prstGeom prst="rect">
            <a:avLst/>
          </a:prstGeom>
        </p:spPr>
      </p:pic>
      <p:pic>
        <p:nvPicPr>
          <p:cNvPr id="15" name="Рисунок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7267" y="3751638"/>
            <a:ext cx="4343400" cy="2714625"/>
          </a:xfrm>
          <a:prstGeom prst="rect">
            <a:avLst/>
          </a:prstGeom>
        </p:spPr>
      </p:pic>
      <p:pic>
        <p:nvPicPr>
          <p:cNvPr id="16" name="Рисунок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3706" y="502750"/>
            <a:ext cx="3147060" cy="4196080"/>
          </a:xfrm>
          <a:prstGeom prst="rect">
            <a:avLst/>
          </a:prstGeom>
        </p:spPr>
      </p:pic>
      <p:pic>
        <p:nvPicPr>
          <p:cNvPr id="17" name="Рисунок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81969" y="3288952"/>
            <a:ext cx="2469016" cy="3292021"/>
          </a:xfrm>
          <a:prstGeom prst="rect">
            <a:avLst/>
          </a:prstGeom>
        </p:spPr>
      </p:pic>
    </p:spTree>
    <p:extLst>
      <p:ext uri="{BB962C8B-B14F-4D97-AF65-F5344CB8AC3E}">
        <p14:creationId xmlns:p14="http://schemas.microsoft.com/office/powerpoint/2010/main" val="542096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781969" cy="50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http://flerovlab.jinr.ru/flnr/dimg/FLNR_new_logotype_2012_07_04.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2950" y="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289046" y="187967"/>
            <a:ext cx="6915150" cy="646331"/>
          </a:xfrm>
          <a:prstGeom prst="rect">
            <a:avLst/>
          </a:prstGeom>
          <a:noFill/>
        </p:spPr>
        <p:txBody>
          <a:bodyPr wrap="square" rtlCol="0">
            <a:spAutoFit/>
          </a:bodyPr>
          <a:lstStyle/>
          <a:p>
            <a:pPr algn="ctr"/>
            <a:r>
              <a:rPr lang="en-US" dirty="0">
                <a:latin typeface="Comic Sans MS" panose="030F0702030302020204" pitchFamily="66" charset="0"/>
              </a:rPr>
              <a:t>The reference point for the beam </a:t>
            </a:r>
            <a:r>
              <a:rPr lang="en-US" dirty="0" err="1">
                <a:latin typeface="Comic Sans MS" panose="030F0702030302020204" pitchFamily="66" charset="0"/>
              </a:rPr>
              <a:t>fluence</a:t>
            </a:r>
            <a:r>
              <a:rPr lang="en-US" dirty="0">
                <a:latin typeface="Comic Sans MS" panose="030F0702030302020204" pitchFamily="66" charset="0"/>
              </a:rPr>
              <a:t> value </a:t>
            </a:r>
          </a:p>
          <a:p>
            <a:pPr algn="ctr"/>
            <a:r>
              <a:rPr lang="en-US" dirty="0">
                <a:latin typeface="Comic Sans MS" panose="030F0702030302020204" pitchFamily="66" charset="0"/>
              </a:rPr>
              <a:t>is the “old-school” method – track membrane</a:t>
            </a:r>
            <a:endParaRPr lang="ru-RU" dirty="0">
              <a:latin typeface="Comic Sans MS" panose="030F0702030302020204" pitchFamily="66" charset="0"/>
            </a:endParaRPr>
          </a:p>
        </p:txBody>
      </p:sp>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38325" y="4596174"/>
            <a:ext cx="1557210" cy="1240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99825" y="4616934"/>
            <a:ext cx="1504136" cy="119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69244" y="4527092"/>
            <a:ext cx="1618810" cy="1282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Прямоугольник 1"/>
          <p:cNvSpPr/>
          <p:nvPr/>
        </p:nvSpPr>
        <p:spPr>
          <a:xfrm>
            <a:off x="727609" y="5861221"/>
            <a:ext cx="2590800" cy="400110"/>
          </a:xfrm>
          <a:prstGeom prst="rect">
            <a:avLst/>
          </a:prstGeom>
        </p:spPr>
        <p:txBody>
          <a:bodyPr wrap="square">
            <a:spAutoFit/>
          </a:bodyPr>
          <a:lstStyle/>
          <a:p>
            <a:pPr algn="ctr" fontAlgn="auto">
              <a:spcBef>
                <a:spcPts val="0"/>
              </a:spcBef>
              <a:spcAft>
                <a:spcPts val="0"/>
              </a:spcAft>
            </a:pPr>
            <a:r>
              <a:rPr lang="en-US" sz="1000" dirty="0">
                <a:solidFill>
                  <a:prstClr val="black"/>
                </a:solidFill>
                <a:latin typeface="Times New Roman" panose="02020603050405020304" pitchFamily="18" charset="0"/>
                <a:cs typeface="Times New Roman" panose="02020603050405020304" pitchFamily="18" charset="0"/>
              </a:rPr>
              <a:t>E =33.5 MeV/n</a:t>
            </a:r>
            <a:endParaRPr lang="ru-RU" sz="1000" dirty="0">
              <a:solidFill>
                <a:prstClr val="black"/>
              </a:solidFill>
              <a:latin typeface="Times New Roman" panose="02020603050405020304" pitchFamily="18" charset="0"/>
              <a:cs typeface="Times New Roman" panose="02020603050405020304" pitchFamily="18" charset="0"/>
            </a:endParaRPr>
          </a:p>
          <a:p>
            <a:pPr algn="ctr" fontAlgn="auto">
              <a:spcBef>
                <a:spcPts val="0"/>
              </a:spcBef>
              <a:spcAft>
                <a:spcPts val="0"/>
              </a:spcAft>
            </a:pPr>
            <a:r>
              <a:rPr lang="en-US" sz="1000" dirty="0">
                <a:solidFill>
                  <a:prstClr val="black"/>
                </a:solidFill>
                <a:latin typeface="Times New Roman" panose="02020603050405020304" pitchFamily="18" charset="0"/>
                <a:cs typeface="Times New Roman" panose="02020603050405020304" pitchFamily="18" charset="0"/>
              </a:rPr>
              <a:t>LET= 5.37 MeV/(mg×cm</a:t>
            </a:r>
            <a:r>
              <a:rPr lang="en-US" sz="1000" baseline="30000" dirty="0">
                <a:solidFill>
                  <a:prstClr val="black"/>
                </a:solidFill>
                <a:latin typeface="Times New Roman" panose="02020603050405020304" pitchFamily="18" charset="0"/>
                <a:cs typeface="Times New Roman" panose="02020603050405020304" pitchFamily="18" charset="0"/>
              </a:rPr>
              <a:t>2</a:t>
            </a:r>
            <a:r>
              <a:rPr lang="en-US" sz="1000" dirty="0">
                <a:solidFill>
                  <a:prstClr val="black"/>
                </a:solidFill>
                <a:latin typeface="Times New Roman" panose="02020603050405020304" pitchFamily="18" charset="0"/>
                <a:cs typeface="Times New Roman" panose="02020603050405020304" pitchFamily="18" charset="0"/>
              </a:rPr>
              <a:t>)</a:t>
            </a:r>
            <a:endParaRPr lang="ru-RU" sz="1000" dirty="0">
              <a:solidFill>
                <a:prstClr val="black"/>
              </a:solidFill>
              <a:latin typeface="Times New Roman" panose="02020603050405020304" pitchFamily="18" charset="0"/>
              <a:cs typeface="Times New Roman" panose="02020603050405020304" pitchFamily="18" charset="0"/>
            </a:endParaRPr>
          </a:p>
        </p:txBody>
      </p:sp>
      <p:sp>
        <p:nvSpPr>
          <p:cNvPr id="19" name="Прямоугольник 14"/>
          <p:cNvSpPr/>
          <p:nvPr/>
        </p:nvSpPr>
        <p:spPr>
          <a:xfrm>
            <a:off x="3603809" y="5861220"/>
            <a:ext cx="2361144" cy="400110"/>
          </a:xfrm>
          <a:prstGeom prst="rect">
            <a:avLst/>
          </a:prstGeom>
        </p:spPr>
        <p:txBody>
          <a:bodyPr wrap="square">
            <a:spAutoFit/>
          </a:bodyPr>
          <a:lstStyle/>
          <a:p>
            <a:pPr algn="ctr" fontAlgn="auto">
              <a:spcBef>
                <a:spcPts val="0"/>
              </a:spcBef>
              <a:spcAft>
                <a:spcPts val="0"/>
              </a:spcAft>
            </a:pPr>
            <a:r>
              <a:rPr lang="en-US" sz="1000" dirty="0">
                <a:solidFill>
                  <a:prstClr val="black"/>
                </a:solidFill>
                <a:latin typeface="Times New Roman" panose="02020603050405020304" pitchFamily="18" charset="0"/>
                <a:cs typeface="Times New Roman" panose="02020603050405020304" pitchFamily="18" charset="0"/>
              </a:rPr>
              <a:t>E =23.5 MeV</a:t>
            </a:r>
            <a:endParaRPr lang="ru-RU" sz="1000" dirty="0">
              <a:solidFill>
                <a:prstClr val="black"/>
              </a:solidFill>
              <a:latin typeface="Times New Roman" panose="02020603050405020304" pitchFamily="18" charset="0"/>
              <a:cs typeface="Times New Roman" panose="02020603050405020304" pitchFamily="18" charset="0"/>
            </a:endParaRPr>
          </a:p>
          <a:p>
            <a:pPr algn="ctr" fontAlgn="auto">
              <a:spcBef>
                <a:spcPts val="0"/>
              </a:spcBef>
              <a:spcAft>
                <a:spcPts val="0"/>
              </a:spcAft>
            </a:pPr>
            <a:r>
              <a:rPr lang="en-US" sz="1000" dirty="0">
                <a:solidFill>
                  <a:prstClr val="black"/>
                </a:solidFill>
                <a:latin typeface="Times New Roman" panose="02020603050405020304" pitchFamily="18" charset="0"/>
                <a:cs typeface="Times New Roman" panose="02020603050405020304" pitchFamily="18" charset="0"/>
              </a:rPr>
              <a:t>LET =6.8 MeV/(mg×cm</a:t>
            </a:r>
            <a:r>
              <a:rPr lang="en-US" sz="1000" baseline="30000" dirty="0">
                <a:solidFill>
                  <a:prstClr val="black"/>
                </a:solidFill>
                <a:latin typeface="Times New Roman" panose="02020603050405020304" pitchFamily="18" charset="0"/>
                <a:cs typeface="Times New Roman" panose="02020603050405020304" pitchFamily="18" charset="0"/>
              </a:rPr>
              <a:t>2</a:t>
            </a:r>
            <a:r>
              <a:rPr lang="en-US" sz="1000" dirty="0">
                <a:solidFill>
                  <a:prstClr val="black"/>
                </a:solidFill>
                <a:latin typeface="Times New Roman" panose="02020603050405020304" pitchFamily="18" charset="0"/>
                <a:cs typeface="Times New Roman" panose="02020603050405020304" pitchFamily="18" charset="0"/>
              </a:rPr>
              <a:t>)</a:t>
            </a:r>
            <a:endParaRPr lang="ru-RU" sz="1000" dirty="0">
              <a:solidFill>
                <a:prstClr val="black"/>
              </a:solidFill>
              <a:latin typeface="Times New Roman" panose="02020603050405020304" pitchFamily="18" charset="0"/>
              <a:cs typeface="Times New Roman" panose="02020603050405020304" pitchFamily="18" charset="0"/>
            </a:endParaRPr>
          </a:p>
        </p:txBody>
      </p:sp>
      <p:sp>
        <p:nvSpPr>
          <p:cNvPr id="20" name="Прямоугольник 15"/>
          <p:cNvSpPr/>
          <p:nvPr/>
        </p:nvSpPr>
        <p:spPr>
          <a:xfrm>
            <a:off x="6256493" y="5833048"/>
            <a:ext cx="2590800" cy="400110"/>
          </a:xfrm>
          <a:prstGeom prst="rect">
            <a:avLst/>
          </a:prstGeom>
        </p:spPr>
        <p:txBody>
          <a:bodyPr wrap="square">
            <a:spAutoFit/>
          </a:bodyPr>
          <a:lstStyle/>
          <a:p>
            <a:pPr algn="ctr" fontAlgn="auto">
              <a:spcBef>
                <a:spcPts val="0"/>
              </a:spcBef>
              <a:spcAft>
                <a:spcPts val="0"/>
              </a:spcAft>
            </a:pPr>
            <a:r>
              <a:rPr lang="en-US" sz="1000" dirty="0">
                <a:solidFill>
                  <a:prstClr val="black"/>
                </a:solidFill>
                <a:latin typeface="Times New Roman" panose="02020603050405020304" pitchFamily="18" charset="0"/>
                <a:cs typeface="Times New Roman" panose="02020603050405020304" pitchFamily="18" charset="0"/>
              </a:rPr>
              <a:t>E =9 MeV/n</a:t>
            </a:r>
            <a:endParaRPr lang="ru-RU" sz="1000" dirty="0">
              <a:solidFill>
                <a:prstClr val="black"/>
              </a:solidFill>
              <a:latin typeface="Times New Roman" panose="02020603050405020304" pitchFamily="18" charset="0"/>
              <a:cs typeface="Times New Roman" panose="02020603050405020304" pitchFamily="18" charset="0"/>
            </a:endParaRPr>
          </a:p>
          <a:p>
            <a:pPr algn="ctr" fontAlgn="auto">
              <a:spcBef>
                <a:spcPts val="0"/>
              </a:spcBef>
              <a:spcAft>
                <a:spcPts val="0"/>
              </a:spcAft>
            </a:pPr>
            <a:r>
              <a:rPr lang="en-US" sz="1000" dirty="0">
                <a:solidFill>
                  <a:prstClr val="black"/>
                </a:solidFill>
                <a:latin typeface="Times New Roman" panose="02020603050405020304" pitchFamily="18" charset="0"/>
                <a:cs typeface="Times New Roman" panose="02020603050405020304" pitchFamily="18" charset="0"/>
              </a:rPr>
              <a:t>LET= 13  MeV/(mg×cm</a:t>
            </a:r>
            <a:r>
              <a:rPr lang="en-US" sz="1000" baseline="30000" dirty="0">
                <a:solidFill>
                  <a:prstClr val="black"/>
                </a:solidFill>
                <a:latin typeface="Times New Roman" panose="02020603050405020304" pitchFamily="18" charset="0"/>
                <a:cs typeface="Times New Roman" panose="02020603050405020304" pitchFamily="18" charset="0"/>
              </a:rPr>
              <a:t>2</a:t>
            </a:r>
            <a:r>
              <a:rPr lang="en-US" sz="1000" dirty="0">
                <a:solidFill>
                  <a:prstClr val="black"/>
                </a:solidFill>
                <a:latin typeface="Times New Roman" panose="02020603050405020304" pitchFamily="18" charset="0"/>
                <a:cs typeface="Times New Roman" panose="02020603050405020304" pitchFamily="18" charset="0"/>
              </a:rPr>
              <a:t>)</a:t>
            </a:r>
            <a:endParaRPr lang="ru-RU" sz="1000" dirty="0">
              <a:solidFill>
                <a:prstClr val="black"/>
              </a:solidFill>
              <a:latin typeface="Times New Roman" panose="02020603050405020304" pitchFamily="18" charset="0"/>
              <a:cs typeface="Times New Roman" panose="02020603050405020304" pitchFamily="18" charset="0"/>
            </a:endParaRPr>
          </a:p>
        </p:txBody>
      </p:sp>
      <p:sp>
        <p:nvSpPr>
          <p:cNvPr id="21" name="Прямоугольник 17"/>
          <p:cNvSpPr/>
          <p:nvPr/>
        </p:nvSpPr>
        <p:spPr>
          <a:xfrm>
            <a:off x="1314432" y="4171774"/>
            <a:ext cx="7060923" cy="338554"/>
          </a:xfrm>
          <a:prstGeom prst="rect">
            <a:avLst/>
          </a:prstGeom>
        </p:spPr>
        <p:txBody>
          <a:bodyPr wrap="square">
            <a:spAutoFit/>
          </a:bodyPr>
          <a:lstStyle/>
          <a:p>
            <a:pPr algn="ctr" fontAlgn="auto">
              <a:spcBef>
                <a:spcPts val="0"/>
              </a:spcBef>
              <a:spcAft>
                <a:spcPts val="0"/>
              </a:spcAft>
            </a:pPr>
            <a:r>
              <a:rPr lang="en-US" sz="1600" b="1" dirty="0" err="1">
                <a:solidFill>
                  <a:prstClr val="black"/>
                </a:solidFill>
                <a:latin typeface="Times New Roman" panose="02020603050405020304" pitchFamily="18" charset="0"/>
                <a:cs typeface="Times New Roman" panose="02020603050405020304" pitchFamily="18" charset="0"/>
              </a:rPr>
              <a:t>Ar</a:t>
            </a:r>
            <a:r>
              <a:rPr lang="en-US" sz="1600" b="1" dirty="0">
                <a:solidFill>
                  <a:prstClr val="black"/>
                </a:solidFill>
                <a:latin typeface="Times New Roman" panose="02020603050405020304" pitchFamily="18" charset="0"/>
                <a:cs typeface="Times New Roman" panose="02020603050405020304" pitchFamily="18" charset="0"/>
              </a:rPr>
              <a:t> (35.5 MeV/n, ion fluence 10</a:t>
            </a:r>
            <a:r>
              <a:rPr lang="en-US" sz="1600" b="1" baseline="30000" dirty="0">
                <a:solidFill>
                  <a:prstClr val="black"/>
                </a:solidFill>
                <a:latin typeface="Times New Roman" panose="02020603050405020304" pitchFamily="18" charset="0"/>
                <a:cs typeface="Times New Roman" panose="02020603050405020304" pitchFamily="18" charset="0"/>
              </a:rPr>
              <a:t>6</a:t>
            </a:r>
            <a:r>
              <a:rPr lang="en-US" sz="1600" b="1" dirty="0">
                <a:solidFill>
                  <a:prstClr val="black"/>
                </a:solidFill>
                <a:latin typeface="Times New Roman" panose="02020603050405020304" pitchFamily="18" charset="0"/>
                <a:cs typeface="Times New Roman" panose="02020603050405020304" pitchFamily="18" charset="0"/>
              </a:rPr>
              <a:t> cm</a:t>
            </a:r>
            <a:r>
              <a:rPr lang="en-US" sz="1600" b="1" baseline="30000" dirty="0">
                <a:solidFill>
                  <a:prstClr val="black"/>
                </a:solidFill>
                <a:latin typeface="Times New Roman" panose="02020603050405020304" pitchFamily="18" charset="0"/>
                <a:cs typeface="Times New Roman" panose="02020603050405020304" pitchFamily="18" charset="0"/>
              </a:rPr>
              <a:t>-2</a:t>
            </a:r>
            <a:r>
              <a:rPr lang="en-US" sz="1600" b="1" dirty="0">
                <a:solidFill>
                  <a:prstClr val="black"/>
                </a:solidFill>
                <a:latin typeface="Times New Roman" panose="02020603050405020304" pitchFamily="18" charset="0"/>
                <a:cs typeface="Times New Roman" panose="02020603050405020304" pitchFamily="18" charset="0"/>
              </a:rPr>
              <a:t>) + polycarbonate</a:t>
            </a:r>
            <a:endParaRPr lang="ru-RU" sz="1600" b="1" dirty="0">
              <a:solidFill>
                <a:prstClr val="black"/>
              </a:solidFill>
              <a:latin typeface="Times New Roman" panose="02020603050405020304" pitchFamily="18" charset="0"/>
              <a:cs typeface="Times New Roman" panose="02020603050405020304" pitchFamily="18" charset="0"/>
            </a:endParaRPr>
          </a:p>
        </p:txBody>
      </p:sp>
      <p:sp>
        <p:nvSpPr>
          <p:cNvPr id="22" name="Прямоугольник 18"/>
          <p:cNvSpPr/>
          <p:nvPr/>
        </p:nvSpPr>
        <p:spPr>
          <a:xfrm>
            <a:off x="428329" y="6261198"/>
            <a:ext cx="8276264" cy="338554"/>
          </a:xfrm>
          <a:prstGeom prst="rect">
            <a:avLst/>
          </a:prstGeom>
        </p:spPr>
        <p:txBody>
          <a:bodyPr wrap="square">
            <a:spAutoFit/>
          </a:bodyPr>
          <a:lstStyle/>
          <a:p>
            <a:pPr algn="ctr" fontAlgn="auto">
              <a:spcBef>
                <a:spcPts val="0"/>
              </a:spcBef>
              <a:spcAft>
                <a:spcPts val="0"/>
              </a:spcAft>
            </a:pPr>
            <a:r>
              <a:rPr lang="en-US" sz="1600" b="1" dirty="0">
                <a:solidFill>
                  <a:prstClr val="black"/>
                </a:solidFill>
                <a:latin typeface="Times New Roman" panose="02020603050405020304" pitchFamily="18" charset="0"/>
                <a:cs typeface="Times New Roman" panose="02020603050405020304" pitchFamily="18" charset="0"/>
              </a:rPr>
              <a:t>Track etching efficiency is constant over a wide range of ion energy</a:t>
            </a:r>
            <a:endParaRPr lang="ru-RU" sz="1600" b="1" dirty="0">
              <a:solidFill>
                <a:prstClr val="black"/>
              </a:solidFill>
              <a:latin typeface="Times New Roman" panose="02020603050405020304" pitchFamily="18" charset="0"/>
              <a:cs typeface="Times New Roman" panose="02020603050405020304" pitchFamily="18" charset="0"/>
            </a:endParaRPr>
          </a:p>
        </p:txBody>
      </p:sp>
      <p:sp>
        <p:nvSpPr>
          <p:cNvPr id="23" name="Rectangle 1"/>
          <p:cNvSpPr/>
          <p:nvPr/>
        </p:nvSpPr>
        <p:spPr>
          <a:xfrm>
            <a:off x="428329" y="922000"/>
            <a:ext cx="8636585" cy="584775"/>
          </a:xfrm>
          <a:prstGeom prst="rect">
            <a:avLst/>
          </a:prstGeom>
        </p:spPr>
        <p:txBody>
          <a:bodyPr wrap="square">
            <a:spAutoFit/>
          </a:bodyPr>
          <a:lstStyle/>
          <a:p>
            <a:pPr marL="285750" indent="-285750">
              <a:buFont typeface="Arial" pitchFamily="34" charset="0"/>
              <a:buChar char="•"/>
            </a:pPr>
            <a:r>
              <a:rPr lang="en-US" sz="1600" dirty="0">
                <a:latin typeface="Times New Roman" panose="02020603050405020304" pitchFamily="18" charset="0"/>
                <a:cs typeface="Times New Roman" panose="02020603050405020304" pitchFamily="18" charset="0"/>
              </a:rPr>
              <a:t>Ion </a:t>
            </a:r>
            <a:r>
              <a:rPr lang="en-US" sz="1600" dirty="0" err="1">
                <a:latin typeface="Times New Roman" panose="02020603050405020304" pitchFamily="18" charset="0"/>
                <a:cs typeface="Times New Roman" panose="02020603050405020304" pitchFamily="18" charset="0"/>
              </a:rPr>
              <a:t>fluence</a:t>
            </a:r>
            <a:r>
              <a:rPr lang="en-US" sz="1600" dirty="0">
                <a:latin typeface="Times New Roman" panose="02020603050405020304" pitchFamily="18" charset="0"/>
                <a:cs typeface="Times New Roman" panose="02020603050405020304" pitchFamily="18" charset="0"/>
              </a:rPr>
              <a:t> is controlled by using polycarbonate or polyethylene terephthalate track detectors placed in close vicinity of any testing device in all irradiation runs. </a:t>
            </a:r>
          </a:p>
        </p:txBody>
      </p:sp>
      <p:sp>
        <p:nvSpPr>
          <p:cNvPr id="17" name="ZoneTexte 3"/>
          <p:cNvSpPr txBox="1">
            <a:spLocks noChangeArrowheads="1"/>
          </p:cNvSpPr>
          <p:nvPr/>
        </p:nvSpPr>
        <p:spPr bwMode="auto">
          <a:xfrm>
            <a:off x="2514600" y="6562725"/>
            <a:ext cx="6629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sz="1200" dirty="0">
                <a:latin typeface="Comic Sans MS" pitchFamily="66" charset="0"/>
              </a:rPr>
              <a:t>International Workshop on Biophysics and Materials at NICA</a:t>
            </a:r>
            <a:r>
              <a:rPr lang="fr-BE" sz="1200" dirty="0">
                <a:latin typeface="Comic Sans MS" pitchFamily="66" charset="0"/>
              </a:rPr>
              <a:t> , </a:t>
            </a:r>
            <a:r>
              <a:rPr lang="en-US" sz="1200" dirty="0">
                <a:latin typeface="Comic Sans MS" pitchFamily="66" charset="0"/>
              </a:rPr>
              <a:t>December 12, 2016.  JINR.</a:t>
            </a:r>
            <a:endParaRPr lang="fr-BE" sz="1200" dirty="0">
              <a:latin typeface="Comic Sans MS" pitchFamily="66" charset="0"/>
            </a:endParaRPr>
          </a:p>
        </p:txBody>
      </p:sp>
      <p:pic>
        <p:nvPicPr>
          <p:cNvPr id="2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34172" y="1573091"/>
            <a:ext cx="2632626" cy="226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6"/>
          <p:cNvSpPr txBox="1">
            <a:spLocks noChangeArrowheads="1"/>
          </p:cNvSpPr>
          <p:nvPr/>
        </p:nvSpPr>
        <p:spPr bwMode="auto">
          <a:xfrm>
            <a:off x="92885" y="2293471"/>
            <a:ext cx="11961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pitchFamily="34" charset="0"/>
                <a:ea typeface="Arial Unicode MS" pitchFamily="34" charset="-128"/>
                <a:cs typeface="Arial Unicode MS" pitchFamily="34" charset="-128"/>
              </a:defRPr>
            </a:lvl1pPr>
            <a:lvl2pPr marL="742950" indent="-285750" eaLnBrk="0" hangingPunct="0">
              <a:defRPr>
                <a:solidFill>
                  <a:schemeClr val="bg1"/>
                </a:solidFill>
                <a:latin typeface="Arial" pitchFamily="34" charset="0"/>
                <a:ea typeface="Arial Unicode MS" pitchFamily="34" charset="-128"/>
                <a:cs typeface="Arial Unicode MS" pitchFamily="34" charset="-128"/>
              </a:defRPr>
            </a:lvl2pPr>
            <a:lvl3pPr marL="1143000" indent="-228600" eaLnBrk="0" hangingPunct="0">
              <a:defRPr>
                <a:solidFill>
                  <a:schemeClr val="bg1"/>
                </a:solidFill>
                <a:latin typeface="Arial" pitchFamily="34" charset="0"/>
                <a:ea typeface="Arial Unicode MS" pitchFamily="34" charset="-128"/>
                <a:cs typeface="Arial Unicode MS" pitchFamily="34" charset="-128"/>
              </a:defRPr>
            </a:lvl3pPr>
            <a:lvl4pPr marL="1600200" indent="-228600" eaLnBrk="0" hangingPunct="0">
              <a:defRPr>
                <a:solidFill>
                  <a:schemeClr val="bg1"/>
                </a:solidFill>
                <a:latin typeface="Arial" pitchFamily="34" charset="0"/>
                <a:ea typeface="Arial Unicode MS" pitchFamily="34" charset="-128"/>
                <a:cs typeface="Arial Unicode MS" pitchFamily="34" charset="-128"/>
              </a:defRPr>
            </a:lvl4pPr>
            <a:lvl5pPr marL="2057400" indent="-228600" eaLnBrk="0" hangingPunct="0">
              <a:defRPr>
                <a:solidFill>
                  <a:schemeClr val="bg1"/>
                </a:solidFill>
                <a:latin typeface="Arial" pitchFamily="34" charset="0"/>
                <a:ea typeface="Arial Unicode MS" pitchFamily="34" charset="-128"/>
                <a:cs typeface="Arial Unicode MS" pitchFamily="34" charset="-128"/>
              </a:defRPr>
            </a:lvl5pPr>
            <a:lvl6pPr marL="25146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6pPr>
            <a:lvl7pPr marL="29718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7pPr>
            <a:lvl8pPr marL="34290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8pPr>
            <a:lvl9pPr marL="38862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9pPr>
          </a:lstStyle>
          <a:p>
            <a:pPr algn="ctr" eaLnBrk="1" hangingPunct="1"/>
            <a:r>
              <a:rPr lang="en-US" altLang="en-US" sz="1400" dirty="0">
                <a:solidFill>
                  <a:schemeClr val="tx1"/>
                </a:solidFill>
                <a:latin typeface="Times New Roman" panose="02020603050405020304" pitchFamily="18" charset="0"/>
                <a:cs typeface="Times New Roman" panose="02020603050405020304" pitchFamily="18" charset="0"/>
              </a:rPr>
              <a:t>Polymer track</a:t>
            </a:r>
          </a:p>
          <a:p>
            <a:pPr algn="ctr" eaLnBrk="1" hangingPunct="1"/>
            <a:r>
              <a:rPr lang="en-US" altLang="en-US" sz="1400" dirty="0">
                <a:solidFill>
                  <a:schemeClr val="tx1"/>
                </a:solidFill>
                <a:latin typeface="Times New Roman" panose="02020603050405020304" pitchFamily="18" charset="0"/>
                <a:cs typeface="Times New Roman" panose="02020603050405020304" pitchFamily="18" charset="0"/>
              </a:rPr>
              <a:t> detector </a:t>
            </a:r>
          </a:p>
        </p:txBody>
      </p:sp>
      <p:pic>
        <p:nvPicPr>
          <p:cNvPr id="26"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68375" y="1499498"/>
            <a:ext cx="2295902" cy="2295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5"/>
          <p:cNvSpPr txBox="1">
            <a:spLocks noChangeArrowheads="1"/>
          </p:cNvSpPr>
          <p:nvPr/>
        </p:nvSpPr>
        <p:spPr bwMode="auto">
          <a:xfrm>
            <a:off x="7591266" y="2307788"/>
            <a:ext cx="142539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pitchFamily="34" charset="0"/>
                <a:ea typeface="Arial Unicode MS" pitchFamily="34" charset="-128"/>
                <a:cs typeface="Arial Unicode MS" pitchFamily="34" charset="-128"/>
              </a:defRPr>
            </a:lvl1pPr>
            <a:lvl2pPr marL="742950" indent="-285750" eaLnBrk="0" hangingPunct="0">
              <a:defRPr>
                <a:solidFill>
                  <a:schemeClr val="bg1"/>
                </a:solidFill>
                <a:latin typeface="Arial" pitchFamily="34" charset="0"/>
                <a:ea typeface="Arial Unicode MS" pitchFamily="34" charset="-128"/>
                <a:cs typeface="Arial Unicode MS" pitchFamily="34" charset="-128"/>
              </a:defRPr>
            </a:lvl2pPr>
            <a:lvl3pPr marL="1143000" indent="-228600" eaLnBrk="0" hangingPunct="0">
              <a:defRPr>
                <a:solidFill>
                  <a:schemeClr val="bg1"/>
                </a:solidFill>
                <a:latin typeface="Arial" pitchFamily="34" charset="0"/>
                <a:ea typeface="Arial Unicode MS" pitchFamily="34" charset="-128"/>
                <a:cs typeface="Arial Unicode MS" pitchFamily="34" charset="-128"/>
              </a:defRPr>
            </a:lvl3pPr>
            <a:lvl4pPr marL="1600200" indent="-228600" eaLnBrk="0" hangingPunct="0">
              <a:defRPr>
                <a:solidFill>
                  <a:schemeClr val="bg1"/>
                </a:solidFill>
                <a:latin typeface="Arial" pitchFamily="34" charset="0"/>
                <a:ea typeface="Arial Unicode MS" pitchFamily="34" charset="-128"/>
                <a:cs typeface="Arial Unicode MS" pitchFamily="34" charset="-128"/>
              </a:defRPr>
            </a:lvl4pPr>
            <a:lvl5pPr marL="2057400" indent="-228600" eaLnBrk="0" hangingPunct="0">
              <a:defRPr>
                <a:solidFill>
                  <a:schemeClr val="bg1"/>
                </a:solidFill>
                <a:latin typeface="Arial" pitchFamily="34" charset="0"/>
                <a:ea typeface="Arial Unicode MS" pitchFamily="34" charset="-128"/>
                <a:cs typeface="Arial Unicode MS" pitchFamily="34" charset="-128"/>
              </a:defRPr>
            </a:lvl5pPr>
            <a:lvl6pPr marL="25146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6pPr>
            <a:lvl7pPr marL="29718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7pPr>
            <a:lvl8pPr marL="34290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8pPr>
            <a:lvl9pPr marL="38862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9pPr>
          </a:lstStyle>
          <a:p>
            <a:pPr algn="ctr" eaLnBrk="1" hangingPunct="1"/>
            <a:r>
              <a:rPr lang="en-US" altLang="en-US" sz="1400" dirty="0">
                <a:solidFill>
                  <a:schemeClr val="tx1"/>
                </a:solidFill>
                <a:latin typeface="Times New Roman" panose="02020603050405020304" pitchFamily="18" charset="0"/>
                <a:cs typeface="Times New Roman" panose="02020603050405020304" pitchFamily="18" charset="0"/>
              </a:rPr>
              <a:t>SEM micrograph</a:t>
            </a:r>
          </a:p>
          <a:p>
            <a:pPr algn="ctr" eaLnBrk="1" hangingPunct="1"/>
            <a:r>
              <a:rPr lang="en-US" altLang="en-US" sz="1400" dirty="0">
                <a:solidFill>
                  <a:schemeClr val="tx1"/>
                </a:solidFill>
                <a:latin typeface="Times New Roman" panose="02020603050405020304" pitchFamily="18" charset="0"/>
                <a:cs typeface="Times New Roman" panose="02020603050405020304" pitchFamily="18" charset="0"/>
              </a:rPr>
              <a:t> of polymer track</a:t>
            </a:r>
          </a:p>
          <a:p>
            <a:pPr algn="ctr" eaLnBrk="1" hangingPunct="1"/>
            <a:r>
              <a:rPr lang="en-US" altLang="en-US" sz="1400" dirty="0">
                <a:solidFill>
                  <a:schemeClr val="tx1"/>
                </a:solidFill>
                <a:latin typeface="Times New Roman" panose="02020603050405020304" pitchFamily="18" charset="0"/>
                <a:cs typeface="Times New Roman" panose="02020603050405020304" pitchFamily="18" charset="0"/>
              </a:rPr>
              <a:t> detector</a:t>
            </a:r>
          </a:p>
        </p:txBody>
      </p:sp>
      <p:sp>
        <p:nvSpPr>
          <p:cNvPr id="28" name="TextBox 27"/>
          <p:cNvSpPr txBox="1"/>
          <p:nvPr/>
        </p:nvSpPr>
        <p:spPr>
          <a:xfrm>
            <a:off x="2164112" y="3863997"/>
            <a:ext cx="5240537"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The result usually available for user in ONE hour after irradiation test.</a:t>
            </a:r>
          </a:p>
        </p:txBody>
      </p:sp>
      <p:cxnSp>
        <p:nvCxnSpPr>
          <p:cNvPr id="29" name="Straight Arrow Connector 7"/>
          <p:cNvCxnSpPr>
            <a:stCxn id="25" idx="3"/>
          </p:cNvCxnSpPr>
          <p:nvPr/>
        </p:nvCxnSpPr>
        <p:spPr>
          <a:xfrm>
            <a:off x="1289045" y="2555081"/>
            <a:ext cx="534663" cy="7701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10"/>
          <p:cNvCxnSpPr>
            <a:stCxn id="3" idx="1"/>
          </p:cNvCxnSpPr>
          <p:nvPr/>
        </p:nvCxnSpPr>
        <p:spPr>
          <a:xfrm flipH="1" flipV="1">
            <a:off x="3733800" y="2749045"/>
            <a:ext cx="549654" cy="695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283454" y="2278948"/>
            <a:ext cx="694421" cy="954107"/>
          </a:xfrm>
          <a:prstGeom prst="rect">
            <a:avLst/>
          </a:prstGeom>
          <a:noFill/>
        </p:spPr>
        <p:txBody>
          <a:bodyPr wrap="none" rtlCol="0">
            <a:spAutoFit/>
          </a:bodyPr>
          <a:lstStyle/>
          <a:p>
            <a:r>
              <a:rPr lang="en-US" altLang="en-US" sz="1400" dirty="0">
                <a:latin typeface="Times New Roman" panose="02020603050405020304" pitchFamily="18" charset="0"/>
                <a:cs typeface="Times New Roman" panose="02020603050405020304" pitchFamily="18" charset="0"/>
              </a:rPr>
              <a:t>Device</a:t>
            </a:r>
          </a:p>
          <a:p>
            <a:r>
              <a:rPr lang="en-US" altLang="en-US" sz="1400" dirty="0">
                <a:latin typeface="Times New Roman" panose="02020603050405020304" pitchFamily="18" charset="0"/>
                <a:cs typeface="Times New Roman" panose="02020603050405020304" pitchFamily="18" charset="0"/>
              </a:rPr>
              <a:t>Under</a:t>
            </a:r>
          </a:p>
          <a:p>
            <a:r>
              <a:rPr lang="en-US" altLang="en-US" sz="1400" dirty="0">
                <a:latin typeface="Times New Roman" panose="02020603050405020304" pitchFamily="18" charset="0"/>
                <a:cs typeface="Times New Roman" panose="02020603050405020304" pitchFamily="18" charset="0"/>
              </a:rPr>
              <a:t>Test</a:t>
            </a:r>
          </a:p>
          <a:p>
            <a:endParaRPr lang="ru-RU" sz="1400" dirty="0"/>
          </a:p>
        </p:txBody>
      </p:sp>
    </p:spTree>
    <p:extLst>
      <p:ext uri="{BB962C8B-B14F-4D97-AF65-F5344CB8AC3E}">
        <p14:creationId xmlns:p14="http://schemas.microsoft.com/office/powerpoint/2010/main" val="15966343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781969" cy="50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http://flerovlab.jinr.ru/flnr/dimg/FLNR_new_logotype_2012_07_04.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2950" y="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8"/>
          <p:cNvSpPr txBox="1">
            <a:spLocks noChangeArrowheads="1"/>
          </p:cNvSpPr>
          <p:nvPr/>
        </p:nvSpPr>
        <p:spPr bwMode="auto">
          <a:xfrm>
            <a:off x="1344237" y="1676400"/>
            <a:ext cx="6822702" cy="245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lvl="1" fontAlgn="base">
              <a:spcBef>
                <a:spcPct val="0"/>
              </a:spcBef>
              <a:spcAft>
                <a:spcPct val="0"/>
              </a:spcAft>
              <a:buClr>
                <a:srgbClr val="000000"/>
              </a:buClr>
              <a:buFont typeface="Arial" pitchFamily="34" charset="0"/>
              <a:buChar char="•"/>
            </a:pPr>
            <a:endParaRPr lang="en-US" altLang="en-US" sz="2000" dirty="0">
              <a:solidFill>
                <a:srgbClr val="000000"/>
              </a:solidFill>
              <a:latin typeface="Times New Roman" panose="02020603050405020304" pitchFamily="18" charset="0"/>
              <a:cs typeface="Times New Roman" panose="02020603050405020304" pitchFamily="18" charset="0"/>
            </a:endParaRPr>
          </a:p>
          <a:p>
            <a:pPr lvl="1" fontAlgn="base">
              <a:spcBef>
                <a:spcPct val="0"/>
              </a:spcBef>
              <a:spcAft>
                <a:spcPct val="0"/>
              </a:spcAft>
              <a:buClr>
                <a:srgbClr val="000000"/>
              </a:buClr>
              <a:buFont typeface="Arial" pitchFamily="34" charset="0"/>
              <a:buChar char="•"/>
            </a:pPr>
            <a:endParaRPr lang="en-US" altLang="en-US" sz="2000" baseline="30000" dirty="0">
              <a:solidFill>
                <a:srgbClr val="000000"/>
              </a:solidFill>
              <a:latin typeface="Times New Roman" panose="02020603050405020304" pitchFamily="18" charset="0"/>
              <a:cs typeface="Times New Roman" panose="02020603050405020304" pitchFamily="18" charset="0"/>
            </a:endParaRPr>
          </a:p>
          <a:p>
            <a:pPr lvl="1" fontAlgn="base">
              <a:spcBef>
                <a:spcPct val="0"/>
              </a:spcBef>
              <a:spcAft>
                <a:spcPct val="0"/>
              </a:spcAft>
              <a:buClr>
                <a:srgbClr val="000000"/>
              </a:buClr>
              <a:buFont typeface="Arial" pitchFamily="34" charset="0"/>
              <a:buChar char="•"/>
            </a:pPr>
            <a:r>
              <a:rPr kumimoji="0" lang="en-US" altLang="en-US" sz="2000"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000" i="0" u="none" strike="noStrike" cap="none" normalizeH="0" dirty="0">
                <a:ln>
                  <a:noFill/>
                </a:ln>
                <a:solidFill>
                  <a:srgbClr val="000000"/>
                </a:solidFill>
                <a:effectLst/>
                <a:latin typeface="Times New Roman" panose="02020603050405020304" pitchFamily="18" charset="0"/>
                <a:cs typeface="Times New Roman" panose="02020603050405020304" pitchFamily="18" charset="0"/>
              </a:rPr>
              <a:t>Beam uniformity – </a:t>
            </a:r>
            <a:r>
              <a:rPr lang="en-US" altLang="en-US" sz="2000" dirty="0">
                <a:solidFill>
                  <a:srgbClr val="000000"/>
                </a:solidFill>
                <a:latin typeface="Times New Roman" panose="02020603050405020304" pitchFamily="18" charset="0"/>
                <a:cs typeface="Times New Roman" panose="02020603050405020304" pitchFamily="18" charset="0"/>
              </a:rPr>
              <a:t>beam profile over irradiation area</a:t>
            </a:r>
            <a:endParaRPr kumimoji="0" lang="en-US" altLang="en-US" sz="2000" i="0" u="none" strike="noStrike" cap="none" normalizeH="0" dirty="0">
              <a:ln>
                <a:noFill/>
              </a:ln>
              <a:solidFill>
                <a:srgbClr val="000000"/>
              </a:solidFill>
              <a:effectLst/>
              <a:latin typeface="Times New Roman" panose="02020603050405020304" pitchFamily="18" charset="0"/>
              <a:cs typeface="Times New Roman" panose="02020603050405020304" pitchFamily="18" charset="0"/>
            </a:endParaRPr>
          </a:p>
          <a:p>
            <a:pPr lvl="1" fontAlgn="base">
              <a:spcBef>
                <a:spcPct val="0"/>
              </a:spcBef>
              <a:spcAft>
                <a:spcPct val="0"/>
              </a:spcAft>
              <a:buClr>
                <a:srgbClr val="000000"/>
              </a:buClr>
              <a:buFont typeface="Arial" pitchFamily="34" charset="0"/>
              <a:buChar char="•"/>
            </a:pPr>
            <a:endParaRPr kumimoji="0" lang="en-US" altLang="en-US" sz="2000" i="0" u="none" strike="noStrike" cap="none" normalizeH="0" dirty="0">
              <a:ln>
                <a:noFill/>
              </a:ln>
              <a:solidFill>
                <a:srgbClr val="000000"/>
              </a:solidFill>
              <a:effectLst/>
              <a:latin typeface="Times New Roman" panose="02020603050405020304" pitchFamily="18" charset="0"/>
              <a:cs typeface="Times New Roman" panose="02020603050405020304" pitchFamily="18" charset="0"/>
            </a:endParaRPr>
          </a:p>
          <a:p>
            <a:pPr lvl="1" fontAlgn="base">
              <a:spcBef>
                <a:spcPct val="0"/>
              </a:spcBef>
              <a:spcAft>
                <a:spcPct val="0"/>
              </a:spcAft>
              <a:buClr>
                <a:srgbClr val="000000"/>
              </a:buClr>
              <a:buFont typeface="Arial" pitchFamily="34" charset="0"/>
              <a:buChar char="•"/>
            </a:pPr>
            <a:r>
              <a:rPr lang="en-US" altLang="en-US" sz="2000" dirty="0">
                <a:solidFill>
                  <a:srgbClr val="000000"/>
                </a:solidFill>
                <a:latin typeface="Times New Roman" panose="02020603050405020304" pitchFamily="18" charset="0"/>
                <a:cs typeface="Times New Roman" panose="02020603050405020304" pitchFamily="18" charset="0"/>
              </a:rPr>
              <a:t> Beam flux in the range of 10</a:t>
            </a:r>
            <a:r>
              <a:rPr lang="en-US" altLang="en-US" sz="2000" baseline="30000" dirty="0">
                <a:solidFill>
                  <a:srgbClr val="000000"/>
                </a:solidFill>
                <a:latin typeface="Times New Roman" panose="02020603050405020304" pitchFamily="18" charset="0"/>
                <a:cs typeface="Times New Roman" panose="02020603050405020304" pitchFamily="18" charset="0"/>
              </a:rPr>
              <a:t>2</a:t>
            </a:r>
            <a:r>
              <a:rPr lang="en-US" altLang="en-US" sz="2000" dirty="0">
                <a:solidFill>
                  <a:srgbClr val="000000"/>
                </a:solidFill>
                <a:latin typeface="Times New Roman" panose="02020603050405020304" pitchFamily="18" charset="0"/>
                <a:cs typeface="Times New Roman" panose="02020603050405020304" pitchFamily="18" charset="0"/>
              </a:rPr>
              <a:t>÷10</a:t>
            </a:r>
            <a:r>
              <a:rPr lang="en-US" altLang="en-US" sz="2000" baseline="30000" dirty="0">
                <a:solidFill>
                  <a:srgbClr val="000000"/>
                </a:solidFill>
                <a:latin typeface="Times New Roman" panose="02020603050405020304" pitchFamily="18" charset="0"/>
                <a:cs typeface="Times New Roman" panose="02020603050405020304" pitchFamily="18" charset="0"/>
              </a:rPr>
              <a:t>5</a:t>
            </a:r>
            <a:r>
              <a:rPr lang="en-US" altLang="en-US" sz="2000" dirty="0">
                <a:solidFill>
                  <a:srgbClr val="000000"/>
                </a:solidFill>
                <a:latin typeface="Times New Roman" panose="02020603050405020304" pitchFamily="18" charset="0"/>
                <a:cs typeface="Times New Roman" panose="02020603050405020304" pitchFamily="18" charset="0"/>
              </a:rPr>
              <a:t> ions per second per cm</a:t>
            </a:r>
            <a:r>
              <a:rPr lang="en-US" altLang="en-US" sz="2000" baseline="30000" dirty="0">
                <a:solidFill>
                  <a:srgbClr val="000000"/>
                </a:solidFill>
                <a:latin typeface="Times New Roman" panose="02020603050405020304" pitchFamily="18" charset="0"/>
                <a:cs typeface="Times New Roman" panose="02020603050405020304" pitchFamily="18" charset="0"/>
              </a:rPr>
              <a:t>2</a:t>
            </a:r>
            <a:endParaRPr lang="en-US" altLang="en-US" sz="2000" dirty="0">
              <a:solidFill>
                <a:srgbClr val="000000"/>
              </a:solidFill>
              <a:latin typeface="Times New Roman" panose="02020603050405020304" pitchFamily="18" charset="0"/>
              <a:cs typeface="Times New Roman" panose="02020603050405020304" pitchFamily="18" charset="0"/>
            </a:endParaRPr>
          </a:p>
          <a:p>
            <a:pPr lvl="1" fontAlgn="base">
              <a:spcBef>
                <a:spcPct val="0"/>
              </a:spcBef>
              <a:spcAft>
                <a:spcPct val="0"/>
              </a:spcAft>
              <a:buClr>
                <a:srgbClr val="000000"/>
              </a:buClr>
              <a:buFont typeface="Arial" pitchFamily="34" charset="0"/>
              <a:buChar char="•"/>
            </a:pPr>
            <a:endParaRPr lang="en-US" altLang="en-US" sz="2000" dirty="0">
              <a:solidFill>
                <a:srgbClr val="000000"/>
              </a:solidFill>
              <a:latin typeface="Times New Roman" panose="02020603050405020304" pitchFamily="18" charset="0"/>
              <a:cs typeface="Times New Roman" panose="02020603050405020304" pitchFamily="18" charset="0"/>
            </a:endParaRPr>
          </a:p>
          <a:p>
            <a:pPr lvl="1" fontAlgn="base">
              <a:spcBef>
                <a:spcPct val="0"/>
              </a:spcBef>
              <a:spcAft>
                <a:spcPct val="0"/>
              </a:spcAft>
              <a:buClr>
                <a:srgbClr val="000000"/>
              </a:buClr>
              <a:buFont typeface="Arial" pitchFamily="34" charset="0"/>
              <a:buChar char="•"/>
            </a:pPr>
            <a:r>
              <a:rPr lang="en-US" altLang="en-US" sz="2000" dirty="0">
                <a:solidFill>
                  <a:srgbClr val="000000"/>
                </a:solidFill>
                <a:latin typeface="Times New Roman" panose="02020603050405020304" pitchFamily="18" charset="0"/>
                <a:cs typeface="Times New Roman" panose="02020603050405020304" pitchFamily="18" charset="0"/>
              </a:rPr>
              <a:t> In-situ energy measurement </a:t>
            </a:r>
          </a:p>
          <a:p>
            <a:pPr lvl="1" fontAlgn="base">
              <a:spcBef>
                <a:spcPct val="0"/>
              </a:spcBef>
              <a:spcAft>
                <a:spcPct val="0"/>
              </a:spcAft>
              <a:buClr>
                <a:srgbClr val="000000"/>
              </a:buClr>
              <a:buFont typeface="Arial" pitchFamily="34" charset="0"/>
              <a:buChar char="•"/>
            </a:pPr>
            <a:endParaRPr lang="en-US" altLang="en-US" sz="2000" dirty="0">
              <a:solidFill>
                <a:srgbClr val="00000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3844833" y="4724400"/>
            <a:ext cx="169578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Detector’ Zoo ? </a:t>
            </a:r>
          </a:p>
        </p:txBody>
      </p:sp>
      <p:sp>
        <p:nvSpPr>
          <p:cNvPr id="2" name="Прямоугольник 1"/>
          <p:cNvSpPr/>
          <p:nvPr/>
        </p:nvSpPr>
        <p:spPr>
          <a:xfrm>
            <a:off x="3352800" y="469354"/>
            <a:ext cx="2805576" cy="369332"/>
          </a:xfrm>
          <a:prstGeom prst="rect">
            <a:avLst/>
          </a:prstGeom>
        </p:spPr>
        <p:txBody>
          <a:bodyPr wrap="none">
            <a:spAutoFit/>
          </a:bodyPr>
          <a:lstStyle/>
          <a:p>
            <a:r>
              <a:rPr lang="en-US" dirty="0">
                <a:latin typeface="Comic Sans MS" panose="030F0702030302020204" pitchFamily="66" charset="0"/>
                <a:cs typeface="Times New Roman" panose="02020603050405020304" pitchFamily="18" charset="0"/>
              </a:rPr>
              <a:t>Beam control systems :  </a:t>
            </a:r>
            <a:endParaRPr lang="ru-RU" dirty="0">
              <a:latin typeface="Comic Sans MS" panose="030F0702030302020204" pitchFamily="66" charset="0"/>
            </a:endParaRPr>
          </a:p>
        </p:txBody>
      </p:sp>
      <p:sp>
        <p:nvSpPr>
          <p:cNvPr id="9" name="ZoneTexte 3"/>
          <p:cNvSpPr txBox="1">
            <a:spLocks noChangeArrowheads="1"/>
          </p:cNvSpPr>
          <p:nvPr/>
        </p:nvSpPr>
        <p:spPr bwMode="auto">
          <a:xfrm>
            <a:off x="2514600" y="6562725"/>
            <a:ext cx="6629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sz="1200" dirty="0">
                <a:latin typeface="Comic Sans MS" pitchFamily="66" charset="0"/>
              </a:rPr>
              <a:t>International Workshop on Biophysics and Materials at NICA</a:t>
            </a:r>
            <a:r>
              <a:rPr lang="fr-BE" sz="1200" dirty="0">
                <a:latin typeface="Comic Sans MS" pitchFamily="66" charset="0"/>
              </a:rPr>
              <a:t> , </a:t>
            </a:r>
            <a:r>
              <a:rPr lang="en-US" sz="1200" dirty="0">
                <a:latin typeface="Comic Sans MS" pitchFamily="66" charset="0"/>
              </a:rPr>
              <a:t>December 12, 2016.  JINR.</a:t>
            </a:r>
            <a:endParaRPr lang="fr-BE" sz="1200" dirty="0">
              <a:latin typeface="Comic Sans MS" pitchFamily="66" charset="0"/>
            </a:endParaRPr>
          </a:p>
        </p:txBody>
      </p:sp>
    </p:spTree>
    <p:extLst>
      <p:ext uri="{BB962C8B-B14F-4D97-AF65-F5344CB8AC3E}">
        <p14:creationId xmlns:p14="http://schemas.microsoft.com/office/powerpoint/2010/main" val="844094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781969" cy="50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http://flerovlab.jinr.ru/flnr/dimg/FLNR_new_logotype_2012_07_04.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2950" y="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1781969" y="635000"/>
            <a:ext cx="6580981" cy="646331"/>
          </a:xfrm>
          <a:prstGeom prst="rect">
            <a:avLst/>
          </a:prstGeom>
        </p:spPr>
        <p:txBody>
          <a:bodyPr wrap="square">
            <a:spAutoFit/>
          </a:bodyPr>
          <a:lstStyle/>
          <a:p>
            <a:r>
              <a:rPr lang="en-US" dirty="0">
                <a:latin typeface="Comic Sans MS" panose="030F0702030302020204" pitchFamily="66" charset="0"/>
              </a:rPr>
              <a:t>Scintillators based detectors:</a:t>
            </a:r>
          </a:p>
          <a:p>
            <a:r>
              <a:rPr lang="en-US" dirty="0">
                <a:latin typeface="Times New Roman" panose="02020603050405020304" pitchFamily="18" charset="0"/>
                <a:cs typeface="Times New Roman" panose="02020603050405020304" pitchFamily="18" charset="0"/>
              </a:rPr>
              <a:t>To determine the beam spatial distribution and flux value.</a:t>
            </a:r>
          </a:p>
        </p:txBody>
      </p:sp>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45" y="2404438"/>
            <a:ext cx="3105725" cy="2070484"/>
          </a:xfrm>
          <a:prstGeom prst="rect">
            <a:avLst/>
          </a:prstGeom>
        </p:spPr>
      </p:pic>
      <p:pic>
        <p:nvPicPr>
          <p:cNvPr id="15" name="Рисунок 14"/>
          <p:cNvPicPr>
            <a:picLocks noChangeAspect="1"/>
          </p:cNvPicPr>
          <p:nvPr/>
        </p:nvPicPr>
        <p:blipFill rotWithShape="1">
          <a:blip r:embed="rId5" cstate="print">
            <a:extLst>
              <a:ext uri="{28A0092B-C50C-407E-A947-70E740481C1C}">
                <a14:useLocalDpi xmlns:a14="http://schemas.microsoft.com/office/drawing/2010/main" val="0"/>
              </a:ext>
            </a:extLst>
          </a:blip>
          <a:srcRect l="12773"/>
          <a:stretch/>
        </p:blipFill>
        <p:spPr>
          <a:xfrm>
            <a:off x="3179548" y="2406183"/>
            <a:ext cx="2712280" cy="2072971"/>
          </a:xfrm>
          <a:prstGeom prst="rect">
            <a:avLst/>
          </a:prstGeom>
        </p:spPr>
      </p:pic>
      <p:sp>
        <p:nvSpPr>
          <p:cNvPr id="18" name="TextBox 17"/>
          <p:cNvSpPr txBox="1"/>
          <p:nvPr/>
        </p:nvSpPr>
        <p:spPr>
          <a:xfrm>
            <a:off x="152400" y="5264580"/>
            <a:ext cx="869763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Good stability, easy to use, almost “immortal” detectors – up to 1 month at </a:t>
            </a:r>
            <a:r>
              <a:rPr lang="en-GB" dirty="0">
                <a:latin typeface="Times New Roman" panose="02020603050405020304" pitchFamily="18" charset="0"/>
                <a:cs typeface="Times New Roman" panose="02020603050405020304" pitchFamily="18" charset="0"/>
              </a:rPr>
              <a:t>10</a:t>
            </a:r>
            <a:r>
              <a:rPr lang="en-GB" baseline="30000" dirty="0">
                <a:latin typeface="Times New Roman" panose="02020603050405020304" pitchFamily="18" charset="0"/>
                <a:cs typeface="Times New Roman" panose="02020603050405020304" pitchFamily="18" charset="0"/>
              </a:rPr>
              <a:t>5 </a:t>
            </a:r>
            <a:r>
              <a:rPr lang="en-US" dirty="0">
                <a:latin typeface="Times New Roman" panose="02020603050405020304" pitchFamily="18" charset="0"/>
                <a:cs typeface="Times New Roman" panose="02020603050405020304" pitchFamily="18" charset="0"/>
              </a:rPr>
              <a:t> ions per sec.</a:t>
            </a:r>
          </a:p>
        </p:txBody>
      </p:sp>
      <p:pic>
        <p:nvPicPr>
          <p:cNvPr id="2" name="Рисунок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50455" y="2402665"/>
            <a:ext cx="3105727" cy="2070484"/>
          </a:xfrm>
          <a:prstGeom prst="rect">
            <a:avLst/>
          </a:prstGeom>
        </p:spPr>
      </p:pic>
      <p:sp>
        <p:nvSpPr>
          <p:cNvPr id="10" name="ZoneTexte 3"/>
          <p:cNvSpPr txBox="1">
            <a:spLocks noChangeArrowheads="1"/>
          </p:cNvSpPr>
          <p:nvPr/>
        </p:nvSpPr>
        <p:spPr bwMode="auto">
          <a:xfrm>
            <a:off x="2514600" y="6562725"/>
            <a:ext cx="6629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sz="1200" dirty="0">
                <a:latin typeface="Comic Sans MS" pitchFamily="66" charset="0"/>
              </a:rPr>
              <a:t>International Workshop on Biophysics and Materials at NICA</a:t>
            </a:r>
            <a:r>
              <a:rPr lang="fr-BE" sz="1200" dirty="0">
                <a:latin typeface="Comic Sans MS" pitchFamily="66" charset="0"/>
              </a:rPr>
              <a:t> , </a:t>
            </a:r>
            <a:r>
              <a:rPr lang="en-US" sz="1200" dirty="0">
                <a:latin typeface="Comic Sans MS" pitchFamily="66" charset="0"/>
              </a:rPr>
              <a:t>December 12, 2016.  JINR.</a:t>
            </a:r>
            <a:endParaRPr lang="fr-BE" sz="1200" dirty="0">
              <a:latin typeface="Comic Sans MS" pitchFamily="66" charset="0"/>
            </a:endParaRPr>
          </a:p>
        </p:txBody>
      </p:sp>
    </p:spTree>
    <p:extLst>
      <p:ext uri="{BB962C8B-B14F-4D97-AF65-F5344CB8AC3E}">
        <p14:creationId xmlns:p14="http://schemas.microsoft.com/office/powerpoint/2010/main" val="2244018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81969" cy="50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http://flerovlab.jinr.ru/flnr/dimg/FLNR_new_logotype_2012_07_04.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62950" y="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1919177" y="251375"/>
            <a:ext cx="6457950" cy="923330"/>
          </a:xfrm>
          <a:prstGeom prst="rect">
            <a:avLst/>
          </a:prstGeom>
        </p:spPr>
        <p:txBody>
          <a:bodyPr wrap="square">
            <a:spAutoFit/>
          </a:bodyPr>
          <a:lstStyle/>
          <a:p>
            <a:r>
              <a:rPr lang="en-US" dirty="0">
                <a:latin typeface="Comic Sans MS" panose="030F0702030302020204" pitchFamily="66" charset="0"/>
              </a:rPr>
              <a:t>Scintillators based detectors: </a:t>
            </a:r>
          </a:p>
          <a:p>
            <a:r>
              <a:rPr lang="en-US" dirty="0">
                <a:latin typeface="Times New Roman" panose="02020603050405020304" pitchFamily="18" charset="0"/>
                <a:cs typeface="Times New Roman" panose="02020603050405020304" pitchFamily="18" charset="0"/>
              </a:rPr>
              <a:t>online measurement of heavy ion energy - the low energy line at U400M as example. </a:t>
            </a:r>
          </a:p>
        </p:txBody>
      </p:sp>
      <p:pic>
        <p:nvPicPr>
          <p:cNvPr id="1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7367" y="1981200"/>
            <a:ext cx="4210113" cy="138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4581" y="3860876"/>
            <a:ext cx="1524000" cy="1015387"/>
          </a:xfrm>
          <a:prstGeom prst="rect">
            <a:avLst/>
          </a:prstGeom>
        </p:spPr>
      </p:pic>
      <p:pic>
        <p:nvPicPr>
          <p:cNvPr id="1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17125" y="3897182"/>
            <a:ext cx="1413863" cy="942008"/>
          </a:xfrm>
          <a:prstGeom prst="rect">
            <a:avLst/>
          </a:prstGeom>
        </p:spPr>
      </p:pic>
      <p:sp>
        <p:nvSpPr>
          <p:cNvPr id="24" name="TextBox 23"/>
          <p:cNvSpPr txBox="1">
            <a:spLocks noChangeArrowheads="1"/>
          </p:cNvSpPr>
          <p:nvPr/>
        </p:nvSpPr>
        <p:spPr bwMode="auto">
          <a:xfrm>
            <a:off x="-35442" y="1563995"/>
            <a:ext cx="4137543" cy="3077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bg1"/>
                </a:solidFill>
                <a:latin typeface="Arial" pitchFamily="34" charset="0"/>
                <a:ea typeface="Arial Unicode MS" pitchFamily="34" charset="-128"/>
                <a:cs typeface="Arial Unicode MS" pitchFamily="34" charset="-128"/>
              </a:defRPr>
            </a:lvl1pPr>
            <a:lvl2pPr marL="742950" indent="-285750" eaLnBrk="0" hangingPunct="0">
              <a:defRPr>
                <a:solidFill>
                  <a:schemeClr val="bg1"/>
                </a:solidFill>
                <a:latin typeface="Arial" pitchFamily="34" charset="0"/>
                <a:ea typeface="Arial Unicode MS" pitchFamily="34" charset="-128"/>
                <a:cs typeface="Arial Unicode MS" pitchFamily="34" charset="-128"/>
              </a:defRPr>
            </a:lvl2pPr>
            <a:lvl3pPr marL="1143000" indent="-228600" eaLnBrk="0" hangingPunct="0">
              <a:defRPr>
                <a:solidFill>
                  <a:schemeClr val="bg1"/>
                </a:solidFill>
                <a:latin typeface="Arial" pitchFamily="34" charset="0"/>
                <a:ea typeface="Arial Unicode MS" pitchFamily="34" charset="-128"/>
                <a:cs typeface="Arial Unicode MS" pitchFamily="34" charset="-128"/>
              </a:defRPr>
            </a:lvl3pPr>
            <a:lvl4pPr marL="1600200" indent="-228600" eaLnBrk="0" hangingPunct="0">
              <a:defRPr>
                <a:solidFill>
                  <a:schemeClr val="bg1"/>
                </a:solidFill>
                <a:latin typeface="Arial" pitchFamily="34" charset="0"/>
                <a:ea typeface="Arial Unicode MS" pitchFamily="34" charset="-128"/>
                <a:cs typeface="Arial Unicode MS" pitchFamily="34" charset="-128"/>
              </a:defRPr>
            </a:lvl4pPr>
            <a:lvl5pPr marL="2057400" indent="-228600" eaLnBrk="0" hangingPunct="0">
              <a:defRPr>
                <a:solidFill>
                  <a:schemeClr val="bg1"/>
                </a:solidFill>
                <a:latin typeface="Arial" pitchFamily="34" charset="0"/>
                <a:ea typeface="Arial Unicode MS" pitchFamily="34" charset="-128"/>
                <a:cs typeface="Arial Unicode MS" pitchFamily="34" charset="-128"/>
              </a:defRPr>
            </a:lvl5pPr>
            <a:lvl6pPr marL="25146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6pPr>
            <a:lvl7pPr marL="29718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7pPr>
            <a:lvl8pPr marL="34290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8pPr>
            <a:lvl9pPr marL="38862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9pPr>
          </a:lstStyle>
          <a:p>
            <a:pPr eaLnBrk="1" hangingPunct="1"/>
            <a:r>
              <a:rPr lang="en-US" altLang="ru-RU" sz="1400" dirty="0">
                <a:solidFill>
                  <a:schemeClr val="tx1"/>
                </a:solidFill>
                <a:latin typeface="Times New Roman" panose="02020603050405020304" pitchFamily="18" charset="0"/>
                <a:cs typeface="Times New Roman" panose="02020603050405020304" pitchFamily="18" charset="0"/>
              </a:rPr>
              <a:t>TOF energy measurement sensors base is  L=1.602 m. </a:t>
            </a:r>
          </a:p>
        </p:txBody>
      </p:sp>
      <p:cxnSp>
        <p:nvCxnSpPr>
          <p:cNvPr id="39" name="Straight Arrow Connector 17"/>
          <p:cNvCxnSpPr>
            <a:stCxn id="14" idx="0"/>
          </p:cNvCxnSpPr>
          <p:nvPr/>
        </p:nvCxnSpPr>
        <p:spPr>
          <a:xfrm flipH="1" flipV="1">
            <a:off x="3281703" y="2516672"/>
            <a:ext cx="142354" cy="138051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18"/>
          <p:cNvCxnSpPr>
            <a:stCxn id="13" idx="0"/>
          </p:cNvCxnSpPr>
          <p:nvPr/>
        </p:nvCxnSpPr>
        <p:spPr>
          <a:xfrm flipV="1">
            <a:off x="1016581" y="2516672"/>
            <a:ext cx="1016825" cy="134420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2" name="TextBox 12"/>
          <p:cNvSpPr txBox="1">
            <a:spLocks noChangeArrowheads="1"/>
          </p:cNvSpPr>
          <p:nvPr/>
        </p:nvSpPr>
        <p:spPr bwMode="auto">
          <a:xfrm>
            <a:off x="2033406" y="3743293"/>
            <a:ext cx="56457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400" dirty="0">
                <a:latin typeface="Times New Roman" panose="02020603050405020304" pitchFamily="18" charset="0"/>
                <a:cs typeface="Times New Roman" panose="02020603050405020304" pitchFamily="18" charset="0"/>
              </a:rPr>
              <a:t>PMT</a:t>
            </a:r>
            <a:endParaRPr lang="ru-RU" altLang="ru-RU" sz="1400" dirty="0">
              <a:latin typeface="Times New Roman" panose="02020603050405020304" pitchFamily="18" charset="0"/>
              <a:cs typeface="Times New Roman" panose="02020603050405020304" pitchFamily="18" charset="0"/>
            </a:endParaRPr>
          </a:p>
        </p:txBody>
      </p:sp>
      <p:sp>
        <p:nvSpPr>
          <p:cNvPr id="43" name="TextBox 29"/>
          <p:cNvSpPr txBox="1">
            <a:spLocks noChangeArrowheads="1"/>
          </p:cNvSpPr>
          <p:nvPr/>
        </p:nvSpPr>
        <p:spPr bwMode="auto">
          <a:xfrm>
            <a:off x="1754305" y="4186553"/>
            <a:ext cx="9573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None/>
            </a:pPr>
            <a:r>
              <a:rPr lang="en-US" altLang="en-US" sz="1400" dirty="0">
                <a:latin typeface="Times New Roman" panose="02020603050405020304" pitchFamily="18" charset="0"/>
                <a:cs typeface="Times New Roman" panose="02020603050405020304" pitchFamily="18" charset="0"/>
              </a:rPr>
              <a:t>light guide</a:t>
            </a:r>
            <a:endParaRPr lang="ru-RU" altLang="ru-RU" sz="1400" dirty="0">
              <a:latin typeface="Times New Roman" panose="02020603050405020304" pitchFamily="18" charset="0"/>
              <a:cs typeface="Times New Roman" panose="02020603050405020304" pitchFamily="18" charset="0"/>
            </a:endParaRPr>
          </a:p>
        </p:txBody>
      </p:sp>
      <p:cxnSp>
        <p:nvCxnSpPr>
          <p:cNvPr id="44" name="Straight Arrow Connector 33"/>
          <p:cNvCxnSpPr/>
          <p:nvPr/>
        </p:nvCxnSpPr>
        <p:spPr>
          <a:xfrm>
            <a:off x="2752327" y="4354382"/>
            <a:ext cx="640250" cy="2486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6" name="TextBox 11"/>
          <p:cNvSpPr txBox="1">
            <a:spLocks noChangeArrowheads="1"/>
          </p:cNvSpPr>
          <p:nvPr/>
        </p:nvSpPr>
        <p:spPr bwMode="auto">
          <a:xfrm>
            <a:off x="1318008" y="4818392"/>
            <a:ext cx="29085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bg1"/>
                </a:solidFill>
                <a:latin typeface="Arial" pitchFamily="34" charset="0"/>
                <a:ea typeface="Arial Unicode MS" pitchFamily="34" charset="-128"/>
                <a:cs typeface="Arial Unicode MS" pitchFamily="34" charset="-128"/>
              </a:defRPr>
            </a:lvl1pPr>
            <a:lvl2pPr marL="742950" indent="-285750" eaLnBrk="0" hangingPunct="0">
              <a:defRPr>
                <a:solidFill>
                  <a:schemeClr val="bg1"/>
                </a:solidFill>
                <a:latin typeface="Arial" pitchFamily="34" charset="0"/>
                <a:ea typeface="Arial Unicode MS" pitchFamily="34" charset="-128"/>
                <a:cs typeface="Arial Unicode MS" pitchFamily="34" charset="-128"/>
              </a:defRPr>
            </a:lvl2pPr>
            <a:lvl3pPr marL="1143000" indent="-228600" eaLnBrk="0" hangingPunct="0">
              <a:defRPr>
                <a:solidFill>
                  <a:schemeClr val="bg1"/>
                </a:solidFill>
                <a:latin typeface="Arial" pitchFamily="34" charset="0"/>
                <a:ea typeface="Arial Unicode MS" pitchFamily="34" charset="-128"/>
                <a:cs typeface="Arial Unicode MS" pitchFamily="34" charset="-128"/>
              </a:defRPr>
            </a:lvl3pPr>
            <a:lvl4pPr marL="1600200" indent="-228600" eaLnBrk="0" hangingPunct="0">
              <a:defRPr>
                <a:solidFill>
                  <a:schemeClr val="bg1"/>
                </a:solidFill>
                <a:latin typeface="Arial" pitchFamily="34" charset="0"/>
                <a:ea typeface="Arial Unicode MS" pitchFamily="34" charset="-128"/>
                <a:cs typeface="Arial Unicode MS" pitchFamily="34" charset="-128"/>
              </a:defRPr>
            </a:lvl4pPr>
            <a:lvl5pPr marL="2057400" indent="-228600" eaLnBrk="0" hangingPunct="0">
              <a:defRPr>
                <a:solidFill>
                  <a:schemeClr val="bg1"/>
                </a:solidFill>
                <a:latin typeface="Arial" pitchFamily="34" charset="0"/>
                <a:ea typeface="Arial Unicode MS" pitchFamily="34" charset="-128"/>
                <a:cs typeface="Arial Unicode MS" pitchFamily="34" charset="-128"/>
              </a:defRPr>
            </a:lvl5pPr>
            <a:lvl6pPr marL="25146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6pPr>
            <a:lvl7pPr marL="29718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7pPr>
            <a:lvl8pPr marL="34290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8pPr>
            <a:lvl9pPr marL="38862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9pPr>
          </a:lstStyle>
          <a:p>
            <a:pPr algn="ctr" eaLnBrk="1" hangingPunct="1"/>
            <a:r>
              <a:rPr lang="en-US" altLang="en-US" sz="1400" dirty="0">
                <a:solidFill>
                  <a:schemeClr val="tx1"/>
                </a:solidFill>
                <a:latin typeface="Times New Roman" panose="02020603050405020304" pitchFamily="18" charset="0"/>
                <a:cs typeface="Times New Roman" panose="02020603050405020304" pitchFamily="18" charset="0"/>
              </a:rPr>
              <a:t>Scintillator covered  by Al foil</a:t>
            </a:r>
          </a:p>
          <a:p>
            <a:pPr algn="ctr" eaLnBrk="1" hangingPunct="1"/>
            <a:endParaRPr lang="en-US" altLang="en-US" sz="1400" dirty="0">
              <a:solidFill>
                <a:schemeClr val="tx1"/>
              </a:solidFill>
              <a:latin typeface="Times New Roman" panose="02020603050405020304" pitchFamily="18" charset="0"/>
              <a:cs typeface="Times New Roman" panose="02020603050405020304" pitchFamily="18" charset="0"/>
            </a:endParaRPr>
          </a:p>
        </p:txBody>
      </p:sp>
      <p:cxnSp>
        <p:nvCxnSpPr>
          <p:cNvPr id="47" name="Straight Arrow Connector 30"/>
          <p:cNvCxnSpPr>
            <a:stCxn id="42" idx="1"/>
          </p:cNvCxnSpPr>
          <p:nvPr/>
        </p:nvCxnSpPr>
        <p:spPr>
          <a:xfrm flipH="1">
            <a:off x="1239537" y="3897182"/>
            <a:ext cx="793869" cy="457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36"/>
          <p:cNvCxnSpPr>
            <a:stCxn id="13" idx="3"/>
          </p:cNvCxnSpPr>
          <p:nvPr/>
        </p:nvCxnSpPr>
        <p:spPr>
          <a:xfrm flipH="1">
            <a:off x="888326" y="4368570"/>
            <a:ext cx="890255" cy="12129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34"/>
          <p:cNvCxnSpPr/>
          <p:nvPr/>
        </p:nvCxnSpPr>
        <p:spPr>
          <a:xfrm flipV="1">
            <a:off x="2806300" y="4424623"/>
            <a:ext cx="329349" cy="41182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1919177" y="1108641"/>
            <a:ext cx="5287025"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*The second generation of the detectors and data acquisition system are  presented</a:t>
            </a:r>
          </a:p>
        </p:txBody>
      </p:sp>
      <p:sp>
        <p:nvSpPr>
          <p:cNvPr id="61" name="Rectangle 29"/>
          <p:cNvSpPr/>
          <p:nvPr/>
        </p:nvSpPr>
        <p:spPr>
          <a:xfrm>
            <a:off x="6019800" y="1510496"/>
            <a:ext cx="2286000" cy="307777"/>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rPr>
              <a:t>Beam purity</a:t>
            </a:r>
            <a:endParaRPr lang="ru-RU" sz="1400" dirty="0">
              <a:latin typeface="Times New Roman" panose="02020603050405020304" pitchFamily="18" charset="0"/>
              <a:cs typeface="Times New Roman" panose="02020603050405020304" pitchFamily="18" charset="0"/>
            </a:endParaRPr>
          </a:p>
        </p:txBody>
      </p:sp>
      <p:sp>
        <p:nvSpPr>
          <p:cNvPr id="62" name="Rectangle 2"/>
          <p:cNvSpPr/>
          <p:nvPr/>
        </p:nvSpPr>
        <p:spPr>
          <a:xfrm>
            <a:off x="4546621" y="2017083"/>
            <a:ext cx="4510726" cy="2031325"/>
          </a:xfrm>
          <a:prstGeom prst="rect">
            <a:avLst/>
          </a:prstGeom>
        </p:spPr>
        <p:txBody>
          <a:bodyPr wrap="square">
            <a:spAutoFit/>
          </a:bodyPr>
          <a:lstStyle/>
          <a:p>
            <a:pPr algn="just"/>
            <a:r>
              <a:rPr lang="en-US" sz="1400" dirty="0">
                <a:latin typeface="Times New Roman" panose="02020603050405020304" pitchFamily="18" charset="0"/>
                <a:cs typeface="Times New Roman" panose="02020603050405020304" pitchFamily="18" charset="0"/>
              </a:rPr>
              <a:t>    Use of degrading foils additionally allows us to determine the content of impurities in the ion beam. A clean from impurities ion beam corresponds to one peak on the recorded spectrum. An ion beam with impurities results in split peaks on the spectrum after passing the degrader.</a:t>
            </a:r>
          </a:p>
          <a:p>
            <a:pPr algn="just"/>
            <a:r>
              <a:rPr lang="en-US" sz="1400" dirty="0">
                <a:latin typeface="Times New Roman" panose="02020603050405020304" pitchFamily="18" charset="0"/>
                <a:cs typeface="Times New Roman" panose="02020603050405020304" pitchFamily="18" charset="0"/>
              </a:rPr>
              <a:t>Intensity ratio of the peaks occurred after splitting corresponds to the proportion of impurities. We could determine energy (LET) of the impurity by the offset of the peak on the spectrum.</a:t>
            </a:r>
          </a:p>
        </p:txBody>
      </p:sp>
      <p:pic>
        <p:nvPicPr>
          <p:cNvPr id="63" name="Picture 3"/>
          <p:cNvPicPr>
            <a:picLocks noChangeAspect="1"/>
          </p:cNvPicPr>
          <p:nvPr/>
        </p:nvPicPr>
        <p:blipFill rotWithShape="1">
          <a:blip r:embed="rId8" cstate="print">
            <a:extLst>
              <a:ext uri="{28A0092B-C50C-407E-A947-70E740481C1C}">
                <a14:useLocalDpi xmlns:a14="http://schemas.microsoft.com/office/drawing/2010/main" val="0"/>
              </a:ext>
            </a:extLst>
          </a:blip>
          <a:srcRect t="1111" r="37222" b="10000"/>
          <a:stretch/>
        </p:blipFill>
        <p:spPr>
          <a:xfrm>
            <a:off x="6782273" y="4221603"/>
            <a:ext cx="2326055" cy="2058455"/>
          </a:xfrm>
          <a:prstGeom prst="rect">
            <a:avLst/>
          </a:prstGeom>
        </p:spPr>
      </p:pic>
      <p:pic>
        <p:nvPicPr>
          <p:cNvPr id="64" name="Picture 4"/>
          <p:cNvPicPr>
            <a:picLocks noChangeAspect="1"/>
          </p:cNvPicPr>
          <p:nvPr/>
        </p:nvPicPr>
        <p:blipFill rotWithShape="1">
          <a:blip r:embed="rId9" cstate="print">
            <a:extLst>
              <a:ext uri="{28A0092B-C50C-407E-A947-70E740481C1C}">
                <a14:useLocalDpi xmlns:a14="http://schemas.microsoft.com/office/drawing/2010/main" val="0"/>
              </a:ext>
            </a:extLst>
          </a:blip>
          <a:srcRect r="36389" b="7768"/>
          <a:stretch/>
        </p:blipFill>
        <p:spPr>
          <a:xfrm>
            <a:off x="4497767" y="4226339"/>
            <a:ext cx="2284506" cy="2070248"/>
          </a:xfrm>
          <a:prstGeom prst="rect">
            <a:avLst/>
          </a:prstGeom>
        </p:spPr>
      </p:pic>
      <p:pic>
        <p:nvPicPr>
          <p:cNvPr id="65"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769" t="50000" r="15250" b="20444"/>
          <a:stretch/>
        </p:blipFill>
        <p:spPr bwMode="auto">
          <a:xfrm>
            <a:off x="97519" y="5521163"/>
            <a:ext cx="4672678" cy="1022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ZoneTexte 3"/>
          <p:cNvSpPr txBox="1">
            <a:spLocks noChangeArrowheads="1"/>
          </p:cNvSpPr>
          <p:nvPr/>
        </p:nvSpPr>
        <p:spPr bwMode="auto">
          <a:xfrm>
            <a:off x="2514600" y="6562725"/>
            <a:ext cx="6629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sz="1200" dirty="0">
                <a:latin typeface="Comic Sans MS" pitchFamily="66" charset="0"/>
              </a:rPr>
              <a:t>International Workshop on Biophysics and Materials at NICA</a:t>
            </a:r>
            <a:r>
              <a:rPr lang="fr-BE" sz="1200" dirty="0">
                <a:latin typeface="Comic Sans MS" pitchFamily="66" charset="0"/>
              </a:rPr>
              <a:t> , </a:t>
            </a:r>
            <a:r>
              <a:rPr lang="en-US" sz="1200" dirty="0">
                <a:latin typeface="Comic Sans MS" pitchFamily="66" charset="0"/>
              </a:rPr>
              <a:t>December 12, 2016.  JINR.</a:t>
            </a:r>
            <a:endParaRPr lang="fr-BE" sz="1200" dirty="0">
              <a:latin typeface="Comic Sans MS" pitchFamily="66" charset="0"/>
            </a:endParaRPr>
          </a:p>
        </p:txBody>
      </p:sp>
    </p:spTree>
    <p:extLst>
      <p:ext uri="{BB962C8B-B14F-4D97-AF65-F5344CB8AC3E}">
        <p14:creationId xmlns:p14="http://schemas.microsoft.com/office/powerpoint/2010/main" val="5947606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81969" cy="50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http://flerovlab.jinr.ru/flnr/dimg/FLNR_new_logotype_2012_07_04.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62950" y="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3962400" y="721935"/>
            <a:ext cx="237917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600" dirty="0">
                <a:latin typeface="Times New Roman" panose="02020603050405020304" pitchFamily="18" charset="0"/>
                <a:cs typeface="Times New Roman" panose="02020603050405020304" pitchFamily="18" charset="0"/>
              </a:rPr>
              <a:t>Fully cover the beam spot</a:t>
            </a:r>
          </a:p>
        </p:txBody>
      </p:sp>
      <p:pic>
        <p:nvPicPr>
          <p:cNvPr id="14"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7733" y="686855"/>
            <a:ext cx="2844517" cy="2966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62253" y="1952072"/>
            <a:ext cx="2869626" cy="2992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2875585" y="196997"/>
            <a:ext cx="3374642" cy="369332"/>
          </a:xfrm>
          <a:prstGeom prst="rect">
            <a:avLst/>
          </a:prstGeom>
          <a:noFill/>
        </p:spPr>
        <p:txBody>
          <a:bodyPr wrap="none" rtlCol="0">
            <a:spAutoFit/>
          </a:bodyPr>
          <a:lstStyle/>
          <a:p>
            <a:r>
              <a:rPr lang="en-US" dirty="0">
                <a:latin typeface="Comic Sans MS" panose="030F0702030302020204" pitchFamily="66" charset="0"/>
              </a:rPr>
              <a:t>Double side </a:t>
            </a:r>
            <a:r>
              <a:rPr lang="en-US" dirty="0">
                <a:solidFill>
                  <a:prstClr val="black"/>
                </a:solidFill>
                <a:latin typeface="Comic Sans MS" pitchFamily="66" charset="0"/>
              </a:rPr>
              <a:t>Si strip detector </a:t>
            </a:r>
            <a:endParaRPr lang="en-US" dirty="0">
              <a:latin typeface="Comic Sans MS" panose="030F0702030302020204" pitchFamily="66" charset="0"/>
            </a:endParaRPr>
          </a:p>
        </p:txBody>
      </p:sp>
      <p:sp>
        <p:nvSpPr>
          <p:cNvPr id="18" name="TextBox 17"/>
          <p:cNvSpPr txBox="1"/>
          <p:nvPr/>
        </p:nvSpPr>
        <p:spPr>
          <a:xfrm>
            <a:off x="3733800" y="1098164"/>
            <a:ext cx="4895892" cy="584775"/>
          </a:xfrm>
          <a:prstGeom prst="rect">
            <a:avLst/>
          </a:prstGeom>
          <a:noFill/>
        </p:spPr>
        <p:txBody>
          <a:bodyPr wrap="none" rtlCol="0">
            <a:spAutoFit/>
          </a:bodyPr>
          <a:lstStyle/>
          <a:p>
            <a:pPr marL="285750" indent="-285750">
              <a:buFont typeface="Arial" pitchFamily="34" charset="0"/>
              <a:buChar char="•"/>
            </a:pPr>
            <a:r>
              <a:rPr lang="en-US" sz="1600" dirty="0">
                <a:latin typeface="Times New Roman" panose="02020603050405020304" pitchFamily="18" charset="0"/>
                <a:cs typeface="Times New Roman" panose="02020603050405020304" pitchFamily="18" charset="0"/>
              </a:rPr>
              <a:t>Beam profile 64 x 64 mm</a:t>
            </a:r>
            <a:r>
              <a:rPr lang="en-US" sz="1600" baseline="30000" dirty="0">
                <a:latin typeface="Times New Roman" panose="02020603050405020304" pitchFamily="18" charset="0"/>
                <a:cs typeface="Times New Roman" panose="02020603050405020304" pitchFamily="18" charset="0"/>
              </a:rPr>
              <a:t>2 </a:t>
            </a:r>
            <a:r>
              <a:rPr lang="en-US" sz="1600" dirty="0">
                <a:latin typeface="Times New Roman" panose="02020603050405020304" pitchFamily="18" charset="0"/>
                <a:cs typeface="Times New Roman" panose="02020603050405020304" pitchFamily="18" charset="0"/>
              </a:rPr>
              <a:t>, strip width = up to 1 mm.</a:t>
            </a:r>
          </a:p>
          <a:p>
            <a:pPr marL="285750" indent="-285750">
              <a:buFont typeface="Arial" pitchFamily="34" charset="0"/>
              <a:buChar char="•"/>
            </a:pPr>
            <a:r>
              <a:rPr lang="en-US" sz="1600" dirty="0">
                <a:latin typeface="Times New Roman" panose="02020603050405020304" pitchFamily="18" charset="0"/>
                <a:cs typeface="Times New Roman" panose="02020603050405020304" pitchFamily="18" charset="0"/>
              </a:rPr>
              <a:t>Dual axes (X – Y) orthogonal detection </a:t>
            </a:r>
          </a:p>
        </p:txBody>
      </p:sp>
      <p:sp>
        <p:nvSpPr>
          <p:cNvPr id="19" name="Rectangle 18"/>
          <p:cNvSpPr/>
          <p:nvPr/>
        </p:nvSpPr>
        <p:spPr>
          <a:xfrm>
            <a:off x="1600646" y="5075694"/>
            <a:ext cx="5924520" cy="276999"/>
          </a:xfrm>
          <a:prstGeom prst="rect">
            <a:avLst/>
          </a:prstGeom>
        </p:spPr>
        <p:txBody>
          <a:bodyPr wrap="square">
            <a:spAutoFit/>
          </a:bodyPr>
          <a:lstStyle/>
          <a:p>
            <a:pPr marL="285750" indent="-285750">
              <a:buFont typeface="Arial" pitchFamily="34" charset="0"/>
              <a:buChar char="•"/>
            </a:pPr>
            <a:r>
              <a:rPr lang="en-US" sz="1200" dirty="0">
                <a:latin typeface="Times New Roman" panose="02020603050405020304" pitchFamily="18" charset="0"/>
                <a:cs typeface="Times New Roman" panose="02020603050405020304" pitchFamily="18" charset="0"/>
              </a:rPr>
              <a:t>A bit more beam intensity , a bit</a:t>
            </a:r>
            <a:r>
              <a:rPr lang="ru-RU" sz="12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more human factor …</a:t>
            </a:r>
            <a:r>
              <a:rPr lang="ru-RU" sz="12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and 6000 Euro goes to garbage                                           </a:t>
            </a:r>
            <a:r>
              <a:rPr lang="en-US" altLang="ru-RU" sz="1200" dirty="0">
                <a:latin typeface="Times New Roman" panose="02020603050405020304" pitchFamily="18" charset="0"/>
                <a:cs typeface="Times New Roman" panose="02020603050405020304" pitchFamily="18" charset="0"/>
              </a:rPr>
              <a:t>       </a:t>
            </a:r>
            <a:endParaRPr lang="en-US" sz="12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823313" y="5398299"/>
            <a:ext cx="5092355" cy="1200329"/>
          </a:xfrm>
          <a:prstGeom prst="rect">
            <a:avLst/>
          </a:prstGeom>
          <a:noFill/>
        </p:spPr>
        <p:txBody>
          <a:bodyPr wrap="none" rtlCol="0">
            <a:spAutoFit/>
          </a:bodyPr>
          <a:lstStyle/>
          <a:p>
            <a:pPr algn="ctr"/>
            <a:r>
              <a:rPr lang="en-US" sz="1200" dirty="0">
                <a:latin typeface="Times New Roman" panose="02020603050405020304" pitchFamily="18" charset="0"/>
                <a:cs typeface="Times New Roman" panose="02020603050405020304" pitchFamily="18" charset="0"/>
              </a:rPr>
              <a:t>Long time of using = Si detector degrades due to the radiation effects inside. </a:t>
            </a:r>
          </a:p>
          <a:p>
            <a:pPr marL="285750" indent="-285750">
              <a:buFont typeface="Arial" panose="020B0604020202020204" pitchFamily="34" charset="0"/>
              <a:buChar char="•"/>
            </a:pPr>
            <a:r>
              <a:rPr lang="en-US" sz="1200" dirty="0" err="1">
                <a:latin typeface="Times New Roman" panose="02020603050405020304" pitchFamily="18" charset="0"/>
                <a:cs typeface="Times New Roman" panose="02020603050405020304" pitchFamily="18" charset="0"/>
              </a:rPr>
              <a:t>Fluence</a:t>
            </a:r>
            <a:r>
              <a:rPr lang="en-US" sz="1200" dirty="0">
                <a:latin typeface="Times New Roman" panose="02020603050405020304" pitchFamily="18" charset="0"/>
                <a:cs typeface="Times New Roman" panose="02020603050405020304" pitchFamily="18" charset="0"/>
              </a:rPr>
              <a:t> more than </a:t>
            </a:r>
            <a:r>
              <a:rPr lang="en-GB" sz="1200" dirty="0">
                <a:latin typeface="Times New Roman" panose="02020603050405020304" pitchFamily="18" charset="0"/>
                <a:cs typeface="Times New Roman" panose="02020603050405020304" pitchFamily="18" charset="0"/>
              </a:rPr>
              <a:t>10</a:t>
            </a:r>
            <a:r>
              <a:rPr lang="en-GB" sz="1200" baseline="30000" dirty="0">
                <a:latin typeface="Times New Roman" panose="02020603050405020304" pitchFamily="18" charset="0"/>
                <a:cs typeface="Times New Roman" panose="02020603050405020304" pitchFamily="18" charset="0"/>
              </a:rPr>
              <a:t>8</a:t>
            </a:r>
            <a:r>
              <a:rPr lang="en-GB" sz="1200" dirty="0">
                <a:latin typeface="Times New Roman" panose="02020603050405020304" pitchFamily="18" charset="0"/>
                <a:cs typeface="Times New Roman" panose="02020603050405020304" pitchFamily="18" charset="0"/>
              </a:rPr>
              <a:t> is </a:t>
            </a:r>
            <a:r>
              <a:rPr lang="en-GB" sz="1200" dirty="0" err="1">
                <a:latin typeface="Times New Roman" panose="02020603050405020304" pitchFamily="18" charset="0"/>
                <a:cs typeface="Times New Roman" panose="02020603050405020304" pitchFamily="18" charset="0"/>
              </a:rPr>
              <a:t>crutial</a:t>
            </a:r>
            <a:endParaRPr lang="en-US" sz="12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Amplitude decrease </a:t>
            </a:r>
          </a:p>
          <a:p>
            <a:pPr marL="285750" indent="-2857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Pulse to be wider</a:t>
            </a:r>
          </a:p>
          <a:p>
            <a:pPr marL="285750" indent="-2857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Collecting time rising</a:t>
            </a:r>
          </a:p>
          <a:p>
            <a:pPr algn="ctr"/>
            <a:r>
              <a:rPr lang="en-US" sz="1200" dirty="0">
                <a:latin typeface="Times New Roman" panose="02020603050405020304" pitchFamily="18" charset="0"/>
                <a:cs typeface="Times New Roman" panose="02020603050405020304" pitchFamily="18" charset="0"/>
              </a:rPr>
              <a:t>Impossible to use for the energy measurement due to the charge recombination.</a:t>
            </a:r>
            <a:endParaRPr lang="ru-RU" sz="1200" dirty="0">
              <a:latin typeface="Times New Roman" panose="02020603050405020304" pitchFamily="18" charset="0"/>
              <a:cs typeface="Times New Roman" panose="02020603050405020304" pitchFamily="18" charset="0"/>
            </a:endParaRPr>
          </a:p>
        </p:txBody>
      </p:sp>
      <p:pic>
        <p:nvPicPr>
          <p:cNvPr id="12"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l="2821" t="7356" r="8263" b="4649"/>
          <a:stretch>
            <a:fillRect/>
          </a:stretch>
        </p:blipFill>
        <p:spPr bwMode="auto">
          <a:xfrm>
            <a:off x="1910668" y="2140788"/>
            <a:ext cx="4103464" cy="27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ZoneTexte 3"/>
          <p:cNvSpPr txBox="1">
            <a:spLocks noChangeArrowheads="1"/>
          </p:cNvSpPr>
          <p:nvPr/>
        </p:nvSpPr>
        <p:spPr bwMode="auto">
          <a:xfrm>
            <a:off x="2514600" y="6562725"/>
            <a:ext cx="6629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sz="1200" dirty="0">
                <a:latin typeface="Comic Sans MS" pitchFamily="66" charset="0"/>
              </a:rPr>
              <a:t>International Workshop on Biophysics and Materials at NICA</a:t>
            </a:r>
            <a:r>
              <a:rPr lang="fr-BE" sz="1200" dirty="0">
                <a:latin typeface="Comic Sans MS" pitchFamily="66" charset="0"/>
              </a:rPr>
              <a:t> , </a:t>
            </a:r>
            <a:r>
              <a:rPr lang="en-US" sz="1200" dirty="0">
                <a:latin typeface="Comic Sans MS" pitchFamily="66" charset="0"/>
              </a:rPr>
              <a:t>December 12, 2016.  JINR.</a:t>
            </a:r>
            <a:endParaRPr lang="fr-BE" sz="1200" dirty="0">
              <a:latin typeface="Comic Sans MS" pitchFamily="66" charset="0"/>
            </a:endParaRPr>
          </a:p>
        </p:txBody>
      </p:sp>
    </p:spTree>
    <p:extLst>
      <p:ext uri="{BB962C8B-B14F-4D97-AF65-F5344CB8AC3E}">
        <p14:creationId xmlns:p14="http://schemas.microsoft.com/office/powerpoint/2010/main" val="3624745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781969" cy="50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http://flerovlab.jinr.ru/flnr/dimg/FLNR_new_logotype_2012_07_04.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2950" y="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2209800" y="305095"/>
            <a:ext cx="5486400" cy="369332"/>
          </a:xfrm>
          <a:prstGeom prst="rect">
            <a:avLst/>
          </a:prstGeom>
        </p:spPr>
        <p:txBody>
          <a:bodyPr wrap="square">
            <a:spAutoFit/>
          </a:bodyPr>
          <a:lstStyle/>
          <a:p>
            <a:r>
              <a:rPr lang="en-US" dirty="0">
                <a:latin typeface="Comic Sans MS" panose="030F0702030302020204" pitchFamily="66" charset="0"/>
                <a:cs typeface="Times New Roman" panose="02020603050405020304" pitchFamily="18" charset="0"/>
              </a:rPr>
              <a:t>Further steps: R&amp;D, upgrade and modernization.</a:t>
            </a:r>
          </a:p>
        </p:txBody>
      </p:sp>
      <p:sp>
        <p:nvSpPr>
          <p:cNvPr id="4" name="TextBox 3"/>
          <p:cNvSpPr txBox="1"/>
          <p:nvPr/>
        </p:nvSpPr>
        <p:spPr>
          <a:xfrm>
            <a:off x="922882" y="1066800"/>
            <a:ext cx="760336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Due to the huge irradiation areas we need to improve the beam profile control:</a:t>
            </a:r>
          </a:p>
        </p:txBody>
      </p:sp>
      <p:pic>
        <p:nvPicPr>
          <p:cNvPr id="15" name="Рисунок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37169" y="1813901"/>
            <a:ext cx="2125781" cy="3473176"/>
          </a:xfrm>
          <a:prstGeom prst="rect">
            <a:avLst/>
          </a:prstGeom>
          <a:noFill/>
          <a:ln>
            <a:noFill/>
          </a:ln>
        </p:spPr>
      </p:pic>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1236471" y="1869704"/>
            <a:ext cx="3505649" cy="989705"/>
          </a:xfrm>
          <a:prstGeom prst="rect">
            <a:avLst/>
          </a:prstGeom>
          <a:noFill/>
          <a:ln>
            <a:noFill/>
          </a:ln>
        </p:spPr>
      </p:pic>
      <p:sp>
        <p:nvSpPr>
          <p:cNvPr id="7" name="TextBox 6"/>
          <p:cNvSpPr txBox="1"/>
          <p:nvPr/>
        </p:nvSpPr>
        <p:spPr>
          <a:xfrm>
            <a:off x="5598468" y="5480180"/>
            <a:ext cx="318548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64 - matrix</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of 1 cm</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scintillators</a:t>
            </a:r>
            <a:endParaRPr lang="ru-RU"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 y="3048000"/>
            <a:ext cx="4489450" cy="2984956"/>
          </a:xfrm>
          <a:prstGeom prst="rect">
            <a:avLst/>
          </a:prstGeom>
          <a:noFill/>
          <a:ln>
            <a:noFill/>
          </a:ln>
          <a:effectLst>
            <a:glow rad="127000">
              <a:schemeClr val="accent1">
                <a:alpha val="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22860" y="6109567"/>
            <a:ext cx="2114681" cy="369332"/>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!Under construction!</a:t>
            </a:r>
            <a:endParaRPr lang="ru-RU" dirty="0">
              <a:solidFill>
                <a:srgbClr val="FF0000"/>
              </a:solidFill>
              <a:latin typeface="Times New Roman" panose="02020603050405020304" pitchFamily="18" charset="0"/>
              <a:cs typeface="Times New Roman" panose="02020603050405020304" pitchFamily="18" charset="0"/>
            </a:endParaRPr>
          </a:p>
        </p:txBody>
      </p:sp>
      <p:pic>
        <p:nvPicPr>
          <p:cNvPr id="20"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7400" y="6109567"/>
            <a:ext cx="7207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3"/>
          <p:cNvSpPr txBox="1">
            <a:spLocks noChangeArrowheads="1"/>
          </p:cNvSpPr>
          <p:nvPr/>
        </p:nvSpPr>
        <p:spPr bwMode="auto">
          <a:xfrm>
            <a:off x="2514600" y="6562725"/>
            <a:ext cx="6629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sz="1200" dirty="0">
                <a:latin typeface="Comic Sans MS" pitchFamily="66" charset="0"/>
              </a:rPr>
              <a:t>International Workshop on Biophysics and Materials at NICA</a:t>
            </a:r>
            <a:r>
              <a:rPr lang="fr-BE" sz="1200" dirty="0">
                <a:latin typeface="Comic Sans MS" pitchFamily="66" charset="0"/>
              </a:rPr>
              <a:t> , </a:t>
            </a:r>
            <a:r>
              <a:rPr lang="en-US" sz="1200" dirty="0">
                <a:latin typeface="Comic Sans MS" pitchFamily="66" charset="0"/>
              </a:rPr>
              <a:t>December 12, 2016.  JINR.</a:t>
            </a:r>
            <a:endParaRPr lang="fr-BE" sz="1200" dirty="0">
              <a:latin typeface="Comic Sans MS" pitchFamily="66" charset="0"/>
            </a:endParaRPr>
          </a:p>
        </p:txBody>
      </p:sp>
    </p:spTree>
    <p:extLst>
      <p:ext uri="{BB962C8B-B14F-4D97-AF65-F5344CB8AC3E}">
        <p14:creationId xmlns:p14="http://schemas.microsoft.com/office/powerpoint/2010/main" val="3905694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781969" cy="50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http://flerovlab.jinr.ru/flnr/dimg/FLNR_new_logotype_2012_07_04.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2950" y="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2209800" y="305095"/>
            <a:ext cx="5486400" cy="369332"/>
          </a:xfrm>
          <a:prstGeom prst="rect">
            <a:avLst/>
          </a:prstGeom>
        </p:spPr>
        <p:txBody>
          <a:bodyPr wrap="square">
            <a:spAutoFit/>
          </a:bodyPr>
          <a:lstStyle/>
          <a:p>
            <a:r>
              <a:rPr lang="en-US" dirty="0">
                <a:latin typeface="Comic Sans MS" panose="030F0702030302020204" pitchFamily="66" charset="0"/>
                <a:cs typeface="Times New Roman" panose="02020603050405020304" pitchFamily="18" charset="0"/>
              </a:rPr>
              <a:t>Further steps: R&amp;D, upgrade and modernization.</a:t>
            </a:r>
          </a:p>
        </p:txBody>
      </p:sp>
      <p:sp>
        <p:nvSpPr>
          <p:cNvPr id="4" name="TextBox 3"/>
          <p:cNvSpPr txBox="1"/>
          <p:nvPr/>
        </p:nvSpPr>
        <p:spPr>
          <a:xfrm>
            <a:off x="457200" y="801022"/>
            <a:ext cx="7570278" cy="646331"/>
          </a:xfrm>
          <a:prstGeom prst="rect">
            <a:avLst/>
          </a:prstGeom>
          <a:noFill/>
        </p:spPr>
        <p:txBody>
          <a:bodyPr wrap="none" rtlCol="0">
            <a:spAutoFit/>
          </a:bodyPr>
          <a:lstStyle/>
          <a:p>
            <a:pPr algn="ctr"/>
            <a:r>
              <a:rPr lang="en-US" dirty="0">
                <a:latin typeface="Times New Roman" panose="02020603050405020304" pitchFamily="18" charset="0"/>
                <a:cs typeface="Times New Roman" panose="02020603050405020304" pitchFamily="18" charset="0"/>
              </a:rPr>
              <a:t>  To reduce the beam tuning time we developed the beam profile control station </a:t>
            </a:r>
          </a:p>
          <a:p>
            <a:pPr algn="ctr"/>
            <a:r>
              <a:rPr lang="en-US" dirty="0">
                <a:latin typeface="Times New Roman" panose="02020603050405020304" pitchFamily="18" charset="0"/>
                <a:cs typeface="Times New Roman" panose="02020603050405020304" pitchFamily="18" charset="0"/>
              </a:rPr>
              <a:t>(covers ø 60 mm) based on secondary electron emission:</a:t>
            </a:r>
          </a:p>
        </p:txBody>
      </p:sp>
      <p:sp>
        <p:nvSpPr>
          <p:cNvPr id="11" name="TextBox 10"/>
          <p:cNvSpPr txBox="1"/>
          <p:nvPr/>
        </p:nvSpPr>
        <p:spPr>
          <a:xfrm>
            <a:off x="890984" y="6185078"/>
            <a:ext cx="2114681" cy="369332"/>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!Under construction!</a:t>
            </a:r>
            <a:endParaRPr lang="ru-RU" dirty="0">
              <a:solidFill>
                <a:srgbClr val="FF0000"/>
              </a:solidFill>
              <a:latin typeface="Times New Roman" panose="02020603050405020304" pitchFamily="18" charset="0"/>
              <a:cs typeface="Times New Roman" panose="02020603050405020304" pitchFamily="18" charset="0"/>
            </a:endParaRPr>
          </a:p>
        </p:txBody>
      </p:sp>
      <p:pic>
        <p:nvPicPr>
          <p:cNvPr id="20"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074" y="6074980"/>
            <a:ext cx="7207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7846" y="1565034"/>
            <a:ext cx="3913321" cy="2202103"/>
          </a:xfrm>
          <a:prstGeom prst="rect">
            <a:avLst/>
          </a:prstGeom>
        </p:spPr>
      </p:pic>
      <p:pic>
        <p:nvPicPr>
          <p:cNvPr id="3074" name="Picture 2" descr="Р Р°СЃРїСЂРµРґРµР»РµРЅРёРµ РІ С†РёС„СЂР°С… Р’0Рњ0 18,81 (РёРЅС‚РµРЅСЃРёРІРЅРѕСЃС‚СЊ 600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88265" y="4113214"/>
            <a:ext cx="2195526"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Р Р°СЃРїСЂРµРґРµР»РµРЅРёРµ РІ С†РёС„СЂР°С… Р’0Рњ0 11,7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92740" y="4113213"/>
            <a:ext cx="2195526"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Р Р°СЃРїСЂРµРґРµР»РµРЅРёРµ  Р’0Рњ0 18,81 (РёРЅС‚РµРЅСЃРёРІРЅРѕСЃС‚СЊ 600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99199" y="4114800"/>
            <a:ext cx="2193541"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descr="Р Р°СЃРїСЂРµРґРµР»РµРЅРёРµ  Р’0Рњ0 11,79 (РёРЅС‚РµРЅСЃРёРІРЅРѕСЃС‚СЊ 600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7074" y="4114800"/>
            <a:ext cx="2193676"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474446" y="6061967"/>
            <a:ext cx="5658921"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…At least 2 pcs will be build in 2017. 25 channels prototype is in workshop.</a:t>
            </a:r>
            <a:endParaRPr lang="ru-RU" sz="1400" dirty="0">
              <a:latin typeface="Times New Roman" panose="02020603050405020304" pitchFamily="18" charset="0"/>
              <a:cs typeface="Times New Roman" panose="02020603050405020304" pitchFamily="18" charset="0"/>
            </a:endParaRPr>
          </a:p>
        </p:txBody>
      </p:sp>
      <p:sp>
        <p:nvSpPr>
          <p:cNvPr id="15" name="ZoneTexte 3"/>
          <p:cNvSpPr txBox="1">
            <a:spLocks noChangeArrowheads="1"/>
          </p:cNvSpPr>
          <p:nvPr/>
        </p:nvSpPr>
        <p:spPr bwMode="auto">
          <a:xfrm>
            <a:off x="2514600" y="6562725"/>
            <a:ext cx="6629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sz="1200" dirty="0">
                <a:latin typeface="Comic Sans MS" pitchFamily="66" charset="0"/>
              </a:rPr>
              <a:t>International Workshop on Biophysics and Materials at NICA</a:t>
            </a:r>
            <a:r>
              <a:rPr lang="fr-BE" sz="1200" dirty="0">
                <a:latin typeface="Comic Sans MS" pitchFamily="66" charset="0"/>
              </a:rPr>
              <a:t> , </a:t>
            </a:r>
            <a:r>
              <a:rPr lang="en-US" sz="1200" dirty="0">
                <a:latin typeface="Comic Sans MS" pitchFamily="66" charset="0"/>
              </a:rPr>
              <a:t>December 12, 2016.  JINR.</a:t>
            </a:r>
            <a:endParaRPr lang="fr-BE" sz="1200" dirty="0">
              <a:latin typeface="Comic Sans MS" pitchFamily="66" charset="0"/>
            </a:endParaRPr>
          </a:p>
        </p:txBody>
      </p:sp>
    </p:spTree>
    <p:extLst>
      <p:ext uri="{BB962C8B-B14F-4D97-AF65-F5344CB8AC3E}">
        <p14:creationId xmlns:p14="http://schemas.microsoft.com/office/powerpoint/2010/main" val="2647221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Заголовок 1"/>
          <p:cNvSpPr txBox="1">
            <a:spLocks/>
          </p:cNvSpPr>
          <p:nvPr/>
        </p:nvSpPr>
        <p:spPr bwMode="auto">
          <a:xfrm>
            <a:off x="3962400" y="579464"/>
            <a:ext cx="1092200" cy="51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en-US" altLang="ru-RU" sz="1800" dirty="0">
                <a:latin typeface="Comic Sans MS" pitchFamily="66" charset="0"/>
                <a:ea typeface="Arial Unicode MS" pitchFamily="34" charset="-128"/>
                <a:cs typeface="Arial Unicode MS" pitchFamily="34" charset="-128"/>
              </a:rPr>
              <a:t>Outline</a:t>
            </a:r>
            <a:endParaRPr lang="ru-RU" altLang="ru-RU" sz="1800" dirty="0">
              <a:latin typeface="Comic Sans MS" panose="030F0702030302020204" pitchFamily="66" charset="0"/>
              <a:cs typeface="Times New Roman" pitchFamily="18" charset="0"/>
            </a:endParaRPr>
          </a:p>
        </p:txBody>
      </p:sp>
      <p:sp>
        <p:nvSpPr>
          <p:cNvPr id="13" name="Rectangle 12"/>
          <p:cNvSpPr/>
          <p:nvPr/>
        </p:nvSpPr>
        <p:spPr>
          <a:xfrm>
            <a:off x="1823609" y="1371600"/>
            <a:ext cx="6951869" cy="4524315"/>
          </a:xfrm>
          <a:prstGeom prst="rect">
            <a:avLst/>
          </a:prstGeom>
        </p:spPr>
        <p:txBody>
          <a:bodyPr wrap="square">
            <a:spAutoFit/>
          </a:bodyPr>
          <a:lstStyle/>
          <a:p>
            <a:pPr marL="342900" indent="-342900">
              <a:buFont typeface="+mj-lt"/>
              <a:buAutoNum type="arabicPeriod"/>
            </a:pPr>
            <a:r>
              <a:rPr lang="en-US" dirty="0">
                <a:latin typeface="Times New Roman" panose="02020603050405020304" pitchFamily="18" charset="0"/>
                <a:cs typeface="Times New Roman" panose="02020603050405020304" pitchFamily="18" charset="0"/>
              </a:rPr>
              <a:t>Formulation of the problem</a:t>
            </a:r>
          </a:p>
          <a:p>
            <a:pPr marL="342900" indent="-342900">
              <a:buFont typeface="+mj-lt"/>
              <a:buAutoNum type="arabicPeriod"/>
            </a:pPr>
            <a:endParaRPr lang="en-US"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en-US" dirty="0">
                <a:latin typeface="Times New Roman" panose="02020603050405020304" pitchFamily="18" charset="0"/>
                <a:cs typeface="Times New Roman" panose="02020603050405020304" pitchFamily="18" charset="0"/>
              </a:rPr>
              <a:t>Test Standards and Guidelines</a:t>
            </a:r>
          </a:p>
          <a:p>
            <a:pPr marL="342900" indent="-342900">
              <a:buFont typeface="+mj-lt"/>
              <a:buAutoNum type="arabicPeriod"/>
            </a:pPr>
            <a:endParaRPr lang="en-US"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en-US" dirty="0">
                <a:latin typeface="Times New Roman" panose="02020603050405020304" pitchFamily="18" charset="0"/>
                <a:cs typeface="Times New Roman" panose="02020603050405020304" pitchFamily="18" charset="0"/>
              </a:rPr>
              <a:t>FLNR testing facility introduction </a:t>
            </a:r>
          </a:p>
          <a:p>
            <a:pPr marL="342900" indent="-342900">
              <a:buFont typeface="+mj-lt"/>
              <a:buAutoNum type="arabicPeriod"/>
            </a:pPr>
            <a:endParaRPr lang="en-US"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en-US" dirty="0">
                <a:latin typeface="Times New Roman" panose="02020603050405020304" pitchFamily="18" charset="0"/>
                <a:cs typeface="Times New Roman" panose="02020603050405020304" pitchFamily="18" charset="0"/>
              </a:rPr>
              <a:t>Fitting the problem with U400 and U400M. </a:t>
            </a:r>
          </a:p>
          <a:p>
            <a:pPr marL="342900" indent="-342900">
              <a:buFont typeface="+mj-lt"/>
              <a:buAutoNum type="arabicPeriod"/>
            </a:pPr>
            <a:endParaRPr lang="en-US"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en-US" dirty="0">
                <a:latin typeface="Times New Roman" panose="02020603050405020304" pitchFamily="18" charset="0"/>
                <a:cs typeface="Times New Roman" panose="02020603050405020304" pitchFamily="18" charset="0"/>
              </a:rPr>
              <a:t>Beam monitoring: detector’ Zoo - ‘’pro et contra’’</a:t>
            </a:r>
          </a:p>
          <a:p>
            <a:pPr marL="342900" indent="-342900">
              <a:buFont typeface="+mj-lt"/>
              <a:buAutoNum type="arabicPeriod"/>
            </a:pPr>
            <a:endParaRPr lang="en-US"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en-US" dirty="0">
                <a:latin typeface="Times New Roman" panose="02020603050405020304" pitchFamily="18" charset="0"/>
                <a:cs typeface="Times New Roman" panose="02020603050405020304" pitchFamily="18" charset="0"/>
              </a:rPr>
              <a:t>Further steps: R&amp;D, upgrade and modernization.</a:t>
            </a:r>
          </a:p>
          <a:p>
            <a:pPr marL="342900" indent="-342900">
              <a:buFont typeface="+mj-lt"/>
              <a:buAutoNum type="arabicPeriod"/>
            </a:pPr>
            <a:endParaRPr lang="ru-RU"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en-US" dirty="0" err="1">
                <a:latin typeface="Times New Roman" panose="02020603050405020304" pitchFamily="18" charset="0"/>
                <a:cs typeface="Times New Roman" panose="02020603050405020304" pitchFamily="18" charset="0"/>
              </a:rPr>
              <a:t>Milli</a:t>
            </a:r>
            <a:r>
              <a:rPr lang="en-US" dirty="0">
                <a:latin typeface="Times New Roman" panose="02020603050405020304" pitchFamily="18" charset="0"/>
                <a:cs typeface="Times New Roman" panose="02020603050405020304" pitchFamily="18" charset="0"/>
              </a:rPr>
              <a:t> beams: Here be dragons</a:t>
            </a:r>
          </a:p>
          <a:p>
            <a:pPr marL="342900" indent="-342900">
              <a:buFont typeface="+mj-lt"/>
              <a:buAutoNum type="arabicPeriod"/>
            </a:pPr>
            <a:endParaRPr lang="en-US"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en-US" dirty="0">
                <a:latin typeface="Times New Roman" panose="02020603050405020304" pitchFamily="18" charset="0"/>
                <a:cs typeface="Times New Roman" panose="02020603050405020304" pitchFamily="18" charset="0"/>
              </a:rPr>
              <a:t>Conclusions</a:t>
            </a:r>
          </a:p>
          <a:p>
            <a:pPr marL="342900" indent="-342900">
              <a:buFont typeface="+mj-lt"/>
              <a:buAutoNum type="arabicPeriod"/>
            </a:pPr>
            <a:endParaRPr lang="en-US" dirty="0">
              <a:latin typeface="Times New Roman" panose="02020603050405020304" pitchFamily="18" charset="0"/>
              <a:cs typeface="Times New Roman" panose="02020603050405020304" pitchFamily="18" charset="0"/>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185781" cy="616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descr="http://flerovlab.jinr.ru/flnr/dimg/FLNR_new_logotype_2012_07_04.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56600" y="635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3"/>
          <p:cNvSpPr txBox="1">
            <a:spLocks noChangeArrowheads="1"/>
          </p:cNvSpPr>
          <p:nvPr/>
        </p:nvSpPr>
        <p:spPr bwMode="auto">
          <a:xfrm>
            <a:off x="2514600" y="6562725"/>
            <a:ext cx="6629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sz="1200" dirty="0">
                <a:latin typeface="Comic Sans MS" pitchFamily="66" charset="0"/>
              </a:rPr>
              <a:t>International Workshop on Biophysics and Materials at NICA</a:t>
            </a:r>
            <a:r>
              <a:rPr lang="fr-BE" sz="1200" dirty="0">
                <a:latin typeface="Comic Sans MS" pitchFamily="66" charset="0"/>
              </a:rPr>
              <a:t> , </a:t>
            </a:r>
            <a:r>
              <a:rPr lang="en-US" sz="1200" dirty="0">
                <a:latin typeface="Comic Sans MS" pitchFamily="66" charset="0"/>
              </a:rPr>
              <a:t>December 12, 2016.  JINR.</a:t>
            </a:r>
            <a:endParaRPr lang="fr-BE" sz="1200" dirty="0">
              <a:latin typeface="Comic Sans MS" pitchFamily="66" charset="0"/>
            </a:endParaRPr>
          </a:p>
        </p:txBody>
      </p:sp>
    </p:spTree>
    <p:extLst>
      <p:ext uri="{BB962C8B-B14F-4D97-AF65-F5344CB8AC3E}">
        <p14:creationId xmlns:p14="http://schemas.microsoft.com/office/powerpoint/2010/main" val="305073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781969" cy="50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http://flerovlab.jinr.ru/flnr/dimg/FLNR_new_logotype_2012_07_04.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2950" y="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2209800" y="305095"/>
            <a:ext cx="5486400" cy="369332"/>
          </a:xfrm>
          <a:prstGeom prst="rect">
            <a:avLst/>
          </a:prstGeom>
        </p:spPr>
        <p:txBody>
          <a:bodyPr wrap="square">
            <a:spAutoFit/>
          </a:bodyPr>
          <a:lstStyle/>
          <a:p>
            <a:r>
              <a:rPr lang="en-US" dirty="0">
                <a:latin typeface="Comic Sans MS" panose="030F0702030302020204" pitchFamily="66" charset="0"/>
                <a:cs typeface="Times New Roman" panose="02020603050405020304" pitchFamily="18" charset="0"/>
              </a:rPr>
              <a:t>Further steps: R&amp;D, upgrade and modernization.</a:t>
            </a:r>
          </a:p>
        </p:txBody>
      </p:sp>
      <p:sp>
        <p:nvSpPr>
          <p:cNvPr id="4" name="TextBox 3"/>
          <p:cNvSpPr txBox="1"/>
          <p:nvPr/>
        </p:nvSpPr>
        <p:spPr>
          <a:xfrm>
            <a:off x="-16143" y="914400"/>
            <a:ext cx="9253559" cy="3693319"/>
          </a:xfrm>
          <a:prstGeom prst="rect">
            <a:avLst/>
          </a:prstGeom>
          <a:noFill/>
        </p:spPr>
        <p:txBody>
          <a:bodyPr wrap="none" rtlCol="0">
            <a:spAutoFit/>
          </a:bodyPr>
          <a:lstStyle/>
          <a:p>
            <a:pPr algn="just"/>
            <a:r>
              <a:rPr lang="en-US" dirty="0">
                <a:latin typeface="Times New Roman" panose="02020603050405020304" pitchFamily="18" charset="0"/>
                <a:cs typeface="Times New Roman" panose="02020603050405020304" pitchFamily="18" charset="0"/>
              </a:rPr>
              <a:t>    To reduce the time of the beam </a:t>
            </a:r>
            <a:r>
              <a:rPr lang="en-US" dirty="0" err="1">
                <a:latin typeface="Times New Roman" panose="02020603050405020304" pitchFamily="18" charset="0"/>
                <a:cs typeface="Times New Roman" panose="02020603050405020304" pitchFamily="18" charset="0"/>
              </a:rPr>
              <a:t>fluence</a:t>
            </a:r>
            <a:r>
              <a:rPr lang="en-US" dirty="0">
                <a:latin typeface="Times New Roman" panose="02020603050405020304" pitchFamily="18" charset="0"/>
                <a:cs typeface="Times New Roman" panose="02020603050405020304" pitchFamily="18" charset="0"/>
              </a:rPr>
              <a:t> control  we need to move to CR39</a:t>
            </a:r>
          </a:p>
          <a:p>
            <a:pPr algn="just"/>
            <a:r>
              <a:rPr lang="en-US" dirty="0">
                <a:latin typeface="Times New Roman" panose="02020603050405020304" pitchFamily="18" charset="0"/>
                <a:cs typeface="Times New Roman" panose="02020603050405020304" pitchFamily="18" charset="0"/>
              </a:rPr>
              <a:t> instead of using polycarbonate or polyethylene terephthalate track detectors.</a:t>
            </a:r>
          </a:p>
          <a:p>
            <a:pPr algn="just"/>
            <a:endParaRPr lang="en-US" dirty="0">
              <a:latin typeface="Times New Roman" panose="02020603050405020304" pitchFamily="18" charset="0"/>
              <a:cs typeface="Times New Roman" panose="02020603050405020304" pitchFamily="18" charset="0"/>
            </a:endParaRPr>
          </a:p>
          <a:p>
            <a:pPr marL="285750" indent="-285750">
              <a:buFontTx/>
              <a:buChar char="-"/>
            </a:pPr>
            <a:r>
              <a:rPr lang="en-US" dirty="0">
                <a:latin typeface="Times New Roman" panose="02020603050405020304" pitchFamily="18" charset="0"/>
                <a:cs typeface="Times New Roman" panose="02020603050405020304" pitchFamily="18" charset="0"/>
              </a:rPr>
              <a:t>Fire-and-forget</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CR-39 is the most sensitive track detectors that’s why it could be successfully</a:t>
            </a:r>
            <a:endParaRPr lang="ru-RU"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used to detect both heaviest and lightest accelerated ions in a wide range of energies</a:t>
            </a:r>
            <a:r>
              <a:rPr lang="ru-RU"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pPr marL="285750" indent="-285750">
              <a:buFontTx/>
              <a:buChar char="-"/>
            </a:pPr>
            <a:r>
              <a:rPr lang="en-US" dirty="0">
                <a:latin typeface="Times New Roman" panose="02020603050405020304" pitchFamily="18" charset="0"/>
                <a:cs typeface="Times New Roman" panose="02020603050405020304" pitchFamily="18" charset="0"/>
              </a:rPr>
              <a:t>Officially introduced in the state register of measuring instruments</a:t>
            </a:r>
          </a:p>
          <a:p>
            <a:pPr marL="285750" indent="-285750">
              <a:buFontTx/>
              <a:buChar char="-"/>
            </a:pPr>
            <a:endParaRPr lang="ru-RU" dirty="0">
              <a:latin typeface="Times New Roman" panose="02020603050405020304" pitchFamily="18" charset="0"/>
              <a:cs typeface="Times New Roman" panose="02020603050405020304" pitchFamily="18" charset="0"/>
            </a:endParaRPr>
          </a:p>
          <a:p>
            <a:pPr marL="285750" indent="-285750">
              <a:buFontTx/>
              <a:buChar char="-"/>
            </a:pPr>
            <a:r>
              <a:rPr lang="en-US" dirty="0">
                <a:latin typeface="Times New Roman" panose="02020603050405020304" pitchFamily="18" charset="0"/>
                <a:cs typeface="Times New Roman" panose="02020603050405020304" pitchFamily="18" charset="0"/>
              </a:rPr>
              <a:t>No needs of some chemical procedures during post analyzing</a:t>
            </a:r>
          </a:p>
          <a:p>
            <a:pPr marL="285750" indent="-285750">
              <a:buFontTx/>
              <a:buChar char="-"/>
            </a:pPr>
            <a:endParaRPr lang="en-US" dirty="0">
              <a:latin typeface="Times New Roman" panose="02020603050405020304" pitchFamily="18" charset="0"/>
              <a:cs typeface="Times New Roman" panose="02020603050405020304" pitchFamily="18" charset="0"/>
            </a:endParaRPr>
          </a:p>
          <a:p>
            <a:pPr marL="285750" indent="-285750">
              <a:buFontTx/>
              <a:buChar char="-"/>
            </a:pPr>
            <a:r>
              <a:rPr lang="en-US" dirty="0">
                <a:latin typeface="Times New Roman" panose="02020603050405020304" pitchFamily="18" charset="0"/>
                <a:cs typeface="Times New Roman" panose="02020603050405020304" pitchFamily="18" charset="0"/>
              </a:rPr>
              <a:t>It gives clear and contrast etched tracks image. Using of CR39</a:t>
            </a:r>
          </a:p>
          <a:p>
            <a:r>
              <a:rPr lang="en-US" dirty="0">
                <a:latin typeface="Times New Roman" panose="02020603050405020304" pitchFamily="18" charset="0"/>
                <a:cs typeface="Times New Roman" panose="02020603050405020304" pitchFamily="18" charset="0"/>
              </a:rPr>
              <a:t>     opens up an opportunities for the automatic software calculation of the tracks density.</a:t>
            </a:r>
          </a:p>
          <a:p>
            <a:pPr marL="285750" indent="-285750" algn="just">
              <a:buFontTx/>
              <a:buChar char="-"/>
            </a:pPr>
            <a:endParaRPr lang="en-US"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762000" y="6156195"/>
            <a:ext cx="2114681" cy="369332"/>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!Under construction!</a:t>
            </a:r>
            <a:endParaRPr lang="ru-RU" dirty="0">
              <a:solidFill>
                <a:srgbClr val="FF0000"/>
              </a:solidFill>
              <a:latin typeface="Times New Roman" panose="02020603050405020304" pitchFamily="18" charset="0"/>
              <a:cs typeface="Times New Roman" panose="02020603050405020304" pitchFamily="18" charset="0"/>
            </a:endParaRPr>
          </a:p>
        </p:txBody>
      </p:sp>
      <p:pic>
        <p:nvPicPr>
          <p:cNvPr id="20"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48" y="6118999"/>
            <a:ext cx="7207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Рисунок 2"/>
          <p:cNvPicPr>
            <a:picLocks noChangeAspect="1"/>
          </p:cNvPicPr>
          <p:nvPr/>
        </p:nvPicPr>
        <p:blipFill>
          <a:blip r:embed="rId5"/>
          <a:stretch>
            <a:fillRect/>
          </a:stretch>
        </p:blipFill>
        <p:spPr>
          <a:xfrm>
            <a:off x="3048000" y="4379227"/>
            <a:ext cx="2438400" cy="1829764"/>
          </a:xfrm>
          <a:prstGeom prst="rect">
            <a:avLst/>
          </a:prstGeom>
        </p:spPr>
      </p:pic>
      <p:sp>
        <p:nvSpPr>
          <p:cNvPr id="12" name="ZoneTexte 3"/>
          <p:cNvSpPr txBox="1">
            <a:spLocks noChangeArrowheads="1"/>
          </p:cNvSpPr>
          <p:nvPr/>
        </p:nvSpPr>
        <p:spPr bwMode="auto">
          <a:xfrm>
            <a:off x="2514600" y="6562725"/>
            <a:ext cx="6629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sz="1200" dirty="0">
                <a:latin typeface="Comic Sans MS" pitchFamily="66" charset="0"/>
              </a:rPr>
              <a:t>International Workshop on Biophysics and Materials at NICA</a:t>
            </a:r>
            <a:r>
              <a:rPr lang="fr-BE" sz="1200" dirty="0">
                <a:latin typeface="Comic Sans MS" pitchFamily="66" charset="0"/>
              </a:rPr>
              <a:t> , </a:t>
            </a:r>
            <a:r>
              <a:rPr lang="en-US" sz="1200" dirty="0">
                <a:latin typeface="Comic Sans MS" pitchFamily="66" charset="0"/>
              </a:rPr>
              <a:t>December 12, 2016.  JINR.</a:t>
            </a:r>
            <a:endParaRPr lang="fr-BE" sz="1200" dirty="0">
              <a:latin typeface="Comic Sans MS" pitchFamily="66" charset="0"/>
            </a:endParaRPr>
          </a:p>
        </p:txBody>
      </p:sp>
    </p:spTree>
    <p:extLst>
      <p:ext uri="{BB962C8B-B14F-4D97-AF65-F5344CB8AC3E}">
        <p14:creationId xmlns:p14="http://schemas.microsoft.com/office/powerpoint/2010/main" val="22538353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781969" cy="50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http://flerovlab.jinr.ru/flnr/dimg/FLNR_new_logotype_2012_07_04.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2950" y="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2209800" y="305095"/>
            <a:ext cx="5486400" cy="369332"/>
          </a:xfrm>
          <a:prstGeom prst="rect">
            <a:avLst/>
          </a:prstGeom>
        </p:spPr>
        <p:txBody>
          <a:bodyPr wrap="square">
            <a:spAutoFit/>
          </a:bodyPr>
          <a:lstStyle/>
          <a:p>
            <a:r>
              <a:rPr lang="en-US" dirty="0">
                <a:latin typeface="Comic Sans MS" panose="030F0702030302020204" pitchFamily="66" charset="0"/>
                <a:cs typeface="Times New Roman" panose="02020603050405020304" pitchFamily="18" charset="0"/>
              </a:rPr>
              <a:t>Further steps: R&amp;D, upgrade and modernization.</a:t>
            </a:r>
          </a:p>
        </p:txBody>
      </p:sp>
      <p:sp>
        <p:nvSpPr>
          <p:cNvPr id="4" name="TextBox 3"/>
          <p:cNvSpPr txBox="1"/>
          <p:nvPr/>
        </p:nvSpPr>
        <p:spPr>
          <a:xfrm>
            <a:off x="1120457" y="914400"/>
            <a:ext cx="6980372" cy="646331"/>
          </a:xfrm>
          <a:prstGeom prst="rect">
            <a:avLst/>
          </a:prstGeom>
          <a:noFill/>
        </p:spPr>
        <p:txBody>
          <a:bodyPr wrap="none" rtlCol="0">
            <a:spAutoFit/>
          </a:bodyPr>
          <a:lstStyle/>
          <a:p>
            <a:pPr algn="just"/>
            <a:r>
              <a:rPr lang="en-US" dirty="0">
                <a:latin typeface="Times New Roman" panose="02020603050405020304" pitchFamily="18" charset="0"/>
                <a:cs typeface="Times New Roman" panose="02020603050405020304" pitchFamily="18" charset="0"/>
              </a:rPr>
              <a:t>    To reduce the time of the beam flux and </a:t>
            </a:r>
            <a:r>
              <a:rPr lang="en-US" dirty="0" err="1">
                <a:latin typeface="Times New Roman" panose="02020603050405020304" pitchFamily="18" charset="0"/>
                <a:cs typeface="Times New Roman" panose="02020603050405020304" pitchFamily="18" charset="0"/>
              </a:rPr>
              <a:t>fluence</a:t>
            </a:r>
            <a:r>
              <a:rPr lang="en-US" dirty="0">
                <a:latin typeface="Times New Roman" panose="02020603050405020304" pitchFamily="18" charset="0"/>
                <a:cs typeface="Times New Roman" panose="02020603050405020304" pitchFamily="18" charset="0"/>
              </a:rPr>
              <a:t> control we are looking</a:t>
            </a:r>
          </a:p>
          <a:p>
            <a:pPr algn="just"/>
            <a:r>
              <a:rPr lang="en-US" dirty="0">
                <a:latin typeface="Times New Roman" panose="02020603050405020304" pitchFamily="18" charset="0"/>
                <a:cs typeface="Times New Roman" panose="02020603050405020304" pitchFamily="18" charset="0"/>
              </a:rPr>
              <a:t> for the calibrated movable “something” based detector.</a:t>
            </a:r>
          </a:p>
        </p:txBody>
      </p:sp>
      <p:sp>
        <p:nvSpPr>
          <p:cNvPr id="11" name="TextBox 10"/>
          <p:cNvSpPr txBox="1"/>
          <p:nvPr/>
        </p:nvSpPr>
        <p:spPr>
          <a:xfrm>
            <a:off x="728345" y="6174210"/>
            <a:ext cx="2114681" cy="369332"/>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!Under construction!</a:t>
            </a:r>
            <a:endParaRPr lang="ru-RU" dirty="0">
              <a:solidFill>
                <a:srgbClr val="FF0000"/>
              </a:solidFill>
              <a:latin typeface="Times New Roman" panose="02020603050405020304" pitchFamily="18" charset="0"/>
              <a:cs typeface="Times New Roman" panose="02020603050405020304" pitchFamily="18" charset="0"/>
            </a:endParaRPr>
          </a:p>
        </p:txBody>
      </p:sp>
      <p:pic>
        <p:nvPicPr>
          <p:cNvPr id="20"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29872"/>
            <a:ext cx="7207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590800" y="1800704"/>
            <a:ext cx="485775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For example: scintillator base detector </a:t>
            </a:r>
            <a:endParaRPr lang="ru-RU" dirty="0">
              <a:latin typeface="Times New Roman" panose="02020603050405020304" pitchFamily="18" charset="0"/>
              <a:cs typeface="Times New Roman" panose="02020603050405020304" pitchFamily="18" charset="0"/>
            </a:endParaRPr>
          </a:p>
        </p:txBody>
      </p:sp>
      <p:pic>
        <p:nvPicPr>
          <p:cNvPr id="12" name="Рисунок 1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76400" y="2635674"/>
            <a:ext cx="3474720" cy="721995"/>
          </a:xfrm>
          <a:prstGeom prst="rect">
            <a:avLst/>
          </a:prstGeom>
          <a:noFill/>
          <a:ln>
            <a:noFill/>
          </a:ln>
          <a:effectLst/>
        </p:spPr>
      </p:pic>
      <p:pic>
        <p:nvPicPr>
          <p:cNvPr id="13" name="Рисунок 12"/>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60060" y="2598209"/>
            <a:ext cx="1136015" cy="1079500"/>
          </a:xfrm>
          <a:prstGeom prst="rect">
            <a:avLst/>
          </a:prstGeom>
          <a:noFill/>
          <a:ln>
            <a:noFill/>
          </a:ln>
        </p:spPr>
      </p:pic>
      <p:sp>
        <p:nvSpPr>
          <p:cNvPr id="8" name="TextBox 7"/>
          <p:cNvSpPr txBox="1"/>
          <p:nvPr/>
        </p:nvSpPr>
        <p:spPr>
          <a:xfrm>
            <a:off x="1219200" y="4572000"/>
            <a:ext cx="7314823"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   Once it will be calibrated with the CR39 – it will allow us to reduce both</a:t>
            </a:r>
          </a:p>
          <a:p>
            <a:r>
              <a:rPr lang="en-US" dirty="0">
                <a:latin typeface="Times New Roman" panose="02020603050405020304" pitchFamily="18" charset="0"/>
                <a:cs typeface="Times New Roman" panose="02020603050405020304" pitchFamily="18" charset="0"/>
              </a:rPr>
              <a:t> the amount of the track detectors and the time of the beam </a:t>
            </a:r>
            <a:r>
              <a:rPr lang="en-US" dirty="0" err="1">
                <a:latin typeface="Times New Roman" panose="02020603050405020304" pitchFamily="18" charset="0"/>
                <a:cs typeface="Times New Roman" panose="02020603050405020304" pitchFamily="18" charset="0"/>
              </a:rPr>
              <a:t>fluence</a:t>
            </a:r>
            <a:r>
              <a:rPr lang="en-US" dirty="0">
                <a:latin typeface="Times New Roman" panose="02020603050405020304" pitchFamily="18" charset="0"/>
                <a:cs typeface="Times New Roman" panose="02020603050405020304" pitchFamily="18" charset="0"/>
              </a:rPr>
              <a:t> analyzing.</a:t>
            </a:r>
            <a:endParaRPr lang="ru-RU" dirty="0">
              <a:latin typeface="Times New Roman" panose="02020603050405020304" pitchFamily="18" charset="0"/>
              <a:cs typeface="Times New Roman" panose="02020603050405020304" pitchFamily="18" charset="0"/>
            </a:endParaRPr>
          </a:p>
        </p:txBody>
      </p:sp>
      <p:sp>
        <p:nvSpPr>
          <p:cNvPr id="15" name="ZoneTexte 3"/>
          <p:cNvSpPr txBox="1">
            <a:spLocks noChangeArrowheads="1"/>
          </p:cNvSpPr>
          <p:nvPr/>
        </p:nvSpPr>
        <p:spPr bwMode="auto">
          <a:xfrm>
            <a:off x="2514600" y="6562725"/>
            <a:ext cx="6629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sz="1200" dirty="0">
                <a:latin typeface="Comic Sans MS" pitchFamily="66" charset="0"/>
              </a:rPr>
              <a:t>International Workshop on Biophysics and Materials at NICA</a:t>
            </a:r>
            <a:r>
              <a:rPr lang="fr-BE" sz="1200" dirty="0">
                <a:latin typeface="Comic Sans MS" pitchFamily="66" charset="0"/>
              </a:rPr>
              <a:t> , </a:t>
            </a:r>
            <a:r>
              <a:rPr lang="en-US" sz="1200" dirty="0">
                <a:latin typeface="Comic Sans MS" pitchFamily="66" charset="0"/>
              </a:rPr>
              <a:t>December 12, 2016.  JINR.</a:t>
            </a:r>
            <a:endParaRPr lang="fr-BE" sz="1200" dirty="0">
              <a:latin typeface="Comic Sans MS" pitchFamily="66" charset="0"/>
            </a:endParaRPr>
          </a:p>
        </p:txBody>
      </p:sp>
    </p:spTree>
    <p:extLst>
      <p:ext uri="{BB962C8B-B14F-4D97-AF65-F5344CB8AC3E}">
        <p14:creationId xmlns:p14="http://schemas.microsoft.com/office/powerpoint/2010/main" val="2103915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2" descr="http://flerovlab.jinr.ru/flnr/dimg/FLNR_new_logotype_2012_07_04.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56600" y="635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81969" cy="50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89129" y="1707214"/>
            <a:ext cx="8648521" cy="341632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Next major step at this field could be the milli-beam project with the Ø100÷1 micron beam. </a:t>
            </a:r>
          </a:p>
          <a:p>
            <a:r>
              <a:rPr lang="en-US" dirty="0">
                <a:latin typeface="Times New Roman" panose="02020603050405020304" pitchFamily="18" charset="0"/>
                <a:cs typeface="Times New Roman" panose="02020603050405020304" pitchFamily="18" charset="0"/>
              </a:rPr>
              <a:t>It will be useful for:</a:t>
            </a:r>
          </a:p>
          <a:p>
            <a:endParaRPr lang="en-US" dirty="0">
              <a:latin typeface="Times New Roman" panose="02020603050405020304" pitchFamily="18" charset="0"/>
              <a:cs typeface="Times New Roman" panose="02020603050405020304" pitchFamily="18" charset="0"/>
            </a:endParaRPr>
          </a:p>
          <a:p>
            <a:pPr marL="285750" indent="-285750">
              <a:buFontTx/>
              <a:buChar char="-"/>
            </a:pPr>
            <a:r>
              <a:rPr lang="en-US" dirty="0">
                <a:latin typeface="Times New Roman" panose="02020603050405020304" pitchFamily="18" charset="0"/>
                <a:cs typeface="Times New Roman" panose="02020603050405020304" pitchFamily="18" charset="0"/>
              </a:rPr>
              <a:t>Medical research</a:t>
            </a:r>
          </a:p>
          <a:p>
            <a:pPr marL="285750" indent="-285750">
              <a:buFontTx/>
              <a:buChar char="-"/>
            </a:pPr>
            <a:endParaRPr lang="en-US" dirty="0">
              <a:latin typeface="Times New Roman" panose="02020603050405020304" pitchFamily="18" charset="0"/>
              <a:cs typeface="Times New Roman" panose="02020603050405020304" pitchFamily="18" charset="0"/>
            </a:endParaRPr>
          </a:p>
          <a:p>
            <a:pPr marL="285750" indent="-285750">
              <a:buFontTx/>
              <a:buChar char="-"/>
            </a:pPr>
            <a:r>
              <a:rPr lang="en-US" dirty="0">
                <a:latin typeface="Times New Roman" panose="02020603050405020304" pitchFamily="18" charset="0"/>
                <a:cs typeface="Times New Roman" panose="02020603050405020304" pitchFamily="18" charset="0"/>
              </a:rPr>
              <a:t>Radiobiological research</a:t>
            </a:r>
          </a:p>
          <a:p>
            <a:pPr marL="285750" indent="-285750">
              <a:buFontTx/>
              <a:buChar char="-"/>
            </a:pPr>
            <a:endParaRPr lang="en-US" dirty="0">
              <a:latin typeface="Times New Roman" panose="02020603050405020304" pitchFamily="18" charset="0"/>
              <a:cs typeface="Times New Roman" panose="02020603050405020304" pitchFamily="18" charset="0"/>
            </a:endParaRPr>
          </a:p>
          <a:p>
            <a:pPr marL="285750" indent="-285750">
              <a:buFontTx/>
              <a:buChar char="-"/>
            </a:pPr>
            <a:r>
              <a:rPr lang="en-US" dirty="0">
                <a:latin typeface="Times New Roman" panose="02020603050405020304" pitchFamily="18" charset="0"/>
                <a:cs typeface="Times New Roman" panose="02020603050405020304" pitchFamily="18" charset="0"/>
              </a:rPr>
              <a:t>Materials Science</a:t>
            </a:r>
            <a:endParaRPr lang="ru-RU" dirty="0">
              <a:latin typeface="Times New Roman" panose="02020603050405020304" pitchFamily="18" charset="0"/>
              <a:cs typeface="Times New Roman" panose="02020603050405020304" pitchFamily="18" charset="0"/>
            </a:endParaRPr>
          </a:p>
          <a:p>
            <a:pPr marL="285750" indent="-285750">
              <a:buFontTx/>
              <a:buChar char="-"/>
            </a:pPr>
            <a:endParaRPr lang="en-US" dirty="0">
              <a:latin typeface="Times New Roman" panose="02020603050405020304" pitchFamily="18" charset="0"/>
              <a:cs typeface="Times New Roman" panose="02020603050405020304" pitchFamily="18" charset="0"/>
            </a:endParaRPr>
          </a:p>
          <a:p>
            <a:pPr marL="285750" indent="-285750">
              <a:buFontTx/>
              <a:buChar char="-"/>
            </a:pPr>
            <a:r>
              <a:rPr lang="en-US" dirty="0">
                <a:latin typeface="Times New Roman" panose="02020603050405020304" pitchFamily="18" charset="0"/>
                <a:cs typeface="Times New Roman" panose="02020603050405020304" pitchFamily="18" charset="0"/>
              </a:rPr>
              <a:t>Semiconductor research </a:t>
            </a:r>
            <a:r>
              <a:rPr lang="ru-RU"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in the frame of the electronic components design</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study testing</a:t>
            </a:r>
            <a:r>
              <a:rPr lang="ru-RU"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3048000" y="948843"/>
            <a:ext cx="3305713" cy="369332"/>
          </a:xfrm>
          <a:prstGeom prst="rect">
            <a:avLst/>
          </a:prstGeom>
        </p:spPr>
        <p:txBody>
          <a:bodyPr wrap="none">
            <a:spAutoFit/>
          </a:bodyPr>
          <a:lstStyle/>
          <a:p>
            <a:r>
              <a:rPr lang="en-US" dirty="0" err="1">
                <a:latin typeface="Comic Sans MS" panose="030F0702030302020204" pitchFamily="66" charset="0"/>
                <a:cs typeface="Times New Roman" panose="02020603050405020304" pitchFamily="18" charset="0"/>
              </a:rPr>
              <a:t>Milli</a:t>
            </a:r>
            <a:r>
              <a:rPr lang="en-US" dirty="0">
                <a:latin typeface="Comic Sans MS" panose="030F0702030302020204" pitchFamily="66" charset="0"/>
                <a:cs typeface="Times New Roman" panose="02020603050405020304" pitchFamily="18" charset="0"/>
              </a:rPr>
              <a:t> beams: Here be dragons</a:t>
            </a:r>
          </a:p>
        </p:txBody>
      </p:sp>
      <p:sp>
        <p:nvSpPr>
          <p:cNvPr id="14" name="TextBox 13"/>
          <p:cNvSpPr txBox="1"/>
          <p:nvPr/>
        </p:nvSpPr>
        <p:spPr>
          <a:xfrm>
            <a:off x="2133600" y="5345876"/>
            <a:ext cx="3382336"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!Research design is under study!</a:t>
            </a:r>
            <a:endParaRPr lang="ru-RU" b="1" dirty="0">
              <a:solidFill>
                <a:srgbClr val="FF0000"/>
              </a:solidFill>
              <a:latin typeface="Times New Roman" panose="02020603050405020304" pitchFamily="18" charset="0"/>
              <a:cs typeface="Times New Roman" panose="02020603050405020304" pitchFamily="18" charset="0"/>
            </a:endParaRPr>
          </a:p>
        </p:txBody>
      </p:sp>
      <p:pic>
        <p:nvPicPr>
          <p:cNvPr id="1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844" y="5198755"/>
            <a:ext cx="1000125"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3"/>
          <p:cNvSpPr txBox="1">
            <a:spLocks noChangeArrowheads="1"/>
          </p:cNvSpPr>
          <p:nvPr/>
        </p:nvSpPr>
        <p:spPr bwMode="auto">
          <a:xfrm>
            <a:off x="2514600" y="6562725"/>
            <a:ext cx="6629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sz="1200" dirty="0">
                <a:latin typeface="Comic Sans MS" pitchFamily="66" charset="0"/>
              </a:rPr>
              <a:t>International Workshop on Biophysics and Materials at NICA</a:t>
            </a:r>
            <a:r>
              <a:rPr lang="fr-BE" sz="1200" dirty="0">
                <a:latin typeface="Comic Sans MS" pitchFamily="66" charset="0"/>
              </a:rPr>
              <a:t> , </a:t>
            </a:r>
            <a:r>
              <a:rPr lang="en-US" sz="1200" dirty="0">
                <a:latin typeface="Comic Sans MS" pitchFamily="66" charset="0"/>
              </a:rPr>
              <a:t>December 12, 2016.  JINR.</a:t>
            </a:r>
            <a:endParaRPr lang="fr-BE" sz="1200" dirty="0">
              <a:latin typeface="Comic Sans MS" pitchFamily="66" charset="0"/>
            </a:endParaRPr>
          </a:p>
        </p:txBody>
      </p:sp>
    </p:spTree>
    <p:extLst>
      <p:ext uri="{BB962C8B-B14F-4D97-AF65-F5344CB8AC3E}">
        <p14:creationId xmlns:p14="http://schemas.microsoft.com/office/powerpoint/2010/main" val="25835876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2" descr="http://flerovlab.jinr.ru/flnr/dimg/FLNR_new_logotype_2012_07_04.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56600" y="635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81969" cy="50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
          <p:cNvSpPr txBox="1">
            <a:spLocks noChangeArrowheads="1"/>
          </p:cNvSpPr>
          <p:nvPr/>
        </p:nvSpPr>
        <p:spPr bwMode="auto">
          <a:xfrm>
            <a:off x="762000" y="1219200"/>
            <a:ext cx="7835900"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 typeface="Wingdings" pitchFamily="2" charset="2"/>
              <a:buChar char="ü"/>
            </a:pPr>
            <a:endParaRPr lang="en-US" altLang="ru-RU" sz="1400" dirty="0">
              <a:latin typeface="Times New Roman" panose="02020603050405020304" pitchFamily="18" charset="0"/>
              <a:cs typeface="Times New Roman" panose="02020603050405020304" pitchFamily="18" charset="0"/>
            </a:endParaRPr>
          </a:p>
          <a:p>
            <a:pPr marL="342900" indent="-342900" eaLnBrk="1" hangingPunct="1">
              <a:spcBef>
                <a:spcPct val="0"/>
              </a:spcBef>
              <a:buFont typeface="+mj-lt"/>
              <a:buAutoNum type="arabicPeriod"/>
            </a:pPr>
            <a:r>
              <a:rPr lang="en-US" altLang="ru-RU" sz="1400" dirty="0">
                <a:solidFill>
                  <a:srgbClr val="000000"/>
                </a:solidFill>
                <a:latin typeface="Times New Roman" panose="02020603050405020304" pitchFamily="18" charset="0"/>
                <a:cs typeface="Times New Roman" panose="02020603050405020304" pitchFamily="18" charset="0"/>
              </a:rPr>
              <a:t>The test facility for </a:t>
            </a:r>
            <a:r>
              <a:rPr lang="en-US" sz="1400" dirty="0">
                <a:latin typeface="Times New Roman" panose="02020603050405020304" pitchFamily="18" charset="0"/>
                <a:cs typeface="Times New Roman" panose="02020603050405020304" pitchFamily="18" charset="0"/>
              </a:rPr>
              <a:t>electronic components</a:t>
            </a:r>
            <a:r>
              <a:rPr lang="en-US" altLang="ru-RU" sz="1400" dirty="0">
                <a:solidFill>
                  <a:srgbClr val="000000"/>
                </a:solidFill>
                <a:latin typeface="Times New Roman" panose="02020603050405020304" pitchFamily="18" charset="0"/>
                <a:cs typeface="Times New Roman" panose="02020603050405020304" pitchFamily="18" charset="0"/>
              </a:rPr>
              <a:t> was updated. The ions up to Bi with the energy up to 64 MeV/nucleon are available for worldwide users since 2015.</a:t>
            </a:r>
            <a:endParaRPr lang="ru-RU" altLang="ru-RU" sz="1400" dirty="0">
              <a:solidFill>
                <a:srgbClr val="000000"/>
              </a:solidFill>
              <a:latin typeface="Times New Roman" panose="02020603050405020304" pitchFamily="18" charset="0"/>
              <a:cs typeface="Times New Roman" panose="02020603050405020304" pitchFamily="18" charset="0"/>
            </a:endParaRPr>
          </a:p>
          <a:p>
            <a:pPr marL="342900" indent="-342900" eaLnBrk="1" hangingPunct="1">
              <a:spcBef>
                <a:spcPct val="0"/>
              </a:spcBef>
              <a:buFont typeface="+mj-lt"/>
              <a:buAutoNum type="arabicPeriod"/>
            </a:pPr>
            <a:endParaRPr lang="ru-RU" altLang="ru-RU" sz="1400" dirty="0">
              <a:solidFill>
                <a:srgbClr val="000000"/>
              </a:solidFill>
              <a:latin typeface="Times New Roman" panose="02020603050405020304" pitchFamily="18" charset="0"/>
              <a:cs typeface="Times New Roman" panose="02020603050405020304" pitchFamily="18" charset="0"/>
            </a:endParaRPr>
          </a:p>
          <a:p>
            <a:pPr marL="342900" indent="-342900" eaLnBrk="1" hangingPunct="1">
              <a:spcBef>
                <a:spcPct val="0"/>
              </a:spcBef>
              <a:buFont typeface="+mj-lt"/>
              <a:buAutoNum type="arabicPeriod"/>
            </a:pPr>
            <a:r>
              <a:rPr lang="en-US" altLang="ru-RU" sz="1400" dirty="0">
                <a:solidFill>
                  <a:srgbClr val="000000"/>
                </a:solidFill>
                <a:latin typeface="Times New Roman" panose="02020603050405020304" pitchFamily="18" charset="0"/>
                <a:cs typeface="Times New Roman" panose="02020603050405020304" pitchFamily="18" charset="0"/>
              </a:rPr>
              <a:t>The beam monitoring systems of the facilities provide both online (beam energy, flux and uniformity) and offline (beam uniformity, absolute control of the dose) beam control. The new prototypes of the detectors were successfully tested to improve the beam control systems.</a:t>
            </a:r>
          </a:p>
          <a:p>
            <a:pPr marL="342900" indent="-342900" eaLnBrk="1" hangingPunct="1">
              <a:spcBef>
                <a:spcPct val="0"/>
              </a:spcBef>
              <a:buFont typeface="+mj-lt"/>
              <a:buAutoNum type="arabicPeriod"/>
            </a:pPr>
            <a:endParaRPr lang="en-US" altLang="ru-RU" sz="1400" dirty="0">
              <a:solidFill>
                <a:srgbClr val="000000"/>
              </a:solidFill>
              <a:latin typeface="Times New Roman" panose="02020603050405020304" pitchFamily="18" charset="0"/>
              <a:cs typeface="Times New Roman" panose="02020603050405020304" pitchFamily="18" charset="0"/>
            </a:endParaRPr>
          </a:p>
          <a:p>
            <a:pPr marL="342900" indent="-342900" eaLnBrk="1" hangingPunct="1">
              <a:spcBef>
                <a:spcPct val="0"/>
              </a:spcBef>
              <a:buFont typeface="+mj-lt"/>
              <a:buAutoNum type="arabicPeriod"/>
            </a:pPr>
            <a:r>
              <a:rPr lang="en-US" altLang="ru-RU" sz="1400" dirty="0">
                <a:solidFill>
                  <a:srgbClr val="000000"/>
                </a:solidFill>
                <a:latin typeface="Times New Roman" panose="02020603050405020304" pitchFamily="18" charset="0"/>
                <a:cs typeface="Times New Roman" panose="02020603050405020304" pitchFamily="18" charset="0"/>
              </a:rPr>
              <a:t>Facility allows quick change of the DUT in irradiation chambers.</a:t>
            </a:r>
          </a:p>
          <a:p>
            <a:pPr marL="342900" indent="-342900" eaLnBrk="1" hangingPunct="1">
              <a:spcBef>
                <a:spcPct val="0"/>
              </a:spcBef>
              <a:buFont typeface="+mj-lt"/>
              <a:buAutoNum type="arabicPeriod"/>
            </a:pPr>
            <a:endParaRPr lang="en-US" altLang="ru-RU" sz="1400" dirty="0">
              <a:solidFill>
                <a:srgbClr val="000000"/>
              </a:solidFill>
              <a:latin typeface="Times New Roman" panose="02020603050405020304" pitchFamily="18" charset="0"/>
              <a:cs typeface="Times New Roman" panose="02020603050405020304" pitchFamily="18" charset="0"/>
            </a:endParaRPr>
          </a:p>
          <a:p>
            <a:pPr marL="342900" indent="-342900" eaLnBrk="1" hangingPunct="1">
              <a:spcBef>
                <a:spcPct val="0"/>
              </a:spcBef>
              <a:buFont typeface="+mj-lt"/>
              <a:buAutoNum type="arabicPeriod"/>
            </a:pPr>
            <a:r>
              <a:rPr lang="en-US" altLang="ru-RU" sz="1400" dirty="0">
                <a:solidFill>
                  <a:srgbClr val="000000"/>
                </a:solidFill>
                <a:latin typeface="Times New Roman" panose="02020603050405020304" pitchFamily="18" charset="0"/>
                <a:cs typeface="Times New Roman" panose="02020603050405020304" pitchFamily="18" charset="0"/>
              </a:rPr>
              <a:t>Time to change the ion energy ~ 10 min.</a:t>
            </a:r>
          </a:p>
          <a:p>
            <a:pPr marL="342900" indent="-342900" eaLnBrk="1" hangingPunct="1">
              <a:spcBef>
                <a:spcPct val="0"/>
              </a:spcBef>
              <a:buFont typeface="+mj-lt"/>
              <a:buAutoNum type="arabicPeriod"/>
            </a:pPr>
            <a:endParaRPr lang="en-US" altLang="ru-RU" sz="1400" dirty="0">
              <a:solidFill>
                <a:srgbClr val="000000"/>
              </a:solidFill>
              <a:latin typeface="Times New Roman" panose="02020603050405020304" pitchFamily="18" charset="0"/>
              <a:cs typeface="Times New Roman" panose="02020603050405020304" pitchFamily="18" charset="0"/>
            </a:endParaRPr>
          </a:p>
          <a:p>
            <a:pPr marL="342900" indent="-342900" eaLnBrk="1" hangingPunct="1">
              <a:spcBef>
                <a:spcPct val="0"/>
              </a:spcBef>
              <a:buFont typeface="+mj-lt"/>
              <a:buAutoNum type="arabicPeriod"/>
            </a:pPr>
            <a:r>
              <a:rPr lang="en-US" altLang="ru-RU" sz="1400" dirty="0">
                <a:solidFill>
                  <a:srgbClr val="000000"/>
                </a:solidFill>
                <a:latin typeface="Times New Roman" panose="02020603050405020304" pitchFamily="18" charset="0"/>
                <a:cs typeface="Times New Roman" panose="02020603050405020304" pitchFamily="18" charset="0"/>
              </a:rPr>
              <a:t>Time to change the ion type: 8÷24 h.</a:t>
            </a:r>
            <a:endParaRPr lang="en-US" altLang="ru-RU" sz="1400" dirty="0">
              <a:latin typeface="Times New Roman" panose="02020603050405020304" pitchFamily="18" charset="0"/>
              <a:cs typeface="Times New Roman" panose="02020603050405020304" pitchFamily="18" charset="0"/>
            </a:endParaRPr>
          </a:p>
          <a:p>
            <a:pPr marL="342900" indent="-342900" eaLnBrk="1" hangingPunct="1">
              <a:spcBef>
                <a:spcPct val="0"/>
              </a:spcBef>
              <a:buFont typeface="+mj-lt"/>
              <a:buAutoNum type="arabicPeriod"/>
            </a:pPr>
            <a:endParaRPr lang="en-US" altLang="ru-RU" sz="1400" dirty="0">
              <a:latin typeface="Times New Roman" panose="02020603050405020304" pitchFamily="18" charset="0"/>
              <a:cs typeface="Times New Roman" panose="02020603050405020304" pitchFamily="18" charset="0"/>
            </a:endParaRPr>
          </a:p>
          <a:p>
            <a:pPr marL="342900" indent="-342900" eaLnBrk="1" hangingPunct="1">
              <a:spcBef>
                <a:spcPct val="0"/>
              </a:spcBef>
              <a:buFont typeface="+mj-lt"/>
              <a:buAutoNum type="arabicPeriod"/>
            </a:pPr>
            <a:r>
              <a:rPr lang="en-US" altLang="ru-RU" sz="1400" dirty="0">
                <a:latin typeface="Times New Roman" panose="02020603050405020304" pitchFamily="18" charset="0"/>
                <a:cs typeface="Times New Roman" panose="02020603050405020304" pitchFamily="18" charset="0"/>
              </a:rPr>
              <a:t>Since 2010, more then 3000 devices has been tested.</a:t>
            </a:r>
            <a:endParaRPr lang="ru-RU" altLang="ru-RU" sz="1400" dirty="0">
              <a:latin typeface="Times New Roman" panose="02020603050405020304" pitchFamily="18" charset="0"/>
              <a:cs typeface="Times New Roman" panose="02020603050405020304" pitchFamily="18" charset="0"/>
            </a:endParaRPr>
          </a:p>
          <a:p>
            <a:pPr marL="342900" indent="-342900" eaLnBrk="1" hangingPunct="1">
              <a:spcBef>
                <a:spcPct val="0"/>
              </a:spcBef>
              <a:buFont typeface="+mj-lt"/>
              <a:buAutoNum type="arabicPeriod"/>
            </a:pPr>
            <a:endParaRPr lang="ru-RU" altLang="ru-RU" sz="1400" dirty="0">
              <a:latin typeface="Times New Roman" panose="02020603050405020304" pitchFamily="18" charset="0"/>
              <a:cs typeface="Times New Roman" panose="02020603050405020304" pitchFamily="18" charset="0"/>
            </a:endParaRPr>
          </a:p>
          <a:p>
            <a:pPr marL="342900" indent="-342900" eaLnBrk="1" hangingPunct="1">
              <a:spcBef>
                <a:spcPct val="0"/>
              </a:spcBef>
              <a:buFont typeface="+mj-lt"/>
              <a:buAutoNum type="arabicPeriod"/>
            </a:pPr>
            <a:r>
              <a:rPr lang="en-US" sz="1400" dirty="0">
                <a:latin typeface="Times New Roman" panose="02020603050405020304" pitchFamily="18" charset="0"/>
                <a:cs typeface="Times New Roman" panose="02020603050405020304" pitchFamily="18" charset="0"/>
              </a:rPr>
              <a:t>The facility  beam operation time are shared between medical, radiobiological and semiconductor research.</a:t>
            </a:r>
          </a:p>
          <a:p>
            <a:pPr marL="342900" indent="-342900" eaLnBrk="1" hangingPunct="1">
              <a:spcBef>
                <a:spcPct val="0"/>
              </a:spcBef>
              <a:buFont typeface="+mj-lt"/>
              <a:buAutoNum type="arabicPeriod"/>
            </a:pPr>
            <a:endParaRPr lang="en-US" altLang="ru-RU" sz="1400" dirty="0">
              <a:latin typeface="Times New Roman" panose="02020603050405020304" pitchFamily="18" charset="0"/>
              <a:cs typeface="Times New Roman" panose="02020603050405020304" pitchFamily="18" charset="0"/>
            </a:endParaRPr>
          </a:p>
          <a:p>
            <a:pPr marL="342900" indent="-342900" eaLnBrk="1" hangingPunct="1">
              <a:spcBef>
                <a:spcPct val="0"/>
              </a:spcBef>
              <a:buFont typeface="+mj-lt"/>
              <a:buAutoNum type="arabicPeriod"/>
            </a:pPr>
            <a:r>
              <a:rPr lang="en-US" altLang="ru-RU" sz="1400" dirty="0">
                <a:latin typeface="Times New Roman" panose="02020603050405020304" pitchFamily="18" charset="0"/>
                <a:cs typeface="Times New Roman" panose="02020603050405020304" pitchFamily="18" charset="0"/>
              </a:rPr>
              <a:t>The “roadmap” of dedicated  R&amp;D steps was developed and accepted  - the next step of evolution are waiting for our efforts.</a:t>
            </a:r>
          </a:p>
        </p:txBody>
      </p:sp>
      <p:sp>
        <p:nvSpPr>
          <p:cNvPr id="7" name="TextBox 6"/>
          <p:cNvSpPr txBox="1"/>
          <p:nvPr/>
        </p:nvSpPr>
        <p:spPr>
          <a:xfrm>
            <a:off x="3581400" y="250753"/>
            <a:ext cx="1398140" cy="369332"/>
          </a:xfrm>
          <a:prstGeom prst="rect">
            <a:avLst/>
          </a:prstGeom>
          <a:noFill/>
        </p:spPr>
        <p:txBody>
          <a:bodyPr wrap="none" rtlCol="0">
            <a:spAutoFit/>
          </a:bodyPr>
          <a:lstStyle/>
          <a:p>
            <a:r>
              <a:rPr lang="en-US" dirty="0">
                <a:latin typeface="Comic Sans MS" panose="030F0702030302020204" pitchFamily="66" charset="0"/>
              </a:rPr>
              <a:t>Conclusions</a:t>
            </a:r>
          </a:p>
        </p:txBody>
      </p:sp>
      <p:sp>
        <p:nvSpPr>
          <p:cNvPr id="10" name="ZoneTexte 3"/>
          <p:cNvSpPr txBox="1">
            <a:spLocks noChangeArrowheads="1"/>
          </p:cNvSpPr>
          <p:nvPr/>
        </p:nvSpPr>
        <p:spPr bwMode="auto">
          <a:xfrm>
            <a:off x="2514600" y="6562725"/>
            <a:ext cx="6629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sz="1200" dirty="0">
                <a:latin typeface="Comic Sans MS" pitchFamily="66" charset="0"/>
              </a:rPr>
              <a:t>International Workshop on Biophysics and Materials at NICA</a:t>
            </a:r>
            <a:r>
              <a:rPr lang="fr-BE" sz="1200" dirty="0">
                <a:latin typeface="Comic Sans MS" pitchFamily="66" charset="0"/>
              </a:rPr>
              <a:t> , </a:t>
            </a:r>
            <a:r>
              <a:rPr lang="en-US" sz="1200" dirty="0">
                <a:latin typeface="Comic Sans MS" pitchFamily="66" charset="0"/>
              </a:rPr>
              <a:t>December 12, 2016.  JINR.</a:t>
            </a:r>
            <a:endParaRPr lang="fr-BE" sz="1200" dirty="0">
              <a:latin typeface="Comic Sans MS" pitchFamily="66" charset="0"/>
            </a:endParaRPr>
          </a:p>
        </p:txBody>
      </p:sp>
    </p:spTree>
    <p:extLst>
      <p:ext uri="{BB962C8B-B14F-4D97-AF65-F5344CB8AC3E}">
        <p14:creationId xmlns:p14="http://schemas.microsoft.com/office/powerpoint/2010/main" val="7957859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re 1"/>
          <p:cNvSpPr>
            <a:spLocks noGrp="1"/>
          </p:cNvSpPr>
          <p:nvPr>
            <p:ph type="ctrTitle"/>
          </p:nvPr>
        </p:nvSpPr>
        <p:spPr>
          <a:xfrm>
            <a:off x="990600" y="3352800"/>
            <a:ext cx="7772400" cy="819515"/>
          </a:xfrm>
        </p:spPr>
        <p:txBody>
          <a:bodyPr/>
          <a:lstStyle/>
          <a:p>
            <a:r>
              <a:rPr lang="en-US" sz="3200" dirty="0">
                <a:latin typeface="Comic Sans MS" panose="030F0702030302020204" pitchFamily="66" charset="0"/>
              </a:rPr>
              <a:t>Thank you for your attention !!!</a:t>
            </a:r>
            <a:br>
              <a:rPr lang="en-US" sz="3200" dirty="0">
                <a:latin typeface="Comic Sans MS" panose="030F0702030302020204" pitchFamily="66" charset="0"/>
              </a:rPr>
            </a:br>
            <a:br>
              <a:rPr lang="en-US" sz="3200" dirty="0">
                <a:latin typeface="Comic Sans MS" panose="030F0702030302020204" pitchFamily="66" charset="0"/>
              </a:rPr>
            </a:br>
            <a:r>
              <a:rPr lang="en-US" sz="1400" dirty="0">
                <a:solidFill>
                  <a:schemeClr val="tx1">
                    <a:lumMod val="65000"/>
                    <a:lumOff val="35000"/>
                  </a:schemeClr>
                </a:solidFill>
                <a:latin typeface="Comic Sans MS" panose="030F0702030302020204" pitchFamily="66" charset="0"/>
              </a:rPr>
              <a:t>In few days we will overcome yet another year. </a:t>
            </a:r>
            <a:br>
              <a:rPr lang="en-US" sz="1400" dirty="0">
                <a:solidFill>
                  <a:schemeClr val="tx1">
                    <a:lumMod val="65000"/>
                    <a:lumOff val="35000"/>
                  </a:schemeClr>
                </a:solidFill>
                <a:latin typeface="Comic Sans MS" panose="030F0702030302020204" pitchFamily="66" charset="0"/>
              </a:rPr>
            </a:br>
            <a:r>
              <a:rPr lang="en-US" sz="1400" dirty="0">
                <a:solidFill>
                  <a:schemeClr val="tx1">
                    <a:lumMod val="65000"/>
                    <a:lumOff val="35000"/>
                  </a:schemeClr>
                </a:solidFill>
                <a:latin typeface="Comic Sans MS" panose="030F0702030302020204" pitchFamily="66" charset="0"/>
              </a:rPr>
              <a:t>With every oncoming year, greater obstacles come in our life. </a:t>
            </a:r>
            <a:br>
              <a:rPr lang="en-US" sz="1400" dirty="0">
                <a:solidFill>
                  <a:schemeClr val="tx1">
                    <a:lumMod val="65000"/>
                    <a:lumOff val="35000"/>
                  </a:schemeClr>
                </a:solidFill>
                <a:latin typeface="Comic Sans MS" panose="030F0702030302020204" pitchFamily="66" charset="0"/>
              </a:rPr>
            </a:br>
            <a:r>
              <a:rPr lang="en-US" sz="1400" dirty="0">
                <a:solidFill>
                  <a:schemeClr val="tx1">
                    <a:lumMod val="65000"/>
                    <a:lumOff val="35000"/>
                  </a:schemeClr>
                </a:solidFill>
                <a:latin typeface="Comic Sans MS" panose="030F0702030302020204" pitchFamily="66" charset="0"/>
              </a:rPr>
              <a:t>So let us be brave and I wish us to overcome all the struggles that life will present us with. </a:t>
            </a:r>
            <a:endParaRPr lang="ru-RU" sz="1400" dirty="0">
              <a:solidFill>
                <a:schemeClr val="tx1">
                  <a:lumMod val="65000"/>
                  <a:lumOff val="35000"/>
                </a:schemeClr>
              </a:solidFill>
              <a:latin typeface="Comic Sans MS" panose="030F0702030302020204" pitchFamily="66" charset="0"/>
            </a:endParaRPr>
          </a:p>
        </p:txBody>
      </p:sp>
      <p:sp>
        <p:nvSpPr>
          <p:cNvPr id="2053" name="Rectangle 10"/>
          <p:cNvSpPr>
            <a:spLocks noChangeArrowheads="1"/>
          </p:cNvSpPr>
          <p:nvPr/>
        </p:nvSpPr>
        <p:spPr bwMode="auto">
          <a:xfrm>
            <a:off x="2590800" y="316996"/>
            <a:ext cx="4612160" cy="318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ru-RU" sz="2800" baseline="30000" dirty="0" err="1">
                <a:solidFill>
                  <a:srgbClr val="898989"/>
                </a:solidFill>
                <a:latin typeface="Comic Sans MS" pitchFamily="66" charset="0"/>
                <a:cs typeface="Arial" charset="0"/>
              </a:rPr>
              <a:t>Flerov</a:t>
            </a:r>
            <a:r>
              <a:rPr lang="en-US" altLang="ru-RU" sz="2800" baseline="30000" dirty="0">
                <a:solidFill>
                  <a:srgbClr val="898989"/>
                </a:solidFill>
                <a:latin typeface="Comic Sans MS" pitchFamily="66" charset="0"/>
                <a:cs typeface="Arial" charset="0"/>
              </a:rPr>
              <a:t> Laboratory of Nuclear Reactions</a:t>
            </a:r>
          </a:p>
          <a:p>
            <a:pPr algn="ctr" eaLnBrk="1" fontAlgn="base" hangingPunct="1">
              <a:spcBef>
                <a:spcPct val="0"/>
              </a:spcBef>
              <a:spcAft>
                <a:spcPct val="0"/>
              </a:spcAft>
              <a:buFontTx/>
              <a:buNone/>
            </a:pPr>
            <a:endParaRPr lang="ru-RU" altLang="ru-RU" sz="1200" dirty="0">
              <a:solidFill>
                <a:prstClr val="black"/>
              </a:solidFill>
              <a:latin typeface="Comic Sans MS" pitchFamily="66" charset="0"/>
              <a:cs typeface="Arial" charset="0"/>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185781" cy="616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descr="http://flerovlab.jinr.ru/flnr/dimg/FLNR_new_logotype_2012_07_04.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62950" y="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re 1"/>
          <p:cNvSpPr txBox="1">
            <a:spLocks/>
          </p:cNvSpPr>
          <p:nvPr/>
        </p:nvSpPr>
        <p:spPr bwMode="auto">
          <a:xfrm>
            <a:off x="1981200" y="1600200"/>
            <a:ext cx="5715000" cy="834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2000" dirty="0">
                <a:solidFill>
                  <a:schemeClr val="bg1">
                    <a:lumMod val="65000"/>
                  </a:schemeClr>
                </a:solidFill>
                <a:latin typeface="Comic Sans MS" panose="030F0702030302020204" pitchFamily="66" charset="0"/>
              </a:rPr>
              <a:t>Testing of electronic components </a:t>
            </a:r>
            <a:br>
              <a:rPr lang="en-US" sz="2000" dirty="0">
                <a:solidFill>
                  <a:schemeClr val="bg1">
                    <a:lumMod val="65000"/>
                  </a:schemeClr>
                </a:solidFill>
                <a:latin typeface="Comic Sans MS" panose="030F0702030302020204" pitchFamily="66" charset="0"/>
              </a:rPr>
            </a:br>
            <a:r>
              <a:rPr lang="en-US" sz="2000" dirty="0">
                <a:solidFill>
                  <a:schemeClr val="bg1">
                    <a:lumMod val="65000"/>
                  </a:schemeClr>
                </a:solidFill>
                <a:latin typeface="Comic Sans MS" panose="030F0702030302020204" pitchFamily="66" charset="0"/>
              </a:rPr>
              <a:t>at accelerator complex of the FLNR JINR</a:t>
            </a:r>
            <a:endParaRPr lang="ru-RU" sz="2000" dirty="0">
              <a:solidFill>
                <a:schemeClr val="bg1">
                  <a:lumMod val="65000"/>
                </a:schemeClr>
              </a:solidFill>
              <a:latin typeface="Comic Sans MS" panose="030F0702030302020204" pitchFamily="66" charset="0"/>
            </a:endParaRPr>
          </a:p>
        </p:txBody>
      </p:sp>
      <p:sp>
        <p:nvSpPr>
          <p:cNvPr id="13" name="Sous-titre 2"/>
          <p:cNvSpPr>
            <a:spLocks noGrp="1"/>
          </p:cNvSpPr>
          <p:nvPr>
            <p:ph type="subTitle" idx="1"/>
          </p:nvPr>
        </p:nvSpPr>
        <p:spPr>
          <a:xfrm>
            <a:off x="76200" y="5392481"/>
            <a:ext cx="9067800" cy="474919"/>
          </a:xfrm>
        </p:spPr>
        <p:txBody>
          <a:bodyPr/>
          <a:lstStyle/>
          <a:p>
            <a:pPr eaLnBrk="1" hangingPunct="1"/>
            <a:r>
              <a:rPr lang="en-US" altLang="ru-RU" sz="1200" dirty="0">
                <a:solidFill>
                  <a:srgbClr val="898989"/>
                </a:solidFill>
                <a:latin typeface="Comic Sans MS" pitchFamily="66" charset="0"/>
              </a:rPr>
              <a:t>S. Mitrofanov, B. </a:t>
            </a:r>
            <a:r>
              <a:rPr lang="en-US" altLang="ru-RU" sz="1200" dirty="0" err="1">
                <a:solidFill>
                  <a:srgbClr val="898989"/>
                </a:solidFill>
                <a:latin typeface="Comic Sans MS" pitchFamily="66" charset="0"/>
              </a:rPr>
              <a:t>Gikal</a:t>
            </a:r>
            <a:r>
              <a:rPr lang="en-US" altLang="ru-RU" sz="1200" dirty="0">
                <a:solidFill>
                  <a:srgbClr val="898989"/>
                </a:solidFill>
                <a:latin typeface="Comic Sans MS" pitchFamily="66" charset="0"/>
              </a:rPr>
              <a:t>, G. </a:t>
            </a:r>
            <a:r>
              <a:rPr lang="en-US" altLang="ru-RU" sz="1200" dirty="0" err="1">
                <a:solidFill>
                  <a:srgbClr val="898989"/>
                </a:solidFill>
                <a:latin typeface="Comic Sans MS" pitchFamily="66" charset="0"/>
              </a:rPr>
              <a:t>Gulbekyan</a:t>
            </a:r>
            <a:r>
              <a:rPr lang="en-US" altLang="ru-RU" sz="1200" dirty="0">
                <a:solidFill>
                  <a:srgbClr val="898989"/>
                </a:solidFill>
                <a:latin typeface="Comic Sans MS" pitchFamily="66" charset="0"/>
              </a:rPr>
              <a:t>, I. </a:t>
            </a:r>
            <a:r>
              <a:rPr lang="en-US" altLang="ru-RU" sz="1200" dirty="0" err="1">
                <a:solidFill>
                  <a:srgbClr val="898989"/>
                </a:solidFill>
                <a:latin typeface="Comic Sans MS" pitchFamily="66" charset="0"/>
              </a:rPr>
              <a:t>Kalagin</a:t>
            </a:r>
            <a:r>
              <a:rPr lang="en-US" altLang="ru-RU" sz="1200" dirty="0">
                <a:solidFill>
                  <a:srgbClr val="898989"/>
                </a:solidFill>
                <a:latin typeface="Comic Sans MS" pitchFamily="66" charset="0"/>
              </a:rPr>
              <a:t>, N. </a:t>
            </a:r>
            <a:r>
              <a:rPr lang="en-US" altLang="ru-RU" sz="1200" dirty="0" err="1">
                <a:solidFill>
                  <a:srgbClr val="898989"/>
                </a:solidFill>
                <a:latin typeface="Comic Sans MS" pitchFamily="66" charset="0"/>
              </a:rPr>
              <a:t>Osipov</a:t>
            </a:r>
            <a:r>
              <a:rPr lang="en-US" altLang="ru-RU" sz="1200" dirty="0">
                <a:solidFill>
                  <a:srgbClr val="898989"/>
                </a:solidFill>
                <a:latin typeface="Comic Sans MS" pitchFamily="66" charset="0"/>
              </a:rPr>
              <a:t>, S. </a:t>
            </a:r>
            <a:r>
              <a:rPr lang="en-US" altLang="ru-RU" sz="1200" dirty="0" err="1">
                <a:solidFill>
                  <a:srgbClr val="898989"/>
                </a:solidFill>
                <a:latin typeface="Comic Sans MS" pitchFamily="66" charset="0"/>
              </a:rPr>
              <a:t>Paschenko</a:t>
            </a:r>
            <a:r>
              <a:rPr lang="en-US" altLang="ru-RU" sz="1200" dirty="0">
                <a:solidFill>
                  <a:srgbClr val="898989"/>
                </a:solidFill>
                <a:latin typeface="Comic Sans MS" pitchFamily="66" charset="0"/>
              </a:rPr>
              <a:t>, V. </a:t>
            </a:r>
            <a:r>
              <a:rPr lang="en-US" altLang="ru-RU" sz="1200" dirty="0" err="1">
                <a:solidFill>
                  <a:srgbClr val="898989"/>
                </a:solidFill>
                <a:latin typeface="Comic Sans MS" pitchFamily="66" charset="0"/>
              </a:rPr>
              <a:t>Skuratov</a:t>
            </a:r>
            <a:r>
              <a:rPr lang="en-US" altLang="ru-RU" sz="1200" dirty="0">
                <a:solidFill>
                  <a:srgbClr val="898989"/>
                </a:solidFill>
                <a:latin typeface="Comic Sans MS" pitchFamily="66" charset="0"/>
              </a:rPr>
              <a:t>, Y. </a:t>
            </a:r>
            <a:r>
              <a:rPr lang="en-US" altLang="ru-RU" sz="1200" dirty="0" err="1">
                <a:solidFill>
                  <a:srgbClr val="898989"/>
                </a:solidFill>
                <a:latin typeface="Comic Sans MS" pitchFamily="66" charset="0"/>
              </a:rPr>
              <a:t>Teterev</a:t>
            </a:r>
            <a:r>
              <a:rPr lang="en-US" altLang="ru-RU" sz="1200" dirty="0">
                <a:solidFill>
                  <a:srgbClr val="898989"/>
                </a:solidFill>
                <a:latin typeface="Comic Sans MS" pitchFamily="66" charset="0"/>
              </a:rPr>
              <a:t> (FLNR JINR, </a:t>
            </a:r>
            <a:r>
              <a:rPr lang="en-US" altLang="ru-RU" sz="1200" dirty="0" err="1">
                <a:solidFill>
                  <a:srgbClr val="898989"/>
                </a:solidFill>
                <a:latin typeface="Comic Sans MS" pitchFamily="66" charset="0"/>
              </a:rPr>
              <a:t>Dubna</a:t>
            </a:r>
            <a:r>
              <a:rPr lang="en-US" altLang="ru-RU" sz="1200" dirty="0">
                <a:solidFill>
                  <a:srgbClr val="898989"/>
                </a:solidFill>
                <a:latin typeface="Comic Sans MS" pitchFamily="66" charset="0"/>
              </a:rPr>
              <a:t>)</a:t>
            </a:r>
          </a:p>
          <a:p>
            <a:pPr eaLnBrk="1" hangingPunct="1"/>
            <a:r>
              <a:rPr lang="en-US" altLang="ru-RU" sz="1200" dirty="0">
                <a:solidFill>
                  <a:srgbClr val="898989"/>
                </a:solidFill>
                <a:latin typeface="Comic Sans MS" pitchFamily="66" charset="0"/>
              </a:rPr>
              <a:t>V. </a:t>
            </a:r>
            <a:r>
              <a:rPr lang="en-US" altLang="ru-RU" sz="1200" dirty="0" err="1">
                <a:solidFill>
                  <a:srgbClr val="898989"/>
                </a:solidFill>
                <a:latin typeface="Comic Sans MS" pitchFamily="66" charset="0"/>
              </a:rPr>
              <a:t>Anashin</a:t>
            </a:r>
            <a:r>
              <a:rPr lang="en-US" altLang="ru-RU" sz="1200" dirty="0">
                <a:solidFill>
                  <a:srgbClr val="898989"/>
                </a:solidFill>
                <a:latin typeface="Comic Sans MS" pitchFamily="66" charset="0"/>
              </a:rPr>
              <a:t> (JSC URSC  ISDE) </a:t>
            </a:r>
            <a:endParaRPr lang="ru-RU" altLang="ru-RU" sz="1200" dirty="0">
              <a:solidFill>
                <a:srgbClr val="898989"/>
              </a:solidFill>
              <a:latin typeface="Comic Sans MS" pitchFamily="66" charset="0"/>
            </a:endParaRPr>
          </a:p>
          <a:p>
            <a:pPr eaLnBrk="1" hangingPunct="1"/>
            <a:endParaRPr lang="en-US" altLang="ru-RU" sz="1200" dirty="0">
              <a:solidFill>
                <a:srgbClr val="898989"/>
              </a:solidFill>
              <a:latin typeface="Comic Sans MS" pitchFamily="66" charset="0"/>
            </a:endParaRPr>
          </a:p>
          <a:p>
            <a:pPr eaLnBrk="1" hangingPunct="1"/>
            <a:endParaRPr lang="fr-BE" altLang="ru-RU" sz="1200" dirty="0">
              <a:solidFill>
                <a:srgbClr val="898989"/>
              </a:solidFill>
              <a:latin typeface="Comic Sans MS" pitchFamily="66" charset="0"/>
            </a:endParaRPr>
          </a:p>
        </p:txBody>
      </p:sp>
      <p:sp>
        <p:nvSpPr>
          <p:cNvPr id="10" name="ZoneTexte 3"/>
          <p:cNvSpPr txBox="1">
            <a:spLocks noChangeArrowheads="1"/>
          </p:cNvSpPr>
          <p:nvPr/>
        </p:nvSpPr>
        <p:spPr bwMode="auto">
          <a:xfrm>
            <a:off x="2514600" y="6562725"/>
            <a:ext cx="6629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sz="1200" dirty="0">
                <a:latin typeface="Comic Sans MS" pitchFamily="66" charset="0"/>
              </a:rPr>
              <a:t>International Workshop on Biophysics and Materials at NICA</a:t>
            </a:r>
            <a:r>
              <a:rPr lang="fr-BE" sz="1200" dirty="0">
                <a:latin typeface="Comic Sans MS" pitchFamily="66" charset="0"/>
              </a:rPr>
              <a:t> , </a:t>
            </a:r>
            <a:r>
              <a:rPr lang="en-US" sz="1200" dirty="0">
                <a:latin typeface="Comic Sans MS" pitchFamily="66" charset="0"/>
              </a:rPr>
              <a:t>December 12, 2016.  JINR.</a:t>
            </a:r>
            <a:endParaRPr lang="fr-BE" sz="1200" dirty="0">
              <a:latin typeface="Comic Sans MS" pitchFamily="66" charset="0"/>
            </a:endParaRPr>
          </a:p>
        </p:txBody>
      </p:sp>
    </p:spTree>
    <p:extLst>
      <p:ext uri="{BB962C8B-B14F-4D97-AF65-F5344CB8AC3E}">
        <p14:creationId xmlns:p14="http://schemas.microsoft.com/office/powerpoint/2010/main" val="3574776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185781" cy="616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descr="http://flerovlab.jinr.ru/flnr/dimg/FLNR_new_logotype_2012_07_04.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56600" y="635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Заголовок 1"/>
          <p:cNvSpPr txBox="1">
            <a:spLocks/>
          </p:cNvSpPr>
          <p:nvPr/>
        </p:nvSpPr>
        <p:spPr bwMode="auto">
          <a:xfrm>
            <a:off x="2667000" y="38232"/>
            <a:ext cx="4841083" cy="51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ru-RU" sz="1800" dirty="0">
                <a:latin typeface="Comic Sans MS" panose="030F0702030302020204" pitchFamily="66" charset="0"/>
                <a:ea typeface="Arial Unicode MS" pitchFamily="34" charset="-128"/>
                <a:cs typeface="Times New Roman" panose="02020603050405020304" pitchFamily="18" charset="0"/>
              </a:rPr>
              <a:t>Question point for R&amp;D: Cosmic ray</a:t>
            </a:r>
            <a:endParaRPr lang="ru-RU" altLang="ru-RU" sz="1800" dirty="0">
              <a:latin typeface="Comic Sans MS" panose="030F0702030302020204" pitchFamily="66" charset="0"/>
              <a:cs typeface="Times New Roman" panose="02020603050405020304" pitchFamily="18" charset="0"/>
            </a:endParaRPr>
          </a:p>
        </p:txBody>
      </p:sp>
      <p:sp>
        <p:nvSpPr>
          <p:cNvPr id="12" name="Rectangle 11"/>
          <p:cNvSpPr/>
          <p:nvPr/>
        </p:nvSpPr>
        <p:spPr>
          <a:xfrm>
            <a:off x="506936" y="613456"/>
            <a:ext cx="8488363" cy="1077218"/>
          </a:xfrm>
          <a:prstGeom prst="rect">
            <a:avLst/>
          </a:prstGeom>
        </p:spPr>
        <p:txBody>
          <a:bodyPr wrap="square">
            <a:spAutoFit/>
          </a:bodyPr>
          <a:lstStyle/>
          <a:p>
            <a:r>
              <a:rPr lang="en-US" sz="1600" dirty="0">
                <a:latin typeface="Times New Roman" panose="02020603050405020304" pitchFamily="18" charset="0"/>
                <a:cs typeface="Times New Roman" panose="02020603050405020304" pitchFamily="18" charset="0"/>
              </a:rPr>
              <a:t>      Of primary cosmic rays, which originate outside of Earth's atmosphere, about 99% are the nuclei (stripped of their electron shells) of well-known atoms, and about 1% are solitary electrons of the nuclei, about 90% are simple protons, </a:t>
            </a:r>
            <a:r>
              <a:rPr lang="en-US" sz="1600" dirty="0" err="1">
                <a:latin typeface="Times New Roman" panose="02020603050405020304" pitchFamily="18" charset="0"/>
                <a:cs typeface="Times New Roman" panose="02020603050405020304" pitchFamily="18" charset="0"/>
              </a:rPr>
              <a:t>i</a:t>
            </a:r>
            <a:r>
              <a:rPr lang="en-US" sz="1600" dirty="0">
                <a:latin typeface="Times New Roman" panose="02020603050405020304" pitchFamily="18" charset="0"/>
                <a:cs typeface="Times New Roman" panose="02020603050405020304" pitchFamily="18" charset="0"/>
              </a:rPr>
              <a:t>. e. hydrogen nuclei; 9% are alpha particles, </a:t>
            </a:r>
            <a:r>
              <a:rPr lang="en-US" sz="1600" b="1" dirty="0">
                <a:latin typeface="Times New Roman" panose="02020603050405020304" pitchFamily="18" charset="0"/>
                <a:cs typeface="Times New Roman" panose="02020603050405020304" pitchFamily="18" charset="0"/>
              </a:rPr>
              <a:t>and 1% are the nuclei of heavier elements</a:t>
            </a:r>
            <a:r>
              <a:rPr lang="en-US" sz="1600" dirty="0">
                <a:latin typeface="Times New Roman" panose="02020603050405020304" pitchFamily="18" charset="0"/>
                <a:cs typeface="Times New Roman" panose="02020603050405020304" pitchFamily="18" charset="0"/>
              </a:rPr>
              <a:t>.</a:t>
            </a:r>
          </a:p>
        </p:txBody>
      </p:sp>
      <p:pic>
        <p:nvPicPr>
          <p:cNvPr id="1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3247" y="1528714"/>
            <a:ext cx="1927271" cy="1305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4193" y="1566531"/>
            <a:ext cx="2952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4647419" y="2866396"/>
            <a:ext cx="3191914" cy="276999"/>
          </a:xfrm>
          <a:prstGeom prst="rect">
            <a:avLst/>
          </a:prstGeom>
        </p:spPr>
        <p:txBody>
          <a:bodyPr wrap="square">
            <a:spAutoFit/>
          </a:bodyPr>
          <a:lstStyle/>
          <a:p>
            <a:r>
              <a:rPr lang="en-US" altLang="en-US" sz="1200" dirty="0">
                <a:latin typeface="Times New Roman" panose="02020603050405020304" pitchFamily="18" charset="0"/>
                <a:cs typeface="Times New Roman" panose="02020603050405020304" pitchFamily="18" charset="0"/>
              </a:rPr>
              <a:t>Cosmic ray flux as a function of atomic mass.</a:t>
            </a:r>
            <a:endParaRPr lang="ru-RU" altLang="en-US" sz="12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3693084" y="3279064"/>
            <a:ext cx="5450916" cy="1015663"/>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Question – what will be if…</a:t>
            </a:r>
          </a:p>
          <a:p>
            <a:r>
              <a:rPr lang="en-US" sz="2000" dirty="0">
                <a:latin typeface="Times New Roman" panose="02020603050405020304" pitchFamily="18" charset="0"/>
                <a:cs typeface="Times New Roman" panose="02020603050405020304" pitchFamily="18" charset="0"/>
              </a:rPr>
              <a:t>…you have TOO much species in your “sandwich”</a:t>
            </a:r>
          </a:p>
          <a:p>
            <a:pPr algn="ctr"/>
            <a:r>
              <a:rPr lang="en-US" sz="2000" dirty="0">
                <a:latin typeface="Times New Roman" panose="02020603050405020304" pitchFamily="18" charset="0"/>
                <a:cs typeface="Times New Roman" panose="02020603050405020304" pitchFamily="18" charset="0"/>
              </a:rPr>
              <a:t>…. or ONE is enough???</a:t>
            </a:r>
            <a:endParaRPr lang="ru-RU" sz="2000"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3352800" y="4348978"/>
            <a:ext cx="6248400" cy="2031325"/>
          </a:xfrm>
          <a:prstGeom prst="rect">
            <a:avLst/>
          </a:prstGeom>
        </p:spPr>
        <p:txBody>
          <a:bodyPr wrap="square">
            <a:spAutoFit/>
          </a:bodyPr>
          <a:lstStyle/>
          <a:p>
            <a:pPr algn="just"/>
            <a:r>
              <a:rPr lang="en-US" i="1" dirty="0">
                <a:latin typeface="Times New Roman" panose="02020603050405020304" pitchFamily="18" charset="0"/>
                <a:cs typeface="Times New Roman" panose="02020603050405020304" pitchFamily="18" charset="0"/>
              </a:rPr>
              <a:t> - What does it mean for FLNR ?? </a:t>
            </a:r>
          </a:p>
          <a:p>
            <a:pPr algn="just"/>
            <a:r>
              <a:rPr lang="en-US" i="1" dirty="0">
                <a:latin typeface="Times New Roman" panose="02020603050405020304" pitchFamily="18" charset="0"/>
                <a:cs typeface="Times New Roman" panose="02020603050405020304" pitchFamily="18" charset="0"/>
              </a:rPr>
              <a:t> - Using the accelerator complex to irradiate </a:t>
            </a:r>
          </a:p>
          <a:p>
            <a:pPr algn="just"/>
            <a:r>
              <a:rPr lang="en-US" i="1" dirty="0">
                <a:latin typeface="Times New Roman" panose="02020603050405020304" pitchFamily="18" charset="0"/>
                <a:cs typeface="Times New Roman" panose="02020603050405020304" pitchFamily="18" charset="0"/>
              </a:rPr>
              <a:t>the DUT (Device Under Test) with </a:t>
            </a:r>
          </a:p>
          <a:p>
            <a:pPr algn="just"/>
            <a:r>
              <a:rPr lang="en-US" i="1" dirty="0">
                <a:latin typeface="Times New Roman" panose="02020603050405020304" pitchFamily="18" charset="0"/>
                <a:cs typeface="Times New Roman" panose="02020603050405020304" pitchFamily="18" charset="0"/>
              </a:rPr>
              <a:t>the heavy ion beams (with </a:t>
            </a:r>
            <a:r>
              <a:rPr lang="en-US" i="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well-known</a:t>
            </a:r>
            <a:r>
              <a:rPr lang="en-US" i="1" dirty="0">
                <a:latin typeface="Times New Roman" panose="02020603050405020304" pitchFamily="18" charset="0"/>
                <a:cs typeface="Times New Roman" panose="02020603050405020304" pitchFamily="18" charset="0"/>
              </a:rPr>
              <a:t> characteristics). </a:t>
            </a:r>
          </a:p>
          <a:p>
            <a:pPr algn="just"/>
            <a:endParaRPr lang="en-US" i="1" dirty="0">
              <a:latin typeface="Times New Roman" panose="02020603050405020304" pitchFamily="18" charset="0"/>
              <a:cs typeface="Times New Roman" panose="02020603050405020304" pitchFamily="18" charset="0"/>
            </a:endParaRPr>
          </a:p>
          <a:p>
            <a:pPr algn="just"/>
            <a:r>
              <a:rPr lang="en-US" i="1" dirty="0">
                <a:latin typeface="Times New Roman" panose="02020603050405020304" pitchFamily="18" charset="0"/>
                <a:cs typeface="Times New Roman" panose="02020603050405020304" pitchFamily="18" charset="0"/>
              </a:rPr>
              <a:t>- What does it mean for Users ?? </a:t>
            </a:r>
          </a:p>
          <a:p>
            <a:pPr algn="just"/>
            <a:r>
              <a:rPr lang="en-US" i="1" dirty="0">
                <a:latin typeface="Times New Roman" panose="02020603050405020304" pitchFamily="18" charset="0"/>
                <a:cs typeface="Times New Roman" panose="02020603050405020304" pitchFamily="18" charset="0"/>
              </a:rPr>
              <a:t> - To observe response and operate the DUT under exposure.</a:t>
            </a:r>
            <a:endParaRPr lang="en-US" i="1" dirty="0">
              <a:effectLst/>
              <a:latin typeface="Times New Roman" panose="02020603050405020304" pitchFamily="18" charset="0"/>
              <a:cs typeface="Times New Roman" panose="02020603050405020304" pitchFamily="18" charset="0"/>
            </a:endParaRPr>
          </a:p>
        </p:txBody>
      </p:sp>
      <p:sp>
        <p:nvSpPr>
          <p:cNvPr id="16" name="ZoneTexte 3"/>
          <p:cNvSpPr txBox="1">
            <a:spLocks noChangeArrowheads="1"/>
          </p:cNvSpPr>
          <p:nvPr/>
        </p:nvSpPr>
        <p:spPr bwMode="auto">
          <a:xfrm>
            <a:off x="2514600" y="6562725"/>
            <a:ext cx="6629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sz="1200" dirty="0">
                <a:latin typeface="Comic Sans MS" pitchFamily="66" charset="0"/>
              </a:rPr>
              <a:t>International Workshop on Biophysics and Materials at NICA</a:t>
            </a:r>
            <a:r>
              <a:rPr lang="fr-BE" sz="1200" dirty="0">
                <a:latin typeface="Comic Sans MS" pitchFamily="66" charset="0"/>
              </a:rPr>
              <a:t> , </a:t>
            </a:r>
            <a:r>
              <a:rPr lang="en-US" sz="1200" dirty="0">
                <a:latin typeface="Comic Sans MS" pitchFamily="66" charset="0"/>
              </a:rPr>
              <a:t>December 12, 2016.  JINR.</a:t>
            </a:r>
            <a:endParaRPr lang="fr-BE" sz="1200" dirty="0">
              <a:latin typeface="Comic Sans MS" pitchFamily="66" charset="0"/>
            </a:endParaRPr>
          </a:p>
        </p:txBody>
      </p:sp>
      <p:pic>
        <p:nvPicPr>
          <p:cNvPr id="6" name="Рисунок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697546"/>
            <a:ext cx="3276600" cy="4824795"/>
          </a:xfrm>
          <a:prstGeom prst="rect">
            <a:avLst/>
          </a:prstGeom>
        </p:spPr>
      </p:pic>
      <p:sp>
        <p:nvSpPr>
          <p:cNvPr id="7" name="TextBox 6"/>
          <p:cNvSpPr txBox="1"/>
          <p:nvPr/>
        </p:nvSpPr>
        <p:spPr>
          <a:xfrm>
            <a:off x="33734" y="6522341"/>
            <a:ext cx="1132041" cy="246221"/>
          </a:xfrm>
          <a:prstGeom prst="rect">
            <a:avLst/>
          </a:prstGeom>
          <a:noFill/>
        </p:spPr>
        <p:txBody>
          <a:bodyPr wrap="none" rtlCol="0">
            <a:spAutoFit/>
          </a:bodyPr>
          <a:lstStyle/>
          <a:p>
            <a:r>
              <a:rPr lang="en-US" sz="1000" dirty="0">
                <a:latin typeface="Times New Roman" panose="02020603050405020304" pitchFamily="18" charset="0"/>
                <a:cs typeface="Times New Roman" panose="02020603050405020304" pitchFamily="18" charset="0"/>
              </a:rPr>
              <a:t>*Courtesy to Wiki</a:t>
            </a:r>
            <a:endParaRPr lang="ru-RU"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3385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185781" cy="616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http://flerovlab.jinr.ru/flnr/dimg/FLNR_new_logotype_2012_07_04.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6600" y="635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Заголовок 1"/>
          <p:cNvSpPr txBox="1">
            <a:spLocks/>
          </p:cNvSpPr>
          <p:nvPr/>
        </p:nvSpPr>
        <p:spPr bwMode="auto">
          <a:xfrm>
            <a:off x="2474117" y="158897"/>
            <a:ext cx="4841083" cy="51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1800" dirty="0">
                <a:latin typeface="Comic Sans MS" panose="030F0702030302020204" pitchFamily="66" charset="0"/>
                <a:cs typeface="Times New Roman" panose="02020603050405020304" pitchFamily="18" charset="0"/>
              </a:rPr>
              <a:t>Test Standards and Guidelines</a:t>
            </a:r>
          </a:p>
        </p:txBody>
      </p:sp>
      <p:pic>
        <p:nvPicPr>
          <p:cNvPr id="8" name="Рисунок 7"/>
          <p:cNvPicPr>
            <a:picLocks noChangeAspect="1"/>
          </p:cNvPicPr>
          <p:nvPr/>
        </p:nvPicPr>
        <p:blipFill rotWithShape="1">
          <a:blip r:embed="rId4"/>
          <a:srcRect l="37534" t="23333" r="34132" b="6078"/>
          <a:stretch/>
        </p:blipFill>
        <p:spPr>
          <a:xfrm>
            <a:off x="228600" y="1337038"/>
            <a:ext cx="2590800" cy="3429001"/>
          </a:xfrm>
          <a:prstGeom prst="rect">
            <a:avLst/>
          </a:prstGeom>
          <a:ln>
            <a:solidFill>
              <a:schemeClr val="accent1"/>
            </a:solidFill>
          </a:ln>
        </p:spPr>
      </p:pic>
      <p:pic>
        <p:nvPicPr>
          <p:cNvPr id="9" name="Рисунок 8"/>
          <p:cNvPicPr>
            <a:picLocks noChangeAspect="1"/>
          </p:cNvPicPr>
          <p:nvPr/>
        </p:nvPicPr>
        <p:blipFill rotWithShape="1">
          <a:blip r:embed="rId5"/>
          <a:srcRect l="37500" t="21766" r="34166" b="3086"/>
          <a:stretch/>
        </p:blipFill>
        <p:spPr>
          <a:xfrm>
            <a:off x="4572000" y="1226277"/>
            <a:ext cx="2590800" cy="3650524"/>
          </a:xfrm>
          <a:prstGeom prst="rect">
            <a:avLst/>
          </a:prstGeom>
        </p:spPr>
      </p:pic>
      <p:sp>
        <p:nvSpPr>
          <p:cNvPr id="10" name="TextBox 9"/>
          <p:cNvSpPr txBox="1"/>
          <p:nvPr/>
        </p:nvSpPr>
        <p:spPr>
          <a:xfrm>
            <a:off x="5681812" y="898895"/>
            <a:ext cx="235192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European space agency</a:t>
            </a:r>
            <a:endParaRPr lang="ru-RU"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644864" y="923113"/>
            <a:ext cx="303159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Electronic industry association</a:t>
            </a:r>
            <a:endParaRPr lang="ru-RU" dirty="0">
              <a:latin typeface="Times New Roman" panose="02020603050405020304" pitchFamily="18" charset="0"/>
              <a:cs typeface="Times New Roman" panose="02020603050405020304" pitchFamily="18" charset="0"/>
            </a:endParaRPr>
          </a:p>
        </p:txBody>
      </p:sp>
      <p:pic>
        <p:nvPicPr>
          <p:cNvPr id="12" name="Рисунок 11"/>
          <p:cNvPicPr>
            <a:picLocks noChangeAspect="1"/>
          </p:cNvPicPr>
          <p:nvPr/>
        </p:nvPicPr>
        <p:blipFill rotWithShape="1">
          <a:blip r:embed="rId6"/>
          <a:srcRect l="38333" t="21962" r="33333" b="18628"/>
          <a:stretch/>
        </p:blipFill>
        <p:spPr>
          <a:xfrm>
            <a:off x="6443933" y="2151948"/>
            <a:ext cx="2590800" cy="2886003"/>
          </a:xfrm>
          <a:prstGeom prst="rect">
            <a:avLst/>
          </a:prstGeom>
        </p:spPr>
      </p:pic>
      <p:pic>
        <p:nvPicPr>
          <p:cNvPr id="13" name="Рисунок 12"/>
          <p:cNvPicPr>
            <a:picLocks noChangeAspect="1"/>
          </p:cNvPicPr>
          <p:nvPr/>
        </p:nvPicPr>
        <p:blipFill rotWithShape="1">
          <a:blip r:embed="rId7"/>
          <a:srcRect l="37390" t="23711" r="35000" b="10784"/>
          <a:stretch/>
        </p:blipFill>
        <p:spPr>
          <a:xfrm>
            <a:off x="1252267" y="2899290"/>
            <a:ext cx="2524666" cy="3182052"/>
          </a:xfrm>
          <a:prstGeom prst="rect">
            <a:avLst/>
          </a:prstGeom>
        </p:spPr>
      </p:pic>
      <p:pic>
        <p:nvPicPr>
          <p:cNvPr id="14" name="Рисунок 13"/>
          <p:cNvPicPr>
            <a:picLocks noChangeAspect="1"/>
          </p:cNvPicPr>
          <p:nvPr/>
        </p:nvPicPr>
        <p:blipFill rotWithShape="1">
          <a:blip r:embed="rId8"/>
          <a:srcRect l="40000" t="23711" r="35833" b="9216"/>
          <a:stretch/>
        </p:blipFill>
        <p:spPr>
          <a:xfrm>
            <a:off x="2819400" y="3377605"/>
            <a:ext cx="2209800" cy="3258252"/>
          </a:xfrm>
          <a:prstGeom prst="rect">
            <a:avLst/>
          </a:prstGeom>
        </p:spPr>
      </p:pic>
      <p:sp>
        <p:nvSpPr>
          <p:cNvPr id="15" name="ZoneTexte 3"/>
          <p:cNvSpPr txBox="1">
            <a:spLocks noChangeArrowheads="1"/>
          </p:cNvSpPr>
          <p:nvPr/>
        </p:nvSpPr>
        <p:spPr bwMode="auto">
          <a:xfrm>
            <a:off x="2514600" y="6597167"/>
            <a:ext cx="6629400" cy="208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sz="1200" dirty="0">
                <a:latin typeface="Comic Sans MS" pitchFamily="66" charset="0"/>
              </a:rPr>
              <a:t>International Workshop on Biophysics and Materials at NICA</a:t>
            </a:r>
            <a:r>
              <a:rPr lang="fr-BE" sz="1200" dirty="0">
                <a:latin typeface="Comic Sans MS" pitchFamily="66" charset="0"/>
              </a:rPr>
              <a:t> , </a:t>
            </a:r>
            <a:r>
              <a:rPr lang="en-US" sz="1200" dirty="0">
                <a:latin typeface="Comic Sans MS" pitchFamily="66" charset="0"/>
              </a:rPr>
              <a:t>December 12, 2016.  JINR.</a:t>
            </a:r>
            <a:endParaRPr lang="fr-BE" sz="1200" dirty="0">
              <a:latin typeface="Comic Sans MS" pitchFamily="66" charset="0"/>
            </a:endParaRPr>
          </a:p>
        </p:txBody>
      </p:sp>
    </p:spTree>
    <p:extLst>
      <p:ext uri="{BB962C8B-B14F-4D97-AF65-F5344CB8AC3E}">
        <p14:creationId xmlns:p14="http://schemas.microsoft.com/office/powerpoint/2010/main" val="1431516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185781" cy="616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http://flerovlab.jinr.ru/flnr/dimg/FLNR_new_logotype_2012_07_04.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6600" y="635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858999" y="672533"/>
            <a:ext cx="8117569" cy="286232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Major points for the electronic components testing</a:t>
            </a:r>
          </a:p>
          <a:p>
            <a:endParaRPr lang="ru-RU" dirty="0">
              <a:latin typeface="Times New Roman" panose="02020603050405020304" pitchFamily="18" charset="0"/>
              <a:cs typeface="Times New Roman" panose="02020603050405020304" pitchFamily="18" charset="0"/>
            </a:endParaRPr>
          </a:p>
          <a:p>
            <a:pPr marL="285750" indent="-285750">
              <a:buClr>
                <a:srgbClr val="C00000"/>
              </a:buClr>
              <a:buFont typeface="Arial" panose="020B0604020202020204" pitchFamily="34" charset="0"/>
              <a:buChar char="•"/>
            </a:pPr>
            <a:r>
              <a:rPr lang="en-US" dirty="0">
                <a:latin typeface="Times New Roman" panose="02020603050405020304" pitchFamily="18" charset="0"/>
                <a:ea typeface="Cambria Math"/>
                <a:cs typeface="Times New Roman" panose="02020603050405020304" pitchFamily="18" charset="0"/>
              </a:rPr>
              <a:t>Ion energy: </a:t>
            </a:r>
            <a:r>
              <a:rPr lang="en-US" dirty="0">
                <a:latin typeface="Times New Roman" panose="02020603050405020304" pitchFamily="18" charset="0"/>
                <a:cs typeface="Times New Roman" panose="02020603050405020304" pitchFamily="18" charset="0"/>
              </a:rPr>
              <a:t>few measurements at different effective LET (linear energy transfer) levels</a:t>
            </a:r>
          </a:p>
          <a:p>
            <a:pPr marL="285750" indent="-285750">
              <a:buClr>
                <a:srgbClr val="C00000"/>
              </a:buCl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Tilting</a:t>
            </a:r>
          </a:p>
          <a:p>
            <a:pPr marL="285750" indent="-285750">
              <a:buClr>
                <a:srgbClr val="C00000"/>
              </a:buClr>
              <a:buFont typeface="Arial" panose="020B0604020202020204" pitchFamily="34" charset="0"/>
              <a:buChar char="•"/>
            </a:pPr>
            <a:r>
              <a:rPr lang="en-US" dirty="0">
                <a:latin typeface="Times New Roman" panose="02020603050405020304" pitchFamily="18" charset="0"/>
                <a:ea typeface="Cambria Math"/>
                <a:cs typeface="Times New Roman" panose="02020603050405020304" pitchFamily="18" charset="0"/>
              </a:rPr>
              <a:t>Beam intensity</a:t>
            </a:r>
            <a:r>
              <a:rPr lang="ru-RU" dirty="0">
                <a:latin typeface="Times New Roman" panose="02020603050405020304" pitchFamily="18" charset="0"/>
                <a:ea typeface="Cambria Math"/>
                <a:cs typeface="Times New Roman" panose="02020603050405020304" pitchFamily="18" charset="0"/>
              </a:rPr>
              <a:t>: 10</a:t>
            </a:r>
            <a:r>
              <a:rPr lang="ru-RU" baseline="30000" dirty="0">
                <a:latin typeface="Times New Roman" panose="02020603050405020304" pitchFamily="18" charset="0"/>
                <a:ea typeface="Cambria Math"/>
                <a:cs typeface="Times New Roman" panose="02020603050405020304" pitchFamily="18" charset="0"/>
              </a:rPr>
              <a:t>1 </a:t>
            </a:r>
            <a:r>
              <a:rPr lang="ru-RU" dirty="0">
                <a:latin typeface="Times New Roman" panose="02020603050405020304" pitchFamily="18" charset="0"/>
                <a:ea typeface="Cambria Math"/>
                <a:cs typeface="Times New Roman" panose="02020603050405020304" pitchFamily="18" charset="0"/>
              </a:rPr>
              <a:t>÷ 10</a:t>
            </a:r>
            <a:r>
              <a:rPr lang="ru-RU" baseline="30000" dirty="0">
                <a:latin typeface="Times New Roman" panose="02020603050405020304" pitchFamily="18" charset="0"/>
                <a:ea typeface="Cambria Math"/>
                <a:cs typeface="Times New Roman" panose="02020603050405020304" pitchFamily="18" charset="0"/>
              </a:rPr>
              <a:t>5</a:t>
            </a:r>
            <a:r>
              <a:rPr lang="ru-RU" dirty="0">
                <a:latin typeface="Times New Roman" panose="02020603050405020304" pitchFamily="18" charset="0"/>
                <a:ea typeface="Cambria Math"/>
                <a:cs typeface="Times New Roman" panose="02020603050405020304" pitchFamily="18" charset="0"/>
              </a:rPr>
              <a:t> с</a:t>
            </a:r>
            <a:r>
              <a:rPr lang="en-US" dirty="0">
                <a:latin typeface="Times New Roman" panose="02020603050405020304" pitchFamily="18" charset="0"/>
                <a:ea typeface="Cambria Math"/>
                <a:cs typeface="Times New Roman" panose="02020603050405020304" pitchFamily="18" charset="0"/>
              </a:rPr>
              <a:t>m</a:t>
            </a:r>
            <a:r>
              <a:rPr lang="ru-RU" baseline="30000" dirty="0">
                <a:latin typeface="Times New Roman" panose="02020603050405020304" pitchFamily="18" charset="0"/>
                <a:ea typeface="Cambria Math"/>
                <a:cs typeface="Times New Roman" panose="02020603050405020304" pitchFamily="18" charset="0"/>
              </a:rPr>
              <a:t>-2</a:t>
            </a:r>
            <a:r>
              <a:rPr lang="en-US" dirty="0">
                <a:latin typeface="Times New Roman" panose="02020603050405020304" pitchFamily="18" charset="0"/>
                <a:ea typeface="Cambria Math"/>
                <a:cs typeface="Times New Roman" panose="02020603050405020304" pitchFamily="18" charset="0"/>
              </a:rPr>
              <a:t>s</a:t>
            </a:r>
            <a:r>
              <a:rPr lang="ru-RU" baseline="30000" dirty="0">
                <a:latin typeface="Times New Roman" panose="02020603050405020304" pitchFamily="18" charset="0"/>
                <a:ea typeface="Cambria Math"/>
                <a:cs typeface="Times New Roman" panose="02020603050405020304" pitchFamily="18" charset="0"/>
              </a:rPr>
              <a:t>-1</a:t>
            </a:r>
            <a:endParaRPr lang="en-US" baseline="30000" dirty="0">
              <a:latin typeface="Times New Roman" panose="02020603050405020304" pitchFamily="18" charset="0"/>
              <a:ea typeface="Cambria Math"/>
              <a:cs typeface="Times New Roman" panose="02020603050405020304" pitchFamily="18" charset="0"/>
            </a:endParaRPr>
          </a:p>
          <a:p>
            <a:pPr marL="285750" indent="-285750">
              <a:buClr>
                <a:srgbClr val="C00000"/>
              </a:buClr>
              <a:buFont typeface="Arial" panose="020B0604020202020204" pitchFamily="34" charset="0"/>
              <a:buChar char="•"/>
            </a:pPr>
            <a:r>
              <a:rPr lang="en-US" dirty="0" err="1">
                <a:latin typeface="Times New Roman" panose="02020603050405020304" pitchFamily="18" charset="0"/>
                <a:ea typeface="Cambria Math"/>
                <a:cs typeface="Times New Roman" panose="02020603050405020304" pitchFamily="18" charset="0"/>
              </a:rPr>
              <a:t>Fluence</a:t>
            </a:r>
            <a:r>
              <a:rPr lang="en-US" dirty="0">
                <a:latin typeface="Times New Roman" panose="02020603050405020304" pitchFamily="18" charset="0"/>
                <a:ea typeface="Cambria Math"/>
                <a:cs typeface="Times New Roman" panose="02020603050405020304" pitchFamily="18" charset="0"/>
              </a:rPr>
              <a:t>: ≥ </a:t>
            </a:r>
            <a:r>
              <a:rPr lang="ru-RU" dirty="0">
                <a:latin typeface="Times New Roman" panose="02020603050405020304" pitchFamily="18" charset="0"/>
                <a:ea typeface="Cambria Math"/>
                <a:cs typeface="Times New Roman" panose="02020603050405020304" pitchFamily="18" charset="0"/>
              </a:rPr>
              <a:t>10</a:t>
            </a:r>
            <a:r>
              <a:rPr lang="en-US" baseline="30000" dirty="0">
                <a:latin typeface="Times New Roman" panose="02020603050405020304" pitchFamily="18" charset="0"/>
                <a:ea typeface="Cambria Math"/>
                <a:cs typeface="Times New Roman" panose="02020603050405020304" pitchFamily="18" charset="0"/>
              </a:rPr>
              <a:t>7</a:t>
            </a:r>
            <a:endParaRPr lang="ru-RU" dirty="0">
              <a:latin typeface="Times New Roman" panose="02020603050405020304" pitchFamily="18" charset="0"/>
              <a:ea typeface="Cambria Math"/>
              <a:cs typeface="Times New Roman" panose="02020603050405020304" pitchFamily="18" charset="0"/>
            </a:endParaRPr>
          </a:p>
          <a:p>
            <a:pPr marL="285750" indent="-285750">
              <a:buClr>
                <a:srgbClr val="C00000"/>
              </a:buClr>
              <a:buFont typeface="Arial" panose="020B0604020202020204" pitchFamily="34" charset="0"/>
              <a:buChar char="•"/>
            </a:pPr>
            <a:r>
              <a:rPr lang="en-US" dirty="0">
                <a:latin typeface="Times New Roman" panose="02020603050405020304" pitchFamily="18" charset="0"/>
                <a:ea typeface="Cambria Math"/>
                <a:cs typeface="Times New Roman" panose="02020603050405020304" pitchFamily="18" charset="0"/>
              </a:rPr>
              <a:t>Beam uniformity</a:t>
            </a:r>
            <a:r>
              <a:rPr lang="ru-RU" dirty="0">
                <a:latin typeface="Times New Roman" panose="02020603050405020304" pitchFamily="18" charset="0"/>
                <a:ea typeface="Cambria Math"/>
                <a:cs typeface="Times New Roman" panose="02020603050405020304" pitchFamily="18" charset="0"/>
              </a:rPr>
              <a:t>: ± </a:t>
            </a:r>
            <a:r>
              <a:rPr lang="en-US" dirty="0">
                <a:latin typeface="Times New Roman" panose="02020603050405020304" pitchFamily="18" charset="0"/>
                <a:ea typeface="Cambria Math"/>
                <a:cs typeface="Times New Roman" panose="02020603050405020304" pitchFamily="18" charset="0"/>
              </a:rPr>
              <a:t>1</a:t>
            </a:r>
            <a:r>
              <a:rPr lang="ru-RU" dirty="0">
                <a:latin typeface="Times New Roman" panose="02020603050405020304" pitchFamily="18" charset="0"/>
                <a:ea typeface="Cambria Math"/>
                <a:cs typeface="Times New Roman" panose="02020603050405020304" pitchFamily="18" charset="0"/>
              </a:rPr>
              <a:t>0 %</a:t>
            </a:r>
            <a:r>
              <a:rPr lang="en-US" dirty="0">
                <a:latin typeface="Times New Roman" panose="02020603050405020304" pitchFamily="18" charset="0"/>
                <a:ea typeface="Cambria Math"/>
                <a:cs typeface="Times New Roman" panose="02020603050405020304" pitchFamily="18" charset="0"/>
              </a:rPr>
              <a:t> (over the DUT area)</a:t>
            </a:r>
            <a:endParaRPr lang="ru-RU" dirty="0">
              <a:latin typeface="Times New Roman" panose="02020603050405020304" pitchFamily="18" charset="0"/>
              <a:ea typeface="Cambria Math"/>
              <a:cs typeface="Times New Roman" panose="02020603050405020304" pitchFamily="18" charset="0"/>
            </a:endParaRPr>
          </a:p>
          <a:p>
            <a:pPr marL="285750" indent="-285750">
              <a:buClr>
                <a:srgbClr val="C00000"/>
              </a:buClr>
              <a:buFont typeface="Arial" panose="020B0604020202020204" pitchFamily="34" charset="0"/>
              <a:buChar char="•"/>
            </a:pPr>
            <a:r>
              <a:rPr lang="en-US" dirty="0">
                <a:latin typeface="Times New Roman" panose="02020603050405020304" pitchFamily="18" charset="0"/>
                <a:ea typeface="Cambria Math"/>
                <a:cs typeface="Times New Roman" panose="02020603050405020304" pitchFamily="18" charset="0"/>
              </a:rPr>
              <a:t>Energy accuracy</a:t>
            </a:r>
            <a:r>
              <a:rPr lang="ru-RU" dirty="0">
                <a:latin typeface="Times New Roman" panose="02020603050405020304" pitchFamily="18" charset="0"/>
                <a:ea typeface="Cambria Math"/>
                <a:cs typeface="Times New Roman" panose="02020603050405020304" pitchFamily="18" charset="0"/>
              </a:rPr>
              <a:t>: ±</a:t>
            </a:r>
            <a:r>
              <a:rPr lang="en-US" dirty="0">
                <a:latin typeface="Times New Roman" panose="02020603050405020304" pitchFamily="18" charset="0"/>
                <a:ea typeface="Cambria Math"/>
                <a:cs typeface="Times New Roman" panose="02020603050405020304" pitchFamily="18" charset="0"/>
              </a:rPr>
              <a:t> </a:t>
            </a:r>
            <a:r>
              <a:rPr lang="ru-RU" dirty="0">
                <a:latin typeface="Times New Roman" panose="02020603050405020304" pitchFamily="18" charset="0"/>
                <a:ea typeface="Cambria Math"/>
                <a:cs typeface="Times New Roman" panose="02020603050405020304" pitchFamily="18" charset="0"/>
              </a:rPr>
              <a:t>10 %  </a:t>
            </a:r>
            <a:endParaRPr lang="en-US" dirty="0">
              <a:latin typeface="Times New Roman" panose="02020603050405020304" pitchFamily="18" charset="0"/>
              <a:ea typeface="Cambria Math"/>
              <a:cs typeface="Times New Roman" panose="02020603050405020304" pitchFamily="18" charset="0"/>
            </a:endParaRPr>
          </a:p>
          <a:p>
            <a:pPr marL="285750" indent="-285750">
              <a:buClr>
                <a:srgbClr val="C00000"/>
              </a:buClr>
              <a:buFont typeface="Arial" panose="020B0604020202020204" pitchFamily="34" charset="0"/>
              <a:buChar char="•"/>
            </a:pPr>
            <a:r>
              <a:rPr lang="en-US" dirty="0">
                <a:latin typeface="Times New Roman" panose="02020603050405020304" pitchFamily="18" charset="0"/>
                <a:ea typeface="Cambria Math"/>
                <a:cs typeface="Times New Roman" panose="02020603050405020304" pitchFamily="18" charset="0"/>
              </a:rPr>
              <a:t>Ion range in Si</a:t>
            </a:r>
            <a:r>
              <a:rPr lang="ru-RU" dirty="0">
                <a:latin typeface="Times New Roman" panose="02020603050405020304" pitchFamily="18" charset="0"/>
                <a:ea typeface="Cambria Math"/>
                <a:cs typeface="Times New Roman" panose="02020603050405020304" pitchFamily="18" charset="0"/>
              </a:rPr>
              <a:t>: </a:t>
            </a:r>
            <a:r>
              <a:rPr lang="ru-RU" dirty="0">
                <a:latin typeface="Times New Roman" panose="02020603050405020304" pitchFamily="18" charset="0"/>
                <a:ea typeface="Cambria Math"/>
                <a:cs typeface="Times New Roman" panose="02020603050405020304" pitchFamily="18" charset="0"/>
                <a:sym typeface="Symbol"/>
              </a:rPr>
              <a:t> 30 </a:t>
            </a:r>
            <a:r>
              <a:rPr lang="en-US" dirty="0" err="1">
                <a:latin typeface="Times New Roman" panose="02020603050405020304" pitchFamily="18" charset="0"/>
                <a:ea typeface="Cambria Math"/>
                <a:cs typeface="Times New Roman" panose="02020603050405020304" pitchFamily="18" charset="0"/>
                <a:sym typeface="Symbol"/>
              </a:rPr>
              <a:t>mkm</a:t>
            </a:r>
            <a:r>
              <a:rPr lang="en-US" dirty="0">
                <a:latin typeface="Times New Roman" panose="02020603050405020304" pitchFamily="18" charset="0"/>
                <a:ea typeface="Cambria Math"/>
                <a:cs typeface="Times New Roman" panose="02020603050405020304" pitchFamily="18" charset="0"/>
                <a:sym typeface="Symbol"/>
              </a:rPr>
              <a:t> </a:t>
            </a:r>
            <a:r>
              <a:rPr lang="ru-RU" dirty="0">
                <a:latin typeface="Times New Roman" panose="02020603050405020304" pitchFamily="18" charset="0"/>
                <a:ea typeface="Cambria Math"/>
                <a:cs typeface="Times New Roman" panose="02020603050405020304" pitchFamily="18" charset="0"/>
                <a:sym typeface="Symbol"/>
              </a:rPr>
              <a:t> (</a:t>
            </a:r>
            <a:r>
              <a:rPr lang="en-US" dirty="0">
                <a:latin typeface="Times New Roman" panose="02020603050405020304" pitchFamily="18" charset="0"/>
                <a:ea typeface="Cambria Math"/>
                <a:cs typeface="Times New Roman" panose="02020603050405020304" pitchFamily="18" charset="0"/>
                <a:sym typeface="Symbol"/>
              </a:rPr>
              <a:t>ion energy &gt; 3 MeV/nucleon</a:t>
            </a:r>
            <a:r>
              <a:rPr lang="ru-RU" dirty="0">
                <a:latin typeface="Times New Roman" panose="02020603050405020304" pitchFamily="18" charset="0"/>
                <a:ea typeface="Cambria Math"/>
                <a:cs typeface="Times New Roman" panose="02020603050405020304" pitchFamily="18" charset="0"/>
                <a:sym typeface="Symbol"/>
              </a:rPr>
              <a:t>)</a:t>
            </a:r>
            <a:endParaRPr lang="en-US" dirty="0">
              <a:latin typeface="Times New Roman" panose="02020603050405020304" pitchFamily="18" charset="0"/>
              <a:cs typeface="Times New Roman" panose="02020603050405020304" pitchFamily="18" charset="0"/>
            </a:endParaRPr>
          </a:p>
        </p:txBody>
      </p:sp>
      <p:sp>
        <p:nvSpPr>
          <p:cNvPr id="8" name="Rectangle 12"/>
          <p:cNvSpPr/>
          <p:nvPr/>
        </p:nvSpPr>
        <p:spPr>
          <a:xfrm>
            <a:off x="259842" y="3533060"/>
            <a:ext cx="8686800" cy="830997"/>
          </a:xfrm>
          <a:prstGeom prst="rect">
            <a:avLst/>
          </a:prstGeom>
        </p:spPr>
        <p:txBody>
          <a:bodyPr wrap="square">
            <a:spAutoFit/>
          </a:bodyPr>
          <a:lstStyle/>
          <a:p>
            <a:pPr algn="ctr"/>
            <a:r>
              <a:rPr lang="en-US" altLang="ru-RU" sz="1600" dirty="0">
                <a:latin typeface="Times New Roman" panose="02020603050405020304" pitchFamily="18" charset="0"/>
                <a:cs typeface="Times New Roman" panose="02020603050405020304" pitchFamily="18" charset="0"/>
              </a:rPr>
              <a:t>Beam operation time for testing</a:t>
            </a:r>
            <a:r>
              <a:rPr lang="ru-RU" altLang="ru-RU" sz="1600" dirty="0">
                <a:latin typeface="Times New Roman" panose="02020603050405020304" pitchFamily="18" charset="0"/>
                <a:cs typeface="Times New Roman" panose="02020603050405020304" pitchFamily="18" charset="0"/>
              </a:rPr>
              <a:t>: </a:t>
            </a:r>
            <a:r>
              <a:rPr lang="en-US" altLang="ru-RU" sz="1600" dirty="0">
                <a:latin typeface="Times New Roman" panose="02020603050405020304" pitchFamily="18" charset="0"/>
                <a:cs typeface="Times New Roman" panose="02020603050405020304" pitchFamily="18" charset="0"/>
              </a:rPr>
              <a:t>at least 2000 hours per year</a:t>
            </a:r>
            <a:r>
              <a:rPr lang="ru-RU" altLang="ru-RU" sz="1600" dirty="0">
                <a:latin typeface="Times New Roman" panose="02020603050405020304" pitchFamily="18" charset="0"/>
                <a:cs typeface="Times New Roman" panose="02020603050405020304" pitchFamily="18" charset="0"/>
              </a:rPr>
              <a:t> –</a:t>
            </a:r>
            <a:r>
              <a:rPr lang="en-US" altLang="ru-RU" sz="1600" dirty="0">
                <a:latin typeface="Times New Roman" panose="02020603050405020304" pitchFamily="18" charset="0"/>
                <a:cs typeface="Times New Roman" panose="02020603050405020304" pitchFamily="18" charset="0"/>
              </a:rPr>
              <a:t> based on SEE’ symposium reports</a:t>
            </a:r>
          </a:p>
          <a:p>
            <a:pPr algn="ctr"/>
            <a:r>
              <a:rPr lang="en-US" altLang="ru-RU" sz="1600" dirty="0">
                <a:latin typeface="Times New Roman" panose="02020603050405020304" pitchFamily="18" charset="0"/>
                <a:cs typeface="Times New Roman" panose="02020603050405020304" pitchFamily="18" charset="0"/>
              </a:rPr>
              <a:t>Lack of the beam time in the world. </a:t>
            </a:r>
            <a:r>
              <a:rPr lang="ru-RU" altLang="ru-RU" sz="1600" dirty="0">
                <a:latin typeface="Times New Roman" panose="02020603050405020304" pitchFamily="18" charset="0"/>
                <a:cs typeface="Times New Roman" panose="02020603050405020304" pitchFamily="18" charset="0"/>
              </a:rPr>
              <a:t> </a:t>
            </a:r>
            <a:endParaRPr lang="en-US" altLang="ru-RU" sz="1600" dirty="0">
              <a:latin typeface="Times New Roman" panose="02020603050405020304" pitchFamily="18" charset="0"/>
              <a:cs typeface="Times New Roman" panose="02020603050405020304" pitchFamily="18" charset="0"/>
            </a:endParaRPr>
          </a:p>
          <a:p>
            <a:pPr algn="ctr"/>
            <a:endParaRPr lang="en-US" sz="1600" dirty="0">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3329108" y="216568"/>
            <a:ext cx="3496470" cy="400110"/>
          </a:xfrm>
          <a:prstGeom prst="rect">
            <a:avLst/>
          </a:prstGeom>
        </p:spPr>
        <p:txBody>
          <a:bodyPr wrap="none">
            <a:spAutoFit/>
          </a:bodyPr>
          <a:lstStyle/>
          <a:p>
            <a:r>
              <a:rPr lang="en-US" sz="2000" dirty="0">
                <a:latin typeface="Comic Sans MS" panose="030F0702030302020204" pitchFamily="66" charset="0"/>
              </a:rPr>
              <a:t>So, what's the bottom line?</a:t>
            </a:r>
            <a:endParaRPr lang="ru-RU" sz="2000" dirty="0">
              <a:latin typeface="Comic Sans MS" panose="030F0702030302020204" pitchFamily="66" charset="0"/>
            </a:endParaRPr>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204" y="4700309"/>
            <a:ext cx="2802597" cy="1632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Прямоугольник 12"/>
          <p:cNvSpPr/>
          <p:nvPr/>
        </p:nvSpPr>
        <p:spPr>
          <a:xfrm>
            <a:off x="43584" y="6364454"/>
            <a:ext cx="4613475" cy="396541"/>
          </a:xfrm>
          <a:prstGeom prst="rect">
            <a:avLst/>
          </a:prstGeom>
        </p:spPr>
        <p:txBody>
          <a:bodyPr wrap="square">
            <a:spAutoFit/>
          </a:bodyPr>
          <a:lstStyle/>
          <a:p>
            <a:r>
              <a:rPr lang="en-US" sz="1000" dirty="0">
                <a:latin typeface="Times New Roman" panose="02020603050405020304" pitchFamily="18" charset="0"/>
                <a:cs typeface="Times New Roman" panose="02020603050405020304" pitchFamily="18" charset="0"/>
              </a:rPr>
              <a:t>*IEEE TRANSACTIONS ON NUCLEAR SCIENCE, VOL. 50, NO. 3, 2003</a:t>
            </a:r>
          </a:p>
        </p:txBody>
      </p:sp>
      <p:sp>
        <p:nvSpPr>
          <p:cNvPr id="14" name="Прямоугольник 13"/>
          <p:cNvSpPr/>
          <p:nvPr/>
        </p:nvSpPr>
        <p:spPr>
          <a:xfrm>
            <a:off x="-33793" y="4367657"/>
            <a:ext cx="3866508" cy="276999"/>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Example cross-section curves for a </a:t>
            </a:r>
            <a:r>
              <a:rPr lang="en-US" sz="1200" dirty="0" err="1">
                <a:latin typeface="Times New Roman" panose="02020603050405020304" pitchFamily="18" charset="0"/>
                <a:cs typeface="Times New Roman" panose="02020603050405020304" pitchFamily="18" charset="0"/>
              </a:rPr>
              <a:t>Matra</a:t>
            </a:r>
            <a:r>
              <a:rPr lang="en-US" sz="1200" dirty="0">
                <a:latin typeface="Times New Roman" panose="02020603050405020304" pitchFamily="18" charset="0"/>
                <a:cs typeface="Times New Roman" panose="02020603050405020304" pitchFamily="18" charset="0"/>
              </a:rPr>
              <a:t> 32 K  8 SRAM*</a:t>
            </a:r>
          </a:p>
        </p:txBody>
      </p:sp>
      <p:sp>
        <p:nvSpPr>
          <p:cNvPr id="25" name="Прямоугольник 24"/>
          <p:cNvSpPr/>
          <p:nvPr/>
        </p:nvSpPr>
        <p:spPr>
          <a:xfrm>
            <a:off x="3355689" y="4764091"/>
            <a:ext cx="5788311" cy="1200329"/>
          </a:xfrm>
          <a:prstGeom prst="rect">
            <a:avLst/>
          </a:prstGeom>
        </p:spPr>
        <p:txBody>
          <a:bodyPr wrap="square">
            <a:spAutoFit/>
          </a:bodyPr>
          <a:lstStyle/>
          <a:p>
            <a:r>
              <a:rPr lang="en-US" dirty="0">
                <a:latin typeface="Comic Sans MS" panose="030F0702030302020204" pitchFamily="66" charset="0"/>
              </a:rPr>
              <a:t>Goal: </a:t>
            </a:r>
          </a:p>
          <a:p>
            <a:endParaRPr lang="en-US" dirty="0">
              <a:latin typeface="Comic Sans MS" panose="030F0702030302020204" pitchFamily="66" charset="0"/>
            </a:endParaRPr>
          </a:p>
          <a:p>
            <a:r>
              <a:rPr lang="en-US" dirty="0">
                <a:latin typeface="Comic Sans MS" panose="030F0702030302020204" pitchFamily="66" charset="0"/>
              </a:rPr>
              <a:t>Obtaining experimental data within Earth limits</a:t>
            </a:r>
          </a:p>
          <a:p>
            <a:r>
              <a:rPr lang="en-US" dirty="0">
                <a:latin typeface="Comic Sans MS" panose="030F0702030302020204" pitchFamily="66" charset="0"/>
              </a:rPr>
              <a:t> to predict SEE rate in space. </a:t>
            </a:r>
          </a:p>
        </p:txBody>
      </p:sp>
      <p:sp>
        <p:nvSpPr>
          <p:cNvPr id="15" name="ZoneTexte 3"/>
          <p:cNvSpPr txBox="1">
            <a:spLocks noChangeArrowheads="1"/>
          </p:cNvSpPr>
          <p:nvPr/>
        </p:nvSpPr>
        <p:spPr bwMode="auto">
          <a:xfrm>
            <a:off x="2514600" y="6562725"/>
            <a:ext cx="6629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sz="1200" dirty="0">
                <a:latin typeface="Comic Sans MS" pitchFamily="66" charset="0"/>
              </a:rPr>
              <a:t>International Workshop on Biophysics and Materials at NICA</a:t>
            </a:r>
            <a:r>
              <a:rPr lang="fr-BE" sz="1200" dirty="0">
                <a:latin typeface="Comic Sans MS" pitchFamily="66" charset="0"/>
              </a:rPr>
              <a:t> , </a:t>
            </a:r>
            <a:r>
              <a:rPr lang="en-US" sz="1200" dirty="0">
                <a:latin typeface="Comic Sans MS" pitchFamily="66" charset="0"/>
              </a:rPr>
              <a:t>December 12, 2016.  JINR.</a:t>
            </a:r>
            <a:endParaRPr lang="fr-BE" sz="1200" dirty="0">
              <a:latin typeface="Comic Sans MS" pitchFamily="66" charset="0"/>
            </a:endParaRPr>
          </a:p>
        </p:txBody>
      </p:sp>
    </p:spTree>
    <p:extLst>
      <p:ext uri="{BB962C8B-B14F-4D97-AF65-F5344CB8AC3E}">
        <p14:creationId xmlns:p14="http://schemas.microsoft.com/office/powerpoint/2010/main" val="3318822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Заголовок 1"/>
          <p:cNvSpPr txBox="1">
            <a:spLocks/>
          </p:cNvSpPr>
          <p:nvPr/>
        </p:nvSpPr>
        <p:spPr bwMode="auto">
          <a:xfrm>
            <a:off x="0" y="311150"/>
            <a:ext cx="8915400"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lnSpcReduction="1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ru-RU" sz="1800" b="1" dirty="0">
                <a:latin typeface="Comic Sans MS" pitchFamily="66" charset="0"/>
                <a:ea typeface="Arial Unicode MS" pitchFamily="34" charset="-128"/>
                <a:cs typeface="Arial Unicode MS" pitchFamily="34" charset="-128"/>
              </a:rPr>
              <a:t>F</a:t>
            </a:r>
            <a:r>
              <a:rPr lang="en-US" altLang="ru-RU" sz="1800" dirty="0">
                <a:latin typeface="Comic Sans MS" pitchFamily="66" charset="0"/>
                <a:ea typeface="Arial Unicode MS" pitchFamily="34" charset="-128"/>
                <a:cs typeface="Arial Unicode MS" pitchFamily="34" charset="-128"/>
              </a:rPr>
              <a:t>LNR accelerator complex in 2016</a:t>
            </a:r>
            <a:r>
              <a:rPr lang="ru-RU" altLang="ru-RU" sz="1800" dirty="0">
                <a:latin typeface="Comic Sans MS" pitchFamily="66" charset="0"/>
                <a:ea typeface="Arial Unicode MS" pitchFamily="34" charset="-128"/>
                <a:cs typeface="Arial Unicode MS" pitchFamily="34" charset="-128"/>
              </a:rPr>
              <a:t>.</a:t>
            </a:r>
            <a:br>
              <a:rPr lang="en-US" altLang="ru-RU" sz="1800" dirty="0">
                <a:latin typeface="Comic Sans MS" pitchFamily="66" charset="0"/>
                <a:ea typeface="Arial Unicode MS" pitchFamily="34" charset="-128"/>
                <a:cs typeface="Arial Unicode MS" pitchFamily="34" charset="-128"/>
              </a:rPr>
            </a:br>
            <a:br>
              <a:rPr lang="en-US" altLang="ru-RU" sz="1800" dirty="0">
                <a:latin typeface="Comic Sans MS" pitchFamily="66" charset="0"/>
                <a:ea typeface="Arial Unicode MS" pitchFamily="34" charset="-128"/>
                <a:cs typeface="Arial Unicode MS" pitchFamily="34" charset="-128"/>
              </a:rPr>
            </a:br>
            <a:r>
              <a:rPr lang="en-US" altLang="ru-RU" sz="1800" dirty="0">
                <a:latin typeface="Times New Roman" panose="02020603050405020304" pitchFamily="18" charset="0"/>
                <a:cs typeface="Times New Roman" panose="02020603050405020304" pitchFamily="18" charset="0"/>
              </a:rPr>
              <a:t>4 cyclotrons and </a:t>
            </a:r>
            <a:r>
              <a:rPr lang="en-US" altLang="ru-RU" sz="1800" dirty="0" err="1">
                <a:latin typeface="Times New Roman" panose="02020603050405020304" pitchFamily="18" charset="0"/>
                <a:cs typeface="Times New Roman" panose="02020603050405020304" pitchFamily="18" charset="0"/>
              </a:rPr>
              <a:t>microtron</a:t>
            </a:r>
            <a:r>
              <a:rPr lang="en-US" altLang="ru-RU" sz="1800" dirty="0">
                <a:latin typeface="Times New Roman" panose="02020603050405020304" pitchFamily="18" charset="0"/>
                <a:cs typeface="Times New Roman" panose="02020603050405020304" pitchFamily="18" charset="0"/>
              </a:rPr>
              <a:t> (e-beams)</a:t>
            </a:r>
            <a:r>
              <a:rPr lang="ru-RU" altLang="ru-RU" sz="1800" dirty="0">
                <a:latin typeface="Times New Roman" panose="02020603050405020304" pitchFamily="18" charset="0"/>
                <a:cs typeface="Times New Roman" panose="02020603050405020304" pitchFamily="18" charset="0"/>
              </a:rPr>
              <a:t>….</a:t>
            </a:r>
            <a:endParaRPr lang="en-US" altLang="ru-RU" sz="1800" dirty="0">
              <a:latin typeface="Times New Roman" panose="02020603050405020304" pitchFamily="18" charset="0"/>
              <a:cs typeface="Times New Roman" panose="02020603050405020304" pitchFamily="18" charset="0"/>
            </a:endParaRPr>
          </a:p>
          <a:p>
            <a:pPr>
              <a:defRPr/>
            </a:pPr>
            <a:br>
              <a:rPr lang="ru-RU" altLang="ru-RU" sz="1800" dirty="0">
                <a:latin typeface="Times New Roman" panose="02020603050405020304" pitchFamily="18" charset="0"/>
                <a:cs typeface="Times New Roman" panose="02020603050405020304" pitchFamily="18" charset="0"/>
              </a:rPr>
            </a:br>
            <a:r>
              <a:rPr lang="en-US" altLang="ru-RU" sz="1800" dirty="0">
                <a:latin typeface="Times New Roman" panose="02020603050405020304" pitchFamily="18" charset="0"/>
                <a:cs typeface="Times New Roman" panose="02020603050405020304" pitchFamily="18" charset="0"/>
              </a:rPr>
              <a:t>Beam operation time –</a:t>
            </a:r>
            <a:r>
              <a:rPr lang="ru-RU" altLang="ru-RU" sz="1800" dirty="0">
                <a:latin typeface="Times New Roman" panose="02020603050405020304" pitchFamily="18" charset="0"/>
                <a:cs typeface="Times New Roman" panose="02020603050405020304" pitchFamily="18" charset="0"/>
              </a:rPr>
              <a:t> </a:t>
            </a:r>
            <a:r>
              <a:rPr lang="en-US" altLang="ru-RU" sz="1800" dirty="0">
                <a:latin typeface="Times New Roman" panose="02020603050405020304" pitchFamily="18" charset="0"/>
                <a:cs typeface="Times New Roman" panose="02020603050405020304" pitchFamily="18" charset="0"/>
              </a:rPr>
              <a:t>7 years review</a:t>
            </a:r>
            <a:r>
              <a:rPr lang="ru-RU" altLang="ru-RU" sz="1800" dirty="0">
                <a:latin typeface="Times New Roman" panose="02020603050405020304" pitchFamily="18" charset="0"/>
                <a:cs typeface="Times New Roman" panose="02020603050405020304" pitchFamily="18" charset="0"/>
              </a:rPr>
              <a:t>: </a:t>
            </a:r>
            <a:r>
              <a:rPr lang="en-US" altLang="ru-RU" sz="1800" dirty="0">
                <a:latin typeface="Times New Roman" panose="02020603050405020304" pitchFamily="18" charset="0"/>
                <a:cs typeface="Times New Roman" panose="02020603050405020304" pitchFamily="18" charset="0"/>
              </a:rPr>
              <a:t>~ 1</a:t>
            </a:r>
            <a:r>
              <a:rPr lang="ru-RU" altLang="ru-RU" sz="1800" dirty="0">
                <a:latin typeface="Times New Roman" panose="02020603050405020304" pitchFamily="18" charset="0"/>
                <a:cs typeface="Times New Roman" panose="02020603050405020304" pitchFamily="18" charset="0"/>
              </a:rPr>
              <a:t>5 000 </a:t>
            </a:r>
            <a:r>
              <a:rPr lang="en-US" altLang="ru-RU" sz="1800" dirty="0">
                <a:latin typeface="Times New Roman" panose="02020603050405020304" pitchFamily="18" charset="0"/>
                <a:cs typeface="Times New Roman" panose="02020603050405020304" pitchFamily="18" charset="0"/>
              </a:rPr>
              <a:t>hours/year of the ion beams </a:t>
            </a:r>
            <a:r>
              <a:rPr lang="en-US" altLang="ru-RU" sz="1800" b="1" dirty="0">
                <a:latin typeface="Times New Roman" panose="02020603050405020304" pitchFamily="18" charset="0"/>
                <a:cs typeface="Times New Roman" panose="02020603050405020304" pitchFamily="18" charset="0"/>
              </a:rPr>
              <a:t>ON </a:t>
            </a:r>
            <a:r>
              <a:rPr lang="en-US" altLang="ru-RU" sz="1800" dirty="0">
                <a:latin typeface="Times New Roman" panose="02020603050405020304" pitchFamily="18" charset="0"/>
                <a:cs typeface="Times New Roman" panose="02020603050405020304" pitchFamily="18" charset="0"/>
              </a:rPr>
              <a:t>physical targets</a:t>
            </a:r>
            <a:endParaRPr lang="ru-RU" altLang="ru-RU" sz="1800" dirty="0">
              <a:latin typeface="Times New Roman" panose="02020603050405020304" pitchFamily="18" charset="0"/>
              <a:cs typeface="Times New Roman" panose="02020603050405020304" pitchFamily="18" charset="0"/>
            </a:endParaRPr>
          </a:p>
        </p:txBody>
      </p:sp>
      <p:pic>
        <p:nvPicPr>
          <p:cNvPr id="31" name="Picture 2" descr="http://flerovlab.jinr.ru/flnr/dimg/FLNR_new_logotype_2012_07_04.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6600" y="635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185781" cy="616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Группа 4"/>
          <p:cNvGrpSpPr/>
          <p:nvPr/>
        </p:nvGrpSpPr>
        <p:grpSpPr>
          <a:xfrm>
            <a:off x="170322" y="1679026"/>
            <a:ext cx="8937511" cy="4664547"/>
            <a:chOff x="170322" y="1402568"/>
            <a:chExt cx="8937511" cy="4664547"/>
          </a:xfrm>
        </p:grpSpPr>
        <p:pic>
          <p:nvPicPr>
            <p:cNvPr id="2" name="Рисунок 1"/>
            <p:cNvPicPr>
              <a:picLocks noChangeAspect="1"/>
            </p:cNvPicPr>
            <p:nvPr/>
          </p:nvPicPr>
          <p:blipFill>
            <a:blip r:embed="rId5"/>
            <a:stretch>
              <a:fillRect/>
            </a:stretch>
          </p:blipFill>
          <p:spPr>
            <a:xfrm>
              <a:off x="170322" y="1592263"/>
              <a:ext cx="8937511" cy="4474852"/>
            </a:xfrm>
            <a:prstGeom prst="rect">
              <a:avLst/>
            </a:prstGeom>
          </p:spPr>
        </p:pic>
        <p:pic>
          <p:nvPicPr>
            <p:cNvPr id="3" name="Рисунок 2"/>
            <p:cNvPicPr>
              <a:picLocks noChangeAspect="1"/>
            </p:cNvPicPr>
            <p:nvPr/>
          </p:nvPicPr>
          <p:blipFill>
            <a:blip r:embed="rId6"/>
            <a:stretch>
              <a:fillRect/>
            </a:stretch>
          </p:blipFill>
          <p:spPr>
            <a:xfrm>
              <a:off x="304800" y="1402568"/>
              <a:ext cx="2579966" cy="1370607"/>
            </a:xfrm>
            <a:prstGeom prst="rect">
              <a:avLst/>
            </a:prstGeom>
          </p:spPr>
        </p:pic>
      </p:grpSp>
      <p:sp>
        <p:nvSpPr>
          <p:cNvPr id="9" name="ZoneTexte 3"/>
          <p:cNvSpPr txBox="1">
            <a:spLocks noChangeArrowheads="1"/>
          </p:cNvSpPr>
          <p:nvPr/>
        </p:nvSpPr>
        <p:spPr bwMode="auto">
          <a:xfrm>
            <a:off x="2514600" y="6562725"/>
            <a:ext cx="6629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sz="1200" dirty="0">
                <a:latin typeface="Comic Sans MS" pitchFamily="66" charset="0"/>
              </a:rPr>
              <a:t>International Workshop on Biophysics and Materials at NICA</a:t>
            </a:r>
            <a:r>
              <a:rPr lang="fr-BE" sz="1200" dirty="0">
                <a:latin typeface="Comic Sans MS" pitchFamily="66" charset="0"/>
              </a:rPr>
              <a:t> , </a:t>
            </a:r>
            <a:r>
              <a:rPr lang="en-US" sz="1200" dirty="0">
                <a:latin typeface="Comic Sans MS" pitchFamily="66" charset="0"/>
              </a:rPr>
              <a:t>December 12, 2016.  JINR.</a:t>
            </a:r>
            <a:endParaRPr lang="fr-BE" sz="1200" dirty="0">
              <a:latin typeface="Comic Sans MS" pitchFamily="66" charset="0"/>
            </a:endParaRPr>
          </a:p>
        </p:txBody>
      </p:sp>
    </p:spTree>
    <p:extLst>
      <p:ext uri="{BB962C8B-B14F-4D97-AF65-F5344CB8AC3E}">
        <p14:creationId xmlns:p14="http://schemas.microsoft.com/office/powerpoint/2010/main" val="33164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185781" cy="616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descr="http://flerovlab.jinr.ru/flnr/dimg/FLNR_new_logotype_2012_07_04.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56600" y="635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Заголовок 1"/>
          <p:cNvSpPr txBox="1">
            <a:spLocks/>
          </p:cNvSpPr>
          <p:nvPr/>
        </p:nvSpPr>
        <p:spPr bwMode="auto">
          <a:xfrm>
            <a:off x="2171604" y="196410"/>
            <a:ext cx="5537200" cy="727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ru-RU" sz="1800" dirty="0">
                <a:latin typeface="Comic Sans MS" pitchFamily="66" charset="0"/>
                <a:ea typeface="Arial Unicode MS" pitchFamily="34" charset="-128"/>
                <a:cs typeface="Arial Unicode MS" pitchFamily="34" charset="-128"/>
              </a:rPr>
              <a:t>Does it (FLNR accelerator complex) fit well ?</a:t>
            </a:r>
          </a:p>
        </p:txBody>
      </p:sp>
      <p:sp>
        <p:nvSpPr>
          <p:cNvPr id="17" name="TextBox 16"/>
          <p:cNvSpPr txBox="1"/>
          <p:nvPr/>
        </p:nvSpPr>
        <p:spPr>
          <a:xfrm>
            <a:off x="533400" y="1559363"/>
            <a:ext cx="8458200" cy="3211135"/>
          </a:xfrm>
          <a:prstGeom prst="rect">
            <a:avLst/>
          </a:prstGeom>
          <a:noFill/>
        </p:spPr>
        <p:txBody>
          <a:bodyPr wrap="square" rtlCol="0">
            <a:spAutoFit/>
          </a:bodyPr>
          <a:lstStyle/>
          <a:p>
            <a:pPr>
              <a:buClr>
                <a:srgbClr val="C00000"/>
              </a:buClr>
            </a:pPr>
            <a:r>
              <a:rPr lang="en-US" sz="1600" dirty="0">
                <a:latin typeface="Times New Roman" panose="02020603050405020304" pitchFamily="18" charset="0"/>
                <a:ea typeface="Cambria Math"/>
                <a:cs typeface="Times New Roman" panose="02020603050405020304" pitchFamily="18" charset="0"/>
              </a:rPr>
              <a:t>Ions: O, Ne, </a:t>
            </a:r>
            <a:r>
              <a:rPr lang="en-US" sz="1600" dirty="0" err="1">
                <a:latin typeface="Times New Roman" panose="02020603050405020304" pitchFamily="18" charset="0"/>
                <a:ea typeface="Cambria Math"/>
                <a:cs typeface="Times New Roman" panose="02020603050405020304" pitchFamily="18" charset="0"/>
              </a:rPr>
              <a:t>Ar</a:t>
            </a:r>
            <a:r>
              <a:rPr lang="en-US" sz="1600" dirty="0">
                <a:latin typeface="Times New Roman" panose="02020603050405020304" pitchFamily="18" charset="0"/>
                <a:ea typeface="Cambria Math"/>
                <a:cs typeface="Times New Roman" panose="02020603050405020304" pitchFamily="18" charset="0"/>
              </a:rPr>
              <a:t>, Kr, </a:t>
            </a:r>
            <a:r>
              <a:rPr lang="en-US" sz="1600" dirty="0" err="1">
                <a:latin typeface="Times New Roman" panose="02020603050405020304" pitchFamily="18" charset="0"/>
                <a:ea typeface="Cambria Math"/>
                <a:cs typeface="Times New Roman" panose="02020603050405020304" pitchFamily="18" charset="0"/>
              </a:rPr>
              <a:t>Xe</a:t>
            </a:r>
            <a:r>
              <a:rPr lang="en-US" sz="1600" dirty="0">
                <a:latin typeface="Times New Roman" panose="02020603050405020304" pitchFamily="18" charset="0"/>
                <a:ea typeface="Cambria Math"/>
                <a:cs typeface="Times New Roman" panose="02020603050405020304" pitchFamily="18" charset="0"/>
              </a:rPr>
              <a:t>, Fe and Bi</a:t>
            </a:r>
          </a:p>
          <a:p>
            <a:pPr>
              <a:buClr>
                <a:srgbClr val="C00000"/>
              </a:buClr>
            </a:pPr>
            <a:endParaRPr lang="en-US" sz="1600" dirty="0">
              <a:latin typeface="Times New Roman" panose="02020603050405020304" pitchFamily="18" charset="0"/>
              <a:ea typeface="Cambria Math"/>
              <a:cs typeface="Times New Roman" panose="02020603050405020304" pitchFamily="18" charset="0"/>
            </a:endParaRPr>
          </a:p>
          <a:p>
            <a:pPr>
              <a:buClr>
                <a:srgbClr val="C00000"/>
              </a:buClr>
            </a:pPr>
            <a:r>
              <a:rPr lang="en-US" sz="1600" dirty="0">
                <a:latin typeface="Times New Roman" panose="02020603050405020304" pitchFamily="18" charset="0"/>
                <a:ea typeface="Cambria Math"/>
                <a:cs typeface="Times New Roman" panose="02020603050405020304" pitchFamily="18" charset="0"/>
              </a:rPr>
              <a:t>Ion energy  </a:t>
            </a:r>
            <a:r>
              <a:rPr lang="en-US" sz="1600" dirty="0">
                <a:latin typeface="Times New Roman" panose="02020603050405020304" pitchFamily="18" charset="0"/>
                <a:cs typeface="Times New Roman" panose="02020603050405020304" pitchFamily="18" charset="0"/>
              </a:rPr>
              <a:t>3 - 64 MeV / nucleon (it means LET values:  up to  100 MeV×cm2/mg )</a:t>
            </a:r>
          </a:p>
          <a:p>
            <a:pPr>
              <a:buClr>
                <a:srgbClr val="C00000"/>
              </a:buClr>
            </a:pPr>
            <a:endParaRPr lang="ru-RU" sz="1600" dirty="0">
              <a:latin typeface="Times New Roman" panose="02020603050405020304" pitchFamily="18" charset="0"/>
              <a:ea typeface="Cambria Math"/>
              <a:cs typeface="Times New Roman" panose="02020603050405020304" pitchFamily="18" charset="0"/>
            </a:endParaRPr>
          </a:p>
          <a:p>
            <a:pPr>
              <a:buClr>
                <a:srgbClr val="C00000"/>
              </a:buClr>
            </a:pPr>
            <a:r>
              <a:rPr lang="en-US" sz="1600" dirty="0">
                <a:latin typeface="Times New Roman" panose="02020603050405020304" pitchFamily="18" charset="0"/>
                <a:ea typeface="Cambria Math"/>
                <a:cs typeface="Times New Roman" panose="02020603050405020304" pitchFamily="18" charset="0"/>
              </a:rPr>
              <a:t>Beam intensity</a:t>
            </a:r>
            <a:r>
              <a:rPr lang="ru-RU" sz="1600" dirty="0">
                <a:latin typeface="Times New Roman" panose="02020603050405020304" pitchFamily="18" charset="0"/>
                <a:ea typeface="Cambria Math"/>
                <a:cs typeface="Times New Roman" panose="02020603050405020304" pitchFamily="18" charset="0"/>
              </a:rPr>
              <a:t>: 10</a:t>
            </a:r>
            <a:r>
              <a:rPr lang="ru-RU" sz="1600" baseline="30000" dirty="0">
                <a:latin typeface="Times New Roman" panose="02020603050405020304" pitchFamily="18" charset="0"/>
                <a:ea typeface="Cambria Math"/>
                <a:cs typeface="Times New Roman" panose="02020603050405020304" pitchFamily="18" charset="0"/>
              </a:rPr>
              <a:t>1 </a:t>
            </a:r>
            <a:r>
              <a:rPr lang="ru-RU" sz="1600" dirty="0">
                <a:latin typeface="Times New Roman" panose="02020603050405020304" pitchFamily="18" charset="0"/>
                <a:ea typeface="Cambria Math"/>
                <a:cs typeface="Times New Roman" panose="02020603050405020304" pitchFamily="18" charset="0"/>
              </a:rPr>
              <a:t>÷ 10</a:t>
            </a:r>
            <a:r>
              <a:rPr lang="ru-RU" sz="1600" baseline="30000" dirty="0">
                <a:latin typeface="Times New Roman" panose="02020603050405020304" pitchFamily="18" charset="0"/>
                <a:ea typeface="Cambria Math"/>
                <a:cs typeface="Times New Roman" panose="02020603050405020304" pitchFamily="18" charset="0"/>
              </a:rPr>
              <a:t>5</a:t>
            </a:r>
            <a:r>
              <a:rPr lang="ru-RU" sz="1600" dirty="0">
                <a:latin typeface="Times New Roman" panose="02020603050405020304" pitchFamily="18" charset="0"/>
                <a:ea typeface="Cambria Math"/>
                <a:cs typeface="Times New Roman" panose="02020603050405020304" pitchFamily="18" charset="0"/>
              </a:rPr>
              <a:t> с</a:t>
            </a:r>
            <a:r>
              <a:rPr lang="en-US" sz="1600" dirty="0">
                <a:latin typeface="Times New Roman" panose="02020603050405020304" pitchFamily="18" charset="0"/>
                <a:ea typeface="Cambria Math"/>
                <a:cs typeface="Times New Roman" panose="02020603050405020304" pitchFamily="18" charset="0"/>
              </a:rPr>
              <a:t>m</a:t>
            </a:r>
            <a:r>
              <a:rPr lang="ru-RU" sz="1600" baseline="30000" dirty="0">
                <a:latin typeface="Times New Roman" panose="02020603050405020304" pitchFamily="18" charset="0"/>
                <a:ea typeface="Cambria Math"/>
                <a:cs typeface="Times New Roman" panose="02020603050405020304" pitchFamily="18" charset="0"/>
              </a:rPr>
              <a:t>-2</a:t>
            </a:r>
            <a:r>
              <a:rPr lang="en-US" sz="1600" dirty="0">
                <a:latin typeface="Times New Roman" panose="02020603050405020304" pitchFamily="18" charset="0"/>
                <a:ea typeface="Cambria Math"/>
                <a:cs typeface="Times New Roman" panose="02020603050405020304" pitchFamily="18" charset="0"/>
              </a:rPr>
              <a:t>s</a:t>
            </a:r>
            <a:r>
              <a:rPr lang="ru-RU" sz="1600" baseline="30000" dirty="0">
                <a:latin typeface="Times New Roman" panose="02020603050405020304" pitchFamily="18" charset="0"/>
                <a:ea typeface="Cambria Math"/>
                <a:cs typeface="Times New Roman" panose="02020603050405020304" pitchFamily="18" charset="0"/>
              </a:rPr>
              <a:t>-1</a:t>
            </a:r>
            <a:endParaRPr lang="en-US" sz="1600" baseline="30000" dirty="0">
              <a:latin typeface="Times New Roman" panose="02020603050405020304" pitchFamily="18" charset="0"/>
              <a:ea typeface="Cambria Math"/>
              <a:cs typeface="Times New Roman" panose="02020603050405020304" pitchFamily="18" charset="0"/>
            </a:endParaRPr>
          </a:p>
          <a:p>
            <a:pPr>
              <a:buClr>
                <a:srgbClr val="C00000"/>
              </a:buClr>
            </a:pPr>
            <a:endParaRPr lang="en-US" sz="1600" baseline="30000" dirty="0">
              <a:latin typeface="Times New Roman" panose="02020603050405020304" pitchFamily="18" charset="0"/>
              <a:ea typeface="Cambria Math"/>
              <a:cs typeface="Times New Roman" panose="02020603050405020304" pitchFamily="18" charset="0"/>
            </a:endParaRPr>
          </a:p>
          <a:p>
            <a:pPr>
              <a:buClr>
                <a:srgbClr val="C00000"/>
              </a:buClr>
            </a:pPr>
            <a:r>
              <a:rPr lang="en-US" sz="1600" dirty="0">
                <a:latin typeface="Times New Roman" panose="02020603050405020304" pitchFamily="18" charset="0"/>
                <a:ea typeface="Cambria Math"/>
                <a:cs typeface="Times New Roman" panose="02020603050405020304" pitchFamily="18" charset="0"/>
              </a:rPr>
              <a:t>Irradiation areas: ø 6 cm, 15.5*20 cm, 20*20 cm</a:t>
            </a:r>
          </a:p>
          <a:p>
            <a:pPr>
              <a:buClr>
                <a:srgbClr val="C00000"/>
              </a:buClr>
            </a:pPr>
            <a:endParaRPr lang="ru-RU" sz="1600" dirty="0">
              <a:latin typeface="Times New Roman" panose="02020603050405020304" pitchFamily="18" charset="0"/>
              <a:ea typeface="Cambria Math"/>
              <a:cs typeface="Times New Roman" panose="02020603050405020304" pitchFamily="18" charset="0"/>
            </a:endParaRPr>
          </a:p>
          <a:p>
            <a:pPr>
              <a:buClr>
                <a:srgbClr val="C00000"/>
              </a:buClr>
            </a:pPr>
            <a:r>
              <a:rPr lang="en-US" sz="1600" dirty="0">
                <a:latin typeface="Times New Roman" panose="02020603050405020304" pitchFamily="18" charset="0"/>
                <a:ea typeface="Cambria Math"/>
                <a:cs typeface="Times New Roman" panose="02020603050405020304" pitchFamily="18" charset="0"/>
              </a:rPr>
              <a:t>Beam uniformity</a:t>
            </a:r>
            <a:r>
              <a:rPr lang="ru-RU" sz="1600" dirty="0">
                <a:latin typeface="Times New Roman" panose="02020603050405020304" pitchFamily="18" charset="0"/>
                <a:ea typeface="Cambria Math"/>
                <a:cs typeface="Times New Roman" panose="02020603050405020304" pitchFamily="18" charset="0"/>
              </a:rPr>
              <a:t>: </a:t>
            </a:r>
            <a:r>
              <a:rPr lang="en-US" sz="1600" dirty="0">
                <a:latin typeface="Times New Roman" panose="02020603050405020304" pitchFamily="18" charset="0"/>
                <a:ea typeface="Cambria Math"/>
                <a:cs typeface="Times New Roman" panose="02020603050405020304" pitchFamily="18" charset="0"/>
              </a:rPr>
              <a:t>10 ÷</a:t>
            </a:r>
            <a:r>
              <a:rPr lang="ru-RU" sz="1600" dirty="0">
                <a:latin typeface="Times New Roman" panose="02020603050405020304" pitchFamily="18" charset="0"/>
                <a:ea typeface="Cambria Math"/>
                <a:cs typeface="Times New Roman" panose="02020603050405020304" pitchFamily="18" charset="0"/>
              </a:rPr>
              <a:t> 30 %</a:t>
            </a:r>
            <a:endParaRPr lang="en-US" sz="1600" dirty="0">
              <a:latin typeface="Times New Roman" panose="02020603050405020304" pitchFamily="18" charset="0"/>
              <a:ea typeface="Cambria Math"/>
              <a:cs typeface="Times New Roman" panose="02020603050405020304" pitchFamily="18" charset="0"/>
            </a:endParaRPr>
          </a:p>
          <a:p>
            <a:pPr>
              <a:buClr>
                <a:srgbClr val="C00000"/>
              </a:buClr>
            </a:pPr>
            <a:endParaRPr lang="en-US" sz="1600" dirty="0">
              <a:latin typeface="Times New Roman" panose="02020603050405020304" pitchFamily="18" charset="0"/>
              <a:ea typeface="Cambria Math"/>
              <a:cs typeface="Times New Roman" panose="02020603050405020304" pitchFamily="18" charset="0"/>
            </a:endParaRPr>
          </a:p>
          <a:p>
            <a:pPr>
              <a:buClr>
                <a:srgbClr val="C00000"/>
              </a:buClr>
            </a:pPr>
            <a:r>
              <a:rPr lang="en-US" sz="1600" dirty="0">
                <a:latin typeface="Times New Roman" panose="02020603050405020304" pitchFamily="18" charset="0"/>
                <a:ea typeface="Cambria Math"/>
                <a:cs typeface="Times New Roman" panose="02020603050405020304" pitchFamily="18" charset="0"/>
              </a:rPr>
              <a:t>Energy accuracy</a:t>
            </a:r>
            <a:r>
              <a:rPr lang="ru-RU" sz="1600" dirty="0">
                <a:latin typeface="Times New Roman" panose="02020603050405020304" pitchFamily="18" charset="0"/>
                <a:ea typeface="Cambria Math"/>
                <a:cs typeface="Times New Roman" panose="02020603050405020304" pitchFamily="18" charset="0"/>
              </a:rPr>
              <a:t>: 10 %  </a:t>
            </a:r>
            <a:endParaRPr lang="en-US" sz="1600" dirty="0">
              <a:latin typeface="Times New Roman" panose="02020603050405020304" pitchFamily="18" charset="0"/>
              <a:ea typeface="Cambria Math"/>
              <a:cs typeface="Times New Roman" panose="02020603050405020304" pitchFamily="18" charset="0"/>
            </a:endParaRPr>
          </a:p>
          <a:p>
            <a:pPr>
              <a:buClr>
                <a:srgbClr val="C00000"/>
              </a:buClr>
            </a:pPr>
            <a:endParaRPr lang="en-US" sz="1600" dirty="0">
              <a:latin typeface="Times New Roman" panose="02020603050405020304" pitchFamily="18" charset="0"/>
              <a:ea typeface="Cambria Math"/>
              <a:cs typeface="Times New Roman" panose="02020603050405020304" pitchFamily="18" charset="0"/>
            </a:endParaRPr>
          </a:p>
          <a:p>
            <a:pPr>
              <a:buClr>
                <a:srgbClr val="C00000"/>
              </a:buClr>
            </a:pPr>
            <a:r>
              <a:rPr lang="en-US" sz="1600" dirty="0">
                <a:latin typeface="Times New Roman" panose="02020603050405020304" pitchFamily="18" charset="0"/>
                <a:ea typeface="Cambria Math"/>
                <a:cs typeface="Times New Roman" panose="02020603050405020304" pitchFamily="18" charset="0"/>
              </a:rPr>
              <a:t>Ion range in Si</a:t>
            </a:r>
            <a:r>
              <a:rPr lang="ru-RU" sz="1600" dirty="0">
                <a:latin typeface="Times New Roman" panose="02020603050405020304" pitchFamily="18" charset="0"/>
                <a:ea typeface="Cambria Math"/>
                <a:cs typeface="Times New Roman" panose="02020603050405020304" pitchFamily="18" charset="0"/>
              </a:rPr>
              <a:t>: </a:t>
            </a:r>
            <a:r>
              <a:rPr lang="ru-RU" sz="1600" dirty="0">
                <a:latin typeface="Times New Roman" panose="02020603050405020304" pitchFamily="18" charset="0"/>
                <a:ea typeface="Cambria Math"/>
                <a:cs typeface="Times New Roman" panose="02020603050405020304" pitchFamily="18" charset="0"/>
                <a:sym typeface="Symbol"/>
              </a:rPr>
              <a:t> 30 </a:t>
            </a:r>
            <a:r>
              <a:rPr lang="en-US" sz="1600" dirty="0" err="1">
                <a:latin typeface="Times New Roman" panose="02020603050405020304" pitchFamily="18" charset="0"/>
                <a:ea typeface="Cambria Math"/>
                <a:cs typeface="Times New Roman" panose="02020603050405020304" pitchFamily="18" charset="0"/>
                <a:sym typeface="Symbol"/>
              </a:rPr>
              <a:t>mkm</a:t>
            </a:r>
            <a:endParaRPr lang="en-US" sz="16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0" y="4980625"/>
            <a:ext cx="8991600" cy="1415772"/>
          </a:xfrm>
          <a:prstGeom prst="rect">
            <a:avLst/>
          </a:prstGeom>
        </p:spPr>
        <p:txBody>
          <a:bodyPr wrap="square">
            <a:spAutoFit/>
          </a:bodyPr>
          <a:lstStyle/>
          <a:p>
            <a:pPr algn="ctr"/>
            <a:r>
              <a:rPr lang="en-US" dirty="0">
                <a:latin typeface="Times New Roman" panose="02020603050405020304" pitchFamily="18" charset="0"/>
                <a:cs typeface="Times New Roman" panose="02020603050405020304" pitchFamily="18" charset="0"/>
              </a:rPr>
              <a:t>Beam operation time, dedicated to SEE testing in 2016 up to date is 2500 hours !!!</a:t>
            </a:r>
          </a:p>
          <a:p>
            <a:pPr algn="ctr"/>
            <a:endParaRPr lang="en-US" sz="2000" dirty="0">
              <a:latin typeface="Times New Roman" panose="02020603050405020304" pitchFamily="18" charset="0"/>
              <a:cs typeface="Times New Roman" panose="02020603050405020304" pitchFamily="18" charset="0"/>
            </a:endParaRPr>
          </a:p>
          <a:p>
            <a:pPr algn="ctr"/>
            <a:r>
              <a:rPr lang="en-US" sz="1600" dirty="0">
                <a:latin typeface="Times New Roman" panose="02020603050405020304" pitchFamily="18" charset="0"/>
                <a:cs typeface="Times New Roman" panose="02020603050405020304" pitchFamily="18" charset="0"/>
              </a:rPr>
              <a:t>2014: 2300 hours</a:t>
            </a:r>
          </a:p>
          <a:p>
            <a:pPr algn="ctr"/>
            <a:r>
              <a:rPr lang="en-US" sz="1600" dirty="0">
                <a:latin typeface="Times New Roman" panose="02020603050405020304" pitchFamily="18" charset="0"/>
                <a:cs typeface="Times New Roman" panose="02020603050405020304" pitchFamily="18" charset="0"/>
              </a:rPr>
              <a:t>2015: 2100 hours</a:t>
            </a:r>
          </a:p>
          <a:p>
            <a:pPr algn="ctr"/>
            <a:r>
              <a:rPr lang="en-US" sz="1600" dirty="0">
                <a:latin typeface="Times New Roman" panose="02020603050405020304" pitchFamily="18" charset="0"/>
                <a:cs typeface="Times New Roman" panose="02020603050405020304" pitchFamily="18" charset="0"/>
              </a:rPr>
              <a:t>2016: 2500 hours</a:t>
            </a:r>
          </a:p>
        </p:txBody>
      </p:sp>
      <p:sp>
        <p:nvSpPr>
          <p:cNvPr id="19" name="TextBox 18"/>
          <p:cNvSpPr txBox="1"/>
          <p:nvPr/>
        </p:nvSpPr>
        <p:spPr>
          <a:xfrm>
            <a:off x="304800" y="991899"/>
            <a:ext cx="582306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Ion beam parameters for the singe event effect (SEE) testing.</a:t>
            </a:r>
          </a:p>
        </p:txBody>
      </p:sp>
      <p:sp>
        <p:nvSpPr>
          <p:cNvPr id="9" name="ZoneTexte 3"/>
          <p:cNvSpPr txBox="1">
            <a:spLocks noChangeArrowheads="1"/>
          </p:cNvSpPr>
          <p:nvPr/>
        </p:nvSpPr>
        <p:spPr bwMode="auto">
          <a:xfrm>
            <a:off x="2514600" y="6562725"/>
            <a:ext cx="6629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sz="1200" dirty="0">
                <a:latin typeface="Comic Sans MS" pitchFamily="66" charset="0"/>
              </a:rPr>
              <a:t>International Workshop on Biophysics and Materials at NICA</a:t>
            </a:r>
            <a:r>
              <a:rPr lang="fr-BE" sz="1200" dirty="0">
                <a:latin typeface="Comic Sans MS" pitchFamily="66" charset="0"/>
              </a:rPr>
              <a:t> , </a:t>
            </a:r>
            <a:r>
              <a:rPr lang="en-US" sz="1200" dirty="0">
                <a:latin typeface="Comic Sans MS" pitchFamily="66" charset="0"/>
              </a:rPr>
              <a:t>December 12, 2016.  JINR.</a:t>
            </a:r>
            <a:endParaRPr lang="fr-BE" sz="1200" dirty="0">
              <a:latin typeface="Comic Sans MS" pitchFamily="66" charset="0"/>
            </a:endParaRPr>
          </a:p>
        </p:txBody>
      </p:sp>
    </p:spTree>
    <p:extLst>
      <p:ext uri="{BB962C8B-B14F-4D97-AF65-F5344CB8AC3E}">
        <p14:creationId xmlns:p14="http://schemas.microsoft.com/office/powerpoint/2010/main" val="17888484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Box 1"/>
          <p:cNvSpPr txBox="1">
            <a:spLocks noChangeArrowheads="1"/>
          </p:cNvSpPr>
          <p:nvPr/>
        </p:nvSpPr>
        <p:spPr bwMode="auto">
          <a:xfrm>
            <a:off x="3132137" y="253484"/>
            <a:ext cx="29578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800" b="1" dirty="0">
                <a:latin typeface="Comic Sans MS" pitchFamily="66" charset="0"/>
              </a:rPr>
              <a:t>U</a:t>
            </a:r>
            <a:r>
              <a:rPr lang="en-US" altLang="ru-RU" sz="1800" dirty="0">
                <a:latin typeface="Comic Sans MS" pitchFamily="66" charset="0"/>
              </a:rPr>
              <a:t>400M experimental hall.</a:t>
            </a:r>
          </a:p>
        </p:txBody>
      </p:sp>
      <p:sp>
        <p:nvSpPr>
          <p:cNvPr id="8197" name="TextBox 8"/>
          <p:cNvSpPr txBox="1">
            <a:spLocks noChangeArrowheads="1"/>
          </p:cNvSpPr>
          <p:nvPr/>
        </p:nvSpPr>
        <p:spPr bwMode="auto">
          <a:xfrm>
            <a:off x="4700814" y="5621335"/>
            <a:ext cx="399654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400" dirty="0">
                <a:latin typeface="Times New Roman" panose="02020603050405020304" pitchFamily="18" charset="0"/>
                <a:cs typeface="Times New Roman" panose="02020603050405020304" pitchFamily="18" charset="0"/>
              </a:rPr>
              <a:t>High energy (15.5 - 64 </a:t>
            </a:r>
            <a:r>
              <a:rPr lang="en-US" sz="1400" dirty="0">
                <a:latin typeface="Times New Roman" panose="02020603050405020304" pitchFamily="18" charset="0"/>
                <a:cs typeface="Times New Roman" panose="02020603050405020304" pitchFamily="18" charset="0"/>
              </a:rPr>
              <a:t>MeV/nucleon</a:t>
            </a:r>
            <a:r>
              <a:rPr lang="en-US" altLang="ru-RU" sz="1400" dirty="0">
                <a:latin typeface="Times New Roman" panose="02020603050405020304" pitchFamily="18" charset="0"/>
                <a:cs typeface="Times New Roman" panose="02020603050405020304" pitchFamily="18" charset="0"/>
              </a:rPr>
              <a:t>) ion beam-line </a:t>
            </a:r>
          </a:p>
        </p:txBody>
      </p:sp>
      <p:sp>
        <p:nvSpPr>
          <p:cNvPr id="8198" name="TextBox 13"/>
          <p:cNvSpPr txBox="1">
            <a:spLocks noChangeArrowheads="1"/>
          </p:cNvSpPr>
          <p:nvPr/>
        </p:nvSpPr>
        <p:spPr bwMode="auto">
          <a:xfrm>
            <a:off x="729918" y="5862636"/>
            <a:ext cx="35621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400" dirty="0">
                <a:latin typeface="Times New Roman" panose="02020603050405020304" pitchFamily="18" charset="0"/>
                <a:cs typeface="Times New Roman" panose="02020603050405020304" pitchFamily="18" charset="0"/>
              </a:rPr>
              <a:t>Low energy (3-6 </a:t>
            </a:r>
            <a:r>
              <a:rPr lang="en-US" sz="1400" dirty="0">
                <a:latin typeface="Times New Roman" panose="02020603050405020304" pitchFamily="18" charset="0"/>
                <a:cs typeface="Times New Roman" panose="02020603050405020304" pitchFamily="18" charset="0"/>
              </a:rPr>
              <a:t>MeV/nucleon</a:t>
            </a:r>
            <a:r>
              <a:rPr lang="en-US" altLang="ru-RU" sz="1400" dirty="0">
                <a:latin typeface="Times New Roman" panose="02020603050405020304" pitchFamily="18" charset="0"/>
                <a:cs typeface="Times New Roman" panose="02020603050405020304" pitchFamily="18" charset="0"/>
              </a:rPr>
              <a:t>) ion beam-line </a:t>
            </a:r>
          </a:p>
        </p:txBody>
      </p:sp>
      <p:pic>
        <p:nvPicPr>
          <p:cNvPr id="8199" name="Picture 6"/>
          <p:cNvPicPr>
            <a:picLocks noChangeAspect="1" noChangeArrowheads="1"/>
          </p:cNvPicPr>
          <p:nvPr/>
        </p:nvPicPr>
        <p:blipFill>
          <a:blip r:embed="rId2">
            <a:extLst>
              <a:ext uri="{28A0092B-C50C-407E-A947-70E740481C1C}">
                <a14:useLocalDpi xmlns:a14="http://schemas.microsoft.com/office/drawing/2010/main" val="0"/>
              </a:ext>
            </a:extLst>
          </a:blip>
          <a:srcRect l="36465" t="3461" r="13686" b="21509"/>
          <a:stretch>
            <a:fillRect/>
          </a:stretch>
        </p:blipFill>
        <p:spPr bwMode="auto">
          <a:xfrm rot="5400000">
            <a:off x="2572056" y="-697324"/>
            <a:ext cx="3886200" cy="7566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 name="Straight Arrow Connector 15"/>
          <p:cNvCxnSpPr>
            <a:endCxn id="2" idx="4"/>
          </p:cNvCxnSpPr>
          <p:nvPr/>
        </p:nvCxnSpPr>
        <p:spPr>
          <a:xfrm flipV="1">
            <a:off x="6758555" y="4610100"/>
            <a:ext cx="61345" cy="10112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endCxn id="13" idx="4"/>
          </p:cNvCxnSpPr>
          <p:nvPr/>
        </p:nvCxnSpPr>
        <p:spPr>
          <a:xfrm flipH="1" flipV="1">
            <a:off x="1460780" y="3370504"/>
            <a:ext cx="847446" cy="251197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81969" cy="50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 descr="http://flerovlab.jinr.ru/flnr/dimg/FLNR_new_logotype_2012_07_04.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62950" y="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Овал 1"/>
          <p:cNvSpPr/>
          <p:nvPr/>
        </p:nvSpPr>
        <p:spPr>
          <a:xfrm>
            <a:off x="6089998" y="3962399"/>
            <a:ext cx="1459804" cy="6477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Овал 12"/>
          <p:cNvSpPr/>
          <p:nvPr/>
        </p:nvSpPr>
        <p:spPr>
          <a:xfrm rot="19662805">
            <a:off x="468822" y="2742295"/>
            <a:ext cx="1620240" cy="6808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ZoneTexte 3"/>
          <p:cNvSpPr txBox="1">
            <a:spLocks noChangeArrowheads="1"/>
          </p:cNvSpPr>
          <p:nvPr/>
        </p:nvSpPr>
        <p:spPr bwMode="auto">
          <a:xfrm>
            <a:off x="2514600" y="6562725"/>
            <a:ext cx="6629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sz="1200" dirty="0">
                <a:latin typeface="Comic Sans MS" pitchFamily="66" charset="0"/>
              </a:rPr>
              <a:t>International Workshop on Biophysics and Materials at NICA</a:t>
            </a:r>
            <a:r>
              <a:rPr lang="fr-BE" sz="1200" dirty="0">
                <a:latin typeface="Comic Sans MS" pitchFamily="66" charset="0"/>
              </a:rPr>
              <a:t> , </a:t>
            </a:r>
            <a:r>
              <a:rPr lang="en-US" sz="1200" dirty="0">
                <a:latin typeface="Comic Sans MS" pitchFamily="66" charset="0"/>
              </a:rPr>
              <a:t>December 12, 2016.  JINR.</a:t>
            </a:r>
            <a:endParaRPr lang="fr-BE" sz="1200" dirty="0">
              <a:latin typeface="Comic Sans MS" pitchFamily="66" charset="0"/>
            </a:endParaRPr>
          </a:p>
        </p:txBody>
      </p:sp>
    </p:spTree>
    <p:extLst>
      <p:ext uri="{BB962C8B-B14F-4D97-AF65-F5344CB8AC3E}">
        <p14:creationId xmlns:p14="http://schemas.microsoft.com/office/powerpoint/2010/main" val="4151949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13493"/>
            <a:ext cx="91440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Прямая со стрелкой 3"/>
          <p:cNvCxnSpPr>
            <a:cxnSpLocks noChangeShapeType="1"/>
          </p:cNvCxnSpPr>
          <p:nvPr/>
        </p:nvCxnSpPr>
        <p:spPr bwMode="auto">
          <a:xfrm>
            <a:off x="900113" y="916580"/>
            <a:ext cx="0" cy="1404938"/>
          </a:xfrm>
          <a:prstGeom prst="straightConnector1">
            <a:avLst/>
          </a:prstGeom>
          <a:noFill/>
          <a:ln w="15875" algn="ctr">
            <a:solidFill>
              <a:srgbClr val="C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TextBox 6"/>
          <p:cNvSpPr txBox="1">
            <a:spLocks noChangeArrowheads="1"/>
          </p:cNvSpPr>
          <p:nvPr/>
        </p:nvSpPr>
        <p:spPr bwMode="auto">
          <a:xfrm>
            <a:off x="173038" y="464143"/>
            <a:ext cx="13676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pitchFamily="34" charset="0"/>
                <a:ea typeface="Arial Unicode MS" pitchFamily="34" charset="-128"/>
                <a:cs typeface="Arial Unicode MS" pitchFamily="34" charset="-128"/>
              </a:defRPr>
            </a:lvl1pPr>
            <a:lvl2pPr marL="742950" indent="-285750" eaLnBrk="0" hangingPunct="0">
              <a:defRPr>
                <a:solidFill>
                  <a:schemeClr val="bg1"/>
                </a:solidFill>
                <a:latin typeface="Arial" pitchFamily="34" charset="0"/>
                <a:ea typeface="Arial Unicode MS" pitchFamily="34" charset="-128"/>
                <a:cs typeface="Arial Unicode MS" pitchFamily="34" charset="-128"/>
              </a:defRPr>
            </a:lvl2pPr>
            <a:lvl3pPr marL="1143000" indent="-228600" eaLnBrk="0" hangingPunct="0">
              <a:defRPr>
                <a:solidFill>
                  <a:schemeClr val="bg1"/>
                </a:solidFill>
                <a:latin typeface="Arial" pitchFamily="34" charset="0"/>
                <a:ea typeface="Arial Unicode MS" pitchFamily="34" charset="-128"/>
                <a:cs typeface="Arial Unicode MS" pitchFamily="34" charset="-128"/>
              </a:defRPr>
            </a:lvl3pPr>
            <a:lvl4pPr marL="1600200" indent="-228600" eaLnBrk="0" hangingPunct="0">
              <a:defRPr>
                <a:solidFill>
                  <a:schemeClr val="bg1"/>
                </a:solidFill>
                <a:latin typeface="Arial" pitchFamily="34" charset="0"/>
                <a:ea typeface="Arial Unicode MS" pitchFamily="34" charset="-128"/>
                <a:cs typeface="Arial Unicode MS" pitchFamily="34" charset="-128"/>
              </a:defRPr>
            </a:lvl4pPr>
            <a:lvl5pPr marL="2057400" indent="-228600" eaLnBrk="0" hangingPunct="0">
              <a:defRPr>
                <a:solidFill>
                  <a:schemeClr val="bg1"/>
                </a:solidFill>
                <a:latin typeface="Arial" pitchFamily="34" charset="0"/>
                <a:ea typeface="Arial Unicode MS" pitchFamily="34" charset="-128"/>
                <a:cs typeface="Arial Unicode MS" pitchFamily="34" charset="-128"/>
              </a:defRPr>
            </a:lvl5pPr>
            <a:lvl6pPr marL="25146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6pPr>
            <a:lvl7pPr marL="29718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7pPr>
            <a:lvl8pPr marL="34290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8pPr>
            <a:lvl9pPr marL="38862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9pPr>
          </a:lstStyle>
          <a:p>
            <a:pPr eaLnBrk="1" hangingPunct="1"/>
            <a:r>
              <a:rPr lang="en-US" altLang="ru-RU" sz="1400">
                <a:solidFill>
                  <a:schemeClr val="tx1"/>
                </a:solidFill>
                <a:latin typeface="Times New Roman" panose="02020603050405020304" pitchFamily="18" charset="0"/>
                <a:cs typeface="Times New Roman" panose="02020603050405020304" pitchFamily="18" charset="0"/>
              </a:rPr>
              <a:t>Bending magnet</a:t>
            </a:r>
          </a:p>
        </p:txBody>
      </p:sp>
      <p:cxnSp>
        <p:nvCxnSpPr>
          <p:cNvPr id="8" name="Прямая со стрелкой 7"/>
          <p:cNvCxnSpPr>
            <a:cxnSpLocks noChangeShapeType="1"/>
          </p:cNvCxnSpPr>
          <p:nvPr/>
        </p:nvCxnSpPr>
        <p:spPr bwMode="auto">
          <a:xfrm>
            <a:off x="1619250" y="1070568"/>
            <a:ext cx="0" cy="1171575"/>
          </a:xfrm>
          <a:prstGeom prst="straightConnector1">
            <a:avLst/>
          </a:prstGeom>
          <a:noFill/>
          <a:ln w="15875" algn="ctr">
            <a:solidFill>
              <a:srgbClr val="C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Прямоугольник 12"/>
          <p:cNvSpPr>
            <a:spLocks noChangeArrowheads="1"/>
          </p:cNvSpPr>
          <p:nvPr/>
        </p:nvSpPr>
        <p:spPr bwMode="auto">
          <a:xfrm>
            <a:off x="971550" y="762593"/>
            <a:ext cx="19140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pitchFamily="34" charset="0"/>
                <a:ea typeface="Arial Unicode MS" pitchFamily="34" charset="-128"/>
                <a:cs typeface="Arial Unicode MS" pitchFamily="34" charset="-128"/>
              </a:defRPr>
            </a:lvl1pPr>
            <a:lvl2pPr marL="742950" indent="-285750" eaLnBrk="0" hangingPunct="0">
              <a:defRPr>
                <a:solidFill>
                  <a:schemeClr val="bg1"/>
                </a:solidFill>
                <a:latin typeface="Arial" pitchFamily="34" charset="0"/>
                <a:ea typeface="Arial Unicode MS" pitchFamily="34" charset="-128"/>
                <a:cs typeface="Arial Unicode MS" pitchFamily="34" charset="-128"/>
              </a:defRPr>
            </a:lvl2pPr>
            <a:lvl3pPr marL="1143000" indent="-228600" eaLnBrk="0" hangingPunct="0">
              <a:defRPr>
                <a:solidFill>
                  <a:schemeClr val="bg1"/>
                </a:solidFill>
                <a:latin typeface="Arial" pitchFamily="34" charset="0"/>
                <a:ea typeface="Arial Unicode MS" pitchFamily="34" charset="-128"/>
                <a:cs typeface="Arial Unicode MS" pitchFamily="34" charset="-128"/>
              </a:defRPr>
            </a:lvl3pPr>
            <a:lvl4pPr marL="1600200" indent="-228600" eaLnBrk="0" hangingPunct="0">
              <a:defRPr>
                <a:solidFill>
                  <a:schemeClr val="bg1"/>
                </a:solidFill>
                <a:latin typeface="Arial" pitchFamily="34" charset="0"/>
                <a:ea typeface="Arial Unicode MS" pitchFamily="34" charset="-128"/>
                <a:cs typeface="Arial Unicode MS" pitchFamily="34" charset="-128"/>
              </a:defRPr>
            </a:lvl4pPr>
            <a:lvl5pPr marL="2057400" indent="-228600" eaLnBrk="0" hangingPunct="0">
              <a:defRPr>
                <a:solidFill>
                  <a:schemeClr val="bg1"/>
                </a:solidFill>
                <a:latin typeface="Arial" pitchFamily="34" charset="0"/>
                <a:ea typeface="Arial Unicode MS" pitchFamily="34" charset="-128"/>
                <a:cs typeface="Arial Unicode MS" pitchFamily="34" charset="-128"/>
              </a:defRPr>
            </a:lvl5pPr>
            <a:lvl6pPr marL="25146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6pPr>
            <a:lvl7pPr marL="29718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7pPr>
            <a:lvl8pPr marL="34290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8pPr>
            <a:lvl9pPr marL="38862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9pPr>
          </a:lstStyle>
          <a:p>
            <a:pPr eaLnBrk="1" hangingPunct="1"/>
            <a:r>
              <a:rPr lang="en-US" altLang="ru-RU" sz="1400">
                <a:solidFill>
                  <a:schemeClr val="tx1"/>
                </a:solidFill>
                <a:latin typeface="Times New Roman" panose="02020603050405020304" pitchFamily="18" charset="0"/>
                <a:cs typeface="Times New Roman" panose="02020603050405020304" pitchFamily="18" charset="0"/>
              </a:rPr>
              <a:t>X-Y correction magnets</a:t>
            </a:r>
          </a:p>
        </p:txBody>
      </p:sp>
      <p:cxnSp>
        <p:nvCxnSpPr>
          <p:cNvPr id="15" name="Прямая со стрелкой 14"/>
          <p:cNvCxnSpPr>
            <a:cxnSpLocks noChangeShapeType="1"/>
          </p:cNvCxnSpPr>
          <p:nvPr/>
        </p:nvCxnSpPr>
        <p:spPr bwMode="auto">
          <a:xfrm flipV="1">
            <a:off x="1196975" y="2537418"/>
            <a:ext cx="927100" cy="2447925"/>
          </a:xfrm>
          <a:prstGeom prst="straightConnector1">
            <a:avLst/>
          </a:prstGeom>
          <a:noFill/>
          <a:ln w="15875" algn="ctr">
            <a:solidFill>
              <a:srgbClr val="C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Прямая со стрелкой 19"/>
          <p:cNvCxnSpPr>
            <a:cxnSpLocks noChangeShapeType="1"/>
          </p:cNvCxnSpPr>
          <p:nvPr/>
        </p:nvCxnSpPr>
        <p:spPr bwMode="auto">
          <a:xfrm flipV="1">
            <a:off x="1196975" y="2537418"/>
            <a:ext cx="2006600" cy="2447925"/>
          </a:xfrm>
          <a:prstGeom prst="straightConnector1">
            <a:avLst/>
          </a:prstGeom>
          <a:noFill/>
          <a:ln w="15875" algn="ctr">
            <a:solidFill>
              <a:srgbClr val="C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129" name="TextBox 22"/>
          <p:cNvSpPr txBox="1">
            <a:spLocks noChangeArrowheads="1"/>
          </p:cNvSpPr>
          <p:nvPr/>
        </p:nvSpPr>
        <p:spPr bwMode="auto">
          <a:xfrm>
            <a:off x="92075" y="4983755"/>
            <a:ext cx="232441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pitchFamily="34" charset="0"/>
                <a:ea typeface="Arial Unicode MS" pitchFamily="34" charset="-128"/>
                <a:cs typeface="Arial Unicode MS" pitchFamily="34" charset="-128"/>
              </a:defRPr>
            </a:lvl1pPr>
            <a:lvl2pPr marL="742950" indent="-285750" eaLnBrk="0" hangingPunct="0">
              <a:defRPr>
                <a:solidFill>
                  <a:schemeClr val="bg1"/>
                </a:solidFill>
                <a:latin typeface="Arial" pitchFamily="34" charset="0"/>
                <a:ea typeface="Arial Unicode MS" pitchFamily="34" charset="-128"/>
                <a:cs typeface="Arial Unicode MS" pitchFamily="34" charset="-128"/>
              </a:defRPr>
            </a:lvl2pPr>
            <a:lvl3pPr marL="1143000" indent="-228600" eaLnBrk="0" hangingPunct="0">
              <a:defRPr>
                <a:solidFill>
                  <a:schemeClr val="bg1"/>
                </a:solidFill>
                <a:latin typeface="Arial" pitchFamily="34" charset="0"/>
                <a:ea typeface="Arial Unicode MS" pitchFamily="34" charset="-128"/>
                <a:cs typeface="Arial Unicode MS" pitchFamily="34" charset="-128"/>
              </a:defRPr>
            </a:lvl3pPr>
            <a:lvl4pPr marL="1600200" indent="-228600" eaLnBrk="0" hangingPunct="0">
              <a:defRPr>
                <a:solidFill>
                  <a:schemeClr val="bg1"/>
                </a:solidFill>
                <a:latin typeface="Arial" pitchFamily="34" charset="0"/>
                <a:ea typeface="Arial Unicode MS" pitchFamily="34" charset="-128"/>
                <a:cs typeface="Arial Unicode MS" pitchFamily="34" charset="-128"/>
              </a:defRPr>
            </a:lvl4pPr>
            <a:lvl5pPr marL="2057400" indent="-228600" eaLnBrk="0" hangingPunct="0">
              <a:defRPr>
                <a:solidFill>
                  <a:schemeClr val="bg1"/>
                </a:solidFill>
                <a:latin typeface="Arial" pitchFamily="34" charset="0"/>
                <a:ea typeface="Arial Unicode MS" pitchFamily="34" charset="-128"/>
                <a:cs typeface="Arial Unicode MS" pitchFamily="34" charset="-128"/>
              </a:defRPr>
            </a:lvl5pPr>
            <a:lvl6pPr marL="25146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6pPr>
            <a:lvl7pPr marL="29718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7pPr>
            <a:lvl8pPr marL="34290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8pPr>
            <a:lvl9pPr marL="38862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9pPr>
          </a:lstStyle>
          <a:p>
            <a:pPr eaLnBrk="1" hangingPunct="1"/>
            <a:r>
              <a:rPr lang="en-US" altLang="ru-RU" sz="1400" dirty="0">
                <a:solidFill>
                  <a:schemeClr val="tx1"/>
                </a:solidFill>
                <a:latin typeface="Times New Roman" panose="02020603050405020304" pitchFamily="18" charset="0"/>
                <a:cs typeface="Times New Roman" panose="02020603050405020304" pitchFamily="18" charset="0"/>
              </a:rPr>
              <a:t>X-Y scanning system (50 Hz)</a:t>
            </a:r>
          </a:p>
        </p:txBody>
      </p:sp>
      <p:cxnSp>
        <p:nvCxnSpPr>
          <p:cNvPr id="24" name="Прямая со стрелкой 23"/>
          <p:cNvCxnSpPr>
            <a:cxnSpLocks noChangeShapeType="1"/>
          </p:cNvCxnSpPr>
          <p:nvPr/>
        </p:nvCxnSpPr>
        <p:spPr bwMode="auto">
          <a:xfrm flipH="1" flipV="1">
            <a:off x="3335338" y="3761381"/>
            <a:ext cx="169862" cy="998602"/>
          </a:xfrm>
          <a:prstGeom prst="straightConnector1">
            <a:avLst/>
          </a:prstGeom>
          <a:noFill/>
          <a:ln w="15875" algn="ctr">
            <a:solidFill>
              <a:srgbClr val="C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TextBox 25"/>
          <p:cNvSpPr txBox="1">
            <a:spLocks noChangeArrowheads="1"/>
          </p:cNvSpPr>
          <p:nvPr/>
        </p:nvSpPr>
        <p:spPr bwMode="auto">
          <a:xfrm>
            <a:off x="1777090" y="4698936"/>
            <a:ext cx="19193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pitchFamily="34" charset="0"/>
                <a:ea typeface="Arial Unicode MS" pitchFamily="34" charset="-128"/>
                <a:cs typeface="Arial Unicode MS" pitchFamily="34" charset="-128"/>
              </a:defRPr>
            </a:lvl1pPr>
            <a:lvl2pPr marL="742950" indent="-285750" eaLnBrk="0" hangingPunct="0">
              <a:defRPr>
                <a:solidFill>
                  <a:schemeClr val="bg1"/>
                </a:solidFill>
                <a:latin typeface="Arial" pitchFamily="34" charset="0"/>
                <a:ea typeface="Arial Unicode MS" pitchFamily="34" charset="-128"/>
                <a:cs typeface="Arial Unicode MS" pitchFamily="34" charset="-128"/>
              </a:defRPr>
            </a:lvl2pPr>
            <a:lvl3pPr marL="1143000" indent="-228600" eaLnBrk="0" hangingPunct="0">
              <a:defRPr>
                <a:solidFill>
                  <a:schemeClr val="bg1"/>
                </a:solidFill>
                <a:latin typeface="Arial" pitchFamily="34" charset="0"/>
                <a:ea typeface="Arial Unicode MS" pitchFamily="34" charset="-128"/>
                <a:cs typeface="Arial Unicode MS" pitchFamily="34" charset="-128"/>
              </a:defRPr>
            </a:lvl3pPr>
            <a:lvl4pPr marL="1600200" indent="-228600" eaLnBrk="0" hangingPunct="0">
              <a:defRPr>
                <a:solidFill>
                  <a:schemeClr val="bg1"/>
                </a:solidFill>
                <a:latin typeface="Arial" pitchFamily="34" charset="0"/>
                <a:ea typeface="Arial Unicode MS" pitchFamily="34" charset="-128"/>
                <a:cs typeface="Arial Unicode MS" pitchFamily="34" charset="-128"/>
              </a:defRPr>
            </a:lvl4pPr>
            <a:lvl5pPr marL="2057400" indent="-228600" eaLnBrk="0" hangingPunct="0">
              <a:defRPr>
                <a:solidFill>
                  <a:schemeClr val="bg1"/>
                </a:solidFill>
                <a:latin typeface="Arial" pitchFamily="34" charset="0"/>
                <a:ea typeface="Arial Unicode MS" pitchFamily="34" charset="-128"/>
                <a:cs typeface="Arial Unicode MS" pitchFamily="34" charset="-128"/>
              </a:defRPr>
            </a:lvl5pPr>
            <a:lvl6pPr marL="25146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6pPr>
            <a:lvl7pPr marL="29718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7pPr>
            <a:lvl8pPr marL="34290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8pPr>
            <a:lvl9pPr marL="38862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9pPr>
          </a:lstStyle>
          <a:p>
            <a:pPr eaLnBrk="1" hangingPunct="1"/>
            <a:r>
              <a:rPr lang="en-US" altLang="ru-RU" sz="1400" dirty="0">
                <a:solidFill>
                  <a:schemeClr val="tx1"/>
                </a:solidFill>
                <a:latin typeface="Times New Roman" panose="02020603050405020304" pitchFamily="18" charset="0"/>
                <a:cs typeface="Times New Roman" panose="02020603050405020304" pitchFamily="18" charset="0"/>
              </a:rPr>
              <a:t>Ta foils (5-27 </a:t>
            </a:r>
            <a:r>
              <a:rPr lang="en-US" altLang="ru-RU" sz="1400" dirty="0">
                <a:solidFill>
                  <a:schemeClr val="tx1"/>
                </a:solidFill>
                <a:latin typeface="Times New Roman" panose="02020603050405020304" pitchFamily="18" charset="0"/>
                <a:cs typeface="Times New Roman" panose="02020603050405020304" pitchFamily="18" charset="0"/>
                <a:sym typeface="Symbol" pitchFamily="18" charset="2"/>
              </a:rPr>
              <a:t>m</a:t>
            </a:r>
            <a:r>
              <a:rPr lang="en-US" altLang="ru-RU" sz="1400" dirty="0">
                <a:solidFill>
                  <a:schemeClr val="tx1"/>
                </a:solidFill>
                <a:latin typeface="Times New Roman" panose="02020603050405020304" pitchFamily="18" charset="0"/>
                <a:cs typeface="Times New Roman" panose="02020603050405020304" pitchFamily="18" charset="0"/>
              </a:rPr>
              <a:t>) </a:t>
            </a:r>
            <a:r>
              <a:rPr lang="en-US" altLang="ru-RU" sz="1400" dirty="0">
                <a:solidFill>
                  <a:schemeClr val="tx1"/>
                </a:solidFill>
                <a:latin typeface="Times New Roman" panose="02020603050405020304" pitchFamily="18" charset="0"/>
                <a:cs typeface="Times New Roman" panose="02020603050405020304" pitchFamily="18" charset="0"/>
                <a:sym typeface="Symbol" pitchFamily="18" charset="2"/>
              </a:rPr>
              <a:t>drive</a:t>
            </a:r>
            <a:endParaRPr lang="en-US" altLang="ru-RU" sz="1400" dirty="0">
              <a:solidFill>
                <a:schemeClr val="tx1"/>
              </a:solidFill>
              <a:latin typeface="Times New Roman" panose="02020603050405020304" pitchFamily="18" charset="0"/>
              <a:cs typeface="Times New Roman" panose="02020603050405020304" pitchFamily="18" charset="0"/>
            </a:endParaRPr>
          </a:p>
        </p:txBody>
      </p:sp>
      <p:cxnSp>
        <p:nvCxnSpPr>
          <p:cNvPr id="28" name="Прямая со стрелкой 27"/>
          <p:cNvCxnSpPr>
            <a:cxnSpLocks noChangeShapeType="1"/>
          </p:cNvCxnSpPr>
          <p:nvPr/>
        </p:nvCxnSpPr>
        <p:spPr bwMode="auto">
          <a:xfrm>
            <a:off x="3335338" y="1430930"/>
            <a:ext cx="804862" cy="1273175"/>
          </a:xfrm>
          <a:prstGeom prst="straightConnector1">
            <a:avLst/>
          </a:prstGeom>
          <a:noFill/>
          <a:ln w="15875" algn="ctr">
            <a:solidFill>
              <a:srgbClr val="C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TextBox 29"/>
          <p:cNvSpPr txBox="1">
            <a:spLocks noChangeArrowheads="1"/>
          </p:cNvSpPr>
          <p:nvPr/>
        </p:nvSpPr>
        <p:spPr bwMode="auto">
          <a:xfrm>
            <a:off x="2200275" y="1122955"/>
            <a:ext cx="15744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pitchFamily="34" charset="0"/>
                <a:ea typeface="Arial Unicode MS" pitchFamily="34" charset="-128"/>
                <a:cs typeface="Arial Unicode MS" pitchFamily="34" charset="-128"/>
              </a:defRPr>
            </a:lvl1pPr>
            <a:lvl2pPr marL="742950" indent="-285750" eaLnBrk="0" hangingPunct="0">
              <a:defRPr>
                <a:solidFill>
                  <a:schemeClr val="bg1"/>
                </a:solidFill>
                <a:latin typeface="Arial" pitchFamily="34" charset="0"/>
                <a:ea typeface="Arial Unicode MS" pitchFamily="34" charset="-128"/>
                <a:cs typeface="Arial Unicode MS" pitchFamily="34" charset="-128"/>
              </a:defRPr>
            </a:lvl2pPr>
            <a:lvl3pPr marL="1143000" indent="-228600" eaLnBrk="0" hangingPunct="0">
              <a:defRPr>
                <a:solidFill>
                  <a:schemeClr val="bg1"/>
                </a:solidFill>
                <a:latin typeface="Arial" pitchFamily="34" charset="0"/>
                <a:ea typeface="Arial Unicode MS" pitchFamily="34" charset="-128"/>
                <a:cs typeface="Arial Unicode MS" pitchFamily="34" charset="-128"/>
              </a:defRPr>
            </a:lvl3pPr>
            <a:lvl4pPr marL="1600200" indent="-228600" eaLnBrk="0" hangingPunct="0">
              <a:defRPr>
                <a:solidFill>
                  <a:schemeClr val="bg1"/>
                </a:solidFill>
                <a:latin typeface="Arial" pitchFamily="34" charset="0"/>
                <a:ea typeface="Arial Unicode MS" pitchFamily="34" charset="-128"/>
                <a:cs typeface="Arial Unicode MS" pitchFamily="34" charset="-128"/>
              </a:defRPr>
            </a:lvl4pPr>
            <a:lvl5pPr marL="2057400" indent="-228600" eaLnBrk="0" hangingPunct="0">
              <a:defRPr>
                <a:solidFill>
                  <a:schemeClr val="bg1"/>
                </a:solidFill>
                <a:latin typeface="Arial" pitchFamily="34" charset="0"/>
                <a:ea typeface="Arial Unicode MS" pitchFamily="34" charset="-128"/>
                <a:cs typeface="Arial Unicode MS" pitchFamily="34" charset="-128"/>
              </a:defRPr>
            </a:lvl5pPr>
            <a:lvl6pPr marL="25146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6pPr>
            <a:lvl7pPr marL="29718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7pPr>
            <a:lvl8pPr marL="34290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8pPr>
            <a:lvl9pPr marL="38862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9pPr>
          </a:lstStyle>
          <a:p>
            <a:pPr eaLnBrk="1" hangingPunct="1"/>
            <a:r>
              <a:rPr lang="en-US" altLang="ru-RU" sz="1400">
                <a:solidFill>
                  <a:schemeClr val="tx1"/>
                </a:solidFill>
                <a:latin typeface="Times New Roman" panose="02020603050405020304" pitchFamily="18" charset="0"/>
                <a:cs typeface="Times New Roman" panose="02020603050405020304" pitchFamily="18" charset="0"/>
              </a:rPr>
              <a:t>Luminophore drive</a:t>
            </a:r>
          </a:p>
        </p:txBody>
      </p:sp>
      <p:cxnSp>
        <p:nvCxnSpPr>
          <p:cNvPr id="32" name="Прямая со стрелкой 31"/>
          <p:cNvCxnSpPr>
            <a:cxnSpLocks noChangeShapeType="1"/>
          </p:cNvCxnSpPr>
          <p:nvPr/>
        </p:nvCxnSpPr>
        <p:spPr bwMode="auto">
          <a:xfrm>
            <a:off x="4500563" y="1276943"/>
            <a:ext cx="0" cy="585787"/>
          </a:xfrm>
          <a:prstGeom prst="straightConnector1">
            <a:avLst/>
          </a:prstGeom>
          <a:noFill/>
          <a:ln w="15875" algn="ctr">
            <a:solidFill>
              <a:srgbClr val="C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TextBox 33"/>
          <p:cNvSpPr txBox="1">
            <a:spLocks noChangeArrowheads="1"/>
          </p:cNvSpPr>
          <p:nvPr/>
        </p:nvSpPr>
        <p:spPr bwMode="auto">
          <a:xfrm>
            <a:off x="3925888" y="916580"/>
            <a:ext cx="10679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pitchFamily="34" charset="0"/>
                <a:ea typeface="Arial Unicode MS" pitchFamily="34" charset="-128"/>
                <a:cs typeface="Arial Unicode MS" pitchFamily="34" charset="-128"/>
              </a:defRPr>
            </a:lvl1pPr>
            <a:lvl2pPr marL="742950" indent="-285750" eaLnBrk="0" hangingPunct="0">
              <a:defRPr>
                <a:solidFill>
                  <a:schemeClr val="bg1"/>
                </a:solidFill>
                <a:latin typeface="Arial" pitchFamily="34" charset="0"/>
                <a:ea typeface="Arial Unicode MS" pitchFamily="34" charset="-128"/>
                <a:cs typeface="Arial Unicode MS" pitchFamily="34" charset="-128"/>
              </a:defRPr>
            </a:lvl2pPr>
            <a:lvl3pPr marL="1143000" indent="-228600" eaLnBrk="0" hangingPunct="0">
              <a:defRPr>
                <a:solidFill>
                  <a:schemeClr val="bg1"/>
                </a:solidFill>
                <a:latin typeface="Arial" pitchFamily="34" charset="0"/>
                <a:ea typeface="Arial Unicode MS" pitchFamily="34" charset="-128"/>
                <a:cs typeface="Arial Unicode MS" pitchFamily="34" charset="-128"/>
              </a:defRPr>
            </a:lvl3pPr>
            <a:lvl4pPr marL="1600200" indent="-228600" eaLnBrk="0" hangingPunct="0">
              <a:defRPr>
                <a:solidFill>
                  <a:schemeClr val="bg1"/>
                </a:solidFill>
                <a:latin typeface="Arial" pitchFamily="34" charset="0"/>
                <a:ea typeface="Arial Unicode MS" pitchFamily="34" charset="-128"/>
                <a:cs typeface="Arial Unicode MS" pitchFamily="34" charset="-128"/>
              </a:defRPr>
            </a:lvl4pPr>
            <a:lvl5pPr marL="2057400" indent="-228600" eaLnBrk="0" hangingPunct="0">
              <a:defRPr>
                <a:solidFill>
                  <a:schemeClr val="bg1"/>
                </a:solidFill>
                <a:latin typeface="Arial" pitchFamily="34" charset="0"/>
                <a:ea typeface="Arial Unicode MS" pitchFamily="34" charset="-128"/>
                <a:cs typeface="Arial Unicode MS" pitchFamily="34" charset="-128"/>
              </a:defRPr>
            </a:lvl5pPr>
            <a:lvl6pPr marL="25146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6pPr>
            <a:lvl7pPr marL="29718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7pPr>
            <a:lvl8pPr marL="34290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8pPr>
            <a:lvl9pPr marL="38862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9pPr>
          </a:lstStyle>
          <a:p>
            <a:pPr eaLnBrk="1" hangingPunct="1"/>
            <a:r>
              <a:rPr lang="en-US" altLang="ru-RU" sz="1400" dirty="0">
                <a:solidFill>
                  <a:schemeClr val="tx1"/>
                </a:solidFill>
                <a:latin typeface="Times New Roman" panose="02020603050405020304" pitchFamily="18" charset="0"/>
                <a:cs typeface="Times New Roman" panose="02020603050405020304" pitchFamily="18" charset="0"/>
              </a:rPr>
              <a:t>Faraday cup</a:t>
            </a:r>
          </a:p>
        </p:txBody>
      </p:sp>
      <p:cxnSp>
        <p:nvCxnSpPr>
          <p:cNvPr id="35" name="Прямая со стрелкой 34"/>
          <p:cNvCxnSpPr>
            <a:cxnSpLocks noChangeShapeType="1"/>
          </p:cNvCxnSpPr>
          <p:nvPr/>
        </p:nvCxnSpPr>
        <p:spPr bwMode="auto">
          <a:xfrm flipH="1">
            <a:off x="4067175" y="772118"/>
            <a:ext cx="1512888" cy="1519237"/>
          </a:xfrm>
          <a:prstGeom prst="straightConnector1">
            <a:avLst/>
          </a:prstGeom>
          <a:noFill/>
          <a:ln w="15875" algn="ctr">
            <a:solidFill>
              <a:srgbClr val="C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Прямая со стрелкой 40"/>
          <p:cNvCxnSpPr>
            <a:cxnSpLocks noChangeShapeType="1"/>
          </p:cNvCxnSpPr>
          <p:nvPr/>
        </p:nvCxnSpPr>
        <p:spPr bwMode="auto">
          <a:xfrm>
            <a:off x="5580063" y="772118"/>
            <a:ext cx="1079500" cy="1765300"/>
          </a:xfrm>
          <a:prstGeom prst="straightConnector1">
            <a:avLst/>
          </a:prstGeom>
          <a:noFill/>
          <a:ln w="15875" algn="ctr">
            <a:solidFill>
              <a:srgbClr val="C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Прямая со стрелкой 48"/>
          <p:cNvCxnSpPr>
            <a:cxnSpLocks noChangeShapeType="1"/>
          </p:cNvCxnSpPr>
          <p:nvPr/>
        </p:nvCxnSpPr>
        <p:spPr bwMode="auto">
          <a:xfrm flipH="1" flipV="1">
            <a:off x="4572000" y="3329580"/>
            <a:ext cx="252413" cy="1808163"/>
          </a:xfrm>
          <a:prstGeom prst="straightConnector1">
            <a:avLst/>
          </a:prstGeom>
          <a:noFill/>
          <a:ln w="15875" algn="ctr">
            <a:solidFill>
              <a:srgbClr val="C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Прямая со стрелкой 51"/>
          <p:cNvCxnSpPr>
            <a:cxnSpLocks noChangeShapeType="1"/>
          </p:cNvCxnSpPr>
          <p:nvPr/>
        </p:nvCxnSpPr>
        <p:spPr bwMode="auto">
          <a:xfrm flipV="1">
            <a:off x="4824413" y="3329580"/>
            <a:ext cx="539750" cy="1808163"/>
          </a:xfrm>
          <a:prstGeom prst="straightConnector1">
            <a:avLst/>
          </a:prstGeom>
          <a:noFill/>
          <a:ln w="15875" algn="ctr">
            <a:solidFill>
              <a:srgbClr val="C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Прямая со стрелкой 54"/>
          <p:cNvCxnSpPr>
            <a:cxnSpLocks noChangeShapeType="1"/>
          </p:cNvCxnSpPr>
          <p:nvPr/>
        </p:nvCxnSpPr>
        <p:spPr bwMode="auto">
          <a:xfrm flipV="1">
            <a:off x="4824413" y="3329580"/>
            <a:ext cx="2411412" cy="1808163"/>
          </a:xfrm>
          <a:prstGeom prst="straightConnector1">
            <a:avLst/>
          </a:prstGeom>
          <a:noFill/>
          <a:ln w="15875" algn="ctr">
            <a:solidFill>
              <a:srgbClr val="C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Прямая со стрелкой 57"/>
          <p:cNvCxnSpPr>
            <a:cxnSpLocks noChangeShapeType="1"/>
          </p:cNvCxnSpPr>
          <p:nvPr/>
        </p:nvCxnSpPr>
        <p:spPr bwMode="auto">
          <a:xfrm flipV="1">
            <a:off x="4824413" y="3545480"/>
            <a:ext cx="2987675" cy="1592263"/>
          </a:xfrm>
          <a:prstGeom prst="straightConnector1">
            <a:avLst/>
          </a:prstGeom>
          <a:noFill/>
          <a:ln w="15875" algn="ctr">
            <a:solidFill>
              <a:srgbClr val="C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 name="TextBox 60"/>
          <p:cNvSpPr txBox="1">
            <a:spLocks noChangeArrowheads="1"/>
          </p:cNvSpPr>
          <p:nvPr/>
        </p:nvSpPr>
        <p:spPr bwMode="auto">
          <a:xfrm>
            <a:off x="3250543" y="5014958"/>
            <a:ext cx="19032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pitchFamily="34" charset="0"/>
                <a:ea typeface="Arial Unicode MS" pitchFamily="34" charset="-128"/>
                <a:cs typeface="Arial Unicode MS" pitchFamily="34" charset="-128"/>
              </a:defRPr>
            </a:lvl1pPr>
            <a:lvl2pPr marL="742950" indent="-285750" eaLnBrk="0" hangingPunct="0">
              <a:defRPr>
                <a:solidFill>
                  <a:schemeClr val="bg1"/>
                </a:solidFill>
                <a:latin typeface="Arial" pitchFamily="34" charset="0"/>
                <a:ea typeface="Arial Unicode MS" pitchFamily="34" charset="-128"/>
                <a:cs typeface="Arial Unicode MS" pitchFamily="34" charset="-128"/>
              </a:defRPr>
            </a:lvl2pPr>
            <a:lvl3pPr marL="1143000" indent="-228600" eaLnBrk="0" hangingPunct="0">
              <a:defRPr>
                <a:solidFill>
                  <a:schemeClr val="bg1"/>
                </a:solidFill>
                <a:latin typeface="Arial" pitchFamily="34" charset="0"/>
                <a:ea typeface="Arial Unicode MS" pitchFamily="34" charset="-128"/>
                <a:cs typeface="Arial Unicode MS" pitchFamily="34" charset="-128"/>
              </a:defRPr>
            </a:lvl3pPr>
            <a:lvl4pPr marL="1600200" indent="-228600" eaLnBrk="0" hangingPunct="0">
              <a:defRPr>
                <a:solidFill>
                  <a:schemeClr val="bg1"/>
                </a:solidFill>
                <a:latin typeface="Arial" pitchFamily="34" charset="0"/>
                <a:ea typeface="Arial Unicode MS" pitchFamily="34" charset="-128"/>
                <a:cs typeface="Arial Unicode MS" pitchFamily="34" charset="-128"/>
              </a:defRPr>
            </a:lvl4pPr>
            <a:lvl5pPr marL="2057400" indent="-228600" eaLnBrk="0" hangingPunct="0">
              <a:defRPr>
                <a:solidFill>
                  <a:schemeClr val="bg1"/>
                </a:solidFill>
                <a:latin typeface="Arial" pitchFamily="34" charset="0"/>
                <a:ea typeface="Arial Unicode MS" pitchFamily="34" charset="-128"/>
                <a:cs typeface="Arial Unicode MS" pitchFamily="34" charset="-128"/>
              </a:defRPr>
            </a:lvl5pPr>
            <a:lvl6pPr marL="25146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6pPr>
            <a:lvl7pPr marL="29718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7pPr>
            <a:lvl8pPr marL="34290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8pPr>
            <a:lvl9pPr marL="38862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9pPr>
          </a:lstStyle>
          <a:p>
            <a:pPr eaLnBrk="1" hangingPunct="1"/>
            <a:r>
              <a:rPr lang="en-US" altLang="ru-RU" sz="1400" dirty="0">
                <a:solidFill>
                  <a:schemeClr val="tx1"/>
                </a:solidFill>
                <a:latin typeface="Times New Roman" panose="02020603050405020304" pitchFamily="18" charset="0"/>
                <a:cs typeface="Times New Roman" panose="02020603050405020304" pitchFamily="18" charset="0"/>
              </a:rPr>
              <a:t>Turbo molecular pumps</a:t>
            </a:r>
          </a:p>
        </p:txBody>
      </p:sp>
      <p:cxnSp>
        <p:nvCxnSpPr>
          <p:cNvPr id="62" name="Прямая со стрелкой 61"/>
          <p:cNvCxnSpPr>
            <a:cxnSpLocks noChangeShapeType="1"/>
          </p:cNvCxnSpPr>
          <p:nvPr/>
        </p:nvCxnSpPr>
        <p:spPr bwMode="auto">
          <a:xfrm>
            <a:off x="8316913" y="1103905"/>
            <a:ext cx="0" cy="963613"/>
          </a:xfrm>
          <a:prstGeom prst="straightConnector1">
            <a:avLst/>
          </a:prstGeom>
          <a:noFill/>
          <a:ln w="15875" algn="ctr">
            <a:solidFill>
              <a:srgbClr val="C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5" name="TextBox 64"/>
          <p:cNvSpPr txBox="1">
            <a:spLocks noChangeArrowheads="1"/>
          </p:cNvSpPr>
          <p:nvPr/>
        </p:nvSpPr>
        <p:spPr bwMode="auto">
          <a:xfrm>
            <a:off x="6839016" y="834015"/>
            <a:ext cx="15529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pitchFamily="34" charset="0"/>
                <a:ea typeface="Arial Unicode MS" pitchFamily="34" charset="-128"/>
                <a:cs typeface="Arial Unicode MS" pitchFamily="34" charset="-128"/>
              </a:defRPr>
            </a:lvl1pPr>
            <a:lvl2pPr marL="742950" indent="-285750" eaLnBrk="0" hangingPunct="0">
              <a:defRPr>
                <a:solidFill>
                  <a:schemeClr val="bg1"/>
                </a:solidFill>
                <a:latin typeface="Arial" pitchFamily="34" charset="0"/>
                <a:ea typeface="Arial Unicode MS" pitchFamily="34" charset="-128"/>
                <a:cs typeface="Arial Unicode MS" pitchFamily="34" charset="-128"/>
              </a:defRPr>
            </a:lvl2pPr>
            <a:lvl3pPr marL="1143000" indent="-228600" eaLnBrk="0" hangingPunct="0">
              <a:defRPr>
                <a:solidFill>
                  <a:schemeClr val="bg1"/>
                </a:solidFill>
                <a:latin typeface="Arial" pitchFamily="34" charset="0"/>
                <a:ea typeface="Arial Unicode MS" pitchFamily="34" charset="-128"/>
                <a:cs typeface="Arial Unicode MS" pitchFamily="34" charset="-128"/>
              </a:defRPr>
            </a:lvl3pPr>
            <a:lvl4pPr marL="1600200" indent="-228600" eaLnBrk="0" hangingPunct="0">
              <a:defRPr>
                <a:solidFill>
                  <a:schemeClr val="bg1"/>
                </a:solidFill>
                <a:latin typeface="Arial" pitchFamily="34" charset="0"/>
                <a:ea typeface="Arial Unicode MS" pitchFamily="34" charset="-128"/>
                <a:cs typeface="Arial Unicode MS" pitchFamily="34" charset="-128"/>
              </a:defRPr>
            </a:lvl4pPr>
            <a:lvl5pPr marL="2057400" indent="-228600" eaLnBrk="0" hangingPunct="0">
              <a:defRPr>
                <a:solidFill>
                  <a:schemeClr val="bg1"/>
                </a:solidFill>
                <a:latin typeface="Arial" pitchFamily="34" charset="0"/>
                <a:ea typeface="Arial Unicode MS" pitchFamily="34" charset="-128"/>
                <a:cs typeface="Arial Unicode MS" pitchFamily="34" charset="-128"/>
              </a:defRPr>
            </a:lvl5pPr>
            <a:lvl6pPr marL="25146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6pPr>
            <a:lvl7pPr marL="29718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7pPr>
            <a:lvl8pPr marL="34290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8pPr>
            <a:lvl9pPr marL="38862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9pPr>
          </a:lstStyle>
          <a:p>
            <a:pPr eaLnBrk="1" hangingPunct="1"/>
            <a:r>
              <a:rPr lang="en-US" altLang="ru-RU" sz="1400" dirty="0">
                <a:solidFill>
                  <a:schemeClr val="tx1"/>
                </a:solidFill>
                <a:latin typeface="Times New Roman" panose="02020603050405020304" pitchFamily="18" charset="0"/>
                <a:cs typeface="Times New Roman" panose="02020603050405020304" pitchFamily="18" charset="0"/>
              </a:rPr>
              <a:t>Vacuum gate valve</a:t>
            </a:r>
          </a:p>
        </p:txBody>
      </p:sp>
      <p:cxnSp>
        <p:nvCxnSpPr>
          <p:cNvPr id="66" name="Прямая со стрелкой 65"/>
          <p:cNvCxnSpPr>
            <a:cxnSpLocks noChangeShapeType="1"/>
            <a:stCxn id="69" idx="3"/>
          </p:cNvCxnSpPr>
          <p:nvPr/>
        </p:nvCxnSpPr>
        <p:spPr bwMode="auto">
          <a:xfrm flipV="1">
            <a:off x="7534810" y="3177345"/>
            <a:ext cx="1023403" cy="1582638"/>
          </a:xfrm>
          <a:prstGeom prst="straightConnector1">
            <a:avLst/>
          </a:prstGeom>
          <a:noFill/>
          <a:ln w="15875" algn="ctr">
            <a:solidFill>
              <a:srgbClr val="C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9" name="TextBox 68"/>
          <p:cNvSpPr txBox="1">
            <a:spLocks noChangeArrowheads="1"/>
          </p:cNvSpPr>
          <p:nvPr/>
        </p:nvSpPr>
        <p:spPr bwMode="auto">
          <a:xfrm>
            <a:off x="6389688" y="4606094"/>
            <a:ext cx="11451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pitchFamily="34" charset="0"/>
                <a:ea typeface="Arial Unicode MS" pitchFamily="34" charset="-128"/>
                <a:cs typeface="Arial Unicode MS" pitchFamily="34" charset="-128"/>
              </a:defRPr>
            </a:lvl1pPr>
            <a:lvl2pPr marL="742950" indent="-285750" eaLnBrk="0" hangingPunct="0">
              <a:defRPr>
                <a:solidFill>
                  <a:schemeClr val="bg1"/>
                </a:solidFill>
                <a:latin typeface="Arial" pitchFamily="34" charset="0"/>
                <a:ea typeface="Arial Unicode MS" pitchFamily="34" charset="-128"/>
                <a:cs typeface="Arial Unicode MS" pitchFamily="34" charset="-128"/>
              </a:defRPr>
            </a:lvl2pPr>
            <a:lvl3pPr marL="1143000" indent="-228600" eaLnBrk="0" hangingPunct="0">
              <a:defRPr>
                <a:solidFill>
                  <a:schemeClr val="bg1"/>
                </a:solidFill>
                <a:latin typeface="Arial" pitchFamily="34" charset="0"/>
                <a:ea typeface="Arial Unicode MS" pitchFamily="34" charset="-128"/>
                <a:cs typeface="Arial Unicode MS" pitchFamily="34" charset="-128"/>
              </a:defRPr>
            </a:lvl3pPr>
            <a:lvl4pPr marL="1600200" indent="-228600" eaLnBrk="0" hangingPunct="0">
              <a:defRPr>
                <a:solidFill>
                  <a:schemeClr val="bg1"/>
                </a:solidFill>
                <a:latin typeface="Arial" pitchFamily="34" charset="0"/>
                <a:ea typeface="Arial Unicode MS" pitchFamily="34" charset="-128"/>
                <a:cs typeface="Arial Unicode MS" pitchFamily="34" charset="-128"/>
              </a:defRPr>
            </a:lvl4pPr>
            <a:lvl5pPr marL="2057400" indent="-228600" eaLnBrk="0" hangingPunct="0">
              <a:defRPr>
                <a:solidFill>
                  <a:schemeClr val="bg1"/>
                </a:solidFill>
                <a:latin typeface="Arial" pitchFamily="34" charset="0"/>
                <a:ea typeface="Arial Unicode MS" pitchFamily="34" charset="-128"/>
                <a:cs typeface="Arial Unicode MS" pitchFamily="34" charset="-128"/>
              </a:defRPr>
            </a:lvl5pPr>
            <a:lvl6pPr marL="25146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6pPr>
            <a:lvl7pPr marL="29718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7pPr>
            <a:lvl8pPr marL="34290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8pPr>
            <a:lvl9pPr marL="38862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9pPr>
          </a:lstStyle>
          <a:p>
            <a:pPr eaLnBrk="1" hangingPunct="1"/>
            <a:r>
              <a:rPr lang="en-US" altLang="ru-RU" sz="1400" dirty="0">
                <a:solidFill>
                  <a:schemeClr val="tx1"/>
                </a:solidFill>
                <a:latin typeface="Times New Roman" panose="02020603050405020304" pitchFamily="18" charset="0"/>
                <a:cs typeface="Times New Roman" panose="02020603050405020304" pitchFamily="18" charset="0"/>
              </a:rPr>
              <a:t>Test chamber</a:t>
            </a:r>
          </a:p>
        </p:txBody>
      </p:sp>
      <p:sp>
        <p:nvSpPr>
          <p:cNvPr id="5148" name="Прямоугольник 11"/>
          <p:cNvSpPr>
            <a:spLocks noChangeArrowheads="1"/>
          </p:cNvSpPr>
          <p:nvPr/>
        </p:nvSpPr>
        <p:spPr bwMode="auto">
          <a:xfrm>
            <a:off x="2280840" y="168539"/>
            <a:ext cx="53158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pitchFamily="34" charset="0"/>
                <a:ea typeface="Arial Unicode MS" pitchFamily="34" charset="-128"/>
                <a:cs typeface="Arial Unicode MS" pitchFamily="34" charset="-128"/>
              </a:defRPr>
            </a:lvl1pPr>
            <a:lvl2pPr marL="742950" indent="-285750" eaLnBrk="0" hangingPunct="0">
              <a:defRPr>
                <a:solidFill>
                  <a:schemeClr val="bg1"/>
                </a:solidFill>
                <a:latin typeface="Arial" pitchFamily="34" charset="0"/>
                <a:ea typeface="Arial Unicode MS" pitchFamily="34" charset="-128"/>
                <a:cs typeface="Arial Unicode MS" pitchFamily="34" charset="-128"/>
              </a:defRPr>
            </a:lvl2pPr>
            <a:lvl3pPr marL="1143000" indent="-228600" eaLnBrk="0" hangingPunct="0">
              <a:defRPr>
                <a:solidFill>
                  <a:schemeClr val="bg1"/>
                </a:solidFill>
                <a:latin typeface="Arial" pitchFamily="34" charset="0"/>
                <a:ea typeface="Arial Unicode MS" pitchFamily="34" charset="-128"/>
                <a:cs typeface="Arial Unicode MS" pitchFamily="34" charset="-128"/>
              </a:defRPr>
            </a:lvl3pPr>
            <a:lvl4pPr marL="1600200" indent="-228600" eaLnBrk="0" hangingPunct="0">
              <a:defRPr>
                <a:solidFill>
                  <a:schemeClr val="bg1"/>
                </a:solidFill>
                <a:latin typeface="Arial" pitchFamily="34" charset="0"/>
                <a:ea typeface="Arial Unicode MS" pitchFamily="34" charset="-128"/>
                <a:cs typeface="Arial Unicode MS" pitchFamily="34" charset="-128"/>
              </a:defRPr>
            </a:lvl4pPr>
            <a:lvl5pPr marL="2057400" indent="-228600" eaLnBrk="0" hangingPunct="0">
              <a:defRPr>
                <a:solidFill>
                  <a:schemeClr val="bg1"/>
                </a:solidFill>
                <a:latin typeface="Arial" pitchFamily="34" charset="0"/>
                <a:ea typeface="Arial Unicode MS" pitchFamily="34" charset="-128"/>
                <a:cs typeface="Arial Unicode MS" pitchFamily="34" charset="-128"/>
              </a:defRPr>
            </a:lvl5pPr>
            <a:lvl6pPr marL="25146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6pPr>
            <a:lvl7pPr marL="29718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7pPr>
            <a:lvl8pPr marL="34290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8pPr>
            <a:lvl9pPr marL="38862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9pPr>
          </a:lstStyle>
          <a:p>
            <a:pPr eaLnBrk="1" hangingPunct="1"/>
            <a:r>
              <a:rPr lang="en-US" altLang="ru-RU" dirty="0">
                <a:solidFill>
                  <a:schemeClr val="tx1"/>
                </a:solidFill>
                <a:latin typeface="Comic Sans MS" panose="030F0702030302020204" pitchFamily="66" charset="0"/>
              </a:rPr>
              <a:t>The low energy ion beam line based on U400M.</a:t>
            </a:r>
          </a:p>
        </p:txBody>
      </p:sp>
      <p:pic>
        <p:nvPicPr>
          <p:cNvPr id="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81969" cy="50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2" descr="http://flerovlab.jinr.ru/flnr/dimg/FLNR_new_logotype_2012_07_04.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62950" y="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38"/>
          <p:cNvSpPr txBox="1">
            <a:spLocks noChangeArrowheads="1"/>
          </p:cNvSpPr>
          <p:nvPr/>
        </p:nvSpPr>
        <p:spPr bwMode="auto">
          <a:xfrm>
            <a:off x="5125085" y="466048"/>
            <a:ext cx="15231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pitchFamily="34" charset="0"/>
                <a:ea typeface="Arial Unicode MS" pitchFamily="34" charset="-128"/>
                <a:cs typeface="Arial Unicode MS" pitchFamily="34" charset="-128"/>
              </a:defRPr>
            </a:lvl1pPr>
            <a:lvl2pPr marL="742950" indent="-285750" eaLnBrk="0" hangingPunct="0">
              <a:defRPr>
                <a:solidFill>
                  <a:schemeClr val="bg1"/>
                </a:solidFill>
                <a:latin typeface="Arial" pitchFamily="34" charset="0"/>
                <a:ea typeface="Arial Unicode MS" pitchFamily="34" charset="-128"/>
                <a:cs typeface="Arial Unicode MS" pitchFamily="34" charset="-128"/>
              </a:defRPr>
            </a:lvl2pPr>
            <a:lvl3pPr marL="1143000" indent="-228600" eaLnBrk="0" hangingPunct="0">
              <a:defRPr>
                <a:solidFill>
                  <a:schemeClr val="bg1"/>
                </a:solidFill>
                <a:latin typeface="Arial" pitchFamily="34" charset="0"/>
                <a:ea typeface="Arial Unicode MS" pitchFamily="34" charset="-128"/>
                <a:cs typeface="Arial Unicode MS" pitchFamily="34" charset="-128"/>
              </a:defRPr>
            </a:lvl3pPr>
            <a:lvl4pPr marL="1600200" indent="-228600" eaLnBrk="0" hangingPunct="0">
              <a:defRPr>
                <a:solidFill>
                  <a:schemeClr val="bg1"/>
                </a:solidFill>
                <a:latin typeface="Arial" pitchFamily="34" charset="0"/>
                <a:ea typeface="Arial Unicode MS" pitchFamily="34" charset="-128"/>
                <a:cs typeface="Arial Unicode MS" pitchFamily="34" charset="-128"/>
              </a:defRPr>
            </a:lvl4pPr>
            <a:lvl5pPr marL="2057400" indent="-228600" eaLnBrk="0" hangingPunct="0">
              <a:defRPr>
                <a:solidFill>
                  <a:schemeClr val="bg1"/>
                </a:solidFill>
                <a:latin typeface="Arial" pitchFamily="34" charset="0"/>
                <a:ea typeface="Arial Unicode MS" pitchFamily="34" charset="-128"/>
                <a:cs typeface="Arial Unicode MS" pitchFamily="34" charset="-128"/>
              </a:defRPr>
            </a:lvl5pPr>
            <a:lvl6pPr marL="25146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6pPr>
            <a:lvl7pPr marL="29718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7pPr>
            <a:lvl8pPr marL="34290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8pPr>
            <a:lvl9pPr marL="38862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9pPr>
          </a:lstStyle>
          <a:p>
            <a:pPr eaLnBrk="1" hangingPunct="1"/>
            <a:r>
              <a:rPr lang="en-US" altLang="ru-RU" sz="1400" dirty="0">
                <a:solidFill>
                  <a:schemeClr val="tx1"/>
                </a:solidFill>
                <a:latin typeface="Times New Roman" panose="02020603050405020304" pitchFamily="18" charset="0"/>
                <a:cs typeface="Times New Roman" panose="02020603050405020304" pitchFamily="18" charset="0"/>
              </a:rPr>
              <a:t>TOF measurement</a:t>
            </a:r>
          </a:p>
        </p:txBody>
      </p:sp>
      <p:sp>
        <p:nvSpPr>
          <p:cNvPr id="42" name="ZoneTexte 10"/>
          <p:cNvSpPr txBox="1">
            <a:spLocks noChangeArrowheads="1"/>
          </p:cNvSpPr>
          <p:nvPr/>
        </p:nvSpPr>
        <p:spPr bwMode="auto">
          <a:xfrm>
            <a:off x="99958" y="5422462"/>
            <a:ext cx="543087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Wingdings" pitchFamily="2" charset="2"/>
              <a:buChar char="ü"/>
            </a:pPr>
            <a:r>
              <a:rPr lang="en-US" sz="1400" dirty="0">
                <a:latin typeface="Times New Roman" panose="02020603050405020304" pitchFamily="18" charset="0"/>
                <a:cs typeface="Times New Roman" panose="02020603050405020304" pitchFamily="18" charset="0"/>
              </a:rPr>
              <a:t>   Dedicated beam-line for low energy (3 ÷ 6 MeV/nucleon)</a:t>
            </a:r>
          </a:p>
          <a:p>
            <a:pPr eaLnBrk="1" hangingPunct="1"/>
            <a:r>
              <a:rPr lang="en-US" sz="1400" dirty="0">
                <a:latin typeface="Times New Roman" panose="02020603050405020304" pitchFamily="18" charset="0"/>
                <a:cs typeface="Times New Roman" panose="02020603050405020304" pitchFamily="18" charset="0"/>
              </a:rPr>
              <a:t>     ions (</a:t>
            </a:r>
            <a:r>
              <a:rPr lang="en-US" sz="1400" dirty="0" err="1">
                <a:latin typeface="Times New Roman" panose="02020603050405020304" pitchFamily="18" charset="0"/>
                <a:cs typeface="Times New Roman" panose="02020603050405020304" pitchFamily="18" charset="0"/>
              </a:rPr>
              <a:t>usially</a:t>
            </a:r>
            <a:r>
              <a:rPr lang="ru-RU"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 Ne</a:t>
            </a:r>
            <a:r>
              <a:rPr lang="ru-RU"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Ar</a:t>
            </a:r>
            <a:r>
              <a:rPr lang="ru-RU"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Kr</a:t>
            </a:r>
            <a:r>
              <a:rPr lang="ru-RU"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Xe</a:t>
            </a:r>
            <a:r>
              <a:rPr lang="ru-RU" sz="1400" dirty="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 Fe or Bi)</a:t>
            </a:r>
          </a:p>
          <a:p>
            <a:pPr eaLnBrk="1" hangingPunct="1">
              <a:buFont typeface="Wingdings" pitchFamily="2" charset="2"/>
              <a:buChar char="ü"/>
            </a:pPr>
            <a:r>
              <a:rPr lang="en-US" sz="1400" dirty="0">
                <a:latin typeface="Times New Roman" panose="02020603050405020304" pitchFamily="18" charset="0"/>
                <a:cs typeface="Times New Roman" panose="02020603050405020304" pitchFamily="18" charset="0"/>
              </a:rPr>
              <a:t>   Irradiation area – 200x200 mm</a:t>
            </a:r>
            <a:r>
              <a:rPr lang="en-US" sz="1400" baseline="30000" dirty="0">
                <a:latin typeface="Times New Roman" panose="02020603050405020304" pitchFamily="18" charset="0"/>
                <a:cs typeface="Times New Roman" panose="02020603050405020304" pitchFamily="18" charset="0"/>
              </a:rPr>
              <a:t>2</a:t>
            </a:r>
            <a:r>
              <a:rPr lang="en-US" sz="1400" dirty="0">
                <a:latin typeface="Times New Roman" panose="02020603050405020304" pitchFamily="18" charset="0"/>
                <a:cs typeface="Times New Roman" panose="02020603050405020304" pitchFamily="18" charset="0"/>
              </a:rPr>
              <a:t>.</a:t>
            </a:r>
          </a:p>
          <a:p>
            <a:pPr eaLnBrk="1" hangingPunct="1">
              <a:buFont typeface="Wingdings" pitchFamily="2" charset="2"/>
              <a:buChar char="ü"/>
            </a:pPr>
            <a:r>
              <a:rPr lang="en-US" sz="1400" dirty="0">
                <a:latin typeface="Times New Roman" panose="02020603050405020304" pitchFamily="18" charset="0"/>
                <a:cs typeface="Times New Roman" panose="02020603050405020304" pitchFamily="18" charset="0"/>
              </a:rPr>
              <a:t>   Beam uniformity better then 30%</a:t>
            </a:r>
          </a:p>
          <a:p>
            <a:pPr eaLnBrk="1" hangingPunct="1">
              <a:buFont typeface="Wingdings" pitchFamily="2" charset="2"/>
              <a:buChar char="ü"/>
            </a:pPr>
            <a:r>
              <a:rPr lang="en-US" sz="1400" dirty="0">
                <a:latin typeface="Times New Roman" panose="02020603050405020304" pitchFamily="18" charset="0"/>
                <a:cs typeface="Times New Roman" panose="02020603050405020304" pitchFamily="18" charset="0"/>
              </a:rPr>
              <a:t>   Beam flux 1 ÷ 10</a:t>
            </a:r>
            <a:r>
              <a:rPr lang="en-US" sz="1400" baseline="30000" dirty="0">
                <a:latin typeface="Times New Roman" panose="02020603050405020304" pitchFamily="18" charset="0"/>
                <a:cs typeface="Times New Roman" panose="02020603050405020304" pitchFamily="18" charset="0"/>
              </a:rPr>
              <a:t>5</a:t>
            </a:r>
            <a:r>
              <a:rPr lang="en-US" sz="1400" dirty="0">
                <a:latin typeface="Times New Roman" panose="02020603050405020304" pitchFamily="18" charset="0"/>
                <a:cs typeface="Times New Roman" panose="02020603050405020304" pitchFamily="18" charset="0"/>
              </a:rPr>
              <a:t> cm</a:t>
            </a:r>
            <a:r>
              <a:rPr lang="ru-RU" sz="1400" baseline="30000" dirty="0">
                <a:latin typeface="Times New Roman" panose="02020603050405020304" pitchFamily="18" charset="0"/>
                <a:cs typeface="Times New Roman" panose="02020603050405020304" pitchFamily="18" charset="0"/>
              </a:rPr>
              <a:t>-2</a:t>
            </a:r>
            <a:r>
              <a:rPr lang="en-US" sz="1400" dirty="0">
                <a:latin typeface="Times New Roman" panose="02020603050405020304" pitchFamily="18" charset="0"/>
                <a:cs typeface="Times New Roman" panose="02020603050405020304" pitchFamily="18" charset="0"/>
              </a:rPr>
              <a:t>s</a:t>
            </a:r>
            <a:r>
              <a:rPr lang="ru-RU" sz="1400" baseline="30000" dirty="0">
                <a:latin typeface="Times New Roman" panose="02020603050405020304" pitchFamily="18" charset="0"/>
                <a:cs typeface="Times New Roman" panose="02020603050405020304" pitchFamily="18" charset="0"/>
              </a:rPr>
              <a:t>-1</a:t>
            </a:r>
            <a:r>
              <a:rPr lang="en-US" sz="1400" dirty="0">
                <a:latin typeface="Times New Roman" panose="02020603050405020304" pitchFamily="18" charset="0"/>
                <a:cs typeface="Times New Roman" panose="02020603050405020304" pitchFamily="18" charset="0"/>
              </a:rPr>
              <a:t> </a:t>
            </a:r>
            <a:endParaRPr lang="fr-BE" sz="1400" dirty="0">
              <a:latin typeface="Times New Roman" panose="02020603050405020304" pitchFamily="18" charset="0"/>
              <a:cs typeface="Times New Roman" panose="02020603050405020304" pitchFamily="18" charset="0"/>
            </a:endParaRPr>
          </a:p>
        </p:txBody>
      </p:sp>
      <p:pic>
        <p:nvPicPr>
          <p:cNvPr id="4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5779" y="4927115"/>
            <a:ext cx="2116226" cy="1584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ZoneTexte 3"/>
          <p:cNvSpPr txBox="1">
            <a:spLocks noChangeArrowheads="1"/>
          </p:cNvSpPr>
          <p:nvPr/>
        </p:nvSpPr>
        <p:spPr bwMode="auto">
          <a:xfrm>
            <a:off x="2514600" y="6562725"/>
            <a:ext cx="6629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sz="1200" dirty="0">
                <a:latin typeface="Comic Sans MS" pitchFamily="66" charset="0"/>
              </a:rPr>
              <a:t>International Workshop on Biophysics and Materials at NICA</a:t>
            </a:r>
            <a:r>
              <a:rPr lang="fr-BE" sz="1200" dirty="0">
                <a:latin typeface="Comic Sans MS" pitchFamily="66" charset="0"/>
              </a:rPr>
              <a:t> , </a:t>
            </a:r>
            <a:r>
              <a:rPr lang="en-US" sz="1200" dirty="0">
                <a:latin typeface="Comic Sans MS" pitchFamily="66" charset="0"/>
              </a:rPr>
              <a:t>December 12, 2016.  JINR.</a:t>
            </a:r>
            <a:endParaRPr lang="fr-BE" sz="1200" dirty="0">
              <a:latin typeface="Comic Sans MS" pitchFamily="66" charset="0"/>
            </a:endParaRPr>
          </a:p>
        </p:txBody>
      </p:sp>
    </p:spTree>
    <p:extLst>
      <p:ext uri="{BB962C8B-B14F-4D97-AF65-F5344CB8AC3E}">
        <p14:creationId xmlns:p14="http://schemas.microsoft.com/office/powerpoint/2010/main" val="242452028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4270</TotalTime>
  <Words>2302</Words>
  <Application>Microsoft Office PowerPoint</Application>
  <PresentationFormat>Экран (4:3)</PresentationFormat>
  <Paragraphs>267</Paragraphs>
  <Slides>24</Slides>
  <Notes>10</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24</vt:i4>
      </vt:variant>
    </vt:vector>
  </HeadingPairs>
  <TitlesOfParts>
    <vt:vector size="33" baseType="lpstr">
      <vt:lpstr>Arial</vt:lpstr>
      <vt:lpstr>Arial Unicode MS</vt:lpstr>
      <vt:lpstr>Calibri</vt:lpstr>
      <vt:lpstr>Cambria Math</vt:lpstr>
      <vt:lpstr>Comic Sans MS</vt:lpstr>
      <vt:lpstr>Symbol</vt:lpstr>
      <vt:lpstr>Times New Roman</vt:lpstr>
      <vt:lpstr>Wingdings</vt:lpstr>
      <vt:lpstr>Thème Office</vt:lpstr>
      <vt:lpstr>Testing of electronic components  at accelerator complex of the FLNR JINR</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Thank you for your attention !!!  In few days we will overcome yet another year.  With every oncoming year, greater obstacles come in our life.  So let us be brave and I wish us to overcome all the struggles that life will present us with.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SEE testing facilities at FLNR accelerators complex:  state of art and future plans</dc:title>
  <dc:creator>Митрофанов</dc:creator>
  <cp:lastModifiedBy>Semen Mitrofanov</cp:lastModifiedBy>
  <cp:revision>426</cp:revision>
  <cp:lastPrinted>2014-10-02T13:09:29Z</cp:lastPrinted>
  <dcterms:created xsi:type="dcterms:W3CDTF">2014-09-30T11:30:22Z</dcterms:created>
  <dcterms:modified xsi:type="dcterms:W3CDTF">2016-12-12T08:32:55Z</dcterms:modified>
</cp:coreProperties>
</file>