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Default Extension="mp4" ContentType="video/unknown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718" r:id="rId3"/>
    <p:sldMasterId id="2147483732" r:id="rId4"/>
    <p:sldMasterId id="2147483748" r:id="rId5"/>
    <p:sldMasterId id="2147483769" r:id="rId6"/>
    <p:sldMasterId id="2147483785" r:id="rId7"/>
    <p:sldMasterId id="2147483806" r:id="rId8"/>
    <p:sldMasterId id="2147483824" r:id="rId9"/>
    <p:sldMasterId id="2147483832" r:id="rId10"/>
  </p:sldMasterIdLst>
  <p:notesMasterIdLst>
    <p:notesMasterId r:id="rId43"/>
  </p:notesMasterIdLst>
  <p:sldIdLst>
    <p:sldId id="256" r:id="rId11"/>
    <p:sldId id="287" r:id="rId12"/>
    <p:sldId id="352" r:id="rId13"/>
    <p:sldId id="282" r:id="rId14"/>
    <p:sldId id="285" r:id="rId15"/>
    <p:sldId id="361" r:id="rId16"/>
    <p:sldId id="354" r:id="rId17"/>
    <p:sldId id="360" r:id="rId18"/>
    <p:sldId id="310" r:id="rId19"/>
    <p:sldId id="358" r:id="rId20"/>
    <p:sldId id="365" r:id="rId21"/>
    <p:sldId id="366" r:id="rId22"/>
    <p:sldId id="359" r:id="rId23"/>
    <p:sldId id="364" r:id="rId24"/>
    <p:sldId id="363" r:id="rId25"/>
    <p:sldId id="332" r:id="rId26"/>
    <p:sldId id="333" r:id="rId27"/>
    <p:sldId id="334" r:id="rId28"/>
    <p:sldId id="335" r:id="rId29"/>
    <p:sldId id="336" r:id="rId30"/>
    <p:sldId id="337" r:id="rId31"/>
    <p:sldId id="344" r:id="rId32"/>
    <p:sldId id="338" r:id="rId33"/>
    <p:sldId id="339" r:id="rId34"/>
    <p:sldId id="340" r:id="rId35"/>
    <p:sldId id="341" r:id="rId36"/>
    <p:sldId id="343" r:id="rId37"/>
    <p:sldId id="357" r:id="rId38"/>
    <p:sldId id="355" r:id="rId39"/>
    <p:sldId id="356" r:id="rId40"/>
    <p:sldId id="345" r:id="rId41"/>
    <p:sldId id="36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270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959A9-D1A8-4BFD-ABFE-19E15FE37328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D48AF-EF69-4251-945B-C2234E5C9E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0625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630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4EC761E-8600-3E42-8FBD-E4960B8D851C}" type="slidenum">
              <a:rPr lang="en-US" sz="1200" b="0">
                <a:solidFill>
                  <a:srgbClr val="000000"/>
                </a:solidFill>
                <a:latin typeface="Arial" charset="0"/>
              </a:rPr>
              <a:pPr eaLnBrk="1" hangingPunct="1"/>
              <a:t>17</a:t>
            </a:fld>
            <a:endParaRPr lang="en-US" sz="12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94225" cy="3446462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0863"/>
            <a:ext cx="5029200" cy="40798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E8BDA69-33FE-7F47-8A6A-027A30237325}" type="slidenum">
              <a:rPr lang="en-US" sz="1200" b="0">
                <a:solidFill>
                  <a:srgbClr val="000000"/>
                </a:solidFill>
                <a:latin typeface="Arial" charset="0"/>
              </a:rPr>
              <a:pPr eaLnBrk="1" hangingPunct="1"/>
              <a:t>18</a:t>
            </a:fld>
            <a:endParaRPr lang="en-US" sz="12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94225" cy="3446462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0863"/>
            <a:ext cx="5029200" cy="40798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2EC8378-AC36-BF49-BF36-3BC3D00F14B6}" type="slidenum">
              <a:rPr lang="en-US" sz="1200" b="0">
                <a:solidFill>
                  <a:srgbClr val="000000"/>
                </a:solidFill>
                <a:latin typeface="Arial" charset="0"/>
              </a:rPr>
              <a:pPr eaLnBrk="1" hangingPunct="1"/>
              <a:t>19</a:t>
            </a:fld>
            <a:endParaRPr lang="en-US" sz="12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94225" cy="34464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0863"/>
            <a:ext cx="5029200" cy="40798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E6A8-F595-4FE3-82F2-9B277150D05F}" type="datetime1">
              <a:rPr lang="en-US" smtClean="0"/>
              <a:pPr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246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AA80-22BE-46EB-89EB-FD03E3102123}" type="datetime1">
              <a:rPr lang="en-US" smtClean="0"/>
              <a:pPr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52941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  <a:buFontTx/>
                <a:buNone/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  <a:buFontTx/>
                <a:buNone/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  <a:buFontTx/>
                <a:buNone/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csf_ppt-T_prim_t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44963" y="2984500"/>
            <a:ext cx="4381500" cy="1470025"/>
          </a:xfrm>
        </p:spPr>
        <p:txBody>
          <a:bodyPr anchor="t"/>
          <a:lstStyle>
            <a:lvl1pPr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44963" y="4708525"/>
            <a:ext cx="4381500" cy="1520825"/>
          </a:xfrm>
        </p:spPr>
        <p:txBody>
          <a:bodyPr/>
          <a:lstStyle>
            <a:lvl1pPr marL="0" indent="0">
              <a:buFontTx/>
              <a:buNone/>
              <a:defRPr sz="1900" b="0" i="1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BDB29-C6A7-4205-AA13-253FB516B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8B47-7C96-4446-B2E2-6B2E6908A661}" type="datetime1">
              <a:rPr lang="en-US" smtClean="0"/>
              <a:pPr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70244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94B55-ECCF-4E46-936B-392323219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425" y="1606550"/>
            <a:ext cx="3392488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4313" y="1606550"/>
            <a:ext cx="3392487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2408-1D3A-401C-98FA-CA7A8434D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A51D0-2733-463C-957C-F94A0CDAA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242A-FFB3-47A5-8D73-CF891E6E8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34F55-D72F-4687-B765-1CB858863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8A761-E589-4830-84D7-C1A5BF26B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77C72-E2BE-4BFF-ADFA-5F44C55D7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44005-50E0-43F3-82FF-72A5F061C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9150" y="481013"/>
            <a:ext cx="1811338" cy="5900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1963" y="481013"/>
            <a:ext cx="5284787" cy="5900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7623F-47AF-46C3-97DC-4568CF051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963" y="481013"/>
            <a:ext cx="7248525" cy="9286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749425" y="1606550"/>
            <a:ext cx="3392488" cy="4775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94313" y="1606550"/>
            <a:ext cx="3392487" cy="477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8FF03-F3CE-4834-96AF-FE9E072C9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E6A8-F595-4FE3-82F2-9B277150D05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2" y="-6350"/>
            <a:ext cx="919321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www.tifpa.infn.it/images/logopien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35171"/>
            <a:ext cx="3119016" cy="116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251520" y="63813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CVI meeting - TIFPA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46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963" y="481013"/>
            <a:ext cx="7248525" cy="9286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749425" y="1606550"/>
            <a:ext cx="6937375" cy="4775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274EE-B29A-47AA-B3C6-9FC31EB9E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963" y="481013"/>
            <a:ext cx="7248525" cy="9286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49425" y="1606550"/>
            <a:ext cx="6937375" cy="4775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4B046-E9F6-4771-AB8F-707D7A6CD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2" y="0"/>
            <a:ext cx="9121676" cy="684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 flipV="1">
            <a:off x="0" y="5035228"/>
            <a:ext cx="9144000" cy="18283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89">
              <a:solidFill>
                <a:srgbClr val="FFFFFF"/>
              </a:solidFill>
              <a:latin typeface="Arial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914400" y="2817861"/>
            <a:ext cx="7772400" cy="1827842"/>
          </a:xfrm>
        </p:spPr>
        <p:txBody>
          <a:bodyPr lIns="0" tIns="0" rIns="0" bIns="0" anchor="b">
            <a:noAutofit/>
          </a:bodyPr>
          <a:lstStyle>
            <a:lvl1pPr algn="r">
              <a:defRPr sz="2800" b="0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914400" y="4745721"/>
            <a:ext cx="7772400" cy="68637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 baseline="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354" y="5727279"/>
            <a:ext cx="2286000" cy="47550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36">
                <a:solidFill>
                  <a:srgbClr val="6C6C6C"/>
                </a:solidFill>
                <a:latin typeface="Arial" charset="0"/>
                <a:ea typeface="ヒラギノ角ゴ ProN W3" charset="0"/>
                <a:cs typeface="SapientSansRegular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072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3776" y="415545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7" y="1426634"/>
            <a:ext cx="4108387" cy="4800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56" y="1426634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55998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 userDrawn="1"/>
        </p:nvSpPr>
        <p:spPr bwMode="auto">
          <a:xfrm>
            <a:off x="6362403" y="6465094"/>
            <a:ext cx="2592958" cy="29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/>
                <a:cs typeface="SapientSansRegular"/>
              </a:rPr>
              <a:t>Blue Ribbon Panel Report 2016</a:t>
            </a:r>
            <a:endParaRPr lang="en-US" sz="1000" b="1" dirty="0">
              <a:solidFill>
                <a:srgbClr val="FFFFFF"/>
              </a:solidFill>
              <a:latin typeface="Arial"/>
              <a:cs typeface="SapientSansRegular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3776" y="415545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Helvetica" charset="0"/>
                <a:cs typeface="SapientSans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312329"/>
            <a:ext cx="8165592" cy="4800600"/>
          </a:xfrm>
        </p:spPr>
        <p:txBody>
          <a:bodyPr/>
          <a:lstStyle>
            <a:lvl1pPr>
              <a:defRPr sz="1700"/>
            </a:lvl1pPr>
            <a:lvl2pPr marL="685765" indent="-228588">
              <a:defRPr sz="1700"/>
            </a:lvl2pPr>
            <a:lvl3pPr marL="685765" indent="-228588">
              <a:defRPr sz="1600"/>
            </a:lvl3pPr>
            <a:lvl4pPr marL="685765" indent="-228588">
              <a:defRPr sz="1600"/>
            </a:lvl4pPr>
            <a:lvl5pPr marL="685765" indent="-228588"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1248973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11" name="Picture 16" descr="http://d1jqu7g1y74ds1.cloudfront.net/wp-content/uploads/2012/05/Rosetta-Earth-image-2009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9144000" cy="6857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79479"/>
              <a:stretch/>
            </p:blipFill>
            <p:spPr bwMode="auto">
              <a:xfrm>
                <a:off x="7267574" y="0"/>
                <a:ext cx="1876425" cy="6857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463" y="2968625"/>
              <a:ext cx="4808537" cy="388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957992"/>
            <a:ext cx="7947025" cy="579438"/>
          </a:xfrm>
        </p:spPr>
        <p:txBody>
          <a:bodyPr/>
          <a:lstStyle>
            <a:lvl1pPr>
              <a:defRPr sz="3200" b="1" cap="all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800" dirty="0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642550" y="4200618"/>
            <a:ext cx="600538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Presenter: </a:t>
            </a:r>
            <a:r>
              <a:rPr lang="en-GB" b="1" dirty="0" err="1" smtClean="0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Dr.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 O. Minster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Title: Physical Sciences Office Head</a:t>
            </a:r>
            <a:endParaRPr lang="en-GB" sz="1600" dirty="0">
              <a:solidFill>
                <a:srgbClr val="FFFFFF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 smtClean="0">
              <a:solidFill>
                <a:srgbClr val="FFFFFF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Event</a:t>
            </a:r>
            <a:endParaRPr lang="en-GB" sz="1600" dirty="0">
              <a:solidFill>
                <a:srgbClr val="FFFFFF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Place, 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193" y="-1"/>
            <a:ext cx="7282856" cy="1186249"/>
          </a:xfrm>
        </p:spPr>
        <p:txBody>
          <a:bodyPr/>
          <a:lstStyle>
            <a:lvl1pPr>
              <a:defRPr sz="2000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359242"/>
            <a:ext cx="8625016" cy="4942703"/>
          </a:xfrm>
        </p:spPr>
        <p:txBody>
          <a:bodyPr/>
          <a:lstStyle>
            <a:lvl1pPr>
              <a:buFont typeface="Courier New" pitchFamily="49" charset="0"/>
              <a:buChar char="o"/>
              <a:defRPr/>
            </a:lvl1pPr>
            <a:lvl2pPr>
              <a:buFont typeface="Arial" pitchFamily="34" charset="0"/>
              <a:buChar char="•"/>
              <a:defRPr/>
            </a:lvl2pPr>
            <a:lvl3pPr marL="1825625" indent="-419100">
              <a:buFont typeface="Wingdings" pitchFamily="2" charset="2"/>
              <a:buChar char="§"/>
              <a:defRPr sz="1400"/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  <a:latin typeface="Verdana" pitchFamily="34" charset="0"/>
                <a:ea typeface="ＭＳ Ｐゴシック" charset="0"/>
              </a:rPr>
              <a:t>Radiation Biophysics SS2011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785E60-2145-4782-B2EC-768E92BDE139}" type="slidenum">
              <a:rPr lang="de-DE">
                <a:solidFill>
                  <a:srgbClr val="000000"/>
                </a:solidFill>
                <a:latin typeface="Verdana" pitchFamily="34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23016"/>
      </p:ext>
    </p:extLst>
  </p:cSld>
  <p:clrMapOvr>
    <a:masterClrMapping/>
  </p:clrMapOvr>
  <p:transition spd="med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15904" y="6583377"/>
            <a:ext cx="19050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76470" y="6583377"/>
            <a:ext cx="5305425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18488" y="6581789"/>
            <a:ext cx="925512" cy="276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36160D-B912-4203-9DD1-8E1F1420656E}" type="slidenum">
              <a:rPr lang="de-DE" altLang="en-US">
                <a:solidFill>
                  <a:srgbClr val="000000"/>
                </a:solidFill>
                <a:latin typeface="Verdana" pitchFamily="34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en-US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2274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1"/>
            <a:ext cx="4114800" cy="21051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114800" cy="21051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904" y="62611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37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17048E-75A9-492B-8FED-F0038A58E2EC}" type="slidenum">
              <a:rPr lang="en-US" altLang="en-US">
                <a:solidFill>
                  <a:srgbClr val="000000"/>
                </a:solidFill>
                <a:latin typeface="Verdana" pitchFamily="34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4933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B0740-7AF8-4909-B0E2-0C23FB872EB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43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29C8C8-B490-4460-8EE7-5006BB909D97}" type="slidenum">
              <a:rPr lang="de-DE">
                <a:solidFill>
                  <a:srgbClr val="000000"/>
                </a:solidFill>
                <a:latin typeface="Verdana" pitchFamily="34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512021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09663" y="166688"/>
            <a:ext cx="7769225" cy="3097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928100" y="6665913"/>
            <a:ext cx="215900" cy="1920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398D8A-8EE3-9E42-9A52-4F46E6B992A0}" type="slidenum">
              <a:rPr lang="en-US">
                <a:solidFill>
                  <a:srgbClr val="000000"/>
                </a:solidFill>
                <a:latin typeface="Verdana" pitchFamily="34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700174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1147-2E67-4954-8411-3709AFFCEFF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2" y="-6350"/>
            <a:ext cx="919321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www.tifpa.infn.it/images/logopien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35171"/>
            <a:ext cx="3119016" cy="116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24642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FA00-3AF6-4D59-B694-4CF06703680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43736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0D3D-8FDB-4CB3-99FB-F77CC9B8637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2989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8C3A-661E-430A-9233-39423F1000C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5749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C97FE-59C4-422A-A258-4A9CA9D087E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4442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ED76D-3A04-4A07-BF46-8A996147AB9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6836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FFFF-011D-4504-98AF-6D93A14D816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3164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759B-D295-484E-9361-4313FE28790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58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7940B-1E01-4CC9-AF8B-8C5E653FF1B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29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DC3A-CB3F-4789-AA41-72D994BA207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63174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A637-3E93-4047-897A-1C4A706A526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2941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A6CD-43E5-463C-8630-8382770EDFB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024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2528-E36F-4C4C-AD02-3135DF75328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57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DBD5-D690-461F-9356-9A4C5262BBA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44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89D2-74F0-46D1-8061-5515DE79C02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68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C364-AAE2-485F-8C6B-DFD327888A7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31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4C9B-D577-4F38-BB2B-ECBEC93E8A6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58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B0740-7AF8-4909-B0E2-0C23FB872EBB}" type="datetime1">
              <a:rPr lang="en-US" smtClean="0"/>
              <a:pPr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143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73D0-8505-4373-A201-E17EAD9032E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631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AA80-22BE-46EB-89EB-FD03E310212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29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8B47-7C96-4446-B2E2-6B2E6908A6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02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</p:spPr>
        <p:txBody>
          <a:bodyPr/>
          <a:lstStyle>
            <a:lvl1pPr>
              <a:defRPr/>
            </a:lvl1pPr>
          </a:lstStyle>
          <a:p>
            <a:fld id="{0429C8C8-B490-4460-8EE7-5006BB909D97}" type="slidenum">
              <a:rPr lang="de-DE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de-DE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51202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DDDC26-B582-5047-80CF-25D87539028B}" type="slidenum"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342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E6A8-F595-4FE3-82F2-9B277150D05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-6350"/>
            <a:ext cx="919321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www.tifpa.infn.it/images/logopien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-64226"/>
            <a:ext cx="3312368" cy="123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2464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B0740-7AF8-4909-B0E2-0C23FB872EB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437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7940B-1E01-4CC9-AF8B-8C5E653FF1B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298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2528-E36F-4C4C-AD02-3135DF75328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574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DBD5-D690-461F-9356-9A4C5262BBA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44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7940B-1E01-4CC9-AF8B-8C5E653FF1B1}" type="datetime1">
              <a:rPr lang="en-US" smtClean="0"/>
              <a:pPr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2298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89D2-74F0-46D1-8061-5515DE79C02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683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C364-AAE2-485F-8C6B-DFD327888A7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316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4C9B-D577-4F38-BB2B-ECBEC93E8A6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585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73D0-8505-4373-A201-E17EAD9032E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6317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AA80-22BE-46EB-89EB-FD03E310212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294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8B47-7C96-4446-B2E2-6B2E6908A6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024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</p:spPr>
        <p:txBody>
          <a:bodyPr/>
          <a:lstStyle>
            <a:lvl1pPr>
              <a:defRPr/>
            </a:lvl1pPr>
          </a:lstStyle>
          <a:p>
            <a:fld id="{0429C8C8-B490-4460-8EE7-5006BB909D97}" type="slidenum">
              <a:rPr lang="de-DE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de-DE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51369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prstClr val="black">
                    <a:tint val="75000"/>
                  </a:prstClr>
                </a:solidFill>
              </a:rPr>
              <a:t>Radiation Biophysics SS2011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835E1097-5D6B-442E-91D3-31E4B66E5B00}" type="slidenum">
              <a:rPr lang="de-DE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763101"/>
      </p:ext>
    </p:extLst>
  </p:cSld>
  <p:clrMapOvr>
    <a:masterClrMapping/>
  </p:clrMapOvr>
  <p:transition spd="med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E6A8-F595-4FE3-82F2-9B277150D05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2" y="-6350"/>
            <a:ext cx="919321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www.tifpa.infn.it/images/logopien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35171"/>
            <a:ext cx="3119016" cy="116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251520" y="63813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CVI meeting - TIFPA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46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B0740-7AF8-4909-B0E2-0C23FB872EB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43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2528-E36F-4C4C-AD02-3135DF753288}" type="datetime1">
              <a:rPr lang="en-US" smtClean="0"/>
              <a:pPr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35749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7940B-1E01-4CC9-AF8B-8C5E653FF1B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29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2528-E36F-4C4C-AD02-3135DF75328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57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DBD5-D690-461F-9356-9A4C5262BBA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44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89D2-74F0-46D1-8061-5515DE79C02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68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C364-AAE2-485F-8C6B-DFD327888A7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31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4C9B-D577-4F38-BB2B-ECBEC93E8A6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58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73D0-8505-4373-A201-E17EAD9032E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631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AA80-22BE-46EB-89EB-FD03E310212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29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8B47-7C96-4446-B2E2-6B2E6908A6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02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</p:spPr>
        <p:txBody>
          <a:bodyPr/>
          <a:lstStyle>
            <a:lvl1pPr>
              <a:defRPr/>
            </a:lvl1pPr>
          </a:lstStyle>
          <a:p>
            <a:fld id="{0429C8C8-B490-4460-8EE7-5006BB909D97}" type="slidenum">
              <a:rPr lang="de-DE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de-DE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51202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DBD5-D690-461F-9356-9A4C5262BBAF}" type="datetime1">
              <a:rPr lang="en-US" smtClean="0"/>
              <a:pPr/>
              <a:t>12/12/2016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04442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DDDC26-B582-5047-80CF-25D87539028B}" type="slidenum"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3422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lIns="91430" tIns="45716" rIns="91430" bIns="45716"/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F3A64-BACB-4D03-8E08-2EE46A65A5F5}" type="slidenum"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69887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lIns="91430" tIns="45716" rIns="91430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lIns="91430" tIns="45716" rIns="91430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19FBA-36DA-47CE-81A9-FC0CE4CDEA41}" type="slidenum"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70879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0CFEC368-1D7A-4F81-ABF6-AE0E36BAF64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pPr eaLnBrk="0" hangingPunct="0">
              <a:spcBef>
                <a:spcPct val="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pPr eaLnBrk="0" hangingPunct="0">
              <a:spcBef>
                <a:spcPct val="0"/>
              </a:spcBef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eaLnBrk="0" hangingPunct="0">
              <a:spcBef>
                <a:spcPct val="0"/>
              </a:spcBef>
            </a:pPr>
            <a:fld id="{AB7CBA18-369B-4D3E-87FD-3CAD53F18D3B}" type="slidenum">
              <a:rPr lang="en-US" smtClean="0">
                <a:solidFill>
                  <a:prstClr val="black"/>
                </a:solidFill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89D2-74F0-46D1-8061-5515DE79C023}" type="datetime1">
              <a:rPr lang="en-US" smtClean="0"/>
              <a:pPr/>
              <a:t>12/12/2016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86836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C364-AAE2-485F-8C6B-DFD327888A7C}" type="datetime1">
              <a:rPr lang="en-US" smtClean="0"/>
              <a:pPr/>
              <a:t>12/12/2016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8316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E6A8-F595-4FE3-82F2-9B277150D05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46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B0740-7AF8-4909-B0E2-0C23FB872EB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43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7940B-1E01-4CC9-AF8B-8C5E653FF1B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29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2528-E36F-4C4C-AD02-3135DF75328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57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DBD5-D690-461F-9356-9A4C5262BBA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44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89D2-74F0-46D1-8061-5515DE79C02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68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C364-AAE2-485F-8C6B-DFD327888A7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31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4C9B-D577-4F38-BB2B-ECBEC93E8A65}" type="datetime1">
              <a:rPr lang="en-US" smtClean="0"/>
              <a:pPr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854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4C9B-D577-4F38-BB2B-ECBEC93E8A6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58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73D0-8505-4373-A201-E17EAD9032E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631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AA80-22BE-46EB-89EB-FD03E310212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29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8B47-7C96-4446-B2E2-6B2E6908A6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02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lIns="91430" tIns="45716" rIns="91430" bIns="45716"/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F3A64-BACB-4D03-8E08-2EE46A65A5F5}" type="slidenum"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6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20948-AF9E-4A7A-8A82-A1C0AAA88A3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06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lIns="91430" tIns="45716" rIns="91430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lIns="91430" tIns="45716" rIns="91430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 lIns="91430" tIns="45716" rIns="91430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B4A17-D64D-413B-A7D0-7373E5158BF9}" type="slidenum"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14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lIns="91430" tIns="45716" rIns="91430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lIns="91430" tIns="45716" rIns="91430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19FBA-36DA-47CE-81A9-FC0CE4CDEA41}" type="slidenum"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70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0CFEC368-1D7A-4F81-ABF6-AE0E36BAF64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73D0-8505-4373-A201-E17EAD9032E2}" type="datetime1">
              <a:rPr lang="en-US" smtClean="0"/>
              <a:pPr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63174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eaLnBrk="0" hangingPunct="0">
              <a:spcBef>
                <a:spcPct val="0"/>
              </a:spcBef>
              <a:buFontTx/>
              <a:buNone/>
            </a:pPr>
            <a:fld id="{AB7CBA18-369B-4D3E-87FD-3CAD53F18D3B}" type="slidenum">
              <a:rPr lang="en-US" smtClean="0">
                <a:solidFill>
                  <a:prstClr val="black"/>
                </a:solidFill>
              </a:rPr>
              <a:pPr eaLnBrk="0" hangingPunct="0">
                <a:spcBef>
                  <a:spcPct val="0"/>
                </a:spcBef>
                <a:buFontTx/>
                <a:buNone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  <a:buFontTx/>
                <a:buNone/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sz="2400">
                <a:solidFill>
                  <a:prstClr val="white"/>
                </a:solidFill>
                <a:latin typeface="Goudy Old Style"/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  <a:buFontTx/>
                <a:buNone/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  <a:buFontTx/>
                <a:buNone/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  <a:buFontTx/>
                <a:buNone/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hangingPunct="0">
                <a:spcBef>
                  <a:spcPct val="0"/>
                </a:spcBef>
                <a:buFontTx/>
                <a:buNone/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29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28.xml"/><Relationship Id="rId9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5CF4B-587F-4C58-9D59-1A2A1A8F15AA}" type="datetime1">
              <a:rPr lang="en-US" smtClean="0"/>
              <a:pPr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3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8AF0A-878F-48B9-BE53-D70F99B647C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2" y="-6350"/>
            <a:ext cx="919321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063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5CF4B-587F-4C58-9D59-1A2A1A8F15A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2" y="-6350"/>
            <a:ext cx="919321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063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5CF4B-587F-4C58-9D59-1A2A1A8F15A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3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5CF4B-587F-4C58-9D59-1A2A1A8F15A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2" y="-6350"/>
            <a:ext cx="919321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063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5CF4B-587F-4C58-9D59-1A2A1A8F15A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3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Radiation Biophysics Lesson 11 - SS2011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7CBA18-369B-4D3E-87FD-3CAD53F18D3B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csf_ppt-C_prim_teal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613525"/>
            <a:ext cx="517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rgbClr val="0D607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1CA5EE9-33C2-487C-B388-C0E28BE6C44A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49425" y="1606550"/>
            <a:ext cx="6937375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731963" y="481013"/>
            <a:ext cx="72485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0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0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0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0" charset="0"/>
        </a:defRPr>
      </a:lvl9pPr>
    </p:titleStyle>
    <p:bodyStyle>
      <a:lvl1pPr marL="288925" indent="-288925" algn="l" rtl="0" eaLnBrk="0" fontAlgn="base" hangingPunct="0">
        <a:lnSpc>
          <a:spcPct val="95000"/>
        </a:lnSpc>
        <a:spcBef>
          <a:spcPct val="20000"/>
        </a:spcBef>
        <a:spcAft>
          <a:spcPct val="20000"/>
        </a:spcAft>
        <a:buClr>
          <a:srgbClr val="D14B01"/>
        </a:buClr>
        <a:buChar char="•"/>
        <a:defRPr sz="2200" b="1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20000"/>
        </a:spcAft>
        <a:buClr>
          <a:srgbClr val="D14B01"/>
        </a:buClr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2pPr>
      <a:lvl3pPr marL="1087438" indent="-173038" algn="l" rtl="0" eaLnBrk="0" fontAlgn="base" hangingPunct="0">
        <a:lnSpc>
          <a:spcPct val="95000"/>
        </a:lnSpc>
        <a:spcBef>
          <a:spcPct val="20000"/>
        </a:spcBef>
        <a:spcAft>
          <a:spcPct val="20000"/>
        </a:spcAft>
        <a:buClr>
          <a:srgbClr val="88BBBB"/>
        </a:buClr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lnSpc>
          <a:spcPct val="95000"/>
        </a:lnSpc>
        <a:spcBef>
          <a:spcPct val="20000"/>
        </a:spcBef>
        <a:spcAft>
          <a:spcPct val="20000"/>
        </a:spcAft>
        <a:buClr>
          <a:srgbClr val="88BBBB"/>
        </a:buClr>
        <a:buChar char="–"/>
        <a:defRPr sz="16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01838" indent="-173038" algn="l" rtl="0" eaLnBrk="0" fontAlgn="base" hangingPunct="0">
        <a:lnSpc>
          <a:spcPct val="95000"/>
        </a:lnSpc>
        <a:spcBef>
          <a:spcPct val="20000"/>
        </a:spcBef>
        <a:spcAft>
          <a:spcPct val="20000"/>
        </a:spcAft>
        <a:buClr>
          <a:srgbClr val="BBBBAA"/>
        </a:buClr>
        <a:buSzPct val="105000"/>
        <a:buFont typeface="Arial" charset="0"/>
        <a:buChar char="&gt;"/>
        <a:defRPr sz="1400">
          <a:solidFill>
            <a:schemeClr val="tx1"/>
          </a:solidFill>
          <a:latin typeface="+mn-lt"/>
          <a:ea typeface="ＭＳ Ｐゴシック" pitchFamily="-110" charset="-128"/>
        </a:defRPr>
      </a:lvl5pPr>
      <a:lvl6pPr marL="2459038" indent="-173038" algn="l" rtl="0" fontAlgn="base">
        <a:lnSpc>
          <a:spcPct val="95000"/>
        </a:lnSpc>
        <a:spcBef>
          <a:spcPct val="20000"/>
        </a:spcBef>
        <a:spcAft>
          <a:spcPct val="20000"/>
        </a:spcAft>
        <a:buClr>
          <a:srgbClr val="BBBBAA"/>
        </a:buClr>
        <a:buSzPct val="105000"/>
        <a:buFont typeface="Arial" pitchFamily="-110" charset="0"/>
        <a:buChar char="&gt;"/>
        <a:defRPr sz="14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16238" indent="-173038" algn="l" rtl="0" fontAlgn="base">
        <a:lnSpc>
          <a:spcPct val="95000"/>
        </a:lnSpc>
        <a:spcBef>
          <a:spcPct val="20000"/>
        </a:spcBef>
        <a:spcAft>
          <a:spcPct val="20000"/>
        </a:spcAft>
        <a:buClr>
          <a:srgbClr val="BBBBAA"/>
        </a:buClr>
        <a:buSzPct val="105000"/>
        <a:buFont typeface="Arial" pitchFamily="-110" charset="0"/>
        <a:buChar char="&gt;"/>
        <a:defRPr sz="1400">
          <a:solidFill>
            <a:schemeClr val="tx1"/>
          </a:solidFill>
          <a:latin typeface="+mn-lt"/>
          <a:ea typeface="ＭＳ Ｐゴシック" pitchFamily="-110" charset="-128"/>
        </a:defRPr>
      </a:lvl7pPr>
      <a:lvl8pPr marL="3373438" indent="-173038" algn="l" rtl="0" fontAlgn="base">
        <a:lnSpc>
          <a:spcPct val="95000"/>
        </a:lnSpc>
        <a:spcBef>
          <a:spcPct val="20000"/>
        </a:spcBef>
        <a:spcAft>
          <a:spcPct val="20000"/>
        </a:spcAft>
        <a:buClr>
          <a:srgbClr val="BBBBAA"/>
        </a:buClr>
        <a:buSzPct val="105000"/>
        <a:buFont typeface="Arial" pitchFamily="-110" charset="0"/>
        <a:buChar char="&gt;"/>
        <a:defRPr sz="14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30638" indent="-173038" algn="l" rtl="0" fontAlgn="base">
        <a:lnSpc>
          <a:spcPct val="95000"/>
        </a:lnSpc>
        <a:spcBef>
          <a:spcPct val="20000"/>
        </a:spcBef>
        <a:spcAft>
          <a:spcPct val="20000"/>
        </a:spcAft>
        <a:buClr>
          <a:srgbClr val="BBBBAA"/>
        </a:buClr>
        <a:buSzPct val="105000"/>
        <a:buFont typeface="Arial" pitchFamily="-110" charset="0"/>
        <a:buChar char="&gt;"/>
        <a:defRPr sz="14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321" name="Picture 22" descr="signatu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236409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8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 pitchFamily="34" charset="0"/>
                <a:ea typeface="ＭＳ Ｐゴシック" charset="0"/>
              </a:rPr>
              <a:t>ESA UNCLASSIFIED – For Official Use   |   slide </a:t>
            </a:r>
            <a:fld id="{FC4F0009-6B23-4ECC-B403-210101866D41}" type="slidenum">
              <a:rPr lang="en-GB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 pitchFamily="34" charset="0"/>
                <a:ea typeface="ＭＳ Ｐゴシック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dirty="0">
              <a:solidFill>
                <a:srgbClr val="000000">
                  <a:lumMod val="50000"/>
                  <a:lumOff val="50000"/>
                </a:srgbClr>
              </a:solidFill>
              <a:latin typeface="Verdana" pitchFamily="34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wmf"/><Relationship Id="rId11" Type="http://schemas.openxmlformats.org/officeDocument/2006/relationships/hyperlink" Target="http://www.imbp.ru/webpages/engl/welcom.html" TargetMode="External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wmf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8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39.xml"/><Relationship Id="rId1" Type="http://schemas.openxmlformats.org/officeDocument/2006/relationships/video" Target="NULL" TargetMode="Externa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eus-eu.org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upecc.org/" TargetMode="External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ifpa.infn.it/images/logopie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" y="44624"/>
            <a:ext cx="290027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8" y="0"/>
            <a:ext cx="9144000" cy="1196752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843" y="6180534"/>
            <a:ext cx="9169400" cy="67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6273" y="491902"/>
            <a:ext cx="30003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9552" y="1268760"/>
            <a:ext cx="8261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smtClean="0"/>
              <a:t>Heavy ions in therapy and space</a:t>
            </a:r>
          </a:p>
          <a:p>
            <a:endParaRPr lang="en-US" sz="4000" i="1" dirty="0" smtClean="0"/>
          </a:p>
          <a:p>
            <a:r>
              <a:rPr lang="en-US" sz="4000" dirty="0" smtClean="0"/>
              <a:t>Marco Durante, TIFPA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3717032"/>
            <a:ext cx="783697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70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Grafik 2" descr="Facilities_population7billion_rescaled_2010.p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17"/>
            <a:ext cx="7308304" cy="386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705" y="5013176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en-GB" sz="4000" kern="0" dirty="0">
                <a:solidFill>
                  <a:srgbClr val="FFFFFF"/>
                </a:solidFill>
                <a:latin typeface="Arial"/>
                <a:ea typeface="ＭＳ Ｐゴシック" charset="0"/>
              </a:rPr>
              <a:t>Population-Scaled </a:t>
            </a:r>
          </a:p>
          <a:p>
            <a:pPr eaLnBrk="0" hangingPunct="0">
              <a:spcBef>
                <a:spcPct val="0"/>
              </a:spcBef>
              <a:defRPr/>
            </a:pPr>
            <a:r>
              <a:rPr lang="en-GB" sz="4000" kern="0" dirty="0">
                <a:solidFill>
                  <a:srgbClr val="FFFFFF"/>
                </a:solidFill>
                <a:latin typeface="Arial"/>
                <a:ea typeface="ＭＳ Ｐゴシック" charset="0"/>
              </a:rPr>
              <a:t>Facility Distribution</a:t>
            </a: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6237288"/>
            <a:ext cx="34925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de-DE" smtClean="0">
                <a:solidFill>
                  <a:srgbClr val="FFFFFF"/>
                </a:solidFill>
                <a:latin typeface="Calibri"/>
                <a:ea typeface="ＭＳ Ｐゴシック" charset="0"/>
              </a:rPr>
              <a:t>Courtesy Bill Chu</a:t>
            </a:r>
          </a:p>
          <a:p>
            <a:pPr eaLnBrk="0" hangingPunct="0">
              <a:lnSpc>
                <a:spcPct val="90000"/>
              </a:lnSpc>
            </a:pPr>
            <a:endParaRPr lang="de-DE" smtClean="0">
              <a:solidFill>
                <a:srgbClr val="FFFFFF"/>
              </a:solidFill>
              <a:latin typeface="Calibri"/>
              <a:ea typeface="ＭＳ Ｐゴシック" charset="0"/>
            </a:endParaRPr>
          </a:p>
        </p:txBody>
      </p:sp>
      <p:pic>
        <p:nvPicPr>
          <p:cNvPr id="5" name="Grafik 4" descr="Facilities_GrossDomesticProduct_rescaled_2010.gi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40" y="4032090"/>
            <a:ext cx="7375549" cy="284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52320" y="404664"/>
            <a:ext cx="15841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Population – scaled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GPD-scaled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51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334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05"/>
            <a:ext cx="2731486" cy="3861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908720"/>
            <a:ext cx="5207000" cy="107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2996952"/>
            <a:ext cx="6156176" cy="3464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61048"/>
            <a:ext cx="2127589" cy="311137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49080"/>
            <a:ext cx="664468" cy="823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2214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99" y="400049"/>
            <a:ext cx="5046133" cy="6187017"/>
          </a:xfrm>
        </p:spPr>
        <p:txBody>
          <a:bodyPr>
            <a:normAutofit/>
          </a:bodyPr>
          <a:lstStyle/>
          <a:p>
            <a:r>
              <a:rPr lang="de-DE" sz="3200" dirty="0" smtClean="0"/>
              <a:t>RBE</a:t>
            </a:r>
          </a:p>
          <a:p>
            <a:r>
              <a:rPr lang="de-DE" sz="3200" dirty="0" err="1" smtClean="0"/>
              <a:t>Cancer</a:t>
            </a:r>
            <a:r>
              <a:rPr lang="de-DE" sz="3200" dirty="0" smtClean="0"/>
              <a:t> </a:t>
            </a:r>
            <a:r>
              <a:rPr lang="de-DE" sz="3200" dirty="0" err="1" smtClean="0"/>
              <a:t>stem</a:t>
            </a:r>
            <a:r>
              <a:rPr lang="de-DE" sz="3200" dirty="0" smtClean="0"/>
              <a:t> </a:t>
            </a:r>
            <a:r>
              <a:rPr lang="de-DE" sz="3200" dirty="0" err="1" smtClean="0"/>
              <a:t>cells</a:t>
            </a:r>
            <a:endParaRPr lang="de-DE" sz="3200" dirty="0" smtClean="0"/>
          </a:p>
          <a:p>
            <a:r>
              <a:rPr lang="de-DE" sz="3200" dirty="0" smtClean="0"/>
              <a:t>Hypofractionation</a:t>
            </a:r>
          </a:p>
          <a:p>
            <a:r>
              <a:rPr lang="de-DE" sz="3200" dirty="0" err="1" smtClean="0"/>
              <a:t>Combined</a:t>
            </a:r>
            <a:r>
              <a:rPr lang="de-DE" sz="3200" dirty="0" smtClean="0"/>
              <a:t> </a:t>
            </a:r>
            <a:r>
              <a:rPr lang="de-DE" sz="3200" dirty="0" err="1" smtClean="0"/>
              <a:t>treatments</a:t>
            </a:r>
            <a:endParaRPr lang="de-DE" sz="3200" dirty="0" smtClean="0"/>
          </a:p>
          <a:p>
            <a:r>
              <a:rPr lang="de-DE" sz="3200" dirty="0" err="1" smtClean="0"/>
              <a:t>Radiogenomics</a:t>
            </a:r>
            <a:endParaRPr lang="de-DE" sz="3200" dirty="0" smtClean="0"/>
          </a:p>
          <a:p>
            <a:r>
              <a:rPr lang="de-DE" sz="3200" dirty="0" smtClean="0"/>
              <a:t>Intra-</a:t>
            </a:r>
            <a:r>
              <a:rPr lang="de-DE" sz="3200" dirty="0" err="1" smtClean="0"/>
              <a:t>tumoral</a:t>
            </a:r>
            <a:r>
              <a:rPr lang="de-DE" sz="3200" dirty="0" smtClean="0"/>
              <a:t> </a:t>
            </a:r>
            <a:r>
              <a:rPr lang="de-DE" sz="3200" dirty="0" err="1" smtClean="0"/>
              <a:t>heterogeneity</a:t>
            </a:r>
            <a:endParaRPr lang="de-DE" sz="3200" dirty="0" smtClean="0"/>
          </a:p>
          <a:p>
            <a:r>
              <a:rPr lang="de-DE" sz="3200" dirty="0" err="1" smtClean="0"/>
              <a:t>Noncancer</a:t>
            </a:r>
            <a:r>
              <a:rPr lang="de-DE" sz="3200" dirty="0" smtClean="0"/>
              <a:t> </a:t>
            </a:r>
            <a:r>
              <a:rPr lang="de-DE" sz="3200" dirty="0" err="1" smtClean="0"/>
              <a:t>diseases</a:t>
            </a:r>
            <a:endParaRPr lang="de-DE" sz="3200" dirty="0" smtClean="0"/>
          </a:p>
          <a:p>
            <a:r>
              <a:rPr lang="de-DE" sz="3200" dirty="0" smtClean="0"/>
              <a:t>Second </a:t>
            </a:r>
            <a:r>
              <a:rPr lang="de-DE" sz="3200" dirty="0" err="1" smtClean="0"/>
              <a:t>cancers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57333" y="5476097"/>
            <a:ext cx="3247111" cy="851848"/>
          </a:xfrm>
        </p:spPr>
        <p:txBody>
          <a:bodyPr/>
          <a:lstStyle/>
          <a:p>
            <a:fld id="{97232C68-675E-42ED-93C8-DF5D232D898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13</a:t>
            </a:fld>
            <a:endParaRPr lang="en-US" dirty="0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94109" y="186266"/>
            <a:ext cx="4918196" cy="19205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5400" b="1" dirty="0" smtClean="0">
                <a:ln w="900" cmpd="sng">
                  <a:solidFill>
                    <a:srgbClr val="860908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860908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860908">
                      <a:satMod val="190000"/>
                      <a:tint val="100000"/>
                      <a:alpha val="74000"/>
                    </a:srgbClr>
                  </a:innerShdw>
                </a:effectLst>
                <a:latin typeface="Goudy Old Style"/>
              </a:rPr>
              <a:t>Potential biology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5400" b="1" dirty="0" smtClean="0">
                <a:ln w="900" cmpd="sng">
                  <a:solidFill>
                    <a:srgbClr val="860908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860908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860908">
                      <a:satMod val="190000"/>
                      <a:tint val="100000"/>
                      <a:alpha val="74000"/>
                    </a:srgbClr>
                  </a:innerShdw>
                </a:effectLst>
                <a:latin typeface="Goudy Old Style"/>
              </a:rPr>
              <a:t>breakthroughs</a:t>
            </a:r>
            <a:endParaRPr lang="en-US" sz="5400" b="1" dirty="0">
              <a:ln w="900" cmpd="sng">
                <a:solidFill>
                  <a:srgbClr val="860908">
                    <a:satMod val="190000"/>
                    <a:alpha val="55000"/>
                  </a:srgbClr>
                </a:solidFill>
                <a:prstDash val="solid"/>
              </a:ln>
              <a:solidFill>
                <a:srgbClr val="860908">
                  <a:satMod val="200000"/>
                  <a:tint val="3000"/>
                </a:srgbClr>
              </a:solidFill>
              <a:effectLst>
                <a:innerShdw blurRad="101600" dist="76200" dir="5400000">
                  <a:srgbClr val="860908">
                    <a:satMod val="190000"/>
                    <a:tint val="100000"/>
                    <a:alpha val="74000"/>
                  </a:srgbClr>
                </a:innerShdw>
              </a:effectLst>
              <a:latin typeface="Goudy Old Style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867" y="2374900"/>
            <a:ext cx="33020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552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803" y="188640"/>
            <a:ext cx="7313613" cy="868362"/>
          </a:xfrm>
        </p:spPr>
        <p:txBody>
          <a:bodyPr/>
          <a:lstStyle/>
          <a:p>
            <a:r>
              <a:rPr lang="en-US" dirty="0" err="1" smtClean="0"/>
              <a:t>Radioimmunotherapy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47865" y="6305796"/>
            <a:ext cx="4312710" cy="291555"/>
          </a:xfrm>
        </p:spPr>
        <p:txBody>
          <a:bodyPr/>
          <a:lstStyle/>
          <a:p>
            <a:r>
              <a:rPr lang="en-US" altLang="en-US" sz="1800" dirty="0" smtClean="0">
                <a:solidFill>
                  <a:prstClr val="black"/>
                </a:solidFill>
              </a:rPr>
              <a:t>Durante </a:t>
            </a:r>
            <a:r>
              <a:rPr lang="en-US" altLang="en-US" sz="1800" i="1" dirty="0" smtClean="0">
                <a:solidFill>
                  <a:prstClr val="black"/>
                </a:solidFill>
              </a:rPr>
              <a:t>et al., Trends Mol. Med. </a:t>
            </a:r>
            <a:r>
              <a:rPr lang="en-US" altLang="en-US" sz="1800" dirty="0" smtClean="0">
                <a:solidFill>
                  <a:prstClr val="black"/>
                </a:solidFill>
              </a:rPr>
              <a:t>2013</a:t>
            </a:r>
            <a:endParaRPr lang="en-US" altLang="en-US" sz="18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14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00394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5220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15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89800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0"/>
            <a:ext cx="2123728" cy="1789168"/>
          </a:xfrm>
          <a:prstGeom prst="rect">
            <a:avLst/>
          </a:prstGeom>
        </p:spPr>
      </p:pic>
      <p:pic>
        <p:nvPicPr>
          <p:cNvPr id="8" name="Picture 7" descr="ChromosomeaberrationsMarc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2" y="2060848"/>
            <a:ext cx="5277408" cy="4077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2060848"/>
            <a:ext cx="3098800" cy="297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491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3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mtClean="0">
                <a:ea typeface="+mj-ea"/>
              </a:rPr>
              <a:t>1. Particle therapy contributing to space research</a:t>
            </a:r>
            <a:endParaRPr lang="en-US" smtClean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90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138" y="3124200"/>
            <a:ext cx="8382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5050" y="1828800"/>
            <a:ext cx="1477963" cy="8223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25" y="3733800"/>
            <a:ext cx="590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25" y="1981200"/>
            <a:ext cx="565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11138" y="2743200"/>
            <a:ext cx="919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700">
                <a:solidFill>
                  <a:srgbClr val="000000"/>
                </a:solidFill>
                <a:latin typeface="Arial" charset="0"/>
              </a:rPr>
              <a:t>University of Rome</a:t>
            </a:r>
          </a:p>
          <a:p>
            <a:r>
              <a:rPr lang="en-US" sz="700">
                <a:solidFill>
                  <a:srgbClr val="000000"/>
                </a:solidFill>
                <a:latin typeface="Arial" charset="0"/>
              </a:rPr>
              <a:t>“Tor Vergata”</a:t>
            </a:r>
          </a:p>
        </p:txBody>
      </p:sp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16113"/>
            <a:ext cx="5064125" cy="32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0" y="5734050"/>
            <a:ext cx="9144000" cy="118745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 i="1" dirty="0">
                <a:solidFill>
                  <a:srgbClr val="FF7A00"/>
                </a:solidFill>
                <a:latin typeface="Arial" charset="0"/>
              </a:rPr>
              <a:t>PI: </a:t>
            </a:r>
            <a:r>
              <a:rPr lang="en-US" b="0" i="1" dirty="0" err="1">
                <a:solidFill>
                  <a:srgbClr val="FF7A00"/>
                </a:solidFill>
                <a:latin typeface="Arial" charset="0"/>
              </a:rPr>
              <a:t>Livio</a:t>
            </a:r>
            <a:r>
              <a:rPr lang="en-US" b="0" i="1" dirty="0">
                <a:solidFill>
                  <a:srgbClr val="FF7A00"/>
                </a:solidFill>
                <a:latin typeface="Arial" charset="0"/>
              </a:rPr>
              <a:t> </a:t>
            </a:r>
            <a:r>
              <a:rPr lang="en-US" b="0" i="1" dirty="0" err="1">
                <a:solidFill>
                  <a:srgbClr val="FF7A00"/>
                </a:solidFill>
                <a:latin typeface="Arial" charset="0"/>
              </a:rPr>
              <a:t>Narici</a:t>
            </a:r>
            <a:endParaRPr lang="en-US" b="0" i="1" dirty="0">
              <a:solidFill>
                <a:srgbClr val="FF7A00"/>
              </a:solidFill>
              <a:latin typeface="Arial" charset="0"/>
            </a:endParaRPr>
          </a:p>
          <a:p>
            <a:r>
              <a:rPr lang="en-US" b="0" i="1" dirty="0">
                <a:solidFill>
                  <a:srgbClr val="FF7A00"/>
                </a:solidFill>
                <a:latin typeface="Arial" charset="0"/>
              </a:rPr>
              <a:t>Department of Physics, University of Rome and INFN </a:t>
            </a:r>
          </a:p>
          <a:p>
            <a:r>
              <a:rPr lang="en-US" b="0" i="1" dirty="0">
                <a:solidFill>
                  <a:srgbClr val="FF7A00"/>
                </a:solidFill>
                <a:latin typeface="Arial" charset="0"/>
              </a:rPr>
              <a:t>‘Tor </a:t>
            </a:r>
            <a:r>
              <a:rPr lang="en-US" b="0" i="1" dirty="0" err="1">
                <a:solidFill>
                  <a:srgbClr val="FF7A00"/>
                </a:solidFill>
                <a:latin typeface="Arial" charset="0"/>
              </a:rPr>
              <a:t>Vergata</a:t>
            </a:r>
            <a:r>
              <a:rPr lang="en-US" b="0" i="1" dirty="0">
                <a:solidFill>
                  <a:srgbClr val="FF7A00"/>
                </a:solidFill>
                <a:latin typeface="Arial" charset="0"/>
              </a:rPr>
              <a:t>’ Rome, Italy</a:t>
            </a: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3868738" y="303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7594" name="Picture 10" descr="LogoAleniaLab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997200"/>
            <a:ext cx="84296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984250" y="125413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1800" b="0" i="1" smtClean="0">
                <a:ea typeface="+mj-ea"/>
              </a:rPr>
              <a:t>Heavy ion effects on the Central Nervous System: ground and space investigations: the ALTEA program</a:t>
            </a:r>
            <a:endParaRPr lang="en-US" sz="1800" b="0" smtClean="0">
              <a:solidFill>
                <a:schemeClr val="tx1"/>
              </a:solidFill>
              <a:latin typeface="Times" charset="0"/>
              <a:ea typeface="+mj-ea"/>
            </a:endParaRPr>
          </a:p>
        </p:txBody>
      </p:sp>
      <p:pic>
        <p:nvPicPr>
          <p:cNvPr id="67596" name="Picture 12" descr="GSIbiophysi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716338"/>
            <a:ext cx="137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7" name="Picture 13" descr="nasa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81525"/>
            <a:ext cx="1258888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8" name="Picture 14" descr="ibmp2m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52963"/>
            <a:ext cx="7889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53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333375"/>
            <a:ext cx="7772400" cy="2444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ALTEA - space: </a:t>
            </a:r>
            <a:r>
              <a:rPr lang="en-US" sz="2000" smtClean="0">
                <a:ea typeface="+mj-ea"/>
              </a:rPr>
              <a:t>the launch and set up</a:t>
            </a:r>
            <a:endParaRPr lang="en-US" smtClean="0">
              <a:ea typeface="+mj-ea"/>
            </a:endParaRPr>
          </a:p>
        </p:txBody>
      </p:sp>
      <p:pic>
        <p:nvPicPr>
          <p:cNvPr id="68611" name="Picture 3" descr="launch 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223361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ISS013E655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81075"/>
            <a:ext cx="3240088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771775" y="692150"/>
            <a:ext cx="2592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i="1">
                <a:solidFill>
                  <a:srgbClr val="000000"/>
                </a:solidFill>
                <a:latin typeface="Arial" charset="0"/>
              </a:rPr>
              <a:t>STS121: July 4, 2006</a:t>
            </a:r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2874963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7" descr="Cap with sensorsSm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799013"/>
            <a:ext cx="2251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8" descr="JeffBDC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799013"/>
            <a:ext cx="2532063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9" descr="L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7450" y="836613"/>
            <a:ext cx="28765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2916238" y="3644900"/>
            <a:ext cx="2987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>
                <a:solidFill>
                  <a:srgbClr val="FF0000"/>
                </a:solidFill>
              </a:rPr>
              <a:t>Light flashes seen by astronauts in space</a:t>
            </a:r>
          </a:p>
        </p:txBody>
      </p:sp>
      <p:sp>
        <p:nvSpPr>
          <p:cNvPr id="68619" name="Line 11"/>
          <p:cNvSpPr>
            <a:spLocks noChangeShapeType="1"/>
          </p:cNvSpPr>
          <p:nvPr/>
        </p:nvSpPr>
        <p:spPr bwMode="auto">
          <a:xfrm flipV="1">
            <a:off x="5795963" y="3716338"/>
            <a:ext cx="431800" cy="36036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5067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ALTEA-HIT</a:t>
            </a:r>
            <a:endParaRPr lang="en-US" sz="2400" smtClean="0">
              <a:ea typeface="+mj-ea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371600" y="1447800"/>
            <a:ext cx="6705600" cy="1012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100">
                <a:latin typeface="Arial" charset="0"/>
              </a:rPr>
              <a:t>LF perceived by several patients during the therapy</a:t>
            </a:r>
          </a:p>
          <a:p>
            <a:pPr eaLnBrk="1" hangingPunct="1"/>
            <a:r>
              <a:rPr lang="en-US" sz="1100">
                <a:latin typeface="Arial" charset="0"/>
              </a:rPr>
              <a:t>Use the high precision in beam time/site localisation to search for the interaction site</a:t>
            </a:r>
          </a:p>
          <a:p>
            <a:pPr eaLnBrk="1" hangingPunct="1"/>
            <a:r>
              <a:rPr lang="en-US" sz="1100">
                <a:latin typeface="Arial" charset="0"/>
              </a:rPr>
              <a:t>Electrophysiology during the treatment</a:t>
            </a:r>
          </a:p>
          <a:p>
            <a:pPr eaLnBrk="1" hangingPunct="1"/>
            <a:endParaRPr lang="en-US" sz="1100">
              <a:latin typeface="Arial" charset="0"/>
            </a:endParaRPr>
          </a:p>
          <a:p>
            <a:pPr eaLnBrk="1" hangingPunct="1"/>
            <a:endParaRPr lang="en-US" sz="1100">
              <a:latin typeface="Arial" charset="0"/>
            </a:endParaRPr>
          </a:p>
          <a:p>
            <a:pPr eaLnBrk="1" hangingPunct="1"/>
            <a:endParaRPr lang="en-US" sz="1100">
              <a:latin typeface="Arial" charset="0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4211638" y="333375"/>
            <a:ext cx="4184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i="1">
                <a:solidFill>
                  <a:srgbClr val="000000"/>
                </a:solidFill>
                <a:latin typeface="Arial" charset="0"/>
              </a:rPr>
              <a:t>A controlled approach on patients  at GSI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985963" y="4119563"/>
            <a:ext cx="1698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endParaRPr lang="en-US" sz="2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4783138" y="5791200"/>
            <a:ext cx="3446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9639" name="Picture 7" descr="HITelectrP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43488"/>
            <a:ext cx="2916238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8" descr="HITmaskExa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246062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9" descr="ALTEA_HIT2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43400"/>
            <a:ext cx="2592388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Picture 10" descr="HITcjsAllMe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259873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3059113" y="3500438"/>
            <a:ext cx="20891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i="1">
                <a:solidFill>
                  <a:srgbClr val="000000"/>
                </a:solidFill>
                <a:latin typeface="Arial" charset="0"/>
              </a:rPr>
              <a:t>A candidate for an electrophys. averaged ion response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2771775" y="2781300"/>
            <a:ext cx="3902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SzPct val="85000"/>
            </a:pPr>
            <a:r>
              <a:rPr lang="en-US" b="0">
                <a:solidFill>
                  <a:srgbClr val="000000"/>
                </a:solidFill>
              </a:rPr>
              <a:t>• Particle Evoked Responses?</a:t>
            </a:r>
            <a:r>
              <a:rPr lang="en-US" sz="3200"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 flipH="1">
            <a:off x="2124075" y="4149725"/>
            <a:ext cx="863600" cy="358775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922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96975"/>
            <a:ext cx="6300787" cy="46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519363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895600" y="228600"/>
            <a:ext cx="57912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it-IT" altLang="en-US" sz="4400" b="0" dirty="0" err="1" smtClean="0">
                <a:solidFill>
                  <a:schemeClr val="accent2"/>
                </a:solidFill>
                <a:latin typeface="Arial" pitchFamily="34" charset="0"/>
              </a:rPr>
              <a:t>Charged</a:t>
            </a:r>
            <a:r>
              <a:rPr lang="it-IT" altLang="en-US" sz="4400" b="0" dirty="0" smtClean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it-IT" altLang="en-US" sz="4400" b="0" dirty="0" err="1" smtClean="0">
                <a:solidFill>
                  <a:schemeClr val="accent2"/>
                </a:solidFill>
                <a:latin typeface="Arial" pitchFamily="34" charset="0"/>
              </a:rPr>
              <a:t>particles</a:t>
            </a:r>
            <a:endParaRPr lang="it-IT" altLang="en-US" sz="4400" b="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85800" y="2276475"/>
            <a:ext cx="16764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it-IT" altLang="en-US" sz="1600" b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it-IT" altLang="en-US" sz="1600" b="0">
                <a:solidFill>
                  <a:schemeClr val="tx1"/>
                </a:solidFill>
              </a:rPr>
              <a:t>-rays</a:t>
            </a:r>
            <a:endParaRPr lang="it-IT" altLang="en-US" sz="1600" b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38200" y="4502150"/>
            <a:ext cx="114300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it-IT" altLang="en-US" sz="1800" b="0">
                <a:solidFill>
                  <a:schemeClr val="tx1"/>
                </a:solidFill>
                <a:latin typeface="Arial" pitchFamily="34" charset="0"/>
              </a:rPr>
              <a:t>silicon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893763" y="6446838"/>
            <a:ext cx="725487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it-IT" altLang="en-US" sz="1800" b="0">
                <a:latin typeface="Arial" pitchFamily="34" charset="0"/>
              </a:rPr>
              <a:t>iron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771775" y="6237288"/>
            <a:ext cx="579120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it-IT" altLang="en-US" sz="1800" b="0">
                <a:solidFill>
                  <a:schemeClr val="tx1"/>
                </a:solidFill>
                <a:latin typeface="Arial" pitchFamily="34" charset="0"/>
              </a:rPr>
              <a:t>Cucinotta and Durante, </a:t>
            </a:r>
            <a:r>
              <a:rPr lang="it-IT" altLang="en-US" sz="1800" b="0" i="1">
                <a:solidFill>
                  <a:schemeClr val="tx1"/>
                </a:solidFill>
                <a:latin typeface="Arial" pitchFamily="34" charset="0"/>
              </a:rPr>
              <a:t>Lancet Oncol.</a:t>
            </a:r>
            <a:r>
              <a:rPr lang="it-IT" altLang="en-US" sz="1800" b="0">
                <a:solidFill>
                  <a:schemeClr val="tx1"/>
                </a:solidFill>
                <a:latin typeface="Arial" pitchFamily="34" charset="0"/>
              </a:rPr>
              <a:t> 2006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/>
      <p:bldP spid="7175" grpId="0"/>
      <p:bldP spid="71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7544" y="7309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Patients’ experiments at GSI</a:t>
            </a:r>
          </a:p>
        </p:txBody>
      </p:sp>
      <p:pic>
        <p:nvPicPr>
          <p:cNvPr id="70659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13" y="1908175"/>
            <a:ext cx="3863975" cy="15684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9388" y="1066800"/>
            <a:ext cx="3503612" cy="27193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1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2403475" cy="22590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2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2346325" cy="21875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3" name="Text Box 12"/>
          <p:cNvSpPr txBox="1">
            <a:spLocks noChangeArrowheads="1"/>
          </p:cNvSpPr>
          <p:nvPr/>
        </p:nvSpPr>
        <p:spPr bwMode="auto">
          <a:xfrm>
            <a:off x="1524000" y="62484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Phosphene</a:t>
            </a:r>
          </a:p>
        </p:txBody>
      </p:sp>
      <p:sp>
        <p:nvSpPr>
          <p:cNvPr id="70664" name="Text Box 13"/>
          <p:cNvSpPr txBox="1">
            <a:spLocks noChangeArrowheads="1"/>
          </p:cNvSpPr>
          <p:nvPr/>
        </p:nvSpPr>
        <p:spPr bwMode="auto">
          <a:xfrm>
            <a:off x="3733800" y="61722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No phosphene</a:t>
            </a:r>
          </a:p>
        </p:txBody>
      </p:sp>
      <p:sp>
        <p:nvSpPr>
          <p:cNvPr id="70665" name="Text Box 14"/>
          <p:cNvSpPr txBox="1">
            <a:spLocks noChangeArrowheads="1"/>
          </p:cNvSpPr>
          <p:nvPr/>
        </p:nvSpPr>
        <p:spPr bwMode="auto">
          <a:xfrm>
            <a:off x="6324600" y="3886200"/>
            <a:ext cx="2209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Phosphenes are correlated to dose deposition within the eye</a:t>
            </a:r>
          </a:p>
        </p:txBody>
      </p:sp>
      <p:sp>
        <p:nvSpPr>
          <p:cNvPr id="70666" name="TextBox 1"/>
          <p:cNvSpPr txBox="1">
            <a:spLocks noChangeArrowheads="1"/>
          </p:cNvSpPr>
          <p:nvPr/>
        </p:nvSpPr>
        <p:spPr bwMode="auto">
          <a:xfrm>
            <a:off x="6096000" y="5686425"/>
            <a:ext cx="2895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000">
                <a:solidFill>
                  <a:srgbClr val="FF0000"/>
                </a:solidFill>
              </a:rPr>
              <a:t>Schardt </a:t>
            </a:r>
            <a:r>
              <a:rPr lang="de-DE" sz="2000" i="1">
                <a:solidFill>
                  <a:srgbClr val="FF0000"/>
                </a:solidFill>
              </a:rPr>
              <a:t>et al., Brain Stimul. </a:t>
            </a:r>
            <a:r>
              <a:rPr lang="de-DE" sz="2000">
                <a:solidFill>
                  <a:srgbClr val="FF0000"/>
                </a:solidFill>
              </a:rPr>
              <a:t>2012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9568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95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2. Space research contributing to particle therapy</a:t>
            </a:r>
          </a:p>
        </p:txBody>
      </p:sp>
    </p:spTree>
    <p:extLst>
      <p:ext uri="{BB962C8B-B14F-4D97-AF65-F5344CB8AC3E}">
        <p14:creationId xmlns:p14="http://schemas.microsoft.com/office/powerpoint/2010/main" xmlns="" val="237125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-11113"/>
            <a:ext cx="5410200" cy="6858001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0" hangingPunct="0">
              <a:defRPr/>
            </a:pPr>
            <a:endParaRPr lang="en-US" sz="1800" b="0">
              <a:solidFill>
                <a:schemeClr val="tx1"/>
              </a:solidFill>
              <a:latin typeface="Arial" charset="0"/>
              <a:ea typeface="+mn-ea"/>
            </a:endParaRPr>
          </a:p>
        </p:txBody>
      </p:sp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5562600" y="304800"/>
            <a:ext cx="33528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de-DE" altLang="ja-JP" sz="1600">
                <a:solidFill>
                  <a:schemeClr val="tx1"/>
                </a:solidFill>
                <a:cs typeface="ＭＳ Ｐゴシック" charset="0"/>
              </a:rPr>
              <a:t>Secondary Malignant Neoplasms (SMN) in particle therapy</a:t>
            </a:r>
          </a:p>
          <a:p>
            <a:pPr algn="l" eaLnBrk="0" hangingPunct="0"/>
            <a:endParaRPr lang="de-DE" altLang="ja-JP" sz="1600">
              <a:solidFill>
                <a:schemeClr val="tx1"/>
              </a:solidFill>
              <a:cs typeface="ＭＳ Ｐゴシック" charset="0"/>
            </a:endParaRPr>
          </a:p>
          <a:p>
            <a:pPr algn="l" eaLnBrk="0" hangingPunct="0"/>
            <a:endParaRPr lang="en-US" altLang="ja-JP" sz="1600" b="0">
              <a:solidFill>
                <a:schemeClr val="tx1"/>
              </a:solidFill>
              <a:cs typeface="ＭＳ Ｐゴシック" charset="0"/>
            </a:endParaRPr>
          </a:p>
          <a:p>
            <a:pPr algn="l" eaLnBrk="0" hangingPunct="0"/>
            <a:r>
              <a:rPr lang="en-US" altLang="ja-JP" sz="1600" b="0">
                <a:solidFill>
                  <a:schemeClr val="tx1"/>
                </a:solidFill>
                <a:cs typeface="ＭＳ Ｐゴシック" charset="0"/>
              </a:rPr>
              <a:t>Comparison of relative radiation dose distribution with the corresponding relative risk distribution for radiogenic second cancer incidence and mortality.  This 9-year old girl received craniospinal irradiation for medulloblastoma using passively scattered proton beams.  The color scale illustrates the difference for absorbed dose, incidence and mortality cancer risk in different organs.</a:t>
            </a:r>
            <a:r>
              <a:rPr lang="en-US" altLang="ja-JP" sz="1600">
                <a:solidFill>
                  <a:schemeClr val="tx1"/>
                </a:solidFill>
                <a:cs typeface="ＭＳ Ｐゴシック" charset="0"/>
              </a:rPr>
              <a:t> </a:t>
            </a: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655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93" b="8929"/>
          <a:stretch>
            <a:fillRect/>
          </a:stretch>
        </p:blipFill>
        <p:spPr bwMode="auto">
          <a:xfrm>
            <a:off x="381000" y="304800"/>
            <a:ext cx="45910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60" b="8974"/>
          <a:stretch>
            <a:fillRect/>
          </a:stretch>
        </p:blipFill>
        <p:spPr bwMode="auto">
          <a:xfrm>
            <a:off x="304800" y="4584700"/>
            <a:ext cx="46069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554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05" b="4752"/>
          <a:stretch>
            <a:fillRect/>
          </a:stretch>
        </p:blipFill>
        <p:spPr bwMode="auto">
          <a:xfrm>
            <a:off x="304800" y="2497138"/>
            <a:ext cx="4648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1827213"/>
            <a:ext cx="4648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chemeClr val="accent3"/>
                </a:solidFill>
                <a:latin typeface="Arial" charset="0"/>
                <a:ea typeface="+mn-ea"/>
              </a:rPr>
              <a:t>Radiation Absorbed Dose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81000" y="4051300"/>
            <a:ext cx="4572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chemeClr val="accent3"/>
                </a:solidFill>
                <a:latin typeface="Arial" charset="0"/>
                <a:ea typeface="+mn-ea"/>
              </a:rPr>
              <a:t>Risk of SMN Incidence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55600" y="6051550"/>
            <a:ext cx="464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chemeClr val="accent3"/>
                </a:solidFill>
                <a:latin typeface="Arial" charset="0"/>
                <a:ea typeface="+mn-ea"/>
              </a:rPr>
              <a:t>Risk of SMN Mortality</a:t>
            </a:r>
          </a:p>
        </p:txBody>
      </p:sp>
      <p:pic>
        <p:nvPicPr>
          <p:cNvPr id="65547" name="Picture 12" descr="The University of Texas: MD Anderson Cancer Cen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72000"/>
            <a:ext cx="2286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8" name="Text Box 13"/>
          <p:cNvSpPr txBox="1">
            <a:spLocks noChangeArrowheads="1"/>
          </p:cNvSpPr>
          <p:nvPr/>
        </p:nvSpPr>
        <p:spPr bwMode="auto">
          <a:xfrm>
            <a:off x="5638800" y="6019800"/>
            <a:ext cx="3048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>
                <a:solidFill>
                  <a:schemeClr val="tx1"/>
                </a:solidFill>
              </a:rPr>
              <a:t>Newhauser &amp; Durante, </a:t>
            </a:r>
            <a:r>
              <a:rPr lang="de-DE" sz="1600" i="1">
                <a:solidFill>
                  <a:schemeClr val="tx1"/>
                </a:solidFill>
              </a:rPr>
              <a:t>Nat. Rev. Cancer</a:t>
            </a:r>
            <a:r>
              <a:rPr lang="de-DE" sz="1600">
                <a:solidFill>
                  <a:schemeClr val="tx1"/>
                </a:solidFill>
              </a:rPr>
              <a:t> 2011</a:t>
            </a: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4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51520" y="0"/>
            <a:ext cx="6237288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3200" dirty="0">
                <a:solidFill>
                  <a:srgbClr val="000000"/>
                </a:solidFill>
                <a:latin typeface="Arial" charset="0"/>
              </a:rPr>
              <a:t>The MATROSHKA facility</a:t>
            </a:r>
          </a:p>
        </p:txBody>
      </p:sp>
      <p:pic>
        <p:nvPicPr>
          <p:cNvPr id="72707" name="Picture 3" descr="MTR-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1850" y="1628775"/>
            <a:ext cx="17430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 descr="DSC039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1850" y="4329113"/>
            <a:ext cx="177323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250825" y="1808163"/>
            <a:ext cx="7104063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 algn="l">
              <a:spcBef>
                <a:spcPts val="600"/>
              </a:spcBef>
              <a:buClr>
                <a:srgbClr val="00007D"/>
              </a:buClr>
              <a:buSzPct val="75000"/>
              <a:buFont typeface="Wingdings" charset="0"/>
              <a:buChar char="Ø"/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Standard RANDO phantom of property of DLR (German Aerospace center)</a:t>
            </a:r>
          </a:p>
          <a:p>
            <a:pPr marL="342900" indent="-342900" algn="l">
              <a:spcBef>
                <a:spcPts val="600"/>
              </a:spcBef>
              <a:buClr>
                <a:srgbClr val="00007D"/>
              </a:buClr>
              <a:buSzPct val="75000"/>
              <a:buFont typeface="Wingdings" charset="0"/>
              <a:buNone/>
            </a:pPr>
            <a:endParaRPr lang="en-US" b="0" dirty="0">
              <a:solidFill>
                <a:srgbClr val="000000"/>
              </a:solidFill>
              <a:latin typeface="Arial" charset="0"/>
            </a:endParaRPr>
          </a:p>
          <a:p>
            <a:pPr marL="342900" indent="-342900" algn="l">
              <a:spcBef>
                <a:spcPts val="600"/>
              </a:spcBef>
              <a:buClr>
                <a:srgbClr val="00007D"/>
              </a:buClr>
              <a:buSzPct val="75000"/>
              <a:buFont typeface="Wingdings" charset="0"/>
              <a:buChar char="Ø"/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850 mm high divided into 34 slices</a:t>
            </a:r>
          </a:p>
          <a:p>
            <a:pPr marL="342900" indent="-342900" algn="l">
              <a:spcBef>
                <a:spcPts val="600"/>
              </a:spcBef>
              <a:buClr>
                <a:srgbClr val="00007D"/>
              </a:buClr>
              <a:buSzPct val="75000"/>
              <a:buFont typeface="Wingdings" charset="0"/>
              <a:buNone/>
            </a:pPr>
            <a:endParaRPr lang="en-US" b="0" dirty="0">
              <a:solidFill>
                <a:srgbClr val="000000"/>
              </a:solidFill>
              <a:latin typeface="Arial" charset="0"/>
            </a:endParaRPr>
          </a:p>
          <a:p>
            <a:pPr marL="342900" indent="-342900" algn="l">
              <a:spcBef>
                <a:spcPts val="600"/>
              </a:spcBef>
              <a:buClr>
                <a:srgbClr val="00007D"/>
              </a:buClr>
              <a:buSzPct val="75000"/>
              <a:buFont typeface="Wingdings" charset="0"/>
              <a:buChar char="Ø"/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Holders for detectors in several slices</a:t>
            </a:r>
          </a:p>
          <a:p>
            <a:pPr marL="342900" indent="-342900" algn="l">
              <a:spcBef>
                <a:spcPts val="600"/>
              </a:spcBef>
              <a:buClr>
                <a:srgbClr val="00007D"/>
              </a:buClr>
              <a:buSzPct val="75000"/>
              <a:buFont typeface="Wingdings" charset="0"/>
              <a:buNone/>
            </a:pPr>
            <a:endParaRPr lang="en-US" b="0" dirty="0">
              <a:solidFill>
                <a:srgbClr val="000000"/>
              </a:solidFill>
              <a:latin typeface="Arial" charset="0"/>
            </a:endParaRPr>
          </a:p>
          <a:p>
            <a:pPr marL="342900" indent="-342900" algn="l">
              <a:spcBef>
                <a:spcPts val="600"/>
              </a:spcBef>
              <a:buClr>
                <a:srgbClr val="00007D"/>
              </a:buClr>
              <a:buSzPct val="75000"/>
              <a:buFont typeface="Wingdings" charset="0"/>
              <a:buChar char="Ø"/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Currently used for space radiation dosimetry inside the ISS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571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In collaboration with G. Reitz, T. Berger et al. (DLR)</a:t>
            </a:r>
          </a:p>
        </p:txBody>
      </p:sp>
    </p:spTree>
    <p:extLst>
      <p:ext uri="{BB962C8B-B14F-4D97-AF65-F5344CB8AC3E}">
        <p14:creationId xmlns:p14="http://schemas.microsoft.com/office/powerpoint/2010/main" xmlns="" val="193823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SC014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7175" y="414338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1" name="Group 3"/>
          <p:cNvGrpSpPr>
            <a:grpSpLocks/>
          </p:cNvGrpSpPr>
          <p:nvPr/>
        </p:nvGrpSpPr>
        <p:grpSpPr bwMode="auto">
          <a:xfrm>
            <a:off x="161925" y="593725"/>
            <a:ext cx="4903788" cy="2271713"/>
            <a:chOff x="113" y="2614"/>
            <a:chExt cx="3089" cy="1431"/>
          </a:xfrm>
        </p:grpSpPr>
        <p:pic>
          <p:nvPicPr>
            <p:cNvPr id="73734" name="Picture 4" descr="DSC0599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2614"/>
              <a:ext cx="1229" cy="1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35" name="Picture 5" descr="DSC059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614"/>
              <a:ext cx="1893" cy="1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732" name="Picture 6" descr="DSC07037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5300" y="2909888"/>
            <a:ext cx="2874963" cy="38338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3" name="Picture 7" descr="DSC07286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167188" y="3179763"/>
            <a:ext cx="4770437" cy="35766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153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432175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FFFFF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7200" y="228600"/>
            <a:ext cx="6146800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75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67000"/>
            <a:ext cx="4816475" cy="367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84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od_TLD700.eps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-18673" b="-18673"/>
          <a:stretch>
            <a:fillRect/>
          </a:stretch>
        </p:blipFill>
        <p:spPr>
          <a:xfrm>
            <a:off x="2019300" y="863600"/>
            <a:ext cx="7548563" cy="7264400"/>
          </a:xfrm>
        </p:spPr>
      </p:pic>
      <p:sp>
        <p:nvSpPr>
          <p:cNvPr id="36454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76250" y="592138"/>
            <a:ext cx="3149600" cy="16224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smtClean="0">
                <a:cs typeface="+mj-cs"/>
              </a:rPr>
              <a:t>Inner dose</a:t>
            </a:r>
            <a:br>
              <a:rPr lang="en-US" sz="3600" b="1" smtClean="0">
                <a:cs typeface="+mj-cs"/>
              </a:rPr>
            </a:br>
            <a:r>
              <a:rPr lang="en-US" sz="3600" b="1" smtClean="0">
                <a:cs typeface="+mj-cs"/>
              </a:rPr>
              <a:t/>
            </a:r>
            <a:br>
              <a:rPr lang="en-US" sz="3600" b="1" smtClean="0">
                <a:cs typeface="+mj-cs"/>
              </a:rPr>
            </a:br>
            <a:r>
              <a:rPr lang="en-US" sz="3600" b="1" smtClean="0">
                <a:cs typeface="+mj-cs"/>
              </a:rPr>
              <a:t>TLD 700</a:t>
            </a:r>
          </a:p>
        </p:txBody>
      </p:sp>
      <p:pic>
        <p:nvPicPr>
          <p:cNvPr id="364562" name="Picture 1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581400" y="76200"/>
            <a:ext cx="4860925" cy="2319338"/>
          </a:xfrm>
          <a:noFill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4564" name="Rectangle 20"/>
          <p:cNvSpPr>
            <a:spLocks noChangeArrowheads="1"/>
          </p:cNvSpPr>
          <p:nvPr/>
        </p:nvSpPr>
        <p:spPr bwMode="auto">
          <a:xfrm>
            <a:off x="161925" y="2525713"/>
            <a:ext cx="2700338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  <a:defRPr/>
            </a:pPr>
            <a:r>
              <a:rPr lang="en-US" sz="2000" i="1" dirty="0">
                <a:solidFill>
                  <a:srgbClr val="FF0000"/>
                </a:solidFill>
                <a:latin typeface="Candara" charset="0"/>
                <a:ea typeface="+mn-ea"/>
              </a:rPr>
              <a:t>Highest out-of-field dose for photons</a:t>
            </a:r>
          </a:p>
          <a:p>
            <a:pPr algn="l">
              <a:buFontTx/>
              <a:buChar char="•"/>
              <a:defRPr/>
            </a:pPr>
            <a:r>
              <a:rPr lang="en-US" sz="2000" i="1" dirty="0">
                <a:solidFill>
                  <a:srgbClr val="FF0000"/>
                </a:solidFill>
                <a:latin typeface="Candara" charset="0"/>
                <a:ea typeface="+mn-ea"/>
              </a:rPr>
              <a:t>Higher lateral dose for passive modulation than scanning delivery</a:t>
            </a:r>
          </a:p>
          <a:p>
            <a:pPr algn="l">
              <a:buFontTx/>
              <a:buChar char="•"/>
              <a:defRPr/>
            </a:pPr>
            <a:r>
              <a:rPr lang="en-US" sz="2000" i="1" dirty="0">
                <a:solidFill>
                  <a:srgbClr val="FF0000"/>
                </a:solidFill>
                <a:latin typeface="Candara" charset="0"/>
                <a:ea typeface="+mn-ea"/>
              </a:rPr>
              <a:t>Higher lateral dose for protons than carbon ions</a:t>
            </a:r>
          </a:p>
          <a:p>
            <a:pPr algn="l">
              <a:buFontTx/>
              <a:buChar char="•"/>
              <a:defRPr/>
            </a:pPr>
            <a:r>
              <a:rPr lang="en-US" sz="2000" i="1" dirty="0">
                <a:solidFill>
                  <a:srgbClr val="FF0000"/>
                </a:solidFill>
                <a:latin typeface="Candara" charset="0"/>
                <a:ea typeface="+mn-ea"/>
              </a:rPr>
              <a:t>Collimator produces sharper field edges</a:t>
            </a:r>
          </a:p>
        </p:txBody>
      </p:sp>
      <p:sp>
        <p:nvSpPr>
          <p:cNvPr id="364565" name="Rectangle 21"/>
          <p:cNvSpPr>
            <a:spLocks noChangeArrowheads="1"/>
          </p:cNvSpPr>
          <p:nvPr/>
        </p:nvSpPr>
        <p:spPr bwMode="auto">
          <a:xfrm>
            <a:off x="3311525" y="3024188"/>
            <a:ext cx="1395413" cy="1709737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FF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1800" b="0">
              <a:solidFill>
                <a:srgbClr val="000000"/>
              </a:solidFill>
              <a:latin typeface="Candara" charset="0"/>
              <a:ea typeface="+mn-ea"/>
            </a:endParaRPr>
          </a:p>
        </p:txBody>
      </p:sp>
      <p:sp>
        <p:nvSpPr>
          <p:cNvPr id="75783" name="TextBox 1"/>
          <p:cNvSpPr txBox="1">
            <a:spLocks noChangeArrowheads="1"/>
          </p:cNvSpPr>
          <p:nvPr/>
        </p:nvSpPr>
        <p:spPr bwMode="auto">
          <a:xfrm>
            <a:off x="232791" y="6513513"/>
            <a:ext cx="42672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>
                <a:solidFill>
                  <a:srgbClr val="FF0000"/>
                </a:solidFill>
                <a:cs typeface="ＭＳ Ｐゴシック" charset="0"/>
              </a:rPr>
              <a:t>La Tessa </a:t>
            </a:r>
            <a:r>
              <a:rPr lang="de-DE" sz="1800" i="1" dirty="0">
                <a:solidFill>
                  <a:srgbClr val="FF0000"/>
                </a:solidFill>
                <a:cs typeface="ＭＳ Ｐゴシック" charset="0"/>
              </a:rPr>
              <a:t>et al., </a:t>
            </a:r>
            <a:r>
              <a:rPr lang="de-DE" sz="1800" i="1" dirty="0" err="1">
                <a:solidFill>
                  <a:srgbClr val="FF0000"/>
                </a:solidFill>
                <a:cs typeface="ＭＳ Ｐゴシック" charset="0"/>
              </a:rPr>
              <a:t>Radiother</a:t>
            </a:r>
            <a:r>
              <a:rPr lang="de-DE" sz="1800" i="1" dirty="0">
                <a:solidFill>
                  <a:srgbClr val="FF0000"/>
                </a:solidFill>
                <a:cs typeface="ＭＳ Ｐゴシック" charset="0"/>
              </a:rPr>
              <a:t>. </a:t>
            </a:r>
            <a:r>
              <a:rPr lang="de-DE" sz="1800" i="1" dirty="0" err="1">
                <a:solidFill>
                  <a:srgbClr val="FF0000"/>
                </a:solidFill>
                <a:cs typeface="ＭＳ Ｐゴシック" charset="0"/>
              </a:rPr>
              <a:t>Oncol</a:t>
            </a:r>
            <a:r>
              <a:rPr lang="de-DE" sz="1800" dirty="0">
                <a:solidFill>
                  <a:srgbClr val="FF0000"/>
                </a:solidFill>
                <a:cs typeface="ＭＳ Ｐゴシック" charset="0"/>
              </a:rPr>
              <a:t>. 2012</a:t>
            </a:r>
            <a:endParaRPr lang="en-US" sz="1800" dirty="0">
              <a:solidFill>
                <a:srgbClr val="FF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2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3200" smtClean="0">
                <a:ea typeface="+mj-ea"/>
              </a:rPr>
              <a:t>In patient dosimetry</a:t>
            </a:r>
            <a:br>
              <a:rPr lang="de-DE" sz="3200" smtClean="0">
                <a:ea typeface="+mj-ea"/>
              </a:rPr>
            </a:br>
            <a:r>
              <a:rPr lang="de-DE" sz="3200" smtClean="0">
                <a:ea typeface="+mj-ea"/>
              </a:rPr>
              <a:t>(uterus dose for a pregnant woman)</a:t>
            </a:r>
            <a:endParaRPr lang="en-US" sz="3200" smtClean="0">
              <a:ea typeface="+mj-ea"/>
            </a:endParaRPr>
          </a:p>
        </p:txBody>
      </p:sp>
      <p:pic>
        <p:nvPicPr>
          <p:cNvPr id="778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38600" cy="25955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78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276600" cy="21859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5902325" y="4254500"/>
            <a:ext cx="2828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sz="1800" b="0" u="sng">
                <a:solidFill>
                  <a:srgbClr val="EA1F0A"/>
                </a:solidFill>
                <a:latin typeface="Comic Sans MS" charset="0"/>
              </a:rPr>
              <a:t>Total dose &lt; 0.3 mSv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754063" y="6240463"/>
            <a:ext cx="507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sz="1800" b="0" u="sng">
                <a:solidFill>
                  <a:srgbClr val="333399"/>
                </a:solidFill>
                <a:latin typeface="Chicago" charset="0"/>
              </a:rPr>
              <a:t>M</a:t>
            </a:r>
            <a:r>
              <a:rPr lang="en-US" sz="1800" b="0" u="sng">
                <a:solidFill>
                  <a:srgbClr val="333399"/>
                </a:solidFill>
                <a:latin typeface="Chicago" charset="0"/>
              </a:rPr>
              <a:t>ü</a:t>
            </a:r>
            <a:r>
              <a:rPr lang="de-DE" sz="1800" b="0" u="sng">
                <a:solidFill>
                  <a:srgbClr val="333399"/>
                </a:solidFill>
                <a:latin typeface="Chicago" charset="0"/>
              </a:rPr>
              <a:t>nter </a:t>
            </a:r>
            <a:r>
              <a:rPr lang="de-DE" sz="1800" b="0" i="1" u="sng">
                <a:solidFill>
                  <a:srgbClr val="333399"/>
                </a:solidFill>
                <a:latin typeface="Chicago" charset="0"/>
              </a:rPr>
              <a:t>et al., Fertil Steril.</a:t>
            </a:r>
            <a:r>
              <a:rPr lang="de-DE" sz="1800" b="0" u="sng">
                <a:solidFill>
                  <a:srgbClr val="333399"/>
                </a:solidFill>
                <a:latin typeface="Chicago" charset="0"/>
              </a:rPr>
              <a:t> 2010</a:t>
            </a:r>
            <a:endParaRPr lang="en-US" sz="1800" b="0" u="sng">
              <a:solidFill>
                <a:srgbClr val="333399"/>
              </a:solidFill>
              <a:latin typeface="Chicago" charset="0"/>
            </a:endParaRP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5724128" y="4941168"/>
            <a:ext cx="381635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 i="1" dirty="0">
                <a:solidFill>
                  <a:srgbClr val="000000"/>
                </a:solidFill>
                <a:latin typeface="Arial" charset="0"/>
              </a:rPr>
              <a:t>Very low stray radiation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0" i="1" dirty="0">
                <a:solidFill>
                  <a:srgbClr val="000000"/>
                </a:solidFill>
                <a:latin typeface="Arial" charset="0"/>
              </a:rPr>
              <a:t>reduced risk of secondary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0" i="1" dirty="0">
                <a:solidFill>
                  <a:srgbClr val="000000"/>
                </a:solidFill>
                <a:latin typeface="Arial" charset="0"/>
              </a:rPr>
              <a:t>cancers or teratogen effects</a:t>
            </a:r>
          </a:p>
        </p:txBody>
      </p:sp>
      <p:pic>
        <p:nvPicPr>
          <p:cNvPr id="77832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98963"/>
            <a:ext cx="5456238" cy="1651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33976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Hibernation: a futuristic view of space and therapy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11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64704"/>
          </a:xfrm>
        </p:spPr>
        <p:txBody>
          <a:bodyPr/>
          <a:lstStyle/>
          <a:p>
            <a:r>
              <a:rPr lang="en-US" dirty="0" smtClean="0"/>
              <a:t>Hibernation: space and therapy</a:t>
            </a:r>
            <a:endParaRPr lang="en-US" dirty="0"/>
          </a:p>
        </p:txBody>
      </p:sp>
      <p:pic>
        <p:nvPicPr>
          <p:cNvPr id="5" name="Ibernazione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313" y="836613"/>
            <a:ext cx="8034337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5589240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Increased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radioresistance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in hibernation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Reduced tumor growth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Reduced organ motion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Radiotherapy in hibernation?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5512048"/>
            <a:ext cx="1944216" cy="13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398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6096000" y="37338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3178" name="Text Box 10"/>
          <p:cNvSpPr txBox="1">
            <a:spLocks noChangeArrowheads="1"/>
          </p:cNvSpPr>
          <p:nvPr/>
        </p:nvSpPr>
        <p:spPr bwMode="auto">
          <a:xfrm>
            <a:off x="6096000" y="40386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</a:rPr>
              <a:t>GFP-NSBS1</a:t>
            </a:r>
          </a:p>
        </p:txBody>
      </p:sp>
      <p:pic>
        <p:nvPicPr>
          <p:cNvPr id="15" name="Picture 4" descr="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124200" cy="687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683144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f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6858000" cy="604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42687" y="76200"/>
            <a:ext cx="8901313" cy="49796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Live cell imaging of heavy ion traversals in </a:t>
            </a:r>
            <a:r>
              <a:rPr lang="en-US" sz="2000" dirty="0" err="1" smtClean="0">
                <a:solidFill>
                  <a:prstClr val="white"/>
                </a:solidFill>
                <a:latin typeface="Calibri"/>
              </a:rPr>
              <a:t>euchromatin</a:t>
            </a: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 and heterochromatin</a:t>
            </a:r>
            <a:endParaRPr lang="en-US" sz="20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3176" name="Text Box 8"/>
          <p:cNvSpPr txBox="1">
            <a:spLocks noChangeArrowheads="1"/>
          </p:cNvSpPr>
          <p:nvPr/>
        </p:nvSpPr>
        <p:spPr bwMode="auto">
          <a:xfrm>
            <a:off x="0" y="6553722"/>
            <a:ext cx="58674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ea typeface="ＭＳ Ｐゴシック" charset="0"/>
              </a:rPr>
              <a:t>Jakob </a:t>
            </a:r>
            <a:r>
              <a:rPr lang="en-US" sz="1200" i="1" dirty="0">
                <a:solidFill>
                  <a:srgbClr val="FFFFFF"/>
                </a:solidFill>
                <a:latin typeface="Calibri"/>
                <a:ea typeface="ＭＳ Ｐゴシック" charset="0"/>
              </a:rPr>
              <a:t>et al., Proc. Natl. Acad. Sci. USA</a:t>
            </a:r>
            <a:r>
              <a:rPr lang="en-US" sz="1200" dirty="0">
                <a:solidFill>
                  <a:srgbClr val="FFFFFF"/>
                </a:solidFill>
                <a:latin typeface="Calibri"/>
                <a:ea typeface="ＭＳ Ｐゴシック" charset="0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Calibri"/>
                <a:ea typeface="ＭＳ Ｐゴシック" charset="0"/>
              </a:rPr>
              <a:t>2009</a:t>
            </a:r>
            <a:r>
              <a:rPr lang="en-US" sz="1200" i="1" dirty="0" smtClean="0">
                <a:solidFill>
                  <a:srgbClr val="FFFFFF"/>
                </a:solidFill>
                <a:latin typeface="Calibri"/>
                <a:ea typeface="ＭＳ Ｐゴシック" charset="0"/>
              </a:rPr>
              <a:t>; </a:t>
            </a:r>
            <a:r>
              <a:rPr lang="en-US" sz="1200" i="1" dirty="0" err="1" smtClean="0">
                <a:solidFill>
                  <a:srgbClr val="FFFFFF"/>
                </a:solidFill>
                <a:latin typeface="Calibri"/>
                <a:ea typeface="ＭＳ Ｐゴシック" charset="0"/>
              </a:rPr>
              <a:t>Nucl</a:t>
            </a:r>
            <a:r>
              <a:rPr lang="en-US" sz="1200" i="1" dirty="0" smtClean="0">
                <a:solidFill>
                  <a:srgbClr val="FFFFFF"/>
                </a:solidFill>
                <a:latin typeface="Calibri"/>
                <a:ea typeface="ＭＳ Ｐゴシック" charset="0"/>
              </a:rPr>
              <a:t>. Acids Res</a:t>
            </a:r>
            <a:r>
              <a:rPr lang="en-US" sz="1200" dirty="0" smtClean="0">
                <a:solidFill>
                  <a:srgbClr val="FFFFFF"/>
                </a:solidFill>
                <a:latin typeface="Calibri"/>
                <a:ea typeface="ＭＳ Ｐゴシック" charset="0"/>
              </a:rPr>
              <a:t>. 2011</a:t>
            </a:r>
            <a:endParaRPr lang="en-US" sz="1200" dirty="0">
              <a:solidFill>
                <a:srgbClr val="FFFFFF"/>
              </a:solidFill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311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149080"/>
            <a:ext cx="3275856" cy="818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544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Radiosensitivity</a:t>
            </a:r>
            <a:r>
              <a:rPr lang="en-US" dirty="0" smtClean="0"/>
              <a:t> in non-hibernating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8B210-B182-4119-A555-EE785CC1FE1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96752"/>
            <a:ext cx="4896544" cy="2847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5886" t="650"/>
          <a:stretch/>
        </p:blipFill>
        <p:spPr>
          <a:xfrm>
            <a:off x="5652120" y="1412776"/>
            <a:ext cx="2884714" cy="5183448"/>
          </a:xfrm>
          <a:prstGeom prst="rect">
            <a:avLst/>
          </a:prstGeom>
        </p:spPr>
      </p:pic>
      <p:pic>
        <p:nvPicPr>
          <p:cNvPr id="7" name="Picture 6" descr="hyberplotfinalrat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05487"/>
            <a:ext cx="3563888" cy="27525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551723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Cerri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et al., Life Sci. Space Res. 2016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05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mtClean="0">
                <a:ea typeface="+mj-ea"/>
              </a:rPr>
              <a:t>Conclusions</a:t>
            </a:r>
            <a:endParaRPr lang="en-US" smtClean="0">
              <a:ea typeface="+mj-ea"/>
            </a:endParaRPr>
          </a:p>
        </p:txBody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1412776"/>
            <a:ext cx="8568952" cy="475252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eaLnBrk="1" hangingPunct="1"/>
            <a:r>
              <a:rPr lang="en-US" dirty="0">
                <a:latin typeface="Arial" charset="0"/>
              </a:rPr>
              <a:t>Heavy ions are different in many facets from X-rays and other </a:t>
            </a:r>
            <a:r>
              <a:rPr lang="en-US" dirty="0" err="1">
                <a:latin typeface="Arial" charset="0"/>
              </a:rPr>
              <a:t>genotoxic</a:t>
            </a:r>
            <a:r>
              <a:rPr lang="en-US" dirty="0">
                <a:latin typeface="Arial" charset="0"/>
              </a:rPr>
              <a:t> agents</a:t>
            </a:r>
          </a:p>
          <a:p>
            <a:pPr eaLnBrk="1" hangingPunct="1"/>
            <a:r>
              <a:rPr lang="en-US" dirty="0">
                <a:latin typeface="Arial" charset="0"/>
              </a:rPr>
              <a:t>Their „special“ radiobiological properties make them very effective in radiotherapy, but potentially dangerous for late effects, and therefore a major hazard in human space exploration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Accelerator</a:t>
            </a:r>
            <a:r>
              <a:rPr lang="en-US" dirty="0">
                <a:latin typeface="Arial" charset="0"/>
              </a:rPr>
              <a:t>-based research in radiobiology is essential for improving radiotherapy and ensure protection in space: it should be increased, and can serve both medical and space research communities</a:t>
            </a:r>
          </a:p>
        </p:txBody>
      </p:sp>
    </p:spTree>
    <p:extLst>
      <p:ext uri="{BB962C8B-B14F-4D97-AF65-F5344CB8AC3E}">
        <p14:creationId xmlns:p14="http://schemas.microsoft.com/office/powerpoint/2010/main" xmlns="" val="405535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6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886400"/>
            <a:ext cx="8229600" cy="1143000"/>
          </a:xfrm>
        </p:spPr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z="20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 sz="20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5362" name="Picture 2" descr="http://www.tifpa.infn.it/images/TIFPAallr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834" y="1272565"/>
            <a:ext cx="7225654" cy="482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1628800"/>
            <a:ext cx="43204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FF0000"/>
                </a:solidFill>
                <a:latin typeface="Calibri"/>
              </a:rPr>
              <a:t>www.tifpa.infn.it</a:t>
            </a:r>
            <a:endParaRPr lang="en-US" sz="32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33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200">
                <a:solidFill>
                  <a:schemeClr val="hlink"/>
                </a:solidFill>
              </a:rPr>
              <a:t>Why are we interested in energetic heavy ions?</a:t>
            </a:r>
          </a:p>
        </p:txBody>
      </p:sp>
      <p:pic>
        <p:nvPicPr>
          <p:cNvPr id="40963" name="Picture 3" descr="pazienteG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25860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95536" y="5949280"/>
            <a:ext cx="8435280" cy="4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dirty="0">
                <a:solidFill>
                  <a:schemeClr val="accent2"/>
                </a:solidFill>
              </a:rPr>
              <a:t>Heavy </a:t>
            </a:r>
            <a:r>
              <a:rPr lang="de-DE" altLang="en-US" dirty="0" err="1">
                <a:solidFill>
                  <a:schemeClr val="accent2"/>
                </a:solidFill>
              </a:rPr>
              <a:t>ion</a:t>
            </a:r>
            <a:r>
              <a:rPr lang="de-DE" altLang="en-US" dirty="0">
                <a:solidFill>
                  <a:schemeClr val="accent2"/>
                </a:solidFill>
              </a:rPr>
              <a:t> </a:t>
            </a:r>
            <a:r>
              <a:rPr lang="de-DE" altLang="en-US" dirty="0" err="1">
                <a:solidFill>
                  <a:schemeClr val="accent2"/>
                </a:solidFill>
              </a:rPr>
              <a:t>radiation</a:t>
            </a:r>
            <a:r>
              <a:rPr lang="de-DE" altLang="en-US" dirty="0">
                <a:solidFill>
                  <a:schemeClr val="accent2"/>
                </a:solidFill>
              </a:rPr>
              <a:t> </a:t>
            </a:r>
            <a:r>
              <a:rPr lang="de-DE" altLang="en-US" dirty="0" err="1">
                <a:solidFill>
                  <a:schemeClr val="accent2"/>
                </a:solidFill>
              </a:rPr>
              <a:t>is</a:t>
            </a:r>
            <a:r>
              <a:rPr lang="de-DE" altLang="en-US" dirty="0">
                <a:solidFill>
                  <a:schemeClr val="accent2"/>
                </a:solidFill>
              </a:rPr>
              <a:t> not </a:t>
            </a:r>
            <a:r>
              <a:rPr lang="de-DE" altLang="en-US" dirty="0" err="1">
                <a:solidFill>
                  <a:schemeClr val="accent2"/>
                </a:solidFill>
              </a:rPr>
              <a:t>present</a:t>
            </a:r>
            <a:r>
              <a:rPr lang="de-DE" altLang="en-US" dirty="0">
                <a:solidFill>
                  <a:schemeClr val="accent2"/>
                </a:solidFill>
              </a:rPr>
              <a:t> </a:t>
            </a:r>
            <a:r>
              <a:rPr lang="de-DE" altLang="en-US" dirty="0" err="1">
                <a:solidFill>
                  <a:schemeClr val="accent2"/>
                </a:solidFill>
              </a:rPr>
              <a:t>naturally</a:t>
            </a:r>
            <a:r>
              <a:rPr lang="de-DE" altLang="en-US" dirty="0">
                <a:solidFill>
                  <a:schemeClr val="accent2"/>
                </a:solidFill>
              </a:rPr>
              <a:t> on Earth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508518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H to </a:t>
            </a:r>
            <a:r>
              <a:rPr lang="en-US" baseline="30000" dirty="0" smtClean="0"/>
              <a:t>56</a:t>
            </a:r>
            <a:r>
              <a:rPr lang="en-US" dirty="0" smtClean="0"/>
              <a:t>Fe</a:t>
            </a:r>
          </a:p>
          <a:p>
            <a:r>
              <a:rPr lang="en-US" dirty="0" smtClean="0"/>
              <a:t>100-10000 MeV/n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08104" y="508518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H to </a:t>
            </a:r>
            <a:r>
              <a:rPr lang="en-US" baseline="30000" dirty="0" smtClean="0"/>
              <a:t>20</a:t>
            </a:r>
            <a:r>
              <a:rPr lang="en-US" dirty="0" smtClean="0"/>
              <a:t>Ne</a:t>
            </a:r>
          </a:p>
          <a:p>
            <a:r>
              <a:rPr lang="en-US" dirty="0" smtClean="0"/>
              <a:t>70-400 MeV/n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192088" y="111125"/>
            <a:ext cx="4379912" cy="6535738"/>
            <a:chOff x="2880" y="80"/>
            <a:chExt cx="2759" cy="4117"/>
          </a:xfrm>
        </p:grpSpPr>
        <p:pic>
          <p:nvPicPr>
            <p:cNvPr id="44038" name="Picture 3" descr="Blog_Mo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" y="80"/>
              <a:ext cx="2757" cy="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9" name="Text Box 4"/>
            <p:cNvSpPr txBox="1">
              <a:spLocks noChangeArrowheads="1"/>
            </p:cNvSpPr>
            <p:nvPr/>
          </p:nvSpPr>
          <p:spPr bwMode="auto">
            <a:xfrm rot="-5400000">
              <a:off x="2410" y="558"/>
              <a:ext cx="1211" cy="26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90000" rIns="54000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250000"/>
                </a:spcBef>
              </a:pPr>
              <a:r>
                <a:rPr lang="en-GB" altLang="en-US" sz="1800">
                  <a:latin typeface="Arial" pitchFamily="34" charset="0"/>
                </a:rPr>
                <a:t>ROUGH</a:t>
              </a:r>
              <a:r>
                <a:rPr lang="en-GB" altLang="en-US" sz="1800">
                  <a:solidFill>
                    <a:schemeClr val="tx1"/>
                  </a:solidFill>
                  <a:latin typeface="Arial" pitchFamily="34" charset="0"/>
                </a:rPr>
                <a:t> GUIDES</a:t>
              </a:r>
            </a:p>
          </p:txBody>
        </p:sp>
        <p:sp>
          <p:nvSpPr>
            <p:cNvPr id="44040" name="Rectangle 5"/>
            <p:cNvSpPr>
              <a:spLocks noChangeArrowheads="1"/>
            </p:cNvSpPr>
            <p:nvPr/>
          </p:nvSpPr>
          <p:spPr bwMode="auto">
            <a:xfrm>
              <a:off x="2880" y="2717"/>
              <a:ext cx="2745" cy="749"/>
            </a:xfrm>
            <a:prstGeom prst="rect">
              <a:avLst/>
            </a:prstGeom>
            <a:solidFill>
              <a:srgbClr val="00FF99">
                <a:alpha val="5411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041" name="Text Box 6"/>
            <p:cNvSpPr txBox="1">
              <a:spLocks noChangeArrowheads="1"/>
            </p:cNvSpPr>
            <p:nvPr/>
          </p:nvSpPr>
          <p:spPr bwMode="auto">
            <a:xfrm>
              <a:off x="2992" y="2710"/>
              <a:ext cx="1507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GB" altLang="en-US" sz="3600">
                  <a:latin typeface="Arial" pitchFamily="34" charset="0"/>
                </a:rPr>
                <a:t>The Moon &amp; Mars</a:t>
              </a:r>
            </a:p>
          </p:txBody>
        </p:sp>
        <p:sp>
          <p:nvSpPr>
            <p:cNvPr id="44042" name="Rectangle 7"/>
            <p:cNvSpPr>
              <a:spLocks noChangeArrowheads="1"/>
            </p:cNvSpPr>
            <p:nvPr/>
          </p:nvSpPr>
          <p:spPr bwMode="auto">
            <a:xfrm>
              <a:off x="2888" y="2488"/>
              <a:ext cx="2745" cy="230"/>
            </a:xfrm>
            <a:prstGeom prst="rect">
              <a:avLst/>
            </a:prstGeom>
            <a:solidFill>
              <a:srgbClr val="008080">
                <a:alpha val="5411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043" name="Text Box 8"/>
            <p:cNvSpPr txBox="1">
              <a:spLocks noChangeArrowheads="1"/>
            </p:cNvSpPr>
            <p:nvPr/>
          </p:nvSpPr>
          <p:spPr bwMode="auto">
            <a:xfrm>
              <a:off x="2957" y="2487"/>
              <a:ext cx="220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GB" altLang="en-US" sz="2000">
                  <a:latin typeface="Arial" pitchFamily="34" charset="0"/>
                </a:rPr>
                <a:t>THE ROUGH GUIDE to</a:t>
              </a:r>
            </a:p>
          </p:txBody>
        </p:sp>
      </p:grpSp>
      <p:pic>
        <p:nvPicPr>
          <p:cNvPr id="44035" name="Picture 9" descr="rg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050" y="111125"/>
            <a:ext cx="93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10"/>
          <p:cNvSpPr txBox="1">
            <a:spLocks noChangeArrowheads="1"/>
          </p:cNvSpPr>
          <p:nvPr/>
        </p:nvSpPr>
        <p:spPr bwMode="auto">
          <a:xfrm>
            <a:off x="4686300" y="814388"/>
            <a:ext cx="4208463" cy="616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marL="342900" indent="-3429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3200">
                <a:solidFill>
                  <a:schemeClr val="tx1"/>
                </a:solidFill>
                <a:latin typeface="Arial" pitchFamily="34" charset="0"/>
              </a:rPr>
              <a:t>Health in Deep Space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endParaRPr lang="en-GB" altLang="en-US" sz="2500" b="0">
              <a:solidFill>
                <a:schemeClr val="tx1"/>
              </a:solidFill>
              <a:latin typeface="Arial" pitchFamily="34" charset="0"/>
            </a:endParaRP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2500" b="0">
                <a:solidFill>
                  <a:schemeClr val="tx1"/>
                </a:solidFill>
                <a:latin typeface="Arial" pitchFamily="34" charset="0"/>
              </a:rPr>
              <a:t>Protection from space radiation (particularly very high energy heavy ions)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2500" b="0">
                <a:solidFill>
                  <a:schemeClr val="tx1"/>
                </a:solidFill>
                <a:latin typeface="Arial" pitchFamily="34" charset="0"/>
              </a:rPr>
              <a:t>Psychosocial and behavioural problems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2500" b="0">
                <a:solidFill>
                  <a:schemeClr val="tx1"/>
                </a:solidFill>
                <a:latin typeface="Arial" pitchFamily="34" charset="0"/>
              </a:rPr>
              <a:t>Physiological changes caused by microgravity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endParaRPr lang="en-GB" altLang="en-US" sz="2500" b="0">
              <a:solidFill>
                <a:schemeClr val="tx1"/>
              </a:solidFill>
              <a:latin typeface="Arial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GB" altLang="en-US" sz="26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4037" name="Text Box 11"/>
          <p:cNvSpPr txBox="1">
            <a:spLocks noChangeArrowheads="1"/>
          </p:cNvSpPr>
          <p:nvPr/>
        </p:nvSpPr>
        <p:spPr bwMode="auto">
          <a:xfrm>
            <a:off x="4716463" y="6308725"/>
            <a:ext cx="40322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1400">
                <a:solidFill>
                  <a:schemeClr val="accent2"/>
                </a:solidFill>
              </a:rPr>
              <a:t>Modified by Mike Lockwood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193" y="393068"/>
            <a:ext cx="7282856" cy="400110"/>
          </a:xfrm>
        </p:spPr>
        <p:txBody>
          <a:bodyPr/>
          <a:lstStyle/>
          <a:p>
            <a:r>
              <a:rPr lang="de-DE" dirty="0" smtClean="0"/>
              <a:t>REFERENCE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8420" y="1247553"/>
            <a:ext cx="3600000" cy="513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hlinkClick r:id="rId3"/>
              </a:rPr>
              <a:t>http://www.theseus-eu.org</a:t>
            </a:r>
            <a:r>
              <a:rPr lang="en-US" sz="2000" dirty="0" smtClean="0">
                <a:hlinkClick r:id="rId3"/>
              </a:rPr>
              <a:t>/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Radiation risks:</a:t>
            </a:r>
          </a:p>
          <a:p>
            <a:endParaRPr lang="en-US" sz="2000" dirty="0"/>
          </a:p>
          <a:p>
            <a:r>
              <a:rPr lang="en-US" sz="2000" dirty="0" smtClean="0"/>
              <a:t>1. Cancer</a:t>
            </a:r>
          </a:p>
          <a:p>
            <a:r>
              <a:rPr lang="en-US" sz="2000" dirty="0" smtClean="0"/>
              <a:t>2. Tissue degenerative effects</a:t>
            </a:r>
          </a:p>
          <a:p>
            <a:pPr lvl="1"/>
            <a:r>
              <a:rPr lang="en-US" sz="2000" dirty="0"/>
              <a:t>2.1 CNS</a:t>
            </a:r>
          </a:p>
          <a:p>
            <a:pPr lvl="1"/>
            <a:r>
              <a:rPr lang="en-US" sz="2000" dirty="0"/>
              <a:t>2.2 </a:t>
            </a:r>
            <a:r>
              <a:rPr lang="en-US" sz="2000" dirty="0" smtClean="0"/>
              <a:t>Cardiovascular</a:t>
            </a:r>
          </a:p>
          <a:p>
            <a:pPr lvl="1"/>
            <a:r>
              <a:rPr lang="en-US" sz="2000" dirty="0" smtClean="0"/>
              <a:t>2.3 Cataracts</a:t>
            </a:r>
            <a:endParaRPr lang="en-US" sz="2000" dirty="0"/>
          </a:p>
          <a:p>
            <a:r>
              <a:rPr lang="en-US" sz="2000" dirty="0" smtClean="0"/>
              <a:t>3. Acute syndromes (SPE)</a:t>
            </a:r>
          </a:p>
          <a:p>
            <a:r>
              <a:rPr lang="en-US" sz="2000" dirty="0" smtClean="0"/>
              <a:t>4. Hereditary effects</a:t>
            </a:r>
          </a:p>
        </p:txBody>
      </p:sp>
    </p:spTree>
    <p:extLst>
      <p:ext uri="{BB962C8B-B14F-4D97-AF65-F5344CB8AC3E}">
        <p14:creationId xmlns:p14="http://schemas.microsoft.com/office/powerpoint/2010/main" xmlns="" val="248004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therapy UT Southwester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5976" y="31456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prstClr val="black"/>
                </a:solidFill>
                <a:latin typeface="Arial" charset="0"/>
              </a:rPr>
              <a:t>Pompos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Arial" charset="0"/>
              </a:rPr>
              <a:t>et al., JAMA </a:t>
            </a:r>
            <a:r>
              <a:rPr lang="en-US" sz="2400" i="1" dirty="0" err="1" smtClean="0">
                <a:solidFill>
                  <a:prstClr val="black"/>
                </a:solidFill>
                <a:latin typeface="Arial" charset="0"/>
              </a:rPr>
              <a:t>Oncol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. 2016</a:t>
            </a:r>
            <a:endParaRPr lang="en-US" sz="24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051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4752528" cy="654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104854"/>
            <a:ext cx="5472608" cy="684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2C68-675E-42ED-93C8-DF5D232D898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" y="73000"/>
            <a:ext cx="841248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81200" y="6016764"/>
            <a:ext cx="654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292934"/>
                </a:solidFill>
              </a:rPr>
              <a:t>NuPECC</a:t>
            </a:r>
            <a:r>
              <a:rPr lang="de-DE" dirty="0" smtClean="0">
                <a:solidFill>
                  <a:srgbClr val="292934"/>
                </a:solidFill>
              </a:rPr>
              <a:t> </a:t>
            </a:r>
            <a:r>
              <a:rPr lang="de-DE" dirty="0" err="1" smtClean="0">
                <a:solidFill>
                  <a:srgbClr val="292934"/>
                </a:solidFill>
              </a:rPr>
              <a:t>report</a:t>
            </a:r>
            <a:r>
              <a:rPr lang="de-DE" dirty="0" smtClean="0">
                <a:solidFill>
                  <a:srgbClr val="292934"/>
                </a:solidFill>
              </a:rPr>
              <a:t> „</a:t>
            </a:r>
            <a:r>
              <a:rPr lang="de-DE" dirty="0" err="1" smtClean="0">
                <a:solidFill>
                  <a:srgbClr val="292934"/>
                </a:solidFill>
              </a:rPr>
              <a:t>Nuclear</a:t>
            </a:r>
            <a:r>
              <a:rPr lang="de-DE" dirty="0" smtClean="0">
                <a:solidFill>
                  <a:srgbClr val="292934"/>
                </a:solidFill>
              </a:rPr>
              <a:t> </a:t>
            </a:r>
            <a:r>
              <a:rPr lang="de-DE" dirty="0" err="1" smtClean="0">
                <a:solidFill>
                  <a:srgbClr val="292934"/>
                </a:solidFill>
              </a:rPr>
              <a:t>Physics</a:t>
            </a:r>
            <a:r>
              <a:rPr lang="de-DE" dirty="0" smtClean="0">
                <a:solidFill>
                  <a:srgbClr val="292934"/>
                </a:solidFill>
              </a:rPr>
              <a:t> in </a:t>
            </a:r>
            <a:r>
              <a:rPr lang="de-DE" dirty="0" err="1" smtClean="0">
                <a:solidFill>
                  <a:srgbClr val="292934"/>
                </a:solidFill>
              </a:rPr>
              <a:t>Medicine</a:t>
            </a:r>
            <a:r>
              <a:rPr lang="de-DE" dirty="0" smtClean="0">
                <a:solidFill>
                  <a:srgbClr val="292934"/>
                </a:solidFill>
              </a:rPr>
              <a:t>“, 2014</a:t>
            </a:r>
          </a:p>
          <a:p>
            <a:r>
              <a:rPr lang="de-DE" dirty="0" err="1" smtClean="0">
                <a:solidFill>
                  <a:srgbClr val="292934"/>
                </a:solidFill>
              </a:rPr>
              <a:t>Available</a:t>
            </a:r>
            <a:r>
              <a:rPr lang="de-DE" dirty="0" smtClean="0">
                <a:solidFill>
                  <a:srgbClr val="292934"/>
                </a:solidFill>
              </a:rPr>
              <a:t> online </a:t>
            </a:r>
            <a:r>
              <a:rPr lang="de-DE" dirty="0" smtClean="0">
                <a:solidFill>
                  <a:srgbClr val="292934"/>
                </a:solidFill>
                <a:hlinkClick r:id="rId3"/>
              </a:rPr>
              <a:t>www.nupecc.org</a:t>
            </a:r>
            <a:r>
              <a:rPr lang="de-DE" dirty="0" smtClean="0">
                <a:solidFill>
                  <a:srgbClr val="292934"/>
                </a:solidFill>
              </a:rPr>
              <a:t> </a:t>
            </a:r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4" y="4797152"/>
            <a:ext cx="792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0066CC"/>
                </a:solidFill>
              </a:rPr>
              <a:t>March 2014</a:t>
            </a:r>
            <a:r>
              <a:rPr lang="de-DE" sz="1400" b="1" dirty="0" smtClean="0">
                <a:solidFill>
                  <a:srgbClr val="FF0000"/>
                </a:solidFill>
              </a:rPr>
              <a:t>: 44 </a:t>
            </a:r>
            <a:r>
              <a:rPr lang="de-DE" sz="1400" b="1" dirty="0" err="1" smtClean="0">
                <a:solidFill>
                  <a:srgbClr val="FF0000"/>
                </a:solidFill>
              </a:rPr>
              <a:t>proton</a:t>
            </a:r>
            <a:r>
              <a:rPr lang="de-DE" sz="1400" b="1" dirty="0" smtClean="0">
                <a:solidFill>
                  <a:srgbClr val="FF0000"/>
                </a:solidFill>
              </a:rPr>
              <a:t>/7 heavy </a:t>
            </a:r>
            <a:r>
              <a:rPr lang="de-DE" sz="1400" b="1" dirty="0" err="1" smtClean="0">
                <a:solidFill>
                  <a:srgbClr val="FF0000"/>
                </a:solidFill>
              </a:rPr>
              <a:t>ion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centers</a:t>
            </a:r>
            <a:endParaRPr lang="de-DE" sz="1400" b="1" dirty="0" smtClean="0">
              <a:solidFill>
                <a:srgbClr val="FF0000"/>
              </a:solidFill>
            </a:endParaRPr>
          </a:p>
          <a:p>
            <a:r>
              <a:rPr lang="de-DE" sz="1400" b="1" dirty="0" err="1" smtClean="0">
                <a:solidFill>
                  <a:srgbClr val="0066CC"/>
                </a:solidFill>
              </a:rPr>
              <a:t>Under</a:t>
            </a:r>
            <a:r>
              <a:rPr lang="de-DE" sz="1400" b="1" dirty="0" smtClean="0">
                <a:solidFill>
                  <a:srgbClr val="0066CC"/>
                </a:solidFill>
              </a:rPr>
              <a:t> </a:t>
            </a:r>
            <a:r>
              <a:rPr lang="de-DE" sz="1400" b="1" dirty="0" err="1" smtClean="0">
                <a:solidFill>
                  <a:srgbClr val="0066CC"/>
                </a:solidFill>
              </a:rPr>
              <a:t>construction</a:t>
            </a:r>
            <a:r>
              <a:rPr lang="de-DE" sz="1400" b="1" dirty="0" smtClean="0">
                <a:solidFill>
                  <a:srgbClr val="FF0000"/>
                </a:solidFill>
              </a:rPr>
              <a:t>: 25 </a:t>
            </a:r>
            <a:r>
              <a:rPr lang="de-DE" sz="1400" b="1" dirty="0" err="1" smtClean="0">
                <a:solidFill>
                  <a:srgbClr val="FF0000"/>
                </a:solidFill>
              </a:rPr>
              <a:t>proton</a:t>
            </a:r>
            <a:r>
              <a:rPr lang="de-DE" sz="1400" b="1" dirty="0" smtClean="0">
                <a:solidFill>
                  <a:srgbClr val="FF0000"/>
                </a:solidFill>
              </a:rPr>
              <a:t>/ 4 heavy </a:t>
            </a:r>
            <a:r>
              <a:rPr lang="de-DE" sz="1400" b="1" dirty="0" err="1">
                <a:solidFill>
                  <a:srgbClr val="FF0000"/>
                </a:solidFill>
              </a:rPr>
              <a:t>ion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centers</a:t>
            </a:r>
            <a:endParaRPr lang="de-DE" sz="1400" b="1" dirty="0" smtClean="0">
              <a:solidFill>
                <a:srgbClr val="FF0000"/>
              </a:solidFill>
            </a:endParaRPr>
          </a:p>
          <a:p>
            <a:r>
              <a:rPr lang="de-DE" sz="1400" b="1" dirty="0" err="1" smtClean="0">
                <a:solidFill>
                  <a:srgbClr val="FF0000"/>
                </a:solidFill>
              </a:rPr>
              <a:t>Only</a:t>
            </a:r>
            <a:r>
              <a:rPr lang="de-DE" sz="1400" b="1" dirty="0" smtClean="0">
                <a:solidFill>
                  <a:srgbClr val="FF0000"/>
                </a:solidFill>
              </a:rPr>
              <a:t> in USA, 27 </a:t>
            </a:r>
            <a:r>
              <a:rPr lang="de-DE" sz="1400" b="1" dirty="0" err="1" smtClean="0">
                <a:solidFill>
                  <a:srgbClr val="FF0000"/>
                </a:solidFill>
              </a:rPr>
              <a:t>new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centers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expected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by</a:t>
            </a:r>
            <a:r>
              <a:rPr lang="de-DE" sz="1400" b="1" dirty="0" smtClean="0">
                <a:solidFill>
                  <a:srgbClr val="FF0000"/>
                </a:solidFill>
              </a:rPr>
              <a:t> 2017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data:image/jpeg;base64,/9j/4AAQSkZJRgABAQAAAQABAAD/2wCEAAkGBxQPEBAPEA8VEBAPEBQPFRQQEg8UDxAQFRQWFxQVFBUYHCggGBolGxUUITEhJSkrLi4uFx8zODMsNygtLisBCgoKDg0OGhAQGywkICQsLCwsLCwsLCwsLCwsLCwsLCwsLCwsLCwsLCwsLCwsLCwsLCwsLCwsLCwsLCwsLCwsK//AABEIAFUA5QMBEQACEQEDEQH/xAAbAAABBQEBAAAAAAAAAAAAAAAAAQMEBQYCB//EADwQAAEDAgMDCAgFAwUAAAAAAAEAAgMEEQUSIQYxQSJRUmFxcpGxExUyNFOBkqEHFiMzQiTB0RdiguHw/8QAGgEBAAMBAQEAAAAAAAAAAAAAAAMEBQECBv/EACsRAAICAgAEBQQDAQEAAAAAAAABAgMEERIhMVEFFDIzQRNhcYEVIlJCkf/aAAwDAQACEQMRAD8A9xQAgBACAEAIAQAgEugC6ALoAugC6ALoAugFQCIAugC6AVACAEAIAQAgBACAEAIBEAqAEAhKALoAugFQAgKbaavfTwGSO2bMG3Iva5U+NWrLNSK2VbKuviiY/wDNlT02/QFpeSq7GX567uH5sqem36AueSq7Dz13cX82VPTb9ATyVXYeeu7nUe1tQDclruotsPsjwa2dXiFu+ZxiO0T57EOdCWi1mE5XdvELleMq/jZ2zLdvzoq24tKTb077j/e5SwhXL/khlO1f9NnRxCX4z/rcpPpQ7Ef1p/6YnrCX4z/rcn0odkPrWd2L6xl+M/6nJ9KHZHfrWd2W+z+0rmPMUjy4uIIzG9gszNhGMlo1MCcpRe2b+CXM0HnVI0AmqGsF3uDRzuIA+66k30OSko9WR/W0Hx4/rb/levpT7Hj61f8ApDsNdG/2JGv7rmlccJLqjsbIy6MfBXk9ioAQAgBACARAQMdxA00LpQ0OLSNDoDcqWmv6k1Ehvt+lByOMMxqOoaHNOvEHe08xXLK5VvTO1WxsjtEbanFX00THx2u5+XlC4AtdS4tSsk1Ihy7pVRTiZUbXVHSaf+KveSqM7z9v2LHBtrXOeWzloBHJsLG/iqmVjwqScS9iZE7W1I2EEoeLjiqZeHUBnduPdT32q1he7+iln+1+zzxbJhggBAV2F1bnvla7UNcbHq5lXptcpSXYs3VKMIy7lirBWGamDNqNHDcf8rxOG1tdSSE9cn0ClmzDX2gbHtSEm1z6iyPC+XQeXsjELhzoCBG/+tjsdLDisvP9SNfw70yN3im0xYwQwEXAs5/EHmau42JtcUzmXmuL4YGZqKl8hzPeXE85WjGCj0MuU5Te5MZcQBc6Ac69bPOjhle1nKbIAW6izhfRRzcXFolhGcZLSN1s9tUySMOleG6cd5WHGuUnyR9BK2EFuTH5ttYgbNjc4c+g81aWDNrmU5eI1p8kLBtpC42cxzBzmxH2SWDYly5nY+IVt6fI0NPUtkAc0ggi/wAlTaaemXk9rY8uHQQCICi21P8ASO7zfNWsP3UVM72Wee01Q6Jwew2I8D1FaltMbI6Zj03SqltF5jWLippmcHNfqOO4qli1yrtcX2L+XbG2lSj3M8tIyivr5CJoLHeT/ZUM/ojT8O9Uj2LAT+i3sWWaxZoDO7c+6nvtVrB939FLP9r9nni2TDBACAqsH9uXvHzVPH9yZeyfbr/Baq4URUBCYcs5A/kzN89yiXK1r7E750p/cmKUgKGpoDNVEElrdBfUDcsvLVjs5dDYwpV/T1LqaKTZwUjWyXu5+7Xhbeo8ap2T5/BJl2qqv+vyNrYMMEBTbSOJEcQ/m7W3EBUs6eo6RoeH18U9lrS7KMjpxPJxsAOdyzqq3Oekad1iqg5MWKINFgtuutVrSPn7LHY9s6e6wJPAXXtvSPKW3opKfFpZSQyIEcNDuWc8975I1I+HLW+I9F2Fkm0EgICzpPbbNKK4UkbsLh6FQCICh2190d3m+atYfuop53ss85WyYQJpHdsEOECujLpYbfxu7wsqmTU7dRRdxLlVuTN5hu1rYmBhicbDnaq3kJdy1/Ix/wAlth+1Ec2c5CzI3NqRr2KG3GdbS31LFOUrU9LoUeObSR1MRi9G5uoN7t3hW6cWVcuLZRvzIWx4dMx1XUOj1DQW3A366q1KcorbKkIRk9JkoKUhBAVWD+3L3j5qnj+5MvZPtQ/Baq4URUBXxuzVLiP4MDT2lQrna/wTvlSl9yepiAR5sCeYXXJdGdXU79ZmpYwk+wMqpYXSX5NDxD1R/ByrxnCoCqxBt6iDtPms/wAQ6I1PDf8Ao2G0RsynZfk5C63XuTAS02c8Rk9xRRrQMwjYn+zJ3So7fQyWn3I/k0H4a4U10Yc4XWAfSHo8NK1nsiyAfQAgEQFFtr7o7vN81aw/dRTzvZZ5wtkwgQCoCLN+7H3X/wBl4frRIvQySvZGRKqqdHJGGmwcCD9lRzOsfyaOD6ZktXjOIeLGzB32+aiv9H7RPj+smBSkAICJQ0hjLyT7TiRbmUNdXBKT7k9t3HGMexLUxARK2tychnKkdoGjX5nmUc5pcl1JYV75vodUFN6NvK1e45nHrXYQ4Vz6nLJ8T5dPgkr2RlXX4sGPdFkLnW4btQqt2TGDcWW6MSdi4kSMJgcyJuYWuosGSe0WPEINOLJivmYCAra73iDtPms/xDojT8N6yNhtJGclO7hkLfnvTAa00PEk9plCtAzCNiX7MndKjt9D/BLR7kfybL8NP2QsA+kN4gBACARAUW2nuj+83zVrD91FTO9lnnC2TBI9fV+hZnIuAQNOsqOyxQjxMkqrdkuFDsEwe0Oabgr1GSkto8yg4vTI87rTRX4hwHbouN/3R6S/oyYvZGQa6nc58bgLht7/ADVbIqlY46+C3i3RrUuL5JoVkqELGP2x32+ahv8AR+0T0esmhTEAICmlxs53RsiLi02vdUrM1Qk46NCrBc4qW+TJDPTy7/0R1C7j2L1VbK9cuR4vpjjtJ82SaWibHcjVx3uOrirMYKPQqzm5dSQvR4BAQKSlBrC+QcjTW2m5ZmVTOVm4o18S+uFepM39VRQ1FM4QOBdHY6AjW27VQ1OVE1xfJNcoZFb4HvRkP/fNbKaa2jDaaemIhwh10XLik6DrHsKp5tfFDa+C9gWKM9P5PRH0gqqINBGYAEHrCzqbHXPZqX1K2GjFSxlri1ws4GxW3CamtxMCyuUHwyG5G5gRziy61taPKensvNisQZSjJK7KBuNjYj5LIsxLE+Rt1Ztcl/Z6PQ6WqbK0OY7MHC4PUqsouL0y3GSktofXD0CARAQcaoRUQuiJIvrcbxZSV2OEuJEV1asg4s8txnDp4nlsbcw5yNVa8/Psin/Gw7sqKjDqqYBj4wG3B0C8WZcrI8LRLVhQrnxJmop9lnNgDmizgNRzrzj5Dqen0PWTjK1fcymLtJliaAQ5pN+cFWsuzlGUSlh1f2lCaLOognY0OEee68rOeuaJJeGrfJle+SpcQGxZR4leZZ0vhHY+HR+WSXunFrwgX4kmynry3ZLhSILsJVR4mxuphkkAaQ0DMDcE8CrE4zktMrQlCD2TlKQAgGNiKNslS/ML8srCv9xn0WP7UTT7Y07Y5Y2tFv076dpV7AX9H+TO8S9a/Bn1fM4EALoBBo7w3FnQ1AiB0kAJWVn+pGv4d6JGixvAnOb6aIakXI4FRUZUq+T6E2Rhxt5rqZWWfIcrwWEaajTxWjDKrl8mXZiWw6oUTNI9oEdoU6kn8kHC18Djaqw0ksOpy86h2R63P7k+maK8cnR7Ra43myxfqyhN8JvfSjZWlLsQq3DqiEnkZwOO4qzHPl8oqS8Oi/Syu9PP8D7levP6+Dx/Gb+TZbFVUxIa8ENHDmVGyXFJs0q4cEFE9BbuXg9ioBEAqAYfSNdvaEByKFnRHgEA76IWtbRAZ7FNmWSPDw0XXdvoc0upaU+GNDA0tBsuHTsYVGP4DwQEPGcEbNEWjknQ3AF9FLTb9OXFohuq+rHhbPNMXop4nlsbMwHEhW/Py7FP+Nj/AKZX2qvhDwTz8uw/jo92GWr+EPBPPy7D+Oj3Zf7BYVIyUve22Z1/FUZy45ORfrgoRUTQ7bYe972ytbdrY7HUX0J4K5iZEa4tSKOZjTtknEwMuKNaS0tfcdStedqKnkLey/8ATn1uzoP+lPO1DyF32D1wzov+n/td87UPIXfYT1wzov8ApXPO1DyF32OcOeZquN7WkAWGoVLLtjY04mhhUyqTUj2ygjBiaCOCqFwgYjs5FNe7RcoDMVv4fMdfLou7ZzhXYg/6ddf3Tb7nOGPY02zGzQpVw9GjkpWu3tBQEc4TH0B4IB6CiYz2WgICSgBAIgFQAgBACAEAIAQCEICO+iY43LR4IDn1dH0B4IA9XR9AeCAcipWt3NAQC1NOJGlpFwUBSSbKwuNywa9SA5/KUPQHggD8pw9AeAQB+UoegPBAPUuzUUZzBouOpAXcbLCwQHSAEAlkAqAEAIAQAgBAIgFQAgBACAEAIAQAgBACAEAIAQAgBACAEAIAQAgBACAEAIAQAgBAC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" y="5796617"/>
            <a:ext cx="21812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119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TIFPA power 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TIFPA power point templat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FPA power point templat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IFPA power point templat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TIFPA power 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D6072"/>
      </a:dk1>
      <a:lt1>
        <a:srgbClr val="FFFFFF"/>
      </a:lt1>
      <a:dk2>
        <a:srgbClr val="0D6072"/>
      </a:dk2>
      <a:lt2>
        <a:srgbClr val="BBBBAA"/>
      </a:lt2>
      <a:accent1>
        <a:srgbClr val="88BBBB"/>
      </a:accent1>
      <a:accent2>
        <a:srgbClr val="D14B01"/>
      </a:accent2>
      <a:accent3>
        <a:srgbClr val="FFFFFF"/>
      </a:accent3>
      <a:accent4>
        <a:srgbClr val="095160"/>
      </a:accent4>
      <a:accent5>
        <a:srgbClr val="C3DADA"/>
      </a:accent5>
      <a:accent6>
        <a:srgbClr val="BD4301"/>
      </a:accent6>
      <a:hlink>
        <a:srgbClr val="81756E"/>
      </a:hlink>
      <a:folHlink>
        <a:srgbClr val="C4DDDD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Default Design 1">
        <a:dk1>
          <a:srgbClr val="0D6072"/>
        </a:dk1>
        <a:lt1>
          <a:srgbClr val="FFFFFF"/>
        </a:lt1>
        <a:dk2>
          <a:srgbClr val="0D6072"/>
        </a:dk2>
        <a:lt2>
          <a:srgbClr val="BBBBAA"/>
        </a:lt2>
        <a:accent1>
          <a:srgbClr val="88BBBB"/>
        </a:accent1>
        <a:accent2>
          <a:srgbClr val="D14B01"/>
        </a:accent2>
        <a:accent3>
          <a:srgbClr val="FFFFFF"/>
        </a:accent3>
        <a:accent4>
          <a:srgbClr val="095160"/>
        </a:accent4>
        <a:accent5>
          <a:srgbClr val="C3DADA"/>
        </a:accent5>
        <a:accent6>
          <a:srgbClr val="BD4301"/>
        </a:accent6>
        <a:hlink>
          <a:srgbClr val="81756E"/>
        </a:hlink>
        <a:folHlink>
          <a:srgbClr val="C4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4035F37E-B9D1-4636-97E4-60CF27A625BA}" vid="{04ACA1D1-02E6-4B19-B828-578536E304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422</TotalTime>
  <Words>738</Words>
  <Application>Microsoft Macintosh PowerPoint</Application>
  <PresentationFormat>Экран (4:3)</PresentationFormat>
  <Paragraphs>154</Paragraphs>
  <Slides>32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TIFPA power point template</vt:lpstr>
      <vt:lpstr>TIFPA power point template 2</vt:lpstr>
      <vt:lpstr>Office Theme</vt:lpstr>
      <vt:lpstr>2_TIFPA power point template 2</vt:lpstr>
      <vt:lpstr>Inkwell</vt:lpstr>
      <vt:lpstr>1_TIFPA power point template</vt:lpstr>
      <vt:lpstr>1_Inkwell</vt:lpstr>
      <vt:lpstr>Default Design</vt:lpstr>
      <vt:lpstr>ESA Presentation</vt:lpstr>
      <vt:lpstr>3_TIFPA power point template 2</vt:lpstr>
      <vt:lpstr>Слайд 1</vt:lpstr>
      <vt:lpstr>Слайд 2</vt:lpstr>
      <vt:lpstr>Слайд 3</vt:lpstr>
      <vt:lpstr>Why are we interested in energetic heavy ions?</vt:lpstr>
      <vt:lpstr>Слайд 5</vt:lpstr>
      <vt:lpstr>REFERENCE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Radioimmunotherapy</vt:lpstr>
      <vt:lpstr>Слайд 15</vt:lpstr>
      <vt:lpstr>1. Particle therapy contributing to space research</vt:lpstr>
      <vt:lpstr>Heavy ion effects on the Central Nervous System: ground and space investigations: the ALTEA program</vt:lpstr>
      <vt:lpstr>ALTEA - space: the launch and set up</vt:lpstr>
      <vt:lpstr>ALTEA-HIT</vt:lpstr>
      <vt:lpstr>Patients’ experiments at GSI</vt:lpstr>
      <vt:lpstr>2. Space research contributing to particle therapy</vt:lpstr>
      <vt:lpstr>Слайд 22</vt:lpstr>
      <vt:lpstr>Слайд 23</vt:lpstr>
      <vt:lpstr>Слайд 24</vt:lpstr>
      <vt:lpstr>Слайд 25</vt:lpstr>
      <vt:lpstr>Inner dose  TLD 700</vt:lpstr>
      <vt:lpstr>In patient dosimetry (uterus dose for a pregnant woman)</vt:lpstr>
      <vt:lpstr>3. Hibernation: a futuristic view of space and therapy</vt:lpstr>
      <vt:lpstr>Hibernation: space and therapy</vt:lpstr>
      <vt:lpstr>Radiosensitivity in non-hibernating</vt:lpstr>
      <vt:lpstr>Conclusions</vt:lpstr>
      <vt:lpstr>Thank you</vt:lpstr>
    </vt:vector>
  </TitlesOfParts>
  <Company>GSI Helmholzzentrum für Schwerionenforschung mbH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Durante</dc:creator>
  <cp:lastModifiedBy>User</cp:lastModifiedBy>
  <cp:revision>66</cp:revision>
  <dcterms:created xsi:type="dcterms:W3CDTF">2015-03-29T14:34:01Z</dcterms:created>
  <dcterms:modified xsi:type="dcterms:W3CDTF">2016-12-12T07:53:14Z</dcterms:modified>
</cp:coreProperties>
</file>